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7" r:id="rId6"/>
    <p:sldId id="269" r:id="rId7"/>
    <p:sldId id="270" r:id="rId8"/>
    <p:sldId id="268" r:id="rId9"/>
    <p:sldId id="271" r:id="rId10"/>
  </p:sldIdLst>
  <p:sldSz cx="9144000" cy="6858000" type="screen4x3"/>
  <p:notesSz cx="6858000" cy="9144000"/>
  <p:embeddedFontLst>
    <p:embeddedFont>
      <p:font typeface="Meiryo UI" pitchFamily="34" charset="-128"/>
      <p:regular r:id="rId12"/>
      <p:bold r:id="rId13"/>
      <p:italic r:id="rId14"/>
      <p:boldItalic r:id="rId15"/>
    </p:embeddedFont>
    <p:embeddedFont>
      <p:font typeface="맑은 고딕" pitchFamily="50" charset="-127"/>
      <p:regular r:id="rId16"/>
      <p:bold r:id="rId17"/>
    </p:embeddedFont>
    <p:embeddedFont>
      <p:font typeface="HY견고딕" pitchFamily="18" charset="-127"/>
      <p:regular r:id="rId18"/>
    </p:embeddedFont>
    <p:embeddedFont>
      <p:font typeface="나눔스퀘어 Bold" pitchFamily="50" charset="-127"/>
      <p:bold r:id="rId19"/>
    </p:embeddedFont>
    <p:embeddedFont>
      <p:font typeface="나눔바른고딕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70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3310-61AB-4330-BB45-A029AE1A621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FD03A-35B7-4176-BCDC-E19BF8D0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0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9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1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1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9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9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4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4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7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8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0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82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tudent\Desktop\1428275_1321564_33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10007647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764704"/>
            <a:ext cx="9144000" cy="532859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048" y="234888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나눔스퀘어 Bold" pitchFamily="50" charset="-127"/>
                <a:ea typeface="나눔스퀘어 Bold" pitchFamily="50" charset="-127"/>
              </a:rPr>
              <a:t>불법 주차와 화재 피해 간 </a:t>
            </a:r>
            <a:r>
              <a:rPr lang="en-US" altLang="ko-KR" sz="3200" b="1" dirty="0" smtClean="0"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3200" b="1" dirty="0" smtClean="0">
                <a:latin typeface="나눔스퀘어 Bold" pitchFamily="50" charset="-127"/>
                <a:ea typeface="나눔스퀘어 Bold" pitchFamily="50" charset="-127"/>
              </a:rPr>
            </a:br>
            <a:r>
              <a:rPr lang="ko-KR" altLang="en-US" sz="3200" b="1" dirty="0" smtClean="0">
                <a:latin typeface="나눔스퀘어 Bold" pitchFamily="50" charset="-127"/>
                <a:ea typeface="나눔스퀘어 Bold" pitchFamily="50" charset="-127"/>
              </a:rPr>
              <a:t>상관관계 분석</a:t>
            </a:r>
            <a:endParaRPr lang="ko-KR" altLang="en-US" sz="3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7848" y="4060081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sz="2000" dirty="0" err="1" smtClean="0">
                <a:latin typeface="나눔스퀘어 Bold" pitchFamily="50" charset="-127"/>
                <a:ea typeface="나눔스퀘어 Bold" pitchFamily="50" charset="-127"/>
              </a:rPr>
              <a:t>영앤리치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-</a:t>
            </a:r>
            <a:endParaRPr lang="en-US" altLang="ko-KR" sz="20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권준형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김지영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김환희</a:t>
            </a:r>
            <a:r>
              <a:rPr lang="en-US" altLang="ko-KR" sz="20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20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702024" y="2378745"/>
            <a:ext cx="40324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02024" y="3818905"/>
            <a:ext cx="40324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604448" y="188640"/>
            <a:ext cx="360040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1</a:t>
            </a:r>
            <a:endParaRPr lang="ko-KR" altLang="en-US" sz="1600" b="1" dirty="0">
              <a:solidFill>
                <a:schemeClr val="tx2"/>
              </a:solidFill>
              <a:latin typeface="Meiryo UI" pitchFamily="34" charset="-128"/>
              <a:ea typeface="HY견고딕" pitchFamily="18" charset="-127"/>
              <a:cs typeface="Meiryo UI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3" y="6597352"/>
            <a:ext cx="9180513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61886" y="119148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문제의식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50768" y="1376154"/>
            <a:ext cx="30963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94951" y="5229200"/>
            <a:ext cx="451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불법주차는 현장 도착 시간을 지연시키고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초기 대응을 늦춰 화재 피해를 증가시킴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48532" y="1916832"/>
            <a:ext cx="7783908" cy="2967405"/>
            <a:chOff x="657871" y="2564903"/>
            <a:chExt cx="7783908" cy="2967405"/>
          </a:xfrm>
        </p:grpSpPr>
        <p:grpSp>
          <p:nvGrpSpPr>
            <p:cNvPr id="15" name="그룹 14"/>
            <p:cNvGrpSpPr/>
            <p:nvPr/>
          </p:nvGrpSpPr>
          <p:grpSpPr>
            <a:xfrm>
              <a:off x="657871" y="2564903"/>
              <a:ext cx="4199071" cy="2967405"/>
              <a:chOff x="2242047" y="2132856"/>
              <a:chExt cx="4585321" cy="3240361"/>
            </a:xfrm>
          </p:grpSpPr>
          <p:pic>
            <p:nvPicPr>
              <p:cNvPr id="1026" name="Picture 2" descr="C:\Users\student\Desktop\1515483200388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047" y="2132856"/>
                <a:ext cx="4585321" cy="3240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4848564" y="3453587"/>
                <a:ext cx="1969746" cy="1919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8" name="Picture 4" descr="청주동부소방서,소방 출동로 확보 훈련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387" y="2771793"/>
              <a:ext cx="3528392" cy="2352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직선 연결선 18"/>
          <p:cNvCxnSpPr/>
          <p:nvPr/>
        </p:nvCxnSpPr>
        <p:spPr>
          <a:xfrm>
            <a:off x="899592" y="3831311"/>
            <a:ext cx="18060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65796" y="3327255"/>
            <a:ext cx="18060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98127" y="1376154"/>
            <a:ext cx="30963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604448" y="188640"/>
            <a:ext cx="360040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2</a:t>
            </a:r>
            <a:endParaRPr lang="ko-KR" altLang="en-US" sz="1600" b="1" dirty="0">
              <a:solidFill>
                <a:schemeClr val="tx2"/>
              </a:solidFill>
              <a:latin typeface="Meiryo UI" pitchFamily="34" charset="-128"/>
              <a:ea typeface="HY견고딕" pitchFamily="18" charset="-127"/>
              <a:cs typeface="Meiryo UI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3" y="6597352"/>
            <a:ext cx="9180513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3977" y="134076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서비스 관심 확인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50768" y="1516142"/>
            <a:ext cx="26890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769565" y="1516142"/>
            <a:ext cx="27628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네이버 검색창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7" b="13516"/>
          <a:stretch/>
        </p:blipFill>
        <p:spPr bwMode="auto">
          <a:xfrm>
            <a:off x="4037012" y="2492896"/>
            <a:ext cx="4855468" cy="154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759375" y="2378972"/>
            <a:ext cx="2814858" cy="3096344"/>
            <a:chOff x="524948" y="2480681"/>
            <a:chExt cx="2814858" cy="3096344"/>
          </a:xfrm>
        </p:grpSpPr>
        <p:sp>
          <p:nvSpPr>
            <p:cNvPr id="21" name="직사각형 20"/>
            <p:cNvSpPr/>
            <p:nvPr/>
          </p:nvSpPr>
          <p:spPr>
            <a:xfrm>
              <a:off x="524948" y="2480681"/>
              <a:ext cx="2814858" cy="309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C:\Users\student\Desktop\search wordcloud_pra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01" b="15264"/>
            <a:stretch/>
          </p:blipFill>
          <p:spPr bwMode="auto">
            <a:xfrm>
              <a:off x="665298" y="2708920"/>
              <a:ext cx="2559715" cy="2707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4944361" y="324994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골든 타임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불법 주차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94864" y="4305870"/>
            <a:ext cx="495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불법 주차는 주차 편의와 밀접하게 연관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주차 편의 ∝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lvl="2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1/(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화재 현장 도착 시간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화재로 인한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피해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92447" y="25556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뉴스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459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604448" y="188640"/>
            <a:ext cx="360040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3</a:t>
            </a:r>
            <a:endParaRPr lang="ko-KR" altLang="en-US" sz="1600" b="1" dirty="0">
              <a:solidFill>
                <a:schemeClr val="tx2"/>
              </a:solidFill>
              <a:latin typeface="Meiryo UI" pitchFamily="34" charset="-128"/>
              <a:ea typeface="HY견고딕" pitchFamily="18" charset="-127"/>
              <a:cs typeface="Meiryo UI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3" y="6597352"/>
            <a:ext cx="9180513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71626" y="13407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스퀘어 Bold" pitchFamily="50" charset="-127"/>
                <a:ea typeface="나눔스퀘어 Bold" pitchFamily="50" charset="-127"/>
              </a:rPr>
              <a:t>3.</a:t>
            </a:r>
            <a:r>
              <a:rPr lang="en-US" altLang="ko-KR" b="1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b="1" dirty="0" smtClean="0">
                <a:latin typeface="나눔스퀘어 Bold" pitchFamily="50" charset="-127"/>
                <a:ea typeface="나눔스퀘어 Bold" pitchFamily="50" charset="-127"/>
              </a:rPr>
              <a:t>분석 개요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50768" y="1516142"/>
            <a:ext cx="30963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398127" y="1516142"/>
            <a:ext cx="30963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37294" y="2642136"/>
            <a:ext cx="53719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STEP 1.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제천 사례를 통한 모델 도출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STEP 2.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서울시에 모델 적용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	                         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    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위험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지구 판단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STEP 3.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개선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결론 도출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2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604448" y="188640"/>
            <a:ext cx="360040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4</a:t>
            </a:r>
            <a:endParaRPr lang="ko-KR" altLang="en-US" sz="1600" b="1" dirty="0">
              <a:solidFill>
                <a:schemeClr val="tx2"/>
              </a:solidFill>
              <a:latin typeface="Meiryo UI" pitchFamily="34" charset="-128"/>
              <a:ea typeface="HY견고딕" pitchFamily="18" charset="-127"/>
              <a:cs typeface="Meiryo UI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3" y="6597352"/>
            <a:ext cx="9180513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95655" y="134076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이용할 데이터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50768" y="1516142"/>
            <a:ext cx="26890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69565" y="1516142"/>
            <a:ext cx="27628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971600" y="2214156"/>
            <a:ext cx="2917520" cy="38164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848" y="2574196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23728" y="206084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제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천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50240" y="2550831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충청북도 자동차 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등록현황</a:t>
            </a:r>
            <a:endParaRPr lang="ko-KR" altLang="en-US" sz="1400" b="1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50240" y="3438292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주차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장소별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가</a:t>
            </a:r>
            <a:r>
              <a:rPr lang="ko-KR" altLang="en-US" sz="1400" b="1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68840" y="4302388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충청북도 소방서 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현장 도착시간 통계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68840" y="5094476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충청북도 제천시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화재현황 통계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57272" y="2214156"/>
            <a:ext cx="2917520" cy="38164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6520" y="2574196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7627" y="206084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서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울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35912" y="2550831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서울시 자동차 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등록현황</a:t>
            </a:r>
            <a:endParaRPr lang="ko-KR" altLang="en-US" sz="1400" b="1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35912" y="3438292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주차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장소별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가구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654512" y="4302388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서울</a:t>
            </a:r>
            <a:r>
              <a:rPr lang="ko-KR" altLang="en-US" sz="1400" b="1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시</a:t>
            </a:r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소방서 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현장 도착시간 통계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654512" y="5094476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서울시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화재현황 통계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177152" y="401435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0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604448" y="188640"/>
            <a:ext cx="360040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5</a:t>
            </a:r>
            <a:endParaRPr lang="ko-KR" altLang="en-US" sz="1600" b="1" dirty="0">
              <a:solidFill>
                <a:schemeClr val="tx2"/>
              </a:solidFill>
              <a:latin typeface="Meiryo UI" pitchFamily="34" charset="-128"/>
              <a:ea typeface="HY견고딕" pitchFamily="18" charset="-127"/>
              <a:cs typeface="Meiryo UI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3" y="6597352"/>
            <a:ext cx="9180513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871626" y="13407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5</a:t>
            </a:r>
            <a:r>
              <a:rPr lang="en-US" altLang="ko-KR" b="1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en-US" altLang="ko-KR" b="1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b="1" dirty="0" smtClean="0">
                <a:latin typeface="나눔스퀘어 Bold" pitchFamily="50" charset="-127"/>
                <a:ea typeface="나눔스퀘어 Bold" pitchFamily="50" charset="-127"/>
              </a:rPr>
              <a:t>분석 </a:t>
            </a:r>
            <a:r>
              <a:rPr lang="ko-KR" altLang="en-US" b="1" dirty="0" smtClean="0">
                <a:latin typeface="나눔스퀘어 Bold" pitchFamily="50" charset="-127"/>
                <a:ea typeface="나눔스퀘어 Bold" pitchFamily="50" charset="-127"/>
              </a:rPr>
              <a:t>활</a:t>
            </a:r>
            <a:r>
              <a:rPr lang="ko-KR" altLang="en-US" b="1" dirty="0">
                <a:latin typeface="나눔스퀘어 Bold" pitchFamily="50" charset="-127"/>
                <a:ea typeface="나눔스퀘어 Bold" pitchFamily="50" charset="-127"/>
              </a:rPr>
              <a:t>용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50768" y="1516142"/>
            <a:ext cx="30963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398127" y="1516142"/>
            <a:ext cx="30963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5057" y="2060848"/>
            <a:ext cx="47596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스퀘어 Bold" pitchFamily="50" charset="-127"/>
                <a:ea typeface="나눔스퀘어 Bold" pitchFamily="50" charset="-127"/>
              </a:rPr>
              <a:t>STEP 1. </a:t>
            </a:r>
            <a:r>
              <a:rPr lang="ko-KR" altLang="en-US" sz="2000" b="1" dirty="0" smtClean="0">
                <a:latin typeface="나눔스퀘어 Bold" pitchFamily="50" charset="-127"/>
                <a:ea typeface="나눔스퀘어 Bold" pitchFamily="50" charset="-127"/>
              </a:rPr>
              <a:t>제천 사례를 통한 모델 도출</a:t>
            </a:r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000" b="1" dirty="0" smtClean="0">
                <a:latin typeface="나눔스퀘어 Bold" pitchFamily="50" charset="-127"/>
                <a:ea typeface="나눔스퀘어 Bold" pitchFamily="50" charset="-127"/>
              </a:rPr>
              <a:t>STEP 2. </a:t>
            </a:r>
            <a:r>
              <a:rPr lang="ko-KR" altLang="en-US" sz="2000" b="1" dirty="0" smtClean="0">
                <a:latin typeface="나눔스퀘어 Bold" pitchFamily="50" charset="-127"/>
                <a:ea typeface="나눔스퀘어 Bold" pitchFamily="50" charset="-127"/>
              </a:rPr>
              <a:t>서울시에 모델 적용 위험 지구 판단</a:t>
            </a:r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000" b="1" dirty="0" smtClean="0">
                <a:latin typeface="나눔스퀘어 Bold" pitchFamily="50" charset="-127"/>
                <a:ea typeface="나눔스퀘어 Bold" pitchFamily="50" charset="-127"/>
              </a:rPr>
              <a:t>	</a:t>
            </a:r>
          </a:p>
          <a:p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000" b="1" dirty="0" smtClean="0">
                <a:latin typeface="나눔스퀘어 Bold" pitchFamily="50" charset="-127"/>
                <a:ea typeface="나눔스퀘어 Bold" pitchFamily="50" charset="-127"/>
              </a:rPr>
              <a:t>STEP 3. </a:t>
            </a:r>
            <a:r>
              <a:rPr lang="ko-KR" altLang="en-US" sz="2000" b="1" dirty="0" smtClean="0">
                <a:latin typeface="나눔스퀘어 Bold" pitchFamily="50" charset="-127"/>
                <a:ea typeface="나눔스퀘어 Bold" pitchFamily="50" charset="-127"/>
              </a:rPr>
              <a:t>개선</a:t>
            </a:r>
            <a:r>
              <a:rPr lang="en-US" altLang="ko-KR" sz="2000" b="1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000" b="1" dirty="0" smtClean="0">
                <a:latin typeface="나눔스퀘어 Bold" pitchFamily="50" charset="-127"/>
                <a:ea typeface="나눔스퀘어 Bold" pitchFamily="50" charset="-127"/>
              </a:rPr>
              <a:t>결론 도출</a:t>
            </a:r>
            <a:endParaRPr lang="en-US" altLang="ko-KR" sz="20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12301" y="5733256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0727" y="2492085"/>
            <a:ext cx="594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각 데이터 간 상관관계 분석 및  수치화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시각화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모델 선정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9591" y="4006805"/>
            <a:ext cx="509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각 지구별 상관계수 도출 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유의미한 상관관계 가진 지역 선정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위험 지역 선정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57144" y="5374957"/>
            <a:ext cx="287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모델 확립 후 활용 방안 제시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부족한 데이터 필요성 제시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1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604448" y="188640"/>
            <a:ext cx="360040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6</a:t>
            </a:r>
            <a:endParaRPr lang="ko-KR" altLang="en-US" sz="1600" b="1" dirty="0">
              <a:solidFill>
                <a:schemeClr val="tx2"/>
              </a:solidFill>
              <a:latin typeface="Meiryo UI" pitchFamily="34" charset="-128"/>
              <a:ea typeface="HY견고딕" pitchFamily="18" charset="-127"/>
              <a:cs typeface="Meiryo UI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3" y="6597352"/>
            <a:ext cx="9180513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871626" y="13407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5</a:t>
            </a:r>
            <a:r>
              <a:rPr lang="en-US" altLang="ko-KR" b="1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en-US" altLang="ko-KR" b="1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b="1" dirty="0" smtClean="0">
                <a:latin typeface="나눔스퀘어 Bold" pitchFamily="50" charset="-127"/>
                <a:ea typeface="나눔스퀘어 Bold" pitchFamily="50" charset="-127"/>
              </a:rPr>
              <a:t>분석 </a:t>
            </a:r>
            <a:r>
              <a:rPr lang="ko-KR" altLang="en-US" b="1" dirty="0" smtClean="0">
                <a:latin typeface="나눔스퀘어 Bold" pitchFamily="50" charset="-127"/>
                <a:ea typeface="나눔스퀘어 Bold" pitchFamily="50" charset="-127"/>
              </a:rPr>
              <a:t>활</a:t>
            </a:r>
            <a:r>
              <a:rPr lang="ko-KR" altLang="en-US" b="1" dirty="0">
                <a:latin typeface="나눔스퀘어 Bold" pitchFamily="50" charset="-127"/>
                <a:ea typeface="나눔스퀘어 Bold" pitchFamily="50" charset="-127"/>
              </a:rPr>
              <a:t>용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50768" y="1516142"/>
            <a:ext cx="30963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398127" y="1516142"/>
            <a:ext cx="30963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5057" y="2060848"/>
            <a:ext cx="47596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스퀘어 Bold" pitchFamily="50" charset="-127"/>
                <a:ea typeface="나눔스퀘어 Bold" pitchFamily="50" charset="-127"/>
              </a:rPr>
              <a:t>STEP 1. </a:t>
            </a:r>
            <a:r>
              <a:rPr lang="ko-KR" altLang="en-US" sz="2000" b="1" dirty="0" smtClean="0">
                <a:latin typeface="나눔스퀘어 Bold" pitchFamily="50" charset="-127"/>
                <a:ea typeface="나눔스퀘어 Bold" pitchFamily="50" charset="-127"/>
              </a:rPr>
              <a:t>제천 사례를 통한 모델 도출</a:t>
            </a:r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000" b="1" dirty="0" smtClean="0">
                <a:latin typeface="나눔스퀘어 Bold" pitchFamily="50" charset="-127"/>
                <a:ea typeface="나눔스퀘어 Bold" pitchFamily="50" charset="-127"/>
              </a:rPr>
              <a:t>STEP 2. </a:t>
            </a:r>
            <a:r>
              <a:rPr lang="ko-KR" altLang="en-US" sz="2000" b="1" dirty="0" smtClean="0">
                <a:latin typeface="나눔스퀘어 Bold" pitchFamily="50" charset="-127"/>
                <a:ea typeface="나눔스퀘어 Bold" pitchFamily="50" charset="-127"/>
              </a:rPr>
              <a:t>서울시에 모델 적용 위험 지구 판단</a:t>
            </a:r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000" b="1" dirty="0" smtClean="0">
                <a:latin typeface="나눔스퀘어 Bold" pitchFamily="50" charset="-127"/>
                <a:ea typeface="나눔스퀘어 Bold" pitchFamily="50" charset="-127"/>
              </a:rPr>
              <a:t>	</a:t>
            </a:r>
          </a:p>
          <a:p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000" b="1" dirty="0" smtClean="0">
                <a:latin typeface="나눔스퀘어 Bold" pitchFamily="50" charset="-127"/>
                <a:ea typeface="나눔스퀘어 Bold" pitchFamily="50" charset="-127"/>
              </a:rPr>
              <a:t>STEP 3. </a:t>
            </a:r>
            <a:r>
              <a:rPr lang="ko-KR" altLang="en-US" sz="2000" b="1" dirty="0" smtClean="0">
                <a:latin typeface="나눔스퀘어 Bold" pitchFamily="50" charset="-127"/>
                <a:ea typeface="나눔스퀘어 Bold" pitchFamily="50" charset="-127"/>
              </a:rPr>
              <a:t>개선</a:t>
            </a:r>
            <a:r>
              <a:rPr lang="en-US" altLang="ko-KR" sz="2000" b="1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000" b="1" dirty="0" smtClean="0">
                <a:latin typeface="나눔스퀘어 Bold" pitchFamily="50" charset="-127"/>
                <a:ea typeface="나눔스퀘어 Bold" pitchFamily="50" charset="-127"/>
              </a:rPr>
              <a:t>결론 도출</a:t>
            </a:r>
            <a:endParaRPr lang="en-US" altLang="ko-KR" sz="20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12301" y="5733256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0727" y="2492085"/>
            <a:ext cx="594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각 데이터 간 상관관계 분석 및  수치화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시각화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모델 선정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9591" y="4006805"/>
            <a:ext cx="509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각 지구별 상관계수 도출 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유의미한 상관관계 가진 지역 선정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위험 지역 선정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57144" y="5374957"/>
            <a:ext cx="287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모델 확립 후 활용 방안 제시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부족한 데이터 필요성 제시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8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604448" y="188640"/>
            <a:ext cx="360040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Meiryo UI" pitchFamily="34" charset="-128"/>
                <a:ea typeface="HY견고딕" pitchFamily="18" charset="-127"/>
                <a:cs typeface="Meiryo UI" pitchFamily="34" charset="-128"/>
              </a:rPr>
              <a:t>6</a:t>
            </a:r>
            <a:endParaRPr lang="ko-KR" altLang="en-US" sz="1600" b="1" dirty="0">
              <a:solidFill>
                <a:schemeClr val="tx2"/>
              </a:solidFill>
              <a:latin typeface="Meiryo UI" pitchFamily="34" charset="-128"/>
              <a:ea typeface="HY견고딕" pitchFamily="18" charset="-127"/>
              <a:cs typeface="Meiryo UI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3" y="6597352"/>
            <a:ext cx="9180513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94030" y="134076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6. </a:t>
            </a:r>
            <a:r>
              <a:rPr lang="ko-KR" altLang="en-US" dirty="0"/>
              <a:t>주제 관련 서비스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50768" y="1516142"/>
            <a:ext cx="26890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69565" y="1516142"/>
            <a:ext cx="27628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2"/>
          <a:stretch/>
        </p:blipFill>
        <p:spPr bwMode="auto">
          <a:xfrm>
            <a:off x="683568" y="1928627"/>
            <a:ext cx="3528392" cy="301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92932" y="4942910"/>
            <a:ext cx="421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서울시내 </a:t>
            </a:r>
            <a:r>
              <a:rPr lang="ko-KR" altLang="en-US" sz="1200" dirty="0"/>
              <a:t>공영주차장 및 민영주차장의 위치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운영정보</a:t>
            </a:r>
            <a:r>
              <a:rPr lang="en-US" altLang="ko-KR" sz="1200" dirty="0"/>
              <a:t>(</a:t>
            </a:r>
            <a:r>
              <a:rPr lang="ko-KR" altLang="en-US" sz="1200" dirty="0"/>
              <a:t>요금</a:t>
            </a:r>
            <a:r>
              <a:rPr lang="en-US" altLang="ko-KR" sz="1200" dirty="0"/>
              <a:t>, </a:t>
            </a:r>
            <a:r>
              <a:rPr lang="ko-KR" altLang="en-US" sz="1200" dirty="0"/>
              <a:t>운영시간 등</a:t>
            </a:r>
            <a:r>
              <a:rPr lang="en-US" altLang="ko-KR" sz="1200" dirty="0"/>
              <a:t>), </a:t>
            </a:r>
            <a:r>
              <a:rPr lang="ko-KR" altLang="en-US" sz="1200" dirty="0"/>
              <a:t>실시간 주차가능정보를 </a:t>
            </a:r>
            <a:r>
              <a:rPr lang="ko-KR" altLang="en-US" sz="1200" dirty="0" smtClean="0"/>
              <a:t>제공</a:t>
            </a:r>
            <a:r>
              <a:rPr lang="ko-KR" altLang="en-US" sz="1200" dirty="0"/>
              <a:t> 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07" y="1928627"/>
            <a:ext cx="3384376" cy="294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856741" y="4942909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재난발생상황 전파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자연재난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     대형화재</a:t>
            </a:r>
            <a:r>
              <a:rPr lang="en-US" altLang="ko-KR" sz="1200" dirty="0"/>
              <a:t>, </a:t>
            </a:r>
            <a:r>
              <a:rPr lang="ko-KR" altLang="en-US" sz="1200" dirty="0"/>
              <a:t>교통사고</a:t>
            </a:r>
            <a:r>
              <a:rPr lang="en-US" altLang="ko-KR" sz="1200" dirty="0"/>
              <a:t>, </a:t>
            </a:r>
            <a:r>
              <a:rPr lang="ko-KR" altLang="en-US" sz="1200" dirty="0"/>
              <a:t>붕괴사고 등 사회적 관심 </a:t>
            </a:r>
            <a:r>
              <a:rPr lang="ko-KR" altLang="en-US" sz="1200" dirty="0" smtClean="0"/>
              <a:t>재난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구급차 </a:t>
            </a:r>
            <a:r>
              <a:rPr lang="ko-KR" altLang="en-US" sz="1200" dirty="0"/>
              <a:t>등 출동차량 위치 정보 및 도착예정시간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2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tudent\Desktop\1428275_1321564_33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10007647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764704"/>
            <a:ext cx="9144000" cy="532859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048" y="234888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나눔스퀘어 Bold" pitchFamily="50" charset="-127"/>
                <a:ea typeface="나눔스퀘어 Bold" pitchFamily="50" charset="-127"/>
              </a:rPr>
              <a:t>감사합니다</a:t>
            </a:r>
            <a:endParaRPr lang="ko-KR" altLang="en-US" sz="3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7848" y="4060081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sz="2000" dirty="0" err="1" smtClean="0">
                <a:latin typeface="나눔스퀘어 Bold" pitchFamily="50" charset="-127"/>
                <a:ea typeface="나눔스퀘어 Bold" pitchFamily="50" charset="-127"/>
              </a:rPr>
              <a:t>영앤리치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-</a:t>
            </a:r>
            <a:endParaRPr lang="en-US" altLang="ko-KR" sz="20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권준형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김지영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김환희</a:t>
            </a:r>
            <a:r>
              <a:rPr lang="en-US" altLang="ko-KR" sz="20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20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702024" y="2378745"/>
            <a:ext cx="40324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02024" y="3818905"/>
            <a:ext cx="40324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283</Words>
  <Application>Microsoft Office PowerPoint</Application>
  <PresentationFormat>화면 슬라이드 쇼(4:3)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Meiryo UI</vt:lpstr>
      <vt:lpstr>맑은 고딕</vt:lpstr>
      <vt:lpstr>HY견고딕</vt:lpstr>
      <vt:lpstr>Wingdings</vt:lpstr>
      <vt:lpstr>나눔스퀘어 Bold</vt:lpstr>
      <vt:lpstr>나눔바른고딕</vt:lpstr>
      <vt:lpstr>Office 테마</vt:lpstr>
      <vt:lpstr>불법 주차와 화재 피해 간  상관관계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불법 주차와 화재 피해 간의 상관관계 분석</dc:title>
  <dc:creator>student</dc:creator>
  <cp:lastModifiedBy>student</cp:lastModifiedBy>
  <cp:revision>29</cp:revision>
  <dcterms:created xsi:type="dcterms:W3CDTF">2018-01-09T07:24:10Z</dcterms:created>
  <dcterms:modified xsi:type="dcterms:W3CDTF">2018-01-10T00:57:04Z</dcterms:modified>
</cp:coreProperties>
</file>