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482" r:id="rId2"/>
    <p:sldId id="459" r:id="rId3"/>
    <p:sldId id="465" r:id="rId4"/>
    <p:sldId id="483" r:id="rId5"/>
    <p:sldId id="458" r:id="rId6"/>
    <p:sldId id="460" r:id="rId7"/>
    <p:sldId id="466" r:id="rId8"/>
    <p:sldId id="461" r:id="rId9"/>
    <p:sldId id="467" r:id="rId10"/>
    <p:sldId id="471" r:id="rId11"/>
    <p:sldId id="480" r:id="rId12"/>
    <p:sldId id="463" r:id="rId13"/>
    <p:sldId id="469" r:id="rId14"/>
    <p:sldId id="468" r:id="rId15"/>
    <p:sldId id="464" r:id="rId16"/>
    <p:sldId id="472" r:id="rId17"/>
    <p:sldId id="473" r:id="rId18"/>
    <p:sldId id="462" r:id="rId19"/>
    <p:sldId id="474" r:id="rId20"/>
    <p:sldId id="475" r:id="rId21"/>
    <p:sldId id="476" r:id="rId22"/>
    <p:sldId id="477" r:id="rId23"/>
    <p:sldId id="478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33CC33"/>
    <a:srgbClr val="FFFF99"/>
    <a:srgbClr val="00CC66"/>
    <a:srgbClr val="FF0000"/>
    <a:srgbClr val="FFFF66"/>
    <a:srgbClr val="FFCC66"/>
    <a:srgbClr val="66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547" autoAdjust="0"/>
    <p:restoredTop sz="94708" autoAdjust="0"/>
  </p:normalViewPr>
  <p:slideViewPr>
    <p:cSldViewPr>
      <p:cViewPr varScale="1">
        <p:scale>
          <a:sx n="64" d="100"/>
          <a:sy n="64" d="100"/>
        </p:scale>
        <p:origin x="-1404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48.wmf"/><Relationship Id="rId1" Type="http://schemas.openxmlformats.org/officeDocument/2006/relationships/image" Target="../media/image59.wmf"/><Relationship Id="rId4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5.wmf"/><Relationship Id="rId7" Type="http://schemas.openxmlformats.org/officeDocument/2006/relationships/image" Target="../media/image78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7.wmf"/><Relationship Id="rId11" Type="http://schemas.openxmlformats.org/officeDocument/2006/relationships/image" Target="../media/image82.wmf"/><Relationship Id="rId5" Type="http://schemas.openxmlformats.org/officeDocument/2006/relationships/image" Target="../media/image67.wmf"/><Relationship Id="rId10" Type="http://schemas.openxmlformats.org/officeDocument/2006/relationships/image" Target="../media/image81.wmf"/><Relationship Id="rId4" Type="http://schemas.openxmlformats.org/officeDocument/2006/relationships/image" Target="../media/image76.wmf"/><Relationship Id="rId9" Type="http://schemas.openxmlformats.org/officeDocument/2006/relationships/image" Target="../media/image80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image" Target="../media/image92.wmf"/><Relationship Id="rId3" Type="http://schemas.openxmlformats.org/officeDocument/2006/relationships/image" Target="../media/image85.wmf"/><Relationship Id="rId7" Type="http://schemas.openxmlformats.org/officeDocument/2006/relationships/image" Target="../media/image77.wmf"/><Relationship Id="rId12" Type="http://schemas.openxmlformats.org/officeDocument/2006/relationships/image" Target="../media/image91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48.wmf"/><Relationship Id="rId11" Type="http://schemas.openxmlformats.org/officeDocument/2006/relationships/image" Target="../media/image90.wmf"/><Relationship Id="rId5" Type="http://schemas.openxmlformats.org/officeDocument/2006/relationships/image" Target="../media/image87.wmf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image" Target="../media/image88.wmf"/><Relationship Id="rId14" Type="http://schemas.openxmlformats.org/officeDocument/2006/relationships/image" Target="../media/image9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46BB6D3-E043-4828-9142-6840BCC7224D}" type="datetimeFigureOut">
              <a:rPr lang="zh-CN" altLang="en-US"/>
              <a:pPr>
                <a:defRPr/>
              </a:pPr>
              <a:t>2023/3/28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F669079-CDDB-495F-AD2D-4EC8B1BCEA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F2C8FB9-66D9-47E2-9A2B-C18A31DF1930}" type="datetimeFigureOut">
              <a:rPr lang="zh-CN" altLang="en-US"/>
              <a:pPr>
                <a:defRPr/>
              </a:pPr>
              <a:t>2023/3/28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5762C08-493E-4341-ACB6-1067F8937F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平面薄片没有厚度，因此平面薄片只有面积，没有体积。</a:t>
            </a: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D62E110-0FBD-43FC-BC00-4A95B9541597}" type="slidenum">
              <a:rPr lang="zh-CN" altLang="en-US" smtClean="0"/>
              <a:pPr/>
              <a:t>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本例题是</a:t>
            </a:r>
            <a:r>
              <a:rPr lang="zh-CN" altLang="en-US" smtClean="0">
                <a:solidFill>
                  <a:srgbClr val="0000FF"/>
                </a:solidFill>
              </a:rPr>
              <a:t>课本</a:t>
            </a:r>
            <a:r>
              <a:rPr lang="en-US" altLang="zh-CN" smtClean="0">
                <a:solidFill>
                  <a:srgbClr val="0000FF"/>
                </a:solidFill>
              </a:rPr>
              <a:t>P.117</a:t>
            </a:r>
            <a:r>
              <a:rPr lang="zh-CN" altLang="en-US" smtClean="0">
                <a:solidFill>
                  <a:srgbClr val="0000FF"/>
                </a:solidFill>
              </a:rPr>
              <a:t>的第</a:t>
            </a:r>
            <a:r>
              <a:rPr lang="en-US" altLang="zh-CN" smtClean="0">
                <a:solidFill>
                  <a:srgbClr val="0000FF"/>
                </a:solidFill>
              </a:rPr>
              <a:t>4</a:t>
            </a:r>
            <a:r>
              <a:rPr lang="zh-CN" altLang="en-US" smtClean="0">
                <a:solidFill>
                  <a:srgbClr val="0000FF"/>
                </a:solidFill>
              </a:rPr>
              <a:t>题。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题作为堂上练习题。</a:t>
            </a:r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3E8765A-4F3A-4745-A5CA-9084F45E8E1C}" type="datetimeFigureOut">
              <a:rPr lang="zh-CN" altLang="en-US"/>
              <a:pPr>
                <a:defRPr/>
              </a:pPr>
              <a:t>2023/3/28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9948158-52F8-4F1F-95E0-495B88E501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19662-3AD8-4408-B79C-A8701FA3D79B}" type="datetimeFigureOut">
              <a:rPr lang="zh-CN" altLang="en-US"/>
              <a:pPr>
                <a:defRPr/>
              </a:pPr>
              <a:t>2023/3/28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555BF-56BD-44DC-8220-E6AF87DC05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08911-3AC1-46F9-8CA2-F49549446D7A}" type="datetimeFigureOut">
              <a:rPr lang="zh-CN" altLang="en-US"/>
              <a:pPr>
                <a:defRPr/>
              </a:pPr>
              <a:t>2023/3/28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CD501-28E6-4394-B99B-D5F80A5F00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61D9C-C8ED-4D87-8345-5C8AA368E71C}" type="datetimeFigureOut">
              <a:rPr lang="zh-CN" altLang="en-US"/>
              <a:pPr>
                <a:defRPr/>
              </a:pPr>
              <a:t>2023/3/28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56DC7-F08B-492C-A067-2448D2416A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E39C9-E5BE-4DF7-BC7B-D597746048F5}" type="datetimeFigureOut">
              <a:rPr lang="zh-CN" altLang="en-US"/>
              <a:pPr>
                <a:defRPr/>
              </a:pPr>
              <a:t>2023/3/28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801B9-21F7-4E2F-9929-104FDC3151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E1D31-B8BF-4291-A65E-483198138A81}" type="datetimeFigureOut">
              <a:rPr lang="zh-CN" altLang="en-US"/>
              <a:pPr>
                <a:defRPr/>
              </a:pPr>
              <a:t>2023/3/28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3071D-009D-4931-9FE3-CC936C0955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4F7EB-522F-42FA-8312-86B08FD662F3}" type="datetimeFigureOut">
              <a:rPr lang="zh-CN" altLang="en-US"/>
              <a:pPr>
                <a:defRPr/>
              </a:pPr>
              <a:t>2023/3/28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0FF07-B923-4D6D-ACFD-6F48E085E8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2F5FD-F5E1-4E0C-830D-9F2A06A966AC}" type="datetimeFigureOut">
              <a:rPr lang="zh-CN" altLang="en-US"/>
              <a:pPr>
                <a:defRPr/>
              </a:pPr>
              <a:t>2023/3/28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7BFEF-3251-4EE8-ACF1-360C31744D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AB51E-EC3F-47D1-BE94-24452EF5D182}" type="datetimeFigureOut">
              <a:rPr lang="zh-CN" altLang="en-US"/>
              <a:pPr>
                <a:defRPr/>
              </a:pPr>
              <a:t>2023/3/28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B0A93-13D2-4681-83F6-037ED28F7D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1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048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3C9514B4-E89B-42C0-86D0-B27B474FE3E7}" type="datetimeFigureOut">
              <a:rPr lang="zh-CN" altLang="en-US"/>
              <a:pPr>
                <a:defRPr/>
              </a:pPr>
              <a:t>2023/3/28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D4FF5B4-CE80-4B80-B57B-10808B23D5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3" r:id="rId1"/>
    <p:sldLayoutId id="2147484635" r:id="rId2"/>
    <p:sldLayoutId id="2147484636" r:id="rId3"/>
    <p:sldLayoutId id="2147484637" r:id="rId4"/>
    <p:sldLayoutId id="2147484638" r:id="rId5"/>
    <p:sldLayoutId id="2147484639" r:id="rId6"/>
    <p:sldLayoutId id="2147484640" r:id="rId7"/>
    <p:sldLayoutId id="2147484641" r:id="rId8"/>
    <p:sldLayoutId id="2147484642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oleObject" Target="../embeddings/oleObject3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3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oleObject" Target="../embeddings/oleObject54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8.bin"/><Relationship Id="rId12" Type="http://schemas.openxmlformats.org/officeDocument/2006/relationships/oleObject" Target="../embeddings/oleObject5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7.bin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6.bin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oleObject50.bin"/><Relationship Id="rId14" Type="http://schemas.openxmlformats.org/officeDocument/2006/relationships/oleObject" Target="../embeddings/oleObject5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60.bin"/><Relationship Id="rId12" Type="http://schemas.openxmlformats.org/officeDocument/2006/relationships/oleObject" Target="../embeddings/oleObject65.bin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69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9.bin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8.bin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57.bin"/><Relationship Id="rId9" Type="http://schemas.openxmlformats.org/officeDocument/2006/relationships/oleObject" Target="../embeddings/oleObject62.bin"/><Relationship Id="rId14" Type="http://schemas.openxmlformats.org/officeDocument/2006/relationships/oleObject" Target="../embeddings/oleObject6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71.bin"/><Relationship Id="rId5" Type="http://schemas.openxmlformats.org/officeDocument/2006/relationships/oleObject" Target="../embeddings/oleObject70.bin"/><Relationship Id="rId4" Type="http://schemas.openxmlformats.org/officeDocument/2006/relationships/audio" Target="../media/audio1.wav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audio" Target="../media/audio1.wav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slide" Target="slide4.xml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oleObject" Target="../embeddings/oleObject5.bin"/><Relationship Id="rId18" Type="http://schemas.openxmlformats.org/officeDocument/2006/relationships/slide" Target="slide3.xml"/><Relationship Id="rId3" Type="http://schemas.openxmlformats.org/officeDocument/2006/relationships/audio" Target="../media/audio1.wav"/><Relationship Id="rId7" Type="http://schemas.openxmlformats.org/officeDocument/2006/relationships/image" Target="../media/image18.jpeg"/><Relationship Id="rId12" Type="http://schemas.openxmlformats.org/officeDocument/2006/relationships/oleObject" Target="../embeddings/oleObject4.bin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22.jpeg"/><Relationship Id="rId5" Type="http://schemas.openxmlformats.org/officeDocument/2006/relationships/image" Target="../media/image17.jpeg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21.jpeg"/><Relationship Id="rId4" Type="http://schemas.openxmlformats.org/officeDocument/2006/relationships/image" Target="../media/image16.jpeg"/><Relationship Id="rId9" Type="http://schemas.openxmlformats.org/officeDocument/2006/relationships/image" Target="../media/image20.jpeg"/><Relationship Id="rId1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oleObject" Target="../embeddings/oleObject11.bin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1.png"/><Relationship Id="rId11" Type="http://schemas.openxmlformats.org/officeDocument/2006/relationships/oleObject" Target="../embeddings/oleObject16.bin"/><Relationship Id="rId5" Type="http://schemas.openxmlformats.org/officeDocument/2006/relationships/image" Target="../media/image40.png"/><Relationship Id="rId10" Type="http://schemas.openxmlformats.org/officeDocument/2006/relationships/oleObject" Target="../embeddings/oleObject15.bin"/><Relationship Id="rId4" Type="http://schemas.openxmlformats.org/officeDocument/2006/relationships/image" Target="../media/image39.png"/><Relationship Id="rId9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idx="4294967295"/>
          </p:nvPr>
        </p:nvSpPr>
        <p:spPr>
          <a:xfrm>
            <a:off x="685800" y="1752600"/>
            <a:ext cx="7772400" cy="1830388"/>
          </a:xfrm>
        </p:spPr>
        <p:txBody>
          <a:bodyPr anchor="b"/>
          <a:lstStyle/>
          <a:p>
            <a:pPr algn="r">
              <a:defRPr/>
            </a:pPr>
            <a:r>
              <a:rPr lang="zh-CN" altLang="en-US" sz="4000" smtClean="0">
                <a:effectLst/>
              </a:rPr>
              <a:t>第十章  重积分</a:t>
            </a:r>
            <a:endParaRPr lang="en-US" altLang="zh-CN" sz="4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31" name="副标题 4"/>
          <p:cNvSpPr>
            <a:spLocks noGrp="1"/>
          </p:cNvSpPr>
          <p:nvPr>
            <p:ph type="subTitle" idx="4294967295"/>
          </p:nvPr>
        </p:nvSpPr>
        <p:spPr>
          <a:xfrm>
            <a:off x="685800" y="3611563"/>
            <a:ext cx="7772400" cy="1200150"/>
          </a:xfrm>
        </p:spPr>
        <p:txBody>
          <a:bodyPr lIns="45720" rIns="45720"/>
          <a:lstStyle/>
          <a:p>
            <a:pPr marL="0" indent="0" algn="r">
              <a:buFont typeface="Wingdings 3" pitchFamily="18" charset="2"/>
              <a:buNone/>
            </a:pPr>
            <a:r>
              <a:rPr lang="zh-CN" altLang="en-US" sz="3600" smtClean="0">
                <a:solidFill>
                  <a:schemeClr val="tx2"/>
                </a:solidFill>
              </a:rPr>
              <a:t>第一节</a:t>
            </a:r>
            <a:r>
              <a:rPr lang="en-US" altLang="zh-CN" sz="3600" smtClean="0">
                <a:solidFill>
                  <a:schemeClr val="tx2"/>
                </a:solidFill>
              </a:rPr>
              <a:t>    </a:t>
            </a:r>
            <a:r>
              <a:rPr lang="zh-CN" altLang="en-US" sz="3600" smtClean="0">
                <a:solidFill>
                  <a:schemeClr val="tx2"/>
                </a:solidFill>
              </a:rPr>
              <a:t>二重积分的概念和性质</a:t>
            </a:r>
            <a:endParaRPr lang="en-US" altLang="zh-CN" sz="36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曲顶柱体的体积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r>
              <a:rPr lang="zh-CN" altLang="en-US" smtClean="0"/>
              <a:t>非均匀平面薄片的质量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比较（续）</a:t>
            </a:r>
            <a:endParaRPr lang="zh-CN" altLang="en-US" dirty="0"/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4578350" y="1390650"/>
          <a:ext cx="3040063" cy="862013"/>
        </p:xfrm>
        <a:graphic>
          <a:graphicData uri="http://schemas.openxmlformats.org/presentationml/2006/ole">
            <p:oleObj spid="_x0000_s8194" name="Equation" r:id="rId3" imgW="1523880" imgH="43164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489450" y="3571875"/>
          <a:ext cx="3116263" cy="862013"/>
        </p:xfrm>
        <a:graphic>
          <a:graphicData uri="http://schemas.openxmlformats.org/presentationml/2006/ole">
            <p:oleObj spid="_x0000_s8195" name="Equation" r:id="rId4" imgW="1562040" imgH="431640" progId="Equation.DSMT4">
              <p:embed/>
            </p:oleObj>
          </a:graphicData>
        </a:graphic>
      </p:graphicFrame>
      <p:grpSp>
        <p:nvGrpSpPr>
          <p:cNvPr id="8200" name="组合 13"/>
          <p:cNvGrpSpPr>
            <a:grpSpLocks/>
          </p:cNvGrpSpPr>
          <p:nvPr/>
        </p:nvGrpSpPr>
        <p:grpSpPr bwMode="auto">
          <a:xfrm>
            <a:off x="5980113" y="1828800"/>
            <a:ext cx="2195512" cy="385763"/>
            <a:chOff x="5980496" y="1828790"/>
            <a:chExt cx="2194355" cy="386522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5980496" y="2010121"/>
              <a:ext cx="1643783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7" name="矩形 7"/>
            <p:cNvSpPr>
              <a:spLocks noChangeArrowheads="1"/>
            </p:cNvSpPr>
            <p:nvPr/>
          </p:nvSpPr>
          <p:spPr bwMode="auto">
            <a:xfrm>
              <a:off x="7530666" y="1828790"/>
              <a:ext cx="644185" cy="386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 algn="ctr" eaLnBrk="0" hangingPunct="0">
                <a:lnSpc>
                  <a:spcPct val="120000"/>
                </a:lnSpc>
                <a:buClr>
                  <a:srgbClr val="0000FF"/>
                </a:buClr>
                <a:buSzPct val="100000"/>
              </a:pPr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分割 </a:t>
              </a:r>
              <a:endParaRPr lang="en-US" altLang="zh-CN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201" name="组合 14"/>
          <p:cNvGrpSpPr>
            <a:grpSpLocks/>
          </p:cNvGrpSpPr>
          <p:nvPr/>
        </p:nvGrpSpPr>
        <p:grpSpPr bwMode="auto">
          <a:xfrm>
            <a:off x="5643563" y="2090738"/>
            <a:ext cx="2532062" cy="385762"/>
            <a:chOff x="5643570" y="2090373"/>
            <a:chExt cx="2531275" cy="386522"/>
          </a:xfrm>
        </p:grpSpPr>
        <p:cxnSp>
          <p:nvCxnSpPr>
            <p:cNvPr id="9" name="直接连接符 8"/>
            <p:cNvCxnSpPr/>
            <p:nvPr/>
          </p:nvCxnSpPr>
          <p:spPr>
            <a:xfrm flipV="1">
              <a:off x="5643570" y="2271705"/>
              <a:ext cx="1980584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5" name="矩形 9"/>
            <p:cNvSpPr>
              <a:spLocks noChangeArrowheads="1"/>
            </p:cNvSpPr>
            <p:nvPr/>
          </p:nvSpPr>
          <p:spPr bwMode="auto">
            <a:xfrm>
              <a:off x="7530521" y="2090373"/>
              <a:ext cx="644324" cy="386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 algn="ctr" eaLnBrk="0" hangingPunct="0">
                <a:lnSpc>
                  <a:spcPct val="120000"/>
                </a:lnSpc>
                <a:buClr>
                  <a:srgbClr val="0000FF"/>
                </a:buClr>
                <a:buSzPct val="100000"/>
              </a:pPr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求和 </a:t>
              </a:r>
              <a:endParaRPr lang="en-US" altLang="zh-CN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202" name="组合 15"/>
          <p:cNvGrpSpPr>
            <a:grpSpLocks/>
          </p:cNvGrpSpPr>
          <p:nvPr/>
        </p:nvGrpSpPr>
        <p:grpSpPr bwMode="auto">
          <a:xfrm>
            <a:off x="5103813" y="2352675"/>
            <a:ext cx="3330575" cy="385763"/>
            <a:chOff x="5103570" y="2351957"/>
            <a:chExt cx="3330423" cy="386522"/>
          </a:xfrm>
        </p:grpSpPr>
        <p:cxnSp>
          <p:nvCxnSpPr>
            <p:cNvPr id="12" name="直接连接符 11"/>
            <p:cNvCxnSpPr/>
            <p:nvPr/>
          </p:nvCxnSpPr>
          <p:spPr>
            <a:xfrm flipV="1">
              <a:off x="5103570" y="2533288"/>
              <a:ext cx="2519247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3" name="矩形 12"/>
            <p:cNvSpPr>
              <a:spLocks noChangeArrowheads="1"/>
            </p:cNvSpPr>
            <p:nvPr/>
          </p:nvSpPr>
          <p:spPr bwMode="auto">
            <a:xfrm>
              <a:off x="7476774" y="2351957"/>
              <a:ext cx="957219" cy="386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565150" indent="-457200" algn="ctr" eaLnBrk="0" hangingPunct="0">
                <a:lnSpc>
                  <a:spcPct val="120000"/>
                </a:lnSpc>
                <a:buClr>
                  <a:srgbClr val="0000FF"/>
                </a:buClr>
                <a:buSzPct val="100000"/>
              </a:pPr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取极限 </a:t>
              </a:r>
              <a:endParaRPr lang="en-US" altLang="zh-CN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203" name="组合 16"/>
          <p:cNvGrpSpPr>
            <a:grpSpLocks/>
          </p:cNvGrpSpPr>
          <p:nvPr/>
        </p:nvGrpSpPr>
        <p:grpSpPr bwMode="auto">
          <a:xfrm>
            <a:off x="5980113" y="4019550"/>
            <a:ext cx="2195512" cy="385763"/>
            <a:chOff x="5980496" y="1828790"/>
            <a:chExt cx="2194355" cy="386522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5980496" y="2010121"/>
              <a:ext cx="1643783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1" name="矩形 18"/>
            <p:cNvSpPr>
              <a:spLocks noChangeArrowheads="1"/>
            </p:cNvSpPr>
            <p:nvPr/>
          </p:nvSpPr>
          <p:spPr bwMode="auto">
            <a:xfrm>
              <a:off x="7530666" y="1828790"/>
              <a:ext cx="644185" cy="386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 algn="ctr" eaLnBrk="0" hangingPunct="0">
                <a:lnSpc>
                  <a:spcPct val="120000"/>
                </a:lnSpc>
                <a:buClr>
                  <a:srgbClr val="0000FF"/>
                </a:buClr>
                <a:buSzPct val="100000"/>
              </a:pPr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分割 </a:t>
              </a:r>
              <a:endParaRPr lang="en-US" altLang="zh-CN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204" name="组合 19"/>
          <p:cNvGrpSpPr>
            <a:grpSpLocks/>
          </p:cNvGrpSpPr>
          <p:nvPr/>
        </p:nvGrpSpPr>
        <p:grpSpPr bwMode="auto">
          <a:xfrm>
            <a:off x="5643563" y="4281488"/>
            <a:ext cx="2532062" cy="385762"/>
            <a:chOff x="5643570" y="2090373"/>
            <a:chExt cx="2531275" cy="386522"/>
          </a:xfrm>
        </p:grpSpPr>
        <p:cxnSp>
          <p:nvCxnSpPr>
            <p:cNvPr id="21" name="直接连接符 20"/>
            <p:cNvCxnSpPr/>
            <p:nvPr/>
          </p:nvCxnSpPr>
          <p:spPr>
            <a:xfrm flipV="1">
              <a:off x="5643570" y="2271705"/>
              <a:ext cx="1980584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9" name="矩形 21"/>
            <p:cNvSpPr>
              <a:spLocks noChangeArrowheads="1"/>
            </p:cNvSpPr>
            <p:nvPr/>
          </p:nvSpPr>
          <p:spPr bwMode="auto">
            <a:xfrm>
              <a:off x="7530521" y="2090373"/>
              <a:ext cx="644324" cy="386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 algn="ctr" eaLnBrk="0" hangingPunct="0">
                <a:lnSpc>
                  <a:spcPct val="120000"/>
                </a:lnSpc>
                <a:buClr>
                  <a:srgbClr val="0000FF"/>
                </a:buClr>
                <a:buSzPct val="100000"/>
              </a:pPr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求和 </a:t>
              </a:r>
              <a:endParaRPr lang="en-US" altLang="zh-CN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205" name="组合 22"/>
          <p:cNvGrpSpPr>
            <a:grpSpLocks/>
          </p:cNvGrpSpPr>
          <p:nvPr/>
        </p:nvGrpSpPr>
        <p:grpSpPr bwMode="auto">
          <a:xfrm>
            <a:off x="5103813" y="4543425"/>
            <a:ext cx="3330575" cy="385763"/>
            <a:chOff x="5103570" y="2351957"/>
            <a:chExt cx="3330423" cy="386522"/>
          </a:xfrm>
        </p:grpSpPr>
        <p:cxnSp>
          <p:nvCxnSpPr>
            <p:cNvPr id="24" name="直接连接符 23"/>
            <p:cNvCxnSpPr/>
            <p:nvPr/>
          </p:nvCxnSpPr>
          <p:spPr>
            <a:xfrm flipV="1">
              <a:off x="5103570" y="2533288"/>
              <a:ext cx="2519247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7" name="矩形 24"/>
            <p:cNvSpPr>
              <a:spLocks noChangeArrowheads="1"/>
            </p:cNvSpPr>
            <p:nvPr/>
          </p:nvSpPr>
          <p:spPr bwMode="auto">
            <a:xfrm>
              <a:off x="7476774" y="2351957"/>
              <a:ext cx="957219" cy="386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565150" indent="-457200" algn="ctr" eaLnBrk="0" hangingPunct="0">
                <a:lnSpc>
                  <a:spcPct val="120000"/>
                </a:lnSpc>
                <a:buClr>
                  <a:srgbClr val="0000FF"/>
                </a:buClr>
                <a:buSzPct val="100000"/>
              </a:pPr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取极限 </a:t>
              </a:r>
              <a:endParaRPr lang="en-US" altLang="zh-CN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4864100" y="2740025"/>
          <a:ext cx="2051050" cy="760413"/>
        </p:xfrm>
        <a:graphic>
          <a:graphicData uri="http://schemas.openxmlformats.org/presentationml/2006/ole">
            <p:oleObj spid="_x0000_s8196" name="Equation" r:id="rId5" imgW="1028520" imgH="380880" progId="Equation.DSMT4">
              <p:embed/>
            </p:oleObj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4864100" y="4954588"/>
          <a:ext cx="2025650" cy="760412"/>
        </p:xfrm>
        <a:graphic>
          <a:graphicData uri="http://schemas.openxmlformats.org/presentationml/2006/ole">
            <p:oleObj spid="_x0000_s8197" name="Equation" r:id="rId6" imgW="1015920" imgH="380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定积分与二重积分的比较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r>
              <a:rPr lang="zh-CN" altLang="en-US" smtClean="0">
                <a:solidFill>
                  <a:srgbClr val="FF0000"/>
                </a:solidFill>
              </a:rPr>
              <a:t>二重积分是定积分的推广．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graphicFrame>
        <p:nvGraphicFramePr>
          <p:cNvPr id="8231" name="Group 39"/>
          <p:cNvGraphicFramePr>
            <a:graphicFrameLocks noGrp="1"/>
          </p:cNvGraphicFramePr>
          <p:nvPr>
            <p:ph sz="half" idx="2"/>
          </p:nvPr>
        </p:nvGraphicFramePr>
        <p:xfrm>
          <a:off x="457200" y="2268538"/>
          <a:ext cx="8229600" cy="3544887"/>
        </p:xfrm>
        <a:graphic>
          <a:graphicData uri="http://schemas.openxmlformats.org/drawingml/2006/table">
            <a:tbl>
              <a:tblPr/>
              <a:tblGrid>
                <a:gridCol w="1757363"/>
                <a:gridCol w="3235325"/>
                <a:gridCol w="3236912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定积分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二重积分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数学思想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和式的极限，微元法的应用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被积函数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一元函数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二元函数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积分范围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区间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平面中的区域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3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记号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计算方法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换元法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分部积分法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通过定积分来计算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6286500" y="4240213"/>
          <a:ext cx="1747838" cy="760412"/>
        </p:xfrm>
        <a:graphic>
          <a:graphicData uri="http://schemas.openxmlformats.org/presentationml/2006/ole">
            <p:oleObj spid="_x0000_s9218" name="Equation" r:id="rId3" imgW="876240" imgH="38088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133725" y="4240213"/>
          <a:ext cx="1366838" cy="658812"/>
        </p:xfrm>
        <a:graphic>
          <a:graphicData uri="http://schemas.openxmlformats.org/presentationml/2006/ole">
            <p:oleObj spid="_x0000_s9219" name="Equation" r:id="rId4" imgW="685800" imgH="330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若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在有界闭区域 </a:t>
            </a:r>
            <a:r>
              <a:rPr lang="en-US" altLang="zh-CN" i="1" smtClean="0"/>
              <a:t>D</a:t>
            </a:r>
            <a:r>
              <a:rPr lang="zh-CN" altLang="en-US" smtClean="0"/>
              <a:t> 上连续，则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在 </a:t>
            </a:r>
            <a:r>
              <a:rPr lang="en-US" altLang="zh-CN" i="1" smtClean="0"/>
              <a:t>D</a:t>
            </a:r>
            <a:r>
              <a:rPr lang="zh-CN" altLang="en-US" smtClean="0"/>
              <a:t> 上可积</a:t>
            </a:r>
            <a:r>
              <a:rPr lang="en-US" altLang="zh-CN" smtClean="0"/>
              <a:t>.</a:t>
            </a:r>
          </a:p>
          <a:p>
            <a:endParaRPr lang="en-US" altLang="zh-CN" smtClean="0"/>
          </a:p>
          <a:p>
            <a:r>
              <a:rPr lang="zh-CN" altLang="en-US" smtClean="0"/>
              <a:t>若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在 </a:t>
            </a:r>
            <a:r>
              <a:rPr lang="en-US" altLang="zh-CN" i="1" smtClean="0"/>
              <a:t>D</a:t>
            </a:r>
            <a:r>
              <a:rPr lang="zh-CN" altLang="en-US" smtClean="0"/>
              <a:t> 上可积，则二重积分的值与对积分区域的分法无关，与 </a:t>
            </a:r>
            <a:r>
              <a:rPr lang="en-US" altLang="zh-CN" smtClean="0"/>
              <a:t>(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i="1" baseline="-25000" smtClean="0"/>
              <a:t>i</a:t>
            </a:r>
            <a:r>
              <a:rPr lang="en-US" altLang="zh-CN" i="1" smtClean="0"/>
              <a:t> </a:t>
            </a:r>
            <a:r>
              <a:rPr lang="en-US" altLang="zh-CN" smtClean="0"/>
              <a:t>,</a:t>
            </a:r>
            <a:r>
              <a:rPr lang="en-US" altLang="zh-CN" i="1" smtClean="0">
                <a:latin typeface="Symbol" pitchFamily="18" charset="2"/>
              </a:rPr>
              <a:t>h</a:t>
            </a:r>
            <a:r>
              <a:rPr lang="en-US" altLang="zh-CN" i="1" baseline="-25000" smtClean="0"/>
              <a:t>i</a:t>
            </a:r>
            <a:r>
              <a:rPr lang="en-US" altLang="zh-CN" smtClean="0"/>
              <a:t>)</a:t>
            </a:r>
            <a:r>
              <a:rPr lang="zh-CN" altLang="en-US" smtClean="0"/>
              <a:t> 的选取也无关．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说明</a:t>
            </a:r>
            <a:endParaRPr lang="zh-CN" altLang="en-US" dirty="0"/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3643313" y="403225"/>
          <a:ext cx="4535487" cy="887413"/>
        </p:xfrm>
        <a:graphic>
          <a:graphicData uri="http://schemas.openxmlformats.org/presentationml/2006/ole">
            <p:oleObj spid="_x0000_s10242" name="Equation" r:id="rId3" imgW="2273040" imgH="444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说明（续）</a:t>
            </a:r>
            <a:endParaRPr lang="zh-CN" altLang="en-US" dirty="0"/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857250" y="3786188"/>
          <a:ext cx="3976688" cy="760412"/>
        </p:xfrm>
        <a:graphic>
          <a:graphicData uri="http://schemas.openxmlformats.org/presentationml/2006/ole">
            <p:oleObj spid="_x0000_s11266" name="Equation" r:id="rId3" imgW="1993680" imgH="38088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643313" y="403225"/>
          <a:ext cx="4535487" cy="887413"/>
        </p:xfrm>
        <a:graphic>
          <a:graphicData uri="http://schemas.openxmlformats.org/presentationml/2006/ole">
            <p:oleObj spid="_x0000_s11267" name="Equation" r:id="rId4" imgW="2273040" imgH="444240" progId="Equation.DSMT4">
              <p:embed/>
            </p:oleObj>
          </a:graphicData>
        </a:graphic>
      </p:graphicFrame>
      <p:pic>
        <p:nvPicPr>
          <p:cNvPr id="11" name="Picture 3" descr="F:\为人师表\任教课程\高等数学\temp\p115-重积分的面积微元 - 1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3500" y="2667000"/>
            <a:ext cx="40005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7315200" y="6300788"/>
            <a:ext cx="18081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</a:t>
            </a:r>
            <a:r>
              <a:rPr lang="en-US" altLang="zh-CN" sz="2400" b="1" i="1">
                <a:solidFill>
                  <a:srgbClr val="000000"/>
                </a:solidFill>
                <a:latin typeface="Symbol" pitchFamily="18" charset="2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sz="2400" b="1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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400" b="1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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2400" b="1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endParaRPr lang="zh-CN" altLang="en-US"/>
          </a:p>
        </p:txBody>
      </p:sp>
      <p:pic>
        <p:nvPicPr>
          <p:cNvPr id="13" name="Picture 2" descr="F:\为人师表\任教课程\高等数学\temp\p115-重积分的面积微元-2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43500" y="2667000"/>
            <a:ext cx="40005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在直角坐标系下，常用平行于坐标轴的直线来分割积分区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域，这样除了包含边界点的一些小闭区域外，其余小闭区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域都是矩形区域，于是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                 </a:t>
            </a:r>
            <a:r>
              <a:rPr lang="zh-CN" altLang="en-US" smtClean="0">
                <a:sym typeface="Symbol" pitchFamily="18" charset="2"/>
              </a:rPr>
              <a:t>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s</a:t>
            </a:r>
            <a:r>
              <a:rPr lang="en-US" altLang="zh-CN" i="1" baseline="-25000" smtClean="0">
                <a:sym typeface="Symbol" pitchFamily="18" charset="2"/>
              </a:rPr>
              <a:t>i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/>
              <a:t>=</a:t>
            </a:r>
            <a:r>
              <a:rPr lang="zh-CN" altLang="en-US" smtClean="0">
                <a:sym typeface="Symbol" pitchFamily="18" charset="2"/>
              </a:rPr>
              <a:t> 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i="1" baseline="-25000" smtClean="0">
                <a:sym typeface="Symbol" pitchFamily="18" charset="2"/>
              </a:rPr>
              <a:t>i</a:t>
            </a:r>
            <a:r>
              <a:rPr lang="zh-CN" altLang="en-US" smtClean="0">
                <a:sym typeface="Symbol" pitchFamily="18" charset="2"/>
              </a:rPr>
              <a:t> 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i="1" baseline="-25000" smtClean="0">
                <a:sym typeface="Symbol" pitchFamily="18" charset="2"/>
              </a:rPr>
              <a:t>i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面积微元 </a:t>
            </a:r>
            <a:r>
              <a:rPr lang="en-US" altLang="zh-CN" i="1" smtClean="0"/>
              <a:t>d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s</a:t>
            </a:r>
            <a:r>
              <a:rPr lang="zh-CN" altLang="en-US" smtClean="0">
                <a:sym typeface="Symbol" pitchFamily="18" charset="2"/>
              </a:rPr>
              <a:t>  </a:t>
            </a:r>
            <a:r>
              <a:rPr lang="en-US" altLang="zh-CN" smtClean="0">
                <a:sym typeface="Symbol" pitchFamily="18" charset="2"/>
              </a:rPr>
              <a:t>= </a:t>
            </a:r>
            <a:r>
              <a:rPr lang="en-US" altLang="zh-CN" i="1" smtClean="0">
                <a:sym typeface="Symbol" pitchFamily="18" charset="2"/>
              </a:rPr>
              <a:t>dxdy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en-US" altLang="zh-CN" i="1" smtClean="0">
                <a:sym typeface="Symbol" pitchFamily="18" charset="2"/>
              </a:rPr>
              <a:t> dxdy</a:t>
            </a:r>
            <a:r>
              <a:rPr lang="zh-CN" altLang="en-US" smtClean="0">
                <a:sym typeface="Symbol" pitchFamily="18" charset="2"/>
              </a:rPr>
              <a:t> 称为</a:t>
            </a:r>
            <a:r>
              <a:rPr lang="zh-CN" altLang="en-US" smtClean="0">
                <a:solidFill>
                  <a:srgbClr val="FF0000"/>
                </a:solidFill>
              </a:rPr>
              <a:t>直角坐标系下的面积微元</a:t>
            </a:r>
            <a:r>
              <a:rPr lang="zh-CN" altLang="en-US" smtClean="0"/>
              <a:t>．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858000" y="1943100"/>
            <a:ext cx="171450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 flipH="1">
            <a:off x="1471613" y="1943100"/>
            <a:ext cx="5386387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若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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0</a:t>
            </a:r>
            <a:r>
              <a:rPr lang="zh-CN" altLang="en-US" smtClean="0">
                <a:sym typeface="Symbol" pitchFamily="18" charset="2"/>
              </a:rPr>
              <a:t>，则                             ，恰好等于曲顶柱体的体积．</a:t>
            </a:r>
            <a:endParaRPr lang="en-US" altLang="zh-CN" smtClean="0"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mtClean="0"/>
              <a:t>若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&lt;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0</a:t>
            </a:r>
            <a:r>
              <a:rPr lang="zh-CN" altLang="en-US" smtClean="0">
                <a:sym typeface="Symbol" pitchFamily="18" charset="2"/>
              </a:rPr>
              <a:t>，则                             ，恰好等于曲顶柱体的体积的</a:t>
            </a: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相反数</a:t>
            </a:r>
            <a:r>
              <a:rPr lang="zh-CN" altLang="en-US" smtClean="0">
                <a:sym typeface="Symbol" pitchFamily="18" charset="2"/>
              </a:rPr>
              <a:t>．</a:t>
            </a:r>
            <a:endParaRPr lang="en-US" altLang="zh-CN" smtClean="0"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mtClean="0"/>
              <a:t>若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zh-CN" altLang="en-US" smtClean="0">
                <a:sym typeface="Symbol" pitchFamily="18" charset="2"/>
              </a:rPr>
              <a:t>有正有负，则                       等于 </a:t>
            </a:r>
            <a:r>
              <a:rPr lang="en-US" altLang="zh-CN" i="1" smtClean="0">
                <a:solidFill>
                  <a:srgbClr val="0000FF"/>
                </a:solidFill>
                <a:sym typeface="Symbol" pitchFamily="18" charset="2"/>
              </a:rPr>
              <a:t>xOy</a:t>
            </a:r>
            <a:r>
              <a:rPr lang="en-US" altLang="zh-CN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面上方</a:t>
            </a:r>
            <a:r>
              <a:rPr lang="zh-CN" altLang="en-US" smtClean="0">
                <a:sym typeface="Symbol" pitchFamily="18" charset="2"/>
              </a:rPr>
              <a:t>柱体体积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减去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olidFill>
                  <a:srgbClr val="0000FF"/>
                </a:solidFill>
                <a:sym typeface="Symbol" pitchFamily="18" charset="2"/>
              </a:rPr>
              <a:t>xOy</a:t>
            </a:r>
            <a:r>
              <a:rPr lang="en-US" altLang="zh-CN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面下方</a:t>
            </a:r>
            <a:r>
              <a:rPr lang="zh-CN" altLang="en-US" smtClean="0">
                <a:sym typeface="Symbol" pitchFamily="18" charset="2"/>
              </a:rPr>
              <a:t>柱体体积所得之差．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二重积分的几何意义</a:t>
            </a:r>
            <a:r>
              <a:rPr lang="zh-CN" altLang="en-US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（课本</a:t>
            </a:r>
            <a:r>
              <a:rPr lang="en-US" altLang="zh-CN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P.138</a:t>
            </a:r>
            <a:r>
              <a:rPr lang="zh-CN" altLang="en-US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3232150" y="1557338"/>
          <a:ext cx="2203450" cy="760412"/>
        </p:xfrm>
        <a:graphic>
          <a:graphicData uri="http://schemas.openxmlformats.org/presentationml/2006/ole">
            <p:oleObj spid="_x0000_s12290" name="Equation" r:id="rId3" imgW="1104840" imgH="380880" progId="Equation.DSMT4">
              <p:embed/>
            </p:oleObj>
          </a:graphicData>
        </a:graphic>
      </p:graphicFrame>
      <p:graphicFrame>
        <p:nvGraphicFramePr>
          <p:cNvPr id="7183" name="Object 3"/>
          <p:cNvGraphicFramePr>
            <a:graphicFrameLocks noChangeAspect="1"/>
          </p:cNvGraphicFramePr>
          <p:nvPr/>
        </p:nvGraphicFramePr>
        <p:xfrm>
          <a:off x="928688" y="5119688"/>
          <a:ext cx="4535487" cy="887412"/>
        </p:xfrm>
        <a:graphic>
          <a:graphicData uri="http://schemas.openxmlformats.org/presentationml/2006/ole">
            <p:oleObj spid="_x0000_s12291" name="Equation" r:id="rId4" imgW="2273040" imgH="444240" progId="Equation.DSMT4">
              <p:embed/>
            </p:oleObj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 flipH="1">
            <a:off x="2828925" y="1614488"/>
            <a:ext cx="2714625" cy="6715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543550" y="1614488"/>
            <a:ext cx="2957513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828675" y="2143125"/>
            <a:ext cx="217170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232150" y="2654300"/>
          <a:ext cx="2203450" cy="760413"/>
        </p:xfrm>
        <a:graphic>
          <a:graphicData uri="http://schemas.openxmlformats.org/presentationml/2006/ole">
            <p:oleObj spid="_x0000_s12292" name="Equation" r:id="rId5" imgW="1104840" imgH="380880" progId="Equation.DSMT4">
              <p:embed/>
            </p:oleObj>
          </a:graphicData>
        </a:graphic>
      </p:graphicFrame>
      <p:sp>
        <p:nvSpPr>
          <p:cNvPr id="13" name="矩形 12"/>
          <p:cNvSpPr>
            <a:spLocks noChangeArrowheads="1"/>
          </p:cNvSpPr>
          <p:nvPr/>
        </p:nvSpPr>
        <p:spPr bwMode="auto">
          <a:xfrm flipH="1">
            <a:off x="2828925" y="2714625"/>
            <a:ext cx="2714625" cy="6715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543550" y="2714625"/>
            <a:ext cx="2957513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828675" y="3243263"/>
            <a:ext cx="217170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4033838" y="3708400"/>
          <a:ext cx="1747837" cy="760413"/>
        </p:xfrm>
        <a:graphic>
          <a:graphicData uri="http://schemas.openxmlformats.org/presentationml/2006/ole">
            <p:oleObj spid="_x0000_s12293" name="Equation" r:id="rId6" imgW="876240" imgH="380880" progId="Equation.DSMT4">
              <p:embed/>
            </p:oleObj>
          </a:graphicData>
        </a:graphic>
      </p:graphicFrame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6276975" y="4221163"/>
            <a:ext cx="2867025" cy="2636837"/>
            <a:chOff x="3954" y="2659"/>
            <a:chExt cx="1806" cy="1661"/>
          </a:xfrm>
        </p:grpSpPr>
        <p:pic>
          <p:nvPicPr>
            <p:cNvPr id="12303" name="Picture 4" descr="C:\Users\cjl\Desktop\p112-曲顶驻体.bmp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954" y="2682"/>
              <a:ext cx="1806" cy="1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304" name="矩形 4"/>
            <p:cNvSpPr>
              <a:spLocks noChangeArrowheads="1"/>
            </p:cNvSpPr>
            <p:nvPr/>
          </p:nvSpPr>
          <p:spPr bwMode="auto">
            <a:xfrm>
              <a:off x="4823" y="2659"/>
              <a:ext cx="9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二重积分的性质</a:t>
            </a:r>
            <a:endParaRPr lang="zh-CN" altLang="en-US" dirty="0"/>
          </a:p>
        </p:txBody>
      </p:sp>
      <p:sp>
        <p:nvSpPr>
          <p:cNvPr id="16389" name="Rectangle 5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性质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（二重积分的线性性质）：</a:t>
            </a:r>
            <a:r>
              <a:rPr lang="zh-CN" altLang="en-US" smtClean="0"/>
              <a:t>设 </a:t>
            </a:r>
            <a:r>
              <a:rPr lang="en-US" altLang="zh-CN" i="1" smtClean="0">
                <a:latin typeface="Symbol" pitchFamily="18" charset="2"/>
              </a:rPr>
              <a:t>a</a:t>
            </a:r>
            <a:r>
              <a:rPr lang="zh-CN" altLang="en-US" smtClean="0"/>
              <a:t>，</a:t>
            </a:r>
            <a:r>
              <a:rPr lang="en-US" altLang="zh-CN" i="1" smtClean="0">
                <a:latin typeface="Symbol" pitchFamily="18" charset="2"/>
              </a:rPr>
              <a:t>b</a:t>
            </a:r>
            <a:r>
              <a:rPr lang="en-US" altLang="zh-CN" smtClean="0"/>
              <a:t> </a:t>
            </a:r>
            <a:r>
              <a:rPr lang="zh-CN" altLang="en-US" smtClean="0"/>
              <a:t>为常数，则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说明：</a:t>
            </a:r>
            <a:r>
              <a:rPr lang="zh-CN" altLang="en-US" smtClean="0"/>
              <a:t>该性质可以推广到有限多个函数的情形．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性质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（积分区域的可加性）：</a:t>
            </a:r>
            <a:r>
              <a:rPr lang="zh-CN" altLang="en-US" smtClean="0"/>
              <a:t>若闭区域 </a:t>
            </a:r>
            <a:r>
              <a:rPr lang="en-US" altLang="zh-CN" i="1" smtClean="0"/>
              <a:t>D</a:t>
            </a:r>
            <a:r>
              <a:rPr lang="en-US" altLang="zh-CN" smtClean="0"/>
              <a:t> </a:t>
            </a:r>
            <a:r>
              <a:rPr lang="zh-CN" altLang="en-US" smtClean="0"/>
              <a:t>可被分成两个没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有公共内点的闭子区域 </a:t>
            </a:r>
            <a:r>
              <a:rPr lang="en-US" altLang="zh-CN" i="1" smtClean="0"/>
              <a:t>D</a:t>
            </a:r>
            <a:r>
              <a:rPr lang="en-US" altLang="zh-CN" baseline="-25000" smtClean="0"/>
              <a:t>1</a:t>
            </a:r>
            <a:r>
              <a:rPr lang="en-US" altLang="zh-CN" smtClean="0"/>
              <a:t> </a:t>
            </a:r>
            <a:r>
              <a:rPr lang="zh-CN" altLang="en-US" smtClean="0"/>
              <a:t>和 </a:t>
            </a:r>
            <a:r>
              <a:rPr lang="en-US" altLang="zh-CN" i="1" smtClean="0"/>
              <a:t>D</a:t>
            </a:r>
            <a:r>
              <a:rPr lang="en-US" altLang="zh-CN" baseline="-25000" smtClean="0"/>
              <a:t>2</a:t>
            </a:r>
            <a:r>
              <a:rPr lang="zh-CN" altLang="en-US" smtClean="0"/>
              <a:t>，则</a:t>
            </a:r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620713" y="2060575"/>
          <a:ext cx="7900987" cy="760413"/>
        </p:xfrm>
        <a:graphic>
          <a:graphicData uri="http://schemas.openxmlformats.org/presentationml/2006/ole">
            <p:oleObj spid="_x0000_s13314" name="Equation" r:id="rId3" imgW="3962160" imgH="38088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22438" y="4633913"/>
          <a:ext cx="5697537" cy="811212"/>
        </p:xfrm>
        <a:graphic>
          <a:graphicData uri="http://schemas.openxmlformats.org/presentationml/2006/ole">
            <p:oleObj spid="_x0000_s13315" name="Equation" r:id="rId4" imgW="285732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/>
              <a:t>二重积分的性质</a:t>
            </a:r>
            <a:endParaRPr lang="zh-CN" altLang="en-US" dirty="0"/>
          </a:p>
        </p:txBody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性质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设在闭区域 </a:t>
            </a:r>
            <a:r>
              <a:rPr lang="en-US" altLang="zh-CN" i="1" smtClean="0"/>
              <a:t>D</a:t>
            </a:r>
            <a:r>
              <a:rPr lang="en-US" altLang="zh-CN" smtClean="0"/>
              <a:t> </a:t>
            </a:r>
            <a:r>
              <a:rPr lang="zh-CN" altLang="en-US" smtClean="0"/>
              <a:t>上，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=</a:t>
            </a:r>
            <a:r>
              <a:rPr lang="en-US" altLang="zh-CN" smtClean="0">
                <a:sym typeface="Symbol" pitchFamily="18" charset="2"/>
              </a:rPr>
              <a:t> 1</a:t>
            </a:r>
            <a:r>
              <a:rPr lang="zh-CN" altLang="en-US" smtClean="0">
                <a:sym typeface="Symbol" pitchFamily="18" charset="2"/>
              </a:rPr>
              <a:t>，</a:t>
            </a:r>
            <a:r>
              <a:rPr lang="en-US" altLang="zh-CN" i="1" smtClean="0">
                <a:sym typeface="Symbol" pitchFamily="18" charset="2"/>
              </a:rPr>
              <a:t>D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的面积为 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s</a:t>
            </a:r>
            <a:r>
              <a:rPr lang="en-US" altLang="zh-CN" smtClean="0"/>
              <a:t> </a:t>
            </a:r>
            <a:r>
              <a:rPr lang="zh-CN" altLang="en-US" smtClean="0"/>
              <a:t>，则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其几何意义是：以 </a:t>
            </a:r>
            <a:r>
              <a:rPr lang="en-US" altLang="zh-CN" i="1" smtClean="0"/>
              <a:t>D</a:t>
            </a:r>
            <a:r>
              <a:rPr lang="en-US" altLang="zh-CN" smtClean="0"/>
              <a:t> </a:t>
            </a:r>
            <a:r>
              <a:rPr lang="zh-CN" altLang="en-US" smtClean="0"/>
              <a:t>为底、高等于</a:t>
            </a:r>
            <a:r>
              <a:rPr lang="en-US" altLang="zh-CN" smtClean="0"/>
              <a:t>1</a:t>
            </a:r>
            <a:r>
              <a:rPr lang="zh-CN" altLang="en-US" smtClean="0"/>
              <a:t>的平顶柱体的体积在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数值上等于该柱体的底面积．</a:t>
            </a:r>
            <a:endParaRPr lang="en-US" altLang="zh-CN" smtClean="0"/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3228975" y="2060575"/>
          <a:ext cx="2684463" cy="760413"/>
        </p:xfrm>
        <a:graphic>
          <a:graphicData uri="http://schemas.openxmlformats.org/presentationml/2006/ole">
            <p:oleObj spid="_x0000_s14338" name="Equation" r:id="rId3" imgW="1346040" imgH="380880" progId="Equation.DSMT4">
              <p:embed/>
            </p:oleObj>
          </a:graphicData>
        </a:graphic>
      </p:graphicFrame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6276975" y="4221163"/>
            <a:ext cx="2867025" cy="2636837"/>
            <a:chOff x="3954" y="2659"/>
            <a:chExt cx="1806" cy="1661"/>
          </a:xfrm>
        </p:grpSpPr>
        <p:pic>
          <p:nvPicPr>
            <p:cNvPr id="14343" name="Picture 4" descr="C:\Users\cjl\Desktop\p112-曲顶驻体.bmp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54" y="2682"/>
              <a:ext cx="1806" cy="1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44" name="矩形 4"/>
            <p:cNvSpPr>
              <a:spLocks noChangeArrowheads="1"/>
            </p:cNvSpPr>
            <p:nvPr/>
          </p:nvSpPr>
          <p:spPr bwMode="auto">
            <a:xfrm>
              <a:off x="4823" y="2659"/>
              <a:ext cx="9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CN" altLang="en-US"/>
            </a:p>
          </p:txBody>
        </p:sp>
      </p:grp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203575" y="1989138"/>
            <a:ext cx="1104900" cy="820737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/>
              <a:t>二重积分的性质</a:t>
            </a:r>
            <a:endParaRPr lang="zh-CN" altLang="en-US" dirty="0"/>
          </a:p>
        </p:txBody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619625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性质</a:t>
            </a:r>
            <a:r>
              <a:rPr lang="en-US" altLang="zh-CN" smtClean="0">
                <a:solidFill>
                  <a:srgbClr val="0000FF"/>
                </a:solidFill>
              </a:rPr>
              <a:t>4</a:t>
            </a:r>
            <a:r>
              <a:rPr lang="zh-CN" altLang="en-US" smtClean="0">
                <a:solidFill>
                  <a:srgbClr val="0000FF"/>
                </a:solidFill>
              </a:rPr>
              <a:t>（单调性）：</a:t>
            </a:r>
            <a:r>
              <a:rPr lang="zh-CN" altLang="en-US" smtClean="0"/>
              <a:t>设在闭区域 </a:t>
            </a:r>
            <a:r>
              <a:rPr lang="en-US" altLang="zh-CN" i="1" smtClean="0"/>
              <a:t>D </a:t>
            </a:r>
            <a:r>
              <a:rPr lang="zh-CN" altLang="en-US" smtClean="0"/>
              <a:t>上，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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，则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特别地，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性质</a:t>
            </a:r>
            <a:r>
              <a:rPr lang="en-US" altLang="zh-CN" smtClean="0">
                <a:solidFill>
                  <a:srgbClr val="0000FF"/>
                </a:solidFill>
              </a:rPr>
              <a:t>5</a:t>
            </a:r>
            <a:r>
              <a:rPr lang="zh-CN" altLang="en-US" smtClean="0">
                <a:solidFill>
                  <a:srgbClr val="0000FF"/>
                </a:solidFill>
              </a:rPr>
              <a:t>（估值不等式）：</a:t>
            </a:r>
            <a:r>
              <a:rPr lang="zh-CN" altLang="en-US" smtClean="0"/>
              <a:t>设在闭区域 </a:t>
            </a:r>
            <a:r>
              <a:rPr lang="en-US" altLang="zh-CN" i="1" smtClean="0"/>
              <a:t>D</a:t>
            </a:r>
            <a:r>
              <a:rPr lang="en-US" altLang="zh-CN" smtClean="0"/>
              <a:t> </a:t>
            </a:r>
            <a:r>
              <a:rPr lang="zh-CN" altLang="en-US" smtClean="0"/>
              <a:t>上，</a:t>
            </a:r>
            <a:r>
              <a:rPr lang="en-US" altLang="zh-CN" i="1" smtClean="0"/>
              <a:t>m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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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en-US" altLang="zh-CN" i="1" smtClean="0"/>
              <a:t>M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 且 </a:t>
            </a:r>
            <a:r>
              <a:rPr lang="en-US" altLang="zh-CN" i="1" smtClean="0">
                <a:sym typeface="Symbol" pitchFamily="18" charset="2"/>
              </a:rPr>
              <a:t>D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的面积为 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s</a:t>
            </a:r>
            <a:r>
              <a:rPr lang="en-US" altLang="zh-CN" smtClean="0"/>
              <a:t> </a:t>
            </a:r>
            <a:r>
              <a:rPr lang="zh-CN" altLang="en-US" smtClean="0"/>
              <a:t>，则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函数 </a:t>
            </a:r>
            <a:r>
              <a:rPr lang="en-US" altLang="zh-CN" i="1" smtClean="0">
                <a:solidFill>
                  <a:srgbClr val="FF0000"/>
                </a:solidFill>
              </a:rPr>
              <a:t>f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,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>
                <a:solidFill>
                  <a:srgbClr val="FF0000"/>
                </a:solidFill>
              </a:rPr>
              <a:t>在闭区域 </a:t>
            </a:r>
            <a:r>
              <a:rPr lang="en-US" altLang="zh-CN" i="1" smtClean="0">
                <a:solidFill>
                  <a:srgbClr val="FF0000"/>
                </a:solidFill>
              </a:rPr>
              <a:t>D </a:t>
            </a:r>
            <a:r>
              <a:rPr lang="zh-CN" altLang="en-US" smtClean="0">
                <a:solidFill>
                  <a:srgbClr val="FF0000"/>
                </a:solidFill>
              </a:rPr>
              <a:t>上的平均值：</a:t>
            </a:r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2709863" y="2060575"/>
          <a:ext cx="3722687" cy="760413"/>
        </p:xfrm>
        <a:graphic>
          <a:graphicData uri="http://schemas.openxmlformats.org/presentationml/2006/ole">
            <p:oleObj spid="_x0000_s15362" name="Equation" r:id="rId3" imgW="1866600" imgH="38088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39925" y="2800350"/>
          <a:ext cx="4000500" cy="989013"/>
        </p:xfrm>
        <a:graphic>
          <a:graphicData uri="http://schemas.openxmlformats.org/presentationml/2006/ole">
            <p:oleObj spid="_x0000_s15363" name="Equation" r:id="rId4" imgW="2006280" imgH="49500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665538" y="4667250"/>
          <a:ext cx="3417887" cy="760413"/>
        </p:xfrm>
        <a:graphic>
          <a:graphicData uri="http://schemas.openxmlformats.org/presentationml/2006/ole">
            <p:oleObj spid="_x0000_s15364" name="Equation" r:id="rId5" imgW="1714320" imgH="38088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537200" y="5430838"/>
          <a:ext cx="2101850" cy="887412"/>
        </p:xfrm>
        <a:graphic>
          <a:graphicData uri="http://schemas.openxmlformats.org/presentationml/2006/ole">
            <p:oleObj spid="_x0000_s15365" name="Equation" r:id="rId6" imgW="1054080" imgH="444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二重积分的性质</a:t>
            </a:r>
            <a:endParaRPr lang="zh-CN" altLang="en-US" dirty="0"/>
          </a:p>
        </p:txBody>
      </p:sp>
      <p:sp>
        <p:nvSpPr>
          <p:cNvPr id="17416" name="Rectangle 8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性质</a:t>
            </a:r>
            <a:r>
              <a:rPr lang="en-US" altLang="zh-CN" smtClean="0">
                <a:solidFill>
                  <a:srgbClr val="0000FF"/>
                </a:solidFill>
              </a:rPr>
              <a:t>6</a:t>
            </a:r>
            <a:r>
              <a:rPr lang="zh-CN" altLang="en-US" smtClean="0">
                <a:solidFill>
                  <a:srgbClr val="0000FF"/>
                </a:solidFill>
              </a:rPr>
              <a:t>（二重积分的中值定理）：</a:t>
            </a:r>
            <a:r>
              <a:rPr lang="zh-CN" altLang="en-US" smtClean="0"/>
              <a:t>设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在闭区域 </a:t>
            </a:r>
            <a:r>
              <a:rPr lang="en-US" altLang="zh-CN" i="1" smtClean="0"/>
              <a:t>D</a:t>
            </a:r>
            <a:r>
              <a:rPr lang="en-US" altLang="zh-CN" smtClean="0"/>
              <a:t> </a:t>
            </a:r>
            <a:r>
              <a:rPr lang="zh-CN" altLang="en-US" smtClean="0"/>
              <a:t>上连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续，</a:t>
            </a:r>
            <a:r>
              <a:rPr lang="en-US" altLang="zh-CN" i="1" smtClean="0">
                <a:sym typeface="Symbol" pitchFamily="18" charset="2"/>
              </a:rPr>
              <a:t>D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的面积为 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s</a:t>
            </a:r>
            <a:r>
              <a:rPr lang="en-US" altLang="zh-CN" smtClean="0"/>
              <a:t> </a:t>
            </a:r>
            <a:r>
              <a:rPr lang="zh-CN" altLang="en-US" smtClean="0"/>
              <a:t>，则在 </a:t>
            </a:r>
            <a:r>
              <a:rPr lang="en-US" altLang="zh-CN" i="1" smtClean="0"/>
              <a:t>D</a:t>
            </a:r>
            <a:r>
              <a:rPr lang="en-US" altLang="zh-CN" smtClean="0"/>
              <a:t> </a:t>
            </a:r>
            <a:r>
              <a:rPr lang="zh-CN" altLang="en-US" smtClean="0"/>
              <a:t>上至少存在一点</a:t>
            </a:r>
            <a:r>
              <a:rPr lang="en-US" altLang="zh-CN" smtClean="0"/>
              <a:t>(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smtClean="0"/>
              <a:t>, </a:t>
            </a:r>
            <a:r>
              <a:rPr lang="en-US" altLang="zh-CN" i="1" smtClean="0">
                <a:latin typeface="Symbol" pitchFamily="18" charset="2"/>
              </a:rPr>
              <a:t>h</a:t>
            </a:r>
            <a:r>
              <a:rPr lang="en-US" altLang="zh-CN" smtClean="0"/>
              <a:t>)</a:t>
            </a:r>
            <a:r>
              <a:rPr lang="zh-CN" altLang="en-US" smtClean="0"/>
              <a:t>，使得</a:t>
            </a:r>
          </a:p>
        </p:txBody>
      </p:sp>
      <p:pic>
        <p:nvPicPr>
          <p:cNvPr id="4" name="Picture 7" descr="C:\Users\cjl\Desktop\p115-二重积分的中值定理-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38750" y="2571750"/>
            <a:ext cx="390525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C:\Users\cjl\Desktop\p115-二重积分的中值定理-2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38750" y="2571750"/>
            <a:ext cx="390525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C:\Users\cjl\Desktop\p115-二重积分的中值定理-3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38750" y="2571750"/>
            <a:ext cx="390525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1273175" y="2492375"/>
          <a:ext cx="3241675" cy="760413"/>
        </p:xfrm>
        <a:graphic>
          <a:graphicData uri="http://schemas.openxmlformats.org/presentationml/2006/ole">
            <p:oleObj spid="_x0000_s16386" name="Equation" r:id="rId6" imgW="1625400" imgH="38088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249363" y="2478088"/>
            <a:ext cx="1752600" cy="820737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不作计算，试估计                      的大小，其中 </a:t>
            </a:r>
            <a:r>
              <a:rPr lang="en-US" altLang="zh-CN" i="1" smtClean="0"/>
              <a:t>D</a:t>
            </a:r>
            <a:r>
              <a:rPr lang="en-US" altLang="zh-CN" smtClean="0"/>
              <a:t> </a:t>
            </a:r>
            <a:r>
              <a:rPr lang="zh-CN" altLang="en-US" smtClean="0"/>
              <a:t>是椭圆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闭区域：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zh-CN" smtClean="0">
                <a:solidFill>
                  <a:srgbClr val="0000FF"/>
                </a:solidFill>
              </a:rPr>
              <a:t>①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在闭区域 </a:t>
            </a:r>
            <a:r>
              <a:rPr lang="en-US" altLang="zh-CN" i="1" smtClean="0"/>
              <a:t>D</a:t>
            </a:r>
            <a:r>
              <a:rPr lang="en-US" altLang="zh-CN" smtClean="0"/>
              <a:t> </a:t>
            </a:r>
            <a:r>
              <a:rPr lang="zh-CN" altLang="en-US" smtClean="0"/>
              <a:t>上的最小值和最大值．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因为 </a:t>
            </a:r>
            <a:r>
              <a:rPr lang="en-US" altLang="zh-CN" smtClean="0"/>
              <a:t>0 &lt; </a:t>
            </a:r>
            <a:r>
              <a:rPr lang="en-US" altLang="zh-CN" i="1" smtClean="0"/>
              <a:t>b</a:t>
            </a:r>
            <a:r>
              <a:rPr lang="en-US" altLang="zh-CN" smtClean="0"/>
              <a:t> &lt; </a:t>
            </a:r>
            <a:r>
              <a:rPr lang="en-US" altLang="zh-CN" i="1" smtClean="0"/>
              <a:t>a</a:t>
            </a:r>
            <a:r>
              <a:rPr lang="zh-CN" altLang="en-US" smtClean="0"/>
              <a:t>，所以 </a:t>
            </a:r>
            <a:r>
              <a:rPr lang="en-US" altLang="zh-CN" smtClean="0"/>
              <a:t>0 ≤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 &lt; </a:t>
            </a:r>
            <a:r>
              <a:rPr lang="en-US" altLang="zh-CN" i="1" smtClean="0"/>
              <a:t>a</a:t>
            </a:r>
            <a:r>
              <a:rPr lang="en-US" altLang="zh-CN" baseline="30000" smtClean="0"/>
              <a:t>2</a:t>
            </a:r>
            <a:r>
              <a:rPr lang="zh-CN" altLang="en-US" smtClean="0"/>
              <a:t>，从而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zh-CN" smtClean="0">
                <a:solidFill>
                  <a:srgbClr val="0000FF"/>
                </a:solidFill>
              </a:rPr>
              <a:t>②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i="1" smtClean="0">
                <a:sym typeface="Symbol" pitchFamily="18" charset="2"/>
              </a:rPr>
              <a:t>D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的面积为 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s</a:t>
            </a:r>
            <a:r>
              <a:rPr lang="en-US" altLang="zh-CN" smtClean="0"/>
              <a:t>  =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lang="en-US" altLang="zh-CN" i="1" smtClean="0">
                <a:solidFill>
                  <a:srgbClr val="FF0000"/>
                </a:solidFill>
              </a:rPr>
              <a:t>ab</a:t>
            </a:r>
            <a:r>
              <a:rPr lang="en-US" altLang="zh-CN" i="1" smtClean="0"/>
              <a:t> 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根据二重积分的</a:t>
            </a:r>
            <a:r>
              <a:rPr lang="zh-CN" altLang="zh-CN" smtClean="0"/>
              <a:t>估值不等式，有</a:t>
            </a:r>
            <a:endParaRPr lang="en-US" altLang="zh-CN" smtClean="0"/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3736975" y="292100"/>
          <a:ext cx="1620838" cy="760413"/>
        </p:xfrm>
        <a:graphic>
          <a:graphicData uri="http://schemas.openxmlformats.org/presentationml/2006/ole">
            <p:oleObj spid="_x0000_s17410" name="Equation" r:id="rId4" imgW="812520" imgH="38088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89113" y="865188"/>
          <a:ext cx="3013075" cy="836612"/>
        </p:xfrm>
        <a:graphic>
          <a:graphicData uri="http://schemas.openxmlformats.org/presentationml/2006/ole">
            <p:oleObj spid="_x0000_s17411" name="Equation" r:id="rId5" imgW="1511280" imgH="419040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228975" y="2924175"/>
          <a:ext cx="2684463" cy="455613"/>
        </p:xfrm>
        <a:graphic>
          <a:graphicData uri="http://schemas.openxmlformats.org/presentationml/2006/ole">
            <p:oleObj spid="_x0000_s17412" name="Equation" r:id="rId6" imgW="1346040" imgH="228600" progId="Equation.DSMT4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747963" y="4724400"/>
          <a:ext cx="3648075" cy="760413"/>
        </p:xfrm>
        <a:graphic>
          <a:graphicData uri="http://schemas.openxmlformats.org/presentationml/2006/ole">
            <p:oleObj spid="_x0000_s17413" name="Equation" r:id="rId7" imgW="1828800" imgH="380880" progId="Equation.DSMT4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4932363" y="5734050"/>
          <a:ext cx="3417887" cy="760413"/>
        </p:xfrm>
        <a:graphic>
          <a:graphicData uri="http://schemas.openxmlformats.org/presentationml/2006/ole">
            <p:oleObj spid="_x0000_s17414" name="Equation" r:id="rId8" imgW="1714320" imgH="38088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928938" y="3673475"/>
            <a:ext cx="1052512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2686050" y="2349500"/>
            <a:ext cx="3700463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1" name="组合 20"/>
          <p:cNvGrpSpPr>
            <a:grpSpLocks/>
          </p:cNvGrpSpPr>
          <p:nvPr/>
        </p:nvGrpSpPr>
        <p:grpSpPr bwMode="auto">
          <a:xfrm>
            <a:off x="6296025" y="1871663"/>
            <a:ext cx="2608263" cy="2414587"/>
            <a:chOff x="6296025" y="1871663"/>
            <a:chExt cx="2608263" cy="2414587"/>
          </a:xfrm>
        </p:grpSpPr>
        <p:cxnSp>
          <p:nvCxnSpPr>
            <p:cNvPr id="14" name="直接箭头连接符 13"/>
            <p:cNvCxnSpPr/>
            <p:nvPr/>
          </p:nvCxnSpPr>
          <p:spPr bwMode="auto">
            <a:xfrm>
              <a:off x="6296025" y="3205163"/>
              <a:ext cx="2357438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 bwMode="auto">
            <a:xfrm rot="16200000">
              <a:off x="6394450" y="3205163"/>
              <a:ext cx="2160587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>
              <a:spLocks noChangeAspect="1"/>
            </p:cNvSpPr>
            <p:nvPr/>
          </p:nvSpPr>
          <p:spPr bwMode="auto">
            <a:xfrm>
              <a:off x="6791325" y="2522538"/>
              <a:ext cx="1368425" cy="1368425"/>
            </a:xfrm>
            <a:prstGeom prst="ellipse">
              <a:avLst/>
            </a:prstGeom>
            <a:noFill/>
            <a:ln w="28575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6791325" y="2921000"/>
              <a:ext cx="1368425" cy="571500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13" name="Object 7"/>
            <p:cNvGraphicFramePr>
              <a:graphicFrameLocks noChangeAspect="1"/>
            </p:cNvGraphicFramePr>
            <p:nvPr/>
          </p:nvGraphicFramePr>
          <p:xfrm>
            <a:off x="8674034" y="3107498"/>
            <a:ext cx="230254" cy="230186"/>
          </p:xfrm>
          <a:graphic>
            <a:graphicData uri="http://schemas.openxmlformats.org/presentationml/2006/ole">
              <p:oleObj spid="_x0000_s17415" name="Equation" r:id="rId9" imgW="139680" imgH="139680" progId="Equation.DSMT4">
                <p:embed/>
              </p:oleObj>
            </a:graphicData>
          </a:graphic>
        </p:graphicFrame>
        <p:graphicFrame>
          <p:nvGraphicFramePr>
            <p:cNvPr id="16" name="Object 8"/>
            <p:cNvGraphicFramePr>
              <a:graphicFrameLocks noChangeAspect="1"/>
            </p:cNvGraphicFramePr>
            <p:nvPr/>
          </p:nvGraphicFramePr>
          <p:xfrm>
            <a:off x="7357940" y="1871663"/>
            <a:ext cx="230253" cy="271460"/>
          </p:xfrm>
          <a:graphic>
            <a:graphicData uri="http://schemas.openxmlformats.org/presentationml/2006/ole">
              <p:oleObj spid="_x0000_s17416" name="Equation" r:id="rId10" imgW="139680" imgH="164880" progId="Equation.DSMT4">
                <p:embed/>
              </p:oleObj>
            </a:graphicData>
          </a:graphic>
        </p:graphicFrame>
        <p:graphicFrame>
          <p:nvGraphicFramePr>
            <p:cNvPr id="17" name="Object 17"/>
            <p:cNvGraphicFramePr>
              <a:graphicFrameLocks noChangeAspect="1"/>
            </p:cNvGraphicFramePr>
            <p:nvPr/>
          </p:nvGraphicFramePr>
          <p:xfrm>
            <a:off x="8208963" y="3240087"/>
            <a:ext cx="173037" cy="188913"/>
          </p:xfrm>
          <a:graphic>
            <a:graphicData uri="http://schemas.openxmlformats.org/presentationml/2006/ole">
              <p:oleObj spid="_x0000_s17417" name="Equation" r:id="rId11" imgW="126720" imgH="139680" progId="Equation.DSMT4">
                <p:embed/>
              </p:oleObj>
            </a:graphicData>
          </a:graphic>
        </p:graphicFrame>
        <p:graphicFrame>
          <p:nvGraphicFramePr>
            <p:cNvPr id="18" name="Object 18"/>
            <p:cNvGraphicFramePr>
              <a:graphicFrameLocks noChangeAspect="1"/>
            </p:cNvGraphicFramePr>
            <p:nvPr/>
          </p:nvGraphicFramePr>
          <p:xfrm>
            <a:off x="6429388" y="3240088"/>
            <a:ext cx="293688" cy="188912"/>
          </p:xfrm>
          <a:graphic>
            <a:graphicData uri="http://schemas.openxmlformats.org/presentationml/2006/ole">
              <p:oleObj spid="_x0000_s17418" name="Equation" r:id="rId12" imgW="215640" imgH="139680" progId="Equation.DSMT4">
                <p:embed/>
              </p:oleObj>
            </a:graphicData>
          </a:graphic>
        </p:graphicFrame>
        <p:graphicFrame>
          <p:nvGraphicFramePr>
            <p:cNvPr id="19" name="Object 19"/>
            <p:cNvGraphicFramePr>
              <a:graphicFrameLocks noChangeAspect="1"/>
            </p:cNvGraphicFramePr>
            <p:nvPr/>
          </p:nvGraphicFramePr>
          <p:xfrm>
            <a:off x="7493022" y="2689222"/>
            <a:ext cx="173037" cy="239712"/>
          </p:xfrm>
          <a:graphic>
            <a:graphicData uri="http://schemas.openxmlformats.org/presentationml/2006/ole">
              <p:oleObj spid="_x0000_s17419" name="Equation" r:id="rId13" imgW="126720" imgH="177480" progId="Equation.DSMT4">
                <p:embed/>
              </p:oleObj>
            </a:graphicData>
          </a:graphic>
        </p:graphicFrame>
        <p:graphicFrame>
          <p:nvGraphicFramePr>
            <p:cNvPr id="20" name="Object 20"/>
            <p:cNvGraphicFramePr>
              <a:graphicFrameLocks noChangeAspect="1"/>
            </p:cNvGraphicFramePr>
            <p:nvPr/>
          </p:nvGraphicFramePr>
          <p:xfrm>
            <a:off x="7493022" y="3500438"/>
            <a:ext cx="293688" cy="239712"/>
          </p:xfrm>
          <a:graphic>
            <a:graphicData uri="http://schemas.openxmlformats.org/presentationml/2006/ole">
              <p:oleObj spid="_x0000_s17420" name="Equation" r:id="rId14" imgW="215640" imgH="177480" progId="Equation.DSMT4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设有一立体，它的底是 </a:t>
            </a:r>
            <a:r>
              <a:rPr lang="en-US" altLang="zh-CN" i="1" smtClean="0"/>
              <a:t>xOy</a:t>
            </a:r>
            <a:r>
              <a:rPr lang="en-US" altLang="zh-CN" smtClean="0"/>
              <a:t> </a:t>
            </a:r>
            <a:r>
              <a:rPr lang="zh-CN" altLang="en-US" smtClean="0"/>
              <a:t>面上的闭区域 </a:t>
            </a:r>
            <a:r>
              <a:rPr lang="en-US" altLang="zh-CN" i="1" smtClean="0"/>
              <a:t>D</a:t>
            </a:r>
            <a:r>
              <a:rPr lang="zh-CN" altLang="en-US" smtClean="0"/>
              <a:t>，它的侧面是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以 </a:t>
            </a:r>
            <a:r>
              <a:rPr lang="en-US" altLang="zh-CN" i="1" smtClean="0"/>
              <a:t>D</a:t>
            </a:r>
            <a:r>
              <a:rPr lang="zh-CN" altLang="en-US" smtClean="0"/>
              <a:t> 的边界曲线为准线而母线平行于 </a:t>
            </a:r>
            <a:r>
              <a:rPr lang="en-US" altLang="zh-CN" i="1" smtClean="0"/>
              <a:t>z</a:t>
            </a:r>
            <a:r>
              <a:rPr lang="zh-CN" altLang="en-US" smtClean="0"/>
              <a:t> 轴的柱面，它的顶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是曲面 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，其中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是 </a:t>
            </a:r>
            <a:r>
              <a:rPr lang="en-US" altLang="zh-CN" i="1" smtClean="0"/>
              <a:t>D</a:t>
            </a:r>
            <a:r>
              <a:rPr lang="zh-CN" altLang="en-US" smtClean="0"/>
              <a:t> 上的非负连续函数，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这种立体称为</a:t>
            </a:r>
            <a:r>
              <a:rPr lang="zh-CN" altLang="en-US" smtClean="0">
                <a:solidFill>
                  <a:srgbClr val="FF0000"/>
                </a:solidFill>
              </a:rPr>
              <a:t>曲顶柱体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若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在 </a:t>
            </a:r>
            <a:r>
              <a:rPr lang="en-US" altLang="zh-CN" i="1" smtClean="0"/>
              <a:t>D</a:t>
            </a:r>
            <a:r>
              <a:rPr lang="en-US" altLang="zh-CN" smtClean="0"/>
              <a:t> </a:t>
            </a:r>
            <a:r>
              <a:rPr lang="zh-CN" altLang="en-US" smtClean="0"/>
              <a:t>上取常数值，则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曲顶柱体就化为一平顶柱体，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其体积 </a:t>
            </a:r>
            <a:r>
              <a:rPr lang="en-US" altLang="zh-CN" smtClean="0"/>
              <a:t>=</a:t>
            </a:r>
            <a:r>
              <a:rPr lang="zh-CN" altLang="en-US" smtClean="0"/>
              <a:t> 底面积</a:t>
            </a:r>
            <a:r>
              <a:rPr lang="en-US" altLang="zh-CN" smtClean="0"/>
              <a:t>×</a:t>
            </a:r>
            <a:r>
              <a:rPr lang="zh-CN" altLang="en-US" smtClean="0"/>
              <a:t>高．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曲顶柱体的概念</a:t>
            </a:r>
            <a:endParaRPr lang="zh-CN" altLang="en-US" dirty="0"/>
          </a:p>
        </p:txBody>
      </p:sp>
      <p:pic>
        <p:nvPicPr>
          <p:cNvPr id="6148" name="Picture 4" descr="C:\Users\cjl\Desktop\p112-曲顶驻体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3886200"/>
            <a:ext cx="3276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7656513" y="3902075"/>
            <a:ext cx="14620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443163" y="1501775"/>
            <a:ext cx="432911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 flipH="1">
            <a:off x="6772275" y="1501775"/>
            <a:ext cx="1785938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 flipH="1">
            <a:off x="7272338" y="1957388"/>
            <a:ext cx="1285875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 flipH="1">
            <a:off x="3128963" y="2414588"/>
            <a:ext cx="542925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立方体 10"/>
          <p:cNvSpPr/>
          <p:nvPr/>
        </p:nvSpPr>
        <p:spPr>
          <a:xfrm>
            <a:off x="2713038" y="5178425"/>
            <a:ext cx="1216025" cy="1216025"/>
          </a:xfrm>
          <a:prstGeom prst="cube">
            <a:avLst/>
          </a:prstGeom>
          <a:solidFill>
            <a:srgbClr val="33CC33"/>
          </a:solidFill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圆柱形 11"/>
          <p:cNvSpPr/>
          <p:nvPr/>
        </p:nvSpPr>
        <p:spPr>
          <a:xfrm>
            <a:off x="4440238" y="4929188"/>
            <a:ext cx="914400" cy="1714500"/>
          </a:xfrm>
          <a:prstGeom prst="can">
            <a:avLst>
              <a:gd name="adj" fmla="val 47581"/>
            </a:avLst>
          </a:prstGeom>
          <a:solidFill>
            <a:srgbClr val="FFC000"/>
          </a:solidFill>
          <a:ln w="285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试判断                                         的符号．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当                         时，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                           ，从而</a:t>
            </a:r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2195513" y="260350"/>
          <a:ext cx="3114675" cy="989013"/>
        </p:xfrm>
        <a:graphic>
          <a:graphicData uri="http://schemas.openxmlformats.org/presentationml/2006/ole">
            <p:oleObj spid="_x0000_s18434" name="Equation" r:id="rId3" imgW="1562040" imgH="49500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627188" y="1479550"/>
          <a:ext cx="1873250" cy="811213"/>
        </p:xfrm>
        <a:graphic>
          <a:graphicData uri="http://schemas.openxmlformats.org/presentationml/2006/ole">
            <p:oleObj spid="_x0000_s18435" name="Equation" r:id="rId4" imgW="939600" imgH="40608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06850" y="1598613"/>
          <a:ext cx="3517900" cy="582612"/>
        </p:xfrm>
        <a:graphic>
          <a:graphicData uri="http://schemas.openxmlformats.org/presentationml/2006/ole">
            <p:oleObj spid="_x0000_s18436" name="Equation" r:id="rId5" imgW="1765080" imgH="29196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303338" y="2522538"/>
          <a:ext cx="2024062" cy="557212"/>
        </p:xfrm>
        <a:graphic>
          <a:graphicData uri="http://schemas.openxmlformats.org/presentationml/2006/ole">
            <p:oleObj spid="_x0000_s18437" name="Equation" r:id="rId6" imgW="1015920" imgH="27936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238625" y="2482850"/>
          <a:ext cx="3646488" cy="989013"/>
        </p:xfrm>
        <a:graphic>
          <a:graphicData uri="http://schemas.openxmlformats.org/presentationml/2006/ole">
            <p:oleObj spid="_x0000_s18438" name="Equation" r:id="rId7" imgW="1828800" imgH="495000" progId="Equation.DSMT4">
              <p:embed/>
            </p:oleObj>
          </a:graphicData>
        </a:graphic>
      </p:graphicFrame>
      <p:graphicFrame>
        <p:nvGraphicFramePr>
          <p:cNvPr id="7183" name="Object 7"/>
          <p:cNvGraphicFramePr>
            <a:graphicFrameLocks noChangeAspect="1"/>
          </p:cNvGraphicFramePr>
          <p:nvPr/>
        </p:nvGraphicFramePr>
        <p:xfrm>
          <a:off x="928688" y="5119688"/>
          <a:ext cx="4535487" cy="887412"/>
        </p:xfrm>
        <a:graphic>
          <a:graphicData uri="http://schemas.openxmlformats.org/presentationml/2006/ole">
            <p:oleObj spid="_x0000_s18439" name="Equation" r:id="rId8" imgW="2273040" imgH="444240" progId="Equation.DSMT4">
              <p:embed/>
            </p:oleObj>
          </a:graphicData>
        </a:graphic>
      </p:graphicFrame>
      <p:grpSp>
        <p:nvGrpSpPr>
          <p:cNvPr id="9" name="组合 24"/>
          <p:cNvGrpSpPr>
            <a:grpSpLocks/>
          </p:cNvGrpSpPr>
          <p:nvPr/>
        </p:nvGrpSpPr>
        <p:grpSpPr bwMode="auto">
          <a:xfrm>
            <a:off x="6418263" y="4335463"/>
            <a:ext cx="2608262" cy="2414587"/>
            <a:chOff x="6417584" y="4335951"/>
            <a:chExt cx="2608263" cy="2414587"/>
          </a:xfrm>
        </p:grpSpPr>
        <p:cxnSp>
          <p:nvCxnSpPr>
            <p:cNvPr id="10" name="直接箭头连接符 9"/>
            <p:cNvCxnSpPr/>
            <p:nvPr/>
          </p:nvCxnSpPr>
          <p:spPr bwMode="auto">
            <a:xfrm>
              <a:off x="6417584" y="5669451"/>
              <a:ext cx="2357438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 bwMode="auto">
            <a:xfrm rot="16200000">
              <a:off x="6516009" y="5669451"/>
              <a:ext cx="2160587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" name="Object 9"/>
            <p:cNvGraphicFramePr>
              <a:graphicFrameLocks noChangeAspect="1"/>
            </p:cNvGraphicFramePr>
            <p:nvPr/>
          </p:nvGraphicFramePr>
          <p:xfrm>
            <a:off x="8795593" y="5571786"/>
            <a:ext cx="230254" cy="230186"/>
          </p:xfrm>
          <a:graphic>
            <a:graphicData uri="http://schemas.openxmlformats.org/presentationml/2006/ole">
              <p:oleObj spid="_x0000_s18440" name="Equation" r:id="rId9" imgW="139680" imgH="139680" progId="Equation.DSMT4">
                <p:embed/>
              </p:oleObj>
            </a:graphicData>
          </a:graphic>
        </p:graphicFrame>
        <p:graphicFrame>
          <p:nvGraphicFramePr>
            <p:cNvPr id="12" name="Object 10"/>
            <p:cNvGraphicFramePr>
              <a:graphicFrameLocks noChangeAspect="1"/>
            </p:cNvGraphicFramePr>
            <p:nvPr/>
          </p:nvGraphicFramePr>
          <p:xfrm>
            <a:off x="7479499" y="4335951"/>
            <a:ext cx="230253" cy="271460"/>
          </p:xfrm>
          <a:graphic>
            <a:graphicData uri="http://schemas.openxmlformats.org/presentationml/2006/ole">
              <p:oleObj spid="_x0000_s18441" name="Equation" r:id="rId10" imgW="139680" imgH="164880" progId="Equation.DSMT4">
                <p:embed/>
              </p:oleObj>
            </a:graphicData>
          </a:graphic>
        </p:graphicFrame>
        <p:sp>
          <p:nvSpPr>
            <p:cNvPr id="16" name="矩形 15"/>
            <p:cNvSpPr>
              <a:spLocks noChangeAspect="1"/>
            </p:cNvSpPr>
            <p:nvPr/>
          </p:nvSpPr>
          <p:spPr>
            <a:xfrm rot="2700000">
              <a:off x="7070840" y="5130495"/>
              <a:ext cx="1081087" cy="1079500"/>
            </a:xfrm>
            <a:prstGeom prst="rect">
              <a:avLst/>
            </a:prstGeom>
            <a:noFill/>
            <a:ln w="28575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 rot="2700000">
              <a:off x="7423265" y="5490857"/>
              <a:ext cx="360363" cy="358775"/>
            </a:xfrm>
            <a:prstGeom prst="rect">
              <a:avLst/>
            </a:prstGeom>
            <a:noFill/>
            <a:ln w="28575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13" name="Object 11"/>
            <p:cNvGraphicFramePr>
              <a:graphicFrameLocks noChangeAspect="1"/>
            </p:cNvGraphicFramePr>
            <p:nvPr/>
          </p:nvGraphicFramePr>
          <p:xfrm>
            <a:off x="8388377" y="5715016"/>
            <a:ext cx="112713" cy="161925"/>
          </p:xfrm>
          <a:graphic>
            <a:graphicData uri="http://schemas.openxmlformats.org/presentationml/2006/ole">
              <p:oleObj spid="_x0000_s18442" name="Equation" r:id="rId11" imgW="114120" imgH="164880" progId="Equation.DSMT4">
                <p:embed/>
              </p:oleObj>
            </a:graphicData>
          </a:graphic>
        </p:graphicFrame>
        <p:graphicFrame>
          <p:nvGraphicFramePr>
            <p:cNvPr id="14" name="Object 12"/>
            <p:cNvGraphicFramePr>
              <a:graphicFrameLocks noChangeAspect="1"/>
            </p:cNvGraphicFramePr>
            <p:nvPr/>
          </p:nvGraphicFramePr>
          <p:xfrm>
            <a:off x="6643702" y="5715016"/>
            <a:ext cx="200025" cy="161925"/>
          </p:xfrm>
          <a:graphic>
            <a:graphicData uri="http://schemas.openxmlformats.org/presentationml/2006/ole">
              <p:oleObj spid="_x0000_s18443" name="Equation" r:id="rId12" imgW="203040" imgH="164880" progId="Equation.DSMT4">
                <p:embed/>
              </p:oleObj>
            </a:graphicData>
          </a:graphic>
        </p:graphicFrame>
        <p:graphicFrame>
          <p:nvGraphicFramePr>
            <p:cNvPr id="15" name="Object 13"/>
            <p:cNvGraphicFramePr>
              <a:graphicFrameLocks noChangeAspect="1"/>
            </p:cNvGraphicFramePr>
            <p:nvPr/>
          </p:nvGraphicFramePr>
          <p:xfrm>
            <a:off x="7673997" y="4792663"/>
            <a:ext cx="112713" cy="161925"/>
          </p:xfrm>
          <a:graphic>
            <a:graphicData uri="http://schemas.openxmlformats.org/presentationml/2006/ole">
              <p:oleObj spid="_x0000_s18444" name="Equation" r:id="rId13" imgW="114120" imgH="164880" progId="Equation.DSMT4">
                <p:embed/>
              </p:oleObj>
            </a:graphicData>
          </a:graphic>
        </p:graphicFrame>
        <p:graphicFrame>
          <p:nvGraphicFramePr>
            <p:cNvPr id="18" name="Object 14"/>
            <p:cNvGraphicFramePr>
              <a:graphicFrameLocks noChangeAspect="1"/>
            </p:cNvGraphicFramePr>
            <p:nvPr/>
          </p:nvGraphicFramePr>
          <p:xfrm>
            <a:off x="7612152" y="6435725"/>
            <a:ext cx="200025" cy="161925"/>
          </p:xfrm>
          <a:graphic>
            <a:graphicData uri="http://schemas.openxmlformats.org/presentationml/2006/ole">
              <p:oleObj spid="_x0000_s18445" name="Equation" r:id="rId14" imgW="203040" imgH="164880" progId="Equation.DSMT4">
                <p:embed/>
              </p:oleObj>
            </a:graphicData>
          </a:graphic>
        </p:graphicFrame>
        <p:graphicFrame>
          <p:nvGraphicFramePr>
            <p:cNvPr id="19" name="Object 14"/>
            <p:cNvGraphicFramePr>
              <a:graphicFrameLocks noChangeAspect="1"/>
            </p:cNvGraphicFramePr>
            <p:nvPr/>
          </p:nvGraphicFramePr>
          <p:xfrm>
            <a:off x="7786710" y="5715016"/>
            <a:ext cx="288925" cy="174625"/>
          </p:xfrm>
          <a:graphic>
            <a:graphicData uri="http://schemas.openxmlformats.org/presentationml/2006/ole">
              <p:oleObj spid="_x0000_s18446" name="Equation" r:id="rId15" imgW="291960" imgH="177480" progId="Equation.DSMT4">
                <p:embed/>
              </p:oleObj>
            </a:graphicData>
          </a:graphic>
        </p:graphicFrame>
        <p:graphicFrame>
          <p:nvGraphicFramePr>
            <p:cNvPr id="20" name="Object 16"/>
            <p:cNvGraphicFramePr>
              <a:graphicFrameLocks noChangeAspect="1"/>
            </p:cNvGraphicFramePr>
            <p:nvPr/>
          </p:nvGraphicFramePr>
          <p:xfrm>
            <a:off x="7000892" y="5715016"/>
            <a:ext cx="376237" cy="174625"/>
          </p:xfrm>
          <a:graphic>
            <a:graphicData uri="http://schemas.openxmlformats.org/presentationml/2006/ole">
              <p:oleObj spid="_x0000_s18447" name="Equation" r:id="rId16" imgW="380880" imgH="177480" progId="Equation.DSMT4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判断下列积分值的大小：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其中 </a:t>
            </a:r>
            <a:r>
              <a:rPr lang="en-US" altLang="zh-CN" i="1" smtClean="0"/>
              <a:t>D</a:t>
            </a:r>
            <a:r>
              <a:rPr lang="en-US" altLang="zh-CN" smtClean="0"/>
              <a:t> </a:t>
            </a:r>
            <a:r>
              <a:rPr lang="zh-CN" altLang="en-US" smtClean="0"/>
              <a:t>是由 </a:t>
            </a:r>
            <a:r>
              <a:rPr lang="en-US" altLang="zh-CN" i="1" smtClean="0"/>
              <a:t>x</a:t>
            </a:r>
            <a:r>
              <a:rPr lang="en-US" altLang="zh-CN" smtClean="0"/>
              <a:t> = 0</a:t>
            </a:r>
            <a:r>
              <a:rPr lang="zh-CN" altLang="en-US" smtClean="0"/>
              <a:t>，</a:t>
            </a:r>
            <a:r>
              <a:rPr lang="en-US" altLang="zh-CN" i="1" smtClean="0"/>
              <a:t>y</a:t>
            </a:r>
            <a:r>
              <a:rPr lang="en-US" altLang="zh-CN" smtClean="0"/>
              <a:t> = 0</a:t>
            </a:r>
            <a:r>
              <a:rPr lang="zh-CN" altLang="en-US" smtClean="0"/>
              <a:t>，</a:t>
            </a:r>
            <a:r>
              <a:rPr lang="en-US" altLang="zh-CN" i="1" smtClean="0"/>
              <a:t>x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smtClean="0"/>
              <a:t> = 1/2</a:t>
            </a:r>
            <a:r>
              <a:rPr lang="zh-CN" altLang="en-US" smtClean="0"/>
              <a:t>， </a:t>
            </a:r>
            <a:r>
              <a:rPr lang="en-US" altLang="zh-CN" i="1" smtClean="0"/>
              <a:t>x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smtClean="0"/>
              <a:t> = 1 </a:t>
            </a:r>
            <a:r>
              <a:rPr lang="zh-CN" altLang="en-US" smtClean="0"/>
              <a:t>围成，则</a:t>
            </a:r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I</a:t>
            </a:r>
            <a:r>
              <a:rPr lang="en-US" altLang="zh-CN" baseline="-25000" smtClean="0"/>
              <a:t>1</a:t>
            </a:r>
            <a:r>
              <a:rPr lang="zh-CN" altLang="en-US" smtClean="0"/>
              <a:t>，</a:t>
            </a:r>
            <a:r>
              <a:rPr lang="en-US" altLang="zh-CN" i="1" smtClean="0"/>
              <a:t>I</a:t>
            </a:r>
            <a:r>
              <a:rPr lang="en-US" altLang="zh-CN" baseline="-25000" smtClean="0"/>
              <a:t>2</a:t>
            </a:r>
            <a:r>
              <a:rPr lang="zh-CN" altLang="en-US" smtClean="0"/>
              <a:t>，</a:t>
            </a:r>
            <a:r>
              <a:rPr lang="en-US" altLang="zh-CN" i="1" smtClean="0"/>
              <a:t>I</a:t>
            </a:r>
            <a:r>
              <a:rPr lang="en-US" altLang="zh-CN" baseline="-25000" smtClean="0"/>
              <a:t>3</a:t>
            </a:r>
            <a:r>
              <a:rPr lang="en-US" altLang="zh-CN" smtClean="0"/>
              <a:t> </a:t>
            </a:r>
            <a:r>
              <a:rPr lang="zh-CN" altLang="en-US" smtClean="0"/>
              <a:t>之间的大小顺序为</a:t>
            </a:r>
            <a:r>
              <a:rPr lang="en-US" altLang="zh-CN" smtClean="0"/>
              <a:t>________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(A)	 </a:t>
            </a:r>
            <a:r>
              <a:rPr lang="en-US" altLang="zh-CN" i="1" smtClean="0"/>
              <a:t>I</a:t>
            </a:r>
            <a:r>
              <a:rPr lang="en-US" altLang="zh-CN" baseline="-25000" smtClean="0"/>
              <a:t>1</a:t>
            </a:r>
            <a:r>
              <a:rPr lang="zh-CN" altLang="en-US" smtClean="0"/>
              <a:t> </a:t>
            </a:r>
            <a:r>
              <a:rPr lang="en-US" altLang="zh-CN" smtClean="0"/>
              <a:t>&lt; </a:t>
            </a:r>
            <a:r>
              <a:rPr lang="en-US" altLang="zh-CN" i="1" smtClean="0"/>
              <a:t>I</a:t>
            </a:r>
            <a:r>
              <a:rPr lang="en-US" altLang="zh-CN" baseline="-25000" smtClean="0"/>
              <a:t>2</a:t>
            </a:r>
            <a:r>
              <a:rPr lang="zh-CN" altLang="en-US" smtClean="0"/>
              <a:t> </a:t>
            </a:r>
            <a:r>
              <a:rPr lang="en-US" altLang="zh-CN" smtClean="0"/>
              <a:t>&lt; </a:t>
            </a:r>
            <a:r>
              <a:rPr lang="en-US" altLang="zh-CN" i="1" smtClean="0"/>
              <a:t>I</a:t>
            </a:r>
            <a:r>
              <a:rPr lang="en-US" altLang="zh-CN" baseline="-25000" smtClean="0"/>
              <a:t>3</a:t>
            </a:r>
            <a:r>
              <a:rPr lang="en-US" altLang="zh-CN" smtClean="0"/>
              <a:t> </a:t>
            </a:r>
            <a:r>
              <a:rPr lang="zh-CN" altLang="en-US" smtClean="0"/>
              <a:t>；		 </a:t>
            </a:r>
            <a:r>
              <a:rPr lang="en-US" altLang="zh-CN" smtClean="0"/>
              <a:t>(B)	 </a:t>
            </a:r>
            <a:r>
              <a:rPr lang="en-US" altLang="zh-CN" i="1" smtClean="0"/>
              <a:t>I</a:t>
            </a:r>
            <a:r>
              <a:rPr lang="en-US" altLang="zh-CN" baseline="-25000" smtClean="0"/>
              <a:t>3</a:t>
            </a:r>
            <a:r>
              <a:rPr lang="zh-CN" altLang="en-US" smtClean="0"/>
              <a:t> </a:t>
            </a:r>
            <a:r>
              <a:rPr lang="en-US" altLang="zh-CN" smtClean="0"/>
              <a:t>&lt; </a:t>
            </a:r>
            <a:r>
              <a:rPr lang="en-US" altLang="zh-CN" i="1" smtClean="0"/>
              <a:t>I</a:t>
            </a:r>
            <a:r>
              <a:rPr lang="en-US" altLang="zh-CN" baseline="-25000" smtClean="0"/>
              <a:t>2</a:t>
            </a:r>
            <a:r>
              <a:rPr lang="zh-CN" altLang="en-US" smtClean="0"/>
              <a:t> </a:t>
            </a:r>
            <a:r>
              <a:rPr lang="en-US" altLang="zh-CN" smtClean="0"/>
              <a:t>&lt; </a:t>
            </a:r>
            <a:r>
              <a:rPr lang="en-US" altLang="zh-CN" i="1" smtClean="0"/>
              <a:t>I</a:t>
            </a:r>
            <a:r>
              <a:rPr lang="en-US" altLang="zh-CN" baseline="-25000" smtClean="0"/>
              <a:t>1</a:t>
            </a:r>
            <a:r>
              <a:rPr lang="en-US" altLang="zh-CN" smtClean="0"/>
              <a:t> </a:t>
            </a:r>
            <a:r>
              <a:rPr lang="zh-CN" altLang="en-US" smtClean="0"/>
              <a:t>；	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(C)	 </a:t>
            </a:r>
            <a:r>
              <a:rPr lang="en-US" altLang="zh-CN" i="1" smtClean="0"/>
              <a:t>I</a:t>
            </a:r>
            <a:r>
              <a:rPr lang="en-US" altLang="zh-CN" baseline="-25000" smtClean="0"/>
              <a:t>1</a:t>
            </a:r>
            <a:r>
              <a:rPr lang="zh-CN" altLang="en-US" smtClean="0"/>
              <a:t> </a:t>
            </a:r>
            <a:r>
              <a:rPr lang="en-US" altLang="zh-CN" smtClean="0"/>
              <a:t>&lt; </a:t>
            </a:r>
            <a:r>
              <a:rPr lang="en-US" altLang="zh-CN" i="1" smtClean="0"/>
              <a:t>I</a:t>
            </a:r>
            <a:r>
              <a:rPr lang="en-US" altLang="zh-CN" baseline="-25000" smtClean="0"/>
              <a:t>3</a:t>
            </a:r>
            <a:r>
              <a:rPr lang="zh-CN" altLang="en-US" smtClean="0"/>
              <a:t> </a:t>
            </a:r>
            <a:r>
              <a:rPr lang="en-US" altLang="zh-CN" smtClean="0"/>
              <a:t>&lt; </a:t>
            </a:r>
            <a:r>
              <a:rPr lang="en-US" altLang="zh-CN" i="1" smtClean="0"/>
              <a:t>I</a:t>
            </a:r>
            <a:r>
              <a:rPr lang="en-US" altLang="zh-CN" baseline="-25000" smtClean="0"/>
              <a:t>2</a:t>
            </a:r>
            <a:r>
              <a:rPr lang="en-US" altLang="zh-CN" smtClean="0"/>
              <a:t> </a:t>
            </a:r>
            <a:r>
              <a:rPr lang="zh-CN" altLang="en-US" smtClean="0"/>
              <a:t>；		 </a:t>
            </a:r>
            <a:r>
              <a:rPr lang="en-US" altLang="zh-CN" smtClean="0"/>
              <a:t>(D)	 </a:t>
            </a:r>
            <a:r>
              <a:rPr lang="en-US" altLang="zh-CN" i="1" smtClean="0"/>
              <a:t>I</a:t>
            </a:r>
            <a:r>
              <a:rPr lang="en-US" altLang="zh-CN" baseline="-25000" smtClean="0"/>
              <a:t>3</a:t>
            </a:r>
            <a:r>
              <a:rPr lang="zh-CN" altLang="en-US" smtClean="0"/>
              <a:t> </a:t>
            </a:r>
            <a:r>
              <a:rPr lang="en-US" altLang="zh-CN" smtClean="0"/>
              <a:t>&lt; </a:t>
            </a:r>
            <a:r>
              <a:rPr lang="en-US" altLang="zh-CN" i="1" smtClean="0"/>
              <a:t>I</a:t>
            </a:r>
            <a:r>
              <a:rPr lang="en-US" altLang="zh-CN" baseline="-25000" smtClean="0"/>
              <a:t>1</a:t>
            </a:r>
            <a:r>
              <a:rPr lang="zh-CN" altLang="en-US" smtClean="0"/>
              <a:t> </a:t>
            </a:r>
            <a:r>
              <a:rPr lang="en-US" altLang="zh-CN" smtClean="0"/>
              <a:t>&lt; </a:t>
            </a:r>
            <a:r>
              <a:rPr lang="en-US" altLang="zh-CN" i="1" smtClean="0"/>
              <a:t>I</a:t>
            </a:r>
            <a:r>
              <a:rPr lang="en-US" altLang="zh-CN" baseline="-25000" smtClean="0"/>
              <a:t>2</a:t>
            </a:r>
            <a:r>
              <a:rPr lang="en-US" altLang="zh-CN" smtClean="0"/>
              <a:t> </a:t>
            </a:r>
            <a:r>
              <a:rPr lang="zh-CN" altLang="en-US" smtClean="0"/>
              <a:t>．</a:t>
            </a:r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1760538" y="868363"/>
          <a:ext cx="5622925" cy="760412"/>
        </p:xfrm>
        <a:graphic>
          <a:graphicData uri="http://schemas.openxmlformats.org/presentationml/2006/ole">
            <p:oleObj spid="_x0000_s19458" name="Equation" r:id="rId5" imgW="2819160" imgH="380880" progId="Equation.DSMT4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760538" y="1714500"/>
          <a:ext cx="3292475" cy="760413"/>
        </p:xfrm>
        <a:graphic>
          <a:graphicData uri="http://schemas.openxmlformats.org/presentationml/2006/ole">
            <p:oleObj spid="_x0000_s19459" name="Equation" r:id="rId6" imgW="1650960" imgH="38088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946650" y="3025775"/>
          <a:ext cx="330200" cy="354013"/>
        </p:xfrm>
        <a:graphic>
          <a:graphicData uri="http://schemas.openxmlformats.org/presentationml/2006/ole">
            <p:oleObj spid="_x0000_s19460" name="Equation" r:id="rId7" imgW="164880" imgH="1774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二重积分的定义</a:t>
            </a:r>
            <a:r>
              <a:rPr lang="zh-CN" altLang="en-US" smtClean="0">
                <a:solidFill>
                  <a:srgbClr val="0000FF"/>
                </a:solidFill>
              </a:rPr>
              <a:t>（和式的极限）</a:t>
            </a:r>
            <a:endParaRPr lang="en-US" altLang="zh-CN" smtClean="0">
              <a:solidFill>
                <a:srgbClr val="0000FF"/>
              </a:solidFill>
            </a:endParaRPr>
          </a:p>
          <a:p>
            <a:endParaRPr lang="en-US" altLang="zh-CN" smtClean="0"/>
          </a:p>
          <a:p>
            <a:r>
              <a:rPr lang="zh-CN" altLang="en-US" smtClean="0"/>
              <a:t>二重积分的几何意义</a:t>
            </a:r>
            <a:r>
              <a:rPr lang="zh-CN" altLang="en-US" smtClean="0">
                <a:solidFill>
                  <a:srgbClr val="0000FF"/>
                </a:solidFill>
              </a:rPr>
              <a:t>（曲顶柱体的体积）</a:t>
            </a:r>
            <a:endParaRPr lang="en-US" altLang="zh-CN" smtClean="0">
              <a:solidFill>
                <a:srgbClr val="0000FF"/>
              </a:solidFill>
            </a:endParaRPr>
          </a:p>
          <a:p>
            <a:endParaRPr lang="en-US" altLang="zh-CN" smtClean="0"/>
          </a:p>
          <a:p>
            <a:r>
              <a:rPr lang="zh-CN" altLang="en-US" smtClean="0"/>
              <a:t>二重积分的性质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107950" indent="0"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10 − 1</a:t>
            </a:r>
          </a:p>
          <a:p>
            <a:pPr lvl="1"/>
            <a:r>
              <a:rPr lang="en-US" altLang="zh-CN" smtClean="0"/>
              <a:t>5(4)</a:t>
            </a:r>
          </a:p>
          <a:p>
            <a:pPr lvl="1"/>
            <a:r>
              <a:rPr lang="en-US" altLang="zh-CN" smtClean="0"/>
              <a:t>6(2)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/>
              <a:t>作业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问题：</a:t>
            </a:r>
            <a:r>
              <a:rPr lang="zh-CN" altLang="en-US" smtClean="0"/>
              <a:t>如何计算曲顶柱体的体积？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思路：</a:t>
            </a:r>
            <a:r>
              <a:rPr lang="zh-CN" altLang="en-US" smtClean="0"/>
              <a:t>化曲为直，用平顶柱体近似曲顶柱体．</a:t>
            </a:r>
            <a:endParaRPr lang="en-US" altLang="zh-CN" smtClean="0"/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768350" y="3090863"/>
          <a:ext cx="3375025" cy="2916237"/>
        </p:xfrm>
        <a:graphic>
          <a:graphicData uri="http://schemas.openxmlformats.org/presentationml/2006/ole">
            <p:oleObj spid="_x0000_s1026" name="BMP 图像" r:id="rId4" imgW="3333333" imgH="2742857" progId="Paint.Picture">
              <p:embed/>
            </p:oleObj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曲顶柱体的体积</a:t>
            </a:r>
            <a:endParaRPr lang="zh-CN" altLang="en-US" dirty="0"/>
          </a:p>
        </p:txBody>
      </p:sp>
      <p:pic>
        <p:nvPicPr>
          <p:cNvPr id="5" name="Picture 9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625" y="3090863"/>
            <a:ext cx="3376613" cy="291623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6" name="Picture 9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625" y="3090863"/>
            <a:ext cx="3376613" cy="291623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7" name="Picture 9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00625" y="3090863"/>
            <a:ext cx="3376613" cy="291623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8" name="Picture 9"/>
          <p:cNvPicPr>
            <a:picLocks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00625" y="3090863"/>
            <a:ext cx="3376613" cy="291623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</p:pic>
      <p:graphicFrame>
        <p:nvGraphicFramePr>
          <p:cNvPr id="9" name="Object 2"/>
          <p:cNvGraphicFramePr>
            <a:graphicFrameLocks/>
          </p:cNvGraphicFramePr>
          <p:nvPr/>
        </p:nvGraphicFramePr>
        <p:xfrm>
          <a:off x="5002213" y="3090863"/>
          <a:ext cx="3375025" cy="2916237"/>
        </p:xfrm>
        <a:graphic>
          <a:graphicData uri="http://schemas.openxmlformats.org/presentationml/2006/ole">
            <p:oleObj spid="_x0000_s1027" name="BMP 图像" r:id="rId9" imgW="3323810" imgH="2886478" progId="Paint.Picture">
              <p:embed/>
            </p:oleObj>
          </a:graphicData>
        </a:graphic>
      </p:graphicFrame>
      <p:sp>
        <p:nvSpPr>
          <p:cNvPr id="16" name="圆角矩形 15"/>
          <p:cNvSpPr/>
          <p:nvPr/>
        </p:nvSpPr>
        <p:spPr>
          <a:xfrm>
            <a:off x="4286250" y="382588"/>
            <a:ext cx="4645025" cy="930275"/>
          </a:xfrm>
          <a:prstGeom prst="roundRect">
            <a:avLst/>
          </a:prstGeom>
          <a:solidFill>
            <a:srgbClr val="FFFF66"/>
          </a:solidFill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68000"/>
              <a:defRPr/>
            </a:pPr>
            <a:r>
              <a:rPr lang="zh-CN" altLang="en-US" sz="2000" b="1">
                <a:solidFill>
                  <a:srgbClr val="0000FF"/>
                </a:solidFill>
                <a:latin typeface="黑体" pitchFamily="2" charset="-122"/>
                <a:ea typeface="楷体_GB2312" pitchFamily="49" charset="-122"/>
                <a:cs typeface="Times New Roman" pitchFamily="18" charset="0"/>
              </a:rPr>
              <a:t>结论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：</a:t>
            </a:r>
            <a:r>
              <a:rPr lang="zh-CN" altLang="en-US" sz="2000" b="1">
                <a:solidFill>
                  <a:srgbClr val="000000"/>
                </a:solidFill>
                <a:latin typeface="黑体" pitchFamily="2" charset="-122"/>
                <a:ea typeface="楷体_GB2312" pitchFamily="49" charset="-122"/>
                <a:cs typeface="Times New Roman" pitchFamily="18" charset="0"/>
              </a:rPr>
              <a:t>平顶柱体越多越小，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平顶柱体</a:t>
            </a:r>
            <a:endParaRPr lang="en-US" altLang="zh-CN" sz="20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68000"/>
              <a:defRPr/>
            </a:pP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</a:t>
            </a:r>
            <a:r>
              <a:rPr lang="zh-CN" altLang="en-US" sz="2000" b="1">
                <a:solidFill>
                  <a:srgbClr val="000000"/>
                </a:solidFill>
                <a:latin typeface="黑体" pitchFamily="2" charset="-122"/>
                <a:ea typeface="楷体_GB2312" pitchFamily="49" charset="-122"/>
                <a:cs typeface="Times New Roman" pitchFamily="18" charset="0"/>
              </a:rPr>
              <a:t>总体积越接近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曲顶柱体的体积．</a:t>
            </a:r>
          </a:p>
        </p:txBody>
      </p:sp>
      <p:sp>
        <p:nvSpPr>
          <p:cNvPr id="11" name="动作按钮: 信息 10">
            <a:hlinkClick r:id="rId10" action="ppaction://hlinksldjump" highlightClick="1"/>
          </p:cNvPr>
          <p:cNvSpPr>
            <a:spLocks noChangeAspect="1"/>
          </p:cNvSpPr>
          <p:nvPr/>
        </p:nvSpPr>
        <p:spPr>
          <a:xfrm>
            <a:off x="8472488" y="6140450"/>
            <a:ext cx="457200" cy="457200"/>
          </a:xfrm>
          <a:prstGeom prst="actionButtonInformation">
            <a:avLst/>
          </a:prstGeom>
          <a:ln w="95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 dirty="0" smtClean="0"/>
              <a:t>回顾：曲边梯形的面积</a:t>
            </a:r>
            <a:endParaRPr lang="en-US" altLang="zh-CN" dirty="0" smtClean="0"/>
          </a:p>
        </p:txBody>
      </p:sp>
      <p:pic>
        <p:nvPicPr>
          <p:cNvPr id="44036" name="Picture 4" descr="曲边梯形的面积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8788" y="1482725"/>
            <a:ext cx="74295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7" name="Picture 5" descr="曲边梯形的面积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8788" y="1482725"/>
            <a:ext cx="74295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81188" y="1617663"/>
          <a:ext cx="4092575" cy="409575"/>
        </p:xfrm>
        <a:graphic>
          <a:graphicData uri="http://schemas.openxmlformats.org/presentationml/2006/ole">
            <p:oleObj spid="_x0000_s2050" name="Equation" r:id="rId6" imgW="2286000" imgH="228600" progId="Equation.DSMT4">
              <p:embed/>
            </p:oleObj>
          </a:graphicData>
        </a:graphic>
      </p:graphicFrame>
      <p:pic>
        <p:nvPicPr>
          <p:cNvPr id="44038" name="Picture 6" descr="曲边梯形的面积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8788" y="1482725"/>
            <a:ext cx="74295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9" name="Picture 7" descr="曲边梯形的面积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8788" y="1482725"/>
            <a:ext cx="74295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0" name="Picture 8" descr="曲边梯形的面积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58788" y="1482725"/>
            <a:ext cx="74295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1" name="Picture 9" descr="曲边梯形的面积6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58788" y="1482725"/>
            <a:ext cx="74295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2" name="Picture 10" descr="曲边梯形的面积7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58788" y="1482725"/>
            <a:ext cx="74295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1306513" y="1617663"/>
          <a:ext cx="6251575" cy="409575"/>
        </p:xfrm>
        <a:graphic>
          <a:graphicData uri="http://schemas.openxmlformats.org/presentationml/2006/ole">
            <p:oleObj spid="_x0000_s2051" name="Equation" r:id="rId12" imgW="3492360" imgH="228600" progId="Equation.DSMT4">
              <p:embed/>
            </p:oleObj>
          </a:graphicData>
        </a:graphic>
      </p:graphicFrame>
      <p:graphicFrame>
        <p:nvGraphicFramePr>
          <p:cNvPr id="3" name="Object 16"/>
          <p:cNvGraphicFramePr>
            <a:graphicFrameLocks noChangeAspect="1"/>
          </p:cNvGraphicFramePr>
          <p:nvPr/>
        </p:nvGraphicFramePr>
        <p:xfrm>
          <a:off x="6405563" y="2360613"/>
          <a:ext cx="1614487" cy="409575"/>
        </p:xfrm>
        <a:graphic>
          <a:graphicData uri="http://schemas.openxmlformats.org/presentationml/2006/ole">
            <p:oleObj spid="_x0000_s2052" name="Equation" r:id="rId13" imgW="901440" imgH="228600" progId="Equation.DSMT4">
              <p:embed/>
            </p:oleObj>
          </a:graphicData>
        </a:graphic>
      </p:graphicFrame>
      <p:graphicFrame>
        <p:nvGraphicFramePr>
          <p:cNvPr id="5" name="Object 17"/>
          <p:cNvGraphicFramePr>
            <a:graphicFrameLocks noChangeAspect="1"/>
          </p:cNvGraphicFramePr>
          <p:nvPr/>
        </p:nvGraphicFramePr>
        <p:xfrm>
          <a:off x="6405563" y="2876550"/>
          <a:ext cx="1909762" cy="773113"/>
        </p:xfrm>
        <a:graphic>
          <a:graphicData uri="http://schemas.openxmlformats.org/presentationml/2006/ole">
            <p:oleObj spid="_x0000_s2053" name="Equation" r:id="rId14" imgW="1066680" imgH="431640" progId="Equation.DSMT4">
              <p:embed/>
            </p:oleObj>
          </a:graphicData>
        </a:graphic>
      </p:graphicFrame>
      <p:graphicFrame>
        <p:nvGraphicFramePr>
          <p:cNvPr id="6" name="Object 18"/>
          <p:cNvGraphicFramePr>
            <a:graphicFrameLocks noChangeAspect="1"/>
          </p:cNvGraphicFramePr>
          <p:nvPr/>
        </p:nvGraphicFramePr>
        <p:xfrm>
          <a:off x="6405563" y="3633788"/>
          <a:ext cx="2341562" cy="773112"/>
        </p:xfrm>
        <a:graphic>
          <a:graphicData uri="http://schemas.openxmlformats.org/presentationml/2006/ole">
            <p:oleObj spid="_x0000_s2054" name="Equation" r:id="rId15" imgW="1307880" imgH="431640" progId="Equation.DSMT4">
              <p:embed/>
            </p:oleObj>
          </a:graphicData>
        </a:graphic>
      </p:graphicFrame>
      <p:graphicFrame>
        <p:nvGraphicFramePr>
          <p:cNvPr id="8" name="Object 19"/>
          <p:cNvGraphicFramePr>
            <a:graphicFrameLocks noChangeAspect="1"/>
          </p:cNvGraphicFramePr>
          <p:nvPr/>
        </p:nvGraphicFramePr>
        <p:xfrm>
          <a:off x="2012950" y="5578475"/>
          <a:ext cx="3998913" cy="454025"/>
        </p:xfrm>
        <a:graphic>
          <a:graphicData uri="http://schemas.openxmlformats.org/presentationml/2006/ole">
            <p:oleObj spid="_x0000_s2055" name="Equation" r:id="rId16" imgW="2234880" imgH="253800" progId="Equation.DSMT4">
              <p:embed/>
            </p:oleObj>
          </a:graphicData>
        </a:graphic>
      </p:graphicFrame>
      <p:graphicFrame>
        <p:nvGraphicFramePr>
          <p:cNvPr id="9" name="Object 20"/>
          <p:cNvGraphicFramePr>
            <a:graphicFrameLocks noChangeAspect="1"/>
          </p:cNvGraphicFramePr>
          <p:nvPr/>
        </p:nvGraphicFramePr>
        <p:xfrm>
          <a:off x="7413625" y="5668963"/>
          <a:ext cx="977900" cy="273050"/>
        </p:xfrm>
        <a:graphic>
          <a:graphicData uri="http://schemas.openxmlformats.org/presentationml/2006/ole">
            <p:oleObj spid="_x0000_s2056" name="Equation" r:id="rId17" imgW="545760" imgH="152280" progId="Equation.DSMT4">
              <p:embed/>
            </p:oleObj>
          </a:graphicData>
        </a:graphic>
      </p:graphicFrame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6208713" y="5705475"/>
            <a:ext cx="1008062" cy="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>
            <a:off x="6208713" y="5902325"/>
            <a:ext cx="10080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stealth" w="lg" len="lg"/>
            <a:tailEnd type="non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5" name="Line 23"/>
          <p:cNvSpPr>
            <a:spLocks noChangeAspect="1" noChangeShapeType="1"/>
          </p:cNvSpPr>
          <p:nvPr/>
        </p:nvSpPr>
        <p:spPr bwMode="auto">
          <a:xfrm flipH="1">
            <a:off x="6604000" y="5794375"/>
            <a:ext cx="215900" cy="215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803400" y="2341563"/>
            <a:ext cx="4645025" cy="2520950"/>
          </a:xfrm>
          <a:prstGeom prst="rect">
            <a:avLst/>
          </a:prstGeom>
          <a:solidFill>
            <a:srgbClr val="FF0000">
              <a:alpha val="40000"/>
            </a:srgbClr>
          </a:solidFill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803400" y="3313113"/>
            <a:ext cx="4645025" cy="1549400"/>
          </a:xfrm>
          <a:prstGeom prst="rect">
            <a:avLst/>
          </a:prstGeom>
          <a:solidFill>
            <a:srgbClr val="0000FF">
              <a:alpha val="40000"/>
            </a:srgbClr>
          </a:solidFill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25" name="AutoShape 8">
            <a:hlinkClick r:id="rId1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返回</a:t>
            </a:r>
          </a:p>
        </p:txBody>
      </p:sp>
      <p:cxnSp>
        <p:nvCxnSpPr>
          <p:cNvPr id="27" name="直接连接符 26"/>
          <p:cNvCxnSpPr/>
          <p:nvPr/>
        </p:nvCxnSpPr>
        <p:spPr>
          <a:xfrm rot="16200000" flipH="1">
            <a:off x="3498850" y="4071938"/>
            <a:ext cx="1573213" cy="1587"/>
          </a:xfrm>
          <a:prstGeom prst="line">
            <a:avLst/>
          </a:prstGeom>
          <a:ln w="28575">
            <a:solidFill>
              <a:srgbClr val="0000F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4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4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3" grpId="0" animBg="1"/>
      <p:bldP spid="44054" grpId="0" animBg="1"/>
      <p:bldP spid="44055" grpId="0" animBg="1"/>
      <p:bldP spid="23" grpId="0" animBg="1"/>
      <p:bldP spid="23" grpId="1" animBg="1"/>
      <p:bldP spid="24" grpId="0" animBg="1"/>
      <p:bldP spid="24" grpId="1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5150" indent="-457200"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/>
              <a:t>分割</a:t>
            </a:r>
            <a:endParaRPr lang="en-US" altLang="zh-CN" smtClean="0"/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>
                <a:solidFill>
                  <a:srgbClr val="FF0000"/>
                </a:solidFill>
              </a:rPr>
              <a:t>注意分割网线的任意性．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endParaRPr lang="en-US" altLang="zh-CN" smtClean="0"/>
          </a:p>
          <a:p>
            <a:pPr marL="565150" indent="-457200">
              <a:buClr>
                <a:srgbClr val="0000FF"/>
              </a:buClr>
              <a:buSzPct val="100000"/>
              <a:buFontTx/>
              <a:buAutoNum type="circleNumDbPlain" startAt="2"/>
            </a:pPr>
            <a:r>
              <a:rPr lang="zh-CN" altLang="en-US" smtClean="0"/>
              <a:t>求和</a:t>
            </a:r>
            <a:endParaRPr lang="en-US" altLang="zh-CN" smtClean="0"/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endParaRPr lang="en-US" altLang="zh-CN" smtClean="0"/>
          </a:p>
          <a:p>
            <a:pPr marL="565150" indent="-457200">
              <a:buClr>
                <a:srgbClr val="0000FF"/>
              </a:buClr>
              <a:buSzPct val="100000"/>
              <a:buFontTx/>
              <a:buAutoNum type="circleNumDbPlain"/>
            </a:pPr>
            <a:endParaRPr lang="en-US" altLang="zh-CN" smtClean="0"/>
          </a:p>
          <a:p>
            <a:pPr marL="565150" indent="-457200">
              <a:buClr>
                <a:srgbClr val="0000FF"/>
              </a:buClr>
              <a:buSzPct val="100000"/>
              <a:buFontTx/>
              <a:buAutoNum type="circleNumDbPlain" startAt="3"/>
            </a:pPr>
            <a:r>
              <a:rPr lang="zh-CN" altLang="en-US" smtClean="0"/>
              <a:t>取极限</a:t>
            </a:r>
            <a:endParaRPr lang="en-US" altLang="zh-CN" smtClean="0"/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	</a:t>
            </a:r>
            <a:r>
              <a:rPr lang="zh-CN" altLang="en-US" smtClean="0"/>
              <a:t>设                                     ，</a:t>
            </a:r>
            <a:endParaRPr lang="en-US" altLang="zh-CN" smtClean="0"/>
          </a:p>
          <a:p>
            <a:pPr marL="565150" indent="-457200">
              <a:lnSpc>
                <a:spcPct val="200000"/>
              </a:lnSpc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则</a:t>
            </a:r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微元法的应用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曲顶柱体的体积</a:t>
            </a:r>
            <a:endParaRPr lang="zh-CN" altLang="en-US" dirty="0"/>
          </a:p>
        </p:txBody>
      </p:sp>
      <p:pic>
        <p:nvPicPr>
          <p:cNvPr id="3079" name="Picture 1" descr="C:\Users\cjl\Desktop\p112-曲顶驻体-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428750"/>
            <a:ext cx="41910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:\Users\cjl\Desktop\p112-曲顶驻体-2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1428750"/>
            <a:ext cx="41910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 descr="C:\Users\cjl\Desktop\p112-曲顶驻体-3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1428750"/>
            <a:ext cx="41910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Users\cjl\Desktop\p112-曲顶驻体-4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53000" y="1428750"/>
            <a:ext cx="41910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 descr="C:\Users\cjl\Desktop\p112-曲顶驻体-5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53000" y="1428750"/>
            <a:ext cx="41910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 descr="C:\Users\cjl\Desktop\p112-曲顶驻体-6.bmp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53000" y="1428750"/>
            <a:ext cx="41910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7" descr="C:\Users\cjl\Desktop\p112-曲顶驻体-7.bmp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53000" y="1428750"/>
            <a:ext cx="41910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 descr="C:\Users\cjl\Desktop\p112-曲顶驻体-8.bmp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53000" y="1428750"/>
            <a:ext cx="41910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9" descr="C:\Users\cjl\Desktop\p112-曲顶驻体-9.bmp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53000" y="1428750"/>
            <a:ext cx="41910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" name="Object 13"/>
          <p:cNvGraphicFramePr>
            <a:graphicFrameLocks noChangeAspect="1"/>
          </p:cNvGraphicFramePr>
          <p:nvPr/>
        </p:nvGraphicFramePr>
        <p:xfrm>
          <a:off x="1476375" y="4652963"/>
          <a:ext cx="2838450" cy="582612"/>
        </p:xfrm>
        <a:graphic>
          <a:graphicData uri="http://schemas.openxmlformats.org/presentationml/2006/ole">
            <p:oleObj spid="_x0000_s3074" name="Equation" r:id="rId12" imgW="1422360" imgH="291960" progId="Equation.DSMT4">
              <p:embed/>
            </p:oleObj>
          </a:graphicData>
        </a:graphic>
      </p:graphicFrame>
      <p:graphicFrame>
        <p:nvGraphicFramePr>
          <p:cNvPr id="7182" name="Object 14"/>
          <p:cNvGraphicFramePr>
            <a:graphicFrameLocks noChangeAspect="1"/>
          </p:cNvGraphicFramePr>
          <p:nvPr/>
        </p:nvGraphicFramePr>
        <p:xfrm>
          <a:off x="1943100" y="2700338"/>
          <a:ext cx="2635250" cy="862012"/>
        </p:xfrm>
        <a:graphic>
          <a:graphicData uri="http://schemas.openxmlformats.org/presentationml/2006/ole">
            <p:oleObj spid="_x0000_s3075" name="Equation" r:id="rId13" imgW="1320480" imgH="431640" progId="Equation.DSMT4">
              <p:embed/>
            </p:oleObj>
          </a:graphicData>
        </a:graphic>
      </p:graphicFrame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1450975" y="5095875"/>
          <a:ext cx="3090863" cy="862013"/>
        </p:xfrm>
        <a:graphic>
          <a:graphicData uri="http://schemas.openxmlformats.org/presentationml/2006/ole">
            <p:oleObj spid="_x0000_s3076" name="Equation" r:id="rId14" imgW="1549080" imgH="4316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819650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  <a:defRPr/>
            </a:pPr>
            <a:r>
              <a:rPr lang="zh-CN" altLang="en-US" dirty="0" smtClean="0"/>
              <a:t>设有一平面薄片占有 </a:t>
            </a:r>
            <a:r>
              <a:rPr lang="en-US" altLang="zh-CN" i="1" dirty="0" err="1" smtClean="0"/>
              <a:t>xOy</a:t>
            </a:r>
            <a:r>
              <a:rPr lang="en-US" altLang="zh-CN" dirty="0" smtClean="0"/>
              <a:t> </a:t>
            </a:r>
            <a:r>
              <a:rPr lang="zh-CN" altLang="en-US" dirty="0" smtClean="0"/>
              <a:t>面上的闭区域 </a:t>
            </a:r>
            <a:r>
              <a:rPr lang="en-US" altLang="zh-CN" i="1" dirty="0" smtClean="0"/>
              <a:t>D</a:t>
            </a:r>
            <a:r>
              <a:rPr lang="zh-CN" altLang="en-US" dirty="0" smtClean="0"/>
              <a:t>，它在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) </a:t>
            </a:r>
            <a:r>
              <a:rPr lang="zh-CN" altLang="en-US" dirty="0" smtClean="0"/>
              <a:t>处的</a:t>
            </a: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/>
              <a:t>面密度为 </a:t>
            </a:r>
            <a:r>
              <a:rPr lang="en-US" altLang="zh-CN" i="1" dirty="0" smtClean="0">
                <a:latin typeface="Symbol" pitchFamily="18" charset="2"/>
              </a:rPr>
              <a:t>r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，其中 </a:t>
            </a:r>
            <a:r>
              <a:rPr lang="en-US" altLang="zh-CN" i="1" dirty="0" smtClean="0">
                <a:latin typeface="Symbol" pitchFamily="18" charset="2"/>
              </a:rPr>
              <a:t>r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)</a:t>
            </a:r>
            <a:r>
              <a:rPr lang="zh-CN" altLang="en-US" dirty="0" smtClean="0"/>
              <a:t> 是 </a:t>
            </a:r>
            <a:r>
              <a:rPr lang="en-US" altLang="zh-CN" i="1" dirty="0" smtClean="0"/>
              <a:t>D</a:t>
            </a:r>
            <a:r>
              <a:rPr lang="zh-CN" altLang="en-US" dirty="0" smtClean="0"/>
              <a:t> 上的非负连续函数．</a:t>
            </a: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 marL="565150" indent="-457200">
              <a:buClr>
                <a:srgbClr val="0000FF"/>
              </a:buClr>
              <a:buSzPct val="100000"/>
              <a:buFontTx/>
              <a:buAutoNum type="circleNumDbPlain"/>
              <a:defRPr/>
            </a:pPr>
            <a:r>
              <a:rPr lang="zh-CN" altLang="en-US" dirty="0" smtClean="0"/>
              <a:t>分割</a:t>
            </a:r>
            <a:endParaRPr lang="en-US" altLang="zh-CN" dirty="0" smtClean="0"/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 marL="565150" indent="-457200">
              <a:buClr>
                <a:srgbClr val="0000FF"/>
              </a:buClr>
              <a:buSzPct val="100000"/>
              <a:buFontTx/>
              <a:buAutoNum type="circleNumDbPlain" startAt="2"/>
              <a:defRPr/>
            </a:pPr>
            <a:r>
              <a:rPr lang="zh-CN" altLang="en-US" dirty="0" smtClean="0"/>
              <a:t>求和</a:t>
            </a:r>
            <a:endParaRPr lang="en-US" altLang="zh-CN" dirty="0" smtClean="0"/>
          </a:p>
          <a:p>
            <a:pPr marL="565150" indent="-457200">
              <a:buClr>
                <a:srgbClr val="0000FF"/>
              </a:buClr>
              <a:buSzPct val="100000"/>
              <a:buFontTx/>
              <a:buAutoNum type="circleNumDbPlain"/>
              <a:defRPr/>
            </a:pPr>
            <a:endParaRPr lang="en-US" altLang="zh-CN" dirty="0" smtClean="0"/>
          </a:p>
          <a:p>
            <a:pPr marL="565150" indent="-457200">
              <a:buClr>
                <a:srgbClr val="0000FF"/>
              </a:buClr>
              <a:buSzPct val="100000"/>
              <a:buFontTx/>
              <a:buAutoNum type="circleNumDbPlain" startAt="3"/>
              <a:defRPr/>
            </a:pPr>
            <a:r>
              <a:rPr lang="zh-CN" altLang="en-US" dirty="0" smtClean="0"/>
              <a:t>取极限</a:t>
            </a:r>
            <a:endParaRPr lang="en-US" altLang="zh-CN" dirty="0" smtClean="0"/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设                                       ，</a:t>
            </a:r>
            <a:endParaRPr lang="en-US" altLang="zh-CN" dirty="0" smtClean="0"/>
          </a:p>
          <a:p>
            <a:pPr marL="565150" indent="-457200">
              <a:lnSpc>
                <a:spcPct val="200000"/>
              </a:lnSpc>
              <a:buClr>
                <a:srgbClr val="0000FF"/>
              </a:buClr>
              <a:buSzPct val="100000"/>
              <a:buFont typeface="Wingdings 3" pitchFamily="18" charset="2"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则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非均匀平面薄片的质量</a:t>
            </a:r>
            <a:endParaRPr lang="zh-CN" altLang="en-US" dirty="0"/>
          </a:p>
        </p:txBody>
      </p:sp>
      <p:pic>
        <p:nvPicPr>
          <p:cNvPr id="4104" name="Picture 3" descr="C:\Users\cjl\Desktop\p113-薄片的质量-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48250" y="2952750"/>
            <a:ext cx="409575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C:\Users\cjl\Desktop\p113-薄片的质量-2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48250" y="2952750"/>
            <a:ext cx="409575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cjl\Desktop\p113-薄片的质量-3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48250" y="2952750"/>
            <a:ext cx="409575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C:\Users\cjl\Desktop\p113-薄片的质量-4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48250" y="2952750"/>
            <a:ext cx="409575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" name="Object 13"/>
          <p:cNvGraphicFramePr>
            <a:graphicFrameLocks noChangeAspect="1"/>
          </p:cNvGraphicFramePr>
          <p:nvPr/>
        </p:nvGraphicFramePr>
        <p:xfrm>
          <a:off x="1450975" y="5075238"/>
          <a:ext cx="2838450" cy="582612"/>
        </p:xfrm>
        <a:graphic>
          <a:graphicData uri="http://schemas.openxmlformats.org/presentationml/2006/ole">
            <p:oleObj spid="_x0000_s4098" name="Equation" r:id="rId8" imgW="1422360" imgH="291960" progId="Equation.DSMT4">
              <p:embed/>
            </p:oleObj>
          </a:graphicData>
        </a:graphic>
      </p:graphicFrame>
      <p:graphicFrame>
        <p:nvGraphicFramePr>
          <p:cNvPr id="7182" name="Object 14"/>
          <p:cNvGraphicFramePr>
            <a:graphicFrameLocks noChangeAspect="1"/>
          </p:cNvGraphicFramePr>
          <p:nvPr/>
        </p:nvGraphicFramePr>
        <p:xfrm>
          <a:off x="1905000" y="3571875"/>
          <a:ext cx="2711450" cy="862013"/>
        </p:xfrm>
        <a:graphic>
          <a:graphicData uri="http://schemas.openxmlformats.org/presentationml/2006/ole">
            <p:oleObj spid="_x0000_s4099" name="Equation" r:id="rId9" imgW="1358640" imgH="431640" progId="Equation.DSMT4">
              <p:embed/>
            </p:oleObj>
          </a:graphicData>
        </a:graphic>
      </p:graphicFrame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1450975" y="5538788"/>
          <a:ext cx="3192463" cy="862012"/>
        </p:xfrm>
        <a:graphic>
          <a:graphicData uri="http://schemas.openxmlformats.org/presentationml/2006/ole">
            <p:oleObj spid="_x0000_s4100" name="Equation" r:id="rId10" imgW="1600200" imgH="43164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905000" y="2913063"/>
          <a:ext cx="2584450" cy="455612"/>
        </p:xfrm>
        <a:graphic>
          <a:graphicData uri="http://schemas.openxmlformats.org/presentationml/2006/ole">
            <p:oleObj spid="_x0000_s4101" name="Equation" r:id="rId11" imgW="129528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曲顶柱体的体积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r>
              <a:rPr lang="zh-CN" altLang="en-US" smtClean="0"/>
              <a:t>非均匀平面薄片的质量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比较</a:t>
            </a:r>
            <a:endParaRPr lang="zh-CN" altLang="en-US" dirty="0"/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4578350" y="1390650"/>
          <a:ext cx="3040063" cy="862013"/>
        </p:xfrm>
        <a:graphic>
          <a:graphicData uri="http://schemas.openxmlformats.org/presentationml/2006/ole">
            <p:oleObj spid="_x0000_s5122" name="Equation" r:id="rId3" imgW="1523880" imgH="43164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489450" y="3571875"/>
          <a:ext cx="3116263" cy="862013"/>
        </p:xfrm>
        <a:graphic>
          <a:graphicData uri="http://schemas.openxmlformats.org/presentationml/2006/ole">
            <p:oleObj spid="_x0000_s5123" name="Equation" r:id="rId4" imgW="1562040" imgH="431640" progId="Equation.DSMT4">
              <p:embed/>
            </p:oleObj>
          </a:graphicData>
        </a:graphic>
      </p:graphicFrame>
      <p:grpSp>
        <p:nvGrpSpPr>
          <p:cNvPr id="4" name="组合 24"/>
          <p:cNvGrpSpPr>
            <a:grpSpLocks/>
          </p:cNvGrpSpPr>
          <p:nvPr/>
        </p:nvGrpSpPr>
        <p:grpSpPr bwMode="auto">
          <a:xfrm>
            <a:off x="5961063" y="1857375"/>
            <a:ext cx="2190750" cy="385763"/>
            <a:chOff x="5903939" y="1857364"/>
            <a:chExt cx="2190744" cy="385763"/>
          </a:xfrm>
        </p:grpSpPr>
        <p:cxnSp>
          <p:nvCxnSpPr>
            <p:cNvPr id="26" name="直接连接符 25"/>
            <p:cNvCxnSpPr/>
            <p:nvPr/>
          </p:nvCxnSpPr>
          <p:spPr bwMode="auto">
            <a:xfrm>
              <a:off x="5903939" y="2038339"/>
              <a:ext cx="1644645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43" name="矩形 18"/>
            <p:cNvSpPr>
              <a:spLocks noChangeArrowheads="1"/>
            </p:cNvSpPr>
            <p:nvPr/>
          </p:nvSpPr>
          <p:spPr bwMode="auto">
            <a:xfrm>
              <a:off x="7500958" y="1857364"/>
              <a:ext cx="593725" cy="385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457200" indent="-457200" algn="ctr" eaLnBrk="0" hangingPunct="0">
                <a:lnSpc>
                  <a:spcPct val="120000"/>
                </a:lnSpc>
                <a:buClr>
                  <a:srgbClr val="0000FF"/>
                </a:buClr>
                <a:buSzPct val="100000"/>
              </a:pPr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分割</a:t>
              </a:r>
              <a:endParaRPr lang="en-US" altLang="zh-CN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组合 27"/>
          <p:cNvGrpSpPr>
            <a:grpSpLocks/>
          </p:cNvGrpSpPr>
          <p:nvPr/>
        </p:nvGrpSpPr>
        <p:grpSpPr bwMode="auto">
          <a:xfrm>
            <a:off x="5624513" y="2119313"/>
            <a:ext cx="2578100" cy="385762"/>
            <a:chOff x="5567389" y="2119302"/>
            <a:chExt cx="2578093" cy="385762"/>
          </a:xfrm>
        </p:grpSpPr>
        <p:cxnSp>
          <p:nvCxnSpPr>
            <p:cNvPr id="29" name="直接连接符 28"/>
            <p:cNvCxnSpPr/>
            <p:nvPr/>
          </p:nvCxnSpPr>
          <p:spPr bwMode="auto">
            <a:xfrm flipV="1">
              <a:off x="5567389" y="2300277"/>
              <a:ext cx="1981195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41" name="矩形 21"/>
            <p:cNvSpPr>
              <a:spLocks noChangeArrowheads="1"/>
            </p:cNvSpPr>
            <p:nvPr/>
          </p:nvSpPr>
          <p:spPr bwMode="auto">
            <a:xfrm>
              <a:off x="7500958" y="2119302"/>
              <a:ext cx="644524" cy="385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457200" indent="-457200" algn="ctr" eaLnBrk="0" hangingPunct="0">
                <a:lnSpc>
                  <a:spcPct val="120000"/>
                </a:lnSpc>
                <a:buClr>
                  <a:srgbClr val="0000FF"/>
                </a:buClr>
                <a:buSzPct val="100000"/>
              </a:pPr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求和 </a:t>
              </a:r>
              <a:endParaRPr lang="en-US" altLang="zh-CN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组合 30"/>
          <p:cNvGrpSpPr>
            <a:grpSpLocks/>
          </p:cNvGrpSpPr>
          <p:nvPr/>
        </p:nvGrpSpPr>
        <p:grpSpPr bwMode="auto">
          <a:xfrm>
            <a:off x="5194300" y="2381250"/>
            <a:ext cx="3163888" cy="387350"/>
            <a:chOff x="5136589" y="2381239"/>
            <a:chExt cx="3164588" cy="387798"/>
          </a:xfrm>
        </p:grpSpPr>
        <p:cxnSp>
          <p:nvCxnSpPr>
            <p:cNvPr id="32" name="直接连接符 31"/>
            <p:cNvCxnSpPr/>
            <p:nvPr/>
          </p:nvCxnSpPr>
          <p:spPr bwMode="auto">
            <a:xfrm flipV="1">
              <a:off x="5136589" y="2562423"/>
              <a:ext cx="2411947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9" name="矩形 18"/>
            <p:cNvSpPr>
              <a:spLocks noChangeArrowheads="1"/>
            </p:cNvSpPr>
            <p:nvPr/>
          </p:nvSpPr>
          <p:spPr bwMode="auto">
            <a:xfrm>
              <a:off x="7500958" y="2381239"/>
              <a:ext cx="800219" cy="387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457200" indent="-457200" algn="ctr" eaLnBrk="0" hangingPunct="0">
                <a:lnSpc>
                  <a:spcPct val="120000"/>
                </a:lnSpc>
                <a:buClr>
                  <a:srgbClr val="0000FF"/>
                </a:buClr>
                <a:buSzPct val="100000"/>
              </a:pPr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取极限</a:t>
              </a:r>
              <a:endParaRPr lang="en-US" altLang="zh-CN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组合 33"/>
          <p:cNvGrpSpPr>
            <a:grpSpLocks/>
          </p:cNvGrpSpPr>
          <p:nvPr/>
        </p:nvGrpSpPr>
        <p:grpSpPr bwMode="auto">
          <a:xfrm>
            <a:off x="5961063" y="4043363"/>
            <a:ext cx="2190750" cy="385762"/>
            <a:chOff x="5903939" y="1857364"/>
            <a:chExt cx="2190744" cy="385763"/>
          </a:xfrm>
        </p:grpSpPr>
        <p:cxnSp>
          <p:nvCxnSpPr>
            <p:cNvPr id="35" name="直接连接符 34"/>
            <p:cNvCxnSpPr/>
            <p:nvPr/>
          </p:nvCxnSpPr>
          <p:spPr bwMode="auto">
            <a:xfrm>
              <a:off x="5903939" y="2038339"/>
              <a:ext cx="1644645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7" name="矩形 18"/>
            <p:cNvSpPr>
              <a:spLocks noChangeArrowheads="1"/>
            </p:cNvSpPr>
            <p:nvPr/>
          </p:nvSpPr>
          <p:spPr bwMode="auto">
            <a:xfrm>
              <a:off x="7500958" y="1857364"/>
              <a:ext cx="593725" cy="385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457200" indent="-457200" algn="ctr" eaLnBrk="0" hangingPunct="0">
                <a:lnSpc>
                  <a:spcPct val="120000"/>
                </a:lnSpc>
                <a:buClr>
                  <a:srgbClr val="0000FF"/>
                </a:buClr>
                <a:buSzPct val="100000"/>
              </a:pPr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分割</a:t>
              </a:r>
              <a:endParaRPr lang="en-US" altLang="zh-CN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组合 36"/>
          <p:cNvGrpSpPr>
            <a:grpSpLocks/>
          </p:cNvGrpSpPr>
          <p:nvPr/>
        </p:nvGrpSpPr>
        <p:grpSpPr bwMode="auto">
          <a:xfrm>
            <a:off x="5624513" y="4305300"/>
            <a:ext cx="2578100" cy="385763"/>
            <a:chOff x="5567389" y="2119302"/>
            <a:chExt cx="2578093" cy="385762"/>
          </a:xfrm>
        </p:grpSpPr>
        <p:cxnSp>
          <p:nvCxnSpPr>
            <p:cNvPr id="38" name="直接连接符 37"/>
            <p:cNvCxnSpPr/>
            <p:nvPr/>
          </p:nvCxnSpPr>
          <p:spPr bwMode="auto">
            <a:xfrm flipV="1">
              <a:off x="5567389" y="2300277"/>
              <a:ext cx="1981195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5" name="矩形 21"/>
            <p:cNvSpPr>
              <a:spLocks noChangeArrowheads="1"/>
            </p:cNvSpPr>
            <p:nvPr/>
          </p:nvSpPr>
          <p:spPr bwMode="auto">
            <a:xfrm>
              <a:off x="7500958" y="2119302"/>
              <a:ext cx="644524" cy="385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457200" indent="-457200" algn="ctr" eaLnBrk="0" hangingPunct="0">
                <a:lnSpc>
                  <a:spcPct val="120000"/>
                </a:lnSpc>
                <a:buClr>
                  <a:srgbClr val="0000FF"/>
                </a:buClr>
                <a:buSzPct val="100000"/>
              </a:pPr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求和 </a:t>
              </a:r>
              <a:endParaRPr lang="en-US" altLang="zh-CN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组合 39"/>
          <p:cNvGrpSpPr>
            <a:grpSpLocks/>
          </p:cNvGrpSpPr>
          <p:nvPr/>
        </p:nvGrpSpPr>
        <p:grpSpPr bwMode="auto">
          <a:xfrm>
            <a:off x="5194300" y="4567238"/>
            <a:ext cx="3163888" cy="387350"/>
            <a:chOff x="5136589" y="2381239"/>
            <a:chExt cx="3164588" cy="387798"/>
          </a:xfrm>
        </p:grpSpPr>
        <p:cxnSp>
          <p:nvCxnSpPr>
            <p:cNvPr id="41" name="直接连接符 40"/>
            <p:cNvCxnSpPr/>
            <p:nvPr/>
          </p:nvCxnSpPr>
          <p:spPr bwMode="auto">
            <a:xfrm flipV="1">
              <a:off x="5136589" y="2562423"/>
              <a:ext cx="2411947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3" name="矩形 18"/>
            <p:cNvSpPr>
              <a:spLocks noChangeArrowheads="1"/>
            </p:cNvSpPr>
            <p:nvPr/>
          </p:nvSpPr>
          <p:spPr bwMode="auto">
            <a:xfrm>
              <a:off x="7500958" y="2381239"/>
              <a:ext cx="800219" cy="387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457200" indent="-457200" algn="ctr" eaLnBrk="0" hangingPunct="0">
                <a:lnSpc>
                  <a:spcPct val="120000"/>
                </a:lnSpc>
                <a:buClr>
                  <a:srgbClr val="0000FF"/>
                </a:buClr>
                <a:buSzPct val="100000"/>
              </a:pPr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取极限</a:t>
              </a:r>
              <a:endParaRPr lang="en-US" altLang="zh-CN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定义：</a:t>
            </a:r>
            <a:r>
              <a:rPr lang="zh-CN" altLang="en-US" dirty="0" smtClean="0"/>
              <a:t>设 </a:t>
            </a:r>
            <a:r>
              <a:rPr lang="en-US" altLang="zh-CN" i="1" dirty="0" smtClean="0"/>
              <a:t>f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)</a:t>
            </a:r>
            <a:r>
              <a:rPr lang="zh-CN" altLang="en-US" dirty="0" smtClean="0"/>
              <a:t> 是有界闭区域 </a:t>
            </a:r>
            <a:r>
              <a:rPr lang="en-US" altLang="zh-CN" i="1" dirty="0" smtClean="0"/>
              <a:t>D</a:t>
            </a:r>
            <a:r>
              <a:rPr lang="zh-CN" altLang="en-US" dirty="0" smtClean="0"/>
              <a:t> 上的有界函数，将 </a:t>
            </a:r>
            <a:r>
              <a:rPr lang="en-US" altLang="zh-CN" i="1" dirty="0" smtClean="0"/>
              <a:t>D</a:t>
            </a:r>
            <a:r>
              <a:rPr lang="zh-CN" altLang="en-US" dirty="0" smtClean="0"/>
              <a:t> 任意</a:t>
            </a: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/>
              <a:t>分成 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 个小闭区域 </a:t>
            </a:r>
            <a:r>
              <a:rPr lang="zh-CN" altLang="en-US" dirty="0" smtClean="0">
                <a:sym typeface="Symbol"/>
              </a:rPr>
              <a:t></a:t>
            </a:r>
            <a:r>
              <a:rPr lang="en-US" altLang="zh-CN" i="1" dirty="0" smtClean="0">
                <a:latin typeface="Symbol" pitchFamily="18" charset="2"/>
                <a:sym typeface="Symbol"/>
              </a:rPr>
              <a:t>s</a:t>
            </a:r>
            <a:r>
              <a:rPr lang="en-US" altLang="zh-CN" baseline="-25000" dirty="0" smtClean="0">
                <a:sym typeface="Symbol"/>
              </a:rPr>
              <a:t>1</a:t>
            </a:r>
            <a:r>
              <a:rPr lang="en-US" altLang="zh-CN" dirty="0" smtClean="0">
                <a:sym typeface="Symbol"/>
              </a:rPr>
              <a:t>, …, </a:t>
            </a:r>
            <a:r>
              <a:rPr lang="zh-CN" altLang="en-US" dirty="0" smtClean="0">
                <a:sym typeface="Symbol"/>
              </a:rPr>
              <a:t></a:t>
            </a:r>
            <a:r>
              <a:rPr lang="en-US" altLang="zh-CN" i="1" dirty="0" err="1" smtClean="0">
                <a:latin typeface="Symbol" pitchFamily="18" charset="2"/>
                <a:sym typeface="Symbol"/>
              </a:rPr>
              <a:t>s</a:t>
            </a:r>
            <a:r>
              <a:rPr lang="en-US" altLang="zh-CN" i="1" baseline="-25000" dirty="0" err="1" smtClean="0">
                <a:sym typeface="Symbol"/>
              </a:rPr>
              <a:t>n</a:t>
            </a:r>
            <a:r>
              <a:rPr lang="zh-CN" altLang="en-US" dirty="0" smtClean="0"/>
              <a:t>，其中 </a:t>
            </a:r>
            <a:r>
              <a:rPr lang="zh-CN" altLang="en-US" dirty="0" smtClean="0">
                <a:sym typeface="Symbol"/>
              </a:rPr>
              <a:t></a:t>
            </a:r>
            <a:r>
              <a:rPr lang="en-US" altLang="zh-CN" i="1" dirty="0" err="1" smtClean="0">
                <a:latin typeface="Symbol" pitchFamily="18" charset="2"/>
                <a:sym typeface="Symbol"/>
              </a:rPr>
              <a:t>s</a:t>
            </a:r>
            <a:r>
              <a:rPr lang="en-US" altLang="zh-CN" i="1" baseline="-25000" dirty="0" err="1" smtClean="0">
                <a:sym typeface="Symbol"/>
              </a:rPr>
              <a:t>i</a:t>
            </a:r>
            <a:r>
              <a:rPr lang="zh-CN" altLang="en-US" dirty="0" smtClean="0">
                <a:sym typeface="Symbol"/>
              </a:rPr>
              <a:t> </a:t>
            </a:r>
            <a:r>
              <a:rPr lang="zh-CN" altLang="en-US" dirty="0" smtClean="0"/>
              <a:t>表示第 </a:t>
            </a:r>
            <a:r>
              <a:rPr lang="en-US" altLang="zh-CN" i="1" dirty="0" err="1" smtClean="0"/>
              <a:t>i</a:t>
            </a:r>
            <a:r>
              <a:rPr lang="zh-CN" altLang="en-US" dirty="0" smtClean="0"/>
              <a:t> 个小闭</a:t>
            </a: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/>
              <a:t>区域及其面积，在每个</a:t>
            </a:r>
            <a:r>
              <a:rPr lang="zh-CN" altLang="en-US" dirty="0" smtClean="0">
                <a:sym typeface="Symbol"/>
              </a:rPr>
              <a:t></a:t>
            </a:r>
            <a:r>
              <a:rPr lang="en-US" altLang="zh-CN" i="1" dirty="0" err="1" smtClean="0">
                <a:latin typeface="Symbol" pitchFamily="18" charset="2"/>
                <a:sym typeface="Symbol"/>
              </a:rPr>
              <a:t>s</a:t>
            </a:r>
            <a:r>
              <a:rPr lang="en-US" altLang="zh-CN" i="1" baseline="-25000" dirty="0" err="1" smtClean="0">
                <a:sym typeface="Symbol"/>
              </a:rPr>
              <a:t>i</a:t>
            </a:r>
            <a:r>
              <a:rPr lang="zh-CN" altLang="en-US" dirty="0" smtClean="0"/>
              <a:t> 上任取一点 </a:t>
            </a:r>
            <a:r>
              <a:rPr lang="en-US" altLang="zh-CN" dirty="0" smtClean="0"/>
              <a:t>(</a:t>
            </a:r>
            <a:r>
              <a:rPr lang="en-US" altLang="zh-CN" i="1" dirty="0" smtClean="0">
                <a:latin typeface="Symbol" pitchFamily="18" charset="2"/>
              </a:rPr>
              <a:t>x</a:t>
            </a:r>
            <a:r>
              <a:rPr lang="en-US" altLang="zh-CN" i="1" baseline="-25000" dirty="0" smtClean="0"/>
              <a:t>i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,</a:t>
            </a:r>
            <a:r>
              <a:rPr lang="en-US" altLang="zh-CN" i="1" dirty="0" smtClean="0">
                <a:latin typeface="Symbol" pitchFamily="18" charset="2"/>
              </a:rPr>
              <a:t>h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，作和式</a:t>
            </a: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  <a:defRPr/>
            </a:pPr>
            <a:r>
              <a:rPr lang="zh-CN" altLang="en-US" dirty="0" smtClean="0"/>
              <a:t>令                                      </a:t>
            </a:r>
            <a:r>
              <a:rPr lang="zh-CN" altLang="en-US" dirty="0" smtClean="0">
                <a:sym typeface="Symbol"/>
              </a:rPr>
              <a:t> </a:t>
            </a:r>
            <a:r>
              <a:rPr lang="en-US" altLang="zh-CN" dirty="0" smtClean="0">
                <a:sym typeface="Symbol"/>
              </a:rPr>
              <a:t>0</a:t>
            </a:r>
            <a:r>
              <a:rPr lang="zh-CN" altLang="en-US" dirty="0" smtClean="0"/>
              <a:t>，若上述和式的极限存在，则</a:t>
            </a:r>
            <a:endParaRPr lang="en-US" altLang="zh-CN" dirty="0" smtClean="0"/>
          </a:p>
          <a:p>
            <a:pPr marL="565150" indent="-457200">
              <a:lnSpc>
                <a:spcPct val="200000"/>
              </a:lnSpc>
              <a:buClr>
                <a:srgbClr val="0000FF"/>
              </a:buClr>
              <a:buSzPct val="100000"/>
              <a:buFont typeface="Wingdings 3" pitchFamily="18" charset="2"/>
              <a:buNone/>
              <a:defRPr/>
            </a:pPr>
            <a:r>
              <a:rPr lang="zh-CN" altLang="en-US" dirty="0" smtClean="0"/>
              <a:t>称此极限值为 </a:t>
            </a:r>
            <a:r>
              <a:rPr lang="en-US" altLang="zh-CN" i="1" dirty="0" smtClean="0"/>
              <a:t>f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)</a:t>
            </a:r>
            <a:r>
              <a:rPr lang="zh-CN" altLang="en-US" dirty="0" smtClean="0"/>
              <a:t> 在 </a:t>
            </a:r>
            <a:r>
              <a:rPr lang="en-US" altLang="zh-CN" i="1" dirty="0" smtClean="0"/>
              <a:t>D</a:t>
            </a:r>
            <a:r>
              <a:rPr lang="zh-CN" altLang="en-US" dirty="0" smtClean="0"/>
              <a:t> 上的</a:t>
            </a:r>
            <a:r>
              <a:rPr lang="zh-CN" altLang="en-US" dirty="0" smtClean="0">
                <a:solidFill>
                  <a:srgbClr val="FF0000"/>
                </a:solidFill>
              </a:rPr>
              <a:t>二重积分</a:t>
            </a:r>
            <a:r>
              <a:rPr lang="zh-CN" altLang="en-US" dirty="0" smtClean="0"/>
              <a:t>，记为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二重积分的概念</a:t>
            </a:r>
            <a:endParaRPr lang="zh-CN" altLang="en-US" dirty="0"/>
          </a:p>
        </p:txBody>
      </p:sp>
      <p:graphicFrame>
        <p:nvGraphicFramePr>
          <p:cNvPr id="2" name="Object 13"/>
          <p:cNvGraphicFramePr>
            <a:graphicFrameLocks noChangeAspect="1"/>
          </p:cNvGraphicFramePr>
          <p:nvPr/>
        </p:nvGraphicFramePr>
        <p:xfrm>
          <a:off x="957263" y="3725863"/>
          <a:ext cx="2838450" cy="582612"/>
        </p:xfrm>
        <a:graphic>
          <a:graphicData uri="http://schemas.openxmlformats.org/presentationml/2006/ole">
            <p:oleObj spid="_x0000_s6146" name="Equation" r:id="rId3" imgW="1422360" imgH="291960" progId="Equation.DSMT4">
              <p:embed/>
            </p:oleObj>
          </a:graphicData>
        </a:graphic>
      </p:graphicFrame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3521075" y="2857500"/>
          <a:ext cx="2103438" cy="862013"/>
        </p:xfrm>
        <a:graphic>
          <a:graphicData uri="http://schemas.openxmlformats.org/presentationml/2006/ole">
            <p:oleObj spid="_x0000_s6147" name="Equation" r:id="rId4" imgW="1054080" imgH="43164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45300" y="4329113"/>
          <a:ext cx="1798638" cy="760412"/>
        </p:xfrm>
        <a:graphic>
          <a:graphicData uri="http://schemas.openxmlformats.org/presentationml/2006/ole">
            <p:oleObj spid="_x0000_s6148" name="Equation" r:id="rId5" imgW="901440" imgH="380880" progId="Equation.DSMT4">
              <p:embed/>
            </p:oleObj>
          </a:graphicData>
        </a:graphic>
      </p:graphicFrame>
      <p:sp>
        <p:nvSpPr>
          <p:cNvPr id="23" name="矩形 22"/>
          <p:cNvSpPr>
            <a:spLocks noChangeArrowheads="1"/>
          </p:cNvSpPr>
          <p:nvPr/>
        </p:nvSpPr>
        <p:spPr bwMode="auto">
          <a:xfrm flipH="1">
            <a:off x="7072313" y="1501775"/>
            <a:ext cx="148590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 flipH="1">
            <a:off x="5000625" y="1957388"/>
            <a:ext cx="3557588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 flipH="1">
            <a:off x="2714625" y="2414588"/>
            <a:ext cx="4143375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 flipH="1">
            <a:off x="6858000" y="2414588"/>
            <a:ext cx="1700213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 flipH="1">
            <a:off x="4643438" y="3714750"/>
            <a:ext cx="3914775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——</a:t>
            </a:r>
            <a:r>
              <a:rPr lang="zh-CN" altLang="en-US" smtClean="0"/>
              <a:t> </a:t>
            </a:r>
            <a:r>
              <a:rPr lang="zh-CN" altLang="en-US" smtClean="0">
                <a:solidFill>
                  <a:srgbClr val="0000FF"/>
                </a:solidFill>
              </a:rPr>
              <a:t>被积函数</a:t>
            </a:r>
            <a:endParaRPr lang="en-US" altLang="zh-CN" smtClean="0">
              <a:solidFill>
                <a:srgbClr val="0000FF"/>
              </a:solidFill>
            </a:endParaRPr>
          </a:p>
          <a:p>
            <a:r>
              <a:rPr lang="en-US" altLang="zh-CN" i="1" smtClean="0"/>
              <a:t>d</a:t>
            </a:r>
            <a:r>
              <a:rPr lang="en-US" altLang="zh-CN" i="1" smtClean="0">
                <a:latin typeface="Symbol" pitchFamily="18" charset="2"/>
              </a:rPr>
              <a:t>s</a:t>
            </a:r>
            <a:r>
              <a:rPr lang="zh-CN" altLang="en-US" smtClean="0"/>
              <a:t> </a:t>
            </a:r>
            <a:r>
              <a:rPr lang="en-US" altLang="zh-CN" smtClean="0"/>
              <a:t>——</a:t>
            </a:r>
            <a:r>
              <a:rPr lang="zh-CN" altLang="en-US" smtClean="0"/>
              <a:t> </a:t>
            </a:r>
            <a:r>
              <a:rPr lang="zh-CN" altLang="en-US" smtClean="0">
                <a:solidFill>
                  <a:srgbClr val="FF0000"/>
                </a:solidFill>
              </a:rPr>
              <a:t>面积微元</a:t>
            </a:r>
          </a:p>
          <a:p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i="1" smtClean="0"/>
              <a:t>d</a:t>
            </a:r>
            <a:r>
              <a:rPr lang="en-US" altLang="zh-CN" i="1" smtClean="0">
                <a:latin typeface="Symbol" pitchFamily="18" charset="2"/>
              </a:rPr>
              <a:t>s</a:t>
            </a:r>
            <a:r>
              <a:rPr lang="zh-CN" altLang="en-US" smtClean="0"/>
              <a:t> </a:t>
            </a:r>
            <a:r>
              <a:rPr lang="en-US" altLang="zh-CN" smtClean="0"/>
              <a:t>——</a:t>
            </a:r>
            <a:r>
              <a:rPr lang="zh-CN" altLang="en-US" smtClean="0"/>
              <a:t> </a:t>
            </a:r>
            <a:r>
              <a:rPr lang="zh-CN" altLang="en-US" smtClean="0">
                <a:solidFill>
                  <a:srgbClr val="0000FF"/>
                </a:solidFill>
              </a:rPr>
              <a:t>被积表达式</a:t>
            </a:r>
            <a:endParaRPr lang="en-US" altLang="zh-CN" smtClean="0">
              <a:solidFill>
                <a:srgbClr val="0000FF"/>
              </a:solidFill>
            </a:endParaRPr>
          </a:p>
          <a:p>
            <a:r>
              <a:rPr lang="en-US" altLang="zh-CN" i="1" smtClean="0"/>
              <a:t>x</a:t>
            </a:r>
            <a:r>
              <a:rPr lang="zh-CN" altLang="en-US" smtClean="0"/>
              <a:t>，</a:t>
            </a: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/>
              <a:t>——</a:t>
            </a:r>
            <a:r>
              <a:rPr lang="zh-CN" altLang="en-US" smtClean="0"/>
              <a:t> </a:t>
            </a:r>
            <a:r>
              <a:rPr lang="zh-CN" altLang="en-US" smtClean="0">
                <a:solidFill>
                  <a:srgbClr val="FF0000"/>
                </a:solidFill>
              </a:rPr>
              <a:t>积分变量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 i="1" smtClean="0"/>
              <a:t>D</a:t>
            </a:r>
            <a:r>
              <a:rPr lang="zh-CN" altLang="en-US" smtClean="0"/>
              <a:t> </a:t>
            </a:r>
            <a:r>
              <a:rPr lang="en-US" altLang="zh-CN" smtClean="0"/>
              <a:t>——</a:t>
            </a:r>
            <a:r>
              <a:rPr lang="zh-CN" altLang="en-US" smtClean="0"/>
              <a:t> </a:t>
            </a:r>
            <a:r>
              <a:rPr lang="zh-CN" altLang="en-US" smtClean="0">
                <a:solidFill>
                  <a:srgbClr val="0000FF"/>
                </a:solidFill>
              </a:rPr>
              <a:t>积分区域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mtClean="0"/>
              <a:t>                           </a:t>
            </a:r>
            <a:r>
              <a:rPr lang="en-US" altLang="zh-CN" smtClean="0"/>
              <a:t>——</a:t>
            </a:r>
            <a:r>
              <a:rPr lang="zh-CN" altLang="en-US" smtClean="0"/>
              <a:t> </a:t>
            </a:r>
            <a:r>
              <a:rPr lang="zh-CN" altLang="en-US" smtClean="0">
                <a:solidFill>
                  <a:srgbClr val="FF0000"/>
                </a:solidFill>
              </a:rPr>
              <a:t>积分和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二重积分的相关概念</a:t>
            </a:r>
            <a:endParaRPr lang="zh-CN" altLang="en-US" dirty="0"/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2305050" y="1481138"/>
          <a:ext cx="4535488" cy="887412"/>
        </p:xfrm>
        <a:graphic>
          <a:graphicData uri="http://schemas.openxmlformats.org/presentationml/2006/ole">
            <p:oleObj spid="_x0000_s7170" name="Equation" r:id="rId3" imgW="2273040" imgH="44424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01700" y="4672013"/>
          <a:ext cx="2027238" cy="862012"/>
        </p:xfrm>
        <a:graphic>
          <a:graphicData uri="http://schemas.openxmlformats.org/presentationml/2006/ole">
            <p:oleObj spid="_x0000_s7171" name="Equation" r:id="rId4" imgW="101592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6523</TotalTime>
  <Words>1112</Words>
  <Application>Microsoft Office PowerPoint</Application>
  <PresentationFormat>全屏显示(4:3)</PresentationFormat>
  <Paragraphs>186</Paragraphs>
  <Slides>23</Slides>
  <Notes>4</Notes>
  <HiddenSlides>1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黑体</vt:lpstr>
      <vt:lpstr>Symbol</vt:lpstr>
      <vt:lpstr>聚合</vt:lpstr>
      <vt:lpstr>PBrush</vt:lpstr>
      <vt:lpstr>MathType 5.0 Equation</vt:lpstr>
      <vt:lpstr>MathType 6.0 Equation</vt:lpstr>
      <vt:lpstr>第十章  重积分</vt:lpstr>
      <vt:lpstr>曲顶柱体的概念</vt:lpstr>
      <vt:lpstr>曲顶柱体的体积</vt:lpstr>
      <vt:lpstr>回顾：曲边梯形的面积</vt:lpstr>
      <vt:lpstr>微元法的应用——曲顶柱体的体积</vt:lpstr>
      <vt:lpstr>非均匀平面薄片的质量</vt:lpstr>
      <vt:lpstr>比较</vt:lpstr>
      <vt:lpstr>二重积分的概念</vt:lpstr>
      <vt:lpstr>二重积分的相关概念</vt:lpstr>
      <vt:lpstr>比较（续）</vt:lpstr>
      <vt:lpstr>定积分与二重积分的比较</vt:lpstr>
      <vt:lpstr>说明</vt:lpstr>
      <vt:lpstr>说明（续）</vt:lpstr>
      <vt:lpstr>二重积分的几何意义（课本P.138）</vt:lpstr>
      <vt:lpstr>二重积分的性质</vt:lpstr>
      <vt:lpstr>二重积分的性质</vt:lpstr>
      <vt:lpstr>二重积分的性质</vt:lpstr>
      <vt:lpstr>二重积分的性质</vt:lpstr>
      <vt:lpstr>幻灯片 19</vt:lpstr>
      <vt:lpstr>幻灯片 20</vt:lpstr>
      <vt:lpstr>幻灯片 21</vt:lpstr>
      <vt:lpstr>小结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高等数学（下册）</dc:title>
  <dc:creator>cjl</dc:creator>
  <cp:lastModifiedBy>SONY</cp:lastModifiedBy>
  <cp:revision>450</cp:revision>
  <dcterms:created xsi:type="dcterms:W3CDTF">2010-09-04T05:21:04Z</dcterms:created>
  <dcterms:modified xsi:type="dcterms:W3CDTF">2023-03-28T12:34:45Z</dcterms:modified>
</cp:coreProperties>
</file>