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616" r:id="rId2"/>
  </p:sldMasterIdLst>
  <p:notesMasterIdLst>
    <p:notesMasterId r:id="rId55"/>
  </p:notesMasterIdLst>
  <p:handoutMasterIdLst>
    <p:handoutMasterId r:id="rId56"/>
  </p:handoutMasterIdLst>
  <p:sldIdLst>
    <p:sldId id="531" r:id="rId3"/>
    <p:sldId id="477" r:id="rId4"/>
    <p:sldId id="478" r:id="rId5"/>
    <p:sldId id="485" r:id="rId6"/>
    <p:sldId id="490" r:id="rId7"/>
    <p:sldId id="488" r:id="rId8"/>
    <p:sldId id="489" r:id="rId9"/>
    <p:sldId id="491" r:id="rId10"/>
    <p:sldId id="492" r:id="rId11"/>
    <p:sldId id="499" r:id="rId12"/>
    <p:sldId id="500" r:id="rId13"/>
    <p:sldId id="486" r:id="rId14"/>
    <p:sldId id="504" r:id="rId15"/>
    <p:sldId id="494" r:id="rId16"/>
    <p:sldId id="506" r:id="rId17"/>
    <p:sldId id="507" r:id="rId18"/>
    <p:sldId id="497" r:id="rId19"/>
    <p:sldId id="508" r:id="rId20"/>
    <p:sldId id="509" r:id="rId21"/>
    <p:sldId id="510" r:id="rId22"/>
    <p:sldId id="512" r:id="rId23"/>
    <p:sldId id="514" r:id="rId24"/>
    <p:sldId id="511" r:id="rId25"/>
    <p:sldId id="528" r:id="rId26"/>
    <p:sldId id="520" r:id="rId27"/>
    <p:sldId id="479" r:id="rId28"/>
    <p:sldId id="517" r:id="rId29"/>
    <p:sldId id="515" r:id="rId30"/>
    <p:sldId id="516" r:id="rId31"/>
    <p:sldId id="518" r:id="rId32"/>
    <p:sldId id="535" r:id="rId33"/>
    <p:sldId id="519" r:id="rId34"/>
    <p:sldId id="532" r:id="rId35"/>
    <p:sldId id="529" r:id="rId36"/>
    <p:sldId id="522" r:id="rId37"/>
    <p:sldId id="536" r:id="rId38"/>
    <p:sldId id="530" r:id="rId39"/>
    <p:sldId id="525" r:id="rId40"/>
    <p:sldId id="524" r:id="rId41"/>
    <p:sldId id="546" r:id="rId42"/>
    <p:sldId id="549" r:id="rId43"/>
    <p:sldId id="537" r:id="rId44"/>
    <p:sldId id="539" r:id="rId45"/>
    <p:sldId id="541" r:id="rId46"/>
    <p:sldId id="542" r:id="rId47"/>
    <p:sldId id="540" r:id="rId48"/>
    <p:sldId id="543" r:id="rId49"/>
    <p:sldId id="545" r:id="rId50"/>
    <p:sldId id="544" r:id="rId51"/>
    <p:sldId id="533" r:id="rId52"/>
    <p:sldId id="526" r:id="rId53"/>
    <p:sldId id="534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000000"/>
    <a:srgbClr val="FFFF66"/>
    <a:srgbClr val="C8FF91"/>
    <a:srgbClr val="FFFF99"/>
    <a:srgbClr val="B2FF82"/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70.wmf"/><Relationship Id="rId7" Type="http://schemas.openxmlformats.org/officeDocument/2006/relationships/image" Target="../media/image67.wmf"/><Relationship Id="rId2" Type="http://schemas.openxmlformats.org/officeDocument/2006/relationships/image" Target="../media/image69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73.wmf"/><Relationship Id="rId7" Type="http://schemas.openxmlformats.org/officeDocument/2006/relationships/image" Target="../media/image67.wmf"/><Relationship Id="rId2" Type="http://schemas.openxmlformats.org/officeDocument/2006/relationships/image" Target="../media/image7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80.wmf"/><Relationship Id="rId7" Type="http://schemas.openxmlformats.org/officeDocument/2006/relationships/image" Target="../media/image67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66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05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1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7.wmf"/><Relationship Id="rId1" Type="http://schemas.openxmlformats.org/officeDocument/2006/relationships/image" Target="../media/image17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8C026D-A4B8-4667-909A-43119B3B9141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BE58F8-C891-4467-B8DB-EBE36F6468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6AA31D-52CF-4CC5-A42E-DD3040AEFD64}" type="datetimeFigureOut">
              <a:rPr lang="zh-CN" altLang="en-US"/>
              <a:pPr>
                <a:defRPr/>
              </a:pPr>
              <a:t>2023/4/2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B51821-EF00-496D-9F42-1FBE490FF4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课本</a:t>
            </a:r>
            <a:r>
              <a:rPr lang="en-US" altLang="zh-CN" smtClean="0"/>
              <a:t>P.126</a:t>
            </a:r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题的结论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9D2CEC-0EEA-4852-BEF5-B77CB5642002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D2B9E5-F244-452F-AF00-29FBA1F7BD42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33AF2F-15A9-40F9-8931-E7EE8806A498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06B295-AEEE-4F9C-9F48-E9A81FFBE678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467927-0BA8-47EC-83A4-F5A8DEB8839D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30C6E06-F1C3-4A97-AA69-CE7DC746E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4F71E-167F-474B-9C1E-7D7FEA2CAA48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59F7A-3DF3-42AD-9010-9A6B4AE41C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CDBEC-8C4C-453E-824D-00D67EE808D7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F57E6-C8A0-45E5-9ADA-2D55538A6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F3A27-5B3E-495E-80D2-DBC166FBFD6D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E717E-7CF1-4FDB-AACF-03B74987C0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7A620-17E4-4C4E-B3B4-12701A5364D3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76981-F3BD-4E0F-8C2B-F0F5E7325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C3C0A-EAD2-4101-9FE9-922BB8B45F27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8F3E0-78E7-4142-A4DB-07D24487FE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6E8C1-3899-4475-8CA4-0742BDB19984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12DB8-6784-43EA-8072-28BD87B13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4AB66-6927-4174-9B37-9B43898630D5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81AA6-5056-4D8E-AA89-377AC12B0F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6B08A-A3CB-4BE3-8319-CB50018379C9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B298F-7190-4CDF-B493-74D8C4B52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8691-DA8D-401D-8B44-337CA371AC1F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97BF4-7F63-4A60-98E9-5F49E73F4C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7FC7-92D2-4642-B5F4-4839E8137FF1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D36FB-7090-4897-97D5-26374E1295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087B2-3DAC-4E9D-9A18-3F7A92D6999F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22196-5E51-4256-AAF2-7AE46B76C2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663B1-A715-41BC-B968-F74E73476F6D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3A0E8-FAE6-47C5-B839-9D24F3F714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2BA4F-36A7-4795-9470-6216716AACC8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F3F9F-8949-4DEC-A894-008C912409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64C8-4596-4F82-B3C4-028E7FFB4327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D3F2-CA61-46A9-96A4-35918D773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069F-0EE8-46AD-9239-59095D054F2D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51711-1690-4232-A2F9-48DE64CED8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FD4C4-D6EC-4E00-9AFC-3CC0462860F6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C962-3360-4139-AAA8-DDDBB0A8D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5AE51-5FBB-4066-824B-87235DE2456C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ED847-8E4F-4101-8BDE-AAF47E7D1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3CD10-BF7D-4F48-A98B-E154D10BC0B2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EAC6D-2B77-42E6-A28F-FA9DAC2759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2171-B75B-48A5-9382-7EEE037A7430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37740-79A0-4FC5-BBA6-398A68E35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326D1-D142-489D-B569-0C922BD2BD46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A5B72-1A0C-4D05-9067-43FE235255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7F291-5869-4036-B7E5-225FA37FD8ED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6FF5B-00DE-4B1A-9A11-A10BB6D821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199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E46616E-C056-4A0B-AD05-B57C23E94977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DBEE122-AD19-49F6-9BC7-96007773D6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2" r:id="rId1"/>
    <p:sldLayoutId id="2147485551" r:id="rId2"/>
    <p:sldLayoutId id="2147485552" r:id="rId3"/>
    <p:sldLayoutId id="2147485553" r:id="rId4"/>
    <p:sldLayoutId id="2147485554" r:id="rId5"/>
    <p:sldLayoutId id="2147485555" r:id="rId6"/>
    <p:sldLayoutId id="2147485556" r:id="rId7"/>
    <p:sldLayoutId id="2147485557" r:id="rId8"/>
    <p:sldLayoutId id="2147485558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301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A779E2F-9405-4D36-AA67-5014CDA7D0FD}" type="datetimeFigureOut">
              <a:rPr lang="zh-CN" altLang="en-US"/>
              <a:pPr>
                <a:defRPr/>
              </a:pPr>
              <a:t>2023/4/2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F42C2BD-CF6A-4815-AECA-005B01AE44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9" r:id="rId1"/>
    <p:sldLayoutId id="2147485560" r:id="rId2"/>
    <p:sldLayoutId id="2147485561" r:id="rId3"/>
    <p:sldLayoutId id="2147485562" r:id="rId4"/>
    <p:sldLayoutId id="2147485563" r:id="rId5"/>
    <p:sldLayoutId id="2147485564" r:id="rId6"/>
    <p:sldLayoutId id="2147485565" r:id="rId7"/>
    <p:sldLayoutId id="2147485566" r:id="rId8"/>
    <p:sldLayoutId id="2147485567" r:id="rId9"/>
    <p:sldLayoutId id="2147485568" r:id="rId10"/>
    <p:sldLayoutId id="2147485569" r:id="rId11"/>
    <p:sldLayoutId id="2147485570" r:id="rId12"/>
    <p:sldLayoutId id="214748557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slide" Target="slide3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4.png"/><Relationship Id="rId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png"/><Relationship Id="rId5" Type="http://schemas.openxmlformats.org/officeDocument/2006/relationships/image" Target="../media/image51.png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oleObject" Target="../embeddings/oleObject35.bin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42.xml"/><Relationship Id="rId5" Type="http://schemas.openxmlformats.org/officeDocument/2006/relationships/slide" Target="slide2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oleObject" Target="../embeddings/oleObject7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5.png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png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3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9.bin"/><Relationship Id="rId4" Type="http://schemas.openxmlformats.org/officeDocument/2006/relationships/image" Target="../media/image113.png"/><Relationship Id="rId9" Type="http://schemas.openxmlformats.org/officeDocument/2006/relationships/oleObject" Target="../embeddings/oleObject8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8.png"/><Relationship Id="rId11" Type="http://schemas.openxmlformats.org/officeDocument/2006/relationships/oleObject" Target="../embeddings/oleObject101.bin"/><Relationship Id="rId5" Type="http://schemas.openxmlformats.org/officeDocument/2006/relationships/image" Target="../media/image127.png"/><Relationship Id="rId10" Type="http://schemas.openxmlformats.org/officeDocument/2006/relationships/oleObject" Target="../embeddings/oleObject100.bin"/><Relationship Id="rId4" Type="http://schemas.openxmlformats.org/officeDocument/2006/relationships/image" Target="../media/image126.png"/><Relationship Id="rId9" Type="http://schemas.openxmlformats.org/officeDocument/2006/relationships/oleObject" Target="../embeddings/oleObject9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8.png"/><Relationship Id="rId11" Type="http://schemas.openxmlformats.org/officeDocument/2006/relationships/oleObject" Target="../embeddings/oleObject109.bin"/><Relationship Id="rId5" Type="http://schemas.openxmlformats.org/officeDocument/2006/relationships/image" Target="../media/image127.png"/><Relationship Id="rId10" Type="http://schemas.openxmlformats.org/officeDocument/2006/relationships/oleObject" Target="../embeddings/oleObject108.bin"/><Relationship Id="rId4" Type="http://schemas.openxmlformats.org/officeDocument/2006/relationships/image" Target="../media/image126.png"/><Relationship Id="rId9" Type="http://schemas.openxmlformats.org/officeDocument/2006/relationships/oleObject" Target="../embeddings/oleObject10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1.bin"/><Relationship Id="rId5" Type="http://schemas.openxmlformats.org/officeDocument/2006/relationships/slide" Target="slide43.xml"/><Relationship Id="rId4" Type="http://schemas.openxmlformats.org/officeDocument/2006/relationships/oleObject" Target="../embeddings/oleObject12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28.bin"/><Relationship Id="rId5" Type="http://schemas.openxmlformats.org/officeDocument/2006/relationships/slide" Target="slide42.xml"/><Relationship Id="rId4" Type="http://schemas.openxmlformats.org/officeDocument/2006/relationships/oleObject" Target="../embeddings/oleObject12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7" Type="http://schemas.openxmlformats.org/officeDocument/2006/relationships/image" Target="../media/image17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42.bin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7.png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第十章  重积分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59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第二节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二重积分的计算法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特别地，当 </a:t>
            </a:r>
            <a:r>
              <a:rPr lang="en-US" altLang="zh-CN" i="1" smtClean="0">
                <a:solidFill>
                  <a:srgbClr val="0000FF"/>
                </a:solidFill>
              </a:rPr>
              <a:t>D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是矩形区域时，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进一步，当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g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i="1" smtClean="0">
                <a:solidFill>
                  <a:srgbClr val="0000FF"/>
                </a:solidFill>
              </a:rPr>
              <a:t> h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>
                <a:solidFill>
                  <a:srgbClr val="0000FF"/>
                </a:solidFill>
              </a:rPr>
              <a:t>时，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简单区域的二重积分</a:t>
            </a:r>
            <a:endParaRPr lang="zh-CN" altLang="en-US" dirty="0"/>
          </a:p>
        </p:txBody>
      </p:sp>
      <p:sp>
        <p:nvSpPr>
          <p:cNvPr id="7174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1017588" y="2035175"/>
          <a:ext cx="4303712" cy="1524000"/>
        </p:xfrm>
        <a:graphic>
          <a:graphicData uri="http://schemas.openxmlformats.org/presentationml/2006/ole">
            <p:oleObj spid="_x0000_s7170" name="Equation" r:id="rId6" imgW="2158920" imgH="761760" progId="Equation.DSMT4">
              <p:embed/>
            </p:oleObj>
          </a:graphicData>
        </a:graphic>
      </p:graphicFrame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2713038" y="2827338"/>
            <a:ext cx="2736850" cy="844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176" name="Picture 23" descr="C:\Users\cjl\Desktop\p119-矩形区域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05500" y="601663"/>
            <a:ext cx="29146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/>
        </p:nvCxnSpPr>
        <p:spPr>
          <a:xfrm rot="5400000" flipH="1" flipV="1">
            <a:off x="6135687" y="1852613"/>
            <a:ext cx="1979613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>
            <a:spLocks noChangeAspect="1"/>
          </p:cNvSpPr>
          <p:nvPr/>
        </p:nvSpPr>
        <p:spPr>
          <a:xfrm>
            <a:off x="7070725" y="1212850"/>
            <a:ext cx="109538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7070725" y="2338388"/>
            <a:ext cx="109538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6229350" y="2051050"/>
            <a:ext cx="2339975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>
            <a:spLocks noChangeAspect="1"/>
          </p:cNvSpPr>
          <p:nvPr/>
        </p:nvSpPr>
        <p:spPr>
          <a:xfrm>
            <a:off x="6719888" y="19986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8101013" y="19986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183" name="Object 3"/>
          <p:cNvGraphicFramePr>
            <a:graphicFrameLocks noChangeAspect="1"/>
          </p:cNvGraphicFramePr>
          <p:nvPr/>
        </p:nvGraphicFramePr>
        <p:xfrm>
          <a:off x="571500" y="4246563"/>
          <a:ext cx="8456613" cy="1625600"/>
        </p:xfrm>
        <a:graphic>
          <a:graphicData uri="http://schemas.openxmlformats.org/presentationml/2006/ole">
            <p:oleObj spid="_x0000_s7171" name="Equation" r:id="rId8" imgW="4241520" imgH="812520" progId="Equation.DSMT4">
              <p:embed/>
            </p:oleObj>
          </a:graphicData>
        </a:graphic>
      </p:graphicFrame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4772025" y="4186238"/>
            <a:ext cx="3086100" cy="844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2286000" y="5072063"/>
            <a:ext cx="3186113" cy="844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 flipH="1">
            <a:off x="5472113" y="5072063"/>
            <a:ext cx="3671887" cy="844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686175" y="5159375"/>
            <a:ext cx="1300163" cy="6858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线形标注 2 24"/>
          <p:cNvSpPr/>
          <p:nvPr/>
        </p:nvSpPr>
        <p:spPr>
          <a:xfrm>
            <a:off x="4281488" y="6105525"/>
            <a:ext cx="1211262" cy="400050"/>
          </a:xfrm>
          <a:prstGeom prst="borderCallout2">
            <a:avLst>
              <a:gd name="adj1" fmla="val 47859"/>
              <a:gd name="adj2" fmla="val -4498"/>
              <a:gd name="adj3" fmla="val 46682"/>
              <a:gd name="adj4" fmla="val -18529"/>
              <a:gd name="adj5" fmla="val -66369"/>
              <a:gd name="adj6" fmla="val -17912"/>
            </a:avLst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一个常数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12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简单区域的二重积分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既是 </a:t>
            </a:r>
            <a:r>
              <a:rPr lang="en-US" altLang="zh-CN" smtClean="0"/>
              <a:t>X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/>
              <a:t>型也是 </a:t>
            </a:r>
            <a:r>
              <a:rPr lang="en-US" altLang="zh-CN" smtClean="0"/>
              <a:t>Y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/>
              <a:t>型的区域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特别地，当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是矩形区域时，</a:t>
            </a:r>
            <a:endParaRPr lang="en-US" altLang="zh-CN" smtClean="0"/>
          </a:p>
        </p:txBody>
      </p:sp>
      <p:pic>
        <p:nvPicPr>
          <p:cNvPr id="48138" name="Picture 10" descr="p119-既是X型也是Y型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9150" y="600075"/>
            <a:ext cx="29146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862013" y="2024063"/>
          <a:ext cx="4684712" cy="1549400"/>
        </p:xfrm>
        <a:graphic>
          <a:graphicData uri="http://schemas.openxmlformats.org/presentationml/2006/ole">
            <p:oleObj spid="_x0000_s8194" name="Equation" r:id="rId4" imgW="2349360" imgH="7743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55875" y="2800350"/>
            <a:ext cx="3168650" cy="844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17588" y="4292600"/>
          <a:ext cx="4303712" cy="1524000"/>
        </p:xfrm>
        <a:graphic>
          <a:graphicData uri="http://schemas.openxmlformats.org/presentationml/2006/ole">
            <p:oleObj spid="_x0000_s8195" name="Equation" r:id="rId5" imgW="2158920" imgH="761760" progId="Equation.DSMT4">
              <p:embed/>
            </p:oleObj>
          </a:graphicData>
        </a:graphic>
      </p:graphicFrame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13038" y="5084763"/>
            <a:ext cx="2736850" cy="844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8151" name="Picture 23" descr="C:\Users\cjl\Desktop\p119-矩形区域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05500" y="3743325"/>
            <a:ext cx="29146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 rot="5400000" flipH="1" flipV="1">
            <a:off x="6135687" y="4989513"/>
            <a:ext cx="1979613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>
            <a:spLocks noChangeAspect="1"/>
          </p:cNvSpPr>
          <p:nvPr/>
        </p:nvSpPr>
        <p:spPr>
          <a:xfrm>
            <a:off x="7070725" y="4349750"/>
            <a:ext cx="109538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7070725" y="5475288"/>
            <a:ext cx="109538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6229350" y="5189538"/>
            <a:ext cx="2339975" cy="15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>
            <a:spLocks noChangeAspect="1"/>
          </p:cNvSpPr>
          <p:nvPr/>
        </p:nvSpPr>
        <p:spPr>
          <a:xfrm>
            <a:off x="6719888" y="51355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8101013" y="51355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8152" name="Picture 24" descr="C:\Users\cjl\Desktop\p119-既是X型也是Y型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99150" y="600075"/>
            <a:ext cx="29146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 rot="5400000" flipH="1" flipV="1">
            <a:off x="5956300" y="2024063"/>
            <a:ext cx="1979613" cy="15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>
            <a:spLocks noChangeAspect="1"/>
          </p:cNvSpPr>
          <p:nvPr/>
        </p:nvSpPr>
        <p:spPr>
          <a:xfrm>
            <a:off x="6891338" y="1549400"/>
            <a:ext cx="109537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6891338" y="2520950"/>
            <a:ext cx="109537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6229350" y="2474913"/>
            <a:ext cx="2339975" cy="15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>
            <a:spLocks noChangeAspect="1"/>
          </p:cNvSpPr>
          <p:nvPr/>
        </p:nvSpPr>
        <p:spPr>
          <a:xfrm>
            <a:off x="6700838" y="24209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7715250" y="24209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一般区域的二重积分</a:t>
            </a:r>
            <a:endParaRPr lang="zh-CN" altLang="en-US" dirty="0"/>
          </a:p>
        </p:txBody>
      </p:sp>
      <p:sp>
        <p:nvSpPr>
          <p:cNvPr id="11273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若积分区域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既不是 </a:t>
            </a:r>
            <a:r>
              <a:rPr lang="en-US" altLang="zh-CN" smtClean="0"/>
              <a:t>X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/>
              <a:t>型也不是 </a:t>
            </a:r>
            <a:r>
              <a:rPr lang="en-US" altLang="zh-CN" smtClean="0"/>
              <a:t>Y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/>
              <a:t>型的区域，则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smtClean="0"/>
              <a:t>将它分割成若干个没有公共内点的</a:t>
            </a:r>
            <a:r>
              <a:rPr lang="en-US" altLang="zh-CN" smtClean="0"/>
              <a:t> X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/>
              <a:t>型或 </a:t>
            </a:r>
            <a:r>
              <a:rPr lang="en-US" altLang="zh-CN" smtClean="0"/>
              <a:t>Y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/>
              <a:t>型区域；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smtClean="0"/>
              <a:t>在每块子区域上分别应用公式；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smtClean="0"/>
              <a:t>根据积分区域的可加性，就可以算出所给的二重积分，</a:t>
            </a:r>
          </a:p>
          <a:p>
            <a:pPr marL="566738" indent="-457200">
              <a:lnSpc>
                <a:spcPct val="200000"/>
              </a:lnSpc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	即</a:t>
            </a:r>
          </a:p>
          <a:p>
            <a:pPr marL="566738" indent="-457200"/>
            <a:endParaRPr lang="en-US" altLang="zh-CN" smtClean="0"/>
          </a:p>
          <a:p>
            <a:pPr marL="566738" indent="-457200"/>
            <a:endParaRPr lang="en-US" altLang="zh-CN" smtClean="0"/>
          </a:p>
        </p:txBody>
      </p:sp>
      <p:sp>
        <p:nvSpPr>
          <p:cNvPr id="9221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pic>
        <p:nvPicPr>
          <p:cNvPr id="11271" name="Picture 7" descr="p119-既不是X型也不是Y型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9350" y="3429000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 rot="5400000" flipH="1" flipV="1">
            <a:off x="6893719" y="4507706"/>
            <a:ext cx="21590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>
            <a:spLocks noChangeAspect="1"/>
          </p:cNvSpPr>
          <p:nvPr/>
        </p:nvSpPr>
        <p:spPr>
          <a:xfrm>
            <a:off x="7918450" y="4791075"/>
            <a:ext cx="109538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7918450" y="5121275"/>
            <a:ext cx="109538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椭圆 15"/>
          <p:cNvSpPr>
            <a:spLocks noChangeAspect="1"/>
          </p:cNvSpPr>
          <p:nvPr/>
        </p:nvSpPr>
        <p:spPr>
          <a:xfrm>
            <a:off x="7918450" y="3933825"/>
            <a:ext cx="109538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椭圆 16"/>
          <p:cNvSpPr>
            <a:spLocks noChangeAspect="1"/>
          </p:cNvSpPr>
          <p:nvPr/>
        </p:nvSpPr>
        <p:spPr>
          <a:xfrm>
            <a:off x="7918450" y="4386263"/>
            <a:ext cx="109538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476375" y="3451225"/>
          <a:ext cx="2835275" cy="812800"/>
        </p:xfrm>
        <a:graphic>
          <a:graphicData uri="http://schemas.openxmlformats.org/presentationml/2006/ole">
            <p:oleObj spid="_x0000_s9218" name="Equation" r:id="rId5" imgW="1422360" imgH="406080" progId="Equation.DSMT4">
              <p:embed/>
            </p:oleObj>
          </a:graphicData>
        </a:graphic>
      </p:graphicFrame>
      <p:pic>
        <p:nvPicPr>
          <p:cNvPr id="11281" name="Picture 17" descr="p119-既不是X型也不是Y型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29350" y="3429000"/>
            <a:ext cx="2590800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" grpId="0" animBg="1"/>
      <p:bldP spid="2" grpId="1" animBg="1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计算二重积分                ，其中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是由抛物线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及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直线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 − 2 </a:t>
            </a:r>
            <a:r>
              <a:rPr lang="zh-CN" altLang="en-US" smtClean="0"/>
              <a:t>所围成的闭区域．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P.145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因为 </a:t>
            </a:r>
            <a:r>
              <a:rPr lang="en-US" altLang="zh-CN" i="1" smtClean="0"/>
              <a:t>D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{(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| −1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</a:t>
            </a:r>
            <a:r>
              <a:rPr lang="en-US" altLang="zh-CN" smtClean="0"/>
              <a:t> 2, 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altLang="zh-CN" i="1" smtClean="0"/>
              <a:t>y</a:t>
            </a:r>
            <a:r>
              <a:rPr lang="en-US" altLang="zh-CN" smtClean="0"/>
              <a:t> + 2}</a:t>
            </a:r>
            <a:r>
              <a:rPr lang="zh-CN" altLang="en-US" smtClean="0"/>
              <a:t>， 所以把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积分区域看作是 </a:t>
            </a:r>
            <a:r>
              <a:rPr lang="en-US" altLang="zh-CN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zh-CN" altLang="en-US" smtClean="0">
                <a:solidFill>
                  <a:srgbClr val="FF0000"/>
                </a:solidFill>
              </a:rPr>
              <a:t>型区域</a:t>
            </a:r>
            <a:r>
              <a:rPr lang="zh-CN" altLang="en-US" smtClean="0"/>
              <a:t>，化为先对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 后对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/>
              <a:t> 的累次积分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132138" y="260350"/>
          <a:ext cx="1114425" cy="762000"/>
        </p:xfrm>
        <a:graphic>
          <a:graphicData uri="http://schemas.openxmlformats.org/presentationml/2006/ole">
            <p:oleObj spid="_x0000_s10242" name="Equation" r:id="rId3" imgW="558720" imgH="380880" progId="Equation.DSMT4">
              <p:embed/>
            </p:oleObj>
          </a:graphicData>
        </a:graphic>
      </p:graphicFrame>
      <p:pic>
        <p:nvPicPr>
          <p:cNvPr id="7" name="Picture 5" descr="F:\为人师表\任教课程\高等数学\temp\p120-ex2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9350" y="3781425"/>
            <a:ext cx="29146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F:\为人师表\任教课程\高等数学\temp\p120-ex2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29350" y="3781425"/>
            <a:ext cx="29146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F:\为人师表\任教课程\高等数学\temp\p120-ex2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29350" y="3781425"/>
            <a:ext cx="29146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92150" y="2495550"/>
          <a:ext cx="5380038" cy="4183063"/>
        </p:xfrm>
        <a:graphic>
          <a:graphicData uri="http://schemas.openxmlformats.org/presentationml/2006/ole">
            <p:oleObj spid="_x0000_s10243" name="Equation" r:id="rId7" imgW="2997000" imgH="232380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871913" y="2544763"/>
            <a:ext cx="2159000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43063" y="3400425"/>
            <a:ext cx="3643312" cy="865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643063" y="4257675"/>
            <a:ext cx="3643312" cy="7921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643063" y="5051425"/>
            <a:ext cx="3643312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643063" y="5908675"/>
            <a:ext cx="3643312" cy="7921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443788" y="1428750"/>
            <a:ext cx="12144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414838" y="1928813"/>
            <a:ext cx="424338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计算二重积分                ，其中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是由抛物线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及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直线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 − 2 </a:t>
            </a:r>
            <a:r>
              <a:rPr lang="zh-CN" altLang="en-US" smtClean="0"/>
              <a:t>所围成的闭区域．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P.145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若把积分区域看作是 </a:t>
            </a:r>
            <a:r>
              <a:rPr lang="en-US" altLang="zh-CN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zh-CN" altLang="en-US" smtClean="0">
                <a:solidFill>
                  <a:srgbClr val="FF0000"/>
                </a:solidFill>
              </a:rPr>
              <a:t>型区域</a:t>
            </a:r>
            <a:r>
              <a:rPr lang="zh-CN" altLang="en-US" smtClean="0"/>
              <a:t>，则 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4</a:t>
            </a:r>
            <a:r>
              <a:rPr lang="zh-CN" altLang="en-US" smtClean="0"/>
              <a:t>， 且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i="1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smtClean="0"/>
              <a:t>1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4</a:t>
            </a:r>
            <a:r>
              <a:rPr lang="zh-CN" altLang="en-US" smtClean="0"/>
              <a:t> 时，</a:t>
            </a:r>
            <a:endParaRPr lang="en-US" altLang="zh-CN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132138" y="260350"/>
          <a:ext cx="1114425" cy="762000"/>
        </p:xfrm>
        <a:graphic>
          <a:graphicData uri="http://schemas.openxmlformats.org/presentationml/2006/ole">
            <p:oleObj spid="_x0000_s11266" name="Equation" r:id="rId3" imgW="558720" imgH="380880" progId="Equation.DSMT4">
              <p:embed/>
            </p:oleObj>
          </a:graphicData>
        </a:graphic>
      </p:graphicFrame>
      <p:pic>
        <p:nvPicPr>
          <p:cNvPr id="11273" name="Picture 5" descr="F:\为人师表\任教课程\高等数学\temp\p120-ex2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9350" y="3781425"/>
            <a:ext cx="29146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04850" y="2943225"/>
          <a:ext cx="5797550" cy="2511425"/>
        </p:xfrm>
        <a:graphic>
          <a:graphicData uri="http://schemas.openxmlformats.org/presentationml/2006/ole">
            <p:oleObj spid="_x0000_s11267" name="Equation" r:id="rId5" imgW="2908080" imgH="1257120" progId="Equation.DSMT4">
              <p:embed/>
            </p:oleObj>
          </a:graphicData>
        </a:graphic>
      </p:graphicFrame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8329613" y="4387850"/>
            <a:ext cx="201612" cy="1619250"/>
            <a:chOff x="8286776" y="4358488"/>
            <a:chExt cx="201613" cy="1620053"/>
          </a:xfrm>
        </p:grpSpPr>
        <p:cxnSp>
          <p:nvCxnSpPr>
            <p:cNvPr id="11" name="直接连接符 10"/>
            <p:cNvCxnSpPr/>
            <p:nvPr/>
          </p:nvCxnSpPr>
          <p:spPr>
            <a:xfrm rot="5400000">
              <a:off x="7708589" y="5036688"/>
              <a:ext cx="1357986" cy="1588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8286776" y="5715016"/>
            <a:ext cx="201613" cy="263525"/>
          </p:xfrm>
          <a:graphic>
            <a:graphicData uri="http://schemas.openxmlformats.org/presentationml/2006/ole">
              <p:oleObj spid="_x0000_s11271" name="Equation" r:id="rId6" imgW="126720" imgH="164880" progId="Equation.DSMT4">
                <p:embed/>
              </p:oleObj>
            </a:graphicData>
          </a:graphic>
        </p:graphicFrame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7142163" y="4972050"/>
            <a:ext cx="220662" cy="1403350"/>
            <a:chOff x="7142179" y="4972060"/>
            <a:chExt cx="220647" cy="1404000"/>
          </a:xfrm>
        </p:grpSpPr>
        <p:cxnSp>
          <p:nvCxnSpPr>
            <p:cNvPr id="16" name="直接连接符 15"/>
            <p:cNvCxnSpPr/>
            <p:nvPr/>
          </p:nvCxnSpPr>
          <p:spPr>
            <a:xfrm rot="5400000">
              <a:off x="6440973" y="5673266"/>
              <a:ext cx="1404000" cy="1587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7180263" y="5743575"/>
            <a:ext cx="182563" cy="263525"/>
          </p:xfrm>
          <a:graphic>
            <a:graphicData uri="http://schemas.openxmlformats.org/presentationml/2006/ole">
              <p:oleObj spid="_x0000_s11270" name="Equation" r:id="rId7" imgW="114120" imgH="164880" progId="Equation.DSMT4">
                <p:embed/>
              </p:oleObj>
            </a:graphicData>
          </a:graphic>
        </p:graphicFrame>
      </p:grpSp>
      <p:sp>
        <p:nvSpPr>
          <p:cNvPr id="22" name="任意多边形 21"/>
          <p:cNvSpPr/>
          <p:nvPr/>
        </p:nvSpPr>
        <p:spPr>
          <a:xfrm>
            <a:off x="6605588" y="4948238"/>
            <a:ext cx="538162" cy="733425"/>
          </a:xfrm>
          <a:custGeom>
            <a:avLst/>
            <a:gdLst>
              <a:gd name="connsiteX0" fmla="*/ 0 w 537159"/>
              <a:gd name="connsiteY0" fmla="*/ 733980 h 733980"/>
              <a:gd name="connsiteX1" fmla="*/ 147616 w 537159"/>
              <a:gd name="connsiteY1" fmla="*/ 360839 h 733980"/>
              <a:gd name="connsiteX2" fmla="*/ 537159 w 537159"/>
              <a:gd name="connsiteY2" fmla="*/ 0 h 73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159" h="733980">
                <a:moveTo>
                  <a:pt x="0" y="733980"/>
                </a:moveTo>
                <a:cubicBezTo>
                  <a:pt x="29045" y="608574"/>
                  <a:pt x="58090" y="483169"/>
                  <a:pt x="147616" y="360839"/>
                </a:cubicBezTo>
                <a:cubicBezTo>
                  <a:pt x="237142" y="238509"/>
                  <a:pt x="387150" y="119254"/>
                  <a:pt x="537159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flipV="1">
            <a:off x="6605588" y="5675313"/>
            <a:ext cx="538162" cy="733425"/>
          </a:xfrm>
          <a:custGeom>
            <a:avLst/>
            <a:gdLst>
              <a:gd name="connsiteX0" fmla="*/ 0 w 537159"/>
              <a:gd name="connsiteY0" fmla="*/ 733980 h 733980"/>
              <a:gd name="connsiteX1" fmla="*/ 147616 w 537159"/>
              <a:gd name="connsiteY1" fmla="*/ 360839 h 733980"/>
              <a:gd name="connsiteX2" fmla="*/ 537159 w 537159"/>
              <a:gd name="connsiteY2" fmla="*/ 0 h 73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159" h="733980">
                <a:moveTo>
                  <a:pt x="0" y="733980"/>
                </a:moveTo>
                <a:cubicBezTo>
                  <a:pt x="29045" y="608574"/>
                  <a:pt x="58090" y="483169"/>
                  <a:pt x="147616" y="360839"/>
                </a:cubicBezTo>
                <a:cubicBezTo>
                  <a:pt x="237142" y="238509"/>
                  <a:pt x="387150" y="119254"/>
                  <a:pt x="537159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140575" y="4351338"/>
            <a:ext cx="1295400" cy="598487"/>
          </a:xfrm>
          <a:custGeom>
            <a:avLst/>
            <a:gdLst>
              <a:gd name="connsiteX0" fmla="*/ 0 w 1295104"/>
              <a:gd name="connsiteY0" fmla="*/ 597741 h 597741"/>
              <a:gd name="connsiteX1" fmla="*/ 562160 w 1295104"/>
              <a:gd name="connsiteY1" fmla="*/ 284639 h 597741"/>
              <a:gd name="connsiteX2" fmla="*/ 1295104 w 1295104"/>
              <a:gd name="connsiteY2" fmla="*/ 0 h 59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104" h="597741">
                <a:moveTo>
                  <a:pt x="0" y="597741"/>
                </a:moveTo>
                <a:cubicBezTo>
                  <a:pt x="173154" y="491002"/>
                  <a:pt x="346309" y="384263"/>
                  <a:pt x="562160" y="284639"/>
                </a:cubicBezTo>
                <a:cubicBezTo>
                  <a:pt x="778011" y="185016"/>
                  <a:pt x="1036557" y="92508"/>
                  <a:pt x="1295104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2814638" y="1928813"/>
          <a:ext cx="1998662" cy="482600"/>
        </p:xfrm>
        <a:graphic>
          <a:graphicData uri="http://schemas.openxmlformats.org/presentationml/2006/ole">
            <p:oleObj spid="_x0000_s11268" name="Equation" r:id="rId8" imgW="1002960" imgH="241200" progId="Equation.DSMT4">
              <p:embed/>
            </p:oleObj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2814638" y="2371725"/>
          <a:ext cx="1998662" cy="482600"/>
        </p:xfrm>
        <a:graphic>
          <a:graphicData uri="http://schemas.openxmlformats.org/presentationml/2006/ole">
            <p:oleObj spid="_x0000_s11269" name="Equation" r:id="rId9" imgW="1002960" imgH="241200" progId="Equation.DSMT4">
              <p:embed/>
            </p:oleObj>
          </a:graphicData>
        </a:graphic>
      </p:graphicFrame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785938" y="2908300"/>
            <a:ext cx="2371725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 flipH="1">
            <a:off x="4157663" y="2908300"/>
            <a:ext cx="2414587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785938" y="3865563"/>
            <a:ext cx="1214437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785938" y="4694238"/>
            <a:ext cx="1214437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6196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，其中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由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1</a:t>
            </a:r>
            <a:r>
              <a:rPr lang="en-US" altLang="zh-CN" i="1" smtClean="0"/>
              <a:t> </a:t>
            </a:r>
            <a:r>
              <a:rPr lang="zh-CN" altLang="en-US" smtClean="0"/>
              <a:t>及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轴所围成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若把积分区域看作是 </a:t>
            </a:r>
            <a:r>
              <a:rPr lang="en-US" altLang="zh-CN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zh-CN" altLang="en-US" smtClean="0">
                <a:solidFill>
                  <a:srgbClr val="FF0000"/>
                </a:solidFill>
              </a:rPr>
              <a:t>型区域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D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{(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|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1, </a:t>
            </a:r>
            <a:r>
              <a:rPr lang="zh-CN" altLang="en-US" smtClean="0"/>
              <a:t> </a:t>
            </a:r>
            <a:r>
              <a:rPr lang="en-US" altLang="zh-CN" i="1" smtClean="0"/>
              <a:t>x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1}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若把积分区域看作是 </a:t>
            </a:r>
            <a:r>
              <a:rPr lang="en-US" altLang="zh-CN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zh-CN" altLang="en-US" smtClean="0">
                <a:solidFill>
                  <a:srgbClr val="FF0000"/>
                </a:solidFill>
              </a:rPr>
              <a:t>型区域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D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{(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|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i="1" smtClean="0"/>
              <a:t> </a:t>
            </a:r>
            <a:r>
              <a:rPr lang="en-US" altLang="zh-CN" smtClean="0"/>
              <a:t>1, </a:t>
            </a:r>
            <a:r>
              <a:rPr lang="zh-CN" altLang="en-US" smtClean="0"/>
              <a:t> 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}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908175" y="260350"/>
          <a:ext cx="1368425" cy="762000"/>
        </p:xfrm>
        <a:graphic>
          <a:graphicData uri="http://schemas.openxmlformats.org/presentationml/2006/ole">
            <p:oleObj spid="_x0000_s12290" name="Equation" r:id="rId4" imgW="685800" imgH="3808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96988" y="2157413"/>
          <a:ext cx="4005262" cy="838200"/>
        </p:xfrm>
        <a:graphic>
          <a:graphicData uri="http://schemas.openxmlformats.org/presentationml/2006/ole">
            <p:oleObj spid="_x0000_s12291" name="Equation" r:id="rId5" imgW="2006280" imgH="4190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640013" y="2133600"/>
            <a:ext cx="2157412" cy="7953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4797425" y="2133600"/>
            <a:ext cx="557213" cy="7953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96988" y="4214813"/>
          <a:ext cx="5703887" cy="2438400"/>
        </p:xfrm>
        <a:graphic>
          <a:graphicData uri="http://schemas.openxmlformats.org/presentationml/2006/ole">
            <p:oleObj spid="_x0000_s12292" name="Equation" r:id="rId6" imgW="2857320" imgH="121896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640013" y="5072063"/>
            <a:ext cx="2376487" cy="795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5016500" y="5072063"/>
            <a:ext cx="1981200" cy="795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640013" y="5878513"/>
            <a:ext cx="1116012" cy="7937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3756025" y="5878513"/>
            <a:ext cx="1455738" cy="7937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53255" name="Picture 7" descr="p121-ex3-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53250" y="4572000"/>
            <a:ext cx="2190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9" descr="p121-ex3-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53250" y="4572000"/>
            <a:ext cx="2190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p121-ex3-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53250" y="4572000"/>
            <a:ext cx="2190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6357938" y="2000250"/>
            <a:ext cx="2571750" cy="1328738"/>
            <a:chOff x="4500563" y="2071678"/>
            <a:chExt cx="2571767" cy="1328023"/>
          </a:xfrm>
        </p:grpSpPr>
        <p:sp>
          <p:nvSpPr>
            <p:cNvPr id="16" name="圆角矩形 15"/>
            <p:cNvSpPr/>
            <p:nvPr/>
          </p:nvSpPr>
          <p:spPr>
            <a:xfrm>
              <a:off x="4500563" y="2071678"/>
              <a:ext cx="2571767" cy="1328023"/>
            </a:xfrm>
            <a:prstGeom prst="roundRect">
              <a:avLst/>
            </a:prstGeom>
            <a:solidFill>
              <a:srgbClr val="FFFF66"/>
            </a:solidFill>
            <a:ln w="28575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             的原函数</a:t>
              </a:r>
              <a:endParaRPr lang="en-US" altLang="zh-CN" sz="24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不是初等函数．</a:t>
              </a:r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657726" y="2214554"/>
            <a:ext cx="938212" cy="584200"/>
          </p:xfrm>
          <a:graphic>
            <a:graphicData uri="http://schemas.openxmlformats.org/presentationml/2006/ole">
              <p:oleObj spid="_x0000_s12293" name="Equation" r:id="rId10" imgW="469800" imgH="29196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交换积分次序的步骤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设给定的二重积分                                  ，则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根据其积分限画出积分区域 </a:t>
            </a:r>
            <a:r>
              <a:rPr lang="en-US" altLang="zh-CN" i="1" smtClean="0"/>
              <a:t>D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交换积分次序，根据积分区域的形状确定重新积分限；</a:t>
            </a:r>
            <a:endParaRPr lang="en-US" altLang="zh-CN" smtClean="0"/>
          </a:p>
          <a:p>
            <a:pPr marL="565150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写出结果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071813" y="1443038"/>
          <a:ext cx="2636837" cy="712787"/>
        </p:xfrm>
        <a:graphic>
          <a:graphicData uri="http://schemas.openxmlformats.org/presentationml/2006/ole">
            <p:oleObj spid="_x0000_s13314" name="Equation" r:id="rId3" imgW="1320480" imgH="35532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57438" y="3286125"/>
          <a:ext cx="5576887" cy="712788"/>
        </p:xfrm>
        <a:graphic>
          <a:graphicData uri="http://schemas.openxmlformats.org/presentationml/2006/ole">
            <p:oleObj spid="_x0000_s13315" name="Equation" r:id="rId4" imgW="2793960" imgH="355320" progId="Equation.DSMT4">
              <p:embed/>
            </p:oleObj>
          </a:graphicData>
        </a:graphic>
      </p:graphicFrame>
      <p:pic>
        <p:nvPicPr>
          <p:cNvPr id="53252" name="Picture 4" descr="F:\为人师表\任教课程\高等数学\temp\p119-既是X型也是Y型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88" y="4343400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p119-既是X型也是Y型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25" y="4343400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右箭头 7"/>
          <p:cNvSpPr/>
          <p:nvPr/>
        </p:nvSpPr>
        <p:spPr>
          <a:xfrm>
            <a:off x="3913188" y="5357813"/>
            <a:ext cx="693737" cy="485775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，其中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为 −</a:t>
            </a:r>
            <a:r>
              <a:rPr lang="en-US" altLang="zh-CN" smtClean="0"/>
              <a:t>1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 1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>
                <a:sym typeface="Symbol" pitchFamily="18" charset="2"/>
              </a:rPr>
              <a:t>0 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1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解题的关键：</a:t>
            </a:r>
            <a:r>
              <a:rPr lang="zh-CN" altLang="en-US" smtClean="0"/>
              <a:t>去掉被积函数绝对值！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:</a:t>
            </a:r>
            <a:r>
              <a:rPr lang="zh-CN" altLang="en-US" smtClean="0"/>
              <a:t> </a:t>
            </a:r>
            <a:r>
              <a:rPr lang="en-US" altLang="zh-CN" smtClean="0"/>
              <a:t>−1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1, 0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；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:</a:t>
            </a:r>
            <a:r>
              <a:rPr lang="zh-CN" altLang="en-US" smtClean="0"/>
              <a:t> </a:t>
            </a:r>
            <a:r>
              <a:rPr lang="en-US" altLang="zh-CN" smtClean="0"/>
              <a:t>−1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1,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1 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922463" y="260350"/>
          <a:ext cx="1925637" cy="762000"/>
        </p:xfrm>
        <a:graphic>
          <a:graphicData uri="http://schemas.openxmlformats.org/presentationml/2006/ole">
            <p:oleObj spid="_x0000_s14338" name="Equation" r:id="rId3" imgW="965160" imgH="380880" progId="Equation.DSMT4">
              <p:embed/>
            </p:oleObj>
          </a:graphicData>
        </a:graphic>
      </p:graphicFrame>
      <p:pic>
        <p:nvPicPr>
          <p:cNvPr id="54276" name="Picture 4" descr="p121-ex4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757238"/>
            <a:ext cx="3171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 descr="p121-ex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2175" y="757238"/>
            <a:ext cx="3171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5" descr="p121-ex4-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72175" y="757238"/>
            <a:ext cx="3171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42938" y="3071813"/>
          <a:ext cx="8031162" cy="3403600"/>
        </p:xfrm>
        <a:graphic>
          <a:graphicData uri="http://schemas.openxmlformats.org/presentationml/2006/ole">
            <p:oleObj spid="_x0000_s14339" name="Equation" r:id="rId7" imgW="4025880" imgH="170172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543175" y="3914775"/>
            <a:ext cx="3095625" cy="7953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5638800" y="3914775"/>
            <a:ext cx="3076575" cy="7953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543175" y="4805363"/>
            <a:ext cx="4529138" cy="795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543175" y="5691188"/>
            <a:ext cx="957263" cy="795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 smtClean="0"/>
              <a:t>利用积分区域的对称性与被积函数的奇偶性简化积分的计算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引例：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1557338" y="1371600"/>
          <a:ext cx="2682875" cy="812800"/>
        </p:xfrm>
        <a:graphic>
          <a:graphicData uri="http://schemas.openxmlformats.org/presentationml/2006/ole">
            <p:oleObj spid="_x0000_s15362" name="Equation" r:id="rId3" imgW="1346040" imgH="406080" progId="Equation.DSMT4">
              <p:embed/>
            </p:oleObj>
          </a:graphicData>
        </a:graphic>
      </p:graphicFrame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6229350" y="3781425"/>
            <a:ext cx="2914650" cy="3076575"/>
            <a:chOff x="6229350" y="3781425"/>
            <a:chExt cx="2914650" cy="3076575"/>
          </a:xfrm>
        </p:grpSpPr>
        <p:pic>
          <p:nvPicPr>
            <p:cNvPr id="15374" name="Picture 5" descr="F:\为人师表\任教课程\高等数学\temp\p120-ex2-1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29350" y="3781425"/>
              <a:ext cx="2914650" cy="307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375" name="组合 12"/>
            <p:cNvGrpSpPr>
              <a:grpSpLocks/>
            </p:cNvGrpSpPr>
            <p:nvPr/>
          </p:nvGrpSpPr>
          <p:grpSpPr bwMode="auto">
            <a:xfrm>
              <a:off x="8329654" y="4387851"/>
              <a:ext cx="201613" cy="1619249"/>
              <a:chOff x="8286776" y="4358489"/>
              <a:chExt cx="201613" cy="1620052"/>
            </a:xfrm>
          </p:grpSpPr>
          <p:cxnSp>
            <p:nvCxnSpPr>
              <p:cNvPr id="15" name="直接连接符 5"/>
              <p:cNvCxnSpPr/>
              <p:nvPr/>
            </p:nvCxnSpPr>
            <p:spPr>
              <a:xfrm rot="5400000">
                <a:off x="7708547" y="5036688"/>
                <a:ext cx="135798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" name="Object 4"/>
              <p:cNvGraphicFramePr>
                <a:graphicFrameLocks noChangeAspect="1"/>
              </p:cNvGraphicFramePr>
              <p:nvPr/>
            </p:nvGraphicFramePr>
            <p:xfrm>
              <a:off x="8286776" y="5715016"/>
              <a:ext cx="201613" cy="263525"/>
            </p:xfrm>
            <a:graphic>
              <a:graphicData uri="http://schemas.openxmlformats.org/presentationml/2006/ole">
                <p:oleObj spid="_x0000_s15364" name="Equation" r:id="rId5" imgW="126720" imgH="164880" progId="Equation.DSMT4">
                  <p:embed/>
                </p:oleObj>
              </a:graphicData>
            </a:graphic>
          </p:graphicFrame>
        </p:grpSp>
        <p:grpSp>
          <p:nvGrpSpPr>
            <p:cNvPr id="15376" name="组合 17"/>
            <p:cNvGrpSpPr>
              <a:grpSpLocks/>
            </p:cNvGrpSpPr>
            <p:nvPr/>
          </p:nvGrpSpPr>
          <p:grpSpPr bwMode="auto">
            <a:xfrm>
              <a:off x="7141677" y="4972050"/>
              <a:ext cx="220647" cy="1403350"/>
              <a:chOff x="7142179" y="4972060"/>
              <a:chExt cx="220647" cy="1404000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6441459" y="5673266"/>
                <a:ext cx="1404000" cy="1587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" name="Object 3"/>
              <p:cNvGraphicFramePr>
                <a:graphicFrameLocks noChangeAspect="1"/>
              </p:cNvGraphicFramePr>
              <p:nvPr/>
            </p:nvGraphicFramePr>
            <p:xfrm>
              <a:off x="7180263" y="5743575"/>
              <a:ext cx="182563" cy="263525"/>
            </p:xfrm>
            <a:graphic>
              <a:graphicData uri="http://schemas.openxmlformats.org/presentationml/2006/ole">
                <p:oleObj spid="_x0000_s15363" name="Equation" r:id="rId6" imgW="114120" imgH="164880" progId="Equation.DSMT4">
                  <p:embed/>
                </p:oleObj>
              </a:graphicData>
            </a:graphic>
          </p:graphicFrame>
        </p:grpSp>
        <p:sp>
          <p:nvSpPr>
            <p:cNvPr id="10" name="任意多边形 9"/>
            <p:cNvSpPr/>
            <p:nvPr/>
          </p:nvSpPr>
          <p:spPr>
            <a:xfrm>
              <a:off x="6605588" y="4948238"/>
              <a:ext cx="538162" cy="733425"/>
            </a:xfrm>
            <a:custGeom>
              <a:avLst/>
              <a:gdLst>
                <a:gd name="connsiteX0" fmla="*/ 0 w 537159"/>
                <a:gd name="connsiteY0" fmla="*/ 733980 h 733980"/>
                <a:gd name="connsiteX1" fmla="*/ 147616 w 537159"/>
                <a:gd name="connsiteY1" fmla="*/ 360839 h 733980"/>
                <a:gd name="connsiteX2" fmla="*/ 537159 w 537159"/>
                <a:gd name="connsiteY2" fmla="*/ 0 h 73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7159" h="733980">
                  <a:moveTo>
                    <a:pt x="0" y="733980"/>
                  </a:moveTo>
                  <a:cubicBezTo>
                    <a:pt x="29045" y="608574"/>
                    <a:pt x="58090" y="483169"/>
                    <a:pt x="147616" y="360839"/>
                  </a:cubicBezTo>
                  <a:cubicBezTo>
                    <a:pt x="237142" y="238509"/>
                    <a:pt x="387150" y="119254"/>
                    <a:pt x="537159" y="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V="1">
              <a:off x="6605588" y="5675313"/>
              <a:ext cx="538162" cy="733425"/>
            </a:xfrm>
            <a:custGeom>
              <a:avLst/>
              <a:gdLst>
                <a:gd name="connsiteX0" fmla="*/ 0 w 537159"/>
                <a:gd name="connsiteY0" fmla="*/ 733980 h 733980"/>
                <a:gd name="connsiteX1" fmla="*/ 147616 w 537159"/>
                <a:gd name="connsiteY1" fmla="*/ 360839 h 733980"/>
                <a:gd name="connsiteX2" fmla="*/ 537159 w 537159"/>
                <a:gd name="connsiteY2" fmla="*/ 0 h 73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7159" h="733980">
                  <a:moveTo>
                    <a:pt x="0" y="733980"/>
                  </a:moveTo>
                  <a:cubicBezTo>
                    <a:pt x="29045" y="608574"/>
                    <a:pt x="58090" y="483169"/>
                    <a:pt x="147616" y="360839"/>
                  </a:cubicBezTo>
                  <a:cubicBezTo>
                    <a:pt x="237142" y="238509"/>
                    <a:pt x="387150" y="119254"/>
                    <a:pt x="537159" y="0"/>
                  </a:cubicBezTo>
                </a:path>
              </a:pathLst>
            </a:cu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7140575" y="4351338"/>
              <a:ext cx="1295400" cy="598487"/>
            </a:xfrm>
            <a:custGeom>
              <a:avLst/>
              <a:gdLst>
                <a:gd name="connsiteX0" fmla="*/ 0 w 1295104"/>
                <a:gd name="connsiteY0" fmla="*/ 597741 h 597741"/>
                <a:gd name="connsiteX1" fmla="*/ 562160 w 1295104"/>
                <a:gd name="connsiteY1" fmla="*/ 284639 h 597741"/>
                <a:gd name="connsiteX2" fmla="*/ 1295104 w 1295104"/>
                <a:gd name="connsiteY2" fmla="*/ 0 h 5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104" h="597741">
                  <a:moveTo>
                    <a:pt x="0" y="597741"/>
                  </a:moveTo>
                  <a:cubicBezTo>
                    <a:pt x="173154" y="491002"/>
                    <a:pt x="346309" y="384263"/>
                    <a:pt x="562160" y="284639"/>
                  </a:cubicBezTo>
                  <a:cubicBezTo>
                    <a:pt x="778011" y="185016"/>
                    <a:pt x="1036557" y="92508"/>
                    <a:pt x="1295104" y="0"/>
                  </a:cubicBezTo>
                </a:path>
              </a:pathLst>
            </a:cu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6624638" y="4986338"/>
            <a:ext cx="514350" cy="1403350"/>
          </a:xfrm>
          <a:custGeom>
            <a:avLst/>
            <a:gdLst>
              <a:gd name="connsiteX0" fmla="*/ 528637 w 528637"/>
              <a:gd name="connsiteY0" fmla="*/ 0 h 1443037"/>
              <a:gd name="connsiteX1" fmla="*/ 0 w 528637"/>
              <a:gd name="connsiteY1" fmla="*/ 728662 h 1443037"/>
              <a:gd name="connsiteX2" fmla="*/ 528637 w 528637"/>
              <a:gd name="connsiteY2" fmla="*/ 1443037 h 1443037"/>
              <a:gd name="connsiteX0" fmla="*/ 528637 w 528637"/>
              <a:gd name="connsiteY0" fmla="*/ 0 h 1443037"/>
              <a:gd name="connsiteX1" fmla="*/ 0 w 528637"/>
              <a:gd name="connsiteY1" fmla="*/ 728662 h 1443037"/>
              <a:gd name="connsiteX2" fmla="*/ 528637 w 528637"/>
              <a:gd name="connsiteY2" fmla="*/ 1443037 h 1443037"/>
              <a:gd name="connsiteX0" fmla="*/ 528637 w 528637"/>
              <a:gd name="connsiteY0" fmla="*/ 0 h 1443037"/>
              <a:gd name="connsiteX1" fmla="*/ 0 w 528637"/>
              <a:gd name="connsiteY1" fmla="*/ 728662 h 1443037"/>
              <a:gd name="connsiteX2" fmla="*/ 528637 w 528637"/>
              <a:gd name="connsiteY2" fmla="*/ 1443037 h 14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637" h="1443037">
                <a:moveTo>
                  <a:pt x="528637" y="0"/>
                </a:moveTo>
                <a:cubicBezTo>
                  <a:pt x="241175" y="188194"/>
                  <a:pt x="0" y="488156"/>
                  <a:pt x="0" y="728662"/>
                </a:cubicBezTo>
                <a:cubicBezTo>
                  <a:pt x="0" y="969168"/>
                  <a:pt x="248291" y="1253337"/>
                  <a:pt x="528637" y="1443037"/>
                </a:cubicBezTo>
              </a:path>
            </a:pathLst>
          </a:custGeom>
          <a:solidFill>
            <a:srgbClr val="C8FF9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6913" y="3852863"/>
            <a:ext cx="39624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6913" y="3852863"/>
            <a:ext cx="39624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6913" y="3852863"/>
            <a:ext cx="39624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654800" y="548798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600"/>
          </a:p>
        </p:txBody>
      </p:sp>
      <p:sp>
        <p:nvSpPr>
          <p:cNvPr id="44" name="线形标注 2 43"/>
          <p:cNvSpPr/>
          <p:nvPr/>
        </p:nvSpPr>
        <p:spPr>
          <a:xfrm>
            <a:off x="4638675" y="3989388"/>
            <a:ext cx="944563" cy="485775"/>
          </a:xfrm>
          <a:prstGeom prst="borderCallout2">
            <a:avLst>
              <a:gd name="adj1" fmla="val 47859"/>
              <a:gd name="adj2" fmla="val -6130"/>
              <a:gd name="adj3" fmla="val 49730"/>
              <a:gd name="adj4" fmla="val -35827"/>
              <a:gd name="adj5" fmla="val 140028"/>
              <a:gd name="adj6" fmla="val -59694"/>
            </a:avLst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z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xy</a:t>
            </a:r>
            <a:endParaRPr lang="zh-CN" altLang="en-US" dirty="0">
              <a:solidFill>
                <a:srgbClr val="0000FF"/>
              </a:solidFill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 smtClean="0"/>
              <a:t>利用积分区域的对称性与被积函数的奇偶性简化积分的计算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若积分区域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关于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轴对称，则</a:t>
            </a:r>
            <a:endParaRPr lang="en-US" altLang="zh-CN" smtClean="0"/>
          </a:p>
          <a:p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关于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zh-CN" altLang="en-US" smtClean="0">
                <a:sym typeface="Symbol" pitchFamily="18" charset="2"/>
              </a:rPr>
              <a:t> 为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奇函数</a:t>
            </a:r>
            <a:r>
              <a:rPr lang="zh-CN" altLang="en-US" smtClean="0">
                <a:sym typeface="Symbol" pitchFamily="18" charset="2"/>
              </a:rPr>
              <a:t>，即 </a:t>
            </a:r>
            <a:r>
              <a:rPr lang="en-US" altLang="zh-CN" i="1" smtClean="0"/>
              <a:t>f</a:t>
            </a:r>
            <a:r>
              <a:rPr lang="en-US" altLang="zh-CN" smtClean="0"/>
              <a:t> (−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时，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关于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zh-CN" altLang="en-US" smtClean="0">
                <a:sym typeface="Symbol" pitchFamily="18" charset="2"/>
              </a:rPr>
              <a:t> 为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偶函数</a:t>
            </a:r>
            <a:r>
              <a:rPr lang="zh-CN" altLang="en-US" smtClean="0">
                <a:sym typeface="Symbol" pitchFamily="18" charset="2"/>
              </a:rPr>
              <a:t>，即 </a:t>
            </a:r>
            <a:r>
              <a:rPr lang="en-US" altLang="zh-CN" i="1" smtClean="0"/>
              <a:t>f</a:t>
            </a:r>
            <a:r>
              <a:rPr lang="en-US" altLang="zh-CN" smtClean="0"/>
              <a:t> (−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时，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{(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|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且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</a:t>
            </a:r>
            <a:r>
              <a:rPr lang="en-US" altLang="zh-CN" smtClean="0"/>
              <a:t> 0}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2406650" y="2500313"/>
          <a:ext cx="2482850" cy="762000"/>
        </p:xfrm>
        <a:graphic>
          <a:graphicData uri="http://schemas.openxmlformats.org/presentationml/2006/ole">
            <p:oleObj spid="_x0000_s16386" name="Equation" r:id="rId3" imgW="1244520" imgH="380880" progId="Equation.DSMT4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393950" y="3816350"/>
          <a:ext cx="4356100" cy="812800"/>
        </p:xfrm>
        <a:graphic>
          <a:graphicData uri="http://schemas.openxmlformats.org/presentationml/2006/ole">
            <p:oleObj spid="_x0000_s16387" name="Equation" r:id="rId4" imgW="2184120" imgH="406080" progId="Equation.DSMT4">
              <p:embed/>
            </p:oleObj>
          </a:graphicData>
        </a:graphic>
      </p:graphicFrame>
      <p:grpSp>
        <p:nvGrpSpPr>
          <p:cNvPr id="4" name="组合 26"/>
          <p:cNvGrpSpPr>
            <a:grpSpLocks/>
          </p:cNvGrpSpPr>
          <p:nvPr/>
        </p:nvGrpSpPr>
        <p:grpSpPr bwMode="auto">
          <a:xfrm>
            <a:off x="6557963" y="4657725"/>
            <a:ext cx="1528762" cy="1981200"/>
            <a:chOff x="6757985" y="4657748"/>
            <a:chExt cx="1528790" cy="1981200"/>
          </a:xfrm>
        </p:grpSpPr>
        <p:sp>
          <p:nvSpPr>
            <p:cNvPr id="16401" name="Arc 11"/>
            <p:cNvSpPr>
              <a:spLocks/>
            </p:cNvSpPr>
            <p:nvPr/>
          </p:nvSpPr>
          <p:spPr bwMode="auto">
            <a:xfrm rot="-5400000">
              <a:off x="6148385" y="5267348"/>
              <a:ext cx="1981200" cy="762000"/>
            </a:xfrm>
            <a:custGeom>
              <a:avLst/>
              <a:gdLst>
                <a:gd name="T0" fmla="*/ 0 w 43200"/>
                <a:gd name="T1" fmla="*/ 2147483647 h 21600"/>
                <a:gd name="T2" fmla="*/ 2147483647 w 43200"/>
                <a:gd name="T3" fmla="*/ 2147483647 h 21600"/>
                <a:gd name="T4" fmla="*/ 2147483647 w 432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66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Arc 14"/>
            <p:cNvSpPr>
              <a:spLocks/>
            </p:cNvSpPr>
            <p:nvPr/>
          </p:nvSpPr>
          <p:spPr bwMode="auto">
            <a:xfrm rot="16200000" flipV="1">
              <a:off x="6915175" y="5267348"/>
              <a:ext cx="1981200" cy="762000"/>
            </a:xfrm>
            <a:custGeom>
              <a:avLst/>
              <a:gdLst>
                <a:gd name="T0" fmla="*/ 0 w 43200"/>
                <a:gd name="T1" fmla="*/ 2147483647 h 21600"/>
                <a:gd name="T2" fmla="*/ 2147483647 w 43200"/>
                <a:gd name="T3" fmla="*/ 2147483647 h 21600"/>
                <a:gd name="T4" fmla="*/ 2147483647 w 432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2FF82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5943600" y="4214813"/>
            <a:ext cx="3071813" cy="2590800"/>
            <a:chOff x="5944070" y="4214818"/>
            <a:chExt cx="3071834" cy="2591438"/>
          </a:xfrm>
        </p:grpSpPr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8736504" y="6038156"/>
            <a:ext cx="279400" cy="279400"/>
          </p:xfrm>
          <a:graphic>
            <a:graphicData uri="http://schemas.openxmlformats.org/presentationml/2006/ole">
              <p:oleObj spid="_x0000_s16391" name="Equation" r:id="rId5" imgW="139680" imgH="139680" progId="Equation.DSMT4">
                <p:embed/>
              </p:oleObj>
            </a:graphicData>
          </a:graphic>
        </p:graphicFrame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7013846" y="4214818"/>
            <a:ext cx="279400" cy="330200"/>
          </p:xfrm>
          <a:graphic>
            <a:graphicData uri="http://schemas.openxmlformats.org/presentationml/2006/ole">
              <p:oleObj spid="_x0000_s16392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6988446" y="6000056"/>
            <a:ext cx="330200" cy="355600"/>
          </p:xfrm>
          <a:graphic>
            <a:graphicData uri="http://schemas.openxmlformats.org/presentationml/2006/ole">
              <p:oleObj spid="_x0000_s16393" name="Equation" r:id="rId7" imgW="164880" imgH="177480" progId="Equation.DSMT4">
                <p:embed/>
              </p:oleObj>
            </a:graphicData>
          </a:graphic>
        </p:graphicFrame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 flipV="1">
              <a:off x="7322814" y="4286256"/>
              <a:ext cx="0" cy="25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>
              <a:off x="5944070" y="6016652"/>
              <a:ext cx="28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7451725" y="5572125"/>
          <a:ext cx="406400" cy="457200"/>
        </p:xfrm>
        <a:graphic>
          <a:graphicData uri="http://schemas.openxmlformats.org/presentationml/2006/ole">
            <p:oleObj spid="_x0000_s16388" name="Equation" r:id="rId8" imgW="203040" imgH="228600" progId="Equation.DSMT4">
              <p:embed/>
            </p:oleObj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7043738" y="5214938"/>
            <a:ext cx="571500" cy="158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6618288" y="5286375"/>
          <a:ext cx="596900" cy="244475"/>
        </p:xfrm>
        <a:graphic>
          <a:graphicData uri="http://schemas.openxmlformats.org/presentationml/2006/ole">
            <p:oleObj spid="_x0000_s16389" name="Equation" r:id="rId9" imgW="495000" imgH="203040" progId="Equation.DSMT4">
              <p:embed/>
            </p:oleObj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7429500" y="5286375"/>
          <a:ext cx="474663" cy="244475"/>
        </p:xfrm>
        <a:graphic>
          <a:graphicData uri="http://schemas.openxmlformats.org/presentationml/2006/ole">
            <p:oleObj spid="_x0000_s16390" name="Equation" r:id="rId10" imgW="3934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7"/>
          <p:cNvGrpSpPr>
            <a:grpSpLocks/>
          </p:cNvGrpSpPr>
          <p:nvPr/>
        </p:nvGrpSpPr>
        <p:grpSpPr bwMode="auto">
          <a:xfrm>
            <a:off x="6276975" y="4221163"/>
            <a:ext cx="2867025" cy="2636837"/>
            <a:chOff x="3954" y="2659"/>
            <a:chExt cx="1806" cy="1661"/>
          </a:xfrm>
        </p:grpSpPr>
        <p:pic>
          <p:nvPicPr>
            <p:cNvPr id="1032" name="Picture 4" descr="C:\Users\cjl\Desktop\p112-曲顶驻体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54" y="2682"/>
              <a:ext cx="1806" cy="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3" name="矩形 4"/>
            <p:cNvSpPr>
              <a:spLocks noChangeArrowheads="1"/>
            </p:cNvSpPr>
            <p:nvPr/>
          </p:nvSpPr>
          <p:spPr bwMode="auto">
            <a:xfrm>
              <a:off x="4823" y="2659"/>
              <a:ext cx="9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/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基本思想是将二重积分化为两次定积分来计算．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rgbClr val="0000FF"/>
                </a:solidFill>
              </a:rPr>
              <a:t>积分区域的形状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solidFill>
                  <a:srgbClr val="0000FF"/>
                </a:solidFill>
              </a:rPr>
              <a:t>被积函数的特性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/>
              <a:t>转化后的这种两次定积分称为</a:t>
            </a:r>
            <a:r>
              <a:rPr lang="zh-CN" altLang="en-US" smtClean="0">
                <a:solidFill>
                  <a:srgbClr val="FF0000"/>
                </a:solidFill>
              </a:rPr>
              <a:t>累次积分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FF0000"/>
                </a:solidFill>
              </a:rPr>
              <a:t>两次单积分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主要内容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hlinkClick r:id="rId4" action="ppaction://hlinksldjump"/>
              </a:rPr>
              <a:t>一、利用直角坐标计算二重积分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hlinkClick r:id="rId5" action="ppaction://hlinksldjump"/>
              </a:rPr>
              <a:t>二、利用极坐标计算二重积分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hlinkClick r:id="rId6" action="ppaction://hlinksldjump"/>
              </a:rPr>
              <a:t>三、二重积分的换元法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计算二重积分的基本思想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305050" y="1481138"/>
          <a:ext cx="4535488" cy="887412"/>
        </p:xfrm>
        <a:graphic>
          <a:graphicData uri="http://schemas.openxmlformats.org/presentationml/2006/ole">
            <p:oleObj spid="_x0000_s1026" name="Equation" r:id="rId7" imgW="2273040" imgH="444240" progId="Equation.DSMT4">
              <p:embed/>
            </p:oleObj>
          </a:graphicData>
        </a:graphic>
      </p:graphicFrame>
      <p:sp>
        <p:nvSpPr>
          <p:cNvPr id="8" name="右大括号 7"/>
          <p:cNvSpPr/>
          <p:nvPr/>
        </p:nvSpPr>
        <p:spPr>
          <a:xfrm>
            <a:off x="3571875" y="2928938"/>
            <a:ext cx="214313" cy="714375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97288" y="3049588"/>
            <a:ext cx="27701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选择恰当的坐标系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 smtClean="0"/>
              <a:t>利用积分区域的对称性与被积函数的奇偶性简化积分的计算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结论（续）：</a:t>
            </a:r>
            <a:r>
              <a:rPr lang="zh-CN" altLang="en-US" smtClean="0"/>
              <a:t>若积分区域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关于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轴对称，则</a:t>
            </a:r>
            <a:endParaRPr lang="en-US" altLang="zh-CN" smtClean="0"/>
          </a:p>
          <a:p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关于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zh-CN" altLang="en-US" smtClean="0">
                <a:sym typeface="Symbol" pitchFamily="18" charset="2"/>
              </a:rPr>
              <a:t> 为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奇函数</a:t>
            </a:r>
            <a:r>
              <a:rPr lang="zh-CN" altLang="en-US" smtClean="0">
                <a:sym typeface="Symbol" pitchFamily="18" charset="2"/>
              </a:rPr>
              <a:t>，即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−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时，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关于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zh-CN" altLang="en-US" smtClean="0">
                <a:sym typeface="Symbol" pitchFamily="18" charset="2"/>
              </a:rPr>
              <a:t> 为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偶函数</a:t>
            </a:r>
            <a:r>
              <a:rPr lang="zh-CN" altLang="en-US" smtClean="0">
                <a:sym typeface="Symbol" pitchFamily="18" charset="2"/>
              </a:rPr>
              <a:t>，即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−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时，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{(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|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且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</a:t>
            </a:r>
            <a:r>
              <a:rPr lang="en-US" altLang="zh-CN" smtClean="0"/>
              <a:t> 0}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2406650" y="2500313"/>
          <a:ext cx="2482850" cy="762000"/>
        </p:xfrm>
        <a:graphic>
          <a:graphicData uri="http://schemas.openxmlformats.org/presentationml/2006/ole">
            <p:oleObj spid="_x0000_s17410" name="Equation" r:id="rId3" imgW="1244520" imgH="380880" progId="Equation.DSMT4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393950" y="3816350"/>
          <a:ext cx="4356100" cy="812800"/>
        </p:xfrm>
        <a:graphic>
          <a:graphicData uri="http://schemas.openxmlformats.org/presentationml/2006/ole">
            <p:oleObj spid="_x0000_s17411" name="Equation" r:id="rId4" imgW="2184120" imgH="406080" progId="Equation.DSMT4">
              <p:embed/>
            </p:oleObj>
          </a:graphicData>
        </a:graphic>
      </p:graphicFrame>
      <p:grpSp>
        <p:nvGrpSpPr>
          <p:cNvPr id="4" name="组合 26"/>
          <p:cNvGrpSpPr>
            <a:grpSpLocks/>
          </p:cNvGrpSpPr>
          <p:nvPr/>
        </p:nvGrpSpPr>
        <p:grpSpPr bwMode="auto">
          <a:xfrm rot="-5400000">
            <a:off x="6558757" y="4658519"/>
            <a:ext cx="1528762" cy="1981200"/>
            <a:chOff x="6757985" y="4657748"/>
            <a:chExt cx="1528790" cy="1981200"/>
          </a:xfrm>
        </p:grpSpPr>
        <p:sp>
          <p:nvSpPr>
            <p:cNvPr id="17425" name="Arc 11"/>
            <p:cNvSpPr>
              <a:spLocks/>
            </p:cNvSpPr>
            <p:nvPr/>
          </p:nvSpPr>
          <p:spPr bwMode="auto">
            <a:xfrm rot="-5400000">
              <a:off x="6148385" y="5267348"/>
              <a:ext cx="1981200" cy="762000"/>
            </a:xfrm>
            <a:custGeom>
              <a:avLst/>
              <a:gdLst>
                <a:gd name="T0" fmla="*/ 0 w 43200"/>
                <a:gd name="T1" fmla="*/ 2147483647 h 21600"/>
                <a:gd name="T2" fmla="*/ 2147483647 w 43200"/>
                <a:gd name="T3" fmla="*/ 2147483647 h 21600"/>
                <a:gd name="T4" fmla="*/ 2147483647 w 432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66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Arc 14"/>
            <p:cNvSpPr>
              <a:spLocks/>
            </p:cNvSpPr>
            <p:nvPr/>
          </p:nvSpPr>
          <p:spPr bwMode="auto">
            <a:xfrm rot="16200000" flipV="1">
              <a:off x="6915175" y="5267348"/>
              <a:ext cx="1981200" cy="762000"/>
            </a:xfrm>
            <a:custGeom>
              <a:avLst/>
              <a:gdLst>
                <a:gd name="T0" fmla="*/ 0 w 43200"/>
                <a:gd name="T1" fmla="*/ 2147483647 h 21600"/>
                <a:gd name="T2" fmla="*/ 2147483647 w 43200"/>
                <a:gd name="T3" fmla="*/ 2147483647 h 21600"/>
                <a:gd name="T4" fmla="*/ 2147483647 w 432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2FF82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5943600" y="4429125"/>
            <a:ext cx="3071813" cy="2303463"/>
            <a:chOff x="5944070" y="4429132"/>
            <a:chExt cx="3071834" cy="2302876"/>
          </a:xfrm>
        </p:grpSpPr>
        <p:graphicFrame>
          <p:nvGraphicFramePr>
            <p:cNvPr id="17415" name="Object 4"/>
            <p:cNvGraphicFramePr>
              <a:graphicFrameLocks noChangeAspect="1"/>
            </p:cNvGraphicFramePr>
            <p:nvPr/>
          </p:nvGraphicFramePr>
          <p:xfrm>
            <a:off x="8736504" y="5681678"/>
            <a:ext cx="279400" cy="279400"/>
          </p:xfrm>
          <a:graphic>
            <a:graphicData uri="http://schemas.openxmlformats.org/presentationml/2006/ole">
              <p:oleObj spid="_x0000_s17415" name="Equation" r:id="rId5" imgW="139680" imgH="139680" progId="Equation.DSMT4">
                <p:embed/>
              </p:oleObj>
            </a:graphicData>
          </a:graphic>
        </p:graphicFrame>
        <p:graphicFrame>
          <p:nvGraphicFramePr>
            <p:cNvPr id="17416" name="Object 5"/>
            <p:cNvGraphicFramePr>
              <a:graphicFrameLocks noChangeAspect="1"/>
            </p:cNvGraphicFramePr>
            <p:nvPr/>
          </p:nvGraphicFramePr>
          <p:xfrm>
            <a:off x="6597664" y="4429132"/>
            <a:ext cx="279400" cy="330200"/>
          </p:xfrm>
          <a:graphic>
            <a:graphicData uri="http://schemas.openxmlformats.org/presentationml/2006/ole">
              <p:oleObj spid="_x0000_s17416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7417" name="Object 6"/>
            <p:cNvGraphicFramePr>
              <a:graphicFrameLocks noChangeAspect="1"/>
            </p:cNvGraphicFramePr>
            <p:nvPr/>
          </p:nvGraphicFramePr>
          <p:xfrm>
            <a:off x="6572264" y="5643578"/>
            <a:ext cx="330200" cy="355600"/>
          </p:xfrm>
          <a:graphic>
            <a:graphicData uri="http://schemas.openxmlformats.org/presentationml/2006/ole">
              <p:oleObj spid="_x0000_s17417" name="Equation" r:id="rId7" imgW="164880" imgH="177480" progId="Equation.DSMT4">
                <p:embed/>
              </p:oleObj>
            </a:graphicData>
          </a:graphic>
        </p:graphicFrame>
        <p:sp>
          <p:nvSpPr>
            <p:cNvPr id="17423" name="Line 12"/>
            <p:cNvSpPr>
              <a:spLocks noChangeShapeType="1"/>
            </p:cNvSpPr>
            <p:nvPr/>
          </p:nvSpPr>
          <p:spPr bwMode="auto">
            <a:xfrm flipV="1">
              <a:off x="6906632" y="4572008"/>
              <a:ext cx="0" cy="21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5944070" y="5660174"/>
              <a:ext cx="28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6929438" y="5043488"/>
          <a:ext cx="406400" cy="457200"/>
        </p:xfrm>
        <a:graphic>
          <a:graphicData uri="http://schemas.openxmlformats.org/presentationml/2006/ole">
            <p:oleObj spid="_x0000_s17412" name="Equation" r:id="rId8" imgW="203040" imgH="228600" progId="Equation.DSMT4">
              <p:embed/>
            </p:oleObj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7500938" y="5400675"/>
            <a:ext cx="0" cy="57150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7589838" y="5827713"/>
          <a:ext cx="596900" cy="244475"/>
        </p:xfrm>
        <a:graphic>
          <a:graphicData uri="http://schemas.openxmlformats.org/presentationml/2006/ole">
            <p:oleObj spid="_x0000_s17413" name="Equation" r:id="rId9" imgW="495000" imgH="203040" progId="Equation.DSMT4">
              <p:embed/>
            </p:oleObj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7651750" y="5286375"/>
          <a:ext cx="474663" cy="244475"/>
        </p:xfrm>
        <a:graphic>
          <a:graphicData uri="http://schemas.openxmlformats.org/presentationml/2006/ole">
            <p:oleObj spid="_x0000_s17414" name="Equation" r:id="rId10" imgW="3934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 smtClean="0"/>
              <a:t>利用积分区域的对称性与被积函数的奇偶性简化积分的计算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结论（续）：</a:t>
            </a:r>
            <a:r>
              <a:rPr lang="zh-CN" altLang="en-US" smtClean="0"/>
              <a:t>若积分区域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关于原点对称，则</a:t>
            </a:r>
            <a:endParaRPr lang="en-US" altLang="zh-CN" smtClean="0"/>
          </a:p>
          <a:p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关于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zh-CN" altLang="en-US" smtClean="0">
                <a:sym typeface="Symbol" pitchFamily="18" charset="2"/>
              </a:rPr>
              <a:t> 为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奇函数</a:t>
            </a:r>
            <a:r>
              <a:rPr lang="zh-CN" altLang="en-US" smtClean="0">
                <a:sym typeface="Symbol" pitchFamily="18" charset="2"/>
              </a:rPr>
              <a:t>，即 </a:t>
            </a:r>
            <a:r>
              <a:rPr lang="en-US" altLang="zh-CN" i="1" smtClean="0"/>
              <a:t>f</a:t>
            </a:r>
            <a:r>
              <a:rPr lang="en-US" altLang="zh-CN" smtClean="0"/>
              <a:t> (−</a:t>
            </a:r>
            <a:r>
              <a:rPr lang="en-US" altLang="zh-CN" i="1" smtClean="0"/>
              <a:t>x</a:t>
            </a:r>
            <a:r>
              <a:rPr lang="en-US" altLang="zh-CN" smtClean="0"/>
              <a:t>, −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时，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>
                <a:sym typeface="Symbol" pitchFamily="18" charset="2"/>
              </a:rPr>
              <a:t>关于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zh-CN" altLang="en-US" smtClean="0">
                <a:sym typeface="Symbol" pitchFamily="18" charset="2"/>
              </a:rPr>
              <a:t> 为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偶函数</a:t>
            </a:r>
            <a:r>
              <a:rPr lang="zh-CN" altLang="en-US" smtClean="0">
                <a:sym typeface="Symbol" pitchFamily="18" charset="2"/>
              </a:rPr>
              <a:t>，即 </a:t>
            </a:r>
            <a:r>
              <a:rPr lang="en-US" altLang="zh-CN" i="1" smtClean="0"/>
              <a:t>f</a:t>
            </a:r>
            <a:r>
              <a:rPr lang="en-US" altLang="zh-CN" smtClean="0"/>
              <a:t> (−</a:t>
            </a:r>
            <a:r>
              <a:rPr lang="en-US" altLang="zh-CN" i="1" smtClean="0"/>
              <a:t>x</a:t>
            </a:r>
            <a:r>
              <a:rPr lang="en-US" altLang="zh-CN" smtClean="0"/>
              <a:t>, −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时，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3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{(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|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且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</a:t>
            </a:r>
            <a:r>
              <a:rPr lang="en-US" altLang="zh-CN" smtClean="0"/>
              <a:t> 0}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2406650" y="2500313"/>
          <a:ext cx="2482850" cy="762000"/>
        </p:xfrm>
        <a:graphic>
          <a:graphicData uri="http://schemas.openxmlformats.org/presentationml/2006/ole">
            <p:oleObj spid="_x0000_s18434" name="Equation" r:id="rId3" imgW="1244520" imgH="380880" progId="Equation.DSMT4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393950" y="3816350"/>
          <a:ext cx="4356100" cy="812800"/>
        </p:xfrm>
        <a:graphic>
          <a:graphicData uri="http://schemas.openxmlformats.org/presentationml/2006/ole">
            <p:oleObj spid="_x0000_s18435" name="Equation" r:id="rId4" imgW="2184120" imgH="406080" progId="Equation.DSMT4">
              <p:embed/>
            </p:oleObj>
          </a:graphicData>
        </a:graphic>
      </p:graphicFrame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6062663" y="4884738"/>
            <a:ext cx="2251075" cy="1528762"/>
            <a:chOff x="6062687" y="4883953"/>
            <a:chExt cx="2250726" cy="1528790"/>
          </a:xfrm>
        </p:grpSpPr>
        <p:sp>
          <p:nvSpPr>
            <p:cNvPr id="18449" name="Arc 11"/>
            <p:cNvSpPr>
              <a:spLocks/>
            </p:cNvSpPr>
            <p:nvPr/>
          </p:nvSpPr>
          <p:spPr bwMode="auto">
            <a:xfrm rot="10800000">
              <a:off x="6062687" y="5650743"/>
              <a:ext cx="1123945" cy="762000"/>
            </a:xfrm>
            <a:custGeom>
              <a:avLst/>
              <a:gdLst>
                <a:gd name="T0" fmla="*/ 0 w 43200"/>
                <a:gd name="T1" fmla="*/ 2147483647 h 21600"/>
                <a:gd name="T2" fmla="*/ 2147483647 w 43200"/>
                <a:gd name="T3" fmla="*/ 2147483647 h 21600"/>
                <a:gd name="T4" fmla="*/ 2147483647 w 432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66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Arc 14"/>
            <p:cNvSpPr>
              <a:spLocks/>
            </p:cNvSpPr>
            <p:nvPr/>
          </p:nvSpPr>
          <p:spPr bwMode="auto">
            <a:xfrm rot="10800000" flipV="1">
              <a:off x="7189468" y="4883953"/>
              <a:ext cx="1123945" cy="762000"/>
            </a:xfrm>
            <a:custGeom>
              <a:avLst/>
              <a:gdLst>
                <a:gd name="T0" fmla="*/ 0 w 43200"/>
                <a:gd name="T1" fmla="*/ 2147483647 h 21600"/>
                <a:gd name="T2" fmla="*/ 2147483647 w 43200"/>
                <a:gd name="T3" fmla="*/ 2147483647 h 21600"/>
                <a:gd name="T4" fmla="*/ 2147483647 w 432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2FF82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5943600" y="4429125"/>
            <a:ext cx="3071813" cy="2303463"/>
            <a:chOff x="5944070" y="4429132"/>
            <a:chExt cx="3071834" cy="2302876"/>
          </a:xfrm>
        </p:grpSpPr>
        <p:graphicFrame>
          <p:nvGraphicFramePr>
            <p:cNvPr id="18439" name="Object 4"/>
            <p:cNvGraphicFramePr>
              <a:graphicFrameLocks noChangeAspect="1"/>
            </p:cNvGraphicFramePr>
            <p:nvPr/>
          </p:nvGraphicFramePr>
          <p:xfrm>
            <a:off x="8736504" y="5681678"/>
            <a:ext cx="279400" cy="279400"/>
          </p:xfrm>
          <a:graphic>
            <a:graphicData uri="http://schemas.openxmlformats.org/presentationml/2006/ole">
              <p:oleObj spid="_x0000_s18439" name="Equation" r:id="rId5" imgW="139680" imgH="139680" progId="Equation.DSMT4">
                <p:embed/>
              </p:oleObj>
            </a:graphicData>
          </a:graphic>
        </p:graphicFrame>
        <p:graphicFrame>
          <p:nvGraphicFramePr>
            <p:cNvPr id="18440" name="Object 5"/>
            <p:cNvGraphicFramePr>
              <a:graphicFrameLocks noChangeAspect="1"/>
            </p:cNvGraphicFramePr>
            <p:nvPr/>
          </p:nvGraphicFramePr>
          <p:xfrm>
            <a:off x="6877662" y="4429132"/>
            <a:ext cx="279400" cy="330200"/>
          </p:xfrm>
          <a:graphic>
            <a:graphicData uri="http://schemas.openxmlformats.org/presentationml/2006/ole">
              <p:oleObj spid="_x0000_s18440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8441" name="Object 6"/>
            <p:cNvGraphicFramePr>
              <a:graphicFrameLocks noChangeAspect="1"/>
            </p:cNvGraphicFramePr>
            <p:nvPr/>
          </p:nvGraphicFramePr>
          <p:xfrm>
            <a:off x="6852262" y="5643578"/>
            <a:ext cx="330200" cy="355600"/>
          </p:xfrm>
          <a:graphic>
            <a:graphicData uri="http://schemas.openxmlformats.org/presentationml/2006/ole">
              <p:oleObj spid="_x0000_s18441" name="Equation" r:id="rId7" imgW="164880" imgH="177480" progId="Equation.DSMT4">
                <p:embed/>
              </p:oleObj>
            </a:graphicData>
          </a:graphic>
        </p:graphicFrame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 flipV="1">
              <a:off x="7186630" y="4572008"/>
              <a:ext cx="0" cy="216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15"/>
            <p:cNvSpPr>
              <a:spLocks noChangeShapeType="1"/>
            </p:cNvSpPr>
            <p:nvPr/>
          </p:nvSpPr>
          <p:spPr bwMode="auto">
            <a:xfrm>
              <a:off x="5944070" y="5660174"/>
              <a:ext cx="28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7548563" y="4929188"/>
          <a:ext cx="406400" cy="457200"/>
        </p:xfrm>
        <a:graphic>
          <a:graphicData uri="http://schemas.openxmlformats.org/presentationml/2006/ole">
            <p:oleObj spid="_x0000_s18436" name="Equation" r:id="rId8" imgW="203040" imgH="228600" progId="Equation.DSMT4">
              <p:embed/>
            </p:oleObj>
          </a:graphicData>
        </a:graphic>
      </p:graphicFrame>
      <p:cxnSp>
        <p:nvCxnSpPr>
          <p:cNvPr id="16" name="直接箭头连接符 15"/>
          <p:cNvCxnSpPr>
            <a:cxnSpLocks noChangeAspect="1"/>
          </p:cNvCxnSpPr>
          <p:nvPr/>
        </p:nvCxnSpPr>
        <p:spPr>
          <a:xfrm flipV="1">
            <a:off x="6900863" y="5372100"/>
            <a:ext cx="573087" cy="57308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6226175" y="5970588"/>
          <a:ext cx="703263" cy="244475"/>
        </p:xfrm>
        <a:graphic>
          <a:graphicData uri="http://schemas.openxmlformats.org/presentationml/2006/ole">
            <p:oleObj spid="_x0000_s18437" name="Equation" r:id="rId9" imgW="583920" imgH="203040" progId="Equation.DSMT4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7526338" y="5357813"/>
          <a:ext cx="474662" cy="244475"/>
        </p:xfrm>
        <a:graphic>
          <a:graphicData uri="http://schemas.openxmlformats.org/presentationml/2006/ole">
            <p:oleObj spid="_x0000_s18438" name="Equation" r:id="rId10" imgW="3934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       ，其中积分区域 </a:t>
            </a:r>
            <a:r>
              <a:rPr lang="en-US" altLang="zh-CN" i="1" smtClean="0"/>
              <a:t>D</a:t>
            </a:r>
            <a:r>
              <a:rPr lang="zh-CN" altLang="en-US" smtClean="0"/>
              <a:t> 由曲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线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所围成．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积分区域 </a:t>
            </a:r>
            <a:r>
              <a:rPr lang="en-US" altLang="zh-CN" i="1" smtClean="0"/>
              <a:t>D</a:t>
            </a:r>
            <a:r>
              <a:rPr lang="zh-CN" altLang="en-US" smtClean="0"/>
              <a:t> 关于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/>
              <a:t> 轴对称．令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en-US" altLang="zh-CN" i="1" smtClean="0"/>
              <a:t>xy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zh-CN" altLang="en-US" smtClean="0"/>
              <a:t>−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</a:t>
            </a:r>
            <a:r>
              <a:rPr lang="zh-CN" altLang="en-US" smtClean="0"/>
              <a:t> −</a:t>
            </a:r>
            <a:r>
              <a:rPr lang="en-US" altLang="zh-CN" smtClean="0"/>
              <a:t>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，故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892300" y="260350"/>
          <a:ext cx="3521075" cy="762000"/>
        </p:xfrm>
        <a:graphic>
          <a:graphicData uri="http://schemas.openxmlformats.org/presentationml/2006/ole">
            <p:oleObj spid="_x0000_s19458" name="Equation" r:id="rId3" imgW="1765080" imgH="380880" progId="Equation.DSMT4">
              <p:embed/>
            </p:oleObj>
          </a:graphicData>
        </a:graphic>
      </p:graphicFrame>
      <p:pic>
        <p:nvPicPr>
          <p:cNvPr id="59395" name="Picture 3" descr="C:\Users\cjl\Desktop\p125-ex9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476750"/>
            <a:ext cx="29527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929188" y="1885950"/>
            <a:ext cx="35004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76325" y="2870200"/>
          <a:ext cx="6991350" cy="3987800"/>
        </p:xfrm>
        <a:graphic>
          <a:graphicData uri="http://schemas.openxmlformats.org/presentationml/2006/ole">
            <p:oleObj spid="_x0000_s19459" name="Equation" r:id="rId5" imgW="3504960" imgH="19936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59300" y="2886075"/>
            <a:ext cx="3700463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559300" y="3671888"/>
            <a:ext cx="3700463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559300" y="4457700"/>
            <a:ext cx="3700463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559300" y="5243513"/>
            <a:ext cx="3700463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559300" y="6029325"/>
            <a:ext cx="3700463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200775" y="2886075"/>
            <a:ext cx="1857375" cy="7858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58863" y="5970588"/>
            <a:ext cx="571500" cy="158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633413" y="6042025"/>
          <a:ext cx="596900" cy="244475"/>
        </p:xfrm>
        <a:graphic>
          <a:graphicData uri="http://schemas.openxmlformats.org/presentationml/2006/ole">
            <p:oleObj spid="_x0000_s19460" name="Equation" r:id="rId6" imgW="495000" imgH="203040" progId="Equation.DSMT4">
              <p:embed/>
            </p:oleObj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1444625" y="6042025"/>
          <a:ext cx="474663" cy="244475"/>
        </p:xfrm>
        <a:graphic>
          <a:graphicData uri="http://schemas.openxmlformats.org/presentationml/2006/ole">
            <p:oleObj spid="_x0000_s19461" name="Equation" r:id="rId7" imgW="39348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4010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求两个底圆半径都等于 </a:t>
            </a:r>
            <a:r>
              <a:rPr lang="en-US" altLang="zh-CN" i="1" smtClean="0"/>
              <a:t>R</a:t>
            </a:r>
            <a:r>
              <a:rPr lang="zh-CN" altLang="en-US" smtClean="0"/>
              <a:t> 的直交圆柱面所围成的立体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的体积．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P.146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设两个圆柱面的方程分别为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zh-CN" altLang="en-US" smtClean="0"/>
              <a:t>，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利用立体关于坐标平面的对称性，只要算出它在第一卦限部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分的体积 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1</a:t>
            </a:r>
            <a:r>
              <a:rPr lang="zh-CN" altLang="en-US" smtClean="0"/>
              <a:t>，然后再乘以</a:t>
            </a:r>
            <a:r>
              <a:rPr lang="en-US" altLang="zh-CN" smtClean="0">
                <a:solidFill>
                  <a:srgbClr val="FF0000"/>
                </a:solidFill>
              </a:rPr>
              <a:t>8</a:t>
            </a:r>
            <a:r>
              <a:rPr lang="zh-CN" altLang="en-US" smtClean="0"/>
              <a:t>即可．</a:t>
            </a:r>
            <a:endParaRPr lang="en-US" altLang="zh-CN" smtClean="0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642938" y="3000375"/>
          <a:ext cx="6181725" cy="1752600"/>
        </p:xfrm>
        <a:graphic>
          <a:graphicData uri="http://schemas.openxmlformats.org/presentationml/2006/ole">
            <p:oleObj spid="_x0000_s20482" name="Equation" r:id="rId4" imgW="3098520" imgH="87624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157538" y="3000375"/>
            <a:ext cx="3700462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971550" y="3914775"/>
            <a:ext cx="2243138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3214688" y="3914775"/>
            <a:ext cx="1071562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4549775" y="4800600"/>
          <a:ext cx="1593850" cy="477838"/>
        </p:xfrm>
        <a:graphic>
          <a:graphicData uri="http://schemas.openxmlformats.org/presentationml/2006/ole">
            <p:oleObj spid="_x0000_s20483" name="Equation" r:id="rId5" imgW="888840" imgH="266400" progId="Equation.DSMT4">
              <p:embed/>
            </p:oleObj>
          </a:graphicData>
        </a:graphic>
      </p:graphicFrame>
      <p:pic>
        <p:nvPicPr>
          <p:cNvPr id="3" name="Picture 2" descr="C:\Users\cjl\Desktop\p122-ex5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00" y="3810000"/>
            <a:ext cx="2857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cjl\Desktop\p122-ex5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00" y="3810000"/>
            <a:ext cx="2857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cjl\Desktop\p122-ex5-3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86500" y="3810000"/>
            <a:ext cx="2857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040063" y="4643438"/>
            <a:ext cx="2889250" cy="2657475"/>
            <a:chOff x="5826736" y="4057857"/>
            <a:chExt cx="2888667" cy="2657291"/>
          </a:xfrm>
        </p:grpSpPr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8436005" y="5681990"/>
            <a:ext cx="279398" cy="279471"/>
          </p:xfrm>
          <a:graphic>
            <a:graphicData uri="http://schemas.openxmlformats.org/presentationml/2006/ole">
              <p:oleObj spid="_x0000_s20487" name="Equation" r:id="rId9" imgW="139680" imgH="139680" progId="Equation.DSMT4">
                <p:embed/>
              </p:oleObj>
            </a:graphicData>
          </a:graphic>
        </p:graphicFrame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6597190" y="4057857"/>
            <a:ext cx="279398" cy="330284"/>
          </p:xfrm>
          <a:graphic>
            <a:graphicData uri="http://schemas.openxmlformats.org/presentationml/2006/ole">
              <p:oleObj spid="_x0000_s20488" name="Equation" r:id="rId10" imgW="139680" imgH="164880" progId="Equation.DSMT4">
                <p:embed/>
              </p:oleObj>
            </a:graphicData>
          </a:graphic>
        </p:graphicFrame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6571790" y="5643872"/>
            <a:ext cx="330198" cy="355691"/>
          </p:xfrm>
          <a:graphic>
            <a:graphicData uri="http://schemas.openxmlformats.org/presentationml/2006/ole">
              <p:oleObj spid="_x0000_s20489" name="Equation" r:id="rId11" imgW="164880" imgH="177480" progId="Equation.DSMT4">
                <p:embed/>
              </p:oleObj>
            </a:graphicData>
          </a:graphic>
        </p:graphicFrame>
        <p:sp>
          <p:nvSpPr>
            <p:cNvPr id="20505" name="Line 12"/>
            <p:cNvSpPr>
              <a:spLocks noChangeShapeType="1"/>
            </p:cNvSpPr>
            <p:nvPr/>
          </p:nvSpPr>
          <p:spPr bwMode="auto">
            <a:xfrm flipV="1">
              <a:off x="6906156" y="4200767"/>
              <a:ext cx="0" cy="18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15"/>
            <p:cNvSpPr>
              <a:spLocks noChangeShapeType="1"/>
            </p:cNvSpPr>
            <p:nvPr/>
          </p:nvSpPr>
          <p:spPr bwMode="auto">
            <a:xfrm>
              <a:off x="6629653" y="5652312"/>
              <a:ext cx="180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弧形 11"/>
            <p:cNvSpPr>
              <a:spLocks noChangeAspect="1"/>
            </p:cNvSpPr>
            <p:nvPr/>
          </p:nvSpPr>
          <p:spPr>
            <a:xfrm>
              <a:off x="5826736" y="4554710"/>
              <a:ext cx="2160151" cy="2160438"/>
            </a:xfrm>
            <a:prstGeom prst="arc">
              <a:avLst/>
            </a:prstGeom>
            <a:solidFill>
              <a:srgbClr val="FFFF99"/>
            </a:solidFill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508" name="矩形 12"/>
            <p:cNvSpPr>
              <a:spLocks noChangeArrowheads="1"/>
            </p:cNvSpPr>
            <p:nvPr/>
          </p:nvSpPr>
          <p:spPr bwMode="auto">
            <a:xfrm>
              <a:off x="7093305" y="4857902"/>
              <a:ext cx="404731" cy="457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D</a:t>
              </a:r>
              <a:endParaRPr lang="zh-CN" altLang="en-US"/>
            </a:p>
          </p:txBody>
        </p:sp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7829572" y="5643578"/>
            <a:ext cx="298450" cy="298450"/>
          </p:xfrm>
          <a:graphic>
            <a:graphicData uri="http://schemas.openxmlformats.org/presentationml/2006/ole">
              <p:oleObj spid="_x0000_s20490" name="Equation" r:id="rId12" imgW="164880" imgH="164880" progId="Equation.DSMT4">
                <p:embed/>
              </p:oleObj>
            </a:graphicData>
          </a:graphic>
        </p:graphicFrame>
      </p:grpSp>
      <p:graphicFrame>
        <p:nvGraphicFramePr>
          <p:cNvPr id="25612" name="Object 4"/>
          <p:cNvGraphicFramePr>
            <a:graphicFrameLocks noChangeAspect="1"/>
          </p:cNvGraphicFramePr>
          <p:nvPr/>
        </p:nvGraphicFramePr>
        <p:xfrm>
          <a:off x="7429500" y="4117975"/>
          <a:ext cx="1549400" cy="454025"/>
        </p:xfrm>
        <a:graphic>
          <a:graphicData uri="http://schemas.openxmlformats.org/presentationml/2006/ole">
            <p:oleObj spid="_x0000_s20484" name="Equation" r:id="rId13" imgW="863280" imgH="253800" progId="Equation.DSMT4">
              <p:embed/>
            </p:oleObj>
          </a:graphicData>
        </a:graphic>
      </p:graphicFrame>
      <p:cxnSp>
        <p:nvCxnSpPr>
          <p:cNvPr id="30" name="直接箭头连接符 29"/>
          <p:cNvCxnSpPr/>
          <p:nvPr/>
        </p:nvCxnSpPr>
        <p:spPr>
          <a:xfrm rot="5400000">
            <a:off x="7350919" y="4693444"/>
            <a:ext cx="428625" cy="214313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13" name="Picture 13" descr="C:\Users\cjl\Desktop\temp.bmp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6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886590" y="5800740"/>
            <a:ext cx="1368000" cy="523915"/>
          </a:xfrm>
          <a:prstGeom prst="rect">
            <a:avLst/>
          </a:prstGeom>
          <a:noFill/>
        </p:spPr>
      </p:pic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4175125" y="4786313"/>
            <a:ext cx="254000" cy="1752600"/>
            <a:chOff x="4175124" y="4786320"/>
            <a:chExt cx="254000" cy="1752613"/>
          </a:xfrm>
        </p:grpSpPr>
        <p:cxnSp>
          <p:nvCxnSpPr>
            <p:cNvPr id="20" name="直接连接符 19"/>
            <p:cNvCxnSpPr/>
            <p:nvPr/>
          </p:nvCxnSpPr>
          <p:spPr>
            <a:xfrm rot="5400000" flipH="1" flipV="1">
              <a:off x="3592507" y="5505462"/>
              <a:ext cx="1439873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486" name="Object 6"/>
            <p:cNvGraphicFramePr>
              <a:graphicFrameLocks noChangeAspect="1"/>
            </p:cNvGraphicFramePr>
            <p:nvPr/>
          </p:nvGraphicFramePr>
          <p:xfrm>
            <a:off x="4175124" y="6286520"/>
            <a:ext cx="254000" cy="252413"/>
          </p:xfrm>
          <a:graphic>
            <a:graphicData uri="http://schemas.openxmlformats.org/presentationml/2006/ole">
              <p:oleObj spid="_x0000_s20486" name="Equation" r:id="rId15" imgW="139680" imgH="139680" progId="Equation.DSMT4">
                <p:embed/>
              </p:oleObj>
            </a:graphicData>
          </a:graphic>
        </p:graphicFrame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4257675" y="5114925"/>
            <a:ext cx="109538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7300913" y="57721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endParaRPr lang="zh-CN" altLang="en-US" sz="160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642938" y="5072063"/>
          <a:ext cx="2154237" cy="812800"/>
        </p:xfrm>
        <a:graphic>
          <a:graphicData uri="http://schemas.openxmlformats.org/presentationml/2006/ole">
            <p:oleObj spid="_x0000_s20485" name="Equation" r:id="rId16" imgW="107928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z="3600" smtClean="0">
                <a:solidFill>
                  <a:srgbClr val="46464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二、利用极坐标计算二重积分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2" action="ppaction://hlinksldjump"/>
              </a:rPr>
              <a:t>问题</a:t>
            </a:r>
            <a:r>
              <a:rPr lang="en-US" altLang="zh-CN" smtClean="0">
                <a:solidFill>
                  <a:srgbClr val="0000FF"/>
                </a:solidFill>
                <a:hlinkClick r:id="rId2" action="ppaction://hlinksldjump"/>
              </a:rPr>
              <a:t>1</a:t>
            </a:r>
            <a:r>
              <a:rPr lang="zh-CN" altLang="en-US" smtClean="0">
                <a:solidFill>
                  <a:srgbClr val="0000FF"/>
                </a:solidFill>
                <a:hlinkClick r:id="rId2" action="ppaction://hlinksldjump"/>
              </a:rPr>
              <a:t>：</a:t>
            </a:r>
            <a:r>
              <a:rPr lang="zh-CN" altLang="en-US" smtClean="0"/>
              <a:t>什么时候考虑在极坐标系下计算二重积分？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问题</a:t>
            </a:r>
            <a:r>
              <a:rPr lang="en-US" altLang="zh-CN" smtClean="0">
                <a:solidFill>
                  <a:srgbClr val="0000FF"/>
                </a:solidFill>
                <a:hlinkClick r:id="rId3" action="ppaction://hlinksldjump"/>
              </a:rPr>
              <a:t>2</a:t>
            </a: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：</a:t>
            </a:r>
            <a:r>
              <a:rPr lang="zh-CN" altLang="en-US" smtClean="0"/>
              <a:t>直角坐标系与极坐标系下二重积分的转换公式？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问题</a:t>
            </a:r>
            <a:r>
              <a:rPr lang="en-US" altLang="zh-CN" smtClean="0">
                <a:solidFill>
                  <a:srgbClr val="0000FF"/>
                </a:solidFill>
                <a:hlinkClick r:id="rId4" action="ppaction://hlinksldjump"/>
              </a:rPr>
              <a:t>3</a:t>
            </a: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：</a:t>
            </a:r>
            <a:r>
              <a:rPr lang="zh-CN" altLang="en-US" smtClean="0"/>
              <a:t>如何把极坐标系下的二重积分转化为累次积分？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什么时候考虑在极坐标系下计算二重积分？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/>
              <a:t>用极坐标来计算二重积分需要满足下列两个条件：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积分区域 </a:t>
            </a:r>
            <a:r>
              <a:rPr lang="en-US" altLang="zh-CN" i="1" smtClean="0"/>
              <a:t>D</a:t>
            </a:r>
            <a:r>
              <a:rPr lang="zh-CN" altLang="en-US" smtClean="0"/>
              <a:t> 的边界曲线用极坐标方程表示比较简单，如圆形或扇形区域的边界等；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被积函数在极坐标系下也有比较简单的形式．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关于问题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40964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在直角坐标系下，面积微元  </a:t>
            </a:r>
            <a:r>
              <a:rPr lang="en-US" altLang="zh-CN" i="1" smtClean="0">
                <a:solidFill>
                  <a:srgbClr val="0000FF"/>
                </a:solidFill>
              </a:rPr>
              <a:t>d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 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= 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dxdy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在极</a:t>
            </a:r>
            <a:r>
              <a:rPr lang="zh-CN" altLang="en-US" smtClean="0"/>
              <a:t>坐标系下，面积微元 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d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r drd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．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150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z="3300" smtClean="0">
                <a:effectLst/>
              </a:rPr>
              <a:t>直角坐标系与极坐标系下二重积分的转换</a:t>
            </a:r>
          </a:p>
        </p:txBody>
      </p:sp>
      <p:pic>
        <p:nvPicPr>
          <p:cNvPr id="12" name="Picture 2" descr="C:\Users\cjl\Desktop\p127-极坐标下二重积分的计算-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400050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 descr="C:\Users\cjl\Desktop\p127-极坐标下二重积分的计算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0" y="400050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785813" y="1582738"/>
          <a:ext cx="7573962" cy="760412"/>
        </p:xfrm>
        <a:graphic>
          <a:graphicData uri="http://schemas.openxmlformats.org/presentationml/2006/ole">
            <p:oleObj spid="_x0000_s21506" name="Equation" r:id="rId5" imgW="3797280" imgH="3808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86100" y="1643063"/>
            <a:ext cx="971550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4057650" y="1643063"/>
            <a:ext cx="585788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257800" y="1643063"/>
            <a:ext cx="2232025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7486650" y="1643063"/>
            <a:ext cx="871538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72013" y="1500188"/>
            <a:ext cx="3829050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348163" y="2838450"/>
            <a:ext cx="2100262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?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28688" y="3343275"/>
          <a:ext cx="4103687" cy="2844800"/>
        </p:xfrm>
        <a:graphic>
          <a:graphicData uri="http://schemas.openxmlformats.org/presentationml/2006/ole">
            <p:oleObj spid="_x0000_s21507" name="Equation" r:id="rId6" imgW="2057400" imgH="142236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914525" y="4371975"/>
            <a:ext cx="1214438" cy="4143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14463" y="4186238"/>
            <a:ext cx="2728912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14463" y="5000625"/>
            <a:ext cx="2728912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14463" y="5829300"/>
            <a:ext cx="2728912" cy="385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5072063" y="4572000"/>
            <a:ext cx="3000375" cy="192881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>
            <a:spLocks noChangeAspect="1"/>
          </p:cNvSpPr>
          <p:nvPr/>
        </p:nvSpPr>
        <p:spPr>
          <a:xfrm>
            <a:off x="7491413" y="4857750"/>
            <a:ext cx="109537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176963" y="5716588"/>
            <a:ext cx="109537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" name="Picture 3" descr="C:\Users\cjl\Desktop\p127-极坐标下二重积分的计算-3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7750" y="400050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C:\Users\cjl\Desktop\p127-极坐标下二重积分的计算-4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57750" y="400050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C:\Users\cjl\Desktop\p127-极坐标下二重积分的计算-5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57750" y="400050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 descr="C:\Users\cjl\Desktop\p127-极坐标下二重积分的计算-6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57750" y="400050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8" grpId="0" animBg="1"/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积分区域 </a:t>
            </a:r>
            <a:r>
              <a:rPr lang="en-US" altLang="zh-CN" i="1" smtClean="0"/>
              <a:t>D</a:t>
            </a:r>
            <a:r>
              <a:rPr lang="zh-CN" altLang="en-US" smtClean="0"/>
              <a:t> 的面积 </a:t>
            </a:r>
            <a:r>
              <a:rPr lang="en-US" altLang="zh-CN" i="1" smtClean="0">
                <a:latin typeface="Symbol" pitchFamily="18" charset="2"/>
              </a:rPr>
              <a:t>s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22535" name="Picture 1" descr="C:\Users\cjl\Desktop\p127-极坐标下二重积分的计算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0050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500438" y="2357438"/>
          <a:ext cx="1039812" cy="760412"/>
        </p:xfrm>
        <a:graphic>
          <a:graphicData uri="http://schemas.openxmlformats.org/presentationml/2006/ole">
            <p:oleObj spid="_x0000_s22530" name="Equation" r:id="rId5" imgW="520560" imgH="38088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530725" y="2357438"/>
          <a:ext cx="1470025" cy="760412"/>
        </p:xfrm>
        <a:graphic>
          <a:graphicData uri="http://schemas.openxmlformats.org/presentationml/2006/ole">
            <p:oleObj spid="_x0000_s22531" name="Equation" r:id="rId6" imgW="736560" imgH="3808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85813" y="1582738"/>
          <a:ext cx="7573962" cy="760412"/>
        </p:xfrm>
        <a:graphic>
          <a:graphicData uri="http://schemas.openxmlformats.org/presentationml/2006/ole">
            <p:oleObj spid="_x0000_s22532" name="Equation" r:id="rId7" imgW="3797280" imgH="380880" progId="Equation.DSMT4">
              <p:embed/>
            </p:oleObj>
          </a:graphicData>
        </a:graphic>
      </p:graphicFrame>
      <p:sp>
        <p:nvSpPr>
          <p:cNvPr id="22536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25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i="1" smtClean="0"/>
              <a:t>D</a:t>
            </a:r>
            <a:r>
              <a:rPr lang="zh-CN" altLang="en-US" smtClean="0"/>
              <a:t>：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altLang="zh-CN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altLang="zh-CN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几种特殊的积分区域</a:t>
            </a:r>
            <a:endParaRPr lang="zh-CN" altLang="en-US" dirty="0"/>
          </a:p>
        </p:txBody>
      </p:sp>
      <p:pic>
        <p:nvPicPr>
          <p:cNvPr id="60419" name="Picture 3" descr="C:\Users\cjl\Desktop\p127-极坐标下的区域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75" y="2100263"/>
            <a:ext cx="38576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 flipV="1">
            <a:off x="5500688" y="2143125"/>
            <a:ext cx="2357437" cy="1914525"/>
          </a:xfrm>
          <a:prstGeom prst="line">
            <a:avLst/>
          </a:prstGeom>
          <a:noFill/>
          <a:ln w="19050" algn="ctr">
            <a:solidFill>
              <a:srgbClr val="0000FF"/>
            </a:solidFill>
            <a:prstDash val="dash"/>
            <a:round/>
            <a:headEnd/>
            <a:tailEnd/>
          </a:ln>
        </p:spPr>
      </p:cxnSp>
      <p:sp>
        <p:nvSpPr>
          <p:cNvPr id="10" name="椭圆 9"/>
          <p:cNvSpPr>
            <a:spLocks noChangeAspect="1"/>
          </p:cNvSpPr>
          <p:nvPr/>
        </p:nvSpPr>
        <p:spPr>
          <a:xfrm>
            <a:off x="7415213" y="2414588"/>
            <a:ext cx="109537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6357938" y="3263900"/>
            <a:ext cx="109537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429375" y="3057525"/>
            <a:ext cx="728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486650" y="2200275"/>
            <a:ext cx="728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>
              <a:solidFill>
                <a:srgbClr val="FF0000"/>
              </a:solidFill>
            </a:endParaRPr>
          </a:p>
        </p:txBody>
      </p:sp>
      <p:pic>
        <p:nvPicPr>
          <p:cNvPr id="16" name="Picture 2" descr="C:\Users\cjl\Desktop\p127-极坐标下的区域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75" y="4457700"/>
            <a:ext cx="38576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77838" y="2143125"/>
          <a:ext cx="4737100" cy="2332038"/>
        </p:xfrm>
        <a:graphic>
          <a:graphicData uri="http://schemas.openxmlformats.org/presentationml/2006/ole">
            <p:oleObj spid="_x0000_s23554" name="Equation" r:id="rId5" imgW="2374560" imgH="116820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042988" y="2971800"/>
            <a:ext cx="2414587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57200" y="3700463"/>
            <a:ext cx="4829175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5" name="Picture 2" descr="C:\Users\cjl\Desktop\p127-极坐标下的区域-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4467225"/>
            <a:ext cx="3602038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2" descr="C:\Users\cjl\Desktop\p127-极坐标下的区域-3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4467225"/>
            <a:ext cx="3857625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几种特殊的积分区域</a:t>
            </a:r>
            <a:endParaRPr lang="zh-CN" altLang="en-US" dirty="0"/>
          </a:p>
        </p:txBody>
      </p:sp>
      <p:sp>
        <p:nvSpPr>
          <p:cNvPr id="29702" name="Rectangle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i="1" smtClean="0"/>
              <a:t>D</a:t>
            </a:r>
            <a:r>
              <a:rPr lang="zh-CN" altLang="en-US" smtClean="0"/>
              <a:t>：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baseline="-25000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altLang="zh-CN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，则</a:t>
            </a:r>
          </a:p>
          <a:p>
            <a:endParaRPr lang="zh-CN" altLang="en-US" smtClean="0">
              <a:sym typeface="Symbol" pitchFamily="18" charset="2"/>
            </a:endParaRPr>
          </a:p>
          <a:p>
            <a:endParaRPr lang="zh-CN" altLang="en-US" smtClean="0">
              <a:sym typeface="Symbol" pitchFamily="18" charset="2"/>
            </a:endParaRPr>
          </a:p>
          <a:p>
            <a:r>
              <a:rPr lang="zh-CN" altLang="en-US" smtClean="0"/>
              <a:t>若 </a:t>
            </a:r>
            <a:r>
              <a:rPr lang="en-US" altLang="zh-CN" i="1" smtClean="0"/>
              <a:t>D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baseline="-25000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altLang="zh-CN" smtClean="0">
                <a:latin typeface="Symbol" pitchFamily="18" charset="2"/>
                <a:sym typeface="Symbol" pitchFamily="18" charset="2"/>
              </a:rPr>
              <a:t> 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，则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381125" y="2087563"/>
          <a:ext cx="6381750" cy="836612"/>
        </p:xfrm>
        <a:graphic>
          <a:graphicData uri="http://schemas.openxmlformats.org/presentationml/2006/ole">
            <p:oleObj spid="_x0000_s24578" name="Equation" r:id="rId5" imgW="3200400" imgH="4190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41438" y="3429000"/>
          <a:ext cx="6461125" cy="836613"/>
        </p:xfrm>
        <a:graphic>
          <a:graphicData uri="http://schemas.openxmlformats.org/presentationml/2006/ole">
            <p:oleObj spid="_x0000_s24579" name="Equation" r:id="rId6" imgW="323820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积分区域的形状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dirty="0" smtClean="0">
                <a:hlinkClick r:id="rId2" action="ppaction://hlinksldjump"/>
              </a:rPr>
              <a:t>简单区域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−</a:t>
            </a:r>
            <a:r>
              <a:rPr lang="zh-CN" altLang="en-US" dirty="0" smtClean="0"/>
              <a:t>型区域 、</a:t>
            </a:r>
            <a:r>
              <a:rPr lang="en-US" altLang="zh-CN" dirty="0" smtClean="0"/>
              <a:t>Y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−</a:t>
            </a:r>
            <a:r>
              <a:rPr lang="zh-CN" altLang="en-US" dirty="0" smtClean="0"/>
              <a:t>型区域）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en-US" altLang="zh-CN" dirty="0" smtClean="0"/>
              <a:t>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dirty="0" smtClean="0">
                <a:hlinkClick r:id="rId3" action="ppaction://hlinksldjump"/>
              </a:rPr>
              <a:t>一般区域</a:t>
            </a:r>
            <a:r>
              <a:rPr lang="zh-CN" altLang="en-US" dirty="0" smtClean="0"/>
              <a:t>（既不是 </a:t>
            </a:r>
            <a:r>
              <a:rPr lang="en-US" altLang="zh-CN" dirty="0" smtClean="0"/>
              <a:t>X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−</a:t>
            </a:r>
            <a:r>
              <a:rPr lang="zh-CN" altLang="en-US" dirty="0" smtClean="0"/>
              <a:t>型也不是 </a:t>
            </a:r>
            <a:r>
              <a:rPr lang="en-US" altLang="zh-CN" dirty="0" smtClean="0"/>
              <a:t>Y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−</a:t>
            </a:r>
            <a:r>
              <a:rPr lang="zh-CN" altLang="en-US" dirty="0" smtClean="0"/>
              <a:t>型的区域）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365125" lvl="1" indent="-255588"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二重积分的化简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65125" lvl="1" indent="-255588">
              <a:buClr>
                <a:srgbClr val="FF0000"/>
              </a:buClr>
              <a:buSzPct val="100000"/>
              <a:buFont typeface="Verdana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>
                <a:hlinkClick r:id="rId4" action="ppaction://hlinksldjump"/>
              </a:rPr>
              <a:t>积分区域的对称性与函数奇偶性的结合</a:t>
            </a:r>
            <a:endParaRPr lang="en-US" altLang="zh-CN" dirty="0" smtClean="0"/>
          </a:p>
          <a:p>
            <a:pPr marL="365125" lvl="1" indent="-255588">
              <a:buClr>
                <a:srgbClr val="FF0000"/>
              </a:buClr>
              <a:buSzPct val="100000"/>
              <a:buFont typeface="Verdana" pitchFamily="34" charset="0"/>
              <a:buNone/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一、利用直角坐标计算二重积分</a:t>
            </a:r>
          </a:p>
        </p:txBody>
      </p: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6643688" y="2159000"/>
            <a:ext cx="1287462" cy="898525"/>
            <a:chOff x="6643702" y="2101960"/>
            <a:chExt cx="1286678" cy="900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7359228" y="3000370"/>
              <a:ext cx="571152" cy="159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 flipH="1" flipV="1">
              <a:off x="7479587" y="2551167"/>
              <a:ext cx="900000" cy="158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643702" y="2101960"/>
              <a:ext cx="1286678" cy="1591"/>
            </a:xfrm>
            <a:prstGeom prst="line">
              <a:avLst/>
            </a:prstGeom>
            <a:ln w="28575">
              <a:solidFill>
                <a:srgbClr val="0000FF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8001000" y="2408238"/>
            <a:ext cx="758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转化 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479675" y="1928813"/>
            <a:ext cx="35433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479675" y="2786063"/>
            <a:ext cx="48291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6088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271463"/>
            <a:ext cx="8229600" cy="60071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，其中积分区域 </a:t>
            </a:r>
            <a:r>
              <a:rPr lang="en-US" altLang="zh-CN" i="1" smtClean="0"/>
              <a:t>D</a:t>
            </a:r>
            <a:r>
              <a:rPr lang="zh-CN" altLang="en-US" smtClean="0"/>
              <a:t> 由圆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所围成．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若采用</a:t>
            </a:r>
            <a:r>
              <a:rPr lang="zh-CN" altLang="en-US" smtClean="0">
                <a:solidFill>
                  <a:srgbClr val="FF0000"/>
                </a:solidFill>
              </a:rPr>
              <a:t>直角坐标</a:t>
            </a:r>
            <a:r>
              <a:rPr lang="zh-CN" altLang="en-US" smtClean="0"/>
              <a:t>计算，则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积分区域 </a:t>
            </a:r>
            <a:r>
              <a:rPr lang="en-US" altLang="zh-CN" i="1" smtClean="0"/>
              <a:t>D</a:t>
            </a:r>
            <a:r>
              <a:rPr lang="zh-CN" altLang="en-US" smtClean="0"/>
              <a:t>：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因为              不是初等函数，所以                         算不出来．</a:t>
            </a:r>
          </a:p>
          <a:p>
            <a:pPr algn="r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若采用极坐标计算，问题就迎刃而解．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P.150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892300" y="260350"/>
          <a:ext cx="1722438" cy="762000"/>
        </p:xfrm>
        <a:graphic>
          <a:graphicData uri="http://schemas.openxmlformats.org/presentationml/2006/ole">
            <p:oleObj spid="_x0000_s25602" name="Equation" r:id="rId3" imgW="863280" imgH="380880" progId="Equation.DSMT4">
              <p:embed/>
            </p:oleObj>
          </a:graphicData>
        </a:graphic>
      </p:graphicFrame>
      <p:pic>
        <p:nvPicPr>
          <p:cNvPr id="25611" name="Picture 3" descr="C:\Users\cjl\Desktop\p128-ex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1750" y="1023938"/>
            <a:ext cx="27622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590800" y="2149475"/>
          <a:ext cx="1620838" cy="406400"/>
        </p:xfrm>
        <a:graphic>
          <a:graphicData uri="http://schemas.openxmlformats.org/presentationml/2006/ole">
            <p:oleObj spid="_x0000_s25603" name="Equation" r:id="rId5" imgW="812520" imgH="2030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39888" y="2636838"/>
          <a:ext cx="3521075" cy="533400"/>
        </p:xfrm>
        <a:graphic>
          <a:graphicData uri="http://schemas.openxmlformats.org/presentationml/2006/ole">
            <p:oleObj spid="_x0000_s25604" name="Equation" r:id="rId6" imgW="1765080" imgH="26640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403350" y="3198813"/>
          <a:ext cx="5445125" cy="1854200"/>
        </p:xfrm>
        <a:graphic>
          <a:graphicData uri="http://schemas.openxmlformats.org/presentationml/2006/ole">
            <p:oleObj spid="_x0000_s25605" name="Equation" r:id="rId7" imgW="2730240" imgH="92700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76350" y="5129213"/>
          <a:ext cx="1063625" cy="584200"/>
        </p:xfrm>
        <a:graphic>
          <a:graphicData uri="http://schemas.openxmlformats.org/presentationml/2006/ole">
            <p:oleObj spid="_x0000_s25606" name="Equation" r:id="rId8" imgW="533160" imgH="291960" progId="Equation.DSMT4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5148263" y="5013325"/>
          <a:ext cx="1831975" cy="763588"/>
        </p:xfrm>
        <a:graphic>
          <a:graphicData uri="http://schemas.openxmlformats.org/presentationml/2006/ole">
            <p:oleObj spid="_x0000_s25607" name="Equation" r:id="rId9" imgW="914400" imgH="380880" progId="Equation.DSMT4">
              <p:embed/>
            </p:oleObj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059113" y="4178300"/>
            <a:ext cx="3817937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rot="5400000">
            <a:off x="6236494" y="2459831"/>
            <a:ext cx="1079500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7808119" y="2459831"/>
            <a:ext cx="1079500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7610475" y="1173163"/>
          <a:ext cx="1325563" cy="398462"/>
        </p:xfrm>
        <a:graphic>
          <a:graphicData uri="http://schemas.openxmlformats.org/presentationml/2006/ole">
            <p:oleObj spid="_x0000_s25608" name="Equation" r:id="rId10" imgW="888840" imgH="266400" progId="Equation.DSMT4">
              <p:embed/>
            </p:oleObj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7610475" y="3101975"/>
          <a:ext cx="1457325" cy="398463"/>
        </p:xfrm>
        <a:graphic>
          <a:graphicData uri="http://schemas.openxmlformats.org/presentationml/2006/ole">
            <p:oleObj spid="_x0000_s25609" name="Equation" r:id="rId11" imgW="977760" imgH="266400" progId="Equation.DSMT4">
              <p:embed/>
            </p:oleObj>
          </a:graphicData>
        </a:graphic>
      </p:graphicFrame>
      <p:sp>
        <p:nvSpPr>
          <p:cNvPr id="18" name="弧形 17"/>
          <p:cNvSpPr/>
          <p:nvPr/>
        </p:nvSpPr>
        <p:spPr>
          <a:xfrm>
            <a:off x="6786563" y="1562100"/>
            <a:ext cx="1554162" cy="1509713"/>
          </a:xfrm>
          <a:prstGeom prst="arc">
            <a:avLst>
              <a:gd name="adj1" fmla="val 10807440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796088" y="1603375"/>
            <a:ext cx="1554162" cy="1509713"/>
          </a:xfrm>
          <a:prstGeom prst="arc">
            <a:avLst>
              <a:gd name="adj1" fmla="val 10807440"/>
              <a:gd name="adj2" fmla="val 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271463"/>
            <a:ext cx="8229600" cy="4524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，其中积分区域 </a:t>
            </a:r>
            <a:r>
              <a:rPr lang="en-US" altLang="zh-CN" i="1" smtClean="0"/>
              <a:t>D</a:t>
            </a:r>
            <a:r>
              <a:rPr lang="zh-CN" altLang="en-US" smtClean="0"/>
              <a:t> 由圆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所围成．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若采用</a:t>
            </a:r>
            <a:r>
              <a:rPr lang="zh-CN" altLang="en-US" smtClean="0">
                <a:solidFill>
                  <a:srgbClr val="FF0000"/>
                </a:solidFill>
              </a:rPr>
              <a:t>极坐标</a:t>
            </a:r>
            <a:r>
              <a:rPr lang="zh-CN" altLang="en-US" smtClean="0"/>
              <a:t>计算，则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积分区域 </a:t>
            </a:r>
            <a:r>
              <a:rPr lang="en-US" altLang="zh-CN" i="1" smtClean="0"/>
              <a:t>D</a:t>
            </a:r>
            <a:r>
              <a:rPr lang="zh-CN" altLang="en-US" smtClean="0"/>
              <a:t>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892300" y="260350"/>
          <a:ext cx="1722438" cy="762000"/>
        </p:xfrm>
        <a:graphic>
          <a:graphicData uri="http://schemas.openxmlformats.org/presentationml/2006/ole">
            <p:oleObj spid="_x0000_s26626" name="Equation" r:id="rId3" imgW="863280" imgH="380880" progId="Equation.DSMT4">
              <p:embed/>
            </p:oleObj>
          </a:graphicData>
        </a:graphic>
      </p:graphicFrame>
      <p:pic>
        <p:nvPicPr>
          <p:cNvPr id="26632" name="Picture 3" descr="C:\Users\cjl\Desktop\p128-ex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1750" y="1023938"/>
            <a:ext cx="27622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520950" y="2149475"/>
          <a:ext cx="1290638" cy="406400"/>
        </p:xfrm>
        <a:graphic>
          <a:graphicData uri="http://schemas.openxmlformats.org/presentationml/2006/ole">
            <p:oleObj spid="_x0000_s26627" name="Equation" r:id="rId5" imgW="647640" imgH="2030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954463" y="2149475"/>
          <a:ext cx="1546225" cy="406400"/>
        </p:xfrm>
        <a:graphic>
          <a:graphicData uri="http://schemas.openxmlformats.org/presentationml/2006/ole">
            <p:oleObj spid="_x0000_s26628" name="Equation" r:id="rId6" imgW="774360" imgH="2030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403350" y="2924175"/>
          <a:ext cx="7345363" cy="2362200"/>
        </p:xfrm>
        <a:graphic>
          <a:graphicData uri="http://schemas.openxmlformats.org/presentationml/2006/ole">
            <p:oleObj spid="_x0000_s26629" name="Equation" r:id="rId7" imgW="3682800" imgH="1180800" progId="Equation.DSMT4">
              <p:embed/>
            </p:oleObj>
          </a:graphicData>
        </a:graphic>
      </p:graphicFrame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143250" y="3716338"/>
            <a:ext cx="2592388" cy="747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H="1">
            <a:off x="5738813" y="3716338"/>
            <a:ext cx="3048000" cy="747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43250" y="4538663"/>
            <a:ext cx="2214563" cy="747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 flipH="1">
            <a:off x="5357813" y="4538663"/>
            <a:ext cx="2071687" cy="747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6796088" y="1563688"/>
            <a:ext cx="1547812" cy="154781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7646988" y="1247775"/>
          <a:ext cx="587375" cy="247650"/>
        </p:xfrm>
        <a:graphic>
          <a:graphicData uri="http://schemas.openxmlformats.org/presentationml/2006/ole">
            <p:oleObj spid="_x0000_s26630" name="Equation" r:id="rId8" imgW="393480" imgH="164880" progId="Equation.DSMT4">
              <p:embed/>
            </p:oleObj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89225" y="3001963"/>
            <a:ext cx="454025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152900" y="3001963"/>
            <a:ext cx="776288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计算概率积分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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</a:t>
            </a:r>
            <a:r>
              <a:rPr lang="en-US" altLang="zh-CN" smtClean="0"/>
              <a:t>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．因为                    ，所以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143250" y="214313"/>
          <a:ext cx="1419225" cy="660400"/>
        </p:xfrm>
        <a:graphic>
          <a:graphicData uri="http://schemas.openxmlformats.org/presentationml/2006/ole">
            <p:oleObj spid="_x0000_s27650" name="Equation" r:id="rId3" imgW="711000" imgH="330120" progId="Equation.DSMT4">
              <p:embed/>
            </p:oleObj>
          </a:graphicData>
        </a:graphic>
      </p:graphicFrame>
      <p:pic>
        <p:nvPicPr>
          <p:cNvPr id="65540" name="Picture 4" descr="C:\Users\cjl\Desktop\p130-ex6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706563"/>
            <a:ext cx="274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5" descr="C:\Users\cjl\Desktop\p130-ex6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1706563"/>
            <a:ext cx="274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6" descr="C:\Users\cjl\Desktop\p130-ex6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50" y="0"/>
            <a:ext cx="31432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74688" y="1798638"/>
          <a:ext cx="4483100" cy="508000"/>
        </p:xfrm>
        <a:graphic>
          <a:graphicData uri="http://schemas.openxmlformats.org/presentationml/2006/ole">
            <p:oleObj spid="_x0000_s27651" name="Equation" r:id="rId7" imgW="2247840" imgH="2538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74688" y="2433638"/>
          <a:ext cx="5116512" cy="558800"/>
        </p:xfrm>
        <a:graphic>
          <a:graphicData uri="http://schemas.openxmlformats.org/presentationml/2006/ole">
            <p:oleObj spid="_x0000_s27652" name="Equation" r:id="rId8" imgW="2565360" imgH="2793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74688" y="3068638"/>
          <a:ext cx="5268912" cy="558800"/>
        </p:xfrm>
        <a:graphic>
          <a:graphicData uri="http://schemas.openxmlformats.org/presentationml/2006/ole">
            <p:oleObj spid="_x0000_s27653" name="Equation" r:id="rId9" imgW="2641320" imgH="27936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668713" y="3821113"/>
          <a:ext cx="1493837" cy="457200"/>
        </p:xfrm>
        <a:graphic>
          <a:graphicData uri="http://schemas.openxmlformats.org/presentationml/2006/ole">
            <p:oleObj spid="_x0000_s27654" name="Equation" r:id="rId10" imgW="749160" imgH="22860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74688" y="4476750"/>
          <a:ext cx="5129212" cy="731838"/>
        </p:xfrm>
        <a:graphic>
          <a:graphicData uri="http://schemas.openxmlformats.org/presentationml/2006/ole">
            <p:oleObj spid="_x0000_s27655" name="Equation" r:id="rId11" imgW="2857320" imgH="40608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574800" y="5505450"/>
          <a:ext cx="5995988" cy="731838"/>
        </p:xfrm>
        <a:graphic>
          <a:graphicData uri="http://schemas.openxmlformats.org/presentationml/2006/ole">
            <p:oleObj spid="_x0000_s27656" name="Equation" r:id="rId12" imgW="3340080" imgH="406080" progId="Equation.DSMT4">
              <p:embed/>
            </p:oleObj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404938" y="5530850"/>
            <a:ext cx="1728787" cy="649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5899150" y="5530850"/>
            <a:ext cx="1728788" cy="649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987675" y="3860800"/>
            <a:ext cx="31686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212975" y="5505450"/>
          <a:ext cx="4719638" cy="731838"/>
        </p:xfrm>
        <a:graphic>
          <a:graphicData uri="http://schemas.openxmlformats.org/presentationml/2006/ole">
            <p:oleObj spid="_x0000_s27657" name="Equation" r:id="rId13" imgW="262872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/>
      <p:bldP spid="26641" grpId="0" animBg="1"/>
      <p:bldP spid="266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计算概率积分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 ：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               ，则由夹逼准则可得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143250" y="214313"/>
          <a:ext cx="1419225" cy="660400"/>
        </p:xfrm>
        <a:graphic>
          <a:graphicData uri="http://schemas.openxmlformats.org/presentationml/2006/ole">
            <p:oleObj spid="_x0000_s28674" name="Equation" r:id="rId3" imgW="711000" imgH="330120" progId="Equation.DSMT4">
              <p:embed/>
            </p:oleObj>
          </a:graphicData>
        </a:graphic>
      </p:graphicFrame>
      <p:pic>
        <p:nvPicPr>
          <p:cNvPr id="28681" name="Picture 4" descr="C:\Users\cjl\Desktop\p130-ex6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706563"/>
            <a:ext cx="274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5" descr="C:\Users\cjl\Desktop\p130-ex6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1706563"/>
            <a:ext cx="274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6" descr="C:\Users\cjl\Desktop\p130-ex6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50" y="0"/>
            <a:ext cx="31432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74688" y="1646238"/>
          <a:ext cx="5243512" cy="812800"/>
        </p:xfrm>
        <a:graphic>
          <a:graphicData uri="http://schemas.openxmlformats.org/presentationml/2006/ole">
            <p:oleObj spid="_x0000_s28675" name="Equation" r:id="rId7" imgW="262872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01713" y="2593975"/>
          <a:ext cx="1165225" cy="355600"/>
        </p:xfrm>
        <a:graphic>
          <a:graphicData uri="http://schemas.openxmlformats.org/presentationml/2006/ole">
            <p:oleObj spid="_x0000_s28676" name="Equation" r:id="rId8" imgW="583920" imgH="17748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92325" y="2941638"/>
          <a:ext cx="2432050" cy="812800"/>
        </p:xfrm>
        <a:graphic>
          <a:graphicData uri="http://schemas.openxmlformats.org/presentationml/2006/ole">
            <p:oleObj spid="_x0000_s28677" name="Equation" r:id="rId9" imgW="1218960" imgH="40608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495550" y="3875088"/>
          <a:ext cx="2252663" cy="863600"/>
        </p:xfrm>
        <a:graphic>
          <a:graphicData uri="http://schemas.openxmlformats.org/presentationml/2006/ole">
            <p:oleObj spid="_x0000_s28678" name="Equation" r:id="rId10" imgW="1130040" imgH="43164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009650" y="4941888"/>
          <a:ext cx="4283075" cy="863600"/>
        </p:xfrm>
        <a:graphic>
          <a:graphicData uri="http://schemas.openxmlformats.org/presentationml/2006/ole">
            <p:oleObj spid="_x0000_s28679" name="Equation" r:id="rId11" imgW="214596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  ，其中积分区域 </a:t>
            </a:r>
            <a:r>
              <a:rPr lang="en-US" altLang="zh-CN" i="1" smtClean="0"/>
              <a:t>D</a:t>
            </a:r>
            <a:r>
              <a:rPr lang="zh-CN" altLang="en-US" smtClean="0"/>
              <a:t> 是由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1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4 </a:t>
            </a:r>
            <a:r>
              <a:rPr lang="zh-CN" altLang="en-US" smtClean="0"/>
              <a:t>所确定的圆环域．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在极坐标系中，积分区域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zh-CN" altLang="en-US" smtClean="0"/>
              <a:t>：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1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2</a:t>
            </a:r>
            <a:r>
              <a:rPr lang="zh-CN" altLang="en-US" smtClean="0"/>
              <a:t>， 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/ 2</a:t>
            </a:r>
            <a:r>
              <a:rPr lang="zh-CN" altLang="en-US" smtClean="0"/>
              <a:t>， 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887538" y="333375"/>
          <a:ext cx="3116262" cy="1219200"/>
        </p:xfrm>
        <a:graphic>
          <a:graphicData uri="http://schemas.openxmlformats.org/presentationml/2006/ole">
            <p:oleObj spid="_x0000_s29698" name="Equation" r:id="rId3" imgW="1562040" imgH="609480" progId="Equation.DSMT4">
              <p:embed/>
            </p:oleObj>
          </a:graphicData>
        </a:graphic>
      </p:graphicFrame>
      <p:pic>
        <p:nvPicPr>
          <p:cNvPr id="29701" name="Picture 8" descr="p129-ex2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7950" y="1266825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3" name="Picture 7" descr="p1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7950" y="1266825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50825" y="3744913"/>
          <a:ext cx="8791575" cy="2032000"/>
        </p:xfrm>
        <a:graphic>
          <a:graphicData uri="http://schemas.openxmlformats.org/presentationml/2006/ole">
            <p:oleObj spid="_x0000_s29699" name="Equation" r:id="rId6" imgW="4406760" imgH="1015920" progId="Equation.DSMT4">
              <p:embed/>
            </p:oleObj>
          </a:graphicData>
        </a:graphic>
      </p:graphicFrame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3956050" y="3987800"/>
            <a:ext cx="263207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 flipH="1">
            <a:off x="6588125" y="3987800"/>
            <a:ext cx="255587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 flipH="1">
            <a:off x="468313" y="4927600"/>
            <a:ext cx="37433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 flipH="1">
            <a:off x="4211638" y="4927600"/>
            <a:ext cx="223202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3276600" y="4192588"/>
            <a:ext cx="719138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5724525" y="4192588"/>
            <a:ext cx="8636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7" grpId="0" animBg="1"/>
      <p:bldP spid="75788" grpId="0" animBg="1"/>
      <p:bldP spid="75789" grpId="0" animBg="1"/>
      <p:bldP spid="75790" grpId="0" animBg="1"/>
      <p:bldP spid="75791" grpId="0" animBg="1"/>
      <p:bldP spid="757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计算                 ，其中积分区域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 是由曲线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 2</a:t>
            </a:r>
            <a:r>
              <a:rPr lang="en-US" altLang="zh-CN" i="1" dirty="0" smtClean="0"/>
              <a:t>x</a:t>
            </a:r>
            <a:r>
              <a:rPr lang="zh-CN" altLang="en-US" i="1" dirty="0" smtClean="0"/>
              <a:t> </a:t>
            </a:r>
            <a:endParaRPr lang="en-US" altLang="zh-CN" i="1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所围成．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在极坐标系中，积分区域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：</a:t>
            </a:r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		0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dirty="0" smtClean="0"/>
              <a:t>2cos</a:t>
            </a:r>
            <a:r>
              <a:rPr lang="en-US" altLang="zh-CN" i="1" dirty="0" smtClean="0">
                <a:latin typeface="Symbol" pitchFamily="18" charset="2"/>
              </a:rPr>
              <a:t>q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−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/>
              <a:t> / 2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latin typeface="Symbol" pitchFamily="18" charset="2"/>
              </a:rPr>
              <a:t>q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/>
              <a:t> / 2</a:t>
            </a:r>
            <a:r>
              <a:rPr lang="zh-CN" altLang="en-US" dirty="0" smtClean="0"/>
              <a:t>， 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857375" y="71438"/>
          <a:ext cx="1417638" cy="914400"/>
        </p:xfrm>
        <a:graphic>
          <a:graphicData uri="http://schemas.openxmlformats.org/presentationml/2006/ole">
            <p:oleObj spid="_x0000_s30722" name="Equation" r:id="rId3" imgW="711000" imgH="457200" progId="Equation.DSMT4">
              <p:embed/>
            </p:oleObj>
          </a:graphicData>
        </a:graphic>
      </p:graphicFrame>
      <p:pic>
        <p:nvPicPr>
          <p:cNvPr id="27652" name="Picture 3" descr="C:\Users\cjl\Desktop\p129-ex3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0" y="1025525"/>
            <a:ext cx="23812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3428992" y="2132013"/>
            <a:ext cx="23764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57375" y="2765425"/>
          <a:ext cx="4556125" cy="2463800"/>
        </p:xfrm>
        <a:graphic>
          <a:graphicData uri="http://schemas.openxmlformats.org/presentationml/2006/ole">
            <p:oleObj spid="_x0000_s30723" name="Equation" r:id="rId5" imgW="2286000" imgH="1231560" progId="Equation.DSMT4">
              <p:embed/>
            </p:oleObj>
          </a:graphicData>
        </a:graphic>
      </p:graphicFrame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555875" y="2997200"/>
            <a:ext cx="719138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932363" y="2997200"/>
            <a:ext cx="8636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3203575" y="3732213"/>
            <a:ext cx="3240088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203575" y="4594225"/>
            <a:ext cx="3240088" cy="63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6" grpId="0" animBg="1"/>
      <p:bldP spid="28687" grpId="0" animBg="1"/>
      <p:bldP spid="28689" grpId="0" animBg="1"/>
      <p:bldP spid="286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圆的极坐标方程</a:t>
            </a:r>
            <a:endParaRPr lang="zh-CN" altLang="en-US" dirty="0"/>
          </a:p>
        </p:txBody>
      </p:sp>
      <p:pic>
        <p:nvPicPr>
          <p:cNvPr id="35844" name="Picture 2" descr="C:\Users\cjl\Desktop\p129-圆的极坐标方程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71688"/>
            <a:ext cx="266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3" descr="C:\Users\cjl\Desktop\p129-圆的极坐标方程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2071688"/>
            <a:ext cx="266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4" descr="C:\Users\cjl\Desktop\p129-圆的极坐标方程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2071688"/>
            <a:ext cx="2667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3843338" y="2786063"/>
            <a:ext cx="1014412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214813" y="3001963"/>
          <a:ext cx="223837" cy="284162"/>
        </p:xfrm>
        <a:graphic>
          <a:graphicData uri="http://schemas.openxmlformats.org/presentationml/2006/ole">
            <p:oleObj spid="_x0000_s31746" name="Equation" r:id="rId6" imgW="139680" imgH="177480" progId="Equation.DSMT4">
              <p:embed/>
            </p:oleObj>
          </a:graphicData>
        </a:graphic>
      </p:graphicFrame>
      <p:cxnSp>
        <p:nvCxnSpPr>
          <p:cNvPr id="25" name="直接连接符 24"/>
          <p:cNvCxnSpPr/>
          <p:nvPr/>
        </p:nvCxnSpPr>
        <p:spPr>
          <a:xfrm rot="5400000" flipH="1" flipV="1">
            <a:off x="7493794" y="3121819"/>
            <a:ext cx="1014413" cy="428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7920038" y="3503613"/>
          <a:ext cx="223837" cy="284162"/>
        </p:xfrm>
        <a:graphic>
          <a:graphicData uri="http://schemas.openxmlformats.org/presentationml/2006/ole">
            <p:oleObj spid="_x0000_s31747" name="Equation" r:id="rId7" imgW="139680" imgH="177480" progId="Equation.DSMT4">
              <p:embed/>
            </p:oleObj>
          </a:graphicData>
        </a:graphic>
      </p:graphicFrame>
      <p:sp>
        <p:nvSpPr>
          <p:cNvPr id="28" name="弧形 27"/>
          <p:cNvSpPr/>
          <p:nvPr/>
        </p:nvSpPr>
        <p:spPr>
          <a:xfrm>
            <a:off x="4038600" y="3138488"/>
            <a:ext cx="71438" cy="21431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>
            <a:off x="7724775" y="3725863"/>
            <a:ext cx="250825" cy="250825"/>
          </a:xfrm>
          <a:prstGeom prst="arc">
            <a:avLst>
              <a:gd name="adj1" fmla="val 16200000"/>
              <a:gd name="adj2" fmla="val 2431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38188" y="4286250"/>
            <a:ext cx="2260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圆域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r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0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2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</a:p>
          <a:p>
            <a:pPr algn="r"/>
            <a:r>
              <a:rPr lang="zh-CN" altLang="en-US" sz="2000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或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i="1">
              <a:latin typeface="Symbol" pitchFamily="18" charset="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611563" y="4286250"/>
            <a:ext cx="2643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圆域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−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/ 2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/ 2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397625" y="4286250"/>
            <a:ext cx="2613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圆域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en-US" altLang="zh-CN" sz="2000" b="1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0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endParaRPr lang="zh-CN" altLang="en-US" sz="2000" i="1">
              <a:latin typeface="Symbol" pitchFamily="18" charset="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rot="16200000" flipV="1">
            <a:off x="4699794" y="2893219"/>
            <a:ext cx="490538" cy="2349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 noChangeAspect="1"/>
          </p:cNvCxnSpPr>
          <p:nvPr/>
        </p:nvCxnSpPr>
        <p:spPr>
          <a:xfrm>
            <a:off x="7775575" y="2632075"/>
            <a:ext cx="488950" cy="2333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 形 34"/>
          <p:cNvSpPr>
            <a:spLocks noChangeAspect="1"/>
          </p:cNvSpPr>
          <p:nvPr/>
        </p:nvSpPr>
        <p:spPr>
          <a:xfrm rot="-1200000">
            <a:off x="4749800" y="2817813"/>
            <a:ext cx="144463" cy="144462"/>
          </a:xfrm>
          <a:prstGeom prst="corner">
            <a:avLst>
              <a:gd name="adj1" fmla="val 14271"/>
              <a:gd name="adj2" fmla="val 126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L 形 36"/>
          <p:cNvSpPr>
            <a:spLocks noChangeAspect="1"/>
          </p:cNvSpPr>
          <p:nvPr/>
        </p:nvSpPr>
        <p:spPr>
          <a:xfrm rot="1200000">
            <a:off x="8043863" y="2786063"/>
            <a:ext cx="142875" cy="144462"/>
          </a:xfrm>
          <a:prstGeom prst="corner">
            <a:avLst>
              <a:gd name="adj1" fmla="val 14271"/>
              <a:gd name="adj2" fmla="val 126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020888" y="1979613"/>
            <a:ext cx="102552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半径 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306888" y="1979613"/>
            <a:ext cx="102393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直径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623175" y="1979613"/>
            <a:ext cx="10239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直径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14" grpId="0" build="allAtOnce"/>
      <p:bldP spid="35" grpId="0" animBg="1"/>
      <p:bldP spid="37" grpId="0" animBg="1"/>
      <p:bldP spid="22" grpId="0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求曲线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en-US" altLang="zh-CN" baseline="30000" smtClean="0"/>
              <a:t>2</a:t>
            </a:r>
            <a:r>
              <a:rPr lang="en-US" altLang="zh-CN" smtClean="0"/>
              <a:t> = 2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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zh-CN" altLang="en-US" smtClean="0"/>
              <a:t> 所围区域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D</a:t>
            </a:r>
            <a:r>
              <a:rPr lang="zh-CN" altLang="en-US" smtClean="0"/>
              <a:t> 的面积．</a:t>
            </a:r>
            <a:endParaRPr lang="en-US" altLang="zh-CN" smtClean="0"/>
          </a:p>
        </p:txBody>
      </p:sp>
      <p:pic>
        <p:nvPicPr>
          <p:cNvPr id="76809" name="Picture 9" descr="p129-ex4-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6813" y="1025525"/>
            <a:ext cx="2897187" cy="31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5" descr="p129-ex4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6813" y="1025525"/>
            <a:ext cx="2897187" cy="31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6" descr="p129-ex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6813" y="1025525"/>
            <a:ext cx="2897187" cy="31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8081963" y="1773238"/>
          <a:ext cx="954087" cy="708025"/>
        </p:xfrm>
        <a:graphic>
          <a:graphicData uri="http://schemas.openxmlformats.org/presentationml/2006/ole">
            <p:oleObj spid="_x0000_s32770" name="Equation" r:id="rId6" imgW="59688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内容占位符 4" descr="p129-双扭线的极坐标方程-1.bmp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71538" y="1481138"/>
            <a:ext cx="3209925" cy="4525962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双扭线的极坐标方程</a:t>
            </a:r>
            <a:endParaRPr lang="zh-CN" altLang="en-US" dirty="0"/>
          </a:p>
        </p:txBody>
      </p:sp>
      <p:pic>
        <p:nvPicPr>
          <p:cNvPr id="50180" name="内容占位符 7" descr="p129-双扭线的极坐标方程-2.bmp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062538" y="1481138"/>
            <a:ext cx="3209925" cy="4525962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内容占位符 8" descr="p-129-心形线的极坐标方程-1.bmp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38188" y="1481138"/>
            <a:ext cx="3476625" cy="4525962"/>
          </a:xfrm>
        </p:spPr>
      </p:pic>
      <p:pic>
        <p:nvPicPr>
          <p:cNvPr id="10" name="内容占位符 9" descr="p-129-心形线的极坐标方程-2.bmp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929188" y="1481138"/>
            <a:ext cx="3476625" cy="4525962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心形线的极坐标方程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在区间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上连续，</a:t>
            </a:r>
            <a:r>
              <a:rPr lang="en-US" altLang="zh-CN" smtClean="0">
                <a:solidFill>
                  <a:srgbClr val="FF0000"/>
                </a:solidFill>
              </a:rPr>
              <a:t> 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zh-CN" altLang="en-US" smtClean="0">
                <a:solidFill>
                  <a:srgbClr val="FF0000"/>
                </a:solidFill>
              </a:rPr>
              <a:t>型区域</a:t>
            </a:r>
            <a:r>
              <a:rPr lang="zh-CN" altLang="en-US" smtClean="0"/>
              <a:t>是指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在区间</a:t>
            </a:r>
            <a:r>
              <a:rPr lang="en-US" altLang="zh-CN" smtClean="0"/>
              <a:t>[</a:t>
            </a:r>
            <a:r>
              <a:rPr lang="en-US" altLang="zh-CN" i="1" smtClean="0"/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] </a:t>
            </a:r>
            <a:r>
              <a:rPr lang="zh-CN" altLang="en-US" smtClean="0"/>
              <a:t>上连续，</a:t>
            </a:r>
            <a:r>
              <a:rPr lang="en-US" altLang="zh-CN" smtClean="0">
                <a:solidFill>
                  <a:srgbClr val="FF0000"/>
                </a:solidFill>
              </a:rPr>
              <a:t> 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zh-CN" altLang="en-US" smtClean="0">
                <a:solidFill>
                  <a:srgbClr val="FF0000"/>
                </a:solidFill>
              </a:rPr>
              <a:t>型区域</a:t>
            </a:r>
            <a:r>
              <a:rPr lang="zh-CN" altLang="en-US" smtClean="0"/>
              <a:t>是指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简单区域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127250" y="2027238"/>
          <a:ext cx="4813300" cy="508000"/>
        </p:xfrm>
        <a:graphic>
          <a:graphicData uri="http://schemas.openxmlformats.org/presentationml/2006/ole">
            <p:oleObj spid="_x0000_s2050" name="Equation" r:id="rId3" imgW="2412720" imgH="2538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127250" y="3335338"/>
          <a:ext cx="4889500" cy="508000"/>
        </p:xfrm>
        <a:graphic>
          <a:graphicData uri="http://schemas.openxmlformats.org/presentationml/2006/ole">
            <p:oleObj spid="_x0000_s2051" name="Equation" r:id="rId4" imgW="2450880" imgH="253800" progId="Equation.DSMT4">
              <p:embed/>
            </p:oleObj>
          </a:graphicData>
        </a:graphic>
      </p:graphicFrame>
      <p:pic>
        <p:nvPicPr>
          <p:cNvPr id="2056" name="Picture 8" descr="C:\Users\cjl\Desktop\p117-X型区域-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81138" y="4343400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5016500" y="4343400"/>
            <a:ext cx="2725738" cy="2514600"/>
            <a:chOff x="5016500" y="4343400"/>
            <a:chExt cx="2725737" cy="2514600"/>
          </a:xfrm>
        </p:grpSpPr>
        <p:pic>
          <p:nvPicPr>
            <p:cNvPr id="2064" name="Picture 7" descr="C:\Users\cjl\Desktop\p117-Y型区域-1.bmp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57775" y="4343400"/>
              <a:ext cx="259080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5" name="矩形 11"/>
            <p:cNvSpPr>
              <a:spLocks noChangeArrowheads="1"/>
            </p:cNvSpPr>
            <p:nvPr/>
          </p:nvSpPr>
          <p:spPr bwMode="auto">
            <a:xfrm>
              <a:off x="6673849" y="4633913"/>
              <a:ext cx="10683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600"/>
            </a:p>
          </p:txBody>
        </p:sp>
        <p:sp>
          <p:nvSpPr>
            <p:cNvPr id="2066" name="矩形 12"/>
            <p:cNvSpPr>
              <a:spLocks noChangeArrowheads="1"/>
            </p:cNvSpPr>
            <p:nvPr/>
          </p:nvSpPr>
          <p:spPr bwMode="auto">
            <a:xfrm>
              <a:off x="5016500" y="5726113"/>
              <a:ext cx="1066800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600"/>
            </a:p>
          </p:txBody>
        </p:sp>
      </p:grpSp>
      <p:cxnSp>
        <p:nvCxnSpPr>
          <p:cNvPr id="15" name="直接连接符 14"/>
          <p:cNvCxnSpPr/>
          <p:nvPr/>
        </p:nvCxnSpPr>
        <p:spPr>
          <a:xfrm rot="5400000" flipH="1" flipV="1">
            <a:off x="1254125" y="5678488"/>
            <a:ext cx="2214563" cy="15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>
            <a:spLocks noChangeAspect="1"/>
          </p:cNvSpPr>
          <p:nvPr/>
        </p:nvSpPr>
        <p:spPr>
          <a:xfrm>
            <a:off x="2306638" y="5043488"/>
            <a:ext cx="109537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2306638" y="5864225"/>
            <a:ext cx="109537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5214938" y="5297488"/>
            <a:ext cx="2214562" cy="15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>
            <a:spLocks noChangeAspect="1"/>
          </p:cNvSpPr>
          <p:nvPr/>
        </p:nvSpPr>
        <p:spPr>
          <a:xfrm>
            <a:off x="5775325" y="524351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6832600" y="524351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 flipH="1">
            <a:off x="285750" y="3798888"/>
            <a:ext cx="2143125" cy="782637"/>
          </a:xfrm>
          <a:prstGeom prst="wedgeRoundRectCallout">
            <a:avLst>
              <a:gd name="adj1" fmla="val -38708"/>
              <a:gd name="adj2" fmla="val 69503"/>
              <a:gd name="adj3" fmla="val 16667"/>
            </a:avLst>
          </a:prstGeom>
          <a:solidFill>
            <a:srgbClr val="FFFF99"/>
          </a:solidFill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夹在两条与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轴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垂直的直线之间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6786563" y="3798888"/>
            <a:ext cx="2143125" cy="782637"/>
          </a:xfrm>
          <a:prstGeom prst="wedgeRoundRectCallout">
            <a:avLst>
              <a:gd name="adj1" fmla="val -38708"/>
              <a:gd name="adj2" fmla="val 69503"/>
              <a:gd name="adj3" fmla="val 16667"/>
            </a:avLst>
          </a:prstGeom>
          <a:solidFill>
            <a:srgbClr val="FFFF99"/>
          </a:solidFill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夹在两条与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y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轴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垂直的直线之间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65469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求球体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z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 4</a:t>
            </a:r>
            <a:r>
              <a:rPr lang="en-US" altLang="zh-CN" i="1" dirty="0" smtClean="0">
                <a:sym typeface="Symbol" pitchFamily="18" charset="2"/>
              </a:rPr>
              <a:t>a</a:t>
            </a:r>
            <a:r>
              <a:rPr lang="en-US" altLang="zh-CN" baseline="30000" dirty="0" smtClean="0">
                <a:sym typeface="Symbol" pitchFamily="18" charset="2"/>
              </a:rPr>
              <a:t>2</a:t>
            </a:r>
            <a:r>
              <a:rPr lang="zh-CN" altLang="en-US" dirty="0" smtClean="0"/>
              <a:t> 被圆柱面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 2</a:t>
            </a:r>
            <a:r>
              <a:rPr lang="en-US" altLang="zh-CN" i="1" dirty="0" smtClean="0"/>
              <a:t>ax</a:t>
            </a:r>
            <a:r>
              <a:rPr lang="zh-CN" altLang="en-US" i="1" dirty="0" smtClean="0"/>
              <a:t> </a:t>
            </a:r>
            <a:r>
              <a:rPr lang="zh-CN" altLang="en-US" dirty="0" smtClean="0"/>
              <a:t>截得的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（含在圆柱面内的部分）立体的体积．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P.151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>
                <a:solidFill>
                  <a:srgbClr val="000000"/>
                </a:solidFill>
              </a:rPr>
              <a:t>由对称性，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其中 </a:t>
            </a:r>
            <a:r>
              <a:rPr lang="en-US" altLang="zh-CN" i="1" dirty="0" smtClean="0">
                <a:solidFill>
                  <a:srgbClr val="000000"/>
                </a:solidFill>
              </a:rPr>
              <a:t>D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为半圆周                         及 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轴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所围成的闭区域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在极坐标中，</a:t>
            </a:r>
            <a:r>
              <a:rPr lang="en-US" altLang="zh-CN" i="1" dirty="0" smtClean="0">
                <a:solidFill>
                  <a:srgbClr val="000000"/>
                </a:solidFill>
              </a:rPr>
              <a:t>D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r>
              <a:rPr lang="en-US" altLang="zh-CN" dirty="0" smtClean="0"/>
              <a:t>0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2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cos</a:t>
            </a:r>
            <a:r>
              <a:rPr lang="en-US" altLang="zh-CN" i="1" dirty="0" smtClean="0">
                <a:latin typeface="Symbol" pitchFamily="18" charset="2"/>
              </a:rPr>
              <a:t>q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  </a:t>
            </a:r>
            <a:r>
              <a:rPr lang="en-US" altLang="zh-CN" dirty="0" smtClean="0"/>
              <a:t>0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latin typeface="Symbol" pitchFamily="18" charset="2"/>
              </a:rPr>
              <a:t>q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/>
              <a:t> / 2</a:t>
            </a:r>
            <a:r>
              <a:rPr lang="zh-CN" altLang="en-US" dirty="0" smtClean="0"/>
              <a:t>， 于是</a:t>
            </a:r>
          </a:p>
          <a:p>
            <a:pPr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87411" y="4273568"/>
          <a:ext cx="7242175" cy="1727200"/>
        </p:xfrm>
        <a:graphic>
          <a:graphicData uri="http://schemas.openxmlformats.org/presentationml/2006/ole">
            <p:oleObj spid="_x0000_s84996" name="Equation" r:id="rId3" imgW="3632040" imgH="863280" progId="Equation.DSMT4">
              <p:embed/>
            </p:oleObj>
          </a:graphicData>
        </a:graphic>
      </p:graphicFrame>
      <p:pic>
        <p:nvPicPr>
          <p:cNvPr id="4" name="Picture 3" descr="C:\Users\cjl\Desktop\p129-ex5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0" y="1268413"/>
            <a:ext cx="32385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cjl\Desktop\p129-ex5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5500" y="1268413"/>
            <a:ext cx="32385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786050" y="1570030"/>
          <a:ext cx="3595687" cy="787400"/>
        </p:xfrm>
        <a:graphic>
          <a:graphicData uri="http://schemas.openxmlformats.org/presentationml/2006/ole">
            <p:oleObj spid="_x0000_s84994" name="Equation" r:id="rId6" imgW="1803240" imgH="3934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886077" y="2395534"/>
          <a:ext cx="1900237" cy="533400"/>
        </p:xfrm>
        <a:graphic>
          <a:graphicData uri="http://schemas.openxmlformats.org/presentationml/2006/ole">
            <p:oleObj spid="_x0000_s84995" name="Equation" r:id="rId7" imgW="952200" imgH="266400" progId="Equation.DSMT4">
              <p:embed/>
            </p:oleObj>
          </a:graphicData>
        </a:graphic>
      </p:graphicFrame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194932" y="4226622"/>
            <a:ext cx="3806092" cy="7008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928662" y="5113695"/>
            <a:ext cx="3235682" cy="8952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 flipH="1">
            <a:off x="4164344" y="5113695"/>
            <a:ext cx="3622366" cy="8952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956448" y="5065636"/>
            <a:ext cx="1897144" cy="4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高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数上册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P.253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例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12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7" name="Picture 3" descr="C:\Users\cjl\Desktop\p129-ex5-3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86500" y="4953000"/>
            <a:ext cx="2857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2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高数上册</a:t>
            </a:r>
            <a:r>
              <a:rPr lang="en-US" altLang="zh-CN" dirty="0" smtClean="0"/>
              <a:t>P.253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</a:rPr>
              <a:t>返回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81138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二重积分的换元法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3398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0000FF"/>
                </a:solidFill>
              </a:rPr>
              <a:t>定理：</a:t>
            </a:r>
            <a:r>
              <a:rPr lang="zh-CN" altLang="en-US" sz="2000" smtClean="0"/>
              <a:t>设 </a:t>
            </a:r>
            <a:r>
              <a:rPr lang="en-US" altLang="zh-CN" sz="2000" i="1" smtClean="0"/>
              <a:t>f</a:t>
            </a:r>
            <a:r>
              <a:rPr lang="en-US" altLang="zh-CN" sz="2000" smtClean="0"/>
              <a:t> (</a:t>
            </a:r>
            <a:r>
              <a:rPr lang="en-US" altLang="zh-CN" sz="2000" i="1" smtClean="0"/>
              <a:t>x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y</a:t>
            </a:r>
            <a:r>
              <a:rPr lang="en-US" altLang="zh-CN" sz="2000" smtClean="0"/>
              <a:t>) </a:t>
            </a:r>
            <a:r>
              <a:rPr lang="zh-CN" altLang="en-US" sz="2000" smtClean="0"/>
              <a:t>在 </a:t>
            </a:r>
            <a:r>
              <a:rPr lang="en-US" altLang="zh-CN" sz="2000" i="1" smtClean="0"/>
              <a:t>xOy</a:t>
            </a:r>
            <a:r>
              <a:rPr lang="en-US" altLang="zh-CN" sz="2000" smtClean="0"/>
              <a:t> </a:t>
            </a:r>
            <a:r>
              <a:rPr lang="zh-CN" altLang="en-US" sz="2000" smtClean="0"/>
              <a:t>平面上的闭区域 </a:t>
            </a:r>
            <a:r>
              <a:rPr lang="en-US" altLang="zh-CN" sz="2000" i="1" smtClean="0"/>
              <a:t>D</a:t>
            </a:r>
            <a:r>
              <a:rPr lang="en-US" altLang="zh-CN" sz="2000" smtClean="0"/>
              <a:t> </a:t>
            </a:r>
            <a:r>
              <a:rPr lang="zh-CN" altLang="en-US" sz="2000" smtClean="0"/>
              <a:t>上连续，若变换</a:t>
            </a:r>
            <a:endParaRPr lang="en-US" altLang="zh-CN" sz="2000" smtClean="0"/>
          </a:p>
          <a:p>
            <a:pPr algn="ctr"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z="2000" i="1" smtClean="0">
                <a:solidFill>
                  <a:srgbClr val="0000FF"/>
                </a:solidFill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</a:rPr>
              <a:t> = </a:t>
            </a:r>
            <a:r>
              <a:rPr lang="en-US" altLang="zh-CN" sz="2000" i="1" smtClean="0">
                <a:solidFill>
                  <a:srgbClr val="0000FF"/>
                </a:solidFill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</a:rPr>
              <a:t>, </a:t>
            </a:r>
            <a:r>
              <a:rPr lang="en-US" altLang="zh-CN" sz="2000" i="1" smtClean="0">
                <a:solidFill>
                  <a:srgbClr val="0000FF"/>
                </a:solidFill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</a:rPr>
              <a:t> = </a:t>
            </a:r>
            <a:r>
              <a:rPr lang="en-US" altLang="zh-CN" sz="2000" i="1" smtClean="0">
                <a:solidFill>
                  <a:srgbClr val="0000FF"/>
                </a:solidFill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</a:rPr>
              <a:t>, </a:t>
            </a:r>
            <a:r>
              <a:rPr lang="en-US" altLang="zh-CN" sz="2000" i="1" smtClean="0">
                <a:solidFill>
                  <a:srgbClr val="0000FF"/>
                </a:solidFill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z="2000" smtClean="0"/>
              <a:t>将 </a:t>
            </a:r>
            <a:r>
              <a:rPr lang="en-US" altLang="zh-CN" sz="2000" i="1" smtClean="0"/>
              <a:t>uOv</a:t>
            </a:r>
            <a:r>
              <a:rPr lang="en-US" altLang="zh-CN" sz="2000" smtClean="0"/>
              <a:t> </a:t>
            </a:r>
            <a:r>
              <a:rPr lang="zh-CN" altLang="en-US" sz="2000" smtClean="0"/>
              <a:t>平面上的闭区域 </a:t>
            </a:r>
            <a:r>
              <a:rPr lang="en-US" altLang="zh-CN" sz="2000" i="1" smtClean="0"/>
              <a:t>D</a:t>
            </a:r>
            <a:r>
              <a:rPr lang="en-US" altLang="zh-CN" sz="2000" smtClean="0">
                <a:sym typeface="Symbol" pitchFamily="18" charset="2"/>
              </a:rPr>
              <a:t></a:t>
            </a:r>
            <a:r>
              <a:rPr lang="en-US" altLang="zh-CN" sz="2000" smtClean="0"/>
              <a:t> </a:t>
            </a:r>
            <a:r>
              <a:rPr lang="zh-CN" altLang="en-US" sz="2000" smtClean="0"/>
              <a:t>变为 </a:t>
            </a:r>
            <a:r>
              <a:rPr lang="en-US" altLang="zh-CN" sz="2000" i="1" smtClean="0"/>
              <a:t>xOy</a:t>
            </a:r>
            <a:r>
              <a:rPr lang="en-US" altLang="zh-CN" sz="2000" smtClean="0"/>
              <a:t> </a:t>
            </a:r>
            <a:r>
              <a:rPr lang="zh-CN" altLang="en-US" sz="2000" smtClean="0"/>
              <a:t>平面上的 </a:t>
            </a:r>
            <a:r>
              <a:rPr lang="en-US" altLang="zh-CN" sz="2000" i="1" smtClean="0"/>
              <a:t>D</a:t>
            </a:r>
            <a:r>
              <a:rPr lang="zh-CN" altLang="en-US" sz="2000" smtClean="0"/>
              <a:t>，且满足</a:t>
            </a:r>
            <a:endParaRPr lang="en-US" altLang="zh-CN" sz="2000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z="2000" smtClean="0"/>
              <a:t>(1)  </a:t>
            </a:r>
            <a:r>
              <a:rPr lang="en-US" altLang="zh-CN" sz="2000" i="1" smtClean="0"/>
              <a:t>x</a:t>
            </a:r>
            <a:r>
              <a:rPr lang="en-US" altLang="zh-CN" sz="2000" smtClean="0"/>
              <a:t> = </a:t>
            </a:r>
            <a:r>
              <a:rPr lang="en-US" altLang="zh-CN" sz="2000" i="1" smtClean="0"/>
              <a:t>x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y</a:t>
            </a:r>
            <a:r>
              <a:rPr lang="en-US" altLang="zh-CN" sz="2000" smtClean="0"/>
              <a:t> = </a:t>
            </a:r>
            <a:r>
              <a:rPr lang="en-US" altLang="zh-CN" sz="2000" i="1" smtClean="0"/>
              <a:t>y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 </a:t>
            </a:r>
            <a:r>
              <a:rPr lang="zh-CN" altLang="en-US" sz="2000" smtClean="0"/>
              <a:t>在 </a:t>
            </a:r>
            <a:r>
              <a:rPr lang="en-US" altLang="zh-CN" sz="2000" i="1" smtClean="0"/>
              <a:t>D</a:t>
            </a:r>
            <a:r>
              <a:rPr lang="en-US" altLang="zh-CN" sz="2000" smtClean="0">
                <a:sym typeface="Symbol" pitchFamily="18" charset="2"/>
              </a:rPr>
              <a:t></a:t>
            </a:r>
            <a:r>
              <a:rPr lang="en-US" altLang="zh-CN" sz="2000" smtClean="0"/>
              <a:t> </a:t>
            </a:r>
            <a:r>
              <a:rPr lang="zh-CN" altLang="en-US" sz="2000" smtClean="0"/>
              <a:t>上具有一阶连续偏导数；</a:t>
            </a:r>
            <a:endParaRPr lang="en-US" altLang="zh-CN" sz="2000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z="2000" smtClean="0"/>
              <a:t>(2)  </a:t>
            </a:r>
            <a:r>
              <a:rPr lang="zh-CN" altLang="en-US" sz="2000" smtClean="0"/>
              <a:t>在 </a:t>
            </a:r>
            <a:r>
              <a:rPr lang="en-US" altLang="zh-CN" sz="2000" i="1" smtClean="0"/>
              <a:t>D</a:t>
            </a:r>
            <a:r>
              <a:rPr lang="en-US" altLang="zh-CN" sz="2000" smtClean="0">
                <a:sym typeface="Symbol" pitchFamily="18" charset="2"/>
              </a:rPr>
              <a:t></a:t>
            </a:r>
            <a:r>
              <a:rPr lang="en-US" altLang="zh-CN" sz="2000" smtClean="0"/>
              <a:t> </a:t>
            </a:r>
            <a:r>
              <a:rPr lang="zh-CN" altLang="en-US" sz="2000" smtClean="0"/>
              <a:t>上雅可比行列式</a:t>
            </a:r>
            <a:endParaRPr lang="en-US" altLang="zh-CN" sz="2000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z="2000" smtClean="0"/>
              <a:t>(3)  </a:t>
            </a:r>
            <a:r>
              <a:rPr lang="zh-CN" altLang="en-US" sz="2000" smtClean="0"/>
              <a:t>变换 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 是 </a:t>
            </a:r>
            <a:r>
              <a:rPr lang="en-US" altLang="zh-CN" sz="2000" i="1" smtClean="0"/>
              <a:t>D</a:t>
            </a:r>
            <a:r>
              <a:rPr lang="en-US" altLang="zh-CN" sz="2000" smtClean="0">
                <a:sym typeface="Symbol" pitchFamily="18" charset="2"/>
              </a:rPr>
              <a:t></a:t>
            </a:r>
            <a:r>
              <a:rPr lang="zh-CN" altLang="en-US" sz="2000" smtClean="0"/>
              <a:t> </a:t>
            </a:r>
            <a:r>
              <a:rPr lang="zh-CN" altLang="en-US" sz="2000" smtClean="0">
                <a:sym typeface="Symbol" pitchFamily="18" charset="2"/>
              </a:rPr>
              <a:t> </a:t>
            </a:r>
            <a:r>
              <a:rPr lang="en-US" altLang="zh-CN" sz="2000" i="1" smtClean="0"/>
              <a:t>D</a:t>
            </a:r>
            <a:r>
              <a:rPr lang="en-US" altLang="zh-CN" sz="2000" smtClean="0">
                <a:sym typeface="Symbol" pitchFamily="18" charset="2"/>
              </a:rPr>
              <a:t> </a:t>
            </a:r>
            <a:r>
              <a:rPr lang="zh-CN" altLang="en-US" sz="2000" smtClean="0">
                <a:sym typeface="Symbol" pitchFamily="18" charset="2"/>
              </a:rPr>
              <a:t>是一对一的，</a:t>
            </a:r>
            <a:endParaRPr lang="en-US" altLang="zh-CN" sz="2000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z="2000" smtClean="0"/>
              <a:t>则有</a:t>
            </a:r>
            <a:endParaRPr lang="en-US" altLang="zh-CN" sz="2000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z="2000" smtClean="0">
                <a:solidFill>
                  <a:srgbClr val="0000FF"/>
                </a:solidFill>
              </a:rPr>
              <a:t>P.154</a:t>
            </a:r>
            <a:r>
              <a:rPr lang="zh-CN" altLang="en-US" sz="2000" smtClean="0">
                <a:solidFill>
                  <a:srgbClr val="0000FF"/>
                </a:solidFill>
              </a:rPr>
              <a:t>的说明：</a:t>
            </a:r>
            <a:r>
              <a:rPr lang="zh-CN" altLang="en-US" sz="2000" smtClean="0">
                <a:solidFill>
                  <a:srgbClr val="000000"/>
                </a:solidFill>
              </a:rPr>
              <a:t>如果雅可比行列式 </a:t>
            </a:r>
            <a:r>
              <a:rPr lang="en-US" altLang="zh-CN" sz="2000" i="1" smtClean="0">
                <a:solidFill>
                  <a:srgbClr val="000000"/>
                </a:solidFill>
              </a:rPr>
              <a:t>J</a:t>
            </a:r>
            <a:r>
              <a:rPr lang="zh-CN" altLang="en-US" sz="2000" smtClean="0">
                <a:solidFill>
                  <a:srgbClr val="000000"/>
                </a:solidFill>
              </a:rPr>
              <a:t> 只在 </a:t>
            </a:r>
            <a:r>
              <a:rPr lang="en-US" altLang="zh-CN" sz="2000" i="1" smtClean="0">
                <a:solidFill>
                  <a:srgbClr val="000000"/>
                </a:solidFill>
              </a:rPr>
              <a:t>D</a:t>
            </a:r>
            <a:r>
              <a:rPr lang="en-US" altLang="zh-CN" sz="2000" smtClean="0">
                <a:solidFill>
                  <a:srgbClr val="000000"/>
                </a:solidFill>
                <a:sym typeface="Symbol" pitchFamily="18" charset="2"/>
              </a:rPr>
              <a:t></a:t>
            </a:r>
            <a:r>
              <a:rPr lang="en-US" altLang="zh-CN" sz="2000" smtClean="0">
                <a:solidFill>
                  <a:srgbClr val="000000"/>
                </a:solidFill>
              </a:rPr>
              <a:t> </a:t>
            </a:r>
            <a:r>
              <a:rPr lang="zh-CN" altLang="en-US" sz="2000" smtClean="0">
                <a:solidFill>
                  <a:srgbClr val="000000"/>
                </a:solidFill>
              </a:rPr>
              <a:t>内个别点上，或一条曲线上</a:t>
            </a:r>
            <a:endParaRPr lang="en-US" altLang="zh-CN" sz="2000" smtClean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000000"/>
                </a:solidFill>
              </a:rPr>
              <a:t>为零，而在其它点上不为零，则换元公式仍成立</a:t>
            </a:r>
            <a:r>
              <a:rPr lang="zh-CN" altLang="en-US" sz="2000" smtClean="0">
                <a:solidFill>
                  <a:srgbClr val="FF0000"/>
                </a:solidFill>
              </a:rPr>
              <a:t>（例如极坐标）</a:t>
            </a:r>
            <a:r>
              <a:rPr lang="zh-CN" altLang="en-US" sz="2000" smtClean="0">
                <a:solidFill>
                  <a:srgbClr val="000000"/>
                </a:solidFill>
              </a:rPr>
              <a:t>．</a:t>
            </a:r>
            <a:endParaRPr lang="en-US" altLang="zh-CN" sz="2000" smtClean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zh-CN" altLang="en-US" sz="2000" smtClean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621088" y="3724275"/>
          <a:ext cx="2778125" cy="795338"/>
        </p:xfrm>
        <a:graphic>
          <a:graphicData uri="http://schemas.openxmlformats.org/presentationml/2006/ole">
            <p:oleObj spid="_x0000_s33794" name="Equation" r:id="rId4" imgW="1688760" imgH="4824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00188" y="5140325"/>
            <a:ext cx="776287" cy="3603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92213" y="5510213"/>
            <a:ext cx="379412" cy="214312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86125" y="5141913"/>
            <a:ext cx="1885950" cy="3603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276475" y="5140325"/>
            <a:ext cx="539750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172075" y="5141913"/>
            <a:ext cx="971550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978150" y="5510213"/>
            <a:ext cx="379413" cy="214312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动作按钮: 信息 17">
            <a:hlinkClick r:id="rId5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235075" y="5072063"/>
          <a:ext cx="4987925" cy="627062"/>
        </p:xfrm>
        <a:graphic>
          <a:graphicData uri="http://schemas.openxmlformats.org/presentationml/2006/ole">
            <p:oleObj spid="_x0000_s33795" name="Equation" r:id="rId6" imgW="304776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1" name="组合 10"/>
          <p:cNvGrpSpPr>
            <a:grpSpLocks/>
          </p:cNvGrpSpPr>
          <p:nvPr/>
        </p:nvGrpSpPr>
        <p:grpSpPr bwMode="auto">
          <a:xfrm>
            <a:off x="925513" y="0"/>
            <a:ext cx="7292975" cy="3263900"/>
            <a:chOff x="457200" y="0"/>
            <a:chExt cx="7292975" cy="3263900"/>
          </a:xfrm>
        </p:grpSpPr>
        <p:pic>
          <p:nvPicPr>
            <p:cNvPr id="34824" name="Picture 3"/>
            <p:cNvPicPr>
              <a:picLocks noChangeAspect="1" noChangeArrowheads="1"/>
            </p:cNvPicPr>
            <p:nvPr/>
          </p:nvPicPr>
          <p:blipFill>
            <a:blip r:embed="rId3"/>
            <a:srcRect r="50000"/>
            <a:stretch>
              <a:fillRect/>
            </a:stretch>
          </p:blipFill>
          <p:spPr bwMode="auto">
            <a:xfrm>
              <a:off x="457200" y="0"/>
              <a:ext cx="3178175" cy="326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5" name="Picture 3"/>
            <p:cNvPicPr>
              <a:picLocks noChangeAspect="1" noChangeArrowheads="1"/>
            </p:cNvPicPr>
            <p:nvPr/>
          </p:nvPicPr>
          <p:blipFill>
            <a:blip r:embed="rId3"/>
            <a:srcRect l="50000"/>
            <a:stretch>
              <a:fillRect/>
            </a:stretch>
          </p:blipFill>
          <p:spPr bwMode="auto">
            <a:xfrm>
              <a:off x="4572000" y="0"/>
              <a:ext cx="3178175" cy="326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797550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sz="2000" dirty="0" smtClean="0">
                <a:solidFill>
                  <a:srgbClr val="0000FF"/>
                </a:solidFill>
              </a:rPr>
              <a:t>证明：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marL="566737" indent="-457200">
              <a:buClr>
                <a:srgbClr val="0000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在定理的假设下，等式两端的二重积分都存在．</a:t>
            </a:r>
            <a:endParaRPr lang="en-US" altLang="zh-CN" sz="2000" dirty="0" smtClean="0"/>
          </a:p>
          <a:p>
            <a:pPr marL="566737" indent="-457200">
              <a:buClr>
                <a:srgbClr val="0000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因为二重积分的值与积分区域的分法无关，所以使用平行于坐标轴的直线网分割 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>
                <a:sym typeface="Symbol"/>
              </a:rPr>
              <a:t></a:t>
            </a:r>
            <a:r>
              <a:rPr lang="zh-CN" altLang="en-US" sz="2000" dirty="0" smtClean="0"/>
              <a:t>，使得除包含边界点的小闭区域外，其余小闭区域都是边长为 </a:t>
            </a:r>
            <a:r>
              <a:rPr lang="en-US" altLang="zh-CN" sz="2000" i="1" dirty="0" smtClean="0"/>
              <a:t>h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的正方形闭区域．</a:t>
            </a:r>
            <a:endParaRPr lang="en-US" altLang="zh-CN" sz="2000" dirty="0" smtClean="0"/>
          </a:p>
          <a:p>
            <a:pPr marL="566737" indent="-457200">
              <a:buClr>
                <a:srgbClr val="0000FF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 smtClean="0"/>
              <a:t>设 </a:t>
            </a:r>
            <a:r>
              <a:rPr lang="en-US" altLang="zh-CN" sz="2000" i="1" dirty="0" err="1" smtClean="0"/>
              <a:t>uOv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面上的</a:t>
            </a:r>
            <a:r>
              <a:rPr lang="zh-CN" altLang="en-US" sz="2000" dirty="0" smtClean="0">
                <a:solidFill>
                  <a:srgbClr val="0000FF"/>
                </a:solidFill>
              </a:rPr>
              <a:t>正方形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>
                <a:sym typeface="Symbol"/>
              </a:rPr>
              <a:t> </a:t>
            </a:r>
            <a:r>
              <a:rPr lang="en-US" altLang="zh-CN" sz="2000" baseline="-25000" dirty="0" smtClean="0"/>
              <a:t>1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>
                <a:sym typeface="Symbol"/>
              </a:rPr>
              <a:t> </a:t>
            </a:r>
            <a:r>
              <a:rPr lang="en-US" altLang="zh-CN" sz="2000" baseline="-25000" dirty="0" smtClean="0"/>
              <a:t>2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>
                <a:sym typeface="Symbol"/>
              </a:rPr>
              <a:t> </a:t>
            </a:r>
            <a:r>
              <a:rPr lang="en-US" altLang="zh-CN" sz="2000" baseline="-25000" dirty="0" smtClean="0"/>
              <a:t>3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>
                <a:sym typeface="Symbol"/>
              </a:rPr>
              <a:t> 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变成 </a:t>
            </a:r>
            <a:r>
              <a:rPr lang="en-US" altLang="zh-CN" sz="2000" i="1" dirty="0" err="1" smtClean="0"/>
              <a:t>xOy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面上的</a:t>
            </a:r>
            <a:r>
              <a:rPr lang="zh-CN" altLang="en-US" sz="2000" dirty="0" smtClean="0">
                <a:solidFill>
                  <a:srgbClr val="FF0000"/>
                </a:solidFill>
              </a:rPr>
              <a:t>曲边四边形 </a:t>
            </a:r>
            <a:r>
              <a:rPr lang="en-US" altLang="zh-CN" sz="2000" i="1" dirty="0" smtClean="0"/>
              <a:t>M</a:t>
            </a:r>
            <a:r>
              <a:rPr lang="en-US" altLang="zh-CN" sz="2000" baseline="-25000" dirty="0" smtClean="0"/>
              <a:t>1</a:t>
            </a:r>
            <a:r>
              <a:rPr lang="en-US" altLang="zh-CN" sz="2000" i="1" dirty="0" smtClean="0"/>
              <a:t> M</a:t>
            </a:r>
            <a:r>
              <a:rPr lang="en-US" altLang="zh-CN" sz="2000" baseline="-25000" dirty="0" smtClean="0"/>
              <a:t>2</a:t>
            </a:r>
            <a:r>
              <a:rPr lang="en-US" altLang="zh-CN" sz="2000" i="1" dirty="0" smtClean="0"/>
              <a:t> M</a:t>
            </a:r>
            <a:r>
              <a:rPr lang="en-US" altLang="zh-CN" sz="2000" baseline="-25000" dirty="0" smtClean="0"/>
              <a:t>3</a:t>
            </a:r>
            <a:r>
              <a:rPr lang="en-US" altLang="zh-CN" sz="2000" i="1" dirty="0" smtClean="0"/>
              <a:t> M</a:t>
            </a:r>
            <a:r>
              <a:rPr lang="en-US" altLang="zh-CN" sz="2000" baseline="-25000" dirty="0" smtClean="0"/>
              <a:t>4</a:t>
            </a:r>
            <a:r>
              <a:rPr lang="zh-CN" altLang="en-US" sz="2000" dirty="0" smtClean="0"/>
              <a:t>，可以证明</a:t>
            </a:r>
            <a:endParaRPr lang="en-US" altLang="zh-CN" sz="2000" dirty="0" smtClean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111250" y="5572125"/>
          <a:ext cx="7277100" cy="376238"/>
        </p:xfrm>
        <a:graphic>
          <a:graphicData uri="http://schemas.openxmlformats.org/presentationml/2006/ole">
            <p:oleObj spid="_x0000_s34818" name="Equation" r:id="rId4" imgW="4431960" imgH="22860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786313" y="6053138"/>
          <a:ext cx="3649662" cy="376237"/>
        </p:xfrm>
        <a:graphic>
          <a:graphicData uri="http://schemas.openxmlformats.org/presentationml/2006/ole">
            <p:oleObj spid="_x0000_s34819" name="Equation" r:id="rId5" imgW="2222280" imgH="2286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975100" y="571500"/>
          <a:ext cx="1195388" cy="704850"/>
        </p:xfrm>
        <a:graphic>
          <a:graphicData uri="http://schemas.openxmlformats.org/presentationml/2006/ole">
            <p:oleObj spid="_x0000_s34820" name="Equation" r:id="rId6" imgW="799920" imgH="469800" progId="Equation.DSMT4">
              <p:embed/>
            </p:oleObj>
          </a:graphicData>
        </a:graphic>
      </p:graphicFrame>
      <p:sp>
        <p:nvSpPr>
          <p:cNvPr id="13" name="右箭头 12"/>
          <p:cNvSpPr/>
          <p:nvPr/>
        </p:nvSpPr>
        <p:spPr>
          <a:xfrm>
            <a:off x="4260850" y="1389063"/>
            <a:ext cx="622300" cy="485775"/>
          </a:xfrm>
          <a:prstGeom prst="rightArrow">
            <a:avLst>
              <a:gd name="adj1" fmla="val 50000"/>
              <a:gd name="adj2" fmla="val 33593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959100" y="4243388"/>
            <a:ext cx="2087563" cy="395287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959100" y="4643438"/>
            <a:ext cx="2087563" cy="395287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pSp>
        <p:nvGrpSpPr>
          <p:cNvPr id="35846" name="组合 10"/>
          <p:cNvGrpSpPr>
            <a:grpSpLocks/>
          </p:cNvGrpSpPr>
          <p:nvPr/>
        </p:nvGrpSpPr>
        <p:grpSpPr bwMode="auto">
          <a:xfrm>
            <a:off x="925513" y="0"/>
            <a:ext cx="7292975" cy="3263900"/>
            <a:chOff x="457200" y="0"/>
            <a:chExt cx="7292975" cy="3263900"/>
          </a:xfrm>
        </p:grpSpPr>
        <p:pic>
          <p:nvPicPr>
            <p:cNvPr id="35854" name="Picture 3"/>
            <p:cNvPicPr>
              <a:picLocks noChangeAspect="1" noChangeArrowheads="1"/>
            </p:cNvPicPr>
            <p:nvPr/>
          </p:nvPicPr>
          <p:blipFill>
            <a:blip r:embed="rId3"/>
            <a:srcRect r="50000"/>
            <a:stretch>
              <a:fillRect/>
            </a:stretch>
          </p:blipFill>
          <p:spPr bwMode="auto">
            <a:xfrm>
              <a:off x="457200" y="0"/>
              <a:ext cx="3178175" cy="326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5" name="Picture 3"/>
            <p:cNvPicPr>
              <a:picLocks noChangeAspect="1" noChangeArrowheads="1"/>
            </p:cNvPicPr>
            <p:nvPr/>
          </p:nvPicPr>
          <p:blipFill>
            <a:blip r:embed="rId3"/>
            <a:srcRect l="50000"/>
            <a:stretch>
              <a:fillRect/>
            </a:stretch>
          </p:blipFill>
          <p:spPr bwMode="auto">
            <a:xfrm>
              <a:off x="4572000" y="0"/>
              <a:ext cx="3178175" cy="326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847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636905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0000FF"/>
                </a:solidFill>
              </a:rPr>
              <a:t>证明（续）：</a:t>
            </a:r>
            <a:endParaRPr lang="en-US" altLang="zh-CN" sz="2000" smtClean="0">
              <a:solidFill>
                <a:srgbClr val="0000FF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84225" y="3429000"/>
          <a:ext cx="7575550" cy="2489200"/>
        </p:xfrm>
        <a:graphic>
          <a:graphicData uri="http://schemas.openxmlformats.org/presentationml/2006/ole">
            <p:oleObj spid="_x0000_s35842" name="Equation" r:id="rId4" imgW="4609800" imgH="1511280" progId="Equation.DSMT4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975100" y="571500"/>
          <a:ext cx="1195388" cy="704850"/>
        </p:xfrm>
        <a:graphic>
          <a:graphicData uri="http://schemas.openxmlformats.org/presentationml/2006/ole">
            <p:oleObj spid="_x0000_s35843" name="Equation" r:id="rId5" imgW="799920" imgH="469800" progId="Equation.DSMT4">
              <p:embed/>
            </p:oleObj>
          </a:graphicData>
        </a:graphic>
      </p:graphicFrame>
      <p:sp>
        <p:nvSpPr>
          <p:cNvPr id="15" name="右箭头 14"/>
          <p:cNvSpPr/>
          <p:nvPr/>
        </p:nvSpPr>
        <p:spPr>
          <a:xfrm>
            <a:off x="4260850" y="1389063"/>
            <a:ext cx="622300" cy="485775"/>
          </a:xfrm>
          <a:prstGeom prst="rightArrow">
            <a:avLst>
              <a:gd name="adj1" fmla="val 50000"/>
              <a:gd name="adj2" fmla="val 33593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705100" y="3825875"/>
            <a:ext cx="2879725" cy="1255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 flipH="1">
            <a:off x="5584825" y="3825875"/>
            <a:ext cx="2773363" cy="1255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 flipH="1">
            <a:off x="785813" y="5081588"/>
            <a:ext cx="3017837" cy="868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803650" y="5081588"/>
            <a:ext cx="3197225" cy="868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 flipH="1">
            <a:off x="785813" y="3825875"/>
            <a:ext cx="1919287" cy="1255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0000FF"/>
                </a:solidFill>
              </a:rPr>
              <a:t>证明（续）：</a:t>
            </a: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000000"/>
                </a:solidFill>
              </a:rPr>
              <a:t>其中</a:t>
            </a: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000000"/>
                </a:solidFill>
              </a:rPr>
              <a:t>所以</a:t>
            </a: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000000"/>
                </a:solidFill>
              </a:rPr>
              <a:t>令 </a:t>
            </a:r>
            <a:r>
              <a:rPr lang="en-US" altLang="zh-CN" sz="2000" i="1" smtClean="0">
                <a:solidFill>
                  <a:srgbClr val="000000"/>
                </a:solidFill>
              </a:rPr>
              <a:t>h</a:t>
            </a:r>
            <a:r>
              <a:rPr lang="en-US" altLang="zh-CN" sz="2000" smtClean="0">
                <a:solidFill>
                  <a:srgbClr val="000000"/>
                </a:solidFill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sym typeface="Symbol" pitchFamily="18" charset="2"/>
              </a:rPr>
              <a:t> 0</a:t>
            </a:r>
            <a:r>
              <a:rPr lang="zh-CN" altLang="en-US" sz="2000" smtClean="0">
                <a:solidFill>
                  <a:srgbClr val="000000"/>
                </a:solidFill>
                <a:sym typeface="Symbol" pitchFamily="18" charset="2"/>
              </a:rPr>
              <a:t>，得                              ，公式得证．</a:t>
            </a:r>
            <a:endParaRPr lang="en-US" altLang="zh-CN" sz="2000" smtClean="0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82638" y="785813"/>
          <a:ext cx="7578725" cy="2489200"/>
        </p:xfrm>
        <a:graphic>
          <a:graphicData uri="http://schemas.openxmlformats.org/presentationml/2006/ole">
            <p:oleObj spid="_x0000_s36866" name="Equation" r:id="rId4" imgW="4609800" imgH="1511280" progId="Equation.DSMT4">
              <p:embed/>
            </p:oleObj>
          </a:graphicData>
        </a:graphic>
      </p:graphicFrame>
      <p:sp>
        <p:nvSpPr>
          <p:cNvPr id="7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85875" y="3422650"/>
          <a:ext cx="6661150" cy="1506538"/>
        </p:xfrm>
        <a:graphic>
          <a:graphicData uri="http://schemas.openxmlformats.org/presentationml/2006/ole">
            <p:oleObj spid="_x0000_s36867" name="Equation" r:id="rId6" imgW="4051080" imgH="9144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204913" y="4889500"/>
          <a:ext cx="5324475" cy="774700"/>
        </p:xfrm>
        <a:graphic>
          <a:graphicData uri="http://schemas.openxmlformats.org/presentationml/2006/ole">
            <p:oleObj spid="_x0000_s36868" name="Equation" r:id="rId7" imgW="3238200" imgH="4698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43125" y="5634038"/>
          <a:ext cx="1900238" cy="774700"/>
        </p:xfrm>
        <a:graphic>
          <a:graphicData uri="http://schemas.openxmlformats.org/presentationml/2006/ole">
            <p:oleObj spid="_x0000_s36869" name="Equation" r:id="rId8" imgW="1155600" imgH="469800" progId="Equation.DSMT4">
              <p:embed/>
            </p:oleObj>
          </a:graphicData>
        </a:graphic>
      </p:graphicFrame>
      <p:sp>
        <p:nvSpPr>
          <p:cNvPr id="16" name="Rectangle 17"/>
          <p:cNvSpPr>
            <a:spLocks noChangeArrowheads="1"/>
          </p:cNvSpPr>
          <p:nvPr/>
        </p:nvSpPr>
        <p:spPr bwMode="auto">
          <a:xfrm flipH="1">
            <a:off x="3092450" y="3325813"/>
            <a:ext cx="2447925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540375" y="3325813"/>
            <a:ext cx="2460625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40375" y="4259263"/>
            <a:ext cx="1603375" cy="669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66775" y="744538"/>
            <a:ext cx="3786188" cy="4572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P.154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7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计算                    ，其中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是由 </a:t>
            </a:r>
            <a:r>
              <a:rPr lang="en-US" altLang="zh-CN" i="1" smtClean="0"/>
              <a:t>x</a:t>
            </a:r>
            <a:r>
              <a:rPr lang="zh-CN" altLang="en-US" smtClean="0"/>
              <a:t> 轴、</a:t>
            </a:r>
            <a:r>
              <a:rPr lang="en-US" altLang="zh-CN" i="1" smtClean="0"/>
              <a:t>y</a:t>
            </a:r>
            <a:r>
              <a:rPr lang="zh-CN" altLang="en-US" smtClean="0"/>
              <a:t> 轴和直线 </a:t>
            </a: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i="1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2 </a:t>
            </a:r>
            <a:r>
              <a:rPr lang="zh-CN" altLang="en-US" smtClean="0"/>
              <a:t>所围成的闭区域．</a:t>
            </a: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令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 −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 v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 + </a:t>
            </a:r>
            <a:r>
              <a:rPr lang="en-US" altLang="zh-CN" i="1" smtClean="0"/>
              <a:t>x</a:t>
            </a:r>
            <a:r>
              <a:rPr lang="zh-CN" altLang="en-US" smtClean="0"/>
              <a:t>，则                                  ，此时</a:t>
            </a: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zh-CN" altLang="en-US" smtClean="0"/>
              <a:t> 轴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 = −</a:t>
            </a:r>
            <a:r>
              <a:rPr lang="en-US" altLang="zh-CN" i="1" smtClean="0"/>
              <a:t>u</a:t>
            </a:r>
            <a:r>
              <a:rPr lang="zh-CN" altLang="en-US" smtClean="0"/>
              <a:t>，</a:t>
            </a:r>
            <a:r>
              <a:rPr lang="en-US" altLang="zh-CN" i="1" smtClean="0"/>
              <a:t> y</a:t>
            </a:r>
            <a:r>
              <a:rPr lang="zh-CN" altLang="en-US" smtClean="0"/>
              <a:t> 轴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zh-CN" altLang="en-US" smtClean="0"/>
              <a:t>，</a:t>
            </a:r>
            <a:r>
              <a:rPr lang="en-US" altLang="zh-CN" i="1" smtClean="0"/>
              <a:t> 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2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 = 2</a:t>
            </a:r>
            <a:r>
              <a:rPr lang="zh-CN" altLang="en-US" smtClean="0"/>
              <a:t>，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/>
              <a:t> </a:t>
            </a:r>
            <a:r>
              <a:rPr lang="en-US" altLang="zh-CN" i="1" smtClean="0"/>
              <a:t>D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zh-CN" altLang="en-US" smtClean="0"/>
              <a:t>雅可比行列式</a:t>
            </a: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en-US" altLang="zh-CN" smtClean="0"/>
              <a:t>					</a:t>
            </a: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714625" y="61913"/>
          <a:ext cx="1546225" cy="965200"/>
        </p:xfrm>
        <a:graphic>
          <a:graphicData uri="http://schemas.openxmlformats.org/presentationml/2006/ole">
            <p:oleObj spid="_x0000_s37890" name="Equation" r:id="rId3" imgW="774360" imgH="48240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95838" y="1568450"/>
          <a:ext cx="2657475" cy="812800"/>
        </p:xfrm>
        <a:graphic>
          <a:graphicData uri="http://schemas.openxmlformats.org/presentationml/2006/ole">
            <p:oleObj spid="_x0000_s37891" name="Equation" r:id="rId4" imgW="1333440" imgH="40608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614613" y="3000375"/>
          <a:ext cx="5957887" cy="965200"/>
        </p:xfrm>
        <a:graphic>
          <a:graphicData uri="http://schemas.openxmlformats.org/presentationml/2006/ole">
            <p:oleObj spid="_x0000_s37892" name="Equation" r:id="rId5" imgW="2984400" imgH="48240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036638" y="4049713"/>
          <a:ext cx="6464300" cy="1879600"/>
        </p:xfrm>
        <a:graphic>
          <a:graphicData uri="http://schemas.openxmlformats.org/presentationml/2006/ole">
            <p:oleObj spid="_x0000_s37893" name="Equation" r:id="rId6" imgW="3238200" imgH="9396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970463" y="4113213"/>
            <a:ext cx="2244725" cy="8572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3752850" y="5072063"/>
            <a:ext cx="2555875" cy="8572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308725" y="5072063"/>
            <a:ext cx="1335088" cy="8572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27688" y="5113338"/>
            <a:ext cx="3516312" cy="174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143750" y="4889500"/>
            <a:ext cx="2000250" cy="196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286000" y="5072063"/>
            <a:ext cx="1466850" cy="8572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000125" y="5072063"/>
            <a:ext cx="2752725" cy="8572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 flipH="1">
            <a:off x="2714625" y="2471738"/>
            <a:ext cx="18573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 flipH="1">
            <a:off x="4572000" y="2471738"/>
            <a:ext cx="25717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43750" y="2471738"/>
            <a:ext cx="14287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 flipH="1">
            <a:off x="7429500" y="1757363"/>
            <a:ext cx="121443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5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01173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P.155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8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求由直线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zh-CN" altLang="en-US" smtClean="0"/>
              <a:t>，</a:t>
            </a:r>
            <a:r>
              <a:rPr lang="en-US" altLang="zh-CN" i="1" smtClean="0"/>
              <a:t> 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d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ax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bx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0 &lt; </a:t>
            </a:r>
            <a:r>
              <a:rPr lang="en-US" altLang="zh-CN" i="1" smtClean="0"/>
              <a:t>c</a:t>
            </a:r>
            <a:r>
              <a:rPr lang="en-US" altLang="zh-CN" smtClean="0"/>
              <a:t> &lt; </a:t>
            </a:r>
            <a:r>
              <a:rPr lang="en-US" altLang="zh-CN" i="1" smtClean="0"/>
              <a:t>d</a:t>
            </a:r>
            <a:r>
              <a:rPr lang="zh-CN" altLang="en-US" smtClean="0"/>
              <a:t>，</a:t>
            </a:r>
            <a:r>
              <a:rPr lang="en-US" altLang="zh-CN" smtClean="0"/>
              <a:t> 0 &lt; </a:t>
            </a:r>
            <a:r>
              <a:rPr lang="en-US" altLang="zh-CN" i="1" smtClean="0"/>
              <a:t>a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所围成的闭区域的面积．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所求面积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 +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 v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 / </a:t>
            </a:r>
            <a:r>
              <a:rPr lang="en-US" altLang="zh-CN" i="1" smtClean="0"/>
              <a:t>x</a:t>
            </a:r>
            <a:r>
              <a:rPr lang="zh-CN" altLang="en-US" smtClean="0"/>
              <a:t>，则                                  ，此时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c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>
                <a:sym typeface="Symbol" pitchFamily="18" charset="2"/>
              </a:rPr>
              <a:t>	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ax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v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	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bx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v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/>
              <a:t> </a:t>
            </a:r>
            <a:r>
              <a:rPr lang="en-US" altLang="zh-CN" i="1" smtClean="0"/>
              <a:t>D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5088" y="4722813"/>
            <a:ext cx="3998912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500313" y="1562100"/>
          <a:ext cx="1090612" cy="762000"/>
        </p:xfrm>
        <a:graphic>
          <a:graphicData uri="http://schemas.openxmlformats.org/presentationml/2006/ole">
            <p:oleObj spid="_x0000_s38914" name="Equation" r:id="rId4" imgW="545760" imgH="38088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143375" y="2336800"/>
          <a:ext cx="2555875" cy="812800"/>
        </p:xfrm>
        <a:graphic>
          <a:graphicData uri="http://schemas.openxmlformats.org/presentationml/2006/ole">
            <p:oleObj spid="_x0000_s38915" name="Equation" r:id="rId5" imgW="1282680" imgH="406080" progId="Equation.DSMT4">
              <p:embed/>
            </p:oleObj>
          </a:graphicData>
        </a:graphic>
      </p:graphicFrame>
      <p:sp>
        <p:nvSpPr>
          <p:cNvPr id="10" name="Rectangle 17"/>
          <p:cNvSpPr>
            <a:spLocks noChangeArrowheads="1"/>
          </p:cNvSpPr>
          <p:nvPr/>
        </p:nvSpPr>
        <p:spPr bwMode="auto">
          <a:xfrm flipH="1">
            <a:off x="3143250" y="3398838"/>
            <a:ext cx="21431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 flipH="1">
            <a:off x="3143250" y="3857625"/>
            <a:ext cx="21431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286375" y="3857625"/>
            <a:ext cx="15001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00875" y="4429125"/>
            <a:ext cx="2143125" cy="2428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 flipH="1">
            <a:off x="6715125" y="2543175"/>
            <a:ext cx="121443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472488" cy="501173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P.155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8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求由直线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zh-CN" altLang="en-US" smtClean="0"/>
              <a:t>，</a:t>
            </a:r>
            <a:r>
              <a:rPr lang="en-US" altLang="zh-CN" i="1" smtClean="0"/>
              <a:t> 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d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ax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bx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0 &lt; </a:t>
            </a:r>
            <a:r>
              <a:rPr lang="en-US" altLang="zh-CN" i="1" smtClean="0"/>
              <a:t>c</a:t>
            </a:r>
            <a:r>
              <a:rPr lang="en-US" altLang="zh-CN" smtClean="0"/>
              <a:t> &lt; </a:t>
            </a:r>
            <a:r>
              <a:rPr lang="en-US" altLang="zh-CN" i="1" smtClean="0"/>
              <a:t>d</a:t>
            </a:r>
            <a:r>
              <a:rPr lang="zh-CN" altLang="en-US" smtClean="0"/>
              <a:t>，</a:t>
            </a:r>
            <a:r>
              <a:rPr lang="en-US" altLang="zh-CN" smtClean="0"/>
              <a:t> 0 &lt; </a:t>
            </a:r>
            <a:r>
              <a:rPr lang="en-US" altLang="zh-CN" i="1" smtClean="0"/>
              <a:t>a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所围成的闭区域的面积．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 +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 v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 / </a:t>
            </a:r>
            <a:r>
              <a:rPr lang="en-US" altLang="zh-CN" i="1" smtClean="0"/>
              <a:t>x</a:t>
            </a:r>
            <a:r>
              <a:rPr lang="zh-CN" altLang="en-US" smtClean="0"/>
              <a:t>，则                                  ，此时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/>
              <a:t> </a:t>
            </a:r>
            <a:r>
              <a:rPr lang="en-US" altLang="zh-CN" i="1" smtClean="0"/>
              <a:t>D</a:t>
            </a:r>
            <a:r>
              <a:rPr lang="en-US" altLang="zh-CN" smtClean="0">
                <a:sym typeface="Symbol" pitchFamily="18" charset="2"/>
              </a:rPr>
              <a:t>.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雅可比行列式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所求面积</a:t>
            </a:r>
            <a:endParaRPr lang="en-US" altLang="zh-CN" smtClean="0"/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4722813"/>
            <a:ext cx="4000500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646238" y="3621088"/>
          <a:ext cx="5808662" cy="2819400"/>
        </p:xfrm>
        <a:graphic>
          <a:graphicData uri="http://schemas.openxmlformats.org/presentationml/2006/ole">
            <p:oleObj spid="_x0000_s39938" name="Equation" r:id="rId4" imgW="2908080" imgH="1409400" progId="Equation.DSMT4">
              <p:embed/>
            </p:oleObj>
          </a:graphicData>
        </a:graphic>
      </p:graphicFrame>
      <p:graphicFrame>
        <p:nvGraphicFramePr>
          <p:cNvPr id="7183" name="Object 3"/>
          <p:cNvGraphicFramePr>
            <a:graphicFrameLocks noChangeAspect="1"/>
          </p:cNvGraphicFramePr>
          <p:nvPr/>
        </p:nvGraphicFramePr>
        <p:xfrm>
          <a:off x="4143375" y="1482725"/>
          <a:ext cx="2555875" cy="812800"/>
        </p:xfrm>
        <a:graphic>
          <a:graphicData uri="http://schemas.openxmlformats.org/presentationml/2006/ole">
            <p:oleObj spid="_x0000_s39939" name="Equation" r:id="rId5" imgW="1282680" imgH="40608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574925" y="2324100"/>
          <a:ext cx="6211888" cy="965200"/>
        </p:xfrm>
        <a:graphic>
          <a:graphicData uri="http://schemas.openxmlformats.org/presentationml/2006/ole">
            <p:oleObj spid="_x0000_s39940" name="Equation" r:id="rId6" imgW="3111480" imgH="482400" progId="Equation.DSMT4">
              <p:embed/>
            </p:oleObj>
          </a:graphicData>
        </a:graphic>
      </p:graphicFrame>
      <p:sp>
        <p:nvSpPr>
          <p:cNvPr id="13" name="Rectangle 17"/>
          <p:cNvSpPr>
            <a:spLocks noChangeArrowheads="1"/>
          </p:cNvSpPr>
          <p:nvPr/>
        </p:nvSpPr>
        <p:spPr bwMode="auto">
          <a:xfrm flipH="1">
            <a:off x="5214938" y="3643313"/>
            <a:ext cx="2286000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 flipH="1">
            <a:off x="1674813" y="4592638"/>
            <a:ext cx="3468687" cy="908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 flipH="1">
            <a:off x="1665288" y="5551488"/>
            <a:ext cx="3263900" cy="866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329613" cy="5654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P.156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9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计算                                  ，</a:t>
            </a:r>
            <a:r>
              <a:rPr lang="en-US" altLang="zh-CN" i="1" dirty="0" smtClean="0"/>
              <a:t>D</a:t>
            </a:r>
            <a:r>
              <a:rPr lang="zh-CN" altLang="en-US" i="1" dirty="0" smtClean="0"/>
              <a:t> </a:t>
            </a:r>
            <a:r>
              <a:rPr lang="zh-CN" altLang="en-US" dirty="0" smtClean="0"/>
              <a:t>为椭圆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所围成的闭区域．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作</a:t>
            </a:r>
            <a:r>
              <a:rPr lang="zh-CN" altLang="en-US" dirty="0" smtClean="0">
                <a:solidFill>
                  <a:srgbClr val="FF0000"/>
                </a:solidFill>
              </a:rPr>
              <a:t>广义极坐标变换                         </a:t>
            </a:r>
            <a:r>
              <a:rPr lang="zh-CN" altLang="en-US" dirty="0" smtClean="0"/>
              <a:t>，其中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0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 b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 0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i="1" dirty="0" smtClean="0">
              <a:latin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dirty="0" smtClean="0">
                <a:latin typeface="Symbol" pitchFamily="18" charset="2"/>
              </a:rPr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≥ 0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 ≤ </a:t>
            </a:r>
            <a:r>
              <a:rPr lang="en-US" altLang="zh-CN" i="1" dirty="0" smtClean="0">
                <a:latin typeface="Symbol" pitchFamily="18" charset="2"/>
              </a:rPr>
              <a:t>q </a:t>
            </a:r>
            <a:r>
              <a:rPr lang="en-US" altLang="zh-CN" dirty="0" smtClean="0"/>
              <a:t>≤ 2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zh-CN" altLang="en-US" dirty="0" smtClean="0"/>
              <a:t>，于是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雅可比行列式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i="1" dirty="0" smtClean="0"/>
              <a:t>J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i="1" dirty="0" smtClean="0"/>
              <a:t>D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zh-CN" altLang="en-US" dirty="0" smtClean="0"/>
              <a:t> 内等于零当且仅 </a:t>
            </a:r>
            <a:r>
              <a:rPr lang="en-US" altLang="zh-CN" i="1" dirty="0" smtClean="0">
                <a:latin typeface="Symbol" pitchFamily="18" charset="2"/>
              </a:rPr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= 0</a:t>
            </a:r>
            <a:r>
              <a:rPr lang="zh-CN" altLang="en-US" dirty="0" smtClean="0"/>
              <a:t>，此时换元公式仍成立，于是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714625" y="49213"/>
          <a:ext cx="2609850" cy="990600"/>
        </p:xfrm>
        <a:graphic>
          <a:graphicData uri="http://schemas.openxmlformats.org/presentationml/2006/ole">
            <p:oleObj spid="_x0000_s40962" name="Equation" r:id="rId4" imgW="1307880" imgH="4950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83400" y="125413"/>
          <a:ext cx="1546225" cy="838200"/>
        </p:xfrm>
        <a:graphic>
          <a:graphicData uri="http://schemas.openxmlformats.org/presentationml/2006/ole">
            <p:oleObj spid="_x0000_s40963" name="Equation" r:id="rId5" imgW="774360" imgH="4190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929063" y="2286000"/>
          <a:ext cx="4510087" cy="939800"/>
        </p:xfrm>
        <a:graphic>
          <a:graphicData uri="http://schemas.openxmlformats.org/presentationml/2006/ole">
            <p:oleObj spid="_x0000_s40964" name="Equation" r:id="rId6" imgW="2260440" imgH="4698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546350" y="3165475"/>
          <a:ext cx="4235450" cy="990600"/>
        </p:xfrm>
        <a:graphic>
          <a:graphicData uri="http://schemas.openxmlformats.org/presentationml/2006/ole">
            <p:oleObj spid="_x0000_s40966" name="Equation" r:id="rId7" imgW="2120760" imgH="49500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928688" y="4835525"/>
          <a:ext cx="7805737" cy="1828800"/>
        </p:xfrm>
        <a:graphic>
          <a:graphicData uri="http://schemas.openxmlformats.org/presentationml/2006/ole">
            <p:oleObj spid="_x0000_s40967" name="Equation" r:id="rId8" imgW="3911400" imgH="914400" progId="Equation.DSMT4">
              <p:embed/>
            </p:oleObj>
          </a:graphicData>
        </a:graphic>
      </p:graphicFrame>
      <p:sp>
        <p:nvSpPr>
          <p:cNvPr id="10" name="Rectangle 17"/>
          <p:cNvSpPr>
            <a:spLocks noChangeArrowheads="1"/>
          </p:cNvSpPr>
          <p:nvPr/>
        </p:nvSpPr>
        <p:spPr bwMode="auto">
          <a:xfrm flipH="1">
            <a:off x="3532188" y="5807075"/>
            <a:ext cx="5183187" cy="908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 flipH="1">
            <a:off x="5857875" y="1614488"/>
            <a:ext cx="292893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786188" y="1366838"/>
          <a:ext cx="1774825" cy="939800"/>
        </p:xfrm>
        <a:graphic>
          <a:graphicData uri="http://schemas.openxmlformats.org/presentationml/2006/ole">
            <p:oleObj spid="_x0000_s40965" name="Equation" r:id="rId9" imgW="88884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8"/>
          <p:cNvSpPr>
            <a:spLocks noGrp="1"/>
          </p:cNvSpPr>
          <p:nvPr>
            <p:ph sz="half" idx="1"/>
          </p:nvPr>
        </p:nvSpPr>
        <p:spPr>
          <a:xfrm>
            <a:off x="457200" y="274638"/>
            <a:ext cx="4038600" cy="4525962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zh-CN" altLang="en-US" smtClean="0">
                <a:solidFill>
                  <a:srgbClr val="FF0000"/>
                </a:solidFill>
              </a:rPr>
              <a:t>型区域</a:t>
            </a:r>
            <a:endParaRPr lang="zh-CN" altLang="en-US" smtClean="0"/>
          </a:p>
        </p:txBody>
      </p:sp>
      <p:sp>
        <p:nvSpPr>
          <p:cNvPr id="47107" name="内容占位符 9"/>
          <p:cNvSpPr>
            <a:spLocks noGrp="1"/>
          </p:cNvSpPr>
          <p:nvPr>
            <p:ph sz="half" idx="2"/>
          </p:nvPr>
        </p:nvSpPr>
        <p:spPr>
          <a:xfrm>
            <a:off x="4648200" y="274638"/>
            <a:ext cx="4038600" cy="4525962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Y−</a:t>
            </a:r>
            <a:r>
              <a:rPr lang="zh-CN" altLang="en-US" smtClean="0">
                <a:solidFill>
                  <a:srgbClr val="FF0000"/>
                </a:solidFill>
              </a:rPr>
              <a:t>型区域</a:t>
            </a:r>
            <a:endParaRPr lang="zh-CN" altLang="en-US" smtClean="0"/>
          </a:p>
        </p:txBody>
      </p:sp>
      <p:pic>
        <p:nvPicPr>
          <p:cNvPr id="47108" name="Picture 8" descr="C:\Users\cjl\Desktop\p117-X型区域-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985838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109" name="组合 4"/>
          <p:cNvGrpSpPr>
            <a:grpSpLocks/>
          </p:cNvGrpSpPr>
          <p:nvPr/>
        </p:nvGrpSpPr>
        <p:grpSpPr bwMode="auto">
          <a:xfrm>
            <a:off x="5305425" y="985838"/>
            <a:ext cx="2725738" cy="2514600"/>
            <a:chOff x="5016500" y="4343400"/>
            <a:chExt cx="2725737" cy="2514600"/>
          </a:xfrm>
        </p:grpSpPr>
        <p:pic>
          <p:nvPicPr>
            <p:cNvPr id="47115" name="Picture 7" descr="C:\Users\cjl\Desktop\p117-Y型区域-1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57775" y="4343400"/>
              <a:ext cx="259080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6" name="矩形 6"/>
            <p:cNvSpPr>
              <a:spLocks noChangeArrowheads="1"/>
            </p:cNvSpPr>
            <p:nvPr/>
          </p:nvSpPr>
          <p:spPr bwMode="auto">
            <a:xfrm>
              <a:off x="6673849" y="4633913"/>
              <a:ext cx="10683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600"/>
            </a:p>
          </p:txBody>
        </p:sp>
        <p:sp>
          <p:nvSpPr>
            <p:cNvPr id="47117" name="矩形 7"/>
            <p:cNvSpPr>
              <a:spLocks noChangeArrowheads="1"/>
            </p:cNvSpPr>
            <p:nvPr/>
          </p:nvSpPr>
          <p:spPr bwMode="auto">
            <a:xfrm>
              <a:off x="5016500" y="5726113"/>
              <a:ext cx="1066800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600"/>
            </a:p>
          </p:txBody>
        </p:sp>
      </p:grpSp>
      <p:pic>
        <p:nvPicPr>
          <p:cNvPr id="2" name="Picture 3" descr="C:\Users\cjl\Desktop\p117-X型区域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75" y="3914775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5286375" y="3914775"/>
            <a:ext cx="2590800" cy="2514600"/>
            <a:chOff x="5286380" y="3914796"/>
            <a:chExt cx="2590800" cy="2514600"/>
          </a:xfrm>
        </p:grpSpPr>
        <p:pic>
          <p:nvPicPr>
            <p:cNvPr id="47112" name="Picture 2" descr="C:\Users\cjl\Desktop\p117-Y型区域-2.bmp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86380" y="3914796"/>
              <a:ext cx="259080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3" name="矩形 15"/>
            <p:cNvSpPr>
              <a:spLocks noChangeArrowheads="1"/>
            </p:cNvSpPr>
            <p:nvPr/>
          </p:nvSpPr>
          <p:spPr bwMode="auto">
            <a:xfrm>
              <a:off x="6632596" y="4205309"/>
              <a:ext cx="10683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600"/>
            </a:p>
          </p:txBody>
        </p:sp>
        <p:sp>
          <p:nvSpPr>
            <p:cNvPr id="47114" name="矩形 16"/>
            <p:cNvSpPr>
              <a:spLocks noChangeArrowheads="1"/>
            </p:cNvSpPr>
            <p:nvPr/>
          </p:nvSpPr>
          <p:spPr bwMode="auto">
            <a:xfrm>
              <a:off x="5505464" y="5297509"/>
              <a:ext cx="1066800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0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y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6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10 − 2</a:t>
            </a:r>
          </a:p>
          <a:p>
            <a:pPr lvl="1"/>
            <a:r>
              <a:rPr lang="en-US" altLang="zh-CN" smtClean="0"/>
              <a:t>1(2)</a:t>
            </a:r>
          </a:p>
          <a:p>
            <a:pPr lvl="1"/>
            <a:r>
              <a:rPr lang="en-US" altLang="zh-CN" smtClean="0"/>
              <a:t>2(4)</a:t>
            </a:r>
          </a:p>
          <a:p>
            <a:pPr lvl="1"/>
            <a:r>
              <a:rPr lang="en-US" altLang="zh-CN" smtClean="0"/>
              <a:t>4(3)</a:t>
            </a:r>
          </a:p>
          <a:p>
            <a:pPr lvl="1"/>
            <a:r>
              <a:rPr lang="en-US" altLang="zh-CN" smtClean="0"/>
              <a:t>6(1)(4)(5)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作业之一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10 − 2</a:t>
            </a:r>
          </a:p>
          <a:p>
            <a:pPr lvl="1"/>
            <a:r>
              <a:rPr lang="en-US" altLang="zh-CN" smtClean="0"/>
              <a:t>11(2)</a:t>
            </a:r>
          </a:p>
          <a:p>
            <a:pPr lvl="1"/>
            <a:r>
              <a:rPr lang="en-US" altLang="zh-CN" smtClean="0"/>
              <a:t>12(3)</a:t>
            </a:r>
          </a:p>
          <a:p>
            <a:pPr lvl="1"/>
            <a:r>
              <a:rPr lang="en-US" altLang="zh-CN" smtClean="0"/>
              <a:t>13(1)</a:t>
            </a:r>
          </a:p>
          <a:p>
            <a:pPr lvl="1"/>
            <a:r>
              <a:rPr lang="en-US" altLang="zh-CN" smtClean="0"/>
              <a:t>14(2)</a:t>
            </a:r>
          </a:p>
          <a:p>
            <a:pPr lvl="1"/>
            <a:r>
              <a:rPr lang="en-US" altLang="zh-CN" smtClean="0"/>
              <a:t>16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作业之二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10 − 2</a:t>
            </a:r>
          </a:p>
          <a:p>
            <a:pPr lvl="1"/>
            <a:r>
              <a:rPr lang="en-US" altLang="zh-CN" smtClean="0"/>
              <a:t>1(2)</a:t>
            </a:r>
          </a:p>
          <a:p>
            <a:pPr lvl="1"/>
            <a:r>
              <a:rPr lang="en-US" altLang="zh-CN" smtClean="0"/>
              <a:t>2(4)</a:t>
            </a:r>
          </a:p>
          <a:p>
            <a:pPr lvl="1"/>
            <a:r>
              <a:rPr lang="en-US" altLang="zh-CN" smtClean="0"/>
              <a:t>4(3)</a:t>
            </a:r>
          </a:p>
          <a:p>
            <a:pPr lvl="1"/>
            <a:r>
              <a:rPr lang="en-US" altLang="zh-CN" smtClean="0"/>
              <a:t>6(1)(4)(5)</a:t>
            </a:r>
          </a:p>
        </p:txBody>
      </p:sp>
      <p:sp>
        <p:nvSpPr>
          <p:cNvPr id="55300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10 − 2</a:t>
            </a:r>
          </a:p>
          <a:p>
            <a:pPr lvl="1"/>
            <a:r>
              <a:rPr lang="en-US" altLang="zh-CN" smtClean="0"/>
              <a:t>11(2)</a:t>
            </a:r>
          </a:p>
          <a:p>
            <a:pPr lvl="1"/>
            <a:r>
              <a:rPr lang="en-US" altLang="zh-CN" smtClean="0"/>
              <a:t>12(3)</a:t>
            </a:r>
          </a:p>
          <a:p>
            <a:pPr lvl="1"/>
            <a:r>
              <a:rPr lang="en-US" altLang="zh-CN" smtClean="0"/>
              <a:t>13(1)</a:t>
            </a:r>
          </a:p>
          <a:p>
            <a:pPr lvl="1"/>
            <a:r>
              <a:rPr lang="en-US" altLang="zh-CN" smtClean="0"/>
              <a:t>14(2)</a:t>
            </a:r>
          </a:p>
          <a:p>
            <a:pPr lvl="1"/>
            <a:r>
              <a:rPr lang="en-US" altLang="zh-CN" smtClean="0"/>
              <a:t>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设积分区域 </a:t>
            </a:r>
            <a:r>
              <a:rPr lang="en-US" altLang="zh-CN" i="1" smtClean="0"/>
              <a:t>D</a:t>
            </a:r>
            <a:r>
              <a:rPr lang="zh-CN" altLang="en-US" smtClean="0"/>
              <a:t> 是 </a:t>
            </a:r>
            <a:r>
              <a:rPr lang="en-US" altLang="zh-CN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zh-CN" altLang="en-US" smtClean="0">
                <a:solidFill>
                  <a:srgbClr val="FF0000"/>
                </a:solidFill>
              </a:rPr>
              <a:t>型区域</a:t>
            </a:r>
            <a:r>
              <a:rPr lang="zh-CN" altLang="en-US" smtClean="0"/>
              <a:t>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pic>
        <p:nvPicPr>
          <p:cNvPr id="3081" name="Picture 7" descr="C:\Users\cjl\Desktop\p118-二重积分的计算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2490788"/>
            <a:ext cx="42862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8" descr="C:\Users\cjl\Desktop\p118-二重积分的计算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0" y="2490788"/>
            <a:ext cx="42862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9" descr="C:\Users\cjl\Desktop\p118-二重积分的计算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0" y="2490788"/>
            <a:ext cx="42862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任意多边形 12"/>
          <p:cNvSpPr/>
          <p:nvPr/>
        </p:nvSpPr>
        <p:spPr>
          <a:xfrm>
            <a:off x="6292850" y="4959350"/>
            <a:ext cx="1682750" cy="252413"/>
          </a:xfrm>
          <a:custGeom>
            <a:avLst/>
            <a:gdLst>
              <a:gd name="connsiteX0" fmla="*/ 0 w 1683099"/>
              <a:gd name="connsiteY0" fmla="*/ 226088 h 253720"/>
              <a:gd name="connsiteX1" fmla="*/ 949569 w 1683099"/>
              <a:gd name="connsiteY1" fmla="*/ 216039 h 253720"/>
              <a:gd name="connsiteX2" fmla="*/ 1683099 w 1683099"/>
              <a:gd name="connsiteY2" fmla="*/ 0 h 253720"/>
              <a:gd name="connsiteX0" fmla="*/ 0 w 1683099"/>
              <a:gd name="connsiteY0" fmla="*/ 226088 h 253720"/>
              <a:gd name="connsiteX1" fmla="*/ 949569 w 1683099"/>
              <a:gd name="connsiteY1" fmla="*/ 216039 h 253720"/>
              <a:gd name="connsiteX2" fmla="*/ 1683099 w 1683099"/>
              <a:gd name="connsiteY2" fmla="*/ 0 h 2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099" h="253720">
                <a:moveTo>
                  <a:pt x="0" y="226088"/>
                </a:moveTo>
                <a:cubicBezTo>
                  <a:pt x="319927" y="253243"/>
                  <a:pt x="669053" y="253720"/>
                  <a:pt x="949569" y="216039"/>
                </a:cubicBezTo>
                <a:cubicBezTo>
                  <a:pt x="1230085" y="178358"/>
                  <a:pt x="1456592" y="89179"/>
                  <a:pt x="1683099" y="0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6648450" y="4838700"/>
          <a:ext cx="628650" cy="363538"/>
        </p:xfrm>
        <a:graphic>
          <a:graphicData uri="http://schemas.openxmlformats.org/presentationml/2006/ole">
            <p:oleObj spid="_x0000_s3074" name="Equation" r:id="rId6" imgW="393480" imgH="228600" progId="Equation.DSMT4">
              <p:embed/>
            </p:oleObj>
          </a:graphicData>
        </a:graphic>
      </p:graphicFrame>
      <p:pic>
        <p:nvPicPr>
          <p:cNvPr id="41997" name="Picture 13" descr="C:\Users\cjl\Desktop\p118-二重积分的计算-4.bmp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1FF25">
                <a:alpha val="50980"/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857999" y="3309949"/>
            <a:ext cx="552450" cy="1828800"/>
          </a:xfrm>
          <a:prstGeom prst="rect">
            <a:avLst/>
          </a:prstGeom>
          <a:noFill/>
        </p:spPr>
      </p:pic>
      <p:sp>
        <p:nvSpPr>
          <p:cNvPr id="12" name="任意多边形 11"/>
          <p:cNvSpPr/>
          <p:nvPr/>
        </p:nvSpPr>
        <p:spPr>
          <a:xfrm>
            <a:off x="5983288" y="4291013"/>
            <a:ext cx="1646237" cy="365125"/>
          </a:xfrm>
          <a:custGeom>
            <a:avLst/>
            <a:gdLst>
              <a:gd name="connsiteX0" fmla="*/ 0 w 1645920"/>
              <a:gd name="connsiteY0" fmla="*/ 365760 h 365760"/>
              <a:gd name="connsiteX1" fmla="*/ 998807 w 1645920"/>
              <a:gd name="connsiteY1" fmla="*/ 42203 h 365760"/>
              <a:gd name="connsiteX2" fmla="*/ 1645920 w 1645920"/>
              <a:gd name="connsiteY2" fmla="*/ 112541 h 365760"/>
              <a:gd name="connsiteX0" fmla="*/ 0 w 1645920"/>
              <a:gd name="connsiteY0" fmla="*/ 365760 h 365760"/>
              <a:gd name="connsiteX1" fmla="*/ 998807 w 1645920"/>
              <a:gd name="connsiteY1" fmla="*/ 42203 h 365760"/>
              <a:gd name="connsiteX2" fmla="*/ 1645920 w 1645920"/>
              <a:gd name="connsiteY2" fmla="*/ 112541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365760">
                <a:moveTo>
                  <a:pt x="0" y="365760"/>
                </a:moveTo>
                <a:cubicBezTo>
                  <a:pt x="352042" y="183004"/>
                  <a:pt x="724487" y="84406"/>
                  <a:pt x="998807" y="42203"/>
                </a:cubicBezTo>
                <a:cubicBezTo>
                  <a:pt x="1273127" y="0"/>
                  <a:pt x="1459523" y="56270"/>
                  <a:pt x="1645920" y="112541"/>
                </a:cubicBezTo>
              </a:path>
            </a:pathLst>
          </a:cu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6291263" y="4433888"/>
          <a:ext cx="646112" cy="361950"/>
        </p:xfrm>
        <a:graphic>
          <a:graphicData uri="http://schemas.openxmlformats.org/presentationml/2006/ole">
            <p:oleObj spid="_x0000_s3075" name="Equation" r:id="rId8" imgW="406080" imgH="228600" progId="Equation.DSMT4">
              <p:embed/>
            </p:oleObj>
          </a:graphicData>
        </a:graphic>
      </p:graphicFrame>
      <p:graphicFrame>
        <p:nvGraphicFramePr>
          <p:cNvPr id="7183" name="Object 4"/>
          <p:cNvGraphicFramePr>
            <a:graphicFrameLocks noChangeAspect="1"/>
          </p:cNvGraphicFramePr>
          <p:nvPr/>
        </p:nvGraphicFramePr>
        <p:xfrm>
          <a:off x="6772275" y="3938588"/>
          <a:ext cx="565150" cy="322262"/>
        </p:xfrm>
        <a:graphic>
          <a:graphicData uri="http://schemas.openxmlformats.org/presentationml/2006/ole">
            <p:oleObj spid="_x0000_s3076" name="Equation" r:id="rId9" imgW="355320" imgH="203040" progId="Equation.DSMT4">
              <p:embed/>
            </p:oleObj>
          </a:graphicData>
        </a:graphic>
      </p:graphicFrame>
      <p:sp>
        <p:nvSpPr>
          <p:cNvPr id="35" name="标题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简单区域的二重积分</a:t>
            </a:r>
            <a:endParaRPr lang="zh-CN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49438" y="2027238"/>
          <a:ext cx="5370512" cy="508000"/>
        </p:xfrm>
        <a:graphic>
          <a:graphicData uri="http://schemas.openxmlformats.org/presentationml/2006/ole">
            <p:oleObj spid="_x0000_s3077" name="Equation" r:id="rId10" imgW="2692080" imgH="2538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14375" y="2643188"/>
          <a:ext cx="3190875" cy="3429000"/>
        </p:xfrm>
        <a:graphic>
          <a:graphicData uri="http://schemas.openxmlformats.org/presentationml/2006/ole">
            <p:oleObj spid="_x0000_s3078" name="Equation" r:id="rId11" imgW="1600200" imgH="1714320" progId="Equation.DSMT4">
              <p:embed/>
            </p:oleObj>
          </a:graphicData>
        </a:graphic>
      </p:graphicFrame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685800" y="3386138"/>
            <a:ext cx="261461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685800" y="3886200"/>
            <a:ext cx="2614613" cy="6715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685800" y="4557713"/>
            <a:ext cx="3243263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685800" y="5357813"/>
            <a:ext cx="3243263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29188" y="6072188"/>
          <a:ext cx="2943225" cy="712787"/>
        </p:xfrm>
        <a:graphic>
          <a:graphicData uri="http://schemas.openxmlformats.org/presentationml/2006/ole">
            <p:oleObj spid="_x0000_s3079" name="Equation" r:id="rId12" imgW="1473120" imgH="355320" progId="Equation.DSMT4">
              <p:embed/>
            </p:oleObj>
          </a:graphicData>
        </a:graphic>
      </p:graphicFrame>
      <p:sp>
        <p:nvSpPr>
          <p:cNvPr id="45" name="椭圆 44"/>
          <p:cNvSpPr>
            <a:spLocks noChangeAspect="1"/>
          </p:cNvSpPr>
          <p:nvPr/>
        </p:nvSpPr>
        <p:spPr>
          <a:xfrm>
            <a:off x="6796088" y="42862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7292975" y="50863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97" name="Freeform 25"/>
          <p:cNvSpPr>
            <a:spLocks/>
          </p:cNvSpPr>
          <p:nvPr/>
        </p:nvSpPr>
        <p:spPr bwMode="auto">
          <a:xfrm>
            <a:off x="6870700" y="3311525"/>
            <a:ext cx="477838" cy="622300"/>
          </a:xfrm>
          <a:custGeom>
            <a:avLst/>
            <a:gdLst>
              <a:gd name="T0" fmla="*/ 0 w 301"/>
              <a:gd name="T1" fmla="*/ 2147483647 h 392"/>
              <a:gd name="T2" fmla="*/ 2147483647 w 301"/>
              <a:gd name="T3" fmla="*/ 2147483647 h 392"/>
              <a:gd name="T4" fmla="*/ 2147483647 w 301"/>
              <a:gd name="T5" fmla="*/ 2147483647 h 392"/>
              <a:gd name="T6" fmla="*/ 2147483647 w 301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301"/>
              <a:gd name="T13" fmla="*/ 0 h 392"/>
              <a:gd name="T14" fmla="*/ 301 w 301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1" h="392">
                <a:moveTo>
                  <a:pt x="0" y="130"/>
                </a:moveTo>
                <a:cubicBezTo>
                  <a:pt x="20" y="109"/>
                  <a:pt x="84" y="4"/>
                  <a:pt x="121" y="2"/>
                </a:cubicBezTo>
                <a:cubicBezTo>
                  <a:pt x="158" y="0"/>
                  <a:pt x="192" y="54"/>
                  <a:pt x="222" y="119"/>
                </a:cubicBezTo>
                <a:cubicBezTo>
                  <a:pt x="252" y="184"/>
                  <a:pt x="285" y="335"/>
                  <a:pt x="301" y="392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6" name="直接连接符 25"/>
          <p:cNvCxnSpPr>
            <a:stCxn id="45" idx="5"/>
            <a:endCxn id="46" idx="1"/>
          </p:cNvCxnSpPr>
          <p:nvPr/>
        </p:nvCxnSpPr>
        <p:spPr>
          <a:xfrm rot="16200000" flipH="1">
            <a:off x="6736557" y="4529931"/>
            <a:ext cx="723900" cy="42068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30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等式右端的积分称为</a:t>
            </a:r>
            <a:r>
              <a:rPr lang="zh-CN" altLang="en-US" smtClean="0">
                <a:solidFill>
                  <a:srgbClr val="FF0000"/>
                </a:solidFill>
              </a:rPr>
              <a:t>先对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>
                <a:solidFill>
                  <a:srgbClr val="FF0000"/>
                </a:solidFill>
              </a:rPr>
              <a:t> 后对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 的累次积分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若把二重积分化为先对 </a:t>
            </a:r>
            <a:r>
              <a:rPr lang="en-US" altLang="zh-CN" i="1" smtClean="0"/>
              <a:t>y</a:t>
            </a:r>
            <a:r>
              <a:rPr lang="zh-CN" altLang="en-US" smtClean="0"/>
              <a:t> 后对 </a:t>
            </a:r>
            <a:r>
              <a:rPr lang="en-US" altLang="zh-CN" i="1" smtClean="0"/>
              <a:t>x</a:t>
            </a:r>
            <a:r>
              <a:rPr lang="zh-CN" altLang="en-US" smtClean="0"/>
              <a:t> 的累次积分，则 </a:t>
            </a:r>
            <a:r>
              <a:rPr lang="en-US" altLang="zh-CN" i="1" smtClean="0"/>
              <a:t>y</a:t>
            </a:r>
            <a:r>
              <a:rPr lang="zh-CN" altLang="en-US" smtClean="0"/>
              <a:t> 的积分限一般是 </a:t>
            </a:r>
            <a:r>
              <a:rPr lang="en-US" altLang="zh-CN" i="1" smtClean="0"/>
              <a:t>x</a:t>
            </a:r>
            <a:r>
              <a:rPr lang="zh-CN" altLang="en-US" smtClean="0"/>
              <a:t> 的函数；而 </a:t>
            </a:r>
            <a:r>
              <a:rPr lang="en-US" altLang="zh-CN" i="1" smtClean="0"/>
              <a:t>x</a:t>
            </a:r>
            <a:r>
              <a:rPr lang="zh-CN" altLang="en-US" smtClean="0"/>
              <a:t> 的积分限只能是常数．</a:t>
            </a:r>
          </a:p>
          <a:p>
            <a:endParaRPr lang="zh-CN" altLang="en-US" smtClean="0"/>
          </a:p>
          <a:p>
            <a:r>
              <a:rPr lang="zh-CN" altLang="en-US" smtClean="0"/>
              <a:t>在上述讨论中</a:t>
            </a:r>
            <a:r>
              <a:rPr lang="zh-CN" altLang="en-US" smtClean="0">
                <a:sym typeface="Symbol" pitchFamily="18" charset="2"/>
              </a:rPr>
              <a:t>为了从几何上说明方便而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假设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 0</a:t>
            </a:r>
            <a:r>
              <a:rPr lang="zh-CN" altLang="en-US" smtClean="0">
                <a:sym typeface="Symbol" pitchFamily="18" charset="2"/>
              </a:rPr>
              <a:t>，实际上公式的成立不受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	此条件的限制．</a:t>
            </a:r>
            <a:endParaRPr lang="en-US" altLang="zh-CN" smtClean="0">
              <a:sym typeface="Symbol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243138" y="1379538"/>
          <a:ext cx="4659312" cy="812800"/>
        </p:xfrm>
        <a:graphic>
          <a:graphicData uri="http://schemas.openxmlformats.org/presentationml/2006/ole">
            <p:oleObj spid="_x0000_s4098" name="Equation" r:id="rId3" imgW="2336760" imgH="4060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851400" y="1393825"/>
            <a:ext cx="1957388" cy="6858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529138" y="1293813"/>
            <a:ext cx="2493962" cy="8858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5418138" y="792163"/>
            <a:ext cx="1584325" cy="395287"/>
          </a:xfrm>
          <a:prstGeom prst="borderCallout2">
            <a:avLst>
              <a:gd name="adj1" fmla="val 47859"/>
              <a:gd name="adj2" fmla="val -4498"/>
              <a:gd name="adj3" fmla="val 47860"/>
              <a:gd name="adj4" fmla="val -18140"/>
              <a:gd name="adj5" fmla="val 152204"/>
              <a:gd name="adj6" fmla="val -17840"/>
            </a:avLst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关于 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的函数</a:t>
            </a:r>
            <a:endParaRPr lang="en-US" altLang="zh-CN" b="1" dirty="0">
              <a:solidFill>
                <a:srgbClr val="0000FF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5203825" y="304800"/>
            <a:ext cx="2727325" cy="395288"/>
          </a:xfrm>
          <a:prstGeom prst="borderCallout2">
            <a:avLst>
              <a:gd name="adj1" fmla="val 47859"/>
              <a:gd name="adj2" fmla="val -4498"/>
              <a:gd name="adj3" fmla="val 47860"/>
              <a:gd name="adj4" fmla="val -18140"/>
              <a:gd name="adj5" fmla="val 250091"/>
              <a:gd name="adj6" fmla="val -18150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关于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积分的被积表达式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pic>
        <p:nvPicPr>
          <p:cNvPr id="4105" name="Picture 8" descr="C:\Users\cjl\Desktop\p117-X型区域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343400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6948488" y="3351213"/>
            <a:ext cx="1670050" cy="368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827088" y="3781425"/>
            <a:ext cx="2736850" cy="368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flipH="1">
            <a:off x="3563938" y="3781425"/>
            <a:ext cx="3744912" cy="368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160713" y="5099050"/>
            <a:ext cx="3211512" cy="368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" grpId="0" animBg="1"/>
      <p:bldP spid="4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简单区域的二重积分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284663" y="4322763"/>
            <a:ext cx="4402137" cy="1770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先对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后对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的累次积分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284663" y="2551113"/>
            <a:ext cx="4402137" cy="1771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先对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后对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的累次积分</a:t>
            </a:r>
          </a:p>
        </p:txBody>
      </p:sp>
      <p:grpSp>
        <p:nvGrpSpPr>
          <p:cNvPr id="5127" name="Group 46"/>
          <p:cNvGrpSpPr>
            <a:grpSpLocks/>
          </p:cNvGrpSpPr>
          <p:nvPr/>
        </p:nvGrpSpPr>
        <p:grpSpPr bwMode="auto">
          <a:xfrm>
            <a:off x="457200" y="1481138"/>
            <a:ext cx="8229600" cy="4611687"/>
            <a:chOff x="288" y="933"/>
            <a:chExt cx="5184" cy="2905"/>
          </a:xfrm>
        </p:grpSpPr>
        <p:sp>
          <p:nvSpPr>
            <p:cNvPr id="5140" name="Rectangle 24"/>
            <p:cNvSpPr>
              <a:spLocks noChangeArrowheads="1"/>
            </p:cNvSpPr>
            <p:nvPr/>
          </p:nvSpPr>
          <p:spPr bwMode="auto">
            <a:xfrm>
              <a:off x="1383" y="2723"/>
              <a:ext cx="1316" cy="111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1" name="Rectangle 22"/>
            <p:cNvSpPr>
              <a:spLocks noChangeArrowheads="1"/>
            </p:cNvSpPr>
            <p:nvPr/>
          </p:nvSpPr>
          <p:spPr bwMode="auto">
            <a:xfrm>
              <a:off x="1383" y="1607"/>
              <a:ext cx="1316" cy="111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2" name="Rectangle 20"/>
            <p:cNvSpPr>
              <a:spLocks noChangeArrowheads="1"/>
            </p:cNvSpPr>
            <p:nvPr/>
          </p:nvSpPr>
          <p:spPr bwMode="auto">
            <a:xfrm>
              <a:off x="1383" y="933"/>
              <a:ext cx="1316" cy="6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图示</a:t>
              </a:r>
            </a:p>
          </p:txBody>
        </p:sp>
        <p:sp>
          <p:nvSpPr>
            <p:cNvPr id="5143" name="Rectangle 10"/>
            <p:cNvSpPr>
              <a:spLocks noChangeArrowheads="1"/>
            </p:cNvSpPr>
            <p:nvPr/>
          </p:nvSpPr>
          <p:spPr bwMode="auto">
            <a:xfrm>
              <a:off x="288" y="2723"/>
              <a:ext cx="1095" cy="11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−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型区域</a:t>
              </a: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4" name="Rectangle 8"/>
            <p:cNvSpPr>
              <a:spLocks noChangeArrowheads="1"/>
            </p:cNvSpPr>
            <p:nvPr/>
          </p:nvSpPr>
          <p:spPr bwMode="auto">
            <a:xfrm>
              <a:off x="288" y="1607"/>
              <a:ext cx="1095" cy="1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−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型区域</a:t>
              </a:r>
            </a:p>
          </p:txBody>
        </p:sp>
        <p:sp>
          <p:nvSpPr>
            <p:cNvPr id="5145" name="Rectangle 7"/>
            <p:cNvSpPr>
              <a:spLocks noChangeArrowheads="1"/>
            </p:cNvSpPr>
            <p:nvPr/>
          </p:nvSpPr>
          <p:spPr bwMode="auto">
            <a:xfrm>
              <a:off x="2699" y="933"/>
              <a:ext cx="2773" cy="6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二重积分化为累次积分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6" name="Rectangle 6"/>
            <p:cNvSpPr>
              <a:spLocks noChangeArrowheads="1"/>
            </p:cNvSpPr>
            <p:nvPr/>
          </p:nvSpPr>
          <p:spPr bwMode="auto">
            <a:xfrm>
              <a:off x="288" y="933"/>
              <a:ext cx="1095" cy="6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积分区域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的类型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7" name="Line 12"/>
            <p:cNvSpPr>
              <a:spLocks noChangeShapeType="1"/>
            </p:cNvSpPr>
            <p:nvPr/>
          </p:nvSpPr>
          <p:spPr bwMode="auto">
            <a:xfrm>
              <a:off x="288" y="933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Line 13"/>
            <p:cNvSpPr>
              <a:spLocks noChangeShapeType="1"/>
            </p:cNvSpPr>
            <p:nvPr/>
          </p:nvSpPr>
          <p:spPr bwMode="auto">
            <a:xfrm>
              <a:off x="288" y="1607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14"/>
            <p:cNvSpPr>
              <a:spLocks noChangeShapeType="1"/>
            </p:cNvSpPr>
            <p:nvPr/>
          </p:nvSpPr>
          <p:spPr bwMode="auto">
            <a:xfrm>
              <a:off x="288" y="2723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15"/>
            <p:cNvSpPr>
              <a:spLocks noChangeShapeType="1"/>
            </p:cNvSpPr>
            <p:nvPr/>
          </p:nvSpPr>
          <p:spPr bwMode="auto">
            <a:xfrm>
              <a:off x="288" y="3838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16"/>
            <p:cNvSpPr>
              <a:spLocks noChangeShapeType="1"/>
            </p:cNvSpPr>
            <p:nvPr/>
          </p:nvSpPr>
          <p:spPr bwMode="auto">
            <a:xfrm>
              <a:off x="288" y="933"/>
              <a:ext cx="0" cy="290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17"/>
            <p:cNvSpPr>
              <a:spLocks noChangeShapeType="1"/>
            </p:cNvSpPr>
            <p:nvPr/>
          </p:nvSpPr>
          <p:spPr bwMode="auto">
            <a:xfrm>
              <a:off x="2699" y="933"/>
              <a:ext cx="0" cy="2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Line 18"/>
            <p:cNvSpPr>
              <a:spLocks noChangeShapeType="1"/>
            </p:cNvSpPr>
            <p:nvPr/>
          </p:nvSpPr>
          <p:spPr bwMode="auto">
            <a:xfrm>
              <a:off x="5472" y="933"/>
              <a:ext cx="0" cy="290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21"/>
            <p:cNvSpPr>
              <a:spLocks noChangeShapeType="1"/>
            </p:cNvSpPr>
            <p:nvPr/>
          </p:nvSpPr>
          <p:spPr bwMode="auto">
            <a:xfrm>
              <a:off x="1383" y="933"/>
              <a:ext cx="0" cy="2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128" name="Picture 8" descr="C:\Users\cjl\Desktop\p117-X型区域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2038" y="2578100"/>
            <a:ext cx="178117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9" name="Group 35"/>
          <p:cNvGrpSpPr>
            <a:grpSpLocks/>
          </p:cNvGrpSpPr>
          <p:nvPr/>
        </p:nvGrpSpPr>
        <p:grpSpPr bwMode="auto">
          <a:xfrm>
            <a:off x="2238375" y="4349750"/>
            <a:ext cx="1976438" cy="1728788"/>
            <a:chOff x="1510" y="2740"/>
            <a:chExt cx="1245" cy="1089"/>
          </a:xfrm>
        </p:grpSpPr>
        <p:pic>
          <p:nvPicPr>
            <p:cNvPr id="5137" name="Picture 7" descr="C:\Users\cjl\Desktop\p117-Y型区域-1.bmp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70" y="2740"/>
              <a:ext cx="1122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38" name="矩形 6"/>
            <p:cNvSpPr>
              <a:spLocks noChangeArrowheads="1"/>
            </p:cNvSpPr>
            <p:nvPr/>
          </p:nvSpPr>
          <p:spPr bwMode="auto">
            <a:xfrm>
              <a:off x="2254" y="2813"/>
              <a:ext cx="5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14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y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1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400" b="1"/>
            </a:p>
          </p:txBody>
        </p:sp>
        <p:sp>
          <p:nvSpPr>
            <p:cNvPr id="5139" name="矩形 7"/>
            <p:cNvSpPr>
              <a:spLocks noChangeArrowheads="1"/>
            </p:cNvSpPr>
            <p:nvPr/>
          </p:nvSpPr>
          <p:spPr bwMode="auto">
            <a:xfrm>
              <a:off x="1510" y="3330"/>
              <a:ext cx="5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14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y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1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400"/>
            </a:p>
          </p:txBody>
        </p:sp>
      </p:grp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386263" y="3298825"/>
          <a:ext cx="4189412" cy="730250"/>
        </p:xfrm>
        <a:graphic>
          <a:graphicData uri="http://schemas.openxmlformats.org/presentationml/2006/ole">
            <p:oleObj spid="_x0000_s5122" name="Equation" r:id="rId6" imgW="233676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375150" y="5027613"/>
          <a:ext cx="4211638" cy="730250"/>
        </p:xfrm>
        <a:graphic>
          <a:graphicData uri="http://schemas.openxmlformats.org/presentationml/2006/ole">
            <p:oleObj spid="_x0000_s5123" name="Equation" r:id="rId7" imgW="2349360" imgH="406080" progId="Equation.DSMT4">
              <p:embed/>
            </p:oleObj>
          </a:graphicData>
        </a:graphic>
      </p:graphicFrame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 rot="5400000" flipH="1" flipV="1">
            <a:off x="2301875" y="3438525"/>
            <a:ext cx="1258888" cy="1588"/>
          </a:xfrm>
          <a:prstGeom prst="line">
            <a:avLst/>
          </a:prstGeom>
          <a:noFill/>
          <a:ln w="19050" algn="ctr">
            <a:solidFill>
              <a:srgbClr val="0000FF"/>
            </a:solidFill>
            <a:prstDash val="dash"/>
            <a:round/>
            <a:headEnd/>
            <a:tailEnd/>
          </a:ln>
        </p:spPr>
      </p:cxn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2894013" y="3068638"/>
            <a:ext cx="71437" cy="69850"/>
          </a:xfrm>
          <a:prstGeom prst="ellipse">
            <a:avLst/>
          </a:prstGeom>
          <a:solidFill>
            <a:srgbClr val="FF0000"/>
          </a:solidFill>
          <a:ln w="54991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2895600" y="3616325"/>
            <a:ext cx="71438" cy="69850"/>
          </a:xfrm>
          <a:prstGeom prst="ellipse">
            <a:avLst/>
          </a:prstGeom>
          <a:solidFill>
            <a:srgbClr val="FF0000"/>
          </a:solidFill>
          <a:ln w="54991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flipH="1" flipV="1">
            <a:off x="2555875" y="4940300"/>
            <a:ext cx="1258888" cy="1588"/>
          </a:xfrm>
          <a:prstGeom prst="line">
            <a:avLst/>
          </a:prstGeom>
          <a:noFill/>
          <a:ln w="19050" algn="ctr">
            <a:solidFill>
              <a:srgbClr val="0000FF"/>
            </a:solidFill>
            <a:prstDash val="dash"/>
            <a:round/>
            <a:headEnd/>
            <a:tailEnd/>
          </a:ln>
        </p:spPr>
      </p:cxnSp>
      <p:sp>
        <p:nvSpPr>
          <p:cNvPr id="19" name="椭圆 18"/>
          <p:cNvSpPr>
            <a:spLocks noChangeAspect="1"/>
          </p:cNvSpPr>
          <p:nvPr/>
        </p:nvSpPr>
        <p:spPr bwMode="auto">
          <a:xfrm>
            <a:off x="2828925" y="4905375"/>
            <a:ext cx="71438" cy="71438"/>
          </a:xfrm>
          <a:prstGeom prst="ellipse">
            <a:avLst/>
          </a:prstGeom>
          <a:solidFill>
            <a:srgbClr val="FF0000"/>
          </a:solidFill>
          <a:ln w="54991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 bwMode="auto">
          <a:xfrm>
            <a:off x="3549650" y="4905375"/>
            <a:ext cx="71438" cy="71438"/>
          </a:xfrm>
          <a:prstGeom prst="ellipse">
            <a:avLst/>
          </a:prstGeom>
          <a:solidFill>
            <a:srgbClr val="FF0000"/>
          </a:solidFill>
          <a:ln w="54991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40425" y="388938"/>
            <a:ext cx="2160588" cy="914400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1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穿线法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 animBg="1"/>
      <p:bldP spid="44041" grpId="0" animBg="1"/>
      <p:bldP spid="16" grpId="0" animBg="1"/>
      <p:bldP spid="17" grpId="0" animBg="1"/>
      <p:bldP spid="19" grpId="0" animBg="1"/>
      <p:bldP spid="2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简单区域的二重积分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既是 </a:t>
            </a:r>
            <a:r>
              <a:rPr lang="en-US" altLang="zh-CN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zh-CN" altLang="en-US" smtClean="0">
                <a:solidFill>
                  <a:srgbClr val="FF0000"/>
                </a:solidFill>
              </a:rPr>
              <a:t>型也是 </a:t>
            </a:r>
            <a:r>
              <a:rPr lang="en-US" altLang="zh-CN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zh-CN" altLang="en-US" smtClean="0">
                <a:solidFill>
                  <a:srgbClr val="FF0000"/>
                </a:solidFill>
              </a:rPr>
              <a:t>型的区域</a:t>
            </a:r>
          </a:p>
        </p:txBody>
      </p:sp>
      <p:pic>
        <p:nvPicPr>
          <p:cNvPr id="48138" name="Picture 10" descr="p119-既是X型也是Y型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4029075"/>
            <a:ext cx="29146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862013" y="2024063"/>
          <a:ext cx="4684712" cy="1549400"/>
        </p:xfrm>
        <a:graphic>
          <a:graphicData uri="http://schemas.openxmlformats.org/presentationml/2006/ole">
            <p:oleObj spid="_x0000_s6146" name="Equation" r:id="rId4" imgW="2349360" imgH="7743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55875" y="2800350"/>
            <a:ext cx="2944813" cy="844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8152" name="Picture 24" descr="C:\Users\cjl\Desktop\p119-既是X型也是Y型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4029075"/>
            <a:ext cx="29146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 rot="5400000" flipH="1" flipV="1">
            <a:off x="1027112" y="5446713"/>
            <a:ext cx="1979613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>
            <a:spLocks noChangeAspect="1"/>
          </p:cNvSpPr>
          <p:nvPr/>
        </p:nvSpPr>
        <p:spPr>
          <a:xfrm>
            <a:off x="1962150" y="4972050"/>
            <a:ext cx="109538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1962150" y="5916613"/>
            <a:ext cx="109538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5375275" y="5875338"/>
            <a:ext cx="2339975" cy="15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>
            <a:spLocks noChangeAspect="1"/>
          </p:cNvSpPr>
          <p:nvPr/>
        </p:nvSpPr>
        <p:spPr>
          <a:xfrm>
            <a:off x="5772150" y="58213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861175" y="58213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940425" y="388938"/>
            <a:ext cx="2160588" cy="914400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1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穿线法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286375" y="2143125"/>
            <a:ext cx="335597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0953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（先对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后对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积分）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286375" y="2908300"/>
            <a:ext cx="335597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0953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（先对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后对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积分）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555875" y="1955800"/>
            <a:ext cx="2944813" cy="844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5" grpId="0" animBg="1"/>
      <p:bldP spid="26" grpId="0" animBg="1"/>
      <p:bldP spid="28" grpId="0"/>
      <p:bldP spid="29" grpId="0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8326</TotalTime>
  <Words>2519</Words>
  <Application>Microsoft Office PowerPoint</Application>
  <PresentationFormat>全屏显示(4:3)</PresentationFormat>
  <Paragraphs>408</Paragraphs>
  <Slides>52</Slides>
  <Notes>4</Notes>
  <HiddenSlides>15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Wingdings</vt:lpstr>
      <vt:lpstr>Symbol</vt:lpstr>
      <vt:lpstr>聚合</vt:lpstr>
      <vt:lpstr>6_聚合</vt:lpstr>
      <vt:lpstr>MathType 6.0 Equation</vt:lpstr>
      <vt:lpstr>MathType 5.0 Equation</vt:lpstr>
      <vt:lpstr>第十章  重积分</vt:lpstr>
      <vt:lpstr>计算二重积分的基本思想</vt:lpstr>
      <vt:lpstr>一、利用直角坐标计算二重积分</vt:lpstr>
      <vt:lpstr>简单区域</vt:lpstr>
      <vt:lpstr>幻灯片 5</vt:lpstr>
      <vt:lpstr>简单区域的二重积分</vt:lpstr>
      <vt:lpstr>说明</vt:lpstr>
      <vt:lpstr>简单区域的二重积分</vt:lpstr>
      <vt:lpstr>简单区域的二重积分</vt:lpstr>
      <vt:lpstr>简单区域的二重积分</vt:lpstr>
      <vt:lpstr>简单区域的二重积分</vt:lpstr>
      <vt:lpstr>一般区域的二重积分</vt:lpstr>
      <vt:lpstr>幻灯片 13</vt:lpstr>
      <vt:lpstr>幻灯片 14</vt:lpstr>
      <vt:lpstr>幻灯片 15</vt:lpstr>
      <vt:lpstr>交换积分次序的步骤</vt:lpstr>
      <vt:lpstr>幻灯片 17</vt:lpstr>
      <vt:lpstr>利用积分区域的对称性与被积函数的奇偶性简化积分的计算</vt:lpstr>
      <vt:lpstr>利用积分区域的对称性与被积函数的奇偶性简化积分的计算</vt:lpstr>
      <vt:lpstr>利用积分区域的对称性与被积函数的奇偶性简化积分的计算</vt:lpstr>
      <vt:lpstr>利用积分区域的对称性与被积函数的奇偶性简化积分的计算</vt:lpstr>
      <vt:lpstr>幻灯片 22</vt:lpstr>
      <vt:lpstr>幻灯片 23</vt:lpstr>
      <vt:lpstr>二、利用极坐标计算二重积分</vt:lpstr>
      <vt:lpstr>关于问题1</vt:lpstr>
      <vt:lpstr>直角坐标系与极坐标系下二重积分的转换</vt:lpstr>
      <vt:lpstr>说明</vt:lpstr>
      <vt:lpstr>几种特殊的积分区域</vt:lpstr>
      <vt:lpstr>几种特殊的积分区域</vt:lpstr>
      <vt:lpstr>幻灯片 30</vt:lpstr>
      <vt:lpstr>幻灯片 31</vt:lpstr>
      <vt:lpstr>幻灯片 32</vt:lpstr>
      <vt:lpstr>幻灯片 33</vt:lpstr>
      <vt:lpstr>幻灯片 34</vt:lpstr>
      <vt:lpstr>幻灯片 35</vt:lpstr>
      <vt:lpstr>圆的极坐标方程</vt:lpstr>
      <vt:lpstr>幻灯片 37</vt:lpstr>
      <vt:lpstr>双扭线的极坐标方程</vt:lpstr>
      <vt:lpstr>心形线的极坐标方程</vt:lpstr>
      <vt:lpstr>幻灯片 40</vt:lpstr>
      <vt:lpstr>高数上册P.253例12</vt:lpstr>
      <vt:lpstr>二重积分的换元法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作业之一</vt:lpstr>
      <vt:lpstr>作业之二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580</cp:revision>
  <dcterms:created xsi:type="dcterms:W3CDTF">2010-09-04T05:21:04Z</dcterms:created>
  <dcterms:modified xsi:type="dcterms:W3CDTF">2023-04-02T12:30:39Z</dcterms:modified>
</cp:coreProperties>
</file>