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616" r:id="rId2"/>
  </p:sldMasterIdLst>
  <p:notesMasterIdLst>
    <p:notesMasterId r:id="rId55"/>
  </p:notesMasterIdLst>
  <p:handoutMasterIdLst>
    <p:handoutMasterId r:id="rId56"/>
  </p:handoutMasterIdLst>
  <p:sldIdLst>
    <p:sldId id="551" r:id="rId3"/>
    <p:sldId id="492" r:id="rId4"/>
    <p:sldId id="485" r:id="rId5"/>
    <p:sldId id="493" r:id="rId6"/>
    <p:sldId id="495" r:id="rId7"/>
    <p:sldId id="496" r:id="rId8"/>
    <p:sldId id="497" r:id="rId9"/>
    <p:sldId id="499" r:id="rId10"/>
    <p:sldId id="498" r:id="rId11"/>
    <p:sldId id="486" r:id="rId12"/>
    <p:sldId id="503" r:id="rId13"/>
    <p:sldId id="552" r:id="rId14"/>
    <p:sldId id="487" r:id="rId15"/>
    <p:sldId id="504" r:id="rId16"/>
    <p:sldId id="488" r:id="rId17"/>
    <p:sldId id="506" r:id="rId18"/>
    <p:sldId id="507" r:id="rId19"/>
    <p:sldId id="508" r:id="rId20"/>
    <p:sldId id="509" r:id="rId21"/>
    <p:sldId id="510" r:id="rId22"/>
    <p:sldId id="522" r:id="rId23"/>
    <p:sldId id="501" r:id="rId24"/>
    <p:sldId id="511" r:id="rId25"/>
    <p:sldId id="512" r:id="rId26"/>
    <p:sldId id="520" r:id="rId27"/>
    <p:sldId id="515" r:id="rId28"/>
    <p:sldId id="521" r:id="rId29"/>
    <p:sldId id="518" r:id="rId30"/>
    <p:sldId id="519" r:id="rId31"/>
    <p:sldId id="523" r:id="rId32"/>
    <p:sldId id="543" r:id="rId33"/>
    <p:sldId id="541" r:id="rId34"/>
    <p:sldId id="524" r:id="rId35"/>
    <p:sldId id="544" r:id="rId36"/>
    <p:sldId id="527" r:id="rId37"/>
    <p:sldId id="529" r:id="rId38"/>
    <p:sldId id="525" r:id="rId39"/>
    <p:sldId id="531" r:id="rId40"/>
    <p:sldId id="550" r:id="rId41"/>
    <p:sldId id="530" r:id="rId42"/>
    <p:sldId id="537" r:id="rId43"/>
    <p:sldId id="539" r:id="rId44"/>
    <p:sldId id="557" r:id="rId45"/>
    <p:sldId id="538" r:id="rId46"/>
    <p:sldId id="545" r:id="rId47"/>
    <p:sldId id="546" r:id="rId48"/>
    <p:sldId id="540" r:id="rId49"/>
    <p:sldId id="516" r:id="rId50"/>
    <p:sldId id="556" r:id="rId51"/>
    <p:sldId id="547" r:id="rId52"/>
    <p:sldId id="553" r:id="rId53"/>
    <p:sldId id="554" r:id="rId5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2DA2BF"/>
    <a:srgbClr val="FFFF99"/>
    <a:srgbClr val="FF0000"/>
    <a:srgbClr val="FFFF66"/>
    <a:srgbClr val="FFFF00"/>
    <a:srgbClr val="00FF00"/>
    <a:srgbClr val="C8FF9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2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6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4.wmf"/><Relationship Id="rId1" Type="http://schemas.openxmlformats.org/officeDocument/2006/relationships/image" Target="../media/image89.wmf"/><Relationship Id="rId4" Type="http://schemas.openxmlformats.org/officeDocument/2006/relationships/image" Target="../media/image9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1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30.wmf"/><Relationship Id="rId7" Type="http://schemas.openxmlformats.org/officeDocument/2006/relationships/image" Target="../media/image132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31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98E49EF1-63D0-4252-B069-390D85B69803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88A38CE4-284C-4DDF-9A38-C70F869E14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56E9F299-D1D2-4139-BD09-2B7B72E6E7AD}" type="datetimeFigureOut">
              <a:rPr lang="zh-CN" altLang="en-US"/>
              <a:pPr>
                <a:defRPr/>
              </a:pPr>
              <a:t>2023/4/9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E66BA3B5-CFB1-4B25-AFBD-781F7D2E41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平面薄片没有厚度，因此平面薄片只有面积，没有体积。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864B2D-9346-470B-8A48-28B75A603030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675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EF5B4AC-7C41-4F75-B37B-72CC47FD6D66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注意：在第一种情形中，</a:t>
            </a:r>
            <a:r>
              <a:rPr lang="en-US" altLang="zh-CN" smtClean="0"/>
              <a:t>arctan(y/x)</a:t>
            </a:r>
            <a:r>
              <a:rPr lang="zh-CN" altLang="en-US" smtClean="0"/>
              <a:t>中，根据分子、分母的相对位置，令</a:t>
            </a:r>
            <a:r>
              <a:rPr lang="en-US" altLang="zh-CN" smtClean="0"/>
              <a:t>x=rcos</a:t>
            </a:r>
            <a:r>
              <a:rPr lang="en-US" altLang="zh-CN" smtClean="0">
                <a:sym typeface="Symbol" pitchFamily="18" charset="2"/>
              </a:rPr>
              <a:t></a:t>
            </a:r>
            <a:r>
              <a:rPr lang="zh-CN" altLang="en-US" smtClean="0"/>
              <a:t>，</a:t>
            </a:r>
            <a:r>
              <a:rPr lang="en-US" altLang="zh-CN" smtClean="0"/>
              <a:t>y=rsin</a:t>
            </a:r>
            <a:r>
              <a:rPr lang="en-US" altLang="zh-CN" smtClean="0">
                <a:sym typeface="Symbol" pitchFamily="18" charset="2"/>
              </a:rPr>
              <a:t></a:t>
            </a:r>
            <a:r>
              <a:rPr lang="zh-CN" altLang="en-US" smtClean="0"/>
              <a:t>，则</a:t>
            </a:r>
            <a:r>
              <a:rPr lang="en-US" altLang="zh-CN" smtClean="0"/>
              <a:t>arctan(y/x)=</a:t>
            </a:r>
            <a:r>
              <a:rPr lang="en-US" altLang="zh-CN" smtClean="0">
                <a:sym typeface="Symbol" pitchFamily="18" charset="2"/>
              </a:rPr>
              <a:t></a:t>
            </a:r>
            <a:r>
              <a:rPr lang="zh-CN" altLang="en-US" smtClean="0">
                <a:sym typeface="Symbol" pitchFamily="18" charset="2"/>
              </a:rPr>
              <a:t>。</a:t>
            </a:r>
            <a:endParaRPr lang="zh-CN" altLang="en-US" smtClean="0"/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F81759A-617B-4A4B-9706-97DDCDBC5166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65A6D90-7393-4123-878B-5ECFDF8C9B66}" type="slidenum">
              <a:rPr lang="zh-CN" altLang="en-US" smtClean="0"/>
              <a:pPr/>
              <a:t>35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A7022CF-5089-4B43-941B-9D90C2CD6970}" type="slidenum">
              <a:rPr lang="zh-CN" altLang="en-US" smtClean="0"/>
              <a:pPr/>
              <a:t>36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066869-D6D3-4877-9EBC-D860E97FEC15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727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A25882-3146-4BB0-8C0A-BF9A0CCD2541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052AB76-5036-4627-9DEA-5CA028150E38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DCA7DB6-6EA8-49DC-9861-0BAB09D3215E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2B7209-4906-4C0F-BD36-494B99B5C951}" type="slidenum">
              <a:rPr lang="zh-CN" altLang="en-US" smtClean="0"/>
              <a:pPr/>
              <a:t>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3F1B465-D9CF-4E2F-80CA-FEE757E9C261}" type="slidenum">
              <a:rPr lang="zh-CN" altLang="en-US" smtClean="0"/>
              <a:pPr/>
              <a:t>11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课本</a:t>
            </a:r>
            <a:r>
              <a:rPr lang="en-US" altLang="zh-CN" smtClean="0"/>
              <a:t>P.142</a:t>
            </a:r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题的结论</a:t>
            </a:r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3EA670-9941-4F55-A81E-0873188A3A6E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645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F21709-B825-4172-BB37-D0BF478203E8}" type="slidenum">
              <a:rPr lang="zh-CN" altLang="en-US" smtClean="0"/>
              <a:pPr/>
              <a:t>21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BD0515-8A8E-49B4-B9E3-309B3EB8E79E}" type="slidenum">
              <a:rPr lang="zh-CN" altLang="en-US" smtClean="0"/>
              <a:pPr/>
              <a:t>22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结合</a:t>
            </a:r>
            <a:r>
              <a:rPr lang="en-US" altLang="zh-CN" smtClean="0"/>
              <a:t>P.17</a:t>
            </a:r>
            <a:r>
              <a:rPr lang="zh-CN" altLang="en-US" smtClean="0"/>
              <a:t>的课件进行讲解。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4038478-E275-414F-8A40-852F020F740E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6A74CD-EADF-40AF-8FD7-FD086BFF3B25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84A3555-9E21-4973-9867-BACE6D12D1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F402C-A7C2-47A1-B704-93464C4A79D7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497A7-E8F0-4BA0-A81B-9F3FD933D6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94B80-F4F9-4BCE-97C6-31C217E2F9AB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55240-BDEA-4976-8D1C-243933B4C0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B822BA-A968-408D-8066-3D53F2FE0133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D923-3354-420B-B055-BD28B8B4F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DE5FD-1698-4C54-B491-2C0B85B95BE6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E4288-0B4E-4F59-8E9A-9B5025E29A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83DC8-7573-4175-ABF0-3D3FD9F6FEDF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D7872-2F98-44F3-A134-55203B7F5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1552-AE97-4D89-B7B7-62348E8ED0E7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1A396-78A9-4D50-A096-832CEBFC1E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84607-67E2-4EDE-9B97-C7A92E31C19C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9BD3B-0A5E-4D3D-94D8-136603BBFB5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1541A-4F8B-4F33-BE01-A08A6B4FD976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FA850-F4C0-4BE8-96AD-7988E654EE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14735-DE4D-43CB-96C8-B119FA7B8A16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5F125-8A8B-4A8E-B445-D5C478B50E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1D82A4-3538-4E12-B11D-4B1C11640FE9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E4146-07B6-42D4-9E8D-AB091429BB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DC7BF-1045-4B8D-9361-DF58AEFF37D1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69927-78E8-42B6-BDC8-896AD4A873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22717-FBF9-47FA-9C4A-060602D2ACD1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2C7D2-32C9-4F96-A304-181226A74E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2C18F-FA0F-4873-936F-29C781DF4390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7AE6B-A899-467F-BB3F-08314DADD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0384EC-BA82-4B20-8401-3097ADD33253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1A668-1910-462D-8065-7FB30C3779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89C41-1A8C-41CC-8B02-5760C6B62DF5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1EB55-39DA-4915-BD10-7697CA9488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793B7-9B23-4E0A-8337-22FD8393D4B0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EB008-22B0-42EE-8FCE-9257E6EA79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8133F7-258F-4CD3-94C1-941FC76E73D1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B6C94-AC0A-4A0C-A11E-25455DE11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19A11-7F7F-443C-9258-EA2A6C530284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B8EC7-2458-48CF-92CF-2C36C151F4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98F47-A066-427D-861D-B7A48D9EDC29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07B3C-39F3-4D8C-8E8B-E94F12539A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F063F-4041-49A0-A15F-8BB9930018C9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0B14E-7714-49CA-B5CB-B8298845A1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D34E8-7C8C-4ABA-8DBC-81D61DB8BCD1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40B9-5A24-4149-B059-F0A80AAB1C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380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79F6C462-5422-408E-BD86-AEA975AE585B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C0ADEAC-3AE9-4C2F-95F5-5A87BC636D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5" r:id="rId1"/>
    <p:sldLayoutId id="2147486034" r:id="rId2"/>
    <p:sldLayoutId id="2147486035" r:id="rId3"/>
    <p:sldLayoutId id="2147486036" r:id="rId4"/>
    <p:sldLayoutId id="2147486037" r:id="rId5"/>
    <p:sldLayoutId id="2147486038" r:id="rId6"/>
    <p:sldLayoutId id="2147486039" r:id="rId7"/>
    <p:sldLayoutId id="2147486040" r:id="rId8"/>
    <p:sldLayoutId id="2147486041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3481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DFC4FB0F-2F9F-460D-AACC-0ED04EE8B142}" type="datetimeFigureOut">
              <a:rPr lang="zh-CN" altLang="en-US"/>
              <a:pPr>
                <a:defRPr/>
              </a:pPr>
              <a:t>2023/4/9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10DC9B1F-D695-4ABE-8188-44FD4472BA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2" r:id="rId1"/>
    <p:sldLayoutId id="2147486043" r:id="rId2"/>
    <p:sldLayoutId id="2147486044" r:id="rId3"/>
    <p:sldLayoutId id="2147486045" r:id="rId4"/>
    <p:sldLayoutId id="2147486046" r:id="rId5"/>
    <p:sldLayoutId id="2147486047" r:id="rId6"/>
    <p:sldLayoutId id="2147486048" r:id="rId7"/>
    <p:sldLayoutId id="2147486049" r:id="rId8"/>
    <p:sldLayoutId id="2147486050" r:id="rId9"/>
    <p:sldLayoutId id="2147486051" r:id="rId10"/>
    <p:sldLayoutId id="2147486052" r:id="rId11"/>
    <p:sldLayoutId id="2147486053" r:id="rId12"/>
    <p:sldLayoutId id="214748605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png"/><Relationship Id="rId11" Type="http://schemas.openxmlformats.org/officeDocument/2006/relationships/oleObject" Target="../embeddings/oleObject24.bin"/><Relationship Id="rId5" Type="http://schemas.openxmlformats.org/officeDocument/2006/relationships/image" Target="../media/image34.pn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33.png"/><Relationship Id="rId9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4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2.png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61.png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4.bin"/><Relationship Id="rId5" Type="http://schemas.openxmlformats.org/officeDocument/2006/relationships/image" Target="../media/image7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47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4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87.png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4" Type="http://schemas.openxmlformats.org/officeDocument/2006/relationships/image" Target="../media/image88.png"/><Relationship Id="rId9" Type="http://schemas.openxmlformats.org/officeDocument/2006/relationships/oleObject" Target="../embeddings/oleObject6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audio" Target="../media/audio1.wav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99.png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66.bin"/><Relationship Id="rId9" Type="http://schemas.openxmlformats.org/officeDocument/2006/relationships/image" Target="../media/image9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7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75.bin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74.bin"/><Relationship Id="rId11" Type="http://schemas.openxmlformats.org/officeDocument/2006/relationships/image" Target="../media/image99.png"/><Relationship Id="rId5" Type="http://schemas.openxmlformats.org/officeDocument/2006/relationships/image" Target="../media/image123.png"/><Relationship Id="rId10" Type="http://schemas.openxmlformats.org/officeDocument/2006/relationships/oleObject" Target="../embeddings/oleObject7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7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82.bin"/><Relationship Id="rId4" Type="http://schemas.openxmlformats.org/officeDocument/2006/relationships/oleObject" Target="../embeddings/oleObject81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5.bin"/><Relationship Id="rId5" Type="http://schemas.openxmlformats.org/officeDocument/2006/relationships/oleObject" Target="../embeddings/oleObject84.bin"/><Relationship Id="rId4" Type="http://schemas.openxmlformats.org/officeDocument/2006/relationships/oleObject" Target="../embeddings/oleObject83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34.png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oleObject" Target="../embeddings/oleObject9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22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第十章  重积分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6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第三节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三重积分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投影法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P.161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设一空间立体占有有界闭区域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，其密度函数为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则该立体的质量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面的投影为 </a:t>
            </a:r>
            <a:r>
              <a:rPr lang="en-US" altLang="zh-CN" i="1" smtClean="0"/>
              <a:t>D</a:t>
            </a:r>
            <a:r>
              <a:rPr lang="zh-CN" altLang="en-US" smtClean="0"/>
              <a:t>，则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的质量可以看作面密度为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的非均匀平面薄片的质量，于是</a:t>
            </a:r>
          </a:p>
        </p:txBody>
      </p:sp>
      <p:pic>
        <p:nvPicPr>
          <p:cNvPr id="72706" name="Picture 2" descr="C:\Users\cjl\Desktop\p137-投影法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8763" y="3376613"/>
            <a:ext cx="3805237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7" name="Picture 3" descr="C:\Users\cjl\Desktop\p137-投影法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8763" y="3376613"/>
            <a:ext cx="3805237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4" descr="C:\Users\cjl\Desktop\p137-投影法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8763" y="3376613"/>
            <a:ext cx="3805237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5" descr="C:\Users\cjl\Desktop\p137-投影法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8763" y="3376613"/>
            <a:ext cx="3805237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0" name="Picture 6" descr="C:\Users\cjl\Desktop\p137-投影法-5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8763" y="3376613"/>
            <a:ext cx="3805237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11" name="Picture 7" descr="C:\Users\cjl\Desktop\p137-投影法-6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8763" y="3376613"/>
            <a:ext cx="3805237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331913" y="3128963"/>
          <a:ext cx="3597275" cy="711200"/>
        </p:xfrm>
        <a:graphic>
          <a:graphicData uri="http://schemas.openxmlformats.org/presentationml/2006/ole">
            <p:oleObj spid="_x0000_s8194" name="Equation" r:id="rId9" imgW="1803240" imgH="3553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71500" y="4254500"/>
          <a:ext cx="4584700" cy="2489200"/>
        </p:xfrm>
        <a:graphic>
          <a:graphicData uri="http://schemas.openxmlformats.org/presentationml/2006/ole">
            <p:oleObj spid="_x0000_s8195" name="Equation" r:id="rId10" imgW="2298600" imgH="124452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844800" y="2032000"/>
          <a:ext cx="2735263" cy="762000"/>
        </p:xfrm>
        <a:graphic>
          <a:graphicData uri="http://schemas.openxmlformats.org/presentationml/2006/ole">
            <p:oleObj spid="_x0000_s8196" name="Equation" r:id="rId11" imgW="1371600" imgH="3808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00063" y="4214813"/>
            <a:ext cx="2949575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971550" y="5072063"/>
            <a:ext cx="367188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971550" y="5929313"/>
            <a:ext cx="367188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5186363" y="1501775"/>
            <a:ext cx="33432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4357688" y="2714625"/>
            <a:ext cx="41719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 rot="5400000">
            <a:off x="6901656" y="4672807"/>
            <a:ext cx="1000125" cy="1588"/>
          </a:xfrm>
          <a:prstGeom prst="line">
            <a:avLst/>
          </a:prstGeom>
          <a:noFill/>
          <a:ln w="28575" algn="ctr">
            <a:solidFill>
              <a:srgbClr val="0000FF"/>
            </a:solidFill>
            <a:round/>
            <a:headEnd type="oval" w="med" len="med"/>
            <a:tailEnd type="oval" w="med" len="med"/>
          </a:ln>
        </p:spPr>
      </p:cxn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957388" y="5929313"/>
            <a:ext cx="2314575" cy="7858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214" name="AutoShape 22"/>
          <p:cNvSpPr>
            <a:spLocks/>
          </p:cNvSpPr>
          <p:nvPr/>
        </p:nvSpPr>
        <p:spPr bwMode="auto">
          <a:xfrm>
            <a:off x="4584700" y="912813"/>
            <a:ext cx="4173538" cy="646112"/>
          </a:xfrm>
          <a:prstGeom prst="borderCallout2">
            <a:avLst>
              <a:gd name="adj1" fmla="val 17060"/>
              <a:gd name="adj2" fmla="val -1759"/>
              <a:gd name="adj3" fmla="val 17060"/>
              <a:gd name="adj4" fmla="val -5310"/>
              <a:gd name="adj5" fmla="val 92653"/>
              <a:gd name="adj6" fmla="val -8972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设平行于</a:t>
            </a:r>
            <a:r>
              <a:rPr lang="en-US" altLang="zh-CN" b="1" i="1">
                <a:latin typeface="Times New Roman" pitchFamily="18" charset="0"/>
              </a:rPr>
              <a:t>z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轴且穿过 </a:t>
            </a:r>
            <a:r>
              <a:rPr lang="en-US" altLang="zh-CN" b="1">
                <a:latin typeface="Symbol" pitchFamily="18" charset="2"/>
              </a:rPr>
              <a:t>W</a:t>
            </a:r>
            <a:r>
              <a:rPr lang="zh-CN" altLang="en-US" b="1">
                <a:latin typeface="Times New Roman" pitchFamily="18" charset="0"/>
              </a:rPr>
              <a:t> 内部的直线与 </a:t>
            </a:r>
            <a:r>
              <a:rPr lang="en-US" altLang="zh-CN" b="1">
                <a:latin typeface="Symbol" pitchFamily="18" charset="2"/>
              </a:rPr>
              <a:t>W</a:t>
            </a:r>
            <a:r>
              <a:rPr lang="zh-CN" altLang="en-US" b="1">
                <a:latin typeface="Times New Roman" pitchFamily="18" charset="0"/>
              </a:rPr>
              <a:t> </a:t>
            </a:r>
          </a:p>
          <a:p>
            <a:r>
              <a:rPr lang="zh-CN" altLang="en-US" b="1">
                <a:latin typeface="Times New Roman" pitchFamily="18" charset="0"/>
              </a:rPr>
              <a:t>的边界曲面相交不多于两点．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3568700" y="274638"/>
            <a:ext cx="5121275" cy="606425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</a:rPr>
              <a:t>步骤：①</a:t>
            </a:r>
            <a:r>
              <a:rPr lang="zh-CN" altLang="en-US" sz="2400" b="1" dirty="0">
                <a:solidFill>
                  <a:schemeClr val="tx1"/>
                </a:solidFill>
              </a:rPr>
              <a:t>投影；</a:t>
            </a:r>
            <a:r>
              <a:rPr lang="zh-CN" altLang="en-US" sz="2400" b="1" dirty="0">
                <a:solidFill>
                  <a:srgbClr val="0000FF"/>
                </a:solidFill>
              </a:rPr>
              <a:t>②</a:t>
            </a:r>
            <a:r>
              <a:rPr lang="zh-CN" altLang="en-US" sz="2400" b="1" dirty="0">
                <a:solidFill>
                  <a:schemeClr val="tx1"/>
                </a:solidFill>
              </a:rPr>
              <a:t>穿线；</a:t>
            </a:r>
            <a:r>
              <a:rPr lang="zh-CN" altLang="en-US" sz="2400" b="1" dirty="0">
                <a:solidFill>
                  <a:srgbClr val="0000FF"/>
                </a:solidFill>
              </a:rPr>
              <a:t>③</a:t>
            </a:r>
            <a:r>
              <a:rPr lang="zh-CN" altLang="en-US" sz="2400" b="1" dirty="0">
                <a:solidFill>
                  <a:schemeClr val="tx1"/>
                </a:solidFill>
              </a:rPr>
              <a:t>积分．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8214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计算三重积分                    ，其中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为三个坐标面及平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= 1</a:t>
            </a:r>
            <a:r>
              <a:rPr lang="zh-CN" altLang="en-US" smtClean="0"/>
              <a:t>所围成的闭区域． </a:t>
            </a:r>
            <a:r>
              <a:rPr lang="zh-CN" altLang="en-US" smtClean="0">
                <a:solidFill>
                  <a:srgbClr val="FF0000"/>
                </a:solidFill>
              </a:rPr>
              <a:t>（类似于</a:t>
            </a:r>
            <a:r>
              <a:rPr lang="en-US" altLang="zh-CN" smtClean="0">
                <a:solidFill>
                  <a:srgbClr val="FF0000"/>
                </a:solidFill>
              </a:rPr>
              <a:t>P.162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若采用</a:t>
            </a:r>
            <a:r>
              <a:rPr lang="zh-CN" altLang="en-US" smtClean="0">
                <a:solidFill>
                  <a:srgbClr val="0000FF"/>
                </a:solidFill>
              </a:rPr>
              <a:t>投影法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071813" y="238125"/>
          <a:ext cx="1571625" cy="762000"/>
        </p:xfrm>
        <a:graphic>
          <a:graphicData uri="http://schemas.openxmlformats.org/presentationml/2006/ole">
            <p:oleObj spid="_x0000_s9218" name="Equation" r:id="rId4" imgW="787320" imgH="380880" progId="Equation.DSMT4">
              <p:embed/>
            </p:oleObj>
          </a:graphicData>
        </a:graphic>
      </p:graphicFrame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187450" y="2343150"/>
          <a:ext cx="7654925" cy="3911600"/>
        </p:xfrm>
        <a:graphic>
          <a:graphicData uri="http://schemas.openxmlformats.org/presentationml/2006/ole">
            <p:oleObj spid="_x0000_s9219" name="Equation" r:id="rId5" imgW="3835080" imgH="1955520" progId="Equation.DSMT4">
              <p:embed/>
            </p:oleObj>
          </a:graphicData>
        </a:graphic>
      </p:graphicFrame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57488" y="3297238"/>
            <a:ext cx="3038475" cy="593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6"/>
          <p:cNvSpPr>
            <a:spLocks noChangeArrowheads="1"/>
          </p:cNvSpPr>
          <p:nvPr/>
        </p:nvSpPr>
        <p:spPr bwMode="auto">
          <a:xfrm>
            <a:off x="2757488" y="4649788"/>
            <a:ext cx="3038475" cy="7969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6"/>
          <p:cNvSpPr>
            <a:spLocks noChangeArrowheads="1"/>
          </p:cNvSpPr>
          <p:nvPr/>
        </p:nvSpPr>
        <p:spPr bwMode="auto">
          <a:xfrm>
            <a:off x="2757488" y="5503863"/>
            <a:ext cx="877887" cy="754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57488" y="2363788"/>
            <a:ext cx="2528887" cy="85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000375" y="2363788"/>
            <a:ext cx="477838" cy="85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700588" y="2363788"/>
            <a:ext cx="585787" cy="85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5286375" y="2363788"/>
            <a:ext cx="3571875" cy="85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5500688" y="2363788"/>
            <a:ext cx="485775" cy="85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8286750" y="2363788"/>
            <a:ext cx="571500" cy="854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6"/>
          <p:cNvSpPr>
            <a:spLocks noChangeArrowheads="1"/>
          </p:cNvSpPr>
          <p:nvPr/>
        </p:nvSpPr>
        <p:spPr bwMode="auto">
          <a:xfrm>
            <a:off x="2757488" y="3975100"/>
            <a:ext cx="3254375" cy="593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4456113" y="3297238"/>
            <a:ext cx="1223962" cy="5937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6"/>
          <p:cNvSpPr>
            <a:spLocks noChangeArrowheads="1"/>
          </p:cNvSpPr>
          <p:nvPr/>
        </p:nvSpPr>
        <p:spPr bwMode="auto">
          <a:xfrm>
            <a:off x="3635375" y="3198813"/>
            <a:ext cx="2044700" cy="7905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" name="Picture 2" descr="C:\Users\cjl\Desktop\p139-ex1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0588" y="3770313"/>
            <a:ext cx="3173412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cjl\Desktop\p139-ex1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70588" y="3770313"/>
            <a:ext cx="3173412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35" name="Picture 19" descr="F:\为人师表\任教课程\高等数学\temp\p139-ex1-3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972175" y="3771900"/>
            <a:ext cx="31718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 descr="C:\Users\cjl\Desktop\p139-ex1-4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970588" y="3770313"/>
            <a:ext cx="3173412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C:\Users\cjl\Desktop\p139-ex1-5.bmp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970588" y="3770313"/>
            <a:ext cx="3173412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C:\Users\cjl\Desktop\p139-ex1-6.bmp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970588" y="3770313"/>
            <a:ext cx="3173412" cy="308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等腰三角形 21"/>
          <p:cNvSpPr/>
          <p:nvPr/>
        </p:nvSpPr>
        <p:spPr>
          <a:xfrm rot="20415721">
            <a:off x="6311900" y="5553075"/>
            <a:ext cx="2019300" cy="427038"/>
          </a:xfrm>
          <a:prstGeom prst="triangle">
            <a:avLst>
              <a:gd name="adj" fmla="val 43736"/>
            </a:avLst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rot="5400000">
            <a:off x="7175500" y="5573713"/>
            <a:ext cx="395287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20" name="圆角矩形 19"/>
          <p:cNvSpPr/>
          <p:nvPr/>
        </p:nvSpPr>
        <p:spPr>
          <a:xfrm>
            <a:off x="357188" y="6265863"/>
            <a:ext cx="5400675" cy="592137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投影法：①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投影；</a:t>
            </a: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穿线；</a:t>
            </a: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③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积分．</a:t>
            </a:r>
          </a:p>
        </p:txBody>
      </p:sp>
      <p:grpSp>
        <p:nvGrpSpPr>
          <p:cNvPr id="2" name="组合 37"/>
          <p:cNvGrpSpPr>
            <a:grpSpLocks/>
          </p:cNvGrpSpPr>
          <p:nvPr/>
        </p:nvGrpSpPr>
        <p:grpSpPr bwMode="auto">
          <a:xfrm>
            <a:off x="601663" y="3687763"/>
            <a:ext cx="1798637" cy="1757362"/>
            <a:chOff x="7014688" y="1028626"/>
            <a:chExt cx="1799308" cy="1757448"/>
          </a:xfrm>
        </p:grpSpPr>
        <p:sp>
          <p:nvSpPr>
            <p:cNvPr id="9243" name="矩形 38"/>
            <p:cNvSpPr>
              <a:spLocks noChangeArrowheads="1"/>
            </p:cNvSpPr>
            <p:nvPr/>
          </p:nvSpPr>
          <p:spPr bwMode="auto">
            <a:xfrm>
              <a:off x="7031241" y="2385948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44" name="矩形 39"/>
            <p:cNvSpPr>
              <a:spLocks noChangeArrowheads="1"/>
            </p:cNvSpPr>
            <p:nvPr/>
          </p:nvSpPr>
          <p:spPr bwMode="auto">
            <a:xfrm>
              <a:off x="8501090" y="2385948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45" name="矩形 40"/>
            <p:cNvSpPr>
              <a:spLocks noChangeArrowheads="1"/>
            </p:cNvSpPr>
            <p:nvPr/>
          </p:nvSpPr>
          <p:spPr bwMode="auto">
            <a:xfrm>
              <a:off x="7073720" y="1028626"/>
              <a:ext cx="2984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直角三角形 32"/>
            <p:cNvSpPr>
              <a:spLocks noChangeAspect="1"/>
            </p:cNvSpPr>
            <p:nvPr/>
          </p:nvSpPr>
          <p:spPr>
            <a:xfrm>
              <a:off x="7357716" y="1723985"/>
              <a:ext cx="720994" cy="720760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47" name="矩形 42"/>
            <p:cNvSpPr>
              <a:spLocks noChangeArrowheads="1"/>
            </p:cNvSpPr>
            <p:nvPr/>
          </p:nvSpPr>
          <p:spPr bwMode="auto">
            <a:xfrm>
              <a:off x="7900171" y="2385948"/>
              <a:ext cx="312939" cy="40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48" name="矩形 43"/>
            <p:cNvSpPr>
              <a:spLocks noChangeArrowheads="1"/>
            </p:cNvSpPr>
            <p:nvPr/>
          </p:nvSpPr>
          <p:spPr bwMode="auto">
            <a:xfrm>
              <a:off x="7014688" y="1585842"/>
              <a:ext cx="312939" cy="40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249" name="矩形 44"/>
            <p:cNvSpPr>
              <a:spLocks noChangeArrowheads="1"/>
            </p:cNvSpPr>
            <p:nvPr/>
          </p:nvSpPr>
          <p:spPr bwMode="auto">
            <a:xfrm>
              <a:off x="7572396" y="1571612"/>
              <a:ext cx="1103304" cy="400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1 −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37" name="直接连接符 36"/>
            <p:cNvCxnSpPr>
              <a:cxnSpLocks noChangeAspect="1"/>
            </p:cNvCxnSpPr>
            <p:nvPr/>
          </p:nvCxnSpPr>
          <p:spPr>
            <a:xfrm rot="16200000" flipH="1">
              <a:off x="7357833" y="1723868"/>
              <a:ext cx="720760" cy="7209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7130618" y="2443157"/>
              <a:ext cx="1440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rot="5400000" flipH="1" flipV="1">
              <a:off x="6638543" y="1933545"/>
              <a:ext cx="143993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7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10" grpId="0" animBg="1"/>
      <p:bldP spid="13" grpId="0" animBg="1"/>
      <p:bldP spid="14" grpId="0" animBg="1"/>
      <p:bldP spid="22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mtClean="0">
                <a:effectLst/>
              </a:rPr>
              <a:t>P.162</a:t>
            </a:r>
            <a:r>
              <a:rPr lang="zh-CN" altLang="en-US" smtClean="0">
                <a:effectLst/>
              </a:rPr>
              <a:t>的说明</a:t>
            </a:r>
            <a:endParaRPr lang="en-US" altLang="zh-CN" smtClean="0">
              <a:effectLst/>
            </a:endParaRPr>
          </a:p>
        </p:txBody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如果平行于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轴（或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轴）且穿过闭区域 </a:t>
            </a:r>
            <a:r>
              <a:rPr lang="en-US" altLang="zh-CN" smtClean="0">
                <a:latin typeface="Symbol" pitchFamily="18" charset="2"/>
              </a:rPr>
              <a:t>W </a:t>
            </a:r>
            <a:r>
              <a:rPr lang="zh-CN" altLang="en-US" smtClean="0"/>
              <a:t>内部的直线与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的边界曲面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相交不多于两点，也可把闭区域 </a:t>
            </a:r>
            <a:r>
              <a:rPr lang="en-US" altLang="zh-CN" smtClean="0">
                <a:latin typeface="Symbol" pitchFamily="18" charset="2"/>
              </a:rPr>
              <a:t>W </a:t>
            </a:r>
            <a:r>
              <a:rPr lang="zh-CN" altLang="en-US" smtClean="0"/>
              <a:t>投影到 </a:t>
            </a:r>
            <a:r>
              <a:rPr lang="en-US" altLang="zh-CN" i="1" smtClean="0">
                <a:solidFill>
                  <a:srgbClr val="FF0000"/>
                </a:solidFill>
              </a:rPr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面（或 </a:t>
            </a:r>
            <a:r>
              <a:rPr lang="en-US" altLang="zh-CN" i="1" smtClean="0">
                <a:solidFill>
                  <a:srgbClr val="0000FF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面）上，这样就可把三重积分化为按其它顺序的三次积分．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如果平行于坐标轴且穿过闭区域 </a:t>
            </a:r>
            <a:r>
              <a:rPr lang="en-US" altLang="zh-CN" smtClean="0">
                <a:latin typeface="Symbol" pitchFamily="18" charset="2"/>
              </a:rPr>
              <a:t>W </a:t>
            </a:r>
            <a:r>
              <a:rPr lang="zh-CN" altLang="en-US" smtClean="0"/>
              <a:t>内部的直线与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en-US" altLang="zh-CN" smtClean="0"/>
              <a:t> </a:t>
            </a:r>
            <a:r>
              <a:rPr lang="zh-CN" altLang="en-US" smtClean="0">
                <a:latin typeface="Symbol" pitchFamily="18" charset="2"/>
              </a:rPr>
              <a:t>的边界曲面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的交点多于两个，也可像处理二重积分那样，把 </a:t>
            </a:r>
            <a:r>
              <a:rPr lang="en-US" altLang="zh-CN" smtClean="0">
                <a:latin typeface="Symbol" pitchFamily="18" charset="2"/>
              </a:rPr>
              <a:t>W </a:t>
            </a:r>
            <a:r>
              <a:rPr lang="zh-CN" altLang="en-US" smtClean="0"/>
              <a:t>分成若干部分，使 </a:t>
            </a:r>
            <a:r>
              <a:rPr lang="en-US" altLang="zh-CN" smtClean="0">
                <a:latin typeface="Symbol" pitchFamily="18" charset="2"/>
              </a:rPr>
              <a:t>W </a:t>
            </a:r>
            <a:r>
              <a:rPr lang="zh-CN" altLang="en-US" smtClean="0"/>
              <a:t>上的三重积分化为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各部分闭区域上的三重积分之和．</a:t>
            </a:r>
            <a:endParaRPr lang="en-US" altLang="zh-CN" smtClean="0"/>
          </a:p>
        </p:txBody>
      </p:sp>
      <p:grpSp>
        <p:nvGrpSpPr>
          <p:cNvPr id="38916" name="组合 7"/>
          <p:cNvGrpSpPr>
            <a:grpSpLocks/>
          </p:cNvGrpSpPr>
          <p:nvPr/>
        </p:nvGrpSpPr>
        <p:grpSpPr bwMode="auto">
          <a:xfrm>
            <a:off x="6715125" y="4635500"/>
            <a:ext cx="2428875" cy="2222500"/>
            <a:chOff x="6715140" y="4635851"/>
            <a:chExt cx="2428860" cy="2222149"/>
          </a:xfrm>
        </p:grpSpPr>
        <p:pic>
          <p:nvPicPr>
            <p:cNvPr id="38920" name="Picture 7" descr="C:\Users\cjl\Desktop\p137-投影法-6.b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715140" y="4635851"/>
              <a:ext cx="2428860" cy="2222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8921" name="直接连接符 4"/>
            <p:cNvCxnSpPr>
              <a:cxnSpLocks noChangeAspect="1" noChangeShapeType="1"/>
            </p:cNvCxnSpPr>
            <p:nvPr/>
          </p:nvCxnSpPr>
          <p:spPr bwMode="auto">
            <a:xfrm rot="5400000">
              <a:off x="7705505" y="5481066"/>
              <a:ext cx="648000" cy="1029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</p:cxnSp>
      </p:grp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33725" y="1481138"/>
            <a:ext cx="1376363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2532063" y="2366963"/>
            <a:ext cx="1744662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AutoShape 22"/>
          <p:cNvSpPr>
            <a:spLocks/>
          </p:cNvSpPr>
          <p:nvPr/>
        </p:nvSpPr>
        <p:spPr bwMode="auto">
          <a:xfrm>
            <a:off x="2571750" y="5640388"/>
            <a:ext cx="4173538" cy="646112"/>
          </a:xfrm>
          <a:prstGeom prst="borderCallout2">
            <a:avLst>
              <a:gd name="adj1" fmla="val 18597"/>
              <a:gd name="adj2" fmla="val 101120"/>
              <a:gd name="adj3" fmla="val 18546"/>
              <a:gd name="adj4" fmla="val 113134"/>
              <a:gd name="adj5" fmla="val -24259"/>
              <a:gd name="adj6" fmla="val 121532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设平行于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轴且穿过 </a:t>
            </a:r>
            <a:r>
              <a:rPr lang="en-US" altLang="zh-CN" b="1">
                <a:latin typeface="Symbol" pitchFamily="18" charset="2"/>
              </a:rPr>
              <a:t>W</a:t>
            </a:r>
            <a:r>
              <a:rPr lang="zh-CN" altLang="en-US" b="1">
                <a:latin typeface="Times New Roman" pitchFamily="18" charset="0"/>
              </a:rPr>
              <a:t> 内部的直线与 </a:t>
            </a:r>
            <a:r>
              <a:rPr lang="en-US" altLang="zh-CN" b="1">
                <a:latin typeface="Symbol" pitchFamily="18" charset="2"/>
              </a:rPr>
              <a:t>W</a:t>
            </a:r>
            <a:r>
              <a:rPr lang="zh-CN" altLang="en-US" b="1">
                <a:latin typeface="Times New Roman" pitchFamily="18" charset="0"/>
              </a:rPr>
              <a:t> </a:t>
            </a:r>
          </a:p>
          <a:p>
            <a:r>
              <a:rPr lang="zh-CN" altLang="en-US" b="1">
                <a:latin typeface="Times New Roman" pitchFamily="18" charset="0"/>
              </a:rPr>
              <a:t>的边界曲面相交不多于两点．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设有界闭区域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介于平面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c</a:t>
            </a:r>
            <a:r>
              <a:rPr lang="zh-CN" altLang="en-US" smtClean="0"/>
              <a:t> 及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d</a:t>
            </a:r>
            <a:r>
              <a:rPr lang="zh-CN" altLang="en-US" smtClean="0"/>
              <a:t> 之间（</a:t>
            </a:r>
            <a:r>
              <a:rPr lang="en-US" altLang="zh-CN" i="1" smtClean="0"/>
              <a:t>c</a:t>
            </a:r>
            <a:r>
              <a:rPr lang="zh-CN" altLang="en-US" smtClean="0"/>
              <a:t> </a:t>
            </a:r>
            <a:r>
              <a:rPr lang="en-US" altLang="zh-CN" smtClean="0"/>
              <a:t>&lt; </a:t>
            </a:r>
            <a:r>
              <a:rPr lang="en-US" altLang="zh-CN" i="1" smtClean="0"/>
              <a:t>d</a:t>
            </a:r>
            <a:r>
              <a:rPr lang="zh-CN" altLang="en-US" smtClean="0"/>
              <a:t>），则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的质量可以看作线密度                                        的非均匀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细棒的质量，于是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截面法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</a:rPr>
              <a:t>P.162</a:t>
            </a:r>
            <a:r>
              <a:rPr lang="zh-CN" altLang="en-US" sz="2400" smtClean="0">
                <a:solidFill>
                  <a:srgbClr val="FF0000"/>
                </a:solidFill>
                <a:effectLst/>
              </a:rPr>
              <a:t>）</a:t>
            </a:r>
          </a:p>
        </p:txBody>
      </p:sp>
      <p:pic>
        <p:nvPicPr>
          <p:cNvPr id="73730" name="Picture 2" descr="C:\Users\cjl\Desktop\p140-截面法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6600" y="3538538"/>
            <a:ext cx="3327400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1" name="Picture 3" descr="C:\Users\cjl\Desktop\p140-截面法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21363" y="3538538"/>
            <a:ext cx="3319462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4" descr="C:\Users\cjl\Desktop\p140-截面法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21363" y="3538538"/>
            <a:ext cx="3319462" cy="331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138613" y="1901825"/>
          <a:ext cx="2862262" cy="812800"/>
        </p:xfrm>
        <a:graphic>
          <a:graphicData uri="http://schemas.openxmlformats.org/presentationml/2006/ole">
            <p:oleObj spid="_x0000_s10242" name="Equation" r:id="rId7" imgW="1434960" imgH="406080" progId="Equation.DSMT4">
              <p:embed/>
            </p:oleObj>
          </a:graphicData>
        </a:graphic>
      </p:graphicFrame>
      <p:sp>
        <p:nvSpPr>
          <p:cNvPr id="10" name="圆角矩形 9"/>
          <p:cNvSpPr/>
          <p:nvPr/>
        </p:nvSpPr>
        <p:spPr>
          <a:xfrm>
            <a:off x="3573463" y="398463"/>
            <a:ext cx="5030787" cy="930275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投影法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①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投影；</a:t>
            </a: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穿线；</a:t>
            </a: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③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积分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截面法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（</a:t>
            </a: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①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截面；</a:t>
            </a:r>
            <a:r>
              <a:rPr lang="zh-CN" altLang="en-US" sz="2000" b="1" dirty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z="2000" b="1" dirty="0">
                <a:solidFill>
                  <a:schemeClr val="tx1"/>
                </a:solidFill>
                <a:ea typeface="楷体_GB2312"/>
              </a:rPr>
              <a:t>积分</a:t>
            </a: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</a:t>
            </a:r>
            <a:endParaRPr lang="en-US" altLang="zh-CN" sz="2000" b="1" dirty="0">
              <a:solidFill>
                <a:prstClr val="black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85813" y="2870200"/>
          <a:ext cx="4154487" cy="2844800"/>
        </p:xfrm>
        <a:graphic>
          <a:graphicData uri="http://schemas.openxmlformats.org/presentationml/2006/ole">
            <p:oleObj spid="_x0000_s10243" name="Equation" r:id="rId8" imgW="2082600" imgH="142236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785813" y="2857500"/>
            <a:ext cx="288925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171575" y="3743325"/>
            <a:ext cx="3186113" cy="10429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171575" y="4857750"/>
            <a:ext cx="3186113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071688" y="4900613"/>
            <a:ext cx="1944687" cy="7858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2828925" y="1928813"/>
            <a:ext cx="3714750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6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build="allAtOnce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计算三重积分                    ，其中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为三个坐标面及平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 = 1</a:t>
            </a:r>
            <a:r>
              <a:rPr lang="zh-CN" altLang="en-US" smtClean="0"/>
              <a:t>所围成的闭区域．</a:t>
            </a:r>
            <a:r>
              <a:rPr lang="zh-CN" altLang="en-US" smtClean="0">
                <a:solidFill>
                  <a:srgbClr val="FF0000"/>
                </a:solidFill>
              </a:rPr>
              <a:t>（类似于</a:t>
            </a:r>
            <a:r>
              <a:rPr lang="en-US" altLang="zh-CN" smtClean="0">
                <a:solidFill>
                  <a:srgbClr val="FF0000"/>
                </a:solidFill>
              </a:rPr>
              <a:t>P.162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若采用</a:t>
            </a:r>
            <a:r>
              <a:rPr lang="zh-CN" altLang="en-US" smtClean="0">
                <a:solidFill>
                  <a:srgbClr val="FF0000"/>
                </a:solidFill>
              </a:rPr>
              <a:t>截面法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1187450" y="2392363"/>
          <a:ext cx="7375525" cy="3683000"/>
        </p:xfrm>
        <a:graphic>
          <a:graphicData uri="http://schemas.openxmlformats.org/presentationml/2006/ole">
            <p:oleObj spid="_x0000_s11266" name="Equation" r:id="rId4" imgW="3695400" imgH="1841400" progId="Equation.DSMT4">
              <p:embed/>
            </p:oleObj>
          </a:graphicData>
        </a:graphic>
      </p:graphicFrame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3071813" y="238125"/>
          <a:ext cx="1571625" cy="762000"/>
        </p:xfrm>
        <a:graphic>
          <a:graphicData uri="http://schemas.openxmlformats.org/presentationml/2006/ole">
            <p:oleObj spid="_x0000_s11267" name="Equation" r:id="rId5" imgW="787320" imgH="380880" progId="Equation.DSMT4">
              <p:embed/>
            </p:oleObj>
          </a:graphicData>
        </a:graphic>
      </p:graphicFrame>
      <p:pic>
        <p:nvPicPr>
          <p:cNvPr id="11269" name="Picture 2" descr="C:\Users\cjl\Desktop\p141-ex4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59488" y="3687763"/>
            <a:ext cx="3084512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C:\Users\cjl\Desktop\p141-ex4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59488" y="3687763"/>
            <a:ext cx="3084512" cy="317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743200" y="2338388"/>
            <a:ext cx="2319338" cy="1096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6"/>
          <p:cNvSpPr>
            <a:spLocks noChangeArrowheads="1"/>
          </p:cNvSpPr>
          <p:nvPr/>
        </p:nvSpPr>
        <p:spPr bwMode="auto">
          <a:xfrm>
            <a:off x="2743200" y="3454400"/>
            <a:ext cx="3254375" cy="6953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743200" y="4175125"/>
            <a:ext cx="3254375" cy="6953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2743200" y="4895850"/>
            <a:ext cx="3254375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743200" y="5716588"/>
            <a:ext cx="3254375" cy="720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500188" y="6265863"/>
            <a:ext cx="4257675" cy="592137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截面法： ①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截面；</a:t>
            </a: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积分．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5062538" y="2338388"/>
            <a:ext cx="3509962" cy="1096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300663" y="2338388"/>
            <a:ext cx="468312" cy="1096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8064500" y="2338388"/>
            <a:ext cx="504825" cy="1096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68975" y="2338388"/>
            <a:ext cx="603250" cy="1096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7572375" y="2338388"/>
            <a:ext cx="485775" cy="1096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6"/>
          <p:cNvSpPr>
            <a:spLocks noChangeArrowheads="1"/>
          </p:cNvSpPr>
          <p:nvPr/>
        </p:nvSpPr>
        <p:spPr bwMode="auto">
          <a:xfrm>
            <a:off x="4405313" y="3551238"/>
            <a:ext cx="1223962" cy="5937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6"/>
          <p:cNvSpPr>
            <a:spLocks noChangeArrowheads="1"/>
          </p:cNvSpPr>
          <p:nvPr/>
        </p:nvSpPr>
        <p:spPr bwMode="auto">
          <a:xfrm>
            <a:off x="3584575" y="3452813"/>
            <a:ext cx="2044700" cy="7905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组合 37"/>
          <p:cNvGrpSpPr>
            <a:grpSpLocks/>
          </p:cNvGrpSpPr>
          <p:nvPr/>
        </p:nvGrpSpPr>
        <p:grpSpPr bwMode="auto">
          <a:xfrm>
            <a:off x="379413" y="3687763"/>
            <a:ext cx="2192337" cy="1757362"/>
            <a:chOff x="6792393" y="1028626"/>
            <a:chExt cx="2192569" cy="1757432"/>
          </a:xfrm>
        </p:grpSpPr>
        <p:sp>
          <p:nvSpPr>
            <p:cNvPr id="11288" name="矩形 38"/>
            <p:cNvSpPr>
              <a:spLocks noChangeArrowheads="1"/>
            </p:cNvSpPr>
            <p:nvPr/>
          </p:nvSpPr>
          <p:spPr bwMode="auto">
            <a:xfrm>
              <a:off x="7031241" y="2385948"/>
              <a:ext cx="38343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89" name="矩形 39"/>
            <p:cNvSpPr>
              <a:spLocks noChangeArrowheads="1"/>
            </p:cNvSpPr>
            <p:nvPr/>
          </p:nvSpPr>
          <p:spPr bwMode="auto">
            <a:xfrm>
              <a:off x="8501090" y="2385948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0" name="矩形 40"/>
            <p:cNvSpPr>
              <a:spLocks noChangeArrowheads="1"/>
            </p:cNvSpPr>
            <p:nvPr/>
          </p:nvSpPr>
          <p:spPr bwMode="auto">
            <a:xfrm>
              <a:off x="7073720" y="1028626"/>
              <a:ext cx="2984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直角三角形 41"/>
            <p:cNvSpPr>
              <a:spLocks noChangeAspect="1"/>
            </p:cNvSpPr>
            <p:nvPr/>
          </p:nvSpPr>
          <p:spPr>
            <a:xfrm>
              <a:off x="7357603" y="1723979"/>
              <a:ext cx="720801" cy="720754"/>
            </a:xfrm>
            <a:prstGeom prst="rtTriangl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92" name="矩形 42"/>
            <p:cNvSpPr>
              <a:spLocks noChangeArrowheads="1"/>
            </p:cNvSpPr>
            <p:nvPr/>
          </p:nvSpPr>
          <p:spPr bwMode="auto">
            <a:xfrm>
              <a:off x="7729560" y="2385948"/>
              <a:ext cx="6222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1−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3" name="矩形 43"/>
            <p:cNvSpPr>
              <a:spLocks noChangeArrowheads="1"/>
            </p:cNvSpPr>
            <p:nvPr/>
          </p:nvSpPr>
          <p:spPr bwMode="auto">
            <a:xfrm>
              <a:off x="6792393" y="1585842"/>
              <a:ext cx="62228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1−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20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294" name="矩形 44"/>
            <p:cNvSpPr>
              <a:spLocks noChangeArrowheads="1"/>
            </p:cNvSpPr>
            <p:nvPr/>
          </p:nvSpPr>
          <p:spPr bwMode="auto">
            <a:xfrm>
              <a:off x="7572396" y="1571612"/>
              <a:ext cx="14125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1−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−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46" name="直接连接符 45"/>
            <p:cNvCxnSpPr>
              <a:cxnSpLocks noChangeAspect="1"/>
            </p:cNvCxnSpPr>
            <p:nvPr/>
          </p:nvCxnSpPr>
          <p:spPr>
            <a:xfrm rot="16200000" flipH="1">
              <a:off x="7357627" y="1723955"/>
              <a:ext cx="720754" cy="720801"/>
            </a:xfrm>
            <a:prstGeom prst="line">
              <a:avLst/>
            </a:prstGeom>
            <a:ln w="28575">
              <a:solidFill>
                <a:srgbClr val="FF0000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>
              <a:off x="7130566" y="2443144"/>
              <a:ext cx="144001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6638436" y="1933537"/>
              <a:ext cx="1439920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/>
          <p:cNvCxnSpPr>
            <a:cxnSpLocks noChangeAspect="1"/>
          </p:cNvCxnSpPr>
          <p:nvPr/>
        </p:nvCxnSpPr>
        <p:spPr>
          <a:xfrm flipV="1">
            <a:off x="6804025" y="5268913"/>
            <a:ext cx="1198563" cy="341312"/>
          </a:xfrm>
          <a:prstGeom prst="line">
            <a:avLst/>
          </a:prstGeom>
          <a:ln w="28575">
            <a:solidFill>
              <a:srgbClr val="FF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</p:cNvCxnSpPr>
          <p:nvPr/>
        </p:nvCxnSpPr>
        <p:spPr>
          <a:xfrm flipV="1">
            <a:off x="7277100" y="4532313"/>
            <a:ext cx="0" cy="122396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7229475" y="5189538"/>
            <a:ext cx="107950" cy="107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 animBg="1"/>
      <p:bldP spid="5" grpId="0" animBg="1"/>
      <p:bldP spid="6" grpId="0" animBg="1"/>
      <p:bldP spid="13" grpId="0" animBg="1"/>
      <p:bldP spid="24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一般地，当积分区域 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关于 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面对称时，在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中选择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关于 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面对称的两个点：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−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．</a:t>
            </a: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关于 </a:t>
            </a:r>
            <a:r>
              <a:rPr lang="en-US" altLang="zh-CN" i="1" smtClean="0"/>
              <a:t>z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奇函数</a:t>
            </a:r>
            <a:r>
              <a:rPr lang="zh-CN" altLang="en-US" smtClean="0"/>
              <a:t>，即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−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−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 lvl="1">
              <a:buFont typeface="Verdana" pitchFamily="34" charset="0"/>
              <a:buNone/>
            </a:pPr>
            <a:r>
              <a:rPr lang="zh-CN" altLang="en-US" smtClean="0"/>
              <a:t>则三重积分等于零．</a:t>
            </a: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关于 </a:t>
            </a:r>
            <a:r>
              <a:rPr lang="en-US" altLang="zh-CN" i="1" smtClean="0"/>
              <a:t>z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0000FF"/>
                </a:solidFill>
              </a:rPr>
              <a:t>偶函数</a:t>
            </a:r>
            <a:r>
              <a:rPr lang="zh-CN" altLang="en-US" smtClean="0"/>
              <a:t>，即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−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则三重积分等于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面上方的半个闭区域的三重积分的两倍．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积分区域 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关于其它坐标面对称的情况类似可得．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口诀：</a:t>
            </a:r>
            <a:r>
              <a:rPr lang="zh-CN" altLang="en-US" smtClean="0">
                <a:solidFill>
                  <a:srgbClr val="FF0000"/>
                </a:solidFill>
              </a:rPr>
              <a:t>对称区域，偶倍奇零．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利用对称性简化三重积分的计算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4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计算三重积分                                                      ，其中积分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{(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|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smtClean="0"/>
              <a:t>1}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积分区域关于三个坐标面都对称，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且被积函数是 </a:t>
            </a:r>
            <a:r>
              <a:rPr lang="en-US" altLang="zh-CN" i="1" smtClean="0"/>
              <a:t>z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奇函数</a:t>
            </a:r>
            <a:r>
              <a:rPr lang="zh-CN" altLang="en-US" smtClean="0"/>
              <a:t>，即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−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−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33725" y="0"/>
          <a:ext cx="4081463" cy="1016000"/>
        </p:xfrm>
        <a:graphic>
          <a:graphicData uri="http://schemas.openxmlformats.org/presentationml/2006/ole">
            <p:oleObj spid="_x0000_s12290" name="Equation" r:id="rId3" imgW="2044440" imgH="507960" progId="Equation.DSMT4">
              <p:embed/>
            </p:oleObj>
          </a:graphicData>
        </a:graphic>
      </p:graphicFrame>
      <p:pic>
        <p:nvPicPr>
          <p:cNvPr id="4" name="Picture 2" descr="C:\Users\cjl\Desktop\p141-ex5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3619500"/>
            <a:ext cx="33337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Users\cjl\Desktop\p141-ex5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0250" y="3619500"/>
            <a:ext cx="33337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01750" y="2913063"/>
          <a:ext cx="4613275" cy="1016000"/>
        </p:xfrm>
        <a:graphic>
          <a:graphicData uri="http://schemas.openxmlformats.org/presentationml/2006/ole">
            <p:oleObj spid="_x0000_s12291" name="Equation" r:id="rId6" imgW="2311200" imgH="507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26035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计算三重积分                      ，其中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是锥面                   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和平面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所围成的区域．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因为积分区域关于 </a:t>
            </a:r>
            <a:r>
              <a:rPr lang="en-US" altLang="zh-CN" i="1" smtClean="0"/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面、</a:t>
            </a:r>
            <a:r>
              <a:rPr lang="en-US" altLang="zh-CN" i="1" smtClean="0"/>
              <a:t> zOx</a:t>
            </a:r>
            <a:r>
              <a:rPr lang="en-US" altLang="zh-CN" smtClean="0"/>
              <a:t> </a:t>
            </a:r>
            <a:r>
              <a:rPr lang="zh-CN" altLang="en-US" smtClean="0"/>
              <a:t>面对称，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是 </a:t>
            </a:r>
            <a:r>
              <a:rPr lang="en-US" altLang="zh-CN" i="1" smtClean="0"/>
              <a:t>x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奇函数</a:t>
            </a:r>
            <a:r>
              <a:rPr lang="zh-CN" altLang="en-US" smtClean="0"/>
              <a:t>，所以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138488" y="238125"/>
          <a:ext cx="1647825" cy="762000"/>
        </p:xfrm>
        <a:graphic>
          <a:graphicData uri="http://schemas.openxmlformats.org/presentationml/2006/ole">
            <p:oleObj spid="_x0000_s13314" name="Equation" r:id="rId3" imgW="825480" imgH="380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088188" y="241300"/>
          <a:ext cx="1698625" cy="558800"/>
        </p:xfrm>
        <a:graphic>
          <a:graphicData uri="http://schemas.openxmlformats.org/presentationml/2006/ole">
            <p:oleObj spid="_x0000_s13315" name="Equation" r:id="rId4" imgW="850680" imgH="279360" progId="Equation.DSMT4">
              <p:embed/>
            </p:oleObj>
          </a:graphicData>
        </a:graphic>
      </p:graphicFrame>
      <p:pic>
        <p:nvPicPr>
          <p:cNvPr id="5" name="Picture 2" descr="C:\Users\cjl\Desktop\p141-ex6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0613" y="4113213"/>
            <a:ext cx="2973387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257300" y="2781300"/>
          <a:ext cx="5273675" cy="762000"/>
        </p:xfrm>
        <a:graphic>
          <a:graphicData uri="http://schemas.openxmlformats.org/presentationml/2006/ole">
            <p:oleObj spid="_x0000_s13316" name="Equation" r:id="rId6" imgW="2641320" imgH="3808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278438" y="2795588"/>
            <a:ext cx="1323975" cy="7270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utoShape 22"/>
          <p:cNvSpPr>
            <a:spLocks/>
          </p:cNvSpPr>
          <p:nvPr/>
        </p:nvSpPr>
        <p:spPr bwMode="auto">
          <a:xfrm>
            <a:off x="4427538" y="1484313"/>
            <a:ext cx="3436937" cy="369887"/>
          </a:xfrm>
          <a:prstGeom prst="borderCallout2">
            <a:avLst>
              <a:gd name="adj1" fmla="val 17060"/>
              <a:gd name="adj2" fmla="val -1759"/>
              <a:gd name="adj3" fmla="val 14370"/>
              <a:gd name="adj4" fmla="val -8491"/>
              <a:gd name="adj5" fmla="val 114181"/>
              <a:gd name="adj6" fmla="val -10708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latin typeface="Times New Roman" pitchFamily="18" charset="0"/>
              </a:rPr>
              <a:t>考虑被积函数关于 </a:t>
            </a:r>
            <a:r>
              <a:rPr lang="en-US" altLang="zh-CN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latin typeface="Times New Roman" pitchFamily="18" charset="0"/>
              </a:rPr>
              <a:t> </a:t>
            </a:r>
            <a:r>
              <a:rPr lang="zh-CN" altLang="en-US" b="1">
                <a:latin typeface="Times New Roman" pitchFamily="18" charset="0"/>
              </a:rPr>
              <a:t>的奇偶性．</a:t>
            </a:r>
          </a:p>
        </p:txBody>
      </p:sp>
      <p:sp>
        <p:nvSpPr>
          <p:cNvPr id="10" name="线形标注 1 9"/>
          <p:cNvSpPr/>
          <p:nvPr/>
        </p:nvSpPr>
        <p:spPr>
          <a:xfrm>
            <a:off x="5526088" y="2409825"/>
            <a:ext cx="3438525" cy="371475"/>
          </a:xfrm>
          <a:prstGeom prst="borderCallout1">
            <a:avLst>
              <a:gd name="adj1" fmla="val 45554"/>
              <a:gd name="adj2" fmla="val -2263"/>
              <a:gd name="adj3" fmla="val -21523"/>
              <a:gd name="adj4" fmla="val -7112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考虑被积函数关于 </a:t>
            </a:r>
            <a:r>
              <a:rPr lang="en-US" altLang="zh-CN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的奇偶性．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1367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计算三重积分                      ，其中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是锥面                   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和平面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所围成的区域．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若采用</a:t>
            </a:r>
            <a:r>
              <a:rPr lang="zh-CN" altLang="en-US" smtClean="0">
                <a:solidFill>
                  <a:srgbClr val="0000FF"/>
                </a:solidFill>
              </a:rPr>
              <a:t>投影法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1090613" y="2371725"/>
          <a:ext cx="6061075" cy="3505200"/>
        </p:xfrm>
        <a:graphic>
          <a:graphicData uri="http://schemas.openxmlformats.org/presentationml/2006/ole">
            <p:oleObj spid="_x0000_s14338" name="Equation" r:id="rId3" imgW="3035160" imgH="17524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24300" y="2378075"/>
            <a:ext cx="3240088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2728913" y="3343275"/>
            <a:ext cx="3787775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2728913" y="4235450"/>
            <a:ext cx="3355975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728913" y="5172075"/>
            <a:ext cx="1411287" cy="679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6"/>
          <p:cNvSpPr>
            <a:spLocks noChangeArrowheads="1"/>
          </p:cNvSpPr>
          <p:nvPr/>
        </p:nvSpPr>
        <p:spPr bwMode="auto">
          <a:xfrm flipH="1">
            <a:off x="4140200" y="5172075"/>
            <a:ext cx="792163" cy="679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4348" name="Picture 2" descr="C:\Users\cjl\Desktop\p141-ex6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0613" y="4113213"/>
            <a:ext cx="2973387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6300788" y="4941888"/>
            <a:ext cx="1727200" cy="1420812"/>
            <a:chOff x="6300788" y="4941888"/>
            <a:chExt cx="1727200" cy="1420812"/>
          </a:xfrm>
        </p:grpSpPr>
        <p:sp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6300788" y="5930900"/>
              <a:ext cx="1727200" cy="431800"/>
            </a:xfrm>
            <a:prstGeom prst="ellipse">
              <a:avLst/>
            </a:prstGeom>
            <a:solidFill>
              <a:srgbClr val="FFFF99">
                <a:alpha val="65097"/>
              </a:srgbClr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7" name="Line 15"/>
            <p:cNvSpPr>
              <a:spLocks noChangeShapeType="1"/>
            </p:cNvSpPr>
            <p:nvPr/>
          </p:nvSpPr>
          <p:spPr bwMode="auto">
            <a:xfrm>
              <a:off x="6300788" y="494188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8027988" y="494188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7478713" y="5013325"/>
            <a:ext cx="0" cy="1223963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"/>
            <a:round/>
            <a:headEnd type="none" w="lg" len="lg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7200900" y="6215063"/>
            <a:ext cx="7191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7478713" y="501332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357188" y="6265863"/>
            <a:ext cx="5400675" cy="592137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投影法：①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投影；</a:t>
            </a: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穿线；</a:t>
            </a: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③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积分．</a:t>
            </a: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4143375" y="2378075"/>
            <a:ext cx="928688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300788" y="2378075"/>
            <a:ext cx="863600" cy="8556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3138488" y="238125"/>
          <a:ext cx="1647825" cy="762000"/>
        </p:xfrm>
        <a:graphic>
          <a:graphicData uri="http://schemas.openxmlformats.org/presentationml/2006/ole">
            <p:oleObj spid="_x0000_s14339" name="Equation" r:id="rId5" imgW="825480" imgH="380880" progId="Equation.DSMT4">
              <p:embed/>
            </p:oleObj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/>
        </p:nvGraphicFramePr>
        <p:xfrm>
          <a:off x="7088188" y="241300"/>
          <a:ext cx="1698625" cy="558800"/>
        </p:xfrm>
        <a:graphic>
          <a:graphicData uri="http://schemas.openxmlformats.org/presentationml/2006/ole">
            <p:oleObj spid="_x0000_s14340" name="Equation" r:id="rId6" imgW="850680" imgH="279360" progId="Equation.DSMT4">
              <p:embed/>
            </p:oleObj>
          </a:graphicData>
        </a:graphic>
      </p:graphicFrame>
      <p:graphicFrame>
        <p:nvGraphicFramePr>
          <p:cNvPr id="10" name="Object 22"/>
          <p:cNvGraphicFramePr>
            <a:graphicFrameLocks noChangeAspect="1"/>
          </p:cNvGraphicFramePr>
          <p:nvPr/>
        </p:nvGraphicFramePr>
        <p:xfrm>
          <a:off x="7977188" y="5810250"/>
          <a:ext cx="1079500" cy="341313"/>
        </p:xfrm>
        <a:graphic>
          <a:graphicData uri="http://schemas.openxmlformats.org/presentationml/2006/ole">
            <p:oleObj spid="_x0000_s14341" name="Equation" r:id="rId7" imgW="723600" imgH="2286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 animBg="1"/>
      <p:bldP spid="8" grpId="0" animBg="1"/>
      <p:bldP spid="9" grpId="0" animBg="1"/>
      <p:bldP spid="56337" grpId="0" animBg="1"/>
      <p:bldP spid="56339" grpId="0"/>
      <p:bldP spid="56340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21367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计算三重积分                      ，其中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zh-CN" altLang="en-US" smtClean="0"/>
              <a:t>是锥面                    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和平面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所围成的区域．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若采用</a:t>
            </a:r>
            <a:r>
              <a:rPr lang="zh-CN" altLang="en-US" smtClean="0">
                <a:solidFill>
                  <a:srgbClr val="FF0000"/>
                </a:solidFill>
              </a:rPr>
              <a:t>截面法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7183" name="Object 3"/>
          <p:cNvGraphicFramePr>
            <a:graphicFrameLocks noChangeAspect="1"/>
          </p:cNvGraphicFramePr>
          <p:nvPr/>
        </p:nvGraphicFramePr>
        <p:xfrm>
          <a:off x="1106488" y="2473325"/>
          <a:ext cx="5680075" cy="3302000"/>
        </p:xfrm>
        <a:graphic>
          <a:graphicData uri="http://schemas.openxmlformats.org/presentationml/2006/ole">
            <p:oleObj spid="_x0000_s15362" name="Equation" r:id="rId3" imgW="2844720" imgH="1650960" progId="Equation.DSMT4">
              <p:embed/>
            </p:oleObj>
          </a:graphicData>
        </a:graphic>
      </p:graphicFrame>
      <p:pic>
        <p:nvPicPr>
          <p:cNvPr id="15366" name="Picture 2" descr="C:\Users\cjl\Desktop\p141-ex6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0613" y="4113213"/>
            <a:ext cx="2973387" cy="274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924300" y="2492375"/>
            <a:ext cx="2808288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700338" y="3609975"/>
            <a:ext cx="1828800" cy="682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700338" y="4302125"/>
            <a:ext cx="1828800" cy="682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2700338" y="5051425"/>
            <a:ext cx="892175" cy="682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flipH="1">
            <a:off x="3592513" y="5051425"/>
            <a:ext cx="936625" cy="682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 flipH="1">
            <a:off x="6659563" y="5307013"/>
            <a:ext cx="1009650" cy="254000"/>
          </a:xfrm>
          <a:prstGeom prst="ellipse">
            <a:avLst/>
          </a:prstGeom>
          <a:solidFill>
            <a:srgbClr val="FFFF99">
              <a:alpha val="79999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877050" y="5200650"/>
            <a:ext cx="322263" cy="396875"/>
            <a:chOff x="4332" y="3276"/>
            <a:chExt cx="203" cy="250"/>
          </a:xfrm>
        </p:grpSpPr>
        <p:sp>
          <p:nvSpPr>
            <p:cNvPr id="15377" name="Rectangle 18"/>
            <p:cNvSpPr>
              <a:spLocks noChangeArrowheads="1"/>
            </p:cNvSpPr>
            <p:nvPr/>
          </p:nvSpPr>
          <p:spPr bwMode="auto">
            <a:xfrm>
              <a:off x="4332" y="3276"/>
              <a:ext cx="17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20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78" name="Oval 19"/>
            <p:cNvSpPr>
              <a:spLocks noChangeAspect="1" noChangeArrowheads="1"/>
            </p:cNvSpPr>
            <p:nvPr/>
          </p:nvSpPr>
          <p:spPr bwMode="auto">
            <a:xfrm>
              <a:off x="4490" y="3400"/>
              <a:ext cx="45" cy="45"/>
            </a:xfrm>
            <a:prstGeom prst="ellipse">
              <a:avLst/>
            </a:prstGeom>
            <a:solidFill>
              <a:srgbClr val="FF00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1500188" y="6265863"/>
            <a:ext cx="4257675" cy="592137"/>
          </a:xfrm>
          <a:prstGeom prst="roundRect">
            <a:avLst/>
          </a:prstGeom>
          <a:solidFill>
            <a:srgbClr val="FFFF66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截面法： ①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截面；</a:t>
            </a:r>
            <a:r>
              <a:rPr lang="zh-CN" altLang="en-US" sz="2400" b="1" dirty="0">
                <a:solidFill>
                  <a:srgbClr val="0000FF"/>
                </a:solidFill>
                <a:ea typeface="楷体_GB2312"/>
              </a:rPr>
              <a:t>②</a:t>
            </a:r>
            <a:r>
              <a:rPr lang="zh-CN" altLang="en-US" sz="2400" b="1" dirty="0">
                <a:solidFill>
                  <a:schemeClr val="tx1"/>
                </a:solidFill>
                <a:ea typeface="楷体_GB2312"/>
              </a:rPr>
              <a:t>积分．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157663" y="2492375"/>
            <a:ext cx="32385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429375" y="2492375"/>
            <a:ext cx="303213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138488" y="238125"/>
          <a:ext cx="1647825" cy="762000"/>
        </p:xfrm>
        <a:graphic>
          <a:graphicData uri="http://schemas.openxmlformats.org/presentationml/2006/ole">
            <p:oleObj spid="_x0000_s15363" name="Equation" r:id="rId5" imgW="825480" imgH="380880" progId="Equation.DSMT4">
              <p:embed/>
            </p:oleObj>
          </a:graphicData>
        </a:graphic>
      </p:graphicFrame>
      <p:graphicFrame>
        <p:nvGraphicFramePr>
          <p:cNvPr id="5" name="Object 20"/>
          <p:cNvGraphicFramePr>
            <a:graphicFrameLocks noChangeAspect="1"/>
          </p:cNvGraphicFramePr>
          <p:nvPr/>
        </p:nvGraphicFramePr>
        <p:xfrm>
          <a:off x="7088188" y="241300"/>
          <a:ext cx="1698625" cy="558800"/>
        </p:xfrm>
        <a:graphic>
          <a:graphicData uri="http://schemas.openxmlformats.org/presentationml/2006/ole">
            <p:oleObj spid="_x0000_s15364" name="Equation" r:id="rId6" imgW="85068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6" grpId="0" animBg="1"/>
      <p:bldP spid="8" grpId="0" animBg="1"/>
      <p:bldP spid="9" grpId="0" animBg="1"/>
      <p:bldP spid="57361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设有一平面薄片占有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面上的闭区域 </a:t>
            </a:r>
            <a:r>
              <a:rPr lang="en-US" altLang="zh-CN" i="1" smtClean="0"/>
              <a:t>D</a:t>
            </a:r>
            <a:r>
              <a:rPr lang="zh-CN" altLang="en-US" smtClean="0"/>
              <a:t>，它在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面密度为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，其中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是 </a:t>
            </a:r>
            <a:r>
              <a:rPr lang="en-US" altLang="zh-CN" i="1" smtClean="0"/>
              <a:t>D</a:t>
            </a:r>
            <a:r>
              <a:rPr lang="zh-CN" altLang="en-US" smtClean="0"/>
              <a:t> 上的非负连续函数．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分割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/>
              <a:t>求和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smtClean="0"/>
              <a:t>取极限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非均匀平面薄片的质量</a:t>
            </a:r>
            <a:endParaRPr lang="zh-CN" altLang="en-US" dirty="0"/>
          </a:p>
        </p:txBody>
      </p:sp>
      <p:pic>
        <p:nvPicPr>
          <p:cNvPr id="1032" name="Picture 3" descr="C:\Users\cjl\Desktop\p113-薄片的质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C:\Users\cjl\Desktop\p113-薄片的质量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cjl\Desktop\p113-薄片的质量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 descr="C:\Users\cjl\Desktop\p113-薄片的质量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48250" y="2952750"/>
            <a:ext cx="40957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271588" y="5075238"/>
          <a:ext cx="2940050" cy="582612"/>
        </p:xfrm>
        <a:graphic>
          <a:graphicData uri="http://schemas.openxmlformats.org/presentationml/2006/ole">
            <p:oleObj spid="_x0000_s1026" name="Equation" r:id="rId8" imgW="147312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860550" y="3571875"/>
          <a:ext cx="2711450" cy="862013"/>
        </p:xfrm>
        <a:graphic>
          <a:graphicData uri="http://schemas.openxmlformats.org/presentationml/2006/ole">
            <p:oleObj spid="_x0000_s1027" name="Equation" r:id="rId9" imgW="1358640" imgH="43164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58888" y="5538788"/>
          <a:ext cx="3192462" cy="862012"/>
        </p:xfrm>
        <a:graphic>
          <a:graphicData uri="http://schemas.openxmlformats.org/presentationml/2006/ole">
            <p:oleObj spid="_x0000_s1028" name="Equation" r:id="rId10" imgW="1600200" imgH="431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860550" y="2913063"/>
          <a:ext cx="2584450" cy="455612"/>
        </p:xfrm>
        <a:graphic>
          <a:graphicData uri="http://schemas.openxmlformats.org/presentationml/2006/ole">
            <p:oleObj spid="_x0000_s1029" name="Equation" r:id="rId11" imgW="1295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若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>
                <a:latin typeface="Symbol" pitchFamily="18" charset="2"/>
              </a:rPr>
              <a:t> </a:t>
            </a:r>
            <a:r>
              <a:rPr lang="zh-CN" altLang="en-US" dirty="0" smtClean="0"/>
              <a:t>为长方体区域：</a:t>
            </a:r>
            <a:r>
              <a:rPr lang="en-US" altLang="zh-CN" i="1" dirty="0" smtClean="0"/>
              <a:t>a </a:t>
            </a:r>
            <a:r>
              <a:rPr lang="en-US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c </a:t>
            </a:r>
            <a:r>
              <a:rPr lang="en-US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s </a:t>
            </a:r>
            <a:r>
              <a:rPr lang="en-US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Symbol" pitchFamily="18" charset="2"/>
              </a:rPr>
              <a:t>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r>
              <a:rPr lang="zh-CN" altLang="en-US" dirty="0" smtClean="0"/>
              <a:t>进一步，若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z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=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en-US" altLang="zh-CN" i="1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2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) </a:t>
            </a:r>
            <a:r>
              <a:rPr lang="en-US" altLang="zh-CN" i="1" dirty="0" smtClean="0">
                <a:solidFill>
                  <a:srgbClr val="0000FF"/>
                </a:solidFill>
              </a:rPr>
              <a:t>f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z</a:t>
            </a:r>
            <a:r>
              <a:rPr lang="en-US" altLang="zh-CN" dirty="0" smtClean="0">
                <a:solidFill>
                  <a:srgbClr val="0000FF"/>
                </a:solidFill>
              </a:rPr>
              <a:t>)</a:t>
            </a:r>
            <a:r>
              <a:rPr lang="zh-CN" altLang="en-US" dirty="0" smtClean="0"/>
              <a:t>，则</a:t>
            </a:r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1198563" y="2101850"/>
          <a:ext cx="5445125" cy="812800"/>
        </p:xfrm>
        <a:graphic>
          <a:graphicData uri="http://schemas.openxmlformats.org/presentationml/2006/ole">
            <p:oleObj spid="_x0000_s16386" name="Equation" r:id="rId4" imgW="2730240" imgH="406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98563" y="3760788"/>
          <a:ext cx="7470775" cy="838200"/>
        </p:xfrm>
        <a:graphic>
          <a:graphicData uri="http://schemas.openxmlformats.org/presentationml/2006/ole">
            <p:oleObj spid="_x0000_s16387" name="Equation" r:id="rId5" imgW="37461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什么是柱面坐标？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如何在柱面坐标系下计算三重积分？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三重积分什么时候适合在柱面坐标系下进行计算？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利用柱面坐标计算三重积分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什么是柱面坐标？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利用柱面坐标计算三重积分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为空间中一点，点 </a:t>
            </a:r>
            <a:r>
              <a:rPr lang="en-US" altLang="zh-CN" i="1" smtClean="0"/>
              <a:t>P</a:t>
            </a:r>
            <a:r>
              <a:rPr lang="zh-CN" altLang="en-US" smtClean="0"/>
              <a:t> 是点 </a:t>
            </a:r>
            <a:r>
              <a:rPr lang="en-US" altLang="zh-CN" i="1" smtClean="0"/>
              <a:t>M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点 </a:t>
            </a:r>
            <a:r>
              <a:rPr lang="en-US" altLang="zh-CN" i="1" smtClean="0"/>
              <a:t>P</a:t>
            </a:r>
            <a:r>
              <a:rPr lang="zh-CN" altLang="en-US" smtClean="0"/>
              <a:t> 的极坐标为 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q </a:t>
            </a:r>
            <a:r>
              <a:rPr lang="en-US" altLang="zh-CN" smtClean="0"/>
              <a:t>)</a:t>
            </a:r>
            <a:r>
              <a:rPr lang="zh-CN" altLang="en-US" smtClean="0"/>
              <a:t>，则 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称为点 </a:t>
            </a:r>
            <a:r>
              <a:rPr lang="en-US" altLang="zh-CN" i="1" smtClean="0"/>
              <a:t>M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柱面坐标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规定：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en-US" altLang="zh-CN" smtClean="0">
                <a:sym typeface="Symbol" pitchFamily="18" charset="2"/>
              </a:rPr>
              <a:t>&lt; +</a:t>
            </a:r>
            <a:r>
              <a:rPr lang="zh-CN" altLang="en-US" smtClean="0">
                <a:sym typeface="Symbol" pitchFamily="18" charset="2"/>
              </a:rPr>
              <a:t>，</a:t>
            </a:r>
            <a:r>
              <a:rPr lang="en-US" altLang="zh-CN" smtClean="0"/>
              <a:t> 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smtClean="0">
                <a:sym typeface="Symbol" pitchFamily="18" charset="2"/>
              </a:rPr>
              <a:t> 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ym typeface="Symbol" pitchFamily="18" charset="2"/>
              </a:rPr>
              <a:t> −</a:t>
            </a:r>
            <a:r>
              <a:rPr lang="zh-CN" altLang="en-US" smtClean="0">
                <a:sym typeface="Symbol" pitchFamily="18" charset="2"/>
              </a:rPr>
              <a:t> </a:t>
            </a:r>
            <a:r>
              <a:rPr lang="en-US" altLang="zh-CN" smtClean="0">
                <a:sym typeface="Symbol" pitchFamily="18" charset="2"/>
              </a:rPr>
              <a:t>&lt;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&lt; +</a:t>
            </a:r>
            <a:r>
              <a:rPr lang="zh-CN" altLang="en-US" smtClean="0">
                <a:sym typeface="Symbol" pitchFamily="18" charset="2"/>
              </a:rPr>
              <a:t>．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直角坐标与柱面坐标之间的关系为</a:t>
            </a:r>
            <a:endParaRPr lang="en-US" altLang="zh-CN" smtClean="0"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en-US" altLang="zh-CN" i="1" smtClean="0"/>
              <a:t>	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zh-CN" altLang="en-US" smtClean="0">
                <a:sym typeface="Symbol" pitchFamily="18" charset="2"/>
              </a:rPr>
              <a:t> ．</a:t>
            </a:r>
            <a:endParaRPr lang="en-US" altLang="zh-CN" smtClean="0"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柱面坐标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直角坐标．</a:t>
            </a:r>
            <a:endParaRPr lang="zh-CN" altLang="en-US" smtClean="0">
              <a:solidFill>
                <a:srgbClr val="FF0000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柱面坐标</a:t>
            </a:r>
            <a:endParaRPr lang="zh-CN" altLang="en-US" dirty="0"/>
          </a:p>
        </p:txBody>
      </p:sp>
      <p:pic>
        <p:nvPicPr>
          <p:cNvPr id="60422" name="Picture 6" descr="C:\Users\cjl\Desktop\p143-柱面坐标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10250" y="3238500"/>
            <a:ext cx="3333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3" name="Picture 7" descr="C:\Users\cjl\Desktop\p143-柱面坐标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50" y="3238500"/>
            <a:ext cx="3333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4" name="Picture 8" descr="C:\Users\cjl\Desktop\p143-柱面坐标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10250" y="3238500"/>
            <a:ext cx="3333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5" name="Picture 9" descr="C:\Users\cjl\Desktop\p143-柱面坐标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10250" y="3238500"/>
            <a:ext cx="33337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357688" y="1501775"/>
            <a:ext cx="427196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871913" y="1957388"/>
            <a:ext cx="47720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5957888" y="5486400"/>
            <a:ext cx="2614612" cy="952500"/>
            <a:chOff x="5957898" y="5486358"/>
            <a:chExt cx="2614630" cy="952921"/>
          </a:xfrm>
        </p:grpSpPr>
        <p:cxnSp>
          <p:nvCxnSpPr>
            <p:cNvPr id="14" name="直接连接符 13"/>
            <p:cNvCxnSpPr/>
            <p:nvPr/>
          </p:nvCxnSpPr>
          <p:spPr>
            <a:xfrm rot="10800000">
              <a:off x="6200787" y="6429750"/>
              <a:ext cx="1500198" cy="158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020" name="矩形 14"/>
            <p:cNvSpPr>
              <a:spLocks noChangeArrowheads="1"/>
            </p:cNvSpPr>
            <p:nvPr/>
          </p:nvSpPr>
          <p:spPr bwMode="auto">
            <a:xfrm>
              <a:off x="5957898" y="6039169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1600">
                <a:cs typeface="Times New Roman" pitchFamily="18" charset="0"/>
              </a:endParaRPr>
            </a:p>
          </p:txBody>
        </p:sp>
        <p:sp>
          <p:nvSpPr>
            <p:cNvPr id="43021" name="矩形 15"/>
            <p:cNvSpPr>
              <a:spLocks noChangeArrowheads="1"/>
            </p:cNvSpPr>
            <p:nvPr/>
          </p:nvSpPr>
          <p:spPr bwMode="auto">
            <a:xfrm>
              <a:off x="8274048" y="5486358"/>
              <a:ext cx="2984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1600"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7772422" y="5929467"/>
              <a:ext cx="600079" cy="45740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常数：</a:t>
            </a:r>
            <a:r>
              <a:rPr lang="zh-CN" altLang="en-US" smtClean="0">
                <a:solidFill>
                  <a:srgbClr val="0000FF"/>
                </a:solidFill>
              </a:rPr>
              <a:t>以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轴为中心轴的圆柱面．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i="1" smtClean="0">
                <a:latin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常数：</a:t>
            </a:r>
            <a:r>
              <a:rPr lang="zh-CN" altLang="en-US" smtClean="0">
                <a:solidFill>
                  <a:srgbClr val="0000FF"/>
                </a:solidFill>
              </a:rPr>
              <a:t>过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轴的半平面．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常数：</a:t>
            </a:r>
            <a:r>
              <a:rPr lang="zh-CN" altLang="en-US" smtClean="0">
                <a:solidFill>
                  <a:srgbClr val="0000FF"/>
                </a:solidFill>
              </a:rPr>
              <a:t>与 </a:t>
            </a:r>
            <a:r>
              <a:rPr lang="en-US" altLang="zh-CN" i="1" smtClean="0">
                <a:solidFill>
                  <a:srgbClr val="0000FF"/>
                </a:solidFill>
              </a:rPr>
              <a:t>xOy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面平行的平面．</a:t>
            </a:r>
          </a:p>
        </p:txBody>
      </p:sp>
      <p:grpSp>
        <p:nvGrpSpPr>
          <p:cNvPr id="2" name="组合 28"/>
          <p:cNvGrpSpPr>
            <a:grpSpLocks/>
          </p:cNvGrpSpPr>
          <p:nvPr/>
        </p:nvGrpSpPr>
        <p:grpSpPr bwMode="auto">
          <a:xfrm>
            <a:off x="4786313" y="3086100"/>
            <a:ext cx="4208462" cy="3700463"/>
            <a:chOff x="4786314" y="3086100"/>
            <a:chExt cx="4208319" cy="3700486"/>
          </a:xfrm>
        </p:grpSpPr>
        <p:cxnSp>
          <p:nvCxnSpPr>
            <p:cNvPr id="30" name="直接箭头连接符 29"/>
            <p:cNvCxnSpPr/>
            <p:nvPr/>
          </p:nvCxnSpPr>
          <p:spPr bwMode="auto">
            <a:xfrm>
              <a:off x="6486468" y="5357827"/>
              <a:ext cx="2285922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cxnSpLocks noChangeAspect="1"/>
            </p:cNvCxnSpPr>
            <p:nvPr/>
          </p:nvCxnSpPr>
          <p:spPr bwMode="auto">
            <a:xfrm rot="5400000">
              <a:off x="5129175" y="5357854"/>
              <a:ext cx="1357320" cy="1357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 bwMode="auto">
            <a:xfrm rot="5400000" flipH="1" flipV="1">
              <a:off x="5485544" y="4358489"/>
              <a:ext cx="2000262" cy="15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065" name="矩形 38"/>
            <p:cNvSpPr>
              <a:spLocks noChangeArrowheads="1"/>
            </p:cNvSpPr>
            <p:nvPr/>
          </p:nvSpPr>
          <p:spPr bwMode="auto">
            <a:xfrm>
              <a:off x="6072198" y="5126656"/>
              <a:ext cx="407452" cy="461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O</a:t>
              </a:r>
              <a:endParaRPr lang="zh-CN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66" name="矩形 39"/>
            <p:cNvSpPr>
              <a:spLocks noChangeArrowheads="1"/>
            </p:cNvSpPr>
            <p:nvPr/>
          </p:nvSpPr>
          <p:spPr bwMode="auto">
            <a:xfrm>
              <a:off x="8673711" y="5386427"/>
              <a:ext cx="32092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67" name="矩形 40"/>
            <p:cNvSpPr>
              <a:spLocks noChangeArrowheads="1"/>
            </p:cNvSpPr>
            <p:nvPr/>
          </p:nvSpPr>
          <p:spPr bwMode="auto">
            <a:xfrm>
              <a:off x="6129266" y="3086100"/>
              <a:ext cx="3048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4068" name="矩形 40"/>
            <p:cNvSpPr>
              <a:spLocks noChangeArrowheads="1"/>
            </p:cNvSpPr>
            <p:nvPr/>
          </p:nvSpPr>
          <p:spPr bwMode="auto">
            <a:xfrm>
              <a:off x="4786314" y="6324921"/>
              <a:ext cx="33855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2400" b="1" i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柱面坐标系中的坐标面</a:t>
            </a:r>
            <a:endParaRPr lang="zh-CN" altLang="en-US" dirty="0"/>
          </a:p>
        </p:txBody>
      </p:sp>
      <p:sp>
        <p:nvSpPr>
          <p:cNvPr id="31" name="圆柱形 30"/>
          <p:cNvSpPr/>
          <p:nvPr/>
        </p:nvSpPr>
        <p:spPr>
          <a:xfrm>
            <a:off x="5984875" y="3900488"/>
            <a:ext cx="1001713" cy="1684337"/>
          </a:xfrm>
          <a:prstGeom prst="can">
            <a:avLst>
              <a:gd name="adj" fmla="val 55769"/>
            </a:avLst>
          </a:prstGeom>
          <a:solidFill>
            <a:schemeClr val="accent1">
              <a:alpha val="80000"/>
            </a:schemeClr>
          </a:solidFill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圆柱形 31"/>
          <p:cNvSpPr/>
          <p:nvPr/>
        </p:nvSpPr>
        <p:spPr>
          <a:xfrm>
            <a:off x="5843588" y="3829050"/>
            <a:ext cx="1284287" cy="1835150"/>
          </a:xfrm>
          <a:prstGeom prst="can">
            <a:avLst>
              <a:gd name="adj" fmla="val 55769"/>
            </a:avLst>
          </a:prstGeom>
          <a:solidFill>
            <a:srgbClr val="FFC000">
              <a:alpha val="70000"/>
            </a:srgbClr>
          </a:solidFill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圆柱形 32"/>
          <p:cNvSpPr/>
          <p:nvPr/>
        </p:nvSpPr>
        <p:spPr>
          <a:xfrm>
            <a:off x="5627688" y="3714750"/>
            <a:ext cx="1716087" cy="2081213"/>
          </a:xfrm>
          <a:prstGeom prst="can">
            <a:avLst>
              <a:gd name="adj" fmla="val 55769"/>
            </a:avLst>
          </a:prstGeom>
          <a:solidFill>
            <a:srgbClr val="00B050">
              <a:alpha val="60000"/>
            </a:srgbClr>
          </a:solidFill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圆柱形 33"/>
          <p:cNvSpPr/>
          <p:nvPr/>
        </p:nvSpPr>
        <p:spPr>
          <a:xfrm>
            <a:off x="5341938" y="3571875"/>
            <a:ext cx="2287587" cy="2398713"/>
          </a:xfrm>
          <a:prstGeom prst="can">
            <a:avLst>
              <a:gd name="adj" fmla="val 55769"/>
            </a:avLst>
          </a:prstGeom>
          <a:solidFill>
            <a:srgbClr val="FF0000">
              <a:alpha val="50000"/>
            </a:srgbClr>
          </a:solidFill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500813" y="3684588"/>
            <a:ext cx="1285875" cy="16732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平行四边形 35"/>
          <p:cNvSpPr/>
          <p:nvPr/>
        </p:nvSpPr>
        <p:spPr>
          <a:xfrm rot="16200000">
            <a:off x="5972175" y="4213226"/>
            <a:ext cx="2185987" cy="1128712"/>
          </a:xfrm>
          <a:prstGeom prst="parallelogram">
            <a:avLst>
              <a:gd name="adj" fmla="val 46031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平行四边形 36"/>
          <p:cNvSpPr/>
          <p:nvPr/>
        </p:nvSpPr>
        <p:spPr>
          <a:xfrm rot="16200000">
            <a:off x="5829300" y="4356101"/>
            <a:ext cx="2185987" cy="842962"/>
          </a:xfrm>
          <a:prstGeom prst="parallelogram">
            <a:avLst>
              <a:gd name="adj" fmla="val 61100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平行四边形 37"/>
          <p:cNvSpPr/>
          <p:nvPr/>
        </p:nvSpPr>
        <p:spPr>
          <a:xfrm rot="16200000">
            <a:off x="5686425" y="4498976"/>
            <a:ext cx="2185987" cy="557212"/>
          </a:xfrm>
          <a:prstGeom prst="parallelogram">
            <a:avLst>
              <a:gd name="adj" fmla="val 91177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2228850" y="1501775"/>
            <a:ext cx="47005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2228850" y="1957388"/>
            <a:ext cx="47005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2228850" y="2414588"/>
            <a:ext cx="47005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组合 49"/>
          <p:cNvGrpSpPr>
            <a:grpSpLocks/>
          </p:cNvGrpSpPr>
          <p:nvPr/>
        </p:nvGrpSpPr>
        <p:grpSpPr bwMode="auto">
          <a:xfrm>
            <a:off x="6357938" y="5357813"/>
            <a:ext cx="352425" cy="517525"/>
            <a:chOff x="6357950" y="5357826"/>
            <a:chExt cx="352976" cy="516922"/>
          </a:xfrm>
        </p:grpSpPr>
        <p:sp>
          <p:nvSpPr>
            <p:cNvPr id="51" name="弧形 50"/>
            <p:cNvSpPr/>
            <p:nvPr/>
          </p:nvSpPr>
          <p:spPr>
            <a:xfrm flipV="1">
              <a:off x="6357950" y="5357826"/>
              <a:ext cx="214647" cy="142709"/>
            </a:xfrm>
            <a:prstGeom prst="arc">
              <a:avLst>
                <a:gd name="adj1" fmla="val 11756968"/>
                <a:gd name="adj2" fmla="val 0"/>
              </a:avLst>
            </a:prstGeom>
            <a:ln w="28575">
              <a:solidFill>
                <a:srgbClr val="0000FF"/>
              </a:solidFill>
              <a:tailEnd type="non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4061" name="矩形 38"/>
            <p:cNvSpPr>
              <a:spLocks noChangeArrowheads="1"/>
            </p:cNvSpPr>
            <p:nvPr/>
          </p:nvSpPr>
          <p:spPr bwMode="auto">
            <a:xfrm>
              <a:off x="6365960" y="5413083"/>
              <a:ext cx="34496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</a:rPr>
                <a:t>q</a:t>
              </a:r>
              <a:endParaRPr lang="zh-CN" altLang="en-US" sz="2400" b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</p:grpSp>
      <p:sp>
        <p:nvSpPr>
          <p:cNvPr id="39" name="平行四边形 38"/>
          <p:cNvSpPr/>
          <p:nvPr/>
        </p:nvSpPr>
        <p:spPr>
          <a:xfrm>
            <a:off x="4557713" y="4522788"/>
            <a:ext cx="3714750" cy="1671637"/>
          </a:xfrm>
          <a:prstGeom prst="parallelogram">
            <a:avLst>
              <a:gd name="adj" fmla="val 99869"/>
            </a:avLst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平行四边形 39"/>
          <p:cNvSpPr/>
          <p:nvPr/>
        </p:nvSpPr>
        <p:spPr>
          <a:xfrm>
            <a:off x="4557713" y="4267200"/>
            <a:ext cx="3714750" cy="1671638"/>
          </a:xfrm>
          <a:prstGeom prst="parallelogram">
            <a:avLst>
              <a:gd name="adj" fmla="val 99869"/>
            </a:avLst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平行四边形 40"/>
          <p:cNvSpPr/>
          <p:nvPr/>
        </p:nvSpPr>
        <p:spPr>
          <a:xfrm>
            <a:off x="4557713" y="4013200"/>
            <a:ext cx="3714750" cy="1671638"/>
          </a:xfrm>
          <a:prstGeom prst="parallelogram">
            <a:avLst>
              <a:gd name="adj" fmla="val 99869"/>
            </a:avLst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2" name="平行四边形 41"/>
          <p:cNvSpPr/>
          <p:nvPr/>
        </p:nvSpPr>
        <p:spPr>
          <a:xfrm>
            <a:off x="4557713" y="3757613"/>
            <a:ext cx="3714750" cy="1671637"/>
          </a:xfrm>
          <a:prstGeom prst="parallelogram">
            <a:avLst>
              <a:gd name="adj" fmla="val 99869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55"/>
          <p:cNvGrpSpPr>
            <a:grpSpLocks/>
          </p:cNvGrpSpPr>
          <p:nvPr/>
        </p:nvGrpSpPr>
        <p:grpSpPr bwMode="auto">
          <a:xfrm>
            <a:off x="642938" y="3429000"/>
            <a:ext cx="3171825" cy="3429000"/>
            <a:chOff x="642910" y="3429000"/>
            <a:chExt cx="3171825" cy="3429000"/>
          </a:xfrm>
        </p:grpSpPr>
        <p:pic>
          <p:nvPicPr>
            <p:cNvPr id="44058" name="Picture 2" descr="C:\Users\cjl\Desktop\p143-柱面坐标系中的体积微元-1.b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42910" y="3429000"/>
              <a:ext cx="3171825" cy="3429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059" name="矩形 53"/>
            <p:cNvSpPr>
              <a:spLocks noChangeArrowheads="1"/>
            </p:cNvSpPr>
            <p:nvPr/>
          </p:nvSpPr>
          <p:spPr bwMode="auto">
            <a:xfrm>
              <a:off x="2091186" y="3429000"/>
              <a:ext cx="172354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/>
                <a:t>柱面坐标系下</a:t>
              </a:r>
              <a:endParaRPr lang="en-US" altLang="zh-CN" sz="2000" b="1"/>
            </a:p>
            <a:p>
              <a:pPr algn="ctr"/>
              <a:r>
                <a:rPr lang="zh-CN" altLang="en-US" sz="2000" b="1"/>
                <a:t>的体积微元</a:t>
              </a:r>
              <a:endParaRPr lang="zh-CN" altLang="en-US" sz="1600" b="1"/>
            </a:p>
          </p:txBody>
        </p:sp>
      </p:grpSp>
      <p:pic>
        <p:nvPicPr>
          <p:cNvPr id="46" name="Picture 9" descr="C:\Users\cjl\Desktop\p143-柱面坐标-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8138" y="0"/>
            <a:ext cx="2455862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平行四边形 47"/>
          <p:cNvSpPr/>
          <p:nvPr/>
        </p:nvSpPr>
        <p:spPr>
          <a:xfrm rot="5400000">
            <a:off x="6980238" y="1200150"/>
            <a:ext cx="1619250" cy="647700"/>
          </a:xfrm>
          <a:prstGeom prst="parallelogram">
            <a:avLst>
              <a:gd name="adj" fmla="val 54681"/>
            </a:avLst>
          </a:prstGeom>
          <a:solidFill>
            <a:srgbClr val="92D05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7459663" y="30163"/>
            <a:ext cx="9525" cy="2308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000" name="Line 40"/>
          <p:cNvSpPr>
            <a:spLocks noChangeShapeType="1"/>
          </p:cNvSpPr>
          <p:nvPr/>
        </p:nvSpPr>
        <p:spPr bwMode="auto">
          <a:xfrm>
            <a:off x="8104188" y="333375"/>
            <a:ext cx="9525" cy="2308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81481E-6 L 0.06962 0.05671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09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23" grpId="0" animBg="1"/>
      <p:bldP spid="24" grpId="0" animBg="1"/>
      <p:bldP spid="25" grpId="0" animBg="1"/>
      <p:bldP spid="39" grpId="0" animBg="1"/>
      <p:bldP spid="40" grpId="0" animBg="1"/>
      <p:bldP spid="41" grpId="0" animBg="1"/>
      <p:bldP spid="42" grpId="0" animBg="1"/>
      <p:bldP spid="48" grpId="0" animBg="1"/>
      <p:bldP spid="40995" grpId="0" animBg="1"/>
      <p:bldP spid="40995" grpId="1" animBg="1"/>
      <p:bldP spid="41000" grpId="0" animBg="1"/>
      <p:bldP spid="4100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什么是柱面坐标？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柱面坐标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直角坐标．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如何在柱面坐标系下计算三重积分？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利用柱面坐标计算三重积分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在直角坐标系下，体积微元 </a:t>
            </a:r>
            <a:r>
              <a:rPr lang="en-US" altLang="zh-CN" i="1" smtClean="0">
                <a:solidFill>
                  <a:srgbClr val="0000FF"/>
                </a:solidFill>
              </a:rPr>
              <a:t>d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v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altLang="zh-CN" i="1" smtClean="0">
                <a:solidFill>
                  <a:srgbClr val="0000FF"/>
                </a:solidFill>
                <a:sym typeface="Symbol" pitchFamily="18" charset="2"/>
              </a:rPr>
              <a:t>dxdydz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柱面坐标系下，体积微元 </a:t>
            </a:r>
            <a:r>
              <a:rPr lang="en-US" altLang="zh-CN" i="1" smtClean="0">
                <a:solidFill>
                  <a:srgbClr val="FF0000"/>
                </a:solidFill>
              </a:rPr>
              <a:t>d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drd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q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dz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．</a:t>
            </a:r>
            <a:endParaRPr lang="zh-CN" altLang="en-US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事实上，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柱面坐标系下的体积微元</a:t>
            </a:r>
            <a:endParaRPr lang="zh-CN" altLang="en-US" dirty="0"/>
          </a:p>
        </p:txBody>
      </p:sp>
      <p:pic>
        <p:nvPicPr>
          <p:cNvPr id="17414" name="Picture 2" descr="C:\Users\cjl\Desktop\p143-柱面坐标系中的体积微元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2175" y="3429000"/>
            <a:ext cx="31718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 descr="C:\Users\cjl\Desktop\p143-柱面坐标系中的体积微元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3429000"/>
            <a:ext cx="31718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495300" y="1481138"/>
          <a:ext cx="8154988" cy="684212"/>
        </p:xfrm>
        <a:graphic>
          <a:graphicData uri="http://schemas.openxmlformats.org/presentationml/2006/ole">
            <p:oleObj spid="_x0000_s17410" name="Equation" r:id="rId5" imgW="4546440" imgH="3808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57675" y="2828925"/>
            <a:ext cx="2100263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?</a:t>
            </a:r>
            <a:endParaRPr lang="zh-CN" altLang="en-US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943225" y="1500188"/>
            <a:ext cx="105727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000500" y="1500188"/>
            <a:ext cx="785813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457825" y="1500188"/>
            <a:ext cx="214312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7600950" y="1500188"/>
            <a:ext cx="9715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826000" y="1357313"/>
            <a:ext cx="3857625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" name="组合 26"/>
          <p:cNvGrpSpPr>
            <a:grpSpLocks/>
          </p:cNvGrpSpPr>
          <p:nvPr/>
        </p:nvGrpSpPr>
        <p:grpSpPr bwMode="auto">
          <a:xfrm>
            <a:off x="6858000" y="6002338"/>
            <a:ext cx="539750" cy="427037"/>
            <a:chOff x="6858143" y="6002361"/>
            <a:chExt cx="540359" cy="427120"/>
          </a:xfrm>
        </p:grpSpPr>
        <p:sp>
          <p:nvSpPr>
            <p:cNvPr id="17" name="弧形 16"/>
            <p:cNvSpPr/>
            <p:nvPr/>
          </p:nvSpPr>
          <p:spPr>
            <a:xfrm rot="5400000">
              <a:off x="7254738" y="6001500"/>
              <a:ext cx="142903" cy="144625"/>
            </a:xfrm>
            <a:prstGeom prst="arc">
              <a:avLst>
                <a:gd name="adj1" fmla="val 16200000"/>
                <a:gd name="adj2" fmla="val 2131080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42" name="矩形 17"/>
            <p:cNvSpPr>
              <a:spLocks noChangeArrowheads="1"/>
            </p:cNvSpPr>
            <p:nvPr/>
          </p:nvSpPr>
          <p:spPr bwMode="auto">
            <a:xfrm>
              <a:off x="6858143" y="6029371"/>
              <a:ext cx="44595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b="1" i="1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q</a:t>
              </a:r>
              <a:endParaRPr lang="zh-CN" altLang="en-US" b="1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</p:grpSp>
      <p:grpSp>
        <p:nvGrpSpPr>
          <p:cNvPr id="6" name="组合 28"/>
          <p:cNvGrpSpPr>
            <a:grpSpLocks/>
          </p:cNvGrpSpPr>
          <p:nvPr/>
        </p:nvGrpSpPr>
        <p:grpSpPr bwMode="auto">
          <a:xfrm>
            <a:off x="7013575" y="5916613"/>
            <a:ext cx="652463" cy="798512"/>
            <a:chOff x="7013534" y="5916688"/>
            <a:chExt cx="652553" cy="798460"/>
          </a:xfrm>
        </p:grpSpPr>
        <p:sp>
          <p:nvSpPr>
            <p:cNvPr id="17439" name="矩形 23"/>
            <p:cNvSpPr>
              <a:spLocks noChangeArrowheads="1"/>
            </p:cNvSpPr>
            <p:nvPr/>
          </p:nvSpPr>
          <p:spPr bwMode="auto">
            <a:xfrm>
              <a:off x="7373714" y="6315038"/>
              <a:ext cx="2840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endParaRPr lang="zh-CN" altLang="en-US" b="1" i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8" name="直接连接符 27"/>
            <p:cNvCxnSpPr>
              <a:cxnSpLocks noChangeAspect="1"/>
            </p:cNvCxnSpPr>
            <p:nvPr/>
          </p:nvCxnSpPr>
          <p:spPr>
            <a:xfrm>
              <a:off x="7013534" y="5916688"/>
              <a:ext cx="652553" cy="4857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椭圆 30"/>
          <p:cNvSpPr>
            <a:spLocks noChangeAspect="1"/>
          </p:cNvSpPr>
          <p:nvPr/>
        </p:nvSpPr>
        <p:spPr>
          <a:xfrm>
            <a:off x="8215313" y="4589463"/>
            <a:ext cx="71437" cy="730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7" name="组合 34"/>
          <p:cNvGrpSpPr>
            <a:grpSpLocks/>
          </p:cNvGrpSpPr>
          <p:nvPr/>
        </p:nvGrpSpPr>
        <p:grpSpPr bwMode="auto">
          <a:xfrm>
            <a:off x="6600825" y="3983038"/>
            <a:ext cx="411163" cy="400050"/>
            <a:chOff x="6600281" y="3982987"/>
            <a:chExt cx="412292" cy="400110"/>
          </a:xfrm>
        </p:grpSpPr>
        <p:cxnSp>
          <p:nvCxnSpPr>
            <p:cNvPr id="33" name="直接连接符 32"/>
            <p:cNvCxnSpPr/>
            <p:nvPr/>
          </p:nvCxnSpPr>
          <p:spPr>
            <a:xfrm rot="5400000">
              <a:off x="6849828" y="4182246"/>
              <a:ext cx="323899" cy="1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8" name="矩形 33"/>
            <p:cNvSpPr>
              <a:spLocks noChangeArrowheads="1"/>
            </p:cNvSpPr>
            <p:nvPr/>
          </p:nvSpPr>
          <p:spPr bwMode="auto">
            <a:xfrm>
              <a:off x="6600281" y="3982987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endParaRPr lang="zh-CN" altLang="en-US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7426" name="组合 36"/>
          <p:cNvGrpSpPr>
            <a:grpSpLocks/>
          </p:cNvGrpSpPr>
          <p:nvPr/>
        </p:nvGrpSpPr>
        <p:grpSpPr bwMode="auto">
          <a:xfrm>
            <a:off x="6508750" y="4643438"/>
            <a:ext cx="1235075" cy="400050"/>
            <a:chOff x="6509213" y="4643446"/>
            <a:chExt cx="1234633" cy="400110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7643870" y="4786342"/>
              <a:ext cx="71411" cy="714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436" name="矩形 35"/>
            <p:cNvSpPr>
              <a:spLocks noChangeArrowheads="1"/>
            </p:cNvSpPr>
            <p:nvPr/>
          </p:nvSpPr>
          <p:spPr bwMode="auto">
            <a:xfrm>
              <a:off x="6509213" y="4643446"/>
              <a:ext cx="123463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r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latin typeface="Symbol" pitchFamily="18" charset="2"/>
                  <a:cs typeface="Times New Roman" pitchFamily="18" charset="0"/>
                </a:rPr>
                <a:t>q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000" b="1">
                  <a:latin typeface="Times New Roman" pitchFamily="18" charset="0"/>
                  <a:cs typeface="Times New Roman" pitchFamily="18" charset="0"/>
                </a:rPr>
                <a:t>) </a:t>
              </a:r>
              <a:endParaRPr lang="zh-CN" altLang="en-US" sz="2000">
                <a:cs typeface="Times New Roman" pitchFamily="18" charset="0"/>
              </a:endParaRPr>
            </a:p>
          </p:txBody>
        </p:sp>
      </p:grp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7013575" y="5910263"/>
            <a:ext cx="2038350" cy="757237"/>
            <a:chOff x="7013534" y="5916688"/>
            <a:chExt cx="2038666" cy="758218"/>
          </a:xfrm>
        </p:grpSpPr>
        <p:cxnSp>
          <p:nvCxnSpPr>
            <p:cNvPr id="23" name="直接连接符 22"/>
            <p:cNvCxnSpPr>
              <a:cxnSpLocks noChangeAspect="1"/>
            </p:cNvCxnSpPr>
            <p:nvPr/>
          </p:nvCxnSpPr>
          <p:spPr>
            <a:xfrm>
              <a:off x="7013534" y="5916688"/>
              <a:ext cx="1252732" cy="5801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4" name="矩形 24"/>
            <p:cNvSpPr>
              <a:spLocks noChangeArrowheads="1"/>
            </p:cNvSpPr>
            <p:nvPr/>
          </p:nvSpPr>
          <p:spPr bwMode="auto">
            <a:xfrm>
              <a:off x="8266408" y="6274796"/>
              <a:ext cx="7857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r>
                <a:rPr lang="en-US" altLang="zh-CN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+ 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endParaRPr lang="zh-CN" altLang="en-US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854200" y="3627438"/>
          <a:ext cx="3646488" cy="2844800"/>
        </p:xfrm>
        <a:graphic>
          <a:graphicData uri="http://schemas.openxmlformats.org/presentationml/2006/ole">
            <p:oleObj spid="_x0000_s17411" name="Equation" r:id="rId6" imgW="1828800" imgH="1422360" progId="Equation.DSMT4">
              <p:embed/>
            </p:oleObj>
          </a:graphicData>
        </a:graphic>
      </p:graphicFrame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2214563" y="6057900"/>
            <a:ext cx="299878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2771775" y="4643438"/>
            <a:ext cx="1500188" cy="4286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2214563" y="5257800"/>
            <a:ext cx="3000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2214563" y="4457700"/>
            <a:ext cx="3000375" cy="8001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2438400" y="3579813"/>
            <a:ext cx="2638425" cy="8572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8" grpId="1" animBg="1"/>
      <p:bldP spid="10" grpId="0" animBg="1"/>
      <p:bldP spid="11" grpId="0" animBg="1"/>
      <p:bldP spid="12" grpId="0" animBg="1"/>
      <p:bldP spid="13" grpId="0" animBg="1"/>
      <p:bldP spid="15" grpId="0" animBg="1"/>
      <p:bldP spid="41" grpId="0" animBg="1"/>
      <p:bldP spid="43" grpId="0" animBg="1"/>
      <p:bldP spid="44" grpId="0" animBg="1"/>
      <p:bldP spid="42" grpId="0" animBg="1"/>
      <p:bldP spid="9" grpId="0" animBg="1"/>
      <p:bldP spid="9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什么是柱面坐标？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柱面坐标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直角坐标．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如何在柱面坐标系下计算三重积分？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ym typeface="Symbol" pitchFamily="18" charset="2"/>
              </a:rPr>
              <a:t>被积函数作柱面坐标变换，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ym typeface="Symbol" pitchFamily="18" charset="2"/>
              </a:rPr>
              <a:t>体积微元作柱面坐标变换，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ym typeface="Symbol" pitchFamily="18" charset="2"/>
              </a:rPr>
              <a:t>把积分区域表示成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 、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的不等式，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于是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利用柱面坐标计算三重积分</a:t>
            </a:r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285875" y="5072063"/>
          <a:ext cx="6802438" cy="758825"/>
        </p:xfrm>
        <a:graphic>
          <a:graphicData uri="http://schemas.openxmlformats.org/presentationml/2006/ole">
            <p:oleObj spid="_x0000_s18434" name="Equation" r:id="rId4" imgW="3416040" imgH="3808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71650" y="5162550"/>
            <a:ext cx="1187450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2957513" y="5162550"/>
            <a:ext cx="900112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572000" y="5162550"/>
            <a:ext cx="2357438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6929438" y="5162550"/>
            <a:ext cx="1071562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三重积分什么时候适用在柱面坐标系下进行计算？</a:t>
            </a: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smtClean="0">
                <a:sym typeface="Symbol" pitchFamily="18" charset="2"/>
              </a:rPr>
              <a:t>需要同时满足两个条件，</a:t>
            </a:r>
            <a:endParaRPr lang="en-US" altLang="zh-CN" smtClean="0"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ym typeface="Symbol" pitchFamily="18" charset="2"/>
              </a:rPr>
              <a:t>积分区域  在坐标面上的投影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zh-CN" altLang="en-US" smtClean="0">
                <a:sym typeface="Symbol" pitchFamily="18" charset="2"/>
              </a:rPr>
              <a:t> 是圆域或部分圆域；</a:t>
            </a:r>
            <a:endParaRPr lang="en-US" altLang="zh-CN" smtClean="0"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>
                <a:sym typeface="Symbol" pitchFamily="18" charset="2"/>
              </a:rPr>
              <a:t>被积函数中至少有两个变量的平方项的系数相等．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pPr marL="565150" indent="-457200">
              <a:buClr>
                <a:srgbClr val="0000FF"/>
              </a:buClr>
              <a:buSzPct val="100000"/>
              <a:buFontTx/>
              <a:buAutoNum type="circleNumDbPlain" startAt="2"/>
            </a:pPr>
            <a:endParaRPr lang="en-US" altLang="zh-CN" smtClean="0">
              <a:sym typeface="Symbol" pitchFamily="18" charset="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关键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根据积分区域的形状，灵活建立柱面坐标系．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柱面坐标系的适用范围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2700338" y="2827338"/>
            <a:ext cx="2735262" cy="15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关键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根据积分区域的形状，灵活建立柱面坐标．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r>
              <a:rPr lang="zh-CN" altLang="en-US" smtClean="0"/>
              <a:t>被积函数中含有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或 </a:t>
            </a:r>
            <a:r>
              <a:rPr lang="en-US" altLang="zh-CN" smtClean="0">
                <a:solidFill>
                  <a:srgbClr val="0000FF"/>
                </a:solidFill>
              </a:rPr>
              <a:t>arctan(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</a:t>
            </a: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0000FF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面上的投影</a:t>
            </a:r>
            <a:r>
              <a:rPr lang="zh-CN" altLang="en-US" smtClean="0">
                <a:sym typeface="Symbol" pitchFamily="18" charset="2"/>
              </a:rPr>
              <a:t>是圆域或部分圆域，则令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被积函数中含有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或 </a:t>
            </a:r>
            <a:r>
              <a:rPr lang="en-US" altLang="zh-CN" smtClean="0">
                <a:solidFill>
                  <a:srgbClr val="FF0000"/>
                </a:solidFill>
              </a:rPr>
              <a:t>arctan(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/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r>
              <a:rPr lang="zh-CN" altLang="en-US" smtClean="0">
                <a:sym typeface="Symbol" pitchFamily="18" charset="2"/>
              </a:rPr>
              <a:t> </a:t>
            </a: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FF0000"/>
                </a:solidFill>
              </a:rPr>
              <a:t>yOz</a:t>
            </a:r>
            <a:r>
              <a:rPr lang="en-US" altLang="zh-CN" smtClean="0"/>
              <a:t> </a:t>
            </a:r>
            <a:r>
              <a:rPr lang="zh-CN" altLang="en-US" smtClean="0"/>
              <a:t>面上的投影</a:t>
            </a:r>
            <a:r>
              <a:rPr lang="zh-CN" altLang="en-US" smtClean="0">
                <a:sym typeface="Symbol" pitchFamily="18" charset="2"/>
              </a:rPr>
              <a:t>是圆域或部分圆域，则令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x .</a:t>
            </a:r>
            <a:endParaRPr lang="en-US" altLang="zh-CN" smtClean="0">
              <a:sym typeface="Symbol" pitchFamily="18" charset="2"/>
            </a:endParaRPr>
          </a:p>
          <a:p>
            <a:endParaRPr lang="zh-CN" altLang="en-US" smtClean="0"/>
          </a:p>
          <a:p>
            <a:r>
              <a:rPr lang="zh-CN" altLang="en-US" smtClean="0"/>
              <a:t>被积函数中含有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或 </a:t>
            </a:r>
            <a:r>
              <a:rPr lang="en-US" altLang="zh-CN" smtClean="0">
                <a:solidFill>
                  <a:srgbClr val="0000FF"/>
                </a:solidFill>
              </a:rPr>
              <a:t>arctan(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/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 ，</a:t>
            </a:r>
            <a:r>
              <a:rPr lang="zh-CN" altLang="en-US" smtClean="0">
                <a:sym typeface="Symbol" pitchFamily="18" charset="2"/>
              </a:rPr>
              <a:t></a:t>
            </a: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0000FF"/>
                </a:solidFill>
              </a:rPr>
              <a:t>zOx</a:t>
            </a:r>
            <a:r>
              <a:rPr lang="en-US" altLang="zh-CN" smtClean="0"/>
              <a:t> </a:t>
            </a:r>
            <a:r>
              <a:rPr lang="zh-CN" altLang="en-US" smtClean="0"/>
              <a:t>面上的投影</a:t>
            </a:r>
            <a:r>
              <a:rPr lang="zh-CN" altLang="en-US" smtClean="0">
                <a:sym typeface="Symbol" pitchFamily="18" charset="2"/>
              </a:rPr>
              <a:t>是圆域或部分圆域，则令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，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y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说明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 flipH="1">
            <a:off x="3929063" y="2828925"/>
            <a:ext cx="47863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3929063" y="4143375"/>
            <a:ext cx="47863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3929063" y="5486400"/>
            <a:ext cx="4786312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19781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设有一立体占有</a:t>
            </a:r>
            <a:r>
              <a:rPr lang="zh-CN" altLang="en-US" dirty="0" smtClean="0"/>
              <a:t>空间中的</a:t>
            </a:r>
            <a:r>
              <a:rPr lang="zh-CN" altLang="en-US" dirty="0" smtClean="0"/>
              <a:t>闭区域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/>
              <a:t>，它在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 </a:t>
            </a:r>
            <a:r>
              <a:rPr lang="zh-CN" altLang="en-US" dirty="0" smtClean="0"/>
              <a:t>处的密度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为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z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，其中 </a:t>
            </a:r>
            <a:r>
              <a:rPr lang="en-US" altLang="zh-CN" i="1" dirty="0" smtClean="0">
                <a:latin typeface="Symbol" pitchFamily="18" charset="2"/>
              </a:rPr>
              <a:t>r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 </a:t>
            </a:r>
            <a:r>
              <a:rPr lang="zh-CN" altLang="en-US" dirty="0" smtClean="0"/>
              <a:t>是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/>
              <a:t> 上的非负连续函数．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dirty="0" smtClean="0"/>
              <a:t>分割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dirty="0" smtClean="0"/>
              <a:t>求和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 startAt="3"/>
            </a:pPr>
            <a:r>
              <a:rPr lang="zh-CN" altLang="en-US" dirty="0" smtClean="0"/>
              <a:t>取极限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非均匀空间立体的质量</a:t>
            </a:r>
            <a:endParaRPr lang="zh-CN" altLang="en-US" dirty="0"/>
          </a:p>
        </p:txBody>
      </p:sp>
      <p:pic>
        <p:nvPicPr>
          <p:cNvPr id="2056" name="Picture 2" descr="C:\Users\cjl\Desktop\p136-空间立体的质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00650" y="3086100"/>
            <a:ext cx="3943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4" descr="C:\Users\cjl\Desktop\p136-空间立体的质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00650" y="3086100"/>
            <a:ext cx="3943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3" name="Picture 3" descr="C:\Users\cjl\Desktop\p136-空间立体的质量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00650" y="3086100"/>
            <a:ext cx="394335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8" name="Object 13"/>
          <p:cNvGraphicFramePr>
            <a:graphicFrameLocks noChangeAspect="1"/>
          </p:cNvGraphicFramePr>
          <p:nvPr/>
        </p:nvGraphicFramePr>
        <p:xfrm>
          <a:off x="1258888" y="5075238"/>
          <a:ext cx="2863850" cy="582612"/>
        </p:xfrm>
        <a:graphic>
          <a:graphicData uri="http://schemas.openxmlformats.org/presentationml/2006/ole">
            <p:oleObj spid="_x0000_s2050" name="Equation" r:id="rId6" imgW="1434960" imgH="291960" progId="Equation.DSMT4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1843088" y="3571875"/>
          <a:ext cx="3014662" cy="862013"/>
        </p:xfrm>
        <a:graphic>
          <a:graphicData uri="http://schemas.openxmlformats.org/presentationml/2006/ole">
            <p:oleObj spid="_x0000_s2051" name="Equation" r:id="rId7" imgW="1511280" imgH="43164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58888" y="5538788"/>
          <a:ext cx="3497262" cy="862012"/>
        </p:xfrm>
        <a:graphic>
          <a:graphicData uri="http://schemas.openxmlformats.org/presentationml/2006/ole">
            <p:oleObj spid="_x0000_s2052" name="Equation" r:id="rId8" imgW="1752480" imgH="4316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843088" y="2913063"/>
          <a:ext cx="2889250" cy="455612"/>
        </p:xfrm>
        <a:graphic>
          <a:graphicData uri="http://schemas.openxmlformats.org/presentationml/2006/ole">
            <p:oleObj spid="_x0000_s2053" name="Equation" r:id="rId9" imgW="144756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立体 </a:t>
            </a:r>
            <a:r>
              <a:rPr lang="zh-CN" altLang="en-US" smtClean="0">
                <a:sym typeface="Symbol" pitchFamily="18" charset="2"/>
              </a:rPr>
              <a:t> 是圆柱面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内部，平面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下方，抛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物面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上方的部分，其中任一点的密度与它到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轴的距离成正比（比例系数为 </a:t>
            </a:r>
            <a:r>
              <a:rPr lang="en-US" altLang="zh-CN" i="1" smtClean="0"/>
              <a:t>K</a:t>
            </a:r>
            <a:r>
              <a:rPr lang="zh-CN" altLang="en-US" smtClean="0"/>
              <a:t>），求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zh-CN" altLang="en-US" smtClean="0"/>
              <a:t>的质量 </a:t>
            </a:r>
            <a:r>
              <a:rPr lang="en-US" altLang="zh-CN" i="1" smtClean="0"/>
              <a:t>m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设密度函数                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		</a:t>
            </a:r>
            <a:r>
              <a:rPr lang="zh-CN" altLang="en-US" i="1" smtClean="0">
                <a:sym typeface="Symbol" pitchFamily="18" charset="2"/>
              </a:rPr>
              <a:t>    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i="1" smtClean="0">
                <a:sym typeface="Symbol" pitchFamily="18" charset="2"/>
              </a:rPr>
              <a:t> 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4667250" y="3524250"/>
            <a:ext cx="4476750" cy="3333750"/>
            <a:chOff x="2214546" y="3524250"/>
            <a:chExt cx="4476750" cy="3333750"/>
          </a:xfrm>
        </p:grpSpPr>
        <p:pic>
          <p:nvPicPr>
            <p:cNvPr id="19464" name="Picture 4" descr="C:\Users\cjl\Desktop\p144-ex1-1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14546" y="3524250"/>
              <a:ext cx="4476750" cy="3333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5" name="矩形 2"/>
            <p:cNvSpPr>
              <a:spLocks noChangeArrowheads="1"/>
            </p:cNvSpPr>
            <p:nvPr/>
          </p:nvSpPr>
          <p:spPr bwMode="auto">
            <a:xfrm>
              <a:off x="4980571" y="4929198"/>
              <a:ext cx="171072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z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=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1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−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x</a:t>
              </a:r>
              <a:r>
                <a:rPr lang="en-US" altLang="zh-CN" sz="2000" b="1" baseline="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−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y</a:t>
              </a:r>
              <a:r>
                <a:rPr lang="en-US" altLang="zh-CN" sz="2000" b="1" baseline="30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2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endParaRPr lang="zh-CN" altLang="en-US" sz="1600">
                <a:cs typeface="Times New Roman" pitchFamily="18" charset="0"/>
              </a:endParaRPr>
            </a:p>
          </p:txBody>
        </p:sp>
      </p:grpSp>
      <p:sp>
        <p:nvSpPr>
          <p:cNvPr id="7" name="椭圆 6"/>
          <p:cNvSpPr/>
          <p:nvPr/>
        </p:nvSpPr>
        <p:spPr>
          <a:xfrm>
            <a:off x="6103938" y="5461000"/>
            <a:ext cx="1285875" cy="571500"/>
          </a:xfrm>
          <a:prstGeom prst="ellipse">
            <a:avLst/>
          </a:prstGeom>
          <a:solidFill>
            <a:srgbClr val="FFFF00">
              <a:alpha val="60000"/>
            </a:srgbClr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2870200" y="1970088"/>
          <a:ext cx="2987675" cy="558800"/>
        </p:xfrm>
        <a:graphic>
          <a:graphicData uri="http://schemas.openxmlformats.org/presentationml/2006/ole">
            <p:oleObj spid="_x0000_s19458" name="Equation" r:id="rId4" imgW="149832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93813" y="2636838"/>
          <a:ext cx="5646737" cy="787400"/>
        </p:xfrm>
        <a:graphic>
          <a:graphicData uri="http://schemas.openxmlformats.org/presentationml/2006/ole">
            <p:oleObj spid="_x0000_s19459" name="Equation" r:id="rId5" imgW="2831760" imgH="393480" progId="Equation.DSMT4">
              <p:embed/>
            </p:oleObj>
          </a:graphicData>
        </a:graphic>
      </p:graphicFrame>
      <p:sp>
        <p:nvSpPr>
          <p:cNvPr id="5" name="矩形 6"/>
          <p:cNvSpPr>
            <a:spLocks noChangeArrowheads="1"/>
          </p:cNvSpPr>
          <p:nvPr/>
        </p:nvSpPr>
        <p:spPr bwMode="auto">
          <a:xfrm>
            <a:off x="3836988" y="2470150"/>
            <a:ext cx="3182937" cy="958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976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立体 </a:t>
            </a:r>
            <a:r>
              <a:rPr lang="zh-CN" altLang="en-US" smtClean="0">
                <a:sym typeface="Symbol" pitchFamily="18" charset="2"/>
              </a:rPr>
              <a:t> 是圆柱面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内部，平面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下方，抛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物面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上方的部分，其中任一点的密度与它到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轴的距离成正比（比例系数为 </a:t>
            </a:r>
            <a:r>
              <a:rPr lang="en-US" altLang="zh-CN" i="1" smtClean="0"/>
              <a:t>K</a:t>
            </a:r>
            <a:r>
              <a:rPr lang="zh-CN" altLang="en-US" smtClean="0"/>
              <a:t>），求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zh-CN" altLang="en-US" smtClean="0"/>
              <a:t>的质量 </a:t>
            </a:r>
            <a:r>
              <a:rPr lang="en-US" altLang="zh-CN" i="1" smtClean="0"/>
              <a:t>m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设密度函数                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i="1" smtClean="0">
                <a:sym typeface="Symbol" pitchFamily="18" charset="2"/>
              </a:rPr>
              <a:t> 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在柱面坐标系下，</a:t>
            </a:r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被积函数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体积微元</a:t>
            </a:r>
            <a:r>
              <a:rPr lang="en-US" altLang="zh-CN" smtClean="0"/>
              <a:t>    </a:t>
            </a:r>
            <a:r>
              <a:rPr lang="en-US" altLang="zh-CN" i="1" smtClean="0">
                <a:sym typeface="Symbol" pitchFamily="18" charset="2"/>
              </a:rPr>
              <a:t>dxdydz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drd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altLang="zh-CN" i="1" smtClean="0">
                <a:sym typeface="Symbol" pitchFamily="18" charset="2"/>
              </a:rPr>
              <a:t>dz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i="1" smtClean="0">
                <a:sym typeface="Symbol" pitchFamily="18" charset="2"/>
              </a:rPr>
              <a:t> 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</a:p>
          <a:p>
            <a:pPr algn="r">
              <a:lnSpc>
                <a:spcPct val="150000"/>
              </a:lnSpc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smtClean="0">
                <a:sym typeface="Symbol" pitchFamily="18" charset="2"/>
              </a:rPr>
              <a:t> 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ym typeface="Symbol" pitchFamily="18" charset="2"/>
              </a:rPr>
              <a:t> 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i="1" smtClean="0">
                <a:sym typeface="Symbol" pitchFamily="18" charset="2"/>
              </a:rPr>
              <a:t> 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zh-CN" altLang="en-US" smtClean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293813" y="2636838"/>
          <a:ext cx="5646737" cy="787400"/>
        </p:xfrm>
        <a:graphic>
          <a:graphicData uri="http://schemas.openxmlformats.org/presentationml/2006/ole">
            <p:oleObj spid="_x0000_s20482" name="Equation" r:id="rId3" imgW="2831760" imgH="39348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193925" y="4243388"/>
          <a:ext cx="2987675" cy="558800"/>
        </p:xfrm>
        <a:graphic>
          <a:graphicData uri="http://schemas.openxmlformats.org/presentationml/2006/ole">
            <p:oleObj spid="_x0000_s20483" name="Equation" r:id="rId4" imgW="1498320" imgH="27936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5394325" y="4362450"/>
          <a:ext cx="2606675" cy="406400"/>
        </p:xfrm>
        <a:graphic>
          <a:graphicData uri="http://schemas.openxmlformats.org/presentationml/2006/ole">
            <p:oleObj spid="_x0000_s20484" name="Equation" r:id="rId5" imgW="1307880" imgH="20304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14725" y="4900613"/>
            <a:ext cx="212883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290638" y="2589213"/>
          <a:ext cx="6000750" cy="838200"/>
        </p:xfrm>
        <a:graphic>
          <a:graphicData uri="http://schemas.openxmlformats.org/presentationml/2006/ole">
            <p:oleObj spid="_x0000_s20485" name="Equation" r:id="rId6" imgW="3009600" imgH="4190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86200" y="2500313"/>
            <a:ext cx="3543300" cy="914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727450" y="1970088"/>
          <a:ext cx="2987675" cy="558800"/>
        </p:xfrm>
        <a:graphic>
          <a:graphicData uri="http://schemas.openxmlformats.org/presentationml/2006/ole">
            <p:oleObj spid="_x0000_s20486" name="Equation" r:id="rId7" imgW="149832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9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1940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立体 </a:t>
            </a:r>
            <a:r>
              <a:rPr lang="zh-CN" altLang="en-US" smtClean="0">
                <a:sym typeface="Symbol" pitchFamily="18" charset="2"/>
              </a:rPr>
              <a:t> 是圆柱面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内部，平面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下方，抛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物面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en-US" altLang="zh-CN" i="1" smtClean="0">
                <a:sym typeface="Symbol" pitchFamily="18" charset="2"/>
              </a:rPr>
              <a:t> 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−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上方的部分，其中任一点的密度与它到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轴的距离成正比（比例系数为 </a:t>
            </a:r>
            <a:r>
              <a:rPr lang="en-US" altLang="zh-CN" i="1" smtClean="0"/>
              <a:t>K</a:t>
            </a:r>
            <a:r>
              <a:rPr lang="zh-CN" altLang="en-US" smtClean="0"/>
              <a:t>），求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zh-CN" altLang="en-US" smtClean="0"/>
              <a:t>的质量 </a:t>
            </a:r>
            <a:r>
              <a:rPr lang="en-US" altLang="zh-CN" i="1" smtClean="0"/>
              <a:t>m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设密度函数                    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3727450" y="1970088"/>
          <a:ext cx="2987675" cy="558800"/>
        </p:xfrm>
        <a:graphic>
          <a:graphicData uri="http://schemas.openxmlformats.org/presentationml/2006/ole">
            <p:oleObj spid="_x0000_s21506" name="Equation" r:id="rId3" imgW="149832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90638" y="2586038"/>
          <a:ext cx="5922962" cy="1676400"/>
        </p:xfrm>
        <a:graphic>
          <a:graphicData uri="http://schemas.openxmlformats.org/presentationml/2006/ole">
            <p:oleObj spid="_x0000_s21507" name="Equation" r:id="rId4" imgW="2971800" imgH="8380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600200" y="3457575"/>
            <a:ext cx="2628900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229100" y="3457575"/>
            <a:ext cx="134302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12" name="Picture 8" descr="C:\Users\cjl\Desktop\p144-ex2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7250" y="4191000"/>
            <a:ext cx="4476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 descr="C:\Users\cjl\Desktop\p144-ex2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250" y="4191000"/>
            <a:ext cx="44767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，其中 </a:t>
            </a:r>
            <a:r>
              <a:rPr lang="zh-CN" altLang="en-US" smtClean="0">
                <a:sym typeface="Symbol" pitchFamily="18" charset="2"/>
              </a:rPr>
              <a:t> 是由球面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4</a:t>
            </a:r>
            <a:r>
              <a:rPr lang="zh-CN" altLang="en-US" smtClean="0">
                <a:sym typeface="Symbol" pitchFamily="18" charset="2"/>
              </a:rPr>
              <a:t> 与抛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物面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围成的（在抛物面内的那一部分）立体．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ym typeface="Symbol" pitchFamily="18" charset="2"/>
              </a:rPr>
              <a:t>在柱面坐标系下，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被积函数    </a:t>
            </a:r>
            <a:r>
              <a:rPr lang="en-US" altLang="zh-CN" i="1" smtClean="0">
                <a:sym typeface="Symbol" pitchFamily="18" charset="2"/>
              </a:rPr>
              <a:t>z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体积微元</a:t>
            </a:r>
            <a:r>
              <a:rPr lang="en-US" altLang="zh-CN" smtClean="0"/>
              <a:t>    </a:t>
            </a:r>
            <a:r>
              <a:rPr lang="en-US" altLang="zh-CN" i="1" smtClean="0">
                <a:sym typeface="Symbol" pitchFamily="18" charset="2"/>
              </a:rPr>
              <a:t>dxdydz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drd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altLang="zh-CN" i="1" smtClean="0">
                <a:sym typeface="Symbol" pitchFamily="18" charset="2"/>
              </a:rPr>
              <a:t>dz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zh-CN" altLang="en-US" smtClean="0">
                <a:sym typeface="Symbol" pitchFamily="18" charset="2"/>
              </a:rPr>
              <a:t>                  ，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smtClean="0">
                <a:sym typeface="Symbol" pitchFamily="18" charset="2"/>
              </a:rPr>
              <a:t> 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ym typeface="Symbol" pitchFamily="18" charset="2"/>
              </a:rPr>
              <a:t> 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3062288" y="3505200"/>
          <a:ext cx="3852862" cy="812800"/>
        </p:xfrm>
        <a:graphic>
          <a:graphicData uri="http://schemas.openxmlformats.org/presentationml/2006/ole">
            <p:oleObj spid="_x0000_s22530" name="Equation" r:id="rId5" imgW="1930320" imgH="4060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000250" y="4830763"/>
          <a:ext cx="2357438" cy="812800"/>
        </p:xfrm>
        <a:graphic>
          <a:graphicData uri="http://schemas.openxmlformats.org/presentationml/2006/ole">
            <p:oleObj spid="_x0000_s22531" name="Equation" r:id="rId6" imgW="1180800" imgH="406080" progId="Equation.DSMT4">
              <p:embed/>
            </p:oleObj>
          </a:graphicData>
        </a:graphic>
      </p:graphicFrame>
      <p:graphicFrame>
        <p:nvGraphicFramePr>
          <p:cNvPr id="7183" name="Object 4"/>
          <p:cNvGraphicFramePr>
            <a:graphicFrameLocks noChangeAspect="1"/>
          </p:cNvGraphicFramePr>
          <p:nvPr/>
        </p:nvGraphicFramePr>
        <p:xfrm>
          <a:off x="1836738" y="238125"/>
          <a:ext cx="1520825" cy="762000"/>
        </p:xfrm>
        <a:graphic>
          <a:graphicData uri="http://schemas.openxmlformats.org/presentationml/2006/ole">
            <p:oleObj spid="_x0000_s22532" name="Equation" r:id="rId7" imgW="761760" imgH="3808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982788" y="4243388"/>
          <a:ext cx="1393825" cy="457200"/>
        </p:xfrm>
        <a:graphic>
          <a:graphicData uri="http://schemas.openxmlformats.org/presentationml/2006/ole">
            <p:oleObj spid="_x0000_s22533" name="Equation" r:id="rId8" imgW="698400" imgH="228600" progId="Equation.DSMT4">
              <p:embed/>
            </p:oleObj>
          </a:graphicData>
        </a:graphic>
      </p:graphicFrame>
      <p:grpSp>
        <p:nvGrpSpPr>
          <p:cNvPr id="6" name="组合 15"/>
          <p:cNvGrpSpPr>
            <a:grpSpLocks/>
          </p:cNvGrpSpPr>
          <p:nvPr/>
        </p:nvGrpSpPr>
        <p:grpSpPr bwMode="auto">
          <a:xfrm>
            <a:off x="4878388" y="4968875"/>
            <a:ext cx="1616075" cy="403225"/>
            <a:chOff x="4879157" y="4968954"/>
            <a:chExt cx="1615288" cy="402868"/>
          </a:xfrm>
        </p:grpSpPr>
        <p:graphicFrame>
          <p:nvGraphicFramePr>
            <p:cNvPr id="4" name="Object 9"/>
            <p:cNvGraphicFramePr>
              <a:graphicFrameLocks noChangeAspect="1"/>
            </p:cNvGraphicFramePr>
            <p:nvPr/>
          </p:nvGraphicFramePr>
          <p:xfrm>
            <a:off x="4879157" y="4968954"/>
            <a:ext cx="1101725" cy="342900"/>
          </p:xfrm>
          <a:graphic>
            <a:graphicData uri="http://schemas.openxmlformats.org/presentationml/2006/ole">
              <p:oleObj spid="_x0000_s22534" name="Equation" r:id="rId9" imgW="736560" imgH="228600" progId="Equation.DSMT4">
                <p:embed/>
              </p:oleObj>
            </a:graphicData>
          </a:graphic>
        </p:graphicFrame>
        <p:cxnSp>
          <p:nvCxnSpPr>
            <p:cNvPr id="12" name="形状 11"/>
            <p:cNvCxnSpPr>
              <a:endCxn id="9" idx="1"/>
            </p:cNvCxnSpPr>
            <p:nvPr/>
          </p:nvCxnSpPr>
          <p:spPr>
            <a:xfrm>
              <a:off x="6000972" y="5143424"/>
              <a:ext cx="493473" cy="228398"/>
            </a:xfrm>
            <a:prstGeom prst="bentConnector2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圆柱形 14"/>
          <p:cNvSpPr/>
          <p:nvPr/>
        </p:nvSpPr>
        <p:spPr>
          <a:xfrm>
            <a:off x="6173788" y="5313363"/>
            <a:ext cx="2124075" cy="1187450"/>
          </a:xfrm>
          <a:prstGeom prst="can">
            <a:avLst>
              <a:gd name="adj" fmla="val 35886"/>
            </a:avLst>
          </a:prstGeom>
          <a:solidFill>
            <a:srgbClr val="2DA2BF">
              <a:alpha val="50000"/>
            </a:srgbClr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183313" y="5300663"/>
            <a:ext cx="2124075" cy="485775"/>
          </a:xfrm>
          <a:prstGeom prst="ellipse">
            <a:avLst/>
          </a:prstGeom>
          <a:noFill/>
          <a:ln w="381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，其中 </a:t>
            </a:r>
            <a:r>
              <a:rPr lang="zh-CN" altLang="en-US" smtClean="0">
                <a:sym typeface="Symbol" pitchFamily="18" charset="2"/>
              </a:rPr>
              <a:t> 是由球面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4</a:t>
            </a:r>
            <a:r>
              <a:rPr lang="zh-CN" altLang="en-US" smtClean="0">
                <a:sym typeface="Symbol" pitchFamily="18" charset="2"/>
              </a:rPr>
              <a:t> 与抛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物面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围成的（在抛物面内的那一部分）立体．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endParaRPr lang="zh-CN" altLang="en-US" smtClean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130425" y="1881188"/>
          <a:ext cx="5299075" cy="4343400"/>
        </p:xfrm>
        <a:graphic>
          <a:graphicData uri="http://schemas.openxmlformats.org/presentationml/2006/ole">
            <p:oleObj spid="_x0000_s23554" name="Equation" r:id="rId3" imgW="2654280" imgH="21715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836738" y="238125"/>
          <a:ext cx="1520825" cy="762000"/>
        </p:xfrm>
        <a:graphic>
          <a:graphicData uri="http://schemas.openxmlformats.org/presentationml/2006/ole">
            <p:oleObj spid="_x0000_s23555" name="Equation" r:id="rId4" imgW="761760" imgH="3808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29025" y="2671763"/>
            <a:ext cx="3871913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29025" y="3616325"/>
            <a:ext cx="3871913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629025" y="4562475"/>
            <a:ext cx="3871913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629025" y="5507038"/>
            <a:ext cx="3871913" cy="7080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" name="组合 20"/>
          <p:cNvGrpSpPr>
            <a:grpSpLocks/>
          </p:cNvGrpSpPr>
          <p:nvPr/>
        </p:nvGrpSpPr>
        <p:grpSpPr bwMode="auto">
          <a:xfrm>
            <a:off x="146050" y="2786063"/>
            <a:ext cx="3425825" cy="2000250"/>
            <a:chOff x="145304" y="2786058"/>
            <a:chExt cx="3426564" cy="2000264"/>
          </a:xfrm>
        </p:grpSpPr>
        <p:sp>
          <p:nvSpPr>
            <p:cNvPr id="23565" name="矩形 16"/>
            <p:cNvSpPr>
              <a:spLocks noChangeArrowheads="1"/>
            </p:cNvSpPr>
            <p:nvPr/>
          </p:nvSpPr>
          <p:spPr bwMode="auto">
            <a:xfrm>
              <a:off x="145304" y="2786058"/>
              <a:ext cx="2729914" cy="11337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65125" indent="-255588" eaLnBrk="0" hangingPunct="0">
                <a:lnSpc>
                  <a:spcPct val="150000"/>
                </a:lnSpc>
                <a:buClr>
                  <a:srgbClr val="FF0000"/>
                </a:buClr>
                <a:buSzPct val="100000"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 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: 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                 ，</a:t>
              </a:r>
              <a:endPara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  <a:p>
              <a:pPr marL="365125" indent="-255588" eaLnBrk="0" hangingPunct="0">
                <a:lnSpc>
                  <a:spcPct val="150000"/>
                </a:lnSpc>
                <a:buClr>
                  <a:srgbClr val="FF0000"/>
                </a:buClr>
                <a:buSzPct val="100000"/>
              </a:pP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         0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 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q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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2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p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，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1028690" y="3929066"/>
            <a:ext cx="2357438" cy="812800"/>
          </p:xfrm>
          <a:graphic>
            <a:graphicData uri="http://schemas.openxmlformats.org/presentationml/2006/ole">
              <p:oleObj spid="_x0000_s23556" name="Equation" r:id="rId5" imgW="1180800" imgH="406080" progId="Equation.DSMT4">
                <p:embed/>
              </p:oleObj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1011228" y="2882809"/>
            <a:ext cx="1393825" cy="457200"/>
          </p:xfrm>
          <a:graphic>
            <a:graphicData uri="http://schemas.openxmlformats.org/presentationml/2006/ole">
              <p:oleObj spid="_x0000_s23557" name="Equation" r:id="rId6" imgW="698400" imgH="228600" progId="Equation.DSMT4">
                <p:embed/>
              </p:oleObj>
            </a:graphicData>
          </a:graphic>
        </p:graphicFrame>
        <p:sp>
          <p:nvSpPr>
            <p:cNvPr id="20" name="流程图: 可选过程 19"/>
            <p:cNvSpPr/>
            <p:nvPr/>
          </p:nvSpPr>
          <p:spPr>
            <a:xfrm>
              <a:off x="213582" y="2857495"/>
              <a:ext cx="3358286" cy="1928827"/>
            </a:xfrm>
            <a:prstGeom prst="flowChartAlternateProcess">
              <a:avLst/>
            </a:prstGeom>
            <a:noFill/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/>
            </a:p>
          </p:txBody>
        </p:sp>
      </p:grp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729163" y="2693988"/>
            <a:ext cx="2592387" cy="8651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2356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什么是球面坐标？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如何在球面坐标系下计算三重积分？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三重积分什么时候适用在球面坐标系下进行计算？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利用球面坐标计算三重积分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什么是球面坐标？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利用球面坐标计算三重积分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为空间中一点，               ，</a:t>
            </a:r>
            <a:r>
              <a:rPr lang="en-US" altLang="zh-CN" i="1" smtClean="0">
                <a:solidFill>
                  <a:schemeClr val="bg1"/>
                </a:solidFill>
              </a:rPr>
              <a:t>OM</a:t>
            </a:r>
            <a:r>
              <a:rPr lang="en-US" altLang="zh-CN" smtClean="0"/>
              <a:t> </a:t>
            </a:r>
            <a:r>
              <a:rPr lang="zh-CN" altLang="en-US" smtClean="0"/>
              <a:t>与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轴正向的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夹角</a:t>
            </a:r>
            <a:r>
              <a:rPr lang="zh-CN" altLang="en-US" smtClean="0"/>
              <a:t>为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</a:t>
            </a:r>
            <a:r>
              <a:rPr lang="zh-CN" altLang="en-US" smtClean="0"/>
              <a:t>，点 </a:t>
            </a:r>
            <a:r>
              <a:rPr lang="en-US" altLang="zh-CN" i="1" smtClean="0"/>
              <a:t>P</a:t>
            </a:r>
            <a:r>
              <a:rPr lang="zh-CN" altLang="en-US" smtClean="0"/>
              <a:t> 是点 </a:t>
            </a:r>
            <a:r>
              <a:rPr lang="en-US" altLang="zh-CN" i="1" smtClean="0"/>
              <a:t>M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面的投影，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轴的正半轴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按逆时针方向转到 </a:t>
            </a:r>
            <a:r>
              <a:rPr lang="en-US" altLang="zh-CN" i="1" smtClean="0">
                <a:solidFill>
                  <a:schemeClr val="bg1"/>
                </a:solidFill>
              </a:rPr>
              <a:t>OP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转角</a:t>
            </a:r>
            <a:r>
              <a:rPr lang="zh-CN" altLang="en-US" smtClean="0"/>
              <a:t>为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 </a:t>
            </a:r>
            <a:r>
              <a:rPr lang="zh-CN" altLang="en-US" smtClean="0"/>
              <a:t>（从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轴的正半轴看），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) </a:t>
            </a:r>
            <a:r>
              <a:rPr lang="zh-CN" altLang="en-US" smtClean="0"/>
              <a:t>称为点 </a:t>
            </a:r>
            <a:r>
              <a:rPr lang="en-US" altLang="zh-CN" i="1" smtClean="0"/>
              <a:t>M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球面坐标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规定：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en-US" altLang="zh-CN" smtClean="0">
                <a:sym typeface="Symbol" pitchFamily="18" charset="2"/>
              </a:rPr>
              <a:t>&lt; +</a:t>
            </a:r>
            <a:r>
              <a:rPr lang="zh-CN" altLang="en-US" smtClean="0">
                <a:sym typeface="Symbol" pitchFamily="18" charset="2"/>
              </a:rPr>
              <a:t>，</a:t>
            </a:r>
            <a:r>
              <a:rPr lang="en-US" altLang="zh-CN" smtClean="0"/>
              <a:t> 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smtClean="0">
                <a:sym typeface="Symbol" pitchFamily="18" charset="2"/>
              </a:rPr>
              <a:t>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 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</a:t>
            </a:r>
            <a:r>
              <a:rPr lang="en-US" altLang="zh-CN" smtClean="0">
                <a:sym typeface="Symbol" pitchFamily="18" charset="2"/>
              </a:rPr>
              <a:t> 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直角坐标与</a:t>
            </a:r>
            <a:r>
              <a:rPr lang="zh-CN" altLang="en-US" smtClean="0"/>
              <a:t>球面</a:t>
            </a:r>
            <a:r>
              <a:rPr lang="zh-CN" altLang="en-US" smtClean="0">
                <a:sym typeface="Symbol" pitchFamily="18" charset="2"/>
              </a:rPr>
              <a:t>坐标之间的关系为</a:t>
            </a:r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| </a:t>
            </a:r>
            <a:r>
              <a:rPr lang="en-US" altLang="zh-CN" i="1" smtClean="0"/>
              <a:t>OP</a:t>
            </a:r>
            <a:r>
              <a:rPr lang="en-US" altLang="zh-CN" smtClean="0"/>
              <a:t> | cos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>
                <a:latin typeface="Symbol" pitchFamily="18" charset="2"/>
              </a:rPr>
              <a:t>，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| </a:t>
            </a:r>
            <a:r>
              <a:rPr lang="en-US" altLang="zh-CN" i="1" smtClean="0"/>
              <a:t>OP</a:t>
            </a:r>
            <a:r>
              <a:rPr lang="en-US" altLang="zh-CN" smtClean="0"/>
              <a:t> | sin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.</a:t>
            </a:r>
            <a:endParaRPr lang="en-US" altLang="zh-CN" smtClean="0"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</a:t>
            </a:r>
            <a:r>
              <a:rPr lang="en-US" altLang="zh-CN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=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sin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zh-CN" altLang="en-US" smtClean="0">
                <a:solidFill>
                  <a:srgbClr val="0000FF"/>
                </a:solidFill>
                <a:latin typeface="Symbol" pitchFamily="18" charset="2"/>
              </a:rPr>
              <a:t>        </a:t>
            </a:r>
            <a:r>
              <a:rPr lang="en-US" altLang="zh-CN" smtClean="0">
                <a:solidFill>
                  <a:srgbClr val="0000FF"/>
                </a:solidFill>
              </a:rPr>
              <a:t>= </a:t>
            </a:r>
            <a:r>
              <a:rPr lang="en-US" altLang="zh-CN" i="1" smtClean="0">
                <a:solidFill>
                  <a:srgbClr val="0000FF"/>
                </a:solidFill>
              </a:rPr>
              <a:t>r</a:t>
            </a:r>
            <a:r>
              <a:rPr lang="en-US" altLang="zh-CN" smtClean="0">
                <a:solidFill>
                  <a:srgbClr val="0000FF"/>
                </a:solidFill>
              </a:rPr>
              <a:t>sin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j </a:t>
            </a:r>
            <a:r>
              <a:rPr lang="en-US" altLang="zh-CN" smtClean="0">
                <a:solidFill>
                  <a:srgbClr val="0000FF"/>
                </a:solidFill>
              </a:rPr>
              <a:t>sin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endParaRPr lang="en-US" altLang="zh-CN" smtClean="0">
              <a:sym typeface="Symbol" pitchFamily="18" charset="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球面坐标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极坐标．</a:t>
            </a: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4775200" y="4581525"/>
            <a:ext cx="143986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球面坐标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413250" y="1517650"/>
          <a:ext cx="1166813" cy="482600"/>
        </p:xfrm>
        <a:graphic>
          <a:graphicData uri="http://schemas.openxmlformats.org/presentationml/2006/ole">
            <p:oleObj spid="_x0000_s24578" name="Equation" r:id="rId4" imgW="583920" imgH="2412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51188" y="2381250"/>
          <a:ext cx="506412" cy="457200"/>
        </p:xfrm>
        <a:graphic>
          <a:graphicData uri="http://schemas.openxmlformats.org/presentationml/2006/ole">
            <p:oleObj spid="_x0000_s24579" name="Equation" r:id="rId5" imgW="253800" imgH="22860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5861050" y="1520825"/>
          <a:ext cx="608013" cy="431800"/>
        </p:xfrm>
        <a:graphic>
          <a:graphicData uri="http://schemas.openxmlformats.org/presentationml/2006/ole">
            <p:oleObj spid="_x0000_s24580" name="Equation" r:id="rId6" imgW="304560" imgH="215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 flipH="1">
            <a:off x="4286250" y="1516063"/>
            <a:ext cx="15097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2195513" y="1971675"/>
            <a:ext cx="41052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 flipH="1">
            <a:off x="5795963" y="1516063"/>
            <a:ext cx="27622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 flipH="1">
            <a:off x="6300788" y="1971675"/>
            <a:ext cx="22574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 flipH="1">
            <a:off x="3146425" y="3332163"/>
            <a:ext cx="15097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4"/>
          <p:cNvSpPr>
            <a:spLocks noChangeArrowheads="1"/>
          </p:cNvSpPr>
          <p:nvPr/>
        </p:nvSpPr>
        <p:spPr bwMode="auto">
          <a:xfrm>
            <a:off x="4656138" y="3332163"/>
            <a:ext cx="17875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9470" name="Picture 14" descr="p145-球面坐标-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0613" y="3884613"/>
            <a:ext cx="2973387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1" name="Picture 15" descr="p145-球面坐标-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70613" y="3884613"/>
            <a:ext cx="2973387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2" name="Picture 16" descr="p145-球面坐标-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170613" y="3884613"/>
            <a:ext cx="2973387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3" name="Picture 17" descr="p145-球面坐标-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70613" y="3884613"/>
            <a:ext cx="2973387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74" name="Picture 18" descr="p145-球面坐标-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170613" y="3884613"/>
            <a:ext cx="2973387" cy="297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" name="组合 16"/>
          <p:cNvGrpSpPr>
            <a:grpSpLocks/>
          </p:cNvGrpSpPr>
          <p:nvPr/>
        </p:nvGrpSpPr>
        <p:grpSpPr bwMode="auto">
          <a:xfrm>
            <a:off x="6215063" y="5505450"/>
            <a:ext cx="2614612" cy="952500"/>
            <a:chOff x="5957898" y="5486358"/>
            <a:chExt cx="2614630" cy="952921"/>
          </a:xfrm>
        </p:grpSpPr>
        <p:cxnSp>
          <p:nvCxnSpPr>
            <p:cNvPr id="18" name="直接连接符 17"/>
            <p:cNvCxnSpPr/>
            <p:nvPr/>
          </p:nvCxnSpPr>
          <p:spPr>
            <a:xfrm rot="10800000">
              <a:off x="6369063" y="6429750"/>
              <a:ext cx="1331922" cy="1589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3" name="矩形 18"/>
            <p:cNvSpPr>
              <a:spLocks noChangeArrowheads="1"/>
            </p:cNvSpPr>
            <p:nvPr/>
          </p:nvSpPr>
          <p:spPr bwMode="auto">
            <a:xfrm>
              <a:off x="5957898" y="6039169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zh-CN" altLang="en-US" sz="1600">
                <a:cs typeface="Times New Roman" pitchFamily="18" charset="0"/>
              </a:endParaRPr>
            </a:p>
          </p:txBody>
        </p:sp>
        <p:sp>
          <p:nvSpPr>
            <p:cNvPr id="24604" name="矩形 19"/>
            <p:cNvSpPr>
              <a:spLocks noChangeArrowheads="1"/>
            </p:cNvSpPr>
            <p:nvPr/>
          </p:nvSpPr>
          <p:spPr bwMode="auto">
            <a:xfrm>
              <a:off x="8274048" y="5486358"/>
              <a:ext cx="2984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endParaRPr lang="zh-CN" altLang="en-US" sz="1600">
                <a:cs typeface="Times New Roman" pitchFamily="18" charset="0"/>
              </a:endParaRPr>
            </a:p>
          </p:txBody>
        </p:sp>
        <p:cxnSp>
          <p:nvCxnSpPr>
            <p:cNvPr id="21" name="直接连接符 20"/>
            <p:cNvCxnSpPr>
              <a:cxnSpLocks noChangeAspect="1"/>
            </p:cNvCxnSpPr>
            <p:nvPr/>
          </p:nvCxnSpPr>
          <p:spPr>
            <a:xfrm flipV="1">
              <a:off x="7743847" y="5981877"/>
              <a:ext cx="395291" cy="428814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25"/>
          <p:cNvGrpSpPr>
            <a:grpSpLocks/>
          </p:cNvGrpSpPr>
          <p:nvPr/>
        </p:nvGrpSpPr>
        <p:grpSpPr bwMode="auto">
          <a:xfrm>
            <a:off x="6764338" y="4505325"/>
            <a:ext cx="1220787" cy="641350"/>
            <a:chOff x="6764773" y="4505917"/>
            <a:chExt cx="1220210" cy="641015"/>
          </a:xfrm>
        </p:grpSpPr>
        <p:cxnSp>
          <p:nvCxnSpPr>
            <p:cNvPr id="23" name="直接连接符 22"/>
            <p:cNvCxnSpPr/>
            <p:nvPr/>
          </p:nvCxnSpPr>
          <p:spPr>
            <a:xfrm rot="10800000">
              <a:off x="7056735" y="4718531"/>
              <a:ext cx="928248" cy="42840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01" name="矩形 18"/>
            <p:cNvSpPr>
              <a:spLocks noChangeArrowheads="1"/>
            </p:cNvSpPr>
            <p:nvPr/>
          </p:nvSpPr>
          <p:spPr bwMode="auto">
            <a:xfrm>
              <a:off x="6764773" y="4505917"/>
              <a:ext cx="2840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endParaRPr lang="zh-CN" altLang="en-US" sz="1600">
                <a:cs typeface="Times New Roman" pitchFamily="18" charset="0"/>
              </a:endParaRPr>
            </a:p>
          </p:txBody>
        </p:sp>
      </p:grpSp>
      <p:sp>
        <p:nvSpPr>
          <p:cNvPr id="27" name="半闭框 26"/>
          <p:cNvSpPr/>
          <p:nvPr/>
        </p:nvSpPr>
        <p:spPr>
          <a:xfrm rot="5400000" flipH="1">
            <a:off x="7024688" y="4756150"/>
            <a:ext cx="180975" cy="180975"/>
          </a:xfrm>
          <a:prstGeom prst="halfFrame">
            <a:avLst>
              <a:gd name="adj1" fmla="val 20072"/>
              <a:gd name="adj2" fmla="val 246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半闭框 27"/>
          <p:cNvSpPr/>
          <p:nvPr/>
        </p:nvSpPr>
        <p:spPr>
          <a:xfrm rot="16200000" flipH="1" flipV="1">
            <a:off x="6705600" y="6299200"/>
            <a:ext cx="179388" cy="179388"/>
          </a:xfrm>
          <a:prstGeom prst="halfFrame">
            <a:avLst>
              <a:gd name="adj1" fmla="val 20072"/>
              <a:gd name="adj2" fmla="val 246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2714625" y="4581525"/>
            <a:ext cx="20605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6" grpId="0" animBg="1"/>
      <p:bldP spid="9" grpId="0" animBg="1"/>
      <p:bldP spid="10" grpId="0" animBg="1"/>
      <p:bldP spid="8" grpId="0" animBg="1"/>
      <p:bldP spid="13" grpId="0" animBg="1"/>
      <p:bldP spid="27" grpId="0" animBg="1"/>
      <p:bldP spid="28" grpId="0" animBg="1"/>
      <p:bldP spid="2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常数 ：</a:t>
            </a:r>
            <a:r>
              <a:rPr lang="zh-CN" altLang="en-US" smtClean="0">
                <a:solidFill>
                  <a:srgbClr val="0000FF"/>
                </a:solidFill>
              </a:rPr>
              <a:t>以原点为球心的球面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 =</a:t>
            </a:r>
            <a:r>
              <a:rPr lang="zh-CN" altLang="en-US" smtClean="0"/>
              <a:t> 常数：</a:t>
            </a:r>
            <a:r>
              <a:rPr lang="zh-CN" altLang="en-US" smtClean="0">
                <a:solidFill>
                  <a:srgbClr val="0000FF"/>
                </a:solidFill>
              </a:rPr>
              <a:t>以原点为顶点、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轴为对称轴的</a:t>
            </a:r>
            <a:r>
              <a:rPr lang="zh-CN" altLang="en-US" smtClean="0">
                <a:solidFill>
                  <a:srgbClr val="FF0000"/>
                </a:solidFill>
              </a:rPr>
              <a:t>半</a:t>
            </a:r>
            <a:r>
              <a:rPr lang="zh-CN" altLang="en-US" smtClean="0">
                <a:solidFill>
                  <a:srgbClr val="0000FF"/>
                </a:solidFill>
              </a:rPr>
              <a:t>圆锥面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>
                <a:latin typeface="Symbol" pitchFamily="18" charset="2"/>
              </a:rPr>
              <a:t>q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常数：</a:t>
            </a:r>
            <a:r>
              <a:rPr lang="zh-CN" altLang="en-US" smtClean="0">
                <a:solidFill>
                  <a:srgbClr val="0000FF"/>
                </a:solidFill>
              </a:rPr>
              <a:t>过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轴的</a:t>
            </a:r>
            <a:r>
              <a:rPr lang="zh-CN" altLang="en-US" smtClean="0">
                <a:solidFill>
                  <a:srgbClr val="FF0000"/>
                </a:solidFill>
              </a:rPr>
              <a:t>半</a:t>
            </a:r>
            <a:r>
              <a:rPr lang="zh-CN" altLang="en-US" smtClean="0">
                <a:solidFill>
                  <a:srgbClr val="0000FF"/>
                </a:solidFill>
              </a:rPr>
              <a:t>平面</a:t>
            </a:r>
          </a:p>
        </p:txBody>
      </p:sp>
      <p:sp>
        <p:nvSpPr>
          <p:cNvPr id="43" name="标题 4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球面坐标系中的坐标面</a:t>
            </a:r>
            <a:endParaRPr lang="zh-CN" altLang="en-US" dirty="0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2228850" y="1501775"/>
            <a:ext cx="47005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2228850" y="1957388"/>
            <a:ext cx="61293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2228850" y="2414588"/>
            <a:ext cx="47005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46" name="Picture 2" descr="C:\Users\cjl\Desktop\p145-球面坐标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72175" y="3514725"/>
            <a:ext cx="3171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" name="Picture 7" descr="C:\Users\cjl\Desktop\p145-球面坐标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2175" y="3514725"/>
            <a:ext cx="3171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" name="Picture 3" descr="C:\Users\cjl\Desktop\p145-球面坐标-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2175" y="3514725"/>
            <a:ext cx="3171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4" descr="C:\Users\cjl\Desktop\p145-球面坐标-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2175" y="3514725"/>
            <a:ext cx="3171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" name="Picture 5" descr="C:\Users\cjl\Desktop\p145-球面坐标-5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2175" y="3514725"/>
            <a:ext cx="3171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6" descr="C:\Users\cjl\Desktop\p145-球面坐标-6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72175" y="3514725"/>
            <a:ext cx="31718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0189" name="Group 33"/>
          <p:cNvGrpSpPr>
            <a:grpSpLocks/>
          </p:cNvGrpSpPr>
          <p:nvPr/>
        </p:nvGrpSpPr>
        <p:grpSpPr bwMode="auto">
          <a:xfrm>
            <a:off x="2411413" y="3884613"/>
            <a:ext cx="2973387" cy="2973387"/>
            <a:chOff x="3887" y="2447"/>
            <a:chExt cx="1873" cy="1873"/>
          </a:xfrm>
        </p:grpSpPr>
        <p:pic>
          <p:nvPicPr>
            <p:cNvPr id="50190" name="Picture 18" descr="p145-球面坐标-5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3887" y="2447"/>
              <a:ext cx="1873" cy="18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0191" name="组合 16"/>
            <p:cNvGrpSpPr>
              <a:grpSpLocks/>
            </p:cNvGrpSpPr>
            <p:nvPr/>
          </p:nvGrpSpPr>
          <p:grpSpPr bwMode="auto">
            <a:xfrm>
              <a:off x="3915" y="3468"/>
              <a:ext cx="1646" cy="598"/>
              <a:chOff x="5957898" y="5486358"/>
              <a:chExt cx="2613042" cy="949745"/>
            </a:xfrm>
          </p:grpSpPr>
          <p:cxnSp>
            <p:nvCxnSpPr>
              <p:cNvPr id="18" name="直接连接符 17"/>
              <p:cNvCxnSpPr/>
              <p:nvPr/>
            </p:nvCxnSpPr>
            <p:spPr>
              <a:xfrm rot="10800000">
                <a:off x="6369063" y="6429750"/>
                <a:ext cx="1331922" cy="158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96" name="矩形 18"/>
              <p:cNvSpPr>
                <a:spLocks noChangeArrowheads="1"/>
              </p:cNvSpPr>
              <p:nvPr/>
            </p:nvSpPr>
            <p:spPr bwMode="auto">
              <a:xfrm>
                <a:off x="5957898" y="6039052"/>
                <a:ext cx="311152" cy="3970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1600">
                  <a:cs typeface="Times New Roman" pitchFamily="18" charset="0"/>
                </a:endParaRPr>
              </a:p>
            </p:txBody>
          </p:sp>
          <p:sp>
            <p:nvSpPr>
              <p:cNvPr id="50197" name="矩形 19"/>
              <p:cNvSpPr>
                <a:spLocks noChangeArrowheads="1"/>
              </p:cNvSpPr>
              <p:nvPr/>
            </p:nvSpPr>
            <p:spPr bwMode="auto">
              <a:xfrm>
                <a:off x="8274076" y="5486358"/>
                <a:ext cx="296864" cy="397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endParaRPr lang="zh-CN" altLang="en-US" sz="1600">
                  <a:cs typeface="Times New Roman" pitchFamily="18" charset="0"/>
                </a:endParaRPr>
              </a:p>
            </p:txBody>
          </p:sp>
          <p:cxnSp>
            <p:nvCxnSpPr>
              <p:cNvPr id="21" name="直接连接符 20"/>
              <p:cNvCxnSpPr>
                <a:cxnSpLocks noChangeAspect="1"/>
              </p:cNvCxnSpPr>
              <p:nvPr/>
            </p:nvCxnSpPr>
            <p:spPr>
              <a:xfrm flipV="1">
                <a:off x="7743847" y="5981877"/>
                <a:ext cx="395291" cy="42881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192" name="组合 25"/>
            <p:cNvGrpSpPr>
              <a:grpSpLocks/>
            </p:cNvGrpSpPr>
            <p:nvPr/>
          </p:nvGrpSpPr>
          <p:grpSpPr bwMode="auto">
            <a:xfrm>
              <a:off x="4261" y="2838"/>
              <a:ext cx="769" cy="404"/>
              <a:chOff x="6764773" y="4505917"/>
              <a:chExt cx="1220210" cy="641015"/>
            </a:xfrm>
          </p:grpSpPr>
          <p:cxnSp>
            <p:nvCxnSpPr>
              <p:cNvPr id="2" name="直接连接符 22"/>
              <p:cNvCxnSpPr/>
              <p:nvPr/>
            </p:nvCxnSpPr>
            <p:spPr>
              <a:xfrm rot="10800000">
                <a:off x="7056735" y="4718531"/>
                <a:ext cx="928248" cy="42840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194" name="矩形 18"/>
              <p:cNvSpPr>
                <a:spLocks noChangeArrowheads="1"/>
              </p:cNvSpPr>
              <p:nvPr/>
            </p:nvSpPr>
            <p:spPr bwMode="auto">
              <a:xfrm>
                <a:off x="6764773" y="4505917"/>
                <a:ext cx="282441" cy="3966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lang="zh-CN" altLang="en-US" sz="1600">
                  <a:cs typeface="Times New Roman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内容占位符 3" descr="p145-球面坐标系下的体积微元.bmp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550988"/>
            <a:ext cx="4038600" cy="4386262"/>
          </a:xfrm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400" dirty="0" smtClean="0"/>
              <a:t>球面坐标系下的体积微元</a:t>
            </a:r>
            <a:endParaRPr lang="zh-CN" altLang="en-US" dirty="0"/>
          </a:p>
        </p:txBody>
      </p:sp>
      <p:grpSp>
        <p:nvGrpSpPr>
          <p:cNvPr id="2" name="组合 9"/>
          <p:cNvGrpSpPr>
            <a:grpSpLocks/>
          </p:cNvGrpSpPr>
          <p:nvPr/>
        </p:nvGrpSpPr>
        <p:grpSpPr bwMode="auto">
          <a:xfrm>
            <a:off x="4648200" y="1481138"/>
            <a:ext cx="4038600" cy="4367212"/>
            <a:chOff x="4648200" y="1481329"/>
            <a:chExt cx="4039200" cy="4366703"/>
          </a:xfrm>
        </p:grpSpPr>
        <p:pic>
          <p:nvPicPr>
            <p:cNvPr id="51205" name="Picture 16" descr="C:\Users\cjl\Desktop\p145-球面坐标系中的体积微元-1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48200" y="1481329"/>
              <a:ext cx="4039200" cy="4366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06" name="矩形 53"/>
            <p:cNvSpPr>
              <a:spLocks noChangeArrowheads="1"/>
            </p:cNvSpPr>
            <p:nvPr/>
          </p:nvSpPr>
          <p:spPr bwMode="auto">
            <a:xfrm>
              <a:off x="6963851" y="5140146"/>
              <a:ext cx="172354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000" b="1"/>
                <a:t>球面坐标系下</a:t>
              </a:r>
              <a:endParaRPr lang="en-US" altLang="zh-CN" sz="2000" b="1"/>
            </a:p>
            <a:p>
              <a:pPr algn="ctr"/>
              <a:r>
                <a:rPr lang="zh-CN" altLang="en-US" sz="2000" b="1"/>
                <a:t>的体积微元</a:t>
              </a:r>
              <a:endParaRPr lang="zh-CN" altLang="en-US" sz="16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非均匀平面薄片的质量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非均匀空间立体的质量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比较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489450" y="1390650"/>
          <a:ext cx="3116263" cy="862013"/>
        </p:xfrm>
        <a:graphic>
          <a:graphicData uri="http://schemas.openxmlformats.org/presentationml/2006/ole">
            <p:oleObj spid="_x0000_s3074" name="Equation" r:id="rId3" imgW="1562040" imgH="4316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89450" y="3571875"/>
          <a:ext cx="3419475" cy="862013"/>
        </p:xfrm>
        <a:graphic>
          <a:graphicData uri="http://schemas.openxmlformats.org/presentationml/2006/ole">
            <p:oleObj spid="_x0000_s3075" name="Equation" r:id="rId4" imgW="1714320" imgH="431640" progId="Equation.DSMT4">
              <p:embed/>
            </p:oleObj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876800" y="2740025"/>
          <a:ext cx="2025650" cy="760413"/>
        </p:xfrm>
        <a:graphic>
          <a:graphicData uri="http://schemas.openxmlformats.org/presentationml/2006/ole">
            <p:oleObj spid="_x0000_s3076" name="Equation" r:id="rId5" imgW="101592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4876800" y="4954588"/>
          <a:ext cx="2328863" cy="760412"/>
        </p:xfrm>
        <a:graphic>
          <a:graphicData uri="http://schemas.openxmlformats.org/presentationml/2006/ole">
            <p:oleObj spid="_x0000_s3077" name="Equation" r:id="rId6" imgW="1168200" imgH="380880" progId="Equation.DSMT4">
              <p:embed/>
            </p:oleObj>
          </a:graphicData>
        </a:graphic>
      </p:graphicFrame>
      <p:grpSp>
        <p:nvGrpSpPr>
          <p:cNvPr id="4" name="组合 25"/>
          <p:cNvGrpSpPr>
            <a:grpSpLocks/>
          </p:cNvGrpSpPr>
          <p:nvPr/>
        </p:nvGrpSpPr>
        <p:grpSpPr bwMode="auto">
          <a:xfrm>
            <a:off x="5981700" y="1857375"/>
            <a:ext cx="2190750" cy="385763"/>
            <a:chOff x="5903939" y="1857364"/>
            <a:chExt cx="2190744" cy="385763"/>
          </a:xfrm>
        </p:grpSpPr>
        <p:cxnSp>
          <p:nvCxnSpPr>
            <p:cNvPr id="27" name="直接连接符 26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7" name="矩形 18"/>
            <p:cNvSpPr>
              <a:spLocks noChangeArrowheads="1"/>
            </p:cNvSpPr>
            <p:nvPr/>
          </p:nvSpPr>
          <p:spPr bwMode="auto">
            <a:xfrm>
              <a:off x="7500958" y="1857364"/>
              <a:ext cx="593725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28"/>
          <p:cNvGrpSpPr>
            <a:grpSpLocks/>
          </p:cNvGrpSpPr>
          <p:nvPr/>
        </p:nvGrpSpPr>
        <p:grpSpPr bwMode="auto">
          <a:xfrm>
            <a:off x="5645150" y="2119313"/>
            <a:ext cx="2578100" cy="385762"/>
            <a:chOff x="5567389" y="2119302"/>
            <a:chExt cx="2578093" cy="385762"/>
          </a:xfrm>
        </p:grpSpPr>
        <p:cxnSp>
          <p:nvCxnSpPr>
            <p:cNvPr id="30" name="直接连接符 29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5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组合 31"/>
          <p:cNvGrpSpPr>
            <a:grpSpLocks/>
          </p:cNvGrpSpPr>
          <p:nvPr/>
        </p:nvGrpSpPr>
        <p:grpSpPr bwMode="auto">
          <a:xfrm>
            <a:off x="5214938" y="2381250"/>
            <a:ext cx="3163887" cy="387350"/>
            <a:chOff x="5136589" y="2381239"/>
            <a:chExt cx="3164588" cy="387798"/>
          </a:xfrm>
        </p:grpSpPr>
        <p:cxnSp>
          <p:nvCxnSpPr>
            <p:cNvPr id="33" name="直接连接符 32"/>
            <p:cNvCxnSpPr/>
            <p:nvPr/>
          </p:nvCxnSpPr>
          <p:spPr bwMode="auto">
            <a:xfrm flipV="1">
              <a:off x="5136589" y="2562423"/>
              <a:ext cx="241194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3" name="矩形 18"/>
            <p:cNvSpPr>
              <a:spLocks noChangeArrowheads="1"/>
            </p:cNvSpPr>
            <p:nvPr/>
          </p:nvSpPr>
          <p:spPr bwMode="auto">
            <a:xfrm>
              <a:off x="7500958" y="2381239"/>
              <a:ext cx="800219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34"/>
          <p:cNvGrpSpPr>
            <a:grpSpLocks/>
          </p:cNvGrpSpPr>
          <p:nvPr/>
        </p:nvGrpSpPr>
        <p:grpSpPr bwMode="auto">
          <a:xfrm>
            <a:off x="5981700" y="4043363"/>
            <a:ext cx="2190750" cy="385762"/>
            <a:chOff x="5903939" y="1857364"/>
            <a:chExt cx="2190744" cy="385763"/>
          </a:xfrm>
        </p:grpSpPr>
        <p:cxnSp>
          <p:nvCxnSpPr>
            <p:cNvPr id="36" name="直接连接符 35"/>
            <p:cNvCxnSpPr/>
            <p:nvPr/>
          </p:nvCxnSpPr>
          <p:spPr bwMode="auto">
            <a:xfrm>
              <a:off x="5903939" y="2038339"/>
              <a:ext cx="164464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1" name="矩形 18"/>
            <p:cNvSpPr>
              <a:spLocks noChangeArrowheads="1"/>
            </p:cNvSpPr>
            <p:nvPr/>
          </p:nvSpPr>
          <p:spPr bwMode="auto">
            <a:xfrm>
              <a:off x="7500958" y="1857364"/>
              <a:ext cx="593725" cy="385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分割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8" name="组合 37"/>
          <p:cNvGrpSpPr>
            <a:grpSpLocks/>
          </p:cNvGrpSpPr>
          <p:nvPr/>
        </p:nvGrpSpPr>
        <p:grpSpPr bwMode="auto">
          <a:xfrm>
            <a:off x="5645150" y="4305300"/>
            <a:ext cx="2578100" cy="385763"/>
            <a:chOff x="5567389" y="2119302"/>
            <a:chExt cx="2578093" cy="385762"/>
          </a:xfrm>
        </p:grpSpPr>
        <p:cxnSp>
          <p:nvCxnSpPr>
            <p:cNvPr id="39" name="直接连接符 38"/>
            <p:cNvCxnSpPr/>
            <p:nvPr/>
          </p:nvCxnSpPr>
          <p:spPr bwMode="auto">
            <a:xfrm flipV="1">
              <a:off x="5567389" y="2300277"/>
              <a:ext cx="1981195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9" name="矩形 21"/>
            <p:cNvSpPr>
              <a:spLocks noChangeArrowheads="1"/>
            </p:cNvSpPr>
            <p:nvPr/>
          </p:nvSpPr>
          <p:spPr bwMode="auto">
            <a:xfrm>
              <a:off x="7500958" y="2119302"/>
              <a:ext cx="644524" cy="38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求和 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组合 40"/>
          <p:cNvGrpSpPr>
            <a:grpSpLocks/>
          </p:cNvGrpSpPr>
          <p:nvPr/>
        </p:nvGrpSpPr>
        <p:grpSpPr bwMode="auto">
          <a:xfrm>
            <a:off x="5214938" y="4567238"/>
            <a:ext cx="3163887" cy="387350"/>
            <a:chOff x="5136589" y="2381239"/>
            <a:chExt cx="3164588" cy="387798"/>
          </a:xfrm>
        </p:grpSpPr>
        <p:cxnSp>
          <p:nvCxnSpPr>
            <p:cNvPr id="42" name="直接连接符 41"/>
            <p:cNvCxnSpPr/>
            <p:nvPr/>
          </p:nvCxnSpPr>
          <p:spPr bwMode="auto">
            <a:xfrm flipV="1">
              <a:off x="5136589" y="2562423"/>
              <a:ext cx="2411946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7" name="矩形 18"/>
            <p:cNvSpPr>
              <a:spLocks noChangeArrowheads="1"/>
            </p:cNvSpPr>
            <p:nvPr/>
          </p:nvSpPr>
          <p:spPr bwMode="auto">
            <a:xfrm>
              <a:off x="7500958" y="2381239"/>
              <a:ext cx="800219" cy="3877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457200" indent="-457200" algn="ctr" eaLnBrk="0" hangingPunct="0">
                <a:lnSpc>
                  <a:spcPct val="120000"/>
                </a:lnSpc>
                <a:buClr>
                  <a:srgbClr val="0000FF"/>
                </a:buClr>
                <a:buSzPct val="100000"/>
              </a:pPr>
              <a:r>
                <a:rPr lang="zh-CN" altLang="en-US" sz="16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取极限</a:t>
              </a:r>
              <a:endParaRPr lang="en-US" altLang="zh-CN" sz="16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什么是球面坐标？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球面坐标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极坐标．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如何在球面坐标系下计算三重积分？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利用球面坐标计算三重积分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内容占位符 5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B050"/>
                </a:solidFill>
              </a:rPr>
              <a:t>长</a:t>
            </a:r>
            <a:r>
              <a:rPr lang="en-US" altLang="zh-CN" dirty="0" smtClean="0">
                <a:solidFill>
                  <a:srgbClr val="00B050"/>
                </a:solidFill>
              </a:rPr>
              <a:t>	= </a:t>
            </a:r>
            <a:r>
              <a:rPr lang="en-US" altLang="zh-CN" i="1" dirty="0" smtClean="0">
                <a:solidFill>
                  <a:srgbClr val="00B050"/>
                </a:solidFill>
              </a:rPr>
              <a:t>r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en-US" altLang="zh-CN" i="1" dirty="0" err="1" smtClean="0">
                <a:solidFill>
                  <a:srgbClr val="00B050"/>
                </a:solidFill>
              </a:rPr>
              <a:t>d</a:t>
            </a:r>
            <a:r>
              <a:rPr lang="en-US" altLang="zh-CN" i="1" dirty="0" err="1" smtClean="0">
                <a:solidFill>
                  <a:srgbClr val="00B050"/>
                </a:solidFill>
                <a:latin typeface="Symbol" pitchFamily="18" charset="2"/>
              </a:rPr>
              <a:t>j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smtClean="0"/>
              <a:t>宽      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prstClr val="black"/>
                </a:solidFill>
              </a:rPr>
              <a:t>|</a:t>
            </a:r>
            <a:r>
              <a:rPr lang="en-US" altLang="zh-CN" i="1" dirty="0" smtClean="0">
                <a:solidFill>
                  <a:prstClr val="black"/>
                </a:solidFill>
              </a:rPr>
              <a:t>PQ</a:t>
            </a:r>
            <a:r>
              <a:rPr lang="en-US" altLang="zh-CN" dirty="0" smtClean="0">
                <a:solidFill>
                  <a:prstClr val="black"/>
                </a:solidFill>
              </a:rPr>
              <a:t>| </a:t>
            </a:r>
            <a:r>
              <a:rPr lang="en-US" altLang="zh-CN" dirty="0" smtClean="0"/>
              <a:t>= </a:t>
            </a:r>
            <a:r>
              <a:rPr lang="en-US" altLang="zh-CN" i="1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sin</a:t>
            </a:r>
            <a:r>
              <a:rPr lang="en-US" altLang="zh-CN" i="1" dirty="0" err="1" smtClean="0">
                <a:latin typeface="Symbol" pitchFamily="18" charset="2"/>
              </a:rPr>
              <a:t>j</a:t>
            </a:r>
            <a:r>
              <a:rPr lang="zh-CN" altLang="en-US" i="1" dirty="0" smtClean="0">
                <a:latin typeface="Symbol" pitchFamily="18" charset="2"/>
              </a:rPr>
              <a:t> </a:t>
            </a:r>
            <a:r>
              <a:rPr lang="en-US" altLang="zh-CN" i="1" dirty="0" err="1" smtClean="0"/>
              <a:t>d</a:t>
            </a:r>
            <a:r>
              <a:rPr lang="en-US" altLang="zh-CN" i="1" dirty="0" err="1" smtClean="0">
                <a:latin typeface="Symbol" pitchFamily="18" charset="2"/>
              </a:rPr>
              <a:t>q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高</a:t>
            </a:r>
            <a:r>
              <a:rPr lang="en-US" altLang="zh-CN" dirty="0" smtClean="0">
                <a:solidFill>
                  <a:srgbClr val="FF0000"/>
                </a:solidFill>
              </a:rPr>
              <a:t>	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dr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体积微元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球面坐标系下的体积微元</a:t>
            </a:r>
            <a:endParaRPr lang="zh-CN" altLang="en-US" dirty="0"/>
          </a:p>
        </p:txBody>
      </p:sp>
      <p:pic>
        <p:nvPicPr>
          <p:cNvPr id="25605" name="Picture 3" descr="C:\Users\cjl\Desktop\p145-球面坐标系中的体积微元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0050" y="1471613"/>
            <a:ext cx="49339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0" name="Picture 4" descr="C:\Users\cjl\Desktop\p145-球面坐标系中的体积微元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0050" y="1471613"/>
            <a:ext cx="49339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141" name="Picture 5" descr="C:\Users\cjl\Desktop\p145-球面坐标系中的体积微元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10050" y="1471613"/>
            <a:ext cx="49339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0"/>
          <p:cNvGrpSpPr>
            <a:grpSpLocks/>
          </p:cNvGrpSpPr>
          <p:nvPr/>
        </p:nvGrpSpPr>
        <p:grpSpPr bwMode="auto">
          <a:xfrm>
            <a:off x="4210050" y="1471613"/>
            <a:ext cx="4933950" cy="5334000"/>
            <a:chOff x="4210050" y="1524000"/>
            <a:chExt cx="4933950" cy="5334000"/>
          </a:xfrm>
        </p:grpSpPr>
        <p:pic>
          <p:nvPicPr>
            <p:cNvPr id="25659" name="Picture 2" descr="C:\Users\cjl\Desktop\p145-球面坐标系中的体积微元-5.bmp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210050" y="1524000"/>
              <a:ext cx="4933950" cy="533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660" name="组合 3"/>
            <p:cNvGrpSpPr>
              <a:grpSpLocks noChangeAspect="1"/>
            </p:cNvGrpSpPr>
            <p:nvPr/>
          </p:nvGrpSpPr>
          <p:grpSpPr bwMode="auto">
            <a:xfrm>
              <a:off x="5786446" y="2735444"/>
              <a:ext cx="1213534" cy="550680"/>
              <a:chOff x="5743140" y="5227774"/>
              <a:chExt cx="1224000" cy="555429"/>
            </a:xfrm>
          </p:grpSpPr>
          <p:cxnSp>
            <p:nvCxnSpPr>
              <p:cNvPr id="5" name="直接连接符 4"/>
              <p:cNvCxnSpPr>
                <a:cxnSpLocks noChangeAspect="1"/>
              </p:cNvCxnSpPr>
              <p:nvPr/>
            </p:nvCxnSpPr>
            <p:spPr>
              <a:xfrm rot="10800000">
                <a:off x="5743132" y="5227590"/>
                <a:ext cx="971923" cy="555614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>
                <a:cxnSpLocks noChangeAspect="1"/>
              </p:cNvCxnSpPr>
              <p:nvPr/>
            </p:nvCxnSpPr>
            <p:spPr>
              <a:xfrm rot="10800000">
                <a:off x="5743132" y="5227590"/>
                <a:ext cx="1223310" cy="462745"/>
              </a:xfrm>
              <a:prstGeom prst="line">
                <a:avLst/>
              </a:prstGeom>
              <a:ln w="12700">
                <a:solidFill>
                  <a:schemeClr val="accent4">
                    <a:lumMod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组合 44"/>
          <p:cNvGrpSpPr>
            <a:grpSpLocks/>
          </p:cNvGrpSpPr>
          <p:nvPr/>
        </p:nvGrpSpPr>
        <p:grpSpPr bwMode="auto">
          <a:xfrm>
            <a:off x="5786438" y="3230563"/>
            <a:ext cx="900112" cy="1931987"/>
            <a:chOff x="6936005" y="3833312"/>
            <a:chExt cx="898016" cy="1931455"/>
          </a:xfrm>
        </p:grpSpPr>
        <p:sp>
          <p:nvSpPr>
            <p:cNvPr id="25657" name="矩形 23"/>
            <p:cNvSpPr>
              <a:spLocks noChangeArrowheads="1"/>
            </p:cNvSpPr>
            <p:nvPr/>
          </p:nvSpPr>
          <p:spPr bwMode="auto">
            <a:xfrm>
              <a:off x="7150955" y="4336412"/>
              <a:ext cx="284013" cy="461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r</a:t>
              </a:r>
              <a:endParaRPr lang="zh-CN" alt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8" name="直接连接符 17"/>
            <p:cNvCxnSpPr>
              <a:cxnSpLocks noChangeAspect="1"/>
            </p:cNvCxnSpPr>
            <p:nvPr/>
          </p:nvCxnSpPr>
          <p:spPr>
            <a:xfrm rot="5400000" flipH="1" flipV="1">
              <a:off x="6419285" y="4350032"/>
              <a:ext cx="1931455" cy="898016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3"/>
          <p:cNvSpPr>
            <a:spLocks noChangeArrowheads="1"/>
          </p:cNvSpPr>
          <p:nvPr/>
        </p:nvSpPr>
        <p:spPr bwMode="auto">
          <a:xfrm>
            <a:off x="6429375" y="2447925"/>
            <a:ext cx="50006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dr</a:t>
            </a:r>
            <a:endParaRPr lang="zh-CN" altLang="en-US" sz="2000" b="1" i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" name="组合 48"/>
          <p:cNvGrpSpPr>
            <a:grpSpLocks/>
          </p:cNvGrpSpPr>
          <p:nvPr/>
        </p:nvGrpSpPr>
        <p:grpSpPr bwMode="auto">
          <a:xfrm>
            <a:off x="5675313" y="4333875"/>
            <a:ext cx="369887" cy="703263"/>
            <a:chOff x="6800401" y="4929432"/>
            <a:chExt cx="371087" cy="703187"/>
          </a:xfrm>
        </p:grpSpPr>
        <p:sp>
          <p:nvSpPr>
            <p:cNvPr id="29" name="弧形 28"/>
            <p:cNvSpPr/>
            <p:nvPr/>
          </p:nvSpPr>
          <p:spPr bwMode="auto">
            <a:xfrm rot="14100000" flipV="1">
              <a:off x="6835812" y="5410020"/>
              <a:ext cx="222226" cy="222971"/>
            </a:xfrm>
            <a:prstGeom prst="arc">
              <a:avLst>
                <a:gd name="adj1" fmla="val 16200000"/>
                <a:gd name="adj2" fmla="val 21169279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56" name="矩形 47"/>
            <p:cNvSpPr>
              <a:spLocks noChangeArrowheads="1"/>
            </p:cNvSpPr>
            <p:nvPr/>
          </p:nvSpPr>
          <p:spPr bwMode="auto">
            <a:xfrm>
              <a:off x="6800401" y="4929432"/>
              <a:ext cx="371087" cy="46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j</a:t>
              </a:r>
              <a:endParaRPr lang="zh-CN" altLang="en-US" sz="2000" b="1" i="1">
                <a:latin typeface="Symbol" pitchFamily="18" charset="2"/>
                <a:cs typeface="Times New Roman" pitchFamily="18" charset="0"/>
              </a:endParaRPr>
            </a:p>
          </p:txBody>
        </p:sp>
      </p:grpSp>
      <p:grpSp>
        <p:nvGrpSpPr>
          <p:cNvPr id="10" name="组合 52"/>
          <p:cNvGrpSpPr>
            <a:grpSpLocks/>
          </p:cNvGrpSpPr>
          <p:nvPr/>
        </p:nvGrpSpPr>
        <p:grpSpPr bwMode="auto">
          <a:xfrm>
            <a:off x="5540375" y="5205413"/>
            <a:ext cx="374650" cy="546100"/>
            <a:chOff x="6629030" y="5843823"/>
            <a:chExt cx="374241" cy="546009"/>
          </a:xfrm>
        </p:grpSpPr>
        <p:sp>
          <p:nvSpPr>
            <p:cNvPr id="32" name="弧形 31"/>
            <p:cNvSpPr/>
            <p:nvPr/>
          </p:nvSpPr>
          <p:spPr bwMode="auto">
            <a:xfrm rot="5400000">
              <a:off x="6787541" y="5770944"/>
              <a:ext cx="142851" cy="288610"/>
            </a:xfrm>
            <a:prstGeom prst="arc">
              <a:avLst>
                <a:gd name="adj1" fmla="val 16200000"/>
                <a:gd name="adj2" fmla="val 446503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54" name="矩形 51"/>
            <p:cNvSpPr>
              <a:spLocks noChangeArrowheads="1"/>
            </p:cNvSpPr>
            <p:nvPr/>
          </p:nvSpPr>
          <p:spPr bwMode="auto">
            <a:xfrm>
              <a:off x="6629030" y="5928809"/>
              <a:ext cx="344598" cy="461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q</a:t>
              </a:r>
              <a:endParaRPr lang="zh-CN" altLang="en-US" sz="2000" b="1" i="1">
                <a:latin typeface="Symbol" pitchFamily="18" charset="2"/>
                <a:cs typeface="Times New Roman" pitchFamily="18" charset="0"/>
              </a:endParaRPr>
            </a:p>
          </p:txBody>
        </p:sp>
      </p:grp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6715125" y="5772150"/>
            <a:ext cx="1960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j </a:t>
            </a:r>
            <a:endParaRPr lang="zh-CN" altLang="en-US">
              <a:cs typeface="Times New Roman" pitchFamily="18" charset="0"/>
            </a:endParaRPr>
          </a:p>
        </p:txBody>
      </p:sp>
      <p:grpSp>
        <p:nvGrpSpPr>
          <p:cNvPr id="11" name="组合 26"/>
          <p:cNvGrpSpPr>
            <a:grpSpLocks/>
          </p:cNvGrpSpPr>
          <p:nvPr/>
        </p:nvGrpSpPr>
        <p:grpSpPr bwMode="auto">
          <a:xfrm>
            <a:off x="5786438" y="5305425"/>
            <a:ext cx="500062" cy="552450"/>
            <a:chOff x="7040912" y="6073818"/>
            <a:chExt cx="500634" cy="553234"/>
          </a:xfrm>
        </p:grpSpPr>
        <p:sp>
          <p:nvSpPr>
            <p:cNvPr id="36" name="弧形 35"/>
            <p:cNvSpPr/>
            <p:nvPr/>
          </p:nvSpPr>
          <p:spPr>
            <a:xfrm rot="5400000">
              <a:off x="7397693" y="6073044"/>
              <a:ext cx="143078" cy="144627"/>
            </a:xfrm>
            <a:prstGeom prst="arc">
              <a:avLst>
                <a:gd name="adj1" fmla="val 16200000"/>
                <a:gd name="adj2" fmla="val 21310802"/>
              </a:avLst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52" name="矩形 17"/>
            <p:cNvSpPr>
              <a:spLocks noChangeArrowheads="1"/>
            </p:cNvSpPr>
            <p:nvPr/>
          </p:nvSpPr>
          <p:spPr bwMode="auto">
            <a:xfrm>
              <a:off x="7040912" y="6165297"/>
              <a:ext cx="499419" cy="461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q</a:t>
              </a:r>
              <a:endParaRPr lang="zh-CN" altLang="en-US" sz="2000" b="1" i="1">
                <a:solidFill>
                  <a:srgbClr val="0000FF"/>
                </a:solidFill>
                <a:latin typeface="Symbol" pitchFamily="18" charset="2"/>
                <a:cs typeface="Times New Roman" pitchFamily="18" charset="0"/>
              </a:endParaRPr>
            </a:p>
          </p:txBody>
        </p:sp>
      </p:grpSp>
      <p:pic>
        <p:nvPicPr>
          <p:cNvPr id="38" name="Picture 3" descr="C:\Users\cjl\Desktop\p145-球面坐标系中的体积微元-1.bmp"/>
          <p:cNvPicPr>
            <a:picLocks noChangeAspect="1" noChangeArrowheads="1"/>
          </p:cNvPicPr>
          <p:nvPr/>
        </p:nvPicPr>
        <p:blipFill>
          <a:blip r:embed="rId3"/>
          <a:srcRect l="48456" t="4286" r="24612" b="60268"/>
          <a:stretch>
            <a:fillRect/>
          </a:stretch>
        </p:blipFill>
        <p:spPr bwMode="auto">
          <a:xfrm>
            <a:off x="1071563" y="1524000"/>
            <a:ext cx="189865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4" name="直接连接符 43"/>
          <p:cNvCxnSpPr>
            <a:cxnSpLocks noChangeAspect="1"/>
          </p:cNvCxnSpPr>
          <p:nvPr/>
        </p:nvCxnSpPr>
        <p:spPr>
          <a:xfrm rot="5400000" flipH="1" flipV="1">
            <a:off x="6772275" y="5562601"/>
            <a:ext cx="142875" cy="247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36"/>
          <p:cNvGrpSpPr>
            <a:grpSpLocks/>
          </p:cNvGrpSpPr>
          <p:nvPr/>
        </p:nvGrpSpPr>
        <p:grpSpPr bwMode="auto">
          <a:xfrm>
            <a:off x="6921500" y="5391150"/>
            <a:ext cx="450850" cy="400050"/>
            <a:chOff x="7629341" y="4618043"/>
            <a:chExt cx="452102" cy="400231"/>
          </a:xfrm>
        </p:grpSpPr>
        <p:sp>
          <p:nvSpPr>
            <p:cNvPr id="48" name="椭圆 47"/>
            <p:cNvSpPr>
              <a:spLocks noChangeAspect="1"/>
            </p:cNvSpPr>
            <p:nvPr/>
          </p:nvSpPr>
          <p:spPr>
            <a:xfrm>
              <a:off x="7629341" y="4786394"/>
              <a:ext cx="108250" cy="1079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50" name="矩形 35"/>
            <p:cNvSpPr>
              <a:spLocks noChangeArrowheads="1"/>
            </p:cNvSpPr>
            <p:nvPr/>
          </p:nvSpPr>
          <p:spPr bwMode="auto">
            <a:xfrm>
              <a:off x="7709834" y="4618043"/>
              <a:ext cx="371609" cy="400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Q</a:t>
              </a:r>
              <a:endParaRPr lang="zh-CN" altLang="en-US" sz="2000" i="1">
                <a:cs typeface="Times New Roman" pitchFamily="18" charset="0"/>
              </a:endParaRPr>
            </a:p>
          </p:txBody>
        </p:sp>
      </p:grp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6715125" y="6200775"/>
            <a:ext cx="2136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PQ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= |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zh-CN" altLang="en-US">
              <a:cs typeface="Times New Roman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15125" y="6200775"/>
            <a:ext cx="2286000" cy="4619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PQ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j</a:t>
            </a:r>
            <a:r>
              <a:rPr lang="zh-CN" altLang="en-US" sz="2400" b="1" i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zh-CN" altLang="en-US" dirty="0"/>
          </a:p>
        </p:txBody>
      </p:sp>
      <p:grpSp>
        <p:nvGrpSpPr>
          <p:cNvPr id="15" name="组合 73"/>
          <p:cNvGrpSpPr>
            <a:grpSpLocks/>
          </p:cNvGrpSpPr>
          <p:nvPr/>
        </p:nvGrpSpPr>
        <p:grpSpPr bwMode="auto">
          <a:xfrm>
            <a:off x="1214438" y="2794000"/>
            <a:ext cx="428625" cy="1192213"/>
            <a:chOff x="1214414" y="2793232"/>
            <a:chExt cx="428628" cy="1193204"/>
          </a:xfrm>
        </p:grpSpPr>
        <p:cxnSp>
          <p:nvCxnSpPr>
            <p:cNvPr id="41" name="直接连接符 40"/>
            <p:cNvCxnSpPr>
              <a:cxnSpLocks noChangeAspect="1"/>
            </p:cNvCxnSpPr>
            <p:nvPr/>
          </p:nvCxnSpPr>
          <p:spPr bwMode="auto">
            <a:xfrm rot="5400000" flipH="1" flipV="1">
              <a:off x="991811" y="3020597"/>
              <a:ext cx="850019" cy="39529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cxnSpLocks noChangeAspect="1"/>
            </p:cNvCxnSpPr>
            <p:nvPr/>
          </p:nvCxnSpPr>
          <p:spPr>
            <a:xfrm rot="5400000" flipH="1" flipV="1">
              <a:off x="1291330" y="3389968"/>
              <a:ext cx="189070" cy="323852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14414" y="3628951"/>
              <a:ext cx="428628" cy="357485"/>
            </a:xfrm>
            <a:prstGeom prst="line">
              <a:avLst/>
            </a:prstGeom>
            <a:ln w="3810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77"/>
          <p:cNvGrpSpPr>
            <a:grpSpLocks/>
          </p:cNvGrpSpPr>
          <p:nvPr/>
        </p:nvGrpSpPr>
        <p:grpSpPr bwMode="auto">
          <a:xfrm>
            <a:off x="6697663" y="2571750"/>
            <a:ext cx="288925" cy="858838"/>
            <a:chOff x="6697990" y="2571957"/>
            <a:chExt cx="288000" cy="858800"/>
          </a:xfrm>
        </p:grpSpPr>
        <p:cxnSp>
          <p:nvCxnSpPr>
            <p:cNvPr id="27" name="直接连接符 26"/>
            <p:cNvCxnSpPr>
              <a:cxnSpLocks noChangeAspect="1"/>
            </p:cNvCxnSpPr>
            <p:nvPr/>
          </p:nvCxnSpPr>
          <p:spPr bwMode="auto">
            <a:xfrm rot="5400000" flipH="1" flipV="1">
              <a:off x="6533235" y="2736712"/>
              <a:ext cx="617511" cy="288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cxnSpLocks noChangeAspect="1"/>
            </p:cNvCxnSpPr>
            <p:nvPr/>
          </p:nvCxnSpPr>
          <p:spPr>
            <a:xfrm rot="5400000" flipH="1" flipV="1">
              <a:off x="6772138" y="3008892"/>
              <a:ext cx="142869" cy="24685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>
              <a:cxnSpLocks noChangeAspect="1"/>
            </p:cNvCxnSpPr>
            <p:nvPr/>
          </p:nvCxnSpPr>
          <p:spPr>
            <a:xfrm>
              <a:off x="6710649" y="3214867"/>
              <a:ext cx="259516" cy="21589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>
            <a:cxnSpLocks noChangeAspect="1"/>
          </p:cNvCxnSpPr>
          <p:nvPr/>
        </p:nvCxnSpPr>
        <p:spPr>
          <a:xfrm rot="5400000" flipH="1" flipV="1">
            <a:off x="5520531" y="3698082"/>
            <a:ext cx="1728787" cy="1174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36"/>
          <p:cNvGrpSpPr>
            <a:grpSpLocks/>
          </p:cNvGrpSpPr>
          <p:nvPr/>
        </p:nvGrpSpPr>
        <p:grpSpPr bwMode="auto">
          <a:xfrm>
            <a:off x="6215063" y="3019425"/>
            <a:ext cx="557212" cy="460375"/>
            <a:chOff x="7179770" y="4646627"/>
            <a:chExt cx="557108" cy="461803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7628948" y="4786760"/>
              <a:ext cx="107930" cy="1082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42" name="矩形 35"/>
            <p:cNvSpPr>
              <a:spLocks noChangeArrowheads="1"/>
            </p:cNvSpPr>
            <p:nvPr/>
          </p:nvSpPr>
          <p:spPr bwMode="auto">
            <a:xfrm>
              <a:off x="7179770" y="4646627"/>
              <a:ext cx="535573" cy="4618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400">
                <a:cs typeface="Times New Roman" pitchFamily="18" charset="0"/>
              </a:endParaRPr>
            </a:p>
          </p:txBody>
        </p:sp>
      </p:grpSp>
      <p:grpSp>
        <p:nvGrpSpPr>
          <p:cNvPr id="19" name="组合 36"/>
          <p:cNvGrpSpPr>
            <a:grpSpLocks/>
          </p:cNvGrpSpPr>
          <p:nvPr/>
        </p:nvGrpSpPr>
        <p:grpSpPr bwMode="auto">
          <a:xfrm>
            <a:off x="6357938" y="5716588"/>
            <a:ext cx="422275" cy="417512"/>
            <a:chOff x="7314174" y="4786362"/>
            <a:chExt cx="423459" cy="41764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7629380" y="4786362"/>
              <a:ext cx="108253" cy="10798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40" name="矩形 35"/>
            <p:cNvSpPr>
              <a:spLocks noChangeArrowheads="1"/>
            </p:cNvSpPr>
            <p:nvPr/>
          </p:nvSpPr>
          <p:spPr bwMode="auto">
            <a:xfrm>
              <a:off x="7314174" y="4803838"/>
              <a:ext cx="341639" cy="400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P</a:t>
              </a:r>
              <a:endParaRPr lang="zh-CN" altLang="en-US" sz="2000" i="1">
                <a:cs typeface="Times New Roman" pitchFamily="18" charset="0"/>
              </a:endParaRPr>
            </a:p>
          </p:txBody>
        </p:sp>
      </p:grpSp>
      <p:grpSp>
        <p:nvGrpSpPr>
          <p:cNvPr id="21" name="组合 70"/>
          <p:cNvGrpSpPr>
            <a:grpSpLocks/>
          </p:cNvGrpSpPr>
          <p:nvPr/>
        </p:nvGrpSpPr>
        <p:grpSpPr bwMode="auto">
          <a:xfrm>
            <a:off x="5976938" y="3386138"/>
            <a:ext cx="673100" cy="542925"/>
            <a:chOff x="5994744" y="3386138"/>
            <a:chExt cx="673886" cy="542928"/>
          </a:xfrm>
        </p:grpSpPr>
        <p:sp>
          <p:nvSpPr>
            <p:cNvPr id="72" name="弧形 71"/>
            <p:cNvSpPr/>
            <p:nvPr/>
          </p:nvSpPr>
          <p:spPr bwMode="auto">
            <a:xfrm rot="16200000" flipV="1">
              <a:off x="6474009" y="3734445"/>
              <a:ext cx="128589" cy="260654"/>
            </a:xfrm>
            <a:prstGeom prst="arc">
              <a:avLst>
                <a:gd name="adj1" fmla="val 15941647"/>
                <a:gd name="adj2" fmla="val 4465033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38" name="矩形 51"/>
            <p:cNvSpPr>
              <a:spLocks noChangeArrowheads="1"/>
            </p:cNvSpPr>
            <p:nvPr/>
          </p:nvSpPr>
          <p:spPr bwMode="auto">
            <a:xfrm>
              <a:off x="5994744" y="3386138"/>
              <a:ext cx="52450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d</a:t>
              </a:r>
              <a:r>
                <a:rPr lang="en-US" altLang="zh-CN" sz="2400" b="1" i="1">
                  <a:latin typeface="Symbol" pitchFamily="18" charset="2"/>
                  <a:cs typeface="Times New Roman" pitchFamily="18" charset="0"/>
                  <a:sym typeface="Symbol" pitchFamily="18" charset="2"/>
                </a:rPr>
                <a:t>j</a:t>
              </a:r>
              <a:endParaRPr lang="zh-CN" altLang="en-US" sz="2000" b="1" i="1">
                <a:latin typeface="Symbol" pitchFamily="18" charset="2"/>
                <a:cs typeface="Times New Roman" pitchFamily="18" charset="0"/>
              </a:endParaRPr>
            </a:p>
          </p:txBody>
        </p:sp>
      </p:grpSp>
      <p:grpSp>
        <p:nvGrpSpPr>
          <p:cNvPr id="22" name="组合 82"/>
          <p:cNvGrpSpPr>
            <a:grpSpLocks/>
          </p:cNvGrpSpPr>
          <p:nvPr/>
        </p:nvGrpSpPr>
        <p:grpSpPr bwMode="auto">
          <a:xfrm>
            <a:off x="6894513" y="3343275"/>
            <a:ext cx="561975" cy="461963"/>
            <a:chOff x="7715163" y="2685925"/>
            <a:chExt cx="562145" cy="461367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7743747" y="2690682"/>
              <a:ext cx="104807" cy="10781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36" name="矩形 81"/>
            <p:cNvSpPr>
              <a:spLocks noChangeArrowheads="1"/>
            </p:cNvSpPr>
            <p:nvPr/>
          </p:nvSpPr>
          <p:spPr bwMode="auto">
            <a:xfrm>
              <a:off x="7715163" y="2685925"/>
              <a:ext cx="562145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2400" baseline="-250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2051050" y="5486400"/>
          <a:ext cx="2963863" cy="457200"/>
        </p:xfrm>
        <a:graphic>
          <a:graphicData uri="http://schemas.openxmlformats.org/presentationml/2006/ole">
            <p:oleObj spid="_x0000_s25602" name="Equation" r:id="rId7" imgW="1485720" imgH="228600" progId="Equation.DSMT4">
              <p:embed/>
            </p:oleObj>
          </a:graphicData>
        </a:graphic>
      </p:graphicFrame>
      <p:sp>
        <p:nvSpPr>
          <p:cNvPr id="77" name="矩形 76"/>
          <p:cNvSpPr>
            <a:spLocks noChangeArrowheads="1"/>
          </p:cNvSpPr>
          <p:nvPr/>
        </p:nvSpPr>
        <p:spPr bwMode="auto">
          <a:xfrm flipH="1">
            <a:off x="1100138" y="5041900"/>
            <a:ext cx="30003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9" name="矩形 78"/>
          <p:cNvSpPr>
            <a:spLocks noChangeArrowheads="1"/>
          </p:cNvSpPr>
          <p:nvPr/>
        </p:nvSpPr>
        <p:spPr bwMode="auto">
          <a:xfrm flipH="1">
            <a:off x="1100138" y="4143375"/>
            <a:ext cx="3000375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0" name="矩形 79"/>
          <p:cNvSpPr>
            <a:spLocks noChangeArrowheads="1"/>
          </p:cNvSpPr>
          <p:nvPr/>
        </p:nvSpPr>
        <p:spPr bwMode="auto">
          <a:xfrm flipH="1">
            <a:off x="1100138" y="4592638"/>
            <a:ext cx="1214437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1" name="矩形 80"/>
          <p:cNvSpPr>
            <a:spLocks noChangeArrowheads="1"/>
          </p:cNvSpPr>
          <p:nvPr/>
        </p:nvSpPr>
        <p:spPr bwMode="auto">
          <a:xfrm>
            <a:off x="2314575" y="4592638"/>
            <a:ext cx="1785938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4" name="矩形 35"/>
          <p:cNvSpPr>
            <a:spLocks noChangeArrowheads="1"/>
          </p:cNvSpPr>
          <p:nvPr/>
        </p:nvSpPr>
        <p:spPr bwMode="auto">
          <a:xfrm>
            <a:off x="3079750" y="2554288"/>
            <a:ext cx="2493963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，其中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j</a:t>
            </a:r>
            <a:r>
              <a:rPr lang="en-US" altLang="zh-CN" sz="2400" b="1" i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zh-CN" altLang="en-US" sz="2400" b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，</a:t>
            </a:r>
            <a:endParaRPr lang="en-US" altLang="zh-CN" sz="2400" b="1" dirty="0">
              <a:solidFill>
                <a:prstClr val="black"/>
              </a:solidFill>
              <a:latin typeface="Symbol" pitchFamily="18" charset="2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j</a:t>
            </a:r>
            <a:r>
              <a:rPr lang="en-US" altLang="zh-CN" sz="2400" b="1" i="1" dirty="0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  <a:defRPr/>
            </a:pP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sz="2400" b="1" i="1" dirty="0" err="1">
                <a:solidFill>
                  <a:prstClr val="black"/>
                </a:solidFill>
                <a:latin typeface="Symbol" pitchFamily="18" charset="2"/>
                <a:cs typeface="Times New Roman" pitchFamily="18" charset="0"/>
              </a:rPr>
              <a:t>j</a:t>
            </a:r>
            <a:r>
              <a:rPr lang="zh-CN" alt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．</a:t>
            </a:r>
            <a:endParaRPr lang="zh-CN" altLang="en-US" sz="2400" dirty="0"/>
          </a:p>
        </p:txBody>
      </p:sp>
      <p:grpSp>
        <p:nvGrpSpPr>
          <p:cNvPr id="23" name="组合 82"/>
          <p:cNvGrpSpPr>
            <a:grpSpLocks/>
          </p:cNvGrpSpPr>
          <p:nvPr/>
        </p:nvGrpSpPr>
        <p:grpSpPr bwMode="auto">
          <a:xfrm>
            <a:off x="6789738" y="2636838"/>
            <a:ext cx="560387" cy="503237"/>
            <a:chOff x="7627910" y="2296319"/>
            <a:chExt cx="562145" cy="502247"/>
          </a:xfrm>
        </p:grpSpPr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7744161" y="2690828"/>
              <a:ext cx="105104" cy="1077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5634" name="矩形 81"/>
            <p:cNvSpPr>
              <a:spLocks noChangeArrowheads="1"/>
            </p:cNvSpPr>
            <p:nvPr/>
          </p:nvSpPr>
          <p:spPr bwMode="auto">
            <a:xfrm>
              <a:off x="7627910" y="2296319"/>
              <a:ext cx="562145" cy="46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400" baseline="-250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4" grpId="0"/>
      <p:bldP spid="52" grpId="0"/>
      <p:bldP spid="52" grpId="1"/>
      <p:bldP spid="53" grpId="0" animBg="1"/>
      <p:bldP spid="77" grpId="0" animBg="1"/>
      <p:bldP spid="79" grpId="0" animBg="1"/>
      <p:bldP spid="80" grpId="0" animBg="1"/>
      <p:bldP spid="81" grpId="0" animBg="1"/>
      <p:bldP spid="8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利用球面坐标计算三重积分</a:t>
            </a:r>
          </a:p>
        </p:txBody>
      </p:sp>
      <p:sp>
        <p:nvSpPr>
          <p:cNvPr id="2457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什么是球面坐标？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球面坐标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 极坐标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 极坐标．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问题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如何在球面坐标系下计算三重积分？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答：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 pitchFamily="18" charset="2"/>
              </a:rPr>
              <a:t>被积函数作球面坐标变换，</a:t>
            </a:r>
            <a:endParaRPr lang="en-US" altLang="zh-CN" dirty="0" smtClean="0">
              <a:sym typeface="Symbol" pitchFamily="18" charset="2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 pitchFamily="18" charset="2"/>
              </a:rPr>
              <a:t>体积微元作球面坐标变换，</a:t>
            </a:r>
            <a:endParaRPr lang="en-US" altLang="zh-CN" dirty="0" smtClean="0">
              <a:sym typeface="Symbol" pitchFamily="18" charset="2"/>
            </a:endParaRPr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>
                <a:sym typeface="Symbol" pitchFamily="18" charset="2"/>
              </a:rPr>
              <a:t>把积分区域表示成 </a:t>
            </a:r>
            <a:r>
              <a:rPr lang="en-US" altLang="zh-CN" i="1" dirty="0" smtClean="0">
                <a:sym typeface="Symbol" pitchFamily="18" charset="2"/>
              </a:rPr>
              <a:t>r</a:t>
            </a:r>
            <a:r>
              <a:rPr lang="zh-CN" altLang="en-US" dirty="0" smtClean="0">
                <a:sym typeface="Symbol" pitchFamily="18" charset="2"/>
              </a:rPr>
              <a:t>、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dirty="0" smtClean="0">
                <a:sym typeface="Symbol" pitchFamily="18" charset="2"/>
              </a:rPr>
              <a:t> 、</a:t>
            </a:r>
            <a:r>
              <a:rPr lang="en-US" altLang="zh-CN" i="1" dirty="0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dirty="0" smtClean="0">
                <a:sym typeface="Symbol" pitchFamily="18" charset="2"/>
              </a:rPr>
              <a:t> 的不等式，</a:t>
            </a:r>
            <a:endParaRPr lang="en-US" altLang="zh-CN" dirty="0" smtClean="0">
              <a:sym typeface="Symbol" pitchFamily="18" charset="2"/>
            </a:endParaRPr>
          </a:p>
          <a:p>
            <a:pPr marL="566737" indent="-457200">
              <a:lnSpc>
                <a:spcPct val="15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>
                <a:sym typeface="Symbol" pitchFamily="18" charset="2"/>
              </a:rPr>
              <a:t>于是</a:t>
            </a:r>
            <a:endParaRPr lang="en-US" altLang="zh-CN" dirty="0" smtClean="0">
              <a:sym typeface="Symbol" pitchFamily="18" charset="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042988" y="5084763"/>
          <a:ext cx="7058025" cy="1544637"/>
        </p:xfrm>
        <a:graphic>
          <a:graphicData uri="http://schemas.openxmlformats.org/presentationml/2006/ole">
            <p:oleObj spid="_x0000_s26626" name="Equation" r:id="rId4" imgW="3543120" imgH="7743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785938" y="5127625"/>
            <a:ext cx="1152525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2943225" y="5127625"/>
            <a:ext cx="91440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85938" y="5913438"/>
            <a:ext cx="42862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6072188" y="5913438"/>
            <a:ext cx="20002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smtClean="0">
                <a:solidFill>
                  <a:srgbClr val="FF0000"/>
                </a:solidFill>
                <a:sym typeface="Symbol" pitchFamily="18" charset="2"/>
              </a:rPr>
              <a:t>课本</a:t>
            </a:r>
            <a:r>
              <a:rPr lang="en-US" altLang="zh-CN" sz="4400" smtClean="0">
                <a:solidFill>
                  <a:srgbClr val="FF0000"/>
                </a:solidFill>
                <a:sym typeface="Symbol" pitchFamily="18" charset="2"/>
              </a:rPr>
              <a:t>P.165</a:t>
            </a:r>
            <a:r>
              <a:rPr lang="zh-CN" altLang="en-US" sz="4400" smtClean="0">
                <a:solidFill>
                  <a:srgbClr val="FF0000"/>
                </a:solidFill>
                <a:sym typeface="Symbol" pitchFamily="18" charset="2"/>
              </a:rPr>
              <a:t>公式</a:t>
            </a:r>
            <a:r>
              <a:rPr lang="en-US" altLang="zh-CN" sz="4400" smtClean="0">
                <a:solidFill>
                  <a:srgbClr val="FF0000"/>
                </a:solidFill>
                <a:sym typeface="Symbol" pitchFamily="18" charset="2"/>
              </a:rPr>
              <a:t>(3-7)</a:t>
            </a:r>
            <a:r>
              <a:rPr lang="zh-CN" altLang="en-US" sz="4400" smtClean="0">
                <a:solidFill>
                  <a:srgbClr val="FF0000"/>
                </a:solidFill>
                <a:sym typeface="Symbol" pitchFamily="18" charset="2"/>
              </a:rPr>
              <a:t>的补充说明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若积分区域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en-US" altLang="zh-CN" smtClean="0"/>
              <a:t> </a:t>
            </a:r>
            <a:r>
              <a:rPr lang="zh-CN" altLang="en-US" smtClean="0"/>
              <a:t>的边界曲面是一个</a:t>
            </a:r>
            <a:r>
              <a:rPr lang="zh-CN" altLang="en-US" smtClean="0">
                <a:solidFill>
                  <a:srgbClr val="FF0000"/>
                </a:solidFill>
              </a:rPr>
              <a:t>包围原点</a:t>
            </a:r>
            <a:r>
              <a:rPr lang="zh-CN" altLang="en-US" smtClean="0"/>
              <a:t>在内的闭曲面，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其球面坐标方程为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当积分区域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en-US" altLang="zh-CN" smtClean="0"/>
              <a:t> </a:t>
            </a:r>
            <a:r>
              <a:rPr lang="zh-CN" altLang="en-US" smtClean="0"/>
              <a:t>为球面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zh-CN" altLang="en-US" smtClean="0"/>
              <a:t> 所围成时，则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特别地，当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q</a:t>
            </a:r>
            <a:r>
              <a:rPr lang="en-US" altLang="zh-CN" smtClean="0"/>
              <a:t>) = 1</a:t>
            </a:r>
            <a:r>
              <a:rPr lang="zh-CN" altLang="en-US" smtClean="0"/>
              <a:t> 时，球体的体积</a:t>
            </a:r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928813" y="2486025"/>
          <a:ext cx="5287962" cy="1443038"/>
        </p:xfrm>
        <a:graphic>
          <a:graphicData uri="http://schemas.openxmlformats.org/presentationml/2006/ole">
            <p:oleObj spid="_x0000_s27650" name="Equation" r:id="rId3" imgW="2654280" imgH="7236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28813" y="4699000"/>
          <a:ext cx="4857750" cy="658813"/>
        </p:xfrm>
        <a:graphic>
          <a:graphicData uri="http://schemas.openxmlformats.org/presentationml/2006/ole">
            <p:oleObj spid="_x0000_s27651" name="Equation" r:id="rId4" imgW="2438280" imgH="33012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928813" y="5965825"/>
          <a:ext cx="4679950" cy="811213"/>
        </p:xfrm>
        <a:graphic>
          <a:graphicData uri="http://schemas.openxmlformats.org/presentationml/2006/ole">
            <p:oleObj spid="_x0000_s27652" name="Equation" r:id="rId5" imgW="23493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三重积分什么时候适用在球面坐标系下进行计算？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答：</a:t>
            </a:r>
            <a:r>
              <a:rPr lang="zh-CN" altLang="en-US" smtClean="0">
                <a:sym typeface="Symbol" pitchFamily="18" charset="2"/>
              </a:rPr>
              <a:t>需要同时满足两个条件，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sym typeface="Symbol" pitchFamily="18" charset="2"/>
              </a:rPr>
              <a:t>积分区域  </a:t>
            </a:r>
            <a:r>
              <a:rPr lang="zh-CN" altLang="en-US" smtClean="0"/>
              <a:t>是球面围成的区域或由球面及锥面围成的区域等</a:t>
            </a:r>
            <a:r>
              <a:rPr lang="zh-CN" altLang="en-US" smtClean="0">
                <a:sym typeface="Symbol" pitchFamily="18" charset="2"/>
              </a:rPr>
              <a:t>；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 startAt="2"/>
            </a:pPr>
            <a:r>
              <a:rPr lang="zh-CN" altLang="en-US" smtClean="0"/>
              <a:t>被积函数含有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/>
              <a:t>．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利用球面坐标计算三重积分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C:\Users\cjl\Desktop\p146-ex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39624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37673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，其中 </a:t>
            </a:r>
            <a:r>
              <a:rPr lang="zh-CN" altLang="en-US" smtClean="0">
                <a:sym typeface="Symbol" pitchFamily="18" charset="2"/>
              </a:rPr>
              <a:t> 是由锥面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与平面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（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&gt; 0</a:t>
            </a:r>
            <a:r>
              <a:rPr lang="zh-CN" altLang="en-US" smtClean="0">
                <a:sym typeface="Symbol" pitchFamily="18" charset="2"/>
              </a:rPr>
              <a:t>）围成的立体．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ym typeface="Symbol" pitchFamily="18" charset="2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球面坐标系</a:t>
            </a:r>
            <a:r>
              <a:rPr lang="zh-CN" altLang="en-US" smtClean="0">
                <a:sym typeface="Symbol" pitchFamily="18" charset="2"/>
              </a:rPr>
              <a:t>下，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被积函数  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sin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i="1" smtClean="0">
              <a:solidFill>
                <a:srgbClr val="FF0000"/>
              </a:solidFill>
              <a:latin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体积微元    </a:t>
            </a:r>
            <a:r>
              <a:rPr lang="en-US" altLang="zh-CN" i="1" smtClean="0">
                <a:sym typeface="Symbol" pitchFamily="18" charset="2"/>
              </a:rPr>
              <a:t>dxdydz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sin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drd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>
                <a:sym typeface="Symbol" pitchFamily="18" charset="2"/>
              </a:rPr>
              <a:t>锥面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sin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cos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smtClean="0">
                <a:sym typeface="Symbol" pitchFamily="18" charset="2"/>
              </a:rPr>
              <a:t> 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					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/ 4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>
                <a:sym typeface="Symbol" pitchFamily="18" charset="2"/>
              </a:rPr>
              <a:t>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22450" y="238125"/>
          <a:ext cx="2535238" cy="762000"/>
        </p:xfrm>
        <a:graphic>
          <a:graphicData uri="http://schemas.openxmlformats.org/presentationml/2006/ole">
            <p:oleObj spid="_x0000_s28674" name="Equation" r:id="rId6" imgW="1269720" imgH="3808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943225" y="3949700"/>
          <a:ext cx="1343025" cy="863600"/>
        </p:xfrm>
        <a:graphic>
          <a:graphicData uri="http://schemas.openxmlformats.org/presentationml/2006/ole">
            <p:oleObj spid="_x0000_s28675" name="Equation" r:id="rId7" imgW="672840" imgH="431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877888" y="4665663"/>
          <a:ext cx="2484437" cy="863600"/>
        </p:xfrm>
        <a:graphic>
          <a:graphicData uri="http://schemas.openxmlformats.org/presentationml/2006/ole">
            <p:oleObj spid="_x0000_s28676" name="Equation" r:id="rId8" imgW="1244520" imgH="431640" progId="Equation.DSMT4">
              <p:embed/>
            </p:oleObj>
          </a:graphicData>
        </a:graphic>
      </p:graphicFrame>
      <p:sp>
        <p:nvSpPr>
          <p:cNvPr id="8" name="Oval 14"/>
          <p:cNvSpPr>
            <a:spLocks noChangeArrowheads="1"/>
          </p:cNvSpPr>
          <p:nvPr/>
        </p:nvSpPr>
        <p:spPr bwMode="auto">
          <a:xfrm>
            <a:off x="6858000" y="4768850"/>
            <a:ext cx="1441450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252788" y="4676775"/>
          <a:ext cx="1647825" cy="812800"/>
        </p:xfrm>
        <a:graphic>
          <a:graphicData uri="http://schemas.openxmlformats.org/presentationml/2006/ole">
            <p:oleObj spid="_x0000_s28677" name="Equation" r:id="rId9" imgW="825480" imgH="40608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830763" y="4891088"/>
          <a:ext cx="1470025" cy="355600"/>
        </p:xfrm>
        <a:graphic>
          <a:graphicData uri="http://schemas.openxmlformats.org/presentationml/2006/ole">
            <p:oleObj spid="_x0000_s28678" name="Equation" r:id="rId10" imgW="736560" imgH="177480" progId="Equation.DSMT4">
              <p:embed/>
            </p:oleObj>
          </a:graphicData>
        </a:graphic>
      </p:graphicFrame>
      <p:pic>
        <p:nvPicPr>
          <p:cNvPr id="14" name="Picture 18" descr="p145-球面坐标-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249988" y="857250"/>
            <a:ext cx="2894012" cy="289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" name="组合 16"/>
          <p:cNvGrpSpPr>
            <a:grpSpLocks/>
          </p:cNvGrpSpPr>
          <p:nvPr/>
        </p:nvGrpSpPr>
        <p:grpSpPr bwMode="auto">
          <a:xfrm>
            <a:off x="6402388" y="2528888"/>
            <a:ext cx="2182812" cy="900112"/>
            <a:chOff x="6145073" y="5610356"/>
            <a:chExt cx="2183033" cy="900393"/>
          </a:xfrm>
        </p:grpSpPr>
        <p:cxnSp>
          <p:nvCxnSpPr>
            <p:cNvPr id="16" name="直接连接符 15"/>
            <p:cNvCxnSpPr/>
            <p:nvPr/>
          </p:nvCxnSpPr>
          <p:spPr>
            <a:xfrm rot="10800000">
              <a:off x="6448316" y="6429762"/>
              <a:ext cx="1295531" cy="1587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4" name="矩形 18"/>
            <p:cNvSpPr>
              <a:spLocks noChangeArrowheads="1"/>
            </p:cNvSpPr>
            <p:nvPr/>
          </p:nvSpPr>
          <p:spPr bwMode="auto">
            <a:xfrm>
              <a:off x="6145073" y="6110639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zh-CN" altLang="en-US" sz="1600"/>
            </a:p>
          </p:txBody>
        </p:sp>
        <p:sp>
          <p:nvSpPr>
            <p:cNvPr id="28705" name="矩形 19"/>
            <p:cNvSpPr>
              <a:spLocks noChangeArrowheads="1"/>
            </p:cNvSpPr>
            <p:nvPr/>
          </p:nvSpPr>
          <p:spPr bwMode="auto">
            <a:xfrm>
              <a:off x="8029626" y="5610356"/>
              <a:ext cx="2984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zh-CN" altLang="en-US" sz="1600"/>
            </a:p>
          </p:txBody>
        </p: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flipV="1">
              <a:off x="7815292" y="6015294"/>
              <a:ext cx="395327" cy="39541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25"/>
          <p:cNvGrpSpPr>
            <a:grpSpLocks/>
          </p:cNvGrpSpPr>
          <p:nvPr/>
        </p:nvGrpSpPr>
        <p:grpSpPr bwMode="auto">
          <a:xfrm>
            <a:off x="6764338" y="1404938"/>
            <a:ext cx="1220787" cy="641350"/>
            <a:chOff x="6764773" y="4505917"/>
            <a:chExt cx="1220210" cy="641015"/>
          </a:xfrm>
        </p:grpSpPr>
        <p:cxnSp>
          <p:nvCxnSpPr>
            <p:cNvPr id="21" name="直接连接符 20"/>
            <p:cNvCxnSpPr/>
            <p:nvPr/>
          </p:nvCxnSpPr>
          <p:spPr>
            <a:xfrm rot="10800000">
              <a:off x="7056735" y="4718531"/>
              <a:ext cx="928248" cy="428401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02" name="矩形 18"/>
            <p:cNvSpPr>
              <a:spLocks noChangeArrowheads="1"/>
            </p:cNvSpPr>
            <p:nvPr/>
          </p:nvSpPr>
          <p:spPr bwMode="auto">
            <a:xfrm>
              <a:off x="6764773" y="4505917"/>
              <a:ext cx="2840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z</a:t>
              </a:r>
              <a:endParaRPr lang="zh-CN" altLang="en-US" sz="1600"/>
            </a:p>
          </p:txBody>
        </p:sp>
      </p:grp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331913" y="5564188"/>
          <a:ext cx="3041650" cy="863600"/>
        </p:xfrm>
        <a:graphic>
          <a:graphicData uri="http://schemas.openxmlformats.org/presentationml/2006/ole">
            <p:oleObj spid="_x0000_s28679" name="Equation" r:id="rId12" imgW="1523880" imgH="431640" progId="Equation.DSMT4">
              <p:embed/>
            </p:oleObj>
          </a:graphicData>
        </a:graphic>
      </p:graphicFrame>
      <p:sp>
        <p:nvSpPr>
          <p:cNvPr id="27669" name="AutoShape 21"/>
          <p:cNvSpPr>
            <a:spLocks noChangeArrowheads="1"/>
          </p:cNvSpPr>
          <p:nvPr/>
        </p:nvSpPr>
        <p:spPr bwMode="auto">
          <a:xfrm rot="2700000">
            <a:off x="395288" y="5538788"/>
            <a:ext cx="914400" cy="914400"/>
          </a:xfrm>
          <a:prstGeom prst="plus">
            <a:avLst>
              <a:gd name="adj" fmla="val 43972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679" name="AutoShape 31"/>
          <p:cNvSpPr>
            <a:spLocks noChangeArrowheads="1"/>
          </p:cNvSpPr>
          <p:nvPr/>
        </p:nvSpPr>
        <p:spPr bwMode="auto">
          <a:xfrm>
            <a:off x="4459288" y="4221163"/>
            <a:ext cx="2355850" cy="503237"/>
          </a:xfrm>
          <a:prstGeom prst="wedgeRoundRectCallout">
            <a:avLst>
              <a:gd name="adj1" fmla="val -16986"/>
              <a:gd name="adj2" fmla="val 80282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zh-CN" altLang="en-US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圆域 </a:t>
            </a:r>
            <a:r>
              <a:rPr lang="en-US" altLang="zh-CN" b="1" i="1" dirty="0" err="1">
                <a:solidFill>
                  <a:srgbClr val="FF0000"/>
                </a:solidFill>
                <a:latin typeface="+mj-lt"/>
                <a:sym typeface="Symbol" pitchFamily="18" charset="2"/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  <a:latin typeface="+mj-lt"/>
                <a:sym typeface="Symbol" pitchFamily="18" charset="2"/>
              </a:rPr>
              <a:t>xy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 :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x</a:t>
            </a:r>
            <a:r>
              <a:rPr lang="en-US" altLang="zh-CN" b="1" baseline="30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 +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y</a:t>
            </a:r>
            <a:r>
              <a:rPr lang="en-US" altLang="zh-CN" b="1" baseline="30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/>
                <a:sym typeface="Symbol" pitchFamily="18" charset="2"/>
              </a:rPr>
              <a:t>≤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sym typeface="Symbol" pitchFamily="18" charset="2"/>
              </a:rPr>
              <a:t>a</a:t>
            </a:r>
            <a:r>
              <a:rPr lang="en-US" altLang="zh-CN" b="1" baseline="30000" dirty="0">
                <a:solidFill>
                  <a:srgbClr val="FF0000"/>
                </a:solidFill>
                <a:latin typeface="+mj-lt"/>
                <a:sym typeface="Symbol" pitchFamily="18" charset="2"/>
              </a:rPr>
              <a:t>2</a:t>
            </a:r>
          </a:p>
        </p:txBody>
      </p:sp>
      <p:sp>
        <p:nvSpPr>
          <p:cNvPr id="27680" name="AutoShape 32"/>
          <p:cNvSpPr>
            <a:spLocks noChangeArrowheads="1"/>
          </p:cNvSpPr>
          <p:nvPr/>
        </p:nvSpPr>
        <p:spPr bwMode="auto">
          <a:xfrm>
            <a:off x="4500563" y="5591175"/>
            <a:ext cx="1727200" cy="646113"/>
          </a:xfrm>
          <a:prstGeom prst="wedgeRoundRectCallout">
            <a:avLst>
              <a:gd name="adj1" fmla="val -44028"/>
              <a:gd name="adj2" fmla="val -78745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sym typeface="Symbol" pitchFamily="18" charset="2"/>
              </a:rPr>
              <a:t>由锥面的</a:t>
            </a:r>
          </a:p>
          <a:p>
            <a:pPr algn="ctr"/>
            <a:r>
              <a:rPr lang="zh-CN" altLang="en-US" b="1">
                <a:solidFill>
                  <a:srgbClr val="0000FF"/>
                </a:solidFill>
                <a:sym typeface="Symbol" pitchFamily="18" charset="2"/>
              </a:rPr>
              <a:t>半顶角决定</a:t>
            </a:r>
            <a:endParaRPr lang="en-US" altLang="zh-CN" b="1">
              <a:solidFill>
                <a:srgbClr val="0000FF"/>
              </a:solidFill>
              <a:sym typeface="Symbol" pitchFamily="18" charset="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500438" y="1435100"/>
            <a:ext cx="2786062" cy="7080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P.165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倒数第二行关于公式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(3-7)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的补充说明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28" name="矩形 35"/>
          <p:cNvSpPr>
            <a:spLocks noChangeArrowheads="1"/>
          </p:cNvSpPr>
          <p:nvPr/>
        </p:nvSpPr>
        <p:spPr bwMode="auto">
          <a:xfrm>
            <a:off x="7367588" y="846138"/>
            <a:ext cx="1763712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j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cos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z="1600" b="1">
                <a:solidFill>
                  <a:srgbClr val="FF0000"/>
                </a:solidFill>
                <a:latin typeface="Symbol" pitchFamily="18" charset="2"/>
              </a:rPr>
              <a:t>，</a:t>
            </a:r>
            <a:endParaRPr lang="en-US" altLang="zh-CN" sz="1600" b="1">
              <a:solidFill>
                <a:srgbClr val="FF0000"/>
              </a:solidFill>
              <a:latin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j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  <a:endParaRPr lang="en-US" altLang="zh-CN" sz="1600" b="1">
              <a:solidFill>
                <a:srgbClr val="FF0000"/>
              </a:solidFill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cos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．</a:t>
            </a:r>
            <a:endParaRPr lang="zh-CN" altLang="en-US" sz="1600">
              <a:solidFill>
                <a:srgbClr val="FF0000"/>
              </a:solidFill>
            </a:endParaRPr>
          </a:p>
        </p:txBody>
      </p:sp>
      <p:grpSp>
        <p:nvGrpSpPr>
          <p:cNvPr id="10" name="组合 20"/>
          <p:cNvGrpSpPr>
            <a:grpSpLocks/>
          </p:cNvGrpSpPr>
          <p:nvPr/>
        </p:nvGrpSpPr>
        <p:grpSpPr bwMode="auto">
          <a:xfrm>
            <a:off x="6858000" y="4937125"/>
            <a:ext cx="1441450" cy="1420813"/>
            <a:chOff x="6300788" y="4941888"/>
            <a:chExt cx="1727200" cy="1420812"/>
          </a:xfrm>
        </p:grpSpPr>
        <p:sp>
          <p:nvSpPr>
            <p:cNvPr id="28698" name="Oval 14"/>
            <p:cNvSpPr>
              <a:spLocks noChangeArrowheads="1"/>
            </p:cNvSpPr>
            <p:nvPr/>
          </p:nvSpPr>
          <p:spPr bwMode="auto">
            <a:xfrm>
              <a:off x="6300788" y="5930900"/>
              <a:ext cx="1727200" cy="431800"/>
            </a:xfrm>
            <a:prstGeom prst="ellipse">
              <a:avLst/>
            </a:prstGeom>
            <a:solidFill>
              <a:srgbClr val="FFFF99">
                <a:alpha val="6509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9" name="Line 15"/>
            <p:cNvSpPr>
              <a:spLocks noChangeShapeType="1"/>
            </p:cNvSpPr>
            <p:nvPr/>
          </p:nvSpPr>
          <p:spPr bwMode="auto">
            <a:xfrm>
              <a:off x="6300788" y="494188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Line 16"/>
            <p:cNvSpPr>
              <a:spLocks noChangeShapeType="1"/>
            </p:cNvSpPr>
            <p:nvPr/>
          </p:nvSpPr>
          <p:spPr bwMode="auto">
            <a:xfrm>
              <a:off x="8027988" y="494188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7159625" y="4868863"/>
            <a:ext cx="898525" cy="1223962"/>
            <a:chOff x="4491" y="3067"/>
            <a:chExt cx="566" cy="771"/>
          </a:xfrm>
        </p:grpSpPr>
        <p:sp>
          <p:nvSpPr>
            <p:cNvPr id="28695" name="Oval 14"/>
            <p:cNvSpPr>
              <a:spLocks noChangeArrowheads="1"/>
            </p:cNvSpPr>
            <p:nvPr/>
          </p:nvSpPr>
          <p:spPr bwMode="auto">
            <a:xfrm>
              <a:off x="4491" y="3067"/>
              <a:ext cx="566" cy="14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6" name="Line 28"/>
            <p:cNvSpPr>
              <a:spLocks noChangeShapeType="1"/>
            </p:cNvSpPr>
            <p:nvPr/>
          </p:nvSpPr>
          <p:spPr bwMode="auto">
            <a:xfrm>
              <a:off x="4495" y="3158"/>
              <a:ext cx="283" cy="6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7" name="Line 29"/>
            <p:cNvSpPr>
              <a:spLocks noChangeShapeType="1"/>
            </p:cNvSpPr>
            <p:nvPr/>
          </p:nvSpPr>
          <p:spPr bwMode="auto">
            <a:xfrm flipH="1">
              <a:off x="4774" y="3158"/>
              <a:ext cx="283" cy="6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0" name="直接连接符 29"/>
          <p:cNvCxnSpPr/>
          <p:nvPr/>
        </p:nvCxnSpPr>
        <p:spPr bwMode="auto">
          <a:xfrm rot="16200000" flipV="1">
            <a:off x="6389688" y="4864100"/>
            <a:ext cx="1735137" cy="722313"/>
          </a:xfrm>
          <a:prstGeom prst="line">
            <a:avLst/>
          </a:prstGeom>
          <a:ln w="28575">
            <a:solidFill>
              <a:srgbClr val="0000FF"/>
            </a:solidFill>
            <a:prstDash val="dash"/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7113588" y="4951413"/>
            <a:ext cx="107950" cy="107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7669" grpId="0" animBg="1"/>
      <p:bldP spid="27679" grpId="0" animBg="1"/>
      <p:bldP spid="27680" grpId="0" animBg="1"/>
      <p:bldP spid="27" grpId="0" animBg="1"/>
      <p:bldP spid="28" grpId="0"/>
      <p:bldP spid="3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21605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，其中 </a:t>
            </a:r>
            <a:r>
              <a:rPr lang="zh-CN" altLang="en-US" smtClean="0">
                <a:sym typeface="Symbol" pitchFamily="18" charset="2"/>
              </a:rPr>
              <a:t> 是由锥面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与平面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（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&gt; 0</a:t>
            </a:r>
            <a:r>
              <a:rPr lang="zh-CN" altLang="en-US" smtClean="0">
                <a:sym typeface="Symbol" pitchFamily="18" charset="2"/>
              </a:rPr>
              <a:t>）围成的立体．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22450" y="238125"/>
          <a:ext cx="2535238" cy="762000"/>
        </p:xfrm>
        <a:graphic>
          <a:graphicData uri="http://schemas.openxmlformats.org/presentationml/2006/ole">
            <p:oleObj spid="_x0000_s29698" name="Equation" r:id="rId3" imgW="1269720" imgH="38088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1928813" y="1900238"/>
          <a:ext cx="6542087" cy="2743200"/>
        </p:xfrm>
        <a:graphic>
          <a:graphicData uri="http://schemas.openxmlformats.org/presentationml/2006/ole">
            <p:oleObj spid="_x0000_s29699" name="Equation" r:id="rId4" imgW="3276360" imgH="1371600" progId="Equation.DSMT4">
              <p:embed/>
            </p:oleObj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614863" y="2643188"/>
            <a:ext cx="4100512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614863" y="3514725"/>
            <a:ext cx="4100512" cy="1314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614863" y="1817688"/>
            <a:ext cx="4100512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739900" y="2728913"/>
          <a:ext cx="2332038" cy="2057400"/>
        </p:xfrm>
        <a:graphic>
          <a:graphicData uri="http://schemas.openxmlformats.org/presentationml/2006/ole">
            <p:oleObj spid="_x0000_s29700" name="Equation" r:id="rId5" imgW="1168200" imgH="10285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5" name="Picture 4" descr="C:\Users\cjl\Desktop\p146-ex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962400"/>
            <a:ext cx="2895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8528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，其中 </a:t>
            </a:r>
            <a:r>
              <a:rPr lang="zh-CN" altLang="en-US" smtClean="0">
                <a:sym typeface="Symbol" pitchFamily="18" charset="2"/>
              </a:rPr>
              <a:t> 是由锥面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与平面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>
                <a:sym typeface="Symbol" pitchFamily="18" charset="2"/>
              </a:rPr>
              <a:t> 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（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 &gt; 0</a:t>
            </a:r>
            <a:r>
              <a:rPr lang="zh-CN" altLang="en-US" smtClean="0">
                <a:sym typeface="Symbol" pitchFamily="18" charset="2"/>
              </a:rPr>
              <a:t>）围成的立体．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ym typeface="Symbol" pitchFamily="18" charset="2"/>
              </a:rPr>
              <a:t>在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柱面坐标系</a:t>
            </a:r>
            <a:r>
              <a:rPr lang="zh-CN" altLang="en-US" smtClean="0">
                <a:sym typeface="Symbol" pitchFamily="18" charset="2"/>
              </a:rPr>
              <a:t>下，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被积函数  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体积微元</a:t>
            </a:r>
            <a:r>
              <a:rPr lang="en-US" altLang="zh-CN" smtClean="0"/>
              <a:t>    </a:t>
            </a:r>
            <a:r>
              <a:rPr lang="en-US" altLang="zh-CN" i="1" smtClean="0">
                <a:sym typeface="Symbol" pitchFamily="18" charset="2"/>
              </a:rPr>
              <a:t>dxdydz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drd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 </a:t>
            </a:r>
            <a:r>
              <a:rPr lang="en-US" altLang="zh-CN" i="1" smtClean="0">
                <a:sym typeface="Symbol" pitchFamily="18" charset="2"/>
              </a:rPr>
              <a:t>dz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	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zh-CN" altLang="en-US" smtClean="0">
                <a:sym typeface="Symbol" pitchFamily="18" charset="2"/>
              </a:rPr>
              <a:t> </a:t>
            </a:r>
            <a:r>
              <a:rPr lang="en-US" altLang="zh-CN" smtClean="0">
                <a:sym typeface="Symbol" pitchFamily="18" charset="2"/>
              </a:rPr>
              <a:t>: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smtClean="0">
                <a:sym typeface="Symbol" pitchFamily="18" charset="2"/>
              </a:rPr>
              <a:t> 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smtClean="0">
                <a:sym typeface="Symbol" pitchFamily="18" charset="2"/>
              </a:rPr>
              <a:t> 2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zh-CN" altLang="en-US" smtClean="0">
                <a:sym typeface="Symbol" pitchFamily="18" charset="2"/>
              </a:rPr>
              <a:t> 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822450" y="238125"/>
          <a:ext cx="2535238" cy="762000"/>
        </p:xfrm>
        <a:graphic>
          <a:graphicData uri="http://schemas.openxmlformats.org/presentationml/2006/ole">
            <p:oleObj spid="_x0000_s30722" name="Equation" r:id="rId4" imgW="1269720" imgH="3808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984500" y="2943225"/>
          <a:ext cx="2230438" cy="558800"/>
        </p:xfrm>
        <a:graphic>
          <a:graphicData uri="http://schemas.openxmlformats.org/presentationml/2006/ole">
            <p:oleObj spid="_x0000_s30723" name="Equation" r:id="rId5" imgW="1117440" imgH="27936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00063" y="4214813"/>
          <a:ext cx="5575300" cy="2362200"/>
        </p:xfrm>
        <a:graphic>
          <a:graphicData uri="http://schemas.openxmlformats.org/presentationml/2006/ole">
            <p:oleObj spid="_x0000_s30724" name="Equation" r:id="rId6" imgW="2793960" imgH="1180800" progId="Equation.DSMT4">
              <p:embed/>
            </p:oleObj>
          </a:graphicData>
        </a:graphic>
      </p:graphicFrame>
      <p:grpSp>
        <p:nvGrpSpPr>
          <p:cNvPr id="4" name="组合 20"/>
          <p:cNvGrpSpPr>
            <a:grpSpLocks/>
          </p:cNvGrpSpPr>
          <p:nvPr/>
        </p:nvGrpSpPr>
        <p:grpSpPr bwMode="auto">
          <a:xfrm>
            <a:off x="6858000" y="4937125"/>
            <a:ext cx="1441450" cy="1420813"/>
            <a:chOff x="6300788" y="4941888"/>
            <a:chExt cx="1727200" cy="1420812"/>
          </a:xfrm>
        </p:grpSpPr>
        <p:sp>
          <p:nvSpPr>
            <p:cNvPr id="30740" name="Oval 14"/>
            <p:cNvSpPr>
              <a:spLocks noChangeArrowheads="1"/>
            </p:cNvSpPr>
            <p:nvPr/>
          </p:nvSpPr>
          <p:spPr bwMode="auto">
            <a:xfrm>
              <a:off x="6300788" y="5930900"/>
              <a:ext cx="1727200" cy="431800"/>
            </a:xfrm>
            <a:prstGeom prst="ellipse">
              <a:avLst/>
            </a:prstGeom>
            <a:solidFill>
              <a:srgbClr val="FFFF99">
                <a:alpha val="65097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15"/>
            <p:cNvSpPr>
              <a:spLocks noChangeShapeType="1"/>
            </p:cNvSpPr>
            <p:nvPr/>
          </p:nvSpPr>
          <p:spPr bwMode="auto">
            <a:xfrm>
              <a:off x="6300788" y="494188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16"/>
            <p:cNvSpPr>
              <a:spLocks noChangeShapeType="1"/>
            </p:cNvSpPr>
            <p:nvPr/>
          </p:nvSpPr>
          <p:spPr bwMode="auto">
            <a:xfrm>
              <a:off x="8027988" y="4941888"/>
              <a:ext cx="0" cy="12239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000375" y="5029200"/>
            <a:ext cx="3071813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000375" y="5857875"/>
            <a:ext cx="3071813" cy="685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13" name="Picture 9" descr="C:\Users\cjl\Desktop\p143-柱面坐标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9988" y="785813"/>
            <a:ext cx="28940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19"/>
          <p:cNvGrpSpPr>
            <a:grpSpLocks/>
          </p:cNvGrpSpPr>
          <p:nvPr/>
        </p:nvGrpSpPr>
        <p:grpSpPr bwMode="auto">
          <a:xfrm>
            <a:off x="6343650" y="2690813"/>
            <a:ext cx="2132013" cy="1052512"/>
            <a:chOff x="5941556" y="5747682"/>
            <a:chExt cx="2439209" cy="826134"/>
          </a:xfrm>
        </p:grpSpPr>
        <p:cxnSp>
          <p:nvCxnSpPr>
            <p:cNvPr id="16" name="直接连接符 15"/>
            <p:cNvCxnSpPr/>
            <p:nvPr/>
          </p:nvCxnSpPr>
          <p:spPr>
            <a:xfrm rot="10800000">
              <a:off x="6201279" y="6429274"/>
              <a:ext cx="1500213" cy="2492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37" name="矩形 14"/>
            <p:cNvSpPr>
              <a:spLocks noChangeArrowheads="1"/>
            </p:cNvSpPr>
            <p:nvPr/>
          </p:nvSpPr>
          <p:spPr bwMode="auto">
            <a:xfrm>
              <a:off x="5941556" y="6173706"/>
              <a:ext cx="31290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zh-CN" altLang="en-US" sz="1600"/>
            </a:p>
          </p:txBody>
        </p:sp>
        <p:sp>
          <p:nvSpPr>
            <p:cNvPr id="30738" name="矩形 15"/>
            <p:cNvSpPr>
              <a:spLocks noChangeArrowheads="1"/>
            </p:cNvSpPr>
            <p:nvPr/>
          </p:nvSpPr>
          <p:spPr bwMode="auto">
            <a:xfrm>
              <a:off x="8082285" y="5747682"/>
              <a:ext cx="298480" cy="400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  <a:latin typeface="Times New Roman" pitchFamily="18" charset="0"/>
                </a:rPr>
                <a:t>y</a:t>
              </a:r>
              <a:endParaRPr lang="zh-CN" altLang="en-US" sz="1600"/>
            </a:p>
          </p:txBody>
        </p:sp>
        <p:cxnSp>
          <p:nvCxnSpPr>
            <p:cNvPr id="19" name="直接连接符 18"/>
            <p:cNvCxnSpPr>
              <a:cxnSpLocks noChangeAspect="1"/>
            </p:cNvCxnSpPr>
            <p:nvPr/>
          </p:nvCxnSpPr>
          <p:spPr>
            <a:xfrm flipV="1">
              <a:off x="7786854" y="6024306"/>
              <a:ext cx="481304" cy="36758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000375" y="4032250"/>
            <a:ext cx="3071813" cy="9683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35"/>
          <p:cNvSpPr>
            <a:spLocks noChangeArrowheads="1"/>
          </p:cNvSpPr>
          <p:nvPr/>
        </p:nvSpPr>
        <p:spPr bwMode="auto">
          <a:xfrm>
            <a:off x="7367588" y="846138"/>
            <a:ext cx="1336675" cy="97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cos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z="1600" b="1">
                <a:solidFill>
                  <a:srgbClr val="FF0000"/>
                </a:solidFill>
                <a:latin typeface="Symbol" pitchFamily="18" charset="2"/>
              </a:rPr>
              <a:t>，</a:t>
            </a:r>
            <a:endParaRPr lang="en-US" altLang="zh-CN" sz="1600" b="1">
              <a:solidFill>
                <a:srgbClr val="FF0000"/>
              </a:solidFill>
              <a:latin typeface="Symbol" pitchFamily="18" charset="2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y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=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</a:rPr>
              <a:t>，</a:t>
            </a:r>
            <a:endParaRPr lang="en-US" altLang="zh-CN" sz="1600" b="1">
              <a:solidFill>
                <a:srgbClr val="FF0000"/>
              </a:solidFill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</a:rPr>
              <a:t> =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</a:rPr>
              <a:t>z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．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267075" y="3562350"/>
            <a:ext cx="1600200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4867275" y="3562350"/>
            <a:ext cx="1347788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0" grpId="0" animBg="1"/>
      <p:bldP spid="21" grpId="0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计算球体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在锥面                      上方部分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 的体积．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>
                <a:sym typeface="Symbol" pitchFamily="18" charset="2"/>
              </a:rPr>
              <a:t>在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球面坐标系</a:t>
            </a:r>
            <a:r>
              <a:rPr lang="zh-CN" altLang="en-US" smtClean="0">
                <a:sym typeface="Symbol" pitchFamily="18" charset="2"/>
              </a:rPr>
              <a:t>下，</a:t>
            </a:r>
            <a:endParaRPr lang="en-US" altLang="zh-CN" smtClean="0">
              <a:sym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 被积函数  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en-US" altLang="zh-CN" smtClean="0">
                <a:sym typeface="Symbol" pitchFamily="18" charset="2"/>
              </a:rPr>
              <a:t>1 = 0 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) + 1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1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i="1" smtClean="0">
              <a:solidFill>
                <a:srgbClr val="FF0000"/>
              </a:solidFill>
              <a:latin typeface="Symbol" pitchFamily="18" charset="2"/>
            </a:endParaRP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体积微元    </a:t>
            </a:r>
            <a:r>
              <a:rPr lang="en-US" altLang="zh-CN" i="1" smtClean="0">
                <a:sym typeface="Symbol" pitchFamily="18" charset="2"/>
              </a:rPr>
              <a:t>dxdydz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sin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drd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j </a:t>
            </a:r>
            <a:r>
              <a:rPr lang="en-US" altLang="zh-CN" i="1" smtClean="0">
                <a:sym typeface="Symbol" pitchFamily="18" charset="2"/>
              </a:rPr>
              <a:t>d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q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Clr>
                <a:srgbClr val="FF0000"/>
              </a:buClr>
              <a:buSzPct val="100000"/>
              <a:buFont typeface="Wingdings" pitchFamily="2" charset="2"/>
              <a:buChar char="ü"/>
            </a:pPr>
            <a:r>
              <a:rPr lang="zh-CN" altLang="en-US" smtClean="0"/>
              <a:t>球面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2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200000"/>
              </a:lnSpc>
              <a:buClr>
                <a:srgbClr val="FF0000"/>
              </a:buClr>
              <a:buSzPct val="100000"/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r>
              <a:rPr lang="zh-CN" altLang="en-US" smtClean="0">
                <a:sym typeface="Symbol" pitchFamily="18" charset="2"/>
              </a:rPr>
              <a:t>锥面</a:t>
            </a:r>
            <a:endParaRPr lang="zh-CN" altLang="en-US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5621338" y="228600"/>
          <a:ext cx="1693862" cy="557213"/>
        </p:xfrm>
        <a:graphic>
          <a:graphicData uri="http://schemas.openxmlformats.org/presentationml/2006/ole">
            <p:oleObj spid="_x0000_s31746" name="Equation" r:id="rId5" imgW="850680" imgH="2793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520825" y="3829050"/>
          <a:ext cx="1693863" cy="557213"/>
        </p:xfrm>
        <a:graphic>
          <a:graphicData uri="http://schemas.openxmlformats.org/presentationml/2006/ole">
            <p:oleObj spid="_x0000_s31747" name="Equation" r:id="rId6" imgW="850680" imgH="2793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19538" y="3143250"/>
          <a:ext cx="1743075" cy="431800"/>
        </p:xfrm>
        <a:graphic>
          <a:graphicData uri="http://schemas.openxmlformats.org/presentationml/2006/ole">
            <p:oleObj spid="_x0000_s31748" name="Equation" r:id="rId7" imgW="876240" imgH="21564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919538" y="3671888"/>
          <a:ext cx="1568450" cy="812800"/>
        </p:xfrm>
        <a:graphic>
          <a:graphicData uri="http://schemas.openxmlformats.org/presentationml/2006/ole">
            <p:oleObj spid="_x0000_s31749" name="Equation" r:id="rId8" imgW="787320" imgH="4060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979488" y="4595813"/>
          <a:ext cx="2281237" cy="482600"/>
        </p:xfrm>
        <a:graphic>
          <a:graphicData uri="http://schemas.openxmlformats.org/presentationml/2006/ole">
            <p:oleObj spid="_x0000_s31750" name="Equation" r:id="rId9" imgW="1143000" imgH="241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21038" y="4416425"/>
          <a:ext cx="1647825" cy="812800"/>
        </p:xfrm>
        <a:graphic>
          <a:graphicData uri="http://schemas.openxmlformats.org/presentationml/2006/ole">
            <p:oleObj spid="_x0000_s31751" name="Equation" r:id="rId10" imgW="825480" imgH="40608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830763" y="4630738"/>
          <a:ext cx="1470025" cy="355600"/>
        </p:xfrm>
        <a:graphic>
          <a:graphicData uri="http://schemas.openxmlformats.org/presentationml/2006/ole">
            <p:oleObj spid="_x0000_s31752" name="Equation" r:id="rId11" imgW="736560" imgH="177480" progId="Equation.DSMT4">
              <p:embed/>
            </p:oleObj>
          </a:graphicData>
        </a:graphic>
      </p:graphicFrame>
      <p:graphicFrame>
        <p:nvGraphicFramePr>
          <p:cNvPr id="7183" name="Object 9"/>
          <p:cNvGraphicFramePr>
            <a:graphicFrameLocks noChangeAspect="1"/>
          </p:cNvGraphicFramePr>
          <p:nvPr/>
        </p:nvGraphicFramePr>
        <p:xfrm>
          <a:off x="1619250" y="5280025"/>
          <a:ext cx="5137150" cy="823913"/>
        </p:xfrm>
        <a:graphic>
          <a:graphicData uri="http://schemas.openxmlformats.org/presentationml/2006/ole">
            <p:oleObj spid="_x0000_s31753" name="Equation" r:id="rId12" imgW="2857320" imgH="457200" progId="Equation.DSMT4">
              <p:embed/>
            </p:oleObj>
          </a:graphicData>
        </a:graphic>
      </p:graphicFrame>
      <p:pic>
        <p:nvPicPr>
          <p:cNvPr id="30732" name="Picture 12" descr="p146-ex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477000" y="1952625"/>
            <a:ext cx="2667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6584950" y="2635250"/>
            <a:ext cx="1987550" cy="431800"/>
          </a:xfrm>
          <a:prstGeom prst="ellips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14725" y="5322888"/>
            <a:ext cx="3263900" cy="6921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3521075" y="5964238"/>
          <a:ext cx="4748213" cy="869950"/>
        </p:xfrm>
        <a:graphic>
          <a:graphicData uri="http://schemas.openxmlformats.org/presentationml/2006/ole">
            <p:oleObj spid="_x0000_s31754" name="Equation" r:id="rId14" imgW="2641320" imgH="48240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975475" y="5072063"/>
            <a:ext cx="167005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类似的，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/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课本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P.166</a:t>
            </a: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例</a:t>
            </a:r>
            <a:r>
              <a:rPr lang="en-US" altLang="zh-CN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4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786188" y="1000125"/>
            <a:ext cx="2786062" cy="7080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P.165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倒数第二行关于公式</a:t>
            </a:r>
            <a:r>
              <a:rPr lang="en-US" altLang="zh-CN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(3-7)</a:t>
            </a:r>
            <a:r>
              <a:rPr lang="zh-CN" altLang="en-US" sz="2000" b="1" kern="0" dirty="0">
                <a:solidFill>
                  <a:srgbClr val="FF0000"/>
                </a:solidFill>
                <a:latin typeface="Times New Roman"/>
                <a:ea typeface="楷体_GB2312"/>
                <a:sym typeface="Symbol" pitchFamily="18" charset="2"/>
              </a:rPr>
              <a:t>的补充说明</a:t>
            </a:r>
            <a:endParaRPr lang="zh-CN" altLang="en-US" sz="2000" dirty="0">
              <a:solidFill>
                <a:srgbClr val="FF0000"/>
              </a:solidFill>
              <a:latin typeface="Arial" pitchFamily="34" charset="0"/>
              <a:ea typeface="楷体_GB2312"/>
              <a:cs typeface="楷体_GB2312"/>
            </a:endParaRPr>
          </a:p>
        </p:txBody>
      </p:sp>
      <p:sp>
        <p:nvSpPr>
          <p:cNvPr id="20" name="矩形 35"/>
          <p:cNvSpPr>
            <a:spLocks noChangeArrowheads="1"/>
          </p:cNvSpPr>
          <p:nvPr/>
        </p:nvSpPr>
        <p:spPr bwMode="auto">
          <a:xfrm>
            <a:off x="7367588" y="846138"/>
            <a:ext cx="1763712" cy="95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j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zh-CN" altLang="en-US" sz="1600" b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，</a:t>
            </a:r>
            <a:endParaRPr lang="en-US" altLang="zh-CN" sz="1600" b="1">
              <a:solidFill>
                <a:srgbClr val="FF0000"/>
              </a:solidFill>
              <a:latin typeface="Symbol" pitchFamily="18" charset="2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j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sz="1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100000"/>
            </a:pP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altLang="zh-CN" sz="16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j</a:t>
            </a:r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．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286375" y="2081213"/>
            <a:ext cx="1000125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" name="Group 30"/>
          <p:cNvGrpSpPr>
            <a:grpSpLocks/>
          </p:cNvGrpSpPr>
          <p:nvPr/>
        </p:nvGrpSpPr>
        <p:grpSpPr bwMode="auto">
          <a:xfrm>
            <a:off x="7129463" y="2740025"/>
            <a:ext cx="898525" cy="1281113"/>
            <a:chOff x="4491" y="3067"/>
            <a:chExt cx="566" cy="784"/>
          </a:xfrm>
        </p:grpSpPr>
        <p:sp>
          <p:nvSpPr>
            <p:cNvPr id="31766" name="Oval 14"/>
            <p:cNvSpPr>
              <a:spLocks noChangeArrowheads="1"/>
            </p:cNvSpPr>
            <p:nvPr/>
          </p:nvSpPr>
          <p:spPr bwMode="auto">
            <a:xfrm>
              <a:off x="4491" y="3067"/>
              <a:ext cx="566" cy="14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Line 28"/>
            <p:cNvSpPr>
              <a:spLocks noChangeShapeType="1"/>
            </p:cNvSpPr>
            <p:nvPr/>
          </p:nvSpPr>
          <p:spPr bwMode="auto">
            <a:xfrm>
              <a:off x="4501" y="3158"/>
              <a:ext cx="272" cy="6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8" name="Line 29"/>
            <p:cNvSpPr>
              <a:spLocks noChangeShapeType="1"/>
            </p:cNvSpPr>
            <p:nvPr/>
          </p:nvSpPr>
          <p:spPr bwMode="auto">
            <a:xfrm flipH="1">
              <a:off x="4774" y="3146"/>
              <a:ext cx="283" cy="705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2" name="直接连接符 21"/>
          <p:cNvCxnSpPr/>
          <p:nvPr/>
        </p:nvCxnSpPr>
        <p:spPr bwMode="auto">
          <a:xfrm rot="16200000" flipV="1">
            <a:off x="6417470" y="2872581"/>
            <a:ext cx="1693862" cy="663575"/>
          </a:xfrm>
          <a:prstGeom prst="line">
            <a:avLst/>
          </a:prstGeom>
          <a:ln w="28575">
            <a:solidFill>
              <a:srgbClr val="0000FF"/>
            </a:solidFill>
            <a:prstDash val="dash"/>
            <a:headEnd type="oval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7092950" y="2820988"/>
            <a:ext cx="107950" cy="1079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  <p:bldP spid="19" grpId="0" animBg="1"/>
      <p:bldP spid="20" grpId="0"/>
      <p:bldP spid="21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359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1928826"/>
                <a:gridCol w="1928826"/>
                <a:gridCol w="2686068"/>
              </a:tblGrid>
              <a:tr h="48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特例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二重积分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几何：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曲顶柱体的体积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：曲顶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高 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 1 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的平顶柱体的体积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底面（薄片）的面积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：底面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平面薄片的质量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：平面薄片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三重积分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zh-CN" altLang="en-US" sz="1800" b="1" smtClean="0">
                          <a:latin typeface="Times New Roman" pitchFamily="18" charset="0"/>
                          <a:cs typeface="Times New Roman" pitchFamily="18" charset="0"/>
                        </a:rPr>
                        <a:t>积分表示任意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空间立体的体积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重积分概念的比较</a:t>
            </a:r>
            <a:endParaRPr lang="zh-CN" altLang="en-US" dirty="0"/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9750" y="2857500"/>
          <a:ext cx="1320800" cy="571500"/>
        </p:xfrm>
        <a:graphic>
          <a:graphicData uri="http://schemas.openxmlformats.org/presentationml/2006/ole">
            <p:oleObj spid="_x0000_s32770" name="Equation" r:id="rId3" imgW="87624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9750" y="4387850"/>
          <a:ext cx="1519238" cy="569913"/>
        </p:xfrm>
        <a:graphic>
          <a:graphicData uri="http://schemas.openxmlformats.org/presentationml/2006/ole">
            <p:oleObj spid="_x0000_s32771" name="Equation" r:id="rId4" imgW="101592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定义：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 是有界闭区域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/>
              <a:t> 上的有界函数，将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/>
              <a:t> 任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意分成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 个小闭区域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smtClean="0">
                <a:sym typeface="Symbol"/>
              </a:rPr>
              <a:t>v</a:t>
            </a:r>
            <a:r>
              <a:rPr lang="en-US" altLang="zh-CN" baseline="-25000" dirty="0" smtClean="0">
                <a:sym typeface="Symbol"/>
              </a:rPr>
              <a:t>1</a:t>
            </a:r>
            <a:r>
              <a:rPr lang="en-US" altLang="zh-CN" dirty="0" smtClean="0">
                <a:sym typeface="Symbol"/>
              </a:rPr>
              <a:t>, …,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err="1" smtClean="0">
                <a:sym typeface="Symbol"/>
              </a:rPr>
              <a:t>v</a:t>
            </a:r>
            <a:r>
              <a:rPr lang="en-US" altLang="zh-CN" i="1" baseline="-25000" dirty="0" err="1" smtClean="0">
                <a:sym typeface="Symbol"/>
              </a:rPr>
              <a:t>n</a:t>
            </a:r>
            <a:r>
              <a:rPr lang="zh-CN" altLang="en-US" dirty="0" smtClean="0"/>
              <a:t>，其中 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smtClean="0">
                <a:sym typeface="Symbol"/>
              </a:rPr>
              <a:t>v</a:t>
            </a:r>
            <a:r>
              <a:rPr lang="en-US" altLang="zh-CN" i="1" baseline="-25000" dirty="0" smtClean="0">
                <a:sym typeface="Symbol"/>
              </a:rPr>
              <a:t>i</a:t>
            </a:r>
            <a:r>
              <a:rPr lang="zh-CN" altLang="en-US" dirty="0" smtClean="0">
                <a:sym typeface="Symbol"/>
              </a:rPr>
              <a:t> </a:t>
            </a:r>
            <a:r>
              <a:rPr lang="zh-CN" altLang="en-US" dirty="0" smtClean="0"/>
              <a:t>表示第 </a:t>
            </a:r>
            <a:r>
              <a:rPr lang="en-US" altLang="zh-CN" i="1" dirty="0" err="1" smtClean="0"/>
              <a:t>i</a:t>
            </a:r>
            <a:r>
              <a:rPr lang="zh-CN" altLang="en-US" dirty="0" smtClean="0"/>
              <a:t> 个小闭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区域及其体积，在每个</a:t>
            </a:r>
            <a:r>
              <a:rPr lang="zh-CN" altLang="en-US" dirty="0" smtClean="0">
                <a:sym typeface="Symbol"/>
              </a:rPr>
              <a:t></a:t>
            </a:r>
            <a:r>
              <a:rPr lang="en-US" altLang="zh-CN" i="1" dirty="0" smtClean="0">
                <a:sym typeface="Symbol"/>
              </a:rPr>
              <a:t>v</a:t>
            </a:r>
            <a:r>
              <a:rPr lang="en-US" altLang="zh-CN" i="1" baseline="-25000" dirty="0" smtClean="0">
                <a:sym typeface="Symbol"/>
              </a:rPr>
              <a:t>i</a:t>
            </a:r>
            <a:r>
              <a:rPr lang="zh-CN" altLang="en-US" dirty="0" smtClean="0"/>
              <a:t> 上任取一点 </a:t>
            </a:r>
            <a:r>
              <a:rPr lang="en-US" altLang="zh-CN" dirty="0" smtClean="0"/>
              <a:t>(</a:t>
            </a:r>
            <a:r>
              <a:rPr lang="en-US" altLang="zh-CN" i="1" dirty="0" smtClean="0">
                <a:latin typeface="Symbol" pitchFamily="18" charset="2"/>
              </a:rPr>
              <a:t>x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,</a:t>
            </a:r>
            <a:r>
              <a:rPr lang="en-US" altLang="zh-CN" i="1" dirty="0" smtClean="0">
                <a:latin typeface="Symbol" pitchFamily="18" charset="2"/>
              </a:rPr>
              <a:t>h</a:t>
            </a:r>
            <a:r>
              <a:rPr lang="en-US" altLang="zh-CN" i="1" baseline="-25000" dirty="0" smtClean="0"/>
              <a:t>i</a:t>
            </a:r>
            <a:r>
              <a:rPr lang="en-US" altLang="zh-CN" dirty="0" smtClean="0"/>
              <a:t> , </a:t>
            </a:r>
            <a:r>
              <a:rPr lang="en-US" altLang="zh-CN" i="1" dirty="0" err="1" smtClean="0">
                <a:latin typeface="Symbol" pitchFamily="18" charset="2"/>
              </a:rPr>
              <a:t>z</a:t>
            </a:r>
            <a:r>
              <a:rPr lang="en-US" altLang="zh-CN" i="1" baseline="-25000" dirty="0" err="1" smtClean="0"/>
              <a:t>i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，作和式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令                                      </a:t>
            </a:r>
            <a:r>
              <a:rPr lang="zh-CN" altLang="en-US" dirty="0" smtClean="0">
                <a:sym typeface="Symbol"/>
              </a:rPr>
              <a:t> </a:t>
            </a:r>
            <a:r>
              <a:rPr lang="en-US" altLang="zh-CN" dirty="0" smtClean="0">
                <a:sym typeface="Symbol"/>
              </a:rPr>
              <a:t>0</a:t>
            </a:r>
            <a:r>
              <a:rPr lang="zh-CN" altLang="en-US" dirty="0" smtClean="0"/>
              <a:t>，若上述和式的极限存在，则</a:t>
            </a:r>
            <a:endParaRPr lang="en-US" altLang="zh-CN" dirty="0" smtClean="0"/>
          </a:p>
          <a:p>
            <a:pPr marL="565150" indent="-457200"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称此极限值为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在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/>
              <a:t> 上的</a:t>
            </a:r>
            <a:r>
              <a:rPr lang="zh-CN" altLang="en-US" dirty="0" smtClean="0">
                <a:solidFill>
                  <a:srgbClr val="FF0000"/>
                </a:solidFill>
              </a:rPr>
              <a:t>三重积分</a:t>
            </a:r>
            <a:r>
              <a:rPr lang="zh-CN" altLang="en-US" dirty="0" smtClean="0"/>
              <a:t>，记为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三重积分的概念</a:t>
            </a:r>
            <a:endParaRPr lang="zh-CN" altLang="en-US" dirty="0"/>
          </a:p>
        </p:txBody>
      </p:sp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995363" y="3754438"/>
          <a:ext cx="2762250" cy="582612"/>
        </p:xfrm>
        <a:graphic>
          <a:graphicData uri="http://schemas.openxmlformats.org/presentationml/2006/ole">
            <p:oleObj spid="_x0000_s4098" name="Equation" r:id="rId3" imgW="1384200" imgH="2919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370263" y="2857500"/>
          <a:ext cx="2406650" cy="862013"/>
        </p:xfrm>
        <a:graphic>
          <a:graphicData uri="http://schemas.openxmlformats.org/presentationml/2006/ole">
            <p:oleObj spid="_x0000_s4099" name="Equation" r:id="rId4" imgW="1206360" imgH="43164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127875" y="4375150"/>
          <a:ext cx="1900238" cy="687388"/>
        </p:xfrm>
        <a:graphic>
          <a:graphicData uri="http://schemas.openxmlformats.org/presentationml/2006/ole">
            <p:oleObj spid="_x0000_s4100" name="Equation" r:id="rId5" imgW="1054080" imgH="38088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7429500" y="1501775"/>
            <a:ext cx="11287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214938" y="1957388"/>
            <a:ext cx="33432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714625" y="2414588"/>
            <a:ext cx="45720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4643438" y="3714750"/>
            <a:ext cx="39147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7286625" y="2414588"/>
            <a:ext cx="11287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10 − 3</a:t>
            </a:r>
          </a:p>
          <a:p>
            <a:pPr lvl="1"/>
            <a:r>
              <a:rPr lang="en-US" altLang="zh-CN" smtClean="0"/>
              <a:t>1(2)</a:t>
            </a:r>
          </a:p>
          <a:p>
            <a:pPr lvl="1"/>
            <a:r>
              <a:rPr lang="en-US" altLang="zh-CN" smtClean="0"/>
              <a:t>2</a:t>
            </a:r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8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10 − 3</a:t>
            </a:r>
          </a:p>
          <a:p>
            <a:pPr lvl="1"/>
            <a:r>
              <a:rPr lang="en-US" altLang="zh-CN" smtClean="0"/>
              <a:t>9</a:t>
            </a:r>
          </a:p>
          <a:p>
            <a:pPr lvl="1"/>
            <a:r>
              <a:rPr lang="en-US" altLang="zh-CN" smtClean="0"/>
              <a:t>10(1)</a:t>
            </a:r>
          </a:p>
          <a:p>
            <a:pPr lvl="1"/>
            <a:r>
              <a:rPr lang="en-US" altLang="zh-CN" smtClean="0"/>
              <a:t>12(3)</a:t>
            </a:r>
          </a:p>
          <a:p>
            <a:pPr lvl="1"/>
            <a:r>
              <a:rPr lang="en-US" altLang="zh-CN" smtClean="0"/>
              <a:t>14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作业之二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marL="107950" indent="0"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10 − 3</a:t>
            </a:r>
          </a:p>
          <a:p>
            <a:pPr lvl="1">
              <a:defRPr/>
            </a:pPr>
            <a:r>
              <a:rPr lang="en-US" altLang="zh-CN" dirty="0" smtClean="0"/>
              <a:t>1(2)</a:t>
            </a:r>
          </a:p>
          <a:p>
            <a:pPr lvl="1">
              <a:defRPr/>
            </a:pPr>
            <a:r>
              <a:rPr lang="en-US" altLang="zh-CN" dirty="0" smtClean="0"/>
              <a:t>2</a:t>
            </a:r>
          </a:p>
          <a:p>
            <a:pPr lvl="1">
              <a:defRPr/>
            </a:pPr>
            <a:r>
              <a:rPr lang="en-US" altLang="zh-CN" dirty="0" smtClean="0"/>
              <a:t>6</a:t>
            </a:r>
          </a:p>
          <a:p>
            <a:pPr lvl="1">
              <a:defRPr/>
            </a:pPr>
            <a:r>
              <a:rPr lang="en-US" altLang="zh-CN" dirty="0" smtClean="0"/>
              <a:t>8</a:t>
            </a:r>
          </a:p>
          <a:p>
            <a:pPr>
              <a:buFont typeface="Wingdings 3" pitchFamily="18" charset="2"/>
              <a:buNone/>
              <a:defRPr/>
            </a:pP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marL="107950" indent="0"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10 − 3</a:t>
            </a:r>
          </a:p>
          <a:p>
            <a:pPr lvl="1">
              <a:defRPr/>
            </a:pPr>
            <a:r>
              <a:rPr lang="en-US" altLang="zh-CN" dirty="0" smtClean="0"/>
              <a:t>9</a:t>
            </a:r>
          </a:p>
          <a:p>
            <a:pPr lvl="1">
              <a:defRPr/>
            </a:pPr>
            <a:r>
              <a:rPr lang="en-US" altLang="zh-CN" dirty="0" smtClean="0"/>
              <a:t>10(1)</a:t>
            </a:r>
          </a:p>
          <a:p>
            <a:pPr lvl="1">
              <a:defRPr/>
            </a:pPr>
            <a:r>
              <a:rPr lang="en-US" altLang="zh-CN" dirty="0" smtClean="0"/>
              <a:t>12(3)</a:t>
            </a:r>
          </a:p>
          <a:p>
            <a:pPr lvl="1">
              <a:defRPr/>
            </a:pPr>
            <a:r>
              <a:rPr lang="en-US" altLang="zh-CN" dirty="0" smtClean="0"/>
              <a:t>14</a:t>
            </a:r>
          </a:p>
          <a:p>
            <a:pPr>
              <a:buFont typeface="Wingdings 3" pitchFamily="18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en-US" altLang="zh-CN" smtClean="0"/>
          </a:p>
          <a:p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被积函数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/>
              <a:t>dv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体积微元</a:t>
            </a:r>
          </a:p>
          <a:p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i="1" smtClean="0"/>
              <a:t>dv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被积表达式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积分变量</a:t>
            </a:r>
            <a:endParaRPr lang="en-US" altLang="zh-CN" smtClean="0">
              <a:solidFill>
                <a:srgbClr val="FF0000"/>
              </a:solidFill>
            </a:endParaRPr>
          </a:p>
          <a:p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积分区域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200000"/>
              </a:lnSpc>
            </a:pPr>
            <a:r>
              <a:rPr lang="zh-CN" altLang="en-US" smtClean="0"/>
              <a:t>                               </a:t>
            </a:r>
            <a:r>
              <a:rPr lang="en-US" altLang="zh-CN" smtClean="0"/>
              <a:t>——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积分和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三重积分的相关概念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2014538" y="1481138"/>
          <a:ext cx="5118100" cy="887412"/>
        </p:xfrm>
        <a:graphic>
          <a:graphicData uri="http://schemas.openxmlformats.org/presentationml/2006/ole">
            <p:oleObj spid="_x0000_s5122" name="Equation" r:id="rId3" imgW="2565360" imgH="44424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03288" y="4672013"/>
          <a:ext cx="2332037" cy="862012"/>
        </p:xfrm>
        <a:graphic>
          <a:graphicData uri="http://schemas.openxmlformats.org/presentationml/2006/ole">
            <p:oleObj spid="_x0000_s5123" name="Equation" r:id="rId4" imgW="116820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638550"/>
          </a:xfrm>
        </p:spPr>
        <p:txBody>
          <a:bodyPr>
            <a:spAutoFit/>
          </a:bodyPr>
          <a:lstStyle/>
          <a:p>
            <a:r>
              <a:rPr lang="zh-CN" altLang="en-US" smtClean="0"/>
              <a:t>三重积分具有与二重积分完全类似的结论．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在有界闭区域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上连续，则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上可积．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上可积，则三重积分的值与对积分区域的分法无关，与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,</a:t>
            </a:r>
            <a:r>
              <a:rPr lang="en-US" altLang="zh-CN" i="1" smtClean="0">
                <a:latin typeface="Symbol" pitchFamily="18" charset="2"/>
              </a:rPr>
              <a:t>h</a:t>
            </a:r>
            <a:r>
              <a:rPr lang="en-US" altLang="zh-CN" i="1" baseline="-25000" smtClean="0"/>
              <a:t>i</a:t>
            </a:r>
            <a:r>
              <a:rPr lang="en-US" altLang="zh-CN" smtClean="0"/>
              <a:t> , </a:t>
            </a:r>
            <a:r>
              <a:rPr lang="en-US" altLang="zh-CN" i="1" smtClean="0">
                <a:latin typeface="Symbol" pitchFamily="18" charset="2"/>
              </a:rPr>
              <a:t>z</a:t>
            </a:r>
            <a:r>
              <a:rPr lang="en-US" altLang="zh-CN" i="1" baseline="-25000" smtClean="0"/>
              <a:t>i </a:t>
            </a:r>
            <a:r>
              <a:rPr lang="en-US" altLang="zh-CN" smtClean="0"/>
              <a:t>)</a:t>
            </a:r>
            <a:r>
              <a:rPr lang="zh-CN" altLang="en-US" smtClean="0"/>
              <a:t> 的选取也无关．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354388" y="403225"/>
          <a:ext cx="5116512" cy="887413"/>
        </p:xfrm>
        <a:graphic>
          <a:graphicData uri="http://schemas.openxmlformats.org/presentationml/2006/ole">
            <p:oleObj spid="_x0000_s6146" name="Equation" r:id="rId4" imgW="256536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159125"/>
          </a:xfrm>
        </p:spPr>
        <p:txBody>
          <a:bodyPr>
            <a:spAutoFit/>
          </a:bodyPr>
          <a:lstStyle/>
          <a:p>
            <a:r>
              <a:rPr lang="zh-CN" altLang="en-US" dirty="0" smtClean="0"/>
              <a:t>在直角坐标系下，体积微元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i="1" dirty="0" err="1" smtClean="0">
                <a:solidFill>
                  <a:srgbClr val="FF0000"/>
                </a:solidFill>
                <a:sym typeface="Symbol" pitchFamily="18" charset="2"/>
              </a:rPr>
              <a:t>v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= </a:t>
            </a:r>
            <a:r>
              <a:rPr lang="en-US" altLang="zh-CN" i="1" dirty="0" err="1" smtClean="0">
                <a:solidFill>
                  <a:srgbClr val="FF0000"/>
                </a:solidFill>
                <a:sym typeface="Symbol" pitchFamily="18" charset="2"/>
              </a:rPr>
              <a:t>dxdydz</a:t>
            </a:r>
            <a:r>
              <a:rPr lang="zh-CN" altLang="en-US" dirty="0" smtClean="0"/>
              <a:t>，故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当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=1 </a:t>
            </a:r>
            <a:r>
              <a:rPr lang="zh-CN" altLang="en-US" dirty="0" smtClean="0"/>
              <a:t>时，设 </a:t>
            </a:r>
            <a:r>
              <a:rPr lang="en-US" altLang="zh-CN" dirty="0" smtClean="0">
                <a:latin typeface="Symbol" pitchFamily="18" charset="2"/>
              </a:rPr>
              <a:t>W</a:t>
            </a:r>
            <a:r>
              <a:rPr lang="zh-CN" altLang="en-US" dirty="0" smtClean="0"/>
              <a:t> 的体积等于 </a:t>
            </a:r>
            <a:r>
              <a:rPr lang="en-US" altLang="zh-CN" i="1" dirty="0" smtClean="0"/>
              <a:t>V</a:t>
            </a:r>
            <a:r>
              <a:rPr lang="zh-CN" altLang="en-US" dirty="0" smtClean="0"/>
              <a:t>，则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即</a:t>
            </a:r>
            <a:r>
              <a:rPr lang="zh-CN" altLang="en-US" dirty="0" smtClean="0"/>
              <a:t>密度等于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的匀质立体的质量在数值上等于其体积．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说明（续）</a:t>
            </a:r>
            <a:endParaRPr lang="zh-CN" altLang="en-US" dirty="0"/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3354388" y="403225"/>
          <a:ext cx="5116512" cy="887413"/>
        </p:xfrm>
        <a:graphic>
          <a:graphicData uri="http://schemas.openxmlformats.org/presentationml/2006/ole">
            <p:oleObj spid="_x0000_s7170" name="Equation" r:id="rId4" imgW="256536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68500" y="2071688"/>
          <a:ext cx="4913313" cy="760412"/>
        </p:xfrm>
        <a:graphic>
          <a:graphicData uri="http://schemas.openxmlformats.org/presentationml/2006/ole">
            <p:oleObj spid="_x0000_s7171" name="Equation" r:id="rId5" imgW="2463480" imgH="3808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63888" y="3382963"/>
          <a:ext cx="2762250" cy="760412"/>
        </p:xfrm>
        <a:graphic>
          <a:graphicData uri="http://schemas.openxmlformats.org/presentationml/2006/ole">
            <p:oleObj spid="_x0000_s7172" name="Equation" r:id="rId6" imgW="1384200" imgH="380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基本思想：</a:t>
            </a:r>
            <a:r>
              <a:rPr lang="zh-CN" altLang="en-US" smtClean="0"/>
              <a:t>化为累次积分．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主要内容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/>
              <a:t>利用直角坐标计算三重积分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hlinkClick r:id="rId3" action="ppaction://hlinksldjump"/>
              </a:rPr>
              <a:t>投影法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>
                <a:hlinkClick r:id="rId4" action="ppaction://hlinksldjump"/>
              </a:rPr>
              <a:t>截面法</a:t>
            </a:r>
            <a:endParaRPr lang="en-US" altLang="zh-CN" smtClean="0"/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hlinkClick r:id="rId5" action="ppaction://hlinksldjump"/>
              </a:rPr>
              <a:t>利用柱面坐标计算三重积分</a:t>
            </a:r>
            <a:endParaRPr lang="en-US" altLang="zh-CN" smtClean="0"/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hlinkClick r:id="rId6" action="ppaction://hlinksldjump"/>
              </a:rPr>
              <a:t>利用球面坐标计算三重积分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三重积分的计算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9799</TotalTime>
  <Words>3212</Words>
  <Application>Microsoft Office PowerPoint</Application>
  <PresentationFormat>全屏显示(4:3)</PresentationFormat>
  <Paragraphs>494</Paragraphs>
  <Slides>52</Slides>
  <Notes>16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6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6_聚合</vt:lpstr>
      <vt:lpstr>Equation</vt:lpstr>
      <vt:lpstr>MathType 6.0 Equation</vt:lpstr>
      <vt:lpstr>第十章  重积分</vt:lpstr>
      <vt:lpstr>非均匀平面薄片的质量</vt:lpstr>
      <vt:lpstr>非均匀空间立体的质量</vt:lpstr>
      <vt:lpstr>比较</vt:lpstr>
      <vt:lpstr>三重积分的概念</vt:lpstr>
      <vt:lpstr>三重积分的相关概念</vt:lpstr>
      <vt:lpstr>说明</vt:lpstr>
      <vt:lpstr>说明（续）</vt:lpstr>
      <vt:lpstr>三重积分的计算</vt:lpstr>
      <vt:lpstr>投影法（P.161）</vt:lpstr>
      <vt:lpstr>幻灯片 11</vt:lpstr>
      <vt:lpstr>P.162的说明</vt:lpstr>
      <vt:lpstr>截面法（P.162）</vt:lpstr>
      <vt:lpstr>幻灯片 14</vt:lpstr>
      <vt:lpstr>利用对称性简化三重积分的计算</vt:lpstr>
      <vt:lpstr>幻灯片 16</vt:lpstr>
      <vt:lpstr>幻灯片 17</vt:lpstr>
      <vt:lpstr>幻灯片 18</vt:lpstr>
      <vt:lpstr>幻灯片 19</vt:lpstr>
      <vt:lpstr>说明</vt:lpstr>
      <vt:lpstr>利用柱面坐标计算三重积分</vt:lpstr>
      <vt:lpstr>利用柱面坐标计算三重积分</vt:lpstr>
      <vt:lpstr>柱面坐标</vt:lpstr>
      <vt:lpstr>柱面坐标系中的坐标面</vt:lpstr>
      <vt:lpstr>利用柱面坐标计算三重积分</vt:lpstr>
      <vt:lpstr>柱面坐标系下的体积微元</vt:lpstr>
      <vt:lpstr>利用柱面坐标计算三重积分</vt:lpstr>
      <vt:lpstr>柱面坐标系的适用范围</vt:lpstr>
      <vt:lpstr>说明</vt:lpstr>
      <vt:lpstr>幻灯片 30</vt:lpstr>
      <vt:lpstr>幻灯片 31</vt:lpstr>
      <vt:lpstr>幻灯片 32</vt:lpstr>
      <vt:lpstr>幻灯片 33</vt:lpstr>
      <vt:lpstr>幻灯片 34</vt:lpstr>
      <vt:lpstr>利用球面坐标计算三重积分</vt:lpstr>
      <vt:lpstr>利用球面坐标计算三重积分</vt:lpstr>
      <vt:lpstr>球面坐标</vt:lpstr>
      <vt:lpstr>球面坐标系中的坐标面</vt:lpstr>
      <vt:lpstr>球面坐标系下的体积微元</vt:lpstr>
      <vt:lpstr>利用球面坐标计算三重积分</vt:lpstr>
      <vt:lpstr>球面坐标系下的体积微元</vt:lpstr>
      <vt:lpstr>利用球面坐标计算三重积分</vt:lpstr>
      <vt:lpstr>课本P.165公式(3-7)的补充说明</vt:lpstr>
      <vt:lpstr>利用球面坐标计算三重积分</vt:lpstr>
      <vt:lpstr>幻灯片 45</vt:lpstr>
      <vt:lpstr>幻灯片 46</vt:lpstr>
      <vt:lpstr>幻灯片 47</vt:lpstr>
      <vt:lpstr>幻灯片 48</vt:lpstr>
      <vt:lpstr>重积分概念的比较</vt:lpstr>
      <vt:lpstr>作业之一</vt:lpstr>
      <vt:lpstr>作业之二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641</cp:revision>
  <dcterms:created xsi:type="dcterms:W3CDTF">2010-09-04T05:21:04Z</dcterms:created>
  <dcterms:modified xsi:type="dcterms:W3CDTF">2023-04-09T04:58:22Z</dcterms:modified>
</cp:coreProperties>
</file>