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544" r:id="rId2"/>
  </p:sldMasterIdLst>
  <p:notesMasterIdLst>
    <p:notesMasterId r:id="rId24"/>
  </p:notesMasterIdLst>
  <p:handoutMasterIdLst>
    <p:handoutMasterId r:id="rId25"/>
  </p:handoutMasterIdLst>
  <p:sldIdLst>
    <p:sldId id="491" r:id="rId3"/>
    <p:sldId id="501" r:id="rId4"/>
    <p:sldId id="494" r:id="rId5"/>
    <p:sldId id="495" r:id="rId6"/>
    <p:sldId id="478" r:id="rId7"/>
    <p:sldId id="485" r:id="rId8"/>
    <p:sldId id="496" r:id="rId9"/>
    <p:sldId id="503" r:id="rId10"/>
    <p:sldId id="502" r:id="rId11"/>
    <p:sldId id="481" r:id="rId12"/>
    <p:sldId id="487" r:id="rId13"/>
    <p:sldId id="479" r:id="rId14"/>
    <p:sldId id="482" r:id="rId15"/>
    <p:sldId id="497" r:id="rId16"/>
    <p:sldId id="480" r:id="rId17"/>
    <p:sldId id="488" r:id="rId18"/>
    <p:sldId id="489" r:id="rId19"/>
    <p:sldId id="506" r:id="rId20"/>
    <p:sldId id="498" r:id="rId21"/>
    <p:sldId id="500" r:id="rId22"/>
    <p:sldId id="49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CC"/>
    <a:srgbClr val="0000FF"/>
    <a:srgbClr val="33CC33"/>
    <a:srgbClr val="FFFF99"/>
    <a:srgbClr val="00CC66"/>
    <a:srgbClr val="FF0000"/>
    <a:srgbClr val="FFFF66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2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0.wmf"/><Relationship Id="rId7" Type="http://schemas.openxmlformats.org/officeDocument/2006/relationships/image" Target="../media/image88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7.wmf"/><Relationship Id="rId5" Type="http://schemas.openxmlformats.org/officeDocument/2006/relationships/image" Target="../media/image81.wmf"/><Relationship Id="rId4" Type="http://schemas.openxmlformats.org/officeDocument/2006/relationships/image" Target="../media/image86.wmf"/><Relationship Id="rId9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8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6.wmf"/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12" Type="http://schemas.openxmlformats.org/officeDocument/2006/relationships/image" Target="../media/image105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11" Type="http://schemas.openxmlformats.org/officeDocument/2006/relationships/image" Target="../media/image81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5.wmf"/><Relationship Id="rId9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E2ACF8-D804-4948-86CE-E62A2B88A5A1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38659B-692B-462C-BB46-7865CBB71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B89F2F7-1CDE-4760-B59C-6235950271BB}" type="datetimeFigureOut">
              <a:rPr lang="zh-CN" altLang="en-US"/>
              <a:pPr>
                <a:defRPr/>
              </a:pPr>
              <a:t>2023/4/13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37F291-FD3E-48A2-B0C0-43A639333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5BFBE7-605E-46F5-8EF9-48799AC2FDB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AA5A27-BE76-42C4-BFA4-1CDA5F8E7E57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题作为堂上练习题。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DFA24D9-8AF5-40A2-846F-3A4E87B9E5CF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B5F4CB-09AF-4980-90B4-4FFFCA198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3239-A065-4662-A37F-3EF9FD35FF83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0407E-3904-4716-845E-6FBBD95CB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54346-324D-40F2-928D-224FB345C1AA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B49A-5312-4B86-868E-FBED581A17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8F0B3-EC53-416F-AC9E-48BAA8F3726D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EF4EA-25C4-4C6F-967A-D78D7948F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0E8D-6FD3-402D-B338-311B4DFB0506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3368-AB89-4052-B257-53A4FF792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14BA-9E92-47F7-BA17-C8E6F6AF4A8B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E092C-1B9C-4256-A950-8AB6813D9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2738-B044-46C5-BCCE-289E7243BA7E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57E27-D554-40AA-AF0A-721D7E908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8E61B-2AE8-4F68-BD1D-5694F5180FAA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1F7B6-6B10-456B-A7BC-C928F9BFC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2D7C0-FDBD-4275-BFFB-EBC4C4874CD2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2F87-E900-4C4B-8DEA-68267885A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0068-BC4E-4A71-BBD9-521772F70427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0F81F-5668-4DF4-BD53-BB072E743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1DDC4-3946-42D5-8903-DD5855FE989D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952A-50F1-4DDE-B9E8-FA49110C5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E527D-376A-41DC-9E32-411D7FD3A45B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51E4-AF6E-4318-BFE5-3EBD23AF9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1460-2041-4E14-901B-E1B0BE53AAF2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0A1CC-C6BF-4A51-AFEB-34BAAA205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3718D-AAB3-4863-94BE-848F56B19C79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477BE-7885-4F79-8263-FA30BABDFE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A2463-3C46-4572-A907-899F8045DD33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ACA7-D7E7-4B15-94A6-15F16826E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8EC-DBFE-4344-B92C-0AFC3DE12E2E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D17F-7552-401D-B40B-2B322047B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820B8-61E2-41EE-AB56-3486E092F7A1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B7980-E329-40D3-B90F-EF03F961E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E2561-6194-4589-99FE-4ECF4ED1DB71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0F58-7635-4471-A441-D2EE2EB15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1681A-76FE-4402-A870-A5F4C9624D97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B23CE-9827-4E3D-9CE2-AEF64BB3F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9F85B-10CD-4529-8D08-700525F2D9BA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43404-8EB9-44C9-9C25-AEB5FA393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3913-B268-4122-9978-CAAF8C91EF04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8C14E-8B93-4A68-98E5-9E526B816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FCCFD-2763-47A6-8B28-D8CBE1D15E7E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2691C-B45B-4E69-9E7E-3396BF9E6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A78000-E2E9-46BC-B4C9-6C2DB459C948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AD0C4AC-8792-4A30-B447-645F7D4C87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180" r:id="rId2"/>
    <p:sldLayoutId id="2147485181" r:id="rId3"/>
    <p:sldLayoutId id="2147485182" r:id="rId4"/>
    <p:sldLayoutId id="2147485183" r:id="rId5"/>
    <p:sldLayoutId id="2147485184" r:id="rId6"/>
    <p:sldLayoutId id="2147485185" r:id="rId7"/>
    <p:sldLayoutId id="2147485186" r:id="rId8"/>
    <p:sldLayoutId id="214748518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12B3A7A-C2FB-4DE3-AAFA-13AF674E41A7}" type="datetimeFigureOut">
              <a:rPr lang="zh-CN" altLang="en-US"/>
              <a:pPr>
                <a:defRPr/>
              </a:pPr>
              <a:t>2023/4/13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CF1B110-6F47-41DA-8FCC-FE927C6C9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8" r:id="rId1"/>
    <p:sldLayoutId id="2147485189" r:id="rId2"/>
    <p:sldLayoutId id="2147485190" r:id="rId3"/>
    <p:sldLayoutId id="2147485191" r:id="rId4"/>
    <p:sldLayoutId id="2147485192" r:id="rId5"/>
    <p:sldLayoutId id="2147485193" r:id="rId6"/>
    <p:sldLayoutId id="2147485194" r:id="rId7"/>
    <p:sldLayoutId id="2147485195" r:id="rId8"/>
    <p:sldLayoutId id="2147485196" r:id="rId9"/>
    <p:sldLayoutId id="2147485197" r:id="rId10"/>
    <p:sldLayoutId id="2147485198" r:id="rId11"/>
    <p:sldLayoutId id="2147485199" r:id="rId12"/>
    <p:sldLayoutId id="21474852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34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35.png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83.png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6.bin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3.png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Relationship Id="rId14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8.bin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4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2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19.png"/><Relationship Id="rId19" Type="http://schemas.openxmlformats.org/officeDocument/2006/relationships/oleObject" Target="../embeddings/oleObject6.bin"/><Relationship Id="rId4" Type="http://schemas.openxmlformats.org/officeDocument/2006/relationships/audio" Target="../media/audio1.wav"/><Relationship Id="rId9" Type="http://schemas.openxmlformats.org/officeDocument/2006/relationships/image" Target="../media/image18.png"/><Relationship Id="rId14" Type="http://schemas.openxmlformats.org/officeDocument/2006/relationships/oleObject" Target="../embeddings/oleObject1.bin"/><Relationship Id="rId22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1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slide" Target="slide8.xml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第十章  重积分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重积分的应用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推广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平面薄片的面密度为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，其质心为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空间立体的体密度为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，其质心为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116013" y="2109788"/>
          <a:ext cx="2887662" cy="887412"/>
        </p:xfrm>
        <a:graphic>
          <a:graphicData uri="http://schemas.openxmlformats.org/presentationml/2006/ole">
            <p:oleObj spid="_x0000_s8194" name="Equation" r:id="rId3" imgW="144756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2109788"/>
          <a:ext cx="2887663" cy="887412"/>
        </p:xfrm>
        <a:graphic>
          <a:graphicData uri="http://schemas.openxmlformats.org/presentationml/2006/ole">
            <p:oleObj spid="_x0000_s8195" name="Equation" r:id="rId4" imgW="144756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16013" y="3836988"/>
          <a:ext cx="3192462" cy="887412"/>
        </p:xfrm>
        <a:graphic>
          <a:graphicData uri="http://schemas.openxmlformats.org/presentationml/2006/ole">
            <p:oleObj spid="_x0000_s8196" name="Equation" r:id="rId5" imgW="1600200" imgH="4442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572000" y="3836988"/>
          <a:ext cx="3165475" cy="887412"/>
        </p:xfrm>
        <a:graphic>
          <a:graphicData uri="http://schemas.openxmlformats.org/presentationml/2006/ole">
            <p:oleObj spid="_x0000_s8197" name="Equation" r:id="rId6" imgW="1587240" imgH="4442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16013" y="4941888"/>
          <a:ext cx="3114675" cy="887412"/>
        </p:xfrm>
        <a:graphic>
          <a:graphicData uri="http://schemas.openxmlformats.org/presentationml/2006/ole">
            <p:oleObj spid="_x0000_s8198" name="Equation" r:id="rId7" imgW="1562040" imgH="444240" progId="Equation.DSMT4">
              <p:embed/>
            </p:oleObj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73913" y="1546225"/>
            <a:ext cx="1811337" cy="830263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P.173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的公式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及特例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7173913" y="3313113"/>
            <a:ext cx="1849437" cy="4857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P.174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的公式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nimBg="1"/>
      <p:bldP spid="30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p131-平面薄片的中心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9413" y="3944938"/>
            <a:ext cx="368458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3" name="Picture 17" descr="p131-平面薄片的中心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9413" y="3944938"/>
            <a:ext cx="368458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离散质点系的转动惯量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9175" y="5981700"/>
            <a:ext cx="503238" cy="889000"/>
            <a:chOff x="3647" y="3702"/>
            <a:chExt cx="317" cy="560"/>
          </a:xfrm>
        </p:grpSpPr>
        <p:sp>
          <p:nvSpPr>
            <p:cNvPr id="9236" name="Line 5"/>
            <p:cNvSpPr>
              <a:spLocks noChangeShapeType="1"/>
            </p:cNvSpPr>
            <p:nvPr/>
          </p:nvSpPr>
          <p:spPr bwMode="auto">
            <a:xfrm>
              <a:off x="3814" y="370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Rectangle 8"/>
            <p:cNvSpPr>
              <a:spLocks noChangeArrowheads="1"/>
            </p:cNvSpPr>
            <p:nvPr/>
          </p:nvSpPr>
          <p:spPr bwMode="auto">
            <a:xfrm>
              <a:off x="3647" y="397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68938" y="5708650"/>
            <a:ext cx="908050" cy="457200"/>
            <a:chOff x="3242" y="3557"/>
            <a:chExt cx="572" cy="288"/>
          </a:xfrm>
        </p:grpSpPr>
        <p:sp>
          <p:nvSpPr>
            <p:cNvPr id="9234" name="Line 6"/>
            <p:cNvSpPr>
              <a:spLocks noChangeShapeType="1"/>
            </p:cNvSpPr>
            <p:nvPr/>
          </p:nvSpPr>
          <p:spPr bwMode="auto">
            <a:xfrm flipH="1">
              <a:off x="3451" y="370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9"/>
            <p:cNvSpPr>
              <a:spLocks noChangeArrowheads="1"/>
            </p:cNvSpPr>
            <p:nvPr/>
          </p:nvSpPr>
          <p:spPr bwMode="auto">
            <a:xfrm>
              <a:off x="3242" y="35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面上有一个质点系，</a:t>
            </a:r>
          </a:p>
          <a:p>
            <a:r>
              <a:rPr lang="zh-CN" altLang="en-US" smtClean="0"/>
              <a:t>若该质点系只包含一个质点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zh-CN" altLang="en-US" smtClean="0"/>
              <a:t>，其坐标为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，则该质点系对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轴的转动惯量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     </a:t>
            </a:r>
            <a:r>
              <a:rPr lang="zh-CN" altLang="en-US" smtClean="0"/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轴的转动惯量</a:t>
            </a:r>
          </a:p>
          <a:p>
            <a:r>
              <a:rPr lang="zh-CN" altLang="en-US" smtClean="0"/>
              <a:t>若该质点系包含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个质点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，其坐标分别为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),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), …, 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)</a:t>
            </a:r>
            <a:r>
              <a:rPr lang="en-US" altLang="zh-CN" i="1" baseline="-25000" smtClean="0"/>
              <a:t> </a:t>
            </a:r>
            <a:r>
              <a:rPr lang="zh-CN" altLang="en-US" smtClean="0"/>
              <a:t>，则该质点系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轴的转动惯量</a:t>
            </a:r>
          </a:p>
          <a:p>
            <a:endParaRPr lang="en-US" altLang="zh-CN" smtClean="0"/>
          </a:p>
          <a:p>
            <a:r>
              <a:rPr lang="zh-CN" altLang="en-US" smtClean="0"/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轴的转动惯量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379913" y="2379663"/>
          <a:ext cx="2635250" cy="558800"/>
        </p:xfrm>
        <a:graphic>
          <a:graphicData uri="http://schemas.openxmlformats.org/presentationml/2006/ole">
            <p:oleObj spid="_x0000_s9218" name="Equation" r:id="rId5" imgW="1320480" imgH="27936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379913" y="2846388"/>
          <a:ext cx="2635250" cy="557212"/>
        </p:xfrm>
        <a:graphic>
          <a:graphicData uri="http://schemas.openxmlformats.org/presentationml/2006/ole">
            <p:oleObj spid="_x0000_s9219" name="Equation" r:id="rId6" imgW="1320480" imgH="27936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419475" y="4443413"/>
          <a:ext cx="1773238" cy="862012"/>
        </p:xfrm>
        <a:graphic>
          <a:graphicData uri="http://schemas.openxmlformats.org/presentationml/2006/ole">
            <p:oleObj spid="_x0000_s9220" name="Equation" r:id="rId7" imgW="888840" imgH="43164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419475" y="5310188"/>
          <a:ext cx="1773238" cy="862012"/>
        </p:xfrm>
        <a:graphic>
          <a:graphicData uri="http://schemas.openxmlformats.org/presentationml/2006/ole">
            <p:oleObj spid="_x0000_s9221" name="Equation" r:id="rId8" imgW="888840" imgH="431640" progId="Equation.DSMT4">
              <p:embed/>
            </p:oleObj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940425" y="2349500"/>
            <a:ext cx="1079500" cy="503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5940425" y="2852738"/>
            <a:ext cx="1079500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6450013" y="6062663"/>
          <a:ext cx="363537" cy="382587"/>
        </p:xfrm>
        <a:graphic>
          <a:graphicData uri="http://schemas.openxmlformats.org/presentationml/2006/ole">
            <p:oleObj spid="_x0000_s9222" name="Equation" r:id="rId9" imgW="241200" imgH="253800" progId="Equation.DSMT4">
              <p:embed/>
            </p:oleObj>
          </a:graphicData>
        </a:graphic>
      </p:graphicFrame>
      <p:cxnSp>
        <p:nvCxnSpPr>
          <p:cNvPr id="20" name="直接箭头连接符 19"/>
          <p:cNvCxnSpPr/>
          <p:nvPr/>
        </p:nvCxnSpPr>
        <p:spPr>
          <a:xfrm rot="5400000">
            <a:off x="6084094" y="6226969"/>
            <a:ext cx="576262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835650" y="5938838"/>
            <a:ext cx="53975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5861050" y="5540375"/>
          <a:ext cx="363538" cy="382588"/>
        </p:xfrm>
        <a:graphic>
          <a:graphicData uri="http://schemas.openxmlformats.org/presentationml/2006/ole">
            <p:oleObj spid="_x0000_s9223" name="Equation" r:id="rId10" imgW="2412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/>
      <p:bldP spid="4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平面薄片的转动惯量</a:t>
            </a:r>
            <a:endParaRPr lang="en-US" altLang="zh-CN" smtClean="0">
              <a:effectLst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设一平面薄片占有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面上的闭区域 </a:t>
            </a:r>
            <a:r>
              <a:rPr lang="en-US" altLang="zh-CN" i="1" smtClean="0"/>
              <a:t>D</a:t>
            </a:r>
            <a:r>
              <a:rPr lang="zh-CN" altLang="en-US" smtClean="0"/>
              <a:t>，它在点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面密度为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上任取微元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，则质量微元 </a:t>
            </a:r>
            <a:r>
              <a:rPr lang="en-US" altLang="zh-CN" i="1" smtClean="0"/>
              <a:t>dM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从而平面薄片对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轴、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轴的转动惯量的微元分别为</a:t>
            </a:r>
            <a:endParaRPr lang="en-US" altLang="zh-CN" smtClean="0"/>
          </a:p>
        </p:txBody>
      </p:sp>
      <p:pic>
        <p:nvPicPr>
          <p:cNvPr id="10248" name="Picture 7" descr="p131-平面薄片的中心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3944938"/>
            <a:ext cx="3684588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19200" y="3357563"/>
          <a:ext cx="3573463" cy="481012"/>
        </p:xfrm>
        <a:graphic>
          <a:graphicData uri="http://schemas.openxmlformats.org/presentationml/2006/ole">
            <p:oleObj spid="_x0000_s10242" name="Equation" r:id="rId4" imgW="1790640" imgH="2412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19200" y="3913188"/>
          <a:ext cx="3573463" cy="506412"/>
        </p:xfrm>
        <a:graphic>
          <a:graphicData uri="http://schemas.openxmlformats.org/presentationml/2006/ole">
            <p:oleObj spid="_x0000_s10243" name="Equation" r:id="rId5" imgW="1790640" imgH="253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57313" y="4495800"/>
          <a:ext cx="2686050" cy="760413"/>
        </p:xfrm>
        <a:graphic>
          <a:graphicData uri="http://schemas.openxmlformats.org/presentationml/2006/ole">
            <p:oleObj spid="_x0000_s10244" name="Equation" r:id="rId6" imgW="1346040" imgH="3808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57313" y="5332413"/>
          <a:ext cx="2686050" cy="760412"/>
        </p:xfrm>
        <a:graphic>
          <a:graphicData uri="http://schemas.openxmlformats.org/presentationml/2006/ole">
            <p:oleObj spid="_x0000_s10245" name="Equation" r:id="rId7" imgW="1346040" imgH="3808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57488" y="3343275"/>
            <a:ext cx="2000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757488" y="3889375"/>
            <a:ext cx="2000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43000" y="3343275"/>
            <a:ext cx="364331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43000" y="3914775"/>
            <a:ext cx="364331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083300" y="2420938"/>
            <a:ext cx="2017713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1" grpId="1" animBg="1"/>
      <p:bldP spid="12" grpId="0" animBg="1"/>
      <p:bldP spid="5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推广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平面薄片的面密度为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，其转动惯量为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空间立体的体密度为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，其转动惯量为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17613" y="2173288"/>
          <a:ext cx="2684462" cy="760412"/>
        </p:xfrm>
        <a:graphic>
          <a:graphicData uri="http://schemas.openxmlformats.org/presentationml/2006/ole">
            <p:oleObj spid="_x0000_s11266" name="Equation" r:id="rId4" imgW="134604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73600" y="2173288"/>
          <a:ext cx="2684463" cy="760412"/>
        </p:xfrm>
        <a:graphic>
          <a:graphicData uri="http://schemas.openxmlformats.org/presentationml/2006/ole">
            <p:oleObj spid="_x0000_s11267" name="Equation" r:id="rId5" imgW="1346040" imgH="3808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85813" y="3900488"/>
          <a:ext cx="3852862" cy="760412"/>
        </p:xfrm>
        <a:graphic>
          <a:graphicData uri="http://schemas.openxmlformats.org/presentationml/2006/ole">
            <p:oleObj spid="_x0000_s11268" name="Equation" r:id="rId6" imgW="1930320" imgH="3808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900613" y="3900488"/>
          <a:ext cx="3848100" cy="760412"/>
        </p:xfrm>
        <a:graphic>
          <a:graphicData uri="http://schemas.openxmlformats.org/presentationml/2006/ole">
            <p:oleObj spid="_x0000_s11269" name="Equation" r:id="rId7" imgW="1930320" imgH="3808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90575" y="5005388"/>
          <a:ext cx="3848100" cy="760412"/>
        </p:xfrm>
        <a:graphic>
          <a:graphicData uri="http://schemas.openxmlformats.org/presentationml/2006/ole">
            <p:oleObj spid="_x0000_s11270" name="Equation" r:id="rId8" imgW="1930320" imgH="380880" progId="Equation.DSMT4">
              <p:embed/>
            </p:oleObj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172325" y="782638"/>
            <a:ext cx="1851025" cy="4857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P.175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的公式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3913" y="4959350"/>
            <a:ext cx="1851025" cy="485775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P.175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的公式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847850" y="3857625"/>
            <a:ext cx="1169988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59475" y="3857625"/>
            <a:ext cx="1169988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47850" y="4968875"/>
            <a:ext cx="1169988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1398588" y="3857625"/>
            <a:ext cx="449262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5510213" y="3857625"/>
            <a:ext cx="449262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1398588" y="4968875"/>
            <a:ext cx="449262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224338" y="3857625"/>
            <a:ext cx="633412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8326438" y="3857625"/>
            <a:ext cx="633412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235450" y="4968875"/>
            <a:ext cx="631825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000375" y="3857625"/>
            <a:ext cx="1223963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102475" y="3857625"/>
            <a:ext cx="1223963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009900" y="4968875"/>
            <a:ext cx="1225550" cy="7635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04913" y="2193925"/>
            <a:ext cx="2581275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73600" y="2193925"/>
            <a:ext cx="2581275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5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6715125" y="4498975"/>
            <a:ext cx="2428875" cy="2359025"/>
            <a:chOff x="6715125" y="4498975"/>
            <a:chExt cx="2428875" cy="2359025"/>
          </a:xfrm>
        </p:grpSpPr>
        <p:pic>
          <p:nvPicPr>
            <p:cNvPr id="12306" name="Picture 2" descr="C:\Users\cjl\Desktop\p141-ex5-1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5125" y="4498975"/>
              <a:ext cx="2428875" cy="235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" name="Object 17"/>
            <p:cNvGraphicFramePr>
              <a:graphicFrameLocks noChangeAspect="1"/>
            </p:cNvGraphicFramePr>
            <p:nvPr/>
          </p:nvGraphicFramePr>
          <p:xfrm>
            <a:off x="7929586" y="4959015"/>
            <a:ext cx="229089" cy="252000"/>
          </p:xfrm>
          <a:graphic>
            <a:graphicData uri="http://schemas.openxmlformats.org/presentationml/2006/ole">
              <p:oleObj spid="_x0000_s12296" name="Equation" r:id="rId4" imgW="126720" imgH="139680" progId="Equation.DSMT4">
                <p:embed/>
              </p:oleObj>
            </a:graphicData>
          </a:graphic>
        </p:graphicFrame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求密度为 </a:t>
            </a: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的均匀球对于过球心的一条轴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的转动惯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量．</a:t>
            </a:r>
            <a:r>
              <a:rPr lang="zh-CN" altLang="en-US" dirty="0" smtClean="0">
                <a:solidFill>
                  <a:srgbClr val="FF0000"/>
                </a:solidFill>
              </a:rPr>
              <a:t>（课本</a:t>
            </a:r>
            <a:r>
              <a:rPr lang="en-US" altLang="zh-CN" dirty="0" smtClean="0">
                <a:solidFill>
                  <a:srgbClr val="FF0000"/>
                </a:solidFill>
              </a:rPr>
              <a:t>P.176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取球心为坐标原点，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</a:t>
            </a:r>
            <a:r>
              <a:rPr lang="zh-CN" altLang="en-US" dirty="0" smtClean="0"/>
              <a:t>轴与轴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重合，球的半径为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则球所占空间闭区域</a:t>
            </a:r>
            <a:endParaRPr lang="en-US" altLang="zh-CN" dirty="0" smtClean="0"/>
          </a:p>
          <a:p>
            <a:pPr>
              <a:buSzPct val="100000"/>
              <a:buFont typeface="Wingdings 3" pitchFamily="18" charset="2"/>
              <a:buNone/>
            </a:pPr>
            <a:r>
              <a:rPr lang="zh-CN" altLang="en-US" dirty="0" smtClean="0"/>
              <a:t>在球面坐标系下，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r</a:t>
            </a:r>
            <a:r>
              <a:rPr lang="en-US" altLang="zh-CN" dirty="0" err="1" smtClean="0">
                <a:solidFill>
                  <a:srgbClr val="0000FF"/>
                </a:solidFill>
              </a:rPr>
              <a:t>sin</a:t>
            </a:r>
            <a:r>
              <a:rPr lang="en-US" altLang="zh-CN" i="1" dirty="0" err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cos</a:t>
            </a:r>
            <a:r>
              <a:rPr lang="en-US" altLang="zh-CN" i="1" dirty="0" err="1" smtClean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latin typeface="Symbol" pitchFamily="18" charset="2"/>
              </a:rPr>
              <a:t>，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r</a:t>
            </a:r>
            <a:r>
              <a:rPr lang="en-US" altLang="zh-CN" dirty="0" err="1" smtClean="0">
                <a:solidFill>
                  <a:srgbClr val="0000FF"/>
                </a:solidFill>
              </a:rPr>
              <a:t>sin</a:t>
            </a:r>
            <a:r>
              <a:rPr lang="en-US" altLang="zh-CN" i="1" dirty="0" err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sin</a:t>
            </a:r>
            <a:r>
              <a:rPr lang="en-US" altLang="zh-CN" i="1" dirty="0" err="1" smtClean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i="1" dirty="0" smtClean="0">
                <a:solidFill>
                  <a:srgbClr val="000000"/>
                </a:solidFill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= </a:t>
            </a:r>
            <a:r>
              <a:rPr lang="en-US" altLang="zh-CN" i="1" dirty="0" err="1" smtClean="0">
                <a:solidFill>
                  <a:srgbClr val="000000"/>
                </a:solidFill>
              </a:rPr>
              <a:t>r</a:t>
            </a:r>
            <a:r>
              <a:rPr lang="en-US" altLang="zh-CN" dirty="0" err="1" smtClean="0">
                <a:solidFill>
                  <a:srgbClr val="000000"/>
                </a:solidFill>
              </a:rPr>
              <a:t>cos</a:t>
            </a:r>
            <a:r>
              <a:rPr lang="en-US" altLang="zh-CN" i="1" dirty="0" err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</a:rPr>
              <a:t> ,</a:t>
            </a:r>
            <a:endParaRPr lang="en-US" altLang="zh-CN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52825" y="1643063"/>
          <a:ext cx="2662238" cy="455612"/>
        </p:xfrm>
        <a:graphic>
          <a:graphicData uri="http://schemas.openxmlformats.org/presentationml/2006/ole">
            <p:oleObj spid="_x0000_s12290" name="Equation" r:id="rId5" imgW="1333440" imgH="2286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60400" y="3071813"/>
          <a:ext cx="7319963" cy="2212975"/>
        </p:xfrm>
        <a:graphic>
          <a:graphicData uri="http://schemas.openxmlformats.org/presentationml/2006/ole">
            <p:oleObj spid="_x0000_s12291" name="Equation" r:id="rId6" imgW="4076640" imgH="1231560" progId="Equation.DSMT4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3552825" y="2643188"/>
          <a:ext cx="4486275" cy="404812"/>
        </p:xfrm>
        <a:graphic>
          <a:graphicData uri="http://schemas.openxmlformats.org/presentationml/2006/ole">
            <p:oleObj spid="_x0000_s12292" name="Equation" r:id="rId7" imgW="2247840" imgH="203040" progId="Equation.DSMT4">
              <p:embed/>
            </p:oleObj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979488" y="3736975"/>
            <a:ext cx="2665412" cy="7635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643313" y="3736975"/>
            <a:ext cx="4500562" cy="7635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3873500" y="4635500"/>
            <a:ext cx="4441825" cy="650875"/>
            <a:chOff x="4175705" y="4306134"/>
            <a:chExt cx="4441943" cy="650875"/>
          </a:xfrm>
        </p:grpSpPr>
        <p:sp>
          <p:nvSpPr>
            <p:cNvPr id="12305" name="矩形 24"/>
            <p:cNvSpPr>
              <a:spLocks noChangeArrowheads="1"/>
            </p:cNvSpPr>
            <p:nvPr/>
          </p:nvSpPr>
          <p:spPr bwMode="auto">
            <a:xfrm>
              <a:off x="4175705" y="4385447"/>
              <a:ext cx="4441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其中球的质量                     </a:t>
              </a: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P.166</a:t>
              </a: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．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5945630" y="4306134"/>
            <a:ext cx="1323975" cy="650875"/>
          </p:xfrm>
          <a:graphic>
            <a:graphicData uri="http://schemas.openxmlformats.org/presentationml/2006/ole">
              <p:oleObj spid="_x0000_s12295" name="Equation" r:id="rId8" imgW="825480" imgH="406080" progId="Equation.DSMT4">
                <p:embed/>
              </p:oleObj>
            </a:graphicData>
          </a:graphic>
        </p:graphicFrame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979488" y="4551363"/>
            <a:ext cx="1806575" cy="763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2786063" y="4551363"/>
            <a:ext cx="1214437" cy="763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709613" y="2590800"/>
          <a:ext cx="2686050" cy="457200"/>
        </p:xfrm>
        <a:graphic>
          <a:graphicData uri="http://schemas.openxmlformats.org/presentationml/2006/ole">
            <p:oleObj spid="_x0000_s12293" name="Equation" r:id="rId9" imgW="1346040" imgH="22860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184525" y="3094038"/>
            <a:ext cx="3816350" cy="620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122238" y="5470525"/>
          <a:ext cx="6450012" cy="1366838"/>
        </p:xfrm>
        <a:graphic>
          <a:graphicData uri="http://schemas.openxmlformats.org/presentationml/2006/ole">
            <p:oleObj spid="_x0000_s12294" name="Equation" r:id="rId10" imgW="4978080" imgH="1054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8" descr="p148-引力-1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146800" y="2808288"/>
            <a:ext cx="2997200" cy="4049712"/>
          </a:xfrm>
          <a:noFill/>
        </p:spPr>
      </p:pic>
      <p:sp>
        <p:nvSpPr>
          <p:cNvPr id="133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平面薄片对质点的引力</a:t>
            </a:r>
          </a:p>
        </p:txBody>
      </p:sp>
      <p:sp>
        <p:nvSpPr>
          <p:cNvPr id="10249" name="Rectangle 9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38893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设有一平面薄片占有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面上的闭区域 </a:t>
            </a:r>
            <a:r>
              <a:rPr lang="en-US" altLang="zh-CN" i="1" smtClean="0"/>
              <a:t>D</a:t>
            </a:r>
            <a:r>
              <a:rPr lang="zh-CN" altLang="en-US" smtClean="0"/>
              <a:t>，它在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面密度为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，其中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上的非负连续函数．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计算该平面薄片对点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0000FF"/>
                </a:solidFill>
              </a:rPr>
              <a:t>单位质点</a:t>
            </a:r>
            <a:r>
              <a:rPr lang="zh-CN" altLang="en-US" smtClean="0"/>
              <a:t>的引力．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令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则引力微元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G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smtClean="0"/>
              <a:t>6.67×10</a:t>
            </a:r>
            <a:r>
              <a:rPr lang="zh-CN" altLang="en-US" baseline="30000" smtClean="0"/>
              <a:t>−</a:t>
            </a:r>
            <a:r>
              <a:rPr lang="en-US" altLang="zh-CN" baseline="30000" smtClean="0"/>
              <a:t>11</a:t>
            </a:r>
            <a:r>
              <a:rPr lang="zh-CN" altLang="en-US" baseline="30000" smtClean="0"/>
              <a:t> </a:t>
            </a:r>
            <a:r>
              <a:rPr lang="zh-CN" altLang="en-US" smtClean="0"/>
              <a:t>是引力常数．</a:t>
            </a:r>
            <a:r>
              <a:rPr lang="en-US" altLang="zh-CN" smtClean="0"/>
              <a:t> </a:t>
            </a:r>
          </a:p>
        </p:txBody>
      </p:sp>
      <p:pic>
        <p:nvPicPr>
          <p:cNvPr id="10250" name="Picture 10" descr="p148-引力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6800" y="2808288"/>
            <a:ext cx="2997200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659563" y="3644900"/>
            <a:ext cx="1430337" cy="504825"/>
            <a:chOff x="4195" y="2296"/>
            <a:chExt cx="901" cy="318"/>
          </a:xfrm>
        </p:grpSpPr>
        <p:sp>
          <p:nvSpPr>
            <p:cNvPr id="13325" name="Oval 11"/>
            <p:cNvSpPr>
              <a:spLocks noChangeAspect="1" noChangeArrowheads="1"/>
            </p:cNvSpPr>
            <p:nvPr/>
          </p:nvSpPr>
          <p:spPr bwMode="auto">
            <a:xfrm>
              <a:off x="4229" y="2557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4195" y="2296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804025" y="4149725"/>
            <a:ext cx="936625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2252663" y="3860800"/>
          <a:ext cx="2535237" cy="811213"/>
        </p:xfrm>
        <a:graphic>
          <a:graphicData uri="http://schemas.openxmlformats.org/presentationml/2006/ole">
            <p:oleObj spid="_x0000_s13314" name="Equation" r:id="rId5" imgW="126972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87438" y="3060700"/>
          <a:ext cx="4637087" cy="584200"/>
        </p:xfrm>
        <a:graphic>
          <a:graphicData uri="http://schemas.openxmlformats.org/presentationml/2006/ole">
            <p:oleObj spid="_x0000_s13315" name="Equation" r:id="rId6" imgW="2323800" imgH="291960" progId="Equation.DSMT4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29438" y="5222875"/>
            <a:ext cx="9921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804025" y="4149725"/>
            <a:ext cx="936625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7235825" y="4149725"/>
          <a:ext cx="252413" cy="406400"/>
        </p:xfrm>
        <a:graphic>
          <a:graphicData uri="http://schemas.openxmlformats.org/presentationml/2006/ole">
            <p:oleObj spid="_x0000_s13316" name="Equation" r:id="rId7" imgW="12672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平面薄片对质点的引力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引力微元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引力的方向余弦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于是引力微元在三个坐标轴上的投影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928938" y="2286000"/>
          <a:ext cx="3021012" cy="835025"/>
        </p:xfrm>
        <a:graphic>
          <a:graphicData uri="http://schemas.openxmlformats.org/presentationml/2006/ole">
            <p:oleObj spid="_x0000_s14338" name="Equation" r:id="rId3" imgW="1892160" imgH="52056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970088" y="1490663"/>
          <a:ext cx="2030412" cy="652462"/>
        </p:xfrm>
        <a:graphic>
          <a:graphicData uri="http://schemas.openxmlformats.org/presentationml/2006/ole">
            <p:oleObj spid="_x0000_s14339" name="Equation" r:id="rId4" imgW="1269720" imgH="406080" progId="Equation.DSMT4">
              <p:embed/>
            </p:oleObj>
          </a:graphicData>
        </a:graphic>
      </p:graphicFrame>
      <p:pic>
        <p:nvPicPr>
          <p:cNvPr id="14349" name="Picture 5" descr="p148-引力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6800" y="2808288"/>
            <a:ext cx="2997200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50" name="Group 6"/>
          <p:cNvGrpSpPr>
            <a:grpSpLocks/>
          </p:cNvGrpSpPr>
          <p:nvPr/>
        </p:nvGrpSpPr>
        <p:grpSpPr bwMode="auto">
          <a:xfrm>
            <a:off x="6659563" y="3644900"/>
            <a:ext cx="1430337" cy="504825"/>
            <a:chOff x="4195" y="2296"/>
            <a:chExt cx="901" cy="318"/>
          </a:xfrm>
        </p:grpSpPr>
        <p:sp>
          <p:nvSpPr>
            <p:cNvPr id="14359" name="Oval 7"/>
            <p:cNvSpPr>
              <a:spLocks noChangeAspect="1" noChangeArrowheads="1"/>
            </p:cNvSpPr>
            <p:nvPr/>
          </p:nvSpPr>
          <p:spPr bwMode="auto">
            <a:xfrm>
              <a:off x="4229" y="2557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Rectangle 8"/>
            <p:cNvSpPr>
              <a:spLocks noChangeArrowheads="1"/>
            </p:cNvSpPr>
            <p:nvPr/>
          </p:nvSpPr>
          <p:spPr bwMode="auto">
            <a:xfrm>
              <a:off x="4195" y="2296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351" name="Line 9"/>
          <p:cNvSpPr>
            <a:spLocks noChangeShapeType="1"/>
          </p:cNvSpPr>
          <p:nvPr/>
        </p:nvSpPr>
        <p:spPr bwMode="auto">
          <a:xfrm>
            <a:off x="6804025" y="4149725"/>
            <a:ext cx="936625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1913" y="3241675"/>
          <a:ext cx="3714750" cy="468313"/>
        </p:xfrm>
        <a:graphic>
          <a:graphicData uri="http://schemas.openxmlformats.org/presentationml/2006/ole">
            <p:oleObj spid="_x0000_s14340" name="Equation" r:id="rId6" imgW="2323800" imgH="2919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84213" y="4429125"/>
          <a:ext cx="4224337" cy="650875"/>
        </p:xfrm>
        <a:graphic>
          <a:graphicData uri="http://schemas.openxmlformats.org/presentationml/2006/ole">
            <p:oleObj spid="_x0000_s14341" name="Equation" r:id="rId7" imgW="2641320" imgH="406080" progId="Equation.DSMT4">
              <p:embed/>
            </p:oleObj>
          </a:graphicData>
        </a:graphic>
      </p:graphicFrame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072188" y="981075"/>
            <a:ext cx="2857500" cy="1295400"/>
            <a:chOff x="3825" y="210"/>
            <a:chExt cx="1800" cy="816"/>
          </a:xfrm>
        </p:grpSpPr>
        <p:sp>
          <p:nvSpPr>
            <p:cNvPr id="14358" name="Rectangle 19"/>
            <p:cNvSpPr>
              <a:spLocks noChangeArrowheads="1"/>
            </p:cNvSpPr>
            <p:nvPr/>
          </p:nvSpPr>
          <p:spPr bwMode="auto">
            <a:xfrm>
              <a:off x="3825" y="210"/>
              <a:ext cx="1800" cy="81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3941" y="273"/>
            <a:ext cx="1639" cy="270"/>
          </p:xfrm>
          <a:graphic>
            <a:graphicData uri="http://schemas.openxmlformats.org/presentationml/2006/ole">
              <p:oleObj spid="_x0000_s14345" name="Equation" r:id="rId8" imgW="1625400" imgH="266400" progId="Equation.DSMT4">
                <p:embed/>
              </p:oleObj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3912" y="631"/>
            <a:ext cx="408" cy="294"/>
          </p:xfrm>
          <a:graphic>
            <a:graphicData uri="http://schemas.openxmlformats.org/presentationml/2006/ole">
              <p:oleObj spid="_x0000_s14346" name="Equation" r:id="rId9" imgW="406080" imgH="291960" progId="Equation.DSMT4">
                <p:embed/>
              </p:oleObj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7235825" y="4149725"/>
          <a:ext cx="252413" cy="406400"/>
        </p:xfrm>
        <a:graphic>
          <a:graphicData uri="http://schemas.openxmlformats.org/presentationml/2006/ole">
            <p:oleObj spid="_x0000_s14342" name="Equation" r:id="rId10" imgW="126720" imgH="203040" progId="Equation.DSMT4">
              <p:embed/>
            </p:oleObj>
          </a:graphicData>
        </a:graphic>
      </p:graphicFrame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441575" y="4408488"/>
            <a:ext cx="2487613" cy="722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696913" y="5202238"/>
          <a:ext cx="4205287" cy="650875"/>
        </p:xfrm>
        <a:graphic>
          <a:graphicData uri="http://schemas.openxmlformats.org/presentationml/2006/ole">
            <p:oleObj spid="_x0000_s14343" name="Equation" r:id="rId11" imgW="2628720" imgH="406080" progId="Equation.DSMT4">
              <p:embed/>
            </p:oleObj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696913" y="5973763"/>
          <a:ext cx="4062412" cy="650875"/>
        </p:xfrm>
        <a:graphic>
          <a:graphicData uri="http://schemas.openxmlformats.org/presentationml/2006/ole">
            <p:oleObj spid="_x0000_s14344" name="Equation" r:id="rId12" imgW="2539800" imgH="406080" progId="Equation.DSMT4">
              <p:embed/>
            </p:oleObj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41575" y="5159375"/>
            <a:ext cx="2487613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370138" y="5908675"/>
            <a:ext cx="2487612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28813" y="1477963"/>
            <a:ext cx="2000250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7" name="Rectangle 8"/>
          <p:cNvSpPr>
            <a:spLocks noChangeArrowheads="1"/>
          </p:cNvSpPr>
          <p:nvPr/>
        </p:nvSpPr>
        <p:spPr bwMode="auto">
          <a:xfrm>
            <a:off x="6929438" y="5222875"/>
            <a:ext cx="9921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animBg="1"/>
      <p:bldP spid="27670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平面薄片对质点的引力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设引力的方向余弦                                          ，则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808413" y="2270125"/>
          <a:ext cx="4757737" cy="889000"/>
        </p:xfrm>
        <a:graphic>
          <a:graphicData uri="http://schemas.openxmlformats.org/presentationml/2006/ole">
            <p:oleObj spid="_x0000_s15362" name="Equation" r:id="rId3" imgW="238752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08413" y="3148013"/>
          <a:ext cx="4732337" cy="889000"/>
        </p:xfrm>
        <a:graphic>
          <a:graphicData uri="http://schemas.openxmlformats.org/presentationml/2006/ole">
            <p:oleObj spid="_x0000_s15363" name="Equation" r:id="rId4" imgW="2374560" imgH="4442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806825" y="4022725"/>
          <a:ext cx="4608513" cy="889000"/>
        </p:xfrm>
        <a:graphic>
          <a:graphicData uri="http://schemas.openxmlformats.org/presentationml/2006/ole">
            <p:oleObj spid="_x0000_s15364" name="Equation" r:id="rId5" imgW="2311200" imgH="4442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195638" y="1341438"/>
          <a:ext cx="3036887" cy="889000"/>
        </p:xfrm>
        <a:graphic>
          <a:graphicData uri="http://schemas.openxmlformats.org/presentationml/2006/ole">
            <p:oleObj spid="_x0000_s15365" name="Equation" r:id="rId6" imgW="1523880" imgH="444240" progId="Equation.DSMT4">
              <p:embed/>
            </p:oleObj>
          </a:graphicData>
        </a:graphic>
      </p:graphicFrame>
      <p:grpSp>
        <p:nvGrpSpPr>
          <p:cNvPr id="15370" name="组合 19"/>
          <p:cNvGrpSpPr>
            <a:grpSpLocks/>
          </p:cNvGrpSpPr>
          <p:nvPr/>
        </p:nvGrpSpPr>
        <p:grpSpPr bwMode="auto">
          <a:xfrm>
            <a:off x="7461250" y="3175"/>
            <a:ext cx="1682750" cy="2273300"/>
            <a:chOff x="6146800" y="2808288"/>
            <a:chExt cx="2997200" cy="4049712"/>
          </a:xfrm>
        </p:grpSpPr>
        <p:pic>
          <p:nvPicPr>
            <p:cNvPr id="15378" name="Picture 5" descr="p148-引力-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146800" y="2808288"/>
              <a:ext cx="2997200" cy="4049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379" name="Group 6"/>
            <p:cNvGrpSpPr>
              <a:grpSpLocks/>
            </p:cNvGrpSpPr>
            <p:nvPr/>
          </p:nvGrpSpPr>
          <p:grpSpPr bwMode="auto">
            <a:xfrm>
              <a:off x="6659529" y="3644918"/>
              <a:ext cx="2141526" cy="603253"/>
              <a:chOff x="4195" y="2296"/>
              <a:chExt cx="1349" cy="380"/>
            </a:xfrm>
          </p:grpSpPr>
          <p:sp>
            <p:nvSpPr>
              <p:cNvPr id="15381" name="Oval 7"/>
              <p:cNvSpPr>
                <a:spLocks noChangeAspect="1" noChangeArrowheads="1"/>
              </p:cNvSpPr>
              <p:nvPr/>
            </p:nvSpPr>
            <p:spPr bwMode="auto">
              <a:xfrm>
                <a:off x="4229" y="2557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Rectangle 8"/>
              <p:cNvSpPr>
                <a:spLocks noChangeArrowheads="1"/>
              </p:cNvSpPr>
              <p:nvPr/>
            </p:nvSpPr>
            <p:spPr bwMode="auto">
              <a:xfrm>
                <a:off x="4195" y="2296"/>
                <a:ext cx="1349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6804025" y="4149725"/>
              <a:ext cx="936625" cy="10080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7235825" y="4149725"/>
            <a:ext cx="252413" cy="406400"/>
          </p:xfrm>
          <a:graphic>
            <a:graphicData uri="http://schemas.openxmlformats.org/presentationml/2006/ole">
              <p:oleObj spid="_x0000_s15367" name="Equation" r:id="rId8" imgW="126720" imgH="203040" progId="Equation.DSMT4">
                <p:embed/>
              </p:oleObj>
            </a:graphicData>
          </a:graphic>
        </p:graphicFrame>
      </p:grp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303338" y="5013325"/>
          <a:ext cx="4637087" cy="584200"/>
        </p:xfrm>
        <a:graphic>
          <a:graphicData uri="http://schemas.openxmlformats.org/presentationml/2006/ole">
            <p:oleObj spid="_x0000_s15366" name="Equation" r:id="rId9" imgW="2323800" imgH="291960" progId="Equation.DSMT4">
              <p:embed/>
            </p:oleObj>
          </a:graphicData>
        </a:graphic>
      </p:graphicFrame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5551488" y="2336800"/>
            <a:ext cx="32543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551488" y="3208338"/>
            <a:ext cx="325437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522913" y="4071938"/>
            <a:ext cx="32385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Rectangle 8"/>
          <p:cNvSpPr>
            <a:spLocks noChangeArrowheads="1"/>
          </p:cNvSpPr>
          <p:nvPr/>
        </p:nvSpPr>
        <p:spPr bwMode="auto">
          <a:xfrm>
            <a:off x="7867650" y="1366838"/>
            <a:ext cx="6429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9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786188" y="2336800"/>
            <a:ext cx="99695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786188" y="3208338"/>
            <a:ext cx="99695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756025" y="4071938"/>
            <a:ext cx="99695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空间立体对质点的引力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设引力的方向余弦                                          ，则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</a:p>
          <a:p>
            <a:endParaRPr lang="zh-CN" altLang="en-US" smtClean="0"/>
          </a:p>
          <a:p>
            <a:r>
              <a:rPr lang="zh-CN" altLang="en-US" smtClean="0"/>
              <a:t>引力在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轴上的分力</a:t>
            </a:r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  <a:p>
            <a:endParaRPr lang="zh-CN" altLang="en-US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P.176</a:t>
            </a:r>
            <a:r>
              <a:rPr lang="zh-CN" altLang="en-US" smtClean="0">
                <a:solidFill>
                  <a:srgbClr val="0000FF"/>
                </a:solidFill>
              </a:rPr>
              <a:t>的公式）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808413" y="2270125"/>
          <a:ext cx="4757737" cy="889000"/>
        </p:xfrm>
        <a:graphic>
          <a:graphicData uri="http://schemas.openxmlformats.org/presentationml/2006/ole">
            <p:oleObj spid="_x0000_s16386" name="Equation" r:id="rId4" imgW="238752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06825" y="4024313"/>
          <a:ext cx="4608513" cy="889000"/>
        </p:xfrm>
        <a:graphic>
          <a:graphicData uri="http://schemas.openxmlformats.org/presentationml/2006/ole">
            <p:oleObj spid="_x0000_s16387" name="Equation" r:id="rId5" imgW="2311200" imgH="4442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808413" y="3148013"/>
          <a:ext cx="4732337" cy="889000"/>
        </p:xfrm>
        <a:graphic>
          <a:graphicData uri="http://schemas.openxmlformats.org/presentationml/2006/ole">
            <p:oleObj spid="_x0000_s16388" name="Equation" r:id="rId6" imgW="2374560" imgH="4442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303338" y="5013325"/>
          <a:ext cx="4637087" cy="584200"/>
        </p:xfrm>
        <a:graphic>
          <a:graphicData uri="http://schemas.openxmlformats.org/presentationml/2006/ole">
            <p:oleObj spid="_x0000_s16389" name="Equation" r:id="rId7" imgW="2323800" imgH="29196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303338" y="5013325"/>
          <a:ext cx="4611687" cy="584200"/>
        </p:xfrm>
        <a:graphic>
          <a:graphicData uri="http://schemas.openxmlformats.org/presentationml/2006/ole">
            <p:oleObj spid="_x0000_s16390" name="Equation" r:id="rId8" imgW="231120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808413" y="2271713"/>
          <a:ext cx="5160962" cy="889000"/>
        </p:xfrm>
        <a:graphic>
          <a:graphicData uri="http://schemas.openxmlformats.org/presentationml/2006/ole">
            <p:oleObj spid="_x0000_s16391" name="Equation" r:id="rId9" imgW="2590560" imgH="4442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808413" y="3149600"/>
          <a:ext cx="5162550" cy="889000"/>
        </p:xfrm>
        <a:graphic>
          <a:graphicData uri="http://schemas.openxmlformats.org/presentationml/2006/ole">
            <p:oleObj spid="_x0000_s16392" name="Equation" r:id="rId10" imgW="2590560" imgH="44424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808413" y="4013200"/>
          <a:ext cx="5160962" cy="915988"/>
        </p:xfrm>
        <a:graphic>
          <a:graphicData uri="http://schemas.openxmlformats.org/presentationml/2006/ole">
            <p:oleObj spid="_x0000_s16393" name="Equation" r:id="rId11" imgW="2514600" imgH="444240" progId="Equation.DSMT4">
              <p:embed/>
            </p:oleObj>
          </a:graphicData>
        </a:graphic>
      </p:graphicFrame>
      <p:grpSp>
        <p:nvGrpSpPr>
          <p:cNvPr id="16402" name="组合 19"/>
          <p:cNvGrpSpPr>
            <a:grpSpLocks/>
          </p:cNvGrpSpPr>
          <p:nvPr/>
        </p:nvGrpSpPr>
        <p:grpSpPr bwMode="auto">
          <a:xfrm>
            <a:off x="7461250" y="3175"/>
            <a:ext cx="1682750" cy="2273300"/>
            <a:chOff x="6146800" y="2808288"/>
            <a:chExt cx="2997200" cy="4049712"/>
          </a:xfrm>
        </p:grpSpPr>
        <p:pic>
          <p:nvPicPr>
            <p:cNvPr id="16415" name="Picture 5" descr="p148-引力-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146800" y="2808288"/>
              <a:ext cx="2997200" cy="4049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416" name="Group 6"/>
            <p:cNvGrpSpPr>
              <a:grpSpLocks/>
            </p:cNvGrpSpPr>
            <p:nvPr/>
          </p:nvGrpSpPr>
          <p:grpSpPr bwMode="auto">
            <a:xfrm>
              <a:off x="6659564" y="3644900"/>
              <a:ext cx="2141537" cy="603250"/>
              <a:chOff x="4195" y="2296"/>
              <a:chExt cx="1349" cy="380"/>
            </a:xfrm>
          </p:grpSpPr>
          <p:sp>
            <p:nvSpPr>
              <p:cNvPr id="16418" name="Oval 7"/>
              <p:cNvSpPr>
                <a:spLocks noChangeAspect="1" noChangeArrowheads="1"/>
              </p:cNvSpPr>
              <p:nvPr/>
            </p:nvSpPr>
            <p:spPr bwMode="auto">
              <a:xfrm>
                <a:off x="4229" y="2557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9" name="Rectangle 8"/>
              <p:cNvSpPr>
                <a:spLocks noChangeArrowheads="1"/>
              </p:cNvSpPr>
              <p:nvPr/>
            </p:nvSpPr>
            <p:spPr bwMode="auto">
              <a:xfrm>
                <a:off x="4195" y="2296"/>
                <a:ext cx="1349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1600" b="1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1600" b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17" name="Line 9"/>
            <p:cNvSpPr>
              <a:spLocks noChangeShapeType="1"/>
            </p:cNvSpPr>
            <p:nvPr/>
          </p:nvSpPr>
          <p:spPr bwMode="auto">
            <a:xfrm>
              <a:off x="6804025" y="4149725"/>
              <a:ext cx="936625" cy="10080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7235825" y="4149725"/>
            <a:ext cx="252413" cy="406400"/>
          </p:xfrm>
          <a:graphic>
            <a:graphicData uri="http://schemas.openxmlformats.org/presentationml/2006/ole">
              <p:oleObj spid="_x0000_s16399" name="Equation" r:id="rId13" imgW="126720" imgH="203040" progId="Equation.DSMT4">
                <p:embed/>
              </p:oleObj>
            </a:graphicData>
          </a:graphic>
        </p:graphicFrame>
      </p:grp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95638" y="1341438"/>
          <a:ext cx="3036887" cy="889000"/>
        </p:xfrm>
        <a:graphic>
          <a:graphicData uri="http://schemas.openxmlformats.org/presentationml/2006/ole">
            <p:oleObj spid="_x0000_s16394" name="Equation" r:id="rId14" imgW="1523880" imgH="4442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195638" y="1316038"/>
          <a:ext cx="3036887" cy="889000"/>
        </p:xfrm>
        <a:graphic>
          <a:graphicData uri="http://schemas.openxmlformats.org/presentationml/2006/ole">
            <p:oleObj spid="_x0000_s16395" name="Equation" r:id="rId15" imgW="1523880" imgH="444240" progId="Equation.DSMT4">
              <p:embed/>
            </p:oleObj>
          </a:graphicData>
        </a:graphic>
      </p:graphicFrame>
      <p:sp>
        <p:nvSpPr>
          <p:cNvPr id="16403" name="Rectangle 8"/>
          <p:cNvSpPr>
            <a:spLocks noChangeArrowheads="1"/>
          </p:cNvSpPr>
          <p:nvPr/>
        </p:nvSpPr>
        <p:spPr bwMode="auto">
          <a:xfrm>
            <a:off x="7867650" y="1366838"/>
            <a:ext cx="6429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9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9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9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9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 descr="C:\Users\cjl\Desktop\p136-空间立体的质量-1.bm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57250" y="2232025"/>
            <a:ext cx="285273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38"/>
          <p:cNvGrpSpPr>
            <a:grpSpLocks/>
          </p:cNvGrpSpPr>
          <p:nvPr/>
        </p:nvGrpSpPr>
        <p:grpSpPr bwMode="auto">
          <a:xfrm>
            <a:off x="2244725" y="3176588"/>
            <a:ext cx="425450" cy="230187"/>
            <a:chOff x="7497176" y="4850774"/>
            <a:chExt cx="482104" cy="260124"/>
          </a:xfrm>
        </p:grpSpPr>
        <p:sp>
          <p:nvSpPr>
            <p:cNvPr id="44" name="立方体 43"/>
            <p:cNvSpPr/>
            <p:nvPr/>
          </p:nvSpPr>
          <p:spPr>
            <a:xfrm>
              <a:off x="7497176" y="4927914"/>
              <a:ext cx="147509" cy="147105"/>
            </a:xfrm>
            <a:prstGeom prst="cube">
              <a:avLst/>
            </a:prstGeom>
            <a:solidFill>
              <a:srgbClr val="FFFF00"/>
            </a:solidFill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7682918" y="4850774"/>
            <a:ext cx="296362" cy="260124"/>
          </p:xfrm>
          <a:graphic>
            <a:graphicData uri="http://schemas.openxmlformats.org/presentationml/2006/ole">
              <p:oleObj spid="_x0000_s16398" name="Equation" r:id="rId17" imgW="203040" imgH="177480" progId="Equation.DSMT4">
                <p:embed/>
              </p:oleObj>
            </a:graphicData>
          </a:graphic>
        </p:graphicFrame>
      </p:grpSp>
      <p:sp>
        <p:nvSpPr>
          <p:cNvPr id="48" name="椭圆 47"/>
          <p:cNvSpPr/>
          <p:nvPr/>
        </p:nvSpPr>
        <p:spPr>
          <a:xfrm>
            <a:off x="2265363" y="3281363"/>
            <a:ext cx="63500" cy="63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8" name="组合 48"/>
          <p:cNvGrpSpPr>
            <a:grpSpLocks/>
          </p:cNvGrpSpPr>
          <p:nvPr/>
        </p:nvGrpSpPr>
        <p:grpSpPr bwMode="auto">
          <a:xfrm>
            <a:off x="2057400" y="4321175"/>
            <a:ext cx="1298575" cy="568325"/>
            <a:chOff x="7286644" y="6143644"/>
            <a:chExt cx="1466245" cy="642942"/>
          </a:xfrm>
        </p:grpSpPr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7576552" y="6143644"/>
            <a:ext cx="1176337" cy="304800"/>
          </p:xfrm>
          <a:graphic>
            <a:graphicData uri="http://schemas.openxmlformats.org/presentationml/2006/ole">
              <p:oleObj spid="_x0000_s16397" name="Equation" r:id="rId18" imgW="787320" imgH="203040" progId="Equation.DSMT4">
                <p:embed/>
              </p:oleObj>
            </a:graphicData>
          </a:graphic>
        </p:graphicFrame>
        <p:sp>
          <p:nvSpPr>
            <p:cNvPr id="16413" name="矩形 50"/>
            <p:cNvSpPr>
              <a:spLocks noChangeArrowheads="1"/>
            </p:cNvSpPr>
            <p:nvPr/>
          </p:nvSpPr>
          <p:spPr bwMode="auto">
            <a:xfrm>
              <a:off x="7286644" y="6448032"/>
              <a:ext cx="12186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b="1">
                  <a:solidFill>
                    <a:srgbClr val="FF0000"/>
                  </a:solidFill>
                  <a:latin typeface="Symbol" pitchFamily="18" charset="2"/>
                </a:rPr>
                <a:t>小块的质量</a:t>
              </a:r>
            </a:p>
          </p:txBody>
        </p:sp>
      </p:grp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1503363" y="2224088"/>
            <a:ext cx="1201737" cy="446087"/>
            <a:chOff x="4195" y="2296"/>
            <a:chExt cx="856" cy="318"/>
          </a:xfrm>
        </p:grpSpPr>
        <p:sp>
          <p:nvSpPr>
            <p:cNvPr id="16411" name="Oval 7"/>
            <p:cNvSpPr>
              <a:spLocks noChangeAspect="1" noChangeArrowheads="1"/>
            </p:cNvSpPr>
            <p:nvPr/>
          </p:nvSpPr>
          <p:spPr bwMode="auto">
            <a:xfrm>
              <a:off x="4229" y="2557"/>
              <a:ext cx="57" cy="5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Rectangle 8"/>
            <p:cNvSpPr>
              <a:spLocks noChangeArrowheads="1"/>
            </p:cNvSpPr>
            <p:nvPr/>
          </p:nvSpPr>
          <p:spPr bwMode="auto">
            <a:xfrm>
              <a:off x="4195" y="2296"/>
              <a:ext cx="85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1600" b="1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Line 9"/>
          <p:cNvSpPr>
            <a:spLocks noChangeShapeType="1"/>
          </p:cNvSpPr>
          <p:nvPr/>
        </p:nvSpPr>
        <p:spPr bwMode="auto">
          <a:xfrm>
            <a:off x="1630363" y="2670175"/>
            <a:ext cx="638175" cy="636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" name="Object 18"/>
          <p:cNvGraphicFramePr>
            <a:graphicFrameLocks noChangeAspect="1"/>
          </p:cNvGraphicFramePr>
          <p:nvPr/>
        </p:nvGraphicFramePr>
        <p:xfrm>
          <a:off x="1835150" y="2570163"/>
          <a:ext cx="222250" cy="360362"/>
        </p:xfrm>
        <a:graphic>
          <a:graphicData uri="http://schemas.openxmlformats.org/presentationml/2006/ole">
            <p:oleObj spid="_x0000_s16396" name="Equation" r:id="rId19" imgW="126720" imgH="203040" progId="Equation.DSMT4">
              <p:embed/>
            </p:oleObj>
          </a:graphicData>
        </a:graphic>
      </p:graphicFrame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071563" y="3094038"/>
            <a:ext cx="92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46000"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48" grpId="0" animBg="1"/>
      <p:bldP spid="55" grpId="0" animBg="1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P.177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设半径为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的质量均匀的球占有空间闭区域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求它对位于</a:t>
            </a:r>
            <a:r>
              <a:rPr lang="en-US" altLang="zh-CN" i="1" smtClean="0">
                <a:solidFill>
                  <a:srgbClr val="FF0000"/>
                </a:solidFill>
              </a:rPr>
              <a:t>M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(0, 0,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en-US" altLang="zh-CN" smtClean="0"/>
              <a:t> &gt; </a:t>
            </a:r>
            <a:r>
              <a:rPr lang="en-US" altLang="zh-CN" i="1" smtClean="0"/>
              <a:t>R</a:t>
            </a:r>
            <a:r>
              <a:rPr lang="zh-CN" altLang="en-US" smtClean="0"/>
              <a:t>）处的单位质点的引力．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设球的密度为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，则引力在三个坐标轴上的分力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52788" y="758825"/>
          <a:ext cx="2638425" cy="455613"/>
        </p:xfrm>
        <a:graphic>
          <a:graphicData uri="http://schemas.openxmlformats.org/presentationml/2006/ole">
            <p:oleObj spid="_x0000_s17410" name="Equation" r:id="rId3" imgW="1320480" imgH="22860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81025" y="5402263"/>
          <a:ext cx="6600825" cy="506412"/>
        </p:xfrm>
        <a:graphic>
          <a:graphicData uri="http://schemas.openxmlformats.org/presentationml/2006/ole">
            <p:oleObj spid="_x0000_s17411" name="Equation" r:id="rId4" imgW="4127400" imgH="3171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81025" y="2628900"/>
          <a:ext cx="7089775" cy="812800"/>
        </p:xfrm>
        <a:graphic>
          <a:graphicData uri="http://schemas.openxmlformats.org/presentationml/2006/ole">
            <p:oleObj spid="_x0000_s17412" name="Equation" r:id="rId5" imgW="4431960" imgH="50796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92138" y="3506788"/>
          <a:ext cx="7067550" cy="812800"/>
        </p:xfrm>
        <a:graphic>
          <a:graphicData uri="http://schemas.openxmlformats.org/presentationml/2006/ole">
            <p:oleObj spid="_x0000_s17413" name="Equation" r:id="rId6" imgW="4419360" imgH="50796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81025" y="4370388"/>
          <a:ext cx="6619875" cy="812800"/>
        </p:xfrm>
        <a:graphic>
          <a:graphicData uri="http://schemas.openxmlformats.org/presentationml/2006/ole">
            <p:oleObj spid="_x0000_s17414" name="Equation" r:id="rId7" imgW="4140000" imgH="507960" progId="Equation.DSMT4">
              <p:embed/>
            </p:oleObj>
          </a:graphicData>
        </a:graphic>
      </p:graphicFrame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714750" y="2665413"/>
            <a:ext cx="3527425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714750" y="3536950"/>
            <a:ext cx="3527425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622675" y="4400550"/>
            <a:ext cx="366553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 flipH="1">
            <a:off x="7242175" y="2665413"/>
            <a:ext cx="544513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 flipH="1">
            <a:off x="7242175" y="3536950"/>
            <a:ext cx="544513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705350" y="5337175"/>
            <a:ext cx="328612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hlinkClick r:id="rId2" action="ppaction://hlinksldjump"/>
              </a:rPr>
              <a:t>曲面的面积</a:t>
            </a:r>
            <a:endParaRPr lang="en-US" altLang="zh-CN" smtClean="0"/>
          </a:p>
          <a:p>
            <a:r>
              <a:rPr lang="zh-CN" altLang="en-US" smtClean="0">
                <a:hlinkClick r:id="rId3" action="ppaction://hlinksldjump"/>
              </a:rPr>
              <a:t>质心</a:t>
            </a:r>
            <a:endParaRPr lang="en-US" altLang="zh-CN" smtClean="0"/>
          </a:p>
          <a:p>
            <a:r>
              <a:rPr lang="zh-CN" altLang="en-US" smtClean="0">
                <a:hlinkClick r:id="rId4" action="ppaction://hlinksldjump"/>
              </a:rPr>
              <a:t>转动惯量</a:t>
            </a:r>
            <a:endParaRPr lang="en-US" altLang="zh-CN" smtClean="0"/>
          </a:p>
          <a:p>
            <a:r>
              <a:rPr lang="zh-CN" altLang="en-US" smtClean="0">
                <a:hlinkClick r:id="rId5" action="ppaction://hlinksldjump"/>
              </a:rPr>
              <a:t>引力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重积分的应用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1913" y="804863"/>
          <a:ext cx="9045575" cy="5910262"/>
        </p:xfrm>
        <a:graphic>
          <a:graphicData uri="http://schemas.openxmlformats.org/presentationml/2006/ole">
            <p:oleObj spid="_x0000_s18434" name="Equation" r:id="rId3" imgW="6235560" imgH="40766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214438" y="214313"/>
          <a:ext cx="4362450" cy="752475"/>
        </p:xfrm>
        <a:graphic>
          <a:graphicData uri="http://schemas.openxmlformats.org/presentationml/2006/ole">
            <p:oleObj spid="_x0000_s18435" name="Equation" r:id="rId4" imgW="2717640" imgH="469800" progId="Equation.DSMT4">
              <p:embed/>
            </p:oleObj>
          </a:graphicData>
        </a:graphic>
      </p:graphicFrame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0963" y="1560513"/>
            <a:ext cx="6237287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80963" y="2325688"/>
            <a:ext cx="6237287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80963" y="3092450"/>
            <a:ext cx="6237287" cy="735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80963" y="3856038"/>
            <a:ext cx="4716462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 flipH="1">
            <a:off x="4797425" y="3856038"/>
            <a:ext cx="4284663" cy="73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80963" y="4633913"/>
            <a:ext cx="3563937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3643313" y="4633913"/>
            <a:ext cx="3857625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80963" y="5397500"/>
            <a:ext cx="4594225" cy="603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0963" y="6049963"/>
            <a:ext cx="2952750" cy="665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 flipH="1">
            <a:off x="3027363" y="6049963"/>
            <a:ext cx="1800225" cy="665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5572125" y="401638"/>
          <a:ext cx="2160588" cy="833437"/>
        </p:xfrm>
        <a:graphic>
          <a:graphicData uri="http://schemas.openxmlformats.org/presentationml/2006/ole">
            <p:oleObj spid="_x0000_s18436" name="Equation" r:id="rId5" imgW="1346040" imgH="520560" progId="Equation.DSMT4">
              <p:embed/>
            </p:oleObj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27588" y="6049963"/>
            <a:ext cx="4173537" cy="665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49" name="Picture 2" descr="C:\Users\cjl\Desktop\p141-ex5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25" y="1284288"/>
            <a:ext cx="242887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7908925" y="1704975"/>
          <a:ext cx="265113" cy="265113"/>
        </p:xfrm>
        <a:graphic>
          <a:graphicData uri="http://schemas.openxmlformats.org/presentationml/2006/ole">
            <p:oleObj spid="_x0000_s18437" name="Equation" r:id="rId7" imgW="164880" imgH="164880" progId="Equation.DSMT4">
              <p:embed/>
            </p:oleObj>
          </a:graphicData>
        </a:graphic>
      </p:graphicFrame>
      <p:sp>
        <p:nvSpPr>
          <p:cNvPr id="28" name="矩形 27"/>
          <p:cNvSpPr/>
          <p:nvPr/>
        </p:nvSpPr>
        <p:spPr>
          <a:xfrm>
            <a:off x="3571875" y="6072188"/>
            <a:ext cx="887413" cy="571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18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10 − 4</a:t>
            </a:r>
          </a:p>
          <a:p>
            <a:pPr lvl="1">
              <a:defRPr/>
            </a:pPr>
            <a:r>
              <a:rPr lang="en-US" altLang="zh-CN" dirty="0" smtClean="0"/>
              <a:t>2</a:t>
            </a:r>
          </a:p>
          <a:p>
            <a:pPr lvl="1">
              <a:defRPr/>
            </a:pPr>
            <a:r>
              <a:rPr lang="en-US" altLang="zh-CN" dirty="0" smtClean="0"/>
              <a:t>5</a:t>
            </a:r>
          </a:p>
          <a:p>
            <a:pPr lvl="1">
              <a:defRPr/>
            </a:pPr>
            <a:r>
              <a:rPr lang="en-US" altLang="zh-CN" dirty="0" smtClean="0"/>
              <a:t>11</a:t>
            </a:r>
          </a:p>
          <a:p>
            <a:pPr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总复习十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5</a:t>
            </a:r>
          </a:p>
          <a:p>
            <a:pPr lvl="1">
              <a:defRPr/>
            </a:pPr>
            <a:r>
              <a:rPr lang="en-US" altLang="zh-CN" dirty="0" smtClean="0"/>
              <a:t>7</a:t>
            </a:r>
          </a:p>
          <a:p>
            <a:pPr lvl="1">
              <a:defRPr/>
            </a:pPr>
            <a:r>
              <a:rPr lang="en-US" altLang="zh-CN" dirty="0" smtClean="0"/>
              <a:t>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C:\Users\cjl\Desktop\p177-第一类曲面积分的计算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C:\Users\cjl\Desktop\p177-第一类曲面积分的计算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F:\为人师表\任教课程\高等数学\temp\p177-第一类曲面积分的计算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 descr="C:\Users\cjl\Desktop\p177-第一类曲面积分的计算-4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" descr="C:\Users\cjl\Desktop\p177-第一类曲面积分的计算-5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 descr="C:\Users\cjl\Desktop\p177-第一类曲面积分的计算-6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C:\Users\cjl\Desktop\p177-第一类曲面积分的计算-7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 descr="C:\Users\cjl\Desktop\p177-第一类曲面积分的计算-8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13" descr="C:\Users\cjl\Desktop\p177-第一类曲面积分的计算-10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7235825" y="6427788"/>
          <a:ext cx="277813" cy="355600"/>
        </p:xfrm>
        <a:graphic>
          <a:graphicData uri="http://schemas.openxmlformats.org/presentationml/2006/ole">
            <p:oleObj spid="_x0000_s1026" name="Equation" r:id="rId14" imgW="139680" imgH="177480" progId="Equation.DSMT4">
              <p:embed/>
            </p:oleObj>
          </a:graphicData>
        </a:graphic>
      </p:graphicFrame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48237"/>
          </a:xfrm>
        </p:spPr>
        <p:txBody>
          <a:bodyPr/>
          <a:lstStyle/>
          <a:p>
            <a:r>
              <a:rPr lang="zh-CN" altLang="en-US" smtClean="0"/>
              <a:t>光滑曲面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dS</a:t>
            </a:r>
          </a:p>
          <a:p>
            <a:r>
              <a:rPr lang="zh-CN" altLang="en-US" smtClean="0"/>
              <a:t>面积微元 </a:t>
            </a:r>
            <a:r>
              <a:rPr lang="en-US" altLang="zh-CN" i="1" smtClean="0"/>
              <a:t>dS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   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en-US" altLang="zh-CN" smtClean="0"/>
              <a:t>  = </a:t>
            </a:r>
            <a:r>
              <a:rPr lang="en-US" altLang="zh-CN" i="1" smtClean="0">
                <a:solidFill>
                  <a:srgbClr val="FF0000"/>
                </a:solidFill>
              </a:rPr>
              <a:t>dxdy</a:t>
            </a:r>
            <a:endParaRPr lang="zh-CN" altLang="en-US" i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切平面 </a:t>
            </a:r>
            <a:r>
              <a:rPr lang="en-US" altLang="zh-CN" i="1" smtClean="0"/>
              <a:t>T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dA</a:t>
            </a:r>
          </a:p>
          <a:p>
            <a:r>
              <a:rPr lang="zh-CN" altLang="en-US" smtClean="0"/>
              <a:t>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处的法向量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思想：</a:t>
            </a:r>
            <a:r>
              <a:rPr lang="zh-CN" altLang="en-US" smtClean="0"/>
              <a:t>化曲为直．</a:t>
            </a:r>
            <a:endParaRPr lang="en-US" altLang="zh-CN" sz="1800" smtClean="0">
              <a:solidFill>
                <a:srgbClr val="0000FF"/>
              </a:solidFill>
            </a:endParaRPr>
          </a:p>
        </p:txBody>
      </p:sp>
      <p:sp>
        <p:nvSpPr>
          <p:cNvPr id="104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曲面的面积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2889250"/>
          <a:ext cx="1724025" cy="468313"/>
        </p:xfrm>
        <a:graphic>
          <a:graphicData uri="http://schemas.openxmlformats.org/presentationml/2006/ole">
            <p:oleObj spid="_x0000_s1027" name="Equation" r:id="rId15" imgW="1079280" imgH="291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4625" y="3790950"/>
          <a:ext cx="1803400" cy="485775"/>
        </p:xfrm>
        <a:graphic>
          <a:graphicData uri="http://schemas.openxmlformats.org/presentationml/2006/ole">
            <p:oleObj spid="_x0000_s1028" name="Equation" r:id="rId16" imgW="1130040" imgH="30456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500688" y="1957388"/>
            <a:ext cx="10715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5003800" y="2420938"/>
            <a:ext cx="1320800" cy="442912"/>
          </a:xfrm>
          <a:prstGeom prst="wedgeRoundRectCallout">
            <a:avLst>
              <a:gd name="adj1" fmla="val -21907"/>
              <a:gd name="adj2" fmla="val 74199"/>
              <a:gd name="adj3" fmla="val 16667"/>
            </a:avLst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P.101</a:t>
            </a: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6653213" y="2789238"/>
          <a:ext cx="2022475" cy="812800"/>
        </p:xfrm>
        <a:graphic>
          <a:graphicData uri="http://schemas.openxmlformats.org/presentationml/2006/ole">
            <p:oleObj spid="_x0000_s1029" name="Equation" r:id="rId17" imgW="1269720" imgH="5079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04838" y="3717925"/>
          <a:ext cx="1982787" cy="647700"/>
        </p:xfrm>
        <a:graphic>
          <a:graphicData uri="http://schemas.openxmlformats.org/presentationml/2006/ole">
            <p:oleObj spid="_x0000_s1030" name="Equation" r:id="rId18" imgW="1244520" imgH="40608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04838" y="3714750"/>
          <a:ext cx="2065337" cy="730250"/>
        </p:xfrm>
        <a:graphic>
          <a:graphicData uri="http://schemas.openxmlformats.org/presentationml/2006/ole">
            <p:oleObj spid="_x0000_s1031" name="Equation" r:id="rId19" imgW="1295280" imgH="457200" progId="Equation.DSMT4">
              <p:embed/>
            </p:oleObj>
          </a:graphicData>
        </a:graphic>
      </p:graphicFrame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5867400" y="115888"/>
            <a:ext cx="3097213" cy="1871662"/>
          </a:xfrm>
          <a:prstGeom prst="roundRect">
            <a:avLst>
              <a:gd name="adj" fmla="val 10120"/>
            </a:avLst>
          </a:prstGeom>
          <a:solidFill>
            <a:srgbClr val="FFFF99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5995988" y="277813"/>
          <a:ext cx="2900362" cy="769937"/>
        </p:xfrm>
        <a:graphic>
          <a:graphicData uri="http://schemas.openxmlformats.org/presentationml/2006/ole">
            <p:oleObj spid="_x0000_s1032" name="Equation" r:id="rId20" imgW="1828800" imgH="482400" progId="Equation.DSMT4">
              <p:embed/>
            </p:oleObj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5995988" y="1028700"/>
          <a:ext cx="2832100" cy="814388"/>
        </p:xfrm>
        <a:graphic>
          <a:graphicData uri="http://schemas.openxmlformats.org/presentationml/2006/ole">
            <p:oleObj spid="_x0000_s1033" name="Equation" r:id="rId21" imgW="1777680" imgH="507960" progId="Equation.DSMT4">
              <p:embed/>
            </p:oleObj>
          </a:graphicData>
        </a:graphic>
      </p:graphicFrame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7380288" y="1028700"/>
            <a:ext cx="1439862" cy="7921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438275" y="3714750"/>
            <a:ext cx="1287463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2714625" y="3794125"/>
          <a:ext cx="1962150" cy="485775"/>
        </p:xfrm>
        <a:graphic>
          <a:graphicData uri="http://schemas.openxmlformats.org/presentationml/2006/ole">
            <p:oleObj spid="_x0000_s1034" name="Equation" r:id="rId22" imgW="1231560" imgH="304560" progId="Equation.DSMT4">
              <p:embed/>
            </p:oleObj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/>
        </p:nvGraphicFramePr>
        <p:xfrm>
          <a:off x="763588" y="5102225"/>
          <a:ext cx="2716212" cy="773113"/>
        </p:xfrm>
        <a:graphic>
          <a:graphicData uri="http://schemas.openxmlformats.org/presentationml/2006/ole">
            <p:oleObj spid="_x0000_s1035" name="Equation" r:id="rId23" imgW="1701720" imgH="482400" progId="Equation.DSMT4">
              <p:embed/>
            </p:oleObj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766763" y="5821363"/>
          <a:ext cx="2713037" cy="750887"/>
        </p:xfrm>
        <a:graphic>
          <a:graphicData uri="http://schemas.openxmlformats.org/presentationml/2006/ole">
            <p:oleObj spid="_x0000_s1036" name="Equation" r:id="rId24" imgW="1701720" imgH="46980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642938" y="4383088"/>
          <a:ext cx="2836862" cy="771525"/>
        </p:xfrm>
        <a:graphic>
          <a:graphicData uri="http://schemas.openxmlformats.org/presentationml/2006/ole">
            <p:oleObj spid="_x0000_s1037" name="Equation" r:id="rId25" imgW="1777680" imgH="482400" progId="Equation.DSMT4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3286125" y="4459288"/>
            <a:ext cx="2001838" cy="508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P.169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86125" y="5187950"/>
            <a:ext cx="2001838" cy="508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P.170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86125" y="5918200"/>
            <a:ext cx="2001838" cy="50641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P.170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7194" grpId="0" animBg="1"/>
      <p:bldP spid="7197" grpId="0" animBg="1"/>
      <p:bldP spid="7197" grpId="1" animBg="1"/>
      <p:bldP spid="719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求半径为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的球的表面积．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P.170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上半球面方程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面上的投影区域</a:t>
            </a:r>
            <a:r>
              <a:rPr lang="zh-CN" altLang="en-US" smtClean="0">
                <a:solidFill>
                  <a:srgbClr val="0000FF"/>
                </a:solidFill>
              </a:rPr>
              <a:t>（即函数的定义域）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所以整个球面的表面积</a:t>
            </a:r>
            <a:endParaRPr lang="en-US" altLang="zh-CN" smtClean="0"/>
          </a:p>
        </p:txBody>
      </p:sp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3175000" y="723900"/>
          <a:ext cx="2378075" cy="446088"/>
        </p:xfrm>
        <a:graphic>
          <a:graphicData uri="http://schemas.openxmlformats.org/presentationml/2006/ole">
            <p:oleObj spid="_x0000_s2050" name="Equation" r:id="rId3" imgW="1485720" imgH="27936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453188" y="1198563"/>
          <a:ext cx="2333625" cy="506412"/>
        </p:xfrm>
        <a:graphic>
          <a:graphicData uri="http://schemas.openxmlformats.org/presentationml/2006/ole">
            <p:oleObj spid="_x0000_s2051" name="Equation" r:id="rId4" imgW="1168200" imgH="2538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44613" y="1766888"/>
          <a:ext cx="2062162" cy="773112"/>
        </p:xfrm>
        <a:graphic>
          <a:graphicData uri="http://schemas.openxmlformats.org/presentationml/2006/ole">
            <p:oleObj spid="_x0000_s2052" name="Equation" r:id="rId5" imgW="1282680" imgH="4824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87750" y="1766888"/>
          <a:ext cx="2039938" cy="773112"/>
        </p:xfrm>
        <a:graphic>
          <a:graphicData uri="http://schemas.openxmlformats.org/presentationml/2006/ole">
            <p:oleObj spid="_x0000_s2053" name="Equation" r:id="rId6" imgW="1269720" imgH="48240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396875" y="3127375"/>
          <a:ext cx="8545513" cy="2801938"/>
        </p:xfrm>
        <a:graphic>
          <a:graphicData uri="http://schemas.openxmlformats.org/presentationml/2006/ole">
            <p:oleObj spid="_x0000_s2054" name="Equation" r:id="rId7" imgW="5359320" imgH="175248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808663" y="1766888"/>
          <a:ext cx="2978150" cy="771525"/>
        </p:xfrm>
        <a:graphic>
          <a:graphicData uri="http://schemas.openxmlformats.org/presentationml/2006/ole">
            <p:oleObj spid="_x0000_s2055" name="Equation" r:id="rId8" imgW="1866600" imgH="482400" progId="Equation.DSMT4">
              <p:embed/>
            </p:oleObj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65238" y="3087688"/>
            <a:ext cx="2698750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590550" y="3841750"/>
            <a:ext cx="2592388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90550" y="4614863"/>
            <a:ext cx="2987675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 flipH="1">
            <a:off x="3576638" y="4614863"/>
            <a:ext cx="3576637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flipH="1">
            <a:off x="590550" y="5378450"/>
            <a:ext cx="2700338" cy="550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 flipH="1">
            <a:off x="3957638" y="3087688"/>
            <a:ext cx="3043237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 flipH="1">
            <a:off x="3182938" y="3841750"/>
            <a:ext cx="2622550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7000875" y="3087688"/>
            <a:ext cx="1866900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290888" y="5378450"/>
            <a:ext cx="2586037" cy="550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7929563" y="0"/>
            <a:ext cx="1214437" cy="1179513"/>
            <a:chOff x="7929563" y="0"/>
            <a:chExt cx="1214437" cy="1179513"/>
          </a:xfrm>
        </p:grpSpPr>
        <p:pic>
          <p:nvPicPr>
            <p:cNvPr id="2068" name="Picture 2" descr="C:\Users\cjl\Desktop\p141-ex5-1.bmp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929563" y="0"/>
              <a:ext cx="1214437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" name="Object 19"/>
            <p:cNvGraphicFramePr>
              <a:graphicFrameLocks noChangeAspect="1"/>
            </p:cNvGraphicFramePr>
            <p:nvPr/>
          </p:nvGraphicFramePr>
          <p:xfrm>
            <a:off x="8542709" y="212425"/>
            <a:ext cx="130908" cy="144000"/>
          </p:xfrm>
          <a:graphic>
            <a:graphicData uri="http://schemas.openxmlformats.org/presentationml/2006/ole">
              <p:oleObj spid="_x0000_s2056" name="Equation" r:id="rId10" imgW="126720" imgH="1396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离散质点系的质心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面上有一个质点系，</a:t>
            </a:r>
          </a:p>
          <a:p>
            <a:r>
              <a:rPr lang="zh-CN" altLang="en-US" smtClean="0"/>
              <a:t>若该质点系只包含一个质点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zh-CN" altLang="en-US" smtClean="0"/>
              <a:t>，其坐标为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，则其质心的坐标为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r>
              <a:rPr lang="zh-CN" altLang="en-US" smtClean="0"/>
              <a:t>若该质点系包含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个质点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，其坐标分别为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),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), …, 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)</a:t>
            </a:r>
            <a:r>
              <a:rPr lang="en-US" altLang="zh-CN" i="1" baseline="-25000" smtClean="0"/>
              <a:t> </a:t>
            </a:r>
            <a:r>
              <a:rPr lang="zh-CN" altLang="en-US" smtClean="0"/>
              <a:t>，设                      ，则质心为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</a:t>
            </a:r>
            <a:r>
              <a:rPr lang="zh-CN" altLang="en-US" smtClean="0">
                <a:solidFill>
                  <a:srgbClr val="FF0000"/>
                </a:solidFill>
              </a:rPr>
              <a:t>（横坐标的加权平均）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（纵坐标的加权平均）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39940" name="Picture 4" descr="p131-平面薄片的中心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9413" y="3944938"/>
            <a:ext cx="368458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006475" y="3719513"/>
          <a:ext cx="3421063" cy="862012"/>
        </p:xfrm>
        <a:graphic>
          <a:graphicData uri="http://schemas.openxmlformats.org/presentationml/2006/ole">
            <p:oleObj spid="_x0000_s3074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06475" y="5013325"/>
          <a:ext cx="3421063" cy="862013"/>
        </p:xfrm>
        <a:graphic>
          <a:graphicData uri="http://schemas.openxmlformats.org/presentationml/2006/ole">
            <p:oleObj spid="_x0000_s3075" name="Equation" r:id="rId5" imgW="1714320" imgH="431640" progId="Equation.DSMT4">
              <p:embed/>
            </p:oleObj>
          </a:graphicData>
        </a:graphic>
      </p:graphicFrame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641600" y="5084763"/>
            <a:ext cx="19304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39953" name="Picture 17" descr="p131-平面薄片的中心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59413" y="3944938"/>
            <a:ext cx="368458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099175" y="5981700"/>
            <a:ext cx="503238" cy="889000"/>
            <a:chOff x="3647" y="3702"/>
            <a:chExt cx="317" cy="560"/>
          </a:xfrm>
        </p:grpSpPr>
        <p:sp>
          <p:nvSpPr>
            <p:cNvPr id="3090" name="Line 5"/>
            <p:cNvSpPr>
              <a:spLocks noChangeShapeType="1"/>
            </p:cNvSpPr>
            <p:nvPr/>
          </p:nvSpPr>
          <p:spPr bwMode="auto">
            <a:xfrm>
              <a:off x="3814" y="370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8"/>
            <p:cNvSpPr>
              <a:spLocks noChangeArrowheads="1"/>
            </p:cNvSpPr>
            <p:nvPr/>
          </p:nvSpPr>
          <p:spPr bwMode="auto">
            <a:xfrm>
              <a:off x="3647" y="397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468938" y="5708650"/>
            <a:ext cx="908050" cy="457200"/>
            <a:chOff x="3242" y="3557"/>
            <a:chExt cx="572" cy="288"/>
          </a:xfrm>
        </p:grpSpPr>
        <p:sp>
          <p:nvSpPr>
            <p:cNvPr id="3088" name="Line 6"/>
            <p:cNvSpPr>
              <a:spLocks noChangeShapeType="1"/>
            </p:cNvSpPr>
            <p:nvPr/>
          </p:nvSpPr>
          <p:spPr bwMode="auto">
            <a:xfrm flipH="1">
              <a:off x="3451" y="370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Rectangle 9"/>
            <p:cNvSpPr>
              <a:spLocks noChangeArrowheads="1"/>
            </p:cNvSpPr>
            <p:nvPr/>
          </p:nvSpPr>
          <p:spPr bwMode="auto">
            <a:xfrm>
              <a:off x="3242" y="35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887913" y="3227388"/>
          <a:ext cx="1722437" cy="608012"/>
        </p:xfrm>
        <a:graphic>
          <a:graphicData uri="http://schemas.openxmlformats.org/presentationml/2006/ole">
            <p:oleObj spid="_x0000_s3076" name="Equation" r:id="rId7" imgW="863280" imgH="30456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4543425" y="3327400"/>
            <a:ext cx="39862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auto">
          <a:xfrm>
            <a:off x="4859338" y="146050"/>
            <a:ext cx="4194175" cy="1338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b="1"/>
              <a:t>质心是质量中心的简称．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b="1"/>
              <a:t>质心是质点系质量分布的平均位置，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b="1"/>
              <a:t>质心是质点系质量被认为集中于此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/>
              <a:t>   的一个假设点</a:t>
            </a:r>
            <a:r>
              <a:rPr lang="en-US" altLang="zh-CN" b="1"/>
              <a:t>.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41600" y="3781425"/>
            <a:ext cx="193040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641600" y="5092700"/>
            <a:ext cx="193040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47" grpId="0" animBg="1"/>
      <p:bldP spid="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平面薄片的质心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设一平面薄片占有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面上的闭区域 </a:t>
            </a:r>
            <a:r>
              <a:rPr lang="en-US" altLang="zh-CN" i="1" smtClean="0"/>
              <a:t>D</a:t>
            </a:r>
            <a:r>
              <a:rPr lang="zh-CN" altLang="en-US" smtClean="0"/>
              <a:t>，它在点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面密度为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，则该平面薄片的质量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上任取微元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，则质量微元 </a:t>
            </a:r>
            <a:r>
              <a:rPr lang="en-US" altLang="zh-CN" i="1" smtClean="0"/>
              <a:t>dM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从而平面薄片的质心为</a:t>
            </a:r>
            <a:endParaRPr lang="en-US" altLang="zh-CN" smtClean="0"/>
          </a:p>
        </p:txBody>
      </p:sp>
      <p:pic>
        <p:nvPicPr>
          <p:cNvPr id="47108" name="Picture 4" descr="p131-平面薄片的中心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3944938"/>
            <a:ext cx="3684588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 descr="p131-平面薄片的中心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3944938"/>
            <a:ext cx="3684588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854700" y="1947863"/>
          <a:ext cx="2432050" cy="760412"/>
        </p:xfrm>
        <a:graphic>
          <a:graphicData uri="http://schemas.openxmlformats.org/presentationml/2006/ole">
            <p:oleObj spid="_x0000_s4098" name="Equation" r:id="rId5" imgW="1218960" imgH="380880" progId="Equation.DSMT4">
              <p:embed/>
            </p:oleObj>
          </a:graphicData>
        </a:graphic>
      </p:graphicFrame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083300" y="2827338"/>
            <a:ext cx="2017713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25488" y="3789363"/>
          <a:ext cx="1647825" cy="887412"/>
        </p:xfrm>
        <a:graphic>
          <a:graphicData uri="http://schemas.openxmlformats.org/presentationml/2006/ole">
            <p:oleObj spid="_x0000_s4099" name="Equation" r:id="rId6" imgW="825480" imgH="4442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5488" y="3789363"/>
          <a:ext cx="4567237" cy="889000"/>
        </p:xfrm>
        <a:graphic>
          <a:graphicData uri="http://schemas.openxmlformats.org/presentationml/2006/ole">
            <p:oleObj spid="_x0000_s4100" name="Equation" r:id="rId7" imgW="2286000" imgH="4442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41600" y="3825875"/>
            <a:ext cx="265112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712788" y="4859338"/>
          <a:ext cx="1647825" cy="887412"/>
        </p:xfrm>
        <a:graphic>
          <a:graphicData uri="http://schemas.openxmlformats.org/presentationml/2006/ole">
            <p:oleObj spid="_x0000_s4101" name="Equation" r:id="rId8" imgW="825480" imgH="4442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12788" y="4859338"/>
          <a:ext cx="4560887" cy="887412"/>
        </p:xfrm>
        <a:graphic>
          <a:graphicData uri="http://schemas.openxmlformats.org/presentationml/2006/ole">
            <p:oleObj spid="_x0000_s4102" name="Equation" r:id="rId9" imgW="2286000" imgH="444240" progId="Equation.DSMT4">
              <p:embed/>
            </p:oleObj>
          </a:graphicData>
        </a:graphic>
      </p:graphicFrame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627313" y="4905375"/>
            <a:ext cx="265112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  <p:bldP spid="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求位于两圆 </a:t>
            </a:r>
            <a:r>
              <a:rPr lang="en-US" altLang="zh-CN" i="1" smtClean="0">
                <a:hlinkClick r:id="rId4" action="ppaction://hlinksldjump"/>
              </a:rPr>
              <a:t>r</a:t>
            </a:r>
            <a:r>
              <a:rPr lang="en-US" altLang="zh-CN" smtClean="0">
                <a:hlinkClick r:id="rId4" action="ppaction://hlinksldjump"/>
              </a:rPr>
              <a:t> = 2sin</a:t>
            </a:r>
            <a:r>
              <a:rPr lang="en-US" altLang="zh-CN" i="1" smtClean="0">
                <a:latin typeface="Symbol" pitchFamily="18" charset="2"/>
                <a:hlinkClick r:id="rId4" action="ppaction://hlinksldjump"/>
              </a:rPr>
              <a:t>q</a:t>
            </a:r>
            <a:r>
              <a:rPr lang="en-US" altLang="zh-CN" smtClean="0">
                <a:hlinkClick r:id="rId4" action="ppaction://hlinksldjump"/>
              </a:rPr>
              <a:t> </a:t>
            </a:r>
            <a:r>
              <a:rPr lang="zh-CN" altLang="en-US" smtClean="0">
                <a:hlinkClick r:id="rId4" action="ppaction://hlinksldjump"/>
              </a:rPr>
              <a:t>和 </a:t>
            </a:r>
            <a:r>
              <a:rPr lang="en-US" altLang="zh-CN" i="1" smtClean="0">
                <a:hlinkClick r:id="rId4" action="ppaction://hlinksldjump"/>
              </a:rPr>
              <a:t>r</a:t>
            </a:r>
            <a:r>
              <a:rPr lang="en-US" altLang="zh-CN" smtClean="0">
                <a:hlinkClick r:id="rId4" action="ppaction://hlinksldjump"/>
              </a:rPr>
              <a:t> = 4sin</a:t>
            </a:r>
            <a:r>
              <a:rPr lang="en-US" altLang="zh-CN" i="1" smtClean="0">
                <a:latin typeface="Symbol" pitchFamily="18" charset="2"/>
                <a:hlinkClick r:id="rId4" action="ppaction://hlinksldjump"/>
              </a:rPr>
              <a:t>q</a:t>
            </a:r>
            <a:r>
              <a:rPr lang="zh-CN" altLang="en-US" smtClean="0">
                <a:hlinkClick r:id="rId4" action="ppaction://hlinksldjump"/>
              </a:rPr>
              <a:t> </a:t>
            </a:r>
            <a:r>
              <a:rPr lang="zh-CN" altLang="en-US" smtClean="0"/>
              <a:t>之间的均匀薄片的质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心．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P.173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因为薄片是均匀的，即密度函数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zh-CN" altLang="en-US" smtClean="0"/>
              <a:t>常数，所以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63525" y="1752600"/>
          <a:ext cx="6257925" cy="1176338"/>
        </p:xfrm>
        <a:graphic>
          <a:graphicData uri="http://schemas.openxmlformats.org/presentationml/2006/ole">
            <p:oleObj spid="_x0000_s5122" name="Equation" r:id="rId5" imgW="3924000" imgH="7365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63525" y="3114675"/>
          <a:ext cx="8596313" cy="2393950"/>
        </p:xfrm>
        <a:graphic>
          <a:graphicData uri="http://schemas.openxmlformats.org/presentationml/2006/ole">
            <p:oleObj spid="_x0000_s5123" name="Equation" r:id="rId6" imgW="5384520" imgH="1498320" progId="Equation.DSMT4">
              <p:embed/>
            </p:oleObj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517775" y="1744663"/>
            <a:ext cx="1692275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4213225" y="1744663"/>
            <a:ext cx="1000125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213350" y="1744663"/>
            <a:ext cx="1357313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17775" y="3122613"/>
            <a:ext cx="1692275" cy="1185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4213225" y="3122613"/>
            <a:ext cx="1000125" cy="1185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213350" y="3122613"/>
            <a:ext cx="1858963" cy="1185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072313" y="3122613"/>
            <a:ext cx="1785937" cy="11858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460375" y="4306888"/>
            <a:ext cx="2663825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127375" y="4306888"/>
            <a:ext cx="1658938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072063" y="4306888"/>
            <a:ext cx="1785937" cy="593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137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7688" y="4714875"/>
            <a:ext cx="224631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33"/>
          <p:cNvGrpSpPr>
            <a:grpSpLocks/>
          </p:cNvGrpSpPr>
          <p:nvPr/>
        </p:nvGrpSpPr>
        <p:grpSpPr bwMode="auto">
          <a:xfrm>
            <a:off x="7207250" y="4764088"/>
            <a:ext cx="722313" cy="1735137"/>
            <a:chOff x="7207250" y="4764088"/>
            <a:chExt cx="722313" cy="1735137"/>
          </a:xfrm>
        </p:grpSpPr>
        <p:cxnSp>
          <p:nvCxnSpPr>
            <p:cNvPr id="17" name="直接连接符 16"/>
            <p:cNvCxnSpPr/>
            <p:nvPr/>
          </p:nvCxnSpPr>
          <p:spPr bwMode="auto">
            <a:xfrm rot="16200000" flipV="1">
              <a:off x="6700838" y="5270500"/>
              <a:ext cx="1735137" cy="722313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404100" y="5297488"/>
              <a:ext cx="90488" cy="904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656513" y="5867400"/>
              <a:ext cx="90487" cy="90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7288213" y="4500563"/>
          <a:ext cx="1624012" cy="547687"/>
        </p:xfrm>
        <a:graphic>
          <a:graphicData uri="http://schemas.openxmlformats.org/presentationml/2006/ole">
            <p:oleObj spid="_x0000_s5124" name="Equation" r:id="rId8" imgW="1206360" imgH="40608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072063" y="4949825"/>
            <a:ext cx="1785937" cy="593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4786313" y="4306888"/>
            <a:ext cx="2071687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17513" y="5491163"/>
          <a:ext cx="6450012" cy="1366837"/>
        </p:xfrm>
        <a:graphic>
          <a:graphicData uri="http://schemas.openxmlformats.org/presentationml/2006/ole">
            <p:oleObj spid="_x0000_s5125" name="Equation" r:id="rId9" imgW="4978080" imgH="1054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圆的极坐标方程</a:t>
            </a:r>
            <a:endParaRPr lang="zh-CN" altLang="en-US" dirty="0"/>
          </a:p>
        </p:txBody>
      </p:sp>
      <p:pic>
        <p:nvPicPr>
          <p:cNvPr id="35844" name="Picture 2" descr="C:\Users\cjl\Desktop\p129-圆的极坐标方程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3" descr="C:\Users\cjl\Desktop\p129-圆的极坐标方程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71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4" descr="C:\Users\cjl\Desktop\p129-圆的极坐标方程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3843338" y="2786063"/>
            <a:ext cx="1014412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214813" y="3001963"/>
          <a:ext cx="223837" cy="284162"/>
        </p:xfrm>
        <a:graphic>
          <a:graphicData uri="http://schemas.openxmlformats.org/presentationml/2006/ole">
            <p:oleObj spid="_x0000_s6146" name="Equation" r:id="rId7" imgW="139680" imgH="177480" progId="Equation.DSMT4">
              <p:embed/>
            </p:oleObj>
          </a:graphicData>
        </a:graphic>
      </p:graphicFrame>
      <p:cxnSp>
        <p:nvCxnSpPr>
          <p:cNvPr id="25" name="直接连接符 24"/>
          <p:cNvCxnSpPr/>
          <p:nvPr/>
        </p:nvCxnSpPr>
        <p:spPr>
          <a:xfrm rot="5400000" flipH="1" flipV="1">
            <a:off x="7493794" y="3121819"/>
            <a:ext cx="10144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7920038" y="3503613"/>
          <a:ext cx="223837" cy="284162"/>
        </p:xfrm>
        <a:graphic>
          <a:graphicData uri="http://schemas.openxmlformats.org/presentationml/2006/ole">
            <p:oleObj spid="_x0000_s6147" name="Equation" r:id="rId8" imgW="139680" imgH="177480" progId="Equation.DSMT4">
              <p:embed/>
            </p:oleObj>
          </a:graphicData>
        </a:graphic>
      </p:graphicFrame>
      <p:sp>
        <p:nvSpPr>
          <p:cNvPr id="28" name="弧形 27"/>
          <p:cNvSpPr/>
          <p:nvPr/>
        </p:nvSpPr>
        <p:spPr>
          <a:xfrm>
            <a:off x="4038600" y="3138488"/>
            <a:ext cx="71438" cy="2143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>
            <a:off x="7724775" y="3725863"/>
            <a:ext cx="250825" cy="250825"/>
          </a:xfrm>
          <a:prstGeom prst="arc">
            <a:avLst>
              <a:gd name="adj1" fmla="val 16200000"/>
              <a:gd name="adj2" fmla="val 243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38188" y="4286250"/>
            <a:ext cx="2260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0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2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</a:p>
          <a:p>
            <a:pPr algn="r"/>
            <a:r>
              <a:rPr lang="zh-CN" altLang="en-US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或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i="1">
              <a:latin typeface="Symbol" pitchFamily="18" charset="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11563" y="4286250"/>
            <a:ext cx="2643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−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/ 2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97625" y="4286250"/>
            <a:ext cx="2613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en-US" altLang="zh-CN" sz="20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0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endParaRPr lang="zh-CN" altLang="en-US" sz="2000" i="1">
              <a:latin typeface="Symbol" pitchFamily="18" charset="2"/>
            </a:endParaRPr>
          </a:p>
        </p:txBody>
      </p:sp>
      <p:sp>
        <p:nvSpPr>
          <p:cNvPr id="15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cxnSp>
        <p:nvCxnSpPr>
          <p:cNvPr id="30" name="直接连接符 29"/>
          <p:cNvCxnSpPr/>
          <p:nvPr/>
        </p:nvCxnSpPr>
        <p:spPr>
          <a:xfrm rot="16200000" flipV="1">
            <a:off x="4699794" y="2893219"/>
            <a:ext cx="490538" cy="2349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 noChangeAspect="1"/>
          </p:cNvCxnSpPr>
          <p:nvPr/>
        </p:nvCxnSpPr>
        <p:spPr>
          <a:xfrm>
            <a:off x="7775575" y="2632075"/>
            <a:ext cx="488950" cy="2333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 形 34"/>
          <p:cNvSpPr>
            <a:spLocks noChangeAspect="1"/>
          </p:cNvSpPr>
          <p:nvPr/>
        </p:nvSpPr>
        <p:spPr>
          <a:xfrm rot="-1200000">
            <a:off x="4749800" y="2817813"/>
            <a:ext cx="144463" cy="144462"/>
          </a:xfrm>
          <a:prstGeom prst="corner">
            <a:avLst>
              <a:gd name="adj1" fmla="val 14271"/>
              <a:gd name="adj2" fmla="val 126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L 形 36"/>
          <p:cNvSpPr>
            <a:spLocks noChangeAspect="1"/>
          </p:cNvSpPr>
          <p:nvPr/>
        </p:nvSpPr>
        <p:spPr>
          <a:xfrm rot="1200000">
            <a:off x="8043863" y="2786063"/>
            <a:ext cx="142875" cy="144462"/>
          </a:xfrm>
          <a:prstGeom prst="corner">
            <a:avLst>
              <a:gd name="adj1" fmla="val 14271"/>
              <a:gd name="adj2" fmla="val 126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020888" y="1979613"/>
            <a:ext cx="10255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半径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306888" y="1979613"/>
            <a:ext cx="10239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直径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623175" y="1979613"/>
            <a:ext cx="10239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直径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animBg="1"/>
      <p:bldP spid="35" grpId="0" animBg="1"/>
      <p:bldP spid="37" grpId="0" animBg="1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求位于两圆 </a:t>
            </a:r>
            <a:r>
              <a:rPr lang="en-US" altLang="zh-CN" i="1" smtClean="0"/>
              <a:t>r</a:t>
            </a:r>
            <a:r>
              <a:rPr lang="en-US" altLang="zh-CN" smtClean="0"/>
              <a:t> = 2sin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r</a:t>
            </a:r>
            <a:r>
              <a:rPr lang="en-US" altLang="zh-CN" smtClean="0"/>
              <a:t> = 4sin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之间的均匀薄片的质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心．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P.173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因为薄片是均匀的，即密度函数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zh-CN" altLang="en-US" smtClean="0"/>
              <a:t>常数，所以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63525" y="1752600"/>
          <a:ext cx="6257925" cy="1176338"/>
        </p:xfrm>
        <a:graphic>
          <a:graphicData uri="http://schemas.openxmlformats.org/presentationml/2006/ole">
            <p:oleObj spid="_x0000_s7170" name="Equation" r:id="rId3" imgW="3924000" imgH="7365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63525" y="3105150"/>
          <a:ext cx="8596313" cy="2414588"/>
        </p:xfrm>
        <a:graphic>
          <a:graphicData uri="http://schemas.openxmlformats.org/presentationml/2006/ole">
            <p:oleObj spid="_x0000_s7171" name="Equation" r:id="rId4" imgW="5384520" imgH="151128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17513" y="5491163"/>
          <a:ext cx="6450012" cy="1366837"/>
        </p:xfrm>
        <a:graphic>
          <a:graphicData uri="http://schemas.openxmlformats.org/presentationml/2006/ole">
            <p:oleObj spid="_x0000_s7172" name="Equation" r:id="rId5" imgW="4978080" imgH="105408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6858000" y="4306888"/>
            <a:ext cx="1403350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261350" y="4306888"/>
            <a:ext cx="596900" cy="1184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7470</TotalTime>
  <Words>1061</Words>
  <Application>Microsoft Office PowerPoint</Application>
  <PresentationFormat>全屏显示(4:3)</PresentationFormat>
  <Paragraphs>169</Paragraphs>
  <Slides>21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5_聚合</vt:lpstr>
      <vt:lpstr>MathType 6.0 Equation</vt:lpstr>
      <vt:lpstr>MathType 5.0 Equation</vt:lpstr>
      <vt:lpstr>第十章  重积分</vt:lpstr>
      <vt:lpstr>重积分的应用</vt:lpstr>
      <vt:lpstr>曲面的面积</vt:lpstr>
      <vt:lpstr>幻灯片 4</vt:lpstr>
      <vt:lpstr>离散质点系的质心</vt:lpstr>
      <vt:lpstr>平面薄片的质心</vt:lpstr>
      <vt:lpstr>幻灯片 7</vt:lpstr>
      <vt:lpstr>圆的极坐标方程</vt:lpstr>
      <vt:lpstr>幻灯片 9</vt:lpstr>
      <vt:lpstr>推广</vt:lpstr>
      <vt:lpstr>离散质点系的转动惯量</vt:lpstr>
      <vt:lpstr>平面薄片的转动惯量</vt:lpstr>
      <vt:lpstr>推广</vt:lpstr>
      <vt:lpstr>幻灯片 14</vt:lpstr>
      <vt:lpstr>平面薄片对质点的引力</vt:lpstr>
      <vt:lpstr>平面薄片对质点的引力</vt:lpstr>
      <vt:lpstr>平面薄片对质点的引力</vt:lpstr>
      <vt:lpstr>空间立体对质点的引力</vt:lpstr>
      <vt:lpstr>幻灯片 19</vt:lpstr>
      <vt:lpstr>幻灯片 20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540</cp:revision>
  <dcterms:created xsi:type="dcterms:W3CDTF">2010-09-04T05:21:04Z</dcterms:created>
  <dcterms:modified xsi:type="dcterms:W3CDTF">2023-04-13T09:12:26Z</dcterms:modified>
</cp:coreProperties>
</file>