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23" r:id="rId2"/>
    <p:sldMasterId id="2147484793" r:id="rId3"/>
  </p:sldMasterIdLst>
  <p:notesMasterIdLst>
    <p:notesMasterId r:id="rId56"/>
  </p:notesMasterIdLst>
  <p:handoutMasterIdLst>
    <p:handoutMasterId r:id="rId57"/>
  </p:handoutMasterIdLst>
  <p:sldIdLst>
    <p:sldId id="515" r:id="rId4"/>
    <p:sldId id="516" r:id="rId5"/>
    <p:sldId id="517" r:id="rId6"/>
    <p:sldId id="554" r:id="rId7"/>
    <p:sldId id="518" r:id="rId8"/>
    <p:sldId id="519" r:id="rId9"/>
    <p:sldId id="520" r:id="rId10"/>
    <p:sldId id="521" r:id="rId11"/>
    <p:sldId id="522" r:id="rId12"/>
    <p:sldId id="524" r:id="rId13"/>
    <p:sldId id="553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51" r:id="rId26"/>
    <p:sldId id="552" r:id="rId27"/>
    <p:sldId id="470" r:id="rId28"/>
    <p:sldId id="489" r:id="rId29"/>
    <p:sldId id="541" r:id="rId30"/>
    <p:sldId id="491" r:id="rId31"/>
    <p:sldId id="492" r:id="rId32"/>
    <p:sldId id="547" r:id="rId33"/>
    <p:sldId id="494" r:id="rId34"/>
    <p:sldId id="504" r:id="rId35"/>
    <p:sldId id="505" r:id="rId36"/>
    <p:sldId id="502" r:id="rId37"/>
    <p:sldId id="468" r:id="rId38"/>
    <p:sldId id="499" r:id="rId39"/>
    <p:sldId id="506" r:id="rId40"/>
    <p:sldId id="507" r:id="rId41"/>
    <p:sldId id="508" r:id="rId42"/>
    <p:sldId id="536" r:id="rId43"/>
    <p:sldId id="537" r:id="rId44"/>
    <p:sldId id="538" r:id="rId45"/>
    <p:sldId id="510" r:id="rId46"/>
    <p:sldId id="511" r:id="rId47"/>
    <p:sldId id="512" r:id="rId48"/>
    <p:sldId id="555" r:id="rId49"/>
    <p:sldId id="543" r:id="rId50"/>
    <p:sldId id="503" r:id="rId51"/>
    <p:sldId id="556" r:id="rId52"/>
    <p:sldId id="557" r:id="rId53"/>
    <p:sldId id="513" r:id="rId54"/>
    <p:sldId id="514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00CC66"/>
    <a:srgbClr val="FF0000"/>
    <a:srgbClr val="FFFF99"/>
    <a:srgbClr val="33CC33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28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1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46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5.wmf"/><Relationship Id="rId4" Type="http://schemas.openxmlformats.org/officeDocument/2006/relationships/image" Target="../media/image70.wmf"/><Relationship Id="rId9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84.wmf"/><Relationship Id="rId1" Type="http://schemas.openxmlformats.org/officeDocument/2006/relationships/image" Target="../media/image14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89.wmf"/><Relationship Id="rId7" Type="http://schemas.openxmlformats.org/officeDocument/2006/relationships/image" Target="../media/image96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5.wmf"/><Relationship Id="rId5" Type="http://schemas.openxmlformats.org/officeDocument/2006/relationships/image" Target="../media/image90.wmf"/><Relationship Id="rId4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9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25.wmf"/><Relationship Id="rId1" Type="http://schemas.openxmlformats.org/officeDocument/2006/relationships/image" Target="../media/image123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3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99.wmf"/><Relationship Id="rId4" Type="http://schemas.openxmlformats.org/officeDocument/2006/relationships/image" Target="../media/image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99.wmf"/><Relationship Id="rId4" Type="http://schemas.openxmlformats.org/officeDocument/2006/relationships/image" Target="../media/image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36.wmf"/><Relationship Id="rId4" Type="http://schemas.openxmlformats.org/officeDocument/2006/relationships/image" Target="../media/image15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22978EC6-5B06-4A6A-82CA-76DE0D9950E0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2AD25741-1367-4D7E-B1DF-36C1348F3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D6B63F5F-CA37-4DB8-BBC0-87B43D4FF65A}" type="datetimeFigureOut">
              <a:rPr lang="zh-CN" altLang="en-US"/>
              <a:pPr>
                <a:defRPr/>
              </a:pPr>
              <a:t>2023/4/16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3C15169E-35BB-4AA0-9805-6B91C59C7A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本页表格尚未拆解。</a:t>
            </a:r>
            <a:endParaRPr lang="en-US" altLang="zh-CN" smtClean="0">
              <a:ea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类似于</a:t>
            </a:r>
            <a:r>
              <a:rPr lang="en-US" altLang="zh-CN" smtClean="0">
                <a:ea typeface="楷体_GB2312"/>
              </a:rPr>
              <a:t>P.197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类似于</a:t>
            </a:r>
            <a:r>
              <a:rPr lang="en-US" altLang="zh-CN" smtClean="0">
                <a:ea typeface="楷体_GB2312"/>
              </a:rPr>
              <a:t>P.197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类似于</a:t>
            </a:r>
            <a:r>
              <a:rPr lang="en-US" altLang="zh-CN" smtClean="0">
                <a:ea typeface="楷体_GB2312"/>
              </a:rPr>
              <a:t>P.197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类似于</a:t>
            </a:r>
            <a:r>
              <a:rPr lang="en-US" altLang="zh-CN" smtClean="0">
                <a:ea typeface="楷体_GB2312"/>
              </a:rPr>
              <a:t>P.198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4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总功等于各分力</a:t>
            </a:r>
            <a:r>
              <a:rPr lang="en-US" altLang="zh-CN" smtClean="0">
                <a:ea typeface="楷体_GB2312"/>
              </a:rPr>
              <a:t>P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smtClean="0">
                <a:ea typeface="楷体_GB2312"/>
              </a:rPr>
              <a:t>Q</a:t>
            </a:r>
            <a:r>
              <a:rPr lang="zh-CN" altLang="en-US" smtClean="0">
                <a:ea typeface="楷体_GB2312"/>
              </a:rPr>
              <a:t>所做的功的和。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4E88EE-02F0-42F5-AB3A-4ED7EA95A9CA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对不同的积分记号作比较。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B069DF-64A0-44CE-A11F-F553CA05FFF0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46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由和式得到积分的记号。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CB7A6C-78AD-4F00-A47C-16C47B130B49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47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本页表格尚未拆解。</a:t>
            </a:r>
            <a:endParaRPr lang="en-US" altLang="zh-CN" smtClean="0">
              <a:ea typeface="楷体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不带积分定义式。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004425-2CF0-497D-9BC4-5339C6A524B1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4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楷体_GB231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C3FD82-401D-4DFE-949D-6F6BE9A26DDD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5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楷体_GB231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2B6502-6DA2-4964-9445-1898DE57CF2A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6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本例题是课本</a:t>
            </a:r>
            <a:r>
              <a:rPr lang="en-US" altLang="zh-CN" smtClean="0">
                <a:ea typeface="楷体_GB2312"/>
              </a:rPr>
              <a:t>P.157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的修改版。</a:t>
            </a:r>
          </a:p>
        </p:txBody>
      </p:sp>
      <p:sp>
        <p:nvSpPr>
          <p:cNvPr id="624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EA477F-CD53-4C1F-9310-688FE4D55AF4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本例题是课本</a:t>
            </a:r>
            <a:r>
              <a:rPr lang="en-US" altLang="zh-CN" smtClean="0">
                <a:ea typeface="楷体_GB2312"/>
              </a:rPr>
              <a:t>P.157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的修改版。</a:t>
            </a:r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76A3D96-FE46-4076-9E78-1B36AFB8D3DE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本例题是课本</a:t>
            </a:r>
            <a:r>
              <a:rPr lang="en-US" altLang="zh-CN" smtClean="0">
                <a:ea typeface="楷体_GB2312"/>
              </a:rPr>
              <a:t>P.158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  <a:r>
              <a:rPr lang="zh-CN" altLang="en-US" smtClean="0">
                <a:ea typeface="楷体_GB2312"/>
              </a:rPr>
              <a:t>的修改版。</a:t>
            </a:r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A0EE5B-8CC3-465E-873D-F15FAED5F0DA}" type="slidenum">
              <a:rPr lang="zh-CN" altLang="en-US" sz="1200"/>
              <a:pPr algn="r"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本例题是课本</a:t>
            </a:r>
            <a:r>
              <a:rPr lang="en-US" altLang="zh-CN" smtClean="0">
                <a:ea typeface="楷体_GB2312"/>
              </a:rPr>
              <a:t>P.158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  <a:r>
              <a:rPr lang="zh-CN" altLang="en-US" smtClean="0">
                <a:ea typeface="楷体_GB2312"/>
              </a:rPr>
              <a:t>的修改版。</a:t>
            </a:r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B9A7DF-3483-4255-94E7-57B274CB166B}" type="slidenum">
              <a:rPr lang="zh-CN" altLang="en-US" sz="1200"/>
              <a:pPr algn="r"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本例题是课本</a:t>
            </a:r>
            <a:r>
              <a:rPr lang="en-US" altLang="zh-CN" smtClean="0">
                <a:ea typeface="楷体_GB2312"/>
              </a:rPr>
              <a:t>P.158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  <a:r>
              <a:rPr lang="zh-CN" altLang="en-US" smtClean="0">
                <a:ea typeface="楷体_GB2312"/>
              </a:rPr>
              <a:t>的修改版。</a:t>
            </a:r>
          </a:p>
        </p:txBody>
      </p:sp>
      <p:sp>
        <p:nvSpPr>
          <p:cNvPr id="665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C30C267-D81B-456F-ABA3-D5B632746567}" type="slidenum">
              <a:rPr lang="zh-CN" altLang="en-US" sz="1200"/>
              <a:pPr algn="r"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A33F1-BE5D-4AF4-BFA3-F28C2FD48533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3F413-6177-45C7-A859-E1012929A9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99B82-BE43-4A60-A289-3B413C1C7D1D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813E8-3E74-4CEB-903C-03D4757EC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1B08-DA7A-4691-8464-35914637C3A0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21226-07DC-4881-81C8-186B97A78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ACCF5-35B9-4DDA-AA20-3E5FD987ED22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69965-8161-4FBD-A3B2-E3BE98DF5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7F2E-CEAD-47B0-9D3D-5A0AD82DF66B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604D6-7E60-4255-8A21-9D98E9CA1C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D2195-E0BB-4AA1-BE53-36335A80F0FA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67EEB-9367-4DA3-B45A-D36CF50BD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6577C-0F12-4632-B7E4-EE3A079521E2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FC2C5-515A-4905-B133-5ED5F956DC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25D40-287D-4E6E-ACAD-E9272936AA85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4C21-8F03-4CDE-8C31-47F3AE0A89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96FC3-F94F-4891-BEF0-30808292E589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B46A3-E1A7-43B0-AE91-C89209358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6B7BF-66F1-431C-848F-040FF374C1D6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4B9F-F278-497E-A23F-4B17FFEF0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7E8AD-DB20-4DA9-8BB6-8C788144DF45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1014A-40E8-4CEE-AFC8-57659C1DD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F83AC-4E7E-483B-AE59-75681AFE2A86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4422C-ADD9-464C-9A1A-E49489FD1B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B7D88-ABA2-40F1-B93D-ABEA9025FB7B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F085-0403-4AD4-A3D0-B645F00AFA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363A1-C193-4C94-9EF8-D80C85972F42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690EF-6A91-43EA-BAAD-2C225DA295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C6E6D-B2AE-4B9B-B4E0-BF24B56E681E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CF88-2C22-456F-AF66-29C2CB2654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C7047-87C0-4678-B6CB-2ECDCA8A7635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ED6AD-B09A-4F98-A88B-54448BEFDF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A79D-BC09-491C-929C-0B1035CCE909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D66FB-7CD7-4787-9624-A62292713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27645-7429-4AFA-A073-F7A88E35B4D0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B1AAD-282E-4043-AD86-326C3C40B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1A5D1-320B-4B06-B2D7-334128133832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8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88190-22E0-462D-B7B3-CE577AEC86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E30A8-5DFC-432E-8BBA-49393A6784DE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4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E5C66-8EA6-4C7C-8E73-248AA3B4D0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CCA74-F905-4F37-B9AA-1884BBAFF1A4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BA5DD-3F54-477D-93B5-720769930D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2D40A-22E5-4D33-90F2-D661CC06C6CB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2AD7-55B6-4BD1-8090-89F9FB535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9FF6-5941-4489-8185-A17A087B7A5A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42BD-B2A0-44EA-9612-A277531B23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26068-DF99-4DDE-A9A9-3208180F2B33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F2A63-6024-49CA-8A5B-F0310CB7DC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6C416-E40A-4A7F-B111-376B0D6AB20D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3C92B-30BF-4FFA-B564-A285FD3D4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85AF-BDAF-48A1-96B7-D1240765EB18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82E3E-B753-41C8-99F5-972CBC9430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ED4DA-DEF2-41B3-A757-44010B494AAE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77C7D-47A3-4F97-8F07-9891AE7F10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2FA83-52E1-4941-9830-02A9A4E41205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31C21-F35B-41EB-844F-7B11B051E9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8DA70-EBC1-4DA4-9865-2196DFB23332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4468E-7ABB-4F5A-8043-330AC0209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2491-2D28-4D38-8F7B-4613DDA6283F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8980-4ED5-42E3-AA26-2D9E94D845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C19D4-289D-434E-A656-701356D76359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4CF0F-4B01-4A95-8A8C-31C1B9892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C9BEF-FE19-4EEB-93B8-D9809B2B80F8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C77B6-BAA3-4E0D-9609-E1A63CE39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608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9C235FA4-CF03-4C5F-B80E-926FEFC6B7C1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D200444-0F69-49EE-B41C-CF6CDCB9B3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  <p:sldLayoutId id="2147484797" r:id="rId4"/>
    <p:sldLayoutId id="2147484798" r:id="rId5"/>
    <p:sldLayoutId id="2147484799" r:id="rId6"/>
    <p:sldLayoutId id="2147484800" r:id="rId7"/>
    <p:sldLayoutId id="2147484801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710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AC115C95-EF5C-4035-9D4B-C35AC320740C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C1429148-7EE7-48B3-9026-6366A2A3AE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  <p:sldLayoutId id="2147484813" r:id="rId12"/>
    <p:sldLayoutId id="214748481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48131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17" name="任意多边形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3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81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3" name="日期占位符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C2469C61-C4C1-4CA4-B894-798DB6903569}" type="datetimeFigureOut">
              <a:rPr lang="zh-CN" altLang="en-US"/>
              <a:pPr>
                <a:defRPr/>
              </a:pPr>
              <a:t>2023/4/16</a:t>
            </a:fld>
            <a:endParaRPr lang="zh-CN" altLang="en-US"/>
          </a:p>
        </p:txBody>
      </p:sp>
      <p:sp>
        <p:nvSpPr>
          <p:cNvPr id="2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5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9D25DA6-513B-4DB0-AC77-58463274C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5" r:id="rId1"/>
    <p:sldLayoutId id="2147484816" r:id="rId2"/>
    <p:sldLayoutId id="2147484817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3.png"/><Relationship Id="rId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png"/><Relationship Id="rId11" Type="http://schemas.openxmlformats.org/officeDocument/2006/relationships/oleObject" Target="../embeddings/oleObject50.bin"/><Relationship Id="rId5" Type="http://schemas.openxmlformats.org/officeDocument/2006/relationships/image" Target="../media/image55.png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6.png"/><Relationship Id="rId4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3" Type="http://schemas.openxmlformats.org/officeDocument/2006/relationships/image" Target="../media/image75.png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png"/><Relationship Id="rId11" Type="http://schemas.openxmlformats.org/officeDocument/2006/relationships/oleObject" Target="../embeddings/oleObject75.bin"/><Relationship Id="rId5" Type="http://schemas.openxmlformats.org/officeDocument/2006/relationships/image" Target="../media/image77.png"/><Relationship Id="rId15" Type="http://schemas.openxmlformats.org/officeDocument/2006/relationships/oleObject" Target="../embeddings/oleObject79.bin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76.png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5.bin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png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8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audio" Target="../media/audio1.wav"/><Relationship Id="rId7" Type="http://schemas.openxmlformats.org/officeDocument/2006/relationships/slide" Target="slide2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9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5.bin"/><Relationship Id="rId10" Type="http://schemas.openxmlformats.org/officeDocument/2006/relationships/slide" Target="slide28.xml"/><Relationship Id="rId4" Type="http://schemas.openxmlformats.org/officeDocument/2006/relationships/image" Target="../media/image98.jpeg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2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audio" Target="../media/audio1.wav"/><Relationship Id="rId7" Type="http://schemas.openxmlformats.org/officeDocument/2006/relationships/slide" Target="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1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48.png"/><Relationship Id="rId4" Type="http://schemas.openxmlformats.org/officeDocument/2006/relationships/oleObject" Target="../embeddings/oleObject15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56.bin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2.png"/><Relationship Id="rId5" Type="http://schemas.openxmlformats.org/officeDocument/2006/relationships/audio" Target="../media/audio3.wav"/><Relationship Id="rId10" Type="http://schemas.openxmlformats.org/officeDocument/2006/relationships/image" Target="../media/image11.png"/><Relationship Id="rId4" Type="http://schemas.openxmlformats.org/officeDocument/2006/relationships/audio" Target="../media/audio2.wav"/><Relationship Id="rId9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2.png"/><Relationship Id="rId5" Type="http://schemas.openxmlformats.org/officeDocument/2006/relationships/audio" Target="../media/audio3.wav"/><Relationship Id="rId10" Type="http://schemas.openxmlformats.org/officeDocument/2006/relationships/image" Target="../media/image11.png"/><Relationship Id="rId4" Type="http://schemas.openxmlformats.org/officeDocument/2006/relationships/audio" Target="../media/audio2.wav"/><Relationship Id="rId9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" Target="slide25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69.bin"/><Relationship Id="rId5" Type="http://schemas.openxmlformats.org/officeDocument/2006/relationships/oleObject" Target="../embeddings/oleObject168.bin"/><Relationship Id="rId4" Type="http://schemas.openxmlformats.org/officeDocument/2006/relationships/oleObject" Target="../embeddings/oleObject16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>
            <a:normAutofit/>
          </a:bodyPr>
          <a:lstStyle/>
          <a:p>
            <a:pPr algn="r" eaLnBrk="1" hangingPunct="1">
              <a:defRPr/>
            </a:pPr>
            <a:r>
              <a:rPr lang="zh-CN" altLang="en-US" sz="4000" smtClean="0">
                <a:ea typeface="楷体_GB2312" pitchFamily="49" charset="-122"/>
              </a:rPr>
              <a:t>第十一章  曲线积分与曲面积分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49155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  <a:ea typeface="楷体_GB2312"/>
                <a:cs typeface="楷体_GB2312"/>
              </a:rPr>
              <a:t>第一、二节</a:t>
            </a:r>
            <a:r>
              <a:rPr lang="en-US" altLang="zh-CN" sz="3600" smtClean="0">
                <a:solidFill>
                  <a:schemeClr val="tx2"/>
                </a:solidFill>
                <a:ea typeface="楷体_GB2312"/>
                <a:cs typeface="楷体_GB2312"/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  <a:ea typeface="楷体_GB2312"/>
                <a:cs typeface="楷体_GB2312"/>
              </a:rPr>
              <a:t>曲线积分</a:t>
            </a:r>
            <a:endParaRPr lang="en-US" altLang="zh-CN" sz="3600" smtClean="0">
              <a:solidFill>
                <a:schemeClr val="tx2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第一类曲线积分的性质</a:t>
            </a:r>
          </a:p>
        </p:txBody>
      </p:sp>
      <p:sp>
        <p:nvSpPr>
          <p:cNvPr id="16389" name="Rectangle 5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（线性性质）：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为常数，则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该性质可以推广到有限多个函数的情形．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（积分弧段的可加性）：</a:t>
            </a:r>
            <a:r>
              <a:rPr lang="zh-CN" altLang="en-US" smtClean="0"/>
              <a:t>若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由 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zh-CN" altLang="en-US" smtClean="0"/>
              <a:t> 和 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 两段光滑的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曲线组成，记为 </a:t>
            </a:r>
            <a:r>
              <a:rPr lang="en-US" altLang="zh-CN" i="1" smtClean="0"/>
              <a:t>L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若曲线 </a:t>
            </a:r>
            <a:r>
              <a:rPr lang="en-US" altLang="zh-CN" i="1" smtClean="0"/>
              <a:t>L</a:t>
            </a:r>
            <a:r>
              <a:rPr lang="zh-CN" altLang="en-US" smtClean="0"/>
              <a:t> 可分成有限段，且每一段都是光滑的，则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称曲线 </a:t>
            </a:r>
            <a:r>
              <a:rPr lang="en-US" altLang="zh-CN" i="1" smtClean="0"/>
              <a:t>L</a:t>
            </a:r>
            <a:r>
              <a:rPr lang="zh-CN" altLang="en-US" smtClean="0"/>
              <a:t> 是</a:t>
            </a:r>
            <a:r>
              <a:rPr lang="zh-CN" altLang="en-US" smtClean="0">
                <a:solidFill>
                  <a:srgbClr val="FF0000"/>
                </a:solidFill>
              </a:rPr>
              <a:t>分段光滑</a:t>
            </a:r>
            <a:r>
              <a:rPr lang="zh-CN" altLang="en-US" smtClean="0"/>
              <a:t>的．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P.189</a:t>
            </a:r>
            <a:r>
              <a:rPr lang="zh-CN" altLang="en-US" smtClean="0">
                <a:solidFill>
                  <a:srgbClr val="0000FF"/>
                </a:solidFill>
              </a:rPr>
              <a:t>的附注）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822325" y="2085975"/>
          <a:ext cx="7496175" cy="609600"/>
        </p:xfrm>
        <a:graphic>
          <a:graphicData uri="http://schemas.openxmlformats.org/presentationml/2006/ole">
            <p:oleObj spid="_x0000_s6146" name="Equation" r:id="rId3" imgW="3759120" imgH="3045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84338" y="4710113"/>
          <a:ext cx="5773737" cy="658812"/>
        </p:xfrm>
        <a:graphic>
          <a:graphicData uri="http://schemas.openxmlformats.org/presentationml/2006/ole">
            <p:oleObj spid="_x0000_s6147" name="Equation" r:id="rId4" imgW="28954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3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设在曲线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上，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=</a:t>
            </a:r>
            <a:r>
              <a:rPr lang="en-US" altLang="zh-CN" smtClean="0">
                <a:ea typeface="楷体_GB2312"/>
                <a:sym typeface="Symbol" pitchFamily="18" charset="2"/>
              </a:rPr>
              <a:t> 1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r>
              <a:rPr lang="en-US" altLang="zh-CN" i="1" smtClean="0">
                <a:ea typeface="楷体_GB2312"/>
                <a:sym typeface="Symbol" pitchFamily="18" charset="2"/>
              </a:rPr>
              <a:t>L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的弧长为 </a:t>
            </a:r>
            <a:r>
              <a:rPr lang="en-US" altLang="zh-CN" i="1" smtClean="0">
                <a:ea typeface="楷体_GB2312"/>
                <a:sym typeface="Symbol" pitchFamily="18" charset="2"/>
              </a:rPr>
              <a:t>s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其物理意义是：</a:t>
            </a:r>
            <a:r>
              <a:rPr lang="zh-CN" altLang="en-US" smtClean="0">
                <a:ea typeface="楷体_GB2312"/>
                <a:sym typeface="Symbol" pitchFamily="18" charset="2"/>
              </a:rPr>
              <a:t>长度</a:t>
            </a:r>
            <a:r>
              <a:rPr lang="zh-CN" altLang="en-US" smtClean="0">
                <a:ea typeface="楷体_GB2312"/>
              </a:rPr>
              <a:t> 等于 </a:t>
            </a:r>
            <a:r>
              <a:rPr lang="en-US" altLang="zh-CN" i="1" smtClean="0">
                <a:ea typeface="楷体_GB2312"/>
              </a:rPr>
              <a:t>s</a:t>
            </a:r>
            <a:r>
              <a:rPr lang="zh-CN" altLang="en-US" i="1" smtClean="0">
                <a:ea typeface="楷体_GB2312"/>
              </a:rPr>
              <a:t>、</a:t>
            </a:r>
            <a:r>
              <a:rPr lang="zh-CN" altLang="en-US" smtClean="0">
                <a:ea typeface="楷体_GB2312"/>
              </a:rPr>
              <a:t>密度等于 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的均匀曲线形构件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的质量在数值上等于该构件的</a:t>
            </a:r>
            <a:r>
              <a:rPr lang="zh-CN" altLang="en-US" smtClean="0">
                <a:ea typeface="楷体_GB2312"/>
                <a:sym typeface="Symbol" pitchFamily="18" charset="2"/>
              </a:rPr>
              <a:t>长度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第一类曲线积分的性质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405188" y="2106613"/>
          <a:ext cx="2330450" cy="608012"/>
        </p:xfrm>
        <a:graphic>
          <a:graphicData uri="http://schemas.openxmlformats.org/presentationml/2006/ole">
            <p:oleObj spid="_x0000_s7170" name="Equation" r:id="rId3" imgW="1168200" imgH="30456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29000" y="2000250"/>
            <a:ext cx="879475" cy="8207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第一类曲线积分的性质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672012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4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（单调性）：</a:t>
            </a:r>
            <a:r>
              <a:rPr lang="zh-CN" altLang="en-US" smtClean="0">
                <a:ea typeface="楷体_GB2312"/>
              </a:rPr>
              <a:t>设在曲线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上，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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特别地，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5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（估值不等式）：</a:t>
            </a:r>
            <a:r>
              <a:rPr lang="zh-CN" altLang="en-US" smtClean="0">
                <a:ea typeface="楷体_GB2312"/>
              </a:rPr>
              <a:t>设在曲线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上，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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M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且 </a:t>
            </a:r>
            <a:r>
              <a:rPr lang="en-US" altLang="zh-CN" i="1" smtClean="0">
                <a:ea typeface="楷体_GB2312"/>
                <a:sym typeface="Symbol" pitchFamily="18" charset="2"/>
              </a:rPr>
              <a:t>L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的长度为 </a:t>
            </a:r>
            <a:r>
              <a:rPr lang="en-US" altLang="zh-CN" i="1" smtClean="0">
                <a:ea typeface="楷体_GB2312"/>
                <a:sym typeface="Symbol" pitchFamily="18" charset="2"/>
              </a:rPr>
              <a:t>s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函数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在曲线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L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上的平均值：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847975" y="2135188"/>
          <a:ext cx="3444875" cy="609600"/>
        </p:xfrm>
        <a:graphic>
          <a:graphicData uri="http://schemas.openxmlformats.org/presentationml/2006/ole">
            <p:oleObj spid="_x0000_s8194" name="Equation" r:id="rId3" imgW="1726920" imgH="3045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79625" y="2965450"/>
          <a:ext cx="3721100" cy="658813"/>
        </p:xfrm>
        <a:graphic>
          <a:graphicData uri="http://schemas.openxmlformats.org/presentationml/2006/ole">
            <p:oleObj spid="_x0000_s8195" name="Equation" r:id="rId4" imgW="1866600" imgH="3301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87738" y="4629150"/>
          <a:ext cx="3441700" cy="608013"/>
        </p:xfrm>
        <a:graphic>
          <a:graphicData uri="http://schemas.openxmlformats.org/presentationml/2006/ole">
            <p:oleObj spid="_x0000_s8196" name="Equation" r:id="rId5" imgW="1726920" imgH="3045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86375" y="5454650"/>
          <a:ext cx="1898650" cy="811213"/>
        </p:xfrm>
        <a:graphic>
          <a:graphicData uri="http://schemas.openxmlformats.org/presentationml/2006/ole">
            <p:oleObj spid="_x0000_s8197" name="Equation" r:id="rId6" imgW="9522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第一类曲线积分的性质</a:t>
            </a:r>
            <a:endParaRPr lang="zh-CN" altLang="en-US" dirty="0"/>
          </a:p>
        </p:txBody>
      </p:sp>
      <p:sp>
        <p:nvSpPr>
          <p:cNvPr id="17416" name="Rectangle 8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6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（中值定理）：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在曲线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上连续，</a:t>
            </a:r>
            <a:r>
              <a:rPr lang="en-US" altLang="zh-CN" i="1" smtClean="0">
                <a:ea typeface="楷体_GB2312"/>
                <a:sym typeface="Symbol" pitchFamily="18" charset="2"/>
              </a:rPr>
              <a:t> L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的长度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为 </a:t>
            </a:r>
            <a:r>
              <a:rPr lang="en-US" altLang="zh-CN" i="1" smtClean="0">
                <a:ea typeface="楷体_GB2312"/>
                <a:sym typeface="Symbol" pitchFamily="18" charset="2"/>
              </a:rPr>
              <a:t>s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，则在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上至少存在一点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h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，使得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其物理意义是：</a:t>
            </a:r>
            <a:r>
              <a:rPr lang="zh-CN" altLang="en-US" smtClean="0">
                <a:ea typeface="楷体_GB2312"/>
                <a:sym typeface="Symbol" pitchFamily="18" charset="2"/>
              </a:rPr>
              <a:t>长度等于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s</a:t>
            </a:r>
            <a:r>
              <a:rPr lang="zh-CN" altLang="en-US" i="1" smtClean="0">
                <a:ea typeface="楷体_GB2312"/>
              </a:rPr>
              <a:t>、</a:t>
            </a:r>
            <a:r>
              <a:rPr lang="zh-CN" altLang="en-US" smtClean="0">
                <a:ea typeface="楷体_GB2312"/>
              </a:rPr>
              <a:t>密度为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的曲线形构件的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质量在数值上等于构件</a:t>
            </a:r>
            <a:r>
              <a:rPr lang="zh-CN" altLang="en-US" smtClean="0">
                <a:ea typeface="楷体_GB2312"/>
                <a:sym typeface="Symbol" pitchFamily="18" charset="2"/>
              </a:rPr>
              <a:t>某处的密度与</a:t>
            </a:r>
            <a:r>
              <a:rPr lang="zh-CN" altLang="en-US" smtClean="0">
                <a:ea typeface="楷体_GB2312"/>
              </a:rPr>
              <a:t>构件总</a:t>
            </a:r>
            <a:r>
              <a:rPr lang="zh-CN" altLang="en-US" smtClean="0">
                <a:ea typeface="楷体_GB2312"/>
                <a:sym typeface="Symbol" pitchFamily="18" charset="2"/>
              </a:rPr>
              <a:t>长度的乘积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976563" y="2554288"/>
          <a:ext cx="3190875" cy="608012"/>
        </p:xfrm>
        <a:graphic>
          <a:graphicData uri="http://schemas.openxmlformats.org/presentationml/2006/ole">
            <p:oleObj spid="_x0000_s9218" name="Equation" r:id="rId3" imgW="1600200" imgH="3045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986088" y="2463800"/>
            <a:ext cx="1573212" cy="8207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基本思想：</a:t>
            </a:r>
            <a:r>
              <a:rPr lang="zh-CN" altLang="en-US" smtClean="0"/>
              <a:t>化为定积分．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什么叫做光滑曲线弧？</a:t>
            </a:r>
            <a:endParaRPr lang="en-US" altLang="zh-CN" smtClean="0"/>
          </a:p>
          <a:p>
            <a:r>
              <a:rPr lang="zh-CN" altLang="en-US" smtClean="0"/>
              <a:t>如果函数 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在区间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内有连续的导数 ，则对应的曲线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0000FF"/>
                </a:solidFill>
              </a:rPr>
              <a:t>光滑曲线</a:t>
            </a:r>
            <a:r>
              <a:rPr lang="zh-CN" altLang="en-US" smtClean="0"/>
              <a:t>．</a:t>
            </a:r>
          </a:p>
          <a:p>
            <a:r>
              <a:rPr lang="zh-CN" altLang="en-US" smtClean="0"/>
              <a:t>理论上可以证明：光滑曲线弧是可以求长的．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如何表示弧长微元？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微分三角形                                   （高数上册 </a:t>
            </a:r>
            <a:r>
              <a:rPr lang="en-US" altLang="zh-CN" smtClean="0">
                <a:solidFill>
                  <a:srgbClr val="FF0000"/>
                </a:solidFill>
              </a:rPr>
              <a:t>P.168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kern="12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第一类曲线积分的计算</a:t>
            </a:r>
            <a:endParaRPr lang="zh-CN" altLang="en-US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432050" y="1884363"/>
          <a:ext cx="4281488" cy="862012"/>
        </p:xfrm>
        <a:graphic>
          <a:graphicData uri="http://schemas.openxmlformats.org/presentationml/2006/ole">
            <p:oleObj spid="_x0000_s10242" name="Equation" r:id="rId3" imgW="2145960" imgH="431640" progId="Equation.DSMT4">
              <p:embed/>
            </p:oleObj>
          </a:graphicData>
        </a:graphic>
      </p:graphicFrame>
      <p:sp>
        <p:nvSpPr>
          <p:cNvPr id="10" name="线形标注 1 9"/>
          <p:cNvSpPr>
            <a:spLocks/>
          </p:cNvSpPr>
          <p:nvPr/>
        </p:nvSpPr>
        <p:spPr bwMode="auto">
          <a:xfrm>
            <a:off x="4168775" y="1514475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cs typeface="+mn-cs"/>
              </a:rPr>
              <a:t>弧长微元</a:t>
            </a:r>
          </a:p>
        </p:txBody>
      </p:sp>
      <p:sp>
        <p:nvSpPr>
          <p:cNvPr id="11" name="线形标注 1 10"/>
          <p:cNvSpPr>
            <a:spLocks/>
          </p:cNvSpPr>
          <p:nvPr/>
        </p:nvSpPr>
        <p:spPr bwMode="auto">
          <a:xfrm>
            <a:off x="782638" y="2722563"/>
            <a:ext cx="1490662" cy="425450"/>
          </a:xfrm>
          <a:prstGeom prst="borderCallout1">
            <a:avLst>
              <a:gd name="adj1" fmla="val 37407"/>
              <a:gd name="adj2" fmla="val 106958"/>
              <a:gd name="adj3" fmla="val -18097"/>
              <a:gd name="adj4" fmla="val 125194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cs typeface="+mn-cs"/>
              </a:rPr>
              <a:t>光滑曲线弧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562225" y="5848350"/>
          <a:ext cx="2581275" cy="561975"/>
        </p:xfrm>
        <a:graphic>
          <a:graphicData uri="http://schemas.openxmlformats.org/presentationml/2006/ole">
            <p:oleObj spid="_x0000_s10243" name="Equation" r:id="rId4" imgW="128268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前提：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上有定义且连续．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的参数方程为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ea typeface="楷体_GB2312"/>
                <a:sym typeface="Symbol" pitchFamily="18" charset="2"/>
              </a:rPr>
              <a:t>t</a:t>
            </a:r>
            <a:r>
              <a:rPr lang="zh-CN" altLang="en-US" smtClean="0">
                <a:ea typeface="楷体_GB2312"/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 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  <a:sym typeface="Symbol" pitchFamily="18" charset="2"/>
              </a:rPr>
              <a:t>	</a:t>
            </a:r>
            <a:r>
              <a:rPr lang="zh-CN" altLang="en-US" smtClean="0">
                <a:ea typeface="楷体_GB2312"/>
                <a:sym typeface="Symbol" pitchFamily="18" charset="2"/>
              </a:rPr>
              <a:t>其中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具有一阶连续导数，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)]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2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+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)]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2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于是弧长微元</a:t>
            </a:r>
            <a:endParaRPr lang="en-US" altLang="zh-CN" smtClean="0">
              <a:ea typeface="楷体_GB231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从而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注意：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① </a:t>
            </a:r>
            <a:r>
              <a:rPr lang="zh-CN" altLang="en-US" smtClean="0">
                <a:ea typeface="楷体_GB2312"/>
              </a:rPr>
              <a:t>被积函数定义在曲线上，故要把曲线的参数方程代入；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② </a:t>
            </a:r>
            <a:r>
              <a:rPr lang="zh-CN" altLang="en-US" smtClean="0">
                <a:ea typeface="楷体_GB2312"/>
              </a:rPr>
              <a:t>弧长微元 </a:t>
            </a:r>
            <a:r>
              <a:rPr lang="en-US" altLang="zh-CN" i="1" smtClean="0">
                <a:ea typeface="楷体_GB2312"/>
              </a:rPr>
              <a:t>ds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&gt;</a:t>
            </a:r>
            <a:r>
              <a:rPr lang="en-US" altLang="zh-CN" smtClean="0">
                <a:ea typeface="楷体_GB2312"/>
              </a:rPr>
              <a:t> 0</a:t>
            </a:r>
            <a:r>
              <a:rPr lang="zh-CN" altLang="en-US" smtClean="0">
                <a:ea typeface="楷体_GB2312"/>
              </a:rPr>
              <a:t>，故化为定积分计算时，下限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&lt;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上限．</a:t>
            </a:r>
            <a:endParaRPr lang="en-US" altLang="zh-CN" smtClean="0">
              <a:ea typeface="楷体_GB2312"/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P.191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的说明）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第一类曲线积分的计算（续）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43050" y="3843338"/>
          <a:ext cx="6408738" cy="660400"/>
        </p:xfrm>
        <a:graphic>
          <a:graphicData uri="http://schemas.openxmlformats.org/presentationml/2006/ole">
            <p:oleObj spid="_x0000_s11266" name="Equation" r:id="rId3" imgW="3213000" imgH="33012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57375" y="3902075"/>
            <a:ext cx="94456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2800350" y="3902075"/>
            <a:ext cx="3238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757613" y="3902075"/>
            <a:ext cx="1547812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5300663" y="3902075"/>
            <a:ext cx="2700337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3357563" y="3857625"/>
            <a:ext cx="400050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786063" y="3214688"/>
          <a:ext cx="5445125" cy="561975"/>
        </p:xfrm>
        <a:graphic>
          <a:graphicData uri="http://schemas.openxmlformats.org/presentationml/2006/ole">
            <p:oleObj spid="_x0000_s11267" name="Equation" r:id="rId4" imgW="2705040" imgH="27936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297488" y="3263900"/>
            <a:ext cx="2928937" cy="46831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786063" y="3214688"/>
          <a:ext cx="3268662" cy="558800"/>
        </p:xfrm>
        <a:graphic>
          <a:graphicData uri="http://schemas.openxmlformats.org/presentationml/2006/ole">
            <p:oleObj spid="_x0000_s11268" name="Equation" r:id="rId5" imgW="163800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前提：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上有定义且连续．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的方程为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ea typeface="楷体_GB2312"/>
                <a:sym typeface="Symbol" pitchFamily="18" charset="2"/>
              </a:rPr>
              <a:t>x</a:t>
            </a:r>
            <a:r>
              <a:rPr lang="zh-CN" altLang="en-US" smtClean="0">
                <a:ea typeface="楷体_GB2312"/>
                <a:sym typeface="Symbol" pitchFamily="18" charset="2"/>
              </a:rPr>
              <a:t>  </a:t>
            </a:r>
            <a:r>
              <a:rPr lang="en-US" altLang="zh-CN" i="1" smtClean="0">
                <a:ea typeface="楷体_GB2312"/>
              </a:rPr>
              <a:t>b</a:t>
            </a:r>
            <a:r>
              <a:rPr lang="zh-CN" altLang="en-US" smtClean="0">
                <a:ea typeface="楷体_GB2312"/>
                <a:sym typeface="Symbol" pitchFamily="18" charset="2"/>
              </a:rPr>
              <a:t>，则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的方程为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c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ea typeface="楷体_GB2312"/>
                <a:sym typeface="Symbol" pitchFamily="18" charset="2"/>
              </a:rPr>
              <a:t>y</a:t>
            </a:r>
            <a:r>
              <a:rPr lang="zh-CN" altLang="en-US" smtClean="0">
                <a:ea typeface="楷体_GB2312"/>
                <a:sym typeface="Symbol" pitchFamily="18" charset="2"/>
              </a:rPr>
              <a:t>  </a:t>
            </a:r>
            <a:r>
              <a:rPr lang="en-US" altLang="zh-CN" i="1" smtClean="0">
                <a:ea typeface="楷体_GB2312"/>
              </a:rPr>
              <a:t>d</a:t>
            </a:r>
            <a:r>
              <a:rPr lang="zh-CN" altLang="en-US" smtClean="0">
                <a:ea typeface="楷体_GB2312"/>
                <a:sym typeface="Symbol" pitchFamily="18" charset="2"/>
              </a:rPr>
              <a:t>，则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endParaRPr lang="en-US" altLang="zh-CN" smtClean="0">
              <a:ea typeface="楷体_GB2312"/>
              <a:sym typeface="Symbol" pitchFamily="18" charset="2"/>
            </a:endParaRPr>
          </a:p>
          <a:p>
            <a:endParaRPr lang="en-US" altLang="zh-CN" smtClean="0">
              <a:ea typeface="楷体_GB2312"/>
              <a:sym typeface="Symbol" pitchFamily="18" charset="2"/>
            </a:endParaRPr>
          </a:p>
          <a:p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的方程为 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q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ea typeface="楷体_GB2312"/>
                <a:sym typeface="Symbol" pitchFamily="18" charset="2"/>
              </a:rPr>
              <a:t>q</a:t>
            </a:r>
            <a:r>
              <a:rPr lang="zh-CN" altLang="en-US" smtClean="0">
                <a:ea typeface="楷体_GB2312"/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 </a:t>
            </a:r>
            <a:r>
              <a:rPr lang="zh-CN" altLang="en-US" smtClean="0">
                <a:ea typeface="楷体_GB2312"/>
                <a:sym typeface="Symbol" pitchFamily="18" charset="2"/>
              </a:rPr>
              <a:t>，则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  <a:sym typeface="Symbol" pitchFamily="18" charset="2"/>
              </a:rPr>
              <a:t>	</a:t>
            </a:r>
            <a:endParaRPr lang="zh-CN" altLang="en-US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第一类曲线积分的计算（续）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316038" y="2928938"/>
          <a:ext cx="5495925" cy="660400"/>
        </p:xfrm>
        <a:graphic>
          <a:graphicData uri="http://schemas.openxmlformats.org/presentationml/2006/ole">
            <p:oleObj spid="_x0000_s12290" name="Equation" r:id="rId3" imgW="2755800" imgH="330120" progId="Equation.DSMT4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316038" y="4251325"/>
          <a:ext cx="5470525" cy="660400"/>
        </p:xfrm>
        <a:graphic>
          <a:graphicData uri="http://schemas.openxmlformats.org/presentationml/2006/ole">
            <p:oleObj spid="_x0000_s12291" name="Equation" r:id="rId4" imgW="2743200" imgH="33012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316038" y="5572125"/>
          <a:ext cx="6864350" cy="660400"/>
        </p:xfrm>
        <a:graphic>
          <a:graphicData uri="http://schemas.openxmlformats.org/presentationml/2006/ole">
            <p:oleObj spid="_x0000_s12292" name="Equation" r:id="rId5" imgW="3441600" imgH="33012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628775" y="2989263"/>
            <a:ext cx="944563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486150" y="2989263"/>
            <a:ext cx="1296988" cy="5000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3143250" y="2944813"/>
            <a:ext cx="342900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571750" y="2986088"/>
            <a:ext cx="323850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786313" y="2986088"/>
            <a:ext cx="2000250" cy="5000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628775" y="4308475"/>
            <a:ext cx="94456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486150" y="4308475"/>
            <a:ext cx="1331913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3143250" y="4271963"/>
            <a:ext cx="342900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2571750" y="4308475"/>
            <a:ext cx="3238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4827588" y="4308475"/>
            <a:ext cx="1944687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628775" y="5629275"/>
            <a:ext cx="94456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540125" y="5629275"/>
            <a:ext cx="2103438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 flipH="1">
            <a:off x="2571750" y="5629275"/>
            <a:ext cx="3238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 flipH="1">
            <a:off x="3143250" y="5600700"/>
            <a:ext cx="400050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5643563" y="5629275"/>
            <a:ext cx="2500312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000875" y="3062288"/>
            <a:ext cx="1978025" cy="42545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algn="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P.191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的公式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(1-2)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000875" y="4384675"/>
            <a:ext cx="1978025" cy="42545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algn="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P.191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的公式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(1-3)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126163" y="6323013"/>
            <a:ext cx="2852737" cy="39211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algn="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课本上没有，补充内容！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 animBg="1"/>
      <p:bldP spid="12" grpId="0" animBg="1"/>
      <p:bldP spid="22" grpId="0" animBg="1"/>
      <p:bldP spid="24" grpId="0" animBg="1"/>
      <p:bldP spid="14" grpId="0" animBg="1"/>
      <p:bldP spid="15" grpId="0" animBg="1"/>
      <p:bldP spid="32" grpId="0" animBg="1"/>
      <p:bldP spid="35" grpId="0" animBg="1"/>
      <p:bldP spid="36" grpId="0" animBg="1"/>
      <p:bldP spid="18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前提：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在空间曲线弧 </a:t>
            </a:r>
            <a:r>
              <a:rPr lang="en-US" altLang="zh-CN" smtClean="0">
                <a:latin typeface="Symbol" pitchFamily="18" charset="2"/>
                <a:ea typeface="楷体_GB2312"/>
              </a:rPr>
              <a:t>G</a:t>
            </a:r>
            <a:r>
              <a:rPr lang="zh-CN" altLang="en-US" smtClean="0">
                <a:ea typeface="楷体_GB2312"/>
              </a:rPr>
              <a:t> 上有定义且连续．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 </a:t>
            </a:r>
            <a:r>
              <a:rPr lang="en-US" altLang="zh-CN" smtClean="0">
                <a:latin typeface="Symbol" pitchFamily="18" charset="2"/>
                <a:ea typeface="楷体_GB2312"/>
              </a:rPr>
              <a:t>G</a:t>
            </a:r>
            <a:r>
              <a:rPr lang="zh-CN" altLang="en-US" i="1" smtClean="0"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的参数方程为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ea typeface="楷体_GB2312"/>
                <a:sym typeface="Symbol" pitchFamily="18" charset="2"/>
              </a:rPr>
              <a:t>t</a:t>
            </a:r>
            <a:r>
              <a:rPr lang="zh-CN" altLang="en-US" smtClean="0">
                <a:ea typeface="楷体_GB2312"/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 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其中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具有一阶连续导数，且</a:t>
            </a:r>
            <a:endParaRPr lang="en-US" altLang="zh-CN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)]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2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+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)]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2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+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)]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2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于是弧长微元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zh-CN" dirty="0" smtClean="0"/>
              <a:t>P.192</a:t>
            </a:r>
            <a:r>
              <a:rPr lang="zh-CN" altLang="en-US" dirty="0" smtClean="0"/>
              <a:t>的公式</a:t>
            </a:r>
            <a:r>
              <a:rPr lang="en-US" altLang="zh-CN" dirty="0" smtClean="0"/>
              <a:t>(1-4)</a:t>
            </a:r>
            <a:endParaRPr lang="zh-CN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92113" y="4357688"/>
          <a:ext cx="8359775" cy="660400"/>
        </p:xfrm>
        <a:graphic>
          <a:graphicData uri="http://schemas.openxmlformats.org/presentationml/2006/ole">
            <p:oleObj spid="_x0000_s13314" name="Equation" r:id="rId3" imgW="4190760" imgH="33012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71550" y="4416425"/>
            <a:ext cx="94456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1914525" y="4416425"/>
            <a:ext cx="3238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857500" y="4416425"/>
            <a:ext cx="2143125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5003800" y="4416425"/>
            <a:ext cx="3816350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2500313" y="4371975"/>
            <a:ext cx="357187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571750" y="3725863"/>
          <a:ext cx="3476625" cy="561975"/>
        </p:xfrm>
        <a:graphic>
          <a:graphicData uri="http://schemas.openxmlformats.org/presentationml/2006/ole">
            <p:oleObj spid="_x0000_s13315" name="Equation" r:id="rId4" imgW="1726920" imgH="279360" progId="Equation.DSMT4">
              <p:embed/>
            </p:oleObj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2571750" y="3729038"/>
          <a:ext cx="4408488" cy="558800"/>
        </p:xfrm>
        <a:graphic>
          <a:graphicData uri="http://schemas.openxmlformats.org/presentationml/2006/ole">
            <p:oleObj spid="_x0000_s13316" name="Equation" r:id="rId5" imgW="220968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27511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计算曲线积分                        ，其中 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 是圆心在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, 0)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半径为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 的上半圆周与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 轴所围区域的边界．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i="1" kern="0" dirty="0" smtClean="0">
              <a:solidFill>
                <a:srgbClr val="000000"/>
              </a:solidFill>
              <a:latin typeface="Times New Roman"/>
              <a:ea typeface="楷体_GB2312"/>
              <a:cs typeface="Times New Roman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上半圆周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L</a:t>
            </a:r>
            <a:r>
              <a:rPr lang="en-US" altLang="zh-CN" kern="0" baseline="-2500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1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 的极坐标方程为 </a:t>
            </a:r>
            <a:r>
              <a:rPr lang="en-US" altLang="zh-CN" i="1" kern="0" dirty="0" smtClean="0">
                <a:solidFill>
                  <a:srgbClr val="FF0000"/>
                </a:solidFill>
                <a:latin typeface="Times New Roman"/>
                <a:ea typeface="楷体_GB2312"/>
                <a:cs typeface="Times New Roman"/>
              </a:rPr>
              <a:t>r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/>
                <a:ea typeface="楷体_GB2312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/>
                <a:ea typeface="楷体_GB2312"/>
                <a:cs typeface="Times New Roman"/>
              </a:rPr>
              <a:t>=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/>
                <a:ea typeface="楷体_GB2312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/>
                <a:ea typeface="楷体_GB2312"/>
                <a:cs typeface="Times New Roman"/>
              </a:rPr>
              <a:t>2</a:t>
            </a:r>
            <a:r>
              <a:rPr lang="en-US" altLang="zh-CN" i="1" kern="0" dirty="0" smtClean="0">
                <a:solidFill>
                  <a:srgbClr val="FF0000"/>
                </a:solidFill>
                <a:latin typeface="Times New Roman"/>
                <a:ea typeface="楷体_GB2312"/>
                <a:cs typeface="Times New Roman"/>
              </a:rPr>
              <a:t>R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/>
                <a:ea typeface="楷体_GB2312"/>
                <a:cs typeface="Times New Roman"/>
              </a:rPr>
              <a:t>cos</a:t>
            </a:r>
            <a:r>
              <a:rPr lang="en-US" altLang="zh-CN" i="1" kern="0" dirty="0" smtClean="0">
                <a:solidFill>
                  <a:srgbClr val="FF0000"/>
                </a:solidFill>
                <a:latin typeface="Symbol" pitchFamily="18" charset="2"/>
                <a:ea typeface="楷体_GB2312"/>
                <a:cs typeface="Times New Roman"/>
              </a:rPr>
              <a:t>q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，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0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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Symbol" pitchFamily="18" charset="2"/>
                <a:ea typeface="楷体_GB2312"/>
                <a:cs typeface="Times New Roman"/>
                <a:sym typeface="Symbol"/>
              </a:rPr>
              <a:t>q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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Symbol" pitchFamily="18" charset="2"/>
                <a:ea typeface="楷体_GB2312"/>
                <a:cs typeface="Times New Roman"/>
                <a:sym typeface="Symbol"/>
              </a:rPr>
              <a:t>p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/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  <a:sym typeface="Symbol"/>
              </a:rPr>
              <a:t>2</a:t>
            </a:r>
            <a:r>
              <a:rPr lang="zh-CN" altLang="en-US" dirty="0" smtClean="0">
                <a:sym typeface="Symbol" pitchFamily="18" charset="2"/>
              </a:rPr>
              <a:t>，则</a:t>
            </a:r>
            <a:endParaRPr lang="en-US" altLang="zh-CN" dirty="0" smtClean="0">
              <a:sym typeface="Symbol" pitchFamily="18" charset="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155950" y="249238"/>
          <a:ext cx="1824038" cy="608012"/>
        </p:xfrm>
        <a:graphic>
          <a:graphicData uri="http://schemas.openxmlformats.org/presentationml/2006/ole">
            <p:oleObj spid="_x0000_s14338" name="Equation" r:id="rId4" imgW="914400" imgH="304560" progId="Equation.DSMT4">
              <p:embed/>
            </p:oleObj>
          </a:graphicData>
        </a:graphic>
      </p:graphicFrame>
      <p:pic>
        <p:nvPicPr>
          <p:cNvPr id="21508" name="Picture 4" descr="C:\Users\cjl\Desktop\p157-ex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500" y="4381500"/>
            <a:ext cx="3238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534275" y="4381500"/>
            <a:ext cx="1609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 =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lang="zh-CN" altLang="en-US" dirty="0">
              <a:latin typeface="Arial" charset="0"/>
              <a:ea typeface="楷体_GB2312" pitchFamily="49" charset="-122"/>
              <a:cs typeface="+mn-cs"/>
            </a:endParaRPr>
          </a:p>
        </p:txBody>
      </p:sp>
      <p:grpSp>
        <p:nvGrpSpPr>
          <p:cNvPr id="6" name="组合 13"/>
          <p:cNvGrpSpPr>
            <a:grpSpLocks/>
          </p:cNvGrpSpPr>
          <p:nvPr/>
        </p:nvGrpSpPr>
        <p:grpSpPr bwMode="auto">
          <a:xfrm>
            <a:off x="6286500" y="4824413"/>
            <a:ext cx="2195513" cy="2647950"/>
            <a:chOff x="6286512" y="4824723"/>
            <a:chExt cx="2196000" cy="2648107"/>
          </a:xfrm>
        </p:grpSpPr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6286512" y="5277187"/>
              <a:ext cx="2196000" cy="2195643"/>
            </a:xfrm>
            <a:prstGeom prst="arc">
              <a:avLst>
                <a:gd name="adj1" fmla="val 10823492"/>
                <a:gd name="adj2" fmla="val 0"/>
              </a:avLst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86686" y="4824723"/>
              <a:ext cx="474767" cy="461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L</a:t>
              </a:r>
              <a:r>
                <a:rPr lang="en-US" altLang="zh-CN" sz="2400" b="1" kern="0" baseline="-25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  <a:endParaRPr lang="zh-CN" altLang="en-US" dirty="0">
                <a:solidFill>
                  <a:srgbClr val="0000FF"/>
                </a:solidFill>
                <a:latin typeface="Arial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6286500" y="5857875"/>
            <a:ext cx="2195513" cy="517525"/>
            <a:chOff x="6286539" y="5857955"/>
            <a:chExt cx="2195974" cy="517175"/>
          </a:xfrm>
        </p:grpSpPr>
        <p:cxnSp>
          <p:nvCxnSpPr>
            <p:cNvPr id="9" name="直接连接符 8"/>
            <p:cNvCxnSpPr>
              <a:stCxn id="5" idx="0"/>
              <a:endCxn id="5" idx="2"/>
            </p:cNvCxnSpPr>
            <p:nvPr/>
          </p:nvCxnSpPr>
          <p:spPr>
            <a:xfrm rot="16200000" flipH="1">
              <a:off x="7380560" y="5273177"/>
              <a:ext cx="7932" cy="21959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715589" y="5857955"/>
              <a:ext cx="474763" cy="4616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L</a:t>
              </a:r>
              <a:r>
                <a:rPr lang="en-US" altLang="zh-CN" sz="2400" b="1" kern="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Arial" charset="0"/>
                <a:ea typeface="楷体_GB2312" pitchFamily="49" charset="-122"/>
                <a:cs typeface="+mn-cs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9850" y="1571625"/>
          <a:ext cx="6005513" cy="657225"/>
        </p:xfrm>
        <a:graphic>
          <a:graphicData uri="http://schemas.openxmlformats.org/presentationml/2006/ole">
            <p:oleObj spid="_x0000_s14339" name="Equation" r:id="rId6" imgW="3009600" imgH="33012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96913" y="3000375"/>
          <a:ext cx="7750175" cy="1817688"/>
        </p:xfrm>
        <a:graphic>
          <a:graphicData uri="http://schemas.openxmlformats.org/presentationml/2006/ole">
            <p:oleObj spid="_x0000_s14340" name="Equation" r:id="rId7" imgW="3886200" imgH="91440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786063" y="3028950"/>
            <a:ext cx="500062" cy="600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5943600" y="3051175"/>
            <a:ext cx="2500313" cy="5556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514600" y="3757613"/>
            <a:ext cx="2557463" cy="600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514600" y="4371975"/>
            <a:ext cx="2557463" cy="600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114425" y="3051175"/>
            <a:ext cx="1079500" cy="555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300413" y="3051175"/>
            <a:ext cx="2663825" cy="5556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组合 29"/>
          <p:cNvGrpSpPr>
            <a:grpSpLocks/>
          </p:cNvGrpSpPr>
          <p:nvPr/>
        </p:nvGrpSpPr>
        <p:grpSpPr bwMode="auto">
          <a:xfrm>
            <a:off x="6286500" y="5500688"/>
            <a:ext cx="1785938" cy="857250"/>
            <a:chOff x="6286512" y="5500702"/>
            <a:chExt cx="1785950" cy="857256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6286512" y="5500702"/>
              <a:ext cx="1785950" cy="8572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026292" y="5500702"/>
              <a:ext cx="30639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dirty="0">
                <a:latin typeface="Arial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372225" y="6032500"/>
            <a:ext cx="517525" cy="461963"/>
            <a:chOff x="6372236" y="6032819"/>
            <a:chExt cx="518009" cy="461665"/>
          </a:xfrm>
        </p:grpSpPr>
        <p:sp>
          <p:nvSpPr>
            <p:cNvPr id="27" name="弧形 26"/>
            <p:cNvSpPr/>
            <p:nvPr/>
          </p:nvSpPr>
          <p:spPr bwMode="auto">
            <a:xfrm rot="5400000" flipH="1">
              <a:off x="6372412" y="6272202"/>
              <a:ext cx="222107" cy="222458"/>
            </a:xfrm>
            <a:prstGeom prst="arc">
              <a:avLst>
                <a:gd name="adj1" fmla="val 16200000"/>
                <a:gd name="adj2" fmla="val 2116927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57" name="矩形 47"/>
            <p:cNvSpPr>
              <a:spLocks noChangeArrowheads="1"/>
            </p:cNvSpPr>
            <p:nvPr/>
          </p:nvSpPr>
          <p:spPr bwMode="auto">
            <a:xfrm>
              <a:off x="6545279" y="6032819"/>
              <a:ext cx="3449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q</a:t>
              </a:r>
              <a:endParaRPr lang="zh-CN" altLang="en-US" sz="2000" b="1" i="1">
                <a:latin typeface="Symbol" pitchFamily="18" charset="2"/>
                <a:cs typeface="Times New Roman" pitchFamily="18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2203450" y="3051175"/>
            <a:ext cx="323850" cy="555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417513" y="5491163"/>
          <a:ext cx="6450012" cy="1366837"/>
        </p:xfrm>
        <a:graphic>
          <a:graphicData uri="http://schemas.openxmlformats.org/presentationml/2006/ole">
            <p:oleObj spid="_x0000_s14341" name="Equation" r:id="rId8" imgW="4978080" imgH="1054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0814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计算曲线积分                        ，其中 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 是圆心在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, 0)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半径为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 的上半圆周与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 轴所围区域的边界．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解（续）：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i="1" kern="0" dirty="0" smtClean="0">
              <a:solidFill>
                <a:srgbClr val="000000"/>
              </a:solidFill>
              <a:latin typeface="Times New Roman"/>
              <a:ea typeface="楷体_GB2312"/>
              <a:cs typeface="Times New Roman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直线段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L</a:t>
            </a:r>
            <a:r>
              <a:rPr lang="en-US" altLang="zh-CN" kern="0" baseline="-2500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2</a:t>
            </a:r>
            <a:r>
              <a:rPr lang="zh-CN" altLang="en-US" kern="0" baseline="-2500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的方程为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 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 </a:t>
            </a:r>
            <a:r>
              <a:rPr lang="en-US" altLang="zh-CN" i="1" dirty="0" smtClean="0">
                <a:sym typeface="Symbol" pitchFamily="18" charset="2"/>
              </a:rPr>
              <a:t>x</a:t>
            </a:r>
            <a:r>
              <a:rPr lang="zh-CN" altLang="en-US" dirty="0" smtClean="0">
                <a:sym typeface="Symbol" pitchFamily="18" charset="2"/>
              </a:rPr>
              <a:t>  </a:t>
            </a:r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en-US" altLang="zh-CN" i="1" dirty="0" smtClean="0">
                <a:sym typeface="Symbol" pitchFamily="18" charset="2"/>
              </a:rPr>
              <a:t>R</a:t>
            </a:r>
            <a:r>
              <a:rPr lang="zh-CN" altLang="en-US" dirty="0" smtClean="0">
                <a:sym typeface="Symbol" pitchFamily="18" charset="2"/>
              </a:rPr>
              <a:t>，则</a:t>
            </a: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综上所述，可得</a:t>
            </a:r>
            <a:endParaRPr lang="zh-CN" altLang="en-US" dirty="0" smtClean="0"/>
          </a:p>
        </p:txBody>
      </p:sp>
      <p:pic>
        <p:nvPicPr>
          <p:cNvPr id="15367" name="Picture 4" descr="C:\Users\cjl\Desktop\p157-ex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4381500"/>
            <a:ext cx="3238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7534275" y="4381500"/>
            <a:ext cx="16097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 =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lang="zh-CN" altLang="en-US" dirty="0">
              <a:latin typeface="Arial" charset="0"/>
              <a:ea typeface="楷体_GB2312" pitchFamily="49" charset="-122"/>
              <a:cs typeface="+mn-cs"/>
            </a:endParaRPr>
          </a:p>
        </p:txBody>
      </p:sp>
      <p:grpSp>
        <p:nvGrpSpPr>
          <p:cNvPr id="15369" name="组合 13"/>
          <p:cNvGrpSpPr>
            <a:grpSpLocks/>
          </p:cNvGrpSpPr>
          <p:nvPr/>
        </p:nvGrpSpPr>
        <p:grpSpPr bwMode="auto">
          <a:xfrm>
            <a:off x="6286500" y="4824413"/>
            <a:ext cx="2195513" cy="2647950"/>
            <a:chOff x="6286512" y="4824723"/>
            <a:chExt cx="2196000" cy="2648107"/>
          </a:xfrm>
        </p:grpSpPr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6286512" y="5277187"/>
              <a:ext cx="2196000" cy="2195643"/>
            </a:xfrm>
            <a:prstGeom prst="arc">
              <a:avLst>
                <a:gd name="adj1" fmla="val 10823492"/>
                <a:gd name="adj2" fmla="val 0"/>
              </a:avLst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86686" y="4824723"/>
              <a:ext cx="474767" cy="461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L</a:t>
              </a:r>
              <a:r>
                <a:rPr lang="en-US" altLang="zh-CN" sz="2400" b="1" kern="0" baseline="-25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  <a:endParaRPr lang="zh-CN" altLang="en-US" dirty="0">
                <a:solidFill>
                  <a:srgbClr val="0000FF"/>
                </a:solidFill>
                <a:latin typeface="Arial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5370" name="组合 14"/>
          <p:cNvGrpSpPr>
            <a:grpSpLocks/>
          </p:cNvGrpSpPr>
          <p:nvPr/>
        </p:nvGrpSpPr>
        <p:grpSpPr bwMode="auto">
          <a:xfrm>
            <a:off x="6286500" y="5857875"/>
            <a:ext cx="2195513" cy="517525"/>
            <a:chOff x="6286539" y="5857955"/>
            <a:chExt cx="2195974" cy="517175"/>
          </a:xfrm>
        </p:grpSpPr>
        <p:cxnSp>
          <p:nvCxnSpPr>
            <p:cNvPr id="9" name="直接连接符 8"/>
            <p:cNvCxnSpPr>
              <a:stCxn id="5" idx="0"/>
              <a:endCxn id="5" idx="2"/>
            </p:cNvCxnSpPr>
            <p:nvPr/>
          </p:nvCxnSpPr>
          <p:spPr>
            <a:xfrm rot="16200000" flipH="1">
              <a:off x="7380560" y="5273177"/>
              <a:ext cx="7932" cy="21959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715589" y="5857955"/>
              <a:ext cx="474763" cy="4616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L</a:t>
              </a:r>
              <a:r>
                <a:rPr lang="en-US" altLang="zh-CN" sz="2400" b="1" kern="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Arial" charset="0"/>
                <a:ea typeface="楷体_GB2312" pitchFamily="49" charset="-122"/>
                <a:cs typeface="+mn-cs"/>
              </a:endParaRP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96913" y="3000375"/>
          <a:ext cx="8102600" cy="808038"/>
        </p:xfrm>
        <a:graphic>
          <a:graphicData uri="http://schemas.openxmlformats.org/presentationml/2006/ole">
            <p:oleObj spid="_x0000_s15362" name="Equation" r:id="rId5" imgW="4063680" imgH="40608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00350" y="3098800"/>
            <a:ext cx="431800" cy="600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114425" y="3121025"/>
            <a:ext cx="1079500" cy="555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28975" y="3121025"/>
            <a:ext cx="1200150" cy="5556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786688" y="3028950"/>
            <a:ext cx="1071562" cy="741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320800" y="4276725"/>
          <a:ext cx="3751263" cy="884238"/>
        </p:xfrm>
        <a:graphic>
          <a:graphicData uri="http://schemas.openxmlformats.org/presentationml/2006/ole">
            <p:oleObj spid="_x0000_s15363" name="Equation" r:id="rId6" imgW="1879560" imgH="444240" progId="Equation.DSMT4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6429375" y="3098800"/>
            <a:ext cx="1357313" cy="600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2203450" y="3121025"/>
            <a:ext cx="323850" cy="555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4429125" y="3121025"/>
            <a:ext cx="2000250" cy="5556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155950" y="249238"/>
          <a:ext cx="1824038" cy="608012"/>
        </p:xfrm>
        <a:graphic>
          <a:graphicData uri="http://schemas.openxmlformats.org/presentationml/2006/ole">
            <p:oleObj spid="_x0000_s15364" name="Equation" r:id="rId7" imgW="914400" imgH="3045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95500" y="1643063"/>
          <a:ext cx="6005513" cy="657225"/>
        </p:xfrm>
        <a:graphic>
          <a:graphicData uri="http://schemas.openxmlformats.org/presentationml/2006/ole">
            <p:oleObj spid="_x0000_s15365" name="Equation" r:id="rId8" imgW="300960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4" grpId="0" animBg="1"/>
      <p:bldP spid="25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几种积分概念的比较</a:t>
            </a:r>
            <a:endParaRPr lang="zh-CN" altLang="en-US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57200" y="2235200"/>
            <a:ext cx="18288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定积分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0" y="2235200"/>
            <a:ext cx="392906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数轴上的区间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215063" y="2235200"/>
            <a:ext cx="2471737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格林公式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高斯公式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斯托克斯公式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57200" y="2989263"/>
            <a:ext cx="18288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二重积分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286000" y="2989263"/>
            <a:ext cx="3929063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坐标面上的区域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57200" y="3743325"/>
            <a:ext cx="18288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三重积分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286000" y="3743325"/>
            <a:ext cx="392906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空间中的区域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200" y="4497388"/>
            <a:ext cx="18288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曲线积分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286000" y="4497388"/>
            <a:ext cx="3929063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平面或空间中的一段曲线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57200" y="5251450"/>
            <a:ext cx="18288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曲面积分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286000" y="5251450"/>
            <a:ext cx="392906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平面或空间中的一片曲面</a:t>
            </a:r>
          </a:p>
        </p:txBody>
      </p:sp>
      <p:grpSp>
        <p:nvGrpSpPr>
          <p:cNvPr id="50190" name="Group 33"/>
          <p:cNvGrpSpPr>
            <a:grpSpLocks/>
          </p:cNvGrpSpPr>
          <p:nvPr/>
        </p:nvGrpSpPr>
        <p:grpSpPr bwMode="auto">
          <a:xfrm>
            <a:off x="457200" y="1484313"/>
            <a:ext cx="8229600" cy="4521200"/>
            <a:chOff x="288" y="935"/>
            <a:chExt cx="5184" cy="2848"/>
          </a:xfrm>
        </p:grpSpPr>
        <p:sp>
          <p:nvSpPr>
            <p:cNvPr id="50191" name="Rectangle 4"/>
            <p:cNvSpPr>
              <a:spLocks noChangeArrowheads="1"/>
            </p:cNvSpPr>
            <p:nvPr/>
          </p:nvSpPr>
          <p:spPr bwMode="auto">
            <a:xfrm>
              <a:off x="288" y="935"/>
              <a:ext cx="1152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积分的概念</a:t>
              </a:r>
            </a:p>
          </p:txBody>
        </p:sp>
        <p:sp>
          <p:nvSpPr>
            <p:cNvPr id="50192" name="Rectangle 5"/>
            <p:cNvSpPr>
              <a:spLocks noChangeArrowheads="1"/>
            </p:cNvSpPr>
            <p:nvPr/>
          </p:nvSpPr>
          <p:spPr bwMode="auto">
            <a:xfrm>
              <a:off x="1440" y="935"/>
              <a:ext cx="2475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积分区域</a:t>
              </a:r>
            </a:p>
          </p:txBody>
        </p:sp>
        <p:sp>
          <p:nvSpPr>
            <p:cNvPr id="50193" name="Rectangle 6"/>
            <p:cNvSpPr>
              <a:spLocks noChangeArrowheads="1"/>
            </p:cNvSpPr>
            <p:nvPr/>
          </p:nvSpPr>
          <p:spPr bwMode="auto">
            <a:xfrm>
              <a:off x="3915" y="935"/>
              <a:ext cx="1557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相互联系</a:t>
              </a:r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1440" y="935"/>
              <a:ext cx="0" cy="28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3915" y="935"/>
              <a:ext cx="0" cy="28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288" y="1408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288" y="1883"/>
              <a:ext cx="362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288" y="2358"/>
              <a:ext cx="362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288" y="2833"/>
              <a:ext cx="362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288" y="3308"/>
              <a:ext cx="362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>
              <a:off x="288" y="935"/>
              <a:ext cx="0" cy="28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5472" y="935"/>
              <a:ext cx="0" cy="28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>
              <a:off x="288" y="93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288" y="378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，其中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 为球面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 &gt; 0)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被平面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+</a:t>
            </a:r>
            <a:r>
              <a:rPr lang="en-US" altLang="zh-CN" i="1" smtClean="0"/>
              <a:t> z </a:t>
            </a:r>
            <a:r>
              <a:rPr lang="en-US" altLang="zh-CN" smtClean="0"/>
              <a:t>= 0</a:t>
            </a:r>
            <a:r>
              <a:rPr lang="zh-CN" altLang="en-US" smtClean="0"/>
              <a:t> 所截得的圆周．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建立圆周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的参数方程．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5750"/>
          <a:ext cx="1444625" cy="608013"/>
        </p:xfrm>
        <a:graphic>
          <a:graphicData uri="http://schemas.openxmlformats.org/presentationml/2006/ole">
            <p:oleObj spid="_x0000_s16386" name="Equation" r:id="rId4" imgW="723600" imgH="304560" progId="Equation.DSMT4">
              <p:embed/>
            </p:oleObj>
          </a:graphicData>
        </a:graphic>
      </p:graphicFrame>
      <p:pic>
        <p:nvPicPr>
          <p:cNvPr id="4" name="Picture 2" descr="C:\Users\cjl\Desktop\p159-ex4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88" y="3109913"/>
            <a:ext cx="3429000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cjl\Desktop\p159-ex4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88" y="3109913"/>
            <a:ext cx="3429000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 rot="19437845">
            <a:off x="7194550" y="3803650"/>
            <a:ext cx="660400" cy="222885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42875" y="2252663"/>
          <a:ext cx="2112963" cy="871537"/>
        </p:xfrm>
        <a:graphic>
          <a:graphicData uri="http://schemas.openxmlformats.org/presentationml/2006/ole">
            <p:oleObj spid="_x0000_s16387" name="Equation" r:id="rId7" imgW="1168200" imgH="48240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00338" y="2481263"/>
          <a:ext cx="2601912" cy="414337"/>
        </p:xfrm>
        <a:graphic>
          <a:graphicData uri="http://schemas.openxmlformats.org/presentationml/2006/ole">
            <p:oleObj spid="_x0000_s16388" name="Equation" r:id="rId8" imgW="1434960" imgH="22860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746750" y="2197100"/>
          <a:ext cx="3363913" cy="984250"/>
        </p:xfrm>
        <a:graphic>
          <a:graphicData uri="http://schemas.openxmlformats.org/presentationml/2006/ole">
            <p:oleObj spid="_x0000_s16389" name="Equation" r:id="rId9" imgW="1866600" imgH="545760" progId="Equation.DSMT4">
              <p:embed/>
            </p:oleObj>
          </a:graphicData>
        </a:graphic>
      </p:graphicFrame>
      <p:sp>
        <p:nvSpPr>
          <p:cNvPr id="10" name="右箭头 9"/>
          <p:cNvSpPr/>
          <p:nvPr/>
        </p:nvSpPr>
        <p:spPr>
          <a:xfrm>
            <a:off x="2309813" y="2446338"/>
            <a:ext cx="334962" cy="484187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356225" y="2446338"/>
            <a:ext cx="334963" cy="484187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954088" y="3194050"/>
          <a:ext cx="2198687" cy="777875"/>
        </p:xfrm>
        <a:graphic>
          <a:graphicData uri="http://schemas.openxmlformats.org/presentationml/2006/ole">
            <p:oleObj spid="_x0000_s16390" name="Equation" r:id="rId10" imgW="1218960" imgH="431640" progId="Equation.DSMT4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332163" y="3194050"/>
          <a:ext cx="2382837" cy="777875"/>
        </p:xfrm>
        <a:graphic>
          <a:graphicData uri="http://schemas.openxmlformats.org/presentationml/2006/ole">
            <p:oleObj spid="_x0000_s16391" name="Equation" r:id="rId11" imgW="1320480" imgH="431640" progId="Equation.DSMT4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1285875" y="4995863"/>
          <a:ext cx="3470275" cy="860425"/>
        </p:xfrm>
        <a:graphic>
          <a:graphicData uri="http://schemas.openxmlformats.org/presentationml/2006/ole">
            <p:oleObj spid="_x0000_s16392" name="Equation" r:id="rId12" imgW="1739880" imgH="431640" progId="Equation.DSMT4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285875" y="4129088"/>
          <a:ext cx="1763713" cy="777875"/>
        </p:xfrm>
        <a:graphic>
          <a:graphicData uri="http://schemas.openxmlformats.org/presentationml/2006/ole">
            <p:oleObj spid="_x0000_s16393" name="Equation" r:id="rId13" imgW="977760" imgH="431640" progId="Equation.DSMT4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1285875" y="5943600"/>
          <a:ext cx="4787900" cy="860425"/>
        </p:xfrm>
        <a:graphic>
          <a:graphicData uri="http://schemas.openxmlformats.org/presentationml/2006/ole">
            <p:oleObj spid="_x0000_s16394" name="Equation" r:id="rId14" imgW="2400120" imgH="43164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642938" y="2657475"/>
            <a:ext cx="1500187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计算                   ，其中 </a:t>
            </a:r>
            <a:r>
              <a:rPr lang="en-US" altLang="zh-CN" smtClean="0">
                <a:latin typeface="Symbol" pitchFamily="18" charset="2"/>
                <a:ea typeface="楷体_GB2312"/>
              </a:rPr>
              <a:t>G</a:t>
            </a:r>
            <a:r>
              <a:rPr lang="zh-CN" altLang="en-US" smtClean="0">
                <a:ea typeface="楷体_GB2312"/>
              </a:rPr>
              <a:t> 为球面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+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+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&gt; 0)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被平面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+</a:t>
            </a:r>
            <a:r>
              <a:rPr lang="en-US" altLang="zh-CN" i="1" smtClean="0">
                <a:ea typeface="楷体_GB2312"/>
              </a:rPr>
              <a:t> z </a:t>
            </a:r>
            <a:r>
              <a:rPr lang="en-US" altLang="zh-CN" smtClean="0">
                <a:ea typeface="楷体_GB2312"/>
              </a:rPr>
              <a:t>= 0</a:t>
            </a:r>
            <a:r>
              <a:rPr lang="zh-CN" altLang="en-US" smtClean="0">
                <a:ea typeface="楷体_GB2312"/>
              </a:rPr>
              <a:t> 所截得的圆周．</a:t>
            </a:r>
            <a:r>
              <a:rPr lang="en-US" altLang="zh-CN" smtClean="0">
                <a:ea typeface="楷体_GB2312"/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解法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（续）：</a:t>
            </a:r>
            <a:r>
              <a:rPr lang="zh-CN" altLang="en-US" smtClean="0">
                <a:ea typeface="楷体_GB2312"/>
              </a:rPr>
              <a:t>建立圆周 </a:t>
            </a:r>
            <a:r>
              <a:rPr lang="en-US" altLang="zh-CN" smtClean="0">
                <a:latin typeface="Symbol" pitchFamily="18" charset="2"/>
                <a:ea typeface="楷体_GB2312"/>
              </a:rPr>
              <a:t>G</a:t>
            </a:r>
            <a:r>
              <a:rPr lang="zh-CN" altLang="en-US" smtClean="0"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的参数方程．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其中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ea typeface="楷体_GB2312"/>
                <a:sym typeface="Symbol" pitchFamily="18" charset="2"/>
              </a:rPr>
              <a:t>q</a:t>
            </a:r>
            <a:r>
              <a:rPr lang="zh-CN" altLang="en-US" smtClean="0">
                <a:ea typeface="楷体_GB2312"/>
                <a:sym typeface="Symbol" pitchFamily="18" charset="2"/>
              </a:rPr>
              <a:t>  </a:t>
            </a:r>
            <a:r>
              <a:rPr lang="en-US" altLang="zh-CN" smtClean="0">
                <a:ea typeface="楷体_GB2312"/>
                <a:sym typeface="Symbol" pitchFamily="18" charset="2"/>
              </a:rPr>
              <a:t>2</a:t>
            </a:r>
            <a:r>
              <a:rPr lang="en-US" altLang="zh-CN" i="1" smtClean="0">
                <a:latin typeface="Symbol" pitchFamily="18" charset="2"/>
                <a:ea typeface="楷体_GB2312"/>
                <a:sym typeface="Symbol" pitchFamily="18" charset="2"/>
              </a:rPr>
              <a:t>p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5750"/>
          <a:ext cx="1444625" cy="608013"/>
        </p:xfrm>
        <a:graphic>
          <a:graphicData uri="http://schemas.openxmlformats.org/presentationml/2006/ole">
            <p:oleObj spid="_x0000_s17410" name="Equation" r:id="rId4" imgW="723600" imgH="3045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7675" y="2143125"/>
          <a:ext cx="8247063" cy="777875"/>
        </p:xfrm>
        <a:graphic>
          <a:graphicData uri="http://schemas.openxmlformats.org/presentationml/2006/ole">
            <p:oleObj spid="_x0000_s17411" name="Equation" r:id="rId5" imgW="4572000" imgH="431640" progId="Equation.DSMT4">
              <p:embed/>
            </p:oleObj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357313" y="3571875"/>
          <a:ext cx="5522912" cy="558800"/>
        </p:xfrm>
        <a:graphic>
          <a:graphicData uri="http://schemas.openxmlformats.org/presentationml/2006/ole">
            <p:oleObj spid="_x0000_s17412" name="Equation" r:id="rId6" imgW="2768400" imgH="279360" progId="Equation.DSMT4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1460500" y="4314825"/>
          <a:ext cx="6740525" cy="1900238"/>
        </p:xfrm>
        <a:graphic>
          <a:graphicData uri="http://schemas.openxmlformats.org/presentationml/2006/ole">
            <p:oleObj spid="_x0000_s17413" name="Equation" r:id="rId7" imgW="3377880" imgH="95220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886075" y="4343400"/>
            <a:ext cx="2928938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815013" y="4343400"/>
            <a:ext cx="2400300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1700213" y="5443538"/>
            <a:ext cx="1157287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428625" y="2143125"/>
            <a:ext cx="1714500" cy="814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6215063" y="3643313"/>
            <a:ext cx="642937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计算                   ，其中 </a:t>
            </a:r>
            <a:r>
              <a:rPr lang="en-US" altLang="zh-CN" smtClean="0">
                <a:latin typeface="Symbol" pitchFamily="18" charset="2"/>
                <a:ea typeface="楷体_GB2312"/>
              </a:rPr>
              <a:t>G</a:t>
            </a:r>
            <a:r>
              <a:rPr lang="zh-CN" altLang="en-US" smtClean="0">
                <a:ea typeface="楷体_GB2312"/>
              </a:rPr>
              <a:t> 为球面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+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+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&gt; 0)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被平面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+</a:t>
            </a:r>
            <a:r>
              <a:rPr lang="en-US" altLang="zh-CN" i="1" smtClean="0">
                <a:ea typeface="楷体_GB2312"/>
              </a:rPr>
              <a:t> z </a:t>
            </a:r>
            <a:r>
              <a:rPr lang="en-US" altLang="zh-CN" smtClean="0">
                <a:ea typeface="楷体_GB2312"/>
              </a:rPr>
              <a:t>= 0</a:t>
            </a:r>
            <a:r>
              <a:rPr lang="zh-CN" altLang="en-US" smtClean="0">
                <a:ea typeface="楷体_GB2312"/>
              </a:rPr>
              <a:t> 所截得的圆周．</a:t>
            </a:r>
            <a:r>
              <a:rPr lang="en-US" altLang="zh-CN" smtClean="0">
                <a:ea typeface="楷体_GB2312"/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解法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由对称性，知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5750"/>
          <a:ext cx="1444625" cy="608013"/>
        </p:xfrm>
        <a:graphic>
          <a:graphicData uri="http://schemas.openxmlformats.org/presentationml/2006/ole">
            <p:oleObj spid="_x0000_s18434" name="Equation" r:id="rId4" imgW="723600" imgH="304560" progId="Equation.DSMT4">
              <p:embed/>
            </p:oleObj>
          </a:graphicData>
        </a:graphic>
      </p:graphicFrame>
      <p:pic>
        <p:nvPicPr>
          <p:cNvPr id="18438" name="Picture 3" descr="C:\Users\cjl\Desktop\p159-ex4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88" y="3109913"/>
            <a:ext cx="3429000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 rot="19437845">
            <a:off x="7194550" y="3803650"/>
            <a:ext cx="660400" cy="222885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656013" y="1571625"/>
          <a:ext cx="3319462" cy="608013"/>
        </p:xfrm>
        <a:graphic>
          <a:graphicData uri="http://schemas.openxmlformats.org/presentationml/2006/ole">
            <p:oleObj spid="_x0000_s18435" name="Equation" r:id="rId6" imgW="1663560" imgH="304560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357313" y="2371725"/>
          <a:ext cx="4435475" cy="1622425"/>
        </p:xfrm>
        <a:graphic>
          <a:graphicData uri="http://schemas.openxmlformats.org/presentationml/2006/ole">
            <p:oleObj spid="_x0000_s18436" name="Equation" r:id="rId7" imgW="2222280" imgH="81252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371975" y="2386013"/>
            <a:ext cx="1414463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00200" y="3214688"/>
            <a:ext cx="1414463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3014663" y="3214688"/>
            <a:ext cx="1485900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00563" y="3214688"/>
            <a:ext cx="1285875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401888" y="3214688"/>
            <a:ext cx="612775" cy="8286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14588" y="2540000"/>
            <a:ext cx="1643062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74638"/>
          <a:ext cx="8229628" cy="635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1928826"/>
                <a:gridCol w="1928826"/>
                <a:gridCol w="2686068"/>
              </a:tblGrid>
              <a:tr h="48098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积分概念的比较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</a:tr>
              <a:tr h="480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概念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特例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二重积分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几何：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曲顶柱体的体积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：曲顶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高 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 1 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的平顶柱体的体积</a:t>
                      </a:r>
                      <a:endParaRPr lang="zh-CN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底面（薄片）的面积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设 </a:t>
                      </a:r>
                      <a:r>
                        <a:rPr lang="en-US" altLang="zh-CN" sz="1600" b="1" dirty="0" smtClean="0"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600" b="1" dirty="0" smtClean="0">
                          <a:latin typeface="Symbol" pitchFamily="18" charset="2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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则积分表示曲面 </a:t>
                      </a:r>
                      <a:r>
                        <a:rPr lang="en-US" altLang="zh-CN" sz="1600" b="1" dirty="0" smtClean="0"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：底面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平面薄片的质量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：平面薄片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三重积分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空间立体的质量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，积分表示任意空间立体的体积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：空间立体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第一类曲线积分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曲线构件的质量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，积分表示任意空间曲线的弧长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G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：空间曲线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第一类曲面积分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曲面构件的质量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，积分表示任意空间曲面的面积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39750" y="2143125"/>
          <a:ext cx="1320800" cy="571500"/>
        </p:xfrm>
        <a:graphic>
          <a:graphicData uri="http://schemas.openxmlformats.org/presentationml/2006/ole">
            <p:oleObj spid="_x0000_s19458" name="Equation" r:id="rId3" imgW="876240" imgH="38088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39750" y="3840163"/>
          <a:ext cx="1519238" cy="569912"/>
        </p:xfrm>
        <a:graphic>
          <a:graphicData uri="http://schemas.openxmlformats.org/presentationml/2006/ole">
            <p:oleObj spid="_x0000_s19459" name="Equation" r:id="rId4" imgW="1015920" imgH="38088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39750" y="4900613"/>
          <a:ext cx="1385888" cy="457200"/>
        </p:xfrm>
        <a:graphic>
          <a:graphicData uri="http://schemas.openxmlformats.org/presentationml/2006/ole">
            <p:oleObj spid="_x0000_s19460" name="Equation" r:id="rId5" imgW="927000" imgH="3045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39750" y="5878513"/>
          <a:ext cx="1468438" cy="571500"/>
        </p:xfrm>
        <a:graphic>
          <a:graphicData uri="http://schemas.openxmlformats.org/presentationml/2006/ole">
            <p:oleObj spid="_x0000_s19461" name="Equation" r:id="rId6" imgW="977760" imgH="380880" progId="Equation.DSMT4">
              <p:embed/>
            </p:oleObj>
          </a:graphicData>
        </a:graphic>
      </p:graphicFrame>
      <p:graphicFrame>
        <p:nvGraphicFramePr>
          <p:cNvPr id="2" name="Object 53"/>
          <p:cNvGraphicFramePr>
            <a:graphicFrameLocks noChangeAspect="1"/>
          </p:cNvGraphicFramePr>
          <p:nvPr/>
        </p:nvGraphicFramePr>
        <p:xfrm>
          <a:off x="6286500" y="2747963"/>
          <a:ext cx="1889125" cy="395287"/>
        </p:xfrm>
        <a:graphic>
          <a:graphicData uri="http://schemas.openxmlformats.org/presentationml/2006/ole">
            <p:oleObj spid="_x0000_s19462" name="Equation" r:id="rId7" imgW="1447560" imgH="304560" progId="Equation.DSMT4">
              <p:embed/>
            </p:oleObj>
          </a:graphicData>
        </a:graphic>
      </p:graphicFrame>
      <p:sp>
        <p:nvSpPr>
          <p:cNvPr id="19510" name="Rectangle 17"/>
          <p:cNvSpPr>
            <a:spLocks noChangeArrowheads="1"/>
          </p:cNvSpPr>
          <p:nvPr/>
        </p:nvSpPr>
        <p:spPr bwMode="auto">
          <a:xfrm>
            <a:off x="430213" y="5599113"/>
            <a:ext cx="8280400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 flipV="1">
            <a:off x="430213" y="4572000"/>
            <a:ext cx="8280400" cy="102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74638"/>
          <a:ext cx="8229600" cy="6357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1928826"/>
                <a:gridCol w="1928826"/>
                <a:gridCol w="2686068"/>
              </a:tblGrid>
              <a:tr h="48098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积分概念的比较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</a:tr>
              <a:tr h="480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概念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特例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二重积分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几何：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曲顶柱体的体积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：曲顶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高 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 1 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的平顶柱体的体积</a:t>
                      </a:r>
                      <a:endParaRPr lang="zh-CN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底面（薄片）的面积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设 </a:t>
                      </a:r>
                      <a:r>
                        <a:rPr lang="en-US" altLang="zh-CN" sz="1600" b="1" dirty="0" smtClean="0"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600" b="1" dirty="0" smtClean="0">
                          <a:latin typeface="Symbol" pitchFamily="18" charset="2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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则积分表示曲面 </a:t>
                      </a:r>
                      <a:r>
                        <a:rPr lang="en-US" altLang="zh-CN" sz="1600" b="1" dirty="0" smtClean="0"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：底面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平面薄片的质量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：平面薄片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三重积分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空间立体的质量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，积分表示任意空间立体的体积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：空间立体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第一类曲线积分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曲线构件的质量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，积分表示任意空间曲线的弧长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G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：空间曲线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第一类曲面积分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曲面构件的质量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，积分表示任意空间曲面的面积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39750" y="2143125"/>
          <a:ext cx="1320800" cy="571500"/>
        </p:xfrm>
        <a:graphic>
          <a:graphicData uri="http://schemas.openxmlformats.org/presentationml/2006/ole">
            <p:oleObj spid="_x0000_s20482" name="Equation" r:id="rId3" imgW="876240" imgH="38088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39750" y="3840163"/>
          <a:ext cx="1519238" cy="569912"/>
        </p:xfrm>
        <a:graphic>
          <a:graphicData uri="http://schemas.openxmlformats.org/presentationml/2006/ole">
            <p:oleObj spid="_x0000_s20483" name="Equation" r:id="rId4" imgW="1015920" imgH="38088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39750" y="4900613"/>
          <a:ext cx="1385888" cy="457200"/>
        </p:xfrm>
        <a:graphic>
          <a:graphicData uri="http://schemas.openxmlformats.org/presentationml/2006/ole">
            <p:oleObj spid="_x0000_s20484" name="Equation" r:id="rId5" imgW="927000" imgH="3045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39750" y="5878513"/>
          <a:ext cx="1468438" cy="571500"/>
        </p:xfrm>
        <a:graphic>
          <a:graphicData uri="http://schemas.openxmlformats.org/presentationml/2006/ole">
            <p:oleObj spid="_x0000_s20485" name="Equation" r:id="rId6" imgW="977760" imgH="380880" progId="Equation.DSMT4">
              <p:embed/>
            </p:oleObj>
          </a:graphicData>
        </a:graphic>
      </p:graphicFrame>
      <p:graphicFrame>
        <p:nvGraphicFramePr>
          <p:cNvPr id="2" name="Object 53"/>
          <p:cNvGraphicFramePr>
            <a:graphicFrameLocks noChangeAspect="1"/>
          </p:cNvGraphicFramePr>
          <p:nvPr/>
        </p:nvGraphicFramePr>
        <p:xfrm>
          <a:off x="6286500" y="2747963"/>
          <a:ext cx="1889125" cy="395287"/>
        </p:xfrm>
        <a:graphic>
          <a:graphicData uri="http://schemas.openxmlformats.org/presentationml/2006/ole">
            <p:oleObj spid="_x0000_s20486" name="Equation" r:id="rId7" imgW="1447560" imgH="30456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6032500" y="2470150"/>
            <a:ext cx="2627313" cy="971550"/>
          </a:xfrm>
          <a:prstGeom prst="rect">
            <a:avLst/>
          </a:prstGeom>
          <a:solidFill>
            <a:srgbClr val="E8F0F4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30213" y="5599113"/>
            <a:ext cx="8280400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 flipV="1">
            <a:off x="430213" y="4572000"/>
            <a:ext cx="8280400" cy="102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567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常力</a:t>
            </a:r>
            <a:r>
              <a:rPr lang="zh-CN" altLang="en-US" smtClean="0">
                <a:ea typeface="楷体_GB2312"/>
              </a:rPr>
              <a:t>    沿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直线</a:t>
            </a:r>
            <a:r>
              <a:rPr lang="zh-CN" altLang="en-US" smtClean="0">
                <a:ea typeface="楷体_GB2312"/>
              </a:rPr>
              <a:t>        做功，则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设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变力</a:t>
            </a:r>
            <a:r>
              <a:rPr lang="zh-CN" altLang="en-US" smtClean="0">
                <a:ea typeface="楷体_GB2312"/>
              </a:rPr>
              <a:t>                                                   沿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曲线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: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</a:t>
            </a:r>
            <a:r>
              <a:rPr lang="en-US" altLang="zh-CN" i="1" smtClean="0">
                <a:ea typeface="楷体_GB2312"/>
                <a:sym typeface="Symbol" pitchFamily="18" charset="2"/>
              </a:rPr>
              <a:t>B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</a:rPr>
              <a:t>做功，其中 </a:t>
            </a:r>
            <a:r>
              <a:rPr lang="en-US" altLang="zh-CN" i="1" smtClean="0">
                <a:ea typeface="楷体_GB2312"/>
              </a:rPr>
              <a:t>P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ea typeface="楷体_GB2312"/>
              </a:rPr>
              <a:t>Q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上连续，则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分割</a:t>
            </a:r>
            <a:endParaRPr lang="en-US" altLang="zh-CN" sz="2000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>
                <a:ea typeface="楷体_GB2312"/>
              </a:rPr>
              <a:t>求和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smtClean="0">
                <a:ea typeface="楷体_GB2312"/>
              </a:rPr>
              <a:t>取极限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设</a:t>
            </a:r>
            <a:endParaRPr lang="en-US" altLang="zh-CN" smtClean="0">
              <a:ea typeface="楷体_GB2312"/>
            </a:endParaRPr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变力沿曲线做功</a:t>
            </a:r>
            <a:endParaRPr lang="zh-CN" altLang="en-US" dirty="0"/>
          </a:p>
        </p:txBody>
      </p:sp>
      <p:pic>
        <p:nvPicPr>
          <p:cNvPr id="53250" name="Picture 2" descr="C:\Users\cjl\Desktop\p159-变力沿曲线做功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3714750"/>
            <a:ext cx="3905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 descr="C:\Users\cjl\Desktop\p159-变力沿曲线做功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0" y="3714750"/>
            <a:ext cx="3905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 descr="C:\Users\cjl\Desktop\p159-变力沿曲线做功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3513" y="3714750"/>
            <a:ext cx="38957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C:\Users\cjl\Desktop\p159-变力沿曲线做功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8750" y="3714750"/>
            <a:ext cx="3905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任意多边形 9"/>
          <p:cNvSpPr/>
          <p:nvPr/>
        </p:nvSpPr>
        <p:spPr>
          <a:xfrm>
            <a:off x="6656388" y="4625975"/>
            <a:ext cx="527050" cy="441325"/>
          </a:xfrm>
          <a:custGeom>
            <a:avLst/>
            <a:gdLst>
              <a:gd name="connsiteX0" fmla="*/ 0 w 526581"/>
              <a:gd name="connsiteY0" fmla="*/ 441189 h 441189"/>
              <a:gd name="connsiteX1" fmla="*/ 234827 w 526581"/>
              <a:gd name="connsiteY1" fmla="*/ 217036 h 441189"/>
              <a:gd name="connsiteX2" fmla="*/ 526581 w 526581"/>
              <a:gd name="connsiteY2" fmla="*/ 0 h 44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581" h="441189">
                <a:moveTo>
                  <a:pt x="0" y="441189"/>
                </a:moveTo>
                <a:cubicBezTo>
                  <a:pt x="73532" y="365878"/>
                  <a:pt x="147064" y="290567"/>
                  <a:pt x="234827" y="217036"/>
                </a:cubicBezTo>
                <a:cubicBezTo>
                  <a:pt x="322590" y="143505"/>
                  <a:pt x="424585" y="71752"/>
                  <a:pt x="526581" y="0"/>
                </a:cubicBezTo>
              </a:path>
            </a:pathLst>
          </a:custGeom>
          <a:ln w="285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857375" y="1962150"/>
          <a:ext cx="3749675" cy="481013"/>
        </p:xfrm>
        <a:graphic>
          <a:graphicData uri="http://schemas.openxmlformats.org/presentationml/2006/ole">
            <p:oleObj spid="_x0000_s21506" name="Equation" r:id="rId7" imgW="1879560" imgH="2412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00188" y="1514475"/>
          <a:ext cx="330200" cy="404813"/>
        </p:xfrm>
        <a:graphic>
          <a:graphicData uri="http://schemas.openxmlformats.org/presentationml/2006/ole">
            <p:oleObj spid="_x0000_s21507" name="Equation" r:id="rId8" imgW="164880" imgH="2030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757488" y="1514475"/>
          <a:ext cx="531812" cy="404813"/>
        </p:xfrm>
        <a:graphic>
          <a:graphicData uri="http://schemas.openxmlformats.org/presentationml/2006/ole">
            <p:oleObj spid="_x0000_s21508" name="Equation" r:id="rId9" imgW="266400" imgH="203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643438" y="1455738"/>
          <a:ext cx="4102100" cy="615950"/>
        </p:xfrm>
        <a:graphic>
          <a:graphicData uri="http://schemas.openxmlformats.org/presentationml/2006/ole">
            <p:oleObj spid="_x0000_s21509" name="Equation" r:id="rId10" imgW="2286000" imgH="342720" progId="Equation.DSMT4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258888" y="5075238"/>
          <a:ext cx="1978025" cy="582612"/>
        </p:xfrm>
        <a:graphic>
          <a:graphicData uri="http://schemas.openxmlformats.org/presentationml/2006/ole">
            <p:oleObj spid="_x0000_s21510" name="Equation" r:id="rId11" imgW="990360" imgH="291960" progId="Equation.DSMT4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1798638" y="3571875"/>
          <a:ext cx="3344862" cy="862013"/>
        </p:xfrm>
        <a:graphic>
          <a:graphicData uri="http://schemas.openxmlformats.org/presentationml/2006/ole">
            <p:oleObj spid="_x0000_s21511" name="Equation" r:id="rId12" imgW="1676160" imgH="431640" progId="Equation.DSMT4">
              <p:embed/>
            </p:oleObj>
          </a:graphicData>
        </a:graphic>
      </p:graphicFrame>
      <p:graphicFrame>
        <p:nvGraphicFramePr>
          <p:cNvPr id="7183" name="Object 8"/>
          <p:cNvGraphicFramePr>
            <a:graphicFrameLocks noChangeAspect="1"/>
          </p:cNvGraphicFramePr>
          <p:nvPr/>
        </p:nvGraphicFramePr>
        <p:xfrm>
          <a:off x="1258888" y="5538788"/>
          <a:ext cx="3827462" cy="862012"/>
        </p:xfrm>
        <a:graphic>
          <a:graphicData uri="http://schemas.openxmlformats.org/presentationml/2006/ole">
            <p:oleObj spid="_x0000_s21512" name="Equation" r:id="rId13" imgW="1917360" imgH="43164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798638" y="2887663"/>
          <a:ext cx="3016250" cy="506412"/>
        </p:xfrm>
        <a:graphic>
          <a:graphicData uri="http://schemas.openxmlformats.org/presentationml/2006/ole">
            <p:oleObj spid="_x0000_s21513" name="Equation" r:id="rId14" imgW="1511280" imgH="253800" progId="Equation.DSMT4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6000750" y="4572000"/>
          <a:ext cx="827088" cy="414338"/>
        </p:xfrm>
        <a:graphic>
          <a:graphicData uri="http://schemas.openxmlformats.org/presentationml/2006/ole">
            <p:oleObj spid="_x0000_s21514" name="Equation" r:id="rId15" imgW="457200" imgH="228600" progId="Equation.DSMT4">
              <p:embed/>
            </p:oleObj>
          </a:graphicData>
        </a:graphic>
      </p:graphicFrame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238750" y="2852738"/>
            <a:ext cx="2012950" cy="73025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变力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常力</a:t>
            </a:r>
          </a:p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曲线段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直线段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变力沿曲线做功（续）</a:t>
            </a:r>
          </a:p>
        </p:txBody>
      </p:sp>
      <p:sp>
        <p:nvSpPr>
          <p:cNvPr id="184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已知变力 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−1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−1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−1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i</a:t>
            </a:r>
            <a:r>
              <a:rPr lang="zh-CN" altLang="en-US" i="1" baseline="-25000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zh-CN" altLang="en-US" i="1" baseline="-25000" smtClean="0"/>
              <a:t> 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76275" y="3143250"/>
          <a:ext cx="5703888" cy="2662238"/>
        </p:xfrm>
        <a:graphic>
          <a:graphicData uri="http://schemas.openxmlformats.org/presentationml/2006/ole">
            <p:oleObj spid="_x0000_s22530" name="Equation" r:id="rId4" imgW="2857320" imgH="133344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858963" y="2525713"/>
          <a:ext cx="5424487" cy="531812"/>
        </p:xfrm>
        <a:graphic>
          <a:graphicData uri="http://schemas.openxmlformats.org/presentationml/2006/ole">
            <p:oleObj spid="_x0000_s22531" name="Equation" r:id="rId5" imgW="2717640" imgH="266400" progId="Equation.DSMT4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874838" y="1522413"/>
          <a:ext cx="6384925" cy="531812"/>
        </p:xfrm>
        <a:graphic>
          <a:graphicData uri="http://schemas.openxmlformats.org/presentationml/2006/ole">
            <p:oleObj spid="_x0000_s22532" name="Equation" r:id="rId6" imgW="3200400" imgH="266400" progId="Equation.DSMT4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662113" y="6149975"/>
          <a:ext cx="1622425" cy="608013"/>
        </p:xfrm>
        <a:graphic>
          <a:graphicData uri="http://schemas.openxmlformats.org/presentationml/2006/ole">
            <p:oleObj spid="_x0000_s22533" name="Equation" r:id="rId7" imgW="812520" imgH="304560" progId="Equation.DSMT4">
              <p:embed/>
            </p:oleObj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057275" y="4044950"/>
            <a:ext cx="5514975" cy="884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57275" y="4945063"/>
            <a:ext cx="5514975" cy="8842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285875" y="4945063"/>
            <a:ext cx="2376488" cy="8842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900488" y="4945063"/>
            <a:ext cx="2376487" cy="8842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2232025" y="5829300"/>
            <a:ext cx="484188" cy="406400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4289425" y="6149975"/>
          <a:ext cx="1597025" cy="608013"/>
        </p:xfrm>
        <a:graphic>
          <a:graphicData uri="http://schemas.openxmlformats.org/presentationml/2006/ole">
            <p:oleObj spid="_x0000_s22534" name="Equation" r:id="rId8" imgW="799920" imgH="304560" progId="Equation.DSMT4">
              <p:embed/>
            </p:oleObj>
          </a:graphicData>
        </a:graphic>
      </p:graphicFrame>
      <p:sp>
        <p:nvSpPr>
          <p:cNvPr id="28" name="下箭头 27"/>
          <p:cNvSpPr/>
          <p:nvPr/>
        </p:nvSpPr>
        <p:spPr>
          <a:xfrm>
            <a:off x="4846638" y="5829300"/>
            <a:ext cx="484187" cy="406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072063" y="3071813"/>
            <a:ext cx="3614737" cy="1082675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dirty="0">
                <a:solidFill>
                  <a:prstClr val="black"/>
                </a:solidFill>
              </a:rPr>
              <a:t>第二类曲线积分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（对坐标的曲线积分）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: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</a:t>
            </a:r>
            <a:r>
              <a:rPr lang="en-US" altLang="zh-CN" i="1" smtClean="0">
                <a:ea typeface="楷体_GB2312"/>
                <a:sym typeface="Symbol" pitchFamily="18" charset="2"/>
              </a:rPr>
              <a:t>B</a:t>
            </a:r>
            <a:r>
              <a:rPr lang="zh-CN" altLang="en-US" smtClean="0">
                <a:ea typeface="楷体_GB2312"/>
              </a:rPr>
              <a:t> 是 </a:t>
            </a:r>
            <a:r>
              <a:rPr lang="en-US" altLang="zh-CN" i="1" smtClean="0">
                <a:ea typeface="楷体_GB2312"/>
              </a:rPr>
              <a:t>xOy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面内一段光滑的有向曲线弧， 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上有定义．用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上的点把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分成 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 个小段，各</a:t>
            </a:r>
            <a:r>
              <a:rPr lang="en-US" altLang="zh-CN" smtClean="0">
                <a:ea typeface="楷体_GB2312"/>
              </a:rPr>
              <a:t>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分点依次记</a:t>
            </a:r>
            <a:r>
              <a:rPr lang="zh-CN" altLang="en-US" smtClean="0">
                <a:ea typeface="楷体_GB2312"/>
                <a:sym typeface="Symbol" pitchFamily="18" charset="2"/>
              </a:rPr>
              <a:t>为 </a:t>
            </a:r>
            <a:r>
              <a:rPr lang="en-US" altLang="zh-CN" i="1" smtClean="0">
                <a:ea typeface="楷体_GB2312"/>
                <a:sym typeface="Symbol" pitchFamily="18" charset="2"/>
              </a:rPr>
              <a:t>A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=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0</a:t>
            </a:r>
            <a:r>
              <a:rPr lang="en-US" altLang="zh-CN" smtClean="0">
                <a:ea typeface="楷体_GB2312"/>
                <a:sym typeface="Symbol" pitchFamily="18" charset="2"/>
              </a:rPr>
              <a:t>, 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1</a:t>
            </a:r>
            <a:r>
              <a:rPr lang="en-US" altLang="zh-CN" smtClean="0">
                <a:ea typeface="楷体_GB2312"/>
                <a:sym typeface="Symbol" pitchFamily="18" charset="2"/>
              </a:rPr>
              <a:t>, …, 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en-US" altLang="zh-CN" i="1" baseline="-25000" smtClean="0">
                <a:ea typeface="楷体_GB2312"/>
                <a:sym typeface="Symbol" pitchFamily="18" charset="2"/>
              </a:rPr>
              <a:t>n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−1</a:t>
            </a:r>
            <a:r>
              <a:rPr lang="en-US" altLang="zh-CN" smtClean="0">
                <a:ea typeface="楷体_GB2312"/>
                <a:sym typeface="Symbol" pitchFamily="18" charset="2"/>
              </a:rPr>
              <a:t>, 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en-US" altLang="zh-CN" i="1" baseline="-25000" smtClean="0">
                <a:ea typeface="楷体_GB2312"/>
                <a:sym typeface="Symbol" pitchFamily="18" charset="2"/>
              </a:rPr>
              <a:t>n</a:t>
            </a:r>
            <a:r>
              <a:rPr lang="en-US" altLang="zh-CN" smtClean="0">
                <a:ea typeface="楷体_GB2312"/>
                <a:sym typeface="Symbol" pitchFamily="18" charset="2"/>
              </a:rPr>
              <a:t> = </a:t>
            </a:r>
            <a:r>
              <a:rPr lang="en-US" altLang="zh-CN" i="1" smtClean="0">
                <a:ea typeface="楷体_GB2312"/>
                <a:sym typeface="Symbol" pitchFamily="18" charset="2"/>
              </a:rPr>
              <a:t>B</a:t>
            </a:r>
            <a:r>
              <a:rPr lang="zh-CN" altLang="en-US" smtClean="0">
                <a:ea typeface="楷体_GB2312"/>
                <a:sym typeface="Symbol" pitchFamily="18" charset="2"/>
              </a:rPr>
              <a:t>，其中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zh-CN" altLang="en-US" i="1" baseline="-25000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zh-CN" altLang="en-US" i="1" baseline="-25000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).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设第 </a:t>
            </a:r>
            <a:r>
              <a:rPr lang="en-US" altLang="zh-CN" i="1" smtClean="0">
                <a:ea typeface="楷体_GB2312"/>
              </a:rPr>
              <a:t>i</a:t>
            </a:r>
            <a:r>
              <a:rPr lang="zh-CN" altLang="en-US" smtClean="0">
                <a:ea typeface="楷体_GB2312"/>
              </a:rPr>
              <a:t> 个小段的长度为 </a:t>
            </a:r>
            <a:r>
              <a:rPr lang="zh-CN" altLang="en-US" smtClean="0">
                <a:ea typeface="楷体_GB2312"/>
                <a:sym typeface="Symbol" pitchFamily="18" charset="2"/>
              </a:rPr>
              <a:t></a:t>
            </a:r>
            <a:r>
              <a:rPr lang="en-US" altLang="zh-CN" i="1" smtClean="0">
                <a:ea typeface="楷体_GB2312"/>
                <a:sym typeface="Symbol" pitchFamily="18" charset="2"/>
              </a:rPr>
              <a:t>s</a:t>
            </a:r>
            <a:r>
              <a:rPr lang="en-US" altLang="zh-CN" i="1" baseline="-25000" smtClean="0"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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−1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在第 </a:t>
            </a:r>
            <a:r>
              <a:rPr lang="en-US" altLang="zh-CN" i="1" smtClean="0">
                <a:ea typeface="楷体_GB2312"/>
              </a:rPr>
              <a:t>i</a:t>
            </a:r>
            <a:r>
              <a:rPr lang="zh-CN" altLang="en-US" smtClean="0">
                <a:ea typeface="楷体_GB2312"/>
              </a:rPr>
              <a:t> 个小段上任取一点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,</a:t>
            </a:r>
            <a:r>
              <a:rPr lang="en-US" altLang="zh-CN" i="1" smtClean="0">
                <a:latin typeface="Symbol" pitchFamily="18" charset="2"/>
                <a:ea typeface="楷体_GB2312"/>
              </a:rPr>
              <a:t>h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，作和式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令                         </a:t>
            </a:r>
            <a:r>
              <a:rPr lang="zh-CN" altLang="en-US" smtClean="0">
                <a:ea typeface="楷体_GB2312"/>
                <a:sym typeface="Symbol" pitchFamily="18" charset="2"/>
              </a:rPr>
              <a:t> </a:t>
            </a:r>
            <a:r>
              <a:rPr lang="en-US" altLang="zh-CN" smtClean="0">
                <a:ea typeface="楷体_GB2312"/>
                <a:sym typeface="Symbol" pitchFamily="18" charset="2"/>
              </a:rPr>
              <a:t>0</a:t>
            </a:r>
            <a:r>
              <a:rPr lang="zh-CN" altLang="en-US" smtClean="0">
                <a:ea typeface="楷体_GB2312"/>
              </a:rPr>
              <a:t>，若上述和式存在极限，则此极限称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为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对坐标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的曲线积分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记为                      或</a:t>
            </a:r>
            <a:endParaRPr lang="en-US" altLang="zh-CN" smtClean="0">
              <a:ea typeface="楷体_GB2312"/>
            </a:endParaRPr>
          </a:p>
        </p:txBody>
      </p:sp>
      <p:sp>
        <p:nvSpPr>
          <p:cNvPr id="2048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第二类曲线积分的概念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3571875" y="2143125"/>
            <a:ext cx="437673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995363" y="4405313"/>
          <a:ext cx="1849437" cy="582612"/>
        </p:xfrm>
        <a:graphic>
          <a:graphicData uri="http://schemas.openxmlformats.org/presentationml/2006/ole">
            <p:oleObj spid="_x0000_s23554" name="Equation" r:id="rId3" imgW="927000" imgH="291960" progId="Equation.DSMT4">
              <p:embed/>
            </p:oleObj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1282700" y="5407025"/>
          <a:ext cx="1646238" cy="608013"/>
        </p:xfrm>
        <a:graphic>
          <a:graphicData uri="http://schemas.openxmlformats.org/presentationml/2006/ole">
            <p:oleObj spid="_x0000_s23555" name="Equation" r:id="rId4" imgW="825480" imgH="304560" progId="Equation.DSMT4">
              <p:embed/>
            </p:oleObj>
          </a:graphicData>
        </a:graphic>
      </p:graphicFrame>
      <p:grpSp>
        <p:nvGrpSpPr>
          <p:cNvPr id="23562" name="组合 16"/>
          <p:cNvGrpSpPr>
            <a:grpSpLocks/>
          </p:cNvGrpSpPr>
          <p:nvPr/>
        </p:nvGrpSpPr>
        <p:grpSpPr bwMode="auto">
          <a:xfrm>
            <a:off x="3309938" y="5407025"/>
            <a:ext cx="1847850" cy="608013"/>
            <a:chOff x="3295654" y="5421313"/>
            <a:chExt cx="1847850" cy="608012"/>
          </a:xfrm>
        </p:grpSpPr>
        <p:graphicFrame>
          <p:nvGraphicFramePr>
            <p:cNvPr id="3" name="Object 5"/>
            <p:cNvGraphicFramePr>
              <a:graphicFrameLocks noChangeAspect="1"/>
            </p:cNvGraphicFramePr>
            <p:nvPr/>
          </p:nvGraphicFramePr>
          <p:xfrm>
            <a:off x="3295654" y="5421313"/>
            <a:ext cx="1847850" cy="608012"/>
          </p:xfrm>
          <a:graphic>
            <a:graphicData uri="http://schemas.openxmlformats.org/presentationml/2006/ole">
              <p:oleObj spid="_x0000_s23558" name="Equation" r:id="rId5" imgW="927000" imgH="304560" progId="Equation.DSMT4">
                <p:embed/>
              </p:oleObj>
            </a:graphicData>
          </a:graphic>
        </p:graphicFrame>
        <p:sp>
          <p:nvSpPr>
            <p:cNvPr id="16" name="弧形 15"/>
            <p:cNvSpPr>
              <a:spLocks noChangeAspect="1"/>
            </p:cNvSpPr>
            <p:nvPr/>
          </p:nvSpPr>
          <p:spPr>
            <a:xfrm>
              <a:off x="3500441" y="5743575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857500" y="5414963"/>
            <a:ext cx="2357438" cy="628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7943850" y="2143125"/>
            <a:ext cx="7715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4271963" y="3271838"/>
            <a:ext cx="21431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3614738" y="4365625"/>
            <a:ext cx="30448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659563" y="4365625"/>
            <a:ext cx="20558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" name="Picture 3" descr="C:\Users\cjl\Desktop\p159-变力沿曲线做功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69013" y="4383088"/>
            <a:ext cx="3074987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 descr="C:\Users\cjl\Desktop\p159-变力沿曲线做功-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88" y="4383088"/>
            <a:ext cx="3067050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任意多边形 28"/>
          <p:cNvSpPr/>
          <p:nvPr/>
        </p:nvSpPr>
        <p:spPr>
          <a:xfrm>
            <a:off x="7192963" y="5114925"/>
            <a:ext cx="414337" cy="301625"/>
          </a:xfrm>
          <a:custGeom>
            <a:avLst/>
            <a:gdLst>
              <a:gd name="connsiteX0" fmla="*/ 0 w 526581"/>
              <a:gd name="connsiteY0" fmla="*/ 441189 h 441189"/>
              <a:gd name="connsiteX1" fmla="*/ 234827 w 526581"/>
              <a:gd name="connsiteY1" fmla="*/ 217036 h 441189"/>
              <a:gd name="connsiteX2" fmla="*/ 526581 w 526581"/>
              <a:gd name="connsiteY2" fmla="*/ 0 h 44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581" h="441189">
                <a:moveTo>
                  <a:pt x="0" y="441189"/>
                </a:moveTo>
                <a:cubicBezTo>
                  <a:pt x="73532" y="365878"/>
                  <a:pt x="147064" y="290567"/>
                  <a:pt x="234827" y="217036"/>
                </a:cubicBezTo>
                <a:cubicBezTo>
                  <a:pt x="322590" y="143505"/>
                  <a:pt x="424585" y="71752"/>
                  <a:pt x="526581" y="0"/>
                </a:cubicBezTo>
              </a:path>
            </a:pathLst>
          </a:custGeom>
          <a:ln w="285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6600825" y="5008563"/>
          <a:ext cx="650875" cy="327025"/>
        </p:xfrm>
        <a:graphic>
          <a:graphicData uri="http://schemas.openxmlformats.org/presentationml/2006/ole">
            <p:oleObj spid="_x0000_s23556" name="Equation" r:id="rId8" imgW="457200" imgH="228600" progId="Equation.DSMT4">
              <p:embed/>
            </p:oleObj>
          </a:graphicData>
        </a:graphic>
      </p:graphicFrame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6072188" y="3584575"/>
          <a:ext cx="2027237" cy="862013"/>
        </p:xfrm>
        <a:graphic>
          <a:graphicData uri="http://schemas.openxmlformats.org/presentationml/2006/ole">
            <p:oleObj spid="_x0000_s23557" name="Equation" r:id="rId9" imgW="10159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2" grpId="0" animBg="1"/>
      <p:bldP spid="23" grpId="0" animBg="1"/>
      <p:bldP spid="15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、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zh-CN" altLang="en-US" smtClean="0"/>
              <a:t> 表示平面曲线 </a:t>
            </a:r>
            <a:r>
              <a:rPr lang="en-US" altLang="zh-CN" i="1" smtClean="0"/>
              <a:t>L</a:t>
            </a:r>
            <a:r>
              <a:rPr lang="zh-CN" altLang="en-US" smtClean="0"/>
              <a:t> 在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处的切向量的方向角，则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对坐标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0000FF"/>
                </a:solidFill>
              </a:rPr>
              <a:t> 的曲线积分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对坐标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0000FF"/>
                </a:solidFill>
              </a:rPr>
              <a:t> 的曲线积分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</a:p>
          <a:p>
            <a:r>
              <a:rPr lang="zh-CN" altLang="en-US" smtClean="0"/>
              <a:t>以上两个积分统称为第二类曲线积分</a:t>
            </a:r>
            <a:r>
              <a:rPr lang="zh-CN" altLang="en-US" sz="2000" smtClean="0">
                <a:solidFill>
                  <a:srgbClr val="0000FF"/>
                </a:solidFill>
              </a:rPr>
              <a:t>（对坐标的曲线积分）</a:t>
            </a:r>
            <a:r>
              <a:rPr lang="en-US" altLang="zh-CN" smtClean="0"/>
              <a:t>.</a:t>
            </a:r>
            <a:endParaRPr lang="zh-CN" altLang="en-US" smtClean="0"/>
          </a:p>
          <a:p>
            <a:r>
              <a:rPr lang="zh-CN" altLang="en-US" smtClean="0"/>
              <a:t>第二类曲线积分是第一类曲线积分的特殊情形．</a:t>
            </a: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4038600" y="2236788"/>
          <a:ext cx="4279900" cy="1497012"/>
        </p:xfrm>
        <a:graphic>
          <a:graphicData uri="http://schemas.openxmlformats.org/presentationml/2006/ole">
            <p:oleObj spid="_x0000_s24578" name="Equation" r:id="rId5" imgW="2145960" imgH="7491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51300" y="3957638"/>
          <a:ext cx="4254500" cy="1497012"/>
        </p:xfrm>
        <a:graphic>
          <a:graphicData uri="http://schemas.openxmlformats.org/presentationml/2006/ole">
            <p:oleObj spid="_x0000_s24579" name="Equation" r:id="rId6" imgW="2133360" imgH="749160" progId="Equation.DSMT4">
              <p:embed/>
            </p:oleObj>
          </a:graphicData>
        </a:graphic>
      </p:graphicFrame>
      <p:sp>
        <p:nvSpPr>
          <p:cNvPr id="7" name="动作按钮: 信息 6">
            <a:hlinkClick r:id="rId7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00700" y="3143250"/>
            <a:ext cx="2757488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600700" y="4872038"/>
            <a:ext cx="2757488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779838" y="4148138"/>
            <a:ext cx="2089150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33788" y="2982913"/>
          <a:ext cx="1430337" cy="815975"/>
        </p:xfrm>
        <a:graphic>
          <a:graphicData uri="http://schemas.openxmlformats.org/presentationml/2006/ole">
            <p:oleObj spid="_x0000_s24580" name="Equation" r:id="rId8" imgW="711000" imgH="40608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635375" y="4700588"/>
          <a:ext cx="1428750" cy="815975"/>
        </p:xfrm>
        <a:graphic>
          <a:graphicData uri="http://schemas.openxmlformats.org/presentationml/2006/ole">
            <p:oleObj spid="_x0000_s24581" name="Equation" r:id="rId9" imgW="711000" imgH="406080" progId="Equation.DSMT4">
              <p:embed/>
            </p:oleObj>
          </a:graphicData>
        </a:graphic>
      </p:graphicFrame>
      <p:graphicFrame>
        <p:nvGraphicFramePr>
          <p:cNvPr id="7183" name="Object 12"/>
          <p:cNvGraphicFramePr>
            <a:graphicFrameLocks noChangeAspect="1"/>
          </p:cNvGraphicFramePr>
          <p:nvPr/>
        </p:nvGraphicFramePr>
        <p:xfrm>
          <a:off x="4037013" y="415925"/>
          <a:ext cx="4281487" cy="862013"/>
        </p:xfrm>
        <a:graphic>
          <a:graphicData uri="http://schemas.openxmlformats.org/presentationml/2006/ole">
            <p:oleObj spid="_x0000_s24582" name="Equation" r:id="rId10" imgW="2145960" imgH="43164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7200" y="379413"/>
            <a:ext cx="338931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第一类曲线积分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（对弧长的曲线积分）</a:t>
            </a:r>
            <a:endParaRPr lang="zh-CN" altLang="en-US" sz="24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514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2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　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ea typeface="楷体_GB2312"/>
              </a:rPr>
              <a:t>　　　</a:t>
            </a:r>
          </a:p>
        </p:txBody>
      </p:sp>
      <p:pic>
        <p:nvPicPr>
          <p:cNvPr id="25612" name="Picture 11" descr="p174_1_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7613" y="2708275"/>
            <a:ext cx="6667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5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微分三角形的几何意义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（高数上册）</a:t>
            </a:r>
            <a:endParaRPr lang="en-US" altLang="zh-CN" sz="28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9" name="Line 7"/>
          <p:cNvSpPr>
            <a:spLocks noChangeAspect="1" noChangeShapeType="1"/>
          </p:cNvSpPr>
          <p:nvPr/>
        </p:nvSpPr>
        <p:spPr bwMode="auto">
          <a:xfrm flipV="1">
            <a:off x="1733550" y="3481388"/>
            <a:ext cx="5751513" cy="2698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192838" y="3581400"/>
            <a:ext cx="34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0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23925" y="1528763"/>
          <a:ext cx="3143250" cy="561975"/>
        </p:xfrm>
        <a:graphic>
          <a:graphicData uri="http://schemas.openxmlformats.org/presentationml/2006/ole">
            <p:oleObj spid="_x0000_s25602" name="Equation" r:id="rId5" imgW="1562040" imgH="2793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923925" y="2098675"/>
          <a:ext cx="4983163" cy="485775"/>
        </p:xfrm>
        <a:graphic>
          <a:graphicData uri="http://schemas.openxmlformats.org/presentationml/2006/ole">
            <p:oleObj spid="_x0000_s25603" name="Equation" r:id="rId6" imgW="2476440" imgH="2412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01975" y="2105025"/>
            <a:ext cx="1984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 flipH="1">
            <a:off x="5091113" y="2105025"/>
            <a:ext cx="7667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173913" y="4102100"/>
          <a:ext cx="1430337" cy="815975"/>
        </p:xfrm>
        <a:graphic>
          <a:graphicData uri="http://schemas.openxmlformats.org/presentationml/2006/ole">
            <p:oleObj spid="_x0000_s25604" name="Equation" r:id="rId7" imgW="711000" imgH="406080" progId="Equation.DSMT4">
              <p:embed/>
            </p:oleObj>
          </a:graphicData>
        </a:graphic>
      </p:graphicFrame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081213" y="5892800"/>
            <a:ext cx="493712" cy="280988"/>
            <a:chOff x="1311" y="3712"/>
            <a:chExt cx="311" cy="177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1429" y="3712"/>
            <a:ext cx="193" cy="177"/>
          </p:xfrm>
          <a:graphic>
            <a:graphicData uri="http://schemas.openxmlformats.org/presentationml/2006/ole">
              <p:oleObj spid="_x0000_s25610" name="Equation" r:id="rId8" imgW="152280" imgH="139680" progId="Equation.DSMT4">
                <p:embed/>
              </p:oleObj>
            </a:graphicData>
          </a:graphic>
        </p:graphicFrame>
        <p:sp>
          <p:nvSpPr>
            <p:cNvPr id="25626" name="Arc 23"/>
            <p:cNvSpPr>
              <a:spLocks/>
            </p:cNvSpPr>
            <p:nvPr/>
          </p:nvSpPr>
          <p:spPr bwMode="auto">
            <a:xfrm>
              <a:off x="1311" y="3795"/>
              <a:ext cx="91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5551488" y="4278313"/>
            <a:ext cx="493712" cy="280987"/>
            <a:chOff x="1311" y="3712"/>
            <a:chExt cx="311" cy="177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1429" y="3712"/>
            <a:ext cx="193" cy="177"/>
          </p:xfrm>
          <a:graphic>
            <a:graphicData uri="http://schemas.openxmlformats.org/presentationml/2006/ole">
              <p:oleObj spid="_x0000_s25609" name="Equation" r:id="rId9" imgW="152280" imgH="139680" progId="Equation.DSMT4">
                <p:embed/>
              </p:oleObj>
            </a:graphicData>
          </a:graphic>
        </p:graphicFrame>
        <p:sp>
          <p:nvSpPr>
            <p:cNvPr id="25625" name="Arc 32"/>
            <p:cNvSpPr>
              <a:spLocks/>
            </p:cNvSpPr>
            <p:nvPr/>
          </p:nvSpPr>
          <p:spPr bwMode="auto">
            <a:xfrm>
              <a:off x="1311" y="3795"/>
              <a:ext cx="91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2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pSp>
        <p:nvGrpSpPr>
          <p:cNvPr id="11" name="组合 23"/>
          <p:cNvGrpSpPr>
            <a:grpSpLocks/>
          </p:cNvGrpSpPr>
          <p:nvPr/>
        </p:nvGrpSpPr>
        <p:grpSpPr bwMode="auto">
          <a:xfrm>
            <a:off x="1522413" y="5500688"/>
            <a:ext cx="666750" cy="785812"/>
            <a:chOff x="1522466" y="5500702"/>
            <a:chExt cx="666677" cy="785818"/>
          </a:xfrm>
        </p:grpSpPr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1857356" y="5500702"/>
            <a:ext cx="331787" cy="409576"/>
          </p:xfrm>
          <a:graphic>
            <a:graphicData uri="http://schemas.openxmlformats.org/presentationml/2006/ole">
              <p:oleObj spid="_x0000_s25608" name="Equation" r:id="rId11" imgW="164880" imgH="203040" progId="Equation.DSMT4">
                <p:embed/>
              </p:oleObj>
            </a:graphicData>
          </a:graphic>
        </p:graphicFrame>
        <p:sp>
          <p:nvSpPr>
            <p:cNvPr id="23" name="弧形 22"/>
            <p:cNvSpPr>
              <a:spLocks noChangeAspect="1"/>
            </p:cNvSpPr>
            <p:nvPr/>
          </p:nvSpPr>
          <p:spPr>
            <a:xfrm>
              <a:off x="1522466" y="5859480"/>
              <a:ext cx="426990" cy="427040"/>
            </a:xfrm>
            <a:prstGeom prst="arc">
              <a:avLst>
                <a:gd name="adj1" fmla="val 16217761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7199313" y="4940300"/>
          <a:ext cx="1377950" cy="815975"/>
        </p:xfrm>
        <a:graphic>
          <a:graphicData uri="http://schemas.openxmlformats.org/presentationml/2006/ole">
            <p:oleObj spid="_x0000_s25605" name="Equation" r:id="rId12" imgW="685800" imgH="40608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7148513" y="4940300"/>
          <a:ext cx="1428750" cy="815975"/>
        </p:xfrm>
        <a:graphic>
          <a:graphicData uri="http://schemas.openxmlformats.org/presentationml/2006/ole">
            <p:oleObj spid="_x0000_s25606" name="Equation" r:id="rId13" imgW="711000" imgH="406080" progId="Equation.DSMT4">
              <p:embed/>
            </p:oleObj>
          </a:graphicData>
        </a:graphic>
      </p:graphicFrame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6343650" y="4049713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5191125" y="4552950"/>
            <a:ext cx="11509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3070225" y="2652713"/>
          <a:ext cx="3502025" cy="561975"/>
        </p:xfrm>
        <a:graphic>
          <a:graphicData uri="http://schemas.openxmlformats.org/presentationml/2006/ole">
            <p:oleObj spid="_x0000_s25607" name="Equation" r:id="rId14" imgW="173988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nimBg="1"/>
      <p:bldP spid="59401" grpId="0"/>
      <p:bldP spid="5" grpId="0" animBg="1"/>
      <p:bldP spid="4" grpId="0" animBg="1"/>
      <p:bldP spid="23572" grpId="0" animBg="1"/>
      <p:bldP spid="22554" grpId="0" animBg="1"/>
      <p:bldP spid="225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几种积分概念的比较</a:t>
            </a:r>
            <a:endParaRPr lang="zh-CN" altLang="en-US" dirty="0"/>
          </a:p>
        </p:txBody>
      </p:sp>
      <p:graphicFrame>
        <p:nvGraphicFramePr>
          <p:cNvPr id="110595" name="Group 3"/>
          <p:cNvGraphicFramePr>
            <a:graphicFrameLocks noGrp="1"/>
          </p:cNvGraphicFramePr>
          <p:nvPr>
            <p:ph idx="4294967295"/>
          </p:nvPr>
        </p:nvGraphicFramePr>
        <p:xfrm>
          <a:off x="457200" y="1481138"/>
          <a:ext cx="8229600" cy="4524378"/>
        </p:xfrm>
        <a:graphic>
          <a:graphicData uri="http://schemas.openxmlformats.org/drawingml/2006/table">
            <a:tbl>
              <a:tblPr/>
              <a:tblGrid>
                <a:gridCol w="1828800"/>
                <a:gridCol w="3929063"/>
                <a:gridCol w="2471737"/>
              </a:tblGrid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积分的概念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积分区域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相互联系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定积分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数轴上的区间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格林公式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高斯公式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斯托克斯公式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二重积分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坐标面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上的区域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三重积分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空间中的区域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曲线积分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平面或空间中的一段曲线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平面或空间中的一片曲面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第一类曲线积分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（对弧长的曲线积分）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第二类曲线积分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（对坐标的曲线积分）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其中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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−1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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−1</a:t>
            </a:r>
            <a:r>
              <a:rPr lang="zh-CN" altLang="en-US" smtClean="0">
                <a:ea typeface="楷体_GB2312"/>
              </a:rPr>
              <a:t>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两类曲线积分的比较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827088" y="2133600"/>
          <a:ext cx="4279900" cy="862013"/>
        </p:xfrm>
        <a:graphic>
          <a:graphicData uri="http://schemas.openxmlformats.org/presentationml/2006/ole">
            <p:oleObj spid="_x0000_s26626" name="Equation" r:id="rId3" imgW="214596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7088" y="3721100"/>
          <a:ext cx="6840537" cy="862013"/>
        </p:xfrm>
        <a:graphic>
          <a:graphicData uri="http://schemas.openxmlformats.org/presentationml/2006/ole">
            <p:oleObj spid="_x0000_s26627" name="Equation" r:id="rId4" imgW="3429000" imgH="431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27088" y="4583113"/>
          <a:ext cx="6840537" cy="862012"/>
        </p:xfrm>
        <a:graphic>
          <a:graphicData uri="http://schemas.openxmlformats.org/presentationml/2006/ole">
            <p:oleObj spid="_x0000_s26628" name="Equation" r:id="rId5" imgW="3429000" imgH="431640" progId="Equation.DSMT4">
              <p:embed/>
            </p:oleObj>
          </a:graphicData>
        </a:graphic>
      </p:graphicFrame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076825" y="3722688"/>
            <a:ext cx="2757488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076825" y="4581525"/>
            <a:ext cx="2757488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635" name="Text Box 41"/>
          <p:cNvSpPr txBox="1">
            <a:spLocks noChangeArrowheads="1"/>
          </p:cNvSpPr>
          <p:nvPr/>
        </p:nvSpPr>
        <p:spPr bwMode="auto">
          <a:xfrm>
            <a:off x="6034088" y="1511300"/>
            <a:ext cx="2544762" cy="457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的方向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无关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26636" name="Text Box 41"/>
          <p:cNvSpPr txBox="1">
            <a:spLocks noChangeArrowheads="1"/>
          </p:cNvSpPr>
          <p:nvPr/>
        </p:nvSpPr>
        <p:spPr bwMode="auto">
          <a:xfrm>
            <a:off x="6034088" y="3267075"/>
            <a:ext cx="2544762" cy="457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的方向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有关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219700" y="5281613"/>
          <a:ext cx="1531938" cy="815975"/>
        </p:xfrm>
        <a:graphic>
          <a:graphicData uri="http://schemas.openxmlformats.org/presentationml/2006/ole">
            <p:oleObj spid="_x0000_s26629" name="Equation" r:id="rId6" imgW="761760" imgH="40608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6948488" y="5281613"/>
          <a:ext cx="1530350" cy="815975"/>
        </p:xfrm>
        <a:graphic>
          <a:graphicData uri="http://schemas.openxmlformats.org/presentationml/2006/ole">
            <p:oleObj spid="_x0000_s26630" name="Equation" r:id="rId7" imgW="76176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第二类曲线积分的概念（续）</a:t>
            </a:r>
            <a:endParaRPr lang="zh-CN" altLang="en-US" dirty="0"/>
          </a:p>
        </p:txBody>
      </p:sp>
      <p:sp>
        <p:nvSpPr>
          <p:cNvPr id="23559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</a:t>
            </a:r>
            <a:r>
              <a:rPr lang="zh-CN" altLang="en-US" smtClean="0">
                <a:ea typeface="楷体_GB2312"/>
              </a:rPr>
              <a:t> 表示曲线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处的切向量的方向角，则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对坐标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的曲线积分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对坐标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的曲线积分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                                               ，则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512763" y="3683000"/>
          <a:ext cx="7369175" cy="1854200"/>
        </p:xfrm>
        <a:graphic>
          <a:graphicData uri="http://schemas.openxmlformats.org/presentationml/2006/ole">
            <p:oleObj spid="_x0000_s27650" name="Equation" r:id="rId3" imgW="3695400" imgH="9270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076700" y="1985963"/>
          <a:ext cx="4203700" cy="609600"/>
        </p:xfrm>
        <a:graphic>
          <a:graphicData uri="http://schemas.openxmlformats.org/presentationml/2006/ole">
            <p:oleObj spid="_x0000_s27651" name="Equation" r:id="rId4" imgW="2108160" imgH="30456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075113" y="2571750"/>
          <a:ext cx="4205287" cy="609600"/>
        </p:xfrm>
        <a:graphic>
          <a:graphicData uri="http://schemas.openxmlformats.org/presentationml/2006/ole">
            <p:oleObj spid="_x0000_s27652" name="Equation" r:id="rId5" imgW="2108160" imgH="30456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886200" y="4327525"/>
            <a:ext cx="5072063" cy="576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886200" y="4949825"/>
            <a:ext cx="5072063" cy="576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96900" y="5588000"/>
            <a:ext cx="2668588" cy="6064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平面有向曲线元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01713" y="3176588"/>
          <a:ext cx="3570287" cy="533400"/>
        </p:xfrm>
        <a:graphic>
          <a:graphicData uri="http://schemas.openxmlformats.org/presentationml/2006/ole">
            <p:oleObj spid="_x0000_s27653" name="Equation" r:id="rId6" imgW="1790640" imgH="2664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378200" y="5708650"/>
          <a:ext cx="4073525" cy="1016000"/>
        </p:xfrm>
        <a:graphic>
          <a:graphicData uri="http://schemas.openxmlformats.org/presentationml/2006/ole">
            <p:oleObj spid="_x0000_s27654" name="Equation" r:id="rId7" imgW="2044440" imgH="507960" progId="Equation.DSMT4">
              <p:embed/>
            </p:oleObj>
          </a:graphicData>
        </a:graphic>
      </p:graphicFrame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427538" y="5691188"/>
            <a:ext cx="2520950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4427538" y="6238875"/>
            <a:ext cx="3168650" cy="503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>
          <a:xfrm>
            <a:off x="7358063" y="5286375"/>
            <a:ext cx="1571625" cy="1000125"/>
          </a:xfrm>
          <a:prstGeom prst="borderCallout2">
            <a:avLst>
              <a:gd name="adj1" fmla="val 27694"/>
              <a:gd name="adj2" fmla="val -7637"/>
              <a:gd name="adj3" fmla="val 27728"/>
              <a:gd name="adj4" fmla="val -23826"/>
              <a:gd name="adj5" fmla="val 89237"/>
              <a:gd name="adj6" fmla="val -23802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有向曲线弧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处的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单位切向量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3575" grpId="0" animBg="1"/>
      <p:bldP spid="23576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推广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latin typeface="Symbol" pitchFamily="18" charset="2"/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表示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空间曲线 </a:t>
            </a:r>
            <a:r>
              <a:rPr lang="en-US" altLang="zh-CN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G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处的切向量的方向角</a:t>
            </a:r>
            <a:r>
              <a:rPr lang="en-US" altLang="zh-CN" smtClean="0">
                <a:ea typeface="楷体_GB2312"/>
              </a:rPr>
              <a:t>,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</a:t>
            </a:r>
          </a:p>
          <a:p>
            <a:pPr marL="566738" indent="-457200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对坐标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的曲线积分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对坐标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的曲线积分</a:t>
            </a:r>
          </a:p>
          <a:p>
            <a:pPr marL="566738" indent="-457200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对坐标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z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的曲线积分</a:t>
            </a:r>
            <a:endParaRPr lang="zh-CN" altLang="en-US" smtClean="0">
              <a:ea typeface="楷体_GB2312"/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4037013" y="2565400"/>
          <a:ext cx="4710112" cy="609600"/>
        </p:xfrm>
        <a:graphic>
          <a:graphicData uri="http://schemas.openxmlformats.org/presentationml/2006/ole">
            <p:oleObj spid="_x0000_s28674" name="Equation" r:id="rId3" imgW="2361960" imgH="3045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37013" y="3122613"/>
          <a:ext cx="4711700" cy="609600"/>
        </p:xfrm>
        <a:graphic>
          <a:graphicData uri="http://schemas.openxmlformats.org/presentationml/2006/ole">
            <p:oleObj spid="_x0000_s28675" name="Equation" r:id="rId4" imgW="2361960" imgH="30456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049713" y="3678238"/>
          <a:ext cx="4635500" cy="609600"/>
        </p:xfrm>
        <a:graphic>
          <a:graphicData uri="http://schemas.openxmlformats.org/presentationml/2006/ole">
            <p:oleObj spid="_x0000_s28676" name="Equation" r:id="rId5" imgW="2323800" imgH="30456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919374" y="2566988"/>
            <a:ext cx="2867468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 9"/>
          <p:cNvSpPr>
            <a:spLocks noChangeArrowheads="1"/>
          </p:cNvSpPr>
          <p:nvPr/>
        </p:nvSpPr>
        <p:spPr bwMode="auto">
          <a:xfrm>
            <a:off x="5919374" y="3130550"/>
            <a:ext cx="2867468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5919374" y="3694113"/>
            <a:ext cx="2867468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推广（续）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83112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latin typeface="Symbol" pitchFamily="18" charset="2"/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表示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空间曲线 </a:t>
            </a:r>
            <a:r>
              <a:rPr lang="en-US" altLang="zh-CN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处的切向量的方向角</a:t>
            </a:r>
            <a:r>
              <a:rPr lang="en-US" altLang="zh-CN" smtClean="0">
                <a:ea typeface="楷体_GB2312"/>
              </a:rPr>
              <a:t>,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其中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728663" y="2060575"/>
          <a:ext cx="6203950" cy="2489200"/>
        </p:xfrm>
        <a:graphic>
          <a:graphicData uri="http://schemas.openxmlformats.org/presentationml/2006/ole">
            <p:oleObj spid="_x0000_s29698" name="Equation" r:id="rId3" imgW="3111480" imgH="124452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14375" y="2700338"/>
            <a:ext cx="7488238" cy="576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714375" y="3322638"/>
            <a:ext cx="7488238" cy="576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714375" y="3946525"/>
            <a:ext cx="7488238" cy="576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71588" y="4714875"/>
          <a:ext cx="5776912" cy="536575"/>
        </p:xfrm>
        <a:graphic>
          <a:graphicData uri="http://schemas.openxmlformats.org/presentationml/2006/ole">
            <p:oleObj spid="_x0000_s29699" name="Equation" r:id="rId4" imgW="2882880" imgH="266400" progId="Equation.DSMT4">
              <p:embed/>
            </p:oleObj>
          </a:graphicData>
        </a:graphic>
      </p:graphicFrame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970588" y="300038"/>
            <a:ext cx="2716212" cy="1092200"/>
            <a:chOff x="3761" y="189"/>
            <a:chExt cx="1711" cy="688"/>
          </a:xfrm>
        </p:grpSpPr>
        <p:sp>
          <p:nvSpPr>
            <p:cNvPr id="29710" name="圆角矩形 15"/>
            <p:cNvSpPr>
              <a:spLocks noChangeArrowheads="1"/>
            </p:cNvSpPr>
            <p:nvPr/>
          </p:nvSpPr>
          <p:spPr bwMode="auto">
            <a:xfrm>
              <a:off x="3761" y="189"/>
              <a:ext cx="1711" cy="688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28575" algn="ctr">
              <a:solidFill>
                <a:srgbClr val="00B05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365125" indent="-255588" algn="ctr" eaLnBrk="0" hangingPunct="0">
                <a:lnSpc>
                  <a:spcPct val="120000"/>
                </a:lnSpc>
                <a:buClr>
                  <a:srgbClr val="2DA2BF"/>
                </a:buClr>
                <a:buSzPct val="68000"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空间有向曲线元</a:t>
              </a:r>
              <a:endPara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365125" indent="-255588" algn="ctr" eaLnBrk="0" hangingPunct="0">
                <a:lnSpc>
                  <a:spcPct val="120000"/>
                </a:lnSpc>
                <a:buClr>
                  <a:srgbClr val="2DA2BF"/>
                </a:buClr>
                <a:buSzPct val="68000"/>
              </a:pPr>
              <a:endPara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4122" y="514"/>
            <a:ext cx="988" cy="320"/>
          </p:xfrm>
          <a:graphic>
            <a:graphicData uri="http://schemas.openxmlformats.org/presentationml/2006/ole">
              <p:oleObj spid="_x0000_s29701" name="Equation" r:id="rId5" imgW="787320" imgH="253800" progId="Equation.DSMT4">
                <p:embed/>
              </p:oleObj>
            </a:graphicData>
          </a:graphic>
        </p:graphicFrame>
      </p:grp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116013" y="5373688"/>
          <a:ext cx="5186362" cy="1016000"/>
        </p:xfrm>
        <a:graphic>
          <a:graphicData uri="http://schemas.openxmlformats.org/presentationml/2006/ole">
            <p:oleObj spid="_x0000_s29700" name="Equation" r:id="rId6" imgW="2603160" imgH="507960" progId="Equation.DSMT4">
              <p:embed/>
            </p:oleObj>
          </a:graphicData>
        </a:graphic>
      </p:graphicFrame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695700" y="3992563"/>
            <a:ext cx="2503488" cy="46196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P.203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的公式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(2-4)</a:t>
            </a:r>
          </a:p>
        </p:txBody>
      </p:sp>
      <p:sp>
        <p:nvSpPr>
          <p:cNvPr id="16" name="线形标注 2 15"/>
          <p:cNvSpPr/>
          <p:nvPr/>
        </p:nvSpPr>
        <p:spPr>
          <a:xfrm>
            <a:off x="6837363" y="5286375"/>
            <a:ext cx="1928812" cy="1000125"/>
          </a:xfrm>
          <a:prstGeom prst="borderCallout2">
            <a:avLst>
              <a:gd name="adj1" fmla="val 27694"/>
              <a:gd name="adj2" fmla="val -7637"/>
              <a:gd name="adj3" fmla="val 27694"/>
              <a:gd name="adj4" fmla="val -33362"/>
              <a:gd name="adj5" fmla="val 57842"/>
              <a:gd name="adj6" fmla="val -47363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有向曲线弧 </a:t>
            </a:r>
            <a:r>
              <a:rPr lang="en-US" altLang="zh-CN" b="1" dirty="0">
                <a:solidFill>
                  <a:srgbClr val="FF0000"/>
                </a:solidFill>
                <a:latin typeface="Symbol" pitchFamily="18" charset="2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处的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单位切向量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256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4572000" y="2303463"/>
            <a:ext cx="2057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无关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629400" y="2303463"/>
            <a:ext cx="2057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满足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572000" y="3127375"/>
            <a:ext cx="205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有关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629400" y="3127375"/>
            <a:ext cx="205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不满足</a:t>
            </a:r>
          </a:p>
        </p:txBody>
      </p:sp>
      <p:grpSp>
        <p:nvGrpSpPr>
          <p:cNvPr id="53254" name="Group 28"/>
          <p:cNvGrpSpPr>
            <a:grpSpLocks/>
          </p:cNvGrpSpPr>
          <p:nvPr/>
        </p:nvGrpSpPr>
        <p:grpSpPr bwMode="auto">
          <a:xfrm>
            <a:off x="457200" y="1481138"/>
            <a:ext cx="8229600" cy="2468562"/>
            <a:chOff x="288" y="933"/>
            <a:chExt cx="5184" cy="1555"/>
          </a:xfrm>
        </p:grpSpPr>
        <p:sp>
          <p:nvSpPr>
            <p:cNvPr id="53257" name="Rectangle 3"/>
            <p:cNvSpPr>
              <a:spLocks noChangeArrowheads="1"/>
            </p:cNvSpPr>
            <p:nvPr/>
          </p:nvSpPr>
          <p:spPr bwMode="auto">
            <a:xfrm>
              <a:off x="288" y="933"/>
              <a:ext cx="56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区别</a:t>
              </a:r>
            </a:p>
          </p:txBody>
        </p:sp>
        <p:sp>
          <p:nvSpPr>
            <p:cNvPr id="53258" name="Rectangle 4"/>
            <p:cNvSpPr>
              <a:spLocks noChangeArrowheads="1"/>
            </p:cNvSpPr>
            <p:nvPr/>
          </p:nvSpPr>
          <p:spPr bwMode="auto">
            <a:xfrm>
              <a:off x="855" y="933"/>
              <a:ext cx="202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积分类型</a:t>
              </a:r>
            </a:p>
          </p:txBody>
        </p:sp>
        <p:sp>
          <p:nvSpPr>
            <p:cNvPr id="53259" name="Rectangle 5"/>
            <p:cNvSpPr>
              <a:spLocks noChangeArrowheads="1"/>
            </p:cNvSpPr>
            <p:nvPr/>
          </p:nvSpPr>
          <p:spPr bwMode="auto">
            <a:xfrm>
              <a:off x="2880" y="933"/>
              <a:ext cx="12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2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hlinkClick r:id="rId2" action="ppaction://hlinksldjump"/>
                </a:rPr>
                <a:t>是否与曲线的方向有关？</a:t>
              </a:r>
              <a:endPara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0" name="Rectangle 6"/>
            <p:cNvSpPr>
              <a:spLocks noChangeArrowheads="1"/>
            </p:cNvSpPr>
            <p:nvPr/>
          </p:nvSpPr>
          <p:spPr bwMode="auto">
            <a:xfrm>
              <a:off x="4176" y="933"/>
              <a:ext cx="12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2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hlinkClick r:id="rId3" action="ppaction://hlinksldjump"/>
                </a:rPr>
                <a:t>是否满足积分的单调性？</a:t>
              </a:r>
              <a:endPara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1" name="Rectangle 7"/>
            <p:cNvSpPr>
              <a:spLocks noChangeArrowheads="1"/>
            </p:cNvSpPr>
            <p:nvPr/>
          </p:nvSpPr>
          <p:spPr bwMode="auto">
            <a:xfrm>
              <a:off x="288" y="1451"/>
              <a:ext cx="567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2" name="Rectangle 8"/>
            <p:cNvSpPr>
              <a:spLocks noChangeArrowheads="1"/>
            </p:cNvSpPr>
            <p:nvPr/>
          </p:nvSpPr>
          <p:spPr bwMode="auto">
            <a:xfrm>
              <a:off x="855" y="1451"/>
              <a:ext cx="2025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第一类曲线积分</a:t>
              </a:r>
              <a:endParaRPr lang="en-US" altLang="zh-CN" sz="22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（对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弧长</a:t>
              </a:r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的曲线积分）</a:t>
              </a:r>
            </a:p>
          </p:txBody>
        </p:sp>
        <p:sp>
          <p:nvSpPr>
            <p:cNvPr id="53263" name="Rectangle 11"/>
            <p:cNvSpPr>
              <a:spLocks noChangeArrowheads="1"/>
            </p:cNvSpPr>
            <p:nvPr/>
          </p:nvSpPr>
          <p:spPr bwMode="auto">
            <a:xfrm>
              <a:off x="288" y="1970"/>
              <a:ext cx="56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4" name="Rectangle 12"/>
            <p:cNvSpPr>
              <a:spLocks noChangeArrowheads="1"/>
            </p:cNvSpPr>
            <p:nvPr/>
          </p:nvSpPr>
          <p:spPr bwMode="auto">
            <a:xfrm>
              <a:off x="855" y="1970"/>
              <a:ext cx="202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第二类曲线积分</a:t>
              </a:r>
              <a:endParaRPr lang="en-US" altLang="zh-CN" sz="22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（对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坐标</a:t>
              </a:r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的曲线积分）</a:t>
              </a:r>
            </a:p>
          </p:txBody>
        </p:sp>
        <p:sp>
          <p:nvSpPr>
            <p:cNvPr id="53265" name="Line 15"/>
            <p:cNvSpPr>
              <a:spLocks noChangeShapeType="1"/>
            </p:cNvSpPr>
            <p:nvPr/>
          </p:nvSpPr>
          <p:spPr bwMode="auto">
            <a:xfrm>
              <a:off x="855" y="933"/>
              <a:ext cx="0" cy="155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Line 16"/>
            <p:cNvSpPr>
              <a:spLocks noChangeShapeType="1"/>
            </p:cNvSpPr>
            <p:nvPr/>
          </p:nvSpPr>
          <p:spPr bwMode="auto">
            <a:xfrm>
              <a:off x="2880" y="933"/>
              <a:ext cx="0" cy="155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17"/>
            <p:cNvSpPr>
              <a:spLocks noChangeShapeType="1"/>
            </p:cNvSpPr>
            <p:nvPr/>
          </p:nvSpPr>
          <p:spPr bwMode="auto">
            <a:xfrm>
              <a:off x="4176" y="933"/>
              <a:ext cx="0" cy="155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18"/>
            <p:cNvSpPr>
              <a:spLocks noChangeShapeType="1"/>
            </p:cNvSpPr>
            <p:nvPr/>
          </p:nvSpPr>
          <p:spPr bwMode="auto">
            <a:xfrm>
              <a:off x="288" y="1451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19"/>
            <p:cNvSpPr>
              <a:spLocks noChangeShapeType="1"/>
            </p:cNvSpPr>
            <p:nvPr/>
          </p:nvSpPr>
          <p:spPr bwMode="auto">
            <a:xfrm>
              <a:off x="288" y="1970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20"/>
            <p:cNvSpPr>
              <a:spLocks noChangeShapeType="1"/>
            </p:cNvSpPr>
            <p:nvPr/>
          </p:nvSpPr>
          <p:spPr bwMode="auto">
            <a:xfrm>
              <a:off x="288" y="933"/>
              <a:ext cx="0" cy="155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21"/>
            <p:cNvSpPr>
              <a:spLocks noChangeShapeType="1"/>
            </p:cNvSpPr>
            <p:nvPr/>
          </p:nvSpPr>
          <p:spPr bwMode="auto">
            <a:xfrm>
              <a:off x="5472" y="933"/>
              <a:ext cx="0" cy="155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22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23"/>
            <p:cNvSpPr>
              <a:spLocks noChangeShapeType="1"/>
            </p:cNvSpPr>
            <p:nvPr/>
          </p:nvSpPr>
          <p:spPr bwMode="auto">
            <a:xfrm>
              <a:off x="288" y="2488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第一、二类曲线积分的区别</a:t>
            </a:r>
            <a:endParaRPr lang="zh-CN" altLang="en-US" dirty="0"/>
          </a:p>
        </p:txBody>
      </p:sp>
      <p:sp>
        <p:nvSpPr>
          <p:cNvPr id="33821" name="Rectangle 29"/>
          <p:cNvSpPr>
            <a:spLocks/>
          </p:cNvSpPr>
          <p:nvPr/>
        </p:nvSpPr>
        <p:spPr bwMode="auto">
          <a:xfrm>
            <a:off x="457200" y="3967163"/>
            <a:ext cx="82296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因为第二类曲线积分不满足积分单调性，所以估值不等式也不一定成立．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第二类曲线积分的性质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（课本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P.197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33821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ea typeface="楷体_GB2312"/>
              </a:rPr>
              <a:t>第一类曲线积分的值与曲线的方向无关．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事实上，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AB</a:t>
            </a:r>
            <a:r>
              <a:rPr lang="zh-CN" altLang="en-US" smtClean="0">
                <a:ea typeface="楷体_GB2312"/>
              </a:rPr>
              <a:t> 的参数方程为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ea typeface="楷体_GB2312"/>
                <a:sym typeface="Symbol" pitchFamily="18" charset="2"/>
              </a:rPr>
              <a:t>t</a:t>
            </a:r>
            <a:r>
              <a:rPr lang="zh-CN" altLang="en-US" smtClean="0">
                <a:ea typeface="楷体_GB2312"/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 </a:t>
            </a:r>
            <a:r>
              <a:rPr lang="zh-CN" altLang="en-US" smtClean="0">
                <a:ea typeface="楷体_GB2312"/>
                <a:sym typeface="Symbol" pitchFamily="18" charset="2"/>
              </a:rPr>
              <a:t>，则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endParaRPr lang="en-US" altLang="zh-CN" smtClean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曲线积分与曲线的方向</a:t>
            </a:r>
            <a:endParaRPr lang="zh-CN" altLang="en-US" dirty="0"/>
          </a:p>
        </p:txBody>
      </p:sp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1822450" y="2200275"/>
            <a:ext cx="6357938" cy="863600"/>
            <a:chOff x="765246" y="5659473"/>
            <a:chExt cx="6357938" cy="863600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765246" y="5659473"/>
            <a:ext cx="6357938" cy="863600"/>
          </p:xfrm>
          <a:graphic>
            <a:graphicData uri="http://schemas.openxmlformats.org/presentationml/2006/ole">
              <p:oleObj spid="_x0000_s30724" name="Equation" r:id="rId3" imgW="3187440" imgH="431640" progId="Equation.DSMT4">
                <p:embed/>
              </p:oleObj>
            </a:graphicData>
          </a:graphic>
        </p:graphicFrame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971621" y="6115086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弧形 26"/>
            <p:cNvSpPr>
              <a:spLocks noChangeAspect="1"/>
            </p:cNvSpPr>
            <p:nvPr/>
          </p:nvSpPr>
          <p:spPr>
            <a:xfrm>
              <a:off x="5537271" y="6115086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3571875" y="2214563"/>
            <a:ext cx="2786063" cy="838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0" name="Picture 5" descr="C:\Users\cjl\Desktop\p154-曲线形构件的质量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 descr="C:\Users\cjl\Desktop\p154-曲线形构件的质量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 descr="C:\Users\cjl\Desktop\p154-曲线形构件的质量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任意多边形 42"/>
          <p:cNvSpPr/>
          <p:nvPr/>
        </p:nvSpPr>
        <p:spPr>
          <a:xfrm>
            <a:off x="7669213" y="5010150"/>
            <a:ext cx="419100" cy="446088"/>
          </a:xfrm>
          <a:custGeom>
            <a:avLst/>
            <a:gdLst>
              <a:gd name="connsiteX0" fmla="*/ 0 w 419100"/>
              <a:gd name="connsiteY0" fmla="*/ 445770 h 445770"/>
              <a:gd name="connsiteX1" fmla="*/ 281940 w 419100"/>
              <a:gd name="connsiteY1" fmla="*/ 182880 h 445770"/>
              <a:gd name="connsiteX2" fmla="*/ 419100 w 419100"/>
              <a:gd name="connsiteY2" fmla="*/ 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45770">
                <a:moveTo>
                  <a:pt x="0" y="445770"/>
                </a:moveTo>
                <a:cubicBezTo>
                  <a:pt x="106045" y="351472"/>
                  <a:pt x="212090" y="257175"/>
                  <a:pt x="281940" y="182880"/>
                </a:cubicBezTo>
                <a:cubicBezTo>
                  <a:pt x="351790" y="108585"/>
                  <a:pt x="385445" y="54292"/>
                  <a:pt x="419100" y="0"/>
                </a:cubicBezTo>
              </a:path>
            </a:pathLst>
          </a:custGeom>
          <a:ln w="28575" cmpd="sng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4" name="Object 14"/>
          <p:cNvGraphicFramePr>
            <a:graphicFrameLocks noChangeAspect="1"/>
          </p:cNvGraphicFramePr>
          <p:nvPr/>
        </p:nvGraphicFramePr>
        <p:xfrm>
          <a:off x="7858125" y="5186363"/>
          <a:ext cx="434975" cy="411162"/>
        </p:xfrm>
        <a:graphic>
          <a:graphicData uri="http://schemas.openxmlformats.org/presentationml/2006/ole">
            <p:oleObj spid="_x0000_s30722" name="Equation" r:id="rId7" imgW="241200" imgH="228600" progId="Equation.DSMT4">
              <p:embed/>
            </p:oleObj>
          </a:graphicData>
        </a:graphic>
      </p:graphicFrame>
      <p:grpSp>
        <p:nvGrpSpPr>
          <p:cNvPr id="4" name="组合 35"/>
          <p:cNvGrpSpPr>
            <a:grpSpLocks/>
          </p:cNvGrpSpPr>
          <p:nvPr/>
        </p:nvGrpSpPr>
        <p:grpSpPr bwMode="auto">
          <a:xfrm>
            <a:off x="379413" y="3881438"/>
            <a:ext cx="4835525" cy="1905000"/>
            <a:chOff x="830367" y="5642023"/>
            <a:chExt cx="4835525" cy="1905000"/>
          </a:xfrm>
        </p:grpSpPr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830367" y="5642023"/>
            <a:ext cx="4835525" cy="1905000"/>
          </p:xfrm>
          <a:graphic>
            <a:graphicData uri="http://schemas.openxmlformats.org/presentationml/2006/ole">
              <p:oleObj spid="_x0000_s30723" name="Equation" r:id="rId8" imgW="2425680" imgH="952200" progId="Equation.DSMT4">
                <p:embed/>
              </p:oleObj>
            </a:graphicData>
          </a:graphic>
        </p:graphicFrame>
        <p:sp>
          <p:nvSpPr>
            <p:cNvPr id="47" name="弧形 46"/>
            <p:cNvSpPr>
              <a:spLocks noChangeAspect="1"/>
            </p:cNvSpPr>
            <p:nvPr/>
          </p:nvSpPr>
          <p:spPr>
            <a:xfrm>
              <a:off x="1292329" y="5961110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弧形 47"/>
            <p:cNvSpPr>
              <a:spLocks noChangeAspect="1"/>
            </p:cNvSpPr>
            <p:nvPr/>
          </p:nvSpPr>
          <p:spPr>
            <a:xfrm>
              <a:off x="1292329" y="6596110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385763" y="5172075"/>
            <a:ext cx="4843462" cy="600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6372225" y="3259138"/>
            <a:ext cx="12954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5192713" y="2006600"/>
            <a:ext cx="2665412" cy="555625"/>
            <a:chOff x="4669942" y="2068233"/>
            <a:chExt cx="2666114" cy="554554"/>
          </a:xfrm>
        </p:grpSpPr>
        <p:sp>
          <p:nvSpPr>
            <p:cNvPr id="30737" name="矩形 20"/>
            <p:cNvSpPr>
              <a:spLocks noChangeArrowheads="1"/>
            </p:cNvSpPr>
            <p:nvPr/>
          </p:nvSpPr>
          <p:spPr bwMode="auto">
            <a:xfrm>
              <a:off x="4669942" y="2068233"/>
              <a:ext cx="2666114" cy="3385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因为弧长与曲线的方向无关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5279939" y="2515045"/>
              <a:ext cx="2154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  <p:bldP spid="266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ea typeface="楷体_GB2312"/>
              </a:rPr>
              <a:t>第二类曲线积分的值与曲线的方向有关．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曲线积分与曲线的方向（续）</a:t>
            </a:r>
            <a:endParaRPr lang="zh-CN" altLang="en-US" dirty="0"/>
          </a:p>
        </p:txBody>
      </p: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714375" y="2066925"/>
            <a:ext cx="4508500" cy="862013"/>
            <a:chOff x="714348" y="1924050"/>
            <a:chExt cx="4508500" cy="86201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714348" y="1924050"/>
            <a:ext cx="4508500" cy="862013"/>
          </p:xfrm>
          <a:graphic>
            <a:graphicData uri="http://schemas.openxmlformats.org/presentationml/2006/ole">
              <p:oleObj spid="_x0000_s31751" name="Equation" r:id="rId3" imgW="2260440" imgH="431640" progId="Equation.DSMT4">
                <p:embed/>
              </p:oleObj>
            </a:graphicData>
          </a:graphic>
        </p:graphicFrame>
        <p:sp>
          <p:nvSpPr>
            <p:cNvPr id="13" name="弧形 12"/>
            <p:cNvSpPr>
              <a:spLocks noChangeAspect="1"/>
            </p:cNvSpPr>
            <p:nvPr/>
          </p:nvSpPr>
          <p:spPr>
            <a:xfrm>
              <a:off x="928661" y="2373313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" name="组合 34"/>
          <p:cNvGrpSpPr>
            <a:grpSpLocks/>
          </p:cNvGrpSpPr>
          <p:nvPr/>
        </p:nvGrpSpPr>
        <p:grpSpPr bwMode="auto">
          <a:xfrm>
            <a:off x="728663" y="4067175"/>
            <a:ext cx="4000500" cy="609600"/>
            <a:chOff x="728636" y="5786454"/>
            <a:chExt cx="4000500" cy="609600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728636" y="5786454"/>
            <a:ext cx="4000500" cy="609600"/>
          </p:xfrm>
          <a:graphic>
            <a:graphicData uri="http://schemas.openxmlformats.org/presentationml/2006/ole">
              <p:oleObj spid="_x0000_s31750" name="Equation" r:id="rId4" imgW="2006280" imgH="304560" progId="Equation.DSMT4">
                <p:embed/>
              </p:oleObj>
            </a:graphicData>
          </a:graphic>
        </p:graphicFrame>
        <p:sp>
          <p:nvSpPr>
            <p:cNvPr id="22" name="弧形 21"/>
            <p:cNvSpPr>
              <a:spLocks noChangeAspect="1"/>
            </p:cNvSpPr>
            <p:nvPr/>
          </p:nvSpPr>
          <p:spPr>
            <a:xfrm>
              <a:off x="942948" y="6115067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弧形 22"/>
            <p:cNvSpPr>
              <a:spLocks noChangeAspect="1"/>
            </p:cNvSpPr>
            <p:nvPr/>
          </p:nvSpPr>
          <p:spPr>
            <a:xfrm>
              <a:off x="3086073" y="6115067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725488" y="3062288"/>
            <a:ext cx="4484687" cy="862012"/>
            <a:chOff x="725461" y="1924050"/>
            <a:chExt cx="4484687" cy="862013"/>
          </a:xfrm>
        </p:grpSpPr>
        <p:graphicFrame>
          <p:nvGraphicFramePr>
            <p:cNvPr id="11" name="Object 30"/>
            <p:cNvGraphicFramePr>
              <a:graphicFrameLocks noChangeAspect="1"/>
            </p:cNvGraphicFramePr>
            <p:nvPr/>
          </p:nvGraphicFramePr>
          <p:xfrm>
            <a:off x="725461" y="1924050"/>
            <a:ext cx="4484687" cy="862013"/>
          </p:xfrm>
          <a:graphic>
            <a:graphicData uri="http://schemas.openxmlformats.org/presentationml/2006/ole">
              <p:oleObj spid="_x0000_s31749" name="Equation" r:id="rId5" imgW="2247840" imgH="431640" progId="Equation.DSMT4">
                <p:embed/>
              </p:oleObj>
            </a:graphicData>
          </a:graphic>
        </p:graphicFrame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928661" y="2373313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32"/>
          <p:cNvGrpSpPr>
            <a:grpSpLocks/>
          </p:cNvGrpSpPr>
          <p:nvPr/>
        </p:nvGrpSpPr>
        <p:grpSpPr bwMode="auto">
          <a:xfrm>
            <a:off x="714375" y="3062288"/>
            <a:ext cx="5267325" cy="862012"/>
            <a:chOff x="714348" y="4781566"/>
            <a:chExt cx="5267325" cy="862012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714348" y="4781566"/>
            <a:ext cx="5267325" cy="862012"/>
          </p:xfrm>
          <a:graphic>
            <a:graphicData uri="http://schemas.openxmlformats.org/presentationml/2006/ole">
              <p:oleObj spid="_x0000_s31748" name="Equation" r:id="rId6" imgW="2641320" imgH="431640" progId="Equation.DSMT4">
                <p:embed/>
              </p:oleObj>
            </a:graphicData>
          </a:graphic>
        </p:graphicFrame>
        <p:sp>
          <p:nvSpPr>
            <p:cNvPr id="16" name="弧形 15"/>
            <p:cNvSpPr>
              <a:spLocks noChangeAspect="1"/>
            </p:cNvSpPr>
            <p:nvPr/>
          </p:nvSpPr>
          <p:spPr>
            <a:xfrm>
              <a:off x="928661" y="5249878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>
            <a:spLocks noChangeArrowheads="1"/>
          </p:cNvSpPr>
          <p:nvPr/>
        </p:nvSpPr>
        <p:spPr bwMode="auto">
          <a:xfrm flipH="1">
            <a:off x="2490788" y="2070100"/>
            <a:ext cx="2786062" cy="838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714375" y="2057400"/>
            <a:ext cx="5294313" cy="862013"/>
            <a:chOff x="714348" y="3776677"/>
            <a:chExt cx="5294312" cy="862013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714348" y="3776677"/>
            <a:ext cx="5294312" cy="862013"/>
          </p:xfrm>
          <a:graphic>
            <a:graphicData uri="http://schemas.openxmlformats.org/presentationml/2006/ole">
              <p:oleObj spid="_x0000_s31747" name="Equation" r:id="rId7" imgW="2654280" imgH="431640" progId="Equation.DSMT4">
                <p:embed/>
              </p:oleObj>
            </a:graphicData>
          </a:graphic>
        </p:graphicFrame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928661" y="4225940"/>
              <a:ext cx="215900" cy="107950"/>
            </a:xfrm>
            <a:prstGeom prst="arc">
              <a:avLst>
                <a:gd name="adj1" fmla="val 10983011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1771" name="Rectangle 35"/>
          <p:cNvSpPr>
            <a:spLocks noChangeArrowheads="1"/>
          </p:cNvSpPr>
          <p:nvPr/>
        </p:nvSpPr>
        <p:spPr bwMode="auto">
          <a:xfrm>
            <a:off x="4714875" y="2762250"/>
            <a:ext cx="4214813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分点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的次序与曲线的方向有关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61" name="Picture 7" descr="C:\Users\cjl\Desktop\p154-曲线形构件的质量-3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任意多边形 29"/>
          <p:cNvSpPr/>
          <p:nvPr/>
        </p:nvSpPr>
        <p:spPr>
          <a:xfrm>
            <a:off x="7669213" y="5010150"/>
            <a:ext cx="419100" cy="446088"/>
          </a:xfrm>
          <a:custGeom>
            <a:avLst/>
            <a:gdLst>
              <a:gd name="connsiteX0" fmla="*/ 0 w 419100"/>
              <a:gd name="connsiteY0" fmla="*/ 445770 h 445770"/>
              <a:gd name="connsiteX1" fmla="*/ 281940 w 419100"/>
              <a:gd name="connsiteY1" fmla="*/ 182880 h 445770"/>
              <a:gd name="connsiteX2" fmla="*/ 419100 w 419100"/>
              <a:gd name="connsiteY2" fmla="*/ 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45770">
                <a:moveTo>
                  <a:pt x="0" y="445770"/>
                </a:moveTo>
                <a:cubicBezTo>
                  <a:pt x="106045" y="351472"/>
                  <a:pt x="212090" y="257175"/>
                  <a:pt x="281940" y="182880"/>
                </a:cubicBezTo>
                <a:cubicBezTo>
                  <a:pt x="351790" y="108585"/>
                  <a:pt x="385445" y="54292"/>
                  <a:pt x="419100" y="0"/>
                </a:cubicBezTo>
              </a:path>
            </a:pathLst>
          </a:custGeom>
          <a:ln w="28575" cmpd="sng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5" name="Object 29"/>
          <p:cNvGraphicFramePr>
            <a:graphicFrameLocks noChangeAspect="1"/>
          </p:cNvGraphicFramePr>
          <p:nvPr/>
        </p:nvGraphicFramePr>
        <p:xfrm>
          <a:off x="7858125" y="5186363"/>
          <a:ext cx="434975" cy="411162"/>
        </p:xfrm>
        <a:graphic>
          <a:graphicData uri="http://schemas.openxmlformats.org/presentationml/2006/ole">
            <p:oleObj spid="_x0000_s31746" name="Equation" r:id="rId9" imgW="241200" imgH="228600" progId="Equation.DSMT4">
              <p:embed/>
            </p:oleObj>
          </a:graphicData>
        </a:graphic>
      </p:graphicFrame>
      <p:sp>
        <p:nvSpPr>
          <p:cNvPr id="34" name="矩形 33"/>
          <p:cNvSpPr/>
          <p:nvPr/>
        </p:nvSpPr>
        <p:spPr bwMode="auto">
          <a:xfrm>
            <a:off x="7562850" y="5857875"/>
            <a:ext cx="1501775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zh-CN" alt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zh-CN" alt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b="1" i="1" kern="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Arial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771" grpId="0" animBg="1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曲线积分与积分单调性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401050" cy="437673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设在曲线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上，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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，则</a:t>
            </a:r>
          </a:p>
          <a:p>
            <a:pPr>
              <a:lnSpc>
                <a:spcPct val="200000"/>
              </a:lnSpc>
            </a:pPr>
            <a:r>
              <a:rPr lang="zh-CN" altLang="en-US" smtClean="0">
                <a:ea typeface="楷体_GB2312"/>
              </a:rPr>
              <a:t>                                               一定成立．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特别地，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ea typeface="楷体_GB2312"/>
              </a:rPr>
              <a:t>                                               却不一定成立．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（为什么？）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提示：                                                        </a:t>
            </a:r>
            <a:r>
              <a:rPr lang="zh-CN" altLang="en-US" smtClean="0">
                <a:ea typeface="楷体_GB2312"/>
              </a:rPr>
              <a:t>其中</a:t>
            </a:r>
            <a:r>
              <a:rPr lang="en-US" altLang="zh-CN" smtClean="0">
                <a:ea typeface="楷体_GB2312"/>
              </a:rPr>
              <a:t>cos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可正可负．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  <a:ea typeface="楷体_GB231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989013" y="2171700"/>
          <a:ext cx="3368675" cy="609600"/>
        </p:xfrm>
        <a:graphic>
          <a:graphicData uri="http://schemas.openxmlformats.org/presentationml/2006/ole">
            <p:oleObj spid="_x0000_s32770" name="Equation" r:id="rId4" imgW="1688760" imgH="3045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79638" y="2852738"/>
          <a:ext cx="3721100" cy="658812"/>
        </p:xfrm>
        <a:graphic>
          <a:graphicData uri="http://schemas.openxmlformats.org/presentationml/2006/ole">
            <p:oleObj spid="_x0000_s32771" name="Equation" r:id="rId5" imgW="1866600" imgH="3301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89013" y="4060825"/>
          <a:ext cx="3443287" cy="609600"/>
        </p:xfrm>
        <a:graphic>
          <a:graphicData uri="http://schemas.openxmlformats.org/presentationml/2006/ole">
            <p:oleObj spid="_x0000_s32772" name="Equation" r:id="rId6" imgW="1726920" imgH="304560" progId="Equation.DSMT4">
              <p:embed/>
            </p:oleObj>
          </a:graphicData>
        </a:graphic>
      </p:graphicFrame>
      <p:sp>
        <p:nvSpPr>
          <p:cNvPr id="79881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512888" y="4748213"/>
          <a:ext cx="4202112" cy="609600"/>
        </p:xfrm>
        <a:graphic>
          <a:graphicData uri="http://schemas.openxmlformats.org/presentationml/2006/ole">
            <p:oleObj spid="_x0000_s32773" name="Equation" r:id="rId8" imgW="2108160" imgH="30456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512888" y="5391150"/>
          <a:ext cx="4110037" cy="611188"/>
        </p:xfrm>
        <a:graphic>
          <a:graphicData uri="http://schemas.openxmlformats.org/presentationml/2006/ole">
            <p:oleObj spid="_x0000_s32774" name="Equation" r:id="rId9" imgW="205740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第二类曲线积分的计算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前提：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: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</a:t>
            </a:r>
            <a:r>
              <a:rPr lang="en-US" altLang="zh-CN" i="1" smtClean="0">
                <a:ea typeface="楷体_GB2312"/>
                <a:sym typeface="Symbol" pitchFamily="18" charset="2"/>
              </a:rPr>
              <a:t>B</a:t>
            </a:r>
            <a:r>
              <a:rPr lang="zh-CN" altLang="en-US" smtClean="0">
                <a:ea typeface="楷体_GB2312"/>
              </a:rPr>
              <a:t> 是 </a:t>
            </a:r>
            <a:r>
              <a:rPr lang="en-US" altLang="zh-CN" i="1" smtClean="0">
                <a:ea typeface="楷体_GB2312"/>
              </a:rPr>
              <a:t>xOy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面内一段光滑的有向曲线弧．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若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的参数方程为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ea typeface="楷体_GB2312"/>
                <a:sym typeface="Symbol" pitchFamily="18" charset="2"/>
              </a:rPr>
              <a:t>t</a:t>
            </a:r>
            <a:r>
              <a:rPr lang="zh-CN" altLang="en-US" smtClean="0">
                <a:ea typeface="楷体_GB2312"/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 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	其中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具有一阶连续导数，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)]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2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+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)]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2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于是弧长微元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	特别地，当参数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t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单调地从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变化到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b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时，点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M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,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从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L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的起点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运动到终点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，</a:t>
            </a:r>
            <a:r>
              <a:rPr lang="zh-CN" altLang="en-US" smtClean="0">
                <a:ea typeface="楷体_GB2312"/>
              </a:rPr>
              <a:t>于是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816225" y="3214688"/>
          <a:ext cx="3268663" cy="558800"/>
        </p:xfrm>
        <a:graphic>
          <a:graphicData uri="http://schemas.openxmlformats.org/presentationml/2006/ole">
            <p:oleObj spid="_x0000_s33794" name="Equation" r:id="rId3" imgW="163800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7088" y="5241925"/>
          <a:ext cx="4762500" cy="660400"/>
        </p:xfrm>
        <a:graphic>
          <a:graphicData uri="http://schemas.openxmlformats.org/presentationml/2006/ole">
            <p:oleObj spid="_x0000_s33795" name="Equation" r:id="rId4" imgW="2387520" imgH="33012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41413" y="5300663"/>
            <a:ext cx="944562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2084388" y="5300663"/>
            <a:ext cx="323850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73400" y="5300663"/>
            <a:ext cx="1547813" cy="5000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4616450" y="5300663"/>
            <a:ext cx="1071563" cy="5000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641600" y="5256213"/>
            <a:ext cx="400050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957" name="AutoShape 13"/>
          <p:cNvSpPr>
            <a:spLocks/>
          </p:cNvSpPr>
          <p:nvPr/>
        </p:nvSpPr>
        <p:spPr bwMode="auto">
          <a:xfrm>
            <a:off x="3344863" y="4668838"/>
            <a:ext cx="2325687" cy="425450"/>
          </a:xfrm>
          <a:prstGeom prst="borderCallout1">
            <a:avLst>
              <a:gd name="adj1" fmla="val 26866"/>
              <a:gd name="adj2" fmla="val -3278"/>
              <a:gd name="adj3" fmla="val 123880"/>
              <a:gd name="adj4" fmla="val -1303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Times New Roman" pitchFamily="18" charset="0"/>
              </a:rPr>
              <a:t>对应着 </a:t>
            </a:r>
            <a:r>
              <a:rPr lang="en-US" altLang="zh-CN" sz="2000" b="1" i="1">
                <a:latin typeface="Times New Roman" pitchFamily="18" charset="0"/>
              </a:rPr>
              <a:t>L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的终点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 </a:t>
            </a:r>
          </a:p>
        </p:txBody>
      </p:sp>
      <p:sp>
        <p:nvSpPr>
          <p:cNvPr id="82958" name="AutoShape 14"/>
          <p:cNvSpPr>
            <a:spLocks/>
          </p:cNvSpPr>
          <p:nvPr/>
        </p:nvSpPr>
        <p:spPr bwMode="auto">
          <a:xfrm>
            <a:off x="3343275" y="6011863"/>
            <a:ext cx="2325688" cy="425450"/>
          </a:xfrm>
          <a:prstGeom prst="borderCallout1">
            <a:avLst>
              <a:gd name="adj1" fmla="val 26866"/>
              <a:gd name="adj2" fmla="val -3278"/>
              <a:gd name="adj3" fmla="val -33583"/>
              <a:gd name="adj4" fmla="val -14269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Times New Roman" pitchFamily="18" charset="0"/>
              </a:rPr>
              <a:t>对应着 </a:t>
            </a:r>
            <a:r>
              <a:rPr lang="en-US" altLang="zh-CN" sz="2000" b="1" i="1">
                <a:latin typeface="Times New Roman" pitchFamily="18" charset="0"/>
              </a:rPr>
              <a:t>L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的起点 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 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811838" y="4959350"/>
            <a:ext cx="3006725" cy="12160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说明：当第二类曲线积分</a:t>
            </a:r>
          </a:p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化为定积分时，下限未必</a:t>
            </a:r>
          </a:p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小于上限．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82957" grpId="0" animBg="1"/>
      <p:bldP spid="82958" grpId="0" animBg="1"/>
      <p:bldP spid="829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第二类曲线积分的计算（续）</a:t>
            </a: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前提：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: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</a:t>
            </a:r>
            <a:r>
              <a:rPr lang="en-US" altLang="zh-CN" i="1" smtClean="0">
                <a:ea typeface="楷体_GB2312"/>
                <a:sym typeface="Symbol" pitchFamily="18" charset="2"/>
              </a:rPr>
              <a:t>B</a:t>
            </a:r>
            <a:r>
              <a:rPr lang="zh-CN" altLang="en-US" smtClean="0">
                <a:ea typeface="楷体_GB2312"/>
              </a:rPr>
              <a:t> 是 </a:t>
            </a:r>
            <a:r>
              <a:rPr lang="en-US" altLang="zh-CN" i="1" smtClean="0">
                <a:ea typeface="楷体_GB2312"/>
              </a:rPr>
              <a:t>xOy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面内一段光滑的有向曲线弧．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的方程为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，起点为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r>
              <a:rPr lang="zh-CN" altLang="en-US" smtClean="0">
                <a:ea typeface="楷体_GB2312"/>
              </a:rPr>
              <a:t>终点为 </a:t>
            </a:r>
            <a:r>
              <a:rPr lang="en-US" altLang="zh-CN" i="1" smtClean="0">
                <a:ea typeface="楷体_GB2312"/>
              </a:rPr>
              <a:t>b</a:t>
            </a:r>
            <a:r>
              <a:rPr lang="zh-CN" altLang="en-US" smtClean="0">
                <a:ea typeface="楷体_GB2312"/>
                <a:sym typeface="Symbol" pitchFamily="18" charset="2"/>
              </a:rPr>
              <a:t>，则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endParaRPr lang="en-US" altLang="zh-CN" smtClean="0">
              <a:ea typeface="楷体_GB2312"/>
              <a:sym typeface="Symbol" pitchFamily="18" charset="2"/>
            </a:endParaRPr>
          </a:p>
          <a:p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的方程为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，起点为 </a:t>
            </a:r>
            <a:r>
              <a:rPr lang="en-US" altLang="zh-CN" i="1" smtClean="0">
                <a:ea typeface="楷体_GB2312"/>
              </a:rPr>
              <a:t>c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r>
              <a:rPr lang="zh-CN" altLang="en-US" smtClean="0">
                <a:ea typeface="楷体_GB2312"/>
              </a:rPr>
              <a:t>终点为 </a:t>
            </a:r>
            <a:r>
              <a:rPr lang="en-US" altLang="zh-CN" i="1" smtClean="0">
                <a:ea typeface="楷体_GB2312"/>
              </a:rPr>
              <a:t>d</a:t>
            </a:r>
            <a:r>
              <a:rPr lang="zh-CN" altLang="en-US" smtClean="0">
                <a:ea typeface="楷体_GB2312"/>
                <a:sym typeface="Symbol" pitchFamily="18" charset="2"/>
              </a:rPr>
              <a:t>，则</a:t>
            </a:r>
          </a:p>
          <a:p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的方程为 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q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，起点为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r>
              <a:rPr lang="zh-CN" altLang="en-US" smtClean="0">
                <a:ea typeface="楷体_GB2312"/>
              </a:rPr>
              <a:t>终点为</a:t>
            </a:r>
            <a:r>
              <a:rPr lang="en-US" altLang="zh-CN" i="1" smtClean="0">
                <a:latin typeface="Symbol" pitchFamily="18" charset="2"/>
                <a:ea typeface="楷体_GB2312"/>
              </a:rPr>
              <a:t>b</a:t>
            </a:r>
            <a:r>
              <a:rPr lang="zh-CN" altLang="en-US" smtClean="0">
                <a:ea typeface="楷体_GB2312"/>
                <a:sym typeface="Symbol" pitchFamily="18" charset="2"/>
              </a:rPr>
              <a:t>，则</a:t>
            </a:r>
            <a:endParaRPr lang="en-US" altLang="zh-CN" smtClean="0">
              <a:ea typeface="楷体_GB2312"/>
              <a:sym typeface="Symbol" pitchFamily="18" charset="2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316038" y="5572125"/>
          <a:ext cx="6965950" cy="660400"/>
        </p:xfrm>
        <a:graphic>
          <a:graphicData uri="http://schemas.openxmlformats.org/presentationml/2006/ole">
            <p:oleObj spid="_x0000_s34818" name="Equation" r:id="rId3" imgW="3492360" imgH="33012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628775" y="2989263"/>
            <a:ext cx="944563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571750" y="2986088"/>
            <a:ext cx="323850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628775" y="4308475"/>
            <a:ext cx="94456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2571750" y="4308475"/>
            <a:ext cx="3238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628775" y="5629275"/>
            <a:ext cx="94456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 flipH="1">
            <a:off x="2571750" y="5629275"/>
            <a:ext cx="3238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316038" y="2928938"/>
          <a:ext cx="3949700" cy="660400"/>
        </p:xfrm>
        <a:graphic>
          <a:graphicData uri="http://schemas.openxmlformats.org/presentationml/2006/ole">
            <p:oleObj spid="_x0000_s34819" name="Equation" r:id="rId4" imgW="1981080" imgH="33012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316038" y="4251325"/>
          <a:ext cx="4608512" cy="660400"/>
        </p:xfrm>
        <a:graphic>
          <a:graphicData uri="http://schemas.openxmlformats.org/presentationml/2006/ole">
            <p:oleObj spid="_x0000_s34820" name="Equation" r:id="rId5" imgW="2311200" imgH="33012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517900" y="2989263"/>
            <a:ext cx="1296988" cy="5000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3175000" y="2944813"/>
            <a:ext cx="342900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818063" y="2986088"/>
            <a:ext cx="1201737" cy="5000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502025" y="4308475"/>
            <a:ext cx="1331913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3159125" y="4271963"/>
            <a:ext cx="342900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4843463" y="4308475"/>
            <a:ext cx="1168400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556000" y="5629275"/>
            <a:ext cx="2103438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 flipH="1">
            <a:off x="3159125" y="5600700"/>
            <a:ext cx="400050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5659438" y="5629275"/>
            <a:ext cx="2800350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22" grpId="0" animBg="1"/>
      <p:bldP spid="14" grpId="0" animBg="1"/>
      <p:bldP spid="32" grpId="0" animBg="1"/>
      <p:bldP spid="35" grpId="0" animBg="1"/>
      <p:bldP spid="21" grpId="0" animBg="1"/>
      <p:bldP spid="12" grpId="0" animBg="1"/>
      <p:bldP spid="24" grpId="0" animBg="1"/>
      <p:bldP spid="15" grpId="0" animBg="1"/>
      <p:bldP spid="3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  <a:hlinkClick r:id="rId3" action="ppaction://hlinksldjump"/>
              </a:rPr>
              <a:t>第一类曲线积分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（对弧长的曲线积分）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r>
              <a:rPr lang="zh-CN" altLang="en-US" smtClean="0">
                <a:ea typeface="楷体_GB2312"/>
                <a:hlinkClick r:id="rId4" action="ppaction://hlinksldjump"/>
              </a:rPr>
              <a:t>第二类曲线积分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（对坐标的曲线积分）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曲线积分的分类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计算                                                  的值，其中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分别为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下列路径：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(1)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(0, 1) </a:t>
            </a:r>
            <a:r>
              <a:rPr lang="zh-CN" altLang="en-US" smtClean="0">
                <a:ea typeface="楷体_GB2312"/>
              </a:rPr>
              <a:t>到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(1, 2) </a:t>
            </a:r>
            <a:r>
              <a:rPr lang="zh-CN" altLang="en-US" smtClean="0">
                <a:ea typeface="楷体_GB2312"/>
              </a:rPr>
              <a:t>的直线；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(2)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(0, 1) </a:t>
            </a:r>
            <a:r>
              <a:rPr lang="zh-CN" altLang="en-US" smtClean="0">
                <a:ea typeface="楷体_GB2312"/>
              </a:rPr>
              <a:t>到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(1, 1)</a:t>
            </a:r>
            <a:r>
              <a:rPr lang="zh-CN" altLang="en-US" smtClean="0">
                <a:ea typeface="楷体_GB2312"/>
              </a:rPr>
              <a:t>，再从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(1, 1) </a:t>
            </a:r>
            <a:r>
              <a:rPr lang="zh-CN" altLang="en-US" smtClean="0">
                <a:ea typeface="楷体_GB2312"/>
              </a:rPr>
              <a:t>到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(1, 2) </a:t>
            </a:r>
            <a:r>
              <a:rPr lang="zh-CN" altLang="en-US" smtClean="0">
                <a:ea typeface="楷体_GB2312"/>
              </a:rPr>
              <a:t>的折线；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(3)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(0, 1) </a:t>
            </a:r>
            <a:r>
              <a:rPr lang="zh-CN" altLang="en-US" smtClean="0">
                <a:ea typeface="楷体_GB2312"/>
              </a:rPr>
              <a:t>沿抛物线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+1 </a:t>
            </a:r>
            <a:r>
              <a:rPr lang="zh-CN" altLang="en-US" smtClean="0">
                <a:ea typeface="楷体_GB2312"/>
              </a:rPr>
              <a:t>到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(1, 2)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en-US" altLang="zh-CN" smtClean="0">
                <a:ea typeface="楷体_GB2312"/>
              </a:rPr>
              <a:t>(1)  </a:t>
            </a:r>
            <a:r>
              <a:rPr lang="zh-CN" altLang="en-US" smtClean="0">
                <a:ea typeface="楷体_GB2312"/>
              </a:rPr>
              <a:t>连接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(0, 1)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(1, 2) </a:t>
            </a:r>
            <a:r>
              <a:rPr lang="zh-CN" altLang="en-US" smtClean="0">
                <a:ea typeface="楷体_GB2312"/>
              </a:rPr>
              <a:t>两点的直线方程为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+ 1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对应于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的方向，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变到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，于是</a:t>
            </a:r>
            <a:endParaRPr lang="en-US" altLang="zh-CN" smtClean="0">
              <a:ea typeface="楷体_GB2312"/>
            </a:endParaRPr>
          </a:p>
        </p:txBody>
      </p:sp>
      <p:pic>
        <p:nvPicPr>
          <p:cNvPr id="35845" name="Picture 3" descr="J:\高等数学\pic\p162-ex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714750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00238" y="285750"/>
          <a:ext cx="3751262" cy="608013"/>
        </p:xfrm>
        <a:graphic>
          <a:graphicData uri="http://schemas.openxmlformats.org/presentationml/2006/ole">
            <p:oleObj spid="_x0000_s35842" name="Equation" r:id="rId5" imgW="1879560" imgH="3045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" y="4044950"/>
          <a:ext cx="5600700" cy="2127250"/>
        </p:xfrm>
        <a:graphic>
          <a:graphicData uri="http://schemas.openxmlformats.org/presentationml/2006/ole">
            <p:oleObj spid="_x0000_s35843" name="Equation" r:id="rId6" imgW="2806560" imgH="1066680" progId="Equation.DSMT4">
              <p:embed/>
            </p:oleObj>
          </a:graphicData>
        </a:graphic>
      </p:graphicFrame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684213" y="4710113"/>
            <a:ext cx="5327650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684213" y="5356225"/>
            <a:ext cx="3024187" cy="809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animBg="1"/>
      <p:bldP spid="14439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en-US" altLang="zh-CN" smtClean="0">
                <a:ea typeface="楷体_GB2312"/>
              </a:rPr>
              <a:t>(2)  </a:t>
            </a:r>
            <a:r>
              <a:rPr lang="zh-CN" altLang="en-US" smtClean="0">
                <a:ea typeface="楷体_GB2312"/>
              </a:rPr>
              <a:t>由曲线积分关于分段光滑曲线弧段的可加性可得，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对应于 </a:t>
            </a:r>
            <a:r>
              <a:rPr lang="en-US" altLang="zh-CN" i="1" smtClean="0">
                <a:solidFill>
                  <a:schemeClr val="bg1"/>
                </a:solidFill>
                <a:ea typeface="楷体_GB2312"/>
              </a:rPr>
              <a:t>AB</a:t>
            </a:r>
            <a:r>
              <a:rPr lang="zh-CN" altLang="en-US" smtClean="0">
                <a:ea typeface="楷体_GB2312"/>
              </a:rPr>
              <a:t>：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变到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</a:t>
            </a:r>
            <a:r>
              <a:rPr lang="en-US" altLang="zh-CN" smtClean="0">
                <a:ea typeface="楷体_GB2312"/>
              </a:rPr>
              <a:t> 1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dy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= 0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对应于 </a:t>
            </a:r>
            <a:r>
              <a:rPr lang="en-US" altLang="zh-CN" i="1" smtClean="0">
                <a:solidFill>
                  <a:schemeClr val="bg1"/>
                </a:solidFill>
                <a:ea typeface="楷体_GB2312"/>
              </a:rPr>
              <a:t>BC</a:t>
            </a:r>
            <a:r>
              <a:rPr lang="zh-CN" altLang="en-US" smtClean="0">
                <a:ea typeface="楷体_GB2312"/>
              </a:rPr>
              <a:t>：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smtClean="0">
                <a:ea typeface="楷体_GB2312"/>
              </a:rPr>
              <a:t>1 </a:t>
            </a:r>
            <a:r>
              <a:rPr lang="zh-CN" altLang="en-US" smtClean="0">
                <a:ea typeface="楷体_GB2312"/>
              </a:rPr>
              <a:t>变到</a:t>
            </a:r>
            <a:r>
              <a:rPr lang="en-US" altLang="zh-CN" smtClean="0">
                <a:ea typeface="楷体_GB2312"/>
              </a:rPr>
              <a:t>2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</a:t>
            </a:r>
            <a:r>
              <a:rPr lang="en-US" altLang="zh-CN" smtClean="0">
                <a:ea typeface="楷体_GB2312"/>
              </a:rPr>
              <a:t> 1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dx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= 0</a:t>
            </a:r>
            <a:r>
              <a:rPr lang="zh-CN" altLang="en-US" smtClean="0">
                <a:ea typeface="楷体_GB2312"/>
              </a:rPr>
              <a:t>，于是</a:t>
            </a:r>
            <a:endParaRPr lang="en-US" altLang="zh-CN" smtClean="0">
              <a:ea typeface="楷体_GB2312"/>
            </a:endParaRPr>
          </a:p>
        </p:txBody>
      </p:sp>
      <p:pic>
        <p:nvPicPr>
          <p:cNvPr id="36871" name="Picture 3" descr="J:\高等数学\pic\p162-ex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714750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455613" y="1676400"/>
          <a:ext cx="8034337" cy="2786063"/>
        </p:xfrm>
        <a:graphic>
          <a:graphicData uri="http://schemas.openxmlformats.org/presentationml/2006/ole">
            <p:oleObj spid="_x0000_s36866" name="Equation" r:id="rId5" imgW="4025880" imgH="1396800" progId="Equation.DSMT4">
              <p:embed/>
            </p:oleObj>
          </a:graphicData>
        </a:graphic>
      </p:graphicFrame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708025" y="2962275"/>
            <a:ext cx="1871663" cy="682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79563" y="754063"/>
          <a:ext cx="531812" cy="406400"/>
        </p:xfrm>
        <a:graphic>
          <a:graphicData uri="http://schemas.openxmlformats.org/presentationml/2006/ole">
            <p:oleObj spid="_x0000_s36867" name="Equation" r:id="rId6" imgW="266400" imgH="2030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89088" y="1189038"/>
          <a:ext cx="531812" cy="431800"/>
        </p:xfrm>
        <a:graphic>
          <a:graphicData uri="http://schemas.openxmlformats.org/presentationml/2006/ole">
            <p:oleObj spid="_x0000_s36868" name="Equation" r:id="rId7" imgW="266400" imgH="215640" progId="Equation.DSMT4">
              <p:embed/>
            </p:oleObj>
          </a:graphicData>
        </a:graphic>
      </p:graphicFrame>
      <p:sp>
        <p:nvSpPr>
          <p:cNvPr id="146443" name="Rectangle 11"/>
          <p:cNvSpPr>
            <a:spLocks noChangeArrowheads="1"/>
          </p:cNvSpPr>
          <p:nvPr/>
        </p:nvSpPr>
        <p:spPr bwMode="auto">
          <a:xfrm flipH="1">
            <a:off x="2565400" y="2962275"/>
            <a:ext cx="1871663" cy="682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708025" y="3644900"/>
            <a:ext cx="2087563" cy="809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5613" y="1655763"/>
          <a:ext cx="8034337" cy="1292225"/>
        </p:xfrm>
        <a:graphic>
          <a:graphicData uri="http://schemas.openxmlformats.org/presentationml/2006/ole">
            <p:oleObj spid="_x0000_s36869" name="Equation" r:id="rId8" imgW="4025880" imgH="647640" progId="Equation.DSMT4">
              <p:embed/>
            </p:oleObj>
          </a:graphicData>
        </a:graphic>
      </p:graphicFrame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684213" y="2289175"/>
            <a:ext cx="3887787" cy="679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3144838" y="2378075"/>
            <a:ext cx="1296987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 flipH="1">
            <a:off x="4572000" y="2289175"/>
            <a:ext cx="3929063" cy="679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5435600" y="2378075"/>
            <a:ext cx="1296988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nimBg="1"/>
      <p:bldP spid="146443" grpId="0" animBg="1"/>
      <p:bldP spid="146444" grpId="0" animBg="1"/>
      <p:bldP spid="146438" grpId="0" animBg="1"/>
      <p:bldP spid="146447" grpId="0" animBg="1"/>
      <p:bldP spid="15" grpId="0" animBg="1"/>
      <p:bldP spid="1464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 </a:t>
            </a:r>
            <a:r>
              <a:rPr lang="en-US" altLang="zh-CN" smtClean="0">
                <a:ea typeface="楷体_GB2312"/>
              </a:rPr>
              <a:t>(3)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(0, 1) </a:t>
            </a:r>
            <a:r>
              <a:rPr lang="zh-CN" altLang="en-US" smtClean="0">
                <a:ea typeface="楷体_GB2312"/>
              </a:rPr>
              <a:t>沿抛物线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+1 </a:t>
            </a:r>
            <a:r>
              <a:rPr lang="zh-CN" altLang="en-US" smtClean="0">
                <a:ea typeface="楷体_GB2312"/>
              </a:rPr>
              <a:t>到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(1, 2)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对应于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的方向，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变到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，于是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ea typeface="楷体_GB2312"/>
              </a:rPr>
              <a:t>被积函数相同，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积分弧段的起点、终点相同，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积分路径不同，积分的值不一定相同．</a:t>
            </a:r>
            <a:endParaRPr lang="en-US" altLang="zh-CN" smtClean="0">
              <a:ea typeface="楷体_GB2312"/>
            </a:endParaRPr>
          </a:p>
        </p:txBody>
      </p:sp>
      <p:pic>
        <p:nvPicPr>
          <p:cNvPr id="37892" name="Picture 3" descr="J:\高等数学\pic\p162-ex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714750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455613" y="1344613"/>
          <a:ext cx="5980112" cy="1974850"/>
        </p:xfrm>
        <a:graphic>
          <a:graphicData uri="http://schemas.openxmlformats.org/presentationml/2006/ole">
            <p:oleObj spid="_x0000_s37890" name="Equation" r:id="rId5" imgW="2997000" imgH="990360" progId="Equation.DSMT4">
              <p:embed/>
            </p:oleObj>
          </a:graphicData>
        </a:graphic>
      </p:graphicFrame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684213" y="2017713"/>
            <a:ext cx="5903912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684213" y="2608263"/>
            <a:ext cx="4895850" cy="809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animBg="1"/>
      <p:bldP spid="14848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计算                    ，其中 </a:t>
            </a:r>
            <a:r>
              <a:rPr lang="en-US" altLang="zh-CN" i="1" smtClean="0">
                <a:ea typeface="楷体_GB2312"/>
              </a:rPr>
              <a:t>L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为抛物线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(1, −1) </a:t>
            </a:r>
            <a:r>
              <a:rPr lang="zh-CN" altLang="en-US" smtClean="0">
                <a:ea typeface="楷体_GB2312"/>
              </a:rPr>
              <a:t>到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(1, 1) </a:t>
            </a:r>
            <a:r>
              <a:rPr lang="zh-CN" altLang="en-US" smtClean="0">
                <a:ea typeface="楷体_GB2312"/>
              </a:rPr>
              <a:t>的一段弧．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P.199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898650" y="285750"/>
          <a:ext cx="1495425" cy="608013"/>
        </p:xfrm>
        <a:graphic>
          <a:graphicData uri="http://schemas.openxmlformats.org/presentationml/2006/ole">
            <p:oleObj spid="_x0000_s38914" name="Equation" r:id="rId3" imgW="749160" imgH="304560" progId="Equation.DSMT4">
              <p:embed/>
            </p:oleObj>
          </a:graphicData>
        </a:graphic>
      </p:graphicFrame>
      <p:pic>
        <p:nvPicPr>
          <p:cNvPr id="70660" name="Picture 4" descr="J:\高等数学\pic\p162-ex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836613"/>
            <a:ext cx="28575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计算                                                    ，</a:t>
            </a:r>
            <a:r>
              <a:rPr lang="en-US" altLang="zh-CN" i="1" smtClean="0">
                <a:latin typeface="Symbol" pitchFamily="18" charset="2"/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为点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(2, 3, 4)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到点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(1, 1, 1) </a:t>
            </a:r>
            <a:r>
              <a:rPr lang="zh-CN" altLang="en-US" smtClean="0">
                <a:ea typeface="楷体_GB2312"/>
              </a:rPr>
              <a:t>的空间有向线段．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直线的对称式方程为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其参数方程为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 +1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2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 +1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</a:rPr>
              <a:t> =3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 +1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0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1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= 1 </a:t>
            </a:r>
            <a:r>
              <a:rPr lang="zh-CN" altLang="en-US" smtClean="0">
                <a:ea typeface="楷体_GB2312"/>
              </a:rPr>
              <a:t>对应着起点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t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0 </a:t>
            </a:r>
            <a:r>
              <a:rPr lang="zh-CN" altLang="en-US" smtClean="0">
                <a:ea typeface="楷体_GB2312"/>
              </a:rPr>
              <a:t>对应着终点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B</a:t>
            </a:r>
            <a:r>
              <a:rPr lang="zh-CN" altLang="en-US" smtClean="0">
                <a:ea typeface="楷体_GB2312"/>
              </a:rPr>
              <a:t>，于是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898650" y="285750"/>
          <a:ext cx="3927475" cy="608013"/>
        </p:xfrm>
        <a:graphic>
          <a:graphicData uri="http://schemas.openxmlformats.org/presentationml/2006/ole">
            <p:oleObj spid="_x0000_s39938" name="Equation" r:id="rId4" imgW="1968480" imgH="3045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067175" y="1773238"/>
          <a:ext cx="2582863" cy="811212"/>
        </p:xfrm>
        <a:graphic>
          <a:graphicData uri="http://schemas.openxmlformats.org/presentationml/2006/ole">
            <p:oleObj spid="_x0000_s39939" name="Equation" r:id="rId5" imgW="129528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55613" y="3613150"/>
          <a:ext cx="8539162" cy="1976438"/>
        </p:xfrm>
        <a:graphic>
          <a:graphicData uri="http://schemas.openxmlformats.org/presentationml/2006/ole">
            <p:oleObj spid="_x0000_s39940" name="Equation" r:id="rId6" imgW="4279680" imgH="990360" progId="Equation.DSMT4">
              <p:embed/>
            </p:oleObj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69925" y="4221163"/>
            <a:ext cx="8474075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69925" y="4941888"/>
            <a:ext cx="3038475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632575" y="2017713"/>
          <a:ext cx="531813" cy="381000"/>
        </p:xfrm>
        <a:graphic>
          <a:graphicData uri="http://schemas.openxmlformats.org/presentationml/2006/ole">
            <p:oleObj spid="_x0000_s39941" name="Equation" r:id="rId7" imgW="266400" imgH="190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求质点在力</a:t>
            </a:r>
            <a:r>
              <a:rPr lang="en-US" altLang="zh-CN" smtClean="0">
                <a:ea typeface="楷体_GB2312"/>
              </a:rPr>
              <a:t>                         </a:t>
            </a:r>
            <a:r>
              <a:rPr lang="zh-CN" altLang="en-US" smtClean="0">
                <a:ea typeface="楷体_GB2312"/>
              </a:rPr>
              <a:t>的作用下，沿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：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cos 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、 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sin </a:t>
            </a:r>
            <a:r>
              <a:rPr lang="en-US" altLang="zh-CN" i="1" smtClean="0">
                <a:ea typeface="楷体_GB2312"/>
              </a:rPr>
              <a:t>t </a:t>
            </a:r>
            <a:r>
              <a:rPr lang="zh-CN" altLang="en-US" smtClean="0">
                <a:ea typeface="楷体_GB2312"/>
              </a:rPr>
              <a:t>从点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(1, 0) </a:t>
            </a:r>
            <a:r>
              <a:rPr lang="zh-CN" altLang="en-US" smtClean="0">
                <a:ea typeface="楷体_GB2312"/>
              </a:rPr>
              <a:t>移动到点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(0, 1)</a:t>
            </a:r>
            <a:r>
              <a:rPr lang="zh-CN" altLang="en-US" smtClean="0">
                <a:ea typeface="楷体_GB2312"/>
              </a:rPr>
              <a:t> 时所作的功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设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808288" y="306388"/>
          <a:ext cx="1849437" cy="481012"/>
        </p:xfrm>
        <a:graphic>
          <a:graphicData uri="http://schemas.openxmlformats.org/presentationml/2006/ole">
            <p:oleObj spid="_x0000_s40962" name="Equation" r:id="rId4" imgW="927000" imgH="241200" progId="Equation.DSMT4">
              <p:embed/>
            </p:oleObj>
          </a:graphicData>
        </a:graphic>
      </p:graphicFrame>
      <p:pic>
        <p:nvPicPr>
          <p:cNvPr id="4" name="Picture 2" descr="J:\高等数学\pic\p164-ex4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9750" y="1317625"/>
            <a:ext cx="35242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39750" y="2486025"/>
          <a:ext cx="8128000" cy="3606800"/>
        </p:xfrm>
        <a:graphic>
          <a:graphicData uri="http://schemas.openxmlformats.org/presentationml/2006/ole">
            <p:oleObj spid="_x0000_s40963" name="Equation" r:id="rId6" imgW="4076640" imgH="180324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19250" y="1225550"/>
          <a:ext cx="3570288" cy="1117600"/>
        </p:xfrm>
        <a:graphic>
          <a:graphicData uri="http://schemas.openxmlformats.org/presentationml/2006/ole">
            <p:oleObj spid="_x0000_s40964" name="Equation" r:id="rId7" imgW="1790640" imgH="558720" progId="Equation.DSMT4">
              <p:embed/>
            </p:oleObj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885825" y="3068638"/>
            <a:ext cx="3527425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885825" y="3724275"/>
            <a:ext cx="3527425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885825" y="4379913"/>
            <a:ext cx="4895850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885825" y="5257800"/>
            <a:ext cx="2678113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 flipH="1">
            <a:off x="3563938" y="5257800"/>
            <a:ext cx="2447925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6011863" y="5070475"/>
            <a:ext cx="1800225" cy="1022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 flipH="1">
            <a:off x="7812088" y="5070475"/>
            <a:ext cx="1008062" cy="1022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  <p:bldP spid="34825" grpId="0" animBg="1"/>
      <p:bldP spid="34826" grpId="0" animBg="1"/>
      <p:bldP spid="34827" grpId="0" animBg="1"/>
      <p:bldP spid="34828" grpId="0" animBg="1"/>
      <p:bldP spid="34829" grpId="0" animBg="1"/>
      <p:bldP spid="348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第一类曲线积分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（对弧长的曲线积分）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第二类曲线积分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（对坐标的曲线积分）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其中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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−1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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−1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小结：两类曲线积分的比较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827088" y="2133600"/>
          <a:ext cx="4279900" cy="862013"/>
        </p:xfrm>
        <a:graphic>
          <a:graphicData uri="http://schemas.openxmlformats.org/presentationml/2006/ole">
            <p:oleObj spid="_x0000_s41986" name="Equation" r:id="rId6" imgW="214596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7088" y="3721100"/>
          <a:ext cx="4357687" cy="862013"/>
        </p:xfrm>
        <a:graphic>
          <a:graphicData uri="http://schemas.openxmlformats.org/presentationml/2006/ole">
            <p:oleObj spid="_x0000_s41987" name="Equation" r:id="rId7" imgW="2184120" imgH="431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39788" y="4583113"/>
          <a:ext cx="4332287" cy="862012"/>
        </p:xfrm>
        <a:graphic>
          <a:graphicData uri="http://schemas.openxmlformats.org/presentationml/2006/ole">
            <p:oleObj spid="_x0000_s41988" name="Equation" r:id="rId8" imgW="2171520" imgH="431640" progId="Equation.DSMT4">
              <p:embed/>
            </p:oleObj>
          </a:graphicData>
        </a:graphic>
      </p:graphicFrame>
      <p:sp>
        <p:nvSpPr>
          <p:cNvPr id="84" name="矩形 83"/>
          <p:cNvSpPr>
            <a:spLocks noChangeArrowheads="1"/>
          </p:cNvSpPr>
          <p:nvPr/>
        </p:nvSpPr>
        <p:spPr bwMode="auto">
          <a:xfrm flipH="1">
            <a:off x="808038" y="2138363"/>
            <a:ext cx="1844675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 flipH="1">
            <a:off x="808038" y="4581525"/>
            <a:ext cx="1844675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 flipH="1">
            <a:off x="808038" y="3722688"/>
            <a:ext cx="1844675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6034088" y="1511300"/>
            <a:ext cx="2544762" cy="457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的方向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无关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182938" y="5492750"/>
            <a:ext cx="27574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Picture 5" descr="C:\Users\cjl\Desktop\p154-曲线形构件的质量-1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 descr="C:\Users\cjl\Desktop\p154-曲线形构件的质量-2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 descr="C:\Users\cjl\Desktop\p154-曲线形构件的质量-3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任意多边形 24"/>
          <p:cNvSpPr/>
          <p:nvPr/>
        </p:nvSpPr>
        <p:spPr>
          <a:xfrm>
            <a:off x="7669213" y="5010150"/>
            <a:ext cx="419100" cy="446088"/>
          </a:xfrm>
          <a:custGeom>
            <a:avLst/>
            <a:gdLst>
              <a:gd name="connsiteX0" fmla="*/ 0 w 419100"/>
              <a:gd name="connsiteY0" fmla="*/ 445770 h 445770"/>
              <a:gd name="connsiteX1" fmla="*/ 281940 w 419100"/>
              <a:gd name="connsiteY1" fmla="*/ 182880 h 445770"/>
              <a:gd name="connsiteX2" fmla="*/ 419100 w 419100"/>
              <a:gd name="connsiteY2" fmla="*/ 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45770">
                <a:moveTo>
                  <a:pt x="0" y="445770"/>
                </a:moveTo>
                <a:cubicBezTo>
                  <a:pt x="106045" y="351472"/>
                  <a:pt x="212090" y="257175"/>
                  <a:pt x="281940" y="182880"/>
                </a:cubicBezTo>
                <a:cubicBezTo>
                  <a:pt x="351790" y="108585"/>
                  <a:pt x="385445" y="54292"/>
                  <a:pt x="419100" y="0"/>
                </a:cubicBezTo>
              </a:path>
            </a:pathLst>
          </a:custGeom>
          <a:ln w="28575" cmpd="sng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7858125" y="5186363"/>
          <a:ext cx="434975" cy="411162"/>
        </p:xfrm>
        <a:graphic>
          <a:graphicData uri="http://schemas.openxmlformats.org/presentationml/2006/ole">
            <p:oleObj spid="_x0000_s41989" name="Equation" r:id="rId12" imgW="241200" imgH="228600" progId="Equation.DSMT4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 bwMode="auto">
          <a:xfrm>
            <a:off x="7562850" y="5857875"/>
            <a:ext cx="1501775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zh-CN" alt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zh-CN" alt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b="1" i="1" kern="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6034088" y="3267075"/>
            <a:ext cx="2544762" cy="457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的方向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有关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5" grpId="0" animBg="1"/>
      <p:bldP spid="87" grpId="0" animBg="1"/>
      <p:bldP spid="21" grpId="0" animBg="1"/>
      <p:bldP spid="27" grpId="0"/>
      <p:bldP spid="8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第一类曲线积分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（对弧长的曲线积分）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第二类曲线积分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（对坐标的曲线积分）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其中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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−1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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−1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小结：两类曲线积分的比较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827088" y="2133600"/>
          <a:ext cx="4279900" cy="862013"/>
        </p:xfrm>
        <a:graphic>
          <a:graphicData uri="http://schemas.openxmlformats.org/presentationml/2006/ole">
            <p:oleObj spid="_x0000_s43010" name="Equation" r:id="rId6" imgW="214596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7088" y="3721100"/>
          <a:ext cx="4357687" cy="862013"/>
        </p:xfrm>
        <a:graphic>
          <a:graphicData uri="http://schemas.openxmlformats.org/presentationml/2006/ole">
            <p:oleObj spid="_x0000_s43011" name="Equation" r:id="rId7" imgW="2184120" imgH="431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39788" y="4583113"/>
          <a:ext cx="4332287" cy="862012"/>
        </p:xfrm>
        <a:graphic>
          <a:graphicData uri="http://schemas.openxmlformats.org/presentationml/2006/ole">
            <p:oleObj spid="_x0000_s43012" name="Equation" r:id="rId8" imgW="2171520" imgH="431640" progId="Equation.DSMT4">
              <p:embed/>
            </p:oleObj>
          </a:graphicData>
        </a:graphic>
      </p:graphicFrame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416175" y="2138363"/>
            <a:ext cx="2757488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2416175" y="4581525"/>
            <a:ext cx="2757488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2416175" y="3722688"/>
            <a:ext cx="3595688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6034088" y="1511300"/>
            <a:ext cx="2544762" cy="457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的方向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无关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182938" y="5492750"/>
            <a:ext cx="27574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8" name="Picture 5" descr="C:\Users\cjl\Desktop\p154-曲线形构件的质量-1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 descr="C:\Users\cjl\Desktop\p154-曲线形构件的质量-2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7" descr="C:\Users\cjl\Desktop\p154-曲线形构件的质量-3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任意多边形 30"/>
          <p:cNvSpPr/>
          <p:nvPr/>
        </p:nvSpPr>
        <p:spPr>
          <a:xfrm>
            <a:off x="7669213" y="5010150"/>
            <a:ext cx="419100" cy="446088"/>
          </a:xfrm>
          <a:custGeom>
            <a:avLst/>
            <a:gdLst>
              <a:gd name="connsiteX0" fmla="*/ 0 w 419100"/>
              <a:gd name="connsiteY0" fmla="*/ 445770 h 445770"/>
              <a:gd name="connsiteX1" fmla="*/ 281940 w 419100"/>
              <a:gd name="connsiteY1" fmla="*/ 182880 h 445770"/>
              <a:gd name="connsiteX2" fmla="*/ 419100 w 419100"/>
              <a:gd name="connsiteY2" fmla="*/ 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45770">
                <a:moveTo>
                  <a:pt x="0" y="445770"/>
                </a:moveTo>
                <a:cubicBezTo>
                  <a:pt x="106045" y="351472"/>
                  <a:pt x="212090" y="257175"/>
                  <a:pt x="281940" y="182880"/>
                </a:cubicBezTo>
                <a:cubicBezTo>
                  <a:pt x="351790" y="108585"/>
                  <a:pt x="385445" y="54292"/>
                  <a:pt x="419100" y="0"/>
                </a:cubicBezTo>
              </a:path>
            </a:pathLst>
          </a:custGeom>
          <a:ln w="28575" cmpd="sng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7858125" y="5186363"/>
          <a:ext cx="434975" cy="411162"/>
        </p:xfrm>
        <a:graphic>
          <a:graphicData uri="http://schemas.openxmlformats.org/presentationml/2006/ole">
            <p:oleObj spid="_x0000_s43013" name="Equation" r:id="rId12" imgW="241200" imgH="228600" progId="Equation.DSMT4">
              <p:embed/>
            </p:oleObj>
          </a:graphicData>
        </a:graphic>
      </p:graphicFrame>
      <p:sp>
        <p:nvSpPr>
          <p:cNvPr id="33" name="矩形 32"/>
          <p:cNvSpPr/>
          <p:nvPr/>
        </p:nvSpPr>
        <p:spPr bwMode="auto">
          <a:xfrm>
            <a:off x="7562850" y="5857875"/>
            <a:ext cx="1501775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zh-CN" alt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−1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b="1" i="1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zh-CN" alt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zh-CN" b="1" i="1" kern="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6034088" y="3267075"/>
            <a:ext cx="2544762" cy="457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的方向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有关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87" grpId="0" animBg="1"/>
      <p:bldP spid="21" grpId="0" animBg="1"/>
      <p:bldP spid="33" grpId="0"/>
      <p:bldP spid="8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25" name="Group 25"/>
          <p:cNvGraphicFramePr>
            <a:graphicFrameLocks noGrp="1"/>
          </p:cNvGraphicFramePr>
          <p:nvPr>
            <p:ph idx="4294967295"/>
          </p:nvPr>
        </p:nvGraphicFramePr>
        <p:xfrm>
          <a:off x="457200" y="1481138"/>
          <a:ext cx="8229600" cy="2286000"/>
        </p:xfrm>
        <a:graphic>
          <a:graphicData uri="http://schemas.openxmlformats.org/drawingml/2006/table">
            <a:tbl>
              <a:tblPr/>
              <a:tblGrid>
                <a:gridCol w="900113"/>
                <a:gridCol w="3214687"/>
                <a:gridCol w="2057400"/>
                <a:gridCol w="2057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区别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积分类型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是否与曲线的方向有关？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是否满足积分的单调性？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第一类曲线积分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（对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弧长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的曲线积分）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无关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满足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第二类曲线积分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（对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坐标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的曲线积分）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有关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不满足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小结：第一、二类曲线积分的区别</a:t>
            </a:r>
            <a:endParaRPr lang="zh-CN" altLang="en-US" dirty="0"/>
          </a:p>
        </p:txBody>
      </p:sp>
      <p:sp>
        <p:nvSpPr>
          <p:cNvPr id="76826" name="Rectangle 26"/>
          <p:cNvSpPr>
            <a:spLocks/>
          </p:cNvSpPr>
          <p:nvPr/>
        </p:nvSpPr>
        <p:spPr bwMode="auto">
          <a:xfrm>
            <a:off x="457200" y="3967163"/>
            <a:ext cx="82296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因为第二类曲线积分不满足积分单调性，所以估值不等式也不一定成立．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第二类曲线积分的性质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（课本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P.197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6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步骤：一代、二投、三积分．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关键：积分限与方向无关（下限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&lt;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上限）．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第一类曲线积分</a:t>
            </a:r>
            <a:endParaRPr lang="en-US" altLang="zh-CN" smtClean="0">
              <a:ea typeface="楷体_GB231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小结：第一类曲线积分的计算</a:t>
            </a:r>
            <a:endParaRPr lang="zh-CN" altLang="en-US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620713" y="3367088"/>
          <a:ext cx="8359775" cy="660400"/>
        </p:xfrm>
        <a:graphic>
          <a:graphicData uri="http://schemas.openxmlformats.org/presentationml/2006/ole">
            <p:oleObj spid="_x0000_s44034" name="Equation" r:id="rId4" imgW="4190760" imgH="33012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200150" y="3425825"/>
            <a:ext cx="94456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9397" name="Object 2"/>
          <p:cNvGraphicFramePr>
            <a:graphicFrameLocks noChangeAspect="1"/>
          </p:cNvGraphicFramePr>
          <p:nvPr/>
        </p:nvGraphicFramePr>
        <p:xfrm>
          <a:off x="4503738" y="2532063"/>
          <a:ext cx="2819400" cy="742950"/>
        </p:xfrm>
        <a:graphic>
          <a:graphicData uri="http://schemas.openxmlformats.org/presentationml/2006/ole">
            <p:oleObj spid="_x0000_s44035" name="Equation" r:id="rId5" imgW="2171520" imgH="571320" progId="Equation.DSMT4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7523163" y="2471738"/>
          <a:ext cx="1120775" cy="860425"/>
        </p:xfrm>
        <a:graphic>
          <a:graphicData uri="http://schemas.openxmlformats.org/presentationml/2006/ole">
            <p:oleObj spid="_x0000_s44036" name="Equation" r:id="rId6" imgW="863280" imgH="660240" progId="Equation.DSMT4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216275" y="2447925"/>
          <a:ext cx="1087438" cy="909638"/>
        </p:xfrm>
        <a:graphic>
          <a:graphicData uri="http://schemas.openxmlformats.org/presentationml/2006/ole">
            <p:oleObj spid="_x0000_s44037" name="Equation" r:id="rId7" imgW="838080" imgH="69840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3051175" y="3440113"/>
            <a:ext cx="2143125" cy="550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194300" y="3440113"/>
            <a:ext cx="3806825" cy="550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14625" y="3440113"/>
            <a:ext cx="331788" cy="550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2143125" y="3425825"/>
            <a:ext cx="3238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2" grpId="0" animBg="1"/>
      <p:bldP spid="2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  <a:hlinkClick r:id="rId4" action="ppaction://hlinksldjump"/>
              </a:rPr>
              <a:t>第一类曲线积分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（对弧长的曲线积分）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  <a:hlinkClick r:id="rId5" action="ppaction://hlinksldjump"/>
              </a:rPr>
              <a:t>第二类曲线积分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（对坐标的曲线积分）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曲线积分的分类</a:t>
            </a:r>
            <a:endParaRPr lang="zh-CN" altLang="en-US" dirty="0"/>
          </a:p>
        </p:txBody>
      </p:sp>
      <p:graphicFrame>
        <p:nvGraphicFramePr>
          <p:cNvPr id="7183" name="Object 3"/>
          <p:cNvGraphicFramePr>
            <a:graphicFrameLocks noChangeAspect="1"/>
          </p:cNvGraphicFramePr>
          <p:nvPr/>
        </p:nvGraphicFramePr>
        <p:xfrm>
          <a:off x="2432050" y="2214563"/>
          <a:ext cx="4281488" cy="862012"/>
        </p:xfrm>
        <a:graphic>
          <a:graphicData uri="http://schemas.openxmlformats.org/presentationml/2006/ole">
            <p:oleObj spid="_x0000_s1026" name="Equation" r:id="rId6" imgW="2145960" imgH="431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393950" y="3929063"/>
          <a:ext cx="4357688" cy="862012"/>
        </p:xfrm>
        <a:graphic>
          <a:graphicData uri="http://schemas.openxmlformats.org/presentationml/2006/ole">
            <p:oleObj spid="_x0000_s1027" name="Equation" r:id="rId7" imgW="2184120" imgH="4316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406650" y="5000625"/>
          <a:ext cx="4332288" cy="862013"/>
        </p:xfrm>
        <a:graphic>
          <a:graphicData uri="http://schemas.openxmlformats.org/presentationml/2006/ole">
            <p:oleObj spid="_x0000_s1028" name="Equation" r:id="rId8" imgW="21715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步骤：一代、二投、三定号．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关键：积分限与方向有关（下限不一定小于上限）．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第二类曲线积分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特别地，当参数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t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单调地从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变化到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b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时，点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M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,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,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z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从 </a:t>
            </a:r>
            <a:r>
              <a:rPr lang="en-US" altLang="zh-CN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G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的起点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运动到终点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，</a:t>
            </a:r>
            <a:r>
              <a:rPr lang="zh-CN" altLang="en-US" smtClean="0">
                <a:ea typeface="楷体_GB2312"/>
              </a:rPr>
              <a:t>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小结：第二类曲线积分的计算</a:t>
            </a:r>
            <a:endParaRPr lang="zh-CN" altLang="en-US" dirty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627313" y="4225925"/>
          <a:ext cx="5599112" cy="660400"/>
        </p:xfrm>
        <a:graphic>
          <a:graphicData uri="http://schemas.openxmlformats.org/presentationml/2006/ole">
            <p:oleObj spid="_x0000_s45058" name="Equation" r:id="rId4" imgW="2806560" imgH="33012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916238" y="4284663"/>
            <a:ext cx="122237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4137025" y="4284663"/>
            <a:ext cx="323850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9397" name="Object 2"/>
          <p:cNvGraphicFramePr>
            <a:graphicFrameLocks noChangeAspect="1"/>
          </p:cNvGraphicFramePr>
          <p:nvPr/>
        </p:nvGraphicFramePr>
        <p:xfrm>
          <a:off x="4503738" y="2532063"/>
          <a:ext cx="2819400" cy="742950"/>
        </p:xfrm>
        <a:graphic>
          <a:graphicData uri="http://schemas.openxmlformats.org/presentationml/2006/ole">
            <p:oleObj spid="_x0000_s45059" name="Equation" r:id="rId5" imgW="2171520" imgH="571320" progId="Equation.DSMT4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7523163" y="2471738"/>
          <a:ext cx="1120775" cy="860425"/>
        </p:xfrm>
        <a:graphic>
          <a:graphicData uri="http://schemas.openxmlformats.org/presentationml/2006/ole">
            <p:oleObj spid="_x0000_s45060" name="Equation" r:id="rId6" imgW="863280" imgH="660240" progId="Equation.DSMT4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216275" y="2447925"/>
          <a:ext cx="1087438" cy="909638"/>
        </p:xfrm>
        <a:graphic>
          <a:graphicData uri="http://schemas.openxmlformats.org/presentationml/2006/ole">
            <p:oleObj spid="_x0000_s45061" name="Equation" r:id="rId7" imgW="838080" imgH="6984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122863" y="4306888"/>
            <a:ext cx="2143125" cy="550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265988" y="4306888"/>
            <a:ext cx="1020762" cy="550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86313" y="4306888"/>
            <a:ext cx="331787" cy="550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utoShape 13"/>
          <p:cNvSpPr>
            <a:spLocks/>
          </p:cNvSpPr>
          <p:nvPr/>
        </p:nvSpPr>
        <p:spPr bwMode="auto">
          <a:xfrm>
            <a:off x="5553075" y="3903663"/>
            <a:ext cx="2317750" cy="400050"/>
          </a:xfrm>
          <a:prstGeom prst="borderCallout1">
            <a:avLst>
              <a:gd name="adj1" fmla="val 26866"/>
              <a:gd name="adj2" fmla="val -3278"/>
              <a:gd name="adj3" fmla="val 95847"/>
              <a:gd name="adj4" fmla="val -17736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Times New Roman" pitchFamily="18" charset="0"/>
              </a:rPr>
              <a:t>对应着 </a:t>
            </a:r>
            <a:r>
              <a:rPr lang="en-US" altLang="zh-CN" sz="2000" b="1">
                <a:latin typeface="Symbol" pitchFamily="18" charset="2"/>
              </a:rPr>
              <a:t>G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的终点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 </a:t>
            </a:r>
          </a:p>
        </p:txBody>
      </p:sp>
      <p:sp>
        <p:nvSpPr>
          <p:cNvPr id="23" name="AutoShape 14"/>
          <p:cNvSpPr>
            <a:spLocks/>
          </p:cNvSpPr>
          <p:nvPr/>
        </p:nvSpPr>
        <p:spPr bwMode="auto">
          <a:xfrm>
            <a:off x="5559425" y="4846638"/>
            <a:ext cx="2317750" cy="400050"/>
          </a:xfrm>
          <a:prstGeom prst="borderCallout1">
            <a:avLst>
              <a:gd name="adj1" fmla="val 26866"/>
              <a:gd name="adj2" fmla="val -3278"/>
              <a:gd name="adj3" fmla="val 3796"/>
              <a:gd name="adj4" fmla="val -18116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Times New Roman" pitchFamily="18" charset="0"/>
              </a:rPr>
              <a:t>对应着 </a:t>
            </a:r>
            <a:r>
              <a:rPr lang="en-US" altLang="zh-CN" sz="2000" b="1">
                <a:latin typeface="Symbol" pitchFamily="18" charset="2"/>
              </a:rPr>
              <a:t>G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的起点 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2" grpId="0" animBg="1"/>
      <p:bldP spid="13" grpId="0" animBg="1"/>
      <p:bldP spid="14" grpId="0" animBg="1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11 − 1</a:t>
            </a:r>
          </a:p>
          <a:p>
            <a:pPr lvl="1"/>
            <a:r>
              <a:rPr lang="en-US" altLang="zh-CN" smtClean="0">
                <a:ea typeface="楷体_GB2312"/>
              </a:rPr>
              <a:t>3(1)(5)</a:t>
            </a:r>
          </a:p>
          <a:p>
            <a:pPr lvl="1"/>
            <a:r>
              <a:rPr lang="en-US" altLang="zh-CN" smtClean="0">
                <a:ea typeface="楷体_GB2312"/>
              </a:rPr>
              <a:t>5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11 − 2</a:t>
            </a:r>
          </a:p>
          <a:p>
            <a:pPr lvl="1"/>
            <a:r>
              <a:rPr lang="en-US" altLang="zh-CN" smtClean="0">
                <a:ea typeface="楷体_GB2312"/>
              </a:rPr>
              <a:t>3(2)(5)</a:t>
            </a:r>
            <a:endParaRPr lang="zh-CN" altLang="en-US" smtClean="0">
              <a:ea typeface="楷体_GB2312"/>
            </a:endParaRPr>
          </a:p>
          <a:p>
            <a:pPr lvl="1"/>
            <a:r>
              <a:rPr lang="en-US" altLang="zh-CN" smtClean="0">
                <a:ea typeface="楷体_GB2312"/>
              </a:rPr>
              <a:t>4(4)</a:t>
            </a:r>
          </a:p>
          <a:p>
            <a:pPr lvl="1"/>
            <a:r>
              <a:rPr lang="en-US" altLang="zh-CN" smtClean="0">
                <a:ea typeface="楷体_GB2312"/>
              </a:rPr>
              <a:t>7(2)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作业之二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765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设一曲线形构件所占的位置是 </a:t>
            </a:r>
            <a:r>
              <a:rPr lang="en-US" altLang="zh-CN" i="1" smtClean="0">
                <a:ea typeface="楷体_GB2312"/>
              </a:rPr>
              <a:t>xOy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面内的一段曲线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，其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质量分布不均匀，线密度为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r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，试求该构件的质量．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因为线性构件的质量对线段是可加的，所以由微元法可得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分割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>
                <a:ea typeface="楷体_GB2312"/>
              </a:rPr>
              <a:t>求和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smtClean="0">
                <a:ea typeface="楷体_GB2312"/>
              </a:rPr>
              <a:t>取极限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设</a:t>
            </a:r>
            <a:endParaRPr lang="en-US" altLang="zh-CN" smtClean="0">
              <a:ea typeface="楷体_GB2312"/>
            </a:endParaRPr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曲线形构件的质量</a:t>
            </a:r>
            <a:endParaRPr lang="zh-CN" altLang="en-US" dirty="0"/>
          </a:p>
        </p:txBody>
      </p:sp>
      <p:pic>
        <p:nvPicPr>
          <p:cNvPr id="52229" name="Picture 5" descr="C:\Users\cjl\Desktop\p154-曲线形构件的质量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 descr="C:\Users\cjl\Desktop\p154-曲线形构件的质量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7" descr="C:\Users\cjl\Desktop\p154-曲线形构件的质量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9750" y="3714750"/>
            <a:ext cx="3524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任意多边形 9"/>
          <p:cNvSpPr/>
          <p:nvPr/>
        </p:nvSpPr>
        <p:spPr>
          <a:xfrm>
            <a:off x="7669213" y="5010150"/>
            <a:ext cx="419100" cy="446088"/>
          </a:xfrm>
          <a:custGeom>
            <a:avLst/>
            <a:gdLst>
              <a:gd name="connsiteX0" fmla="*/ 0 w 419100"/>
              <a:gd name="connsiteY0" fmla="*/ 445770 h 445770"/>
              <a:gd name="connsiteX1" fmla="*/ 281940 w 419100"/>
              <a:gd name="connsiteY1" fmla="*/ 182880 h 445770"/>
              <a:gd name="connsiteX2" fmla="*/ 419100 w 419100"/>
              <a:gd name="connsiteY2" fmla="*/ 0 h 44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45770">
                <a:moveTo>
                  <a:pt x="0" y="445770"/>
                </a:moveTo>
                <a:cubicBezTo>
                  <a:pt x="106045" y="351472"/>
                  <a:pt x="212090" y="257175"/>
                  <a:pt x="281940" y="182880"/>
                </a:cubicBezTo>
                <a:cubicBezTo>
                  <a:pt x="351790" y="108585"/>
                  <a:pt x="385445" y="54292"/>
                  <a:pt x="419100" y="0"/>
                </a:cubicBezTo>
              </a:path>
            </a:pathLst>
          </a:custGeom>
          <a:ln w="28575" cmpd="sng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7929563" y="1501775"/>
            <a:ext cx="7778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2986088" y="1957388"/>
            <a:ext cx="24447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258888" y="5075238"/>
          <a:ext cx="1978025" cy="582612"/>
        </p:xfrm>
        <a:graphic>
          <a:graphicData uri="http://schemas.openxmlformats.org/presentationml/2006/ole">
            <p:oleObj spid="_x0000_s2050" name="Equation" r:id="rId7" imgW="990360" imgH="291960" progId="Equation.DSMT4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2044700" y="3571875"/>
          <a:ext cx="2609850" cy="862013"/>
        </p:xfrm>
        <a:graphic>
          <a:graphicData uri="http://schemas.openxmlformats.org/presentationml/2006/ole">
            <p:oleObj spid="_x0000_s2051" name="Equation" r:id="rId8" imgW="1307880" imgH="43164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258888" y="5538788"/>
          <a:ext cx="3092450" cy="862012"/>
        </p:xfrm>
        <a:graphic>
          <a:graphicData uri="http://schemas.openxmlformats.org/presentationml/2006/ole">
            <p:oleObj spid="_x0000_s2052" name="Equation" r:id="rId9" imgW="1549080" imgH="431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44700" y="2913063"/>
          <a:ext cx="2484438" cy="455612"/>
        </p:xfrm>
        <a:graphic>
          <a:graphicData uri="http://schemas.openxmlformats.org/presentationml/2006/ole">
            <p:oleObj spid="_x0000_s2053" name="Equation" r:id="rId10" imgW="1244520" imgH="2286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858125" y="5186363"/>
          <a:ext cx="434975" cy="411162"/>
        </p:xfrm>
        <a:graphic>
          <a:graphicData uri="http://schemas.openxmlformats.org/presentationml/2006/ole">
            <p:oleObj spid="_x0000_s2054" name="Equation" r:id="rId11" imgW="241200" imgH="22860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430838" y="1957388"/>
            <a:ext cx="32766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是 </a:t>
            </a:r>
            <a:r>
              <a:rPr lang="en-US" altLang="zh-CN" i="1" smtClean="0">
                <a:ea typeface="楷体_GB2312"/>
              </a:rPr>
              <a:t>xOy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面内的一段光滑的曲线弧，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上有界．用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上的点把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分成 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 个小段， 其分点依次记</a:t>
            </a:r>
            <a:r>
              <a:rPr lang="zh-CN" altLang="en-US" smtClean="0">
                <a:ea typeface="楷体_GB2312"/>
                <a:sym typeface="Symbol" pitchFamily="18" charset="2"/>
              </a:rPr>
              <a:t>为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  <a:sym typeface="Symbol" pitchFamily="18" charset="2"/>
              </a:rPr>
              <a:t>A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=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0</a:t>
            </a:r>
            <a:r>
              <a:rPr lang="en-US" altLang="zh-CN" smtClean="0">
                <a:ea typeface="楷体_GB2312"/>
                <a:sym typeface="Symbol" pitchFamily="18" charset="2"/>
              </a:rPr>
              <a:t>, 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1</a:t>
            </a:r>
            <a:r>
              <a:rPr lang="en-US" altLang="zh-CN" smtClean="0">
                <a:ea typeface="楷体_GB2312"/>
                <a:sym typeface="Symbol" pitchFamily="18" charset="2"/>
              </a:rPr>
              <a:t>, …, 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en-US" altLang="zh-CN" i="1" baseline="-25000" smtClean="0">
                <a:ea typeface="楷体_GB2312"/>
                <a:sym typeface="Symbol" pitchFamily="18" charset="2"/>
              </a:rPr>
              <a:t>n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−1</a:t>
            </a:r>
            <a:r>
              <a:rPr lang="en-US" altLang="zh-CN" smtClean="0">
                <a:ea typeface="楷体_GB2312"/>
                <a:sym typeface="Symbol" pitchFamily="18" charset="2"/>
              </a:rPr>
              <a:t>, 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en-US" altLang="zh-CN" i="1" baseline="-25000" smtClean="0">
                <a:ea typeface="楷体_GB2312"/>
                <a:sym typeface="Symbol" pitchFamily="18" charset="2"/>
              </a:rPr>
              <a:t>n</a:t>
            </a:r>
            <a:r>
              <a:rPr lang="en-US" altLang="zh-CN" smtClean="0">
                <a:ea typeface="楷体_GB2312"/>
                <a:sym typeface="Symbol" pitchFamily="18" charset="2"/>
              </a:rPr>
              <a:t> = </a:t>
            </a:r>
            <a:r>
              <a:rPr lang="en-US" altLang="zh-CN" i="1" smtClean="0">
                <a:ea typeface="楷体_GB2312"/>
                <a:sym typeface="Symbol" pitchFamily="18" charset="2"/>
              </a:rPr>
              <a:t>B</a:t>
            </a:r>
            <a:r>
              <a:rPr lang="zh-CN" altLang="en-US" smtClean="0">
                <a:ea typeface="楷体_GB2312"/>
                <a:sym typeface="Symbol" pitchFamily="18" charset="2"/>
              </a:rPr>
              <a:t>，设</a:t>
            </a:r>
            <a:r>
              <a:rPr lang="zh-CN" altLang="en-US" smtClean="0">
                <a:ea typeface="楷体_GB2312"/>
              </a:rPr>
              <a:t>第 </a:t>
            </a:r>
            <a:r>
              <a:rPr lang="en-US" altLang="zh-CN" i="1" smtClean="0">
                <a:ea typeface="楷体_GB2312"/>
              </a:rPr>
              <a:t>i</a:t>
            </a:r>
            <a:r>
              <a:rPr lang="zh-CN" altLang="en-US" smtClean="0">
                <a:ea typeface="楷体_GB2312"/>
              </a:rPr>
              <a:t> 个小段的长度为 </a:t>
            </a:r>
            <a:r>
              <a:rPr lang="zh-CN" altLang="en-US" smtClean="0">
                <a:ea typeface="楷体_GB2312"/>
                <a:sym typeface="Symbol" pitchFamily="18" charset="2"/>
              </a:rPr>
              <a:t></a:t>
            </a:r>
            <a:r>
              <a:rPr lang="en-US" altLang="zh-CN" i="1" smtClean="0">
                <a:ea typeface="楷体_GB2312"/>
                <a:sym typeface="Symbol" pitchFamily="18" charset="2"/>
              </a:rPr>
              <a:t>s</a:t>
            </a:r>
            <a:r>
              <a:rPr lang="en-US" altLang="zh-CN" i="1" baseline="-25000" smtClean="0">
                <a:ea typeface="楷体_GB2312"/>
                <a:sym typeface="Symbol" pitchFamily="18" charset="2"/>
              </a:rPr>
              <a:t>i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在第 </a:t>
            </a:r>
            <a:r>
              <a:rPr lang="en-US" altLang="zh-CN" i="1" smtClean="0">
                <a:ea typeface="楷体_GB2312"/>
              </a:rPr>
              <a:t>i</a:t>
            </a:r>
            <a:r>
              <a:rPr lang="zh-CN" altLang="en-US" smtClean="0">
                <a:ea typeface="楷体_GB2312"/>
              </a:rPr>
              <a:t> 个小段上任取一点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,</a:t>
            </a:r>
            <a:r>
              <a:rPr lang="en-US" altLang="zh-CN" i="1" smtClean="0">
                <a:latin typeface="Symbol" pitchFamily="18" charset="2"/>
                <a:ea typeface="楷体_GB2312"/>
              </a:rPr>
              <a:t>h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，作和式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令                         </a:t>
            </a:r>
            <a:r>
              <a:rPr lang="zh-CN" altLang="en-US" smtClean="0">
                <a:ea typeface="楷体_GB2312"/>
                <a:sym typeface="Symbol" pitchFamily="18" charset="2"/>
              </a:rPr>
              <a:t> </a:t>
            </a:r>
            <a:r>
              <a:rPr lang="en-US" altLang="zh-CN" smtClean="0">
                <a:ea typeface="楷体_GB2312"/>
                <a:sym typeface="Symbol" pitchFamily="18" charset="2"/>
              </a:rPr>
              <a:t>0</a:t>
            </a:r>
            <a:r>
              <a:rPr lang="zh-CN" altLang="en-US" smtClean="0">
                <a:ea typeface="楷体_GB2312"/>
              </a:rPr>
              <a:t>，若上述和式存在极限，则此极限称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为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第一类曲线积分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（对弧长的曲线积分）</a:t>
            </a:r>
            <a:r>
              <a:rPr lang="en-US" altLang="zh-CN" smtClean="0">
                <a:ea typeface="楷体_GB2312"/>
              </a:rPr>
              <a:t>,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记为</a:t>
            </a:r>
            <a:endParaRPr lang="en-US" altLang="zh-CN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第一类曲线积分的概念</a:t>
            </a:r>
            <a:endParaRPr lang="zh-CN" alt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6786563" y="1501775"/>
            <a:ext cx="19288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1785938" y="1957388"/>
            <a:ext cx="44291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4672013" y="2414588"/>
            <a:ext cx="40433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3614738" y="4143375"/>
            <a:ext cx="30448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571875" y="3281363"/>
          <a:ext cx="2001838" cy="862012"/>
        </p:xfrm>
        <a:graphic>
          <a:graphicData uri="http://schemas.openxmlformats.org/presentationml/2006/ole">
            <p:oleObj spid="_x0000_s3074" name="Equation" r:id="rId3" imgW="1002960" imgH="431640" progId="Equation.DSMT4">
              <p:embed/>
            </p:oleObj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995363" y="4191000"/>
          <a:ext cx="1849437" cy="582613"/>
        </p:xfrm>
        <a:graphic>
          <a:graphicData uri="http://schemas.openxmlformats.org/presentationml/2006/ole">
            <p:oleObj spid="_x0000_s3075" name="Equation" r:id="rId4" imgW="927000" imgH="2919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00163" y="5186363"/>
          <a:ext cx="1671637" cy="608012"/>
        </p:xfrm>
        <a:graphic>
          <a:graphicData uri="http://schemas.openxmlformats.org/presentationml/2006/ole">
            <p:oleObj spid="_x0000_s3076" name="Equation" r:id="rId5" imgW="838080" imgH="30456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215063" y="1957388"/>
            <a:ext cx="25003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659563" y="4143375"/>
            <a:ext cx="20558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86" name="组合 20"/>
          <p:cNvGrpSpPr>
            <a:grpSpLocks/>
          </p:cNvGrpSpPr>
          <p:nvPr/>
        </p:nvGrpSpPr>
        <p:grpSpPr bwMode="auto">
          <a:xfrm>
            <a:off x="7143750" y="5073650"/>
            <a:ext cx="2000250" cy="1784350"/>
            <a:chOff x="5619750" y="3714750"/>
            <a:chExt cx="3524250" cy="3143250"/>
          </a:xfrm>
        </p:grpSpPr>
        <p:pic>
          <p:nvPicPr>
            <p:cNvPr id="3087" name="Picture 7" descr="C:\Users\cjl\Desktop\p154-曲线形构件的质量-3.bmp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619750" y="3714750"/>
              <a:ext cx="3524250" cy="314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任意多边形 16"/>
            <p:cNvSpPr/>
            <p:nvPr/>
          </p:nvSpPr>
          <p:spPr>
            <a:xfrm>
              <a:off x="7669969" y="5009524"/>
              <a:ext cx="419554" cy="447438"/>
            </a:xfrm>
            <a:custGeom>
              <a:avLst/>
              <a:gdLst>
                <a:gd name="connsiteX0" fmla="*/ 0 w 419100"/>
                <a:gd name="connsiteY0" fmla="*/ 445770 h 445770"/>
                <a:gd name="connsiteX1" fmla="*/ 281940 w 419100"/>
                <a:gd name="connsiteY1" fmla="*/ 182880 h 445770"/>
                <a:gd name="connsiteX2" fmla="*/ 419100 w 419100"/>
                <a:gd name="connsiteY2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445770">
                  <a:moveTo>
                    <a:pt x="0" y="445770"/>
                  </a:moveTo>
                  <a:cubicBezTo>
                    <a:pt x="106045" y="351472"/>
                    <a:pt x="212090" y="257175"/>
                    <a:pt x="281940" y="182880"/>
                  </a:cubicBezTo>
                  <a:cubicBezTo>
                    <a:pt x="351790" y="108585"/>
                    <a:pt x="385445" y="54292"/>
                    <a:pt x="419100" y="0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7858125" y="5186363"/>
            <a:ext cx="434975" cy="411162"/>
          </p:xfrm>
          <a:graphic>
            <a:graphicData uri="http://schemas.openxmlformats.org/presentationml/2006/ole">
              <p:oleObj spid="_x0000_s3077" name="Equation" r:id="rId7" imgW="24120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二重积分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第一类曲线积分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比较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109913" y="1377950"/>
          <a:ext cx="4533900" cy="887413"/>
        </p:xfrm>
        <a:graphic>
          <a:graphicData uri="http://schemas.openxmlformats.org/presentationml/2006/ole">
            <p:oleObj spid="_x0000_s4098" name="Equation" r:id="rId3" imgW="227304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252788" y="3571875"/>
          <a:ext cx="4281487" cy="862013"/>
        </p:xfrm>
        <a:graphic>
          <a:graphicData uri="http://schemas.openxmlformats.org/presentationml/2006/ole">
            <p:oleObj spid="_x0000_s4099" name="Equation" r:id="rId4" imgW="2145960" imgH="431640" progId="Equation.DSMT4">
              <p:embed/>
            </p:oleObj>
          </a:graphicData>
        </a:graphic>
      </p:graphicFrame>
      <p:grpSp>
        <p:nvGrpSpPr>
          <p:cNvPr id="4" name="组合 44"/>
          <p:cNvGrpSpPr>
            <a:grpSpLocks/>
          </p:cNvGrpSpPr>
          <p:nvPr/>
        </p:nvGrpSpPr>
        <p:grpSpPr bwMode="auto">
          <a:xfrm>
            <a:off x="5903913" y="1857375"/>
            <a:ext cx="2190750" cy="385763"/>
            <a:chOff x="5903939" y="1857364"/>
            <a:chExt cx="2190744" cy="385763"/>
          </a:xfrm>
        </p:grpSpPr>
        <p:cxnSp>
          <p:nvCxnSpPr>
            <p:cNvPr id="36" name="直接连接符 35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0" name="矩形 18"/>
            <p:cNvSpPr>
              <a:spLocks noChangeArrowheads="1"/>
            </p:cNvSpPr>
            <p:nvPr/>
          </p:nvSpPr>
          <p:spPr bwMode="auto">
            <a:xfrm>
              <a:off x="7500960" y="1857364"/>
              <a:ext cx="593723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46"/>
          <p:cNvGrpSpPr>
            <a:grpSpLocks/>
          </p:cNvGrpSpPr>
          <p:nvPr/>
        </p:nvGrpSpPr>
        <p:grpSpPr bwMode="auto">
          <a:xfrm>
            <a:off x="5567363" y="2119313"/>
            <a:ext cx="2578100" cy="385762"/>
            <a:chOff x="5567389" y="2119302"/>
            <a:chExt cx="2578093" cy="385762"/>
          </a:xfrm>
        </p:grpSpPr>
        <p:cxnSp>
          <p:nvCxnSpPr>
            <p:cNvPr id="39" name="直接连接符 38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8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47"/>
          <p:cNvGrpSpPr>
            <a:grpSpLocks/>
          </p:cNvGrpSpPr>
          <p:nvPr/>
        </p:nvGrpSpPr>
        <p:grpSpPr bwMode="auto">
          <a:xfrm>
            <a:off x="5137150" y="2381250"/>
            <a:ext cx="3163888" cy="385763"/>
            <a:chOff x="5136589" y="2381239"/>
            <a:chExt cx="3164588" cy="386209"/>
          </a:xfrm>
        </p:grpSpPr>
        <p:cxnSp>
          <p:nvCxnSpPr>
            <p:cNvPr id="42" name="直接连接符 41"/>
            <p:cNvCxnSpPr/>
            <p:nvPr/>
          </p:nvCxnSpPr>
          <p:spPr bwMode="auto">
            <a:xfrm flipV="1">
              <a:off x="5136589" y="2562423"/>
              <a:ext cx="24119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矩形 18"/>
            <p:cNvSpPr>
              <a:spLocks noChangeArrowheads="1"/>
            </p:cNvSpPr>
            <p:nvPr/>
          </p:nvSpPr>
          <p:spPr bwMode="auto">
            <a:xfrm>
              <a:off x="7502488" y="2381239"/>
              <a:ext cx="798689" cy="386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48"/>
          <p:cNvGrpSpPr>
            <a:grpSpLocks/>
          </p:cNvGrpSpPr>
          <p:nvPr/>
        </p:nvGrpSpPr>
        <p:grpSpPr bwMode="auto">
          <a:xfrm>
            <a:off x="5903913" y="4043363"/>
            <a:ext cx="2190750" cy="385762"/>
            <a:chOff x="5903939" y="1857364"/>
            <a:chExt cx="2190744" cy="385763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4" name="矩形 18"/>
            <p:cNvSpPr>
              <a:spLocks noChangeArrowheads="1"/>
            </p:cNvSpPr>
            <p:nvPr/>
          </p:nvSpPr>
          <p:spPr bwMode="auto">
            <a:xfrm>
              <a:off x="7500960" y="1857364"/>
              <a:ext cx="593723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51"/>
          <p:cNvGrpSpPr>
            <a:grpSpLocks/>
          </p:cNvGrpSpPr>
          <p:nvPr/>
        </p:nvGrpSpPr>
        <p:grpSpPr bwMode="auto">
          <a:xfrm>
            <a:off x="5567363" y="4305300"/>
            <a:ext cx="2578100" cy="385763"/>
            <a:chOff x="5567389" y="2119302"/>
            <a:chExt cx="2578093" cy="385762"/>
          </a:xfrm>
        </p:grpSpPr>
        <p:cxnSp>
          <p:nvCxnSpPr>
            <p:cNvPr id="53" name="直接连接符 52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2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组合 54"/>
          <p:cNvGrpSpPr>
            <a:grpSpLocks/>
          </p:cNvGrpSpPr>
          <p:nvPr/>
        </p:nvGrpSpPr>
        <p:grpSpPr bwMode="auto">
          <a:xfrm>
            <a:off x="5137150" y="4567238"/>
            <a:ext cx="3163888" cy="385762"/>
            <a:chOff x="5136589" y="2381239"/>
            <a:chExt cx="3164588" cy="386209"/>
          </a:xfrm>
        </p:grpSpPr>
        <p:cxnSp>
          <p:nvCxnSpPr>
            <p:cNvPr id="56" name="直接连接符 55"/>
            <p:cNvCxnSpPr/>
            <p:nvPr/>
          </p:nvCxnSpPr>
          <p:spPr bwMode="auto">
            <a:xfrm flipV="1">
              <a:off x="5136589" y="2562424"/>
              <a:ext cx="24119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0" name="矩形 18"/>
            <p:cNvSpPr>
              <a:spLocks noChangeArrowheads="1"/>
            </p:cNvSpPr>
            <p:nvPr/>
          </p:nvSpPr>
          <p:spPr bwMode="auto">
            <a:xfrm>
              <a:off x="7502488" y="2381239"/>
              <a:ext cx="798689" cy="386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9" name="线形标注 1 58"/>
          <p:cNvSpPr>
            <a:spLocks/>
          </p:cNvSpPr>
          <p:nvPr/>
        </p:nvSpPr>
        <p:spPr bwMode="auto">
          <a:xfrm>
            <a:off x="4991100" y="990600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cs typeface="+mn-cs"/>
              </a:rPr>
              <a:t>面积微元</a:t>
            </a:r>
          </a:p>
        </p:txBody>
      </p:sp>
      <p:sp>
        <p:nvSpPr>
          <p:cNvPr id="61" name="线形标注 1 60"/>
          <p:cNvSpPr>
            <a:spLocks/>
          </p:cNvSpPr>
          <p:nvPr/>
        </p:nvSpPr>
        <p:spPr bwMode="auto">
          <a:xfrm>
            <a:off x="1755775" y="2420938"/>
            <a:ext cx="1235075" cy="425450"/>
          </a:xfrm>
          <a:prstGeom prst="borderCallout1">
            <a:avLst>
              <a:gd name="adj1" fmla="val 37407"/>
              <a:gd name="adj2" fmla="val 106958"/>
              <a:gd name="adj3" fmla="val -18097"/>
              <a:gd name="adj4" fmla="val 125194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cs typeface="+mn-cs"/>
              </a:rPr>
              <a:t>积分区域</a:t>
            </a:r>
          </a:p>
        </p:txBody>
      </p:sp>
      <p:sp>
        <p:nvSpPr>
          <p:cNvPr id="62" name="线形标注 1 61"/>
          <p:cNvSpPr>
            <a:spLocks/>
          </p:cNvSpPr>
          <p:nvPr/>
        </p:nvSpPr>
        <p:spPr bwMode="auto">
          <a:xfrm>
            <a:off x="1755775" y="4462463"/>
            <a:ext cx="1235075" cy="425450"/>
          </a:xfrm>
          <a:prstGeom prst="borderCallout1">
            <a:avLst>
              <a:gd name="adj1" fmla="val 37407"/>
              <a:gd name="adj2" fmla="val 106958"/>
              <a:gd name="adj3" fmla="val -18097"/>
              <a:gd name="adj4" fmla="val 125194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cs typeface="+mn-cs"/>
              </a:rPr>
              <a:t>积分弧段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6659563" y="990600"/>
            <a:ext cx="2257425" cy="42545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/>
              <a:t>平面薄片的质量</a:t>
            </a:r>
            <a:endParaRPr lang="en-US" altLang="zh-CN" sz="2000" b="1"/>
          </a:p>
        </p:txBody>
      </p:sp>
      <p:sp>
        <p:nvSpPr>
          <p:cNvPr id="60" name="线形标注 1 59"/>
          <p:cNvSpPr>
            <a:spLocks/>
          </p:cNvSpPr>
          <p:nvPr/>
        </p:nvSpPr>
        <p:spPr bwMode="auto">
          <a:xfrm>
            <a:off x="4991100" y="3148013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cs typeface="+mn-cs"/>
              </a:rPr>
              <a:t>弧长微元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6659563" y="3148013"/>
            <a:ext cx="2257425" cy="42545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/>
              <a:t>曲线形构件的质量</a:t>
            </a:r>
            <a:endParaRPr lang="en-US" altLang="zh-CN" sz="2000" b="1"/>
          </a:p>
        </p:txBody>
      </p:sp>
      <p:grpSp>
        <p:nvGrpSpPr>
          <p:cNvPr id="10" name="组合 36"/>
          <p:cNvGrpSpPr>
            <a:grpSpLocks/>
          </p:cNvGrpSpPr>
          <p:nvPr/>
        </p:nvGrpSpPr>
        <p:grpSpPr bwMode="auto">
          <a:xfrm>
            <a:off x="3357563" y="2071688"/>
            <a:ext cx="1285875" cy="1058862"/>
            <a:chOff x="3357563" y="2071688"/>
            <a:chExt cx="1285875" cy="1059355"/>
          </a:xfrm>
        </p:grpSpPr>
        <p:sp>
          <p:nvSpPr>
            <p:cNvPr id="4117" name="Text Box 41"/>
            <p:cNvSpPr txBox="1">
              <a:spLocks noChangeArrowheads="1"/>
            </p:cNvSpPr>
            <p:nvPr/>
          </p:nvSpPr>
          <p:spPr bwMode="auto">
            <a:xfrm>
              <a:off x="3357563" y="2705399"/>
              <a:ext cx="1285875" cy="4256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密度函数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 rot="5400000">
              <a:off x="3714618" y="2355983"/>
              <a:ext cx="571766" cy="31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 bwMode="auto">
          <a:xfrm rot="5400000">
            <a:off x="3714751" y="3498850"/>
            <a:ext cx="571500" cy="3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14375" y="4071938"/>
            <a:ext cx="2508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（对弧长的曲线积分）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3113" grpId="0" animBg="1"/>
      <p:bldP spid="60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若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在光滑曲线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上连续，则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上可积．</a:t>
            </a: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若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上可积，则第一类曲线积分的值与对积分弧段的分法无关，与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,</a:t>
            </a:r>
            <a:r>
              <a:rPr lang="en-US" altLang="zh-CN" i="1" smtClean="0">
                <a:latin typeface="Symbol" pitchFamily="18" charset="2"/>
                <a:ea typeface="楷体_GB2312"/>
              </a:rPr>
              <a:t>h</a:t>
            </a:r>
            <a:r>
              <a:rPr lang="en-US" altLang="zh-CN" i="1" baseline="-25000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的选取也无关．</a:t>
            </a: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若曲线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是闭曲线，则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i="1" smtClean="0">
                <a:ea typeface="楷体_GB2312"/>
              </a:rPr>
              <a:t>L</a:t>
            </a:r>
            <a:r>
              <a:rPr lang="zh-CN" altLang="en-US" smtClean="0">
                <a:ea typeface="楷体_GB2312"/>
              </a:rPr>
              <a:t> 上的第一类曲线积分记为</a:t>
            </a: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z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在空间曲线弧 </a:t>
            </a:r>
            <a:r>
              <a:rPr lang="en-US" altLang="zh-CN" smtClean="0">
                <a:latin typeface="Symbol" pitchFamily="18" charset="2"/>
                <a:ea typeface="楷体_GB2312"/>
              </a:rPr>
              <a:t>G</a:t>
            </a:r>
            <a:r>
              <a:rPr lang="zh-CN" altLang="en-US" smtClean="0">
                <a:ea typeface="楷体_GB2312"/>
              </a:rPr>
              <a:t> 上的第一类曲线积分</a:t>
            </a:r>
            <a:endParaRPr lang="en-US" altLang="zh-CN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zh-CN" dirty="0" smtClean="0"/>
              <a:t>P.189</a:t>
            </a:r>
            <a:r>
              <a:rPr lang="zh-CN" altLang="en-US" dirty="0" smtClean="0"/>
              <a:t>的说明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770313" y="415925"/>
          <a:ext cx="4281487" cy="862013"/>
        </p:xfrm>
        <a:graphic>
          <a:graphicData uri="http://schemas.openxmlformats.org/presentationml/2006/ole">
            <p:oleObj spid="_x0000_s5122" name="Equation" r:id="rId3" imgW="214596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112963" y="5472113"/>
          <a:ext cx="4914900" cy="862012"/>
        </p:xfrm>
        <a:graphic>
          <a:graphicData uri="http://schemas.openxmlformats.org/presentationml/2006/ole">
            <p:oleObj spid="_x0000_s5123" name="Equation" r:id="rId4" imgW="2463480" imgH="431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54163" y="4071938"/>
          <a:ext cx="1722437" cy="608012"/>
        </p:xfrm>
        <a:graphic>
          <a:graphicData uri="http://schemas.openxmlformats.org/presentationml/2006/ole">
            <p:oleObj spid="_x0000_s5124" name="Equation" r:id="rId5" imgW="86328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宋体"/>
        <a:cs typeface="Times New Roman"/>
      </a:majorFont>
      <a:minorFont>
        <a:latin typeface="Times New Roman"/>
        <a:ea typeface="宋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8118</TotalTime>
  <Words>3714</Words>
  <Application>Microsoft Office PowerPoint</Application>
  <PresentationFormat>全屏显示(4:3)</PresentationFormat>
  <Paragraphs>584</Paragraphs>
  <Slides>52</Slides>
  <Notes>17</Notes>
  <HiddenSlides>13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71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宋体</vt:lpstr>
      <vt:lpstr>Symbol</vt:lpstr>
      <vt:lpstr>Wingdings</vt:lpstr>
      <vt:lpstr>楷体</vt:lpstr>
      <vt:lpstr>聚合</vt:lpstr>
      <vt:lpstr>5_聚合</vt:lpstr>
      <vt:lpstr>2_聚合</vt:lpstr>
      <vt:lpstr>MathType 6.0 Equation</vt:lpstr>
      <vt:lpstr>MathType 5.0 Equation</vt:lpstr>
      <vt:lpstr>Equation</vt:lpstr>
      <vt:lpstr>第十一章  曲线积分与曲面积分</vt:lpstr>
      <vt:lpstr>几种积分概念的比较</vt:lpstr>
      <vt:lpstr>几种积分概念的比较</vt:lpstr>
      <vt:lpstr>曲线积分的分类</vt:lpstr>
      <vt:lpstr>曲线积分的分类</vt:lpstr>
      <vt:lpstr>曲线形构件的质量</vt:lpstr>
      <vt:lpstr>第一类曲线积分的概念</vt:lpstr>
      <vt:lpstr>比较</vt:lpstr>
      <vt:lpstr>P.189的说明</vt:lpstr>
      <vt:lpstr>第一类曲线积分的性质</vt:lpstr>
      <vt:lpstr>第一类曲线积分的性质</vt:lpstr>
      <vt:lpstr>第一类曲线积分的性质</vt:lpstr>
      <vt:lpstr>第一类曲线积分的性质</vt:lpstr>
      <vt:lpstr>第一类曲线积分的计算</vt:lpstr>
      <vt:lpstr>第一类曲线积分的计算（续）</vt:lpstr>
      <vt:lpstr>第一类曲线积分的计算（续）</vt:lpstr>
      <vt:lpstr>P.192的公式(1-4)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变力沿曲线做功</vt:lpstr>
      <vt:lpstr>变力沿曲线做功（续）</vt:lpstr>
      <vt:lpstr>第二类曲线积分的概念</vt:lpstr>
      <vt:lpstr>幻灯片 28</vt:lpstr>
      <vt:lpstr>微分三角形的几何意义（高数上册）</vt:lpstr>
      <vt:lpstr>两类曲线积分的比较</vt:lpstr>
      <vt:lpstr>第二类曲线积分的概念（续）</vt:lpstr>
      <vt:lpstr>推广</vt:lpstr>
      <vt:lpstr>推广（续）</vt:lpstr>
      <vt:lpstr>第一、二类曲线积分的区别</vt:lpstr>
      <vt:lpstr>曲线积分与曲线的方向</vt:lpstr>
      <vt:lpstr>曲线积分与曲线的方向（续）</vt:lpstr>
      <vt:lpstr>曲线积分与积分单调性</vt:lpstr>
      <vt:lpstr>第二类曲线积分的计算</vt:lpstr>
      <vt:lpstr>第二类曲线积分的计算（续）</vt:lpstr>
      <vt:lpstr>幻灯片 40</vt:lpstr>
      <vt:lpstr>幻灯片 41</vt:lpstr>
      <vt:lpstr>幻灯片 42</vt:lpstr>
      <vt:lpstr>幻灯片 43</vt:lpstr>
      <vt:lpstr>幻灯片 44</vt:lpstr>
      <vt:lpstr>幻灯片 45</vt:lpstr>
      <vt:lpstr>小结：两类曲线积分的比较</vt:lpstr>
      <vt:lpstr>小结：两类曲线积分的比较</vt:lpstr>
      <vt:lpstr>小结：第一、二类曲线积分的区别</vt:lpstr>
      <vt:lpstr>小结：第一类曲线积分的计算</vt:lpstr>
      <vt:lpstr>小结：第二类曲线积分的计算</vt:lpstr>
      <vt:lpstr>作业之一</vt:lpstr>
      <vt:lpstr>作业之二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564</cp:revision>
  <dcterms:created xsi:type="dcterms:W3CDTF">2010-09-04T05:21:04Z</dcterms:created>
  <dcterms:modified xsi:type="dcterms:W3CDTF">2023-04-16T03:36:22Z</dcterms:modified>
</cp:coreProperties>
</file>