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223" r:id="rId2"/>
  </p:sldMasterIdLst>
  <p:notesMasterIdLst>
    <p:notesMasterId r:id="rId52"/>
  </p:notesMasterIdLst>
  <p:handoutMasterIdLst>
    <p:handoutMasterId r:id="rId53"/>
  </p:handoutMasterIdLst>
  <p:sldIdLst>
    <p:sldId id="541" r:id="rId3"/>
    <p:sldId id="516" r:id="rId4"/>
    <p:sldId id="503" r:id="rId5"/>
    <p:sldId id="504" r:id="rId6"/>
    <p:sldId id="505" r:id="rId7"/>
    <p:sldId id="506" r:id="rId8"/>
    <p:sldId id="508" r:id="rId9"/>
    <p:sldId id="517" r:id="rId10"/>
    <p:sldId id="518" r:id="rId11"/>
    <p:sldId id="509" r:id="rId12"/>
    <p:sldId id="519" r:id="rId13"/>
    <p:sldId id="520" r:id="rId14"/>
    <p:sldId id="511" r:id="rId15"/>
    <p:sldId id="521" r:id="rId16"/>
    <p:sldId id="512" r:id="rId17"/>
    <p:sldId id="522" r:id="rId18"/>
    <p:sldId id="514" r:id="rId19"/>
    <p:sldId id="536" r:id="rId20"/>
    <p:sldId id="510" r:id="rId21"/>
    <p:sldId id="513" r:id="rId22"/>
    <p:sldId id="515" r:id="rId23"/>
    <p:sldId id="555" r:id="rId24"/>
    <p:sldId id="523" r:id="rId25"/>
    <p:sldId id="524" r:id="rId26"/>
    <p:sldId id="546" r:id="rId27"/>
    <p:sldId id="547" r:id="rId28"/>
    <p:sldId id="548" r:id="rId29"/>
    <p:sldId id="525" r:id="rId30"/>
    <p:sldId id="551" r:id="rId31"/>
    <p:sldId id="554" r:id="rId32"/>
    <p:sldId id="528" r:id="rId33"/>
    <p:sldId id="538" r:id="rId34"/>
    <p:sldId id="556" r:id="rId35"/>
    <p:sldId id="558" r:id="rId36"/>
    <p:sldId id="539" r:id="rId37"/>
    <p:sldId id="455" r:id="rId38"/>
    <p:sldId id="530" r:id="rId39"/>
    <p:sldId id="537" r:id="rId40"/>
    <p:sldId id="560" r:id="rId41"/>
    <p:sldId id="531" r:id="rId42"/>
    <p:sldId id="542" r:id="rId43"/>
    <p:sldId id="543" r:id="rId44"/>
    <p:sldId id="544" r:id="rId45"/>
    <p:sldId id="532" r:id="rId46"/>
    <p:sldId id="533" r:id="rId47"/>
    <p:sldId id="545" r:id="rId48"/>
    <p:sldId id="534" r:id="rId49"/>
    <p:sldId id="540" r:id="rId50"/>
    <p:sldId id="559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FF66"/>
    <a:srgbClr val="FF0000"/>
    <a:srgbClr val="FFFF99"/>
    <a:srgbClr val="00CC66"/>
    <a:srgbClr val="33CC33"/>
    <a:srgbClr val="FFCC66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140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9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85.wmf"/><Relationship Id="rId2" Type="http://schemas.openxmlformats.org/officeDocument/2006/relationships/image" Target="../media/image82.wmf"/><Relationship Id="rId1" Type="http://schemas.openxmlformats.org/officeDocument/2006/relationships/image" Target="../media/image76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5.wmf"/><Relationship Id="rId4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95.wmf"/><Relationship Id="rId4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1.wmf"/><Relationship Id="rId1" Type="http://schemas.openxmlformats.org/officeDocument/2006/relationships/image" Target="../media/image95.wmf"/><Relationship Id="rId4" Type="http://schemas.openxmlformats.org/officeDocument/2006/relationships/image" Target="../media/image10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1.wmf"/><Relationship Id="rId1" Type="http://schemas.openxmlformats.org/officeDocument/2006/relationships/image" Target="../media/image95.wmf"/><Relationship Id="rId4" Type="http://schemas.openxmlformats.org/officeDocument/2006/relationships/image" Target="../media/image11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02.wmf"/><Relationship Id="rId1" Type="http://schemas.openxmlformats.org/officeDocument/2006/relationships/image" Target="../media/image9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95.wmf"/><Relationship Id="rId1" Type="http://schemas.openxmlformats.org/officeDocument/2006/relationships/image" Target="../media/image113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5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12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4" Type="http://schemas.openxmlformats.org/officeDocument/2006/relationships/image" Target="../media/image13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4" Type="http://schemas.openxmlformats.org/officeDocument/2006/relationships/image" Target="../media/image13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26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4" Type="http://schemas.openxmlformats.org/officeDocument/2006/relationships/image" Target="../media/image14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3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1.wmf"/><Relationship Id="rId7" Type="http://schemas.openxmlformats.org/officeDocument/2006/relationships/image" Target="../media/image32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39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ECE14344-50D7-425D-9962-3405DF5EA3AA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50FA70D6-8EA7-4A6F-9E35-85FA101A54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4B9A7257-6924-4160-9DFA-68282606B81F}" type="datetimeFigureOut">
              <a:rPr lang="zh-CN" altLang="en-US"/>
              <a:pPr>
                <a:defRPr/>
              </a:pPr>
              <a:t>2022/5/23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1E4DDB51-28FB-4D91-9EC6-5FF56B8F5B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zh-CN" smtClean="0"/>
              <a:t>P.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b="0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 b="0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 b="0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 b="0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20CB263-E62D-4759-A9F3-D46527CA61CC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7126436-D596-4DFC-AA76-5046CD779B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475C5-D906-4ADC-B51A-FA9DFCE814F7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866B4-6D00-4BFB-B44D-FF4328F80E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CADB-C8A4-4FE6-BD32-5C153B863FEB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7F8C5-F8BE-459E-9A2C-0630E60593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D5EAA-9E55-46E2-86CF-207EA0C0E459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47EE2-BFBD-4DA2-898C-AEDA5CB541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EACFA-0F54-4BFC-A8D7-F8E598C2A6E6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1DFB4-9AAF-4C60-AB7A-99D845F51A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01998-E33E-4C00-8E04-81C18DD04178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EA619-E6A0-4D2F-A66D-06ECABED98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D3AA4-E652-4B20-B664-56EE1DD1700C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722EE-FFB4-40ED-BBC4-9342768797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D4296-7F04-429D-A7BB-908E4C9A8E58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04E4D-3D66-4B22-9DEA-FC7A81754C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0ADE7-B6C9-4791-86A9-DC8AE4EC5863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2AB7A-12CD-4E9B-9145-CE7D486F29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684B3-1CBE-4185-9154-D61D8F31D4C8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7B1ED-CEEA-43F2-84D2-91693E535B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958D8-7CFF-4BD4-AE90-75222B08C3FB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DA1E2-C7A7-411F-8BA5-CBFDB39636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BE7CA-8AD2-4540-A027-2B515C3619E3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C9D5F-8843-431D-895D-36CB8EC120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75F71-EA45-433A-A2D3-B87130C35795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318A4-FB25-4CEB-B7B0-9C658CC119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4AAC3-FF3D-462C-88D2-10763E833DC3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0DB24-6F3F-4FE7-8D53-21224BA9BE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29752-F2AF-4514-9E8B-456FB03DBA8A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80D64-0BBC-482E-B057-1FA29706D0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95901-5ADA-44B8-AE83-6A0F584B3546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D2332-DBE3-4A9E-BA3C-BA4F92633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72FC5-8474-4003-A51B-763EFD528623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25FD5-D83C-47E8-80C2-D39351395C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66220-A3E8-4261-8D75-ADC78BEA758F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C06E3-8853-42D7-8DCF-F5B46DF378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50711-BEC5-42E2-8704-F2937643208F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B9240-163E-4773-AE7F-56196D1FF7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14FEE-88B3-4A4F-95B8-D9E56AA3FC0E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B516A-5D16-47F7-B8C1-42ECF99124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A3522-6679-4549-A912-FB753A4BC3F3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34D82-0296-4F3E-9748-D31ADB711D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52C1C-B4BD-492F-99A7-208B29AACE9C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E25DE-41EC-41FF-B52F-A048B1F6D5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 b="0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 b="0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b="0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4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884EDB82-D86A-4ADD-AFCE-7DFD826DB914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21035A92-C783-4F53-808A-055C6C33E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4" r:id="rId1"/>
    <p:sldLayoutId id="2147485483" r:id="rId2"/>
    <p:sldLayoutId id="2147485484" r:id="rId3"/>
    <p:sldLayoutId id="2147485485" r:id="rId4"/>
    <p:sldLayoutId id="2147485486" r:id="rId5"/>
    <p:sldLayoutId id="2147485487" r:id="rId6"/>
    <p:sldLayoutId id="2147485488" r:id="rId7"/>
    <p:sldLayoutId id="2147485489" r:id="rId8"/>
    <p:sldLayoutId id="2147485490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505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17FEF3F6-8BFB-43D3-8DFF-C326F8EE67BE}" type="datetimeFigureOut">
              <a:rPr lang="zh-CN" altLang="en-US"/>
              <a:pPr>
                <a:defRPr/>
              </a:pPr>
              <a:t>2022/5/23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B4AEEE32-7E29-4FB8-9869-1DF7910AD4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1" r:id="rId1"/>
    <p:sldLayoutId id="2147485492" r:id="rId2"/>
    <p:sldLayoutId id="2147485493" r:id="rId3"/>
    <p:sldLayoutId id="2147485494" r:id="rId4"/>
    <p:sldLayoutId id="2147485495" r:id="rId5"/>
    <p:sldLayoutId id="2147485496" r:id="rId6"/>
    <p:sldLayoutId id="2147485497" r:id="rId7"/>
    <p:sldLayoutId id="2147485498" r:id="rId8"/>
    <p:sldLayoutId id="2147485499" r:id="rId9"/>
    <p:sldLayoutId id="2147485500" r:id="rId10"/>
    <p:sldLayoutId id="2147485501" r:id="rId11"/>
    <p:sldLayoutId id="2147485502" r:id="rId12"/>
    <p:sldLayoutId id="214748550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7.bin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png"/><Relationship Id="rId11" Type="http://schemas.openxmlformats.org/officeDocument/2006/relationships/oleObject" Target="../embeddings/oleObject35.bin"/><Relationship Id="rId5" Type="http://schemas.openxmlformats.org/officeDocument/2006/relationships/image" Target="../media/image42.png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41.png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oleObject" Target="../embeddings/oleObject39.bin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4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4.png"/><Relationship Id="rId4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2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4.bin"/><Relationship Id="rId10" Type="http://schemas.openxmlformats.org/officeDocument/2006/relationships/oleObject" Target="../embeddings/oleObject59.bin"/><Relationship Id="rId4" Type="http://schemas.openxmlformats.org/officeDocument/2006/relationships/image" Target="../media/image69.png"/><Relationship Id="rId9" Type="http://schemas.openxmlformats.org/officeDocument/2006/relationships/oleObject" Target="../embeddings/oleObject5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image" Target="../media/image81.png"/><Relationship Id="rId9" Type="http://schemas.openxmlformats.org/officeDocument/2006/relationships/oleObject" Target="../embeddings/oleObject6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0.bin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87.png"/><Relationship Id="rId4" Type="http://schemas.openxmlformats.org/officeDocument/2006/relationships/oleObject" Target="../embeddings/oleObject68.bin"/><Relationship Id="rId9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7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audio" Target="../media/audio1.wav"/><Relationship Id="rId7" Type="http://schemas.openxmlformats.org/officeDocument/2006/relationships/slide" Target="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10" Type="http://schemas.openxmlformats.org/officeDocument/2006/relationships/oleObject" Target="../embeddings/oleObject86.bin"/><Relationship Id="rId4" Type="http://schemas.openxmlformats.org/officeDocument/2006/relationships/slide" Target="slide24.xml"/><Relationship Id="rId9" Type="http://schemas.openxmlformats.org/officeDocument/2006/relationships/oleObject" Target="../embeddings/oleObject8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7" Type="http://schemas.openxmlformats.org/officeDocument/2006/relationships/image" Target="../media/image10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audio" Target="../media/audio1.wav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Relationship Id="rId9" Type="http://schemas.openxmlformats.org/officeDocument/2006/relationships/slide" Target="sl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slide" Target="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5.bin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slide" Target="slide2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6" Type="http://schemas.openxmlformats.org/officeDocument/2006/relationships/slide" Target="slide23.xml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97.png"/><Relationship Id="rId4" Type="http://schemas.openxmlformats.org/officeDocument/2006/relationships/oleObject" Target="../embeddings/oleObject109.bin"/><Relationship Id="rId9" Type="http://schemas.openxmlformats.org/officeDocument/2006/relationships/oleObject" Target="../embeddings/oleObject11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oleObject" Target="../embeddings/oleObject114.bin"/><Relationship Id="rId7" Type="http://schemas.openxmlformats.org/officeDocument/2006/relationships/image" Target="../media/image121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0.png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12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2.png"/><Relationship Id="rId5" Type="http://schemas.openxmlformats.org/officeDocument/2006/relationships/oleObject" Target="../embeddings/oleObject124.bin"/><Relationship Id="rId4" Type="http://schemas.openxmlformats.org/officeDocument/2006/relationships/oleObject" Target="../embeddings/oleObject12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28.bin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33.bin"/><Relationship Id="rId5" Type="http://schemas.openxmlformats.org/officeDocument/2006/relationships/oleObject" Target="../embeddings/oleObject132.bin"/><Relationship Id="rId4" Type="http://schemas.openxmlformats.org/officeDocument/2006/relationships/oleObject" Target="../embeddings/oleObject13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37.bin"/><Relationship Id="rId5" Type="http://schemas.openxmlformats.org/officeDocument/2006/relationships/oleObject" Target="../embeddings/oleObject136.bin"/><Relationship Id="rId4" Type="http://schemas.openxmlformats.org/officeDocument/2006/relationships/oleObject" Target="../embeddings/oleObject13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3" Type="http://schemas.openxmlformats.org/officeDocument/2006/relationships/image" Target="../media/image134.png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41.bin"/><Relationship Id="rId5" Type="http://schemas.openxmlformats.org/officeDocument/2006/relationships/oleObject" Target="../embeddings/oleObject140.bin"/><Relationship Id="rId4" Type="http://schemas.openxmlformats.org/officeDocument/2006/relationships/oleObject" Target="../embeddings/oleObject139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image" Target="../media/image134.png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46.bin"/><Relationship Id="rId5" Type="http://schemas.openxmlformats.org/officeDocument/2006/relationships/oleObject" Target="../embeddings/oleObject145.bin"/><Relationship Id="rId4" Type="http://schemas.openxmlformats.org/officeDocument/2006/relationships/oleObject" Target="../embeddings/oleObject14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151.bin"/><Relationship Id="rId4" Type="http://schemas.openxmlformats.org/officeDocument/2006/relationships/oleObject" Target="../embeddings/oleObject15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55.bin"/><Relationship Id="rId5" Type="http://schemas.openxmlformats.org/officeDocument/2006/relationships/oleObject" Target="../embeddings/oleObject154.bin"/><Relationship Id="rId4" Type="http://schemas.openxmlformats.org/officeDocument/2006/relationships/oleObject" Target="../embeddings/oleObject153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59.bin"/><Relationship Id="rId5" Type="http://schemas.openxmlformats.org/officeDocument/2006/relationships/oleObject" Target="../embeddings/oleObject158.bin"/><Relationship Id="rId4" Type="http://schemas.openxmlformats.org/officeDocument/2006/relationships/oleObject" Target="../embeddings/oleObject15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65.bin"/><Relationship Id="rId5" Type="http://schemas.openxmlformats.org/officeDocument/2006/relationships/oleObject" Target="../embeddings/oleObject164.bin"/><Relationship Id="rId4" Type="http://schemas.openxmlformats.org/officeDocument/2006/relationships/oleObject" Target="../embeddings/oleObject163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24.png"/><Relationship Id="rId10" Type="http://schemas.openxmlformats.org/officeDocument/2006/relationships/oleObject" Target="../embeddings/oleObject9.bin"/><Relationship Id="rId4" Type="http://schemas.openxmlformats.org/officeDocument/2006/relationships/image" Target="../media/image23.png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20.bin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24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23.png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8.bin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24.png"/><Relationship Id="rId15" Type="http://schemas.openxmlformats.org/officeDocument/2006/relationships/oleObject" Target="../embeddings/oleObject30.bin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23.png"/><Relationship Id="rId9" Type="http://schemas.openxmlformats.org/officeDocument/2006/relationships/oleObject" Target="../embeddings/oleObject24.bin"/><Relationship Id="rId1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685800" y="1752600"/>
            <a:ext cx="7772400" cy="1830388"/>
          </a:xfrm>
        </p:spPr>
        <p:txBody>
          <a:bodyPr anchor="b"/>
          <a:lstStyle/>
          <a:p>
            <a:pPr algn="r">
              <a:defRPr/>
            </a:pPr>
            <a:r>
              <a:rPr lang="zh-CN" altLang="en-US" sz="4000" smtClean="0">
                <a:effectLst/>
              </a:rPr>
              <a:t>第十一章  曲线积分与曲面积分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07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第三节</a:t>
            </a:r>
            <a:r>
              <a:rPr lang="en-US" altLang="zh-CN" sz="3600" smtClean="0">
                <a:solidFill>
                  <a:schemeClr val="tx2"/>
                </a:solidFill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</a:rPr>
              <a:t>格林公式及其应用</a:t>
            </a:r>
            <a:endParaRPr lang="en-US" altLang="zh-CN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Users\cjl\Desktop\p166-格林公式-5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0" y="3810000"/>
            <a:ext cx="3619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3" descr="C:\Users\cjl\Desktop\p166-格林公式-6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24500" y="3805238"/>
            <a:ext cx="36195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 descr="C:\Users\cjl\Desktop\p166-格林公式-7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24500" y="3810000"/>
            <a:ext cx="3619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5" descr="C:\Users\cjl\Desktop\p166-格林公式-8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24500" y="3810000"/>
            <a:ext cx="3619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Picture 6" descr="C:\Users\cjl\Desktop\p166-格林公式-9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24500" y="3810000"/>
            <a:ext cx="3619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证明（续）：</a:t>
            </a:r>
            <a:r>
              <a:rPr lang="zh-CN" altLang="en-US" smtClean="0"/>
              <a:t>根据区域 </a:t>
            </a:r>
            <a:r>
              <a:rPr lang="en-US" altLang="zh-CN" i="1" smtClean="0"/>
              <a:t>D</a:t>
            </a:r>
            <a:r>
              <a:rPr lang="zh-CN" altLang="en-US" smtClean="0"/>
              <a:t> 的不同形状，分三种情形来证明</a:t>
            </a:r>
            <a:r>
              <a:rPr lang="en-US" altLang="zh-CN" smtClean="0"/>
              <a:t>.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(2) </a:t>
            </a:r>
            <a:r>
              <a:rPr lang="zh-CN" altLang="en-US" smtClean="0">
                <a:solidFill>
                  <a:srgbClr val="0000FF"/>
                </a:solidFill>
              </a:rPr>
              <a:t>   </a:t>
            </a:r>
            <a:r>
              <a:rPr lang="zh-CN" altLang="en-US" smtClean="0"/>
              <a:t>若区域 </a:t>
            </a:r>
            <a:r>
              <a:rPr lang="en-US" altLang="zh-CN" i="1" smtClean="0"/>
              <a:t>D</a:t>
            </a:r>
            <a:r>
              <a:rPr lang="zh-CN" altLang="en-US" smtClean="0"/>
              <a:t> 由一条分段光滑的闭曲线 </a:t>
            </a:r>
            <a:r>
              <a:rPr lang="en-US" altLang="zh-CN" i="1" smtClean="0"/>
              <a:t>L</a:t>
            </a:r>
            <a:r>
              <a:rPr lang="zh-CN" altLang="en-US" smtClean="0"/>
              <a:t> 所围成，则可用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辅助线将 </a:t>
            </a:r>
            <a:r>
              <a:rPr lang="en-US" altLang="zh-CN" i="1" smtClean="0"/>
              <a:t>D</a:t>
            </a:r>
            <a:r>
              <a:rPr lang="zh-CN" altLang="en-US" smtClean="0"/>
              <a:t> 分成有限个既是</a:t>
            </a:r>
            <a:r>
              <a:rPr lang="en-US" altLang="zh-CN" i="1" smtClean="0"/>
              <a:t>X</a:t>
            </a:r>
            <a:r>
              <a:rPr lang="en-US" altLang="zh-CN" smtClean="0"/>
              <a:t>−</a:t>
            </a:r>
            <a:r>
              <a:rPr lang="zh-CN" altLang="en-US" smtClean="0"/>
              <a:t>型又是</a:t>
            </a:r>
            <a:r>
              <a:rPr lang="en-US" altLang="zh-CN" i="1" smtClean="0"/>
              <a:t>Y</a:t>
            </a:r>
            <a:r>
              <a:rPr lang="en-US" altLang="zh-CN" smtClean="0"/>
              <a:t>−</a:t>
            </a:r>
            <a:r>
              <a:rPr lang="zh-CN" altLang="en-US" smtClean="0"/>
              <a:t>型的子区域，例如</a:t>
            </a: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608013" y="1643063"/>
          <a:ext cx="6646862" cy="2490787"/>
        </p:xfrm>
        <a:graphic>
          <a:graphicData uri="http://schemas.openxmlformats.org/presentationml/2006/ole">
            <p:oleObj spid="_x0000_s6146" name="Equation" r:id="rId8" imgW="3327120" imgH="1244520" progId="Equation.DSMT4">
              <p:embed/>
            </p:oleObj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071813" y="2771775"/>
            <a:ext cx="2363787" cy="800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071813" y="3600450"/>
            <a:ext cx="2214562" cy="5429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6157" name="Object 6"/>
          <p:cNvGraphicFramePr>
            <a:graphicFrameLocks noChangeAspect="1"/>
          </p:cNvGraphicFramePr>
          <p:nvPr/>
        </p:nvGraphicFramePr>
        <p:xfrm>
          <a:off x="7643813" y="5186363"/>
          <a:ext cx="266700" cy="263525"/>
        </p:xfrm>
        <a:graphic>
          <a:graphicData uri="http://schemas.openxmlformats.org/presentationml/2006/ole">
            <p:oleObj spid="_x0000_s6147" name="Equation" r:id="rId9" imgW="164880" imgH="164880" progId="Equation.DSMT4">
              <p:embed/>
            </p:oleObj>
          </a:graphicData>
        </a:graphic>
      </p:graphicFrame>
      <p:graphicFrame>
        <p:nvGraphicFramePr>
          <p:cNvPr id="6158" name="Object 7"/>
          <p:cNvGraphicFramePr>
            <a:graphicFrameLocks noChangeAspect="1"/>
          </p:cNvGraphicFramePr>
          <p:nvPr/>
        </p:nvGraphicFramePr>
        <p:xfrm>
          <a:off x="7504113" y="4086225"/>
          <a:ext cx="263525" cy="265113"/>
        </p:xfrm>
        <a:graphic>
          <a:graphicData uri="http://schemas.openxmlformats.org/presentationml/2006/ole">
            <p:oleObj spid="_x0000_s6148" name="Equation" r:id="rId10" imgW="164880" imgH="164880" progId="Equation.DSMT4">
              <p:embed/>
            </p:oleObj>
          </a:graphicData>
        </a:graphic>
      </p:graphicFrame>
      <p:graphicFrame>
        <p:nvGraphicFramePr>
          <p:cNvPr id="6159" name="Object 5"/>
          <p:cNvGraphicFramePr>
            <a:graphicFrameLocks noChangeAspect="1"/>
          </p:cNvGraphicFramePr>
          <p:nvPr/>
        </p:nvGraphicFramePr>
        <p:xfrm>
          <a:off x="7502525" y="6100763"/>
          <a:ext cx="266700" cy="284162"/>
        </p:xfrm>
        <a:graphic>
          <a:graphicData uri="http://schemas.openxmlformats.org/presentationml/2006/ole">
            <p:oleObj spid="_x0000_s6149" name="Equation" r:id="rId11" imgW="164880" imgH="177480" progId="Equation.DSMT4">
              <p:embed/>
            </p:oleObj>
          </a:graphicData>
        </a:graphic>
      </p:graphicFrame>
      <p:graphicFrame>
        <p:nvGraphicFramePr>
          <p:cNvPr id="6160" name="Object 6"/>
          <p:cNvGraphicFramePr>
            <a:graphicFrameLocks noChangeAspect="1"/>
          </p:cNvGraphicFramePr>
          <p:nvPr/>
        </p:nvGraphicFramePr>
        <p:xfrm>
          <a:off x="6027738" y="5000625"/>
          <a:ext cx="323850" cy="265113"/>
        </p:xfrm>
        <a:graphic>
          <a:graphicData uri="http://schemas.openxmlformats.org/presentationml/2006/ole">
            <p:oleObj spid="_x0000_s6150" name="Equation" r:id="rId12" imgW="203040" imgH="164880" progId="Equation.DSMT4">
              <p:embed/>
            </p:oleObj>
          </a:graphicData>
        </a:graphic>
      </p:graphicFrame>
      <p:graphicFrame>
        <p:nvGraphicFramePr>
          <p:cNvPr id="6161" name="Object 7"/>
          <p:cNvGraphicFramePr>
            <a:graphicFrameLocks noChangeAspect="1"/>
          </p:cNvGraphicFramePr>
          <p:nvPr/>
        </p:nvGraphicFramePr>
        <p:xfrm>
          <a:off x="8178800" y="5429250"/>
          <a:ext cx="307975" cy="263525"/>
        </p:xfrm>
        <a:graphic>
          <a:graphicData uri="http://schemas.openxmlformats.org/presentationml/2006/ole">
            <p:oleObj spid="_x0000_s6151" name="Equation" r:id="rId13" imgW="190440" imgH="164880" progId="Equation.DSMT4">
              <p:embed/>
            </p:oleObj>
          </a:graphicData>
        </a:graphic>
      </p:graphicFrame>
      <p:graphicFrame>
        <p:nvGraphicFramePr>
          <p:cNvPr id="6162" name="Object 8"/>
          <p:cNvGraphicFramePr>
            <a:graphicFrameLocks noChangeAspect="1"/>
          </p:cNvGraphicFramePr>
          <p:nvPr/>
        </p:nvGraphicFramePr>
        <p:xfrm>
          <a:off x="8501063" y="4500563"/>
          <a:ext cx="263525" cy="265112"/>
        </p:xfrm>
        <a:graphic>
          <a:graphicData uri="http://schemas.openxmlformats.org/presentationml/2006/ole">
            <p:oleObj spid="_x0000_s6152" name="Equation" r:id="rId14" imgW="164880" imgH="164880" progId="Equation.DSMT4">
              <p:embed/>
            </p:oleObj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429500" y="714375"/>
            <a:ext cx="114300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071813" y="2771775"/>
            <a:ext cx="4286250" cy="800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证明（续）：</a:t>
            </a:r>
            <a:r>
              <a:rPr lang="zh-CN" altLang="en-US" smtClean="0"/>
              <a:t>根据区域 </a:t>
            </a:r>
            <a:r>
              <a:rPr lang="en-US" altLang="zh-CN" i="1" smtClean="0"/>
              <a:t>D</a:t>
            </a:r>
            <a:r>
              <a:rPr lang="zh-CN" altLang="en-US" smtClean="0"/>
              <a:t> 的不同形状，分三种情形来证明</a:t>
            </a:r>
            <a:r>
              <a:rPr lang="en-US" altLang="zh-CN" smtClean="0"/>
              <a:t>.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(3) </a:t>
            </a:r>
            <a:r>
              <a:rPr lang="zh-CN" altLang="en-US" smtClean="0">
                <a:solidFill>
                  <a:srgbClr val="0000FF"/>
                </a:solidFill>
              </a:rPr>
              <a:t>   </a:t>
            </a:r>
            <a:r>
              <a:rPr lang="zh-CN" altLang="en-US" smtClean="0"/>
              <a:t>一般地，若区域 </a:t>
            </a:r>
            <a:r>
              <a:rPr lang="en-US" altLang="zh-CN" i="1" smtClean="0"/>
              <a:t>D</a:t>
            </a:r>
            <a:r>
              <a:rPr lang="zh-CN" altLang="en-US" smtClean="0"/>
              <a:t> 由几条闭曲线 </a:t>
            </a:r>
            <a:r>
              <a:rPr lang="en-US" altLang="zh-CN" i="1" smtClean="0"/>
              <a:t>L</a:t>
            </a:r>
            <a:r>
              <a:rPr lang="zh-CN" altLang="en-US" smtClean="0"/>
              <a:t> 所围成，则可用辅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助线使 </a:t>
            </a:r>
            <a:r>
              <a:rPr lang="en-US" altLang="zh-CN" i="1" smtClean="0"/>
              <a:t>D</a:t>
            </a:r>
            <a:r>
              <a:rPr lang="zh-CN" altLang="en-US" smtClean="0"/>
              <a:t> 的边界曲线连成一体，例如</a:t>
            </a:r>
          </a:p>
        </p:txBody>
      </p:sp>
      <p:graphicFrame>
        <p:nvGraphicFramePr>
          <p:cNvPr id="10249" name="Object 2"/>
          <p:cNvGraphicFramePr>
            <a:graphicFrameLocks noChangeAspect="1"/>
          </p:cNvGraphicFramePr>
          <p:nvPr/>
        </p:nvGraphicFramePr>
        <p:xfrm>
          <a:off x="639763" y="1682750"/>
          <a:ext cx="7866062" cy="3152775"/>
        </p:xfrm>
        <a:graphic>
          <a:graphicData uri="http://schemas.openxmlformats.org/presentationml/2006/ole">
            <p:oleObj spid="_x0000_s7170" name="Equation" r:id="rId3" imgW="3936960" imgH="1574640" progId="Equation.DSMT4">
              <p:embed/>
            </p:oleObj>
          </a:graphicData>
        </a:graphic>
      </p:graphicFrame>
      <p:pic>
        <p:nvPicPr>
          <p:cNvPr id="12" name="Picture 4" descr="C:\Users\cjl\Desktop\P167-特殊区域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810000"/>
            <a:ext cx="3429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 descr="C:\Users\cjl\Desktop\P167-特殊区域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3810000"/>
            <a:ext cx="3429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C:\Users\cjl\Desktop\P167-特殊区域-3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3810000"/>
            <a:ext cx="3429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7" descr="C:\Users\cjl\Desktop\P167-特殊区域-4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0" y="3810000"/>
            <a:ext cx="3429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8" descr="C:\Users\cjl\Desktop\P167-特殊区域-5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5000" y="3810000"/>
            <a:ext cx="3429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9" descr="C:\Users\cjl\Desktop\P167-特殊区域-6.bm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15000" y="3810000"/>
            <a:ext cx="3429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0" descr="C:\Users\cjl\Desktop\P167-特殊区域-7.bmp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15000" y="3810000"/>
            <a:ext cx="3429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1" descr="C:\Users\cjl\Desktop\P167-特殊区域-8.bmp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715000" y="3810000"/>
            <a:ext cx="3429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2" descr="C:\Users\cjl\Desktop\P167-特殊区域-9.bmp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715000" y="3810000"/>
            <a:ext cx="3429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3" descr="C:\Users\cjl\Desktop\P167-特殊区域-10.bm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715000" y="3810000"/>
            <a:ext cx="3429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28650" y="2643188"/>
            <a:ext cx="7943850" cy="771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071563" y="2643188"/>
            <a:ext cx="395287" cy="771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 flipH="1">
            <a:off x="1466850" y="2643188"/>
            <a:ext cx="649288" cy="771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116138" y="2643188"/>
            <a:ext cx="719137" cy="771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 flipH="1">
            <a:off x="2835275" y="2643188"/>
            <a:ext cx="828675" cy="771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3663950" y="2643188"/>
            <a:ext cx="693738" cy="771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 flipH="1">
            <a:off x="4357688" y="2643188"/>
            <a:ext cx="684212" cy="771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041900" y="2643188"/>
            <a:ext cx="719138" cy="771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 flipH="1">
            <a:off x="5761038" y="2643188"/>
            <a:ext cx="811212" cy="771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28650" y="3429000"/>
            <a:ext cx="4229100" cy="771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628650" y="4214813"/>
            <a:ext cx="4229100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19175" y="2725738"/>
          <a:ext cx="658813" cy="611187"/>
        </p:xfrm>
        <a:graphic>
          <a:graphicData uri="http://schemas.openxmlformats.org/presentationml/2006/ole">
            <p:oleObj spid="_x0000_s7171" name="Equation" r:id="rId14" imgW="330120" imgH="30456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392363" y="2725738"/>
          <a:ext cx="633412" cy="611187"/>
        </p:xfrm>
        <a:graphic>
          <a:graphicData uri="http://schemas.openxmlformats.org/presentationml/2006/ole">
            <p:oleObj spid="_x0000_s7172" name="Equation" r:id="rId15" imgW="317160" imgH="30456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940175" y="2725738"/>
          <a:ext cx="658813" cy="611187"/>
        </p:xfrm>
        <a:graphic>
          <a:graphicData uri="http://schemas.openxmlformats.org/presentationml/2006/ole">
            <p:oleObj spid="_x0000_s7173" name="Equation" r:id="rId16" imgW="330120" imgH="30456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307013" y="2725738"/>
          <a:ext cx="658812" cy="611187"/>
        </p:xfrm>
        <a:graphic>
          <a:graphicData uri="http://schemas.openxmlformats.org/presentationml/2006/ole">
            <p:oleObj spid="_x0000_s7174" name="Equation" r:id="rId17" imgW="330120" imgH="3045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设闭区域 </a:t>
            </a:r>
            <a:r>
              <a:rPr lang="en-US" altLang="zh-CN" i="1" smtClean="0"/>
              <a:t>D</a:t>
            </a:r>
            <a:r>
              <a:rPr lang="zh-CN" altLang="en-US" smtClean="0"/>
              <a:t> 由分段光滑的曲线 </a:t>
            </a:r>
            <a:r>
              <a:rPr lang="en-US" altLang="zh-CN" i="1" smtClean="0"/>
              <a:t>L</a:t>
            </a:r>
            <a:r>
              <a:rPr lang="zh-CN" altLang="en-US" smtClean="0"/>
              <a:t> 围成，函数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及 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D</a:t>
            </a:r>
            <a:r>
              <a:rPr lang="zh-CN" altLang="en-US" smtClean="0"/>
              <a:t> 上具有一阶连续偏导数，则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i="1" smtClean="0"/>
              <a:t>L</a:t>
            </a:r>
            <a:r>
              <a:rPr lang="zh-CN" altLang="en-US" smtClean="0"/>
              <a:t> 是 </a:t>
            </a:r>
            <a:r>
              <a:rPr lang="en-US" altLang="zh-CN" i="1" smtClean="0"/>
              <a:t>D</a:t>
            </a:r>
            <a:r>
              <a:rPr lang="zh-CN" altLang="en-US" smtClean="0"/>
              <a:t> 的取正向的边界曲线．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二、格林公式（续）</a:t>
            </a:r>
            <a:endParaRPr lang="zh-CN" alt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971800" y="2630488"/>
          <a:ext cx="4510088" cy="942975"/>
        </p:xfrm>
        <a:graphic>
          <a:graphicData uri="http://schemas.openxmlformats.org/presentationml/2006/ole">
            <p:oleObj spid="_x0000_s8194" name="Equation" r:id="rId4" imgW="2247840" imgH="469800" progId="Equation.DSMT4">
              <p:embed/>
            </p:oleObj>
          </a:graphicData>
        </a:graphic>
      </p:graphicFrame>
      <p:pic>
        <p:nvPicPr>
          <p:cNvPr id="8198" name="Picture 3" descr="C:\Users\cjl\Desktop\p165-曲线的正向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3810000"/>
            <a:ext cx="3429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642938" y="2428875"/>
          <a:ext cx="2395537" cy="1376363"/>
        </p:xfrm>
        <a:graphic>
          <a:graphicData uri="http://schemas.openxmlformats.org/presentationml/2006/ole">
            <p:oleObj spid="_x0000_s8195" name="Equation" r:id="rId6" imgW="1193760" imgH="68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                            ，其中 </a:t>
            </a:r>
            <a:r>
              <a:rPr lang="en-US" altLang="zh-CN" i="1" smtClean="0"/>
              <a:t>L</a:t>
            </a:r>
            <a:r>
              <a:rPr lang="en-US" altLang="zh-CN" smtClean="0"/>
              <a:t> </a:t>
            </a:r>
            <a:r>
              <a:rPr lang="zh-CN" altLang="en-US" smtClean="0"/>
              <a:t>为圆周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R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依逆时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针方向．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 </a:t>
            </a:r>
            <a:r>
              <a:rPr lang="en-US" altLang="zh-CN" i="1" smtClean="0">
                <a:solidFill>
                  <a:srgbClr val="FF0000"/>
                </a:solidFill>
              </a:rPr>
              <a:t>R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cos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zh-CN" altLang="en-US" smtClean="0"/>
              <a:t>，</a:t>
            </a:r>
            <a:r>
              <a:rPr lang="en-US" altLang="zh-CN" i="1" smtClean="0"/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 </a:t>
            </a:r>
            <a:r>
              <a:rPr lang="en-US" altLang="zh-CN" i="1" smtClean="0">
                <a:solidFill>
                  <a:srgbClr val="FF0000"/>
                </a:solidFill>
              </a:rPr>
              <a:t>R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sin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zh-CN" altLang="en-US" smtClean="0"/>
              <a:t>，</a:t>
            </a:r>
            <a:r>
              <a:rPr lang="en-US" altLang="zh-CN" smtClean="0"/>
              <a:t>0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 2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p</a:t>
            </a:r>
            <a:r>
              <a:rPr lang="zh-CN" altLang="en-US" smtClean="0">
                <a:sym typeface="Symbol" pitchFamily="18" charset="2"/>
              </a:rPr>
              <a:t>，于是</a:t>
            </a:r>
            <a:endParaRPr lang="en-US" altLang="zh-CN" smtClean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562100" y="260350"/>
          <a:ext cx="2241550" cy="611188"/>
        </p:xfrm>
        <a:graphic>
          <a:graphicData uri="http://schemas.openxmlformats.org/presentationml/2006/ole">
            <p:oleObj spid="_x0000_s9218" name="Equation" r:id="rId3" imgW="1117440" imgH="304560" progId="Equation.DSMT4">
              <p:embed/>
            </p:oleObj>
          </a:graphicData>
        </a:graphic>
      </p:graphicFrame>
      <p:graphicFrame>
        <p:nvGraphicFramePr>
          <p:cNvPr id="16391" name="Object 3"/>
          <p:cNvGraphicFramePr>
            <a:graphicFrameLocks noChangeAspect="1"/>
          </p:cNvGraphicFramePr>
          <p:nvPr/>
        </p:nvGraphicFramePr>
        <p:xfrm>
          <a:off x="341313" y="2214563"/>
          <a:ext cx="8659812" cy="3794125"/>
        </p:xfrm>
        <a:graphic>
          <a:graphicData uri="http://schemas.openxmlformats.org/presentationml/2006/ole">
            <p:oleObj spid="_x0000_s9219" name="Equation" r:id="rId4" imgW="4317840" imgH="189216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42900" y="2828925"/>
            <a:ext cx="8658225" cy="7286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42900" y="3586163"/>
            <a:ext cx="3348038" cy="7286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3690938" y="3586163"/>
            <a:ext cx="2667000" cy="7286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42900" y="4400550"/>
            <a:ext cx="3086100" cy="7286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3429000" y="4400550"/>
            <a:ext cx="1500188" cy="7286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357188" y="5214938"/>
            <a:ext cx="1214437" cy="8429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46082" name="Picture 2" descr="C:\Users\cjl\Desktop\p167-ex1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48375" y="4048125"/>
            <a:ext cx="30956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7715250" y="4048125"/>
            <a:ext cx="12541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i="1"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zh-CN" sz="200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</a:t>
            </a:r>
            <a:r>
              <a:rPr lang="en-US" altLang="zh-CN" sz="2000" i="1">
                <a:latin typeface="Symbol" pitchFamily="18" charset="2"/>
                <a:cs typeface="Times New Roman" pitchFamily="18" charset="0"/>
              </a:rPr>
              <a:t>q</a:t>
            </a:r>
            <a:r>
              <a:rPr lang="zh-CN" altLang="en-US" sz="2000">
                <a:latin typeface="Symbol" pitchFamily="18" charset="2"/>
                <a:cs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2</a:t>
            </a:r>
            <a:r>
              <a:rPr lang="en-US" altLang="zh-CN" sz="2000" i="1">
                <a:latin typeface="Symbol" pitchFamily="18" charset="2"/>
                <a:cs typeface="Times New Roman" pitchFamily="18" charset="0"/>
                <a:sym typeface="Symbol" pitchFamily="18" charset="2"/>
              </a:rPr>
              <a:t>p</a:t>
            </a:r>
            <a:endParaRPr lang="zh-CN" altLang="en-US" sz="1600" b="0"/>
          </a:p>
        </p:txBody>
      </p:sp>
      <p:sp>
        <p:nvSpPr>
          <p:cNvPr id="2" name="矩形 14"/>
          <p:cNvSpPr>
            <a:spLocks noChangeArrowheads="1"/>
          </p:cNvSpPr>
          <p:nvPr/>
        </p:nvSpPr>
        <p:spPr bwMode="auto">
          <a:xfrm>
            <a:off x="1085850" y="2940050"/>
            <a:ext cx="936625" cy="45720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14"/>
          <p:cNvSpPr>
            <a:spLocks noChangeArrowheads="1"/>
          </p:cNvSpPr>
          <p:nvPr/>
        </p:nvSpPr>
        <p:spPr bwMode="auto">
          <a:xfrm flipH="1">
            <a:off x="2022475" y="2940050"/>
            <a:ext cx="1325563" cy="45720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3348038" y="2940050"/>
            <a:ext cx="1368425" cy="45720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14"/>
          <p:cNvSpPr>
            <a:spLocks noChangeArrowheads="1"/>
          </p:cNvSpPr>
          <p:nvPr/>
        </p:nvSpPr>
        <p:spPr bwMode="auto">
          <a:xfrm>
            <a:off x="4932363" y="2940050"/>
            <a:ext cx="1323975" cy="45720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14"/>
          <p:cNvSpPr>
            <a:spLocks noChangeArrowheads="1"/>
          </p:cNvSpPr>
          <p:nvPr/>
        </p:nvSpPr>
        <p:spPr bwMode="auto">
          <a:xfrm flipH="1">
            <a:off x="6254750" y="2940050"/>
            <a:ext cx="1008063" cy="45720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4"/>
          <p:cNvSpPr>
            <a:spLocks noChangeArrowheads="1"/>
          </p:cNvSpPr>
          <p:nvPr/>
        </p:nvSpPr>
        <p:spPr bwMode="auto">
          <a:xfrm>
            <a:off x="7264400" y="2940050"/>
            <a:ext cx="1727200" cy="45720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2" grpId="0" animBg="1"/>
      <p:bldP spid="4" grpId="0" animBg="1"/>
      <p:bldP spid="5" grpId="0" animBg="1"/>
      <p:bldP spid="6" grpId="0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                            ，其中 </a:t>
            </a:r>
            <a:r>
              <a:rPr lang="en-US" altLang="zh-CN" i="1" smtClean="0"/>
              <a:t>L</a:t>
            </a:r>
            <a:r>
              <a:rPr lang="en-US" altLang="zh-CN" smtClean="0"/>
              <a:t> </a:t>
            </a:r>
            <a:r>
              <a:rPr lang="zh-CN" altLang="en-US" smtClean="0"/>
              <a:t>为圆周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R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依逆时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针方向．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 </a:t>
            </a:r>
            <a:r>
              <a:rPr lang="en-US" altLang="zh-CN" i="1" smtClean="0"/>
              <a:t>P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smtClean="0">
                <a:solidFill>
                  <a:srgbClr val="FF0000"/>
                </a:solidFill>
              </a:rPr>
              <a:t>−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i="1" smtClean="0"/>
              <a:t>y</a:t>
            </a:r>
            <a:r>
              <a:rPr lang="zh-CN" altLang="en-US" smtClean="0"/>
              <a:t>，</a:t>
            </a:r>
            <a:r>
              <a:rPr lang="en-US" altLang="zh-CN" i="1" smtClean="0"/>
              <a:t>Q</a:t>
            </a:r>
            <a:r>
              <a:rPr lang="en-US" altLang="zh-CN" smtClean="0"/>
              <a:t> = </a:t>
            </a:r>
            <a:r>
              <a:rPr lang="en-US" altLang="zh-CN" i="1" smtClean="0"/>
              <a:t>xy</a:t>
            </a:r>
            <a:r>
              <a:rPr lang="en-US" altLang="zh-CN" baseline="30000" smtClean="0"/>
              <a:t>2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i="1" smtClean="0"/>
              <a:t>L</a:t>
            </a:r>
            <a:r>
              <a:rPr lang="zh-CN" altLang="en-US" smtClean="0"/>
              <a:t> 为区域边界的正向，由格林公式可得</a:t>
            </a:r>
            <a:endParaRPr lang="en-US" altLang="zh-CN" smtClean="0"/>
          </a:p>
        </p:txBody>
      </p:sp>
      <p:pic>
        <p:nvPicPr>
          <p:cNvPr id="10246" name="Picture 2" descr="C:\Users\cjl\Desktop\p167-ex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8375" y="4048125"/>
            <a:ext cx="30956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562100" y="260350"/>
          <a:ext cx="2241550" cy="611188"/>
        </p:xfrm>
        <a:graphic>
          <a:graphicData uri="http://schemas.openxmlformats.org/presentationml/2006/ole">
            <p:oleObj spid="_x0000_s10242" name="Equation" r:id="rId4" imgW="1117440" imgH="304560" progId="Equation.DSMT4">
              <p:embed/>
            </p:oleObj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611188" y="2582863"/>
          <a:ext cx="7921625" cy="917575"/>
        </p:xfrm>
        <a:graphic>
          <a:graphicData uri="http://schemas.openxmlformats.org/presentationml/2006/ole">
            <p:oleObj spid="_x0000_s10243" name="Equation" r:id="rId5" imgW="3949560" imgH="45720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800350" y="2571750"/>
            <a:ext cx="2357438" cy="928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 flipH="1">
            <a:off x="5157788" y="2571750"/>
            <a:ext cx="2303462" cy="928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461250" y="2571750"/>
            <a:ext cx="1254125" cy="928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0244" name="Object 9"/>
          <p:cNvGraphicFramePr>
            <a:graphicFrameLocks noChangeAspect="1"/>
          </p:cNvGraphicFramePr>
          <p:nvPr/>
        </p:nvGraphicFramePr>
        <p:xfrm>
          <a:off x="1331913" y="4981575"/>
          <a:ext cx="4510087" cy="942975"/>
        </p:xfrm>
        <a:graphic>
          <a:graphicData uri="http://schemas.openxmlformats.org/presentationml/2006/ole">
            <p:oleObj spid="_x0000_s10244" name="Equation" r:id="rId6" imgW="2247840" imgH="469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329613" cy="45243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                                                                 ，其中          为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由点 </a:t>
            </a:r>
            <a:r>
              <a:rPr lang="en-US" altLang="zh-CN" i="1" smtClean="0"/>
              <a:t>A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, 0) </a:t>
            </a:r>
            <a:r>
              <a:rPr lang="zh-CN" altLang="en-US" smtClean="0"/>
              <a:t>到点 </a:t>
            </a:r>
            <a:r>
              <a:rPr lang="en-US" altLang="zh-CN" i="1" smtClean="0"/>
              <a:t>O</a:t>
            </a:r>
            <a:r>
              <a:rPr lang="en-US" altLang="zh-CN" smtClean="0"/>
              <a:t>(0, 0) </a:t>
            </a:r>
            <a:r>
              <a:rPr lang="zh-CN" altLang="en-US" smtClean="0"/>
              <a:t>的上半圆周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ax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</a:p>
          <a:p>
            <a:r>
              <a:rPr lang="en-US" altLang="zh-CN" i="1" smtClean="0"/>
              <a:t>L</a:t>
            </a:r>
            <a:r>
              <a:rPr lang="zh-CN" altLang="en-US" smtClean="0"/>
              <a:t>的极坐标方程：</a:t>
            </a:r>
            <a:r>
              <a:rPr lang="en-US" altLang="zh-CN" i="1" smtClean="0"/>
              <a:t>r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smtClean="0"/>
              <a:t> cos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 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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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i="1" smtClean="0">
                <a:solidFill>
                  <a:srgbClr val="FF0000"/>
                </a:solidFill>
                <a:sym typeface="Symbol" pitchFamily="18" charset="2"/>
              </a:rPr>
              <a:t>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/ 2</a:t>
            </a:r>
            <a:r>
              <a:rPr lang="zh-CN" altLang="en-US" smtClean="0"/>
              <a:t>，</a:t>
            </a:r>
          </a:p>
          <a:p>
            <a:r>
              <a:rPr lang="en-US" altLang="zh-CN" i="1" smtClean="0"/>
              <a:t>L</a:t>
            </a:r>
            <a:r>
              <a:rPr lang="zh-CN" altLang="en-US" smtClean="0"/>
              <a:t>的参数方程：	</a:t>
            </a:r>
            <a:r>
              <a:rPr lang="en-US" altLang="zh-CN" i="1" smtClean="0"/>
              <a:t>x</a:t>
            </a:r>
            <a:r>
              <a:rPr lang="en-US" altLang="zh-CN" smtClean="0"/>
              <a:t> = (</a:t>
            </a:r>
            <a:r>
              <a:rPr lang="en-US" altLang="zh-CN" i="1" smtClean="0"/>
              <a:t>a</a:t>
            </a:r>
            <a:r>
              <a:rPr lang="en-US" altLang="zh-CN" smtClean="0"/>
              <a:t>/2) cos</a:t>
            </a:r>
            <a:r>
              <a:rPr lang="en-US" altLang="zh-CN" i="1" smtClean="0">
                <a:latin typeface="Symbol" pitchFamily="18" charset="2"/>
              </a:rPr>
              <a:t>q </a:t>
            </a:r>
            <a:r>
              <a:rPr lang="en-US" altLang="zh-CN" smtClean="0"/>
              <a:t>+ (</a:t>
            </a:r>
            <a:r>
              <a:rPr lang="en-US" altLang="zh-CN" i="1" smtClean="0"/>
              <a:t>a</a:t>
            </a:r>
            <a:r>
              <a:rPr lang="en-US" altLang="zh-CN" smtClean="0"/>
              <a:t>/2) </a:t>
            </a:r>
            <a:r>
              <a:rPr lang="zh-CN" altLang="en-US" smtClean="0"/>
              <a:t>，</a:t>
            </a:r>
            <a:endParaRPr lang="zh-CN" altLang="en-US" smtClean="0">
              <a:solidFill>
                <a:srgbClr val="FF0000"/>
              </a:solidFill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		 	</a:t>
            </a:r>
            <a:r>
              <a:rPr lang="en-US" altLang="zh-CN" i="1" smtClean="0"/>
              <a:t>y</a:t>
            </a:r>
            <a:r>
              <a:rPr lang="en-US" altLang="zh-CN" smtClean="0"/>
              <a:t> = (</a:t>
            </a:r>
            <a:r>
              <a:rPr lang="en-US" altLang="zh-CN" i="1" smtClean="0"/>
              <a:t>a</a:t>
            </a:r>
            <a:r>
              <a:rPr lang="en-US" altLang="zh-CN" smtClean="0"/>
              <a:t>/2) sin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>
                <a:latin typeface="Symbol" pitchFamily="18" charset="2"/>
              </a:rPr>
              <a:t>，	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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i="1" smtClean="0">
                <a:solidFill>
                  <a:srgbClr val="FF0000"/>
                </a:solidFill>
                <a:sym typeface="Symbol" pitchFamily="18" charset="2"/>
              </a:rPr>
              <a:t>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被积函数比较复杂，无论 </a:t>
            </a:r>
            <a:r>
              <a:rPr lang="en-US" altLang="zh-CN" i="1" smtClean="0"/>
              <a:t>L</a:t>
            </a:r>
            <a:r>
              <a:rPr lang="en-US" altLang="zh-CN" smtClean="0"/>
              <a:t> </a:t>
            </a:r>
            <a:r>
              <a:rPr lang="zh-CN" altLang="en-US" smtClean="0"/>
              <a:t>的方程采取何种形式，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直接用曲线积分的方法都比较困难，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故考虑利用格林公式转化为二重积分．</a:t>
            </a:r>
          </a:p>
        </p:txBody>
      </p:sp>
      <p:pic>
        <p:nvPicPr>
          <p:cNvPr id="47106" name="Picture 2" descr="C:\Users\cjl\Desktop\p167-ex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0" y="4381500"/>
            <a:ext cx="3238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573213" y="260350"/>
          <a:ext cx="5068887" cy="611188"/>
        </p:xfrm>
        <a:graphic>
          <a:graphicData uri="http://schemas.openxmlformats.org/presentationml/2006/ole">
            <p:oleObj spid="_x0000_s11266" name="Equation" r:id="rId4" imgW="2527200" imgH="304560" progId="Equation.DSMT4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7478713" y="260350"/>
          <a:ext cx="765175" cy="484188"/>
        </p:xfrm>
        <a:graphic>
          <a:graphicData uri="http://schemas.openxmlformats.org/presentationml/2006/ole">
            <p:oleObj spid="_x0000_s11267" name="Equation" r:id="rId5" imgW="380880" imgH="241200" progId="Equation.DSMT4">
              <p:embed/>
            </p:oleObj>
          </a:graphicData>
        </a:graphic>
      </p:graphicFrame>
      <p:sp>
        <p:nvSpPr>
          <p:cNvPr id="9" name="弧形 8"/>
          <p:cNvSpPr>
            <a:spLocks/>
          </p:cNvSpPr>
          <p:nvPr/>
        </p:nvSpPr>
        <p:spPr>
          <a:xfrm>
            <a:off x="6315075" y="5386388"/>
            <a:ext cx="1898650" cy="1900237"/>
          </a:xfrm>
          <a:prstGeom prst="arc">
            <a:avLst>
              <a:gd name="adj1" fmla="val 10798625"/>
              <a:gd name="adj2" fmla="val 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b="0"/>
          </a:p>
        </p:txBody>
      </p:sp>
      <p:cxnSp>
        <p:nvCxnSpPr>
          <p:cNvPr id="11" name="直接连接符 10"/>
          <p:cNvCxnSpPr/>
          <p:nvPr/>
        </p:nvCxnSpPr>
        <p:spPr>
          <a:xfrm>
            <a:off x="6315075" y="6357938"/>
            <a:ext cx="1900238" cy="1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078663" y="5715000"/>
            <a:ext cx="371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1600" b="0"/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381125" y="5902325"/>
          <a:ext cx="4510088" cy="942975"/>
        </p:xfrm>
        <a:graphic>
          <a:graphicData uri="http://schemas.openxmlformats.org/presentationml/2006/ole">
            <p:oleObj spid="_x0000_s11268" name="Equation" r:id="rId6" imgW="2247840" imgH="469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9" name="Picture 2" descr="C:\Users\cjl\Desktop\p167-ex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5500" y="4381500"/>
            <a:ext cx="3238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573213" y="260350"/>
          <a:ext cx="5068887" cy="611188"/>
        </p:xfrm>
        <a:graphic>
          <a:graphicData uri="http://schemas.openxmlformats.org/presentationml/2006/ole">
            <p:oleObj spid="_x0000_s12290" name="Equation" r:id="rId5" imgW="2527200" imgH="304560" progId="Equation.DSMT4">
              <p:embed/>
            </p:oleObj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7478713" y="260350"/>
          <a:ext cx="765175" cy="484188"/>
        </p:xfrm>
        <a:graphic>
          <a:graphicData uri="http://schemas.openxmlformats.org/presentationml/2006/ole">
            <p:oleObj spid="_x0000_s12291" name="Equation" r:id="rId6" imgW="380880" imgH="241200" progId="Equation.DSMT4">
              <p:embed/>
            </p:oleObj>
          </a:graphicData>
        </a:graphic>
      </p:graphicFrame>
      <p:sp>
        <p:nvSpPr>
          <p:cNvPr id="9" name="弧形 8"/>
          <p:cNvSpPr>
            <a:spLocks/>
          </p:cNvSpPr>
          <p:nvPr/>
        </p:nvSpPr>
        <p:spPr>
          <a:xfrm>
            <a:off x="6315075" y="5386388"/>
            <a:ext cx="1898650" cy="1900237"/>
          </a:xfrm>
          <a:prstGeom prst="arc">
            <a:avLst>
              <a:gd name="adj1" fmla="val 10798625"/>
              <a:gd name="adj2" fmla="val 0"/>
            </a:avLst>
          </a:prstGeom>
          <a:solidFill>
            <a:srgbClr val="FFFF66"/>
          </a:solidFill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b="0"/>
          </a:p>
        </p:txBody>
      </p:sp>
      <p:cxnSp>
        <p:nvCxnSpPr>
          <p:cNvPr id="11" name="直接连接符 10"/>
          <p:cNvCxnSpPr/>
          <p:nvPr/>
        </p:nvCxnSpPr>
        <p:spPr>
          <a:xfrm>
            <a:off x="6315075" y="6357938"/>
            <a:ext cx="1900238" cy="1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2" name="矩形 7"/>
          <p:cNvSpPr>
            <a:spLocks noChangeArrowheads="1"/>
          </p:cNvSpPr>
          <p:nvPr/>
        </p:nvSpPr>
        <p:spPr bwMode="auto">
          <a:xfrm>
            <a:off x="7078663" y="5715000"/>
            <a:ext cx="371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1600" b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0784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                                                                 ，其中          为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由点 </a:t>
            </a:r>
            <a:r>
              <a:rPr lang="en-US" altLang="zh-CN" i="1" smtClean="0"/>
              <a:t>A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, 0) </a:t>
            </a:r>
            <a:r>
              <a:rPr lang="zh-CN" altLang="en-US" smtClean="0"/>
              <a:t>到点 </a:t>
            </a:r>
            <a:r>
              <a:rPr lang="en-US" altLang="zh-CN" i="1" smtClean="0"/>
              <a:t>O</a:t>
            </a:r>
            <a:r>
              <a:rPr lang="en-US" altLang="zh-CN" smtClean="0"/>
              <a:t>(0, 0) </a:t>
            </a:r>
            <a:r>
              <a:rPr lang="zh-CN" altLang="en-US" smtClean="0"/>
              <a:t>的上半圆周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ax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因为        的方程为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 0</a:t>
            </a:r>
            <a:r>
              <a:rPr lang="zh-CN" altLang="en-US" smtClean="0"/>
              <a:t>，</a:t>
            </a:r>
            <a:r>
              <a:rPr lang="en-US" altLang="zh-CN" smtClean="0"/>
              <a:t> 0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/>
              <a:t>x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zh-CN" altLang="en-US" smtClean="0"/>
              <a:t>所以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1357313" y="1571625"/>
          <a:ext cx="2622550" cy="611188"/>
        </p:xfrm>
        <a:graphic>
          <a:graphicData uri="http://schemas.openxmlformats.org/presentationml/2006/ole">
            <p:oleObj spid="_x0000_s12292" name="Equation" r:id="rId7" imgW="1307880" imgH="304560" progId="Equation.DSMT4">
              <p:embed/>
            </p:oleObj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1060450" y="2360613"/>
          <a:ext cx="6011863" cy="2341562"/>
        </p:xfrm>
        <a:graphic>
          <a:graphicData uri="http://schemas.openxmlformats.org/presentationml/2006/ole">
            <p:oleObj spid="_x0000_s12293" name="Equation" r:id="rId8" imgW="2997000" imgH="1168200" progId="Equation.DSMT4">
              <p:embed/>
            </p:oleObj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1300163" y="4786313"/>
          <a:ext cx="509587" cy="433387"/>
        </p:xfrm>
        <a:graphic>
          <a:graphicData uri="http://schemas.openxmlformats.org/presentationml/2006/ole">
            <p:oleObj spid="_x0000_s12294" name="Equation" r:id="rId9" imgW="253800" imgH="215640" progId="Equation.DSMT4">
              <p:embed/>
            </p:oleObj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571500" y="5318125"/>
          <a:ext cx="5449888" cy="611188"/>
        </p:xfrm>
        <a:graphic>
          <a:graphicData uri="http://schemas.openxmlformats.org/presentationml/2006/ole">
            <p:oleObj spid="_x0000_s12295" name="Equation" r:id="rId10" imgW="2717640" imgH="304560" progId="Equation.DSMT4">
              <p:embed/>
            </p:oleObj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3849688" y="1414463"/>
          <a:ext cx="1222375" cy="839787"/>
        </p:xfrm>
        <a:graphic>
          <a:graphicData uri="http://schemas.openxmlformats.org/presentationml/2006/ole">
            <p:oleObj spid="_x0000_s12296" name="Equation" r:id="rId11" imgW="609480" imgH="419040" progId="Equation.DSMT4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42988" y="2928938"/>
            <a:ext cx="4529137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5572125" y="2928938"/>
            <a:ext cx="1500188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042988" y="3786188"/>
            <a:ext cx="1871662" cy="957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2914650" y="3786188"/>
            <a:ext cx="1300163" cy="957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684963" y="1490663"/>
            <a:ext cx="1679575" cy="688975"/>
          </a:xfrm>
          <a:prstGeom prst="roundRect">
            <a:avLst/>
          </a:prstGeom>
          <a:solidFill>
            <a:srgbClr val="FFFF66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封口法</a:t>
            </a:r>
          </a:p>
        </p:txBody>
      </p:sp>
      <p:graphicFrame>
        <p:nvGraphicFramePr>
          <p:cNvPr id="2" name="Object 22"/>
          <p:cNvGraphicFramePr>
            <a:graphicFrameLocks noChangeAspect="1"/>
          </p:cNvGraphicFramePr>
          <p:nvPr/>
        </p:nvGraphicFramePr>
        <p:xfrm>
          <a:off x="571500" y="5318125"/>
          <a:ext cx="5373688" cy="611188"/>
        </p:xfrm>
        <a:graphic>
          <a:graphicData uri="http://schemas.openxmlformats.org/presentationml/2006/ole">
            <p:oleObj spid="_x0000_s12297" name="Equation" r:id="rId12" imgW="2679480" imgH="304560" progId="Equation.DSMT4">
              <p:embed/>
            </p:oleObj>
          </a:graphicData>
        </a:graphic>
      </p:graphicFrame>
      <p:sp>
        <p:nvSpPr>
          <p:cNvPr id="4" name="矩形 14"/>
          <p:cNvSpPr>
            <a:spLocks noChangeArrowheads="1"/>
          </p:cNvSpPr>
          <p:nvPr/>
        </p:nvSpPr>
        <p:spPr bwMode="auto">
          <a:xfrm>
            <a:off x="2065338" y="2409825"/>
            <a:ext cx="1800225" cy="4572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 flipH="1">
            <a:off x="4456113" y="2409825"/>
            <a:ext cx="1728787" cy="4572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1381125" y="5902325"/>
          <a:ext cx="4510088" cy="942975"/>
        </p:xfrm>
        <a:graphic>
          <a:graphicData uri="http://schemas.openxmlformats.org/presentationml/2006/ole">
            <p:oleObj spid="_x0000_s12298" name="Equation" r:id="rId13" imgW="2247840" imgH="469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34512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P.208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计算                        ，其中 </a:t>
            </a:r>
            <a:r>
              <a:rPr lang="en-US" altLang="zh-CN" i="1" smtClean="0"/>
              <a:t>L</a:t>
            </a:r>
            <a:r>
              <a:rPr lang="en-US" altLang="zh-CN" smtClean="0"/>
              <a:t> </a:t>
            </a:r>
            <a:r>
              <a:rPr lang="zh-CN" altLang="en-US" smtClean="0"/>
              <a:t>为一条无重点，分段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光滑且不经过原点的连续闭曲线，</a:t>
            </a:r>
            <a:r>
              <a:rPr lang="en-US" altLang="zh-CN" i="1" smtClean="0"/>
              <a:t>L</a:t>
            </a:r>
            <a:r>
              <a:rPr lang="en-US" altLang="zh-CN" smtClean="0"/>
              <a:t> </a:t>
            </a:r>
            <a:r>
              <a:rPr lang="zh-CN" altLang="en-US" smtClean="0"/>
              <a:t>的方向为逆时针方向．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 </a:t>
            </a:r>
            <a:r>
              <a:rPr lang="en-US" altLang="zh-CN" i="1" smtClean="0"/>
              <a:t>L</a:t>
            </a:r>
            <a:r>
              <a:rPr lang="zh-CN" altLang="en-US" smtClean="0"/>
              <a:t> 所围成的区域为 </a:t>
            </a:r>
            <a:r>
              <a:rPr lang="en-US" altLang="zh-CN" i="1" smtClean="0"/>
              <a:t>D</a:t>
            </a:r>
            <a:r>
              <a:rPr lang="zh-CN" altLang="en-US" smtClean="0"/>
              <a:t>，令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则当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 0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时，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情形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当 </a:t>
            </a:r>
            <a:r>
              <a:rPr lang="en-US" altLang="zh-CN" smtClean="0"/>
              <a:t>(0,</a:t>
            </a:r>
            <a:r>
              <a:rPr lang="zh-CN" altLang="en-US" smtClean="0"/>
              <a:t> </a:t>
            </a:r>
            <a:r>
              <a:rPr lang="en-US" altLang="zh-CN" smtClean="0"/>
              <a:t>0)</a:t>
            </a:r>
            <a:r>
              <a:rPr lang="en-US" altLang="zh-CN" smtClean="0">
                <a:sym typeface="Symbol" pitchFamily="18" charset="2"/>
              </a:rPr>
              <a:t>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/>
              <a:t>时，</a:t>
            </a:r>
            <a:endParaRPr lang="en-US" altLang="zh-CN" smtClean="0"/>
          </a:p>
        </p:txBody>
      </p:sp>
      <p:pic>
        <p:nvPicPr>
          <p:cNvPr id="48131" name="Picture 3" descr="C:\Users\cjl\Desktop\p167-ex3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50" y="4000500"/>
            <a:ext cx="25717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824163" y="133350"/>
          <a:ext cx="1731962" cy="866775"/>
        </p:xfrm>
        <a:graphic>
          <a:graphicData uri="http://schemas.openxmlformats.org/presentationml/2006/ole">
            <p:oleObj spid="_x0000_s13314" name="Equation" r:id="rId5" imgW="863280" imgH="431640" progId="Equation.DSMT4">
              <p:embed/>
            </p:oleObj>
          </a:graphicData>
        </a:graphic>
      </p:graphicFrame>
      <p:graphicFrame>
        <p:nvGraphicFramePr>
          <p:cNvPr id="13320" name="Object 3"/>
          <p:cNvGraphicFramePr>
            <a:graphicFrameLocks noChangeAspect="1"/>
          </p:cNvGraphicFramePr>
          <p:nvPr/>
        </p:nvGraphicFramePr>
        <p:xfrm>
          <a:off x="4979988" y="1328738"/>
          <a:ext cx="1706562" cy="866775"/>
        </p:xfrm>
        <a:graphic>
          <a:graphicData uri="http://schemas.openxmlformats.org/presentationml/2006/ole">
            <p:oleObj spid="_x0000_s13315" name="Equation" r:id="rId6" imgW="850680" imgH="431640" progId="Equation.DSMT4">
              <p:embed/>
            </p:oleObj>
          </a:graphicData>
        </a:graphic>
      </p:graphicFrame>
      <p:graphicFrame>
        <p:nvGraphicFramePr>
          <p:cNvPr id="13321" name="Object 4"/>
          <p:cNvGraphicFramePr>
            <a:graphicFrameLocks noChangeAspect="1"/>
          </p:cNvGraphicFramePr>
          <p:nvPr/>
        </p:nvGraphicFramePr>
        <p:xfrm>
          <a:off x="6794500" y="1328738"/>
          <a:ext cx="1706563" cy="866775"/>
        </p:xfrm>
        <a:graphic>
          <a:graphicData uri="http://schemas.openxmlformats.org/presentationml/2006/ole">
            <p:oleObj spid="_x0000_s13316" name="Equation" r:id="rId7" imgW="850680" imgH="431640" progId="Equation.DSMT4">
              <p:embed/>
            </p:oleObj>
          </a:graphicData>
        </a:graphic>
      </p:graphicFrame>
      <p:graphicFrame>
        <p:nvGraphicFramePr>
          <p:cNvPr id="13322" name="Object 5"/>
          <p:cNvGraphicFramePr>
            <a:graphicFrameLocks noChangeAspect="1"/>
          </p:cNvGraphicFramePr>
          <p:nvPr/>
        </p:nvGraphicFramePr>
        <p:xfrm>
          <a:off x="3351213" y="2122488"/>
          <a:ext cx="2649537" cy="892175"/>
        </p:xfrm>
        <a:graphic>
          <a:graphicData uri="http://schemas.openxmlformats.org/presentationml/2006/ole">
            <p:oleObj spid="_x0000_s13317" name="Equation" r:id="rId8" imgW="1320480" imgH="444240" progId="Equation.DSMT4">
              <p:embed/>
            </p:oleObj>
          </a:graphicData>
        </a:graphic>
      </p:graphicFrame>
      <p:graphicFrame>
        <p:nvGraphicFramePr>
          <p:cNvPr id="13323" name="Object 6"/>
          <p:cNvGraphicFramePr>
            <a:graphicFrameLocks noChangeAspect="1"/>
          </p:cNvGraphicFramePr>
          <p:nvPr/>
        </p:nvGraphicFramePr>
        <p:xfrm>
          <a:off x="3929063" y="3000375"/>
          <a:ext cx="4940300" cy="944563"/>
        </p:xfrm>
        <a:graphic>
          <a:graphicData uri="http://schemas.openxmlformats.org/presentationml/2006/ole">
            <p:oleObj spid="_x0000_s13318" name="Equation" r:id="rId9" imgW="2463480" imgH="469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34512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P.208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计算                        ，其中 </a:t>
            </a:r>
            <a:r>
              <a:rPr lang="en-US" altLang="zh-CN" i="1" smtClean="0"/>
              <a:t>L</a:t>
            </a:r>
            <a:r>
              <a:rPr lang="en-US" altLang="zh-CN" smtClean="0"/>
              <a:t> </a:t>
            </a:r>
            <a:r>
              <a:rPr lang="zh-CN" altLang="en-US" smtClean="0"/>
              <a:t>为一条无重点，分段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光滑且不经过原点的连续闭曲线，</a:t>
            </a:r>
            <a:r>
              <a:rPr lang="en-US" altLang="zh-CN" i="1" smtClean="0"/>
              <a:t>L</a:t>
            </a:r>
            <a:r>
              <a:rPr lang="en-US" altLang="zh-CN" smtClean="0"/>
              <a:t> </a:t>
            </a:r>
            <a:r>
              <a:rPr lang="zh-CN" altLang="en-US" smtClean="0"/>
              <a:t>的方向为逆时针方向．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 </a:t>
            </a:r>
            <a:r>
              <a:rPr lang="en-US" altLang="zh-CN" i="1" smtClean="0"/>
              <a:t>L</a:t>
            </a:r>
            <a:r>
              <a:rPr lang="zh-CN" altLang="en-US" smtClean="0"/>
              <a:t> 所围成的区域为 </a:t>
            </a:r>
            <a:r>
              <a:rPr lang="en-US" altLang="zh-CN" i="1" smtClean="0"/>
              <a:t>D</a:t>
            </a:r>
            <a:r>
              <a:rPr lang="zh-CN" altLang="en-US" smtClean="0"/>
              <a:t>，令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则当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 0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时，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情形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当 </a:t>
            </a:r>
            <a:r>
              <a:rPr lang="en-US" altLang="zh-CN" smtClean="0"/>
              <a:t>(0,</a:t>
            </a:r>
            <a:r>
              <a:rPr lang="zh-CN" altLang="en-US" smtClean="0"/>
              <a:t> </a:t>
            </a:r>
            <a:r>
              <a:rPr lang="en-US" altLang="zh-CN" smtClean="0"/>
              <a:t>0)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/>
              <a:t>时，设 </a:t>
            </a:r>
            <a:r>
              <a:rPr lang="en-US" altLang="zh-CN" i="1" smtClean="0"/>
              <a:t>l</a:t>
            </a:r>
            <a:r>
              <a:rPr lang="en-US" altLang="zh-CN" smtClean="0"/>
              <a:t> </a:t>
            </a:r>
            <a:r>
              <a:rPr lang="en-US" altLang="zh-CN" baseline="30000" smtClean="0"/>
              <a:t>−</a:t>
            </a:r>
            <a:r>
              <a:rPr lang="en-US" altLang="zh-CN" smtClean="0"/>
              <a:t> </a:t>
            </a:r>
            <a:r>
              <a:rPr lang="zh-CN" altLang="en-US" smtClean="0"/>
              <a:t>表示取</a:t>
            </a:r>
            <a:r>
              <a:rPr lang="zh-CN" altLang="en-US" smtClean="0">
                <a:solidFill>
                  <a:srgbClr val="0000FF"/>
                </a:solidFill>
              </a:rPr>
              <a:t>顺时针</a:t>
            </a:r>
            <a:r>
              <a:rPr lang="zh-CN" altLang="en-US" smtClean="0"/>
              <a:t>方向，</a:t>
            </a:r>
            <a:endParaRPr lang="en-US" altLang="zh-CN" smtClean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825750" y="133350"/>
          <a:ext cx="1731963" cy="866775"/>
        </p:xfrm>
        <a:graphic>
          <a:graphicData uri="http://schemas.openxmlformats.org/presentationml/2006/ole">
            <p:oleObj spid="_x0000_s14338" name="Equation" r:id="rId4" imgW="863280" imgH="431640" progId="Equation.DSMT4">
              <p:embed/>
            </p:oleObj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4979988" y="1328738"/>
          <a:ext cx="1706562" cy="866775"/>
        </p:xfrm>
        <a:graphic>
          <a:graphicData uri="http://schemas.openxmlformats.org/presentationml/2006/ole">
            <p:oleObj spid="_x0000_s14339" name="Equation" r:id="rId5" imgW="850680" imgH="431640" progId="Equation.DSMT4">
              <p:embed/>
            </p:oleObj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6794500" y="1328738"/>
          <a:ext cx="1706563" cy="866775"/>
        </p:xfrm>
        <a:graphic>
          <a:graphicData uri="http://schemas.openxmlformats.org/presentationml/2006/ole">
            <p:oleObj spid="_x0000_s14340" name="Equation" r:id="rId6" imgW="850680" imgH="431640" progId="Equation.DSMT4">
              <p:embed/>
            </p:oleObj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3351213" y="2122488"/>
          <a:ext cx="2649537" cy="892175"/>
        </p:xfrm>
        <a:graphic>
          <a:graphicData uri="http://schemas.openxmlformats.org/presentationml/2006/ole">
            <p:oleObj spid="_x0000_s14341" name="Equation" r:id="rId7" imgW="1320480" imgH="44424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 flipH="1">
            <a:off x="3800475" y="3228975"/>
            <a:ext cx="365125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3326" name="Object 6"/>
          <p:cNvGraphicFramePr>
            <a:graphicFrameLocks noChangeAspect="1"/>
          </p:cNvGraphicFramePr>
          <p:nvPr/>
        </p:nvGraphicFramePr>
        <p:xfrm>
          <a:off x="581025" y="4840288"/>
          <a:ext cx="6035675" cy="1731962"/>
        </p:xfrm>
        <a:graphic>
          <a:graphicData uri="http://schemas.openxmlformats.org/presentationml/2006/ole">
            <p:oleObj spid="_x0000_s14342" name="Equation" r:id="rId8" imgW="3009600" imgH="863280" progId="Equation.DSMT4">
              <p:embed/>
            </p:oleObj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268538" y="5743575"/>
            <a:ext cx="4357687" cy="8858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2" name="Picture 4" descr="C:\Users\cjl\Desktop\p167-ex3-2.bm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72250" y="4000500"/>
            <a:ext cx="25717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C:\Users\cjl\Desktop\p167-ex3-3.bmp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572250" y="4000500"/>
            <a:ext cx="25717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324" name="Object 7"/>
          <p:cNvGraphicFramePr>
            <a:graphicFrameLocks noChangeAspect="1"/>
          </p:cNvGraphicFramePr>
          <p:nvPr/>
        </p:nvGraphicFramePr>
        <p:xfrm>
          <a:off x="571500" y="3786188"/>
          <a:ext cx="6518275" cy="995362"/>
        </p:xfrm>
        <a:graphic>
          <a:graphicData uri="http://schemas.openxmlformats.org/presentationml/2006/ole">
            <p:oleObj spid="_x0000_s14343" name="Equation" r:id="rId11" imgW="3251160" imgH="495000" progId="Equation.DSMT4">
              <p:embed/>
            </p:oleObj>
          </a:graphicData>
        </a:graphic>
      </p:graphicFrame>
      <p:graphicFrame>
        <p:nvGraphicFramePr>
          <p:cNvPr id="13325" name="Object 8"/>
          <p:cNvGraphicFramePr>
            <a:graphicFrameLocks noChangeAspect="1"/>
          </p:cNvGraphicFramePr>
          <p:nvPr/>
        </p:nvGraphicFramePr>
        <p:xfrm>
          <a:off x="581025" y="3836988"/>
          <a:ext cx="4278313" cy="866775"/>
        </p:xfrm>
        <a:graphic>
          <a:graphicData uri="http://schemas.openxmlformats.org/presentationml/2006/ole">
            <p:oleObj spid="_x0000_s14344" name="Equation" r:id="rId12" imgW="2133360" imgH="431640" progId="Equation.DSMT4">
              <p:embed/>
            </p:oleObj>
          </a:graphicData>
        </a:graphic>
      </p:graphicFrame>
      <p:sp>
        <p:nvSpPr>
          <p:cNvPr id="17" name="圆角矩形 16"/>
          <p:cNvSpPr>
            <a:spLocks noChangeArrowheads="1"/>
          </p:cNvSpPr>
          <p:nvPr/>
        </p:nvSpPr>
        <p:spPr bwMode="auto">
          <a:xfrm>
            <a:off x="7018338" y="2349500"/>
            <a:ext cx="1679575" cy="68897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>
                <a:solidFill>
                  <a:srgbClr val="FF0000"/>
                </a:solidFill>
                <a:latin typeface="Lucida Sans Unicode" pitchFamily="34" charset="0"/>
              </a:rPr>
              <a:t>挖洞法</a:t>
            </a:r>
          </a:p>
        </p:txBody>
      </p:sp>
      <p:sp>
        <p:nvSpPr>
          <p:cNvPr id="2" name="矩形 14"/>
          <p:cNvSpPr>
            <a:spLocks noChangeArrowheads="1"/>
          </p:cNvSpPr>
          <p:nvPr/>
        </p:nvSpPr>
        <p:spPr bwMode="auto">
          <a:xfrm>
            <a:off x="4500563" y="4775200"/>
            <a:ext cx="1943100" cy="8858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7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格林公式的应用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计算平面图形的面积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P.207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18438" name="Rectangle 6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若令 </a:t>
            </a:r>
            <a:r>
              <a:rPr lang="en-US" altLang="zh-CN" i="1" smtClean="0"/>
              <a:t>P</a:t>
            </a:r>
            <a:r>
              <a:rPr lang="en-US" altLang="zh-CN" smtClean="0"/>
              <a:t> = −</a:t>
            </a:r>
            <a:r>
              <a:rPr lang="en-US" altLang="zh-CN" i="1" smtClean="0"/>
              <a:t>y</a:t>
            </a:r>
            <a:r>
              <a:rPr lang="zh-CN" altLang="en-US" smtClean="0"/>
              <a:t>，</a:t>
            </a:r>
            <a:r>
              <a:rPr lang="en-US" altLang="zh-CN" i="1" smtClean="0"/>
              <a:t>Q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zh-CN" altLang="en-US" smtClean="0"/>
              <a:t>，则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于是闭区域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的面积</a:t>
            </a:r>
            <a:endParaRPr lang="en-US" altLang="zh-CN" smtClean="0"/>
          </a:p>
        </p:txBody>
      </p:sp>
      <p:pic>
        <p:nvPicPr>
          <p:cNvPr id="15367" name="Picture 2" descr="C:\Users\cjl\Desktop\p169-平面图形的面积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0250" y="3714750"/>
            <a:ext cx="33337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133475" y="1260475"/>
          <a:ext cx="6878638" cy="1376363"/>
        </p:xfrm>
        <a:graphic>
          <a:graphicData uri="http://schemas.openxmlformats.org/presentationml/2006/ole">
            <p:oleObj spid="_x0000_s15362" name="Equation" r:id="rId5" imgW="3429000" imgH="685800" progId="Equation.DSMT4">
              <p:embed/>
            </p:oleObj>
          </a:graphicData>
        </a:graphic>
      </p:graphicFrame>
      <p:graphicFrame>
        <p:nvGraphicFramePr>
          <p:cNvPr id="18440" name="Object 3"/>
          <p:cNvGraphicFramePr>
            <a:graphicFrameLocks noChangeAspect="1"/>
          </p:cNvGraphicFramePr>
          <p:nvPr/>
        </p:nvGraphicFramePr>
        <p:xfrm>
          <a:off x="3779838" y="2795588"/>
          <a:ext cx="3133725" cy="763587"/>
        </p:xfrm>
        <a:graphic>
          <a:graphicData uri="http://schemas.openxmlformats.org/presentationml/2006/ole">
            <p:oleObj spid="_x0000_s15363" name="Equation" r:id="rId6" imgW="1562040" imgH="380880" progId="Equation.DSMT4">
              <p:embed/>
            </p:oleObj>
          </a:graphicData>
        </a:graphic>
      </p:graphicFrame>
      <p:graphicFrame>
        <p:nvGraphicFramePr>
          <p:cNvPr id="18441" name="Object 4"/>
          <p:cNvGraphicFramePr>
            <a:graphicFrameLocks noChangeAspect="1"/>
          </p:cNvGraphicFramePr>
          <p:nvPr/>
        </p:nvGraphicFramePr>
        <p:xfrm>
          <a:off x="1187450" y="4229100"/>
          <a:ext cx="3744913" cy="890588"/>
        </p:xfrm>
        <a:graphic>
          <a:graphicData uri="http://schemas.openxmlformats.org/presentationml/2006/ole">
            <p:oleObj spid="_x0000_s15364" name="Equation" r:id="rId7" imgW="1866600" imgH="444240" progId="Equation.DSMT4">
              <p:embed/>
            </p:oleObj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736850" y="4270375"/>
            <a:ext cx="2335213" cy="8016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牛顿−莱布尼茨公式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(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 = 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 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/>
              <a:t>，则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/>
              <a:t>能否把二重积分                           表示成某个函数在边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界曲线 </a:t>
            </a:r>
            <a:r>
              <a:rPr lang="en-US" altLang="zh-CN" i="1" smtClean="0"/>
              <a:t>L</a:t>
            </a:r>
            <a:r>
              <a:rPr lang="zh-CN" altLang="en-US" smtClean="0"/>
              <a:t> 上的曲线积分？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问题的提出</a:t>
            </a:r>
            <a:endParaRPr lang="zh-CN" altLang="en-US" dirty="0"/>
          </a:p>
        </p:txBody>
      </p:sp>
      <p:pic>
        <p:nvPicPr>
          <p:cNvPr id="4" name="Picture 2" descr="C:\Users\cjl\Desktop\p165-曲线的正向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3810000"/>
            <a:ext cx="3429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500438" y="1957388"/>
          <a:ext cx="3260725" cy="661987"/>
        </p:xfrm>
        <a:graphic>
          <a:graphicData uri="http://schemas.openxmlformats.org/presentationml/2006/ole">
            <p:oleObj spid="_x0000_s1026" name="Equation" r:id="rId4" imgW="1625400" imgH="330120" progId="Equation.DSMT4">
              <p:embed/>
            </p:oleObj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3714750" y="2900363"/>
          <a:ext cx="1962150" cy="763587"/>
        </p:xfrm>
        <a:graphic>
          <a:graphicData uri="http://schemas.openxmlformats.org/presentationml/2006/ole">
            <p:oleObj spid="_x0000_s1027" name="Equation" r:id="rId5" imgW="977760" imgH="380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求椭圆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smtClean="0"/>
              <a:t> cos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b</a:t>
            </a:r>
            <a:r>
              <a:rPr lang="en-US" altLang="zh-CN" smtClean="0"/>
              <a:t> sin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>
                <a:latin typeface="楷体_GB2312" pitchFamily="49" charset="-122"/>
              </a:rPr>
              <a:t> </a:t>
            </a:r>
            <a:r>
              <a:rPr lang="zh-CN" altLang="en-US" smtClean="0">
                <a:latin typeface="楷体_GB2312" pitchFamily="49" charset="-122"/>
              </a:rPr>
              <a:t>所围成的图形的面积．</a:t>
            </a:r>
            <a:endParaRPr lang="en-US" altLang="zh-CN" smtClean="0">
              <a:latin typeface="楷体_GB2312" pitchFamily="49" charset="-122"/>
            </a:endParaRPr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P.207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endParaRPr lang="en-US" altLang="zh-CN" smtClean="0">
              <a:latin typeface="楷体_GB2312" pitchFamily="49" charset="-122"/>
            </a:endParaRPr>
          </a:p>
        </p:txBody>
      </p:sp>
      <p:pic>
        <p:nvPicPr>
          <p:cNvPr id="16388" name="Picture 2" descr="C:\Users\cjl\Desktop\p169-ex4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191000"/>
            <a:ext cx="3429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441" name="Object 2"/>
          <p:cNvGraphicFramePr>
            <a:graphicFrameLocks noChangeAspect="1"/>
          </p:cNvGraphicFramePr>
          <p:nvPr/>
        </p:nvGraphicFramePr>
        <p:xfrm>
          <a:off x="1298575" y="1065213"/>
          <a:ext cx="5961063" cy="3359150"/>
        </p:xfrm>
        <a:graphic>
          <a:graphicData uri="http://schemas.openxmlformats.org/presentationml/2006/ole">
            <p:oleObj spid="_x0000_s16386" name="Equation" r:id="rId4" imgW="2971800" imgH="167616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71625" y="2817813"/>
            <a:ext cx="4143375" cy="800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71625" y="3646488"/>
            <a:ext cx="1692275" cy="7985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 flipH="1">
            <a:off x="3255963" y="3646488"/>
            <a:ext cx="1016000" cy="7985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71625" y="1968500"/>
            <a:ext cx="5857875" cy="800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在平面区域 </a:t>
            </a:r>
            <a:r>
              <a:rPr lang="en-US" altLang="zh-CN" i="1" smtClean="0"/>
              <a:t>D</a:t>
            </a:r>
            <a:r>
              <a:rPr lang="zh-CN" altLang="en-US" i="1" smtClean="0"/>
              <a:t> </a:t>
            </a:r>
            <a:r>
              <a:rPr lang="zh-CN" altLang="en-US" smtClean="0"/>
              <a:t>内具有一阶连续偏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导数．若对于 </a:t>
            </a:r>
            <a:r>
              <a:rPr lang="en-US" altLang="zh-CN" i="1" smtClean="0"/>
              <a:t>D</a:t>
            </a:r>
            <a:r>
              <a:rPr lang="zh-CN" altLang="en-US" smtClean="0"/>
              <a:t> 内任意指定的两个点 </a:t>
            </a:r>
            <a:r>
              <a:rPr lang="en-US" altLang="zh-CN" i="1" smtClean="0"/>
              <a:t>A</a:t>
            </a:r>
            <a:r>
              <a:rPr lang="zh-CN" altLang="en-US" smtClean="0"/>
              <a:t>、</a:t>
            </a:r>
            <a:r>
              <a:rPr lang="en-US" altLang="zh-CN" i="1" smtClean="0"/>
              <a:t>B</a:t>
            </a:r>
            <a:r>
              <a:rPr lang="zh-CN" altLang="en-US" smtClean="0"/>
              <a:t> 及 </a:t>
            </a:r>
            <a:r>
              <a:rPr lang="en-US" altLang="zh-CN" i="1" smtClean="0"/>
              <a:t>D</a:t>
            </a:r>
            <a:r>
              <a:rPr lang="zh-CN" altLang="en-US" smtClean="0"/>
              <a:t> 内从点 </a:t>
            </a:r>
            <a:r>
              <a:rPr lang="en-US" altLang="zh-CN" i="1" smtClean="0"/>
              <a:t>A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到点 </a:t>
            </a:r>
            <a:r>
              <a:rPr lang="en-US" altLang="zh-CN" i="1" smtClean="0"/>
              <a:t>B</a:t>
            </a:r>
            <a:r>
              <a:rPr lang="zh-CN" altLang="en-US" smtClean="0"/>
              <a:t> 的任意两条曲线 </a:t>
            </a:r>
            <a:r>
              <a:rPr lang="en-US" altLang="zh-CN" i="1" smtClean="0"/>
              <a:t>L</a:t>
            </a:r>
            <a:r>
              <a:rPr lang="en-US" altLang="zh-CN" baseline="-25000" smtClean="0"/>
              <a:t>1</a:t>
            </a:r>
            <a:r>
              <a:rPr lang="zh-CN" altLang="en-US" smtClean="0"/>
              <a:t>、</a:t>
            </a:r>
            <a:r>
              <a:rPr lang="en-US" altLang="zh-CN" i="1" smtClean="0"/>
              <a:t>L</a:t>
            </a:r>
            <a:r>
              <a:rPr lang="en-US" altLang="zh-CN" baseline="-25000" smtClean="0"/>
              <a:t>2</a:t>
            </a:r>
            <a:r>
              <a:rPr lang="zh-CN" altLang="en-US" smtClean="0"/>
              <a:t>，有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则称曲线积分                      在 </a:t>
            </a:r>
            <a:r>
              <a:rPr lang="en-US" altLang="zh-CN" i="1" smtClean="0"/>
              <a:t>D</a:t>
            </a:r>
            <a:r>
              <a:rPr lang="zh-CN" altLang="en-US" smtClean="0"/>
              <a:t> 内</a:t>
            </a:r>
            <a:r>
              <a:rPr lang="zh-CN" altLang="en-US" smtClean="0">
                <a:solidFill>
                  <a:srgbClr val="FF0000"/>
                </a:solidFill>
              </a:rPr>
              <a:t>与路径无关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否则称为</a:t>
            </a:r>
            <a:r>
              <a:rPr lang="zh-CN" altLang="en-US" smtClean="0">
                <a:solidFill>
                  <a:srgbClr val="FF0000"/>
                </a:solidFill>
              </a:rPr>
              <a:t>与路径有关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三、平面上曲线积分与路径无关</a:t>
            </a:r>
          </a:p>
        </p:txBody>
      </p:sp>
      <p:graphicFrame>
        <p:nvGraphicFramePr>
          <p:cNvPr id="59396" name="Object 2"/>
          <p:cNvGraphicFramePr>
            <a:graphicFrameLocks noChangeAspect="1"/>
          </p:cNvGraphicFramePr>
          <p:nvPr/>
        </p:nvGraphicFramePr>
        <p:xfrm>
          <a:off x="2663825" y="2952750"/>
          <a:ext cx="3817938" cy="661988"/>
        </p:xfrm>
        <a:graphic>
          <a:graphicData uri="http://schemas.openxmlformats.org/presentationml/2006/ole">
            <p:oleObj spid="_x0000_s17410" name="Equation" r:id="rId3" imgW="1904760" imgH="33012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1485900" y="1957388"/>
            <a:ext cx="705802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23558" name="Picture 6" descr="C:\Users\cjl\Desktop\p169-积分与路径无关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25" y="4286250"/>
            <a:ext cx="30003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C:\Users\cjl\Desktop\p169-积分与路径无关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25" y="4286250"/>
            <a:ext cx="30003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452688" y="3671888"/>
          <a:ext cx="1704975" cy="611187"/>
        </p:xfrm>
        <a:graphic>
          <a:graphicData uri="http://schemas.openxmlformats.org/presentationml/2006/ole">
            <p:oleObj spid="_x0000_s17411" name="Equation" r:id="rId6" imgW="850680" imgH="3045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6196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设开区域 </a:t>
            </a:r>
            <a:r>
              <a:rPr lang="en-US" altLang="zh-CN" i="1" smtClean="0"/>
              <a:t>D</a:t>
            </a:r>
            <a:r>
              <a:rPr lang="zh-CN" altLang="en-US" smtClean="0"/>
              <a:t> 是一个</a:t>
            </a:r>
            <a:r>
              <a:rPr lang="zh-CN" altLang="en-US" smtClean="0">
                <a:solidFill>
                  <a:srgbClr val="FF0000"/>
                </a:solidFill>
              </a:rPr>
              <a:t>单连通区域</a:t>
            </a:r>
            <a:r>
              <a:rPr lang="zh-CN" altLang="en-US" smtClean="0"/>
              <a:t>，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D</a:t>
            </a:r>
            <a:r>
              <a:rPr lang="zh-CN" altLang="en-US" i="1" smtClean="0"/>
              <a:t> </a:t>
            </a:r>
            <a:r>
              <a:rPr lang="zh-CN" altLang="en-US" smtClean="0"/>
              <a:t>内具有一阶连续偏导数，则下列命题等价：</a:t>
            </a:r>
            <a:endParaRPr lang="en-US" altLang="zh-CN" smtClean="0"/>
          </a:p>
          <a:p>
            <a:pPr>
              <a:lnSpc>
                <a:spcPct val="200000"/>
              </a:lnSpc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 曲线积分                      在 </a:t>
            </a:r>
            <a:r>
              <a:rPr lang="en-US" altLang="zh-CN" i="1" smtClean="0"/>
              <a:t>D</a:t>
            </a:r>
            <a:r>
              <a:rPr lang="zh-CN" altLang="en-US" smtClean="0"/>
              <a:t> 内与路径无关；</a:t>
            </a:r>
            <a:endParaRPr lang="en-US" altLang="zh-CN" smtClean="0"/>
          </a:p>
          <a:p>
            <a:pPr>
              <a:lnSpc>
                <a:spcPct val="200000"/>
              </a:lnSpc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表达式 </a:t>
            </a:r>
            <a:r>
              <a:rPr lang="en-US" altLang="zh-CN" i="1" smtClean="0">
                <a:solidFill>
                  <a:srgbClr val="0000FF"/>
                </a:solidFill>
              </a:rPr>
              <a:t>Pdx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Qdy</a:t>
            </a:r>
            <a:r>
              <a:rPr lang="en-US" altLang="zh-CN" smtClean="0"/>
              <a:t> </a:t>
            </a:r>
            <a:r>
              <a:rPr lang="zh-CN" altLang="en-US" smtClean="0"/>
              <a:t>为某二元函数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的全微分；</a:t>
            </a:r>
          </a:p>
          <a:p>
            <a:pPr>
              <a:lnSpc>
                <a:spcPct val="200000"/>
              </a:lnSpc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 </a:t>
            </a:r>
            <a:r>
              <a:rPr lang="en-US" altLang="zh-CN" smtClean="0"/>
              <a:t>                  </a:t>
            </a:r>
            <a:r>
              <a:rPr lang="zh-CN" altLang="en-US" smtClean="0"/>
              <a:t>在 </a:t>
            </a:r>
            <a:r>
              <a:rPr lang="en-US" altLang="zh-CN" i="1" smtClean="0"/>
              <a:t>D</a:t>
            </a:r>
            <a:r>
              <a:rPr lang="zh-CN" altLang="en-US" smtClean="0"/>
              <a:t> 内恒成立；</a:t>
            </a:r>
          </a:p>
          <a:p>
            <a:pPr>
              <a:lnSpc>
                <a:spcPct val="200000"/>
              </a:lnSpc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 对 </a:t>
            </a:r>
            <a:r>
              <a:rPr lang="en-US" altLang="zh-CN" i="1" smtClean="0"/>
              <a:t>D</a:t>
            </a:r>
            <a:r>
              <a:rPr lang="zh-CN" altLang="en-US" smtClean="0"/>
              <a:t> 内任意闭曲线 </a:t>
            </a:r>
            <a:r>
              <a:rPr lang="en-US" altLang="zh-CN" i="1" smtClean="0"/>
              <a:t>L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lnSpc>
                <a:spcPct val="20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关系：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>
            <a:noAutofit/>
          </a:bodyPr>
          <a:lstStyle/>
          <a:p>
            <a:pPr>
              <a:defRPr/>
            </a:pPr>
            <a:r>
              <a:rPr lang="zh-CN" altLang="en-US" sz="4000" kern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三、平面上曲线积分与路径无关</a:t>
            </a:r>
          </a:p>
        </p:txBody>
      </p:sp>
      <p:graphicFrame>
        <p:nvGraphicFramePr>
          <p:cNvPr id="59396" name="Object 2"/>
          <p:cNvGraphicFramePr>
            <a:graphicFrameLocks noChangeAspect="1"/>
          </p:cNvGraphicFramePr>
          <p:nvPr/>
        </p:nvGraphicFramePr>
        <p:xfrm>
          <a:off x="2268538" y="2601913"/>
          <a:ext cx="1704975" cy="611187"/>
        </p:xfrm>
        <a:graphic>
          <a:graphicData uri="http://schemas.openxmlformats.org/presentationml/2006/ole">
            <p:oleObj spid="_x0000_s18434" name="Equation" r:id="rId3" imgW="850680" imgH="3045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42988" y="3871913"/>
          <a:ext cx="1246187" cy="865187"/>
        </p:xfrm>
        <a:graphic>
          <a:graphicData uri="http://schemas.openxmlformats.org/presentationml/2006/ole">
            <p:oleObj spid="_x0000_s18435" name="Equation" r:id="rId4" imgW="622080" imgH="43164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108450" y="4762500"/>
          <a:ext cx="2263775" cy="611188"/>
        </p:xfrm>
        <a:graphic>
          <a:graphicData uri="http://schemas.openxmlformats.org/presentationml/2006/ole">
            <p:oleObj spid="_x0000_s18436" name="Equation" r:id="rId5" imgW="1130040" imgH="30456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 flipH="1">
            <a:off x="5786438" y="1501775"/>
            <a:ext cx="277177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6597650" y="2636838"/>
            <a:ext cx="1214438" cy="612775"/>
          </a:xfrm>
          <a:prstGeom prst="wedgeRoundRectCallout">
            <a:avLst>
              <a:gd name="adj1" fmla="val -84509"/>
              <a:gd name="adj2" fmla="val 79014"/>
              <a:gd name="adj3" fmla="val 16667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solidFill>
                  <a:srgbClr val="FF0000"/>
                </a:solidFill>
                <a:latin typeface="Lucida Sans Unicode" pitchFamily="34" charset="0"/>
              </a:rPr>
              <a:t>原函数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863600" y="6316663"/>
            <a:ext cx="1447800" cy="425450"/>
          </a:xfrm>
          <a:prstGeom prst="rect">
            <a:avLst/>
          </a:prstGeom>
          <a:solidFill>
            <a:srgbClr val="FFFF00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 eaLnBrk="0" hangingPunct="0">
              <a:buClr>
                <a:srgbClr val="0000FF"/>
              </a:buClr>
              <a:buSzPct val="100000"/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P.211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</a:rPr>
              <a:t>定理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3779838" y="6316663"/>
            <a:ext cx="1447800" cy="425450"/>
          </a:xfrm>
          <a:prstGeom prst="rect">
            <a:avLst/>
          </a:prstGeom>
          <a:solidFill>
            <a:srgbClr val="FFFF00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buClr>
                <a:srgbClr val="0000FF"/>
              </a:buClr>
              <a:buSzPct val="100000"/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P.209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</a:rPr>
              <a:t>定理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835525" y="5373688"/>
            <a:ext cx="1574800" cy="425450"/>
          </a:xfrm>
          <a:prstGeom prst="rect">
            <a:avLst/>
          </a:prstGeom>
          <a:solidFill>
            <a:srgbClr val="FFFF00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0" hangingPunct="0">
              <a:buClr>
                <a:srgbClr val="0000FF"/>
              </a:buClr>
              <a:buSzPct val="100000"/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P.209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</a:rPr>
              <a:t>的讨论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6031" name="Rectangle 15"/>
          <p:cNvSpPr>
            <a:spLocks noChangeArrowheads="1"/>
          </p:cNvSpPr>
          <p:nvPr/>
        </p:nvSpPr>
        <p:spPr bwMode="auto">
          <a:xfrm>
            <a:off x="4081463" y="55641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①</a:t>
            </a:r>
          </a:p>
        </p:txBody>
      </p:sp>
      <p:sp>
        <p:nvSpPr>
          <p:cNvPr id="86033" name="Rectangle 17"/>
          <p:cNvSpPr>
            <a:spLocks noChangeArrowheads="1"/>
          </p:cNvSpPr>
          <p:nvPr/>
        </p:nvSpPr>
        <p:spPr bwMode="auto">
          <a:xfrm>
            <a:off x="1489075" y="55641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②</a:t>
            </a:r>
          </a:p>
        </p:txBody>
      </p:sp>
      <p:sp>
        <p:nvSpPr>
          <p:cNvPr id="86035" name="Rectangle 19"/>
          <p:cNvSpPr>
            <a:spLocks noChangeArrowheads="1"/>
          </p:cNvSpPr>
          <p:nvPr/>
        </p:nvSpPr>
        <p:spPr bwMode="auto">
          <a:xfrm>
            <a:off x="2784475" y="62849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③</a:t>
            </a:r>
          </a:p>
        </p:txBody>
      </p:sp>
      <p:sp>
        <p:nvSpPr>
          <p:cNvPr id="86037" name="Rectangle 21"/>
          <p:cNvSpPr>
            <a:spLocks noChangeArrowheads="1"/>
          </p:cNvSpPr>
          <p:nvPr/>
        </p:nvSpPr>
        <p:spPr bwMode="auto">
          <a:xfrm>
            <a:off x="6675438" y="55641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④</a:t>
            </a:r>
          </a:p>
        </p:txBody>
      </p:sp>
      <p:cxnSp>
        <p:nvCxnSpPr>
          <p:cNvPr id="86038" name="AutoShape 22"/>
          <p:cNvCxnSpPr>
            <a:cxnSpLocks noChangeShapeType="1"/>
            <a:stCxn id="86031" idx="2"/>
            <a:endCxn id="86035" idx="3"/>
          </p:cNvCxnSpPr>
          <p:nvPr/>
        </p:nvCxnSpPr>
        <p:spPr bwMode="auto">
          <a:xfrm flipH="1">
            <a:off x="3273425" y="6021388"/>
            <a:ext cx="1052513" cy="4921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stealth" w="lg" len="lg"/>
            <a:tailEnd type="stealth" w="lg" len="lg"/>
          </a:ln>
        </p:spPr>
      </p:cxnSp>
      <p:cxnSp>
        <p:nvCxnSpPr>
          <p:cNvPr id="86039" name="AutoShape 23"/>
          <p:cNvCxnSpPr>
            <a:cxnSpLocks noChangeShapeType="1"/>
            <a:stCxn id="86031" idx="3"/>
            <a:endCxn id="86037" idx="1"/>
          </p:cNvCxnSpPr>
          <p:nvPr/>
        </p:nvCxnSpPr>
        <p:spPr bwMode="auto">
          <a:xfrm>
            <a:off x="4570413" y="5792788"/>
            <a:ext cx="21050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stealth" w="lg" len="lg"/>
            <a:tailEnd type="stealth" w="lg" len="lg"/>
          </a:ln>
        </p:spPr>
      </p:cxnSp>
      <p:cxnSp>
        <p:nvCxnSpPr>
          <p:cNvPr id="86041" name="AutoShape 25"/>
          <p:cNvCxnSpPr>
            <a:cxnSpLocks noChangeShapeType="1"/>
            <a:stCxn id="86033" idx="2"/>
            <a:endCxn id="86035" idx="1"/>
          </p:cNvCxnSpPr>
          <p:nvPr/>
        </p:nvCxnSpPr>
        <p:spPr bwMode="auto">
          <a:xfrm>
            <a:off x="1733550" y="6021388"/>
            <a:ext cx="1050925" cy="4921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stealth" w="lg" len="lg"/>
            <a:tailEnd type="stealth" w="lg" len="lg"/>
          </a:ln>
        </p:spPr>
      </p:cxn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2368550" y="5373688"/>
            <a:ext cx="1320800" cy="425450"/>
          </a:xfrm>
          <a:prstGeom prst="rect">
            <a:avLst/>
          </a:prstGeom>
          <a:solidFill>
            <a:srgbClr val="FFFF00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 eaLnBrk="0" hangingPunct="0">
              <a:buClr>
                <a:srgbClr val="0000FF"/>
              </a:buClr>
              <a:buSzPct val="100000"/>
            </a:pP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P.212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</a:rPr>
              <a:t>推论</a:t>
            </a:r>
            <a:endParaRPr lang="en-US" altLang="zh-CN" sz="2000">
              <a:solidFill>
                <a:srgbClr val="0000FF"/>
              </a:solidFill>
              <a:latin typeface="Times New Roman" pitchFamily="18" charset="0"/>
            </a:endParaRPr>
          </a:p>
        </p:txBody>
      </p:sp>
      <p:cxnSp>
        <p:nvCxnSpPr>
          <p:cNvPr id="86040" name="AutoShape 24"/>
          <p:cNvCxnSpPr>
            <a:cxnSpLocks noChangeShapeType="1"/>
            <a:stCxn id="86031" idx="1"/>
            <a:endCxn id="86033" idx="3"/>
          </p:cNvCxnSpPr>
          <p:nvPr/>
        </p:nvCxnSpPr>
        <p:spPr bwMode="auto">
          <a:xfrm flipH="1">
            <a:off x="1978025" y="5792788"/>
            <a:ext cx="2103438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stealth" w="lg" len="lg"/>
            <a:tailEnd type="stealth" w="lg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8446" grpId="0" animBg="1"/>
      <p:bldP spid="18447" grpId="0" animBg="1"/>
      <p:bldP spid="18448" grpId="0" animBg="1"/>
      <p:bldP spid="86031" grpId="0"/>
      <p:bldP spid="86033" grpId="0"/>
      <p:bldP spid="86035" grpId="0"/>
      <p:bldP spid="86037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6720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设开区域 </a:t>
            </a:r>
            <a:r>
              <a:rPr lang="en-US" altLang="zh-CN" i="1" smtClean="0"/>
              <a:t>D</a:t>
            </a:r>
            <a:r>
              <a:rPr lang="zh-CN" altLang="en-US" smtClean="0"/>
              <a:t> 是一个</a:t>
            </a:r>
            <a:r>
              <a:rPr lang="zh-CN" altLang="en-US" smtClean="0">
                <a:solidFill>
                  <a:srgbClr val="FF0000"/>
                </a:solidFill>
              </a:rPr>
              <a:t>单连通区域</a:t>
            </a:r>
            <a:r>
              <a:rPr lang="zh-CN" altLang="en-US" smtClean="0"/>
              <a:t>，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D</a:t>
            </a:r>
            <a:r>
              <a:rPr lang="zh-CN" altLang="en-US" i="1" smtClean="0"/>
              <a:t> </a:t>
            </a:r>
            <a:r>
              <a:rPr lang="zh-CN" altLang="en-US" smtClean="0"/>
              <a:t>内具有一阶连续偏导数，则下列命题等价：</a:t>
            </a:r>
            <a:endParaRPr lang="en-US" altLang="zh-CN" smtClean="0"/>
          </a:p>
          <a:p>
            <a:pPr>
              <a:lnSpc>
                <a:spcPct val="200000"/>
              </a:lnSpc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 曲线积分                      在 </a:t>
            </a:r>
            <a:r>
              <a:rPr lang="en-US" altLang="zh-CN" i="1" smtClean="0"/>
              <a:t>D</a:t>
            </a:r>
            <a:r>
              <a:rPr lang="zh-CN" altLang="en-US" smtClean="0"/>
              <a:t> 内与路径无关；</a:t>
            </a:r>
            <a:endParaRPr lang="en-US" altLang="zh-CN" smtClean="0"/>
          </a:p>
          <a:p>
            <a:pPr>
              <a:lnSpc>
                <a:spcPct val="200000"/>
              </a:lnSpc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表达式 </a:t>
            </a:r>
            <a:r>
              <a:rPr lang="en-US" altLang="zh-CN" i="1" smtClean="0">
                <a:solidFill>
                  <a:srgbClr val="0000FF"/>
                </a:solidFill>
              </a:rPr>
              <a:t>Pdx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Qdy</a:t>
            </a:r>
            <a:r>
              <a:rPr lang="en-US" altLang="zh-CN" smtClean="0"/>
              <a:t> </a:t>
            </a:r>
            <a:r>
              <a:rPr lang="zh-CN" altLang="en-US" smtClean="0"/>
              <a:t>为某二元函数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的全微分；</a:t>
            </a:r>
          </a:p>
          <a:p>
            <a:pPr>
              <a:lnSpc>
                <a:spcPct val="200000"/>
              </a:lnSpc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 </a:t>
            </a:r>
            <a:r>
              <a:rPr lang="en-US" altLang="zh-CN" smtClean="0"/>
              <a:t>                  </a:t>
            </a:r>
            <a:r>
              <a:rPr lang="zh-CN" altLang="en-US" smtClean="0"/>
              <a:t>在 </a:t>
            </a:r>
            <a:r>
              <a:rPr lang="en-US" altLang="zh-CN" i="1" smtClean="0"/>
              <a:t>D</a:t>
            </a:r>
            <a:r>
              <a:rPr lang="zh-CN" altLang="en-US" smtClean="0"/>
              <a:t> 内恒成立；</a:t>
            </a:r>
          </a:p>
          <a:p>
            <a:pPr>
              <a:lnSpc>
                <a:spcPct val="200000"/>
              </a:lnSpc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 对 </a:t>
            </a:r>
            <a:r>
              <a:rPr lang="en-US" altLang="zh-CN" i="1" smtClean="0"/>
              <a:t>D</a:t>
            </a:r>
            <a:r>
              <a:rPr lang="zh-CN" altLang="en-US" smtClean="0"/>
              <a:t> 内任意闭曲线 </a:t>
            </a:r>
            <a:r>
              <a:rPr lang="en-US" altLang="zh-CN" i="1" smtClean="0"/>
              <a:t>L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lnSpc>
                <a:spcPct val="20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证明思路：</a:t>
            </a:r>
            <a:r>
              <a:rPr lang="zh-CN" altLang="en-US" smtClean="0"/>
              <a:t>①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  <a:hlinkClick r:id="rId4" action="ppaction://hlinksldjump"/>
              </a:rPr>
              <a:t></a:t>
            </a:r>
            <a:r>
              <a:rPr lang="zh-CN" altLang="en-US" smtClean="0"/>
              <a:t> ②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  <a:hlinkClick r:id="rId5" action="ppaction://hlinksldjump"/>
              </a:rPr>
              <a:t></a:t>
            </a:r>
            <a:r>
              <a:rPr lang="zh-CN" altLang="en-US" smtClean="0"/>
              <a:t> ③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  <a:hlinkClick r:id="rId6" action="ppaction://hlinksldjump"/>
              </a:rPr>
              <a:t></a:t>
            </a:r>
            <a:r>
              <a:rPr lang="zh-CN" altLang="en-US" smtClean="0"/>
              <a:t> ④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  <a:hlinkClick r:id="rId7" action="ppaction://hlinksldjump"/>
              </a:rPr>
              <a:t></a:t>
            </a:r>
            <a:r>
              <a:rPr lang="zh-CN" altLang="en-US" smtClean="0"/>
              <a:t> ①．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4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三、平面上曲线积分与路径无关</a:t>
            </a:r>
          </a:p>
        </p:txBody>
      </p:sp>
      <p:graphicFrame>
        <p:nvGraphicFramePr>
          <p:cNvPr id="59396" name="Object 2"/>
          <p:cNvGraphicFramePr>
            <a:graphicFrameLocks noChangeAspect="1"/>
          </p:cNvGraphicFramePr>
          <p:nvPr/>
        </p:nvGraphicFramePr>
        <p:xfrm>
          <a:off x="2268538" y="2601913"/>
          <a:ext cx="1704975" cy="611187"/>
        </p:xfrm>
        <a:graphic>
          <a:graphicData uri="http://schemas.openxmlformats.org/presentationml/2006/ole">
            <p:oleObj spid="_x0000_s19458" name="Equation" r:id="rId8" imgW="850680" imgH="3045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42988" y="3871913"/>
          <a:ext cx="1246187" cy="865187"/>
        </p:xfrm>
        <a:graphic>
          <a:graphicData uri="http://schemas.openxmlformats.org/presentationml/2006/ole">
            <p:oleObj spid="_x0000_s19459" name="Equation" r:id="rId9" imgW="622080" imgH="43164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108450" y="4762500"/>
          <a:ext cx="2263775" cy="611188"/>
        </p:xfrm>
        <a:graphic>
          <a:graphicData uri="http://schemas.openxmlformats.org/presentationml/2006/ole">
            <p:oleObj spid="_x0000_s19460" name="Equation" r:id="rId10" imgW="1130040" imgH="304560" progId="Equation.DSMT4">
              <p:embed/>
            </p:oleObj>
          </a:graphicData>
        </a:graphic>
      </p:graphicFrame>
      <p:sp>
        <p:nvSpPr>
          <p:cNvPr id="19463" name="圆角矩形标注 7"/>
          <p:cNvSpPr>
            <a:spLocks noChangeArrowheads="1"/>
          </p:cNvSpPr>
          <p:nvPr/>
        </p:nvSpPr>
        <p:spPr bwMode="auto">
          <a:xfrm>
            <a:off x="6597650" y="2636838"/>
            <a:ext cx="1214438" cy="612775"/>
          </a:xfrm>
          <a:prstGeom prst="wedgeRoundRectCallout">
            <a:avLst>
              <a:gd name="adj1" fmla="val -84509"/>
              <a:gd name="adj2" fmla="val 79014"/>
              <a:gd name="adj3" fmla="val 16667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>
                <a:solidFill>
                  <a:srgbClr val="FF0000"/>
                </a:solidFill>
                <a:latin typeface="Lucida Sans Unicode" pitchFamily="34" charset="0"/>
              </a:rPr>
              <a:t>原函数</a:t>
            </a:r>
          </a:p>
        </p:txBody>
      </p:sp>
      <p:sp>
        <p:nvSpPr>
          <p:cNvPr id="9" name="动作按钮: 信息 8">
            <a:hlinkClick r:id="rId4" action="ppaction://hlinksldjump" highlightClick="1"/>
          </p:cNvPr>
          <p:cNvSpPr>
            <a:spLocks noChangeAspect="1"/>
          </p:cNvSpPr>
          <p:nvPr/>
        </p:nvSpPr>
        <p:spPr>
          <a:xfrm>
            <a:off x="8472488" y="6140450"/>
            <a:ext cx="457200" cy="457200"/>
          </a:xfrm>
          <a:prstGeom prst="actionButtonInformation">
            <a:avLst/>
          </a:prstGeom>
          <a:ln w="95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prstClr val="white"/>
              </a:solidFill>
            </a:endParaRP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562100" y="1958975"/>
            <a:ext cx="6769100" cy="58738"/>
            <a:chOff x="975" y="1216"/>
            <a:chExt cx="4264" cy="37"/>
          </a:xfrm>
        </p:grpSpPr>
        <p:sp>
          <p:nvSpPr>
            <p:cNvPr id="19470" name="Line 19"/>
            <p:cNvSpPr>
              <a:spLocks noChangeShapeType="1"/>
            </p:cNvSpPr>
            <p:nvPr/>
          </p:nvSpPr>
          <p:spPr bwMode="auto">
            <a:xfrm>
              <a:off x="975" y="1216"/>
              <a:ext cx="426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20"/>
            <p:cNvSpPr>
              <a:spLocks noChangeShapeType="1"/>
            </p:cNvSpPr>
            <p:nvPr/>
          </p:nvSpPr>
          <p:spPr bwMode="auto">
            <a:xfrm>
              <a:off x="975" y="1253"/>
              <a:ext cx="426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639763" y="2392363"/>
            <a:ext cx="3598862" cy="58737"/>
            <a:chOff x="975" y="1216"/>
            <a:chExt cx="4264" cy="37"/>
          </a:xfrm>
        </p:grpSpPr>
        <p:sp>
          <p:nvSpPr>
            <p:cNvPr id="19468" name="Line 23"/>
            <p:cNvSpPr>
              <a:spLocks noChangeShapeType="1"/>
            </p:cNvSpPr>
            <p:nvPr/>
          </p:nvSpPr>
          <p:spPr bwMode="auto">
            <a:xfrm>
              <a:off x="975" y="1216"/>
              <a:ext cx="426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24"/>
            <p:cNvSpPr>
              <a:spLocks noChangeShapeType="1"/>
            </p:cNvSpPr>
            <p:nvPr/>
          </p:nvSpPr>
          <p:spPr bwMode="auto">
            <a:xfrm>
              <a:off x="975" y="1253"/>
              <a:ext cx="426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圆角矩形标注 7"/>
          <p:cNvSpPr>
            <a:spLocks noChangeArrowheads="1"/>
          </p:cNvSpPr>
          <p:nvPr/>
        </p:nvSpPr>
        <p:spPr bwMode="auto">
          <a:xfrm>
            <a:off x="4572000" y="6092825"/>
            <a:ext cx="3422650" cy="5254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00CC66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P.210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倒数第一段的说明</a:t>
            </a:r>
            <a:endParaRPr lang="en-US" altLang="zh-CN" sz="24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641975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① </a:t>
            </a:r>
            <a:r>
              <a:rPr lang="zh-CN" altLang="en-US" smtClean="0">
                <a:sym typeface="Symbol" pitchFamily="18" charset="2"/>
              </a:rPr>
              <a:t></a:t>
            </a:r>
            <a:r>
              <a:rPr lang="zh-CN" altLang="en-US" smtClean="0"/>
              <a:t> ②，其中</a:t>
            </a:r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zh-CN" smtClean="0">
                <a:solidFill>
                  <a:srgbClr val="0000FF"/>
                </a:solidFill>
              </a:rPr>
              <a:t>①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曲线积分                      在 </a:t>
            </a:r>
            <a:r>
              <a:rPr lang="en-US" altLang="zh-CN" i="1" smtClean="0"/>
              <a:t>D</a:t>
            </a:r>
            <a:r>
              <a:rPr lang="zh-CN" altLang="en-US" smtClean="0"/>
              <a:t> 内与路径无关；</a:t>
            </a:r>
            <a:endParaRPr lang="en-US" altLang="zh-CN" smtClean="0"/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② </a:t>
            </a:r>
            <a:r>
              <a:rPr lang="zh-CN" altLang="en-US" smtClean="0"/>
              <a:t>表达式 </a:t>
            </a:r>
            <a:r>
              <a:rPr lang="en-US" altLang="zh-CN" i="1" smtClean="0">
                <a:solidFill>
                  <a:srgbClr val="0000FF"/>
                </a:solidFill>
              </a:rPr>
              <a:t>Pdx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Qdy</a:t>
            </a:r>
            <a:r>
              <a:rPr lang="en-US" altLang="zh-CN" smtClean="0"/>
              <a:t> </a:t>
            </a:r>
            <a:r>
              <a:rPr lang="zh-CN" altLang="en-US" smtClean="0"/>
              <a:t>为某二元函数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的全微分．</a:t>
            </a:r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/>
              <a:t>因为起点为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、终点为</a:t>
            </a:r>
            <a:r>
              <a:rPr lang="en-US" altLang="zh-CN" i="1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的曲线积分在 </a:t>
            </a:r>
            <a:r>
              <a:rPr lang="en-US" altLang="zh-CN" i="1" smtClean="0"/>
              <a:t>D</a:t>
            </a:r>
            <a:r>
              <a:rPr lang="zh-CN" altLang="en-US" smtClean="0"/>
              <a:t> 内</a:t>
            </a:r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/>
              <a:t>与路径无关，所以把该积分写作</a:t>
            </a:r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/>
              <a:t>当起点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固定时，这个积分值取决于终点 </a:t>
            </a:r>
            <a:r>
              <a:rPr lang="en-US" altLang="zh-CN" i="1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，</a:t>
            </a:r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/>
              <a:t>因此该积分是 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 </a:t>
            </a:r>
            <a:r>
              <a:rPr lang="zh-CN" altLang="en-US" smtClean="0"/>
              <a:t>的函数，记作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，即</a:t>
            </a:r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endParaRPr lang="zh-CN" altLang="en-US" smtClean="0"/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D</a:t>
            </a:r>
            <a:r>
              <a:rPr lang="zh-CN" altLang="en-US" i="1" smtClean="0"/>
              <a:t> </a:t>
            </a:r>
            <a:r>
              <a:rPr lang="zh-CN" altLang="en-US" smtClean="0"/>
              <a:t>内具有一阶连续偏导数，</a:t>
            </a:r>
          </a:p>
          <a:p>
            <a:pPr marL="566738" indent="-457200">
              <a:lnSpc>
                <a:spcPct val="20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/>
              <a:t>所以只要证明                             ，则① </a:t>
            </a:r>
            <a:r>
              <a:rPr lang="zh-CN" altLang="en-US" smtClean="0">
                <a:sym typeface="Symbol" pitchFamily="18" charset="2"/>
              </a:rPr>
              <a:t></a:t>
            </a:r>
            <a:r>
              <a:rPr lang="zh-CN" altLang="en-US" smtClean="0"/>
              <a:t> ②一定成立．</a:t>
            </a:r>
          </a:p>
        </p:txBody>
      </p:sp>
      <p:graphicFrame>
        <p:nvGraphicFramePr>
          <p:cNvPr id="59396" name="Object 2"/>
          <p:cNvGraphicFramePr>
            <a:graphicFrameLocks noChangeAspect="1"/>
          </p:cNvGraphicFramePr>
          <p:nvPr/>
        </p:nvGraphicFramePr>
        <p:xfrm>
          <a:off x="2266950" y="801688"/>
          <a:ext cx="1704975" cy="611187"/>
        </p:xfrm>
        <a:graphic>
          <a:graphicData uri="http://schemas.openxmlformats.org/presentationml/2006/ole">
            <p:oleObj spid="_x0000_s20482" name="Equation" r:id="rId3" imgW="850680" imgH="30456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068888" y="2420938"/>
          <a:ext cx="2239962" cy="712787"/>
        </p:xfrm>
        <a:graphic>
          <a:graphicData uri="http://schemas.openxmlformats.org/presentationml/2006/ole">
            <p:oleObj spid="_x0000_s20483" name="Equation" r:id="rId4" imgW="1117440" imgH="355320" progId="Equation.DSMT4">
              <p:embed/>
            </p:oleObj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867025" y="4011613"/>
          <a:ext cx="3409950" cy="712787"/>
        </p:xfrm>
        <a:graphic>
          <a:graphicData uri="http://schemas.openxmlformats.org/presentationml/2006/ole">
            <p:oleObj spid="_x0000_s20484" name="Equation" r:id="rId5" imgW="1701720" imgH="355320" progId="Equation.DSMT4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2513013" y="5211763"/>
          <a:ext cx="2187575" cy="866775"/>
        </p:xfrm>
        <a:graphic>
          <a:graphicData uri="http://schemas.openxmlformats.org/presentationml/2006/ole">
            <p:oleObj spid="_x0000_s20485" name="Equation" r:id="rId6" imgW="109188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364037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证明（续）：</a:t>
            </a:r>
            <a:r>
              <a:rPr lang="zh-CN" altLang="en-US" smtClean="0"/>
              <a:t>① </a:t>
            </a:r>
            <a:r>
              <a:rPr lang="zh-CN" altLang="en-US" smtClean="0">
                <a:sym typeface="Symbol" pitchFamily="18" charset="2"/>
              </a:rPr>
              <a:t></a:t>
            </a:r>
            <a:r>
              <a:rPr lang="zh-CN" altLang="en-US" smtClean="0"/>
              <a:t> ②，其中</a:t>
            </a:r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zh-CN" smtClean="0">
                <a:solidFill>
                  <a:srgbClr val="0000FF"/>
                </a:solidFill>
              </a:rPr>
              <a:t>①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曲线积分                      在 </a:t>
            </a:r>
            <a:r>
              <a:rPr lang="en-US" altLang="zh-CN" i="1" smtClean="0"/>
              <a:t>D</a:t>
            </a:r>
            <a:r>
              <a:rPr lang="zh-CN" altLang="en-US" smtClean="0"/>
              <a:t> 内与路径无关；</a:t>
            </a:r>
            <a:endParaRPr lang="en-US" altLang="zh-CN" smtClean="0"/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② </a:t>
            </a:r>
            <a:r>
              <a:rPr lang="zh-CN" altLang="en-US" smtClean="0"/>
              <a:t>表达式 </a:t>
            </a:r>
            <a:r>
              <a:rPr lang="en-US" altLang="zh-CN" i="1" smtClean="0">
                <a:solidFill>
                  <a:srgbClr val="0000FF"/>
                </a:solidFill>
              </a:rPr>
              <a:t>Pdx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Qdy</a:t>
            </a:r>
            <a:r>
              <a:rPr lang="en-US" altLang="zh-CN" smtClean="0"/>
              <a:t> </a:t>
            </a:r>
            <a:r>
              <a:rPr lang="zh-CN" altLang="en-US" smtClean="0"/>
              <a:t>为某二元函数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的全微分．</a:t>
            </a:r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endParaRPr lang="zh-CN" altLang="en-US" smtClean="0"/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/>
              <a:t>按偏导数的定义，有</a:t>
            </a:r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endParaRPr lang="zh-CN" altLang="en-US" smtClean="0"/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endParaRPr lang="zh-CN" altLang="en-US" smtClean="0"/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/>
              <a:t>其中</a:t>
            </a:r>
          </a:p>
        </p:txBody>
      </p:sp>
      <p:graphicFrame>
        <p:nvGraphicFramePr>
          <p:cNvPr id="59396" name="Object 2"/>
          <p:cNvGraphicFramePr>
            <a:graphicFrameLocks noChangeAspect="1"/>
          </p:cNvGraphicFramePr>
          <p:nvPr/>
        </p:nvGraphicFramePr>
        <p:xfrm>
          <a:off x="2266950" y="801688"/>
          <a:ext cx="1704975" cy="611187"/>
        </p:xfrm>
        <a:graphic>
          <a:graphicData uri="http://schemas.openxmlformats.org/presentationml/2006/ole">
            <p:oleObj spid="_x0000_s21506" name="Equation" r:id="rId3" imgW="850680" imgH="30456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908175" y="1852613"/>
          <a:ext cx="3409950" cy="712787"/>
        </p:xfrm>
        <a:graphic>
          <a:graphicData uri="http://schemas.openxmlformats.org/presentationml/2006/ole">
            <p:oleObj spid="_x0000_s21507" name="Equation" r:id="rId4" imgW="1701720" imgH="35532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11188" y="3195638"/>
          <a:ext cx="4019550" cy="815975"/>
        </p:xfrm>
        <a:graphic>
          <a:graphicData uri="http://schemas.openxmlformats.org/presentationml/2006/ole">
            <p:oleObj spid="_x0000_s21508" name="Equation" r:id="rId5" imgW="2006280" imgH="406080" progId="Equation.DSMT4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322388" y="4076700"/>
          <a:ext cx="6562725" cy="2168525"/>
        </p:xfrm>
        <a:graphic>
          <a:graphicData uri="http://schemas.openxmlformats.org/presentationml/2006/ole">
            <p:oleObj spid="_x0000_s21509" name="Equation" r:id="rId6" imgW="3276360" imgH="1079280" progId="Equation.DSMT4">
              <p:embed/>
            </p:oleObj>
          </a:graphicData>
        </a:graphic>
      </p:graphicFrame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2916238" y="4840288"/>
            <a:ext cx="2376487" cy="64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 flipH="1">
            <a:off x="5292725" y="4840288"/>
            <a:ext cx="2663825" cy="64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2916238" y="5575300"/>
            <a:ext cx="1187450" cy="64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 flipH="1">
            <a:off x="4111625" y="5575300"/>
            <a:ext cx="2765425" cy="64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569913" y="808038"/>
            <a:ext cx="6048375" cy="5762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7" name="Rectangle 17"/>
          <p:cNvSpPr>
            <a:spLocks noChangeArrowheads="1"/>
          </p:cNvSpPr>
          <p:nvPr/>
        </p:nvSpPr>
        <p:spPr bwMode="auto">
          <a:xfrm>
            <a:off x="3152775" y="4795838"/>
            <a:ext cx="2139950" cy="720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116638" y="1943100"/>
            <a:ext cx="3022600" cy="2851150"/>
            <a:chOff x="3853" y="1224"/>
            <a:chExt cx="1904" cy="1796"/>
          </a:xfrm>
        </p:grpSpPr>
        <p:pic>
          <p:nvPicPr>
            <p:cNvPr id="21520" name="Picture 13" descr="p209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53" y="1224"/>
              <a:ext cx="1904" cy="1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21" name="Rectangle 19"/>
            <p:cNvSpPr>
              <a:spLocks noChangeArrowheads="1"/>
            </p:cNvSpPr>
            <p:nvPr/>
          </p:nvSpPr>
          <p:spPr bwMode="auto">
            <a:xfrm>
              <a:off x="5048" y="2299"/>
              <a:ext cx="255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4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8145463" y="3124200"/>
            <a:ext cx="5032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oval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695" name="Freeform 15"/>
          <p:cNvSpPr>
            <a:spLocks/>
          </p:cNvSpPr>
          <p:nvPr/>
        </p:nvSpPr>
        <p:spPr bwMode="auto">
          <a:xfrm>
            <a:off x="7318375" y="3124200"/>
            <a:ext cx="844550" cy="823913"/>
          </a:xfrm>
          <a:custGeom>
            <a:avLst/>
            <a:gdLst>
              <a:gd name="T0" fmla="*/ 0 w 532"/>
              <a:gd name="T1" fmla="*/ 2147483647 h 519"/>
              <a:gd name="T2" fmla="*/ 2147483647 w 532"/>
              <a:gd name="T3" fmla="*/ 2147483647 h 519"/>
              <a:gd name="T4" fmla="*/ 2147483647 w 532"/>
              <a:gd name="T5" fmla="*/ 0 h 519"/>
              <a:gd name="T6" fmla="*/ 0 60000 65536"/>
              <a:gd name="T7" fmla="*/ 0 60000 65536"/>
              <a:gd name="T8" fmla="*/ 0 60000 65536"/>
              <a:gd name="T9" fmla="*/ 0 w 532"/>
              <a:gd name="T10" fmla="*/ 0 h 519"/>
              <a:gd name="T11" fmla="*/ 532 w 532"/>
              <a:gd name="T12" fmla="*/ 519 h 5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2" h="519">
                <a:moveTo>
                  <a:pt x="0" y="519"/>
                </a:moveTo>
                <a:cubicBezTo>
                  <a:pt x="66" y="480"/>
                  <a:pt x="307" y="370"/>
                  <a:pt x="396" y="284"/>
                </a:cubicBezTo>
                <a:cubicBezTo>
                  <a:pt x="485" y="198"/>
                  <a:pt x="504" y="59"/>
                  <a:pt x="53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 animBg="1"/>
      <p:bldP spid="71690" grpId="0" animBg="1"/>
      <p:bldP spid="71691" grpId="0" animBg="1"/>
      <p:bldP spid="71692" grpId="0" animBg="1"/>
      <p:bldP spid="71694" grpId="0" animBg="1"/>
      <p:bldP spid="71697" grpId="0" animBg="1"/>
      <p:bldP spid="71696" grpId="0" animBg="1"/>
      <p:bldP spid="7169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364037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证明（续）：</a:t>
            </a:r>
            <a:r>
              <a:rPr lang="zh-CN" altLang="en-US" smtClean="0"/>
              <a:t>① </a:t>
            </a:r>
            <a:r>
              <a:rPr lang="zh-CN" altLang="en-US" smtClean="0">
                <a:sym typeface="Symbol" pitchFamily="18" charset="2"/>
              </a:rPr>
              <a:t></a:t>
            </a:r>
            <a:r>
              <a:rPr lang="zh-CN" altLang="en-US" smtClean="0"/>
              <a:t> ②，其中</a:t>
            </a:r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zh-CN" smtClean="0">
                <a:solidFill>
                  <a:srgbClr val="0000FF"/>
                </a:solidFill>
              </a:rPr>
              <a:t>①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曲线积分                      在 </a:t>
            </a:r>
            <a:r>
              <a:rPr lang="en-US" altLang="zh-CN" i="1" smtClean="0"/>
              <a:t>D</a:t>
            </a:r>
            <a:r>
              <a:rPr lang="zh-CN" altLang="en-US" smtClean="0"/>
              <a:t> 内与路径无关；</a:t>
            </a:r>
            <a:endParaRPr lang="en-US" altLang="zh-CN" smtClean="0"/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② </a:t>
            </a:r>
            <a:r>
              <a:rPr lang="zh-CN" altLang="en-US" smtClean="0"/>
              <a:t>表达式 </a:t>
            </a:r>
            <a:r>
              <a:rPr lang="en-US" altLang="zh-CN" i="1" smtClean="0">
                <a:solidFill>
                  <a:srgbClr val="0000FF"/>
                </a:solidFill>
              </a:rPr>
              <a:t>Pdx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Qdy</a:t>
            </a:r>
            <a:r>
              <a:rPr lang="en-US" altLang="zh-CN" smtClean="0"/>
              <a:t> </a:t>
            </a:r>
            <a:r>
              <a:rPr lang="zh-CN" altLang="en-US" smtClean="0"/>
              <a:t>为某二元函数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的全微分．</a:t>
            </a:r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endParaRPr lang="zh-CN" altLang="en-US" smtClean="0"/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/>
              <a:t>按偏导数的定义，有</a:t>
            </a:r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endParaRPr lang="zh-CN" altLang="en-US" smtClean="0"/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endParaRPr lang="zh-CN" altLang="en-US" smtClean="0"/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/>
              <a:t>其中</a:t>
            </a:r>
          </a:p>
        </p:txBody>
      </p:sp>
      <p:graphicFrame>
        <p:nvGraphicFramePr>
          <p:cNvPr id="59396" name="Object 2"/>
          <p:cNvGraphicFramePr>
            <a:graphicFrameLocks noChangeAspect="1"/>
          </p:cNvGraphicFramePr>
          <p:nvPr/>
        </p:nvGraphicFramePr>
        <p:xfrm>
          <a:off x="2266950" y="801688"/>
          <a:ext cx="1704975" cy="611187"/>
        </p:xfrm>
        <a:graphic>
          <a:graphicData uri="http://schemas.openxmlformats.org/presentationml/2006/ole">
            <p:oleObj spid="_x0000_s22530" name="Equation" r:id="rId3" imgW="850680" imgH="30456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908175" y="1852613"/>
          <a:ext cx="3409950" cy="712787"/>
        </p:xfrm>
        <a:graphic>
          <a:graphicData uri="http://schemas.openxmlformats.org/presentationml/2006/ole">
            <p:oleObj spid="_x0000_s22531" name="Equation" r:id="rId4" imgW="1701720" imgH="35532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611188" y="2925763"/>
          <a:ext cx="7302500" cy="1071562"/>
        </p:xfrm>
        <a:graphic>
          <a:graphicData uri="http://schemas.openxmlformats.org/presentationml/2006/ole">
            <p:oleObj spid="_x0000_s22532" name="Equation" r:id="rId5" imgW="3644640" imgH="53316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322388" y="4076700"/>
          <a:ext cx="6562725" cy="2168525"/>
        </p:xfrm>
        <a:graphic>
          <a:graphicData uri="http://schemas.openxmlformats.org/presentationml/2006/ole">
            <p:oleObj spid="_x0000_s22533" name="Equation" r:id="rId6" imgW="3276360" imgH="1079280" progId="Equation.DSMT4">
              <p:embed/>
            </p:oleObj>
          </a:graphicData>
        </a:graphic>
      </p:graphicFrame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4629150" y="2924175"/>
            <a:ext cx="3384550" cy="10810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1835150" y="3054350"/>
            <a:ext cx="2771775" cy="5762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6" grpId="0" animBg="1"/>
      <p:bldP spid="727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6007100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证明（续）：</a:t>
            </a:r>
            <a:r>
              <a:rPr lang="zh-CN" altLang="en-US" smtClean="0"/>
              <a:t>① </a:t>
            </a:r>
            <a:r>
              <a:rPr lang="zh-CN" altLang="en-US" smtClean="0">
                <a:sym typeface="Symbol" pitchFamily="18" charset="2"/>
              </a:rPr>
              <a:t></a:t>
            </a:r>
            <a:r>
              <a:rPr lang="zh-CN" altLang="en-US" smtClean="0"/>
              <a:t> ②，其中</a:t>
            </a:r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zh-CN" smtClean="0">
                <a:solidFill>
                  <a:srgbClr val="0000FF"/>
                </a:solidFill>
              </a:rPr>
              <a:t>①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曲线积分                      在 </a:t>
            </a:r>
            <a:r>
              <a:rPr lang="en-US" altLang="zh-CN" i="1" smtClean="0"/>
              <a:t>D</a:t>
            </a:r>
            <a:r>
              <a:rPr lang="zh-CN" altLang="en-US" smtClean="0"/>
              <a:t> 内与路径无关；</a:t>
            </a:r>
            <a:endParaRPr lang="en-US" altLang="zh-CN" smtClean="0"/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② </a:t>
            </a:r>
            <a:r>
              <a:rPr lang="zh-CN" altLang="en-US" smtClean="0"/>
              <a:t>表达式 </a:t>
            </a:r>
            <a:r>
              <a:rPr lang="en-US" altLang="zh-CN" i="1" smtClean="0">
                <a:solidFill>
                  <a:srgbClr val="0000FF"/>
                </a:solidFill>
              </a:rPr>
              <a:t>Pdx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Qdy</a:t>
            </a:r>
            <a:r>
              <a:rPr lang="en-US" altLang="zh-CN" smtClean="0"/>
              <a:t> </a:t>
            </a:r>
            <a:r>
              <a:rPr lang="zh-CN" altLang="en-US" smtClean="0"/>
              <a:t>为某二元函数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的全微分．</a:t>
            </a:r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endParaRPr lang="zh-CN" altLang="en-US" smtClean="0"/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/>
              <a:t>按偏导数的定义，有</a:t>
            </a:r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endParaRPr lang="zh-CN" altLang="en-US" smtClean="0"/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endParaRPr lang="zh-CN" altLang="en-US" smtClean="0"/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endParaRPr lang="zh-CN" altLang="en-US" smtClean="0"/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endParaRPr lang="zh-CN" altLang="en-US" smtClean="0"/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endParaRPr lang="zh-CN" altLang="en-US" smtClean="0"/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/>
              <a:t>同理可得， 			① </a:t>
            </a:r>
            <a:r>
              <a:rPr lang="zh-CN" altLang="en-US" smtClean="0">
                <a:sym typeface="Symbol" pitchFamily="18" charset="2"/>
              </a:rPr>
              <a:t></a:t>
            </a:r>
            <a:r>
              <a:rPr lang="zh-CN" altLang="en-US" smtClean="0"/>
              <a:t> ②得证．</a:t>
            </a:r>
            <a:endParaRPr lang="en-US" altLang="zh-CN" smtClean="0"/>
          </a:p>
        </p:txBody>
      </p:sp>
      <p:graphicFrame>
        <p:nvGraphicFramePr>
          <p:cNvPr id="59396" name="Object 2"/>
          <p:cNvGraphicFramePr>
            <a:graphicFrameLocks noChangeAspect="1"/>
          </p:cNvGraphicFramePr>
          <p:nvPr/>
        </p:nvGraphicFramePr>
        <p:xfrm>
          <a:off x="2266950" y="801688"/>
          <a:ext cx="1704975" cy="611187"/>
        </p:xfrm>
        <a:graphic>
          <a:graphicData uri="http://schemas.openxmlformats.org/presentationml/2006/ole">
            <p:oleObj spid="_x0000_s23554" name="Equation" r:id="rId4" imgW="850680" imgH="30456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908175" y="1852613"/>
          <a:ext cx="3409950" cy="712787"/>
        </p:xfrm>
        <a:graphic>
          <a:graphicData uri="http://schemas.openxmlformats.org/presentationml/2006/ole">
            <p:oleObj spid="_x0000_s23555" name="Equation" r:id="rId5" imgW="1701720" imgH="35532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11188" y="2940050"/>
          <a:ext cx="7607300" cy="2705100"/>
        </p:xfrm>
        <a:graphic>
          <a:graphicData uri="http://schemas.openxmlformats.org/presentationml/2006/ole">
            <p:oleObj spid="_x0000_s23556" name="Equation" r:id="rId6" imgW="3797280" imgH="1346040" progId="Equation.DSMT4">
              <p:embed/>
            </p:oleObj>
          </a:graphicData>
        </a:graphic>
      </p:graphicFrame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1071563" y="4005263"/>
            <a:ext cx="2376487" cy="1079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 flipH="1">
            <a:off x="3448050" y="4005263"/>
            <a:ext cx="4868863" cy="1079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 flipH="1">
            <a:off x="1071563" y="5086350"/>
            <a:ext cx="2525712" cy="574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3597275" y="5086350"/>
            <a:ext cx="1406525" cy="574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2214563" y="5586413"/>
          <a:ext cx="1781175" cy="866775"/>
        </p:xfrm>
        <a:graphic>
          <a:graphicData uri="http://schemas.openxmlformats.org/presentationml/2006/ole">
            <p:oleObj spid="_x0000_s23557" name="Equation" r:id="rId7" imgW="888840" imgH="431640" progId="Equation.DSMT4">
              <p:embed/>
            </p:oleObj>
          </a:graphicData>
        </a:graphic>
      </p:graphicFrame>
      <p:sp>
        <p:nvSpPr>
          <p:cNvPr id="73742" name="Line 14"/>
          <p:cNvSpPr>
            <a:spLocks noChangeShapeType="1"/>
          </p:cNvSpPr>
          <p:nvPr/>
        </p:nvSpPr>
        <p:spPr bwMode="auto">
          <a:xfrm>
            <a:off x="6111875" y="4292600"/>
            <a:ext cx="360363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>
            <a:off x="5219700" y="4754563"/>
            <a:ext cx="360363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565" name="Group 18"/>
          <p:cNvGrpSpPr>
            <a:grpSpLocks/>
          </p:cNvGrpSpPr>
          <p:nvPr/>
        </p:nvGrpSpPr>
        <p:grpSpPr bwMode="auto">
          <a:xfrm>
            <a:off x="6588125" y="4292600"/>
            <a:ext cx="2190750" cy="2066925"/>
            <a:chOff x="4222" y="2931"/>
            <a:chExt cx="1380" cy="1302"/>
          </a:xfrm>
        </p:grpSpPr>
        <p:pic>
          <p:nvPicPr>
            <p:cNvPr id="23567" name="Picture 8" descr="p209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22" y="2931"/>
              <a:ext cx="1380" cy="1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8" name="Rectangle 17"/>
            <p:cNvSpPr>
              <a:spLocks noChangeArrowheads="1"/>
            </p:cNvSpPr>
            <p:nvPr/>
          </p:nvSpPr>
          <p:spPr bwMode="auto">
            <a:xfrm>
              <a:off x="5085" y="3675"/>
              <a:ext cx="208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>
                  <a:latin typeface="Times New Roman" pitchFamily="18" charset="0"/>
                </a:rPr>
                <a:t>D</a:t>
              </a:r>
              <a:endParaRPr lang="zh-CN" altLang="en-US" sz="1600" i="1">
                <a:latin typeface="Times New Roman" pitchFamily="18" charset="0"/>
              </a:endParaRPr>
            </a:p>
          </p:txBody>
        </p:sp>
      </p:grpSp>
      <p:sp>
        <p:nvSpPr>
          <p:cNvPr id="16" name="AutoShape 8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7" grpId="0" animBg="1"/>
      <p:bldP spid="73738" grpId="0" animBg="1"/>
      <p:bldP spid="73739" grpId="0" animBg="1"/>
      <p:bldP spid="73740" grpId="0" animBg="1"/>
      <p:bldP spid="73742" grpId="0" animBg="1"/>
      <p:bldP spid="73743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911725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证明（续）：</a:t>
            </a:r>
            <a:r>
              <a:rPr lang="zh-CN" altLang="en-US" smtClean="0"/>
              <a:t>②</a:t>
            </a:r>
            <a:r>
              <a:rPr lang="zh-CN" altLang="en-US" smtClean="0">
                <a:sym typeface="Symbol" pitchFamily="18" charset="2"/>
              </a:rPr>
              <a:t> </a:t>
            </a:r>
            <a:r>
              <a:rPr lang="zh-CN" altLang="en-US" smtClean="0"/>
              <a:t> ③，其中</a:t>
            </a:r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② </a:t>
            </a:r>
            <a:r>
              <a:rPr lang="zh-CN" altLang="en-US" smtClean="0"/>
              <a:t>表达式 </a:t>
            </a:r>
            <a:r>
              <a:rPr lang="en-US" altLang="zh-CN" i="1" smtClean="0">
                <a:solidFill>
                  <a:srgbClr val="0000FF"/>
                </a:solidFill>
              </a:rPr>
              <a:t>Pdx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Qdy</a:t>
            </a:r>
            <a:r>
              <a:rPr lang="en-US" altLang="zh-CN" smtClean="0"/>
              <a:t> </a:t>
            </a:r>
            <a:r>
              <a:rPr lang="zh-CN" altLang="en-US" smtClean="0"/>
              <a:t>为某二元函数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的全微分； </a:t>
            </a:r>
          </a:p>
          <a:p>
            <a:pPr marL="566738" indent="-457200">
              <a:lnSpc>
                <a:spcPct val="20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③</a:t>
            </a:r>
            <a:r>
              <a:rPr lang="zh-CN" altLang="en-US" smtClean="0"/>
              <a:t> </a:t>
            </a:r>
            <a:r>
              <a:rPr lang="en-US" altLang="zh-CN" smtClean="0"/>
              <a:t>                  </a:t>
            </a:r>
            <a:r>
              <a:rPr lang="zh-CN" altLang="en-US" smtClean="0"/>
              <a:t>在 </a:t>
            </a:r>
            <a:r>
              <a:rPr lang="en-US" altLang="zh-CN" i="1" smtClean="0"/>
              <a:t>D</a:t>
            </a:r>
            <a:r>
              <a:rPr lang="zh-CN" altLang="en-US" smtClean="0"/>
              <a:t> 内恒成立．</a:t>
            </a:r>
          </a:p>
          <a:p>
            <a:pPr marL="566738" indent="-457200">
              <a:lnSpc>
                <a:spcPct val="15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/>
              <a:t>	</a:t>
            </a:r>
          </a:p>
          <a:p>
            <a:pPr marL="566738" indent="-457200">
              <a:lnSpc>
                <a:spcPct val="20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/>
              <a:t>表达式 </a:t>
            </a:r>
            <a:r>
              <a:rPr lang="en-US" altLang="zh-CN" i="1" smtClean="0">
                <a:solidFill>
                  <a:srgbClr val="0000FF"/>
                </a:solidFill>
              </a:rPr>
              <a:t>Pdx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Qdy</a:t>
            </a:r>
            <a:r>
              <a:rPr lang="en-US" altLang="zh-CN" smtClean="0"/>
              <a:t> </a:t>
            </a:r>
            <a:r>
              <a:rPr lang="zh-CN" altLang="en-US" smtClean="0"/>
              <a:t>为某二元函数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的全微分</a:t>
            </a:r>
          </a:p>
          <a:p>
            <a:pPr marL="566738" indent="-457200">
              <a:lnSpc>
                <a:spcPct val="20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>
                <a:sym typeface="Symbol" pitchFamily="18" charset="2"/>
              </a:rPr>
              <a:t></a:t>
            </a:r>
          </a:p>
          <a:p>
            <a:pPr marL="566738" indent="-457200">
              <a:lnSpc>
                <a:spcPct val="300000"/>
              </a:lnSpc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>
                <a:sym typeface="Symbol" pitchFamily="18" charset="2"/>
              </a:rPr>
              <a:t>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42988" y="1484313"/>
          <a:ext cx="1246187" cy="865187"/>
        </p:xfrm>
        <a:graphic>
          <a:graphicData uri="http://schemas.openxmlformats.org/presentationml/2006/ole">
            <p:oleObj spid="_x0000_s24578" name="Equation" r:id="rId4" imgW="622080" imgH="431640" progId="Equation.DSMT4">
              <p:embed/>
            </p:oleObj>
          </a:graphicData>
        </a:graphic>
      </p:graphicFrame>
      <p:graphicFrame>
        <p:nvGraphicFramePr>
          <p:cNvPr id="59396" name="Object 2"/>
          <p:cNvGraphicFramePr>
            <a:graphicFrameLocks noChangeAspect="1"/>
          </p:cNvGraphicFramePr>
          <p:nvPr/>
        </p:nvGraphicFramePr>
        <p:xfrm>
          <a:off x="1089025" y="3400425"/>
          <a:ext cx="2182813" cy="863600"/>
        </p:xfrm>
        <a:graphic>
          <a:graphicData uri="http://schemas.openxmlformats.org/presentationml/2006/ole">
            <p:oleObj spid="_x0000_s24579" name="Equation" r:id="rId5" imgW="1091880" imgH="431640" progId="Equation.DSMT4">
              <p:embed/>
            </p:oleObj>
          </a:graphicData>
        </a:graphic>
      </p:graphicFrame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1089025" y="4400550"/>
          <a:ext cx="6596063" cy="939800"/>
        </p:xfrm>
        <a:graphic>
          <a:graphicData uri="http://schemas.openxmlformats.org/presentationml/2006/ole">
            <p:oleObj spid="_x0000_s24580" name="Equation" r:id="rId6" imgW="3301920" imgH="469800" progId="Equation.DSMT4">
              <p:embed/>
            </p:oleObj>
          </a:graphicData>
        </a:graphic>
      </p:graphicFrame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024313" y="4848225"/>
            <a:ext cx="539750" cy="101600"/>
            <a:chOff x="2154" y="3566"/>
            <a:chExt cx="340" cy="64"/>
          </a:xfrm>
        </p:grpSpPr>
        <p:sp>
          <p:nvSpPr>
            <p:cNvPr id="24589" name="Line 18"/>
            <p:cNvSpPr>
              <a:spLocks noChangeShapeType="1"/>
            </p:cNvSpPr>
            <p:nvPr/>
          </p:nvSpPr>
          <p:spPr bwMode="auto">
            <a:xfrm>
              <a:off x="2154" y="3566"/>
              <a:ext cx="3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19"/>
            <p:cNvSpPr>
              <a:spLocks noChangeShapeType="1"/>
            </p:cNvSpPr>
            <p:nvPr/>
          </p:nvSpPr>
          <p:spPr bwMode="auto">
            <a:xfrm>
              <a:off x="2154" y="3630"/>
              <a:ext cx="3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1576388" y="4452938"/>
            <a:ext cx="1366837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 flipH="1">
            <a:off x="2943225" y="4452938"/>
            <a:ext cx="981075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 flipH="1">
            <a:off x="5668963" y="4452938"/>
            <a:ext cx="1366837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4687888" y="4452938"/>
            <a:ext cx="981075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0" name="AutoShape 26"/>
          <p:cNvSpPr>
            <a:spLocks noChangeArrowheads="1"/>
          </p:cNvSpPr>
          <p:nvPr/>
        </p:nvSpPr>
        <p:spPr bwMode="auto">
          <a:xfrm>
            <a:off x="3421063" y="5308600"/>
            <a:ext cx="2994025" cy="1189038"/>
          </a:xfrm>
          <a:prstGeom prst="wedgeRoundRectCallout">
            <a:avLst>
              <a:gd name="adj1" fmla="val -22394"/>
              <a:gd name="adj2" fmla="val -68426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>
                <a:solidFill>
                  <a:srgbClr val="0000FF"/>
                </a:solidFill>
                <a:latin typeface="Times New Roman" pitchFamily="18" charset="0"/>
              </a:rPr>
              <a:t>①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P.70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的定理</a:t>
            </a:r>
            <a:endParaRPr lang="zh-CN" altLang="en-US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② 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内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具有一阶连续偏导数．</a:t>
            </a:r>
          </a:p>
        </p:txBody>
      </p:sp>
      <p:sp>
        <p:nvSpPr>
          <p:cNvPr id="14" name="AutoShape 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5" grpId="0" animBg="1"/>
      <p:bldP spid="42006" grpId="0" animBg="1"/>
      <p:bldP spid="42007" grpId="0" animBg="1"/>
      <p:bldP spid="42008" grpId="0" animBg="1"/>
      <p:bldP spid="42010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3633787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证明（续）：</a:t>
            </a:r>
            <a:r>
              <a:rPr lang="zh-CN" altLang="en-US" smtClean="0"/>
              <a:t>③</a:t>
            </a:r>
            <a:r>
              <a:rPr lang="zh-CN" altLang="en-US" smtClean="0">
                <a:sym typeface="Symbol" pitchFamily="18" charset="2"/>
              </a:rPr>
              <a:t> </a:t>
            </a:r>
            <a:r>
              <a:rPr lang="zh-CN" altLang="en-US" smtClean="0"/>
              <a:t> ④，其中</a:t>
            </a:r>
          </a:p>
          <a:p>
            <a:pPr marL="566738" indent="-457200"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③</a:t>
            </a:r>
            <a:r>
              <a:rPr lang="zh-CN" altLang="en-US" smtClean="0"/>
              <a:t> </a:t>
            </a:r>
            <a:r>
              <a:rPr lang="en-US" altLang="zh-CN" smtClean="0"/>
              <a:t>                  </a:t>
            </a:r>
            <a:r>
              <a:rPr lang="zh-CN" altLang="en-US" smtClean="0"/>
              <a:t>在 </a:t>
            </a:r>
            <a:r>
              <a:rPr lang="en-US" altLang="zh-CN" i="1" smtClean="0"/>
              <a:t>D</a:t>
            </a:r>
            <a:r>
              <a:rPr lang="zh-CN" altLang="en-US" smtClean="0"/>
              <a:t> 内恒成立；</a:t>
            </a:r>
          </a:p>
          <a:p>
            <a:pPr marL="566738" indent="-457200"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④ </a:t>
            </a:r>
            <a:r>
              <a:rPr lang="zh-CN" altLang="en-US" smtClean="0"/>
              <a:t>对 </a:t>
            </a:r>
            <a:r>
              <a:rPr lang="en-US" altLang="zh-CN" i="1" smtClean="0"/>
              <a:t>D</a:t>
            </a:r>
            <a:r>
              <a:rPr lang="zh-CN" altLang="en-US" smtClean="0"/>
              <a:t> 内任意闭曲线 </a:t>
            </a:r>
            <a:r>
              <a:rPr lang="en-US" altLang="zh-CN" i="1" smtClean="0"/>
              <a:t>L</a:t>
            </a:r>
            <a:r>
              <a:rPr lang="zh-CN" altLang="en-US" smtClean="0"/>
              <a:t>，</a:t>
            </a:r>
            <a:endParaRPr lang="en-US" altLang="zh-CN" smtClean="0"/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设闭曲线 </a:t>
            </a:r>
            <a:r>
              <a:rPr lang="en-US" altLang="zh-CN" i="1" smtClean="0"/>
              <a:t>L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围成平面区域 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1</a:t>
            </a:r>
            <a:r>
              <a:rPr lang="zh-CN" altLang="en-US" smtClean="0"/>
              <a:t>，</a:t>
            </a:r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1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 </a:t>
            </a:r>
            <a:r>
              <a:rPr lang="en-US" altLang="zh-CN" i="1" smtClean="0"/>
              <a:t>D</a:t>
            </a:r>
            <a:r>
              <a:rPr lang="zh-CN" altLang="en-US" smtClean="0"/>
              <a:t>，则由格林公式可得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42988" y="908050"/>
          <a:ext cx="1246187" cy="865188"/>
        </p:xfrm>
        <a:graphic>
          <a:graphicData uri="http://schemas.openxmlformats.org/presentationml/2006/ole">
            <p:oleObj spid="_x0000_s25602" name="Equation" r:id="rId4" imgW="622080" imgH="43164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108450" y="1628775"/>
          <a:ext cx="2263775" cy="611188"/>
        </p:xfrm>
        <a:graphic>
          <a:graphicData uri="http://schemas.openxmlformats.org/presentationml/2006/ole">
            <p:oleObj spid="_x0000_s25603" name="Equation" r:id="rId5" imgW="1130040" imgH="304560" progId="Equation.DSMT4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411288" y="4019550"/>
          <a:ext cx="4960937" cy="993775"/>
        </p:xfrm>
        <a:graphic>
          <a:graphicData uri="http://schemas.openxmlformats.org/presentationml/2006/ole">
            <p:oleObj spid="_x0000_s25604" name="Equation" r:id="rId6" imgW="2476440" imgH="495000" progId="Equation.DSMT4">
              <p:embed/>
            </p:oleObj>
          </a:graphicData>
        </a:graphic>
      </p:graphicFrame>
      <p:sp>
        <p:nvSpPr>
          <p:cNvPr id="79888" name="Rectangle 16"/>
          <p:cNvSpPr>
            <a:spLocks noChangeArrowheads="1"/>
          </p:cNvSpPr>
          <p:nvPr/>
        </p:nvSpPr>
        <p:spPr bwMode="auto">
          <a:xfrm>
            <a:off x="569913" y="936625"/>
            <a:ext cx="4002087" cy="7921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0" name="Rectangle 18"/>
          <p:cNvSpPr>
            <a:spLocks noChangeArrowheads="1"/>
          </p:cNvSpPr>
          <p:nvPr/>
        </p:nvSpPr>
        <p:spPr bwMode="auto">
          <a:xfrm>
            <a:off x="5838825" y="4278313"/>
            <a:ext cx="6477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8" grpId="0" animBg="1"/>
      <p:bldP spid="79890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40105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 </a:t>
            </a:r>
            <a:r>
              <a:rPr lang="en-US" altLang="zh-CN" i="1" smtClean="0"/>
              <a:t>D</a:t>
            </a:r>
            <a:r>
              <a:rPr lang="zh-CN" altLang="en-US" smtClean="0"/>
              <a:t> 是一个平面区域，若区域 </a:t>
            </a:r>
            <a:r>
              <a:rPr lang="en-US" altLang="zh-CN" i="1" smtClean="0"/>
              <a:t>D</a:t>
            </a:r>
            <a:r>
              <a:rPr lang="zh-CN" altLang="en-US" smtClean="0"/>
              <a:t> 内任一闭曲线所围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成的部分都属于 </a:t>
            </a:r>
            <a:r>
              <a:rPr lang="en-US" altLang="zh-CN" i="1" smtClean="0"/>
              <a:t>D</a:t>
            </a:r>
            <a:r>
              <a:rPr lang="zh-CN" altLang="en-US" smtClean="0"/>
              <a:t>，则称 </a:t>
            </a:r>
            <a:r>
              <a:rPr lang="en-US" altLang="zh-CN" i="1" smtClean="0"/>
              <a:t>D</a:t>
            </a:r>
            <a:r>
              <a:rPr lang="zh-CN" altLang="en-US" smtClean="0"/>
              <a:t> 为平面</a:t>
            </a:r>
            <a:r>
              <a:rPr lang="zh-CN" altLang="en-US" smtClean="0">
                <a:solidFill>
                  <a:srgbClr val="FF0000"/>
                </a:solidFill>
              </a:rPr>
              <a:t>单连通区域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否则称为平面</a:t>
            </a:r>
            <a:r>
              <a:rPr lang="zh-CN" altLang="en-US" smtClean="0">
                <a:solidFill>
                  <a:srgbClr val="FF0000"/>
                </a:solidFill>
              </a:rPr>
              <a:t>复连通区域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从几何直观上看，平面单连通区域就是不含“洞”的区域，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复连通区域就是含有“洞”（包括点“洞”）的区域．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一、平面区域的连通性</a:t>
            </a:r>
            <a:endParaRPr lang="zh-CN" altLang="en-US" dirty="0"/>
          </a:p>
        </p:txBody>
      </p:sp>
      <p:pic>
        <p:nvPicPr>
          <p:cNvPr id="5124" name="Picture 4" descr="C:\Users\cjl\Desktop\p165-复连通区域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0063" y="3816350"/>
            <a:ext cx="31908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 descr="C:\Users\cjl\Desktop\p165-单连通区域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6350"/>
            <a:ext cx="3048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19188" y="5545138"/>
            <a:ext cx="1724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单连通区域</a:t>
            </a:r>
            <a:endParaRPr lang="zh-CN" altLang="en-US" b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43488" y="5545138"/>
            <a:ext cx="1724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复连通区域</a:t>
            </a:r>
            <a:endParaRPr lang="zh-CN" altLang="en-US" b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4572000" y="1501775"/>
            <a:ext cx="391477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 flipH="1">
            <a:off x="3357563" y="1957388"/>
            <a:ext cx="39290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85875" y="4300538"/>
            <a:ext cx="1214438" cy="714375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/>
          </a:p>
        </p:txBody>
      </p:sp>
      <p:sp>
        <p:nvSpPr>
          <p:cNvPr id="12" name="椭圆 11"/>
          <p:cNvSpPr/>
          <p:nvPr/>
        </p:nvSpPr>
        <p:spPr>
          <a:xfrm>
            <a:off x="5843588" y="4400550"/>
            <a:ext cx="1214437" cy="714375"/>
          </a:xfrm>
          <a:prstGeom prst="ellipse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5094287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证明（续）：</a:t>
            </a:r>
            <a:r>
              <a:rPr lang="zh-CN" altLang="en-US" smtClean="0"/>
              <a:t>④</a:t>
            </a:r>
            <a:r>
              <a:rPr lang="zh-CN" altLang="en-US" smtClean="0">
                <a:sym typeface="Symbol" pitchFamily="18" charset="2"/>
              </a:rPr>
              <a:t> </a:t>
            </a:r>
            <a:r>
              <a:rPr lang="zh-CN" altLang="en-US" smtClean="0"/>
              <a:t> ①，其中</a:t>
            </a:r>
          </a:p>
          <a:p>
            <a:pPr marL="566738" indent="-457200"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④ </a:t>
            </a:r>
            <a:r>
              <a:rPr lang="zh-CN" altLang="en-US" smtClean="0"/>
              <a:t>对 </a:t>
            </a:r>
            <a:r>
              <a:rPr lang="en-US" altLang="zh-CN" i="1" smtClean="0"/>
              <a:t>D</a:t>
            </a:r>
            <a:r>
              <a:rPr lang="zh-CN" altLang="en-US" smtClean="0"/>
              <a:t> 内任意闭曲线 </a:t>
            </a:r>
            <a:r>
              <a:rPr lang="en-US" altLang="zh-CN" i="1" smtClean="0"/>
              <a:t>L</a:t>
            </a:r>
            <a:r>
              <a:rPr lang="zh-CN" altLang="en-US" smtClean="0"/>
              <a:t>，</a:t>
            </a:r>
            <a:endParaRPr lang="en-US" altLang="zh-CN" smtClean="0"/>
          </a:p>
          <a:p>
            <a:pPr marL="566738" indent="-457200"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①</a:t>
            </a:r>
            <a:r>
              <a:rPr lang="zh-CN" altLang="en-US" smtClean="0"/>
              <a:t> 曲线积分                      在 </a:t>
            </a:r>
            <a:r>
              <a:rPr lang="en-US" altLang="zh-CN" i="1" smtClean="0"/>
              <a:t>D</a:t>
            </a:r>
            <a:r>
              <a:rPr lang="zh-CN" altLang="en-US" smtClean="0"/>
              <a:t> 内与路径无关．</a:t>
            </a:r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L</a:t>
            </a:r>
            <a:r>
              <a:rPr lang="en-US" altLang="zh-CN" smtClean="0"/>
              <a:t> = </a:t>
            </a:r>
            <a:r>
              <a:rPr lang="en-US" altLang="zh-CN" i="1" smtClean="0"/>
              <a:t>L</a:t>
            </a:r>
            <a:r>
              <a:rPr lang="en-US" altLang="zh-CN" baseline="-25000" smtClean="0"/>
              <a:t>1</a:t>
            </a:r>
            <a:r>
              <a:rPr lang="en-US" altLang="zh-CN" smtClean="0"/>
              <a:t> + </a:t>
            </a:r>
            <a:r>
              <a:rPr lang="en-US" altLang="zh-CN" i="1" smtClean="0"/>
              <a:t>L</a:t>
            </a:r>
            <a:r>
              <a:rPr lang="en-US" altLang="zh-CN" baseline="-25000" smtClean="0"/>
              <a:t>2</a:t>
            </a:r>
            <a:r>
              <a:rPr lang="en-US" altLang="zh-CN" baseline="30000" smtClean="0">
                <a:sym typeface="Symbol" pitchFamily="18" charset="2"/>
              </a:rPr>
              <a:t>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/>
              <a:t>，则</a:t>
            </a:r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又因为</a:t>
            </a:r>
          </a:p>
          <a:p>
            <a:pPr marL="566738" indent="-457200"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所以                   ，</a:t>
            </a:r>
          </a:p>
          <a:p>
            <a:pPr marL="566738" indent="-457200"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即曲线积分在 </a:t>
            </a:r>
            <a:r>
              <a:rPr lang="en-US" altLang="zh-CN" i="1" smtClean="0"/>
              <a:t>D</a:t>
            </a:r>
            <a:r>
              <a:rPr lang="zh-CN" altLang="en-US" smtClean="0"/>
              <a:t> 内与路径无关．</a:t>
            </a:r>
            <a:endParaRPr lang="en-US" altLang="zh-CN" smtClean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108450" y="928688"/>
          <a:ext cx="2365375" cy="611187"/>
        </p:xfrm>
        <a:graphic>
          <a:graphicData uri="http://schemas.openxmlformats.org/presentationml/2006/ole">
            <p:oleObj spid="_x0000_s26626" name="Equation" r:id="rId4" imgW="1180800" imgH="304560" progId="Equation.DSMT4">
              <p:embed/>
            </p:oleObj>
          </a:graphicData>
        </a:graphic>
      </p:graphicFrame>
      <p:graphicFrame>
        <p:nvGraphicFramePr>
          <p:cNvPr id="59396" name="Object 2"/>
          <p:cNvGraphicFramePr>
            <a:graphicFrameLocks noChangeAspect="1"/>
          </p:cNvGraphicFramePr>
          <p:nvPr/>
        </p:nvGraphicFramePr>
        <p:xfrm>
          <a:off x="2266950" y="1628775"/>
          <a:ext cx="1704975" cy="611188"/>
        </p:xfrm>
        <a:graphic>
          <a:graphicData uri="http://schemas.openxmlformats.org/presentationml/2006/ole">
            <p:oleObj spid="_x0000_s26627" name="Equation" r:id="rId5" imgW="850680" imgH="304560" progId="Equation.DSMT4">
              <p:embed/>
            </p:oleObj>
          </a:graphicData>
        </a:graphic>
      </p:graphicFrame>
      <p:sp>
        <p:nvSpPr>
          <p:cNvPr id="82950" name="AutoShape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/>
              <a:t>返回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360738" y="2817813"/>
          <a:ext cx="2263775" cy="611187"/>
        </p:xfrm>
        <a:graphic>
          <a:graphicData uri="http://schemas.openxmlformats.org/presentationml/2006/ole">
            <p:oleObj spid="_x0000_s26628" name="Equation" r:id="rId7" imgW="1130040" imgH="304560" progId="Equation.DSMT4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687513" y="3371850"/>
          <a:ext cx="3892550" cy="663575"/>
        </p:xfrm>
        <a:graphic>
          <a:graphicData uri="http://schemas.openxmlformats.org/presentationml/2006/ole">
            <p:oleObj spid="_x0000_s26629" name="Equation" r:id="rId8" imgW="1942920" imgH="330120" progId="Equation.DSMT4">
              <p:embed/>
            </p:oleObj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331913" y="4062413"/>
          <a:ext cx="1398587" cy="663575"/>
        </p:xfrm>
        <a:graphic>
          <a:graphicData uri="http://schemas.openxmlformats.org/presentationml/2006/ole">
            <p:oleObj spid="_x0000_s26630" name="Equation" r:id="rId9" imgW="698400" imgH="330120" progId="Equation.DSMT4">
              <p:embed/>
            </p:oleObj>
          </a:graphicData>
        </a:graphic>
      </p:graphicFrame>
      <p:pic>
        <p:nvPicPr>
          <p:cNvPr id="23557" name="Picture 5" descr="C:\Users\cjl\Desktop\p169-积分与路径无关.bmp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143625" y="2924175"/>
            <a:ext cx="30003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二元函数的全体原函数</a:t>
            </a:r>
            <a:r>
              <a:rPr lang="zh-CN" altLang="en-US" sz="2400" smtClean="0">
                <a:solidFill>
                  <a:srgbClr val="FF0000"/>
                </a:solidFill>
              </a:rPr>
              <a:t>（课本</a:t>
            </a:r>
            <a:r>
              <a:rPr lang="en-US" altLang="zh-CN" sz="2400" smtClean="0">
                <a:solidFill>
                  <a:srgbClr val="FF0000"/>
                </a:solidFill>
              </a:rPr>
              <a:t>P.213</a:t>
            </a:r>
            <a:r>
              <a:rPr lang="zh-CN" altLang="en-US" sz="240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是 </a:t>
            </a:r>
            <a:r>
              <a:rPr lang="en-US" altLang="zh-CN" i="1" smtClean="0">
                <a:solidFill>
                  <a:srgbClr val="0000FF"/>
                </a:solidFill>
              </a:rPr>
              <a:t>Pdx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Qdy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的一个原函数，则 </a:t>
            </a:r>
            <a:r>
              <a:rPr lang="en-US" altLang="zh-CN" i="1" smtClean="0">
                <a:solidFill>
                  <a:srgbClr val="0000FF"/>
                </a:solidFill>
              </a:rPr>
              <a:t>Pdx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Qdy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的全体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原函数为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C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特别地，若                                                               ，则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同理可得，</a:t>
            </a:r>
          </a:p>
        </p:txBody>
      </p:sp>
      <p:graphicFrame>
        <p:nvGraphicFramePr>
          <p:cNvPr id="59396" name="Object 2"/>
          <p:cNvGraphicFramePr>
            <a:graphicFrameLocks noChangeAspect="1"/>
          </p:cNvGraphicFramePr>
          <p:nvPr/>
        </p:nvGraphicFramePr>
        <p:xfrm>
          <a:off x="2232025" y="2487613"/>
          <a:ext cx="4813300" cy="712787"/>
        </p:xfrm>
        <a:graphic>
          <a:graphicData uri="http://schemas.openxmlformats.org/presentationml/2006/ole">
            <p:oleObj spid="_x0000_s27650" name="Equation" r:id="rId3" imgW="2400120" imgH="35532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9388" y="3182938"/>
          <a:ext cx="8939212" cy="2190750"/>
        </p:xfrm>
        <a:graphic>
          <a:graphicData uri="http://schemas.openxmlformats.org/presentationml/2006/ole">
            <p:oleObj spid="_x0000_s27651" name="Equation" r:id="rId4" imgW="4457520" imgH="109188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95375" y="3875088"/>
            <a:ext cx="4070350" cy="7651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5165725" y="3875088"/>
            <a:ext cx="3959225" cy="7651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095375" y="4714875"/>
            <a:ext cx="2052638" cy="6286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3141663" y="4714875"/>
            <a:ext cx="2033587" cy="6286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22300" y="5845175"/>
          <a:ext cx="4965700" cy="712788"/>
        </p:xfrm>
        <a:graphic>
          <a:graphicData uri="http://schemas.openxmlformats.org/presentationml/2006/ole">
            <p:oleObj spid="_x0000_s27652" name="Equation" r:id="rId5" imgW="2476440" imgH="355320" progId="Equation.DSMT4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5715000" y="1501775"/>
            <a:ext cx="2843213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58371" name="Picture 3" descr="C:\Users\cjl\Desktop\p171-二元函数的原函数-1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77000" y="4495800"/>
            <a:ext cx="2667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5" descr="C:\Users\cjl\Desktop\p171-二元函数的原函数-2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77000" y="4495800"/>
            <a:ext cx="2667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 descr="C:\Users\cjl\Desktop\p171-二元函数的原函数-3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77000" y="4495800"/>
            <a:ext cx="2667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圆角矩形 14"/>
          <p:cNvSpPr>
            <a:spLocks noChangeArrowheads="1"/>
          </p:cNvSpPr>
          <p:nvPr/>
        </p:nvSpPr>
        <p:spPr bwMode="auto">
          <a:xfrm>
            <a:off x="5292725" y="3173413"/>
            <a:ext cx="3675063" cy="60642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若 </a:t>
            </a:r>
            <a:r>
              <a:rPr lang="en-US" altLang="zh-CN" sz="2400" i="1">
                <a:latin typeface="Times New Roman" pitchFamily="18" charset="0"/>
              </a:rPr>
              <a:t>O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D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，常令</a:t>
            </a:r>
            <a:r>
              <a:rPr lang="en-US" altLang="zh-CN" sz="2400" i="1">
                <a:latin typeface="Times New Roman" pitchFamily="18" charset="0"/>
              </a:rPr>
              <a:t>M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=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O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．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611188" y="1168400"/>
            <a:ext cx="5184775" cy="431800"/>
          </a:xfrm>
          <a:prstGeom prst="rect">
            <a:avLst/>
          </a:prstGeom>
          <a:solidFill>
            <a:schemeClr val="bg1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/>
              <a:t>即 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</a:rPr>
              <a:t>Pdx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</a:rPr>
              <a:t> + </a:t>
            </a:r>
            <a:r>
              <a:rPr lang="en-US" altLang="zh-CN" sz="2000" i="1">
                <a:solidFill>
                  <a:srgbClr val="0000FF"/>
                </a:solidFill>
                <a:latin typeface="Times New Roman" pitchFamily="18" charset="0"/>
              </a:rPr>
              <a:t>Qdy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为某二元函数 </a:t>
            </a:r>
            <a:r>
              <a:rPr lang="en-US" altLang="zh-CN" sz="2000" i="1">
                <a:latin typeface="Times New Roman" pitchFamily="18" charset="0"/>
              </a:rPr>
              <a:t>u</a:t>
            </a:r>
            <a:r>
              <a:rPr lang="en-US" altLang="zh-CN" sz="2000">
                <a:latin typeface="Times New Roman" pitchFamily="18" charset="0"/>
              </a:rPr>
              <a:t>(</a:t>
            </a:r>
            <a:r>
              <a:rPr lang="en-US" altLang="zh-CN" sz="2000" i="1">
                <a:latin typeface="Times New Roman" pitchFamily="18" charset="0"/>
              </a:rPr>
              <a:t>x</a:t>
            </a:r>
            <a:r>
              <a:rPr lang="en-US" altLang="zh-CN" sz="2000">
                <a:latin typeface="Times New Roman" pitchFamily="18" charset="0"/>
              </a:rPr>
              <a:t>, </a:t>
            </a:r>
            <a:r>
              <a:rPr lang="en-US" altLang="zh-CN" sz="2000" i="1">
                <a:latin typeface="Times New Roman" pitchFamily="18" charset="0"/>
              </a:rPr>
              <a:t>y</a:t>
            </a:r>
            <a:r>
              <a:rPr lang="en-US" altLang="zh-CN" sz="2000">
                <a:latin typeface="Times New Roman" pitchFamily="18" charset="0"/>
              </a:rPr>
              <a:t>)</a:t>
            </a:r>
            <a:r>
              <a:rPr lang="zh-CN" altLang="en-US" sz="2000">
                <a:latin typeface="Times New Roman" pitchFamily="18" charset="0"/>
              </a:rPr>
              <a:t> 的全微分</a:t>
            </a: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6099175" y="2132013"/>
            <a:ext cx="1879600" cy="442912"/>
          </a:xfrm>
          <a:prstGeom prst="wedgeRoundRectCallout">
            <a:avLst>
              <a:gd name="adj1" fmla="val -21894"/>
              <a:gd name="adj2" fmla="val 73833"/>
              <a:gd name="adj3" fmla="val 16667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P.211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公式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(3-6)</a:t>
            </a:r>
          </a:p>
        </p:txBody>
      </p:sp>
      <p:sp>
        <p:nvSpPr>
          <p:cNvPr id="19" name="矩形 14"/>
          <p:cNvSpPr>
            <a:spLocks noChangeArrowheads="1"/>
          </p:cNvSpPr>
          <p:nvPr/>
        </p:nvSpPr>
        <p:spPr bwMode="auto">
          <a:xfrm>
            <a:off x="3714750" y="4021138"/>
            <a:ext cx="1316038" cy="4572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4"/>
          <p:cNvSpPr>
            <a:spLocks noChangeArrowheads="1"/>
          </p:cNvSpPr>
          <p:nvPr/>
        </p:nvSpPr>
        <p:spPr bwMode="auto">
          <a:xfrm flipH="1">
            <a:off x="6111875" y="4021138"/>
            <a:ext cx="1317625" cy="4572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9474" grpId="0" animBg="1"/>
      <p:bldP spid="8" grpId="0" animBg="1"/>
      <p:bldP spid="19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若方程 </a:t>
            </a:r>
            <a:r>
              <a:rPr lang="en-US" altLang="zh-CN" i="1" smtClean="0">
                <a:solidFill>
                  <a:srgbClr val="0000FF"/>
                </a:solidFill>
              </a:rPr>
              <a:t>Pdx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Qdy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的左端是某个函数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的全微分：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du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Pdx</a:t>
            </a:r>
            <a:r>
              <a:rPr lang="en-US" altLang="zh-CN" smtClean="0"/>
              <a:t> + </a:t>
            </a:r>
            <a:r>
              <a:rPr lang="en-US" altLang="zh-CN" i="1" smtClean="0"/>
              <a:t>Qdy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则称这样的方程为</a:t>
            </a:r>
            <a:r>
              <a:rPr lang="zh-CN" altLang="en-US" smtClean="0">
                <a:solidFill>
                  <a:srgbClr val="FF0000"/>
                </a:solidFill>
              </a:rPr>
              <a:t>全微分方程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全微分方程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（课本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P.214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619625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设开区域 </a:t>
            </a:r>
            <a:r>
              <a:rPr lang="en-US" altLang="zh-CN" i="1" smtClean="0"/>
              <a:t>D</a:t>
            </a:r>
            <a:r>
              <a:rPr lang="zh-CN" altLang="en-US" smtClean="0"/>
              <a:t> 是一个</a:t>
            </a:r>
            <a:r>
              <a:rPr lang="zh-CN" altLang="en-US" smtClean="0">
                <a:solidFill>
                  <a:srgbClr val="FF0000"/>
                </a:solidFill>
              </a:rPr>
              <a:t>单连通区域</a:t>
            </a:r>
            <a:r>
              <a:rPr lang="zh-CN" altLang="en-US" smtClean="0"/>
              <a:t>，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</a:t>
            </a: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D</a:t>
            </a:r>
            <a:r>
              <a:rPr lang="zh-CN" altLang="en-US" i="1" smtClean="0"/>
              <a:t> </a:t>
            </a:r>
            <a:r>
              <a:rPr lang="zh-CN" altLang="en-US" smtClean="0"/>
              <a:t>内具有一阶连续偏导数，则下列命题等价：</a:t>
            </a:r>
            <a:endParaRPr lang="en-US" altLang="zh-CN" smtClean="0"/>
          </a:p>
          <a:p>
            <a:pPr marL="914400" lvl="1" indent="-457200">
              <a:lnSpc>
                <a:spcPct val="200000"/>
              </a:lnSpc>
              <a:buClr>
                <a:srgbClr val="0000FF"/>
              </a:buClr>
              <a:buFontTx/>
              <a:buAutoNum type="circleNumDbPlain"/>
            </a:pPr>
            <a:r>
              <a:rPr lang="zh-CN" altLang="en-US" smtClean="0"/>
              <a:t> 曲线积分                      在 </a:t>
            </a:r>
            <a:r>
              <a:rPr lang="en-US" altLang="zh-CN" i="1" smtClean="0"/>
              <a:t>D</a:t>
            </a:r>
            <a:r>
              <a:rPr lang="zh-CN" altLang="en-US" smtClean="0"/>
              <a:t> 内与路径无关；</a:t>
            </a:r>
            <a:endParaRPr lang="en-US" altLang="zh-CN" smtClean="0"/>
          </a:p>
          <a:p>
            <a:pPr marL="914400" lvl="1" indent="-457200">
              <a:lnSpc>
                <a:spcPct val="200000"/>
              </a:lnSpc>
              <a:buClr>
                <a:srgbClr val="0000FF"/>
              </a:buClr>
              <a:buFontTx/>
              <a:buAutoNum type="circleNumDbPlain"/>
            </a:pP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表达式 </a:t>
            </a:r>
            <a:r>
              <a:rPr lang="en-US" altLang="zh-CN" i="1" smtClean="0">
                <a:solidFill>
                  <a:srgbClr val="0000FF"/>
                </a:solidFill>
              </a:rPr>
              <a:t>Pdx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Qdy</a:t>
            </a:r>
            <a:r>
              <a:rPr lang="en-US" altLang="zh-CN" smtClean="0"/>
              <a:t> </a:t>
            </a:r>
            <a:r>
              <a:rPr lang="zh-CN" altLang="en-US" smtClean="0"/>
              <a:t>为某二元</a:t>
            </a:r>
          </a:p>
          <a:p>
            <a:pPr marL="914400" lvl="1" indent="-457200">
              <a:lnSpc>
                <a:spcPct val="200000"/>
              </a:lnSpc>
              <a:buClr>
                <a:srgbClr val="0000FF"/>
              </a:buClr>
              <a:buFontTx/>
              <a:buNone/>
            </a:pPr>
            <a:r>
              <a:rPr lang="zh-CN" altLang="en-US" smtClean="0"/>
              <a:t>	 函数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的全微分；</a:t>
            </a:r>
          </a:p>
          <a:p>
            <a:pPr marL="914400" lvl="1" indent="-457200">
              <a:lnSpc>
                <a:spcPct val="200000"/>
              </a:lnSpc>
              <a:buClr>
                <a:srgbClr val="0000FF"/>
              </a:buClr>
              <a:buFontTx/>
              <a:buAutoNum type="circleNumDbPlain" startAt="3"/>
            </a:pPr>
            <a:r>
              <a:rPr lang="zh-CN" altLang="en-US" smtClean="0"/>
              <a:t> </a:t>
            </a:r>
            <a:r>
              <a:rPr lang="en-US" altLang="zh-CN" smtClean="0"/>
              <a:t>                  </a:t>
            </a:r>
            <a:r>
              <a:rPr lang="zh-CN" altLang="en-US" smtClean="0"/>
              <a:t>在 </a:t>
            </a:r>
            <a:r>
              <a:rPr lang="en-US" altLang="zh-CN" i="1" smtClean="0"/>
              <a:t>D</a:t>
            </a:r>
            <a:r>
              <a:rPr lang="zh-CN" altLang="en-US" smtClean="0"/>
              <a:t> 内恒成立；</a:t>
            </a:r>
          </a:p>
          <a:p>
            <a:pPr marL="914400" lvl="1" indent="-457200">
              <a:lnSpc>
                <a:spcPct val="200000"/>
              </a:lnSpc>
              <a:buClr>
                <a:srgbClr val="0000FF"/>
              </a:buClr>
              <a:buFontTx/>
              <a:buAutoNum type="circleNumDbPlain" startAt="3"/>
            </a:pPr>
            <a:r>
              <a:rPr lang="zh-CN" altLang="en-US" smtClean="0"/>
              <a:t> 对 </a:t>
            </a:r>
            <a:r>
              <a:rPr lang="en-US" altLang="zh-CN" i="1" smtClean="0"/>
              <a:t>D</a:t>
            </a:r>
            <a:r>
              <a:rPr lang="zh-CN" altLang="en-US" smtClean="0"/>
              <a:t> 内任意闭曲线 </a:t>
            </a:r>
            <a:r>
              <a:rPr lang="en-US" altLang="zh-CN" i="1" smtClean="0"/>
              <a:t>L</a:t>
            </a:r>
            <a:r>
              <a:rPr lang="zh-CN" altLang="en-US" smtClean="0"/>
              <a:t>，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回顾：平面上曲线积分与路径无关</a:t>
            </a:r>
          </a:p>
        </p:txBody>
      </p:sp>
      <p:graphicFrame>
        <p:nvGraphicFramePr>
          <p:cNvPr id="59396" name="Object 2"/>
          <p:cNvGraphicFramePr>
            <a:graphicFrameLocks noChangeAspect="1"/>
          </p:cNvGraphicFramePr>
          <p:nvPr/>
        </p:nvGraphicFramePr>
        <p:xfrm>
          <a:off x="2771775" y="2601913"/>
          <a:ext cx="1704975" cy="611187"/>
        </p:xfrm>
        <a:graphic>
          <a:graphicData uri="http://schemas.openxmlformats.org/presentationml/2006/ole">
            <p:oleObj spid="_x0000_s28674" name="Equation" r:id="rId3" imgW="850680" imgH="3045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547813" y="4581525"/>
          <a:ext cx="1246187" cy="865188"/>
        </p:xfrm>
        <a:graphic>
          <a:graphicData uri="http://schemas.openxmlformats.org/presentationml/2006/ole">
            <p:oleObj spid="_x0000_s28675" name="Equation" r:id="rId4" imgW="622080" imgH="43164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613275" y="5472113"/>
          <a:ext cx="2263775" cy="611187"/>
        </p:xfrm>
        <a:graphic>
          <a:graphicData uri="http://schemas.openxmlformats.org/presentationml/2006/ole">
            <p:oleObj spid="_x0000_s28676" name="Equation" r:id="rId5" imgW="1130040" imgH="304560" progId="Equation.DSMT4">
              <p:embed/>
            </p:oleObj>
          </a:graphicData>
        </a:graphic>
      </p:graphicFrame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2881313" y="3743325"/>
            <a:ext cx="1214437" cy="425450"/>
          </a:xfrm>
          <a:prstGeom prst="borderCallout2">
            <a:avLst>
              <a:gd name="adj1" fmla="val 31718"/>
              <a:gd name="adj2" fmla="val -6273"/>
              <a:gd name="adj3" fmla="val 31718"/>
              <a:gd name="adj4" fmla="val -25750"/>
              <a:gd name="adj5" fmla="val 100880"/>
              <a:gd name="adj6" fmla="val -35296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000">
                <a:solidFill>
                  <a:srgbClr val="FF0000"/>
                </a:solidFill>
                <a:latin typeface="Lucida Sans Unicode" pitchFamily="34" charset="0"/>
              </a:rPr>
              <a:t>原函数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1562100" y="1958975"/>
            <a:ext cx="6769100" cy="58738"/>
            <a:chOff x="975" y="1216"/>
            <a:chExt cx="4264" cy="37"/>
          </a:xfrm>
        </p:grpSpPr>
        <p:sp>
          <p:nvSpPr>
            <p:cNvPr id="28694" name="Line 10"/>
            <p:cNvSpPr>
              <a:spLocks noChangeShapeType="1"/>
            </p:cNvSpPr>
            <p:nvPr/>
          </p:nvSpPr>
          <p:spPr bwMode="auto">
            <a:xfrm>
              <a:off x="975" y="1216"/>
              <a:ext cx="426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11"/>
            <p:cNvSpPr>
              <a:spLocks noChangeShapeType="1"/>
            </p:cNvSpPr>
            <p:nvPr/>
          </p:nvSpPr>
          <p:spPr bwMode="auto">
            <a:xfrm>
              <a:off x="975" y="1253"/>
              <a:ext cx="426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639763" y="2392363"/>
            <a:ext cx="3598862" cy="58737"/>
            <a:chOff x="975" y="1216"/>
            <a:chExt cx="4264" cy="37"/>
          </a:xfrm>
        </p:grpSpPr>
        <p:sp>
          <p:nvSpPr>
            <p:cNvPr id="28692" name="Line 13"/>
            <p:cNvSpPr>
              <a:spLocks noChangeShapeType="1"/>
            </p:cNvSpPr>
            <p:nvPr/>
          </p:nvSpPr>
          <p:spPr bwMode="auto">
            <a:xfrm>
              <a:off x="975" y="1216"/>
              <a:ext cx="426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14"/>
            <p:cNvSpPr>
              <a:spLocks noChangeShapeType="1"/>
            </p:cNvSpPr>
            <p:nvPr/>
          </p:nvSpPr>
          <p:spPr bwMode="auto">
            <a:xfrm>
              <a:off x="975" y="1253"/>
              <a:ext cx="426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128" name="Line 16"/>
          <p:cNvSpPr>
            <a:spLocks noChangeShapeType="1"/>
          </p:cNvSpPr>
          <p:nvPr/>
        </p:nvSpPr>
        <p:spPr bwMode="auto">
          <a:xfrm>
            <a:off x="1173163" y="3054350"/>
            <a:ext cx="0" cy="3603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1173163" y="3803650"/>
            <a:ext cx="0" cy="10795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>
            <a:off x="1173163" y="5238750"/>
            <a:ext cx="0" cy="3603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684213" y="2852738"/>
            <a:ext cx="287337" cy="2952750"/>
            <a:chOff x="1565" y="1344"/>
            <a:chExt cx="272" cy="2177"/>
          </a:xfrm>
        </p:grpSpPr>
        <p:sp>
          <p:nvSpPr>
            <p:cNvPr id="28689" name="Line 21"/>
            <p:cNvSpPr>
              <a:spLocks noChangeShapeType="1"/>
            </p:cNvSpPr>
            <p:nvPr/>
          </p:nvSpPr>
          <p:spPr bwMode="auto">
            <a:xfrm>
              <a:off x="1565" y="1344"/>
              <a:ext cx="2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Line 22"/>
            <p:cNvSpPr>
              <a:spLocks noChangeShapeType="1"/>
            </p:cNvSpPr>
            <p:nvPr/>
          </p:nvSpPr>
          <p:spPr bwMode="auto">
            <a:xfrm>
              <a:off x="1565" y="1344"/>
              <a:ext cx="0" cy="217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23"/>
            <p:cNvSpPr>
              <a:spLocks noChangeShapeType="1"/>
            </p:cNvSpPr>
            <p:nvPr/>
          </p:nvSpPr>
          <p:spPr bwMode="auto">
            <a:xfrm>
              <a:off x="1565" y="3521"/>
              <a:ext cx="27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86" name="Rectangle 24"/>
          <p:cNvSpPr>
            <a:spLocks noChangeArrowheads="1"/>
          </p:cNvSpPr>
          <p:nvPr/>
        </p:nvSpPr>
        <p:spPr bwMode="auto">
          <a:xfrm>
            <a:off x="1403350" y="3357563"/>
            <a:ext cx="3960813" cy="1223962"/>
          </a:xfrm>
          <a:prstGeom prst="rect">
            <a:avLst/>
          </a:prstGeom>
          <a:noFill/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7" name="矩形 3"/>
          <p:cNvSpPr>
            <a:spLocks noChangeArrowheads="1"/>
          </p:cNvSpPr>
          <p:nvPr/>
        </p:nvSpPr>
        <p:spPr bwMode="auto">
          <a:xfrm>
            <a:off x="6443663" y="3470275"/>
            <a:ext cx="2041525" cy="996950"/>
          </a:xfrm>
          <a:prstGeom prst="rect">
            <a:avLst/>
          </a:prstGeom>
          <a:noFill/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i="1">
                <a:latin typeface="Times New Roman" pitchFamily="18" charset="0"/>
              </a:rPr>
              <a:t>Pdx</a:t>
            </a:r>
            <a:r>
              <a:rPr lang="en-US" altLang="zh-CN" sz="2400">
                <a:latin typeface="Times New Roman" pitchFamily="18" charset="0"/>
              </a:rPr>
              <a:t> + </a:t>
            </a:r>
            <a:r>
              <a:rPr lang="en-US" altLang="zh-CN" sz="2400" i="1">
                <a:latin typeface="Times New Roman" pitchFamily="18" charset="0"/>
              </a:rPr>
              <a:t>Qdy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=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0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为全微分方程</a:t>
            </a:r>
            <a:endParaRPr lang="zh-CN" altLang="en-US" b="0"/>
          </a:p>
        </p:txBody>
      </p:sp>
      <p:cxnSp>
        <p:nvCxnSpPr>
          <p:cNvPr id="28688" name="AutoShape 26"/>
          <p:cNvCxnSpPr>
            <a:cxnSpLocks noChangeShapeType="1"/>
            <a:stCxn id="28686" idx="3"/>
          </p:cNvCxnSpPr>
          <p:nvPr/>
        </p:nvCxnSpPr>
        <p:spPr bwMode="auto">
          <a:xfrm flipV="1">
            <a:off x="5378450" y="3968750"/>
            <a:ext cx="1050925" cy="1588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stealth" w="lg" len="lg"/>
            <a:tailEnd type="stealth" w="lg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0128" grpId="0" animBg="1"/>
      <p:bldP spid="90129" grpId="0" animBg="1"/>
      <p:bldP spid="901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若方程 </a:t>
            </a:r>
            <a:r>
              <a:rPr lang="en-US" altLang="zh-CN" i="1" smtClean="0">
                <a:solidFill>
                  <a:srgbClr val="0000FF"/>
                </a:solidFill>
              </a:rPr>
              <a:t>Pdx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Qdy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的左端是某个函数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的全微分：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du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Pdx</a:t>
            </a:r>
            <a:r>
              <a:rPr lang="en-US" altLang="zh-CN" smtClean="0"/>
              <a:t> + </a:t>
            </a:r>
            <a:r>
              <a:rPr lang="en-US" altLang="zh-CN" i="1" smtClean="0"/>
              <a:t>Qdy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则称这样的方程为</a:t>
            </a:r>
            <a:r>
              <a:rPr lang="zh-CN" altLang="en-US" smtClean="0">
                <a:solidFill>
                  <a:srgbClr val="FF0000"/>
                </a:solidFill>
              </a:rPr>
              <a:t>全微分方程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全微分方程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（课本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P.214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）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71500" y="4076700"/>
            <a:ext cx="20224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Pdx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i="1">
                <a:latin typeface="Times New Roman" pitchFamily="18" charset="0"/>
                <a:cs typeface="Times New Roman" pitchFamily="18" charset="0"/>
              </a:rPr>
              <a:t>Qdy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为全微分方程</a:t>
            </a:r>
            <a:endParaRPr lang="zh-CN" altLang="en-US" b="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648075" y="4000500"/>
            <a:ext cx="1889125" cy="1093788"/>
            <a:chOff x="2223174" y="3571875"/>
            <a:chExt cx="1888449" cy="1093030"/>
          </a:xfrm>
        </p:grpSpPr>
        <p:sp>
          <p:nvSpPr>
            <p:cNvPr id="29706" name="矩形 5"/>
            <p:cNvSpPr>
              <a:spLocks noChangeArrowheads="1"/>
            </p:cNvSpPr>
            <p:nvPr/>
          </p:nvSpPr>
          <p:spPr bwMode="auto">
            <a:xfrm>
              <a:off x="2223174" y="3686176"/>
              <a:ext cx="1888449" cy="978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                             </a:t>
              </a:r>
              <a:endParaRPr lang="en-US" altLang="zh-CN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与路径无关</a:t>
              </a:r>
              <a:endParaRPr lang="zh-CN" altLang="en-US" b="0"/>
            </a:p>
          </p:txBody>
        </p:sp>
        <p:graphicFrame>
          <p:nvGraphicFramePr>
            <p:cNvPr id="59396" name="Object 3"/>
            <p:cNvGraphicFramePr>
              <a:graphicFrameLocks noChangeAspect="1"/>
            </p:cNvGraphicFramePr>
            <p:nvPr/>
          </p:nvGraphicFramePr>
          <p:xfrm>
            <a:off x="2314911" y="3571875"/>
            <a:ext cx="1704975" cy="611188"/>
          </p:xfrm>
          <a:graphic>
            <a:graphicData uri="http://schemas.openxmlformats.org/presentationml/2006/ole">
              <p:oleObj spid="_x0000_s29699" name="Equation" r:id="rId3" imgW="850680" imgH="304560" progId="Equation.DSMT4">
                <p:embed/>
              </p:oleObj>
            </a:graphicData>
          </a:graphic>
        </p:graphicFrame>
      </p:grp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6581775" y="4114800"/>
          <a:ext cx="1347788" cy="865188"/>
        </p:xfrm>
        <a:graphic>
          <a:graphicData uri="http://schemas.openxmlformats.org/presentationml/2006/ole">
            <p:oleObj spid="_x0000_s29698" name="Equation" r:id="rId4" imgW="672840" imgH="431640" progId="Equation.DSMT4">
              <p:embed/>
            </p:oleObj>
          </a:graphicData>
        </a:graphic>
      </p:graphicFrame>
      <p:sp>
        <p:nvSpPr>
          <p:cNvPr id="9" name="左右箭头 8"/>
          <p:cNvSpPr/>
          <p:nvPr/>
        </p:nvSpPr>
        <p:spPr>
          <a:xfrm>
            <a:off x="2732088" y="4305300"/>
            <a:ext cx="787400" cy="484188"/>
          </a:xfrm>
          <a:prstGeom prst="leftRightArrow">
            <a:avLst>
              <a:gd name="adj1" fmla="val 50000"/>
              <a:gd name="adj2" fmla="val 323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/>
          </a:p>
        </p:txBody>
      </p:sp>
      <p:sp>
        <p:nvSpPr>
          <p:cNvPr id="10" name="左右箭头 9"/>
          <p:cNvSpPr/>
          <p:nvPr/>
        </p:nvSpPr>
        <p:spPr>
          <a:xfrm>
            <a:off x="5665788" y="4305300"/>
            <a:ext cx="787400" cy="484188"/>
          </a:xfrm>
          <a:prstGeom prst="leftRightArrow">
            <a:avLst>
              <a:gd name="adj1" fmla="val 50000"/>
              <a:gd name="adj2" fmla="val 323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1967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全微分方程：</a:t>
            </a:r>
            <a:r>
              <a:rPr lang="en-US" altLang="zh-CN" i="1" dirty="0" smtClean="0">
                <a:solidFill>
                  <a:srgbClr val="0000FF"/>
                </a:solidFill>
              </a:rPr>
              <a:t>du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err="1" smtClean="0">
                <a:solidFill>
                  <a:srgbClr val="0000FF"/>
                </a:solidFill>
              </a:rPr>
              <a:t>Pdx</a:t>
            </a:r>
            <a:r>
              <a:rPr lang="en-US" altLang="zh-CN" dirty="0" smtClean="0">
                <a:solidFill>
                  <a:srgbClr val="0000FF"/>
                </a:solidFill>
              </a:rPr>
              <a:t> + </a:t>
            </a:r>
            <a:r>
              <a:rPr lang="en-US" altLang="zh-CN" i="1" dirty="0" err="1" smtClean="0">
                <a:solidFill>
                  <a:srgbClr val="0000FF"/>
                </a:solidFill>
              </a:rPr>
              <a:t>Qdy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=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公式法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endParaRPr lang="zh-CN" altLang="en-US" dirty="0" smtClean="0">
              <a:solidFill>
                <a:srgbClr val="0000FF"/>
              </a:solidFill>
            </a:endParaRPr>
          </a:p>
          <a:p>
            <a:endParaRPr lang="zh-CN" altLang="en-US" dirty="0" smtClean="0">
              <a:solidFill>
                <a:srgbClr val="0000FF"/>
              </a:solidFill>
            </a:endParaRPr>
          </a:p>
          <a:p>
            <a:endParaRPr lang="zh-CN" altLang="en-US" dirty="0" smtClean="0">
              <a:solidFill>
                <a:srgbClr val="0000FF"/>
              </a:solidFill>
            </a:endParaRPr>
          </a:p>
          <a:p>
            <a:endParaRPr lang="zh-CN" altLang="en-US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分项组合法（凑微法）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逐步积分法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					</a:t>
            </a: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en-US" altLang="zh-CN" dirty="0" smtClean="0">
                <a:solidFill>
                  <a:srgbClr val="FF0000"/>
                </a:solidFill>
              </a:rPr>
              <a:t>P.214</a:t>
            </a:r>
            <a:r>
              <a:rPr lang="zh-CN" altLang="en-US" dirty="0" smtClean="0">
                <a:solidFill>
                  <a:srgbClr val="FF0000"/>
                </a:solidFill>
              </a:rPr>
              <a:t>例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求解全微分方程的常用方法</a:t>
            </a:r>
            <a:endParaRPr lang="zh-CN" altLang="en-US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022475" y="2300288"/>
          <a:ext cx="5424488" cy="712787"/>
        </p:xfrm>
        <a:graphic>
          <a:graphicData uri="http://schemas.openxmlformats.org/presentationml/2006/ole">
            <p:oleObj spid="_x0000_s30722" name="Equation" r:id="rId3" imgW="2705040" imgH="35532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570788" y="2322513"/>
            <a:ext cx="1227137" cy="646112"/>
          </a:xfrm>
          <a:prstGeom prst="rect">
            <a:avLst/>
          </a:prstGeom>
          <a:solidFill>
            <a:srgbClr val="FFFF99"/>
          </a:solidFill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Times New Roman" pitchFamily="18" charset="0"/>
              </a:rPr>
              <a:t>P.214</a:t>
            </a:r>
          </a:p>
          <a:p>
            <a:pPr algn="ctr"/>
            <a:r>
              <a:rPr lang="zh-CN" altLang="en-US">
                <a:latin typeface="Times New Roman" pitchFamily="18" charset="0"/>
              </a:rPr>
              <a:t>公式</a:t>
            </a:r>
            <a:r>
              <a:rPr lang="en-US" altLang="zh-CN">
                <a:latin typeface="Times New Roman" pitchFamily="18" charset="0"/>
              </a:rPr>
              <a:t>( 3-8 )</a:t>
            </a:r>
            <a:endParaRPr lang="zh-CN" altLang="en-US">
              <a:latin typeface="Times New Roman" pitchFamily="18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022475" y="3095625"/>
          <a:ext cx="5502275" cy="712788"/>
        </p:xfrm>
        <a:graphic>
          <a:graphicData uri="http://schemas.openxmlformats.org/presentationml/2006/ole">
            <p:oleObj spid="_x0000_s30723" name="Equation" r:id="rId4" imgW="2743200" imgH="355320" progId="Equation.DSMT4">
              <p:embed/>
            </p:oleObj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2022475" y="3890963"/>
          <a:ext cx="5500688" cy="712787"/>
        </p:xfrm>
        <a:graphic>
          <a:graphicData uri="http://schemas.openxmlformats.org/presentationml/2006/ole">
            <p:oleObj spid="_x0000_s30724" name="Equation" r:id="rId5" imgW="2743200" imgH="355320" progId="Equation.DSMT4">
              <p:embed/>
            </p:oleObj>
          </a:graphicData>
        </a:graphic>
      </p:graphicFrame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2971800" y="2232025"/>
            <a:ext cx="3832225" cy="839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4" descr="C:\Users\cjl\Desktop\p171-二元函数的原函数-3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77000" y="4495800"/>
            <a:ext cx="2667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176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求方程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3</a:t>
            </a:r>
            <a:r>
              <a:rPr lang="en-US" altLang="zh-CN" smtClean="0"/>
              <a:t> − 3</a:t>
            </a:r>
            <a:r>
              <a:rPr lang="en-US" altLang="zh-CN" i="1" smtClean="0"/>
              <a:t>xy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en-US" altLang="zh-CN" i="1" smtClean="0"/>
              <a:t>dx</a:t>
            </a:r>
            <a:r>
              <a:rPr lang="en-US" altLang="zh-CN" smtClean="0"/>
              <a:t> + (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3</a:t>
            </a:r>
            <a:r>
              <a:rPr lang="en-US" altLang="zh-CN" smtClean="0"/>
              <a:t> − 3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en-US" altLang="zh-CN" i="1" smtClean="0"/>
              <a:t>dy</a:t>
            </a:r>
            <a:r>
              <a:rPr lang="en-US" altLang="zh-CN" smtClean="0"/>
              <a:t> = 0 </a:t>
            </a:r>
            <a:r>
              <a:rPr lang="zh-CN" altLang="en-US" smtClean="0"/>
              <a:t>的通解．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设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=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3</a:t>
            </a:r>
            <a:r>
              <a:rPr lang="en-US" altLang="zh-CN" smtClean="0"/>
              <a:t> − 3</a:t>
            </a:r>
            <a:r>
              <a:rPr lang="en-US" altLang="zh-CN" i="1" smtClean="0"/>
              <a:t>xy</a:t>
            </a:r>
            <a:r>
              <a:rPr lang="en-US" altLang="zh-CN" baseline="30000" smtClean="0"/>
              <a:t>2</a:t>
            </a:r>
            <a:r>
              <a:rPr lang="zh-CN" altLang="en-US" smtClean="0"/>
              <a:t>，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=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3</a:t>
            </a:r>
            <a:r>
              <a:rPr lang="en-US" altLang="zh-CN" smtClean="0"/>
              <a:t> − 3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i="1" smtClean="0"/>
              <a:t>y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                              ，所以曲线积分与路径无关，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这是一个全微分方程．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>
                <a:solidFill>
                  <a:srgbClr val="FF0000"/>
                </a:solidFill>
              </a:rPr>
              <a:t>分项组合法（凑微法）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>
                <a:solidFill>
                  <a:srgbClr val="FF0000"/>
                </a:solidFill>
              </a:rPr>
              <a:t>逐步积分法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39942" name="Object 2"/>
          <p:cNvGraphicFramePr>
            <a:graphicFrameLocks noChangeAspect="1"/>
          </p:cNvGraphicFramePr>
          <p:nvPr/>
        </p:nvGraphicFramePr>
        <p:xfrm>
          <a:off x="1349375" y="1479550"/>
          <a:ext cx="2214563" cy="869950"/>
        </p:xfrm>
        <a:graphic>
          <a:graphicData uri="http://schemas.openxmlformats.org/presentationml/2006/ole">
            <p:oleObj spid="_x0000_s31746" name="Equation" r:id="rId3" imgW="110484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牛顿−莱布尼茨公式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(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 = 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 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曲线积分的牛顿−莱布尼茨公式	    </a:t>
            </a:r>
            <a:r>
              <a:rPr lang="en-US" altLang="zh-CN" smtClean="0">
                <a:solidFill>
                  <a:srgbClr val="0000FF"/>
                </a:solidFill>
              </a:rPr>
              <a:t>P.216</a:t>
            </a:r>
            <a:r>
              <a:rPr lang="zh-CN" altLang="en-US" smtClean="0">
                <a:solidFill>
                  <a:srgbClr val="0000FF"/>
                </a:solidFill>
              </a:rPr>
              <a:t>公式</a:t>
            </a:r>
            <a:r>
              <a:rPr lang="en-US" altLang="zh-CN" smtClean="0">
                <a:solidFill>
                  <a:srgbClr val="0000FF"/>
                </a:solidFill>
              </a:rPr>
              <a:t>(3-9)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是 </a:t>
            </a:r>
            <a:r>
              <a:rPr lang="en-US" altLang="zh-CN" i="1" smtClean="0">
                <a:solidFill>
                  <a:srgbClr val="0000FF"/>
                </a:solidFill>
              </a:rPr>
              <a:t>Pdx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Qdy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的任意一个原函数，则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例如：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结论</a:t>
            </a:r>
            <a:endParaRPr lang="zh-CN" alt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500438" y="1957388"/>
          <a:ext cx="3260725" cy="661987"/>
        </p:xfrm>
        <a:graphic>
          <a:graphicData uri="http://schemas.openxmlformats.org/presentationml/2006/ole">
            <p:oleObj spid="_x0000_s32770" name="Equation" r:id="rId4" imgW="1625400" imgH="330120" progId="Equation.DSMT4">
              <p:embed/>
            </p:oleObj>
          </a:graphicData>
        </a:graphic>
      </p:graphicFrame>
      <p:graphicFrame>
        <p:nvGraphicFramePr>
          <p:cNvPr id="59396" name="Object 3"/>
          <p:cNvGraphicFramePr>
            <a:graphicFrameLocks noChangeAspect="1"/>
          </p:cNvGraphicFramePr>
          <p:nvPr/>
        </p:nvGraphicFramePr>
        <p:xfrm>
          <a:off x="611188" y="4149725"/>
          <a:ext cx="6491287" cy="1171575"/>
        </p:xfrm>
        <a:graphic>
          <a:graphicData uri="http://schemas.openxmlformats.org/presentationml/2006/ole">
            <p:oleObj spid="_x0000_s32771" name="Equation" r:id="rId5" imgW="3238200" imgH="583920" progId="Equation.DSMT4">
              <p:embed/>
            </p:oleObj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1519238" y="5257800"/>
          <a:ext cx="4864100" cy="712788"/>
        </p:xfrm>
        <a:graphic>
          <a:graphicData uri="http://schemas.openxmlformats.org/presentationml/2006/ole">
            <p:oleObj spid="_x0000_s32772" name="Equation" r:id="rId6" imgW="2425680" imgH="355320" progId="Equation.DSMT4">
              <p:embed/>
            </p:oleObj>
          </a:graphicData>
        </a:graphic>
      </p:graphicFrame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6696075" y="4221163"/>
            <a:ext cx="1692275" cy="506412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rgbClr val="00CC00"/>
            </a:solidFill>
            <a:round/>
            <a:headEnd/>
            <a:tailEnd/>
          </a:ln>
        </p:spPr>
        <p:txBody>
          <a:bodyPr wrap="none" anchor="ctr" anchorCtr="1">
            <a:spAutoFit/>
          </a:bodyPr>
          <a:lstStyle/>
          <a:p>
            <a:pPr algn="ctr"/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固定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zh-CN" sz="2400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211638" y="4868863"/>
            <a:ext cx="3024187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4211638" y="4076700"/>
            <a:ext cx="2392362" cy="839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/>
      <p:bldP spid="20489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若曲线积分                      与路径无关，则常用的计算方法：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选取特殊的积分路径，如折线等；</a:t>
            </a:r>
            <a:endParaRPr lang="en-US" altLang="zh-CN" smtClean="0"/>
          </a:p>
          <a:p>
            <a:pPr algn="r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注意：</a:t>
            </a:r>
            <a:r>
              <a:rPr lang="zh-CN" altLang="en-US" smtClean="0"/>
              <a:t>并不是当曲线积分与路径无关才能使用这个方法，例如</a:t>
            </a:r>
            <a:r>
              <a:rPr lang="en-US" altLang="zh-CN" smtClean="0">
                <a:solidFill>
                  <a:srgbClr val="0000FF"/>
                </a:solidFill>
              </a:rPr>
              <a:t>P.208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/>
              <a:t>介绍的</a:t>
            </a:r>
            <a:r>
              <a:rPr lang="zh-CN" altLang="en-US" smtClean="0">
                <a:solidFill>
                  <a:srgbClr val="FF0000"/>
                </a:solidFill>
              </a:rPr>
              <a:t>挖洞法</a:t>
            </a:r>
            <a:r>
              <a:rPr lang="zh-CN" altLang="en-US" smtClean="0"/>
              <a:t>其实也使用了此方法．</a:t>
            </a:r>
            <a:endParaRPr lang="en-US" altLang="zh-CN" smtClean="0"/>
          </a:p>
          <a:p>
            <a:pPr algn="r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 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曲线积分的牛顿−莱布尼茨公式．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结论（续）</a:t>
            </a:r>
            <a:endParaRPr lang="zh-CN" altLang="en-US" dirty="0"/>
          </a:p>
        </p:txBody>
      </p:sp>
      <p:graphicFrame>
        <p:nvGraphicFramePr>
          <p:cNvPr id="59396" name="Object 2"/>
          <p:cNvGraphicFramePr>
            <a:graphicFrameLocks noChangeAspect="1"/>
          </p:cNvGraphicFramePr>
          <p:nvPr/>
        </p:nvGraphicFramePr>
        <p:xfrm>
          <a:off x="2171700" y="1443038"/>
          <a:ext cx="1704975" cy="611187"/>
        </p:xfrm>
        <a:graphic>
          <a:graphicData uri="http://schemas.openxmlformats.org/presentationml/2006/ole">
            <p:oleObj spid="_x0000_s33794" name="Equation" r:id="rId3" imgW="850680" imgH="3045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若曲线积分                      与路径无关，则常用的计算方法：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选取特殊的积分路径，如折线等；</a:t>
            </a:r>
            <a:endParaRPr lang="en-US" altLang="zh-CN" smtClean="0"/>
          </a:p>
          <a:p>
            <a:pPr algn="r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 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曲线积分的牛顿−莱布尼茨公式．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结论（续）</a:t>
            </a:r>
            <a:endParaRPr lang="zh-CN" altLang="en-US" dirty="0"/>
          </a:p>
        </p:txBody>
      </p:sp>
      <p:graphicFrame>
        <p:nvGraphicFramePr>
          <p:cNvPr id="59396" name="Object 2"/>
          <p:cNvGraphicFramePr>
            <a:graphicFrameLocks noChangeAspect="1"/>
          </p:cNvGraphicFramePr>
          <p:nvPr/>
        </p:nvGraphicFramePr>
        <p:xfrm>
          <a:off x="2171700" y="1443038"/>
          <a:ext cx="1704975" cy="611187"/>
        </p:xfrm>
        <a:graphic>
          <a:graphicData uri="http://schemas.openxmlformats.org/presentationml/2006/ole">
            <p:oleObj spid="_x0000_s34818" name="Equation" r:id="rId3" imgW="850680" imgH="304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设平面区域 </a:t>
            </a:r>
            <a:r>
              <a:rPr lang="en-US" altLang="zh-CN" i="1" smtClean="0"/>
              <a:t>D</a:t>
            </a:r>
            <a:r>
              <a:rPr lang="zh-CN" altLang="en-US" smtClean="0"/>
              <a:t> 由曲线 </a:t>
            </a:r>
            <a:r>
              <a:rPr lang="en-US" altLang="zh-CN" i="1" smtClean="0"/>
              <a:t>L</a:t>
            </a:r>
            <a:r>
              <a:rPr lang="zh-CN" altLang="en-US" smtClean="0"/>
              <a:t> 所围成，曲线 </a:t>
            </a:r>
            <a:r>
              <a:rPr lang="en-US" altLang="zh-CN" i="1" smtClean="0"/>
              <a:t>L</a:t>
            </a:r>
            <a:r>
              <a:rPr lang="zh-CN" altLang="en-US" smtClean="0"/>
              <a:t> 的</a:t>
            </a:r>
            <a:r>
              <a:rPr lang="zh-CN" altLang="en-US" smtClean="0">
                <a:solidFill>
                  <a:srgbClr val="FF0000"/>
                </a:solidFill>
              </a:rPr>
              <a:t>正向</a:t>
            </a:r>
            <a:r>
              <a:rPr lang="zh-CN" altLang="en-US" smtClean="0"/>
              <a:t>规定如下：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当观察者沿着曲线 </a:t>
            </a:r>
            <a:r>
              <a:rPr lang="en-US" altLang="zh-CN" i="1" smtClean="0"/>
              <a:t>L</a:t>
            </a:r>
            <a:r>
              <a:rPr lang="zh-CN" altLang="en-US" i="1" smtClean="0"/>
              <a:t> </a:t>
            </a:r>
            <a:r>
              <a:rPr lang="zh-CN" altLang="en-US" smtClean="0"/>
              <a:t>的这个方向前进时，区域 </a:t>
            </a:r>
            <a:r>
              <a:rPr lang="en-US" altLang="zh-CN" i="1" smtClean="0"/>
              <a:t>D</a:t>
            </a:r>
            <a:r>
              <a:rPr lang="zh-CN" altLang="en-US" smtClean="0"/>
              <a:t> 总保持在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他的左侧．与正向相反的方向称为 </a:t>
            </a:r>
            <a:r>
              <a:rPr lang="en-US" altLang="zh-CN" i="1" smtClean="0"/>
              <a:t>L</a:t>
            </a:r>
            <a:r>
              <a:rPr lang="zh-CN" altLang="en-US" smtClean="0"/>
              <a:t> 的</a:t>
            </a:r>
            <a:r>
              <a:rPr lang="zh-CN" altLang="en-US" smtClean="0">
                <a:solidFill>
                  <a:srgbClr val="FF0000"/>
                </a:solidFill>
              </a:rPr>
              <a:t>负向</a:t>
            </a:r>
            <a:r>
              <a:rPr lang="zh-CN" altLang="en-US" smtClean="0"/>
              <a:t>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曲线的正向</a:t>
            </a:r>
            <a:endParaRPr lang="zh-CN" altLang="en-US" dirty="0"/>
          </a:p>
        </p:txBody>
      </p:sp>
      <p:pic>
        <p:nvPicPr>
          <p:cNvPr id="38914" name="Picture 2" descr="C:\Users\cjl\Desktop\p165-曲线的正向-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3810000"/>
            <a:ext cx="3429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 descr="C:\Users\cjl\Desktop\p165-曲线的正向-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3810000"/>
            <a:ext cx="3429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 flipH="1">
            <a:off x="2100263" y="2414588"/>
            <a:ext cx="4757737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                          ，其中 </a:t>
            </a:r>
            <a:r>
              <a:rPr lang="en-US" altLang="zh-CN" i="1" smtClean="0"/>
              <a:t>L</a:t>
            </a:r>
            <a:r>
              <a:rPr lang="zh-CN" altLang="en-US" smtClean="0"/>
              <a:t> 为如图所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示的圆弧段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圆弧段              的极坐标方程：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		r</a:t>
            </a:r>
            <a:r>
              <a:rPr lang="en-US" altLang="zh-CN" smtClean="0"/>
              <a:t> = 2cos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 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</a:t>
            </a:r>
            <a:r>
              <a:rPr lang="zh-CN" altLang="en-US" i="1" smtClean="0">
                <a:solidFill>
                  <a:srgbClr val="FF0000"/>
                </a:solidFill>
                <a:sym typeface="Symbol" pitchFamily="18" charset="2"/>
              </a:rPr>
              <a:t>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/ 2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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i="1" smtClean="0">
                <a:solidFill>
                  <a:srgbClr val="FF0000"/>
                </a:solidFill>
                <a:sym typeface="Symbol" pitchFamily="18" charset="2"/>
              </a:rPr>
              <a:t>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/ 4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r</a:t>
            </a:r>
            <a:r>
              <a:rPr lang="en-US" altLang="zh-CN" smtClean="0">
                <a:sym typeface="Symbol" pitchFamily="18" charset="2"/>
              </a:rPr>
              <a:t> </a:t>
            </a:r>
            <a:r>
              <a:rPr lang="en-US" altLang="zh-CN" smtClean="0"/>
              <a:t>cos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 = 2cos</a:t>
            </a:r>
            <a:r>
              <a:rPr lang="en-US" altLang="zh-CN" baseline="30000" smtClean="0"/>
              <a:t>2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 </a:t>
            </a:r>
            <a:r>
              <a:rPr lang="zh-CN" altLang="en-US" smtClean="0"/>
              <a:t>， 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    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r</a:t>
            </a:r>
            <a:r>
              <a:rPr lang="en-US" altLang="zh-CN" smtClean="0">
                <a:sym typeface="Symbol" pitchFamily="18" charset="2"/>
              </a:rPr>
              <a:t> </a:t>
            </a:r>
            <a:r>
              <a:rPr lang="en-US" altLang="zh-CN" smtClean="0"/>
              <a:t>sin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 = sin2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 </a:t>
            </a:r>
            <a:r>
              <a:rPr lang="zh-CN" altLang="en-US" smtClean="0"/>
              <a:t>，</a:t>
            </a:r>
            <a:endParaRPr lang="en-US" altLang="zh-CN" smtClean="0"/>
          </a:p>
        </p:txBody>
      </p:sp>
      <p:pic>
        <p:nvPicPr>
          <p:cNvPr id="35847" name="Picture 3" descr="C:\Users\cjl\Desktop\p171-ex5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0" y="908050"/>
            <a:ext cx="3238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936750" y="288925"/>
          <a:ext cx="4049713" cy="612775"/>
        </p:xfrm>
        <a:graphic>
          <a:graphicData uri="http://schemas.openxmlformats.org/presentationml/2006/ole">
            <p:oleObj spid="_x0000_s35842" name="Equation" r:id="rId4" imgW="2019240" imgH="304560" progId="Equation.DSMT4">
              <p:embed/>
            </p:oleObj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243138" y="928688"/>
          <a:ext cx="1019175" cy="484187"/>
        </p:xfrm>
        <a:graphic>
          <a:graphicData uri="http://schemas.openxmlformats.org/presentationml/2006/ole">
            <p:oleObj spid="_x0000_s35843" name="Equation" r:id="rId5" imgW="507960" imgH="24120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2700338" y="1649413"/>
          <a:ext cx="942975" cy="484187"/>
        </p:xfrm>
        <a:graphic>
          <a:graphicData uri="http://schemas.openxmlformats.org/presentationml/2006/ole">
            <p:oleObj spid="_x0000_s35844" name="Equation" r:id="rId6" imgW="469800" imgH="241200" progId="Equation.DSMT4">
              <p:embed/>
            </p:oleObj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468313" y="3716338"/>
          <a:ext cx="8147050" cy="2782887"/>
        </p:xfrm>
        <a:graphic>
          <a:graphicData uri="http://schemas.openxmlformats.org/presentationml/2006/ole">
            <p:oleObj spid="_x0000_s35845" name="Equation" r:id="rId7" imgW="5105160" imgH="1739880" progId="Equation.DSMT4">
              <p:embed/>
            </p:oleObj>
          </a:graphicData>
        </a:graphic>
      </p:graphicFrame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11188" y="4249738"/>
            <a:ext cx="7056437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11188" y="4821238"/>
            <a:ext cx="8137525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611188" y="5392738"/>
            <a:ext cx="8064500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11188" y="5964238"/>
            <a:ext cx="6624637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 flipH="1">
            <a:off x="7207250" y="5891213"/>
            <a:ext cx="136683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2916238" y="2251075"/>
            <a:ext cx="2447925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animBg="1"/>
      <p:bldP spid="22538" grpId="0" animBg="1"/>
      <p:bldP spid="22539" grpId="0" animBg="1"/>
      <p:bldP spid="22540" grpId="0" animBg="1"/>
      <p:bldP spid="22541" grpId="0" animBg="1"/>
      <p:bldP spid="2254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                          ，其中 </a:t>
            </a:r>
            <a:r>
              <a:rPr lang="en-US" altLang="zh-CN" i="1" smtClean="0"/>
              <a:t>L</a:t>
            </a:r>
            <a:r>
              <a:rPr lang="zh-CN" altLang="en-US" smtClean="0"/>
              <a:t> 为如图所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示的圆弧段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圆弧段              的参数方程：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		x</a:t>
            </a:r>
            <a:r>
              <a:rPr lang="en-US" altLang="zh-CN" smtClean="0"/>
              <a:t> = cos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 + 1</a:t>
            </a:r>
            <a:r>
              <a:rPr lang="zh-CN" altLang="en-US" smtClean="0"/>
              <a:t>， </a:t>
            </a:r>
            <a:r>
              <a:rPr lang="en-US" altLang="zh-CN" i="1" smtClean="0"/>
              <a:t>y</a:t>
            </a:r>
            <a:r>
              <a:rPr lang="en-US" altLang="zh-CN" smtClean="0"/>
              <a:t> = sin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 </a:t>
            </a:r>
            <a:r>
              <a:rPr lang="zh-CN" altLang="en-US" smtClean="0"/>
              <a:t>，</a:t>
            </a:r>
            <a:endParaRPr lang="zh-CN" altLang="en-US" i="1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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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i="1" smtClean="0">
                <a:solidFill>
                  <a:srgbClr val="FF0000"/>
                </a:solidFill>
                <a:sym typeface="Symbol" pitchFamily="18" charset="2"/>
              </a:rPr>
              <a:t>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/ 2</a:t>
            </a:r>
            <a:r>
              <a:rPr lang="zh-CN" altLang="en-US" smtClean="0"/>
              <a:t>，则</a:t>
            </a:r>
            <a:endParaRPr lang="en-US" altLang="zh-CN" smtClean="0"/>
          </a:p>
        </p:txBody>
      </p:sp>
      <p:pic>
        <p:nvPicPr>
          <p:cNvPr id="36871" name="Picture 3" descr="C:\Users\cjl\Desktop\p171-ex5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0" y="908050"/>
            <a:ext cx="3238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936750" y="288925"/>
          <a:ext cx="4049713" cy="612775"/>
        </p:xfrm>
        <a:graphic>
          <a:graphicData uri="http://schemas.openxmlformats.org/presentationml/2006/ole">
            <p:oleObj spid="_x0000_s36866" name="Equation" r:id="rId4" imgW="2019240" imgH="304560" progId="Equation.DSMT4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2243138" y="928688"/>
          <a:ext cx="1019175" cy="484187"/>
        </p:xfrm>
        <a:graphic>
          <a:graphicData uri="http://schemas.openxmlformats.org/presentationml/2006/ole">
            <p:oleObj spid="_x0000_s36867" name="Equation" r:id="rId5" imgW="507960" imgH="241200" progId="Equation.DSMT4">
              <p:embed/>
            </p:oleObj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2700338" y="1649413"/>
          <a:ext cx="942975" cy="484187"/>
        </p:xfrm>
        <a:graphic>
          <a:graphicData uri="http://schemas.openxmlformats.org/presentationml/2006/ole">
            <p:oleObj spid="_x0000_s36868" name="Equation" r:id="rId6" imgW="469800" imgH="241200" progId="Equation.DSMT4">
              <p:embed/>
            </p:oleObj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503238" y="3716338"/>
          <a:ext cx="7375525" cy="2357437"/>
        </p:xfrm>
        <a:graphic>
          <a:graphicData uri="http://schemas.openxmlformats.org/presentationml/2006/ole">
            <p:oleObj spid="_x0000_s36869" name="Equation" r:id="rId7" imgW="4622760" imgH="1473120" progId="Equation.DSMT4">
              <p:embed/>
            </p:oleObj>
          </a:graphicData>
        </a:graphic>
      </p:graphicFrame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611188" y="4249738"/>
            <a:ext cx="7056437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611188" y="4821238"/>
            <a:ext cx="8137525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7" name="Rectangle 23"/>
          <p:cNvSpPr>
            <a:spLocks noChangeArrowheads="1"/>
          </p:cNvSpPr>
          <p:nvPr/>
        </p:nvSpPr>
        <p:spPr bwMode="auto">
          <a:xfrm>
            <a:off x="611188" y="5326063"/>
            <a:ext cx="5976937" cy="75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8" name="Rectangle 24"/>
          <p:cNvSpPr>
            <a:spLocks noChangeArrowheads="1"/>
          </p:cNvSpPr>
          <p:nvPr/>
        </p:nvSpPr>
        <p:spPr bwMode="auto">
          <a:xfrm flipH="1">
            <a:off x="6588125" y="5392738"/>
            <a:ext cx="136683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4" grpId="0" animBg="1"/>
      <p:bldP spid="72725" grpId="0" animBg="1"/>
      <p:bldP spid="72727" grpId="0" animBg="1"/>
      <p:bldP spid="727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                          ，其中 </a:t>
            </a:r>
            <a:r>
              <a:rPr lang="en-US" altLang="zh-CN" i="1" smtClean="0"/>
              <a:t>L</a:t>
            </a:r>
            <a:r>
              <a:rPr lang="zh-CN" altLang="en-US" smtClean="0"/>
              <a:t> 为如图所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示的圆弧段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i="1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则                         ，</a:t>
            </a:r>
            <a:r>
              <a:rPr lang="zh-CN" altLang="en-US" smtClean="0">
                <a:solidFill>
                  <a:srgbClr val="FF0000"/>
                </a:solidFill>
              </a:rPr>
              <a:t>即积分与路径无关</a:t>
            </a:r>
            <a:r>
              <a:rPr lang="zh-CN" altLang="en-US" smtClean="0"/>
              <a:t>，</a:t>
            </a:r>
            <a:endParaRPr lang="en-US" altLang="zh-CN" smtClean="0"/>
          </a:p>
        </p:txBody>
      </p:sp>
      <p:pic>
        <p:nvPicPr>
          <p:cNvPr id="37896" name="Picture 3" descr="C:\Users\cjl\Desktop\p171-ex5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0" y="908050"/>
            <a:ext cx="3238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936750" y="288925"/>
          <a:ext cx="4049713" cy="612775"/>
        </p:xfrm>
        <a:graphic>
          <a:graphicData uri="http://schemas.openxmlformats.org/presentationml/2006/ole">
            <p:oleObj spid="_x0000_s37890" name="Equation" r:id="rId4" imgW="2019240" imgH="304560" progId="Equation.DSMT4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243138" y="928688"/>
          <a:ext cx="1019175" cy="484187"/>
        </p:xfrm>
        <a:graphic>
          <a:graphicData uri="http://schemas.openxmlformats.org/presentationml/2006/ole">
            <p:oleObj spid="_x0000_s37891" name="Equation" r:id="rId5" imgW="507960" imgH="241200" progId="Equation.DSMT4">
              <p:embed/>
            </p:oleObj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503238" y="3716338"/>
          <a:ext cx="6889750" cy="2744787"/>
        </p:xfrm>
        <a:graphic>
          <a:graphicData uri="http://schemas.openxmlformats.org/presentationml/2006/ole">
            <p:oleObj spid="_x0000_s37892" name="Equation" r:id="rId6" imgW="4317840" imgH="1714320" progId="Equation.DSMT4">
              <p:embed/>
            </p:oleObj>
          </a:graphicData>
        </a:graphic>
      </p:graphicFrame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611188" y="4710113"/>
            <a:ext cx="7056437" cy="6111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611188" y="5314950"/>
            <a:ext cx="1547812" cy="490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 flipH="1">
            <a:off x="611188" y="5805488"/>
            <a:ext cx="2447925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971550" y="2233613"/>
          <a:ext cx="4787900" cy="460375"/>
        </p:xfrm>
        <a:graphic>
          <a:graphicData uri="http://schemas.openxmlformats.org/presentationml/2006/ole">
            <p:oleObj spid="_x0000_s37893" name="Equation" r:id="rId7" imgW="2387520" imgH="228600" progId="Equation.DSMT4">
              <p:embed/>
            </p:oleObj>
          </a:graphicData>
        </a:graphic>
      </p:graphicFrame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1042988" y="2708275"/>
          <a:ext cx="1833562" cy="869950"/>
        </p:xfrm>
        <a:graphic>
          <a:graphicData uri="http://schemas.openxmlformats.org/presentationml/2006/ole">
            <p:oleObj spid="_x0000_s37894" name="Equation" r:id="rId8" imgW="914400" imgH="431640" progId="Equation.DSMT4">
              <p:embed/>
            </p:oleObj>
          </a:graphicData>
        </a:graphic>
      </p:graphicFrame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3060700" y="2900363"/>
            <a:ext cx="28067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173288" y="5314950"/>
            <a:ext cx="1985962" cy="490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7" grpId="0" animBg="1"/>
      <p:bldP spid="73738" grpId="0" animBg="1"/>
      <p:bldP spid="73739" grpId="0" animBg="1"/>
      <p:bldP spid="7374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                          ，其中 </a:t>
            </a:r>
            <a:r>
              <a:rPr lang="en-US" altLang="zh-CN" i="1" smtClean="0"/>
              <a:t>L</a:t>
            </a:r>
            <a:r>
              <a:rPr lang="zh-CN" altLang="en-US" smtClean="0"/>
              <a:t> 为如图所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示的圆弧段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i="1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则                         ，</a:t>
            </a:r>
            <a:r>
              <a:rPr lang="zh-CN" altLang="en-US" smtClean="0">
                <a:solidFill>
                  <a:srgbClr val="FF0000"/>
                </a:solidFill>
              </a:rPr>
              <a:t>即积分与路径无关</a:t>
            </a:r>
            <a:r>
              <a:rPr lang="zh-CN" altLang="en-US" smtClean="0"/>
              <a:t>，</a:t>
            </a:r>
            <a:endParaRPr lang="en-US" altLang="zh-CN" smtClean="0"/>
          </a:p>
        </p:txBody>
      </p:sp>
      <p:pic>
        <p:nvPicPr>
          <p:cNvPr id="38920" name="Picture 3" descr="C:\Users\cjl\Desktop\p171-ex5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0" y="908050"/>
            <a:ext cx="3238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936750" y="288925"/>
          <a:ext cx="4049713" cy="612775"/>
        </p:xfrm>
        <a:graphic>
          <a:graphicData uri="http://schemas.openxmlformats.org/presentationml/2006/ole">
            <p:oleObj spid="_x0000_s38914" name="Equation" r:id="rId4" imgW="2019240" imgH="304560" progId="Equation.DSMT4">
              <p:embed/>
            </p:oleObj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2243138" y="928688"/>
          <a:ext cx="1019175" cy="484187"/>
        </p:xfrm>
        <a:graphic>
          <a:graphicData uri="http://schemas.openxmlformats.org/presentationml/2006/ole">
            <p:oleObj spid="_x0000_s38915" name="Equation" r:id="rId5" imgW="507960" imgH="241200" progId="Equation.DSMT4">
              <p:embed/>
            </p:oleObj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503238" y="3716338"/>
          <a:ext cx="5187950" cy="2541587"/>
        </p:xfrm>
        <a:graphic>
          <a:graphicData uri="http://schemas.openxmlformats.org/presentationml/2006/ole">
            <p:oleObj spid="_x0000_s38916" name="Equation" r:id="rId6" imgW="3251160" imgH="1587240" progId="Equation.DSMT4">
              <p:embed/>
            </p:oleObj>
          </a:graphicData>
        </a:graphic>
      </p:graphicFrame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611188" y="4802188"/>
            <a:ext cx="2736850" cy="78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 flipH="1">
            <a:off x="611188" y="5618163"/>
            <a:ext cx="1223962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17" name="Object 11"/>
          <p:cNvGraphicFramePr>
            <a:graphicFrameLocks noChangeAspect="1"/>
          </p:cNvGraphicFramePr>
          <p:nvPr/>
        </p:nvGraphicFramePr>
        <p:xfrm>
          <a:off x="971550" y="2233613"/>
          <a:ext cx="4787900" cy="460375"/>
        </p:xfrm>
        <a:graphic>
          <a:graphicData uri="http://schemas.openxmlformats.org/presentationml/2006/ole">
            <p:oleObj spid="_x0000_s38917" name="Equation" r:id="rId7" imgW="2387520" imgH="228600" progId="Equation.DSMT4">
              <p:embed/>
            </p:oleObj>
          </a:graphicData>
        </a:graphic>
      </p:graphicFrame>
      <p:graphicFrame>
        <p:nvGraphicFramePr>
          <p:cNvPr id="38918" name="Object 12"/>
          <p:cNvGraphicFramePr>
            <a:graphicFrameLocks noChangeAspect="1"/>
          </p:cNvGraphicFramePr>
          <p:nvPr/>
        </p:nvGraphicFramePr>
        <p:xfrm>
          <a:off x="1042988" y="2708275"/>
          <a:ext cx="1833562" cy="869950"/>
        </p:xfrm>
        <a:graphic>
          <a:graphicData uri="http://schemas.openxmlformats.org/presentationml/2006/ole">
            <p:oleObj spid="_x0000_s38918" name="Equation" r:id="rId8" imgW="914400" imgH="431640" progId="Equation.DSMT4">
              <p:embed/>
            </p:oleObj>
          </a:graphicData>
        </a:graphic>
      </p:graphicFrame>
      <p:sp>
        <p:nvSpPr>
          <p:cNvPr id="74766" name="Rectangle 14"/>
          <p:cNvSpPr>
            <a:spLocks noChangeArrowheads="1"/>
          </p:cNvSpPr>
          <p:nvPr/>
        </p:nvSpPr>
        <p:spPr bwMode="auto">
          <a:xfrm flipH="1">
            <a:off x="3348038" y="4802188"/>
            <a:ext cx="2376487" cy="78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0" grpId="0" animBg="1"/>
      <p:bldP spid="74762" grpId="0" animBg="1"/>
      <p:bldP spid="7476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，积分沿不通过坐标原点的路径．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当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 </a:t>
            </a:r>
            <a:r>
              <a:rPr lang="en-US" altLang="zh-CN" smtClean="0"/>
              <a:t>(0, 0) </a:t>
            </a:r>
            <a:r>
              <a:rPr lang="zh-CN" altLang="en-US" smtClean="0"/>
              <a:t>时，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914525" y="131763"/>
          <a:ext cx="1985963" cy="968375"/>
        </p:xfrm>
        <a:graphic>
          <a:graphicData uri="http://schemas.openxmlformats.org/presentationml/2006/ole">
            <p:oleObj spid="_x0000_s39938" name="Equation" r:id="rId3" imgW="990360" imgH="482400" progId="Equation.DSMT4">
              <p:embed/>
            </p:oleObj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3924300" y="1052513"/>
          <a:ext cx="3157538" cy="968375"/>
        </p:xfrm>
        <a:graphic>
          <a:graphicData uri="http://schemas.openxmlformats.org/presentationml/2006/ole">
            <p:oleObj spid="_x0000_s39939" name="Equation" r:id="rId4" imgW="1574640" imgH="482400" progId="Equation.DSMT4">
              <p:embed/>
            </p:oleObj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404938" y="1916113"/>
          <a:ext cx="6696075" cy="968375"/>
        </p:xfrm>
        <a:graphic>
          <a:graphicData uri="http://schemas.openxmlformats.org/presentationml/2006/ole">
            <p:oleObj spid="_x0000_s39940" name="Equation" r:id="rId5" imgW="3340080" imgH="482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设函数 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在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平面上具有一阶连续偏导数，曲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线积分与路径无关并且对任意 </a:t>
            </a:r>
            <a:r>
              <a:rPr lang="en-US" altLang="zh-CN" i="1" smtClean="0"/>
              <a:t>t</a:t>
            </a:r>
            <a:r>
              <a:rPr lang="zh-CN" altLang="en-US" smtClean="0"/>
              <a:t>，总有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求 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= 2</a:t>
            </a:r>
            <a:r>
              <a:rPr lang="en-US" altLang="zh-CN" i="1" smtClean="0"/>
              <a:t>xy</a:t>
            </a:r>
            <a:r>
              <a:rPr lang="zh-CN" altLang="en-US" smtClean="0"/>
              <a:t>，由线积分与路径无关得，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 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，其中</a:t>
            </a:r>
            <a:r>
              <a:rPr lang="en-US" altLang="zh-CN" i="1" smtClean="0"/>
              <a:t>C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为待定函数．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203325" y="1247775"/>
          <a:ext cx="6215063" cy="690563"/>
        </p:xfrm>
        <a:graphic>
          <a:graphicData uri="http://schemas.openxmlformats.org/presentationml/2006/ole">
            <p:oleObj spid="_x0000_s40962" name="Equation" r:id="rId3" imgW="3098520" imgH="342720" progId="Equation.DSMT4">
              <p:embed/>
            </p:oleObj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907213" y="2708275"/>
          <a:ext cx="1985962" cy="869950"/>
        </p:xfrm>
        <a:graphic>
          <a:graphicData uri="http://schemas.openxmlformats.org/presentationml/2006/ole">
            <p:oleObj spid="_x0000_s40963" name="Equation" r:id="rId4" imgW="990360" imgH="431640" progId="Equation.DSMT4">
              <p:embed/>
            </p:oleObj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687638" y="3860800"/>
          <a:ext cx="6010275" cy="1298575"/>
        </p:xfrm>
        <a:graphic>
          <a:graphicData uri="http://schemas.openxmlformats.org/presentationml/2006/ole">
            <p:oleObj spid="_x0000_s40964" name="Equation" r:id="rId5" imgW="3365280" imgH="723600" progId="Equation.DSMT4">
              <p:embed/>
            </p:oleObj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2738438" y="5345113"/>
          <a:ext cx="6010275" cy="1298575"/>
        </p:xfrm>
        <a:graphic>
          <a:graphicData uri="http://schemas.openxmlformats.org/presentationml/2006/ole">
            <p:oleObj spid="_x0000_s40965" name="Equation" r:id="rId6" imgW="3365280" imgH="723600" progId="Equation.DSMT4">
              <p:embed/>
            </p:oleObj>
          </a:graphicData>
        </a:graphic>
      </p:graphicFrame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792288" y="1412875"/>
            <a:ext cx="504825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2627313" y="4521200"/>
            <a:ext cx="5473700" cy="650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2627313" y="5964238"/>
            <a:ext cx="5473700" cy="650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 animBg="1"/>
      <p:bldP spid="24587" grpId="0" animBg="1"/>
      <p:bldP spid="2458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59340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设函数 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在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平面上具有一阶连续偏导数，曲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线积分与路径无关并且对任意 </a:t>
            </a:r>
            <a:r>
              <a:rPr lang="en-US" altLang="zh-CN" i="1" smtClean="0"/>
              <a:t>t</a:t>
            </a:r>
            <a:r>
              <a:rPr lang="zh-CN" altLang="en-US" smtClean="0"/>
              <a:t>，总有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求 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由题意可知，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两边对 </a:t>
            </a:r>
            <a:r>
              <a:rPr lang="en-US" altLang="zh-CN" i="1" smtClean="0"/>
              <a:t>t</a:t>
            </a:r>
            <a:r>
              <a:rPr lang="en-US" altLang="zh-CN" smtClean="0"/>
              <a:t> </a:t>
            </a:r>
            <a:r>
              <a:rPr lang="zh-CN" altLang="en-US" smtClean="0"/>
              <a:t>求导，得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 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+ 2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1</a:t>
            </a:r>
            <a:r>
              <a:rPr lang="zh-CN" altLang="en-US" smtClean="0"/>
              <a:t>．</a:t>
            </a: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203325" y="1247775"/>
          <a:ext cx="6215063" cy="690563"/>
        </p:xfrm>
        <a:graphic>
          <a:graphicData uri="http://schemas.openxmlformats.org/presentationml/2006/ole">
            <p:oleObj spid="_x0000_s41986" name="Equation" r:id="rId3" imgW="3098520" imgH="342720" progId="Equation.DSMT4">
              <p:embed/>
            </p:oleObj>
          </a:graphicData>
        </a:graphic>
      </p:graphicFrame>
      <p:graphicFrame>
        <p:nvGraphicFramePr>
          <p:cNvPr id="41987" name="Object 5"/>
          <p:cNvGraphicFramePr>
            <a:graphicFrameLocks noChangeAspect="1"/>
          </p:cNvGraphicFramePr>
          <p:nvPr/>
        </p:nvGraphicFramePr>
        <p:xfrm>
          <a:off x="2195513" y="2924175"/>
          <a:ext cx="4535487" cy="614363"/>
        </p:xfrm>
        <a:graphic>
          <a:graphicData uri="http://schemas.openxmlformats.org/presentationml/2006/ole">
            <p:oleObj spid="_x0000_s41987" name="Equation" r:id="rId4" imgW="2539800" imgH="342720" progId="Equation.DSMT4">
              <p:embed/>
            </p:oleObj>
          </a:graphicData>
        </a:graphic>
      </p:graphicFrame>
      <p:graphicFrame>
        <p:nvGraphicFramePr>
          <p:cNvPr id="41988" name="Object 6"/>
          <p:cNvGraphicFramePr>
            <a:graphicFrameLocks noChangeAspect="1"/>
          </p:cNvGraphicFramePr>
          <p:nvPr/>
        </p:nvGraphicFramePr>
        <p:xfrm>
          <a:off x="2195513" y="3644900"/>
          <a:ext cx="4398962" cy="614363"/>
        </p:xfrm>
        <a:graphic>
          <a:graphicData uri="http://schemas.openxmlformats.org/presentationml/2006/ole">
            <p:oleObj spid="_x0000_s41988" name="Equation" r:id="rId5" imgW="2463480" imgH="342720" progId="Equation.DSMT4">
              <p:embed/>
            </p:oleObj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2484438" y="4437063"/>
          <a:ext cx="3803650" cy="661987"/>
        </p:xfrm>
        <a:graphic>
          <a:graphicData uri="http://schemas.openxmlformats.org/presentationml/2006/ole">
            <p:oleObj spid="_x0000_s41989" name="Equation" r:id="rId6" imgW="1904760" imgH="330120" progId="Equation.DSMT4">
              <p:embed/>
            </p:oleObj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3132138" y="5300663"/>
          <a:ext cx="1698625" cy="407987"/>
        </p:xfrm>
        <a:graphic>
          <a:graphicData uri="http://schemas.openxmlformats.org/presentationml/2006/ole">
            <p:oleObj spid="_x0000_s41990" name="Equation" r:id="rId7" imgW="850680" imgH="203040" progId="Equation.DSMT4">
              <p:embed/>
            </p:oleObj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4937125" y="5300663"/>
          <a:ext cx="1978025" cy="407987"/>
        </p:xfrm>
        <a:graphic>
          <a:graphicData uri="http://schemas.openxmlformats.org/presentationml/2006/ole">
            <p:oleObj spid="_x0000_s41991" name="Equation" r:id="rId8" imgW="99036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设曲线积分                                  与路径无关，其中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具有连续的导数且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zh-CN" altLang="en-US" smtClean="0"/>
              <a:t> </a:t>
            </a:r>
            <a:r>
              <a:rPr lang="en-US" altLang="zh-CN" smtClean="0"/>
              <a:t>(0) = 0</a:t>
            </a:r>
            <a:r>
              <a:rPr lang="zh-CN" altLang="en-US" smtClean="0"/>
              <a:t>，计算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= </a:t>
            </a:r>
            <a:r>
              <a:rPr lang="en-US" altLang="zh-CN" i="1" smtClean="0"/>
              <a:t>xy</a:t>
            </a:r>
            <a:r>
              <a:rPr lang="en-US" altLang="zh-CN" baseline="30000" smtClean="0"/>
              <a:t>2</a:t>
            </a:r>
            <a:r>
              <a:rPr lang="zh-CN" altLang="en-US" smtClean="0"/>
              <a:t>，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=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 </a:t>
            </a:r>
            <a:r>
              <a:rPr lang="zh-CN" altLang="en-US" smtClean="0"/>
              <a:t>，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由曲线积分与路径无关得，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即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因为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zh-CN" altLang="en-US" smtClean="0"/>
              <a:t> </a:t>
            </a:r>
            <a:r>
              <a:rPr lang="en-US" altLang="zh-CN" smtClean="0"/>
              <a:t>(0) = 0</a:t>
            </a:r>
            <a:r>
              <a:rPr lang="zh-CN" altLang="en-US" smtClean="0"/>
              <a:t>，所以 </a:t>
            </a:r>
            <a:r>
              <a:rPr lang="en-US" altLang="zh-CN" i="1" smtClean="0"/>
              <a:t>C</a:t>
            </a:r>
            <a:r>
              <a:rPr lang="en-US" altLang="zh-CN" smtClean="0"/>
              <a:t> = 0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zh-CN" altLang="en-US" smtClean="0"/>
              <a:t>，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从而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2833688" y="260350"/>
          <a:ext cx="2495550" cy="612775"/>
        </p:xfrm>
        <a:graphic>
          <a:graphicData uri="http://schemas.openxmlformats.org/presentationml/2006/ole">
            <p:oleObj spid="_x0000_s43010" name="Equation" r:id="rId3" imgW="1244520" imgH="304560" progId="Equation.DSMT4">
              <p:embed/>
            </p:oleObj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5192713" y="854075"/>
          <a:ext cx="2851150" cy="687388"/>
        </p:xfrm>
        <a:graphic>
          <a:graphicData uri="http://schemas.openxmlformats.org/presentationml/2006/ole">
            <p:oleObj spid="_x0000_s43011" name="Equation" r:id="rId4" imgW="1422360" imgH="342720" progId="Equation.DSMT4">
              <p:embed/>
            </p:oleObj>
          </a:graphicData>
        </a:graphic>
      </p:graphicFrame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3117850" y="304800"/>
            <a:ext cx="504825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4287838" y="2235200"/>
          <a:ext cx="3284537" cy="869950"/>
        </p:xfrm>
        <a:graphic>
          <a:graphicData uri="http://schemas.openxmlformats.org/presentationml/2006/ole">
            <p:oleObj spid="_x0000_s43012" name="Equation" r:id="rId5" imgW="1638000" imgH="431640" progId="Equation.DSMT4">
              <p:embed/>
            </p:oleObj>
          </a:graphicData>
        </a:graphic>
      </p:graphicFrame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140200" y="304800"/>
            <a:ext cx="863600" cy="457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302125" y="2427288"/>
            <a:ext cx="7921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289675" y="2428875"/>
            <a:ext cx="14255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1060450" y="3224213"/>
          <a:ext cx="1495425" cy="407987"/>
        </p:xfrm>
        <a:graphic>
          <a:graphicData uri="http://schemas.openxmlformats.org/presentationml/2006/ole">
            <p:oleObj spid="_x0000_s43013" name="Equation" r:id="rId6" imgW="749160" imgH="203040" progId="Equation.DSMT4">
              <p:embed/>
            </p:oleObj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2700338" y="3173413"/>
          <a:ext cx="1900237" cy="458787"/>
        </p:xfrm>
        <a:graphic>
          <a:graphicData uri="http://schemas.openxmlformats.org/presentationml/2006/ole">
            <p:oleObj spid="_x0000_s43014" name="Equation" r:id="rId7" imgW="952200" imgH="228600" progId="Equation.DSMT4">
              <p:embed/>
            </p:oleObj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1323975" y="4597400"/>
          <a:ext cx="7280275" cy="1730375"/>
        </p:xfrm>
        <a:graphic>
          <a:graphicData uri="http://schemas.openxmlformats.org/presentationml/2006/ole">
            <p:oleObj spid="_x0000_s43015" name="Equation" r:id="rId8" imgW="3632040" imgH="863280" progId="Equation.DSMT4">
              <p:embed/>
            </p:oleObj>
          </a:graphicData>
        </a:graphic>
      </p:graphicFrame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4067175" y="4540250"/>
            <a:ext cx="2736850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4067175" y="5380038"/>
            <a:ext cx="4752975" cy="928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 animBg="1"/>
      <p:bldP spid="25610" grpId="0" animBg="1"/>
      <p:bldP spid="25611" grpId="0" animBg="1"/>
      <p:bldP spid="25612" grpId="0" animBg="1"/>
      <p:bldP spid="25616" grpId="0" animBg="1"/>
      <p:bldP spid="256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11 − 3</a:t>
            </a:r>
          </a:p>
          <a:p>
            <a:pPr lvl="1"/>
            <a:r>
              <a:rPr lang="en-US" altLang="zh-CN" smtClean="0"/>
              <a:t>2(2)</a:t>
            </a:r>
          </a:p>
          <a:p>
            <a:pPr lvl="1"/>
            <a:r>
              <a:rPr lang="en-US" altLang="zh-CN" smtClean="0"/>
              <a:t>3 </a:t>
            </a:r>
            <a:r>
              <a:rPr lang="en-US" altLang="zh-CN" smtClean="0">
                <a:solidFill>
                  <a:srgbClr val="FF0000"/>
                </a:solidFill>
              </a:rPr>
              <a:t>——</a:t>
            </a:r>
            <a:r>
              <a:rPr lang="zh-CN" altLang="en-US" smtClean="0">
                <a:solidFill>
                  <a:srgbClr val="FF0000"/>
                </a:solidFill>
              </a:rPr>
              <a:t>采用挖洞法（</a:t>
            </a:r>
            <a:r>
              <a:rPr lang="en-US" altLang="zh-CN" smtClean="0">
                <a:solidFill>
                  <a:srgbClr val="FF0000"/>
                </a:solidFill>
              </a:rPr>
              <a:t>P.208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4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作业之一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11 − 3</a:t>
            </a:r>
          </a:p>
          <a:p>
            <a:pPr lvl="1"/>
            <a:r>
              <a:rPr lang="en-US" altLang="zh-CN" smtClean="0"/>
              <a:t>6(3)</a:t>
            </a:r>
          </a:p>
          <a:p>
            <a:pPr lvl="1"/>
            <a:r>
              <a:rPr lang="en-US" altLang="zh-CN" smtClean="0"/>
              <a:t>7(3)</a:t>
            </a:r>
          </a:p>
          <a:p>
            <a:pPr lvl="1"/>
            <a:r>
              <a:rPr lang="en-US" altLang="zh-CN" smtClean="0"/>
              <a:t>8(2)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作业之二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对区域 </a:t>
            </a:r>
            <a:r>
              <a:rPr lang="en-US" altLang="zh-CN" i="1" smtClean="0"/>
              <a:t>D</a:t>
            </a:r>
            <a:r>
              <a:rPr lang="zh-CN" altLang="en-US" smtClean="0"/>
              <a:t> 而言，</a:t>
            </a:r>
            <a:r>
              <a:rPr lang="en-US" altLang="zh-CN" i="1" smtClean="0"/>
              <a:t>L</a:t>
            </a:r>
            <a:r>
              <a:rPr lang="en-US" altLang="zh-CN" baseline="-25000" smtClean="0"/>
              <a:t>2</a:t>
            </a:r>
            <a:r>
              <a:rPr lang="zh-CN" altLang="en-US" smtClean="0"/>
              <a:t> 的正向应选</a:t>
            </a:r>
            <a:r>
              <a:rPr lang="zh-CN" altLang="en-US" smtClean="0">
                <a:solidFill>
                  <a:srgbClr val="0000FF"/>
                </a:solidFill>
              </a:rPr>
              <a:t>顺时针</a:t>
            </a:r>
            <a:r>
              <a:rPr lang="zh-CN" altLang="en-US" smtClean="0"/>
              <a:t>方向；</a:t>
            </a:r>
            <a:endParaRPr lang="en-US" altLang="zh-CN" smtClean="0"/>
          </a:p>
          <a:p>
            <a:r>
              <a:rPr lang="zh-CN" altLang="en-US" smtClean="0"/>
              <a:t>对区域 </a:t>
            </a:r>
            <a:r>
              <a:rPr lang="en-US" altLang="zh-CN" i="1" smtClean="0"/>
              <a:t>W</a:t>
            </a:r>
            <a:r>
              <a:rPr lang="zh-CN" altLang="en-US" i="1" smtClean="0"/>
              <a:t> </a:t>
            </a:r>
            <a:r>
              <a:rPr lang="zh-CN" altLang="en-US" smtClean="0"/>
              <a:t>而言，</a:t>
            </a:r>
            <a:r>
              <a:rPr lang="en-US" altLang="zh-CN" i="1" smtClean="0"/>
              <a:t>L</a:t>
            </a:r>
            <a:r>
              <a:rPr lang="en-US" altLang="zh-CN" baseline="-25000" smtClean="0"/>
              <a:t>2</a:t>
            </a:r>
            <a:r>
              <a:rPr lang="zh-CN" altLang="en-US" smtClean="0"/>
              <a:t> 的正向应选</a:t>
            </a:r>
            <a:r>
              <a:rPr lang="zh-CN" altLang="en-US" smtClean="0">
                <a:solidFill>
                  <a:srgbClr val="FF0000"/>
                </a:solidFill>
              </a:rPr>
              <a:t>逆时针</a:t>
            </a:r>
            <a:r>
              <a:rPr lang="zh-CN" altLang="en-US" smtClean="0"/>
              <a:t>方向．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曲线的正向是相对某个区域而言的．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曲线的正向（续）</a:t>
            </a:r>
            <a:endParaRPr lang="zh-CN" altLang="en-US" dirty="0"/>
          </a:p>
        </p:txBody>
      </p:sp>
      <p:pic>
        <p:nvPicPr>
          <p:cNvPr id="50180" name="Picture 2" descr="C:\Users\cjl\Desktop\p165-曲线的正向-3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81138"/>
            <a:ext cx="3429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 descr="C:\Users\cjl\Desktop\p165-曲线的正向-4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481138"/>
            <a:ext cx="3429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 descr="C:\Users\cjl\Desktop\p165-曲线的正向-5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1481138"/>
            <a:ext cx="3429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829425" y="2714625"/>
            <a:ext cx="412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endParaRPr lang="zh-CN" altLang="en-US" sz="16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设闭区域 </a:t>
            </a:r>
            <a:r>
              <a:rPr lang="en-US" altLang="zh-CN" i="1" smtClean="0"/>
              <a:t>D</a:t>
            </a:r>
            <a:r>
              <a:rPr lang="zh-CN" altLang="en-US" smtClean="0"/>
              <a:t> 由分段光滑的曲线 </a:t>
            </a:r>
            <a:r>
              <a:rPr lang="en-US" altLang="zh-CN" i="1" smtClean="0"/>
              <a:t>L</a:t>
            </a:r>
            <a:r>
              <a:rPr lang="zh-CN" altLang="en-US" smtClean="0"/>
              <a:t> 围成，函数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及 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D</a:t>
            </a:r>
            <a:r>
              <a:rPr lang="zh-CN" altLang="en-US" smtClean="0"/>
              <a:t> 上具有一阶连续偏导数，则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i="1" smtClean="0"/>
              <a:t>L</a:t>
            </a:r>
            <a:r>
              <a:rPr lang="zh-CN" altLang="en-US" smtClean="0"/>
              <a:t> 是 </a:t>
            </a:r>
            <a:r>
              <a:rPr lang="en-US" altLang="zh-CN" i="1" smtClean="0"/>
              <a:t>D</a:t>
            </a:r>
            <a:r>
              <a:rPr lang="zh-CN" altLang="en-US" smtClean="0"/>
              <a:t> 的取正向的边界曲线．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z="2000" smtClean="0"/>
              <a:t>闭区域 </a:t>
            </a:r>
            <a:r>
              <a:rPr lang="en-US" altLang="zh-CN" sz="2000" i="1" smtClean="0"/>
              <a:t>D</a:t>
            </a:r>
            <a:endParaRPr lang="en-US" altLang="zh-CN" sz="2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二、格林公式</a:t>
            </a:r>
            <a:endParaRPr lang="zh-CN" altLang="en-US" dirty="0"/>
          </a:p>
        </p:txBody>
      </p:sp>
      <p:pic>
        <p:nvPicPr>
          <p:cNvPr id="2055" name="Picture 2" descr="C:\Users\cjl\Desktop\p165-曲线的正向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810000"/>
            <a:ext cx="3429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 flipH="1">
            <a:off x="6772275" y="1501775"/>
            <a:ext cx="177165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0" name="Picture 3" descr="C:\Users\cjl\Desktop\p165-曲线的正向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3810000"/>
            <a:ext cx="3429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903413" y="4430713"/>
            <a:ext cx="102393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单连通</a:t>
            </a:r>
            <a:endParaRPr lang="en-US" altLang="zh-CN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区域</a:t>
            </a:r>
            <a:endParaRPr lang="en-US" altLang="zh-CN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复连通</a:t>
            </a:r>
            <a:endParaRPr lang="en-US" altLang="zh-CN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区域</a:t>
            </a:r>
            <a:endParaRPr lang="zh-CN" altLang="en-US" sz="160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106738" y="4224338"/>
            <a:ext cx="23971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既是</a:t>
            </a:r>
            <a:r>
              <a:rPr lang="en-US" altLang="zh-CN" sz="20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型又是</a:t>
            </a:r>
            <a:r>
              <a:rPr lang="en-US" altLang="zh-CN" sz="20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型</a:t>
            </a:r>
            <a:endParaRPr lang="en-US" altLang="zh-CN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的单连通区域</a:t>
            </a:r>
            <a:endParaRPr lang="en-US" altLang="zh-CN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其它单连通区域</a:t>
            </a:r>
            <a:endParaRPr lang="zh-CN" altLang="en-US" sz="1600"/>
          </a:p>
        </p:txBody>
      </p:sp>
      <p:sp>
        <p:nvSpPr>
          <p:cNvPr id="9" name="左大括号 8"/>
          <p:cNvSpPr/>
          <p:nvPr/>
        </p:nvSpPr>
        <p:spPr>
          <a:xfrm>
            <a:off x="1724025" y="4743450"/>
            <a:ext cx="180975" cy="1006475"/>
          </a:xfrm>
          <a:prstGeom prst="leftBrace">
            <a:avLst>
              <a:gd name="adj1" fmla="val 24950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2927350" y="4383088"/>
            <a:ext cx="179388" cy="1008062"/>
          </a:xfrm>
          <a:prstGeom prst="leftBrace">
            <a:avLst>
              <a:gd name="adj1" fmla="val 24950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28625" y="4143375"/>
            <a:ext cx="5143500" cy="2000250"/>
          </a:xfrm>
          <a:prstGeom prst="roundRect">
            <a:avLst>
              <a:gd name="adj" fmla="val 11201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285750" y="2500313"/>
          <a:ext cx="2641600" cy="1192212"/>
        </p:xfrm>
        <a:graphic>
          <a:graphicData uri="http://schemas.openxmlformats.org/presentationml/2006/ole">
            <p:oleObj spid="_x0000_s2050" name="Equation" r:id="rId6" imgW="2031840" imgH="914400" progId="Equation.DSMT4">
              <p:embed/>
            </p:oleObj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971800" y="2630488"/>
          <a:ext cx="4510088" cy="942975"/>
        </p:xfrm>
        <a:graphic>
          <a:graphicData uri="http://schemas.openxmlformats.org/presentationml/2006/ole">
            <p:oleObj spid="_x0000_s2051" name="Equation" r:id="rId7" imgW="2247840" imgH="469800" progId="Equation.DSMT4">
              <p:embed/>
            </p:oleObj>
          </a:graphicData>
        </a:graphic>
      </p:graphicFrame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308350" y="2668588"/>
            <a:ext cx="1474788" cy="903287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?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027738" y="2668588"/>
            <a:ext cx="215900" cy="903287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835775" y="2668588"/>
            <a:ext cx="215900" cy="903287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426075" y="258763"/>
          <a:ext cx="3260725" cy="1146175"/>
        </p:xfrm>
        <a:graphic>
          <a:graphicData uri="http://schemas.openxmlformats.org/presentationml/2006/ole">
            <p:oleObj spid="_x0000_s2052" name="Equation" r:id="rId8" imgW="1625400" imgH="571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/>
      <p:bldP spid="9" grpId="0" animBg="1"/>
      <p:bldP spid="11" grpId="0" animBg="1"/>
      <p:bldP spid="12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根据区域 </a:t>
            </a:r>
            <a:r>
              <a:rPr lang="en-US" altLang="zh-CN" i="1" smtClean="0"/>
              <a:t>D</a:t>
            </a:r>
            <a:r>
              <a:rPr lang="zh-CN" altLang="en-US" smtClean="0"/>
              <a:t> 的不同形状，分三种情形来证明．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(1) </a:t>
            </a:r>
            <a:r>
              <a:rPr lang="zh-CN" altLang="en-US" smtClean="0">
                <a:solidFill>
                  <a:srgbClr val="0000FF"/>
                </a:solidFill>
              </a:rPr>
              <a:t>   </a:t>
            </a:r>
            <a:r>
              <a:rPr lang="zh-CN" altLang="en-US" smtClean="0"/>
              <a:t>若区域 </a:t>
            </a:r>
            <a:r>
              <a:rPr lang="en-US" altLang="zh-CN" i="1" smtClean="0"/>
              <a:t>D</a:t>
            </a:r>
            <a:r>
              <a:rPr lang="zh-CN" altLang="en-US" smtClean="0"/>
              <a:t> 既是</a:t>
            </a:r>
            <a:r>
              <a:rPr lang="en-US" altLang="zh-CN" i="1" smtClean="0"/>
              <a:t>X</a:t>
            </a:r>
            <a:r>
              <a:rPr lang="en-US" altLang="zh-CN" smtClean="0"/>
              <a:t>−</a:t>
            </a:r>
            <a:r>
              <a:rPr lang="zh-CN" altLang="en-US" smtClean="0"/>
              <a:t>型又是</a:t>
            </a:r>
            <a:r>
              <a:rPr lang="en-US" altLang="zh-CN" i="1" smtClean="0"/>
              <a:t>Y</a:t>
            </a:r>
            <a:r>
              <a:rPr lang="en-US" altLang="zh-CN" smtClean="0"/>
              <a:t>−</a:t>
            </a:r>
            <a:r>
              <a:rPr lang="zh-CN" altLang="en-US" smtClean="0"/>
              <a:t>型，则区域 </a:t>
            </a:r>
            <a:r>
              <a:rPr lang="en-US" altLang="zh-CN" i="1" smtClean="0"/>
              <a:t>D</a:t>
            </a:r>
            <a:r>
              <a:rPr lang="zh-CN" altLang="en-US" smtClean="0"/>
              <a:t> 可表示为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			a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 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j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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j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或者</a:t>
            </a:r>
            <a:r>
              <a:rPr lang="en-US" altLang="zh-CN" smtClean="0">
                <a:sym typeface="Symbol" pitchFamily="18" charset="2"/>
              </a:rPr>
              <a:t>		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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y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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y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/>
              <a:t>．</a:t>
            </a:r>
          </a:p>
        </p:txBody>
      </p:sp>
      <p:pic>
        <p:nvPicPr>
          <p:cNvPr id="40964" name="Picture 4" descr="C:\Users\cjl\Desktop\p166-格林公式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4267200"/>
            <a:ext cx="30765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 descr="C:\Users\cjl\Desktop\p166-格林公式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50" y="4267200"/>
            <a:ext cx="30765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 descr="C:\Users\cjl\Desktop\p166-格林公式-3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50" y="4267200"/>
            <a:ext cx="30765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5357813" y="742950"/>
            <a:ext cx="27432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477838" y="2192338"/>
          <a:ext cx="8188325" cy="1985962"/>
        </p:xfrm>
        <a:graphic>
          <a:graphicData uri="http://schemas.openxmlformats.org/presentationml/2006/ole">
            <p:oleObj spid="_x0000_s3074" name="Equation" r:id="rId6" imgW="4559040" imgH="1104840" progId="Equation.DSMT4">
              <p:embed/>
            </p:oleObj>
          </a:graphicData>
        </a:graphic>
      </p:graphicFrame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5500688" y="4267200"/>
            <a:ext cx="3076575" cy="2590800"/>
            <a:chOff x="5500694" y="4267200"/>
            <a:chExt cx="3076575" cy="2590800"/>
          </a:xfrm>
        </p:grpSpPr>
        <p:pic>
          <p:nvPicPr>
            <p:cNvPr id="3098" name="Picture 5" descr="C:\Users\cjl\Desktop\p166-格林公式-4.bmp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500694" y="4267200"/>
              <a:ext cx="3076575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078" name="Object 5"/>
            <p:cNvGraphicFramePr>
              <a:graphicFrameLocks noChangeAspect="1"/>
            </p:cNvGraphicFramePr>
            <p:nvPr/>
          </p:nvGraphicFramePr>
          <p:xfrm>
            <a:off x="5729294" y="4675188"/>
            <a:ext cx="225425" cy="285750"/>
          </p:xfrm>
          <a:graphic>
            <a:graphicData uri="http://schemas.openxmlformats.org/presentationml/2006/ole">
              <p:oleObj spid="_x0000_s3078" name="Equation" r:id="rId8" imgW="139680" imgH="177480" progId="Equation.DSMT4">
                <p:embed/>
              </p:oleObj>
            </a:graphicData>
          </a:graphic>
        </p:graphicFrame>
        <p:graphicFrame>
          <p:nvGraphicFramePr>
            <p:cNvPr id="3079" name="Object 7"/>
            <p:cNvGraphicFramePr>
              <a:graphicFrameLocks noChangeAspect="1"/>
            </p:cNvGraphicFramePr>
            <p:nvPr/>
          </p:nvGraphicFramePr>
          <p:xfrm>
            <a:off x="5750725" y="6030913"/>
            <a:ext cx="182563" cy="223837"/>
          </p:xfrm>
          <a:graphic>
            <a:graphicData uri="http://schemas.openxmlformats.org/presentationml/2006/ole">
              <p:oleObj spid="_x0000_s3079" name="Equation" r:id="rId9" imgW="114120" imgH="139680" progId="Equation.DSMT4">
                <p:embed/>
              </p:oleObj>
            </a:graphicData>
          </a:graphic>
        </p:graphicFrame>
        <p:graphicFrame>
          <p:nvGraphicFramePr>
            <p:cNvPr id="3080" name="Object 8"/>
            <p:cNvGraphicFramePr>
              <a:graphicFrameLocks noChangeAspect="1"/>
            </p:cNvGraphicFramePr>
            <p:nvPr/>
          </p:nvGraphicFramePr>
          <p:xfrm>
            <a:off x="5957898" y="5543566"/>
            <a:ext cx="266700" cy="263525"/>
          </p:xfrm>
          <a:graphic>
            <a:graphicData uri="http://schemas.openxmlformats.org/presentationml/2006/ole">
              <p:oleObj spid="_x0000_s3080" name="Equation" r:id="rId10" imgW="164880" imgH="164880" progId="Equation.DSMT4">
                <p:embed/>
              </p:oleObj>
            </a:graphicData>
          </a:graphic>
        </p:graphicFrame>
        <p:graphicFrame>
          <p:nvGraphicFramePr>
            <p:cNvPr id="3081" name="Object 9"/>
            <p:cNvGraphicFramePr>
              <a:graphicFrameLocks noChangeAspect="1"/>
            </p:cNvGraphicFramePr>
            <p:nvPr/>
          </p:nvGraphicFramePr>
          <p:xfrm>
            <a:off x="7886724" y="5172088"/>
            <a:ext cx="263525" cy="265112"/>
          </p:xfrm>
          <a:graphic>
            <a:graphicData uri="http://schemas.openxmlformats.org/presentationml/2006/ole">
              <p:oleObj spid="_x0000_s3081" name="Equation" r:id="rId11" imgW="164880" imgH="164880" progId="Equation.DSMT4">
                <p:embed/>
              </p:oleObj>
            </a:graphicData>
          </a:graphic>
        </p:graphicFrame>
      </p:grp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998663" y="2238375"/>
            <a:ext cx="2185987" cy="6572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 flipH="1">
            <a:off x="4184650" y="2238375"/>
            <a:ext cx="4143375" cy="6572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77838" y="3044825"/>
            <a:ext cx="4451350" cy="5572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77838" y="3616325"/>
            <a:ext cx="3708400" cy="5572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 flipH="1">
            <a:off x="4186238" y="3616325"/>
            <a:ext cx="1906587" cy="5572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092" name="Object 6"/>
          <p:cNvGraphicFramePr>
            <a:graphicFrameLocks noChangeAspect="1"/>
          </p:cNvGraphicFramePr>
          <p:nvPr/>
        </p:nvGraphicFramePr>
        <p:xfrm>
          <a:off x="1927225" y="6089650"/>
          <a:ext cx="266700" cy="284163"/>
        </p:xfrm>
        <a:graphic>
          <a:graphicData uri="http://schemas.openxmlformats.org/presentationml/2006/ole">
            <p:oleObj spid="_x0000_s3075" name="Equation" r:id="rId12" imgW="164880" imgH="177480" progId="Equation.DSMT4">
              <p:embed/>
            </p:oleObj>
          </a:graphicData>
        </a:graphic>
      </p:graphicFrame>
      <p:graphicFrame>
        <p:nvGraphicFramePr>
          <p:cNvPr id="3093" name="Object 7"/>
          <p:cNvGraphicFramePr>
            <a:graphicFrameLocks noChangeAspect="1"/>
          </p:cNvGraphicFramePr>
          <p:nvPr/>
        </p:nvGraphicFramePr>
        <p:xfrm>
          <a:off x="2308225" y="4557713"/>
          <a:ext cx="263525" cy="265112"/>
        </p:xfrm>
        <a:graphic>
          <a:graphicData uri="http://schemas.openxmlformats.org/presentationml/2006/ole">
            <p:oleObj spid="_x0000_s3076" name="Equation" r:id="rId13" imgW="164880" imgH="164880" progId="Equation.DSMT4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2813050" y="2163763"/>
            <a:ext cx="1366838" cy="800100"/>
          </a:xfrm>
          <a:prstGeom prst="rect">
            <a:avLst/>
          </a:prstGeom>
          <a:noFill/>
          <a:ln w="28575" cmpd="sng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53255" name="Object 23"/>
          <p:cNvGraphicFramePr>
            <a:graphicFrameLocks noChangeAspect="1"/>
          </p:cNvGraphicFramePr>
          <p:nvPr/>
        </p:nvGraphicFramePr>
        <p:xfrm>
          <a:off x="6073775" y="1173163"/>
          <a:ext cx="2855913" cy="1192212"/>
        </p:xfrm>
        <a:graphic>
          <a:graphicData uri="http://schemas.openxmlformats.org/presentationml/2006/ole">
            <p:oleObj spid="_x0000_s3077" name="Equation" r:id="rId14" imgW="2197080" imgH="914400" progId="Equation.DSMT4">
              <p:embed/>
            </p:oleObj>
          </a:graphicData>
        </a:graphic>
      </p:graphicFrame>
      <p:sp>
        <p:nvSpPr>
          <p:cNvPr id="28" name="矩形 27"/>
          <p:cNvSpPr>
            <a:spLocks noChangeArrowheads="1"/>
          </p:cNvSpPr>
          <p:nvPr/>
        </p:nvSpPr>
        <p:spPr bwMode="auto">
          <a:xfrm flipH="1">
            <a:off x="4929188" y="3044825"/>
            <a:ext cx="1871662" cy="5572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6799263" y="3044825"/>
            <a:ext cx="1835150" cy="5572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4375" y="3030538"/>
            <a:ext cx="2016125" cy="61277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928938" y="3030538"/>
            <a:ext cx="2016125" cy="612775"/>
          </a:xfrm>
          <a:prstGeom prst="rect">
            <a:avLst/>
          </a:prstGeom>
          <a:noFill/>
          <a:ln w="28575" cmpd="sng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1" grpId="0" animBg="1"/>
      <p:bldP spid="21" grpId="1" animBg="1"/>
      <p:bldP spid="28" grpId="0" animBg="1"/>
      <p:bldP spid="30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4" descr="C:\Users\cjl\Desktop\p166-格林公式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4267200"/>
            <a:ext cx="30765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7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证明（续）：</a:t>
            </a:r>
            <a:r>
              <a:rPr lang="zh-CN" altLang="en-US" smtClean="0"/>
              <a:t>根据区域 </a:t>
            </a:r>
            <a:r>
              <a:rPr lang="en-US" altLang="zh-CN" i="1" smtClean="0"/>
              <a:t>D</a:t>
            </a:r>
            <a:r>
              <a:rPr lang="zh-CN" altLang="en-US" smtClean="0"/>
              <a:t> 的不同形状，分三种情形来证明</a:t>
            </a:r>
            <a:r>
              <a:rPr lang="en-US" altLang="zh-CN" smtClean="0"/>
              <a:t>.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(1) </a:t>
            </a:r>
            <a:r>
              <a:rPr lang="zh-CN" altLang="en-US" smtClean="0">
                <a:solidFill>
                  <a:srgbClr val="0000FF"/>
                </a:solidFill>
              </a:rPr>
              <a:t>   </a:t>
            </a:r>
            <a:r>
              <a:rPr lang="zh-CN" altLang="en-US" smtClean="0"/>
              <a:t>若区域 </a:t>
            </a:r>
            <a:r>
              <a:rPr lang="en-US" altLang="zh-CN" i="1" smtClean="0"/>
              <a:t>D</a:t>
            </a:r>
            <a:r>
              <a:rPr lang="zh-CN" altLang="en-US" smtClean="0"/>
              <a:t> 既是</a:t>
            </a:r>
            <a:r>
              <a:rPr lang="en-US" altLang="zh-CN" i="1" smtClean="0"/>
              <a:t>X</a:t>
            </a:r>
            <a:r>
              <a:rPr lang="en-US" altLang="zh-CN" smtClean="0"/>
              <a:t>−</a:t>
            </a:r>
            <a:r>
              <a:rPr lang="zh-CN" altLang="en-US" smtClean="0"/>
              <a:t>型又是</a:t>
            </a:r>
            <a:r>
              <a:rPr lang="en-US" altLang="zh-CN" i="1" smtClean="0"/>
              <a:t>Y</a:t>
            </a:r>
            <a:r>
              <a:rPr lang="en-US" altLang="zh-CN" smtClean="0"/>
              <a:t>−</a:t>
            </a:r>
            <a:r>
              <a:rPr lang="zh-CN" altLang="en-US" smtClean="0"/>
              <a:t>型，则区域 </a:t>
            </a:r>
            <a:r>
              <a:rPr lang="en-US" altLang="zh-CN" i="1" smtClean="0"/>
              <a:t>D</a:t>
            </a:r>
            <a:r>
              <a:rPr lang="zh-CN" altLang="en-US" smtClean="0"/>
              <a:t> 可表示为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			a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 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j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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j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或者</a:t>
            </a:r>
            <a:r>
              <a:rPr lang="en-US" altLang="zh-CN" smtClean="0">
                <a:sym typeface="Symbol" pitchFamily="18" charset="2"/>
              </a:rPr>
              <a:t>		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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y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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y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/>
              <a:t>．</a:t>
            </a:r>
          </a:p>
        </p:txBody>
      </p:sp>
      <p:pic>
        <p:nvPicPr>
          <p:cNvPr id="4108" name="Picture 3" descr="C:\Users\cjl\Desktop\p166-格林公式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50" y="4267200"/>
            <a:ext cx="30765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2" descr="C:\Users\cjl\Desktop\p166-格林公式-3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50" y="4267200"/>
            <a:ext cx="30765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5" name="Object 4"/>
          <p:cNvGraphicFramePr>
            <a:graphicFrameLocks noChangeAspect="1"/>
          </p:cNvGraphicFramePr>
          <p:nvPr/>
        </p:nvGraphicFramePr>
        <p:xfrm>
          <a:off x="466725" y="2192338"/>
          <a:ext cx="8212138" cy="1985962"/>
        </p:xfrm>
        <a:graphic>
          <a:graphicData uri="http://schemas.openxmlformats.org/presentationml/2006/ole">
            <p:oleObj spid="_x0000_s4098" name="Equation" r:id="rId6" imgW="4572000" imgH="1104840" progId="Equation.DSMT4">
              <p:embed/>
            </p:oleObj>
          </a:graphicData>
        </a:graphic>
      </p:graphicFrame>
      <p:grpSp>
        <p:nvGrpSpPr>
          <p:cNvPr id="4110" name="组合 16"/>
          <p:cNvGrpSpPr>
            <a:grpSpLocks/>
          </p:cNvGrpSpPr>
          <p:nvPr/>
        </p:nvGrpSpPr>
        <p:grpSpPr bwMode="auto">
          <a:xfrm>
            <a:off x="5500688" y="4267200"/>
            <a:ext cx="3076575" cy="2590800"/>
            <a:chOff x="5500694" y="4267200"/>
            <a:chExt cx="3076575" cy="2590800"/>
          </a:xfrm>
        </p:grpSpPr>
        <p:pic>
          <p:nvPicPr>
            <p:cNvPr id="4121" name="Picture 5" descr="C:\Users\cjl\Desktop\p166-格林公式-4.bmp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500694" y="4267200"/>
              <a:ext cx="3076575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102" name="Object 5"/>
            <p:cNvGraphicFramePr>
              <a:graphicFrameLocks noChangeAspect="1"/>
            </p:cNvGraphicFramePr>
            <p:nvPr/>
          </p:nvGraphicFramePr>
          <p:xfrm>
            <a:off x="5729294" y="4675188"/>
            <a:ext cx="225425" cy="285750"/>
          </p:xfrm>
          <a:graphic>
            <a:graphicData uri="http://schemas.openxmlformats.org/presentationml/2006/ole">
              <p:oleObj spid="_x0000_s4102" name="Equation" r:id="rId8" imgW="139680" imgH="177480" progId="Equation.DSMT4">
                <p:embed/>
              </p:oleObj>
            </a:graphicData>
          </a:graphic>
        </p:graphicFrame>
        <p:graphicFrame>
          <p:nvGraphicFramePr>
            <p:cNvPr id="4103" name="Object 7"/>
            <p:cNvGraphicFramePr>
              <a:graphicFrameLocks noChangeAspect="1"/>
            </p:cNvGraphicFramePr>
            <p:nvPr/>
          </p:nvGraphicFramePr>
          <p:xfrm>
            <a:off x="5749931" y="6030913"/>
            <a:ext cx="182563" cy="223837"/>
          </p:xfrm>
          <a:graphic>
            <a:graphicData uri="http://schemas.openxmlformats.org/presentationml/2006/ole">
              <p:oleObj spid="_x0000_s4103" name="Equation" r:id="rId9" imgW="114120" imgH="139680" progId="Equation.DSMT4">
                <p:embed/>
              </p:oleObj>
            </a:graphicData>
          </a:graphic>
        </p:graphicFrame>
        <p:graphicFrame>
          <p:nvGraphicFramePr>
            <p:cNvPr id="4104" name="Object 8"/>
            <p:cNvGraphicFramePr>
              <a:graphicFrameLocks noChangeAspect="1"/>
            </p:cNvGraphicFramePr>
            <p:nvPr/>
          </p:nvGraphicFramePr>
          <p:xfrm>
            <a:off x="5957898" y="5543566"/>
            <a:ext cx="266700" cy="263525"/>
          </p:xfrm>
          <a:graphic>
            <a:graphicData uri="http://schemas.openxmlformats.org/presentationml/2006/ole">
              <p:oleObj spid="_x0000_s4104" name="Equation" r:id="rId10" imgW="164880" imgH="164880" progId="Equation.DSMT4">
                <p:embed/>
              </p:oleObj>
            </a:graphicData>
          </a:graphic>
        </p:graphicFrame>
        <p:graphicFrame>
          <p:nvGraphicFramePr>
            <p:cNvPr id="4105" name="Object 9"/>
            <p:cNvGraphicFramePr>
              <a:graphicFrameLocks noChangeAspect="1"/>
            </p:cNvGraphicFramePr>
            <p:nvPr/>
          </p:nvGraphicFramePr>
          <p:xfrm>
            <a:off x="7886724" y="5172088"/>
            <a:ext cx="263525" cy="265112"/>
          </p:xfrm>
          <a:graphic>
            <a:graphicData uri="http://schemas.openxmlformats.org/presentationml/2006/ole">
              <p:oleObj spid="_x0000_s4105" name="Equation" r:id="rId11" imgW="164880" imgH="164880" progId="Equation.DSMT4">
                <p:embed/>
              </p:oleObj>
            </a:graphicData>
          </a:graphic>
        </p:graphicFrame>
      </p:grp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979613" y="2255838"/>
            <a:ext cx="2114550" cy="6572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 flipH="1">
            <a:off x="4094163" y="2255838"/>
            <a:ext cx="4143375" cy="6572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69900" y="3046413"/>
            <a:ext cx="4427538" cy="5572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69900" y="3617913"/>
            <a:ext cx="3924300" cy="5572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 flipH="1">
            <a:off x="4392613" y="3617913"/>
            <a:ext cx="2049462" cy="5572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1927225" y="6089650"/>
          <a:ext cx="266700" cy="284163"/>
        </p:xfrm>
        <a:graphic>
          <a:graphicData uri="http://schemas.openxmlformats.org/presentationml/2006/ole">
            <p:oleObj spid="_x0000_s4099" name="Equation" r:id="rId12" imgW="164880" imgH="177480" progId="Equation.DSMT4">
              <p:embed/>
            </p:oleObj>
          </a:graphicData>
        </a:graphic>
      </p:graphicFrame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2308225" y="4557713"/>
          <a:ext cx="263525" cy="265112"/>
        </p:xfrm>
        <a:graphic>
          <a:graphicData uri="http://schemas.openxmlformats.org/presentationml/2006/ole">
            <p:oleObj spid="_x0000_s4100" name="Equation" r:id="rId13" imgW="164880" imgH="164880" progId="Equation.DSMT4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2811463" y="2163763"/>
            <a:ext cx="1295400" cy="800100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53255" name="Object 22"/>
          <p:cNvGraphicFramePr>
            <a:graphicFrameLocks noChangeAspect="1"/>
          </p:cNvGraphicFramePr>
          <p:nvPr/>
        </p:nvGraphicFramePr>
        <p:xfrm>
          <a:off x="6073775" y="1174750"/>
          <a:ext cx="2855913" cy="1192213"/>
        </p:xfrm>
        <a:graphic>
          <a:graphicData uri="http://schemas.openxmlformats.org/presentationml/2006/ole">
            <p:oleObj spid="_x0000_s4101" name="Equation" r:id="rId14" imgW="2197080" imgH="914400" progId="Equation.DSMT4">
              <p:embed/>
            </p:oleObj>
          </a:graphicData>
        </a:graphic>
      </p:graphicFrame>
      <p:sp>
        <p:nvSpPr>
          <p:cNvPr id="27" name="矩形 26"/>
          <p:cNvSpPr/>
          <p:nvPr/>
        </p:nvSpPr>
        <p:spPr>
          <a:xfrm>
            <a:off x="714375" y="3030538"/>
            <a:ext cx="2016125" cy="61277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 flipH="1">
            <a:off x="4929188" y="3044825"/>
            <a:ext cx="1871662" cy="5572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6799263" y="3044825"/>
            <a:ext cx="1916112" cy="5572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28938" y="3030538"/>
            <a:ext cx="2016125" cy="612775"/>
          </a:xfrm>
          <a:prstGeom prst="rect">
            <a:avLst/>
          </a:prstGeom>
          <a:noFill/>
          <a:ln w="28575" cmpd="sng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3" grpId="0" animBg="1"/>
      <p:bldP spid="21" grpId="0" animBg="1"/>
      <p:bldP spid="21" grpId="1" animBg="1"/>
      <p:bldP spid="27" grpId="0" animBg="1"/>
      <p:bldP spid="29" grpId="0" animBg="1"/>
      <p:bldP spid="30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4" descr="C:\Users\cjl\Desktop\p166-格林公式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4267200"/>
            <a:ext cx="30765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3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证明（续）：</a:t>
            </a:r>
            <a:r>
              <a:rPr lang="zh-CN" altLang="en-US" smtClean="0"/>
              <a:t>根据区域 </a:t>
            </a:r>
            <a:r>
              <a:rPr lang="en-US" altLang="zh-CN" i="1" smtClean="0"/>
              <a:t>D</a:t>
            </a:r>
            <a:r>
              <a:rPr lang="zh-CN" altLang="en-US" smtClean="0"/>
              <a:t> 的不同形状，分三种情形来证明</a:t>
            </a:r>
            <a:r>
              <a:rPr lang="en-US" altLang="zh-CN" smtClean="0"/>
              <a:t>.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(1) </a:t>
            </a:r>
            <a:r>
              <a:rPr lang="zh-CN" altLang="en-US" smtClean="0">
                <a:solidFill>
                  <a:srgbClr val="0000FF"/>
                </a:solidFill>
              </a:rPr>
              <a:t>   </a:t>
            </a:r>
            <a:r>
              <a:rPr lang="zh-CN" altLang="en-US" smtClean="0"/>
              <a:t>若区域 </a:t>
            </a:r>
            <a:r>
              <a:rPr lang="en-US" altLang="zh-CN" i="1" smtClean="0"/>
              <a:t>D</a:t>
            </a:r>
            <a:r>
              <a:rPr lang="zh-CN" altLang="en-US" smtClean="0"/>
              <a:t> 既是</a:t>
            </a:r>
            <a:r>
              <a:rPr lang="en-US" altLang="zh-CN" i="1" smtClean="0"/>
              <a:t>X</a:t>
            </a:r>
            <a:r>
              <a:rPr lang="en-US" altLang="zh-CN" smtClean="0"/>
              <a:t>−</a:t>
            </a:r>
            <a:r>
              <a:rPr lang="zh-CN" altLang="en-US" smtClean="0"/>
              <a:t>型又是</a:t>
            </a:r>
            <a:r>
              <a:rPr lang="en-US" altLang="zh-CN" i="1" smtClean="0"/>
              <a:t>Y</a:t>
            </a:r>
            <a:r>
              <a:rPr lang="en-US" altLang="zh-CN" smtClean="0"/>
              <a:t>−</a:t>
            </a:r>
            <a:r>
              <a:rPr lang="zh-CN" altLang="en-US" smtClean="0"/>
              <a:t>型，则区域 </a:t>
            </a:r>
            <a:r>
              <a:rPr lang="en-US" altLang="zh-CN" i="1" smtClean="0"/>
              <a:t>D</a:t>
            </a:r>
            <a:r>
              <a:rPr lang="zh-CN" altLang="en-US" smtClean="0"/>
              <a:t> 可表示为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			a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 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j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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j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或者</a:t>
            </a:r>
            <a:r>
              <a:rPr lang="en-US" altLang="zh-CN" smtClean="0">
                <a:sym typeface="Symbol" pitchFamily="18" charset="2"/>
              </a:rPr>
              <a:t>		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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y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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y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/>
              <a:t>．</a:t>
            </a:r>
          </a:p>
        </p:txBody>
      </p:sp>
      <p:pic>
        <p:nvPicPr>
          <p:cNvPr id="5134" name="Picture 3" descr="C:\Users\cjl\Desktop\p166-格林公式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50" y="4267200"/>
            <a:ext cx="30765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5" name="Picture 2" descr="C:\Users\cjl\Desktop\p166-格林公式-3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50" y="4267200"/>
            <a:ext cx="30765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5" name="Object 4"/>
          <p:cNvGraphicFramePr>
            <a:graphicFrameLocks noChangeAspect="1"/>
          </p:cNvGraphicFramePr>
          <p:nvPr/>
        </p:nvGraphicFramePr>
        <p:xfrm>
          <a:off x="4214813" y="2214563"/>
          <a:ext cx="3238500" cy="800100"/>
        </p:xfrm>
        <a:graphic>
          <a:graphicData uri="http://schemas.openxmlformats.org/presentationml/2006/ole">
            <p:oleObj spid="_x0000_s5122" name="Equation" r:id="rId6" imgW="1803240" imgH="444240" progId="Equation.DSMT4">
              <p:embed/>
            </p:oleObj>
          </a:graphicData>
        </a:graphic>
      </p:graphicFrame>
      <p:grpSp>
        <p:nvGrpSpPr>
          <p:cNvPr id="5136" name="组合 16"/>
          <p:cNvGrpSpPr>
            <a:grpSpLocks/>
          </p:cNvGrpSpPr>
          <p:nvPr/>
        </p:nvGrpSpPr>
        <p:grpSpPr bwMode="auto">
          <a:xfrm>
            <a:off x="5500688" y="4267200"/>
            <a:ext cx="3076575" cy="2590800"/>
            <a:chOff x="5500694" y="4267200"/>
            <a:chExt cx="3076575" cy="2590800"/>
          </a:xfrm>
        </p:grpSpPr>
        <p:pic>
          <p:nvPicPr>
            <p:cNvPr id="5137" name="Picture 5" descr="C:\Users\cjl\Desktop\p166-格林公式-4.bmp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500694" y="4267200"/>
              <a:ext cx="3076575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5128" name="Object 8"/>
            <p:cNvGraphicFramePr>
              <a:graphicFrameLocks noChangeAspect="1"/>
            </p:cNvGraphicFramePr>
            <p:nvPr/>
          </p:nvGraphicFramePr>
          <p:xfrm>
            <a:off x="5729294" y="4675188"/>
            <a:ext cx="225425" cy="285750"/>
          </p:xfrm>
          <a:graphic>
            <a:graphicData uri="http://schemas.openxmlformats.org/presentationml/2006/ole">
              <p:oleObj spid="_x0000_s5128" name="Equation" r:id="rId8" imgW="139680" imgH="177480" progId="Equation.DSMT4">
                <p:embed/>
              </p:oleObj>
            </a:graphicData>
          </a:graphic>
        </p:graphicFrame>
        <p:graphicFrame>
          <p:nvGraphicFramePr>
            <p:cNvPr id="5129" name="Object 9"/>
            <p:cNvGraphicFramePr>
              <a:graphicFrameLocks noChangeAspect="1"/>
            </p:cNvGraphicFramePr>
            <p:nvPr/>
          </p:nvGraphicFramePr>
          <p:xfrm>
            <a:off x="5749931" y="6030913"/>
            <a:ext cx="182563" cy="223837"/>
          </p:xfrm>
          <a:graphic>
            <a:graphicData uri="http://schemas.openxmlformats.org/presentationml/2006/ole">
              <p:oleObj spid="_x0000_s5129" name="Equation" r:id="rId9" imgW="114120" imgH="139680" progId="Equation.DSMT4">
                <p:embed/>
              </p:oleObj>
            </a:graphicData>
          </a:graphic>
        </p:graphicFrame>
        <p:graphicFrame>
          <p:nvGraphicFramePr>
            <p:cNvPr id="5130" name="Object 10"/>
            <p:cNvGraphicFramePr>
              <a:graphicFrameLocks noChangeAspect="1"/>
            </p:cNvGraphicFramePr>
            <p:nvPr/>
          </p:nvGraphicFramePr>
          <p:xfrm>
            <a:off x="5957898" y="5543566"/>
            <a:ext cx="266700" cy="263525"/>
          </p:xfrm>
          <a:graphic>
            <a:graphicData uri="http://schemas.openxmlformats.org/presentationml/2006/ole">
              <p:oleObj spid="_x0000_s5130" name="Equation" r:id="rId10" imgW="164880" imgH="164880" progId="Equation.DSMT4">
                <p:embed/>
              </p:oleObj>
            </a:graphicData>
          </a:graphic>
        </p:graphicFrame>
        <p:graphicFrame>
          <p:nvGraphicFramePr>
            <p:cNvPr id="5131" name="Object 11"/>
            <p:cNvGraphicFramePr>
              <a:graphicFrameLocks noChangeAspect="1"/>
            </p:cNvGraphicFramePr>
            <p:nvPr/>
          </p:nvGraphicFramePr>
          <p:xfrm>
            <a:off x="7886724" y="5172088"/>
            <a:ext cx="263525" cy="265112"/>
          </p:xfrm>
          <a:graphic>
            <a:graphicData uri="http://schemas.openxmlformats.org/presentationml/2006/ole">
              <p:oleObj spid="_x0000_s5131" name="Equation" r:id="rId11" imgW="164880" imgH="164880" progId="Equation.DSMT4">
                <p:embed/>
              </p:oleObj>
            </a:graphicData>
          </a:graphic>
        </p:graphicFrame>
      </p:grp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608013" y="2214563"/>
          <a:ext cx="3079750" cy="800100"/>
        </p:xfrm>
        <a:graphic>
          <a:graphicData uri="http://schemas.openxmlformats.org/presentationml/2006/ole">
            <p:oleObj spid="_x0000_s5123" name="Equation" r:id="rId12" imgW="1714320" imgH="444240" progId="Equation.DSMT4">
              <p:embed/>
            </p:oleObj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608013" y="3143250"/>
          <a:ext cx="4044950" cy="846138"/>
        </p:xfrm>
        <a:graphic>
          <a:graphicData uri="http://schemas.openxmlformats.org/presentationml/2006/ole">
            <p:oleObj spid="_x0000_s5124" name="Equation" r:id="rId13" imgW="2247840" imgH="469800" progId="Equation.DSMT4">
              <p:embed/>
            </p:oleObj>
          </a:graphicData>
        </a:graphic>
      </p:graphicFrame>
      <p:graphicFrame>
        <p:nvGraphicFramePr>
          <p:cNvPr id="5125" name="Object 6"/>
          <p:cNvGraphicFramePr>
            <a:graphicFrameLocks noChangeAspect="1"/>
          </p:cNvGraphicFramePr>
          <p:nvPr/>
        </p:nvGraphicFramePr>
        <p:xfrm>
          <a:off x="1927225" y="6089650"/>
          <a:ext cx="266700" cy="284163"/>
        </p:xfrm>
        <a:graphic>
          <a:graphicData uri="http://schemas.openxmlformats.org/presentationml/2006/ole">
            <p:oleObj spid="_x0000_s5125" name="Equation" r:id="rId14" imgW="164880" imgH="177480" progId="Equation.DSMT4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308225" y="4557713"/>
          <a:ext cx="263525" cy="265112"/>
        </p:xfrm>
        <a:graphic>
          <a:graphicData uri="http://schemas.openxmlformats.org/presentationml/2006/ole">
            <p:oleObj spid="_x0000_s5126" name="Equation" r:id="rId15" imgW="164880" imgH="164880" progId="Equation.DSMT4">
              <p:embed/>
            </p:oleObj>
          </a:graphicData>
        </a:graphic>
      </p:graphicFrame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6073775" y="1174750"/>
          <a:ext cx="2855913" cy="1192213"/>
        </p:xfrm>
        <a:graphic>
          <a:graphicData uri="http://schemas.openxmlformats.org/presentationml/2006/ole">
            <p:oleObj spid="_x0000_s5127" name="Equation" r:id="rId16" imgW="2197080" imgH="914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8816</TotalTime>
  <Words>2483</Words>
  <Application>Microsoft Office PowerPoint</Application>
  <PresentationFormat>全屏显示(4:3)</PresentationFormat>
  <Paragraphs>390</Paragraphs>
  <Slides>49</Slides>
  <Notes>1</Notes>
  <HiddenSlides>11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5_聚合</vt:lpstr>
      <vt:lpstr>MathType 6.0 Equation</vt:lpstr>
      <vt:lpstr>第十一章  曲线积分与曲面积分</vt:lpstr>
      <vt:lpstr>问题的提出</vt:lpstr>
      <vt:lpstr>一、平面区域的连通性</vt:lpstr>
      <vt:lpstr>曲线的正向</vt:lpstr>
      <vt:lpstr>曲线的正向（续）</vt:lpstr>
      <vt:lpstr>二、格林公式</vt:lpstr>
      <vt:lpstr>幻灯片 7</vt:lpstr>
      <vt:lpstr>幻灯片 8</vt:lpstr>
      <vt:lpstr>幻灯片 9</vt:lpstr>
      <vt:lpstr>幻灯片 10</vt:lpstr>
      <vt:lpstr>幻灯片 11</vt:lpstr>
      <vt:lpstr>二、格林公式（续）</vt:lpstr>
      <vt:lpstr>幻灯片 13</vt:lpstr>
      <vt:lpstr>幻灯片 14</vt:lpstr>
      <vt:lpstr>幻灯片 15</vt:lpstr>
      <vt:lpstr>幻灯片 16</vt:lpstr>
      <vt:lpstr>幻灯片 17</vt:lpstr>
      <vt:lpstr>幻灯片 18</vt:lpstr>
      <vt:lpstr>格林公式的应用——计算平面图形的面积（P.207）</vt:lpstr>
      <vt:lpstr>幻灯片 20</vt:lpstr>
      <vt:lpstr>三、平面上曲线积分与路径无关</vt:lpstr>
      <vt:lpstr>三、平面上曲线积分与路径无关</vt:lpstr>
      <vt:lpstr>三、平面上曲线积分与路径无关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二元函数的全体原函数（课本P.213）</vt:lpstr>
      <vt:lpstr>全微分方程（课本P.214）</vt:lpstr>
      <vt:lpstr>回顾：平面上曲线积分与路径无关</vt:lpstr>
      <vt:lpstr>全微分方程（课本P.214）</vt:lpstr>
      <vt:lpstr>求解全微分方程的常用方法</vt:lpstr>
      <vt:lpstr>幻灯片 36</vt:lpstr>
      <vt:lpstr>结论</vt:lpstr>
      <vt:lpstr>结论（续）</vt:lpstr>
      <vt:lpstr>结论（续）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作业之一</vt:lpstr>
      <vt:lpstr>作业之二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555</cp:revision>
  <dcterms:created xsi:type="dcterms:W3CDTF">2010-09-04T05:21:04Z</dcterms:created>
  <dcterms:modified xsi:type="dcterms:W3CDTF">2022-05-23T12:32:46Z</dcterms:modified>
</cp:coreProperties>
</file>