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61" r:id="rId2"/>
  </p:sldMasterIdLst>
  <p:notesMasterIdLst>
    <p:notesMasterId r:id="rId51"/>
  </p:notesMasterIdLst>
  <p:handoutMasterIdLst>
    <p:handoutMasterId r:id="rId52"/>
  </p:handoutMasterIdLst>
  <p:sldIdLst>
    <p:sldId id="589" r:id="rId3"/>
    <p:sldId id="554" r:id="rId4"/>
    <p:sldId id="551" r:id="rId5"/>
    <p:sldId id="552" r:id="rId6"/>
    <p:sldId id="553" r:id="rId7"/>
    <p:sldId id="561" r:id="rId8"/>
    <p:sldId id="562" r:id="rId9"/>
    <p:sldId id="557" r:id="rId10"/>
    <p:sldId id="607" r:id="rId11"/>
    <p:sldId id="542" r:id="rId12"/>
    <p:sldId id="560" r:id="rId13"/>
    <p:sldId id="602" r:id="rId14"/>
    <p:sldId id="590" r:id="rId15"/>
    <p:sldId id="563" r:id="rId16"/>
    <p:sldId id="564" r:id="rId17"/>
    <p:sldId id="591" r:id="rId18"/>
    <p:sldId id="565" r:id="rId19"/>
    <p:sldId id="601" r:id="rId20"/>
    <p:sldId id="597" r:id="rId21"/>
    <p:sldId id="567" r:id="rId22"/>
    <p:sldId id="566" r:id="rId23"/>
    <p:sldId id="584" r:id="rId24"/>
    <p:sldId id="568" r:id="rId25"/>
    <p:sldId id="569" r:id="rId26"/>
    <p:sldId id="611" r:id="rId27"/>
    <p:sldId id="570" r:id="rId28"/>
    <p:sldId id="571" r:id="rId29"/>
    <p:sldId id="592" r:id="rId30"/>
    <p:sldId id="593" r:id="rId31"/>
    <p:sldId id="609" r:id="rId32"/>
    <p:sldId id="610" r:id="rId33"/>
    <p:sldId id="579" r:id="rId34"/>
    <p:sldId id="572" r:id="rId35"/>
    <p:sldId id="587" r:id="rId36"/>
    <p:sldId id="580" r:id="rId37"/>
    <p:sldId id="614" r:id="rId38"/>
    <p:sldId id="576" r:id="rId39"/>
    <p:sldId id="612" r:id="rId40"/>
    <p:sldId id="594" r:id="rId41"/>
    <p:sldId id="613" r:id="rId42"/>
    <p:sldId id="583" r:id="rId43"/>
    <p:sldId id="595" r:id="rId44"/>
    <p:sldId id="596" r:id="rId45"/>
    <p:sldId id="608" r:id="rId46"/>
    <p:sldId id="606" r:id="rId47"/>
    <p:sldId id="605" r:id="rId48"/>
    <p:sldId id="585" r:id="rId49"/>
    <p:sldId id="586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2DA2BF"/>
    <a:srgbClr val="E8F0F4"/>
    <a:srgbClr val="DAF1F6"/>
    <a:srgbClr val="E1FFFF"/>
    <a:srgbClr val="EFF9FB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6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4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26.wmf"/><Relationship Id="rId7" Type="http://schemas.openxmlformats.org/officeDocument/2006/relationships/image" Target="../media/image124.wmf"/><Relationship Id="rId2" Type="http://schemas.openxmlformats.org/officeDocument/2006/relationships/image" Target="../media/image125.wmf"/><Relationship Id="rId1" Type="http://schemas.openxmlformats.org/officeDocument/2006/relationships/image" Target="../media/image114.wmf"/><Relationship Id="rId6" Type="http://schemas.openxmlformats.org/officeDocument/2006/relationships/image" Target="../media/image115.wmf"/><Relationship Id="rId5" Type="http://schemas.openxmlformats.org/officeDocument/2006/relationships/image" Target="../media/image120.wmf"/><Relationship Id="rId4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23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32.wmf"/><Relationship Id="rId2" Type="http://schemas.openxmlformats.org/officeDocument/2006/relationships/image" Target="../media/image120.wmf"/><Relationship Id="rId1" Type="http://schemas.openxmlformats.org/officeDocument/2006/relationships/image" Target="../media/image114.wmf"/><Relationship Id="rId6" Type="http://schemas.openxmlformats.org/officeDocument/2006/relationships/image" Target="../media/image118.wmf"/><Relationship Id="rId11" Type="http://schemas.openxmlformats.org/officeDocument/2006/relationships/image" Target="../media/image131.wmf"/><Relationship Id="rId5" Type="http://schemas.openxmlformats.org/officeDocument/2006/relationships/image" Target="../media/image117.wmf"/><Relationship Id="rId10" Type="http://schemas.openxmlformats.org/officeDocument/2006/relationships/image" Target="../media/image130.wmf"/><Relationship Id="rId4" Type="http://schemas.openxmlformats.org/officeDocument/2006/relationships/image" Target="../media/image116.wmf"/><Relationship Id="rId9" Type="http://schemas.openxmlformats.org/officeDocument/2006/relationships/image" Target="../media/image129.wmf"/><Relationship Id="rId14" Type="http://schemas.openxmlformats.org/officeDocument/2006/relationships/image" Target="../media/image12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26.wmf"/><Relationship Id="rId7" Type="http://schemas.openxmlformats.org/officeDocument/2006/relationships/image" Target="../media/image115.wmf"/><Relationship Id="rId2" Type="http://schemas.openxmlformats.org/officeDocument/2006/relationships/image" Target="../media/image125.wmf"/><Relationship Id="rId1" Type="http://schemas.openxmlformats.org/officeDocument/2006/relationships/image" Target="../media/image114.wmf"/><Relationship Id="rId6" Type="http://schemas.openxmlformats.org/officeDocument/2006/relationships/image" Target="../media/image134.wmf"/><Relationship Id="rId5" Type="http://schemas.openxmlformats.org/officeDocument/2006/relationships/image" Target="../media/image120.wmf"/><Relationship Id="rId4" Type="http://schemas.openxmlformats.org/officeDocument/2006/relationships/image" Target="../media/image133.wmf"/><Relationship Id="rId9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4" Type="http://schemas.openxmlformats.org/officeDocument/2006/relationships/image" Target="../media/image15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57.wmf"/><Relationship Id="rId7" Type="http://schemas.openxmlformats.org/officeDocument/2006/relationships/image" Target="../media/image26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25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160.wmf"/><Relationship Id="rId4" Type="http://schemas.openxmlformats.org/officeDocument/2006/relationships/image" Target="../media/image16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2.wmf"/><Relationship Id="rId4" Type="http://schemas.openxmlformats.org/officeDocument/2006/relationships/image" Target="../media/image17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8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42.wmf"/><Relationship Id="rId7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1.wmf"/><Relationship Id="rId9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2984F812-CD4D-4C2F-8865-55654EC08EB0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F715FF0B-C1FC-4069-975C-14F712CCED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44D7C8B4-C014-470C-BAF6-F34C84868FD4}" type="datetimeFigureOut">
              <a:rPr lang="zh-CN" altLang="en-US"/>
              <a:pPr>
                <a:defRPr/>
              </a:pPr>
              <a:t>2023/5/7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7782E7BA-920E-4BBD-886E-3BCBC07A95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38D0DC-B19E-4168-B1AD-0A6948942A44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F7C690-4C3B-4B14-92B8-C08A81DB9A09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要回答这个问题，需要先统一思想，弄清楚双侧曲面、单侧曲面的概念。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527D5F-6EF6-4219-BE55-5F08831F5B44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DBBE26-912A-4B71-80E4-B2504E932B0B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结合第</a:t>
            </a:r>
            <a:r>
              <a:rPr lang="en-US" altLang="zh-CN" smtClean="0"/>
              <a:t>10</a:t>
            </a:r>
            <a:r>
              <a:rPr lang="zh-CN" altLang="en-US" smtClean="0"/>
              <a:t>页的课件。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4E1244-7457-4226-9E73-46F4930071AA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F0DA751-FF13-41BB-A117-494EC1F0EC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810DD-BB36-40F4-AD88-B3CAF137A26B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3CE74-E9B5-4F8C-A6BD-DB32A29017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6AEE2-8468-4DE3-BAB5-9F03C5464362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80F42-F867-4AAC-BCAD-7821998A39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3BA10-5AE0-4AB5-A0F2-D8CE5243FEC8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98184-9073-42B6-A443-C3BCA0EBF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652DF-07EB-4193-A308-4A1E42A66DC7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2688E-E7E5-417A-AD7D-B35904F96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34651-421C-4AD4-B85C-B82FD0D6613D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55CC1-58CF-42C8-9827-320114DA36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2F2D-3B07-4CBD-B6E8-5FE2E125D8C6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DBFC5-2F45-4868-BF42-F35F162C4C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B9D6-13A3-4DE9-864D-387C98883732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B9103-CE60-4218-939C-E8AA581D9D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257C4-35F2-43A8-AB2C-BCE19F71BA0A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3B4AA-4447-4373-907D-75FF119FA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2AD0F-9527-44AC-B5E2-381442632D7B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4951B-E352-4C48-A68C-05329FCBE6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080DF-B7B0-4774-9B5A-34A4C310EF87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39D88-0D81-4D0B-94AB-A23EDECB4D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A48C-C773-476B-9857-C484D6053E0A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5E296-E8FA-454B-A606-7768B7A1F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95988-3103-467A-9AAD-5FFEEF815703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7A76-57D9-482D-97CA-ADBF9461B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24E2E-6E9F-478B-989B-EAE8C20D8D77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684B2-571C-442E-9483-65C11EDFF9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0C4F7-6B43-48F3-AAA4-749BD7A97591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B351C-1719-40E9-A94D-CA1BEF671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6FA8-9B0F-4507-B286-BBE2D8FF479F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89FEF-F883-4ECA-A749-512181964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56BF2-0C7D-4B40-BC70-8F6C13346E4D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00C31-79F8-4818-9745-CDB94B998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E62A4-211A-46C5-8100-8F977E98F11D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A55A5-A256-4B7B-ABF4-9696DD7BF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DFCF0-969C-4DDB-A0D5-7E5F69EB4D33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1F760-108A-49D1-92A1-38330F533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444FB-AD7B-46E4-B34E-10E3E3A0768F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239D-607A-4358-8D16-74A79BBBD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4BBED-799B-4FDE-8CF0-D2AF1609FE61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507C5-E665-4EE6-89D7-A08E46B3ED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85D50-755C-4307-BA7E-A2B03CD52592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760BA-72D5-424D-B646-C3A3D4790D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4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D21926C-7CD5-4EF0-979E-EB4EC5FBAB04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C04683E7-32A0-4E80-8732-09F41B961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6" r:id="rId1"/>
    <p:sldLayoutId id="2147486095" r:id="rId2"/>
    <p:sldLayoutId id="2147486096" r:id="rId3"/>
    <p:sldLayoutId id="2147486097" r:id="rId4"/>
    <p:sldLayoutId id="2147486098" r:id="rId5"/>
    <p:sldLayoutId id="2147486099" r:id="rId6"/>
    <p:sldLayoutId id="2147486100" r:id="rId7"/>
    <p:sldLayoutId id="2147486101" r:id="rId8"/>
    <p:sldLayoutId id="214748610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505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E5BE1EA2-7946-4273-A95A-85BB42C19201}" type="datetimeFigureOut">
              <a:rPr lang="zh-CN" altLang="en-US"/>
              <a:pPr>
                <a:defRPr/>
              </a:pPr>
              <a:t>2023/5/7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E40DE22C-ADCB-4E9D-9020-6BB2640BC6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104" r:id="rId2"/>
    <p:sldLayoutId id="2147486105" r:id="rId3"/>
    <p:sldLayoutId id="2147486106" r:id="rId4"/>
    <p:sldLayoutId id="2147486107" r:id="rId5"/>
    <p:sldLayoutId id="2147486108" r:id="rId6"/>
    <p:sldLayoutId id="2147486109" r:id="rId7"/>
    <p:sldLayoutId id="2147486110" r:id="rId8"/>
    <p:sldLayoutId id="2147486111" r:id="rId9"/>
    <p:sldLayoutId id="2147486112" r:id="rId10"/>
    <p:sldLayoutId id="2147486113" r:id="rId11"/>
    <p:sldLayoutId id="2147486114" r:id="rId12"/>
    <p:sldLayoutId id="214748611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35.bin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38.png"/><Relationship Id="rId19" Type="http://schemas.openxmlformats.org/officeDocument/2006/relationships/oleObject" Target="../embeddings/oleObject33.bin"/><Relationship Id="rId4" Type="http://schemas.openxmlformats.org/officeDocument/2006/relationships/audio" Target="../media/audio1.wav"/><Relationship Id="rId9" Type="http://schemas.openxmlformats.org/officeDocument/2006/relationships/image" Target="../media/image37.png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png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62.png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61.png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0.png"/><Relationship Id="rId11" Type="http://schemas.openxmlformats.org/officeDocument/2006/relationships/oleObject" Target="../embeddings/oleObject66.bin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78.png"/><Relationship Id="rId9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audio" Target="../media/audio2.wav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slide" Target="slide22.xml"/><Relationship Id="rId9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jpeg"/><Relationship Id="rId5" Type="http://schemas.openxmlformats.org/officeDocument/2006/relationships/image" Target="../media/image94.png"/><Relationship Id="rId4" Type="http://schemas.openxmlformats.org/officeDocument/2006/relationships/image" Target="../media/image9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0.jpeg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0.jpeg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8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png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09.bin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12" Type="http://schemas.openxmlformats.org/officeDocument/2006/relationships/oleObject" Target="../embeddings/oleObject125.bin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9.bin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8.bin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Relationship Id="rId14" Type="http://schemas.openxmlformats.org/officeDocument/2006/relationships/oleObject" Target="../embeddings/oleObject12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image" Target="../media/image139.png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10" Type="http://schemas.openxmlformats.org/officeDocument/2006/relationships/oleObject" Target="../embeddings/oleObject144.bin"/><Relationship Id="rId4" Type="http://schemas.openxmlformats.org/officeDocument/2006/relationships/image" Target="../media/image140.png"/><Relationship Id="rId9" Type="http://schemas.openxmlformats.org/officeDocument/2006/relationships/oleObject" Target="../embeddings/oleObject1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5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15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7.bin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image" Target="../media/image163.png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0.bin"/><Relationship Id="rId5" Type="http://schemas.openxmlformats.org/officeDocument/2006/relationships/oleObject" Target="../embeddings/oleObject169.bin"/><Relationship Id="rId4" Type="http://schemas.openxmlformats.org/officeDocument/2006/relationships/oleObject" Target="../embeddings/oleObject16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5.bin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188.bin"/><Relationship Id="rId4" Type="http://schemas.openxmlformats.org/officeDocument/2006/relationships/oleObject" Target="../embeddings/oleObject18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oleObject" Target="../embeddings/oleObject191.bin"/><Relationship Id="rId4" Type="http://schemas.openxmlformats.org/officeDocument/2006/relationships/oleObject" Target="../embeddings/oleObject19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94.bin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23.bin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33.png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38.png"/><Relationship Id="rId19" Type="http://schemas.openxmlformats.org/officeDocument/2006/relationships/oleObject" Target="../embeddings/oleObject21.bin"/><Relationship Id="rId4" Type="http://schemas.openxmlformats.org/officeDocument/2006/relationships/audio" Target="../media/audio1.wav"/><Relationship Id="rId9" Type="http://schemas.openxmlformats.org/officeDocument/2006/relationships/image" Target="../media/image37.png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第十一章  曲线积分与曲面积分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7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第四、五节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曲面积分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光滑曲面 </a:t>
            </a:r>
            <a:r>
              <a:rPr lang="en-US" altLang="zh-CN" smtClean="0">
                <a:latin typeface="Symbol" pitchFamily="18" charset="2"/>
              </a:rPr>
              <a:t>S </a:t>
            </a:r>
            <a:r>
              <a:rPr lang="zh-CN" altLang="en-US" smtClean="0"/>
              <a:t>上的面积微元    </a:t>
            </a:r>
            <a:r>
              <a:rPr lang="en-US" altLang="zh-CN" i="1" smtClean="0"/>
              <a:t>dS</a:t>
            </a:r>
          </a:p>
          <a:p>
            <a:r>
              <a:rPr lang="zh-CN" altLang="en-US" smtClean="0"/>
              <a:t>面积微元 </a:t>
            </a:r>
            <a:r>
              <a:rPr lang="en-US" altLang="zh-CN" i="1" smtClean="0"/>
              <a:t>dS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    </a:t>
            </a:r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</a:rPr>
              <a:t>s</a:t>
            </a:r>
            <a:r>
              <a:rPr lang="en-US" altLang="zh-CN" smtClean="0"/>
              <a:t>  = </a:t>
            </a:r>
            <a:r>
              <a:rPr lang="en-US" altLang="zh-CN" i="1" smtClean="0">
                <a:solidFill>
                  <a:srgbClr val="FF0000"/>
                </a:solidFill>
              </a:rPr>
              <a:t>dxdy</a:t>
            </a:r>
            <a:endParaRPr lang="zh-CN" altLang="en-US" i="1" smtClean="0">
              <a:solidFill>
                <a:srgbClr val="FF0000"/>
              </a:solidFill>
            </a:endParaRPr>
          </a:p>
          <a:p>
            <a:r>
              <a:rPr lang="zh-CN" altLang="en-US" smtClean="0"/>
              <a:t>切平面 </a:t>
            </a:r>
            <a:r>
              <a:rPr lang="en-US" altLang="zh-CN" i="1" smtClean="0"/>
              <a:t>T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/>
              <a:t>上的面积微元    </a:t>
            </a:r>
            <a:r>
              <a:rPr lang="en-US" altLang="zh-CN" i="1" smtClean="0"/>
              <a:t>dA</a:t>
            </a:r>
          </a:p>
          <a:p>
            <a:r>
              <a:rPr lang="zh-CN" altLang="en-US" smtClean="0"/>
              <a:t>曲面 </a:t>
            </a:r>
            <a:r>
              <a:rPr lang="en-US" altLang="zh-CN" smtClean="0">
                <a:latin typeface="Symbol" pitchFamily="18" charset="2"/>
              </a:rPr>
              <a:t>S </a:t>
            </a:r>
            <a:r>
              <a:rPr lang="zh-CN" altLang="en-US" smtClean="0"/>
              <a:t>上点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处的法向量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思想：</a:t>
            </a:r>
            <a:r>
              <a:rPr lang="zh-CN" altLang="en-US" smtClean="0"/>
              <a:t>化曲为直．</a:t>
            </a:r>
            <a:r>
              <a:rPr lang="zh-CN" altLang="en-US" sz="2000" smtClean="0">
                <a:solidFill>
                  <a:srgbClr val="FF0000"/>
                </a:solidFill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</a:rPr>
              <a:t>P.169</a:t>
            </a:r>
            <a:r>
              <a:rPr lang="zh-CN" altLang="en-US" sz="2000" smtClean="0">
                <a:solidFill>
                  <a:srgbClr val="FF0000"/>
                </a:solidFill>
              </a:rPr>
              <a:t>的附注）</a:t>
            </a:r>
            <a:endParaRPr lang="zh-CN" altLang="en-US" smtClean="0">
              <a:solidFill>
                <a:srgbClr val="FF0000"/>
              </a:solidFill>
            </a:endParaRPr>
          </a:p>
          <a:p>
            <a:endParaRPr lang="zh-CN" altLang="en-US" i="1" smtClean="0"/>
          </a:p>
        </p:txBody>
      </p:sp>
      <p:pic>
        <p:nvPicPr>
          <p:cNvPr id="33796" name="Picture 4" descr="C:\Users\cjl\Desktop\p177-第一类曲面积分的计算-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 descr="C:\Users\cjl\Desktop\p177-第一类曲面积分的计算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20" descr="F:\为人师表\任教课程\高等数学\temp\p177-第一类曲面积分的计算-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第一类曲面积分的计算</a:t>
            </a:r>
          </a:p>
        </p:txBody>
      </p:sp>
      <p:pic>
        <p:nvPicPr>
          <p:cNvPr id="33799" name="Picture 7" descr="C:\Users\cjl\Desktop\p177-第一类曲面积分的计算-4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8" descr="C:\Users\cjl\Desktop\p177-第一类曲面积分的计算-5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9" descr="C:\Users\cjl\Desktop\p177-第一类曲面积分的计算-6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0" descr="C:\Users\cjl\Desktop\p177-第一类曲面积分的计算-7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3" name="Picture 11" descr="C:\Users\cjl\Desktop\p177-第一类曲面积分的计算-8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5" name="Picture 13" descr="C:\Users\cjl\Desktop\p177-第一类曲面积分的计算-10.bm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72000" y="2889250"/>
          <a:ext cx="1724025" cy="468313"/>
        </p:xfrm>
        <a:graphic>
          <a:graphicData uri="http://schemas.openxmlformats.org/presentationml/2006/ole">
            <p:oleObj spid="_x0000_s8194" name="Equation" r:id="rId14" imgW="1079280" imgH="2919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46438" y="4298950"/>
          <a:ext cx="2254250" cy="608013"/>
        </p:xfrm>
        <a:graphic>
          <a:graphicData uri="http://schemas.openxmlformats.org/presentationml/2006/ole">
            <p:oleObj spid="_x0000_s8195" name="Equation" r:id="rId15" imgW="1130040" imgH="30456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82588" y="5108575"/>
          <a:ext cx="4760912" cy="1649413"/>
        </p:xfrm>
        <a:graphic>
          <a:graphicData uri="http://schemas.openxmlformats.org/presentationml/2006/ole">
            <p:oleObj spid="_x0000_s8196" name="Equation" r:id="rId16" imgW="2387520" imgH="82548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5500688" y="1957388"/>
            <a:ext cx="10715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5003800" y="2420938"/>
            <a:ext cx="1320800" cy="442912"/>
          </a:xfrm>
          <a:prstGeom prst="wedgeRoundRectCallout">
            <a:avLst>
              <a:gd name="adj1" fmla="val -21907"/>
              <a:gd name="adj2" fmla="val 74199"/>
              <a:gd name="adj3" fmla="val 16667"/>
            </a:avLst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课本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P.101</a:t>
            </a: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7235825" y="6427788"/>
          <a:ext cx="277813" cy="355600"/>
        </p:xfrm>
        <a:graphic>
          <a:graphicData uri="http://schemas.openxmlformats.org/presentationml/2006/ole">
            <p:oleObj spid="_x0000_s8197" name="Equation" r:id="rId17" imgW="139680" imgH="177480" progId="Equation.DSMT4">
              <p:embed/>
            </p:oleObj>
          </a:graphicData>
        </a:graphic>
      </p:graphicFrame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3132138" y="3714750"/>
            <a:ext cx="18716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6653213" y="2789238"/>
          <a:ext cx="2022475" cy="812800"/>
        </p:xfrm>
        <a:graphic>
          <a:graphicData uri="http://schemas.openxmlformats.org/presentationml/2006/ole">
            <p:oleObj spid="_x0000_s8198" name="Equation" r:id="rId18" imgW="1269720" imgH="5079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04838" y="4189413"/>
          <a:ext cx="2481262" cy="811212"/>
        </p:xfrm>
        <a:graphic>
          <a:graphicData uri="http://schemas.openxmlformats.org/presentationml/2006/ole">
            <p:oleObj spid="_x0000_s8199" name="Equation" r:id="rId19" imgW="1244520" imgH="40608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04838" y="4189413"/>
          <a:ext cx="2582862" cy="912812"/>
        </p:xfrm>
        <a:graphic>
          <a:graphicData uri="http://schemas.openxmlformats.org/presentationml/2006/ole">
            <p:oleObj spid="_x0000_s8200" name="Equation" r:id="rId20" imgW="1295280" imgH="457200" progId="Equation.DSMT4">
              <p:embed/>
            </p:oleObj>
          </a:graphicData>
        </a:graphic>
      </p:graphicFrame>
      <p:sp>
        <p:nvSpPr>
          <p:cNvPr id="7194" name="AutoShape 26"/>
          <p:cNvSpPr>
            <a:spLocks noChangeArrowheads="1"/>
          </p:cNvSpPr>
          <p:nvPr/>
        </p:nvSpPr>
        <p:spPr bwMode="auto">
          <a:xfrm>
            <a:off x="5867400" y="115888"/>
            <a:ext cx="3097213" cy="1871662"/>
          </a:xfrm>
          <a:prstGeom prst="roundRect">
            <a:avLst>
              <a:gd name="adj" fmla="val 10120"/>
            </a:avLst>
          </a:prstGeom>
          <a:solidFill>
            <a:srgbClr val="FFFF99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5995988" y="277813"/>
          <a:ext cx="2900362" cy="769937"/>
        </p:xfrm>
        <a:graphic>
          <a:graphicData uri="http://schemas.openxmlformats.org/presentationml/2006/ole">
            <p:oleObj spid="_x0000_s8201" name="Equation" r:id="rId21" imgW="1828800" imgH="482400" progId="Equation.DSMT4">
              <p:embed/>
            </p:oleObj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/>
        </p:nvGraphicFramePr>
        <p:xfrm>
          <a:off x="5995988" y="1028700"/>
          <a:ext cx="2832100" cy="814388"/>
        </p:xfrm>
        <a:graphic>
          <a:graphicData uri="http://schemas.openxmlformats.org/presentationml/2006/ole">
            <p:oleObj spid="_x0000_s8202" name="Equation" r:id="rId22" imgW="1777680" imgH="507960" progId="Equation.DSMT4">
              <p:embed/>
            </p:oleObj>
          </a:graphicData>
        </a:graphic>
      </p:graphicFrame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7380288" y="1028700"/>
            <a:ext cx="1439862" cy="7921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1676400" y="4264025"/>
            <a:ext cx="1512888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1"/>
          <p:cNvGraphicFramePr>
            <a:graphicFrameLocks noChangeAspect="1"/>
          </p:cNvGraphicFramePr>
          <p:nvPr/>
        </p:nvGraphicFramePr>
        <p:xfrm>
          <a:off x="3246438" y="4298950"/>
          <a:ext cx="2455862" cy="608013"/>
        </p:xfrm>
        <a:graphic>
          <a:graphicData uri="http://schemas.openxmlformats.org/presentationml/2006/ole">
            <p:oleObj spid="_x0000_s8203" name="Equation" r:id="rId23" imgW="123156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7191" grpId="0" animBg="1"/>
      <p:bldP spid="7194" grpId="0" animBg="1"/>
      <p:bldP spid="7197" grpId="0" animBg="1"/>
      <p:bldP spid="7197" grpId="1" animBg="1"/>
      <p:bldP spid="71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第一类曲面积分的计算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前提：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在光滑曲面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上有定义且连续．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，则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则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则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</a:t>
            </a:r>
            <a:endParaRPr lang="zh-CN" altLang="en-US" smtClean="0"/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230313" y="2908300"/>
          <a:ext cx="6683375" cy="863600"/>
        </p:xfrm>
        <a:graphic>
          <a:graphicData uri="http://schemas.openxmlformats.org/presentationml/2006/ole">
            <p:oleObj spid="_x0000_s9218" name="Equation" r:id="rId4" imgW="3352680" imgH="431640" progId="Equation.DSMT4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214438" y="4214813"/>
          <a:ext cx="6686550" cy="838200"/>
        </p:xfrm>
        <a:graphic>
          <a:graphicData uri="http://schemas.openxmlformats.org/presentationml/2006/ole">
            <p:oleObj spid="_x0000_s9219" name="Equation" r:id="rId5" imgW="3352680" imgH="41904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228725" y="5537200"/>
          <a:ext cx="6686550" cy="863600"/>
        </p:xfrm>
        <a:graphic>
          <a:graphicData uri="http://schemas.openxmlformats.org/presentationml/2006/ole">
            <p:oleObj spid="_x0000_s9220" name="Equation" r:id="rId6" imgW="3352680" imgH="43164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85913" y="2987675"/>
            <a:ext cx="1189037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757613" y="2928938"/>
            <a:ext cx="1957387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3414713" y="2928938"/>
            <a:ext cx="342900" cy="8556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776538" y="2987675"/>
            <a:ext cx="366712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686425" y="2928938"/>
            <a:ext cx="2214563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585913" y="4289425"/>
            <a:ext cx="1189037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757613" y="4230688"/>
            <a:ext cx="1957387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3414713" y="4230688"/>
            <a:ext cx="342900" cy="8556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2776538" y="4289425"/>
            <a:ext cx="366712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5686425" y="4230688"/>
            <a:ext cx="2214563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585913" y="5618163"/>
            <a:ext cx="1189037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757613" y="5559425"/>
            <a:ext cx="1957387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 flipH="1">
            <a:off x="3414713" y="5559425"/>
            <a:ext cx="342900" cy="8556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 flipH="1">
            <a:off x="2776538" y="5618163"/>
            <a:ext cx="366712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 flipH="1">
            <a:off x="5686425" y="5559425"/>
            <a:ext cx="2214563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圆角矩形标注 20"/>
          <p:cNvSpPr>
            <a:spLocks noChangeArrowheads="1"/>
          </p:cNvSpPr>
          <p:nvPr/>
        </p:nvSpPr>
        <p:spPr bwMode="auto">
          <a:xfrm>
            <a:off x="6696075" y="2205038"/>
            <a:ext cx="1828800" cy="442912"/>
          </a:xfrm>
          <a:prstGeom prst="wedgeRoundRectCallout">
            <a:avLst>
              <a:gd name="adj1" fmla="val -37403"/>
              <a:gd name="adj2" fmla="val 104458"/>
              <a:gd name="adj3" fmla="val 16667"/>
            </a:avLst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P.220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公式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(4-2)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410200" y="611188"/>
            <a:ext cx="3276600" cy="469900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Arial" charset="0"/>
              </a:rPr>
              <a:t>步骤：</a:t>
            </a:r>
            <a:r>
              <a:rPr lang="zh-CN" altLang="en-US" b="1" dirty="0">
                <a:solidFill>
                  <a:schemeClr val="tx1"/>
                </a:solidFill>
                <a:latin typeface="Arial" charset="0"/>
              </a:rPr>
              <a:t>一代、二投、三积分</a:t>
            </a:r>
            <a:r>
              <a:rPr lang="en-US" altLang="zh-CN" b="1" dirty="0">
                <a:solidFill>
                  <a:schemeClr val="tx1"/>
                </a:solidFill>
                <a:latin typeface="Arial" charset="0"/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" grpId="0" animBg="1"/>
      <p:bldP spid="1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7" grpId="0" animBg="1"/>
      <p:bldP spid="38" grpId="0" animBg="1"/>
      <p:bldP spid="3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为平面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= 5 </a:t>
            </a:r>
            <a:r>
              <a:rPr lang="zh-CN" altLang="en-US" smtClean="0"/>
              <a:t>被柱面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25 </a:t>
            </a:r>
            <a:r>
              <a:rPr lang="zh-CN" altLang="en-US" smtClean="0"/>
              <a:t>所截得的部分．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 = 5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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2052637" cy="760412"/>
        </p:xfrm>
        <a:graphic>
          <a:graphicData uri="http://schemas.openxmlformats.org/presentationml/2006/ole">
            <p:oleObj spid="_x0000_s10242" name="Equation" r:id="rId3" imgW="1028520" imgH="380880" progId="Equation.DSMT4">
              <p:embed/>
            </p:oleObj>
          </a:graphicData>
        </a:graphic>
      </p:graphicFrame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6788150" y="677863"/>
            <a:ext cx="2211388" cy="3614737"/>
            <a:chOff x="3715539" y="1614472"/>
            <a:chExt cx="2212195" cy="3614465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3179319" y="3108196"/>
              <a:ext cx="250012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cxnSpLocks noChangeAspect="1"/>
            </p:cNvCxnSpPr>
            <p:nvPr/>
          </p:nvCxnSpPr>
          <p:spPr>
            <a:xfrm rot="5400000">
              <a:off x="3715696" y="4357308"/>
              <a:ext cx="714321" cy="714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428587" y="4357466"/>
              <a:ext cx="1429271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3856879" y="4771771"/>
              <a:ext cx="336673" cy="4571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</a:rPr>
                <a:t>x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08530" y="4286033"/>
              <a:ext cx="319204" cy="4571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</a:rPr>
                <a:t>y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128440" y="1614472"/>
              <a:ext cx="303324" cy="4571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</a:rPr>
                <a:t>z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42683" y="4086023"/>
              <a:ext cx="404961" cy="4571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</a:rPr>
                <a:t>O</a:t>
              </a:r>
              <a:endParaRPr lang="zh-CN" altLang="en-US" dirty="0"/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 rot="-2760000">
            <a:off x="7030244" y="1567656"/>
            <a:ext cx="914400" cy="2217738"/>
          </a:xfrm>
          <a:prstGeom prst="rect">
            <a:avLst/>
          </a:prstGeom>
          <a:solidFill>
            <a:srgbClr val="FFFF00">
              <a:alpha val="59999"/>
            </a:srgbClr>
          </a:solidFill>
          <a:ln w="28575" algn="ctr">
            <a:solidFill>
              <a:srgbClr val="1E768C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3875" y="3078163"/>
            <a:ext cx="3111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5</a:t>
            </a:r>
            <a:endParaRPr lang="zh-CN" altLang="en-US" sz="1600" dirty="0"/>
          </a:p>
        </p:txBody>
      </p: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6815138" y="1206500"/>
            <a:ext cx="1357312" cy="2428875"/>
            <a:chOff x="6815154" y="3624563"/>
            <a:chExt cx="1357324" cy="2428892"/>
          </a:xfrm>
        </p:grpSpPr>
        <p:sp>
          <p:nvSpPr>
            <p:cNvPr id="13" name="圆柱形 12"/>
            <p:cNvSpPr/>
            <p:nvPr/>
          </p:nvSpPr>
          <p:spPr>
            <a:xfrm>
              <a:off x="6815154" y="3624563"/>
              <a:ext cx="1357324" cy="2428892"/>
            </a:xfrm>
            <a:prstGeom prst="can">
              <a:avLst>
                <a:gd name="adj" fmla="val 30263"/>
              </a:avLst>
            </a:prstGeom>
            <a:solidFill>
              <a:srgbClr val="33CC33">
                <a:alpha val="69804"/>
              </a:srgbClr>
            </a:solidFill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15154" y="5624827"/>
              <a:ext cx="1357324" cy="428628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椭圆 13"/>
          <p:cNvSpPr>
            <a:spLocks noChangeArrowheads="1"/>
          </p:cNvSpPr>
          <p:nvPr/>
        </p:nvSpPr>
        <p:spPr bwMode="auto">
          <a:xfrm rot="2760000" flipH="1">
            <a:off x="6561138" y="2435225"/>
            <a:ext cx="1858962" cy="541338"/>
          </a:xfrm>
          <a:prstGeom prst="ellipse">
            <a:avLst/>
          </a:prstGeom>
          <a:noFill/>
          <a:ln w="2857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73913" y="3568700"/>
            <a:ext cx="3111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5</a:t>
            </a:r>
            <a:endParaRPr lang="zh-CN" altLang="en-US" sz="1600" dirty="0"/>
          </a:p>
        </p:txBody>
      </p:sp>
      <p:cxnSp>
        <p:nvCxnSpPr>
          <p:cNvPr id="23" name="直接连接符 22"/>
          <p:cNvCxnSpPr>
            <a:cxnSpLocks noChangeAspect="1"/>
          </p:cNvCxnSpPr>
          <p:nvPr/>
        </p:nvCxnSpPr>
        <p:spPr>
          <a:xfrm rot="10800000" flipH="1" flipV="1">
            <a:off x="6850063" y="2103438"/>
            <a:ext cx="1296987" cy="1295400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272338" y="2690813"/>
            <a:ext cx="311150" cy="396875"/>
            <a:chOff x="4186234" y="3571876"/>
            <a:chExt cx="311318" cy="396935"/>
          </a:xfrm>
        </p:grpSpPr>
        <p:sp>
          <p:nvSpPr>
            <p:cNvPr id="17" name="矩形 16"/>
            <p:cNvSpPr/>
            <p:nvPr/>
          </p:nvSpPr>
          <p:spPr>
            <a:xfrm>
              <a:off x="4186234" y="3571876"/>
              <a:ext cx="311318" cy="396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Times New Roman"/>
                  <a:ea typeface="楷体_GB2312"/>
                </a:rPr>
                <a:t>5</a:t>
              </a:r>
              <a:endParaRPr lang="zh-CN" altLang="en-US" sz="1600" dirty="0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386367" y="3586165"/>
              <a:ext cx="71476" cy="714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0" name="Object 25"/>
          <p:cNvGraphicFramePr>
            <a:graphicFrameLocks noChangeAspect="1"/>
          </p:cNvGraphicFramePr>
          <p:nvPr/>
        </p:nvGraphicFramePr>
        <p:xfrm>
          <a:off x="596900" y="2420938"/>
          <a:ext cx="5948363" cy="3783012"/>
        </p:xfrm>
        <a:graphic>
          <a:graphicData uri="http://schemas.openxmlformats.org/presentationml/2006/ole">
            <p:oleObj spid="_x0000_s10243" name="Equation" r:id="rId4" imgW="3314520" imgH="2108160" progId="Equation.DSMT4">
              <p:embed/>
            </p:oleObj>
          </a:graphicData>
        </a:graphic>
      </p:graphicFrame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2339975" y="2406650"/>
            <a:ext cx="4176713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 flipV="1">
            <a:off x="2339975" y="3933825"/>
            <a:ext cx="4176713" cy="790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2339975" y="4724400"/>
            <a:ext cx="4176713" cy="1009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 flipV="1">
            <a:off x="2339975" y="5734050"/>
            <a:ext cx="4176713" cy="57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2555875" y="3687763"/>
            <a:ext cx="863600" cy="217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339975" y="3198813"/>
            <a:ext cx="4176713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818313" y="3206750"/>
            <a:ext cx="1357312" cy="4286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5329238" y="5802313"/>
            <a:ext cx="3706812" cy="939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问题：</a:t>
            </a:r>
            <a:r>
              <a:rPr lang="zh-CN" altLang="en-US" sz="2400" b="1"/>
              <a:t>能否把积分曲面 </a:t>
            </a:r>
            <a:r>
              <a:rPr lang="en-US" altLang="zh-CN" sz="2400" b="1">
                <a:latin typeface="Symbol" pitchFamily="18" charset="2"/>
                <a:cs typeface="Times New Roman" pitchFamily="18" charset="0"/>
              </a:rPr>
              <a:t>S </a:t>
            </a:r>
          </a:p>
          <a:p>
            <a:r>
              <a:rPr lang="zh-CN" altLang="en-US" sz="2400" b="1">
                <a:latin typeface="Symbol" pitchFamily="18" charset="2"/>
                <a:cs typeface="Times New Roman" pitchFamily="18" charset="0"/>
              </a:rPr>
              <a:t>投影到其它坐标面？</a:t>
            </a:r>
            <a:r>
              <a:rPr lang="en-US" altLang="zh-CN" sz="2400" b="1">
                <a:latin typeface="Symbol" pitchFamily="18" charset="2"/>
                <a:cs typeface="Times New Roman" pitchFamily="18" charset="0"/>
              </a:rPr>
              <a:t> 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759450" y="4254500"/>
            <a:ext cx="3276600" cy="420688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步骤：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一代、二投、三积分</a:t>
            </a:r>
            <a:r>
              <a:rPr lang="en-US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4" grpId="0" animBg="1"/>
      <p:bldP spid="21" grpId="0"/>
      <p:bldP spid="9242" grpId="0" animBg="1"/>
      <p:bldP spid="9245" grpId="0" animBg="1"/>
      <p:bldP spid="9246" grpId="0" animBg="1"/>
      <p:bldP spid="9247" grpId="0" animBg="1"/>
      <p:bldP spid="9249" grpId="0" animBg="1"/>
      <p:bldP spid="9243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60023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为平面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= 5 </a:t>
            </a:r>
            <a:r>
              <a:rPr lang="zh-CN" altLang="en-US" smtClean="0"/>
              <a:t>被柱面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25 </a:t>
            </a:r>
            <a:r>
              <a:rPr lang="zh-CN" altLang="en-US" smtClean="0"/>
              <a:t>所截得的部分．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能否把积分曲面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投影到其它坐标面？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</a:p>
          <a:p>
            <a:r>
              <a:rPr lang="zh-CN" altLang="en-US" smtClean="0"/>
              <a:t>若把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投影到 </a:t>
            </a:r>
            <a:r>
              <a:rPr lang="en-US" altLang="zh-CN" i="1" smtClean="0">
                <a:solidFill>
                  <a:srgbClr val="FF0000"/>
                </a:solidFill>
              </a:rPr>
              <a:t>yOz</a:t>
            </a:r>
            <a:r>
              <a:rPr lang="en-US" altLang="zh-CN" smtClean="0"/>
              <a:t> </a:t>
            </a:r>
            <a:r>
              <a:rPr lang="zh-CN" altLang="en-US" smtClean="0"/>
              <a:t>面，则要把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视为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的图形．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不满足</a:t>
            </a:r>
            <a:r>
              <a:rPr lang="zh-CN" altLang="en-US" smtClean="0"/>
              <a:t>，且 </a:t>
            </a: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yz</a:t>
            </a:r>
            <a:r>
              <a:rPr lang="en-US" altLang="zh-CN" smtClean="0"/>
              <a:t> </a:t>
            </a:r>
            <a:r>
              <a:rPr lang="zh-CN" altLang="en-US" smtClean="0"/>
              <a:t>就是 </a:t>
            </a:r>
            <a:r>
              <a:rPr lang="en-US" altLang="zh-CN" i="1" smtClean="0"/>
              <a:t>yOz</a:t>
            </a:r>
            <a:r>
              <a:rPr lang="en-US" altLang="zh-CN" smtClean="0"/>
              <a:t> </a:t>
            </a:r>
            <a:r>
              <a:rPr lang="zh-CN" altLang="en-US" smtClean="0"/>
              <a:t>面上一条直线段．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若把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投影到 </a:t>
            </a:r>
            <a:r>
              <a:rPr lang="en-US" altLang="zh-CN" i="1" smtClean="0">
                <a:solidFill>
                  <a:srgbClr val="0000FF"/>
                </a:solidFill>
              </a:rPr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面，则要把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视为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的图形．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显然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 5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 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z</a:t>
            </a:r>
            <a:r>
              <a:rPr lang="zh-CN" altLang="en-US" smtClean="0"/>
              <a:t>，且                                      </a:t>
            </a:r>
            <a:r>
              <a:rPr lang="en-US" altLang="zh-CN" smtClean="0"/>
              <a:t> </a:t>
            </a:r>
            <a:r>
              <a:rPr lang="zh-CN" altLang="en-US" smtClean="0"/>
              <a:t>就是 </a:t>
            </a:r>
            <a:r>
              <a:rPr lang="en-US" altLang="zh-CN" i="1" smtClean="0"/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面上的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圆域．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2052637" cy="760412"/>
        </p:xfrm>
        <a:graphic>
          <a:graphicData uri="http://schemas.openxmlformats.org/presentationml/2006/ole">
            <p:oleObj spid="_x0000_s11266" name="Equation" r:id="rId3" imgW="1028520" imgH="380880" progId="Equation.DSMT4">
              <p:embed/>
            </p:oleObj>
          </a:graphicData>
        </a:graphic>
      </p:graphicFrame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2051050" y="4005263"/>
            <a:ext cx="51133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3" name="组合 3"/>
          <p:cNvGrpSpPr>
            <a:grpSpLocks/>
          </p:cNvGrpSpPr>
          <p:nvPr/>
        </p:nvGrpSpPr>
        <p:grpSpPr bwMode="auto">
          <a:xfrm>
            <a:off x="6788150" y="677863"/>
            <a:ext cx="2211388" cy="3614737"/>
            <a:chOff x="3715539" y="1614472"/>
            <a:chExt cx="2212195" cy="3614465"/>
          </a:xfrm>
        </p:grpSpPr>
        <p:cxnSp>
          <p:nvCxnSpPr>
            <p:cNvPr id="5" name="直接箭头连接符 4"/>
            <p:cNvCxnSpPr/>
            <p:nvPr/>
          </p:nvCxnSpPr>
          <p:spPr>
            <a:xfrm rot="5400000" flipH="1" flipV="1">
              <a:off x="3179319" y="3108196"/>
              <a:ext cx="250012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>
              <a:cxnSpLocks noChangeAspect="1"/>
            </p:cNvCxnSpPr>
            <p:nvPr/>
          </p:nvCxnSpPr>
          <p:spPr>
            <a:xfrm rot="5400000">
              <a:off x="3715696" y="4357308"/>
              <a:ext cx="714321" cy="714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4428587" y="4357466"/>
              <a:ext cx="1429271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3856879" y="4771771"/>
              <a:ext cx="336673" cy="4571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x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08530" y="4286033"/>
              <a:ext cx="319204" cy="4571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y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128440" y="1614472"/>
              <a:ext cx="303324" cy="4571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z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42683" y="4086023"/>
              <a:ext cx="404961" cy="4571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O</a:t>
              </a:r>
              <a:endParaRPr lang="zh-CN" altLang="en-US" dirty="0"/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 rot="-2760000">
            <a:off x="7030244" y="1567656"/>
            <a:ext cx="914400" cy="2217738"/>
          </a:xfrm>
          <a:prstGeom prst="rect">
            <a:avLst/>
          </a:prstGeom>
          <a:solidFill>
            <a:srgbClr val="FFFF00">
              <a:alpha val="59999"/>
            </a:srgbClr>
          </a:solidFill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3875" y="3078163"/>
            <a:ext cx="3111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5</a:t>
            </a:r>
            <a:endParaRPr lang="zh-CN" altLang="en-US" sz="1600" dirty="0"/>
          </a:p>
        </p:txBody>
      </p:sp>
      <p:grpSp>
        <p:nvGrpSpPr>
          <p:cNvPr id="11276" name="组合 19"/>
          <p:cNvGrpSpPr>
            <a:grpSpLocks/>
          </p:cNvGrpSpPr>
          <p:nvPr/>
        </p:nvGrpSpPr>
        <p:grpSpPr bwMode="auto">
          <a:xfrm>
            <a:off x="6815138" y="1206500"/>
            <a:ext cx="1357312" cy="2428875"/>
            <a:chOff x="6815154" y="3624563"/>
            <a:chExt cx="1357324" cy="2428892"/>
          </a:xfrm>
        </p:grpSpPr>
        <p:sp>
          <p:nvSpPr>
            <p:cNvPr id="13" name="圆柱形 12"/>
            <p:cNvSpPr/>
            <p:nvPr/>
          </p:nvSpPr>
          <p:spPr>
            <a:xfrm>
              <a:off x="6815154" y="3624563"/>
              <a:ext cx="1357324" cy="2428892"/>
            </a:xfrm>
            <a:prstGeom prst="can">
              <a:avLst>
                <a:gd name="adj" fmla="val 30263"/>
              </a:avLst>
            </a:prstGeom>
            <a:solidFill>
              <a:srgbClr val="33CC33">
                <a:alpha val="69804"/>
              </a:srgbClr>
            </a:solidFill>
            <a:ln w="285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15154" y="5624827"/>
              <a:ext cx="1357324" cy="428628"/>
            </a:xfrm>
            <a:prstGeom prst="ellipse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椭圆 13"/>
          <p:cNvSpPr>
            <a:spLocks noChangeArrowheads="1"/>
          </p:cNvSpPr>
          <p:nvPr/>
        </p:nvSpPr>
        <p:spPr bwMode="auto">
          <a:xfrm rot="2760000" flipH="1">
            <a:off x="6561138" y="2435225"/>
            <a:ext cx="1858962" cy="541338"/>
          </a:xfrm>
          <a:prstGeom prst="ellipse">
            <a:avLst/>
          </a:prstGeom>
          <a:noFill/>
          <a:ln w="2857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rot="10800000"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73913" y="3568700"/>
            <a:ext cx="3111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楷体_GB2312"/>
                <a:cs typeface="Times New Roman"/>
              </a:rPr>
              <a:t>5</a:t>
            </a:r>
            <a:endParaRPr lang="zh-CN" altLang="en-US" sz="1600" dirty="0"/>
          </a:p>
        </p:txBody>
      </p:sp>
      <p:cxnSp>
        <p:nvCxnSpPr>
          <p:cNvPr id="23" name="直接连接符 22"/>
          <p:cNvCxnSpPr>
            <a:cxnSpLocks noChangeAspect="1"/>
          </p:cNvCxnSpPr>
          <p:nvPr/>
        </p:nvCxnSpPr>
        <p:spPr>
          <a:xfrm rot="10800000" flipH="1" flipV="1">
            <a:off x="6850063" y="2103438"/>
            <a:ext cx="1296987" cy="1295400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80" name="组合 15"/>
          <p:cNvGrpSpPr>
            <a:grpSpLocks/>
          </p:cNvGrpSpPr>
          <p:nvPr/>
        </p:nvGrpSpPr>
        <p:grpSpPr bwMode="auto">
          <a:xfrm>
            <a:off x="7272338" y="2690813"/>
            <a:ext cx="311150" cy="396875"/>
            <a:chOff x="4186234" y="3571876"/>
            <a:chExt cx="311318" cy="396935"/>
          </a:xfrm>
        </p:grpSpPr>
        <p:sp>
          <p:nvSpPr>
            <p:cNvPr id="17" name="矩形 16"/>
            <p:cNvSpPr/>
            <p:nvPr/>
          </p:nvSpPr>
          <p:spPr>
            <a:xfrm>
              <a:off x="4186234" y="3571876"/>
              <a:ext cx="311318" cy="396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5</a:t>
              </a:r>
              <a:endParaRPr lang="zh-CN" altLang="en-US" sz="1600" dirty="0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386367" y="3586165"/>
              <a:ext cx="71476" cy="714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7283450" y="2032000"/>
            <a:ext cx="433388" cy="1366838"/>
          </a:xfrm>
          <a:prstGeom prst="ellipse">
            <a:avLst/>
          </a:prstGeom>
          <a:solidFill>
            <a:srgbClr val="FF99FF">
              <a:alpha val="65097"/>
            </a:srgbClr>
          </a:solidFill>
          <a:ln w="2857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7510463" y="3411538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>
            <a:off x="6877050" y="2028825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8" name="Oval 28"/>
          <p:cNvSpPr>
            <a:spLocks noChangeAspect="1" noChangeArrowheads="1"/>
          </p:cNvSpPr>
          <p:nvPr/>
        </p:nvSpPr>
        <p:spPr bwMode="auto">
          <a:xfrm>
            <a:off x="6804025" y="1989138"/>
            <a:ext cx="79375" cy="7937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9" name="Oval 29"/>
          <p:cNvSpPr>
            <a:spLocks noChangeAspect="1" noChangeArrowheads="1"/>
          </p:cNvSpPr>
          <p:nvPr/>
        </p:nvSpPr>
        <p:spPr bwMode="auto">
          <a:xfrm>
            <a:off x="8143875" y="3371850"/>
            <a:ext cx="79375" cy="7937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42088" y="1943100"/>
          <a:ext cx="261937" cy="261938"/>
        </p:xfrm>
        <a:graphic>
          <a:graphicData uri="http://schemas.openxmlformats.org/presentationml/2006/ole">
            <p:oleObj spid="_x0000_s11267" name="Equation" r:id="rId4" imgW="164880" imgH="16488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7377113" y="2420938"/>
          <a:ext cx="261937" cy="261937"/>
        </p:xfrm>
        <a:graphic>
          <a:graphicData uri="http://schemas.openxmlformats.org/presentationml/2006/ole">
            <p:oleObj spid="_x0000_s11268" name="Equation" r:id="rId5" imgW="164880" imgH="164880" progId="Equation.DSMT4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8243888" y="3429000"/>
          <a:ext cx="261937" cy="282575"/>
        </p:xfrm>
        <a:graphic>
          <a:graphicData uri="http://schemas.openxmlformats.org/presentationml/2006/ole">
            <p:oleObj spid="_x0000_s11269" name="Equation" r:id="rId6" imgW="164880" imgH="177480" progId="Equation.DSMT4">
              <p:embed/>
            </p:oleObj>
          </a:graphicData>
        </a:graphic>
      </p:graphicFrame>
      <p:sp>
        <p:nvSpPr>
          <p:cNvPr id="33" name="椭圆 32"/>
          <p:cNvSpPr/>
          <p:nvPr/>
        </p:nvSpPr>
        <p:spPr>
          <a:xfrm>
            <a:off x="6818313" y="3206750"/>
            <a:ext cx="1357312" cy="42862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2" name="Object 34"/>
          <p:cNvGraphicFramePr>
            <a:graphicFrameLocks noChangeAspect="1"/>
          </p:cNvGraphicFramePr>
          <p:nvPr/>
        </p:nvGraphicFramePr>
        <p:xfrm>
          <a:off x="3387725" y="5295900"/>
          <a:ext cx="2838450" cy="506413"/>
        </p:xfrm>
        <a:graphic>
          <a:graphicData uri="http://schemas.openxmlformats.org/presentationml/2006/ole">
            <p:oleObj spid="_x0000_s11270" name="Equation" r:id="rId7" imgW="1422360" imgH="253800" progId="Equation.DSMT4">
              <p:embed/>
            </p:oleObj>
          </a:graphicData>
        </a:graphic>
      </p:graphicFrame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3000375" y="5286375"/>
            <a:ext cx="55721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265" grpId="0" animBg="1"/>
      <p:bldP spid="10266" grpId="0" animBg="1"/>
      <p:bldP spid="10267" grpId="0" animBg="1"/>
      <p:bldP spid="10268" grpId="0" animBg="1"/>
      <p:bldP spid="10269" grpId="0" animBg="1"/>
      <p:bldP spid="706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1292225" cy="760412"/>
        </p:xfrm>
        <a:graphic>
          <a:graphicData uri="http://schemas.openxmlformats.org/presentationml/2006/ole">
            <p:oleObj spid="_x0000_s12290" name="Equation" r:id="rId3" imgW="647640" imgH="380880" progId="Equation.DSMT4">
              <p:embed/>
            </p:oleObj>
          </a:graphicData>
        </a:graphic>
      </p:graphicFrame>
      <p:pic>
        <p:nvPicPr>
          <p:cNvPr id="4" name="Picture 3" descr="F:\为人师表\任教课程\高等数学\temp\p139-ex1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9750" y="1571625"/>
            <a:ext cx="3524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:\为人师表\任教课程\高等数学\temp\p139-ex1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9750" y="1571625"/>
            <a:ext cx="3524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:\为人师表\任教课程\高等数学\temp\p139-ex1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9750" y="1571625"/>
            <a:ext cx="3524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551613" y="2971800"/>
          <a:ext cx="320675" cy="412750"/>
        </p:xfrm>
        <a:graphic>
          <a:graphicData uri="http://schemas.openxmlformats.org/presentationml/2006/ole">
            <p:oleObj spid="_x0000_s12291" name="Equation" r:id="rId7" imgW="177480" imgH="228600" progId="Equation.DSMT4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7061200" y="2971800"/>
          <a:ext cx="344488" cy="412750"/>
        </p:xfrm>
        <a:graphic>
          <a:graphicData uri="http://schemas.openxmlformats.org/presentationml/2006/ole">
            <p:oleObj spid="_x0000_s12292" name="Equation" r:id="rId8" imgW="190440" imgH="228600" progId="Equation.DSMT4">
              <p:embed/>
            </p:oleObj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7062788" y="3586163"/>
          <a:ext cx="342900" cy="412750"/>
        </p:xfrm>
        <a:graphic>
          <a:graphicData uri="http://schemas.openxmlformats.org/presentationml/2006/ole">
            <p:oleObj spid="_x0000_s12293" name="Equation" r:id="rId9" imgW="190440" imgH="22860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7435850" y="1928813"/>
          <a:ext cx="479425" cy="412750"/>
        </p:xfrm>
        <a:graphic>
          <a:graphicData uri="http://schemas.openxmlformats.org/presentationml/2006/ole">
            <p:oleObj spid="_x0000_s12294" name="Equation" r:id="rId10" imgW="266400" imgH="228600" progId="Equation.DSMT4">
              <p:embed/>
            </p:oleObj>
          </a:graphicData>
        </a:graphic>
      </p:graphicFrame>
      <p:sp>
        <p:nvSpPr>
          <p:cNvPr id="10247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是由平面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及 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smtClean="0"/>
              <a:t> = 1 </a:t>
            </a:r>
            <a:r>
              <a:rPr lang="zh-CN" altLang="en-US" smtClean="0"/>
              <a:t>所围四面体的整个边界曲面．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P.221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因为在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itchFamily="18" charset="2"/>
              </a:rPr>
              <a:t>、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2</a:t>
            </a:r>
            <a:r>
              <a:rPr lang="zh-CN" altLang="en-US" smtClean="0">
                <a:latin typeface="Symbol" pitchFamily="18" charset="2"/>
              </a:rPr>
              <a:t>、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3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>
                <a:latin typeface="Symbol" pitchFamily="18" charset="2"/>
              </a:rPr>
              <a:t>上，</a:t>
            </a:r>
            <a:r>
              <a:rPr lang="en-US" altLang="zh-CN" i="1" smtClean="0"/>
              <a:t>xyz</a:t>
            </a:r>
            <a:r>
              <a:rPr lang="en-US" altLang="zh-CN" smtClean="0"/>
              <a:t> = 0</a:t>
            </a:r>
            <a:r>
              <a:rPr lang="zh-CN" altLang="en-US" smtClean="0"/>
              <a:t>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所以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4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>
                <a:latin typeface="Symbol" pitchFamily="18" charset="2"/>
              </a:rPr>
              <a:t>的曲面方程为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= 1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， 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247775" y="1725613"/>
          <a:ext cx="3900488" cy="730250"/>
        </p:xfrm>
        <a:graphic>
          <a:graphicData uri="http://schemas.openxmlformats.org/presentationml/2006/ole">
            <p:oleObj spid="_x0000_s12295" name="Equation" r:id="rId11" imgW="2171520" imgH="40608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385888" y="3203575"/>
          <a:ext cx="2349500" cy="730250"/>
        </p:xfrm>
        <a:graphic>
          <a:graphicData uri="http://schemas.openxmlformats.org/presentationml/2006/ole">
            <p:oleObj spid="_x0000_s12296" name="Equation" r:id="rId12" imgW="1307880" imgH="406080" progId="Equation.DSMT4">
              <p:embed/>
            </p:oleObj>
          </a:graphicData>
        </a:graphic>
      </p:graphicFrame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971550" y="981075"/>
            <a:ext cx="1655763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03250" y="4548188"/>
          <a:ext cx="4391025" cy="550862"/>
        </p:xfrm>
        <a:graphic>
          <a:graphicData uri="http://schemas.openxmlformats.org/presentationml/2006/ole">
            <p:oleObj spid="_x0000_s12297" name="Equation" r:id="rId13" imgW="2438280" imgH="304560" progId="Equation.DSMT4">
              <p:embed/>
            </p:oleObj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603250" y="5262563"/>
          <a:ext cx="7064375" cy="1550987"/>
        </p:xfrm>
        <a:graphic>
          <a:graphicData uri="http://schemas.openxmlformats.org/presentationml/2006/ole">
            <p:oleObj spid="_x0000_s12298" name="Equation" r:id="rId14" imgW="3936960" imgH="863280" progId="Equation.DSMT4">
              <p:embed/>
            </p:oleObj>
          </a:graphicData>
        </a:graphic>
      </p:graphicFrame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720850" y="5259388"/>
            <a:ext cx="3024188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 flipH="1">
            <a:off x="4745038" y="5259388"/>
            <a:ext cx="2995612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720850" y="6021388"/>
            <a:ext cx="3355975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 flipH="1">
            <a:off x="5076825" y="6021388"/>
            <a:ext cx="1511300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5867400" y="4019550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6502400" y="4019550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11438" y="1714500"/>
            <a:ext cx="1655762" cy="7223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nimBg="1"/>
      <p:bldP spid="10257" grpId="0" animBg="1"/>
      <p:bldP spid="10258" grpId="0" animBg="1"/>
      <p:bldP spid="10259" grpId="0" animBg="1"/>
      <p:bldP spid="10260" grpId="0" animBg="1"/>
      <p:bldP spid="10261" grpId="0" animBg="1"/>
      <p:bldP spid="10262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6419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为内接于球面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zh-CN" altLang="en-US" smtClean="0"/>
              <a:t> 的八面体 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| + |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|</a:t>
            </a:r>
            <a:r>
              <a:rPr lang="zh-CN" altLang="en-US" baseline="30000" smtClean="0"/>
              <a:t> </a:t>
            </a:r>
            <a:r>
              <a:rPr lang="en-US" altLang="zh-CN" smtClean="0"/>
              <a:t>+ |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zh-CN" altLang="en-US" i="1" smtClean="0"/>
              <a:t> </a:t>
            </a:r>
            <a:r>
              <a:rPr lang="en-US" altLang="zh-CN" smtClean="0"/>
              <a:t>| =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的表面．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因为被积函数和积分曲面都关于坐标面、原点对称，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所以所求积分等于第一卦限上积分的 </a:t>
            </a:r>
            <a:r>
              <a:rPr lang="en-US" altLang="zh-CN" smtClean="0">
                <a:solidFill>
                  <a:srgbClr val="FF0000"/>
                </a:solidFill>
              </a:rPr>
              <a:t>8</a:t>
            </a:r>
            <a:r>
              <a:rPr lang="en-US" altLang="zh-CN" smtClean="0"/>
              <a:t> </a:t>
            </a:r>
            <a:r>
              <a:rPr lang="zh-CN" altLang="en-US" smtClean="0"/>
              <a:t>倍，即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2533650" cy="760412"/>
        </p:xfrm>
        <a:graphic>
          <a:graphicData uri="http://schemas.openxmlformats.org/presentationml/2006/ole">
            <p:oleObj spid="_x0000_s13314" name="Equation" r:id="rId3" imgW="1269720" imgH="380880" progId="Equation.DSMT4">
              <p:embed/>
            </p:oleObj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995" t="24158" r="11958" b="12640"/>
          <a:stretch>
            <a:fillRect/>
          </a:stretch>
        </p:blipFill>
        <p:spPr bwMode="auto">
          <a:xfrm>
            <a:off x="3571875" y="1912938"/>
            <a:ext cx="29289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65" t="14415" r="14423" b="24774"/>
          <a:stretch>
            <a:fillRect/>
          </a:stretch>
        </p:blipFill>
        <p:spPr bwMode="auto">
          <a:xfrm>
            <a:off x="6343650" y="2019300"/>
            <a:ext cx="2786063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平行四边形 5"/>
          <p:cNvSpPr>
            <a:spLocks noChangeAspect="1"/>
          </p:cNvSpPr>
          <p:nvPr/>
        </p:nvSpPr>
        <p:spPr bwMode="auto">
          <a:xfrm rot="5400000" flipV="1">
            <a:off x="1216819" y="2080419"/>
            <a:ext cx="1800225" cy="1798637"/>
          </a:xfrm>
          <a:prstGeom prst="parallelogram">
            <a:avLst>
              <a:gd name="adj" fmla="val 506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5400000">
            <a:off x="1231900" y="2124075"/>
            <a:ext cx="836613" cy="823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2122488" y="2092325"/>
            <a:ext cx="852487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1724025" y="1851025"/>
            <a:ext cx="398463" cy="457200"/>
            <a:chOff x="4570902" y="2724885"/>
            <a:chExt cx="399350" cy="456906"/>
          </a:xfrm>
        </p:grpSpPr>
        <p:sp>
          <p:nvSpPr>
            <p:cNvPr id="21" name="椭圆 20"/>
            <p:cNvSpPr>
              <a:spLocks noChangeAspect="1"/>
            </p:cNvSpPr>
            <p:nvPr/>
          </p:nvSpPr>
          <p:spPr bwMode="auto">
            <a:xfrm>
              <a:off x="4898655" y="2929541"/>
              <a:ext cx="71597" cy="713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570902" y="2724885"/>
              <a:ext cx="337299" cy="45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cxnSp>
        <p:nvCxnSpPr>
          <p:cNvPr id="23" name="直接连接符 22"/>
          <p:cNvCxnSpPr/>
          <p:nvPr/>
        </p:nvCxnSpPr>
        <p:spPr>
          <a:xfrm rot="5400000">
            <a:off x="774700" y="2554288"/>
            <a:ext cx="1724025" cy="850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2128044" y="2102644"/>
            <a:ext cx="841375" cy="871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4"/>
          <p:cNvGrpSpPr>
            <a:grpSpLocks/>
          </p:cNvGrpSpPr>
          <p:nvPr/>
        </p:nvGrpSpPr>
        <p:grpSpPr bwMode="auto">
          <a:xfrm>
            <a:off x="1039813" y="3808413"/>
            <a:ext cx="336550" cy="457200"/>
            <a:chOff x="3886854" y="4681847"/>
            <a:chExt cx="336965" cy="456906"/>
          </a:xfrm>
        </p:grpSpPr>
        <p:sp>
          <p:nvSpPr>
            <p:cNvPr id="26" name="椭圆 25"/>
            <p:cNvSpPr>
              <a:spLocks noChangeAspect="1"/>
            </p:cNvSpPr>
            <p:nvPr/>
          </p:nvSpPr>
          <p:spPr bwMode="auto">
            <a:xfrm>
              <a:off x="4023547" y="4715163"/>
              <a:ext cx="71525" cy="713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886854" y="4681847"/>
              <a:ext cx="336965" cy="45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2974975" y="1879600"/>
            <a:ext cx="547688" cy="457200"/>
            <a:chOff x="5821614" y="2753021"/>
            <a:chExt cx="548095" cy="456906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 bwMode="auto">
            <a:xfrm>
              <a:off x="5821614" y="2929121"/>
              <a:ext cx="71491" cy="713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48622" y="2753021"/>
              <a:ext cx="521087" cy="45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−</a:t>
              </a: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grpSp>
        <p:nvGrpSpPr>
          <p:cNvPr id="7" name="组合 30"/>
          <p:cNvGrpSpPr>
            <a:grpSpLocks/>
          </p:cNvGrpSpPr>
          <p:nvPr/>
        </p:nvGrpSpPr>
        <p:grpSpPr bwMode="auto">
          <a:xfrm>
            <a:off x="2825750" y="2894013"/>
            <a:ext cx="336550" cy="457200"/>
            <a:chOff x="5672804" y="3767221"/>
            <a:chExt cx="336965" cy="456906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 bwMode="auto">
            <a:xfrm>
              <a:off x="5822213" y="3821161"/>
              <a:ext cx="71526" cy="729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672804" y="3767221"/>
              <a:ext cx="336965" cy="45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grpSp>
        <p:nvGrpSpPr>
          <p:cNvPr id="20" name="组合 33"/>
          <p:cNvGrpSpPr>
            <a:grpSpLocks/>
          </p:cNvGrpSpPr>
          <p:nvPr/>
        </p:nvGrpSpPr>
        <p:grpSpPr bwMode="auto">
          <a:xfrm>
            <a:off x="682625" y="2943225"/>
            <a:ext cx="596900" cy="498475"/>
            <a:chOff x="3529006" y="3816334"/>
            <a:chExt cx="598181" cy="498199"/>
          </a:xfrm>
        </p:grpSpPr>
        <p:sp>
          <p:nvSpPr>
            <p:cNvPr id="35" name="椭圆 34"/>
            <p:cNvSpPr>
              <a:spLocks noChangeAspect="1"/>
            </p:cNvSpPr>
            <p:nvPr/>
          </p:nvSpPr>
          <p:spPr bwMode="auto">
            <a:xfrm>
              <a:off x="4023779" y="3816334"/>
              <a:ext cx="71590" cy="713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529006" y="3857586"/>
              <a:ext cx="598181" cy="456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− </a:t>
              </a: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pic>
        <p:nvPicPr>
          <p:cNvPr id="11311" name="Picture 4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450" y="2033588"/>
            <a:ext cx="18478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组合 6"/>
          <p:cNvGrpSpPr>
            <a:grpSpLocks/>
          </p:cNvGrpSpPr>
          <p:nvPr/>
        </p:nvGrpSpPr>
        <p:grpSpPr bwMode="auto">
          <a:xfrm>
            <a:off x="642938" y="1341438"/>
            <a:ext cx="3187700" cy="3357562"/>
            <a:chOff x="3489985" y="2214554"/>
            <a:chExt cx="3187300" cy="3358021"/>
          </a:xfrm>
        </p:grpSpPr>
        <p:cxnSp>
          <p:nvCxnSpPr>
            <p:cNvPr id="8" name="直接箭头连接符 7"/>
            <p:cNvCxnSpPr>
              <a:cxnSpLocks noChangeAspect="1"/>
            </p:cNvCxnSpPr>
            <p:nvPr/>
          </p:nvCxnSpPr>
          <p:spPr>
            <a:xfrm>
              <a:off x="4928080" y="3857841"/>
              <a:ext cx="14396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cxnSpLocks noChangeAspect="1"/>
            </p:cNvCxnSpPr>
            <p:nvPr/>
          </p:nvCxnSpPr>
          <p:spPr>
            <a:xfrm rot="5400000">
              <a:off x="3489795" y="3858030"/>
              <a:ext cx="1440060" cy="1439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208843" y="3138606"/>
              <a:ext cx="144006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3589984" y="5115312"/>
              <a:ext cx="336508" cy="45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x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358237" y="3614920"/>
              <a:ext cx="319048" cy="45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y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601096" y="2214554"/>
              <a:ext cx="303174" cy="45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z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564587" y="3429157"/>
              <a:ext cx="404762" cy="45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O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cxnSpLocks noChangeAspect="1"/>
            </p:cNvCxnSpPr>
            <p:nvPr/>
          </p:nvCxnSpPr>
          <p:spPr>
            <a:xfrm rot="5400000">
              <a:off x="4928732" y="2779129"/>
              <a:ext cx="1079648" cy="108095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cxnSpLocks noChangeAspect="1"/>
            </p:cNvCxnSpPr>
            <p:nvPr/>
          </p:nvCxnSpPr>
          <p:spPr>
            <a:xfrm>
              <a:off x="3850302" y="3857841"/>
              <a:ext cx="107936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 noChangeAspect="1"/>
            </p:cNvCxnSpPr>
            <p:nvPr/>
          </p:nvCxnSpPr>
          <p:spPr>
            <a:xfrm rot="5400000" flipH="1" flipV="1">
              <a:off x="4208843" y="4577077"/>
              <a:ext cx="144006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36"/>
          <p:cNvGrpSpPr>
            <a:grpSpLocks/>
          </p:cNvGrpSpPr>
          <p:nvPr/>
        </p:nvGrpSpPr>
        <p:grpSpPr bwMode="auto">
          <a:xfrm>
            <a:off x="1525588" y="3627438"/>
            <a:ext cx="596900" cy="457200"/>
            <a:chOff x="4377992" y="2724885"/>
            <a:chExt cx="597023" cy="456906"/>
          </a:xfrm>
        </p:grpSpPr>
        <p:sp>
          <p:nvSpPr>
            <p:cNvPr id="38" name="椭圆 37"/>
            <p:cNvSpPr>
              <a:spLocks noChangeAspect="1"/>
            </p:cNvSpPr>
            <p:nvPr/>
          </p:nvSpPr>
          <p:spPr bwMode="auto">
            <a:xfrm>
              <a:off x="4898799" y="2929540"/>
              <a:ext cx="71452" cy="713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333" name="矩形 38"/>
            <p:cNvSpPr>
              <a:spLocks noChangeArrowheads="1"/>
            </p:cNvSpPr>
            <p:nvPr/>
          </p:nvSpPr>
          <p:spPr bwMode="auto">
            <a:xfrm>
              <a:off x="4377992" y="2724885"/>
              <a:ext cx="597023" cy="456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endParaRPr lang="zh-CN" altLang="en-US" i="1"/>
            </a:p>
          </p:txBody>
        </p:sp>
      </p:grpSp>
      <p:graphicFrame>
        <p:nvGraphicFramePr>
          <p:cNvPr id="31" name="Object 45"/>
          <p:cNvGraphicFramePr>
            <a:graphicFrameLocks noChangeAspect="1"/>
          </p:cNvGraphicFramePr>
          <p:nvPr/>
        </p:nvGraphicFramePr>
        <p:xfrm>
          <a:off x="6877050" y="5281613"/>
          <a:ext cx="1646238" cy="811212"/>
        </p:xfrm>
        <a:graphic>
          <a:graphicData uri="http://schemas.openxmlformats.org/presentationml/2006/ole">
            <p:oleObj spid="_x0000_s13315" name="Equation" r:id="rId7" imgW="82548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12604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为内接于球面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zh-CN" altLang="en-US" smtClean="0"/>
              <a:t> 的八面体 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| + |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|</a:t>
            </a:r>
            <a:r>
              <a:rPr lang="zh-CN" altLang="en-US" baseline="30000" smtClean="0"/>
              <a:t> </a:t>
            </a:r>
            <a:r>
              <a:rPr lang="en-US" altLang="zh-CN" smtClean="0"/>
              <a:t>+ |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zh-CN" altLang="en-US" i="1" smtClean="0"/>
              <a:t> </a:t>
            </a:r>
            <a:r>
              <a:rPr lang="en-US" altLang="zh-CN" smtClean="0"/>
              <a:t>| =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的表面．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2533650" cy="760412"/>
        </p:xfrm>
        <a:graphic>
          <a:graphicData uri="http://schemas.openxmlformats.org/presentationml/2006/ole">
            <p:oleObj spid="_x0000_s14338" name="Equation" r:id="rId3" imgW="1269720" imgH="380880" progId="Equation.DSMT4">
              <p:embed/>
            </p:oleObj>
          </a:graphicData>
        </a:graphic>
      </p:graphicFrame>
      <p:sp>
        <p:nvSpPr>
          <p:cNvPr id="6" name="平行四边形 5"/>
          <p:cNvSpPr>
            <a:spLocks noChangeAspect="1"/>
          </p:cNvSpPr>
          <p:nvPr/>
        </p:nvSpPr>
        <p:spPr bwMode="auto">
          <a:xfrm rot="5400000" flipV="1">
            <a:off x="1216819" y="2080419"/>
            <a:ext cx="1800225" cy="1798637"/>
          </a:xfrm>
          <a:prstGeom prst="parallelogram">
            <a:avLst>
              <a:gd name="adj" fmla="val 506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5400000">
            <a:off x="1231900" y="2124075"/>
            <a:ext cx="836613" cy="823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0800000">
            <a:off x="2122488" y="2092325"/>
            <a:ext cx="852487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6" name="组合 19"/>
          <p:cNvGrpSpPr>
            <a:grpSpLocks/>
          </p:cNvGrpSpPr>
          <p:nvPr/>
        </p:nvGrpSpPr>
        <p:grpSpPr bwMode="auto">
          <a:xfrm>
            <a:off x="1724025" y="1851025"/>
            <a:ext cx="398463" cy="457200"/>
            <a:chOff x="4570902" y="2724885"/>
            <a:chExt cx="399350" cy="456906"/>
          </a:xfrm>
        </p:grpSpPr>
        <p:sp>
          <p:nvSpPr>
            <p:cNvPr id="21" name="椭圆 20"/>
            <p:cNvSpPr>
              <a:spLocks noChangeAspect="1"/>
            </p:cNvSpPr>
            <p:nvPr/>
          </p:nvSpPr>
          <p:spPr bwMode="auto">
            <a:xfrm>
              <a:off x="4898655" y="2929541"/>
              <a:ext cx="71597" cy="713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570902" y="2724885"/>
              <a:ext cx="337299" cy="45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cxnSp>
        <p:nvCxnSpPr>
          <p:cNvPr id="23" name="直接连接符 22"/>
          <p:cNvCxnSpPr/>
          <p:nvPr/>
        </p:nvCxnSpPr>
        <p:spPr>
          <a:xfrm rot="5400000">
            <a:off x="774700" y="2554288"/>
            <a:ext cx="1724025" cy="850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2128044" y="2102644"/>
            <a:ext cx="841375" cy="871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49" name="组合 24"/>
          <p:cNvGrpSpPr>
            <a:grpSpLocks/>
          </p:cNvGrpSpPr>
          <p:nvPr/>
        </p:nvGrpSpPr>
        <p:grpSpPr bwMode="auto">
          <a:xfrm>
            <a:off x="1039813" y="3808413"/>
            <a:ext cx="336550" cy="457200"/>
            <a:chOff x="3886854" y="4681847"/>
            <a:chExt cx="336965" cy="456906"/>
          </a:xfrm>
        </p:grpSpPr>
        <p:sp>
          <p:nvSpPr>
            <p:cNvPr id="26" name="椭圆 25"/>
            <p:cNvSpPr>
              <a:spLocks noChangeAspect="1"/>
            </p:cNvSpPr>
            <p:nvPr/>
          </p:nvSpPr>
          <p:spPr bwMode="auto">
            <a:xfrm>
              <a:off x="4023547" y="4715163"/>
              <a:ext cx="71525" cy="713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886854" y="4681847"/>
              <a:ext cx="336965" cy="45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grpSp>
        <p:nvGrpSpPr>
          <p:cNvPr id="14350" name="组合 27"/>
          <p:cNvGrpSpPr>
            <a:grpSpLocks/>
          </p:cNvGrpSpPr>
          <p:nvPr/>
        </p:nvGrpSpPr>
        <p:grpSpPr bwMode="auto">
          <a:xfrm>
            <a:off x="2974975" y="1879600"/>
            <a:ext cx="547688" cy="457200"/>
            <a:chOff x="5821614" y="2753021"/>
            <a:chExt cx="548095" cy="456906"/>
          </a:xfrm>
        </p:grpSpPr>
        <p:sp>
          <p:nvSpPr>
            <p:cNvPr id="29" name="椭圆 28"/>
            <p:cNvSpPr>
              <a:spLocks noChangeAspect="1"/>
            </p:cNvSpPr>
            <p:nvPr/>
          </p:nvSpPr>
          <p:spPr bwMode="auto">
            <a:xfrm>
              <a:off x="5821614" y="2929121"/>
              <a:ext cx="71491" cy="713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48622" y="2753021"/>
              <a:ext cx="521087" cy="45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−</a:t>
              </a: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grpSp>
        <p:nvGrpSpPr>
          <p:cNvPr id="14351" name="组合 30"/>
          <p:cNvGrpSpPr>
            <a:grpSpLocks/>
          </p:cNvGrpSpPr>
          <p:nvPr/>
        </p:nvGrpSpPr>
        <p:grpSpPr bwMode="auto">
          <a:xfrm>
            <a:off x="2825750" y="2894013"/>
            <a:ext cx="336550" cy="457200"/>
            <a:chOff x="5672804" y="3767221"/>
            <a:chExt cx="336965" cy="456906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 bwMode="auto">
            <a:xfrm>
              <a:off x="5822213" y="3821161"/>
              <a:ext cx="71526" cy="729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672804" y="3767221"/>
              <a:ext cx="336965" cy="45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grpSp>
        <p:nvGrpSpPr>
          <p:cNvPr id="14352" name="组合 33"/>
          <p:cNvGrpSpPr>
            <a:grpSpLocks/>
          </p:cNvGrpSpPr>
          <p:nvPr/>
        </p:nvGrpSpPr>
        <p:grpSpPr bwMode="auto">
          <a:xfrm>
            <a:off x="682625" y="2943225"/>
            <a:ext cx="596900" cy="498475"/>
            <a:chOff x="3529006" y="3816334"/>
            <a:chExt cx="598181" cy="498199"/>
          </a:xfrm>
        </p:grpSpPr>
        <p:sp>
          <p:nvSpPr>
            <p:cNvPr id="35" name="椭圆 34"/>
            <p:cNvSpPr>
              <a:spLocks noChangeAspect="1"/>
            </p:cNvSpPr>
            <p:nvPr/>
          </p:nvSpPr>
          <p:spPr bwMode="auto">
            <a:xfrm>
              <a:off x="4023779" y="3816334"/>
              <a:ext cx="71590" cy="7139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3529006" y="3857586"/>
              <a:ext cx="598181" cy="4569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− </a:t>
              </a: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a</a:t>
              </a:r>
              <a:endParaRPr lang="zh-CN" altLang="en-US" i="1" dirty="0"/>
            </a:p>
          </p:txBody>
        </p:sp>
      </p:grpSp>
      <p:pic>
        <p:nvPicPr>
          <p:cNvPr id="14353" name="Picture 4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450" y="2033588"/>
            <a:ext cx="18478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12" name="Picture 4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59" t="45703" r="23567" b="22144"/>
          <a:stretch>
            <a:fillRect/>
          </a:stretch>
        </p:blipFill>
        <p:spPr bwMode="auto">
          <a:xfrm>
            <a:off x="1116013" y="2876550"/>
            <a:ext cx="19431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55" name="组合 6"/>
          <p:cNvGrpSpPr>
            <a:grpSpLocks/>
          </p:cNvGrpSpPr>
          <p:nvPr/>
        </p:nvGrpSpPr>
        <p:grpSpPr bwMode="auto">
          <a:xfrm>
            <a:off x="642938" y="1341438"/>
            <a:ext cx="3187700" cy="3357562"/>
            <a:chOff x="3489985" y="2214554"/>
            <a:chExt cx="3187300" cy="3358021"/>
          </a:xfrm>
        </p:grpSpPr>
        <p:cxnSp>
          <p:nvCxnSpPr>
            <p:cNvPr id="31" name="直接箭头连接符 7"/>
            <p:cNvCxnSpPr>
              <a:cxnSpLocks noChangeAspect="1"/>
            </p:cNvCxnSpPr>
            <p:nvPr/>
          </p:nvCxnSpPr>
          <p:spPr>
            <a:xfrm>
              <a:off x="4928080" y="3857841"/>
              <a:ext cx="14396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cxnSpLocks noChangeAspect="1"/>
            </p:cNvCxnSpPr>
            <p:nvPr/>
          </p:nvCxnSpPr>
          <p:spPr>
            <a:xfrm rot="5400000">
              <a:off x="3489795" y="3858030"/>
              <a:ext cx="1440060" cy="1439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4208843" y="3138606"/>
              <a:ext cx="144006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3589984" y="5115312"/>
              <a:ext cx="336508" cy="45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x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358237" y="3614920"/>
              <a:ext cx="319048" cy="45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y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601096" y="2214554"/>
              <a:ext cx="303174" cy="45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z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564587" y="3429157"/>
              <a:ext cx="404762" cy="4572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latin typeface="Times New Roman"/>
                  <a:ea typeface="楷体_GB2312"/>
                  <a:cs typeface="Times New Roman"/>
                </a:rPr>
                <a:t>O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cxnSpLocks noChangeAspect="1"/>
            </p:cNvCxnSpPr>
            <p:nvPr/>
          </p:nvCxnSpPr>
          <p:spPr>
            <a:xfrm rot="5400000">
              <a:off x="4928732" y="2779129"/>
              <a:ext cx="1079648" cy="108095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cxnSpLocks noChangeAspect="1"/>
            </p:cNvCxnSpPr>
            <p:nvPr/>
          </p:nvCxnSpPr>
          <p:spPr>
            <a:xfrm>
              <a:off x="3850302" y="3857841"/>
              <a:ext cx="107936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 noChangeAspect="1"/>
            </p:cNvCxnSpPr>
            <p:nvPr/>
          </p:nvCxnSpPr>
          <p:spPr>
            <a:xfrm rot="5400000" flipH="1" flipV="1">
              <a:off x="4208843" y="4577077"/>
              <a:ext cx="144006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56" name="组合 36"/>
          <p:cNvGrpSpPr>
            <a:grpSpLocks/>
          </p:cNvGrpSpPr>
          <p:nvPr/>
        </p:nvGrpSpPr>
        <p:grpSpPr bwMode="auto">
          <a:xfrm>
            <a:off x="1525588" y="3627438"/>
            <a:ext cx="596900" cy="457200"/>
            <a:chOff x="4377992" y="2724885"/>
            <a:chExt cx="597023" cy="456906"/>
          </a:xfrm>
        </p:grpSpPr>
        <p:sp>
          <p:nvSpPr>
            <p:cNvPr id="38" name="椭圆 37"/>
            <p:cNvSpPr>
              <a:spLocks noChangeAspect="1"/>
            </p:cNvSpPr>
            <p:nvPr/>
          </p:nvSpPr>
          <p:spPr bwMode="auto">
            <a:xfrm>
              <a:off x="4898799" y="2929540"/>
              <a:ext cx="71452" cy="713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62" name="矩形 38"/>
            <p:cNvSpPr>
              <a:spLocks noChangeArrowheads="1"/>
            </p:cNvSpPr>
            <p:nvPr/>
          </p:nvSpPr>
          <p:spPr bwMode="auto">
            <a:xfrm>
              <a:off x="4377992" y="2724885"/>
              <a:ext cx="597023" cy="456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endParaRPr lang="zh-CN" altLang="en-US" i="1"/>
            </a:p>
          </p:txBody>
        </p:sp>
      </p:grpSp>
      <p:graphicFrame>
        <p:nvGraphicFramePr>
          <p:cNvPr id="71680" name="Object 42"/>
          <p:cNvGraphicFramePr>
            <a:graphicFrameLocks noChangeAspect="1"/>
          </p:cNvGraphicFramePr>
          <p:nvPr/>
        </p:nvGraphicFramePr>
        <p:xfrm>
          <a:off x="3148013" y="3949700"/>
          <a:ext cx="5924550" cy="2840038"/>
        </p:xfrm>
        <a:graphic>
          <a:graphicData uri="http://schemas.openxmlformats.org/presentationml/2006/ole">
            <p:oleObj spid="_x0000_s14339" name="Equation" r:id="rId6" imgW="2971800" imgH="1422360" progId="Equation.DSMT4">
              <p:embed/>
            </p:oleObj>
          </a:graphicData>
        </a:graphic>
      </p:graphicFrame>
      <p:sp>
        <p:nvSpPr>
          <p:cNvPr id="71723" name="Rectangle 43"/>
          <p:cNvSpPr>
            <a:spLocks/>
          </p:cNvSpPr>
          <p:nvPr/>
        </p:nvSpPr>
        <p:spPr bwMode="auto">
          <a:xfrm>
            <a:off x="3924300" y="1481138"/>
            <a:ext cx="47625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20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解（续）： </a:t>
            </a:r>
            <a:r>
              <a:rPr lang="en-US" altLang="zh-CN" sz="2400" b="1">
                <a:latin typeface="Symbol" pitchFamily="18" charset="2"/>
                <a:cs typeface="Times New Roman" pitchFamily="18" charset="0"/>
              </a:rPr>
              <a:t>S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>
                <a:latin typeface="Symbol" pitchFamily="18" charset="2"/>
                <a:cs typeface="Times New Roman" pitchFamily="18" charset="0"/>
              </a:rPr>
              <a:t> </a:t>
            </a:r>
            <a:r>
              <a:rPr lang="zh-CN" altLang="en-US" sz="2400" b="1">
                <a:latin typeface="Symbol" pitchFamily="18" charset="2"/>
                <a:cs typeface="Times New Roman" pitchFamily="18" charset="0"/>
              </a:rPr>
              <a:t>的方程为</a:t>
            </a:r>
          </a:p>
          <a:p>
            <a:pPr marL="365125" indent="-25558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zh-CN" altLang="en-US" sz="2400" b="1"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 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45"/>
          <p:cNvGraphicFramePr>
            <a:graphicFrameLocks noChangeAspect="1"/>
          </p:cNvGraphicFramePr>
          <p:nvPr/>
        </p:nvGraphicFramePr>
        <p:xfrm>
          <a:off x="4351338" y="3309938"/>
          <a:ext cx="3749675" cy="550862"/>
        </p:xfrm>
        <a:graphic>
          <a:graphicData uri="http://schemas.openxmlformats.org/presentationml/2006/ole">
            <p:oleObj spid="_x0000_s14340" name="Equation" r:id="rId7" imgW="2082600" imgH="304560" progId="Equation.DSMT4">
              <p:embed/>
            </p:oleObj>
          </a:graphicData>
        </a:graphic>
      </p:graphicFrame>
      <p:graphicFrame>
        <p:nvGraphicFramePr>
          <p:cNvPr id="71681" name="Object 46"/>
          <p:cNvGraphicFramePr>
            <a:graphicFrameLocks noChangeAspect="1"/>
          </p:cNvGraphicFramePr>
          <p:nvPr/>
        </p:nvGraphicFramePr>
        <p:xfrm>
          <a:off x="1206500" y="4867275"/>
          <a:ext cx="1781175" cy="846138"/>
        </p:xfrm>
        <a:graphic>
          <a:graphicData uri="http://schemas.openxmlformats.org/presentationml/2006/ole">
            <p:oleObj spid="_x0000_s14341" name="Equation" r:id="rId8" imgW="990360" imgH="469800" progId="Equation.DSMT4">
              <p:embed/>
            </p:oleObj>
          </a:graphicData>
        </a:graphic>
      </p:graphicFrame>
      <p:sp>
        <p:nvSpPr>
          <p:cNvPr id="71727" name="Rectangle 47"/>
          <p:cNvSpPr>
            <a:spLocks noChangeArrowheads="1"/>
          </p:cNvSpPr>
          <p:nvPr/>
        </p:nvSpPr>
        <p:spPr bwMode="auto">
          <a:xfrm>
            <a:off x="3736975" y="4795838"/>
            <a:ext cx="4824413" cy="793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8" name="Rectangle 48"/>
          <p:cNvSpPr>
            <a:spLocks noChangeArrowheads="1"/>
          </p:cNvSpPr>
          <p:nvPr/>
        </p:nvSpPr>
        <p:spPr bwMode="auto">
          <a:xfrm flipV="1">
            <a:off x="3736975" y="5589588"/>
            <a:ext cx="5407025" cy="719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9" name="Rectangle 49"/>
          <p:cNvSpPr>
            <a:spLocks noChangeArrowheads="1"/>
          </p:cNvSpPr>
          <p:nvPr/>
        </p:nvSpPr>
        <p:spPr bwMode="auto">
          <a:xfrm>
            <a:off x="3736975" y="6308725"/>
            <a:ext cx="1914525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7" grpId="0" animBg="1"/>
      <p:bldP spid="71728" grpId="0" animBg="1"/>
      <p:bldP spid="717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求球面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zh-CN" altLang="en-US" smtClean="0"/>
              <a:t> 含在圆柱面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ax</a:t>
            </a:r>
            <a:r>
              <a:rPr lang="en-US" altLang="zh-CN" smtClean="0"/>
              <a:t> </a:t>
            </a:r>
            <a:r>
              <a:rPr lang="zh-CN" altLang="en-US" smtClean="0"/>
              <a:t>内部的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那部分面积．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由对称性可知，所求面积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等于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面上方面积 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的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smtClean="0"/>
              <a:t> </a:t>
            </a:r>
            <a:r>
              <a:rPr lang="zh-CN" altLang="en-US" smtClean="0"/>
              <a:t>倍．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</a:rPr>
              <a:t>设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>
                <a:latin typeface="Symbol" pitchFamily="18" charset="2"/>
              </a:rPr>
              <a:t>是所求曲面在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</a:t>
            </a:r>
            <a:r>
              <a:rPr lang="zh-CN" altLang="en-US" smtClean="0">
                <a:latin typeface="Symbol" pitchFamily="18" charset="2"/>
              </a:rPr>
              <a:t>上的部分，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</a:rPr>
              <a:t>其方程为 </a:t>
            </a:r>
            <a:r>
              <a:rPr lang="en-US" altLang="zh-CN" smtClean="0">
                <a:latin typeface="Symbol" pitchFamily="18" charset="2"/>
              </a:rPr>
              <a:t>	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zh-CN" altLang="en-US" smtClean="0"/>
              <a:t> ，</a:t>
            </a:r>
            <a:endParaRPr lang="zh-CN" altLang="en-US" smtClean="0">
              <a:latin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pic>
        <p:nvPicPr>
          <p:cNvPr id="3" name="Picture 2" descr="C:\Users\cjl\Desktop\p180-ex4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908050"/>
            <a:ext cx="3143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 descr="C:\Users\cjl\Desktop\p180-ex4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908050"/>
            <a:ext cx="3143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cjl\Desktop\p180-ex4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908050"/>
            <a:ext cx="3143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cjl\Desktop\p180-ex4-4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50" y="908050"/>
            <a:ext cx="3143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cjl\Desktop\p180-ex4-5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50" y="908050"/>
            <a:ext cx="3143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941388" y="4437063"/>
          <a:ext cx="7265987" cy="1762125"/>
        </p:xfrm>
        <a:graphic>
          <a:graphicData uri="http://schemas.openxmlformats.org/presentationml/2006/ole">
            <p:oleObj spid="_x0000_s15362" name="Equation" r:id="rId8" imgW="4038480" imgH="977760" progId="Equation.DSMT4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804863" y="3502025"/>
          <a:ext cx="5097462" cy="873125"/>
        </p:xfrm>
        <a:graphic>
          <a:graphicData uri="http://schemas.openxmlformats.org/presentationml/2006/ole">
            <p:oleObj spid="_x0000_s15363" name="Equation" r:id="rId9" imgW="2831760" imgH="482400" progId="Equation.DSMT4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000125" y="2936875"/>
          <a:ext cx="2103438" cy="504825"/>
        </p:xfrm>
        <a:graphic>
          <a:graphicData uri="http://schemas.openxmlformats.org/presentationml/2006/ole">
            <p:oleObj spid="_x0000_s15364" name="Equation" r:id="rId10" imgW="1168200" imgH="279360" progId="Equation.DSMT4">
              <p:embed/>
            </p:oleObj>
          </a:graphicData>
        </a:graphic>
      </p:graphicFrame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908175" y="4508500"/>
            <a:ext cx="1079500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 flipH="1">
            <a:off x="2987675" y="4508500"/>
            <a:ext cx="2592388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5580063" y="4508500"/>
            <a:ext cx="2520950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1187450" y="5373688"/>
            <a:ext cx="1930400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 flipH="1">
            <a:off x="3117850" y="5373688"/>
            <a:ext cx="2967038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6084888" y="5373688"/>
            <a:ext cx="2232025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22"/>
          <p:cNvGraphicFramePr>
            <a:graphicFrameLocks noChangeAspect="1"/>
          </p:cNvGraphicFramePr>
          <p:nvPr/>
        </p:nvGraphicFramePr>
        <p:xfrm>
          <a:off x="6000750" y="3371850"/>
          <a:ext cx="2673350" cy="777875"/>
        </p:xfrm>
        <a:graphic>
          <a:graphicData uri="http://schemas.openxmlformats.org/presentationml/2006/ole">
            <p:oleObj spid="_x0000_s15365" name="Equation" r:id="rId11" imgW="148572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  <p:bldP spid="33809" grpId="0" animBg="1"/>
      <p:bldP spid="33810" grpId="0" animBg="1"/>
      <p:bldP spid="33811" grpId="0" animBg="1"/>
      <p:bldP spid="33812" grpId="0" animBg="1"/>
      <p:bldP spid="338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74638"/>
          <a:ext cx="8229628" cy="635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1928826"/>
                <a:gridCol w="1928826"/>
                <a:gridCol w="2686068"/>
              </a:tblGrid>
              <a:tr h="48098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积分概念的比较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</a:tr>
              <a:tr h="480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概念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特例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二重积分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几何：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曲顶柱体的体积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：曲顶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高 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 1 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的平顶柱体的体积</a:t>
                      </a:r>
                      <a:endParaRPr lang="zh-CN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底面（薄片）的面积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设 </a:t>
                      </a:r>
                      <a:r>
                        <a:rPr lang="en-US" altLang="zh-CN" sz="1600" b="1" dirty="0" smtClean="0"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600" b="1" dirty="0" smtClean="0">
                          <a:latin typeface="Symbol" pitchFamily="18" charset="2"/>
                          <a:cs typeface="Times New Roman" pitchFamily="18" charset="0"/>
                        </a:rPr>
                        <a:t>：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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则积分表示曲面 </a:t>
                      </a:r>
                      <a:r>
                        <a:rPr lang="en-US" altLang="zh-CN" sz="1600" b="1" dirty="0" smtClean="0"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：底面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平面薄片的质量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：平面薄片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三重积分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空间立体的质量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，积分表示任意空间立体的体积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：空间立体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第一类曲线积分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曲线构件的质量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，积分表示任意空间曲线的弧长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G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：空间曲线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第一类曲面积分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曲面构件的质量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，积分表示任意空间曲面的面积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：空间曲面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39750" y="2143125"/>
          <a:ext cx="1320800" cy="571500"/>
        </p:xfrm>
        <a:graphic>
          <a:graphicData uri="http://schemas.openxmlformats.org/presentationml/2006/ole">
            <p:oleObj spid="_x0000_s16386" name="Equation" r:id="rId3" imgW="876240" imgH="380880" progId="Equation.DSMT4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39750" y="3840163"/>
          <a:ext cx="1519238" cy="569912"/>
        </p:xfrm>
        <a:graphic>
          <a:graphicData uri="http://schemas.openxmlformats.org/presentationml/2006/ole">
            <p:oleObj spid="_x0000_s16387" name="Equation" r:id="rId4" imgW="1015920" imgH="38088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39750" y="4900613"/>
          <a:ext cx="1385888" cy="457200"/>
        </p:xfrm>
        <a:graphic>
          <a:graphicData uri="http://schemas.openxmlformats.org/presentationml/2006/ole">
            <p:oleObj spid="_x0000_s16388" name="Equation" r:id="rId5" imgW="927000" imgH="3045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39750" y="5878513"/>
          <a:ext cx="1468438" cy="571500"/>
        </p:xfrm>
        <a:graphic>
          <a:graphicData uri="http://schemas.openxmlformats.org/presentationml/2006/ole">
            <p:oleObj spid="_x0000_s16389" name="Equation" r:id="rId6" imgW="977760" imgH="380880" progId="Equation.DSMT4">
              <p:embed/>
            </p:oleObj>
          </a:graphicData>
        </a:graphic>
      </p:graphicFrame>
      <p:graphicFrame>
        <p:nvGraphicFramePr>
          <p:cNvPr id="2" name="Object 53"/>
          <p:cNvGraphicFramePr>
            <a:graphicFrameLocks noChangeAspect="1"/>
          </p:cNvGraphicFramePr>
          <p:nvPr/>
        </p:nvGraphicFramePr>
        <p:xfrm>
          <a:off x="6286500" y="2747963"/>
          <a:ext cx="1889125" cy="395287"/>
        </p:xfrm>
        <a:graphic>
          <a:graphicData uri="http://schemas.openxmlformats.org/presentationml/2006/ole">
            <p:oleObj spid="_x0000_s16390" name="Equation" r:id="rId7" imgW="1447560" imgH="304560" progId="Equation.DSMT4">
              <p:embed/>
            </p:oleObj>
          </a:graphicData>
        </a:graphic>
      </p:graphicFrame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30213" y="5599113"/>
            <a:ext cx="8280400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曲面一般都有两个侧面，例如：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是否所有的曲面都有两个侧面？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双侧曲面、单侧曲面</a:t>
            </a:r>
            <a:endParaRPr lang="zh-CN" alt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47738" y="2168525"/>
          <a:ext cx="3124200" cy="2209800"/>
        </p:xfrm>
        <a:graphic>
          <a:graphicData uri="http://schemas.openxmlformats.org/presentationml/2006/ole">
            <p:oleObj spid="_x0000_s17410" name="BMP 图象" r:id="rId4" imgW="1467055" imgH="1190476" progId="Paint.Picture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4648200" y="2116138"/>
          <a:ext cx="3581400" cy="2312987"/>
        </p:xfrm>
        <a:graphic>
          <a:graphicData uri="http://schemas.openxmlformats.org/presentationml/2006/ole">
            <p:oleObj spid="_x0000_s17411" name="BMP 图象" r:id="rId5" imgW="1580952" imgH="1352381" progId="Paint.Picture">
              <p:embed/>
            </p:oleObj>
          </a:graphicData>
        </a:graphic>
      </p:graphicFrame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1009650" y="2241550"/>
            <a:ext cx="3009900" cy="1916113"/>
            <a:chOff x="1009816" y="2242268"/>
            <a:chExt cx="3009569" cy="1914939"/>
          </a:xfrm>
        </p:grpSpPr>
        <p:sp>
          <p:nvSpPr>
            <p:cNvPr id="15" name="任意多边形 14"/>
            <p:cNvSpPr/>
            <p:nvPr/>
          </p:nvSpPr>
          <p:spPr>
            <a:xfrm>
              <a:off x="1009816" y="3060916"/>
              <a:ext cx="2098444" cy="1096291"/>
            </a:xfrm>
            <a:custGeom>
              <a:avLst/>
              <a:gdLst>
                <a:gd name="connsiteX0" fmla="*/ 0 w 2099144"/>
                <a:gd name="connsiteY0" fmla="*/ 0 h 1095955"/>
                <a:gd name="connsiteX1" fmla="*/ 1137036 w 2099144"/>
                <a:gd name="connsiteY1" fmla="*/ 1009816 h 1095955"/>
                <a:gd name="connsiteX2" fmla="*/ 2099144 w 2099144"/>
                <a:gd name="connsiteY2" fmla="*/ 516835 h 1095955"/>
                <a:gd name="connsiteX0" fmla="*/ 0 w 2099144"/>
                <a:gd name="connsiteY0" fmla="*/ 0 h 1095955"/>
                <a:gd name="connsiteX1" fmla="*/ 994128 w 2099144"/>
                <a:gd name="connsiteY1" fmla="*/ 1009816 h 1095955"/>
                <a:gd name="connsiteX2" fmla="*/ 2099144 w 2099144"/>
                <a:gd name="connsiteY2" fmla="*/ 516835 h 10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9144" h="1095955">
                  <a:moveTo>
                    <a:pt x="0" y="0"/>
                  </a:moveTo>
                  <a:cubicBezTo>
                    <a:pt x="393589" y="461838"/>
                    <a:pt x="644271" y="923677"/>
                    <a:pt x="994128" y="1009816"/>
                  </a:cubicBezTo>
                  <a:cubicBezTo>
                    <a:pt x="1343985" y="1095955"/>
                    <a:pt x="1793018" y="806395"/>
                    <a:pt x="2099144" y="516835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17753" y="2242268"/>
              <a:ext cx="3001632" cy="1715037"/>
            </a:xfrm>
            <a:custGeom>
              <a:avLst/>
              <a:gdLst>
                <a:gd name="connsiteX0" fmla="*/ 0 w 3083781"/>
                <a:gd name="connsiteY0" fmla="*/ 811033 h 1714831"/>
                <a:gd name="connsiteX1" fmla="*/ 691763 w 3083781"/>
                <a:gd name="connsiteY1" fmla="*/ 1049572 h 1714831"/>
                <a:gd name="connsiteX2" fmla="*/ 1160890 w 3083781"/>
                <a:gd name="connsiteY2" fmla="*/ 0 h 1714831"/>
                <a:gd name="connsiteX3" fmla="*/ 1160890 w 3083781"/>
                <a:gd name="connsiteY3" fmla="*/ 0 h 1714831"/>
                <a:gd name="connsiteX4" fmla="*/ 2003729 w 3083781"/>
                <a:gd name="connsiteY4" fmla="*/ 858741 h 1714831"/>
                <a:gd name="connsiteX5" fmla="*/ 2997642 w 3083781"/>
                <a:gd name="connsiteY5" fmla="*/ 357809 h 1714831"/>
                <a:gd name="connsiteX6" fmla="*/ 2520563 w 3083781"/>
                <a:gd name="connsiteY6" fmla="*/ 1550504 h 1714831"/>
                <a:gd name="connsiteX7" fmla="*/ 2083242 w 3083781"/>
                <a:gd name="connsiteY7" fmla="*/ 1343770 h 1714831"/>
                <a:gd name="connsiteX0" fmla="*/ 0 w 3059974"/>
                <a:gd name="connsiteY0" fmla="*/ 811033 h 1714831"/>
                <a:gd name="connsiteX1" fmla="*/ 691763 w 3059974"/>
                <a:gd name="connsiteY1" fmla="*/ 1049572 h 1714831"/>
                <a:gd name="connsiteX2" fmla="*/ 1160890 w 3059974"/>
                <a:gd name="connsiteY2" fmla="*/ 0 h 1714831"/>
                <a:gd name="connsiteX3" fmla="*/ 1160890 w 3059974"/>
                <a:gd name="connsiteY3" fmla="*/ 0 h 1714831"/>
                <a:gd name="connsiteX4" fmla="*/ 2146573 w 3059974"/>
                <a:gd name="connsiteY4" fmla="*/ 858741 h 1714831"/>
                <a:gd name="connsiteX5" fmla="*/ 2997642 w 3059974"/>
                <a:gd name="connsiteY5" fmla="*/ 357809 h 1714831"/>
                <a:gd name="connsiteX6" fmla="*/ 2520563 w 3059974"/>
                <a:gd name="connsiteY6" fmla="*/ 1550504 h 1714831"/>
                <a:gd name="connsiteX7" fmla="*/ 2083242 w 3059974"/>
                <a:gd name="connsiteY7" fmla="*/ 1343770 h 1714831"/>
                <a:gd name="connsiteX0" fmla="*/ 0 w 3083792"/>
                <a:gd name="connsiteY0" fmla="*/ 811033 h 1714831"/>
                <a:gd name="connsiteX1" fmla="*/ 691763 w 3083792"/>
                <a:gd name="connsiteY1" fmla="*/ 1049572 h 1714831"/>
                <a:gd name="connsiteX2" fmla="*/ 1160890 w 3083792"/>
                <a:gd name="connsiteY2" fmla="*/ 0 h 1714831"/>
                <a:gd name="connsiteX3" fmla="*/ 1160890 w 3083792"/>
                <a:gd name="connsiteY3" fmla="*/ 0 h 1714831"/>
                <a:gd name="connsiteX4" fmla="*/ 2003665 w 3083792"/>
                <a:gd name="connsiteY4" fmla="*/ 858741 h 1714831"/>
                <a:gd name="connsiteX5" fmla="*/ 2997642 w 3083792"/>
                <a:gd name="connsiteY5" fmla="*/ 357809 h 1714831"/>
                <a:gd name="connsiteX6" fmla="*/ 2520563 w 3083792"/>
                <a:gd name="connsiteY6" fmla="*/ 1550504 h 1714831"/>
                <a:gd name="connsiteX7" fmla="*/ 2083242 w 3083792"/>
                <a:gd name="connsiteY7" fmla="*/ 1343770 h 1714831"/>
                <a:gd name="connsiteX0" fmla="*/ 0 w 3083792"/>
                <a:gd name="connsiteY0" fmla="*/ 811033 h 1714831"/>
                <a:gd name="connsiteX1" fmla="*/ 691763 w 3083792"/>
                <a:gd name="connsiteY1" fmla="*/ 1049572 h 1714831"/>
                <a:gd name="connsiteX2" fmla="*/ 1160890 w 3083792"/>
                <a:gd name="connsiteY2" fmla="*/ 0 h 1714831"/>
                <a:gd name="connsiteX3" fmla="*/ 1160890 w 3083792"/>
                <a:gd name="connsiteY3" fmla="*/ 0 h 1714831"/>
                <a:gd name="connsiteX4" fmla="*/ 2003665 w 3083792"/>
                <a:gd name="connsiteY4" fmla="*/ 858741 h 1714831"/>
                <a:gd name="connsiteX5" fmla="*/ 2997642 w 3083792"/>
                <a:gd name="connsiteY5" fmla="*/ 357809 h 1714831"/>
                <a:gd name="connsiteX6" fmla="*/ 2520563 w 3083792"/>
                <a:gd name="connsiteY6" fmla="*/ 1550504 h 1714831"/>
                <a:gd name="connsiteX7" fmla="*/ 2083242 w 3083792"/>
                <a:gd name="connsiteY7" fmla="*/ 1343770 h 1714831"/>
                <a:gd name="connsiteX0" fmla="*/ 0 w 3083792"/>
                <a:gd name="connsiteY0" fmla="*/ 811033 h 1714831"/>
                <a:gd name="connsiteX1" fmla="*/ 691763 w 3083792"/>
                <a:gd name="connsiteY1" fmla="*/ 1049572 h 1714831"/>
                <a:gd name="connsiteX2" fmla="*/ 1160890 w 3083792"/>
                <a:gd name="connsiteY2" fmla="*/ 0 h 1714831"/>
                <a:gd name="connsiteX3" fmla="*/ 1160890 w 3083792"/>
                <a:gd name="connsiteY3" fmla="*/ 0 h 1714831"/>
                <a:gd name="connsiteX4" fmla="*/ 2003665 w 3083792"/>
                <a:gd name="connsiteY4" fmla="*/ 858741 h 1714831"/>
                <a:gd name="connsiteX5" fmla="*/ 2997642 w 3083792"/>
                <a:gd name="connsiteY5" fmla="*/ 357809 h 1714831"/>
                <a:gd name="connsiteX6" fmla="*/ 2520563 w 3083792"/>
                <a:gd name="connsiteY6" fmla="*/ 1550504 h 1714831"/>
                <a:gd name="connsiteX7" fmla="*/ 2083242 w 3083792"/>
                <a:gd name="connsiteY7" fmla="*/ 1343770 h 1714831"/>
                <a:gd name="connsiteX0" fmla="*/ 0 w 3001618"/>
                <a:gd name="connsiteY0" fmla="*/ 811033 h 1714831"/>
                <a:gd name="connsiteX1" fmla="*/ 691763 w 3001618"/>
                <a:gd name="connsiteY1" fmla="*/ 1049572 h 1714831"/>
                <a:gd name="connsiteX2" fmla="*/ 1160890 w 3001618"/>
                <a:gd name="connsiteY2" fmla="*/ 0 h 1714831"/>
                <a:gd name="connsiteX3" fmla="*/ 1160890 w 3001618"/>
                <a:gd name="connsiteY3" fmla="*/ 0 h 1714831"/>
                <a:gd name="connsiteX4" fmla="*/ 2003665 w 3001618"/>
                <a:gd name="connsiteY4" fmla="*/ 858741 h 1714831"/>
                <a:gd name="connsiteX5" fmla="*/ 2544417 w 3001618"/>
                <a:gd name="connsiteY5" fmla="*/ 755102 h 1714831"/>
                <a:gd name="connsiteX6" fmla="*/ 2997642 w 3001618"/>
                <a:gd name="connsiteY6" fmla="*/ 357809 h 1714831"/>
                <a:gd name="connsiteX7" fmla="*/ 2520563 w 3001618"/>
                <a:gd name="connsiteY7" fmla="*/ 1550504 h 1714831"/>
                <a:gd name="connsiteX8" fmla="*/ 2083242 w 3001618"/>
                <a:gd name="connsiteY8" fmla="*/ 1343770 h 1714831"/>
                <a:gd name="connsiteX0" fmla="*/ 0 w 3001618"/>
                <a:gd name="connsiteY0" fmla="*/ 811033 h 1714831"/>
                <a:gd name="connsiteX1" fmla="*/ 691763 w 3001618"/>
                <a:gd name="connsiteY1" fmla="*/ 1049572 h 1714831"/>
                <a:gd name="connsiteX2" fmla="*/ 1160890 w 3001618"/>
                <a:gd name="connsiteY2" fmla="*/ 0 h 1714831"/>
                <a:gd name="connsiteX3" fmla="*/ 1160890 w 3001618"/>
                <a:gd name="connsiteY3" fmla="*/ 0 h 1714831"/>
                <a:gd name="connsiteX4" fmla="*/ 1932195 w 3001618"/>
                <a:gd name="connsiteY4" fmla="*/ 858741 h 1714831"/>
                <a:gd name="connsiteX5" fmla="*/ 2544417 w 3001618"/>
                <a:gd name="connsiteY5" fmla="*/ 755102 h 1714831"/>
                <a:gd name="connsiteX6" fmla="*/ 2997642 w 3001618"/>
                <a:gd name="connsiteY6" fmla="*/ 357809 h 1714831"/>
                <a:gd name="connsiteX7" fmla="*/ 2520563 w 3001618"/>
                <a:gd name="connsiteY7" fmla="*/ 1550504 h 1714831"/>
                <a:gd name="connsiteX8" fmla="*/ 2083242 w 3001618"/>
                <a:gd name="connsiteY8" fmla="*/ 1343770 h 171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1618" h="1714831">
                  <a:moveTo>
                    <a:pt x="0" y="811033"/>
                  </a:moveTo>
                  <a:cubicBezTo>
                    <a:pt x="249140" y="997888"/>
                    <a:pt x="498281" y="1184744"/>
                    <a:pt x="691763" y="1049572"/>
                  </a:cubicBezTo>
                  <a:cubicBezTo>
                    <a:pt x="885245" y="914400"/>
                    <a:pt x="1160890" y="0"/>
                    <a:pt x="1160890" y="0"/>
                  </a:cubicBezTo>
                  <a:lnTo>
                    <a:pt x="1160890" y="0"/>
                  </a:lnTo>
                  <a:cubicBezTo>
                    <a:pt x="1301363" y="143123"/>
                    <a:pt x="1626070" y="799106"/>
                    <a:pt x="1932195" y="858741"/>
                  </a:cubicBezTo>
                  <a:cubicBezTo>
                    <a:pt x="2162783" y="960783"/>
                    <a:pt x="2366843" y="838591"/>
                    <a:pt x="2544417" y="755102"/>
                  </a:cubicBezTo>
                  <a:cubicBezTo>
                    <a:pt x="2721991" y="671613"/>
                    <a:pt x="3001618" y="225242"/>
                    <a:pt x="2997642" y="357809"/>
                  </a:cubicBezTo>
                  <a:cubicBezTo>
                    <a:pt x="2993666" y="490376"/>
                    <a:pt x="2672963" y="1386177"/>
                    <a:pt x="2520563" y="1550504"/>
                  </a:cubicBezTo>
                  <a:cubicBezTo>
                    <a:pt x="2368163" y="1714831"/>
                    <a:pt x="2225702" y="1529300"/>
                    <a:pt x="2083242" y="134377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hlinkClick r:id="rId2" action="ppaction://hlinksldjump"/>
              </a:rPr>
              <a:t>第一类曲面积分</a:t>
            </a:r>
            <a:r>
              <a:rPr lang="zh-CN" altLang="en-US" smtClean="0">
                <a:solidFill>
                  <a:srgbClr val="0000FF"/>
                </a:solidFill>
              </a:rPr>
              <a:t>（对面积的曲面积分）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r>
              <a:rPr lang="zh-CN" altLang="en-US" smtClean="0">
                <a:hlinkClick r:id="rId3" action="ppaction://hlinksldjump"/>
              </a:rPr>
              <a:t>第二类曲面积分</a:t>
            </a:r>
            <a:r>
              <a:rPr lang="zh-CN" altLang="en-US" smtClean="0">
                <a:solidFill>
                  <a:srgbClr val="0000FF"/>
                </a:solidFill>
              </a:rPr>
              <a:t>（对坐标的曲面积分）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曲面积分的分类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设在光滑曲面 </a:t>
            </a:r>
            <a:r>
              <a:rPr lang="en-US" altLang="zh-CN" dirty="0" smtClean="0">
                <a:latin typeface="Symbol" pitchFamily="18" charset="2"/>
              </a:rPr>
              <a:t>S</a:t>
            </a:r>
            <a:r>
              <a:rPr lang="zh-CN" altLang="en-US" dirty="0" smtClean="0"/>
              <a:t> 上任意取一点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，并在该点处引一法线，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该法线有两个可能的方向，选定其中一个方向，当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 在曲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面 </a:t>
            </a:r>
            <a:r>
              <a:rPr lang="en-US" altLang="zh-CN" dirty="0" smtClean="0">
                <a:latin typeface="Symbol" pitchFamily="18" charset="2"/>
              </a:rPr>
              <a:t>S</a:t>
            </a:r>
            <a:r>
              <a:rPr lang="zh-CN" altLang="en-US" dirty="0" smtClean="0"/>
              <a:t> 上连续变动时，相应的法向量也随之连续变动．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设点 </a:t>
            </a:r>
            <a:r>
              <a:rPr lang="en-US" altLang="zh-CN" i="1" dirty="0" smtClean="0"/>
              <a:t>P</a:t>
            </a:r>
            <a:r>
              <a:rPr lang="zh-CN" altLang="en-US" dirty="0" smtClean="0"/>
              <a:t> 在曲面 </a:t>
            </a:r>
            <a:r>
              <a:rPr lang="en-US" altLang="zh-CN" dirty="0" smtClean="0">
                <a:latin typeface="Symbol" pitchFamily="18" charset="2"/>
              </a:rPr>
              <a:t>S</a:t>
            </a:r>
            <a:r>
              <a:rPr lang="zh-CN" altLang="en-US" dirty="0" smtClean="0"/>
              <a:t> 上沿任意路径连续变动后</a:t>
            </a:r>
            <a:r>
              <a:rPr lang="zh-CN" altLang="en-US" dirty="0" smtClean="0">
                <a:solidFill>
                  <a:srgbClr val="0000FF"/>
                </a:solidFill>
              </a:rPr>
              <a:t>（不跨越曲面的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边界）</a:t>
            </a:r>
            <a:r>
              <a:rPr lang="zh-CN" altLang="en-US" dirty="0" smtClean="0"/>
              <a:t>回到原来的位置，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双侧曲面</a:t>
            </a:r>
            <a:r>
              <a:rPr lang="zh-CN" altLang="en-US" dirty="0" smtClean="0"/>
              <a:t>：相应的法向量的方向与原方向相同；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单侧曲面</a:t>
            </a:r>
            <a:r>
              <a:rPr lang="zh-CN" altLang="en-US" dirty="0" smtClean="0"/>
              <a:t>：相应的法向量的方向与原方向相反．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说明：</a:t>
            </a:r>
            <a:r>
              <a:rPr lang="zh-CN" altLang="en-US" dirty="0" smtClean="0"/>
              <a:t>单侧曲面是存在的，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en-US" altLang="zh-CN" dirty="0" smtClean="0"/>
              <a:t>		  </a:t>
            </a:r>
            <a:r>
              <a:rPr lang="zh-CN" altLang="en-US" dirty="0" smtClean="0"/>
              <a:t>但本书不讨论单侧曲面．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双侧曲面、单侧曲面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 flipH="1">
            <a:off x="4214813" y="1957388"/>
            <a:ext cx="27146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6929438" y="1957388"/>
            <a:ext cx="16287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32775" name="Picture 7" descr="C:\Users\cjl\Desktop\p182-有向曲面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75" y="4591050"/>
            <a:ext cx="2333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曲面一般都有两个侧面，例如：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是否所有的曲面都有两个侧面？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/>
              <a:t>不是，例如</a:t>
            </a:r>
            <a:r>
              <a:rPr lang="zh-CN" altLang="en-US" smtClean="0">
                <a:hlinkClick r:id="rId4" action="ppaction://hlinksldjump"/>
              </a:rPr>
              <a:t>莫比乌斯带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双侧曲面、单侧曲面</a:t>
            </a:r>
            <a:endParaRPr lang="zh-CN" alt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47738" y="2168525"/>
          <a:ext cx="3124200" cy="2209800"/>
        </p:xfrm>
        <a:graphic>
          <a:graphicData uri="http://schemas.openxmlformats.org/presentationml/2006/ole">
            <p:oleObj spid="_x0000_s18434" name="BMP 图象" r:id="rId5" imgW="1467055" imgH="1190476" progId="Paint.Picture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4648200" y="2116138"/>
          <a:ext cx="3581400" cy="2312987"/>
        </p:xfrm>
        <a:graphic>
          <a:graphicData uri="http://schemas.openxmlformats.org/presentationml/2006/ole">
            <p:oleObj spid="_x0000_s18435" name="BMP 图象" r:id="rId6" imgW="1580952" imgH="1352381" progId="Paint.Picture">
              <p:embed/>
            </p:oleObj>
          </a:graphicData>
        </a:graphic>
      </p:graphicFrame>
      <p:pic>
        <p:nvPicPr>
          <p:cNvPr id="9" name="Picture 7" descr="C:\Users\cjl\Desktop\p182-莫比乌斯带-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67463" y="5357813"/>
            <a:ext cx="21431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C:\Users\cjl\Desktop\p182-莫比乌斯带-1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43588" y="4500563"/>
            <a:ext cx="3086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C:\Users\cjl\Desktop\p182-莫比乌斯带-2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43588" y="4500563"/>
            <a:ext cx="3086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41" name="组合 16"/>
          <p:cNvGrpSpPr>
            <a:grpSpLocks/>
          </p:cNvGrpSpPr>
          <p:nvPr/>
        </p:nvGrpSpPr>
        <p:grpSpPr bwMode="auto">
          <a:xfrm>
            <a:off x="1009650" y="2241550"/>
            <a:ext cx="3009900" cy="1916113"/>
            <a:chOff x="1009816" y="2242268"/>
            <a:chExt cx="3009569" cy="1914939"/>
          </a:xfrm>
        </p:grpSpPr>
        <p:sp>
          <p:nvSpPr>
            <p:cNvPr id="15" name="任意多边形 14"/>
            <p:cNvSpPr/>
            <p:nvPr/>
          </p:nvSpPr>
          <p:spPr>
            <a:xfrm>
              <a:off x="1009816" y="3060916"/>
              <a:ext cx="2098444" cy="1096291"/>
            </a:xfrm>
            <a:custGeom>
              <a:avLst/>
              <a:gdLst>
                <a:gd name="connsiteX0" fmla="*/ 0 w 2099144"/>
                <a:gd name="connsiteY0" fmla="*/ 0 h 1095955"/>
                <a:gd name="connsiteX1" fmla="*/ 1137036 w 2099144"/>
                <a:gd name="connsiteY1" fmla="*/ 1009816 h 1095955"/>
                <a:gd name="connsiteX2" fmla="*/ 2099144 w 2099144"/>
                <a:gd name="connsiteY2" fmla="*/ 516835 h 1095955"/>
                <a:gd name="connsiteX0" fmla="*/ 0 w 2099144"/>
                <a:gd name="connsiteY0" fmla="*/ 0 h 1095955"/>
                <a:gd name="connsiteX1" fmla="*/ 994128 w 2099144"/>
                <a:gd name="connsiteY1" fmla="*/ 1009816 h 1095955"/>
                <a:gd name="connsiteX2" fmla="*/ 2099144 w 2099144"/>
                <a:gd name="connsiteY2" fmla="*/ 516835 h 10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9144" h="1095955">
                  <a:moveTo>
                    <a:pt x="0" y="0"/>
                  </a:moveTo>
                  <a:cubicBezTo>
                    <a:pt x="393589" y="461838"/>
                    <a:pt x="644271" y="923677"/>
                    <a:pt x="994128" y="1009816"/>
                  </a:cubicBezTo>
                  <a:cubicBezTo>
                    <a:pt x="1343985" y="1095955"/>
                    <a:pt x="1793018" y="806395"/>
                    <a:pt x="2099144" y="516835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17753" y="2242268"/>
              <a:ext cx="3001632" cy="1715037"/>
            </a:xfrm>
            <a:custGeom>
              <a:avLst/>
              <a:gdLst>
                <a:gd name="connsiteX0" fmla="*/ 0 w 3083781"/>
                <a:gd name="connsiteY0" fmla="*/ 811033 h 1714831"/>
                <a:gd name="connsiteX1" fmla="*/ 691763 w 3083781"/>
                <a:gd name="connsiteY1" fmla="*/ 1049572 h 1714831"/>
                <a:gd name="connsiteX2" fmla="*/ 1160890 w 3083781"/>
                <a:gd name="connsiteY2" fmla="*/ 0 h 1714831"/>
                <a:gd name="connsiteX3" fmla="*/ 1160890 w 3083781"/>
                <a:gd name="connsiteY3" fmla="*/ 0 h 1714831"/>
                <a:gd name="connsiteX4" fmla="*/ 2003729 w 3083781"/>
                <a:gd name="connsiteY4" fmla="*/ 858741 h 1714831"/>
                <a:gd name="connsiteX5" fmla="*/ 2997642 w 3083781"/>
                <a:gd name="connsiteY5" fmla="*/ 357809 h 1714831"/>
                <a:gd name="connsiteX6" fmla="*/ 2520563 w 3083781"/>
                <a:gd name="connsiteY6" fmla="*/ 1550504 h 1714831"/>
                <a:gd name="connsiteX7" fmla="*/ 2083242 w 3083781"/>
                <a:gd name="connsiteY7" fmla="*/ 1343770 h 1714831"/>
                <a:gd name="connsiteX0" fmla="*/ 0 w 3059974"/>
                <a:gd name="connsiteY0" fmla="*/ 811033 h 1714831"/>
                <a:gd name="connsiteX1" fmla="*/ 691763 w 3059974"/>
                <a:gd name="connsiteY1" fmla="*/ 1049572 h 1714831"/>
                <a:gd name="connsiteX2" fmla="*/ 1160890 w 3059974"/>
                <a:gd name="connsiteY2" fmla="*/ 0 h 1714831"/>
                <a:gd name="connsiteX3" fmla="*/ 1160890 w 3059974"/>
                <a:gd name="connsiteY3" fmla="*/ 0 h 1714831"/>
                <a:gd name="connsiteX4" fmla="*/ 2146573 w 3059974"/>
                <a:gd name="connsiteY4" fmla="*/ 858741 h 1714831"/>
                <a:gd name="connsiteX5" fmla="*/ 2997642 w 3059974"/>
                <a:gd name="connsiteY5" fmla="*/ 357809 h 1714831"/>
                <a:gd name="connsiteX6" fmla="*/ 2520563 w 3059974"/>
                <a:gd name="connsiteY6" fmla="*/ 1550504 h 1714831"/>
                <a:gd name="connsiteX7" fmla="*/ 2083242 w 3059974"/>
                <a:gd name="connsiteY7" fmla="*/ 1343770 h 1714831"/>
                <a:gd name="connsiteX0" fmla="*/ 0 w 3083792"/>
                <a:gd name="connsiteY0" fmla="*/ 811033 h 1714831"/>
                <a:gd name="connsiteX1" fmla="*/ 691763 w 3083792"/>
                <a:gd name="connsiteY1" fmla="*/ 1049572 h 1714831"/>
                <a:gd name="connsiteX2" fmla="*/ 1160890 w 3083792"/>
                <a:gd name="connsiteY2" fmla="*/ 0 h 1714831"/>
                <a:gd name="connsiteX3" fmla="*/ 1160890 w 3083792"/>
                <a:gd name="connsiteY3" fmla="*/ 0 h 1714831"/>
                <a:gd name="connsiteX4" fmla="*/ 2003665 w 3083792"/>
                <a:gd name="connsiteY4" fmla="*/ 858741 h 1714831"/>
                <a:gd name="connsiteX5" fmla="*/ 2997642 w 3083792"/>
                <a:gd name="connsiteY5" fmla="*/ 357809 h 1714831"/>
                <a:gd name="connsiteX6" fmla="*/ 2520563 w 3083792"/>
                <a:gd name="connsiteY6" fmla="*/ 1550504 h 1714831"/>
                <a:gd name="connsiteX7" fmla="*/ 2083242 w 3083792"/>
                <a:gd name="connsiteY7" fmla="*/ 1343770 h 1714831"/>
                <a:gd name="connsiteX0" fmla="*/ 0 w 3083792"/>
                <a:gd name="connsiteY0" fmla="*/ 811033 h 1714831"/>
                <a:gd name="connsiteX1" fmla="*/ 691763 w 3083792"/>
                <a:gd name="connsiteY1" fmla="*/ 1049572 h 1714831"/>
                <a:gd name="connsiteX2" fmla="*/ 1160890 w 3083792"/>
                <a:gd name="connsiteY2" fmla="*/ 0 h 1714831"/>
                <a:gd name="connsiteX3" fmla="*/ 1160890 w 3083792"/>
                <a:gd name="connsiteY3" fmla="*/ 0 h 1714831"/>
                <a:gd name="connsiteX4" fmla="*/ 2003665 w 3083792"/>
                <a:gd name="connsiteY4" fmla="*/ 858741 h 1714831"/>
                <a:gd name="connsiteX5" fmla="*/ 2997642 w 3083792"/>
                <a:gd name="connsiteY5" fmla="*/ 357809 h 1714831"/>
                <a:gd name="connsiteX6" fmla="*/ 2520563 w 3083792"/>
                <a:gd name="connsiteY6" fmla="*/ 1550504 h 1714831"/>
                <a:gd name="connsiteX7" fmla="*/ 2083242 w 3083792"/>
                <a:gd name="connsiteY7" fmla="*/ 1343770 h 1714831"/>
                <a:gd name="connsiteX0" fmla="*/ 0 w 3083792"/>
                <a:gd name="connsiteY0" fmla="*/ 811033 h 1714831"/>
                <a:gd name="connsiteX1" fmla="*/ 691763 w 3083792"/>
                <a:gd name="connsiteY1" fmla="*/ 1049572 h 1714831"/>
                <a:gd name="connsiteX2" fmla="*/ 1160890 w 3083792"/>
                <a:gd name="connsiteY2" fmla="*/ 0 h 1714831"/>
                <a:gd name="connsiteX3" fmla="*/ 1160890 w 3083792"/>
                <a:gd name="connsiteY3" fmla="*/ 0 h 1714831"/>
                <a:gd name="connsiteX4" fmla="*/ 2003665 w 3083792"/>
                <a:gd name="connsiteY4" fmla="*/ 858741 h 1714831"/>
                <a:gd name="connsiteX5" fmla="*/ 2997642 w 3083792"/>
                <a:gd name="connsiteY5" fmla="*/ 357809 h 1714831"/>
                <a:gd name="connsiteX6" fmla="*/ 2520563 w 3083792"/>
                <a:gd name="connsiteY6" fmla="*/ 1550504 h 1714831"/>
                <a:gd name="connsiteX7" fmla="*/ 2083242 w 3083792"/>
                <a:gd name="connsiteY7" fmla="*/ 1343770 h 1714831"/>
                <a:gd name="connsiteX0" fmla="*/ 0 w 3001618"/>
                <a:gd name="connsiteY0" fmla="*/ 811033 h 1714831"/>
                <a:gd name="connsiteX1" fmla="*/ 691763 w 3001618"/>
                <a:gd name="connsiteY1" fmla="*/ 1049572 h 1714831"/>
                <a:gd name="connsiteX2" fmla="*/ 1160890 w 3001618"/>
                <a:gd name="connsiteY2" fmla="*/ 0 h 1714831"/>
                <a:gd name="connsiteX3" fmla="*/ 1160890 w 3001618"/>
                <a:gd name="connsiteY3" fmla="*/ 0 h 1714831"/>
                <a:gd name="connsiteX4" fmla="*/ 2003665 w 3001618"/>
                <a:gd name="connsiteY4" fmla="*/ 858741 h 1714831"/>
                <a:gd name="connsiteX5" fmla="*/ 2544417 w 3001618"/>
                <a:gd name="connsiteY5" fmla="*/ 755102 h 1714831"/>
                <a:gd name="connsiteX6" fmla="*/ 2997642 w 3001618"/>
                <a:gd name="connsiteY6" fmla="*/ 357809 h 1714831"/>
                <a:gd name="connsiteX7" fmla="*/ 2520563 w 3001618"/>
                <a:gd name="connsiteY7" fmla="*/ 1550504 h 1714831"/>
                <a:gd name="connsiteX8" fmla="*/ 2083242 w 3001618"/>
                <a:gd name="connsiteY8" fmla="*/ 1343770 h 1714831"/>
                <a:gd name="connsiteX0" fmla="*/ 0 w 3001618"/>
                <a:gd name="connsiteY0" fmla="*/ 811033 h 1714831"/>
                <a:gd name="connsiteX1" fmla="*/ 691763 w 3001618"/>
                <a:gd name="connsiteY1" fmla="*/ 1049572 h 1714831"/>
                <a:gd name="connsiteX2" fmla="*/ 1160890 w 3001618"/>
                <a:gd name="connsiteY2" fmla="*/ 0 h 1714831"/>
                <a:gd name="connsiteX3" fmla="*/ 1160890 w 3001618"/>
                <a:gd name="connsiteY3" fmla="*/ 0 h 1714831"/>
                <a:gd name="connsiteX4" fmla="*/ 1932195 w 3001618"/>
                <a:gd name="connsiteY4" fmla="*/ 858741 h 1714831"/>
                <a:gd name="connsiteX5" fmla="*/ 2544417 w 3001618"/>
                <a:gd name="connsiteY5" fmla="*/ 755102 h 1714831"/>
                <a:gd name="connsiteX6" fmla="*/ 2997642 w 3001618"/>
                <a:gd name="connsiteY6" fmla="*/ 357809 h 1714831"/>
                <a:gd name="connsiteX7" fmla="*/ 2520563 w 3001618"/>
                <a:gd name="connsiteY7" fmla="*/ 1550504 h 1714831"/>
                <a:gd name="connsiteX8" fmla="*/ 2083242 w 3001618"/>
                <a:gd name="connsiteY8" fmla="*/ 1343770 h 171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01618" h="1714831">
                  <a:moveTo>
                    <a:pt x="0" y="811033"/>
                  </a:moveTo>
                  <a:cubicBezTo>
                    <a:pt x="249140" y="997888"/>
                    <a:pt x="498281" y="1184744"/>
                    <a:pt x="691763" y="1049572"/>
                  </a:cubicBezTo>
                  <a:cubicBezTo>
                    <a:pt x="885245" y="914400"/>
                    <a:pt x="1160890" y="0"/>
                    <a:pt x="1160890" y="0"/>
                  </a:cubicBezTo>
                  <a:lnTo>
                    <a:pt x="1160890" y="0"/>
                  </a:lnTo>
                  <a:cubicBezTo>
                    <a:pt x="1301363" y="143123"/>
                    <a:pt x="1626070" y="799106"/>
                    <a:pt x="1932195" y="858741"/>
                  </a:cubicBezTo>
                  <a:cubicBezTo>
                    <a:pt x="2162783" y="960783"/>
                    <a:pt x="2366843" y="838591"/>
                    <a:pt x="2544417" y="755102"/>
                  </a:cubicBezTo>
                  <a:cubicBezTo>
                    <a:pt x="2721991" y="671613"/>
                    <a:pt x="3001618" y="225242"/>
                    <a:pt x="2997642" y="357809"/>
                  </a:cubicBezTo>
                  <a:cubicBezTo>
                    <a:pt x="2993666" y="490376"/>
                    <a:pt x="2672963" y="1386177"/>
                    <a:pt x="2520563" y="1550504"/>
                  </a:cubicBezTo>
                  <a:cubicBezTo>
                    <a:pt x="2368163" y="1714831"/>
                    <a:pt x="2225702" y="1529300"/>
                    <a:pt x="2083242" y="1343770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莫比乌斯带</a:t>
            </a:r>
            <a:endParaRPr lang="zh-CN" altLang="en-US" dirty="0"/>
          </a:p>
        </p:txBody>
      </p:sp>
      <p:pic>
        <p:nvPicPr>
          <p:cNvPr id="60419" name="Picture 3" descr="C:\Users\cjl\Desktop\Power Architecture 标志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0" y="1481138"/>
            <a:ext cx="2146300" cy="310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 descr="C:\Users\cjl\Desktop\莫比乌斯带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003425"/>
            <a:ext cx="26003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5" descr="C:\Users\cjl\Desktop\垃圾回收标志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3425" y="1481138"/>
            <a:ext cx="3051175" cy="310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cxnSp>
        <p:nvCxnSpPr>
          <p:cNvPr id="12" name="直接箭头连接符 11"/>
          <p:cNvCxnSpPr>
            <a:cxnSpLocks noChangeAspect="1"/>
          </p:cNvCxnSpPr>
          <p:nvPr/>
        </p:nvCxnSpPr>
        <p:spPr>
          <a:xfrm>
            <a:off x="714375" y="2778125"/>
            <a:ext cx="431800" cy="6191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cxnSpLocks noChangeAspect="1"/>
          </p:cNvCxnSpPr>
          <p:nvPr/>
        </p:nvCxnSpPr>
        <p:spPr>
          <a:xfrm>
            <a:off x="1106488" y="2520950"/>
            <a:ext cx="323850" cy="21907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 noChangeAspect="1"/>
          </p:cNvCxnSpPr>
          <p:nvPr/>
        </p:nvCxnSpPr>
        <p:spPr>
          <a:xfrm rot="16200000" flipH="1">
            <a:off x="1524794" y="2458244"/>
            <a:ext cx="252413" cy="21272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 noChangeAspect="1"/>
          </p:cNvCxnSpPr>
          <p:nvPr/>
        </p:nvCxnSpPr>
        <p:spPr>
          <a:xfrm rot="16200000" flipH="1">
            <a:off x="1881188" y="2595563"/>
            <a:ext cx="317500" cy="635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 noChangeAspect="1"/>
          </p:cNvCxnSpPr>
          <p:nvPr/>
        </p:nvCxnSpPr>
        <p:spPr>
          <a:xfrm rot="10800000" flipV="1">
            <a:off x="2214563" y="2674938"/>
            <a:ext cx="258762" cy="19843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</p:cNvCxnSpPr>
          <p:nvPr/>
        </p:nvCxnSpPr>
        <p:spPr>
          <a:xfrm rot="10800000">
            <a:off x="2286000" y="3000375"/>
            <a:ext cx="317500" cy="16351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</p:cNvCxnSpPr>
          <p:nvPr/>
        </p:nvCxnSpPr>
        <p:spPr>
          <a:xfrm rot="16200000" flipV="1">
            <a:off x="1971675" y="3257550"/>
            <a:ext cx="287338" cy="17303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</p:cNvCxnSpPr>
          <p:nvPr/>
        </p:nvCxnSpPr>
        <p:spPr>
          <a:xfrm rot="16200000" flipV="1">
            <a:off x="1464469" y="3399631"/>
            <a:ext cx="323850" cy="8413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 noChangeAspect="1"/>
          </p:cNvCxnSpPr>
          <p:nvPr/>
        </p:nvCxnSpPr>
        <p:spPr>
          <a:xfrm rot="16200000" flipV="1">
            <a:off x="892969" y="3288507"/>
            <a:ext cx="288925" cy="19208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 noChangeAspect="1"/>
          </p:cNvCxnSpPr>
          <p:nvPr/>
        </p:nvCxnSpPr>
        <p:spPr>
          <a:xfrm rot="16200000" flipV="1">
            <a:off x="436563" y="2967038"/>
            <a:ext cx="252412" cy="25241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cxnSpLocks noChangeAspect="1"/>
          </p:cNvCxnSpPr>
          <p:nvPr/>
        </p:nvCxnSpPr>
        <p:spPr>
          <a:xfrm flipH="1" flipV="1">
            <a:off x="230188" y="2714625"/>
            <a:ext cx="431800" cy="6191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F:\为人师表\任教课程\高等数学\temp\p6-空间直角坐标系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9863" y="0"/>
            <a:ext cx="2624137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所谓“</a:t>
            </a:r>
            <a:r>
              <a:rPr lang="zh-CN" altLang="en-US" smtClean="0">
                <a:solidFill>
                  <a:srgbClr val="FF0000"/>
                </a:solidFill>
              </a:rPr>
              <a:t>有向曲面</a:t>
            </a:r>
            <a:r>
              <a:rPr lang="zh-CN" altLang="en-US" smtClean="0"/>
              <a:t>”是指，取定了侧的曲面．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曲面的侧向通过法向量的指向来确定；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曲面的方程形式决定了曲面侧向的划分．</a:t>
            </a:r>
            <a:endParaRPr lang="en-US" altLang="zh-CN" smtClean="0"/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若曲面方程为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，则将曲面分为</a:t>
            </a:r>
            <a:r>
              <a:rPr lang="zh-CN" altLang="en-US" smtClean="0">
                <a:solidFill>
                  <a:srgbClr val="0000FF"/>
                </a:solidFill>
              </a:rPr>
              <a:t>上侧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下侧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此时曲面上任意一点处的法向量为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                               朝上，代表曲面的上侧，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                                          朝下，代表曲面的下侧．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有向曲面</a:t>
            </a:r>
            <a:endParaRPr lang="zh-CN" altLang="en-US" dirty="0"/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5591175" y="3884613"/>
          <a:ext cx="2254250" cy="584200"/>
        </p:xfrm>
        <a:graphic>
          <a:graphicData uri="http://schemas.openxmlformats.org/presentationml/2006/ole">
            <p:oleObj spid="_x0000_s19458" name="Equation" r:id="rId4" imgW="1130040" imgH="29196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597025" y="4357688"/>
          <a:ext cx="2228850" cy="584200"/>
        </p:xfrm>
        <a:graphic>
          <a:graphicData uri="http://schemas.openxmlformats.org/presentationml/2006/ole">
            <p:oleObj spid="_x0000_s19459" name="Equation" r:id="rId5" imgW="1117440" imgH="29196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609725" y="4884738"/>
          <a:ext cx="2051050" cy="584200"/>
        </p:xfrm>
        <a:graphic>
          <a:graphicData uri="http://schemas.openxmlformats.org/presentationml/2006/ole">
            <p:oleObj spid="_x0000_s19460" name="Equation" r:id="rId6" imgW="1028520" imgH="29196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71963" y="3357563"/>
            <a:ext cx="37290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7180263" y="4643438"/>
            <a:ext cx="1320800" cy="442912"/>
          </a:xfrm>
          <a:prstGeom prst="wedgeRoundRectCallout">
            <a:avLst>
              <a:gd name="adj1" fmla="val -26236"/>
              <a:gd name="adj2" fmla="val -93542"/>
              <a:gd name="adj3" fmla="val 16667"/>
            </a:avLst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课本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P.101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114425" y="5519738"/>
          <a:ext cx="7597775" cy="1117600"/>
        </p:xfrm>
        <a:graphic>
          <a:graphicData uri="http://schemas.openxmlformats.org/presentationml/2006/ole">
            <p:oleObj spid="_x0000_s19461" name="Equation" r:id="rId7" imgW="3809880" imgH="55872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43438" y="5521325"/>
            <a:ext cx="41433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43438" y="6072188"/>
            <a:ext cx="41433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862262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若曲面方程为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，则将曲面分为</a:t>
            </a:r>
            <a:r>
              <a:rPr lang="zh-CN" altLang="en-US" smtClean="0">
                <a:solidFill>
                  <a:srgbClr val="0000FF"/>
                </a:solidFill>
              </a:rPr>
              <a:t>左侧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右侧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此时曲面上任意一点处的法向量为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                               朝右，代表曲面的右侧，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                                          朝左，代表曲面的左侧．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有向曲面（续）</a:t>
            </a:r>
            <a:endParaRPr lang="zh-CN" altLang="en-US" dirty="0"/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5540375" y="2708275"/>
          <a:ext cx="2305050" cy="533400"/>
        </p:xfrm>
        <a:graphic>
          <a:graphicData uri="http://schemas.openxmlformats.org/presentationml/2006/ole">
            <p:oleObj spid="_x0000_s20482" name="Equation" r:id="rId3" imgW="1155600" imgH="2664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571625" y="3214688"/>
          <a:ext cx="2279650" cy="533400"/>
        </p:xfrm>
        <a:graphic>
          <a:graphicData uri="http://schemas.openxmlformats.org/presentationml/2006/ole">
            <p:oleObj spid="_x0000_s20483" name="Equation" r:id="rId4" imgW="1143000" imgH="2664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85913" y="3741738"/>
          <a:ext cx="2100262" cy="533400"/>
        </p:xfrm>
        <a:graphic>
          <a:graphicData uri="http://schemas.openxmlformats.org/presentationml/2006/ole">
            <p:oleObj spid="_x0000_s20484" name="Equation" r:id="rId5" imgW="1054080" imgH="266400" progId="Equation.DSMT4">
              <p:embed/>
            </p:oleObj>
          </a:graphicData>
        </a:graphic>
      </p:graphicFrame>
      <p:pic>
        <p:nvPicPr>
          <p:cNvPr id="20488" name="Picture 3" descr="F:\为人师表\任教课程\高等数学\temp\p6-空间直角坐标系-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9863" y="0"/>
            <a:ext cx="2624137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038225" y="4286250"/>
          <a:ext cx="7750175" cy="1117600"/>
        </p:xfrm>
        <a:graphic>
          <a:graphicData uri="http://schemas.openxmlformats.org/presentationml/2006/ole">
            <p:oleObj spid="_x0000_s20485" name="Equation" r:id="rId7" imgW="3886200" imgH="55872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22800" y="4287838"/>
            <a:ext cx="41433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622800" y="4838700"/>
            <a:ext cx="41433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271963" y="2143125"/>
            <a:ext cx="37290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862262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若曲面方程为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，则将曲面分为</a:t>
            </a:r>
            <a:r>
              <a:rPr lang="zh-CN" altLang="en-US" smtClean="0">
                <a:solidFill>
                  <a:srgbClr val="0000FF"/>
                </a:solidFill>
              </a:rPr>
              <a:t>前侧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后侧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此时曲面上任意一点处的法向量为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                               朝前，代表曲面的前侧，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                                          朝后，代表曲面的后侧．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有向曲面（续）</a:t>
            </a:r>
            <a:endParaRPr lang="zh-CN" altLang="en-US" dirty="0"/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5527675" y="2682875"/>
          <a:ext cx="2330450" cy="584200"/>
        </p:xfrm>
        <a:graphic>
          <a:graphicData uri="http://schemas.openxmlformats.org/presentationml/2006/ole">
            <p:oleObj spid="_x0000_s21506" name="Equation" r:id="rId3" imgW="1168200" imgH="29196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558925" y="3189288"/>
          <a:ext cx="2305050" cy="584200"/>
        </p:xfrm>
        <a:graphic>
          <a:graphicData uri="http://schemas.openxmlformats.org/presentationml/2006/ole">
            <p:oleObj spid="_x0000_s21507" name="Equation" r:id="rId4" imgW="1155600" imgH="29196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73213" y="3716338"/>
          <a:ext cx="2125662" cy="584200"/>
        </p:xfrm>
        <a:graphic>
          <a:graphicData uri="http://schemas.openxmlformats.org/presentationml/2006/ole">
            <p:oleObj spid="_x0000_s21508" name="Equation" r:id="rId5" imgW="1066680" imgH="291960" progId="Equation.DSMT4">
              <p:embed/>
            </p:oleObj>
          </a:graphicData>
        </a:graphic>
      </p:graphicFrame>
      <p:pic>
        <p:nvPicPr>
          <p:cNvPr id="21512" name="Picture 3" descr="F:\为人师表\任教课程\高等数学\temp\p6-空间直角坐标系-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9863" y="0"/>
            <a:ext cx="2624137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1063625" y="4286250"/>
          <a:ext cx="7699375" cy="1117600"/>
        </p:xfrm>
        <a:graphic>
          <a:graphicData uri="http://schemas.openxmlformats.org/presentationml/2006/ole">
            <p:oleObj spid="_x0000_s21509" name="Equation" r:id="rId7" imgW="3860640" imgH="55872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33913" y="4287838"/>
            <a:ext cx="41433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633913" y="4838700"/>
            <a:ext cx="41433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271963" y="2143125"/>
            <a:ext cx="37290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r>
              <a:rPr lang="zh-CN" altLang="en-US" smtClean="0"/>
              <a:t>若曲面为封闭曲面，方程为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 = 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则将曲面分为</a:t>
            </a:r>
            <a:r>
              <a:rPr lang="zh-CN" altLang="en-US" smtClean="0">
                <a:solidFill>
                  <a:srgbClr val="0000FF"/>
                </a:solidFill>
              </a:rPr>
              <a:t>内侧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此时曲面上任意一点处的法向量为</a:t>
            </a: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其中一个朝内，代表曲面的内侧，</a:t>
            </a: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 一个朝外，代表曲面的外侧．</a:t>
            </a:r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有向曲面（续）</a:t>
            </a:r>
            <a:endParaRPr lang="zh-CN" altLang="en-US" dirty="0"/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5548313" y="3001963"/>
          <a:ext cx="2381250" cy="584200"/>
        </p:xfrm>
        <a:graphic>
          <a:graphicData uri="http://schemas.openxmlformats.org/presentationml/2006/ole">
            <p:oleObj spid="_x0000_s22530" name="Equation" r:id="rId3" imgW="1193760" imgH="291960" progId="Equation.DSMT4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929313" y="0"/>
          <a:ext cx="3214687" cy="2076450"/>
        </p:xfrm>
        <a:graphic>
          <a:graphicData uri="http://schemas.openxmlformats.org/presentationml/2006/ole">
            <p:oleObj spid="_x0000_s22531" name="BMP 图象" r:id="rId4" imgW="1580952" imgH="1352381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19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zh-CN" altLang="en-US" smtClean="0">
                <a:sym typeface="Symbol" pitchFamily="18" charset="2"/>
              </a:rPr>
              <a:t> 是一个有向曲面，法向量    的指向与  的侧向一致，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    的方向余弦记为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(cos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 , 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b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 , 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g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 )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设在 </a:t>
            </a:r>
            <a:r>
              <a:rPr lang="en-US" altLang="zh-CN" smtClean="0">
                <a:latin typeface="Symbol" pitchFamily="18" charset="2"/>
                <a:sym typeface="Symbol" pitchFamily="18" charset="2"/>
              </a:rPr>
              <a:t>D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zh-CN" altLang="en-US" smtClean="0">
                <a:sym typeface="Symbol" pitchFamily="18" charset="2"/>
              </a:rPr>
              <a:t> 上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g</a:t>
            </a:r>
            <a:r>
              <a:rPr lang="zh-CN" altLang="en-US" b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不变号，则 </a:t>
            </a:r>
            <a:r>
              <a:rPr lang="en-US" altLang="zh-CN" i="1" smtClean="0">
                <a:sym typeface="Symbol" pitchFamily="18" charset="2"/>
              </a:rPr>
              <a:t>S </a:t>
            </a:r>
            <a:r>
              <a:rPr lang="zh-CN" altLang="en-US" smtClean="0">
                <a:sym typeface="Symbol" pitchFamily="18" charset="2"/>
              </a:rPr>
              <a:t>在 </a:t>
            </a:r>
            <a:r>
              <a:rPr lang="en-US" altLang="zh-CN" i="1" smtClean="0"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面上的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有向投影</a:t>
            </a:r>
            <a:r>
              <a:rPr lang="zh-CN" altLang="en-US" smtClean="0">
                <a:sym typeface="Symbol" pitchFamily="18" charset="2"/>
              </a:rPr>
              <a:t>为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其中</a:t>
            </a:r>
            <a:r>
              <a:rPr lang="en-US" altLang="zh-CN" smtClean="0">
                <a:sym typeface="Symbol" pitchFamily="18" charset="2"/>
              </a:rPr>
              <a:t>(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i="1" baseline="-25000" smtClean="0">
                <a:sym typeface="Symbol" pitchFamily="18" charset="2"/>
              </a:rPr>
              <a:t>xy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表示 </a:t>
            </a:r>
            <a:r>
              <a:rPr lang="en-US" altLang="zh-CN" i="1" smtClean="0">
                <a:sym typeface="Symbol" pitchFamily="18" charset="2"/>
              </a:rPr>
              <a:t>S </a:t>
            </a:r>
            <a:r>
              <a:rPr lang="zh-CN" altLang="en-US" smtClean="0">
                <a:sym typeface="Symbol" pitchFamily="18" charset="2"/>
              </a:rPr>
              <a:t>在 </a:t>
            </a:r>
            <a:r>
              <a:rPr lang="en-US" altLang="zh-CN" i="1" smtClean="0">
                <a:sym typeface="Symbol" pitchFamily="18" charset="2"/>
              </a:rPr>
              <a:t>xOy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面上的投影区域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</a:t>
            </a:r>
            <a:r>
              <a:rPr lang="zh-CN" altLang="en-US" smtClean="0">
                <a:sym typeface="Symbol" pitchFamily="18" charset="2"/>
              </a:rPr>
              <a:t>的面积（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 0</a:t>
            </a:r>
            <a:r>
              <a:rPr lang="zh-CN" altLang="en-US" smtClean="0">
                <a:sym typeface="Symbol" pitchFamily="18" charset="2"/>
              </a:rPr>
              <a:t>）．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类似地，可以定义 </a:t>
            </a:r>
            <a:r>
              <a:rPr lang="en-US" altLang="zh-CN" i="1" smtClean="0">
                <a:sym typeface="Symbol" pitchFamily="18" charset="2"/>
              </a:rPr>
              <a:t>S </a:t>
            </a:r>
            <a:r>
              <a:rPr lang="zh-CN" altLang="en-US" smtClean="0">
                <a:sym typeface="Symbol" pitchFamily="18" charset="2"/>
              </a:rPr>
              <a:t>在 </a:t>
            </a:r>
            <a:r>
              <a:rPr lang="en-US" altLang="zh-CN" i="1" smtClean="0">
                <a:sym typeface="Symbol" pitchFamily="18" charset="2"/>
              </a:rPr>
              <a:t>yOz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sym typeface="Symbol" pitchFamily="18" charset="2"/>
              </a:rPr>
              <a:t> zOx</a:t>
            </a:r>
            <a:r>
              <a:rPr lang="zh-CN" altLang="en-US" smtClean="0">
                <a:sym typeface="Symbol" pitchFamily="18" charset="2"/>
              </a:rPr>
              <a:t> 面上的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				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有向投影</a:t>
            </a:r>
            <a:r>
              <a:rPr lang="zh-CN" altLang="en-US" smtClean="0"/>
              <a:t>．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608138" y="3411538"/>
            <a:ext cx="898525" cy="500062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有向曲面在坐标面上的投影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P.223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4676775" y="1500188"/>
          <a:ext cx="252413" cy="431800"/>
        </p:xfrm>
        <a:graphic>
          <a:graphicData uri="http://schemas.openxmlformats.org/presentationml/2006/ole">
            <p:oleObj spid="_x0000_s23554" name="Equation" r:id="rId3" imgW="126720" imgH="2156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92138" y="1957388"/>
          <a:ext cx="252412" cy="431800"/>
        </p:xfrm>
        <a:graphic>
          <a:graphicData uri="http://schemas.openxmlformats.org/presentationml/2006/ole">
            <p:oleObj spid="_x0000_s23555" name="Equation" r:id="rId4" imgW="126720" imgH="215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643063" y="2925763"/>
          <a:ext cx="3876675" cy="1520825"/>
        </p:xfrm>
        <a:graphic>
          <a:graphicData uri="http://schemas.openxmlformats.org/presentationml/2006/ole">
            <p:oleObj spid="_x0000_s23556" name="Equation" r:id="rId5" imgW="1942920" imgH="76176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572125" y="2774950"/>
            <a:ext cx="32305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（即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 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&lt;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2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时）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（即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2 &lt;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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时）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（即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=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/ 2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时）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986088" y="2903538"/>
            <a:ext cx="12287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986088" y="3411538"/>
            <a:ext cx="12287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986088" y="3917950"/>
            <a:ext cx="12287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967163" y="2443163"/>
            <a:ext cx="43910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7" descr="C:\Users\cjl\Desktop\p182-有向曲面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75" y="4605338"/>
            <a:ext cx="2333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58850" y="3411538"/>
            <a:ext cx="1800225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8001000" y="5500688"/>
            <a:ext cx="928688" cy="1114425"/>
            <a:chOff x="8001024" y="5500702"/>
            <a:chExt cx="928694" cy="1114430"/>
          </a:xfrm>
        </p:grpSpPr>
        <p:sp>
          <p:nvSpPr>
            <p:cNvPr id="19" name="椭圆 18"/>
            <p:cNvSpPr/>
            <p:nvPr/>
          </p:nvSpPr>
          <p:spPr>
            <a:xfrm rot="900000">
              <a:off x="8001024" y="6357956"/>
              <a:ext cx="285752" cy="142876"/>
            </a:xfrm>
            <a:prstGeom prst="ellipse">
              <a:avLst/>
            </a:prstGeom>
            <a:solidFill>
              <a:srgbClr val="FFFF99"/>
            </a:solidFill>
            <a:ln w="19050" cmpd="sng">
              <a:solidFill>
                <a:srgbClr val="2DA2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1" name="直接连接符 20"/>
            <p:cNvCxnSpPr>
              <a:stCxn id="18" idx="7"/>
            </p:cNvCxnSpPr>
            <p:nvPr/>
          </p:nvCxnSpPr>
          <p:spPr>
            <a:xfrm flipH="1">
              <a:off x="8277251" y="5545152"/>
              <a:ext cx="33338" cy="88424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018487" y="5500702"/>
              <a:ext cx="33337" cy="884241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8291543" y="6286520"/>
            <a:ext cx="638175" cy="328612"/>
          </p:xfrm>
          <a:graphic>
            <a:graphicData uri="http://schemas.openxmlformats.org/presentationml/2006/ole">
              <p:oleObj spid="_x0000_s23558" name="Equation" r:id="rId7" imgW="469800" imgH="241200" progId="Equation.DSMT4">
                <p:embed/>
              </p:oleObj>
            </a:graphicData>
          </a:graphic>
        </p:graphicFrame>
      </p:grpSp>
      <p:grpSp>
        <p:nvGrpSpPr>
          <p:cNvPr id="16" name="组合 25"/>
          <p:cNvGrpSpPr>
            <a:grpSpLocks/>
          </p:cNvGrpSpPr>
          <p:nvPr/>
        </p:nvGrpSpPr>
        <p:grpSpPr bwMode="auto">
          <a:xfrm>
            <a:off x="8053388" y="4857750"/>
            <a:ext cx="703262" cy="714375"/>
            <a:chOff x="8052836" y="4857760"/>
            <a:chExt cx="703841" cy="714380"/>
          </a:xfrm>
        </p:grpSpPr>
        <p:sp>
          <p:nvSpPr>
            <p:cNvPr id="18" name="任意多边形 17"/>
            <p:cNvSpPr/>
            <p:nvPr/>
          </p:nvSpPr>
          <p:spPr>
            <a:xfrm>
              <a:off x="8052836" y="5387989"/>
              <a:ext cx="295518" cy="184151"/>
            </a:xfrm>
            <a:custGeom>
              <a:avLst/>
              <a:gdLst>
                <a:gd name="connsiteX0" fmla="*/ 79513 w 295439"/>
                <a:gd name="connsiteY0" fmla="*/ 8381 h 184105"/>
                <a:gd name="connsiteX1" fmla="*/ 49696 w 295439"/>
                <a:gd name="connsiteY1" fmla="*/ 18320 h 184105"/>
                <a:gd name="connsiteX2" fmla="*/ 29817 w 295439"/>
                <a:gd name="connsiteY2" fmla="*/ 38198 h 184105"/>
                <a:gd name="connsiteX3" fmla="*/ 0 w 295439"/>
                <a:gd name="connsiteY3" fmla="*/ 97833 h 184105"/>
                <a:gd name="connsiteX4" fmla="*/ 29817 w 295439"/>
                <a:gd name="connsiteY4" fmla="*/ 117711 h 184105"/>
                <a:gd name="connsiteX5" fmla="*/ 49696 w 295439"/>
                <a:gd name="connsiteY5" fmla="*/ 137589 h 184105"/>
                <a:gd name="connsiteX6" fmla="*/ 159026 w 295439"/>
                <a:gd name="connsiteY6" fmla="*/ 167407 h 184105"/>
                <a:gd name="connsiteX7" fmla="*/ 258417 w 295439"/>
                <a:gd name="connsiteY7" fmla="*/ 157468 h 184105"/>
                <a:gd name="connsiteX8" fmla="*/ 218661 w 295439"/>
                <a:gd name="connsiteY8" fmla="*/ 28259 h 184105"/>
                <a:gd name="connsiteX9" fmla="*/ 168965 w 295439"/>
                <a:gd name="connsiteY9" fmla="*/ 18320 h 184105"/>
                <a:gd name="connsiteX10" fmla="*/ 79513 w 295439"/>
                <a:gd name="connsiteY10" fmla="*/ 8381 h 18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439" h="184105">
                  <a:moveTo>
                    <a:pt x="79513" y="8381"/>
                  </a:moveTo>
                  <a:cubicBezTo>
                    <a:pt x="59635" y="8381"/>
                    <a:pt x="58680" y="12930"/>
                    <a:pt x="49696" y="18320"/>
                  </a:cubicBezTo>
                  <a:cubicBezTo>
                    <a:pt x="41661" y="23141"/>
                    <a:pt x="35671" y="30881"/>
                    <a:pt x="29817" y="38198"/>
                  </a:cubicBezTo>
                  <a:cubicBezTo>
                    <a:pt x="7798" y="65721"/>
                    <a:pt x="10497" y="66342"/>
                    <a:pt x="0" y="97833"/>
                  </a:cubicBezTo>
                  <a:cubicBezTo>
                    <a:pt x="9939" y="104459"/>
                    <a:pt x="20489" y="110249"/>
                    <a:pt x="29817" y="117711"/>
                  </a:cubicBezTo>
                  <a:cubicBezTo>
                    <a:pt x="37134" y="123565"/>
                    <a:pt x="41315" y="133398"/>
                    <a:pt x="49696" y="137589"/>
                  </a:cubicBezTo>
                  <a:cubicBezTo>
                    <a:pt x="83327" y="154405"/>
                    <a:pt x="122669" y="160136"/>
                    <a:pt x="159026" y="167407"/>
                  </a:cubicBezTo>
                  <a:cubicBezTo>
                    <a:pt x="192156" y="164094"/>
                    <a:pt x="238440" y="184105"/>
                    <a:pt x="258417" y="157468"/>
                  </a:cubicBezTo>
                  <a:cubicBezTo>
                    <a:pt x="295439" y="108105"/>
                    <a:pt x="263244" y="44977"/>
                    <a:pt x="218661" y="28259"/>
                  </a:cubicBezTo>
                  <a:cubicBezTo>
                    <a:pt x="202843" y="22327"/>
                    <a:pt x="185354" y="22417"/>
                    <a:pt x="168965" y="18320"/>
                  </a:cubicBezTo>
                  <a:cubicBezTo>
                    <a:pt x="95682" y="0"/>
                    <a:pt x="99391" y="8381"/>
                    <a:pt x="79513" y="8381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2" name="Object 14"/>
            <p:cNvGraphicFramePr>
              <a:graphicFrameLocks noChangeAspect="1"/>
            </p:cNvGraphicFramePr>
            <p:nvPr/>
          </p:nvGraphicFramePr>
          <p:xfrm>
            <a:off x="8429652" y="4857760"/>
            <a:ext cx="327025" cy="241300"/>
          </p:xfrm>
          <a:graphic>
            <a:graphicData uri="http://schemas.openxmlformats.org/presentationml/2006/ole">
              <p:oleObj spid="_x0000_s23557" name="Equation" r:id="rId8" imgW="241200" imgH="177480" progId="Equation.DSMT4">
                <p:embed/>
              </p:oleObj>
            </a:graphicData>
          </a:graphic>
        </p:graphicFrame>
        <p:cxnSp>
          <p:nvCxnSpPr>
            <p:cNvPr id="25" name="直接连接符 24"/>
            <p:cNvCxnSpPr>
              <a:stCxn id="18" idx="9"/>
            </p:cNvCxnSpPr>
            <p:nvPr/>
          </p:nvCxnSpPr>
          <p:spPr>
            <a:xfrm flipV="1">
              <a:off x="8221250" y="5072075"/>
              <a:ext cx="208133" cy="3349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39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P.17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设液体流经平面 </a:t>
            </a:r>
            <a:r>
              <a:rPr lang="en-US" altLang="zh-CN" i="1" smtClean="0"/>
              <a:t>S</a:t>
            </a:r>
            <a:r>
              <a:rPr lang="zh-CN" altLang="en-US" smtClean="0"/>
              <a:t> 上面积为</a:t>
            </a:r>
            <a:r>
              <a:rPr lang="en-US" altLang="zh-CN" i="1" smtClean="0"/>
              <a:t>A</a:t>
            </a:r>
            <a:r>
              <a:rPr lang="zh-CN" altLang="en-US" smtClean="0"/>
              <a:t> 的一块区域，液体在该区域上各点处的流速均为（常向量）   ．设    为垂直于 </a:t>
            </a:r>
            <a:r>
              <a:rPr lang="en-US" altLang="zh-CN" i="1" smtClean="0"/>
              <a:t>S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单位向量</a:t>
            </a:r>
            <a:r>
              <a:rPr lang="zh-CN" altLang="en-US" smtClean="0"/>
              <a:t>，计算单位时间内经过该区域流向    所指一方的液体的体积 </a:t>
            </a:r>
            <a:r>
              <a:rPr lang="en-US" altLang="zh-CN" i="1" smtClean="0"/>
              <a:t>V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若    和    同向，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</a:t>
            </a:r>
            <a:r>
              <a:rPr lang="zh-CN" altLang="en-US" smtClean="0"/>
              <a:t>若    和    反向，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回顾：数量积在物理中的应用</a:t>
            </a:r>
          </a:p>
        </p:txBody>
      </p:sp>
      <p:sp>
        <p:nvSpPr>
          <p:cNvPr id="46" name="矩形 45"/>
          <p:cNvSpPr/>
          <p:nvPr/>
        </p:nvSpPr>
        <p:spPr>
          <a:xfrm>
            <a:off x="357158" y="4229112"/>
            <a:ext cx="1357322" cy="2200284"/>
          </a:xfrm>
          <a:prstGeom prst="rect">
            <a:avLst/>
          </a:prstGeom>
          <a:solidFill>
            <a:srgbClr val="66FF33"/>
          </a:solidFill>
          <a:ln w="28575" cmpd="sng"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5143500" y="2397125"/>
          <a:ext cx="254000" cy="431800"/>
        </p:xfrm>
        <a:graphic>
          <a:graphicData uri="http://schemas.openxmlformats.org/presentationml/2006/ole">
            <p:oleObj spid="_x0000_s24578" name="Equation" r:id="rId3" imgW="126720" imgH="215640" progId="Equation.DSMT4">
              <p:embed/>
            </p:oleObj>
          </a:graphicData>
        </a:graphic>
      </p:graphicFrame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885825" y="4772025"/>
            <a:ext cx="1216025" cy="914400"/>
            <a:chOff x="2786050" y="4686312"/>
            <a:chExt cx="1216152" cy="914400"/>
          </a:xfrm>
        </p:grpSpPr>
        <p:sp>
          <p:nvSpPr>
            <p:cNvPr id="20" name="椭圆 19"/>
            <p:cNvSpPr/>
            <p:nvPr/>
          </p:nvSpPr>
          <p:spPr>
            <a:xfrm>
              <a:off x="2786050" y="4686312"/>
              <a:ext cx="377864" cy="914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柱形 20"/>
            <p:cNvSpPr/>
            <p:nvPr/>
          </p:nvSpPr>
          <p:spPr>
            <a:xfrm rot="5400000">
              <a:off x="2936927" y="4535436"/>
              <a:ext cx="914400" cy="1216152"/>
            </a:xfrm>
            <a:prstGeom prst="can">
              <a:avLst>
                <a:gd name="adj" fmla="val 40625"/>
              </a:avLst>
            </a:prstGeom>
            <a:solidFill>
              <a:schemeClr val="accent1">
                <a:alpha val="65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1100138" y="4959350"/>
            <a:ext cx="1754187" cy="539750"/>
            <a:chOff x="3000364" y="2932901"/>
            <a:chExt cx="1754198" cy="539756"/>
          </a:xfrm>
        </p:grpSpPr>
        <p:graphicFrame>
          <p:nvGraphicFramePr>
            <p:cNvPr id="5" name="Object 15"/>
            <p:cNvGraphicFramePr>
              <a:graphicFrameLocks noChangeAspect="1"/>
            </p:cNvGraphicFramePr>
            <p:nvPr/>
          </p:nvGraphicFramePr>
          <p:xfrm>
            <a:off x="4500562" y="2986879"/>
            <a:ext cx="254000" cy="431800"/>
          </p:xfrm>
          <a:graphic>
            <a:graphicData uri="http://schemas.openxmlformats.org/presentationml/2006/ole">
              <p:oleObj spid="_x0000_s24589" name="Equation" r:id="rId4" imgW="126720" imgH="215640" progId="Equation.DSMT4">
                <p:embed/>
              </p:oleObj>
            </a:graphicData>
          </a:graphic>
        </p:graphicFrame>
        <p:grpSp>
          <p:nvGrpSpPr>
            <p:cNvPr id="24601" name="组合 27"/>
            <p:cNvGrpSpPr>
              <a:grpSpLocks/>
            </p:cNvGrpSpPr>
            <p:nvPr/>
          </p:nvGrpSpPr>
          <p:grpSpPr bwMode="auto">
            <a:xfrm>
              <a:off x="3000364" y="2932901"/>
              <a:ext cx="1357322" cy="539756"/>
              <a:chOff x="3000364" y="2936868"/>
              <a:chExt cx="1357322" cy="539756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>
                <a:off x="3000364" y="2936868"/>
                <a:ext cx="1357321" cy="158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3000364" y="3071808"/>
                <a:ext cx="1357321" cy="158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7"/>
              <p:cNvCxnSpPr/>
              <p:nvPr/>
            </p:nvCxnSpPr>
            <p:spPr>
              <a:xfrm>
                <a:off x="3000364" y="3205159"/>
                <a:ext cx="1357321" cy="3175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3000364" y="3340097"/>
                <a:ext cx="1357321" cy="158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3000364" y="3475037"/>
                <a:ext cx="1357321" cy="158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898525" y="5064125"/>
          <a:ext cx="330200" cy="330200"/>
        </p:xfrm>
        <a:graphic>
          <a:graphicData uri="http://schemas.openxmlformats.org/presentationml/2006/ole">
            <p:oleObj spid="_x0000_s24579" name="Equation" r:id="rId5" imgW="164880" imgH="164880" progId="Equation.DSMT4">
              <p:embed/>
            </p:oleObj>
          </a:graphicData>
        </a:graphic>
      </p:graphicFrame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4514850" y="4143375"/>
          <a:ext cx="254000" cy="431800"/>
        </p:xfrm>
        <a:graphic>
          <a:graphicData uri="http://schemas.openxmlformats.org/presentationml/2006/ole">
            <p:oleObj spid="_x0000_s24580" name="Equation" r:id="rId6" imgW="126720" imgH="215640" progId="Equation.DSMT4">
              <p:embed/>
            </p:oleObj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5146675" y="4143375"/>
          <a:ext cx="254000" cy="431800"/>
        </p:xfrm>
        <a:graphic>
          <a:graphicData uri="http://schemas.openxmlformats.org/presentationml/2006/ole">
            <p:oleObj spid="_x0000_s24581" name="Equation" r:id="rId7" imgW="126720" imgH="215640" progId="Equation.DSMT4">
              <p:embed/>
            </p:oleObj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4514850" y="5449888"/>
          <a:ext cx="254000" cy="431800"/>
        </p:xfrm>
        <a:graphic>
          <a:graphicData uri="http://schemas.openxmlformats.org/presentationml/2006/ole">
            <p:oleObj spid="_x0000_s24582" name="Equation" r:id="rId8" imgW="126720" imgH="215640" progId="Equation.DSMT4">
              <p:embed/>
            </p:oleObj>
          </a:graphicData>
        </a:graphic>
      </p:graphicFrame>
      <p:graphicFrame>
        <p:nvGraphicFramePr>
          <p:cNvPr id="36" name="Object 14"/>
          <p:cNvGraphicFramePr>
            <a:graphicFrameLocks noChangeAspect="1"/>
          </p:cNvGraphicFramePr>
          <p:nvPr/>
        </p:nvGraphicFramePr>
        <p:xfrm>
          <a:off x="5146675" y="5449888"/>
          <a:ext cx="254000" cy="431800"/>
        </p:xfrm>
        <a:graphic>
          <a:graphicData uri="http://schemas.openxmlformats.org/presentationml/2006/ole">
            <p:oleObj spid="_x0000_s24583" name="Equation" r:id="rId9" imgW="126720" imgH="215640" progId="Equation.DSMT4">
              <p:embed/>
            </p:oleObj>
          </a:graphicData>
        </a:graphic>
      </p:graphicFrame>
      <p:grpSp>
        <p:nvGrpSpPr>
          <p:cNvPr id="10" name="组合 41"/>
          <p:cNvGrpSpPr>
            <a:grpSpLocks/>
          </p:cNvGrpSpPr>
          <p:nvPr/>
        </p:nvGrpSpPr>
        <p:grpSpPr bwMode="auto">
          <a:xfrm>
            <a:off x="1285875" y="4197350"/>
            <a:ext cx="1039813" cy="431800"/>
            <a:chOff x="1488836" y="3897318"/>
            <a:chExt cx="1040036" cy="431800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1488836" y="4186243"/>
              <a:ext cx="719292" cy="1588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18"/>
            <p:cNvGraphicFramePr>
              <a:graphicFrameLocks noChangeAspect="1"/>
            </p:cNvGraphicFramePr>
            <p:nvPr/>
          </p:nvGraphicFramePr>
          <p:xfrm>
            <a:off x="2274872" y="3897318"/>
            <a:ext cx="254000" cy="431800"/>
          </p:xfrm>
          <a:graphic>
            <a:graphicData uri="http://schemas.openxmlformats.org/presentationml/2006/ole">
              <p:oleObj spid="_x0000_s24588" name="Equation" r:id="rId10" imgW="126720" imgH="215640" progId="Equation.DSMT4">
                <p:embed/>
              </p:oleObj>
            </a:graphicData>
          </a:graphic>
        </p:graphicFrame>
      </p:grpSp>
      <p:graphicFrame>
        <p:nvGraphicFramePr>
          <p:cNvPr id="11" name="Object 30"/>
          <p:cNvGraphicFramePr>
            <a:graphicFrameLocks noChangeAspect="1"/>
          </p:cNvGraphicFramePr>
          <p:nvPr/>
        </p:nvGraphicFramePr>
        <p:xfrm>
          <a:off x="6461125" y="2825750"/>
          <a:ext cx="254000" cy="431800"/>
        </p:xfrm>
        <a:graphic>
          <a:graphicData uri="http://schemas.openxmlformats.org/presentationml/2006/ole">
            <p:oleObj spid="_x0000_s24584" name="Equation" r:id="rId11" imgW="126720" imgH="215640" progId="Equation.DSMT4">
              <p:embed/>
            </p:oleObj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4171950" y="4678363"/>
          <a:ext cx="4267200" cy="635000"/>
        </p:xfrm>
        <a:graphic>
          <a:graphicData uri="http://schemas.openxmlformats.org/presentationml/2006/ole">
            <p:oleObj spid="_x0000_s24585" name="Equation" r:id="rId12" imgW="2133360" imgH="317160" progId="Equation.DSMT4">
              <p:embed/>
            </p:oleObj>
          </a:graphicData>
        </a:graphic>
      </p:graphicFrame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295900" y="4605338"/>
            <a:ext cx="1785938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矩形 4"/>
          <p:cNvSpPr>
            <a:spLocks noChangeArrowheads="1"/>
          </p:cNvSpPr>
          <p:nvPr/>
        </p:nvSpPr>
        <p:spPr bwMode="auto">
          <a:xfrm flipH="1">
            <a:off x="7081838" y="4605338"/>
            <a:ext cx="1389062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0" name="Object 33"/>
          <p:cNvGraphicFramePr>
            <a:graphicFrameLocks noChangeAspect="1"/>
          </p:cNvGraphicFramePr>
          <p:nvPr/>
        </p:nvGraphicFramePr>
        <p:xfrm>
          <a:off x="4171950" y="5997575"/>
          <a:ext cx="4521200" cy="635000"/>
        </p:xfrm>
        <a:graphic>
          <a:graphicData uri="http://schemas.openxmlformats.org/presentationml/2006/ole">
            <p:oleObj spid="_x0000_s24586" name="Equation" r:id="rId13" imgW="2260440" imgH="317160" progId="Equation.DSMT4">
              <p:embed/>
            </p:oleObj>
          </a:graphicData>
        </a:graphic>
      </p:graphicFrame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470525" y="5924550"/>
            <a:ext cx="1785938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"/>
          <p:cNvSpPr>
            <a:spLocks noChangeArrowheads="1"/>
          </p:cNvSpPr>
          <p:nvPr/>
        </p:nvSpPr>
        <p:spPr bwMode="auto">
          <a:xfrm flipH="1">
            <a:off x="7256463" y="5924550"/>
            <a:ext cx="1389062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073775" y="2397125"/>
          <a:ext cx="254000" cy="431800"/>
        </p:xfrm>
        <a:graphic>
          <a:graphicData uri="http://schemas.openxmlformats.org/presentationml/2006/ole">
            <p:oleObj spid="_x0000_s24587" name="Equation" r:id="rId14" imgW="126720" imgH="215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P.17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设液体流经平面 </a:t>
            </a:r>
            <a:r>
              <a:rPr lang="en-US" altLang="zh-CN" i="1" smtClean="0"/>
              <a:t>S</a:t>
            </a:r>
            <a:r>
              <a:rPr lang="zh-CN" altLang="en-US" smtClean="0"/>
              <a:t> 上面积为</a:t>
            </a:r>
            <a:r>
              <a:rPr lang="en-US" altLang="zh-CN" i="1" smtClean="0"/>
              <a:t>A</a:t>
            </a:r>
            <a:r>
              <a:rPr lang="zh-CN" altLang="en-US" smtClean="0"/>
              <a:t> 的一块区域，液体在该区域上各点处的流速均为（常向量）   ．设    为垂直于 </a:t>
            </a:r>
            <a:r>
              <a:rPr lang="en-US" altLang="zh-CN" i="1" smtClean="0"/>
              <a:t>S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单位向量</a:t>
            </a:r>
            <a:r>
              <a:rPr lang="zh-CN" altLang="en-US" smtClean="0"/>
              <a:t>，计算单位时间内经过该区域流向    所指一方的液体的体积 </a:t>
            </a:r>
            <a:r>
              <a:rPr lang="en-US" altLang="zh-CN" i="1" smtClean="0"/>
              <a:t>V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若    和    不平行，</a:t>
            </a:r>
            <a:r>
              <a:rPr lang="en-US" altLang="zh-CN" i="1" smtClean="0"/>
              <a:t>	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回顾：数量积在物理中的应用</a:t>
            </a: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5143500" y="2397125"/>
          <a:ext cx="254000" cy="431800"/>
        </p:xfrm>
        <a:graphic>
          <a:graphicData uri="http://schemas.openxmlformats.org/presentationml/2006/ole">
            <p:oleObj spid="_x0000_s25602" name="Equation" r:id="rId3" imgW="126720" imgH="215640" progId="Equation.DSMT4">
              <p:embed/>
            </p:oleObj>
          </a:graphicData>
        </a:graphic>
      </p:graphicFrame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4514850" y="4143375"/>
          <a:ext cx="254000" cy="431800"/>
        </p:xfrm>
        <a:graphic>
          <a:graphicData uri="http://schemas.openxmlformats.org/presentationml/2006/ole">
            <p:oleObj spid="_x0000_s25603" name="Equation" r:id="rId4" imgW="126720" imgH="215640" progId="Equation.DSMT4">
              <p:embed/>
            </p:oleObj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5146675" y="4143375"/>
          <a:ext cx="254000" cy="431800"/>
        </p:xfrm>
        <a:graphic>
          <a:graphicData uri="http://schemas.openxmlformats.org/presentationml/2006/ole">
            <p:oleObj spid="_x0000_s25604" name="Equation" r:id="rId5" imgW="126720" imgH="215640" progId="Equation.DSMT4">
              <p:embed/>
            </p:oleObj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4184650" y="4678363"/>
          <a:ext cx="4953000" cy="635000"/>
        </p:xfrm>
        <a:graphic>
          <a:graphicData uri="http://schemas.openxmlformats.org/presentationml/2006/ole">
            <p:oleObj spid="_x0000_s25605" name="Equation" r:id="rId6" imgW="2476440" imgH="317160" progId="Equation.DSMT4">
              <p:embed/>
            </p:oleObj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6461125" y="2825750"/>
          <a:ext cx="254000" cy="431800"/>
        </p:xfrm>
        <a:graphic>
          <a:graphicData uri="http://schemas.openxmlformats.org/presentationml/2006/ole">
            <p:oleObj spid="_x0000_s25606" name="Equation" r:id="rId7" imgW="126720" imgH="215640" progId="Equation.DSMT4">
              <p:embed/>
            </p:oleObj>
          </a:graphicData>
        </a:graphic>
      </p:graphicFrame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57188" y="3786188"/>
            <a:ext cx="2100262" cy="2643187"/>
            <a:chOff x="357158" y="3786134"/>
            <a:chExt cx="2100278" cy="2643262"/>
          </a:xfrm>
        </p:grpSpPr>
        <p:sp>
          <p:nvSpPr>
            <p:cNvPr id="31" name="矩形 30"/>
            <p:cNvSpPr/>
            <p:nvPr/>
          </p:nvSpPr>
          <p:spPr>
            <a:xfrm>
              <a:off x="357158" y="4229112"/>
              <a:ext cx="1357322" cy="2200284"/>
            </a:xfrm>
            <a:prstGeom prst="rect">
              <a:avLst/>
            </a:prstGeom>
            <a:solidFill>
              <a:srgbClr val="66FF33"/>
            </a:solidFill>
            <a:ln w="28575" cmpd="sng"/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5617" name="组合 30"/>
            <p:cNvGrpSpPr>
              <a:grpSpLocks/>
            </p:cNvGrpSpPr>
            <p:nvPr/>
          </p:nvGrpSpPr>
          <p:grpSpPr bwMode="auto">
            <a:xfrm>
              <a:off x="1285852" y="4197364"/>
              <a:ext cx="1040036" cy="431800"/>
              <a:chOff x="1488836" y="3897318"/>
              <a:chExt cx="1040036" cy="431800"/>
            </a:xfrm>
          </p:grpSpPr>
          <p:cxnSp>
            <p:nvCxnSpPr>
              <p:cNvPr id="25623" name="直接箭头连接符 49"/>
              <p:cNvCxnSpPr>
                <a:cxnSpLocks noChangeShapeType="1"/>
              </p:cNvCxnSpPr>
              <p:nvPr/>
            </p:nvCxnSpPr>
            <p:spPr bwMode="auto">
              <a:xfrm>
                <a:off x="1488836" y="4187036"/>
                <a:ext cx="7200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</p:cxnSp>
          <p:graphicFrame>
            <p:nvGraphicFramePr>
              <p:cNvPr id="6" name="Object 8"/>
              <p:cNvGraphicFramePr>
                <a:graphicFrameLocks noChangeAspect="1"/>
              </p:cNvGraphicFramePr>
              <p:nvPr/>
            </p:nvGraphicFramePr>
            <p:xfrm>
              <a:off x="2274872" y="3897318"/>
              <a:ext cx="254000" cy="431800"/>
            </p:xfrm>
            <a:graphic>
              <a:graphicData uri="http://schemas.openxmlformats.org/presentationml/2006/ole">
                <p:oleObj spid="_x0000_s25610" name="Equation" r:id="rId8" imgW="126720" imgH="215640" progId="Equation.DSMT4">
                  <p:embed/>
                </p:oleObj>
              </a:graphicData>
            </a:graphic>
          </p:graphicFrame>
        </p:grpSp>
        <p:grpSp>
          <p:nvGrpSpPr>
            <p:cNvPr id="12" name="组合 17"/>
            <p:cNvGrpSpPr/>
            <p:nvPr/>
          </p:nvGrpSpPr>
          <p:grpSpPr>
            <a:xfrm>
              <a:off x="714348" y="5029216"/>
              <a:ext cx="1216152" cy="914400"/>
              <a:chOff x="2786050" y="4686312"/>
              <a:chExt cx="1216152" cy="914400"/>
            </a:xfrm>
            <a:scene3d>
              <a:camera prst="isometricOffAxis2Left">
                <a:rot lat="1080000" lon="2700000" rev="0"/>
              </a:camera>
              <a:lightRig rig="threePt" dir="t"/>
            </a:scene3d>
          </p:grpSpPr>
          <p:sp>
            <p:nvSpPr>
              <p:cNvPr id="48" name="椭圆 47"/>
              <p:cNvSpPr/>
              <p:nvPr/>
            </p:nvSpPr>
            <p:spPr>
              <a:xfrm>
                <a:off x="2786050" y="4686312"/>
                <a:ext cx="378000" cy="914400"/>
              </a:xfrm>
              <a:prstGeom prst="ellipse">
                <a:avLst/>
              </a:prstGeom>
              <a:solidFill>
                <a:srgbClr val="DEF5FA"/>
              </a:solidFill>
              <a:ln w="28575" cap="flat" cmpd="thickThin" algn="ctr">
                <a:solidFill>
                  <a:sysClr val="windowText" lastClr="000000"/>
                </a:solidFill>
                <a:prstDash val="dash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49" name="圆柱形 48"/>
              <p:cNvSpPr/>
              <p:nvPr/>
            </p:nvSpPr>
            <p:spPr>
              <a:xfrm rot="5400000">
                <a:off x="2936926" y="4535436"/>
                <a:ext cx="914400" cy="1216152"/>
              </a:xfrm>
              <a:prstGeom prst="can">
                <a:avLst>
                  <a:gd name="adj" fmla="val 40625"/>
                </a:avLst>
              </a:prstGeom>
              <a:solidFill>
                <a:srgbClr val="2DA2BF">
                  <a:alpha val="65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</p:grpSp>
        <p:grpSp>
          <p:nvGrpSpPr>
            <p:cNvPr id="25619" name="组合 23"/>
            <p:cNvGrpSpPr>
              <a:grpSpLocks/>
            </p:cNvGrpSpPr>
            <p:nvPr/>
          </p:nvGrpSpPr>
          <p:grpSpPr bwMode="auto">
            <a:xfrm>
              <a:off x="928662" y="5318132"/>
              <a:ext cx="1511280" cy="625480"/>
              <a:chOff x="1100142" y="4959366"/>
              <a:chExt cx="1511280" cy="625480"/>
            </a:xfrm>
          </p:grpSpPr>
          <p:graphicFrame>
            <p:nvGraphicFramePr>
              <p:cNvPr id="7" name="Object 31"/>
              <p:cNvGraphicFramePr>
                <a:graphicFrameLocks noChangeAspect="1"/>
              </p:cNvGraphicFramePr>
              <p:nvPr/>
            </p:nvGraphicFramePr>
            <p:xfrm>
              <a:off x="2357422" y="5153046"/>
              <a:ext cx="254000" cy="431800"/>
            </p:xfrm>
            <a:graphic>
              <a:graphicData uri="http://schemas.openxmlformats.org/presentationml/2006/ole">
                <p:oleObj spid="_x0000_s25609" name="Equation" r:id="rId9" imgW="126720" imgH="215640" progId="Equation.DSMT4">
                  <p:embed/>
                </p:oleObj>
              </a:graphicData>
            </a:graphic>
          </p:graphicFrame>
          <p:grpSp>
            <p:nvGrpSpPr>
              <p:cNvPr id="14" name="组合 27"/>
              <p:cNvGrpSpPr/>
              <p:nvPr/>
            </p:nvGrpSpPr>
            <p:grpSpPr>
              <a:xfrm>
                <a:off x="1100142" y="4959366"/>
                <a:ext cx="1357322" cy="539756"/>
                <a:chOff x="3000364" y="2936868"/>
                <a:chExt cx="1357322" cy="539756"/>
              </a:xfrm>
              <a:scene3d>
                <a:camera prst="isometricOffAxis2Left">
                  <a:rot lat="1080000" lon="2700000" rev="0"/>
                </a:camera>
                <a:lightRig rig="threePt" dir="t"/>
              </a:scene3d>
            </p:grpSpPr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3000364" y="2936868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3" name="直接箭头连接符 42"/>
                <p:cNvCxnSpPr/>
                <p:nvPr/>
              </p:nvCxnSpPr>
              <p:spPr>
                <a:xfrm>
                  <a:off x="3000364" y="3071410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4" name="直接箭头连接符 7"/>
                <p:cNvCxnSpPr/>
                <p:nvPr/>
              </p:nvCxnSpPr>
              <p:spPr>
                <a:xfrm>
                  <a:off x="3000364" y="3205952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6" name="直接箭头连接符 45"/>
                <p:cNvCxnSpPr/>
                <p:nvPr/>
              </p:nvCxnSpPr>
              <p:spPr>
                <a:xfrm>
                  <a:off x="3000364" y="3340494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7" name="直接箭头连接符 46"/>
                <p:cNvCxnSpPr/>
                <p:nvPr/>
              </p:nvCxnSpPr>
              <p:spPr>
                <a:xfrm>
                  <a:off x="3000364" y="3475036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</p:grpSp>
        </p:grpSp>
        <p:graphicFrame>
          <p:nvGraphicFramePr>
            <p:cNvPr id="8" name="Object 32"/>
            <p:cNvGraphicFramePr>
              <a:graphicFrameLocks noChangeAspect="1"/>
            </p:cNvGraphicFramePr>
            <p:nvPr/>
          </p:nvGraphicFramePr>
          <p:xfrm>
            <a:off x="855610" y="5172088"/>
            <a:ext cx="330200" cy="330200"/>
          </p:xfrm>
          <a:graphic>
            <a:graphicData uri="http://schemas.openxmlformats.org/presentationml/2006/ole">
              <p:oleObj spid="_x0000_s25608" name="Equation" r:id="rId10" imgW="164880" imgH="164880" progId="Equation.DSMT4">
                <p:embed/>
              </p:oleObj>
            </a:graphicData>
          </a:graphic>
        </p:graphicFrame>
        <p:cxnSp>
          <p:nvCxnSpPr>
            <p:cNvPr id="38" name="直接箭头连接符 37"/>
            <p:cNvCxnSpPr/>
            <p:nvPr/>
          </p:nvCxnSpPr>
          <p:spPr>
            <a:xfrm>
              <a:off x="1100114" y="4670432"/>
              <a:ext cx="135732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  <a:scene3d>
              <a:camera prst="isometricOffAxis2Left">
                <a:rot lat="1080000" lon="2700000" rev="0"/>
              </a:camera>
              <a:lightRig rig="threePt" dir="t"/>
            </a:scene3d>
          </p:spPr>
        </p:cxnSp>
        <p:sp>
          <p:nvSpPr>
            <p:cNvPr id="39" name="线形标注 1(无边框) 38"/>
            <p:cNvSpPr/>
            <p:nvPr/>
          </p:nvSpPr>
          <p:spPr>
            <a:xfrm>
              <a:off x="1428728" y="3786134"/>
              <a:ext cx="985846" cy="400061"/>
            </a:xfrm>
            <a:prstGeom prst="callout1">
              <a:avLst>
                <a:gd name="adj1" fmla="val 99135"/>
                <a:gd name="adj2" fmla="val 49820"/>
                <a:gd name="adj3" fmla="val 197765"/>
                <a:gd name="adj4" fmla="val 27701"/>
              </a:avLst>
            </a:prstGeom>
            <a:noFill/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0000FF"/>
                  </a:solidFill>
                  <a:latin typeface="楷体" pitchFamily="49" charset="-122"/>
                  <a:ea typeface="楷体_GB2312"/>
                </a:rPr>
                <a:t>夹角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endParaRPr lang="zh-CN" altLang="en-US" sz="2000" b="1" i="1" dirty="0">
                <a:solidFill>
                  <a:srgbClr val="0000FF"/>
                </a:solidFill>
                <a:latin typeface="Symbol" pitchFamily="18" charset="2"/>
              </a:endParaRP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969000" y="4568825"/>
            <a:ext cx="1785938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 flipH="1">
            <a:off x="7754938" y="4568825"/>
            <a:ext cx="1389062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073775" y="2397125"/>
          <a:ext cx="254000" cy="431800"/>
        </p:xfrm>
        <a:graphic>
          <a:graphicData uri="http://schemas.openxmlformats.org/presentationml/2006/ole">
            <p:oleObj spid="_x0000_s25607" name="Equation" r:id="rId11" imgW="126720" imgH="215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56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设一曲面状构件占有空间中的一块光滑曲面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，它的质量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分布不均匀，面密度为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，试求该构件的质量．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由微元法可得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分割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/>
              <a:t>求和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smtClean="0"/>
              <a:t>取极限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曲面状构件的质量</a:t>
            </a:r>
            <a:endParaRPr lang="zh-CN" alt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6986588" y="1501775"/>
            <a:ext cx="16430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2414588" y="1957388"/>
            <a:ext cx="26431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258888" y="5075238"/>
          <a:ext cx="2916237" cy="582612"/>
        </p:xfrm>
        <a:graphic>
          <a:graphicData uri="http://schemas.openxmlformats.org/presentationml/2006/ole">
            <p:oleObj spid="_x0000_s1026" name="Equation" r:id="rId3" imgW="1460160" imgH="291960" progId="Equation.DSMT4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1830388" y="3571875"/>
          <a:ext cx="3040062" cy="862013"/>
        </p:xfrm>
        <a:graphic>
          <a:graphicData uri="http://schemas.openxmlformats.org/presentationml/2006/ole">
            <p:oleObj spid="_x0000_s1027" name="Equation" r:id="rId4" imgW="1523880" imgH="43164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258888" y="5538788"/>
          <a:ext cx="3522662" cy="862012"/>
        </p:xfrm>
        <a:graphic>
          <a:graphicData uri="http://schemas.openxmlformats.org/presentationml/2006/ole">
            <p:oleObj spid="_x0000_s1028" name="Equation" r:id="rId5" imgW="1765080" imgH="4316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817688" y="2913063"/>
          <a:ext cx="2940050" cy="455612"/>
        </p:xfrm>
        <a:graphic>
          <a:graphicData uri="http://schemas.openxmlformats.org/presentationml/2006/ole">
            <p:oleObj spid="_x0000_s1029" name="Equation" r:id="rId6" imgW="1473120" imgH="22860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065713" y="1957388"/>
            <a:ext cx="356393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7" name="Picture 2" descr="C:\Users\cjl\Desktop\p177-曲面状物质的质量-1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57825" y="3686175"/>
            <a:ext cx="36861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C:\Users\cjl\Desktop\p177-曲面状物质的质量-2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57825" y="3686175"/>
            <a:ext cx="36861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C:\Users\cjl\Desktop\p177-曲面状物质的质量-3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57825" y="3686175"/>
            <a:ext cx="36861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 descr="C:\Users\cjl\Desktop\p177-曲面状物质的质量-4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57825" y="3686175"/>
            <a:ext cx="36861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P.17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设液体流经平面 </a:t>
            </a:r>
            <a:r>
              <a:rPr lang="en-US" altLang="zh-CN" i="1" smtClean="0"/>
              <a:t>S</a:t>
            </a:r>
            <a:r>
              <a:rPr lang="zh-CN" altLang="en-US" smtClean="0"/>
              <a:t> 上面积为</a:t>
            </a:r>
            <a:r>
              <a:rPr lang="en-US" altLang="zh-CN" i="1" smtClean="0"/>
              <a:t>A</a:t>
            </a:r>
            <a:r>
              <a:rPr lang="zh-CN" altLang="en-US" smtClean="0"/>
              <a:t> 的一块区域，液体在该区域上各点处的流速均为（常向量）   ．设    为垂直于 </a:t>
            </a:r>
            <a:r>
              <a:rPr lang="en-US" altLang="zh-CN" i="1" smtClean="0"/>
              <a:t>S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单位向量</a:t>
            </a:r>
            <a:r>
              <a:rPr lang="zh-CN" altLang="en-US" smtClean="0"/>
              <a:t>，计算单位时间内经过该区域流向    所指一方的液体的体积 </a:t>
            </a:r>
            <a:r>
              <a:rPr lang="en-US" altLang="zh-CN" i="1" smtClean="0"/>
              <a:t>V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当    和    同向时，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</a:t>
            </a:r>
            <a:r>
              <a:rPr lang="zh-CN" altLang="en-US" smtClean="0"/>
              <a:t>当    和    反向时，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回顾：数量积在物理中的应用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7158" y="4229112"/>
            <a:ext cx="1357322" cy="2200284"/>
          </a:xfrm>
          <a:prstGeom prst="rect">
            <a:avLst/>
          </a:prstGeom>
          <a:solidFill>
            <a:srgbClr val="66FF33"/>
          </a:solidFill>
          <a:ln w="28575" cmpd="sng"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5143500" y="2397125"/>
          <a:ext cx="254000" cy="431800"/>
        </p:xfrm>
        <a:graphic>
          <a:graphicData uri="http://schemas.openxmlformats.org/presentationml/2006/ole">
            <p:oleObj spid="_x0000_s26626" name="Equation" r:id="rId3" imgW="126720" imgH="215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073775" y="2397125"/>
          <a:ext cx="254000" cy="431800"/>
        </p:xfrm>
        <a:graphic>
          <a:graphicData uri="http://schemas.openxmlformats.org/presentationml/2006/ole">
            <p:oleObj spid="_x0000_s26627" name="Equation" r:id="rId4" imgW="126720" imgH="215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469063" y="2825750"/>
          <a:ext cx="254000" cy="431800"/>
        </p:xfrm>
        <a:graphic>
          <a:graphicData uri="http://schemas.openxmlformats.org/presentationml/2006/ole">
            <p:oleObj spid="_x0000_s26628" name="Equation" r:id="rId5" imgW="126720" imgH="215640" progId="Equation.DSMT4">
              <p:embed/>
            </p:oleObj>
          </a:graphicData>
        </a:graphic>
      </p:graphicFrame>
      <p:grpSp>
        <p:nvGrpSpPr>
          <p:cNvPr id="5" name="组合 18"/>
          <p:cNvGrpSpPr>
            <a:grpSpLocks/>
          </p:cNvGrpSpPr>
          <p:nvPr/>
        </p:nvGrpSpPr>
        <p:grpSpPr bwMode="auto">
          <a:xfrm>
            <a:off x="885825" y="4772025"/>
            <a:ext cx="1216025" cy="914400"/>
            <a:chOff x="2786050" y="4686312"/>
            <a:chExt cx="1216152" cy="914400"/>
          </a:xfrm>
        </p:grpSpPr>
        <p:sp>
          <p:nvSpPr>
            <p:cNvPr id="20" name="椭圆 19"/>
            <p:cNvSpPr/>
            <p:nvPr/>
          </p:nvSpPr>
          <p:spPr>
            <a:xfrm>
              <a:off x="2786050" y="4686312"/>
              <a:ext cx="377864" cy="914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柱形 20"/>
            <p:cNvSpPr/>
            <p:nvPr/>
          </p:nvSpPr>
          <p:spPr>
            <a:xfrm rot="5400000">
              <a:off x="2936927" y="4535436"/>
              <a:ext cx="914400" cy="1216152"/>
            </a:xfrm>
            <a:prstGeom prst="can">
              <a:avLst>
                <a:gd name="adj" fmla="val 40625"/>
              </a:avLst>
            </a:prstGeom>
            <a:solidFill>
              <a:schemeClr val="accent1">
                <a:alpha val="65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21"/>
          <p:cNvGrpSpPr>
            <a:grpSpLocks/>
          </p:cNvGrpSpPr>
          <p:nvPr/>
        </p:nvGrpSpPr>
        <p:grpSpPr bwMode="auto">
          <a:xfrm>
            <a:off x="1100138" y="4959350"/>
            <a:ext cx="1754187" cy="539750"/>
            <a:chOff x="3000364" y="2932901"/>
            <a:chExt cx="1754198" cy="539756"/>
          </a:xfrm>
        </p:grpSpPr>
        <p:graphicFrame>
          <p:nvGraphicFramePr>
            <p:cNvPr id="8" name="Object 16"/>
            <p:cNvGraphicFramePr>
              <a:graphicFrameLocks noChangeAspect="1"/>
            </p:cNvGraphicFramePr>
            <p:nvPr/>
          </p:nvGraphicFramePr>
          <p:xfrm>
            <a:off x="4500562" y="2986879"/>
            <a:ext cx="254000" cy="431800"/>
          </p:xfrm>
          <a:graphic>
            <a:graphicData uri="http://schemas.openxmlformats.org/presentationml/2006/ole">
              <p:oleObj spid="_x0000_s26640" name="Equation" r:id="rId6" imgW="126720" imgH="215640" progId="Equation.DSMT4">
                <p:embed/>
              </p:oleObj>
            </a:graphicData>
          </a:graphic>
        </p:graphicFrame>
        <p:grpSp>
          <p:nvGrpSpPr>
            <p:cNvPr id="26648" name="组合 27"/>
            <p:cNvGrpSpPr>
              <a:grpSpLocks/>
            </p:cNvGrpSpPr>
            <p:nvPr/>
          </p:nvGrpSpPr>
          <p:grpSpPr bwMode="auto">
            <a:xfrm>
              <a:off x="3000364" y="2932901"/>
              <a:ext cx="1357322" cy="539756"/>
              <a:chOff x="3000364" y="2936868"/>
              <a:chExt cx="1357322" cy="539756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>
                <a:off x="3000364" y="2936868"/>
                <a:ext cx="1357321" cy="158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3000364" y="3071808"/>
                <a:ext cx="1357321" cy="158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7"/>
              <p:cNvCxnSpPr/>
              <p:nvPr/>
            </p:nvCxnSpPr>
            <p:spPr>
              <a:xfrm>
                <a:off x="3000364" y="3205159"/>
                <a:ext cx="1357321" cy="3175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3000364" y="3340097"/>
                <a:ext cx="1357321" cy="158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3000364" y="3475037"/>
                <a:ext cx="1357321" cy="158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898525" y="5064125"/>
          <a:ext cx="330200" cy="330200"/>
        </p:xfrm>
        <a:graphic>
          <a:graphicData uri="http://schemas.openxmlformats.org/presentationml/2006/ole">
            <p:oleObj spid="_x0000_s26629" name="Equation" r:id="rId7" imgW="164880" imgH="164880" progId="Equation.DSMT4">
              <p:embed/>
            </p:oleObj>
          </a:graphicData>
        </a:graphic>
      </p:graphicFrame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4514850" y="4143375"/>
          <a:ext cx="254000" cy="431800"/>
        </p:xfrm>
        <a:graphic>
          <a:graphicData uri="http://schemas.openxmlformats.org/presentationml/2006/ole">
            <p:oleObj spid="_x0000_s26630" name="Equation" r:id="rId8" imgW="126720" imgH="215640" progId="Equation.DSMT4">
              <p:embed/>
            </p:oleObj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5146675" y="4143375"/>
          <a:ext cx="254000" cy="431800"/>
        </p:xfrm>
        <a:graphic>
          <a:graphicData uri="http://schemas.openxmlformats.org/presentationml/2006/ole">
            <p:oleObj spid="_x0000_s26631" name="Equation" r:id="rId9" imgW="126720" imgH="215640" progId="Equation.DSMT4">
              <p:embed/>
            </p:oleObj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4514850" y="5018088"/>
          <a:ext cx="254000" cy="431800"/>
        </p:xfrm>
        <a:graphic>
          <a:graphicData uri="http://schemas.openxmlformats.org/presentationml/2006/ole">
            <p:oleObj spid="_x0000_s26632" name="Equation" r:id="rId10" imgW="126720" imgH="215640" progId="Equation.DSMT4">
              <p:embed/>
            </p:oleObj>
          </a:graphicData>
        </a:graphic>
      </p:graphicFrame>
      <p:graphicFrame>
        <p:nvGraphicFramePr>
          <p:cNvPr id="36" name="Object 14"/>
          <p:cNvGraphicFramePr>
            <a:graphicFrameLocks noChangeAspect="1"/>
          </p:cNvGraphicFramePr>
          <p:nvPr/>
        </p:nvGraphicFramePr>
        <p:xfrm>
          <a:off x="5146675" y="5018088"/>
          <a:ext cx="254000" cy="431800"/>
        </p:xfrm>
        <a:graphic>
          <a:graphicData uri="http://schemas.openxmlformats.org/presentationml/2006/ole">
            <p:oleObj spid="_x0000_s26633" name="Equation" r:id="rId11" imgW="126720" imgH="215640" progId="Equation.DSMT4">
              <p:embed/>
            </p:oleObj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6591300" y="4151313"/>
          <a:ext cx="1143000" cy="609600"/>
        </p:xfrm>
        <a:graphic>
          <a:graphicData uri="http://schemas.openxmlformats.org/presentationml/2006/ole">
            <p:oleObj spid="_x0000_s26634" name="Equation" r:id="rId12" imgW="571320" imgH="304560" progId="Equation.DSMT4">
              <p:embed/>
            </p:oleObj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6591300" y="5003800"/>
          <a:ext cx="1320800" cy="609600"/>
        </p:xfrm>
        <a:graphic>
          <a:graphicData uri="http://schemas.openxmlformats.org/presentationml/2006/ole">
            <p:oleObj spid="_x0000_s26635" name="Equation" r:id="rId13" imgW="660240" imgH="304560" progId="Equation.DSMT4">
              <p:embed/>
            </p:oleObj>
          </a:graphicData>
        </a:graphic>
      </p:graphicFrame>
      <p:grpSp>
        <p:nvGrpSpPr>
          <p:cNvPr id="14" name="组合 41"/>
          <p:cNvGrpSpPr>
            <a:grpSpLocks/>
          </p:cNvGrpSpPr>
          <p:nvPr/>
        </p:nvGrpSpPr>
        <p:grpSpPr bwMode="auto">
          <a:xfrm>
            <a:off x="1285875" y="4197350"/>
            <a:ext cx="1039813" cy="431800"/>
            <a:chOff x="1488836" y="3897318"/>
            <a:chExt cx="1040036" cy="431800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1488836" y="4186243"/>
              <a:ext cx="719292" cy="1588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2274872" y="3897318"/>
            <a:ext cx="254000" cy="431800"/>
          </p:xfrm>
          <a:graphic>
            <a:graphicData uri="http://schemas.openxmlformats.org/presentationml/2006/ole">
              <p:oleObj spid="_x0000_s26639" name="Equation" r:id="rId14" imgW="126720" imgH="215640" progId="Equation.DSMT4">
                <p:embed/>
              </p:oleObj>
            </a:graphicData>
          </a:graphic>
        </p:graphicFrame>
      </p:grpSp>
      <p:graphicFrame>
        <p:nvGraphicFramePr>
          <p:cNvPr id="10" name="Object 30"/>
          <p:cNvGraphicFramePr>
            <a:graphicFrameLocks noChangeAspect="1"/>
          </p:cNvGraphicFramePr>
          <p:nvPr/>
        </p:nvGraphicFramePr>
        <p:xfrm>
          <a:off x="7632700" y="4049713"/>
          <a:ext cx="1219200" cy="558800"/>
        </p:xfrm>
        <a:graphic>
          <a:graphicData uri="http://schemas.openxmlformats.org/presentationml/2006/ole">
            <p:oleObj spid="_x0000_s26636" name="Equation" r:id="rId15" imgW="609480" imgH="279360" progId="Equation.DSMT4">
              <p:embed/>
            </p:oleObj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827963" y="4905375"/>
          <a:ext cx="1244600" cy="558800"/>
        </p:xfrm>
        <a:graphic>
          <a:graphicData uri="http://schemas.openxmlformats.org/presentationml/2006/ole">
            <p:oleObj spid="_x0000_s26637" name="Equation" r:id="rId16" imgW="622080" imgH="279360" progId="Equation.DSMT4">
              <p:embed/>
            </p:oleObj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3590925" y="3357563"/>
          <a:ext cx="3657600" cy="609600"/>
        </p:xfrm>
        <a:graphic>
          <a:graphicData uri="http://schemas.openxmlformats.org/presentationml/2006/ole">
            <p:oleObj spid="_x0000_s26638" name="Equation" r:id="rId17" imgW="182880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P.17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设液体流经平面 </a:t>
            </a:r>
            <a:r>
              <a:rPr lang="en-US" altLang="zh-CN" i="1" smtClean="0"/>
              <a:t>S</a:t>
            </a:r>
            <a:r>
              <a:rPr lang="zh-CN" altLang="en-US" smtClean="0"/>
              <a:t> 上面积为</a:t>
            </a:r>
            <a:r>
              <a:rPr lang="en-US" altLang="zh-CN" i="1" smtClean="0"/>
              <a:t>A</a:t>
            </a:r>
            <a:r>
              <a:rPr lang="zh-CN" altLang="en-US" smtClean="0"/>
              <a:t> 的一块区域，液体在该区域上各点处的流速均为（常向量）   ．设    为垂直于 </a:t>
            </a:r>
            <a:r>
              <a:rPr lang="en-US" altLang="zh-CN" i="1" smtClean="0"/>
              <a:t>S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单位向量</a:t>
            </a:r>
            <a:r>
              <a:rPr lang="zh-CN" altLang="en-US" smtClean="0"/>
              <a:t>，计算单位时间内经过该区域流向    所指一方的液体的体积 </a:t>
            </a:r>
            <a:r>
              <a:rPr lang="en-US" altLang="zh-CN" i="1" smtClean="0"/>
              <a:t>V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当    和    不平行时，</a:t>
            </a:r>
            <a:r>
              <a:rPr lang="en-US" altLang="zh-CN" i="1" smtClean="0"/>
              <a:t>	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回顾：数量积在物理中的应用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5143500" y="2397125"/>
          <a:ext cx="254000" cy="431800"/>
        </p:xfrm>
        <a:graphic>
          <a:graphicData uri="http://schemas.openxmlformats.org/presentationml/2006/ole">
            <p:oleObj spid="_x0000_s27650" name="Equation" r:id="rId3" imgW="126720" imgH="215640" progId="Equation.DSMT4">
              <p:embed/>
            </p:oleObj>
          </a:graphicData>
        </a:graphic>
      </p:graphicFrame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4514850" y="4143375"/>
          <a:ext cx="254000" cy="431800"/>
        </p:xfrm>
        <a:graphic>
          <a:graphicData uri="http://schemas.openxmlformats.org/presentationml/2006/ole">
            <p:oleObj spid="_x0000_s27651" name="Equation" r:id="rId4" imgW="126720" imgH="215640" progId="Equation.DSMT4">
              <p:embed/>
            </p:oleObj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5146675" y="4143375"/>
          <a:ext cx="254000" cy="431800"/>
        </p:xfrm>
        <a:graphic>
          <a:graphicData uri="http://schemas.openxmlformats.org/presentationml/2006/ole">
            <p:oleObj spid="_x0000_s27652" name="Equation" r:id="rId5" imgW="126720" imgH="215640" progId="Equation.DSMT4">
              <p:embed/>
            </p:oleObj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4202113" y="4676775"/>
          <a:ext cx="2870200" cy="609600"/>
        </p:xfrm>
        <a:graphic>
          <a:graphicData uri="http://schemas.openxmlformats.org/presentationml/2006/ole">
            <p:oleObj spid="_x0000_s27653" name="Equation" r:id="rId6" imgW="1434960" imgH="304560" progId="Equation.DSMT4">
              <p:embed/>
            </p:oleObj>
          </a:graphicData>
        </a:graphic>
      </p:graphicFrame>
      <p:graphicFrame>
        <p:nvGraphicFramePr>
          <p:cNvPr id="4" name="Object 29"/>
          <p:cNvGraphicFramePr>
            <a:graphicFrameLocks noChangeAspect="1"/>
          </p:cNvGraphicFramePr>
          <p:nvPr/>
        </p:nvGraphicFramePr>
        <p:xfrm>
          <a:off x="6073775" y="2397125"/>
          <a:ext cx="254000" cy="431800"/>
        </p:xfrm>
        <a:graphic>
          <a:graphicData uri="http://schemas.openxmlformats.org/presentationml/2006/ole">
            <p:oleObj spid="_x0000_s27654" name="Equation" r:id="rId7" imgW="126720" imgH="215640" progId="Equation.DSMT4">
              <p:embed/>
            </p:oleObj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6469063" y="2825750"/>
          <a:ext cx="254000" cy="431800"/>
        </p:xfrm>
        <a:graphic>
          <a:graphicData uri="http://schemas.openxmlformats.org/presentationml/2006/ole">
            <p:oleObj spid="_x0000_s27655" name="Equation" r:id="rId8" imgW="126720" imgH="215640" progId="Equation.DSMT4">
              <p:embed/>
            </p:oleObj>
          </a:graphicData>
        </a:graphic>
      </p:graphicFrame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57188" y="3786188"/>
            <a:ext cx="2100262" cy="2643187"/>
            <a:chOff x="357158" y="3786134"/>
            <a:chExt cx="2100278" cy="2643262"/>
          </a:xfrm>
        </p:grpSpPr>
        <p:sp>
          <p:nvSpPr>
            <p:cNvPr id="31" name="矩形 30"/>
            <p:cNvSpPr/>
            <p:nvPr/>
          </p:nvSpPr>
          <p:spPr>
            <a:xfrm>
              <a:off x="357158" y="4229112"/>
              <a:ext cx="1357322" cy="2200284"/>
            </a:xfrm>
            <a:prstGeom prst="rect">
              <a:avLst/>
            </a:prstGeom>
            <a:solidFill>
              <a:srgbClr val="66FF33"/>
            </a:solidFill>
            <a:ln w="28575" cmpd="sng"/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65" name="组合 30"/>
            <p:cNvGrpSpPr>
              <a:grpSpLocks/>
            </p:cNvGrpSpPr>
            <p:nvPr/>
          </p:nvGrpSpPr>
          <p:grpSpPr bwMode="auto">
            <a:xfrm>
              <a:off x="1285852" y="4197364"/>
              <a:ext cx="1040036" cy="431800"/>
              <a:chOff x="1488836" y="3897318"/>
              <a:chExt cx="1040036" cy="431800"/>
            </a:xfrm>
          </p:grpSpPr>
          <p:cxnSp>
            <p:nvCxnSpPr>
              <p:cNvPr id="27671" name="直接箭头连接符 49"/>
              <p:cNvCxnSpPr>
                <a:cxnSpLocks noChangeShapeType="1"/>
              </p:cNvCxnSpPr>
              <p:nvPr/>
            </p:nvCxnSpPr>
            <p:spPr bwMode="auto">
              <a:xfrm>
                <a:off x="1488836" y="4187036"/>
                <a:ext cx="7200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</p:cxnSp>
          <p:graphicFrame>
            <p:nvGraphicFramePr>
              <p:cNvPr id="7" name="Object 8"/>
              <p:cNvGraphicFramePr>
                <a:graphicFrameLocks noChangeAspect="1"/>
              </p:cNvGraphicFramePr>
              <p:nvPr/>
            </p:nvGraphicFramePr>
            <p:xfrm>
              <a:off x="2274872" y="3897318"/>
              <a:ext cx="254000" cy="431800"/>
            </p:xfrm>
            <a:graphic>
              <a:graphicData uri="http://schemas.openxmlformats.org/presentationml/2006/ole">
                <p:oleObj spid="_x0000_s27659" name="Equation" r:id="rId9" imgW="126720" imgH="215640" progId="Equation.DSMT4">
                  <p:embed/>
                </p:oleObj>
              </a:graphicData>
            </a:graphic>
          </p:graphicFrame>
        </p:grpSp>
        <p:grpSp>
          <p:nvGrpSpPr>
            <p:cNvPr id="11" name="组合 17"/>
            <p:cNvGrpSpPr/>
            <p:nvPr/>
          </p:nvGrpSpPr>
          <p:grpSpPr>
            <a:xfrm>
              <a:off x="714348" y="5029216"/>
              <a:ext cx="1216152" cy="914400"/>
              <a:chOff x="2786050" y="4686312"/>
              <a:chExt cx="1216152" cy="914400"/>
            </a:xfrm>
            <a:scene3d>
              <a:camera prst="isometricOffAxis2Left">
                <a:rot lat="1080000" lon="2700000" rev="0"/>
              </a:camera>
              <a:lightRig rig="threePt" dir="t"/>
            </a:scene3d>
          </p:grpSpPr>
          <p:sp>
            <p:nvSpPr>
              <p:cNvPr id="48" name="椭圆 47"/>
              <p:cNvSpPr/>
              <p:nvPr/>
            </p:nvSpPr>
            <p:spPr>
              <a:xfrm>
                <a:off x="2786050" y="4686312"/>
                <a:ext cx="378000" cy="914400"/>
              </a:xfrm>
              <a:prstGeom prst="ellipse">
                <a:avLst/>
              </a:prstGeom>
              <a:solidFill>
                <a:srgbClr val="DEF5FA"/>
              </a:solidFill>
              <a:ln w="28575" cap="flat" cmpd="thickThin" algn="ctr">
                <a:solidFill>
                  <a:sysClr val="windowText" lastClr="000000"/>
                </a:solidFill>
                <a:prstDash val="dash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49" name="圆柱形 48"/>
              <p:cNvSpPr/>
              <p:nvPr/>
            </p:nvSpPr>
            <p:spPr>
              <a:xfrm rot="5400000">
                <a:off x="2936926" y="4535436"/>
                <a:ext cx="914400" cy="1216152"/>
              </a:xfrm>
              <a:prstGeom prst="can">
                <a:avLst>
                  <a:gd name="adj" fmla="val 40625"/>
                </a:avLst>
              </a:prstGeom>
              <a:solidFill>
                <a:srgbClr val="2DA2BF">
                  <a:alpha val="65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</p:grpSp>
        <p:grpSp>
          <p:nvGrpSpPr>
            <p:cNvPr id="27667" name="组合 23"/>
            <p:cNvGrpSpPr>
              <a:grpSpLocks/>
            </p:cNvGrpSpPr>
            <p:nvPr/>
          </p:nvGrpSpPr>
          <p:grpSpPr bwMode="auto">
            <a:xfrm>
              <a:off x="928662" y="5318132"/>
              <a:ext cx="1511280" cy="625480"/>
              <a:chOff x="1100142" y="4959366"/>
              <a:chExt cx="1511280" cy="625480"/>
            </a:xfrm>
          </p:grpSpPr>
          <p:graphicFrame>
            <p:nvGraphicFramePr>
              <p:cNvPr id="8" name="Object 31"/>
              <p:cNvGraphicFramePr>
                <a:graphicFrameLocks noChangeAspect="1"/>
              </p:cNvGraphicFramePr>
              <p:nvPr/>
            </p:nvGraphicFramePr>
            <p:xfrm>
              <a:off x="2357422" y="5153046"/>
              <a:ext cx="254000" cy="431800"/>
            </p:xfrm>
            <a:graphic>
              <a:graphicData uri="http://schemas.openxmlformats.org/presentationml/2006/ole">
                <p:oleObj spid="_x0000_s27658" name="Equation" r:id="rId10" imgW="126720" imgH="215640" progId="Equation.DSMT4">
                  <p:embed/>
                </p:oleObj>
              </a:graphicData>
            </a:graphic>
          </p:graphicFrame>
          <p:grpSp>
            <p:nvGrpSpPr>
              <p:cNvPr id="13" name="组合 27"/>
              <p:cNvGrpSpPr/>
              <p:nvPr/>
            </p:nvGrpSpPr>
            <p:grpSpPr>
              <a:xfrm>
                <a:off x="1100142" y="4959366"/>
                <a:ext cx="1357322" cy="539756"/>
                <a:chOff x="3000364" y="2936868"/>
                <a:chExt cx="1357322" cy="539756"/>
              </a:xfrm>
              <a:scene3d>
                <a:camera prst="isometricOffAxis2Left">
                  <a:rot lat="1080000" lon="2700000" rev="0"/>
                </a:camera>
                <a:lightRig rig="threePt" dir="t"/>
              </a:scene3d>
            </p:grpSpPr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3000364" y="2936868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3" name="直接箭头连接符 42"/>
                <p:cNvCxnSpPr/>
                <p:nvPr/>
              </p:nvCxnSpPr>
              <p:spPr>
                <a:xfrm>
                  <a:off x="3000364" y="3071410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4" name="直接箭头连接符 7"/>
                <p:cNvCxnSpPr/>
                <p:nvPr/>
              </p:nvCxnSpPr>
              <p:spPr>
                <a:xfrm>
                  <a:off x="3000364" y="3205952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6" name="直接箭头连接符 45"/>
                <p:cNvCxnSpPr/>
                <p:nvPr/>
              </p:nvCxnSpPr>
              <p:spPr>
                <a:xfrm>
                  <a:off x="3000364" y="3340494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7" name="直接箭头连接符 46"/>
                <p:cNvCxnSpPr/>
                <p:nvPr/>
              </p:nvCxnSpPr>
              <p:spPr>
                <a:xfrm>
                  <a:off x="3000364" y="3475036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</p:grpSp>
        </p:grpSp>
        <p:graphicFrame>
          <p:nvGraphicFramePr>
            <p:cNvPr id="9" name="Object 32"/>
            <p:cNvGraphicFramePr>
              <a:graphicFrameLocks noChangeAspect="1"/>
            </p:cNvGraphicFramePr>
            <p:nvPr/>
          </p:nvGraphicFramePr>
          <p:xfrm>
            <a:off x="855610" y="5172088"/>
            <a:ext cx="330200" cy="330200"/>
          </p:xfrm>
          <a:graphic>
            <a:graphicData uri="http://schemas.openxmlformats.org/presentationml/2006/ole">
              <p:oleObj spid="_x0000_s27657" name="Equation" r:id="rId11" imgW="164880" imgH="164880" progId="Equation.DSMT4">
                <p:embed/>
              </p:oleObj>
            </a:graphicData>
          </a:graphic>
        </p:graphicFrame>
        <p:cxnSp>
          <p:nvCxnSpPr>
            <p:cNvPr id="38" name="直接箭头连接符 37"/>
            <p:cNvCxnSpPr/>
            <p:nvPr/>
          </p:nvCxnSpPr>
          <p:spPr>
            <a:xfrm>
              <a:off x="1100114" y="4670432"/>
              <a:ext cx="135732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  <a:scene3d>
              <a:camera prst="isometricOffAxis2Left">
                <a:rot lat="1080000" lon="2700000" rev="0"/>
              </a:camera>
              <a:lightRig rig="threePt" dir="t"/>
            </a:scene3d>
          </p:spPr>
        </p:cxnSp>
        <p:sp>
          <p:nvSpPr>
            <p:cNvPr id="39" name="线形标注 1(无边框) 38"/>
            <p:cNvSpPr/>
            <p:nvPr/>
          </p:nvSpPr>
          <p:spPr>
            <a:xfrm>
              <a:off x="1428728" y="3786134"/>
              <a:ext cx="985846" cy="400061"/>
            </a:xfrm>
            <a:prstGeom prst="callout1">
              <a:avLst>
                <a:gd name="adj1" fmla="val 99135"/>
                <a:gd name="adj2" fmla="val 49820"/>
                <a:gd name="adj3" fmla="val 197765"/>
                <a:gd name="adj4" fmla="val 27701"/>
              </a:avLst>
            </a:prstGeom>
            <a:noFill/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0000FF"/>
                  </a:solidFill>
                  <a:latin typeface="楷体" pitchFamily="49" charset="-122"/>
                  <a:ea typeface="楷体_GB2312"/>
                </a:rPr>
                <a:t>夹角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endParaRPr lang="zh-CN" altLang="en-US" sz="2000" b="1" i="1" dirty="0">
                <a:solidFill>
                  <a:srgbClr val="0000FF"/>
                </a:solidFill>
                <a:latin typeface="Symbol" pitchFamily="18" charset="2"/>
              </a:endParaRP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969000" y="4568825"/>
            <a:ext cx="1785938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7656" name="Object 24"/>
          <p:cNvGraphicFramePr>
            <a:graphicFrameLocks noChangeAspect="1"/>
          </p:cNvGraphicFramePr>
          <p:nvPr/>
        </p:nvGraphicFramePr>
        <p:xfrm>
          <a:off x="3590925" y="3357563"/>
          <a:ext cx="3657600" cy="609600"/>
        </p:xfrm>
        <a:graphic>
          <a:graphicData uri="http://schemas.openxmlformats.org/presentationml/2006/ole">
            <p:oleObj spid="_x0000_s27656" name="Equation" r:id="rId12" imgW="182880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1" descr="C:\Users\cjl\Desktop\p183-流体的流量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09575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2" descr="C:\Users\cjl\Desktop\p183-流体的流量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09575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3" descr="C:\Users\cjl\Desktop\p183-流体的流量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409575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4" descr="C:\Users\cjl\Desktop\p183-流体的流量-4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4095750"/>
            <a:ext cx="3810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关于流体的讨论</a:t>
            </a:r>
          </a:p>
        </p:txBody>
      </p:sp>
      <p:sp>
        <p:nvSpPr>
          <p:cNvPr id="1126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设有一不可压缩的液体的稳定流速场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是流速场中的一块有向光滑曲面，函数 </a:t>
            </a:r>
            <a:r>
              <a:rPr lang="en-US" altLang="zh-CN" i="1" smtClean="0"/>
              <a:t>P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zh-CN" altLang="en-US" smtClean="0"/>
              <a:t>、</a:t>
            </a:r>
            <a:r>
              <a:rPr lang="en-US" altLang="zh-CN" i="1" smtClean="0"/>
              <a:t>R</a:t>
            </a:r>
            <a:r>
              <a:rPr lang="zh-CN" altLang="en-US" smtClean="0"/>
              <a:t> 在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上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连续，计算单位时间内流向该曲面指定侧的液体的体积 </a:t>
            </a:r>
            <a:r>
              <a:rPr lang="en-US" altLang="zh-CN" i="1" smtClean="0"/>
              <a:t>V.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>
                <a:sym typeface="Symbol" pitchFamily="18" charset="2"/>
              </a:rPr>
              <a:t>设</a:t>
            </a:r>
            <a:r>
              <a:rPr lang="zh-CN" altLang="en-US" smtClean="0"/>
              <a:t>第 </a:t>
            </a:r>
            <a:r>
              <a:rPr lang="en-US" altLang="zh-CN" i="1" smtClean="0"/>
              <a:t>i</a:t>
            </a:r>
            <a:r>
              <a:rPr lang="zh-CN" altLang="en-US" smtClean="0"/>
              <a:t> 个小块的面积为 </a:t>
            </a:r>
            <a:r>
              <a:rPr lang="zh-CN" altLang="en-US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i="1" baseline="-25000" smtClean="0">
                <a:sym typeface="Symbol" pitchFamily="18" charset="2"/>
              </a:rPr>
              <a:t>i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在第 </a:t>
            </a:r>
            <a:r>
              <a:rPr lang="en-US" altLang="zh-CN" i="1" smtClean="0"/>
              <a:t>i</a:t>
            </a:r>
            <a:r>
              <a:rPr lang="zh-CN" altLang="en-US" smtClean="0"/>
              <a:t> 个小块上任取一点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,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,</a:t>
            </a:r>
            <a:r>
              <a:rPr lang="en-US" altLang="zh-CN" i="1" smtClean="0">
                <a:latin typeface="Symbol" pitchFamily="18" charset="2"/>
              </a:rPr>
              <a:t>z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设</a:t>
            </a:r>
            <a:endParaRPr lang="en-US" altLang="zh-CN" smtClean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485900" y="1928813"/>
          <a:ext cx="6172200" cy="482600"/>
        </p:xfrm>
        <a:graphic>
          <a:graphicData uri="http://schemas.openxmlformats.org/presentationml/2006/ole">
            <p:oleObj spid="_x0000_s28674" name="Equation" r:id="rId7" imgW="3085920" imgH="241200" progId="Equation.DSMT4">
              <p:embed/>
            </p:oleObj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639763" y="5695950"/>
          <a:ext cx="4724400" cy="889000"/>
        </p:xfrm>
        <a:graphic>
          <a:graphicData uri="http://schemas.openxmlformats.org/presentationml/2006/ole">
            <p:oleObj spid="_x0000_s28675" name="Equation" r:id="rId8" imgW="2361960" imgH="44424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031875" y="4249738"/>
          <a:ext cx="2108200" cy="508000"/>
        </p:xfrm>
        <a:graphic>
          <a:graphicData uri="http://schemas.openxmlformats.org/presentationml/2006/ole">
            <p:oleObj spid="_x0000_s28676" name="Equation" r:id="rId9" imgW="1054080" imgH="253800" progId="Equation.DSMT4">
              <p:embed/>
            </p:oleObj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639763" y="4929188"/>
          <a:ext cx="4013200" cy="609600"/>
        </p:xfrm>
        <a:graphic>
          <a:graphicData uri="http://schemas.openxmlformats.org/presentationml/2006/ole">
            <p:oleObj spid="_x0000_s28677" name="Equation" r:id="rId10" imgW="2006280" imgH="304560" progId="Equation.DSMT4">
              <p:embed/>
            </p:oleObj>
          </a:graphicData>
        </a:graphic>
      </p:graphicFrame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1638300" y="5751513"/>
            <a:ext cx="400050" cy="814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 flipH="1">
            <a:off x="595313" y="5751513"/>
            <a:ext cx="1042987" cy="814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9"/>
          <p:cNvSpPr>
            <a:spLocks noChangeArrowheads="1"/>
          </p:cNvSpPr>
          <p:nvPr/>
        </p:nvSpPr>
        <p:spPr bwMode="auto">
          <a:xfrm>
            <a:off x="3563938" y="5751513"/>
            <a:ext cx="1763712" cy="814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为光滑的有向曲面，其上任一点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处的单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位法向量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又设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其中函数 </a:t>
            </a:r>
            <a:r>
              <a:rPr lang="en-US" altLang="zh-CN" i="1" smtClean="0"/>
              <a:t>P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zh-CN" altLang="en-US" smtClean="0"/>
              <a:t>、</a:t>
            </a:r>
            <a:r>
              <a:rPr lang="en-US" altLang="zh-CN" i="1" smtClean="0"/>
              <a:t>R</a:t>
            </a:r>
            <a:r>
              <a:rPr lang="zh-CN" altLang="en-US" smtClean="0"/>
              <a:t> 在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上有界，则把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称为函数                  在</a:t>
            </a:r>
            <a:r>
              <a:rPr lang="zh-CN" altLang="en-US" smtClean="0">
                <a:solidFill>
                  <a:srgbClr val="0000FF"/>
                </a:solidFill>
              </a:rPr>
              <a:t>有向曲面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>
                <a:latin typeface="Symbol" pitchFamily="18" charset="2"/>
              </a:rPr>
              <a:t>上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第二类曲面积分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第二类曲面积分是第一类曲面积分的特殊情形．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第二类曲面积分的概念</a:t>
            </a:r>
            <a:endParaRPr lang="zh-CN" altLang="en-US" dirty="0"/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1919288" y="2057400"/>
          <a:ext cx="3581400" cy="482600"/>
        </p:xfrm>
        <a:graphic>
          <a:graphicData uri="http://schemas.openxmlformats.org/presentationml/2006/ole">
            <p:oleObj spid="_x0000_s29698" name="Equation" r:id="rId3" imgW="1790640" imgH="2412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82700" y="2574925"/>
          <a:ext cx="6273800" cy="482600"/>
        </p:xfrm>
        <a:graphic>
          <a:graphicData uri="http://schemas.openxmlformats.org/presentationml/2006/ole">
            <p:oleObj spid="_x0000_s29699" name="Equation" r:id="rId4" imgW="3136680" imgH="241200" progId="Equation.DSMT4">
              <p:embed/>
            </p:oleObj>
          </a:graphicData>
        </a:graphic>
      </p:graphicFrame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498600" y="3644900"/>
          <a:ext cx="6146800" cy="787400"/>
        </p:xfrm>
        <a:graphic>
          <a:graphicData uri="http://schemas.openxmlformats.org/presentationml/2006/ole">
            <p:oleObj spid="_x0000_s29700" name="Equation" r:id="rId5" imgW="3073320" imgH="3934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922463" y="4357688"/>
          <a:ext cx="1295400" cy="482600"/>
        </p:xfrm>
        <a:graphic>
          <a:graphicData uri="http://schemas.openxmlformats.org/presentationml/2006/ole">
            <p:oleObj spid="_x0000_s29701" name="Equation" r:id="rId6" imgW="647640" imgH="24120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4786313" y="1501775"/>
            <a:ext cx="3771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132138" y="3571875"/>
            <a:ext cx="4572000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5000625" y="3128963"/>
            <a:ext cx="17002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概念比较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507413" cy="4525962"/>
          </a:xfrm>
        </p:spPr>
        <p:txBody>
          <a:bodyPr/>
          <a:lstStyle/>
          <a:p>
            <a:r>
              <a:rPr lang="zh-CN" altLang="en-US" smtClean="0"/>
              <a:t>第二类曲线积分（对坐标的曲线积分）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                                      是曲线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en-US" altLang="zh-CN" smtClean="0"/>
              <a:t> </a:t>
            </a:r>
            <a:r>
              <a:rPr lang="zh-CN" altLang="en-US" smtClean="0"/>
              <a:t>上任一点的</a:t>
            </a:r>
            <a:r>
              <a:rPr lang="zh-CN" altLang="en-US" smtClean="0">
                <a:solidFill>
                  <a:srgbClr val="0000FF"/>
                </a:solidFill>
              </a:rPr>
              <a:t>单位切向量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zh-CN" altLang="en-US" smtClean="0"/>
              <a:t>第二类曲面积分（对坐标的曲面积分）</a:t>
            </a:r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                                      是曲面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上任一点的</a:t>
            </a:r>
            <a:r>
              <a:rPr lang="zh-CN" altLang="en-US" smtClean="0">
                <a:solidFill>
                  <a:srgbClr val="FF0000"/>
                </a:solidFill>
              </a:rPr>
              <a:t>单位法向量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435100" y="2000250"/>
          <a:ext cx="5924550" cy="1266825"/>
        </p:xfrm>
        <a:graphic>
          <a:graphicData uri="http://schemas.openxmlformats.org/presentationml/2006/ole">
            <p:oleObj spid="_x0000_s30722" name="Equation" r:id="rId3" imgW="2971800" imgH="634680" progId="Equation.DSMT4">
              <p:embed/>
            </p:oleObj>
          </a:graphicData>
        </a:graphic>
      </p:graphicFrame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498600" y="4667250"/>
          <a:ext cx="6146800" cy="787400"/>
        </p:xfrm>
        <a:graphic>
          <a:graphicData uri="http://schemas.openxmlformats.org/presentationml/2006/ole">
            <p:oleObj spid="_x0000_s30723" name="Equation" r:id="rId4" imgW="307332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71588" y="3257550"/>
          <a:ext cx="2914650" cy="482600"/>
        </p:xfrm>
        <a:graphic>
          <a:graphicData uri="http://schemas.openxmlformats.org/presentationml/2006/ole">
            <p:oleObj spid="_x0000_s30724" name="Equation" r:id="rId5" imgW="1460160" imgH="241200" progId="Equation.DSMT4">
              <p:embed/>
            </p:oleObj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1296988" y="5446713"/>
          <a:ext cx="2921000" cy="482600"/>
        </p:xfrm>
        <a:graphic>
          <a:graphicData uri="http://schemas.openxmlformats.org/presentationml/2006/ole">
            <p:oleObj spid="_x0000_s30725" name="Equation" r:id="rId6" imgW="1460160" imgH="241200" progId="Equation.DSMT4">
              <p:embed/>
            </p:oleObj>
          </a:graphicData>
        </a:graphic>
      </p:graphicFrame>
      <p:sp>
        <p:nvSpPr>
          <p:cNvPr id="10" name="圆角矩形 9"/>
          <p:cNvSpPr/>
          <p:nvPr/>
        </p:nvSpPr>
        <p:spPr>
          <a:xfrm>
            <a:off x="2768600" y="357188"/>
            <a:ext cx="6357938" cy="852487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结论：</a:t>
            </a:r>
            <a:r>
              <a:rPr lang="zh-CN" altLang="en-US" b="1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第二类曲线积分是第一类曲线积分的特殊情形．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           第二类曲面积分是第一类曲面积分的特殊情形．</a:t>
            </a:r>
          </a:p>
        </p:txBody>
      </p:sp>
      <p:sp>
        <p:nvSpPr>
          <p:cNvPr id="2" name="线形标注 1 9"/>
          <p:cNvSpPr>
            <a:spLocks/>
          </p:cNvSpPr>
          <p:nvPr/>
        </p:nvSpPr>
        <p:spPr bwMode="auto">
          <a:xfrm>
            <a:off x="7658100" y="1708150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楷体_GB2312"/>
              </a:rPr>
              <a:t>弧长微元</a:t>
            </a:r>
          </a:p>
        </p:txBody>
      </p:sp>
      <p:sp>
        <p:nvSpPr>
          <p:cNvPr id="3" name="线形标注 1 9"/>
          <p:cNvSpPr>
            <a:spLocks/>
          </p:cNvSpPr>
          <p:nvPr/>
        </p:nvSpPr>
        <p:spPr bwMode="auto">
          <a:xfrm>
            <a:off x="7658100" y="4224338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面积微元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2928938" y="2630488"/>
            <a:ext cx="2786062" cy="665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2" grpId="0" animBg="1"/>
      <p:bldP spid="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有向面积元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zh-CN" altLang="en-US" smtClean="0"/>
              <a:t>其中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dydz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dS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表示 </a:t>
            </a:r>
            <a:r>
              <a:rPr lang="en-US" altLang="zh-CN" i="1" smtClean="0"/>
              <a:t>dS</a:t>
            </a:r>
            <a:r>
              <a:rPr lang="zh-CN" altLang="en-US" smtClean="0"/>
              <a:t> 在 </a:t>
            </a:r>
            <a:r>
              <a:rPr lang="en-US" altLang="zh-CN" i="1" smtClean="0">
                <a:solidFill>
                  <a:srgbClr val="FF0000"/>
                </a:solidFill>
              </a:rPr>
              <a:t>yOz</a:t>
            </a:r>
            <a:r>
              <a:rPr lang="en-US" altLang="zh-CN" smtClean="0"/>
              <a:t> </a:t>
            </a:r>
            <a:r>
              <a:rPr lang="zh-CN" altLang="en-US" smtClean="0"/>
              <a:t>面上的有向投影，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        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dzdx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dS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表示 </a:t>
            </a:r>
            <a:r>
              <a:rPr lang="en-US" altLang="zh-CN" i="1" smtClean="0"/>
              <a:t>dS</a:t>
            </a:r>
            <a:r>
              <a:rPr lang="zh-CN" altLang="en-US" smtClean="0"/>
              <a:t> 在 </a:t>
            </a:r>
            <a:r>
              <a:rPr lang="en-US" altLang="zh-CN" i="1" smtClean="0">
                <a:solidFill>
                  <a:srgbClr val="FF0000"/>
                </a:solidFill>
              </a:rPr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面上的有向投影，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         </a:t>
            </a:r>
            <a:r>
              <a:rPr lang="en-US" altLang="zh-CN" i="1" smtClean="0">
                <a:solidFill>
                  <a:srgbClr val="0000FF"/>
                </a:solidFill>
              </a:rPr>
              <a:t>dxdy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g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dS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表示 </a:t>
            </a:r>
            <a:r>
              <a:rPr lang="en-US" altLang="zh-CN" i="1" smtClean="0"/>
              <a:t>dS</a:t>
            </a:r>
            <a:r>
              <a:rPr lang="zh-CN" altLang="en-US" smtClean="0"/>
              <a:t> 在 </a:t>
            </a:r>
            <a:r>
              <a:rPr lang="en-US" altLang="zh-CN" i="1" smtClean="0">
                <a:solidFill>
                  <a:srgbClr val="FF0000"/>
                </a:solidFill>
              </a:rPr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面上的有向投影．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814513" y="1468438"/>
          <a:ext cx="6146800" cy="1574800"/>
        </p:xfrm>
        <a:graphic>
          <a:graphicData uri="http://schemas.openxmlformats.org/presentationml/2006/ole">
            <p:oleObj spid="_x0000_s31746" name="Equation" r:id="rId3" imgW="3073320" imgH="78732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41600" y="3236913"/>
          <a:ext cx="4216400" cy="1549400"/>
        </p:xfrm>
        <a:graphic>
          <a:graphicData uri="http://schemas.openxmlformats.org/presentationml/2006/ole">
            <p:oleObj spid="_x0000_s31747" name="Equation" r:id="rId4" imgW="2108160" imgH="77436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71750" y="3271838"/>
            <a:ext cx="7858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86100" y="3771900"/>
            <a:ext cx="39147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86100" y="4271963"/>
            <a:ext cx="39147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87713" y="2257425"/>
            <a:ext cx="3814762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072188" y="2928938"/>
            <a:ext cx="2857500" cy="511175"/>
          </a:xfrm>
          <a:prstGeom prst="wedgeRoundRectCallout">
            <a:avLst>
              <a:gd name="adj1" fmla="val -33905"/>
              <a:gd name="adj2" fmla="val -88184"/>
              <a:gd name="adj3" fmla="val 16667"/>
            </a:avLst>
          </a:prstGeom>
          <a:noFill/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/>
                <a:ea typeface="楷体_GB2312"/>
                <a:cs typeface="Times New Roman"/>
              </a:rPr>
              <a:t>对坐标的曲面积分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34925" y="3906838"/>
            <a:ext cx="3281363" cy="10160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三个等式都同时出现</a:t>
            </a:r>
          </a:p>
          <a:p>
            <a:pPr eaLnBrk="0" hangingPunct="0"/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有关的要素，</a:t>
            </a:r>
          </a:p>
          <a:p>
            <a:pPr eaLnBrk="0" hangingPunct="0"/>
            <a:r>
              <a:rPr lang="zh-CN" altLang="en-US" sz="2000" b="1">
                <a:latin typeface="Times New Roman" pitchFamily="18" charset="0"/>
              </a:rPr>
              <a:t>缺啥补啥，一个都不能少．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521450" y="5002213"/>
            <a:ext cx="1295400" cy="13874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7875588" y="4951413"/>
            <a:ext cx="1108075" cy="1549400"/>
            <a:chOff x="7875615" y="4950803"/>
            <a:chExt cx="1108074" cy="1550031"/>
          </a:xfrm>
        </p:grpSpPr>
        <p:sp>
          <p:nvSpPr>
            <p:cNvPr id="12" name="矩形 11"/>
            <p:cNvSpPr/>
            <p:nvPr/>
          </p:nvSpPr>
          <p:spPr>
            <a:xfrm>
              <a:off x="7875615" y="4950803"/>
              <a:ext cx="625474" cy="1550031"/>
            </a:xfrm>
            <a:prstGeom prst="rect">
              <a:avLst/>
            </a:prstGeom>
            <a:ln w="28575">
              <a:noFill/>
            </a:ln>
          </p:spPr>
          <p:txBody>
            <a:bodyPr lIns="36000" tIns="36000" rIns="36000" bIns="36000" anchor="b">
              <a:sp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srgbClr val="FF0000"/>
                  </a:solidFill>
                  <a:latin typeface="Times New Roman"/>
                  <a:ea typeface="楷体_GB2312"/>
                </a:rPr>
                <a:t>看方向角</a:t>
              </a:r>
              <a:endParaRPr lang="en-US" altLang="zh-CN" sz="2400" b="1" kern="0" dirty="0">
                <a:solidFill>
                  <a:srgbClr val="FF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358215" y="4950803"/>
              <a:ext cx="625474" cy="1550031"/>
            </a:xfrm>
            <a:prstGeom prst="rect">
              <a:avLst/>
            </a:prstGeom>
            <a:ln w="28575">
              <a:noFill/>
            </a:ln>
          </p:spPr>
          <p:txBody>
            <a:bodyPr lIns="36000" tIns="36000" rIns="36000" bIns="36000" anchor="b">
              <a:spAutoFit/>
            </a:bodyPr>
            <a:lstStyle/>
            <a:p>
              <a:pPr algn="ctr">
                <a:defRPr/>
              </a:pPr>
              <a:r>
                <a:rPr lang="zh-CN" altLang="en-US" sz="2400" b="1" kern="0" dirty="0">
                  <a:solidFill>
                    <a:srgbClr val="FF0000"/>
                  </a:solidFill>
                  <a:latin typeface="Times New Roman"/>
                  <a:ea typeface="楷体_GB2312"/>
                </a:rPr>
                <a:t>锐</a:t>
              </a:r>
              <a:endParaRPr lang="en-US" altLang="zh-CN" sz="2400" b="1" kern="0" dirty="0">
                <a:solidFill>
                  <a:srgbClr val="FF0000"/>
                </a:solidFill>
                <a:latin typeface="Times New Roman"/>
                <a:ea typeface="楷体_GB2312"/>
              </a:endParaRPr>
            </a:p>
            <a:p>
              <a:pPr algn="ctr">
                <a:defRPr/>
              </a:pPr>
              <a:r>
                <a:rPr lang="zh-CN" altLang="en-US" sz="2400" b="1" kern="0" dirty="0">
                  <a:solidFill>
                    <a:srgbClr val="FF0000"/>
                  </a:solidFill>
                  <a:latin typeface="Times New Roman"/>
                  <a:ea typeface="楷体_GB2312"/>
                </a:rPr>
                <a:t>正</a:t>
              </a:r>
              <a:endParaRPr lang="en-US" altLang="zh-CN" sz="2400" b="1" kern="0" dirty="0">
                <a:solidFill>
                  <a:srgbClr val="FF0000"/>
                </a:solidFill>
                <a:latin typeface="Times New Roman"/>
                <a:ea typeface="楷体_GB2312"/>
              </a:endParaRPr>
            </a:p>
            <a:p>
              <a:pPr algn="ctr">
                <a:defRPr/>
              </a:pPr>
              <a:r>
                <a:rPr lang="zh-CN" altLang="en-US" sz="2400" b="1" kern="0" dirty="0">
                  <a:solidFill>
                    <a:srgbClr val="FF0000"/>
                  </a:solidFill>
                  <a:latin typeface="Times New Roman"/>
                  <a:ea typeface="楷体_GB2312"/>
                </a:rPr>
                <a:t>钝</a:t>
              </a:r>
              <a:endParaRPr lang="en-US" altLang="zh-CN" sz="2400" b="1" kern="0" dirty="0">
                <a:solidFill>
                  <a:srgbClr val="FF0000"/>
                </a:solidFill>
                <a:latin typeface="Times New Roman"/>
                <a:ea typeface="楷体_GB2312"/>
              </a:endParaRPr>
            </a:p>
            <a:p>
              <a:pPr algn="ctr">
                <a:defRPr/>
              </a:pPr>
              <a:r>
                <a:rPr lang="zh-CN" altLang="en-US" sz="2400" b="1" kern="0" dirty="0">
                  <a:solidFill>
                    <a:srgbClr val="FF0000"/>
                  </a:solidFill>
                  <a:latin typeface="Times New Roman"/>
                  <a:ea typeface="楷体_GB2312"/>
                </a:rPr>
                <a:t>负</a:t>
              </a:r>
              <a:endParaRPr lang="zh-CN" altLang="en-US" i="1" dirty="0">
                <a:solidFill>
                  <a:srgbClr val="FF0000"/>
                </a:solidFill>
                <a:latin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5" grpId="0" animBg="1"/>
      <p:bldP spid="23567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第二类曲面积分与有向曲面的侧向有关．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如果改变曲面的侧向，则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Arial" charset="0"/>
              <a:buChar char="•"/>
            </a:pPr>
            <a:r>
              <a:rPr lang="zh-CN" altLang="en-US" smtClean="0"/>
              <a:t>曲面上的点的法向量将改变方向，</a:t>
            </a:r>
            <a:r>
              <a:rPr lang="zh-CN" altLang="en-US" smtClean="0">
                <a:solidFill>
                  <a:srgbClr val="0000FF"/>
                </a:solidFill>
              </a:rPr>
              <a:t>方向角：</a:t>
            </a:r>
            <a:r>
              <a:rPr lang="zh-CN" altLang="en-US" smtClean="0"/>
              <a:t>锐       钝；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Arial" charset="0"/>
              <a:buChar char="•"/>
            </a:pPr>
            <a:r>
              <a:rPr lang="en-US" altLang="zh-CN" i="1" smtClean="0"/>
              <a:t>dS</a:t>
            </a:r>
            <a:r>
              <a:rPr lang="zh-CN" altLang="en-US" smtClean="0"/>
              <a:t> 在各坐标面上的有向投影将改变符号；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Arial" charset="0"/>
              <a:buChar char="•"/>
            </a:pPr>
            <a:r>
              <a:rPr lang="zh-CN" altLang="en-US" smtClean="0"/>
              <a:t>积分的值要改变符号．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由两片光滑的曲面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构成，则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第二类曲面积分的性质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92300" y="4714875"/>
          <a:ext cx="5359400" cy="838200"/>
        </p:xfrm>
        <a:graphic>
          <a:graphicData uri="http://schemas.openxmlformats.org/presentationml/2006/ole">
            <p:oleObj spid="_x0000_s32770" name="Equation" r:id="rId3" imgW="2679480" imgH="419040" progId="Equation.DSMT4">
              <p:embed/>
            </p:oleObj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7337425" y="2449513"/>
          <a:ext cx="457200" cy="406400"/>
        </p:xfrm>
        <a:graphic>
          <a:graphicData uri="http://schemas.openxmlformats.org/presentationml/2006/ole">
            <p:oleObj spid="_x0000_s32771" name="Equation" r:id="rId4" imgW="2286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第二类曲面积分的计算</a:t>
            </a:r>
          </a:p>
        </p:txBody>
      </p:sp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457200" y="1525588"/>
            <a:ext cx="8472488" cy="51895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设光滑曲面 </a:t>
            </a:r>
            <a:r>
              <a:rPr lang="en-US" altLang="zh-CN" dirty="0" smtClean="0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zh-CN" altLang="en-US" dirty="0" smtClean="0">
                <a:solidFill>
                  <a:srgbClr val="0000FF"/>
                </a:solidFill>
                <a:latin typeface="Symbol" pitchFamily="18" charset="2"/>
              </a:rPr>
              <a:t>：</a:t>
            </a:r>
            <a:r>
              <a:rPr lang="en-US" altLang="zh-CN" i="1" dirty="0" smtClean="0">
                <a:solidFill>
                  <a:srgbClr val="0000FF"/>
                </a:solidFill>
              </a:rPr>
              <a:t>z</a:t>
            </a:r>
            <a:r>
              <a:rPr lang="en-US" altLang="zh-CN" dirty="0" smtClean="0">
                <a:solidFill>
                  <a:srgbClr val="0000FF"/>
                </a:solidFill>
              </a:rPr>
              <a:t> = </a:t>
            </a:r>
            <a:r>
              <a:rPr lang="en-US" altLang="zh-CN" i="1" dirty="0" smtClean="0">
                <a:solidFill>
                  <a:srgbClr val="0000FF"/>
                </a:solidFill>
              </a:rPr>
              <a:t>z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与平行于 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 轴的直线最多交于一点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（更复杂的情形可分片考虑），它在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xOy</a:t>
            </a:r>
            <a:r>
              <a:rPr lang="en-US" altLang="zh-CN" dirty="0" smtClean="0"/>
              <a:t> </a:t>
            </a:r>
            <a:r>
              <a:rPr lang="zh-CN" altLang="en-US" dirty="0" smtClean="0"/>
              <a:t>面上的投影区域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为 </a:t>
            </a:r>
            <a:r>
              <a:rPr lang="en-US" altLang="zh-CN" i="1" dirty="0" err="1" smtClean="0"/>
              <a:t>D</a:t>
            </a:r>
            <a:r>
              <a:rPr lang="en-US" altLang="zh-CN" i="1" baseline="-25000" dirty="0" err="1" smtClean="0"/>
              <a:t>xy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zh-CN" altLang="en-US" dirty="0" smtClean="0"/>
              <a:t>上式右端的正负号根据 </a:t>
            </a:r>
            <a:r>
              <a:rPr lang="en-US" altLang="zh-CN" i="1" dirty="0" smtClean="0">
                <a:latin typeface="Symbol" pitchFamily="18" charset="2"/>
              </a:rPr>
              <a:t>g</a:t>
            </a:r>
            <a:r>
              <a:rPr lang="zh-CN" altLang="en-US" dirty="0" smtClean="0"/>
              <a:t> 是</a:t>
            </a:r>
            <a:r>
              <a:rPr lang="zh-CN" altLang="en-US" dirty="0" smtClean="0">
                <a:solidFill>
                  <a:srgbClr val="FF0000"/>
                </a:solidFill>
              </a:rPr>
              <a:t>锐角（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还是</a:t>
            </a:r>
            <a:r>
              <a:rPr lang="zh-CN" altLang="en-US" dirty="0" smtClean="0">
                <a:solidFill>
                  <a:srgbClr val="FF0000"/>
                </a:solidFill>
              </a:rPr>
              <a:t>钝角（−）</a:t>
            </a:r>
            <a:r>
              <a:rPr lang="zh-CN" altLang="en-US" dirty="0" smtClean="0"/>
              <a:t>来定．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zh-CN" altLang="en-US" dirty="0" smtClean="0"/>
              <a:t>当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  =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 / 2 </a:t>
            </a:r>
            <a:r>
              <a:rPr lang="zh-CN" altLang="en-US" dirty="0" smtClean="0">
                <a:sym typeface="Symbol" pitchFamily="18" charset="2"/>
              </a:rPr>
              <a:t>时，</a:t>
            </a:r>
            <a:r>
              <a:rPr lang="en-US" altLang="zh-CN" dirty="0" err="1" smtClean="0">
                <a:latin typeface="+mj-lt"/>
                <a:sym typeface="Symbol" pitchFamily="18" charset="2"/>
              </a:rPr>
              <a:t>cos</a:t>
            </a:r>
            <a:r>
              <a:rPr lang="en-US" altLang="zh-CN" i="1" dirty="0" err="1" smtClean="0">
                <a:latin typeface="Symbol" pitchFamily="18" charset="2"/>
                <a:sym typeface="Symbol" pitchFamily="18" charset="2"/>
              </a:rPr>
              <a:t>g</a:t>
            </a:r>
            <a:r>
              <a:rPr lang="en-US" altLang="zh-CN" dirty="0" smtClean="0">
                <a:sym typeface="Symbol" pitchFamily="18" charset="2"/>
              </a:rPr>
              <a:t>  = 0</a:t>
            </a:r>
            <a:r>
              <a:rPr lang="zh-CN" altLang="en-US" dirty="0" smtClean="0">
                <a:sym typeface="Symbol" pitchFamily="18" charset="2"/>
              </a:rPr>
              <a:t>，</a:t>
            </a:r>
            <a:endParaRPr lang="zh-CN" altLang="en-US" dirty="0" smtClean="0"/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639763" y="2862263"/>
          <a:ext cx="6146800" cy="2616200"/>
        </p:xfrm>
        <a:graphic>
          <a:graphicData uri="http://schemas.openxmlformats.org/presentationml/2006/ole">
            <p:oleObj spid="_x0000_s33794" name="Equation" r:id="rId4" imgW="3073320" imgH="13078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39763" y="2862263"/>
          <a:ext cx="6146800" cy="1752600"/>
        </p:xfrm>
        <a:graphic>
          <a:graphicData uri="http://schemas.openxmlformats.org/presentationml/2006/ole">
            <p:oleObj spid="_x0000_s33795" name="Equation" r:id="rId5" imgW="3073320" imgH="876240" progId="Equation.DSMT4">
              <p:embed/>
            </p:oleObj>
          </a:graphicData>
        </a:graphic>
      </p:graphicFrame>
      <p:graphicFrame>
        <p:nvGraphicFramePr>
          <p:cNvPr id="45" name="Object 4"/>
          <p:cNvGraphicFramePr>
            <a:graphicFrameLocks noChangeAspect="1"/>
          </p:cNvGraphicFramePr>
          <p:nvPr/>
        </p:nvGraphicFramePr>
        <p:xfrm>
          <a:off x="639763" y="2860675"/>
          <a:ext cx="5003800" cy="762000"/>
        </p:xfrm>
        <a:graphic>
          <a:graphicData uri="http://schemas.openxmlformats.org/presentationml/2006/ole">
            <p:oleObj spid="_x0000_s33796" name="Equation" r:id="rId6" imgW="2501640" imgH="3808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70688" y="3822700"/>
            <a:ext cx="234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（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g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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/ 2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时）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4786313" y="1957388"/>
            <a:ext cx="3771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133850" y="6096000"/>
          <a:ext cx="2743200" cy="762000"/>
        </p:xfrm>
        <a:graphic>
          <a:graphicData uri="http://schemas.openxmlformats.org/presentationml/2006/ole">
            <p:oleObj spid="_x0000_s33797" name="Equation" r:id="rId7" imgW="1371600" imgH="380880" progId="Equation.DSMT4">
              <p:embed/>
            </p:oleObj>
          </a:graphicData>
        </a:graphic>
      </p:graphicFrame>
      <p:sp>
        <p:nvSpPr>
          <p:cNvPr id="10" name="圆角矩形 9"/>
          <p:cNvSpPr/>
          <p:nvPr/>
        </p:nvSpPr>
        <p:spPr>
          <a:xfrm>
            <a:off x="5849938" y="357188"/>
            <a:ext cx="3276600" cy="838200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①</a:t>
            </a:r>
            <a:r>
              <a:rPr lang="zh-CN" altLang="en-US" b="1" dirty="0">
                <a:solidFill>
                  <a:schemeClr val="tx1"/>
                </a:solidFill>
              </a:rPr>
              <a:t> 确定曲面的方程及侧向； 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② </a:t>
            </a:r>
            <a:r>
              <a:rPr lang="zh-CN" altLang="en-US" b="1" dirty="0">
                <a:solidFill>
                  <a:schemeClr val="tx1"/>
                </a:solidFill>
              </a:rPr>
              <a:t>一代、二投、三定号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419475" y="3654425"/>
            <a:ext cx="1871663" cy="9985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2786063" y="4646613"/>
            <a:ext cx="4071937" cy="842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606925" y="2928938"/>
            <a:ext cx="642938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0" y="3643313"/>
            <a:ext cx="2428875" cy="1700212"/>
            <a:chOff x="5029200" y="3343275"/>
            <a:chExt cx="4114800" cy="3514725"/>
          </a:xfrm>
        </p:grpSpPr>
        <p:pic>
          <p:nvPicPr>
            <p:cNvPr id="33815" name="Picture 13" descr="C:\Users\cjl\Desktop\p177-第一类曲面积分的计算-10.bmp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29200" y="3343275"/>
              <a:ext cx="411480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4" name="Object 22"/>
            <p:cNvGraphicFramePr>
              <a:graphicFrameLocks noChangeAspect="1"/>
            </p:cNvGraphicFramePr>
            <p:nvPr/>
          </p:nvGraphicFramePr>
          <p:xfrm>
            <a:off x="7235825" y="6427788"/>
            <a:ext cx="277813" cy="355600"/>
          </p:xfrm>
          <a:graphic>
            <a:graphicData uri="http://schemas.openxmlformats.org/presentationml/2006/ole">
              <p:oleObj spid="_x0000_s33801" name="Equation" r:id="rId9" imgW="139680" imgH="177480" progId="Equation.DSMT4">
                <p:embed/>
              </p:oleObj>
            </a:graphicData>
          </a:graphic>
        </p:graphicFrame>
      </p:grpSp>
      <p:graphicFrame>
        <p:nvGraphicFramePr>
          <p:cNvPr id="9" name="Object 25"/>
          <p:cNvGraphicFramePr>
            <a:graphicFrameLocks noChangeAspect="1"/>
          </p:cNvGraphicFramePr>
          <p:nvPr/>
        </p:nvGraphicFramePr>
        <p:xfrm>
          <a:off x="982663" y="5257800"/>
          <a:ext cx="1374775" cy="385763"/>
        </p:xfrm>
        <a:graphic>
          <a:graphicData uri="http://schemas.openxmlformats.org/presentationml/2006/ole">
            <p:oleObj spid="_x0000_s33798" name="Equation" r:id="rId10" imgW="863280" imgH="24120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346825" y="2744788"/>
          <a:ext cx="2481263" cy="811212"/>
        </p:xfrm>
        <a:graphic>
          <a:graphicData uri="http://schemas.openxmlformats.org/presentationml/2006/ole">
            <p:oleObj spid="_x0000_s33799" name="Equation" r:id="rId11" imgW="1244520" imgH="40608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846388" y="2787650"/>
            <a:ext cx="2878137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5291138" y="3654425"/>
            <a:ext cx="665162" cy="9985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956300" y="3654425"/>
            <a:ext cx="830263" cy="9985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2786063" y="3654425"/>
            <a:ext cx="633412" cy="9985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346825" y="2744788"/>
          <a:ext cx="2582863" cy="912812"/>
        </p:xfrm>
        <a:graphic>
          <a:graphicData uri="http://schemas.openxmlformats.org/presentationml/2006/ole">
            <p:oleObj spid="_x0000_s33800" name="Equation" r:id="rId12" imgW="12952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20" grpId="0" animBg="1"/>
      <p:bldP spid="23" grpId="0" animBg="1"/>
      <p:bldP spid="2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507413" cy="51149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P.228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计算        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是长方体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|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a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smtClean="0"/>
              <a:t>} </a:t>
            </a:r>
            <a:r>
              <a:rPr lang="zh-CN" altLang="en-US" smtClean="0"/>
              <a:t>整个表面的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en-US" altLang="zh-CN" smtClean="0"/>
              <a:t>.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zh-CN" altLang="en-US" smtClean="0"/>
              <a:t>（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a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b</a:t>
            </a:r>
            <a:r>
              <a:rPr lang="zh-CN" altLang="en-US" smtClean="0"/>
              <a:t>）上侧；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：</a:t>
            </a:r>
            <a:r>
              <a:rPr lang="en-US" altLang="zh-CN" i="1" smtClean="0"/>
              <a:t>z</a:t>
            </a:r>
            <a:r>
              <a:rPr lang="en-US" altLang="zh-CN" smtClean="0"/>
              <a:t> = 0</a:t>
            </a:r>
            <a:r>
              <a:rPr lang="zh-CN" altLang="en-US" smtClean="0"/>
              <a:t>（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a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b</a:t>
            </a:r>
            <a:r>
              <a:rPr lang="zh-CN" altLang="en-US" smtClean="0"/>
              <a:t>）下侧；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3</a:t>
            </a:r>
            <a:r>
              <a:rPr lang="zh-CN" altLang="en-US" smtClean="0"/>
              <a:t>：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zh-CN" altLang="en-US" smtClean="0"/>
              <a:t>（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zh-CN" altLang="en-US" smtClean="0"/>
              <a:t>）前侧；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4</a:t>
            </a:r>
            <a:r>
              <a:rPr lang="zh-CN" altLang="en-US" smtClean="0"/>
              <a:t>：</a:t>
            </a:r>
            <a:r>
              <a:rPr lang="en-US" altLang="zh-CN" i="1" smtClean="0"/>
              <a:t>x</a:t>
            </a:r>
            <a:r>
              <a:rPr lang="en-US" altLang="zh-CN" smtClean="0"/>
              <a:t> = 0</a:t>
            </a:r>
            <a:r>
              <a:rPr lang="zh-CN" altLang="en-US" smtClean="0"/>
              <a:t>（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zh-CN" altLang="en-US" smtClean="0"/>
              <a:t>）后侧；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5</a:t>
            </a:r>
            <a:r>
              <a:rPr lang="zh-CN" altLang="en-US" smtClean="0"/>
              <a:t>：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zh-CN" altLang="en-US" smtClean="0"/>
              <a:t>（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a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zh-CN" altLang="en-US" smtClean="0"/>
              <a:t>）右侧；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6</a:t>
            </a:r>
            <a:r>
              <a:rPr lang="zh-CN" altLang="en-US" smtClean="0"/>
              <a:t>：</a:t>
            </a:r>
            <a:r>
              <a:rPr lang="en-US" altLang="zh-CN" i="1" smtClean="0"/>
              <a:t>y</a:t>
            </a:r>
            <a:r>
              <a:rPr lang="en-US" altLang="zh-CN" smtClean="0"/>
              <a:t> = 0</a:t>
            </a:r>
            <a:r>
              <a:rPr lang="zh-CN" altLang="en-US" smtClean="0"/>
              <a:t>（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a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zh-CN" altLang="en-US" smtClean="0"/>
              <a:t>）左侧．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因为除</a:t>
            </a:r>
            <a:r>
              <a:rPr lang="en-US" altLang="zh-CN" smtClean="0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en-US" altLang="zh-CN" baseline="-25000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  <a:latin typeface="Symbol" pitchFamily="18" charset="2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en-US" altLang="zh-CN" baseline="-25000" smtClean="0">
                <a:solidFill>
                  <a:srgbClr val="0000FF"/>
                </a:solidFill>
              </a:rPr>
              <a:t>4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外，</a:t>
            </a:r>
            <a:r>
              <a:rPr lang="zh-CN" altLang="en-US" smtClean="0"/>
              <a:t>其余四片曲面在 </a:t>
            </a:r>
            <a:r>
              <a:rPr lang="en-US" altLang="zh-CN" i="1" smtClean="0">
                <a:solidFill>
                  <a:srgbClr val="FF0000"/>
                </a:solidFill>
              </a:rPr>
              <a:t>yOz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面</a:t>
            </a:r>
            <a:r>
              <a:rPr lang="zh-CN" altLang="en-US" smtClean="0"/>
              <a:t>上的投影为零，故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719388" y="284163"/>
          <a:ext cx="3673475" cy="760412"/>
        </p:xfrm>
        <a:graphic>
          <a:graphicData uri="http://schemas.openxmlformats.org/presentationml/2006/ole">
            <p:oleObj spid="_x0000_s34818" name="Equation" r:id="rId3" imgW="1841400" imgH="380880" progId="Equation.DSMT4">
              <p:embed/>
            </p:oleObj>
          </a:graphicData>
        </a:graphic>
      </p:graphicFrame>
      <p:pic>
        <p:nvPicPr>
          <p:cNvPr id="34822" name="Picture 3" descr="C:\Users\cjl\Desktop\p185-ex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9275" y="1500188"/>
            <a:ext cx="35147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573088" y="5229225"/>
          <a:ext cx="8281987" cy="1555750"/>
        </p:xfrm>
        <a:graphic>
          <a:graphicData uri="http://schemas.openxmlformats.org/presentationml/2006/ole">
            <p:oleObj spid="_x0000_s34819" name="Equation" r:id="rId5" imgW="4597200" imgH="863280" progId="Equation.DSMT4">
              <p:embed/>
            </p:oleObj>
          </a:graphicData>
        </a:graphic>
      </p:graphicFrame>
      <p:sp>
        <p:nvSpPr>
          <p:cNvPr id="10" name="圆角矩形 9"/>
          <p:cNvSpPr/>
          <p:nvPr/>
        </p:nvSpPr>
        <p:spPr>
          <a:xfrm>
            <a:off x="5849938" y="3860800"/>
            <a:ext cx="3276600" cy="838200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①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确定曲面的方程及侧向； 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②</a:t>
            </a: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一代、二投、三定号</a:t>
            </a:r>
            <a:r>
              <a:rPr lang="en-US" altLang="zh-CN" b="1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516313" y="5332413"/>
            <a:ext cx="2768600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357563" y="6137275"/>
            <a:ext cx="2443162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 flipH="1">
            <a:off x="6000750" y="6137275"/>
            <a:ext cx="1965325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975600" y="6137275"/>
            <a:ext cx="912813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596900" y="3141663"/>
            <a:ext cx="4968875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596900" y="3602038"/>
            <a:ext cx="4968875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71775" y="188913"/>
            <a:ext cx="1295400" cy="828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 flipH="1">
            <a:off x="3652838" y="6137275"/>
            <a:ext cx="214312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132138" y="6022975"/>
          <a:ext cx="985837" cy="252413"/>
        </p:xfrm>
        <a:graphic>
          <a:graphicData uri="http://schemas.openxmlformats.org/presentationml/2006/ole">
            <p:oleObj spid="_x0000_s34820" name="Equation" r:id="rId6" imgW="545760" imgH="139680" progId="Equation.DSMT4">
              <p:embed/>
            </p:oleObj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807075" y="6137275"/>
            <a:ext cx="214313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609" grpId="0" animBg="1"/>
      <p:bldP spid="25610" grpId="0" animBg="1"/>
      <p:bldP spid="25611" grpId="0" animBg="1"/>
      <p:bldP spid="25612" grpId="0" animBg="1"/>
      <p:bldP spid="25613" grpId="0" animBg="1"/>
      <p:bldP spid="25614" grpId="0" animBg="1"/>
      <p:bldP spid="28686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507413" cy="42291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P.228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计算         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是长方体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|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a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, 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smtClean="0"/>
              <a:t>} </a:t>
            </a:r>
            <a:r>
              <a:rPr lang="zh-CN" altLang="en-US" smtClean="0"/>
              <a:t>整个表面的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en-US" altLang="zh-CN" smtClean="0"/>
              <a:t>.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类似可得，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于是所求曲面积分为</a:t>
            </a:r>
            <a:endParaRPr lang="en-US" altLang="zh-CN" smtClean="0"/>
          </a:p>
        </p:txBody>
      </p:sp>
      <p:pic>
        <p:nvPicPr>
          <p:cNvPr id="35848" name="Picture 3" descr="C:\Users\cjl\Desktop\p185-ex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9275" y="1500188"/>
            <a:ext cx="35147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078038" y="1758950"/>
          <a:ext cx="2106612" cy="687388"/>
        </p:xfrm>
        <a:graphic>
          <a:graphicData uri="http://schemas.openxmlformats.org/presentationml/2006/ole">
            <p:oleObj spid="_x0000_s35842" name="Equation" r:id="rId4" imgW="1168200" imgH="380880" progId="Equation.DSMT4">
              <p:embed/>
            </p:oleObj>
          </a:graphicData>
        </a:graphic>
      </p:graphicFrame>
      <p:sp>
        <p:nvSpPr>
          <p:cNvPr id="10" name="圆角矩形 9"/>
          <p:cNvSpPr/>
          <p:nvPr/>
        </p:nvSpPr>
        <p:spPr>
          <a:xfrm>
            <a:off x="5849938" y="3860800"/>
            <a:ext cx="3276600" cy="838200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①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确定曲面的方程及侧向； </a:t>
            </a:r>
            <a:endParaRPr lang="en-US" altLang="zh-CN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②</a:t>
            </a:r>
            <a:r>
              <a:rPr lang="zh-CN" altLang="en-US" b="1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一代、二投、三定号</a:t>
            </a:r>
            <a:r>
              <a:rPr lang="en-US" altLang="zh-CN" b="1" dirty="0">
                <a:solidFill>
                  <a:schemeClr val="tx1"/>
                </a:solidFill>
                <a:latin typeface="Arial" charset="0"/>
                <a:ea typeface="楷体_GB2312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latin typeface="Arial" charset="0"/>
              <a:ea typeface="楷体_GB2312" pitchFamily="49" charset="-122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627063" y="3068638"/>
          <a:ext cx="2130425" cy="687387"/>
        </p:xfrm>
        <a:graphic>
          <a:graphicData uri="http://schemas.openxmlformats.org/presentationml/2006/ole">
            <p:oleObj spid="_x0000_s35843" name="Equation" r:id="rId5" imgW="1180800" imgH="380880" progId="Equation.DSMT4">
              <p:embed/>
            </p:oleObj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2884488" y="3068638"/>
          <a:ext cx="2106612" cy="687387"/>
        </p:xfrm>
        <a:graphic>
          <a:graphicData uri="http://schemas.openxmlformats.org/presentationml/2006/ole">
            <p:oleObj spid="_x0000_s35844" name="Equation" r:id="rId6" imgW="1168200" imgH="38088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28650" y="4508500"/>
          <a:ext cx="5170488" cy="684213"/>
        </p:xfrm>
        <a:graphic>
          <a:graphicData uri="http://schemas.openxmlformats.org/presentationml/2006/ole">
            <p:oleObj spid="_x0000_s35845" name="Equation" r:id="rId7" imgW="2882880" imgH="380880" progId="Equation.DSMT4">
              <p:embed/>
            </p:oleObj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2719388" y="284163"/>
          <a:ext cx="3673475" cy="760412"/>
        </p:xfrm>
        <a:graphic>
          <a:graphicData uri="http://schemas.openxmlformats.org/presentationml/2006/ole">
            <p:oleObj spid="_x0000_s35846" name="Equation" r:id="rId8" imgW="1841400" imgH="380880" progId="Equation.DSMT4">
              <p:embed/>
            </p:oleObj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771775" y="188913"/>
            <a:ext cx="1295400" cy="828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062413" y="188913"/>
            <a:ext cx="1152525" cy="828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 flipH="1">
            <a:off x="5214938" y="188913"/>
            <a:ext cx="1143000" cy="8286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设 </a:t>
            </a:r>
            <a:r>
              <a:rPr lang="en-US" altLang="zh-CN" dirty="0" smtClean="0">
                <a:latin typeface="Symbol" pitchFamily="18" charset="2"/>
              </a:rPr>
              <a:t>S</a:t>
            </a:r>
            <a:r>
              <a:rPr lang="zh-CN" altLang="en-US" dirty="0" smtClean="0"/>
              <a:t> 是空间中一块光滑的曲面，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 </a:t>
            </a:r>
            <a:r>
              <a:rPr lang="en-US" altLang="zh-CN" dirty="0" smtClean="0">
                <a:latin typeface="Symbol" pitchFamily="18" charset="2"/>
              </a:rPr>
              <a:t>S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Symbol" pitchFamily="18" charset="2"/>
              </a:rPr>
              <a:t>上有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界．把 </a:t>
            </a:r>
            <a:r>
              <a:rPr lang="en-US" altLang="zh-CN" dirty="0" smtClean="0">
                <a:latin typeface="Symbol" pitchFamily="18" charset="2"/>
              </a:rPr>
              <a:t>S</a:t>
            </a:r>
            <a:r>
              <a:rPr lang="zh-CN" altLang="en-US" dirty="0" smtClean="0"/>
              <a:t> 任意分成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 个小块，</a:t>
            </a:r>
            <a:r>
              <a:rPr lang="zh-CN" altLang="en-US" dirty="0" smtClean="0">
                <a:latin typeface="Times New Roman"/>
                <a:cs typeface="Times New Roman"/>
                <a:sym typeface="Symbol"/>
              </a:rPr>
              <a:t>设</a:t>
            </a:r>
            <a:r>
              <a:rPr lang="zh-CN" altLang="en-US" dirty="0" smtClean="0"/>
              <a:t>第 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 个小块的面积为 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smtClean="0">
                <a:sym typeface="Symbol"/>
              </a:rPr>
              <a:t>S</a:t>
            </a:r>
            <a:r>
              <a:rPr lang="en-US" altLang="zh-CN" i="1" baseline="-25000" dirty="0" smtClean="0">
                <a:sym typeface="Symbol"/>
              </a:rPr>
              <a:t>i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在第 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 个小块上任取一点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,</a:t>
            </a:r>
            <a:r>
              <a:rPr lang="en-US" altLang="zh-CN" i="1" dirty="0" smtClean="0">
                <a:latin typeface="Symbol" pitchFamily="18" charset="2"/>
              </a:rPr>
              <a:t>h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,</a:t>
            </a:r>
            <a:r>
              <a:rPr lang="en-US" altLang="zh-CN" i="1" dirty="0" err="1" smtClean="0">
                <a:latin typeface="Symbol" pitchFamily="18" charset="2"/>
              </a:rPr>
              <a:t>z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)</a:t>
            </a:r>
            <a:r>
              <a:rPr lang="zh-CN" altLang="en-US" dirty="0" smtClean="0"/>
              <a:t>，作和式</a:t>
            </a: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令                                      </a:t>
            </a:r>
            <a:r>
              <a:rPr lang="zh-CN" altLang="en-US" dirty="0" smtClean="0">
                <a:sym typeface="Symbol"/>
              </a:rPr>
              <a:t> </a:t>
            </a:r>
            <a:r>
              <a:rPr lang="en-US" altLang="zh-CN" dirty="0" smtClean="0">
                <a:sym typeface="Symbol"/>
              </a:rPr>
              <a:t>0</a:t>
            </a:r>
            <a:r>
              <a:rPr lang="zh-CN" altLang="en-US" dirty="0" smtClean="0"/>
              <a:t>，若上述和式的极限存在，则</a:t>
            </a:r>
            <a:endParaRPr lang="en-US" altLang="zh-CN" dirty="0" smtClean="0"/>
          </a:p>
          <a:p>
            <a:pPr marL="565150" indent="-457200">
              <a:lnSpc>
                <a:spcPct val="1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此极限称为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 </a:t>
            </a:r>
            <a:r>
              <a:rPr lang="en-US" altLang="zh-CN" dirty="0" smtClean="0">
                <a:latin typeface="Symbol" pitchFamily="18" charset="2"/>
              </a:rPr>
              <a:t>S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Symbol" pitchFamily="18" charset="2"/>
              </a:rPr>
              <a:t>上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第一类曲面积分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65150" indent="-457200">
              <a:lnSpc>
                <a:spcPct val="1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记为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第一类曲面积分的概念</a:t>
            </a:r>
            <a:endParaRPr lang="zh-CN" alt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857875" y="1501775"/>
            <a:ext cx="28575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1214438" y="1957388"/>
            <a:ext cx="33575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5500688" y="2414588"/>
            <a:ext cx="32146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355975" y="2857500"/>
          <a:ext cx="2433638" cy="862013"/>
        </p:xfrm>
        <a:graphic>
          <a:graphicData uri="http://schemas.openxmlformats.org/presentationml/2006/ole">
            <p:oleObj spid="_x0000_s2050" name="Equation" r:id="rId3" imgW="1218960" imgH="431640" progId="Equation.DSMT4">
              <p:embed/>
            </p:oleObj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000125" y="3757613"/>
          <a:ext cx="2786063" cy="582612"/>
        </p:xfrm>
        <a:graphic>
          <a:graphicData uri="http://schemas.openxmlformats.org/presentationml/2006/ole">
            <p:oleObj spid="_x0000_s2051" name="Equation" r:id="rId4" imgW="1396800" imgH="2919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46188" y="4757738"/>
          <a:ext cx="2025650" cy="760412"/>
        </p:xfrm>
        <a:graphic>
          <a:graphicData uri="http://schemas.openxmlformats.org/presentationml/2006/ole">
            <p:oleObj spid="_x0000_s2052" name="Equation" r:id="rId5" imgW="1015920" imgH="38088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572000" y="1957388"/>
            <a:ext cx="41433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157663" y="4783138"/>
            <a:ext cx="32623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（对面积的曲面积分）</a:t>
            </a:r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4643438" y="3729038"/>
            <a:ext cx="407193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6" grpId="0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P.229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计算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是球面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= 1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</a:t>
            </a:r>
            <a:r>
              <a:rPr lang="en-US" altLang="zh-CN" smtClean="0"/>
              <a:t> 0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</a:t>
            </a:r>
            <a:r>
              <a:rPr lang="en-US" altLang="zh-CN" smtClean="0"/>
              <a:t> 0 </a:t>
            </a:r>
            <a:r>
              <a:rPr lang="zh-CN" altLang="en-US" smtClean="0"/>
              <a:t>的部分．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  <a:r>
              <a:rPr lang="en-US" altLang="zh-CN" i="1" smtClean="0"/>
              <a:t>z</a:t>
            </a:r>
            <a:r>
              <a:rPr lang="en-US" altLang="zh-CN" smtClean="0"/>
              <a:t> =     (1 </a:t>
            </a:r>
            <a:r>
              <a:rPr lang="en-US" altLang="zh-CN" smtClean="0">
                <a:sym typeface="Symbol" pitchFamily="18" charset="2"/>
              </a:rPr>
              <a:t>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baseline="30000" smtClean="0"/>
              <a:t>1/2</a:t>
            </a:r>
            <a:r>
              <a:rPr lang="en-US" altLang="zh-CN" smtClean="0"/>
              <a:t> </a:t>
            </a:r>
            <a:r>
              <a:rPr lang="zh-CN" altLang="en-US" smtClean="0"/>
              <a:t>上侧；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：</a:t>
            </a:r>
            <a:r>
              <a:rPr lang="en-US" altLang="zh-CN" i="1" smtClean="0"/>
              <a:t>z</a:t>
            </a:r>
            <a:r>
              <a:rPr lang="en-US" altLang="zh-CN" smtClean="0"/>
              <a:t> =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mtClean="0"/>
              <a:t> (1 </a:t>
            </a:r>
            <a:r>
              <a:rPr lang="en-US" altLang="zh-CN" smtClean="0">
                <a:sym typeface="Symbol" pitchFamily="18" charset="2"/>
              </a:rPr>
              <a:t>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baseline="30000" smtClean="0"/>
              <a:t>1/2</a:t>
            </a:r>
            <a:r>
              <a:rPr lang="en-US" altLang="zh-CN" smtClean="0"/>
              <a:t> </a:t>
            </a:r>
            <a:r>
              <a:rPr lang="zh-CN" altLang="en-US" smtClean="0"/>
              <a:t>下侧，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798763" y="284163"/>
          <a:ext cx="1444625" cy="760412"/>
        </p:xfrm>
        <a:graphic>
          <a:graphicData uri="http://schemas.openxmlformats.org/presentationml/2006/ole">
            <p:oleObj spid="_x0000_s36866" name="Equation" r:id="rId3" imgW="723600" imgH="380880" progId="Equation.DSMT4">
              <p:embed/>
            </p:oleObj>
          </a:graphicData>
        </a:graphic>
      </p:graphicFrame>
      <p:pic>
        <p:nvPicPr>
          <p:cNvPr id="36870" name="Picture 3" descr="C:\Users\cjl\Desktop\p185-ex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1250" y="857250"/>
            <a:ext cx="2952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2916238" y="1412875"/>
            <a:ext cx="3276600" cy="838200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①</a:t>
            </a:r>
            <a:r>
              <a:rPr lang="zh-CN" altLang="en-US" b="1" dirty="0">
                <a:solidFill>
                  <a:schemeClr val="tx1"/>
                </a:solidFill>
              </a:rPr>
              <a:t> 确定曲面的方程及侧向； 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②</a:t>
            </a:r>
            <a:r>
              <a:rPr lang="zh-CN" altLang="en-US" b="1" dirty="0">
                <a:solidFill>
                  <a:schemeClr val="tx1"/>
                </a:solidFill>
                <a:latin typeface="Arial" charset="0"/>
              </a:rPr>
              <a:t>一代、二投、三定号</a:t>
            </a:r>
            <a:r>
              <a:rPr lang="en-US" altLang="zh-CN" b="1" dirty="0">
                <a:solidFill>
                  <a:schemeClr val="tx1"/>
                </a:solidFill>
                <a:latin typeface="Arial" charset="0"/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578225" y="333375"/>
            <a:ext cx="6477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363538" y="3357563"/>
          <a:ext cx="8672512" cy="3240087"/>
        </p:xfrm>
        <a:graphic>
          <a:graphicData uri="http://schemas.openxmlformats.org/presentationml/2006/ole">
            <p:oleObj spid="_x0000_s36867" name="Equation" r:id="rId5" imgW="4825800" imgH="1803240" progId="Equation.DSMT4">
              <p:embed/>
            </p:oleObj>
          </a:graphicData>
        </a:graphic>
      </p:graphicFrame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52425" y="4105275"/>
            <a:ext cx="2957513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 flipH="1">
            <a:off x="3306763" y="4105275"/>
            <a:ext cx="3309937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 flipH="1">
            <a:off x="352425" y="4927600"/>
            <a:ext cx="2924175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3276600" y="4927600"/>
            <a:ext cx="4608513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352425" y="5791200"/>
            <a:ext cx="3140075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 flipH="1">
            <a:off x="3492500" y="5791200"/>
            <a:ext cx="4032250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524750" y="5791200"/>
            <a:ext cx="1619250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596900" y="4105275"/>
            <a:ext cx="187325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321050" y="4105275"/>
            <a:ext cx="187325" cy="77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2713" y="3979863"/>
          <a:ext cx="958850" cy="274637"/>
        </p:xfrm>
        <a:graphic>
          <a:graphicData uri="http://schemas.openxmlformats.org/presentationml/2006/ole">
            <p:oleObj spid="_x0000_s36868" name="Equation" r:id="rId6" imgW="533160" imgH="1522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635" grpId="0" animBg="1"/>
      <p:bldP spid="26638" grpId="0" animBg="1"/>
      <p:bldP spid="26639" grpId="0" animBg="1"/>
      <p:bldP spid="26640" grpId="0" animBg="1"/>
      <p:bldP spid="26641" grpId="0" animBg="1"/>
      <p:bldP spid="26642" grpId="0" animBg="1"/>
      <p:bldP spid="26643" grpId="0" animBg="1"/>
      <p:bldP spid="26644" grpId="0" animBg="1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6054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是旋转抛物面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) / 2 </a:t>
            </a:r>
            <a:r>
              <a:rPr lang="zh-CN" altLang="en-US" smtClean="0"/>
              <a:t>介于平面 </a:t>
            </a:r>
            <a:r>
              <a:rPr lang="en-US" altLang="zh-CN" i="1" smtClean="0"/>
              <a:t>z</a:t>
            </a:r>
            <a:r>
              <a:rPr lang="en-US" altLang="zh-CN" smtClean="0"/>
              <a:t> = 0</a:t>
            </a:r>
            <a:r>
              <a:rPr lang="zh-CN" altLang="en-US" smtClean="0"/>
              <a:t> 及 </a:t>
            </a:r>
            <a:r>
              <a:rPr lang="en-US" altLang="zh-CN" i="1" smtClean="0"/>
              <a:t>z</a:t>
            </a:r>
            <a:r>
              <a:rPr lang="en-US" altLang="zh-CN" smtClean="0"/>
              <a:t> = 2</a:t>
            </a:r>
            <a:r>
              <a:rPr lang="zh-CN" altLang="en-US" smtClean="0"/>
              <a:t> 之间部分的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已知	</a:t>
            </a:r>
            <a:r>
              <a:rPr lang="en-US" altLang="zh-CN" i="1" smtClean="0">
                <a:solidFill>
                  <a:srgbClr val="0000FF"/>
                </a:solidFill>
              </a:rPr>
              <a:t>dydz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dS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			dzdx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dS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			dxdy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g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dS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故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2940050" cy="760412"/>
        </p:xfrm>
        <a:graphic>
          <a:graphicData uri="http://schemas.openxmlformats.org/presentationml/2006/ole">
            <p:oleObj spid="_x0000_s37890" name="Equation" r:id="rId3" imgW="1473120" imgH="380880" progId="Equation.DSMT4">
              <p:embed/>
            </p:oleObj>
          </a:graphicData>
        </a:graphic>
      </p:graphicFrame>
      <p:pic>
        <p:nvPicPr>
          <p:cNvPr id="37894" name="Picture 3" descr="C:\Users\cjl\Desktop\p185-ex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5075" y="1485900"/>
            <a:ext cx="2828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203575" y="333375"/>
            <a:ext cx="6477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211638" y="333375"/>
            <a:ext cx="6477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042988" y="3213100"/>
          <a:ext cx="4537075" cy="1673225"/>
        </p:xfrm>
        <a:graphic>
          <a:graphicData uri="http://schemas.openxmlformats.org/presentationml/2006/ole">
            <p:oleObj spid="_x0000_s37891" name="Equation" r:id="rId5" imgW="2273040" imgH="838080" progId="Equation.DSMT4">
              <p:embed/>
            </p:oleObj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1331913" y="5229225"/>
          <a:ext cx="6640512" cy="912813"/>
        </p:xfrm>
        <a:graphic>
          <a:graphicData uri="http://schemas.openxmlformats.org/presentationml/2006/ole">
            <p:oleObj spid="_x0000_s37892" name="Equation" r:id="rId6" imgW="3327120" imgH="457200" progId="Equation.DSMT4">
              <p:embed/>
            </p:oleObj>
          </a:graphicData>
        </a:graphic>
      </p:graphicFrame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971550" y="4005263"/>
            <a:ext cx="3887788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168775" y="3716338"/>
            <a:ext cx="299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（化为第一类曲面积分）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168775" y="4652963"/>
            <a:ext cx="299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（化为第二类曲面积分）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162550" y="3213100"/>
            <a:ext cx="417513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266950" y="1747838"/>
            <a:ext cx="2160588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266950" y="2708275"/>
            <a:ext cx="2160588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/>
      <p:bldP spid="27660" grpId="0" animBg="1"/>
      <p:bldP spid="27667" grpId="0" animBg="1"/>
      <p:bldP spid="27664" grpId="0"/>
      <p:bldP spid="27665" grpId="0"/>
      <p:bldP spid="27668" grpId="0" animBg="1"/>
      <p:bldP spid="25613" grpId="0" animBg="1"/>
      <p:bldP spid="25613" grpId="1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2867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是旋转抛物面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) / 2 </a:t>
            </a:r>
            <a:r>
              <a:rPr lang="zh-CN" altLang="en-US" smtClean="0"/>
              <a:t>介于平面 </a:t>
            </a:r>
            <a:r>
              <a:rPr lang="en-US" altLang="zh-CN" i="1" smtClean="0"/>
              <a:t>z</a:t>
            </a:r>
            <a:r>
              <a:rPr lang="en-US" altLang="zh-CN" smtClean="0"/>
              <a:t> = 0</a:t>
            </a:r>
            <a:r>
              <a:rPr lang="zh-CN" altLang="en-US" smtClean="0"/>
              <a:t> 及 </a:t>
            </a:r>
            <a:r>
              <a:rPr lang="en-US" altLang="zh-CN" i="1" smtClean="0"/>
              <a:t>z</a:t>
            </a:r>
            <a:r>
              <a:rPr lang="en-US" altLang="zh-CN" smtClean="0"/>
              <a:t> = 2</a:t>
            </a:r>
            <a:r>
              <a:rPr lang="zh-CN" altLang="en-US" smtClean="0"/>
              <a:t> 之间部分的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上任意一点的法向量为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2940050" cy="760412"/>
        </p:xfrm>
        <a:graphic>
          <a:graphicData uri="http://schemas.openxmlformats.org/presentationml/2006/ole">
            <p:oleObj spid="_x0000_s38914" name="Equation" r:id="rId3" imgW="1473120" imgH="380880" progId="Equation.DSMT4">
              <p:embed/>
            </p:oleObj>
          </a:graphicData>
        </a:graphic>
      </p:graphicFrame>
      <p:pic>
        <p:nvPicPr>
          <p:cNvPr id="38919" name="Picture 3" descr="C:\Users\cjl\Desktop\p185-ex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5075" y="1485900"/>
            <a:ext cx="2828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3203575" y="333375"/>
            <a:ext cx="6477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4211638" y="333375"/>
            <a:ext cx="6477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979488" y="4941888"/>
          <a:ext cx="5927725" cy="1550987"/>
        </p:xfrm>
        <a:graphic>
          <a:graphicData uri="http://schemas.openxmlformats.org/presentationml/2006/ole">
            <p:oleObj spid="_x0000_s38915" name="Equation" r:id="rId5" imgW="3301920" imgH="863280" progId="Equation.DSMT4">
              <p:embed/>
            </p:oleObj>
          </a:graphicData>
        </a:graphic>
      </p:graphicFrame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3578225" y="5791200"/>
            <a:ext cx="3298825" cy="733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195513" y="2149475"/>
          <a:ext cx="3394075" cy="558800"/>
        </p:xfrm>
        <a:graphic>
          <a:graphicData uri="http://schemas.openxmlformats.org/presentationml/2006/ole">
            <p:oleObj spid="_x0000_s38916" name="Equation" r:id="rId6" imgW="1701720" imgH="279360" progId="Equation.DSMT4">
              <p:embed/>
            </p:oleObj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979488" y="3130550"/>
          <a:ext cx="5176837" cy="1738313"/>
        </p:xfrm>
        <a:graphic>
          <a:graphicData uri="http://schemas.openxmlformats.org/presentationml/2006/ole">
            <p:oleObj spid="_x0000_s38917" name="Equation" r:id="rId7" imgW="2882880" imgH="965160" progId="Equation.DSMT4">
              <p:embed/>
            </p:oleObj>
          </a:graphicData>
        </a:graphic>
      </p:graphicFrame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5148263" y="4957763"/>
            <a:ext cx="661987" cy="7747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3" grpId="0" animBg="1"/>
      <p:bldP spid="8295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18970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是旋转抛物面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) / 2 </a:t>
            </a:r>
            <a:r>
              <a:rPr lang="zh-CN" altLang="en-US" smtClean="0"/>
              <a:t>介于平面 </a:t>
            </a:r>
            <a:r>
              <a:rPr lang="en-US" altLang="zh-CN" i="1" smtClean="0"/>
              <a:t>z</a:t>
            </a:r>
            <a:r>
              <a:rPr lang="en-US" altLang="zh-CN" smtClean="0"/>
              <a:t> = 0</a:t>
            </a:r>
            <a:r>
              <a:rPr lang="zh-CN" altLang="en-US" smtClean="0"/>
              <a:t> 及 </a:t>
            </a:r>
            <a:r>
              <a:rPr lang="en-US" altLang="zh-CN" i="1" smtClean="0"/>
              <a:t>z</a:t>
            </a:r>
            <a:r>
              <a:rPr lang="en-US" altLang="zh-CN" smtClean="0"/>
              <a:t> = 2</a:t>
            </a:r>
            <a:r>
              <a:rPr lang="zh-CN" altLang="en-US" smtClean="0"/>
              <a:t> 之间部分的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endParaRPr lang="zh-CN" altLang="en-US" smtClean="0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2940050" cy="760412"/>
        </p:xfrm>
        <a:graphic>
          <a:graphicData uri="http://schemas.openxmlformats.org/presentationml/2006/ole">
            <p:oleObj spid="_x0000_s39938" name="Equation" r:id="rId3" imgW="1473120" imgH="380880" progId="Equation.DSMT4">
              <p:embed/>
            </p:oleObj>
          </a:graphicData>
        </a:graphic>
      </p:graphicFrame>
      <p:pic>
        <p:nvPicPr>
          <p:cNvPr id="39942" name="Picture 3" descr="C:\Users\cjl\Desktop\p185-ex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5075" y="1485900"/>
            <a:ext cx="2828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3203575" y="333375"/>
            <a:ext cx="6477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4211638" y="333375"/>
            <a:ext cx="6477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84163" y="2324100"/>
          <a:ext cx="8347075" cy="4060825"/>
        </p:xfrm>
        <a:graphic>
          <a:graphicData uri="http://schemas.openxmlformats.org/presentationml/2006/ole">
            <p:oleObj spid="_x0000_s39939" name="Equation" r:id="rId5" imgW="4647960" imgH="2260440" progId="Equation.DSMT4">
              <p:embed/>
            </p:oleObj>
          </a:graphicData>
        </a:graphic>
      </p:graphicFrame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36538" y="3025775"/>
            <a:ext cx="5775325" cy="908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236538" y="3933825"/>
            <a:ext cx="5775325" cy="908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236538" y="4841875"/>
            <a:ext cx="5775325" cy="819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236538" y="5659438"/>
            <a:ext cx="7704137" cy="698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6746875" y="3544888"/>
            <a:ext cx="1797050" cy="531812"/>
          </a:xfrm>
          <a:prstGeom prst="ellipse">
            <a:avLst/>
          </a:prstGeom>
          <a:solidFill>
            <a:srgbClr val="FFFF99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6888" y="3025775"/>
            <a:ext cx="233362" cy="908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96888" y="4797425"/>
            <a:ext cx="4722812" cy="8778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1238250" y="4876800"/>
            <a:ext cx="3981450" cy="7191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42875" y="3000375"/>
          <a:ext cx="962025" cy="274638"/>
        </p:xfrm>
        <a:graphic>
          <a:graphicData uri="http://schemas.openxmlformats.org/presentationml/2006/ole">
            <p:oleObj spid="_x0000_s39940" name="Equation" r:id="rId6" imgW="533160" imgH="152280" progId="Equation.DSMT4">
              <p:embed/>
            </p:oleObj>
          </a:graphicData>
        </a:graphic>
      </p:graphicFrame>
      <p:sp>
        <p:nvSpPr>
          <p:cNvPr id="18" name="Rectangle 13"/>
          <p:cNvSpPr>
            <a:spLocks noChangeArrowheads="1"/>
          </p:cNvSpPr>
          <p:nvPr/>
        </p:nvSpPr>
        <p:spPr bwMode="auto">
          <a:xfrm flipH="1">
            <a:off x="7950200" y="5659438"/>
            <a:ext cx="714375" cy="698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 animBg="1"/>
      <p:bldP spid="83979" grpId="0" animBg="1"/>
      <p:bldP spid="83980" grpId="0" animBg="1"/>
      <p:bldP spid="83981" grpId="0" animBg="1"/>
      <p:bldP spid="33807" grpId="0" animBg="1"/>
      <p:bldP spid="4" grpId="0" animBg="1"/>
      <p:bldP spid="25" grpId="0" animBg="1"/>
      <p:bldP spid="25" grpId="1" animBg="1"/>
      <p:bldP spid="28" grpId="0" animBg="1"/>
      <p:bldP spid="28" grpId="1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329613" cy="4525962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第一类曲面积分</a:t>
            </a:r>
            <a:r>
              <a:rPr lang="zh-CN" altLang="en-US" smtClean="0">
                <a:solidFill>
                  <a:srgbClr val="0000FF"/>
                </a:solidFill>
              </a:rPr>
              <a:t>（对面积的曲面积分）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第二类曲面积分</a:t>
            </a:r>
            <a:r>
              <a:rPr lang="zh-CN" altLang="en-US" smtClean="0">
                <a:solidFill>
                  <a:srgbClr val="0000FF"/>
                </a:solidFill>
              </a:rPr>
              <a:t>（对坐标的曲面积分）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                                      是曲面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上任一点的</a:t>
            </a:r>
            <a:r>
              <a:rPr lang="zh-CN" altLang="en-US" smtClean="0">
                <a:solidFill>
                  <a:srgbClr val="FF0000"/>
                </a:solidFill>
              </a:rPr>
              <a:t>单位法向量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小结：曲面积分的分类</a:t>
            </a:r>
            <a:endParaRPr lang="zh-CN" altLang="en-US" dirty="0"/>
          </a:p>
        </p:txBody>
      </p:sp>
      <p:graphicFrame>
        <p:nvGraphicFramePr>
          <p:cNvPr id="7183" name="Object 3"/>
          <p:cNvGraphicFramePr>
            <a:graphicFrameLocks noChangeAspect="1"/>
          </p:cNvGraphicFramePr>
          <p:nvPr/>
        </p:nvGraphicFramePr>
        <p:xfrm>
          <a:off x="2039938" y="2201863"/>
          <a:ext cx="5067300" cy="887412"/>
        </p:xfrm>
        <a:graphic>
          <a:graphicData uri="http://schemas.openxmlformats.org/presentationml/2006/ole">
            <p:oleObj spid="_x0000_s40962" name="Equation" r:id="rId3" imgW="2539800" imgH="444240" progId="Equation.DSMT4">
              <p:embed/>
            </p:oleObj>
          </a:graphicData>
        </a:graphic>
      </p:graphicFrame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498600" y="3998913"/>
          <a:ext cx="6146800" cy="787400"/>
        </p:xfrm>
        <a:graphic>
          <a:graphicData uri="http://schemas.openxmlformats.org/presentationml/2006/ole">
            <p:oleObj spid="_x0000_s40963" name="Equation" r:id="rId4" imgW="3073320" imgH="393480" progId="Equation.DSMT4">
              <p:embed/>
            </p:oleObj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1296988" y="4997450"/>
          <a:ext cx="2921000" cy="482600"/>
        </p:xfrm>
        <a:graphic>
          <a:graphicData uri="http://schemas.openxmlformats.org/presentationml/2006/ole">
            <p:oleObj spid="_x0000_s40964" name="Equation" r:id="rId5" imgW="146016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前提：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在光滑曲面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上有定义且连续．</a:t>
            </a:r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，则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则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则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</a:t>
            </a:r>
            <a:endParaRPr lang="zh-CN" altLang="en-US" smtClean="0"/>
          </a:p>
        </p:txBody>
      </p:sp>
      <p:sp>
        <p:nvSpPr>
          <p:cNvPr id="819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/>
              <a:t>小结：第一类曲面积分的计算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230313" y="2493963"/>
          <a:ext cx="6683375" cy="863600"/>
        </p:xfrm>
        <a:graphic>
          <a:graphicData uri="http://schemas.openxmlformats.org/presentationml/2006/ole">
            <p:oleObj spid="_x0000_s41986" name="Equation" r:id="rId3" imgW="3352680" imgH="431640" progId="Equation.DSMT4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214438" y="3800475"/>
          <a:ext cx="6686550" cy="838200"/>
        </p:xfrm>
        <a:graphic>
          <a:graphicData uri="http://schemas.openxmlformats.org/presentationml/2006/ole">
            <p:oleObj spid="_x0000_s41987" name="Equation" r:id="rId4" imgW="3352680" imgH="41904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228725" y="5122863"/>
          <a:ext cx="6686550" cy="863600"/>
        </p:xfrm>
        <a:graphic>
          <a:graphicData uri="http://schemas.openxmlformats.org/presentationml/2006/ole">
            <p:oleObj spid="_x0000_s41988" name="Equation" r:id="rId5" imgW="3352680" imgH="43164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85913" y="2573338"/>
            <a:ext cx="1189037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757613" y="2514600"/>
            <a:ext cx="1957387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3143250" y="2514600"/>
            <a:ext cx="614363" cy="8556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776538" y="2573338"/>
            <a:ext cx="366712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686425" y="2514600"/>
            <a:ext cx="2214563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585913" y="3875088"/>
            <a:ext cx="1189037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757613" y="3816350"/>
            <a:ext cx="1957387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3143250" y="3816350"/>
            <a:ext cx="614363" cy="8556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2776538" y="3875088"/>
            <a:ext cx="366712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5686425" y="3816350"/>
            <a:ext cx="2214563" cy="642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585913" y="5203825"/>
            <a:ext cx="1189037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757613" y="5145088"/>
            <a:ext cx="1957387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 flipH="1">
            <a:off x="3143250" y="5145088"/>
            <a:ext cx="614363" cy="8556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 flipH="1">
            <a:off x="2776538" y="5203825"/>
            <a:ext cx="366712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 flipH="1">
            <a:off x="5686425" y="5145088"/>
            <a:ext cx="2214563" cy="6429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410200" y="611188"/>
            <a:ext cx="3276600" cy="420687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步骤：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一代、二投、三积分</a:t>
            </a:r>
            <a:r>
              <a:rPr lang="en-US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" grpId="0" animBg="1"/>
      <p:bldP spid="1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7" grpId="0" animBg="1"/>
      <p:bldP spid="38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/>
              <a:t>小结：第二类曲面积分的计算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前提：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在光滑曲面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上有定义且连续．</a:t>
            </a:r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，取</a:t>
            </a:r>
            <a:r>
              <a:rPr lang="zh-CN" altLang="en-US" smtClean="0">
                <a:solidFill>
                  <a:srgbClr val="FF0000"/>
                </a:solidFill>
              </a:rPr>
              <a:t>上</a:t>
            </a:r>
            <a:r>
              <a:rPr lang="zh-CN" altLang="en-US" smtClean="0"/>
              <a:t>侧或</a:t>
            </a:r>
            <a:r>
              <a:rPr lang="zh-CN" altLang="en-US" smtClean="0">
                <a:solidFill>
                  <a:srgbClr val="0000FF"/>
                </a:solidFill>
              </a:rPr>
              <a:t>下</a:t>
            </a:r>
            <a:r>
              <a:rPr lang="zh-CN" altLang="en-US" smtClean="0"/>
              <a:t>侧，则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，取</a:t>
            </a:r>
            <a:r>
              <a:rPr lang="zh-CN" altLang="en-US" smtClean="0">
                <a:solidFill>
                  <a:srgbClr val="FF0000"/>
                </a:solidFill>
              </a:rPr>
              <a:t>左</a:t>
            </a:r>
            <a:r>
              <a:rPr lang="zh-CN" altLang="en-US" smtClean="0"/>
              <a:t>侧或</a:t>
            </a:r>
            <a:r>
              <a:rPr lang="zh-CN" altLang="en-US" smtClean="0">
                <a:solidFill>
                  <a:srgbClr val="0000FF"/>
                </a:solidFill>
              </a:rPr>
              <a:t>右</a:t>
            </a:r>
            <a:r>
              <a:rPr lang="zh-CN" altLang="en-US" smtClean="0"/>
              <a:t>侧，</a:t>
            </a:r>
            <a:r>
              <a:rPr lang="zh-CN" altLang="en-US" smtClean="0">
                <a:sym typeface="Symbol" pitchFamily="18" charset="2"/>
              </a:rPr>
              <a:t>则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的方程为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，取</a:t>
            </a:r>
            <a:r>
              <a:rPr lang="zh-CN" altLang="en-US" smtClean="0">
                <a:solidFill>
                  <a:srgbClr val="FF0000"/>
                </a:solidFill>
              </a:rPr>
              <a:t>前</a:t>
            </a:r>
            <a:r>
              <a:rPr lang="zh-CN" altLang="en-US" smtClean="0"/>
              <a:t>侧或</a:t>
            </a:r>
            <a:r>
              <a:rPr lang="zh-CN" altLang="en-US" smtClean="0">
                <a:solidFill>
                  <a:srgbClr val="0000FF"/>
                </a:solidFill>
              </a:rPr>
              <a:t>后</a:t>
            </a:r>
            <a:r>
              <a:rPr lang="zh-CN" altLang="en-US" smtClean="0"/>
              <a:t>侧，</a:t>
            </a:r>
            <a:r>
              <a:rPr lang="zh-CN" altLang="en-US" smtClean="0">
                <a:sym typeface="Symbol" pitchFamily="18" charset="2"/>
              </a:rPr>
              <a:t>则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</a:t>
            </a:r>
            <a:endParaRPr lang="zh-CN" altLang="en-US" smtClean="0"/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214438" y="2500313"/>
          <a:ext cx="5670550" cy="838200"/>
        </p:xfrm>
        <a:graphic>
          <a:graphicData uri="http://schemas.openxmlformats.org/presentationml/2006/ole">
            <p:oleObj spid="_x0000_s43010" name="Equation" r:id="rId4" imgW="2844720" imgH="419040" progId="Equation.DSMT4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214438" y="3806825"/>
          <a:ext cx="5595937" cy="812800"/>
        </p:xfrm>
        <a:graphic>
          <a:graphicData uri="http://schemas.openxmlformats.org/presentationml/2006/ole">
            <p:oleObj spid="_x0000_s43011" name="Equation" r:id="rId5" imgW="2806560" imgH="40608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214438" y="5129213"/>
          <a:ext cx="5548312" cy="838200"/>
        </p:xfrm>
        <a:graphic>
          <a:graphicData uri="http://schemas.openxmlformats.org/presentationml/2006/ole">
            <p:oleObj spid="_x0000_s43012" name="Equation" r:id="rId6" imgW="2781000" imgH="41904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85913" y="2566988"/>
            <a:ext cx="1189037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3387725" y="2508250"/>
            <a:ext cx="3541713" cy="8556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776538" y="2566988"/>
            <a:ext cx="612775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585913" y="3868738"/>
            <a:ext cx="1189037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3387725" y="3810000"/>
            <a:ext cx="3398838" cy="8556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2776538" y="3868738"/>
            <a:ext cx="612775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585913" y="5197475"/>
            <a:ext cx="1189037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 flipH="1">
            <a:off x="3387725" y="5138738"/>
            <a:ext cx="3398838" cy="8556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 flipH="1">
            <a:off x="2776538" y="5197475"/>
            <a:ext cx="61277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410200" y="427038"/>
            <a:ext cx="3276600" cy="838200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①</a:t>
            </a:r>
            <a:r>
              <a:rPr lang="zh-CN" altLang="en-US" b="1" dirty="0">
                <a:solidFill>
                  <a:schemeClr val="tx1"/>
                </a:solidFill>
              </a:rPr>
              <a:t> 确定曲面的方程及侧向； 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② </a:t>
            </a:r>
            <a:r>
              <a:rPr lang="zh-CN" altLang="en-US" b="1" dirty="0">
                <a:solidFill>
                  <a:schemeClr val="tx1"/>
                </a:solidFill>
              </a:rPr>
              <a:t>一代、二投、三定号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 rot="5400000">
            <a:off x="2940050" y="5715000"/>
            <a:ext cx="285750" cy="2857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81088" y="6010275"/>
            <a:ext cx="2520950" cy="5857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1600" b="1" i="1">
                <a:latin typeface="Times New Roman" pitchFamily="18" charset="0"/>
              </a:rPr>
              <a:t>dS</a:t>
            </a:r>
            <a:r>
              <a:rPr lang="en-US" altLang="zh-CN" sz="1600" b="1">
                <a:latin typeface="Times New Roman" pitchFamily="18" charset="0"/>
              </a:rPr>
              <a:t> </a:t>
            </a:r>
            <a:r>
              <a:rPr lang="zh-CN" altLang="en-US" sz="1600" b="1">
                <a:latin typeface="Times New Roman" pitchFamily="18" charset="0"/>
              </a:rPr>
              <a:t>在坐标面上的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有向投影</a:t>
            </a:r>
            <a:endParaRPr lang="en-US" altLang="zh-CN" sz="1600" b="1">
              <a:solidFill>
                <a:srgbClr val="FF0000"/>
              </a:solidFill>
              <a:latin typeface="Times New Roman" pitchFamily="18" charset="0"/>
            </a:endParaRPr>
          </a:p>
          <a:p>
            <a:pPr algn="r"/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（带符号的投影）</a:t>
            </a:r>
            <a:endParaRPr lang="zh-CN" altLang="en-US" sz="1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 flipH="1">
            <a:off x="6134100" y="2566988"/>
            <a:ext cx="612775" cy="500062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 flipH="1">
            <a:off x="6062663" y="3868738"/>
            <a:ext cx="611187" cy="500062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 flipH="1">
            <a:off x="6054725" y="5197475"/>
            <a:ext cx="611188" cy="500063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右箭头 44"/>
          <p:cNvSpPr/>
          <p:nvPr/>
        </p:nvSpPr>
        <p:spPr>
          <a:xfrm rot="5400000">
            <a:off x="6218238" y="5715000"/>
            <a:ext cx="285750" cy="28575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4329113" y="6010275"/>
            <a:ext cx="3529012" cy="5842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latin typeface="Times New Roman" pitchFamily="18" charset="0"/>
              </a:rPr>
              <a:t>直角坐标系下，</a:t>
            </a:r>
            <a:endParaRPr lang="en-US" altLang="zh-CN" sz="1600" b="1">
              <a:latin typeface="Times New Roman" pitchFamily="18" charset="0"/>
            </a:endParaRPr>
          </a:p>
          <a:p>
            <a:pPr algn="ctr"/>
            <a:r>
              <a:rPr lang="en-US" altLang="zh-CN" sz="1600" b="1" i="1">
                <a:latin typeface="Times New Roman" pitchFamily="18" charset="0"/>
              </a:rPr>
              <a:t>dS</a:t>
            </a:r>
            <a:r>
              <a:rPr lang="en-US" altLang="zh-CN" sz="1600" b="1">
                <a:latin typeface="Times New Roman" pitchFamily="18" charset="0"/>
              </a:rPr>
              <a:t> </a:t>
            </a:r>
            <a:r>
              <a:rPr lang="zh-CN" altLang="en-US" sz="1600" b="1">
                <a:latin typeface="Times New Roman" pitchFamily="18" charset="0"/>
              </a:rPr>
              <a:t>在坐标面上的</a:t>
            </a:r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投影面积 </a:t>
            </a:r>
            <a:r>
              <a:rPr lang="en-US" altLang="zh-CN" sz="1600" b="1" i="1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en-US" altLang="zh-CN" sz="1600" b="1" i="1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（ ≥ 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）</a:t>
            </a:r>
            <a:endParaRPr lang="en-US" altLang="zh-CN" sz="16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3575" y="2571750"/>
            <a:ext cx="1322388" cy="70802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g"/>
              <a:defRPr/>
            </a:pPr>
            <a:r>
              <a:rPr lang="zh-CN" altLang="en-US" sz="2000" b="1" kern="0" dirty="0">
                <a:latin typeface="Times New Roman"/>
                <a:ea typeface="楷体_GB2312"/>
              </a:rPr>
              <a:t>：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上</a:t>
            </a:r>
            <a:r>
              <a:rPr lang="zh-CN" altLang="en-US" sz="2000" b="1" kern="0" dirty="0">
                <a:latin typeface="Times New Roman"/>
                <a:ea typeface="楷体_GB2312"/>
              </a:rPr>
              <a:t>锐正</a:t>
            </a:r>
            <a:endParaRPr lang="en-US" altLang="zh-CN" sz="2000" b="1" kern="0" dirty="0">
              <a:latin typeface="Times New Roman"/>
              <a:ea typeface="楷体_GB2312"/>
            </a:endParaRPr>
          </a:p>
          <a:p>
            <a:pPr algn="r">
              <a:defRPr/>
            </a:pPr>
            <a:r>
              <a:rPr lang="zh-CN" altLang="en-US" sz="20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下</a:t>
            </a:r>
            <a:r>
              <a:rPr lang="zh-CN" altLang="en-US" sz="2000" b="1" kern="0" dirty="0">
                <a:latin typeface="Times New Roman"/>
                <a:ea typeface="楷体_GB2312"/>
              </a:rPr>
              <a:t>钝负</a:t>
            </a:r>
            <a:endParaRPr lang="zh-CN" altLang="en-US" sz="1600" i="1" dirty="0">
              <a:latin typeface="Symbol" pitchFamily="18" charset="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13575" y="3868738"/>
            <a:ext cx="1357313" cy="70802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  <a:defRPr/>
            </a:pPr>
            <a:r>
              <a:rPr lang="zh-CN" altLang="en-US" sz="2000" b="1" kern="0" dirty="0">
                <a:latin typeface="Times New Roman"/>
                <a:ea typeface="楷体_GB2312"/>
              </a:rPr>
              <a:t>：</a:t>
            </a:r>
            <a:r>
              <a:rPr lang="zh-CN" altLang="en-US" sz="20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右</a:t>
            </a:r>
            <a:r>
              <a:rPr lang="zh-CN" altLang="en-US" sz="2000" b="1" kern="0" dirty="0">
                <a:latin typeface="Times New Roman"/>
                <a:ea typeface="楷体_GB2312"/>
              </a:rPr>
              <a:t>锐正</a:t>
            </a:r>
            <a:endParaRPr lang="en-US" altLang="zh-CN" sz="2000" b="1" kern="0" dirty="0">
              <a:latin typeface="Times New Roman"/>
              <a:ea typeface="楷体_GB2312"/>
            </a:endParaRPr>
          </a:p>
          <a:p>
            <a:pPr algn="r"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左</a:t>
            </a:r>
            <a:r>
              <a:rPr lang="zh-CN" altLang="en-US" sz="2000" b="1" kern="0" dirty="0">
                <a:latin typeface="Times New Roman"/>
                <a:ea typeface="楷体_GB2312"/>
              </a:rPr>
              <a:t>钝负</a:t>
            </a:r>
            <a:endParaRPr lang="zh-CN" altLang="en-US" sz="1600" i="1" dirty="0">
              <a:latin typeface="Symbol" pitchFamily="18" charset="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13575" y="5197475"/>
            <a:ext cx="1379538" cy="70802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a"/>
              <a:defRPr/>
            </a:pPr>
            <a:r>
              <a:rPr lang="zh-CN" altLang="en-US" sz="2000" b="1" kern="0" dirty="0">
                <a:latin typeface="Times New Roman"/>
                <a:ea typeface="楷体_GB2312"/>
              </a:rPr>
              <a:t>：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前</a:t>
            </a:r>
            <a:r>
              <a:rPr lang="zh-CN" altLang="en-US" sz="2000" b="1" kern="0" dirty="0">
                <a:latin typeface="Times New Roman"/>
                <a:ea typeface="楷体_GB2312"/>
              </a:rPr>
              <a:t>锐正</a:t>
            </a:r>
            <a:endParaRPr lang="en-US" altLang="zh-CN" sz="2000" b="1" kern="0" dirty="0">
              <a:latin typeface="Times New Roman"/>
              <a:ea typeface="楷体_GB2312"/>
            </a:endParaRPr>
          </a:p>
          <a:p>
            <a:pPr algn="r">
              <a:defRPr/>
            </a:pPr>
            <a:r>
              <a:rPr lang="zh-CN" altLang="en-US" sz="20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后</a:t>
            </a:r>
            <a:r>
              <a:rPr lang="zh-CN" altLang="en-US" sz="2000" b="1" kern="0" dirty="0">
                <a:latin typeface="Times New Roman"/>
                <a:ea typeface="楷体_GB2312"/>
              </a:rPr>
              <a:t>钝负</a:t>
            </a:r>
            <a:endParaRPr lang="zh-CN" altLang="en-US" sz="1600" i="1" dirty="0">
              <a:latin typeface="Symbol" pitchFamily="18" charset="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78825" y="2909888"/>
            <a:ext cx="625475" cy="2657475"/>
          </a:xfrm>
          <a:prstGeom prst="rect">
            <a:avLst/>
          </a:prstGeom>
          <a:ln w="28575">
            <a:noFill/>
          </a:ln>
        </p:spPr>
        <p:txBody>
          <a:bodyPr lIns="36000" tIns="36000" rIns="36000" bIns="36000" anchor="b">
            <a:sp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锐</a:t>
            </a:r>
            <a:endParaRPr lang="en-US" altLang="zh-CN" sz="2400" b="1" kern="0" dirty="0">
              <a:solidFill>
                <a:srgbClr val="FF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endParaRPr lang="en-US" altLang="zh-CN" sz="2400" b="1" kern="0" dirty="0">
              <a:solidFill>
                <a:srgbClr val="FF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正</a:t>
            </a:r>
            <a:endParaRPr lang="en-US" altLang="zh-CN" sz="2400" b="1" kern="0" dirty="0">
              <a:solidFill>
                <a:srgbClr val="FF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endParaRPr lang="en-US" altLang="zh-CN" sz="2400" b="1" kern="0" dirty="0">
              <a:solidFill>
                <a:srgbClr val="FF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钝</a:t>
            </a:r>
            <a:endParaRPr lang="en-US" altLang="zh-CN" sz="2400" b="1" kern="0" dirty="0">
              <a:solidFill>
                <a:srgbClr val="FF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endParaRPr lang="en-US" altLang="zh-CN" sz="2400" b="1" kern="0" dirty="0">
              <a:solidFill>
                <a:srgbClr val="FF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负</a:t>
            </a:r>
            <a:endParaRPr lang="zh-CN" altLang="en-US" i="1" dirty="0">
              <a:solidFill>
                <a:srgbClr val="FF0000"/>
              </a:solidFill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" grpId="0" animBg="1"/>
      <p:bldP spid="25" grpId="0" animBg="1"/>
      <p:bldP spid="27" grpId="0" animBg="1"/>
      <p:bldP spid="28" grpId="0" animBg="1"/>
      <p:bldP spid="30" grpId="0" animBg="1"/>
      <p:bldP spid="34" grpId="0" animBg="1"/>
      <p:bldP spid="37" grpId="0" animBg="1"/>
      <p:bldP spid="23" grpId="0" animBg="1"/>
      <p:bldP spid="24" grpId="0" animBg="1"/>
      <p:bldP spid="3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11 − 4</a:t>
            </a:r>
          </a:p>
          <a:p>
            <a:pPr lvl="1"/>
            <a:r>
              <a:rPr lang="en-US" altLang="zh-CN" smtClean="0"/>
              <a:t>4(1)</a:t>
            </a:r>
          </a:p>
          <a:p>
            <a:pPr lvl="1"/>
            <a:r>
              <a:rPr lang="en-US" altLang="zh-CN" smtClean="0"/>
              <a:t>5(1)</a:t>
            </a:r>
          </a:p>
          <a:p>
            <a:pPr lvl="1"/>
            <a:r>
              <a:rPr lang="en-US" altLang="zh-CN" smtClean="0"/>
              <a:t>6(3)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11 − 5</a:t>
            </a:r>
          </a:p>
          <a:p>
            <a:pPr lvl="1"/>
            <a:r>
              <a:rPr lang="en-US" altLang="zh-CN" smtClean="0"/>
              <a:t>3(2)(3)</a:t>
            </a:r>
          </a:p>
          <a:p>
            <a:pPr lvl="1"/>
            <a:r>
              <a:rPr lang="en-US" altLang="zh-CN" smtClean="0"/>
              <a:t>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作业之二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第一类曲线积分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第一类曲面积分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三重积分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概念比较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236913" y="1390650"/>
          <a:ext cx="4911725" cy="862013"/>
        </p:xfrm>
        <a:graphic>
          <a:graphicData uri="http://schemas.openxmlformats.org/presentationml/2006/ole">
            <p:oleObj spid="_x0000_s3074" name="Equation" r:id="rId3" imgW="246348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236913" y="3105150"/>
          <a:ext cx="5067300" cy="887413"/>
        </p:xfrm>
        <a:graphic>
          <a:graphicData uri="http://schemas.openxmlformats.org/presentationml/2006/ole">
            <p:oleObj spid="_x0000_s3075" name="Equation" r:id="rId4" imgW="2539800" imgH="444240" progId="Equation.DSMT4">
              <p:embed/>
            </p:oleObj>
          </a:graphicData>
        </a:graphic>
      </p:graphicFrame>
      <p:grpSp>
        <p:nvGrpSpPr>
          <p:cNvPr id="4" name="组合 44"/>
          <p:cNvGrpSpPr>
            <a:grpSpLocks/>
          </p:cNvGrpSpPr>
          <p:nvPr/>
        </p:nvGrpSpPr>
        <p:grpSpPr bwMode="auto">
          <a:xfrm>
            <a:off x="6318250" y="1857375"/>
            <a:ext cx="2190750" cy="385763"/>
            <a:chOff x="5903939" y="1857364"/>
            <a:chExt cx="2190744" cy="385763"/>
          </a:xfrm>
        </p:grpSpPr>
        <p:cxnSp>
          <p:nvCxnSpPr>
            <p:cNvPr id="36" name="直接连接符 35"/>
            <p:cNvCxnSpPr/>
            <p:nvPr/>
          </p:nvCxnSpPr>
          <p:spPr bwMode="auto">
            <a:xfrm>
              <a:off x="5903939" y="2038339"/>
              <a:ext cx="164464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8"/>
            <p:cNvSpPr>
              <a:spLocks noChangeArrowheads="1"/>
            </p:cNvSpPr>
            <p:nvPr/>
          </p:nvSpPr>
          <p:spPr bwMode="auto">
            <a:xfrm>
              <a:off x="7500960" y="1857364"/>
              <a:ext cx="593723" cy="3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46"/>
          <p:cNvGrpSpPr>
            <a:grpSpLocks/>
          </p:cNvGrpSpPr>
          <p:nvPr/>
        </p:nvGrpSpPr>
        <p:grpSpPr bwMode="auto">
          <a:xfrm>
            <a:off x="5981700" y="2119313"/>
            <a:ext cx="2578100" cy="385762"/>
            <a:chOff x="5567389" y="2119302"/>
            <a:chExt cx="2578093" cy="385762"/>
          </a:xfrm>
        </p:grpSpPr>
        <p:cxnSp>
          <p:nvCxnSpPr>
            <p:cNvPr id="39" name="直接连接符 38"/>
            <p:cNvCxnSpPr/>
            <p:nvPr/>
          </p:nvCxnSpPr>
          <p:spPr bwMode="auto">
            <a:xfrm flipV="1">
              <a:off x="5567389" y="2300277"/>
              <a:ext cx="198119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21"/>
            <p:cNvSpPr>
              <a:spLocks noChangeArrowheads="1"/>
            </p:cNvSpPr>
            <p:nvPr/>
          </p:nvSpPr>
          <p:spPr bwMode="auto">
            <a:xfrm>
              <a:off x="7500958" y="2119302"/>
              <a:ext cx="644524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47"/>
          <p:cNvGrpSpPr>
            <a:grpSpLocks/>
          </p:cNvGrpSpPr>
          <p:nvPr/>
        </p:nvGrpSpPr>
        <p:grpSpPr bwMode="auto">
          <a:xfrm>
            <a:off x="5551488" y="2381250"/>
            <a:ext cx="3163887" cy="385763"/>
            <a:chOff x="5136589" y="2381239"/>
            <a:chExt cx="3164588" cy="386209"/>
          </a:xfrm>
        </p:grpSpPr>
        <p:cxnSp>
          <p:nvCxnSpPr>
            <p:cNvPr id="42" name="直接连接符 41"/>
            <p:cNvCxnSpPr/>
            <p:nvPr/>
          </p:nvCxnSpPr>
          <p:spPr bwMode="auto">
            <a:xfrm flipV="1">
              <a:off x="5136589" y="2562423"/>
              <a:ext cx="2411946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2" name="矩形 18"/>
            <p:cNvSpPr>
              <a:spLocks noChangeArrowheads="1"/>
            </p:cNvSpPr>
            <p:nvPr/>
          </p:nvSpPr>
          <p:spPr bwMode="auto">
            <a:xfrm>
              <a:off x="7502488" y="2381239"/>
              <a:ext cx="798689" cy="386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48"/>
          <p:cNvGrpSpPr>
            <a:grpSpLocks/>
          </p:cNvGrpSpPr>
          <p:nvPr/>
        </p:nvGrpSpPr>
        <p:grpSpPr bwMode="auto">
          <a:xfrm>
            <a:off x="6318250" y="3589338"/>
            <a:ext cx="2190750" cy="385762"/>
            <a:chOff x="5903939" y="1857364"/>
            <a:chExt cx="2190744" cy="385763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5903939" y="2038339"/>
              <a:ext cx="164464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0" name="矩形 18"/>
            <p:cNvSpPr>
              <a:spLocks noChangeArrowheads="1"/>
            </p:cNvSpPr>
            <p:nvPr/>
          </p:nvSpPr>
          <p:spPr bwMode="auto">
            <a:xfrm>
              <a:off x="7500960" y="1857364"/>
              <a:ext cx="593723" cy="3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51"/>
          <p:cNvGrpSpPr>
            <a:grpSpLocks/>
          </p:cNvGrpSpPr>
          <p:nvPr/>
        </p:nvGrpSpPr>
        <p:grpSpPr bwMode="auto">
          <a:xfrm>
            <a:off x="5981700" y="3851275"/>
            <a:ext cx="2578100" cy="385763"/>
            <a:chOff x="5567389" y="2119302"/>
            <a:chExt cx="2578093" cy="385762"/>
          </a:xfrm>
        </p:grpSpPr>
        <p:cxnSp>
          <p:nvCxnSpPr>
            <p:cNvPr id="53" name="直接连接符 52"/>
            <p:cNvCxnSpPr/>
            <p:nvPr/>
          </p:nvCxnSpPr>
          <p:spPr bwMode="auto">
            <a:xfrm flipV="1">
              <a:off x="5567389" y="2300277"/>
              <a:ext cx="198119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8" name="矩形 21"/>
            <p:cNvSpPr>
              <a:spLocks noChangeArrowheads="1"/>
            </p:cNvSpPr>
            <p:nvPr/>
          </p:nvSpPr>
          <p:spPr bwMode="auto">
            <a:xfrm>
              <a:off x="7500958" y="2119302"/>
              <a:ext cx="644524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组合 54"/>
          <p:cNvGrpSpPr>
            <a:grpSpLocks/>
          </p:cNvGrpSpPr>
          <p:nvPr/>
        </p:nvGrpSpPr>
        <p:grpSpPr bwMode="auto">
          <a:xfrm>
            <a:off x="5551488" y="4113213"/>
            <a:ext cx="3163887" cy="385762"/>
            <a:chOff x="5136589" y="2381239"/>
            <a:chExt cx="3164588" cy="386209"/>
          </a:xfrm>
        </p:grpSpPr>
        <p:cxnSp>
          <p:nvCxnSpPr>
            <p:cNvPr id="56" name="直接连接符 55"/>
            <p:cNvCxnSpPr/>
            <p:nvPr/>
          </p:nvCxnSpPr>
          <p:spPr bwMode="auto">
            <a:xfrm flipV="1">
              <a:off x="5136589" y="2562424"/>
              <a:ext cx="2411946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6" name="矩形 18"/>
            <p:cNvSpPr>
              <a:spLocks noChangeArrowheads="1"/>
            </p:cNvSpPr>
            <p:nvPr/>
          </p:nvSpPr>
          <p:spPr bwMode="auto">
            <a:xfrm>
              <a:off x="7502488" y="2381239"/>
              <a:ext cx="798689" cy="386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9" name="线形标注 1 58"/>
          <p:cNvSpPr>
            <a:spLocks/>
          </p:cNvSpPr>
          <p:nvPr/>
        </p:nvSpPr>
        <p:spPr bwMode="auto">
          <a:xfrm>
            <a:off x="5349875" y="977900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楷体_GB2312"/>
              </a:rPr>
              <a:t>弧长微元</a:t>
            </a:r>
          </a:p>
        </p:txBody>
      </p:sp>
      <p:sp>
        <p:nvSpPr>
          <p:cNvPr id="60" name="线形标注 1 59"/>
          <p:cNvSpPr>
            <a:spLocks/>
          </p:cNvSpPr>
          <p:nvPr/>
        </p:nvSpPr>
        <p:spPr bwMode="auto">
          <a:xfrm>
            <a:off x="5349875" y="2716213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楷体_GB2312"/>
              </a:rPr>
              <a:t>面积微元</a:t>
            </a:r>
          </a:p>
        </p:txBody>
      </p:sp>
      <p:sp>
        <p:nvSpPr>
          <p:cNvPr id="61" name="线形标注 1 60"/>
          <p:cNvSpPr>
            <a:spLocks/>
          </p:cNvSpPr>
          <p:nvPr/>
        </p:nvSpPr>
        <p:spPr bwMode="auto">
          <a:xfrm>
            <a:off x="1765300" y="2281238"/>
            <a:ext cx="1235075" cy="425450"/>
          </a:xfrm>
          <a:prstGeom prst="borderCallout1">
            <a:avLst>
              <a:gd name="adj1" fmla="val 37407"/>
              <a:gd name="adj2" fmla="val 106958"/>
              <a:gd name="adj3" fmla="val -18097"/>
              <a:gd name="adj4" fmla="val 125194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楷体_GB2312"/>
              </a:rPr>
              <a:t>积分弧段</a:t>
            </a:r>
          </a:p>
        </p:txBody>
      </p:sp>
      <p:sp>
        <p:nvSpPr>
          <p:cNvPr id="62" name="线形标注 1 61"/>
          <p:cNvSpPr>
            <a:spLocks/>
          </p:cNvSpPr>
          <p:nvPr/>
        </p:nvSpPr>
        <p:spPr bwMode="auto">
          <a:xfrm>
            <a:off x="1747838" y="3995738"/>
            <a:ext cx="1235075" cy="425450"/>
          </a:xfrm>
          <a:prstGeom prst="borderCallout1">
            <a:avLst>
              <a:gd name="adj1" fmla="val 37407"/>
              <a:gd name="adj2" fmla="val 106958"/>
              <a:gd name="adj3" fmla="val -18097"/>
              <a:gd name="adj4" fmla="val 125194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楷体_GB2312"/>
              </a:rPr>
              <a:t>积分曲面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236913" y="4857750"/>
          <a:ext cx="5119687" cy="887413"/>
        </p:xfrm>
        <a:graphic>
          <a:graphicData uri="http://schemas.openxmlformats.org/presentationml/2006/ole">
            <p:oleObj spid="_x0000_s3076" name="Equation" r:id="rId5" imgW="2565360" imgH="444240" progId="Equation.DSMT4">
              <p:embed/>
            </p:oleObj>
          </a:graphicData>
        </a:graphic>
      </p:graphicFrame>
      <p:grpSp>
        <p:nvGrpSpPr>
          <p:cNvPr id="11" name="组合 48"/>
          <p:cNvGrpSpPr>
            <a:grpSpLocks/>
          </p:cNvGrpSpPr>
          <p:nvPr/>
        </p:nvGrpSpPr>
        <p:grpSpPr bwMode="auto">
          <a:xfrm>
            <a:off x="6318250" y="5360988"/>
            <a:ext cx="2190750" cy="385762"/>
            <a:chOff x="5903939" y="1857364"/>
            <a:chExt cx="2190744" cy="385763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5903939" y="2038339"/>
              <a:ext cx="164464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4" name="矩形 18"/>
            <p:cNvSpPr>
              <a:spLocks noChangeArrowheads="1"/>
            </p:cNvSpPr>
            <p:nvPr/>
          </p:nvSpPr>
          <p:spPr bwMode="auto">
            <a:xfrm>
              <a:off x="7500960" y="1857364"/>
              <a:ext cx="593723" cy="3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组合 51"/>
          <p:cNvGrpSpPr>
            <a:grpSpLocks/>
          </p:cNvGrpSpPr>
          <p:nvPr/>
        </p:nvGrpSpPr>
        <p:grpSpPr bwMode="auto">
          <a:xfrm>
            <a:off x="5981700" y="5622925"/>
            <a:ext cx="2578100" cy="385763"/>
            <a:chOff x="5567389" y="2119302"/>
            <a:chExt cx="2578093" cy="385762"/>
          </a:xfrm>
        </p:grpSpPr>
        <p:cxnSp>
          <p:nvCxnSpPr>
            <p:cNvPr id="37" name="直接连接符 36"/>
            <p:cNvCxnSpPr/>
            <p:nvPr/>
          </p:nvCxnSpPr>
          <p:spPr bwMode="auto">
            <a:xfrm flipV="1">
              <a:off x="5567389" y="2300277"/>
              <a:ext cx="198119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2" name="矩形 21"/>
            <p:cNvSpPr>
              <a:spLocks noChangeArrowheads="1"/>
            </p:cNvSpPr>
            <p:nvPr/>
          </p:nvSpPr>
          <p:spPr bwMode="auto">
            <a:xfrm>
              <a:off x="7500958" y="2119302"/>
              <a:ext cx="644524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组合 54"/>
          <p:cNvGrpSpPr>
            <a:grpSpLocks/>
          </p:cNvGrpSpPr>
          <p:nvPr/>
        </p:nvGrpSpPr>
        <p:grpSpPr bwMode="auto">
          <a:xfrm>
            <a:off x="5551488" y="5884863"/>
            <a:ext cx="3163887" cy="385762"/>
            <a:chOff x="5136589" y="2381239"/>
            <a:chExt cx="3164588" cy="386209"/>
          </a:xfrm>
        </p:grpSpPr>
        <p:cxnSp>
          <p:nvCxnSpPr>
            <p:cNvPr id="41" name="直接连接符 40"/>
            <p:cNvCxnSpPr/>
            <p:nvPr/>
          </p:nvCxnSpPr>
          <p:spPr bwMode="auto">
            <a:xfrm flipV="1">
              <a:off x="5136589" y="2562424"/>
              <a:ext cx="2411946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0" name="矩形 18"/>
            <p:cNvSpPr>
              <a:spLocks noChangeArrowheads="1"/>
            </p:cNvSpPr>
            <p:nvPr/>
          </p:nvSpPr>
          <p:spPr bwMode="auto">
            <a:xfrm>
              <a:off x="7502488" y="2381239"/>
              <a:ext cx="798689" cy="386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线形标注 1 43"/>
          <p:cNvSpPr>
            <a:spLocks/>
          </p:cNvSpPr>
          <p:nvPr/>
        </p:nvSpPr>
        <p:spPr bwMode="auto">
          <a:xfrm>
            <a:off x="5349875" y="4452938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楷体_GB2312"/>
              </a:rPr>
              <a:t>体积微元</a:t>
            </a:r>
          </a:p>
        </p:txBody>
      </p:sp>
      <p:sp>
        <p:nvSpPr>
          <p:cNvPr id="45" name="线形标注 1 44"/>
          <p:cNvSpPr>
            <a:spLocks/>
          </p:cNvSpPr>
          <p:nvPr/>
        </p:nvSpPr>
        <p:spPr bwMode="auto">
          <a:xfrm>
            <a:off x="1747838" y="5767388"/>
            <a:ext cx="1235075" cy="425450"/>
          </a:xfrm>
          <a:prstGeom prst="borderCallout1">
            <a:avLst>
              <a:gd name="adj1" fmla="val 37407"/>
              <a:gd name="adj2" fmla="val 106958"/>
              <a:gd name="adj3" fmla="val -18097"/>
              <a:gd name="adj4" fmla="val 125194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楷体_GB2312"/>
              </a:rPr>
              <a:t>积分区域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6659563" y="990600"/>
            <a:ext cx="2257425" cy="4254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/>
              <a:t>曲线形构件的质量</a:t>
            </a:r>
            <a:endParaRPr lang="en-US" altLang="zh-CN" sz="2000" b="1"/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6659563" y="2728913"/>
            <a:ext cx="2257425" cy="4254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/>
              <a:t>曲面状构件的质量</a:t>
            </a:r>
            <a:endParaRPr lang="en-US" altLang="zh-CN" sz="2000" b="1"/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6659563" y="4465638"/>
            <a:ext cx="2001837" cy="4254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/>
              <a:t>空间立体的质量</a:t>
            </a:r>
            <a:endParaRPr lang="en-US" altLang="zh-CN" sz="2000" b="1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684213" y="190817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（对弧长的曲线积分）</a:t>
            </a: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684213" y="3608388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（对面积的曲面积分）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44" grpId="0" animBg="1"/>
      <p:bldP spid="45" grpId="0" animBg="1"/>
      <p:bldP spid="3113" grpId="0" animBg="1"/>
      <p:bldP spid="3114" grpId="0" animBg="1"/>
      <p:bldP spid="3116" grpId="0" animBg="1"/>
      <p:bldP spid="3117" grpId="0"/>
      <p:bldP spid="3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在光滑曲面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上连续，则 </a:t>
            </a:r>
            <a:r>
              <a:rPr lang="en-US" altLang="zh-CN" i="1" smtClean="0"/>
              <a:t>f</a:t>
            </a:r>
            <a:r>
              <a:rPr lang="zh-CN" altLang="en-US" smtClean="0"/>
              <a:t> 在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上可积．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上可积，则第一类曲面积分的值与对积分曲面的分法无关，与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,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i="1" baseline="-25000" smtClean="0"/>
              <a:t>i 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z</a:t>
            </a:r>
            <a:r>
              <a:rPr lang="en-US" altLang="zh-CN" i="1" baseline="-25000" smtClean="0"/>
              <a:t>i </a:t>
            </a:r>
            <a:r>
              <a:rPr lang="en-US" altLang="zh-CN" smtClean="0"/>
              <a:t>)</a:t>
            </a:r>
            <a:r>
              <a:rPr lang="zh-CN" altLang="en-US" smtClean="0"/>
              <a:t> 的选取也无关．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设在曲面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上，</a:t>
            </a:r>
            <a:r>
              <a:rPr lang="en-US" altLang="zh-CN" i="1" smtClean="0"/>
              <a:t> 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altLang="zh-CN" smtClean="0">
                <a:sym typeface="Symbol" pitchFamily="18" charset="2"/>
              </a:rPr>
              <a:t> 1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latin typeface="Symbol" pitchFamily="18" charset="2"/>
              </a:rPr>
              <a:t> S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的面积为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其物理意义是：面积为 </a:t>
            </a:r>
            <a:r>
              <a:rPr lang="en-US" altLang="zh-CN" i="1" smtClean="0"/>
              <a:t>S</a:t>
            </a:r>
            <a:r>
              <a:rPr lang="zh-CN" altLang="en-US" i="1" smtClean="0"/>
              <a:t>、</a:t>
            </a:r>
            <a:r>
              <a:rPr lang="zh-CN" altLang="en-US" smtClean="0"/>
              <a:t>密度为 </a:t>
            </a:r>
            <a:r>
              <a:rPr lang="en-US" altLang="zh-CN" smtClean="0"/>
              <a:t>1</a:t>
            </a:r>
            <a:r>
              <a:rPr lang="zh-CN" altLang="en-US" i="1" smtClean="0"/>
              <a:t> </a:t>
            </a:r>
            <a:r>
              <a:rPr lang="zh-CN" altLang="en-US" smtClean="0"/>
              <a:t>的均匀曲面构件的质量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在数值上等于该构件的面积．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378200" y="403225"/>
          <a:ext cx="5065713" cy="887413"/>
        </p:xfrm>
        <a:graphic>
          <a:graphicData uri="http://schemas.openxmlformats.org/presentationml/2006/ole">
            <p:oleObj spid="_x0000_s4098" name="Equation" r:id="rId3" imgW="2539800" imgH="4442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278188" y="4225925"/>
          <a:ext cx="2584450" cy="758825"/>
        </p:xfrm>
        <a:graphic>
          <a:graphicData uri="http://schemas.openxmlformats.org/presentationml/2006/ole">
            <p:oleObj spid="_x0000_s4099" name="Equation" r:id="rId4" imgW="1295280" imgH="38088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92475" y="4179888"/>
            <a:ext cx="993775" cy="8207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是闭曲面，则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上的第一类曲面积分记为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第一类曲面积分具有与重积分、第一类曲线积分完全类似的性质．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说明（续）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378200" y="403225"/>
          <a:ext cx="5065713" cy="887413"/>
        </p:xfrm>
        <a:graphic>
          <a:graphicData uri="http://schemas.openxmlformats.org/presentationml/2006/ole">
            <p:oleObj spid="_x0000_s5122" name="Equation" r:id="rId3" imgW="253980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54163" y="1957388"/>
          <a:ext cx="2128837" cy="760412"/>
        </p:xfrm>
        <a:graphic>
          <a:graphicData uri="http://schemas.openxmlformats.org/presentationml/2006/ole">
            <p:oleObj spid="_x0000_s5123" name="Equation" r:id="rId4" imgW="106668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基本思想：</a:t>
            </a:r>
            <a:r>
              <a:rPr lang="zh-CN" altLang="en-US" smtClean="0"/>
              <a:t>化为二重积分．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什么叫做光滑曲面？</a:t>
            </a:r>
            <a:endParaRPr lang="en-US" altLang="zh-CN" smtClean="0"/>
          </a:p>
          <a:p>
            <a:r>
              <a:rPr lang="zh-CN" altLang="en-US" smtClean="0"/>
              <a:t>如果函数  </a:t>
            </a:r>
            <a:r>
              <a:rPr lang="en-US" altLang="zh-CN" i="1" smtClean="0"/>
              <a:t>z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在区域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内有连续的一阶偏导数，则对应的曲面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0000FF"/>
                </a:solidFill>
              </a:rPr>
              <a:t>光滑曲面</a:t>
            </a:r>
            <a:r>
              <a:rPr lang="zh-CN" altLang="en-US" smtClean="0"/>
              <a:t>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P.218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P.219</a:t>
            </a:r>
            <a:r>
              <a:rPr lang="zh-CN" altLang="en-US" smtClean="0">
                <a:solidFill>
                  <a:srgbClr val="FF0000"/>
                </a:solidFill>
              </a:rPr>
              <a:t>的附注）</a:t>
            </a:r>
            <a:endParaRPr lang="zh-CN" altLang="en-US" smtClean="0"/>
          </a:p>
          <a:p>
            <a:r>
              <a:rPr lang="zh-CN" altLang="en-US" smtClean="0"/>
              <a:t>理论上可以证明：光滑曲面是可以求面积的．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如何表示面积微元？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第一类曲面积分的计算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393950" y="1871663"/>
          <a:ext cx="5067300" cy="887412"/>
        </p:xfrm>
        <a:graphic>
          <a:graphicData uri="http://schemas.openxmlformats.org/presentationml/2006/ole">
            <p:oleObj spid="_x0000_s6146" name="Equation" r:id="rId3" imgW="2539800" imgH="444240" progId="Equation.DSMT4">
              <p:embed/>
            </p:oleObj>
          </a:graphicData>
        </a:graphic>
      </p:graphicFrame>
      <p:sp>
        <p:nvSpPr>
          <p:cNvPr id="10" name="线形标注 1 9"/>
          <p:cNvSpPr>
            <a:spLocks/>
          </p:cNvSpPr>
          <p:nvPr/>
        </p:nvSpPr>
        <p:spPr bwMode="auto">
          <a:xfrm>
            <a:off x="4513263" y="1501775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面积微元</a:t>
            </a:r>
          </a:p>
        </p:txBody>
      </p:sp>
      <p:sp>
        <p:nvSpPr>
          <p:cNvPr id="11" name="线形标注 1 10"/>
          <p:cNvSpPr>
            <a:spLocks/>
          </p:cNvSpPr>
          <p:nvPr/>
        </p:nvSpPr>
        <p:spPr bwMode="auto">
          <a:xfrm>
            <a:off x="1060450" y="2801938"/>
            <a:ext cx="1235075" cy="425450"/>
          </a:xfrm>
          <a:prstGeom prst="borderCallout1">
            <a:avLst>
              <a:gd name="adj1" fmla="val 37407"/>
              <a:gd name="adj2" fmla="val 106958"/>
              <a:gd name="adj3" fmla="val -18097"/>
              <a:gd name="adj4" fmla="val 125194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光滑曲面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C:\Users\cjl\Desktop\p177-第一类曲面积分的计算-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 descr="C:\Users\cjl\Desktop\p177-第一类曲面积分的计算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8" name="Picture 20" descr="F:\为人师表\任教课程\高等数学\temp\p177-第一类曲面积分的计算-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 descr="C:\Users\cjl\Desktop\p177-第一类曲面积分的计算-4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8" descr="C:\Users\cjl\Desktop\p177-第一类曲面积分的计算-5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9" descr="C:\Users\cjl\Desktop\p177-第一类曲面积分的计算-6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0" descr="C:\Users\cjl\Desktop\p177-第一类曲面积分的计算-7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3" name="Picture 11" descr="C:\Users\cjl\Desktop\p177-第一类曲面积分的计算-8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5" name="Picture 13" descr="C:\Users\cjl\Desktop\p177-第一类曲面积分的计算-10.bm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29200" y="3343275"/>
            <a:ext cx="4114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7235825" y="6427788"/>
          <a:ext cx="277813" cy="355600"/>
        </p:xfrm>
        <a:graphic>
          <a:graphicData uri="http://schemas.openxmlformats.org/presentationml/2006/ole">
            <p:oleObj spid="_x0000_s7170" name="Equation" r:id="rId14" imgW="139680" imgH="177480" progId="Equation.DSMT4">
              <p:embed/>
            </p:oleObj>
          </a:graphicData>
        </a:graphic>
      </p:graphicFrame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48237"/>
          </a:xfrm>
        </p:spPr>
        <p:txBody>
          <a:bodyPr/>
          <a:lstStyle/>
          <a:p>
            <a:r>
              <a:rPr lang="zh-CN" altLang="en-US" smtClean="0"/>
              <a:t>光滑曲面 </a:t>
            </a:r>
            <a:r>
              <a:rPr lang="en-US" altLang="zh-CN" smtClean="0">
                <a:latin typeface="Symbol" pitchFamily="18" charset="2"/>
              </a:rPr>
              <a:t>S </a:t>
            </a:r>
            <a:r>
              <a:rPr lang="zh-CN" altLang="en-US" smtClean="0"/>
              <a:t>上的面积微元    </a:t>
            </a:r>
            <a:r>
              <a:rPr lang="en-US" altLang="zh-CN" i="1" smtClean="0"/>
              <a:t>dS</a:t>
            </a:r>
          </a:p>
          <a:p>
            <a:r>
              <a:rPr lang="zh-CN" altLang="en-US" smtClean="0"/>
              <a:t>面积微元 </a:t>
            </a:r>
            <a:r>
              <a:rPr lang="en-US" altLang="zh-CN" i="1" smtClean="0"/>
              <a:t>dS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    </a:t>
            </a:r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</a:rPr>
              <a:t>s</a:t>
            </a:r>
            <a:r>
              <a:rPr lang="en-US" altLang="zh-CN" smtClean="0"/>
              <a:t>  = </a:t>
            </a:r>
            <a:r>
              <a:rPr lang="en-US" altLang="zh-CN" i="1" smtClean="0">
                <a:solidFill>
                  <a:srgbClr val="FF0000"/>
                </a:solidFill>
              </a:rPr>
              <a:t>dxdy</a:t>
            </a:r>
            <a:endParaRPr lang="zh-CN" altLang="en-US" i="1" smtClean="0">
              <a:solidFill>
                <a:srgbClr val="FF0000"/>
              </a:solidFill>
            </a:endParaRPr>
          </a:p>
          <a:p>
            <a:r>
              <a:rPr lang="zh-CN" altLang="en-US" smtClean="0"/>
              <a:t>切平面 </a:t>
            </a:r>
            <a:r>
              <a:rPr lang="en-US" altLang="zh-CN" i="1" smtClean="0"/>
              <a:t>T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/>
              <a:t>上的面积微元    </a:t>
            </a:r>
            <a:r>
              <a:rPr lang="en-US" altLang="zh-CN" i="1" smtClean="0"/>
              <a:t>dA</a:t>
            </a:r>
          </a:p>
          <a:p>
            <a:r>
              <a:rPr lang="zh-CN" altLang="en-US" smtClean="0"/>
              <a:t>曲面 </a:t>
            </a:r>
            <a:r>
              <a:rPr lang="en-US" altLang="zh-CN" smtClean="0">
                <a:latin typeface="Symbol" pitchFamily="18" charset="2"/>
              </a:rPr>
              <a:t>S </a:t>
            </a:r>
            <a:r>
              <a:rPr lang="zh-CN" altLang="en-US" smtClean="0"/>
              <a:t>上点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处的法向量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思想：</a:t>
            </a:r>
            <a:r>
              <a:rPr lang="zh-CN" altLang="en-US" smtClean="0"/>
              <a:t>化曲为直．</a:t>
            </a:r>
            <a:endParaRPr lang="en-US" altLang="zh-CN" sz="1800" smtClean="0">
              <a:solidFill>
                <a:srgbClr val="0000FF"/>
              </a:solidFill>
            </a:endParaRPr>
          </a:p>
        </p:txBody>
      </p:sp>
      <p:sp>
        <p:nvSpPr>
          <p:cNvPr id="719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回顾：曲面的面积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72000" y="2889250"/>
          <a:ext cx="1724025" cy="468313"/>
        </p:xfrm>
        <a:graphic>
          <a:graphicData uri="http://schemas.openxmlformats.org/presentationml/2006/ole">
            <p:oleObj spid="_x0000_s7171" name="Equation" r:id="rId15" imgW="1079280" imgH="2919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14625" y="3790950"/>
          <a:ext cx="1803400" cy="485775"/>
        </p:xfrm>
        <a:graphic>
          <a:graphicData uri="http://schemas.openxmlformats.org/presentationml/2006/ole">
            <p:oleObj spid="_x0000_s7172" name="Equation" r:id="rId16" imgW="1130040" imgH="30456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5500688" y="1957388"/>
            <a:ext cx="10715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5003800" y="2420938"/>
            <a:ext cx="1320800" cy="442912"/>
          </a:xfrm>
          <a:prstGeom prst="wedgeRoundRectCallout">
            <a:avLst>
              <a:gd name="adj1" fmla="val -21907"/>
              <a:gd name="adj2" fmla="val 74199"/>
              <a:gd name="adj3" fmla="val 16667"/>
            </a:avLst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课本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P.101</a:t>
            </a:r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6653213" y="2789238"/>
          <a:ext cx="2022475" cy="812800"/>
        </p:xfrm>
        <a:graphic>
          <a:graphicData uri="http://schemas.openxmlformats.org/presentationml/2006/ole">
            <p:oleObj spid="_x0000_s7173" name="Equation" r:id="rId17" imgW="1269720" imgH="5079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04838" y="3717925"/>
          <a:ext cx="1982787" cy="647700"/>
        </p:xfrm>
        <a:graphic>
          <a:graphicData uri="http://schemas.openxmlformats.org/presentationml/2006/ole">
            <p:oleObj spid="_x0000_s7174" name="Equation" r:id="rId18" imgW="1244520" imgH="406080" progId="Equation.DSMT4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04838" y="3714750"/>
          <a:ext cx="2065337" cy="730250"/>
        </p:xfrm>
        <a:graphic>
          <a:graphicData uri="http://schemas.openxmlformats.org/presentationml/2006/ole">
            <p:oleObj spid="_x0000_s7175" name="Equation" r:id="rId19" imgW="1295280" imgH="457200" progId="Equation.DSMT4">
              <p:embed/>
            </p:oleObj>
          </a:graphicData>
        </a:graphic>
      </p:graphicFrame>
      <p:sp>
        <p:nvSpPr>
          <p:cNvPr id="7194" name="AutoShape 26"/>
          <p:cNvSpPr>
            <a:spLocks noChangeArrowheads="1"/>
          </p:cNvSpPr>
          <p:nvPr/>
        </p:nvSpPr>
        <p:spPr bwMode="auto">
          <a:xfrm>
            <a:off x="5867400" y="115888"/>
            <a:ext cx="3097213" cy="1871662"/>
          </a:xfrm>
          <a:prstGeom prst="roundRect">
            <a:avLst>
              <a:gd name="adj" fmla="val 10120"/>
            </a:avLst>
          </a:prstGeom>
          <a:solidFill>
            <a:srgbClr val="FFFF99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5995988" y="277813"/>
          <a:ext cx="2900362" cy="769937"/>
        </p:xfrm>
        <a:graphic>
          <a:graphicData uri="http://schemas.openxmlformats.org/presentationml/2006/ole">
            <p:oleObj spid="_x0000_s7176" name="Equation" r:id="rId20" imgW="1828800" imgH="482400" progId="Equation.DSMT4">
              <p:embed/>
            </p:oleObj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/>
        </p:nvGraphicFramePr>
        <p:xfrm>
          <a:off x="5995988" y="1028700"/>
          <a:ext cx="2832100" cy="814388"/>
        </p:xfrm>
        <a:graphic>
          <a:graphicData uri="http://schemas.openxmlformats.org/presentationml/2006/ole">
            <p:oleObj spid="_x0000_s7177" name="Equation" r:id="rId21" imgW="1777680" imgH="507960" progId="Equation.DSMT4">
              <p:embed/>
            </p:oleObj>
          </a:graphicData>
        </a:graphic>
      </p:graphicFrame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7380288" y="1028700"/>
            <a:ext cx="1439862" cy="7921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1438275" y="3714750"/>
            <a:ext cx="1287463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1"/>
          <p:cNvGraphicFramePr>
            <a:graphicFrameLocks noChangeAspect="1"/>
          </p:cNvGraphicFramePr>
          <p:nvPr/>
        </p:nvGraphicFramePr>
        <p:xfrm>
          <a:off x="2714625" y="3794125"/>
          <a:ext cx="1962150" cy="485775"/>
        </p:xfrm>
        <a:graphic>
          <a:graphicData uri="http://schemas.openxmlformats.org/presentationml/2006/ole">
            <p:oleObj spid="_x0000_s7178" name="Equation" r:id="rId22" imgW="1231560" imgH="304560" progId="Equation.DSMT4">
              <p:embed/>
            </p:oleObj>
          </a:graphicData>
        </a:graphic>
      </p:graphicFrame>
      <p:graphicFrame>
        <p:nvGraphicFramePr>
          <p:cNvPr id="11" name="Object 29"/>
          <p:cNvGraphicFramePr>
            <a:graphicFrameLocks noChangeAspect="1"/>
          </p:cNvGraphicFramePr>
          <p:nvPr/>
        </p:nvGraphicFramePr>
        <p:xfrm>
          <a:off x="1273175" y="5102225"/>
          <a:ext cx="2655888" cy="773113"/>
        </p:xfrm>
        <a:graphic>
          <a:graphicData uri="http://schemas.openxmlformats.org/presentationml/2006/ole">
            <p:oleObj spid="_x0000_s7179" name="Equation" r:id="rId23" imgW="1663560" imgH="482400" progId="Equation.DSMT4">
              <p:embed/>
            </p:oleObj>
          </a:graphicData>
        </a:graphic>
      </p:graphicFrame>
      <p:graphicFrame>
        <p:nvGraphicFramePr>
          <p:cNvPr id="12" name="Object 30"/>
          <p:cNvGraphicFramePr>
            <a:graphicFrameLocks noChangeAspect="1"/>
          </p:cNvGraphicFramePr>
          <p:nvPr/>
        </p:nvGraphicFramePr>
        <p:xfrm>
          <a:off x="1276350" y="5821363"/>
          <a:ext cx="2652713" cy="750887"/>
        </p:xfrm>
        <a:graphic>
          <a:graphicData uri="http://schemas.openxmlformats.org/presentationml/2006/ole">
            <p:oleObj spid="_x0000_s7180" name="Equation" r:id="rId24" imgW="1663560" imgH="469800" progId="Equation.DSMT4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361950" y="4383088"/>
          <a:ext cx="3567113" cy="771525"/>
        </p:xfrm>
        <a:graphic>
          <a:graphicData uri="http://schemas.openxmlformats.org/presentationml/2006/ole">
            <p:oleObj spid="_x0000_s7181" name="Equation" r:id="rId25" imgW="2234880" imgH="482400" progId="Equation.DSMT4">
              <p:embed/>
            </p:oleObj>
          </a:graphicData>
        </a:graphic>
      </p:graphicFrame>
      <p:sp>
        <p:nvSpPr>
          <p:cNvPr id="32" name="矩形 31"/>
          <p:cNvSpPr/>
          <p:nvPr/>
        </p:nvSpPr>
        <p:spPr>
          <a:xfrm>
            <a:off x="3643313" y="4459288"/>
            <a:ext cx="2001837" cy="508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65125" indent="-255588" algn="ctr" eaLnBrk="0" hangingPunct="0">
              <a:lnSpc>
                <a:spcPct val="15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</a:t>
            </a:r>
            <a:r>
              <a:rPr lang="en-US" altLang="zh-CN" b="1" kern="0" dirty="0">
                <a:solidFill>
                  <a:srgbClr val="0000FF"/>
                </a:solidFill>
                <a:latin typeface="Times New Roman"/>
                <a:ea typeface="楷体_GB2312"/>
              </a:rPr>
              <a:t>P.169</a:t>
            </a: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的公式）</a:t>
            </a:r>
            <a:endParaRPr lang="en-US" altLang="zh-CN" b="1" kern="0" dirty="0">
              <a:solidFill>
                <a:srgbClr val="0000FF"/>
              </a:solidFill>
              <a:latin typeface="Times New Roman"/>
              <a:ea typeface="楷体_GB231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13" y="5187950"/>
            <a:ext cx="2001837" cy="50800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65125" indent="-255588" algn="ctr" eaLnBrk="0" hangingPunct="0">
              <a:lnSpc>
                <a:spcPct val="15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</a:t>
            </a:r>
            <a:r>
              <a:rPr lang="en-US" altLang="zh-CN" b="1" kern="0" dirty="0">
                <a:solidFill>
                  <a:srgbClr val="0000FF"/>
                </a:solidFill>
                <a:latin typeface="Times New Roman"/>
                <a:ea typeface="楷体_GB2312"/>
              </a:rPr>
              <a:t>P.170</a:t>
            </a: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的公式）</a:t>
            </a:r>
            <a:endParaRPr lang="en-US" altLang="zh-CN" b="1" kern="0" dirty="0">
              <a:solidFill>
                <a:srgbClr val="0000FF"/>
              </a:solidFill>
              <a:latin typeface="Times New Roman"/>
              <a:ea typeface="楷体_GB231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3313" y="5918200"/>
            <a:ext cx="2001837" cy="50641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365125" indent="-255588" algn="ctr" eaLnBrk="0" hangingPunct="0">
              <a:lnSpc>
                <a:spcPct val="15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</a:t>
            </a:r>
            <a:r>
              <a:rPr lang="en-US" altLang="zh-CN" b="1" kern="0" dirty="0">
                <a:solidFill>
                  <a:srgbClr val="0000FF"/>
                </a:solidFill>
                <a:latin typeface="Times New Roman"/>
                <a:ea typeface="楷体_GB2312"/>
              </a:rPr>
              <a:t>P.170</a:t>
            </a: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的公式）</a:t>
            </a:r>
            <a:endParaRPr lang="en-US" altLang="zh-CN" b="1" kern="0" dirty="0">
              <a:solidFill>
                <a:srgbClr val="0000FF"/>
              </a:solidFill>
              <a:latin typeface="Times New Roman"/>
              <a:ea typeface="楷体_GB2312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365125" y="4348163"/>
            <a:ext cx="766763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 flipH="1">
            <a:off x="2205038" y="4427538"/>
            <a:ext cx="1714500" cy="550862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 flipH="1">
            <a:off x="2205038" y="5141913"/>
            <a:ext cx="1714500" cy="55245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 flipH="1">
            <a:off x="2205038" y="5857875"/>
            <a:ext cx="1714500" cy="550863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7194" grpId="0" animBg="1"/>
      <p:bldP spid="7197" grpId="0" animBg="1"/>
      <p:bldP spid="7197" grpId="1" animBg="1"/>
      <p:bldP spid="7198" grpId="0" animBg="1"/>
      <p:bldP spid="32" grpId="0"/>
      <p:bldP spid="33" grpId="0"/>
      <p:bldP spid="34" grpId="0"/>
      <p:bldP spid="36" grpId="0" animBg="1"/>
      <p:bldP spid="35" grpId="0" animBg="1"/>
      <p:bldP spid="37" grpId="0" animBg="1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9960</TotalTime>
  <Words>3029</Words>
  <Application>Microsoft Office PowerPoint</Application>
  <PresentationFormat>全屏显示(4:3)</PresentationFormat>
  <Paragraphs>524</Paragraphs>
  <Slides>48</Slides>
  <Notes>5</Notes>
  <HiddenSlides>6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6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宋体</vt:lpstr>
      <vt:lpstr>Wingdings</vt:lpstr>
      <vt:lpstr>楷体</vt:lpstr>
      <vt:lpstr>聚合</vt:lpstr>
      <vt:lpstr>5_聚合</vt:lpstr>
      <vt:lpstr>MathType 6.0 Equation</vt:lpstr>
      <vt:lpstr>Equation</vt:lpstr>
      <vt:lpstr>BMP 图象</vt:lpstr>
      <vt:lpstr>第十一章  曲线积分与曲面积分</vt:lpstr>
      <vt:lpstr>曲面积分的分类</vt:lpstr>
      <vt:lpstr>曲面状构件的质量</vt:lpstr>
      <vt:lpstr>第一类曲面积分的概念</vt:lpstr>
      <vt:lpstr>概念比较</vt:lpstr>
      <vt:lpstr>说明</vt:lpstr>
      <vt:lpstr>说明（续）</vt:lpstr>
      <vt:lpstr>第一类曲面积分的计算</vt:lpstr>
      <vt:lpstr>回顾：曲面的面积</vt:lpstr>
      <vt:lpstr>第一类曲面积分的计算</vt:lpstr>
      <vt:lpstr>第一类曲面积分的计算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双侧曲面、单侧曲面</vt:lpstr>
      <vt:lpstr>双侧曲面、单侧曲面</vt:lpstr>
      <vt:lpstr>双侧曲面、单侧曲面</vt:lpstr>
      <vt:lpstr>莫比乌斯带</vt:lpstr>
      <vt:lpstr>有向曲面</vt:lpstr>
      <vt:lpstr>有向曲面（续）</vt:lpstr>
      <vt:lpstr>有向曲面（续）</vt:lpstr>
      <vt:lpstr>有向曲面（续）</vt:lpstr>
      <vt:lpstr>有向曲面在坐标面上的投影（P.223）</vt:lpstr>
      <vt:lpstr>回顾：数量积在物理中的应用</vt:lpstr>
      <vt:lpstr>回顾：数量积在物理中的应用</vt:lpstr>
      <vt:lpstr>回顾：数量积在物理中的应用</vt:lpstr>
      <vt:lpstr>回顾：数量积在物理中的应用</vt:lpstr>
      <vt:lpstr>关于流体的讨论</vt:lpstr>
      <vt:lpstr>第二类曲面积分的概念</vt:lpstr>
      <vt:lpstr>概念比较</vt:lpstr>
      <vt:lpstr>说明</vt:lpstr>
      <vt:lpstr>第二类曲面积分的性质</vt:lpstr>
      <vt:lpstr>第二类曲面积分的计算</vt:lpstr>
      <vt:lpstr>幻灯片 38</vt:lpstr>
      <vt:lpstr>幻灯片 39</vt:lpstr>
      <vt:lpstr>幻灯片 40</vt:lpstr>
      <vt:lpstr>幻灯片 41</vt:lpstr>
      <vt:lpstr>幻灯片 42</vt:lpstr>
      <vt:lpstr>幻灯片 43</vt:lpstr>
      <vt:lpstr>小结：曲面积分的分类</vt:lpstr>
      <vt:lpstr>小结：第一类曲面积分的计算</vt:lpstr>
      <vt:lpstr>小结：第二类曲面积分的计算</vt:lpstr>
      <vt:lpstr>作业之一</vt:lpstr>
      <vt:lpstr>作业之二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663</cp:revision>
  <dcterms:created xsi:type="dcterms:W3CDTF">2010-09-04T05:21:04Z</dcterms:created>
  <dcterms:modified xsi:type="dcterms:W3CDTF">2023-05-07T04:41:17Z</dcterms:modified>
</cp:coreProperties>
</file>