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diagrams/layout3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diagrams/colors2.xml" ContentType="application/vnd.openxmlformats-officedocument.drawingml.diagramColors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2.xml" ContentType="application/vnd.openxmlformats-officedocument.drawingml.diagramLayout+xml"/>
  <Override PartName="/ppt/diagrams/data3.xml" ContentType="application/vnd.openxmlformats-officedocument.drawingml.diagramData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59" r:id="rId2"/>
  </p:sldMasterIdLst>
  <p:notesMasterIdLst>
    <p:notesMasterId r:id="rId39"/>
  </p:notesMasterIdLst>
  <p:handoutMasterIdLst>
    <p:handoutMasterId r:id="rId40"/>
  </p:handoutMasterIdLst>
  <p:sldIdLst>
    <p:sldId id="563" r:id="rId3"/>
    <p:sldId id="516" r:id="rId4"/>
    <p:sldId id="559" r:id="rId5"/>
    <p:sldId id="560" r:id="rId6"/>
    <p:sldId id="543" r:id="rId7"/>
    <p:sldId id="564" r:id="rId8"/>
    <p:sldId id="545" r:id="rId9"/>
    <p:sldId id="565" r:id="rId10"/>
    <p:sldId id="549" r:id="rId11"/>
    <p:sldId id="550" r:id="rId12"/>
    <p:sldId id="566" r:id="rId13"/>
    <p:sldId id="567" r:id="rId14"/>
    <p:sldId id="551" r:id="rId15"/>
    <p:sldId id="546" r:id="rId16"/>
    <p:sldId id="547" r:id="rId17"/>
    <p:sldId id="585" r:id="rId18"/>
    <p:sldId id="548" r:id="rId19"/>
    <p:sldId id="552" r:id="rId20"/>
    <p:sldId id="568" r:id="rId21"/>
    <p:sldId id="553" r:id="rId22"/>
    <p:sldId id="587" r:id="rId23"/>
    <p:sldId id="588" r:id="rId24"/>
    <p:sldId id="555" r:id="rId25"/>
    <p:sldId id="556" r:id="rId26"/>
    <p:sldId id="570" r:id="rId27"/>
    <p:sldId id="557" r:id="rId28"/>
    <p:sldId id="573" r:id="rId29"/>
    <p:sldId id="574" r:id="rId30"/>
    <p:sldId id="576" r:id="rId31"/>
    <p:sldId id="579" r:id="rId32"/>
    <p:sldId id="580" r:id="rId33"/>
    <p:sldId id="582" r:id="rId34"/>
    <p:sldId id="578" r:id="rId35"/>
    <p:sldId id="584" r:id="rId36"/>
    <p:sldId id="583" r:id="rId37"/>
    <p:sldId id="569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009900"/>
    <a:srgbClr val="33CC33"/>
    <a:srgbClr val="00CC66"/>
    <a:srgbClr val="FF0000"/>
    <a:srgbClr val="FFFF66"/>
    <a:srgbClr val="FF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18C10B-E2DA-472F-9E0F-931C4968E992}" type="doc">
      <dgm:prSet loTypeId="urn:microsoft.com/office/officeart/2005/8/layout/cycle5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6E5360F-5996-4140-BE59-8B379E638B8F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z</a:t>
          </a:r>
          <a:endParaRPr lang="zh-CN" altLang="en-US" sz="2400" b="1" i="1" dirty="0">
            <a:latin typeface="Times New Roman" pitchFamily="18" charset="0"/>
            <a:cs typeface="Times New Roman" pitchFamily="18" charset="0"/>
          </a:endParaRPr>
        </a:p>
      </dgm:t>
    </dgm:pt>
    <dgm:pt modelId="{D9D57EDA-F605-48A0-B6B6-AA5E33022799}" type="parTrans" cxnId="{5225FA78-9976-47E0-9D0C-D211DEB7BC3D}">
      <dgm:prSet/>
      <dgm:spPr/>
      <dgm:t>
        <a:bodyPr/>
        <a:lstStyle/>
        <a:p>
          <a:endParaRPr lang="zh-CN" altLang="en-US"/>
        </a:p>
      </dgm:t>
    </dgm:pt>
    <dgm:pt modelId="{47FF8B4D-9079-4966-8C69-B691147D00EB}" type="sibTrans" cxnId="{5225FA78-9976-47E0-9D0C-D211DEB7BC3D}">
      <dgm:prSet/>
      <dgm:spPr>
        <a:ln w="28575">
          <a:solidFill>
            <a:srgbClr val="33CC33"/>
          </a:solidFill>
        </a:ln>
      </dgm:spPr>
      <dgm:t>
        <a:bodyPr/>
        <a:lstStyle/>
        <a:p>
          <a:endParaRPr lang="zh-CN" altLang="en-US"/>
        </a:p>
      </dgm:t>
    </dgm:pt>
    <dgm:pt modelId="{487D3BCC-D7FD-4223-8655-A5054977395C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x</a:t>
          </a:r>
          <a:endParaRPr lang="zh-CN" altLang="en-US" sz="2400" b="1" i="1" dirty="0">
            <a:latin typeface="Times New Roman" pitchFamily="18" charset="0"/>
            <a:cs typeface="Times New Roman" pitchFamily="18" charset="0"/>
          </a:endParaRPr>
        </a:p>
      </dgm:t>
    </dgm:pt>
    <dgm:pt modelId="{C821DCF6-1235-49A5-AA5B-E1619325B2A8}" type="parTrans" cxnId="{81E1446A-15F2-41F3-B9D6-9A03D5AAD840}">
      <dgm:prSet/>
      <dgm:spPr/>
      <dgm:t>
        <a:bodyPr/>
        <a:lstStyle/>
        <a:p>
          <a:endParaRPr lang="zh-CN" altLang="en-US"/>
        </a:p>
      </dgm:t>
    </dgm:pt>
    <dgm:pt modelId="{1603A831-66C6-4159-A1C9-FFA76FCEBDAB}" type="sibTrans" cxnId="{81E1446A-15F2-41F3-B9D6-9A03D5AAD840}">
      <dgm:prSet/>
      <dgm:spPr>
        <a:ln w="28575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DE675C6A-CC06-4FAE-BD2E-D44DBC287952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y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D833E49B-F1E1-4036-8EB4-EE8CB6287A8D}" type="sibTrans" cxnId="{4F7F1795-E434-41F6-8415-A40C83BE0DA6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75D859A8-DEFD-4666-86E6-0A0F99C67A09}" type="parTrans" cxnId="{4F7F1795-E434-41F6-8415-A40C83BE0DA6}">
      <dgm:prSet/>
      <dgm:spPr/>
      <dgm:t>
        <a:bodyPr/>
        <a:lstStyle/>
        <a:p>
          <a:endParaRPr lang="zh-CN" altLang="en-US"/>
        </a:p>
      </dgm:t>
    </dgm:pt>
    <dgm:pt modelId="{BCE39B50-32F5-447D-8AAC-94B96914B681}" type="pres">
      <dgm:prSet presAssocID="{CD18C10B-E2DA-472F-9E0F-931C4968E99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7A2BDC-9108-4F87-9769-BC436D53BBCC}" type="pres">
      <dgm:prSet presAssocID="{DE675C6A-CC06-4FAE-BD2E-D44DBC287952}" presName="node" presStyleLbl="node1" presStyleIdx="0" presStyleCnt="3" custRadScaleRad="111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E7FE1-9FE5-4F70-845B-78210F1CED69}" type="pres">
      <dgm:prSet presAssocID="{DE675C6A-CC06-4FAE-BD2E-D44DBC287952}" presName="spNode" presStyleCnt="0"/>
      <dgm:spPr/>
    </dgm:pt>
    <dgm:pt modelId="{9B3268AD-33F0-4694-903F-9AA4C0971162}" type="pres">
      <dgm:prSet presAssocID="{D833E49B-F1E1-4036-8EB4-EE8CB6287A8D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0031C620-0562-4CF0-8E35-FF545B576D31}" type="pres">
      <dgm:prSet presAssocID="{06E5360F-5996-4140-BE59-8B379E638B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0581D-6F62-4628-AB89-C69DB3E41234}" type="pres">
      <dgm:prSet presAssocID="{06E5360F-5996-4140-BE59-8B379E638B8F}" presName="spNode" presStyleCnt="0"/>
      <dgm:spPr/>
    </dgm:pt>
    <dgm:pt modelId="{53D497D7-E6E1-4F74-9AA1-0B86987BFEE7}" type="pres">
      <dgm:prSet presAssocID="{47FF8B4D-9079-4966-8C69-B691147D00EB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66287F69-F812-4466-9402-D72AF7039492}" type="pres">
      <dgm:prSet presAssocID="{487D3BCC-D7FD-4223-8655-A505497739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DE1F8-22DF-4878-8549-1B155A6983D6}" type="pres">
      <dgm:prSet presAssocID="{487D3BCC-D7FD-4223-8655-A5054977395C}" presName="spNode" presStyleCnt="0"/>
      <dgm:spPr/>
    </dgm:pt>
    <dgm:pt modelId="{DA5FEF11-FFC5-42A8-B4DA-08D7E485EB7D}" type="pres">
      <dgm:prSet presAssocID="{1603A831-66C6-4159-A1C9-FFA76FCEBDAB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4246AE51-A3C0-485D-9F86-9524AD54D504}" type="presOf" srcId="{1603A831-66C6-4159-A1C9-FFA76FCEBDAB}" destId="{DA5FEF11-FFC5-42A8-B4DA-08D7E485EB7D}" srcOrd="0" destOrd="0" presId="urn:microsoft.com/office/officeart/2005/8/layout/cycle5"/>
    <dgm:cxn modelId="{F771EA67-4D66-4429-8996-C2DE82983BA9}" type="presOf" srcId="{47FF8B4D-9079-4966-8C69-B691147D00EB}" destId="{53D497D7-E6E1-4F74-9AA1-0B86987BFEE7}" srcOrd="0" destOrd="0" presId="urn:microsoft.com/office/officeart/2005/8/layout/cycle5"/>
    <dgm:cxn modelId="{5225FA78-9976-47E0-9D0C-D211DEB7BC3D}" srcId="{CD18C10B-E2DA-472F-9E0F-931C4968E992}" destId="{06E5360F-5996-4140-BE59-8B379E638B8F}" srcOrd="1" destOrd="0" parTransId="{D9D57EDA-F605-48A0-B6B6-AA5E33022799}" sibTransId="{47FF8B4D-9079-4966-8C69-B691147D00EB}"/>
    <dgm:cxn modelId="{99F4DEC6-EFE8-4C58-A434-531BFEA1FE3D}" type="presOf" srcId="{06E5360F-5996-4140-BE59-8B379E638B8F}" destId="{0031C620-0562-4CF0-8E35-FF545B576D31}" srcOrd="0" destOrd="0" presId="urn:microsoft.com/office/officeart/2005/8/layout/cycle5"/>
    <dgm:cxn modelId="{127CE7CE-373D-4F72-BBD7-001F795A8310}" type="presOf" srcId="{CD18C10B-E2DA-472F-9E0F-931C4968E992}" destId="{BCE39B50-32F5-447D-8AAC-94B96914B681}" srcOrd="0" destOrd="0" presId="urn:microsoft.com/office/officeart/2005/8/layout/cycle5"/>
    <dgm:cxn modelId="{D16307E2-B109-424B-9F34-CAC4A54E7E41}" type="presOf" srcId="{D833E49B-F1E1-4036-8EB4-EE8CB6287A8D}" destId="{9B3268AD-33F0-4694-903F-9AA4C0971162}" srcOrd="0" destOrd="0" presId="urn:microsoft.com/office/officeart/2005/8/layout/cycle5"/>
    <dgm:cxn modelId="{4F7F1795-E434-41F6-8415-A40C83BE0DA6}" srcId="{CD18C10B-E2DA-472F-9E0F-931C4968E992}" destId="{DE675C6A-CC06-4FAE-BD2E-D44DBC287952}" srcOrd="0" destOrd="0" parTransId="{75D859A8-DEFD-4666-86E6-0A0F99C67A09}" sibTransId="{D833E49B-F1E1-4036-8EB4-EE8CB6287A8D}"/>
    <dgm:cxn modelId="{7291786C-D0FD-40A2-9271-CD005C325AAF}" type="presOf" srcId="{DE675C6A-CC06-4FAE-BD2E-D44DBC287952}" destId="{DB7A2BDC-9108-4F87-9769-BC436D53BBCC}" srcOrd="0" destOrd="0" presId="urn:microsoft.com/office/officeart/2005/8/layout/cycle5"/>
    <dgm:cxn modelId="{81E1446A-15F2-41F3-B9D6-9A03D5AAD840}" srcId="{CD18C10B-E2DA-472F-9E0F-931C4968E992}" destId="{487D3BCC-D7FD-4223-8655-A5054977395C}" srcOrd="2" destOrd="0" parTransId="{C821DCF6-1235-49A5-AA5B-E1619325B2A8}" sibTransId="{1603A831-66C6-4159-A1C9-FFA76FCEBDAB}"/>
    <dgm:cxn modelId="{0572EFBF-BF53-4150-9D53-CF90D408B971}" type="presOf" srcId="{487D3BCC-D7FD-4223-8655-A5054977395C}" destId="{66287F69-F812-4466-9402-D72AF7039492}" srcOrd="0" destOrd="0" presId="urn:microsoft.com/office/officeart/2005/8/layout/cycle5"/>
    <dgm:cxn modelId="{99CB8792-ECCE-40C4-86CA-42225A082D1A}" type="presParOf" srcId="{BCE39B50-32F5-447D-8AAC-94B96914B681}" destId="{DB7A2BDC-9108-4F87-9769-BC436D53BBCC}" srcOrd="0" destOrd="0" presId="urn:microsoft.com/office/officeart/2005/8/layout/cycle5"/>
    <dgm:cxn modelId="{64D989AF-F7D4-4CCC-9743-B65068CB0E7A}" type="presParOf" srcId="{BCE39B50-32F5-447D-8AAC-94B96914B681}" destId="{18AE7FE1-9FE5-4F70-845B-78210F1CED69}" srcOrd="1" destOrd="0" presId="urn:microsoft.com/office/officeart/2005/8/layout/cycle5"/>
    <dgm:cxn modelId="{2DBFB253-A869-417B-8FB8-FA6F058AFD52}" type="presParOf" srcId="{BCE39B50-32F5-447D-8AAC-94B96914B681}" destId="{9B3268AD-33F0-4694-903F-9AA4C0971162}" srcOrd="2" destOrd="0" presId="urn:microsoft.com/office/officeart/2005/8/layout/cycle5"/>
    <dgm:cxn modelId="{405C3AD4-C85D-4652-91A8-DBE85B90F5C5}" type="presParOf" srcId="{BCE39B50-32F5-447D-8AAC-94B96914B681}" destId="{0031C620-0562-4CF0-8E35-FF545B576D31}" srcOrd="3" destOrd="0" presId="urn:microsoft.com/office/officeart/2005/8/layout/cycle5"/>
    <dgm:cxn modelId="{D2C9493D-4F15-4217-B85F-40E743C02A57}" type="presParOf" srcId="{BCE39B50-32F5-447D-8AAC-94B96914B681}" destId="{B2E0581D-6F62-4628-AB89-C69DB3E41234}" srcOrd="4" destOrd="0" presId="urn:microsoft.com/office/officeart/2005/8/layout/cycle5"/>
    <dgm:cxn modelId="{A69DBDF0-C6ED-41C7-8047-FE8A5B375A78}" type="presParOf" srcId="{BCE39B50-32F5-447D-8AAC-94B96914B681}" destId="{53D497D7-E6E1-4F74-9AA1-0B86987BFEE7}" srcOrd="5" destOrd="0" presId="urn:microsoft.com/office/officeart/2005/8/layout/cycle5"/>
    <dgm:cxn modelId="{19F604B4-46BC-4AAA-A757-F79991DC943B}" type="presParOf" srcId="{BCE39B50-32F5-447D-8AAC-94B96914B681}" destId="{66287F69-F812-4466-9402-D72AF7039492}" srcOrd="6" destOrd="0" presId="urn:microsoft.com/office/officeart/2005/8/layout/cycle5"/>
    <dgm:cxn modelId="{A31CF307-2095-4430-A04F-704ED560ADA4}" type="presParOf" srcId="{BCE39B50-32F5-447D-8AAC-94B96914B681}" destId="{ED2DE1F8-22DF-4878-8549-1B155A6983D6}" srcOrd="7" destOrd="0" presId="urn:microsoft.com/office/officeart/2005/8/layout/cycle5"/>
    <dgm:cxn modelId="{6DFF599A-D6A2-4BF1-AD56-215F5054C650}" type="presParOf" srcId="{BCE39B50-32F5-447D-8AAC-94B96914B681}" destId="{DA5FEF11-FFC5-42A8-B4DA-08D7E485EB7D}" srcOrd="8" destOrd="0" presId="urn:microsoft.com/office/officeart/2005/8/layout/cycle5"/>
  </dgm:cxnLst>
  <dgm:bg/>
  <dgm:whole/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D18C10B-E2DA-472F-9E0F-931C4968E992}" type="doc">
      <dgm:prSet loTypeId="urn:microsoft.com/office/officeart/2005/8/layout/cycle5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6E5360F-5996-4140-BE59-8B379E638B8F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z</a:t>
          </a:r>
          <a:endParaRPr lang="zh-CN" altLang="en-US" sz="2400" b="1" i="1" dirty="0">
            <a:latin typeface="Times New Roman" pitchFamily="18" charset="0"/>
            <a:cs typeface="Times New Roman" pitchFamily="18" charset="0"/>
          </a:endParaRPr>
        </a:p>
      </dgm:t>
    </dgm:pt>
    <dgm:pt modelId="{D9D57EDA-F605-48A0-B6B6-AA5E33022799}" type="parTrans" cxnId="{5225FA78-9976-47E0-9D0C-D211DEB7BC3D}">
      <dgm:prSet/>
      <dgm:spPr/>
      <dgm:t>
        <a:bodyPr/>
        <a:lstStyle/>
        <a:p>
          <a:endParaRPr lang="zh-CN" altLang="en-US"/>
        </a:p>
      </dgm:t>
    </dgm:pt>
    <dgm:pt modelId="{47FF8B4D-9079-4966-8C69-B691147D00EB}" type="sibTrans" cxnId="{5225FA78-9976-47E0-9D0C-D211DEB7BC3D}">
      <dgm:prSet/>
      <dgm:spPr>
        <a:ln w="28575">
          <a:solidFill>
            <a:srgbClr val="33CC33"/>
          </a:solidFill>
        </a:ln>
      </dgm:spPr>
      <dgm:t>
        <a:bodyPr/>
        <a:lstStyle/>
        <a:p>
          <a:endParaRPr lang="zh-CN" altLang="en-US"/>
        </a:p>
      </dgm:t>
    </dgm:pt>
    <dgm:pt modelId="{487D3BCC-D7FD-4223-8655-A5054977395C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x</a:t>
          </a:r>
          <a:endParaRPr lang="zh-CN" altLang="en-US" sz="2400" b="1" i="1" dirty="0">
            <a:latin typeface="Times New Roman" pitchFamily="18" charset="0"/>
            <a:cs typeface="Times New Roman" pitchFamily="18" charset="0"/>
          </a:endParaRPr>
        </a:p>
      </dgm:t>
    </dgm:pt>
    <dgm:pt modelId="{C821DCF6-1235-49A5-AA5B-E1619325B2A8}" type="parTrans" cxnId="{81E1446A-15F2-41F3-B9D6-9A03D5AAD840}">
      <dgm:prSet/>
      <dgm:spPr/>
      <dgm:t>
        <a:bodyPr/>
        <a:lstStyle/>
        <a:p>
          <a:endParaRPr lang="zh-CN" altLang="en-US"/>
        </a:p>
      </dgm:t>
    </dgm:pt>
    <dgm:pt modelId="{1603A831-66C6-4159-A1C9-FFA76FCEBDAB}" type="sibTrans" cxnId="{81E1446A-15F2-41F3-B9D6-9A03D5AAD840}">
      <dgm:prSet/>
      <dgm:spPr>
        <a:ln w="28575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DE675C6A-CC06-4FAE-BD2E-D44DBC287952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y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D833E49B-F1E1-4036-8EB4-EE8CB6287A8D}" type="sibTrans" cxnId="{4F7F1795-E434-41F6-8415-A40C83BE0DA6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75D859A8-DEFD-4666-86E6-0A0F99C67A09}" type="parTrans" cxnId="{4F7F1795-E434-41F6-8415-A40C83BE0DA6}">
      <dgm:prSet/>
      <dgm:spPr/>
      <dgm:t>
        <a:bodyPr/>
        <a:lstStyle/>
        <a:p>
          <a:endParaRPr lang="zh-CN" altLang="en-US"/>
        </a:p>
      </dgm:t>
    </dgm:pt>
    <dgm:pt modelId="{BCE39B50-32F5-447D-8AAC-94B96914B681}" type="pres">
      <dgm:prSet presAssocID="{CD18C10B-E2DA-472F-9E0F-931C4968E99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7A2BDC-9108-4F87-9769-BC436D53BBCC}" type="pres">
      <dgm:prSet presAssocID="{DE675C6A-CC06-4FAE-BD2E-D44DBC287952}" presName="node" presStyleLbl="node1" presStyleIdx="0" presStyleCnt="3" custRadScaleRad="111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E7FE1-9FE5-4F70-845B-78210F1CED69}" type="pres">
      <dgm:prSet presAssocID="{DE675C6A-CC06-4FAE-BD2E-D44DBC287952}" presName="spNode" presStyleCnt="0"/>
      <dgm:spPr/>
    </dgm:pt>
    <dgm:pt modelId="{9B3268AD-33F0-4694-903F-9AA4C0971162}" type="pres">
      <dgm:prSet presAssocID="{D833E49B-F1E1-4036-8EB4-EE8CB6287A8D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0031C620-0562-4CF0-8E35-FF545B576D31}" type="pres">
      <dgm:prSet presAssocID="{06E5360F-5996-4140-BE59-8B379E638B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0581D-6F62-4628-AB89-C69DB3E41234}" type="pres">
      <dgm:prSet presAssocID="{06E5360F-5996-4140-BE59-8B379E638B8F}" presName="spNode" presStyleCnt="0"/>
      <dgm:spPr/>
    </dgm:pt>
    <dgm:pt modelId="{53D497D7-E6E1-4F74-9AA1-0B86987BFEE7}" type="pres">
      <dgm:prSet presAssocID="{47FF8B4D-9079-4966-8C69-B691147D00EB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66287F69-F812-4466-9402-D72AF7039492}" type="pres">
      <dgm:prSet presAssocID="{487D3BCC-D7FD-4223-8655-A505497739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DE1F8-22DF-4878-8549-1B155A6983D6}" type="pres">
      <dgm:prSet presAssocID="{487D3BCC-D7FD-4223-8655-A5054977395C}" presName="spNode" presStyleCnt="0"/>
      <dgm:spPr/>
    </dgm:pt>
    <dgm:pt modelId="{DA5FEF11-FFC5-42A8-B4DA-08D7E485EB7D}" type="pres">
      <dgm:prSet presAssocID="{1603A831-66C6-4159-A1C9-FFA76FCEBDAB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335B42CF-C714-48A8-B0B2-C4138456212D}" type="presOf" srcId="{CD18C10B-E2DA-472F-9E0F-931C4968E992}" destId="{BCE39B50-32F5-447D-8AAC-94B96914B681}" srcOrd="0" destOrd="0" presId="urn:microsoft.com/office/officeart/2005/8/layout/cycle5"/>
    <dgm:cxn modelId="{5C23DCDF-5E2E-4D9D-ABC1-E3D396DCF7B5}" type="presOf" srcId="{1603A831-66C6-4159-A1C9-FFA76FCEBDAB}" destId="{DA5FEF11-FFC5-42A8-B4DA-08D7E485EB7D}" srcOrd="0" destOrd="0" presId="urn:microsoft.com/office/officeart/2005/8/layout/cycle5"/>
    <dgm:cxn modelId="{74888564-D59C-46F2-BE0C-EB9A941A5722}" type="presOf" srcId="{47FF8B4D-9079-4966-8C69-B691147D00EB}" destId="{53D497D7-E6E1-4F74-9AA1-0B86987BFEE7}" srcOrd="0" destOrd="0" presId="urn:microsoft.com/office/officeart/2005/8/layout/cycle5"/>
    <dgm:cxn modelId="{42636725-415D-4B74-AF2B-3233FE9FF13D}" type="presOf" srcId="{06E5360F-5996-4140-BE59-8B379E638B8F}" destId="{0031C620-0562-4CF0-8E35-FF545B576D31}" srcOrd="0" destOrd="0" presId="urn:microsoft.com/office/officeart/2005/8/layout/cycle5"/>
    <dgm:cxn modelId="{23C16F37-2533-471B-86EA-23E65F00BD03}" type="presOf" srcId="{DE675C6A-CC06-4FAE-BD2E-D44DBC287952}" destId="{DB7A2BDC-9108-4F87-9769-BC436D53BBCC}" srcOrd="0" destOrd="0" presId="urn:microsoft.com/office/officeart/2005/8/layout/cycle5"/>
    <dgm:cxn modelId="{5225FA78-9976-47E0-9D0C-D211DEB7BC3D}" srcId="{CD18C10B-E2DA-472F-9E0F-931C4968E992}" destId="{06E5360F-5996-4140-BE59-8B379E638B8F}" srcOrd="1" destOrd="0" parTransId="{D9D57EDA-F605-48A0-B6B6-AA5E33022799}" sibTransId="{47FF8B4D-9079-4966-8C69-B691147D00EB}"/>
    <dgm:cxn modelId="{EF9499A6-DB8E-4D16-B643-1B44D9C5B134}" type="presOf" srcId="{D833E49B-F1E1-4036-8EB4-EE8CB6287A8D}" destId="{9B3268AD-33F0-4694-903F-9AA4C0971162}" srcOrd="0" destOrd="0" presId="urn:microsoft.com/office/officeart/2005/8/layout/cycle5"/>
    <dgm:cxn modelId="{E1FF0321-611F-4DFC-9C06-6F6E63607707}" type="presOf" srcId="{487D3BCC-D7FD-4223-8655-A5054977395C}" destId="{66287F69-F812-4466-9402-D72AF7039492}" srcOrd="0" destOrd="0" presId="urn:microsoft.com/office/officeart/2005/8/layout/cycle5"/>
    <dgm:cxn modelId="{4F7F1795-E434-41F6-8415-A40C83BE0DA6}" srcId="{CD18C10B-E2DA-472F-9E0F-931C4968E992}" destId="{DE675C6A-CC06-4FAE-BD2E-D44DBC287952}" srcOrd="0" destOrd="0" parTransId="{75D859A8-DEFD-4666-86E6-0A0F99C67A09}" sibTransId="{D833E49B-F1E1-4036-8EB4-EE8CB6287A8D}"/>
    <dgm:cxn modelId="{81E1446A-15F2-41F3-B9D6-9A03D5AAD840}" srcId="{CD18C10B-E2DA-472F-9E0F-931C4968E992}" destId="{487D3BCC-D7FD-4223-8655-A5054977395C}" srcOrd="2" destOrd="0" parTransId="{C821DCF6-1235-49A5-AA5B-E1619325B2A8}" sibTransId="{1603A831-66C6-4159-A1C9-FFA76FCEBDAB}"/>
    <dgm:cxn modelId="{DB8606A0-117C-41D4-9130-503A14080C91}" type="presParOf" srcId="{BCE39B50-32F5-447D-8AAC-94B96914B681}" destId="{DB7A2BDC-9108-4F87-9769-BC436D53BBCC}" srcOrd="0" destOrd="0" presId="urn:microsoft.com/office/officeart/2005/8/layout/cycle5"/>
    <dgm:cxn modelId="{0A0C0BBB-804A-49EE-9E7F-3D399A1A7FC2}" type="presParOf" srcId="{BCE39B50-32F5-447D-8AAC-94B96914B681}" destId="{18AE7FE1-9FE5-4F70-845B-78210F1CED69}" srcOrd="1" destOrd="0" presId="urn:microsoft.com/office/officeart/2005/8/layout/cycle5"/>
    <dgm:cxn modelId="{C7795D7E-C40C-40E8-ADE3-4FD1202B7915}" type="presParOf" srcId="{BCE39B50-32F5-447D-8AAC-94B96914B681}" destId="{9B3268AD-33F0-4694-903F-9AA4C0971162}" srcOrd="2" destOrd="0" presId="urn:microsoft.com/office/officeart/2005/8/layout/cycle5"/>
    <dgm:cxn modelId="{4A733941-CCAA-4889-961A-C203303BB8BE}" type="presParOf" srcId="{BCE39B50-32F5-447D-8AAC-94B96914B681}" destId="{0031C620-0562-4CF0-8E35-FF545B576D31}" srcOrd="3" destOrd="0" presId="urn:microsoft.com/office/officeart/2005/8/layout/cycle5"/>
    <dgm:cxn modelId="{C0033DED-2313-433A-95A0-DF1F29774C16}" type="presParOf" srcId="{BCE39B50-32F5-447D-8AAC-94B96914B681}" destId="{B2E0581D-6F62-4628-AB89-C69DB3E41234}" srcOrd="4" destOrd="0" presId="urn:microsoft.com/office/officeart/2005/8/layout/cycle5"/>
    <dgm:cxn modelId="{1BAFD43D-BEFA-4C43-BFC3-4DC473337BA3}" type="presParOf" srcId="{BCE39B50-32F5-447D-8AAC-94B96914B681}" destId="{53D497D7-E6E1-4F74-9AA1-0B86987BFEE7}" srcOrd="5" destOrd="0" presId="urn:microsoft.com/office/officeart/2005/8/layout/cycle5"/>
    <dgm:cxn modelId="{C4AA3A5C-3D03-4E91-B0C2-1421FB30ED17}" type="presParOf" srcId="{BCE39B50-32F5-447D-8AAC-94B96914B681}" destId="{66287F69-F812-4466-9402-D72AF7039492}" srcOrd="6" destOrd="0" presId="urn:microsoft.com/office/officeart/2005/8/layout/cycle5"/>
    <dgm:cxn modelId="{D9E51EA4-FE80-4422-A4F0-037EF1C9E54B}" type="presParOf" srcId="{BCE39B50-32F5-447D-8AAC-94B96914B681}" destId="{ED2DE1F8-22DF-4878-8549-1B155A6983D6}" srcOrd="7" destOrd="0" presId="urn:microsoft.com/office/officeart/2005/8/layout/cycle5"/>
    <dgm:cxn modelId="{5B8BC69F-3A77-403A-876A-D40DECC2274A}" type="presParOf" srcId="{BCE39B50-32F5-447D-8AAC-94B96914B681}" destId="{DA5FEF11-FFC5-42A8-B4DA-08D7E485EB7D}" srcOrd="8" destOrd="0" presId="urn:microsoft.com/office/officeart/2005/8/layout/cycle5"/>
  </dgm:cxnLst>
  <dgm:bg/>
  <dgm:whole/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18C10B-E2DA-472F-9E0F-931C4968E992}" type="doc">
      <dgm:prSet loTypeId="urn:microsoft.com/office/officeart/2005/8/layout/cycle5" loCatId="cycle" qsTypeId="urn:microsoft.com/office/officeart/2005/8/quickstyle/simple5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6E5360F-5996-4140-BE59-8B379E638B8F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z</a:t>
          </a:r>
          <a:endParaRPr lang="zh-CN" altLang="en-US" sz="2400" b="1" i="1" dirty="0">
            <a:latin typeface="Times New Roman" pitchFamily="18" charset="0"/>
            <a:cs typeface="Times New Roman" pitchFamily="18" charset="0"/>
          </a:endParaRPr>
        </a:p>
      </dgm:t>
    </dgm:pt>
    <dgm:pt modelId="{D9D57EDA-F605-48A0-B6B6-AA5E33022799}" type="parTrans" cxnId="{5225FA78-9976-47E0-9D0C-D211DEB7BC3D}">
      <dgm:prSet/>
      <dgm:spPr/>
      <dgm:t>
        <a:bodyPr/>
        <a:lstStyle/>
        <a:p>
          <a:endParaRPr lang="zh-CN" altLang="en-US"/>
        </a:p>
      </dgm:t>
    </dgm:pt>
    <dgm:pt modelId="{47FF8B4D-9079-4966-8C69-B691147D00EB}" type="sibTrans" cxnId="{5225FA78-9976-47E0-9D0C-D211DEB7BC3D}">
      <dgm:prSet/>
      <dgm:spPr>
        <a:ln w="28575">
          <a:solidFill>
            <a:srgbClr val="33CC33"/>
          </a:solidFill>
        </a:ln>
      </dgm:spPr>
      <dgm:t>
        <a:bodyPr/>
        <a:lstStyle/>
        <a:p>
          <a:endParaRPr lang="zh-CN" altLang="en-US"/>
        </a:p>
      </dgm:t>
    </dgm:pt>
    <dgm:pt modelId="{487D3BCC-D7FD-4223-8655-A5054977395C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x</a:t>
          </a:r>
          <a:endParaRPr lang="zh-CN" altLang="en-US" sz="2400" b="1" i="1" dirty="0">
            <a:latin typeface="Times New Roman" pitchFamily="18" charset="0"/>
            <a:cs typeface="Times New Roman" pitchFamily="18" charset="0"/>
          </a:endParaRPr>
        </a:p>
      </dgm:t>
    </dgm:pt>
    <dgm:pt modelId="{C821DCF6-1235-49A5-AA5B-E1619325B2A8}" type="parTrans" cxnId="{81E1446A-15F2-41F3-B9D6-9A03D5AAD840}">
      <dgm:prSet/>
      <dgm:spPr/>
      <dgm:t>
        <a:bodyPr/>
        <a:lstStyle/>
        <a:p>
          <a:endParaRPr lang="zh-CN" altLang="en-US"/>
        </a:p>
      </dgm:t>
    </dgm:pt>
    <dgm:pt modelId="{1603A831-66C6-4159-A1C9-FFA76FCEBDAB}" type="sibTrans" cxnId="{81E1446A-15F2-41F3-B9D6-9A03D5AAD840}">
      <dgm:prSet/>
      <dgm:spPr>
        <a:ln w="28575">
          <a:solidFill>
            <a:srgbClr val="0000FF"/>
          </a:solidFill>
        </a:ln>
      </dgm:spPr>
      <dgm:t>
        <a:bodyPr/>
        <a:lstStyle/>
        <a:p>
          <a:endParaRPr lang="zh-CN" altLang="en-US"/>
        </a:p>
      </dgm:t>
    </dgm:pt>
    <dgm:pt modelId="{DE675C6A-CC06-4FAE-BD2E-D44DBC287952}">
      <dgm:prSet phldrT="[文本]" custT="1"/>
      <dgm:spPr/>
      <dgm:t>
        <a:bodyPr/>
        <a:lstStyle/>
        <a:p>
          <a:r>
            <a:rPr lang="en-US" altLang="zh-CN" sz="2400" b="1" i="1" dirty="0" smtClean="0">
              <a:latin typeface="Times New Roman" pitchFamily="18" charset="0"/>
              <a:cs typeface="Times New Roman" pitchFamily="18" charset="0"/>
            </a:rPr>
            <a:t>y</a:t>
          </a:r>
          <a:endParaRPr lang="zh-CN" alt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D833E49B-F1E1-4036-8EB4-EE8CB6287A8D}" type="sibTrans" cxnId="{4F7F1795-E434-41F6-8415-A40C83BE0DA6}">
      <dgm:prSet/>
      <dgm:spPr>
        <a:ln w="28575">
          <a:solidFill>
            <a:srgbClr val="FF0000"/>
          </a:solidFill>
        </a:ln>
      </dgm:spPr>
      <dgm:t>
        <a:bodyPr/>
        <a:lstStyle/>
        <a:p>
          <a:endParaRPr lang="zh-CN" altLang="en-US"/>
        </a:p>
      </dgm:t>
    </dgm:pt>
    <dgm:pt modelId="{75D859A8-DEFD-4666-86E6-0A0F99C67A09}" type="parTrans" cxnId="{4F7F1795-E434-41F6-8415-A40C83BE0DA6}">
      <dgm:prSet/>
      <dgm:spPr/>
      <dgm:t>
        <a:bodyPr/>
        <a:lstStyle/>
        <a:p>
          <a:endParaRPr lang="zh-CN" altLang="en-US"/>
        </a:p>
      </dgm:t>
    </dgm:pt>
    <dgm:pt modelId="{BCE39B50-32F5-447D-8AAC-94B96914B681}" type="pres">
      <dgm:prSet presAssocID="{CD18C10B-E2DA-472F-9E0F-931C4968E992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B7A2BDC-9108-4F87-9769-BC436D53BBCC}" type="pres">
      <dgm:prSet presAssocID="{DE675C6A-CC06-4FAE-BD2E-D44DBC287952}" presName="node" presStyleLbl="node1" presStyleIdx="0" presStyleCnt="3" custRadScaleRad="111100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8AE7FE1-9FE5-4F70-845B-78210F1CED69}" type="pres">
      <dgm:prSet presAssocID="{DE675C6A-CC06-4FAE-BD2E-D44DBC287952}" presName="spNode" presStyleCnt="0"/>
      <dgm:spPr/>
    </dgm:pt>
    <dgm:pt modelId="{9B3268AD-33F0-4694-903F-9AA4C0971162}" type="pres">
      <dgm:prSet presAssocID="{D833E49B-F1E1-4036-8EB4-EE8CB6287A8D}" presName="sibTrans" presStyleLbl="sibTrans1D1" presStyleIdx="0" presStyleCnt="3"/>
      <dgm:spPr/>
      <dgm:t>
        <a:bodyPr/>
        <a:lstStyle/>
        <a:p>
          <a:endParaRPr lang="zh-CN" altLang="en-US"/>
        </a:p>
      </dgm:t>
    </dgm:pt>
    <dgm:pt modelId="{0031C620-0562-4CF0-8E35-FF545B576D31}" type="pres">
      <dgm:prSet presAssocID="{06E5360F-5996-4140-BE59-8B379E638B8F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2E0581D-6F62-4628-AB89-C69DB3E41234}" type="pres">
      <dgm:prSet presAssocID="{06E5360F-5996-4140-BE59-8B379E638B8F}" presName="spNode" presStyleCnt="0"/>
      <dgm:spPr/>
    </dgm:pt>
    <dgm:pt modelId="{53D497D7-E6E1-4F74-9AA1-0B86987BFEE7}" type="pres">
      <dgm:prSet presAssocID="{47FF8B4D-9079-4966-8C69-B691147D00EB}" presName="sibTrans" presStyleLbl="sibTrans1D1" presStyleIdx="1" presStyleCnt="3"/>
      <dgm:spPr/>
      <dgm:t>
        <a:bodyPr/>
        <a:lstStyle/>
        <a:p>
          <a:endParaRPr lang="zh-CN" altLang="en-US"/>
        </a:p>
      </dgm:t>
    </dgm:pt>
    <dgm:pt modelId="{66287F69-F812-4466-9402-D72AF7039492}" type="pres">
      <dgm:prSet presAssocID="{487D3BCC-D7FD-4223-8655-A5054977395C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D2DE1F8-22DF-4878-8549-1B155A6983D6}" type="pres">
      <dgm:prSet presAssocID="{487D3BCC-D7FD-4223-8655-A5054977395C}" presName="spNode" presStyleCnt="0"/>
      <dgm:spPr/>
    </dgm:pt>
    <dgm:pt modelId="{DA5FEF11-FFC5-42A8-B4DA-08D7E485EB7D}" type="pres">
      <dgm:prSet presAssocID="{1603A831-66C6-4159-A1C9-FFA76FCEBDAB}" presName="sibTrans" presStyleLbl="sibTrans1D1" presStyleIdx="2" presStyleCnt="3"/>
      <dgm:spPr/>
      <dgm:t>
        <a:bodyPr/>
        <a:lstStyle/>
        <a:p>
          <a:endParaRPr lang="zh-CN" altLang="en-US"/>
        </a:p>
      </dgm:t>
    </dgm:pt>
  </dgm:ptLst>
  <dgm:cxnLst>
    <dgm:cxn modelId="{86B5C716-8D71-4B88-B456-010FE69A20D4}" type="presOf" srcId="{D833E49B-F1E1-4036-8EB4-EE8CB6287A8D}" destId="{9B3268AD-33F0-4694-903F-9AA4C0971162}" srcOrd="0" destOrd="0" presId="urn:microsoft.com/office/officeart/2005/8/layout/cycle5"/>
    <dgm:cxn modelId="{A1F45ED7-74FF-4B73-9340-52631C5E4D50}" type="presOf" srcId="{487D3BCC-D7FD-4223-8655-A5054977395C}" destId="{66287F69-F812-4466-9402-D72AF7039492}" srcOrd="0" destOrd="0" presId="urn:microsoft.com/office/officeart/2005/8/layout/cycle5"/>
    <dgm:cxn modelId="{7B698F17-D04F-4B76-AFA3-84555B10400B}" type="presOf" srcId="{1603A831-66C6-4159-A1C9-FFA76FCEBDAB}" destId="{DA5FEF11-FFC5-42A8-B4DA-08D7E485EB7D}" srcOrd="0" destOrd="0" presId="urn:microsoft.com/office/officeart/2005/8/layout/cycle5"/>
    <dgm:cxn modelId="{A390FF05-5EC1-44E1-AF49-D6914A938683}" type="presOf" srcId="{CD18C10B-E2DA-472F-9E0F-931C4968E992}" destId="{BCE39B50-32F5-447D-8AAC-94B96914B681}" srcOrd="0" destOrd="0" presId="urn:microsoft.com/office/officeart/2005/8/layout/cycle5"/>
    <dgm:cxn modelId="{7F38AA05-2BDE-43F7-A3EC-E1FC938C1D19}" type="presOf" srcId="{06E5360F-5996-4140-BE59-8B379E638B8F}" destId="{0031C620-0562-4CF0-8E35-FF545B576D31}" srcOrd="0" destOrd="0" presId="urn:microsoft.com/office/officeart/2005/8/layout/cycle5"/>
    <dgm:cxn modelId="{5225FA78-9976-47E0-9D0C-D211DEB7BC3D}" srcId="{CD18C10B-E2DA-472F-9E0F-931C4968E992}" destId="{06E5360F-5996-4140-BE59-8B379E638B8F}" srcOrd="1" destOrd="0" parTransId="{D9D57EDA-F605-48A0-B6B6-AA5E33022799}" sibTransId="{47FF8B4D-9079-4966-8C69-B691147D00EB}"/>
    <dgm:cxn modelId="{FDA05138-B4AE-464F-9E5B-EC121C24C653}" type="presOf" srcId="{47FF8B4D-9079-4966-8C69-B691147D00EB}" destId="{53D497D7-E6E1-4F74-9AA1-0B86987BFEE7}" srcOrd="0" destOrd="0" presId="urn:microsoft.com/office/officeart/2005/8/layout/cycle5"/>
    <dgm:cxn modelId="{C3CF3B8D-D50F-4FC6-83E1-53BF87A632A9}" type="presOf" srcId="{DE675C6A-CC06-4FAE-BD2E-D44DBC287952}" destId="{DB7A2BDC-9108-4F87-9769-BC436D53BBCC}" srcOrd="0" destOrd="0" presId="urn:microsoft.com/office/officeart/2005/8/layout/cycle5"/>
    <dgm:cxn modelId="{4F7F1795-E434-41F6-8415-A40C83BE0DA6}" srcId="{CD18C10B-E2DA-472F-9E0F-931C4968E992}" destId="{DE675C6A-CC06-4FAE-BD2E-D44DBC287952}" srcOrd="0" destOrd="0" parTransId="{75D859A8-DEFD-4666-86E6-0A0F99C67A09}" sibTransId="{D833E49B-F1E1-4036-8EB4-EE8CB6287A8D}"/>
    <dgm:cxn modelId="{81E1446A-15F2-41F3-B9D6-9A03D5AAD840}" srcId="{CD18C10B-E2DA-472F-9E0F-931C4968E992}" destId="{487D3BCC-D7FD-4223-8655-A5054977395C}" srcOrd="2" destOrd="0" parTransId="{C821DCF6-1235-49A5-AA5B-E1619325B2A8}" sibTransId="{1603A831-66C6-4159-A1C9-FFA76FCEBDAB}"/>
    <dgm:cxn modelId="{46CC32AF-5B24-4501-91CA-3C62316ADF5B}" type="presParOf" srcId="{BCE39B50-32F5-447D-8AAC-94B96914B681}" destId="{DB7A2BDC-9108-4F87-9769-BC436D53BBCC}" srcOrd="0" destOrd="0" presId="urn:microsoft.com/office/officeart/2005/8/layout/cycle5"/>
    <dgm:cxn modelId="{FCF54456-C87C-4ADF-AB08-41FBEE5A8DC2}" type="presParOf" srcId="{BCE39B50-32F5-447D-8AAC-94B96914B681}" destId="{18AE7FE1-9FE5-4F70-845B-78210F1CED69}" srcOrd="1" destOrd="0" presId="urn:microsoft.com/office/officeart/2005/8/layout/cycle5"/>
    <dgm:cxn modelId="{C0B0B3A2-F145-4C96-88A1-15BBF61DE917}" type="presParOf" srcId="{BCE39B50-32F5-447D-8AAC-94B96914B681}" destId="{9B3268AD-33F0-4694-903F-9AA4C0971162}" srcOrd="2" destOrd="0" presId="urn:microsoft.com/office/officeart/2005/8/layout/cycle5"/>
    <dgm:cxn modelId="{757C7E7A-8003-499A-B10A-EEAA0E761D10}" type="presParOf" srcId="{BCE39B50-32F5-447D-8AAC-94B96914B681}" destId="{0031C620-0562-4CF0-8E35-FF545B576D31}" srcOrd="3" destOrd="0" presId="urn:microsoft.com/office/officeart/2005/8/layout/cycle5"/>
    <dgm:cxn modelId="{15AEF6EE-C042-49BB-982C-90EEC6514E36}" type="presParOf" srcId="{BCE39B50-32F5-447D-8AAC-94B96914B681}" destId="{B2E0581D-6F62-4628-AB89-C69DB3E41234}" srcOrd="4" destOrd="0" presId="urn:microsoft.com/office/officeart/2005/8/layout/cycle5"/>
    <dgm:cxn modelId="{739DD34B-F554-43EF-95A1-0996A945B8C5}" type="presParOf" srcId="{BCE39B50-32F5-447D-8AAC-94B96914B681}" destId="{53D497D7-E6E1-4F74-9AA1-0B86987BFEE7}" srcOrd="5" destOrd="0" presId="urn:microsoft.com/office/officeart/2005/8/layout/cycle5"/>
    <dgm:cxn modelId="{71A79CFF-4962-4CE0-80B9-38657241C315}" type="presParOf" srcId="{BCE39B50-32F5-447D-8AAC-94B96914B681}" destId="{66287F69-F812-4466-9402-D72AF7039492}" srcOrd="6" destOrd="0" presId="urn:microsoft.com/office/officeart/2005/8/layout/cycle5"/>
    <dgm:cxn modelId="{0015BC49-0F97-45DA-ACB7-2955588F2398}" type="presParOf" srcId="{BCE39B50-32F5-447D-8AAC-94B96914B681}" destId="{ED2DE1F8-22DF-4878-8549-1B155A6983D6}" srcOrd="7" destOrd="0" presId="urn:microsoft.com/office/officeart/2005/8/layout/cycle5"/>
    <dgm:cxn modelId="{50EEB25B-FB5B-4815-B0C2-50AAE477D7C5}" type="presParOf" srcId="{BCE39B50-32F5-447D-8AAC-94B96914B681}" destId="{DA5FEF11-FFC5-42A8-B4DA-08D7E485EB7D}" srcOrd="8" destOrd="0" presId="urn:microsoft.com/office/officeart/2005/8/layout/cycle5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image" Target="../media/image18.wmf"/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12" Type="http://schemas.openxmlformats.org/officeDocument/2006/relationships/image" Target="../media/image58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11" Type="http://schemas.openxmlformats.org/officeDocument/2006/relationships/image" Target="../media/image57.wmf"/><Relationship Id="rId5" Type="http://schemas.openxmlformats.org/officeDocument/2006/relationships/image" Target="../media/image51.wmf"/><Relationship Id="rId10" Type="http://schemas.openxmlformats.org/officeDocument/2006/relationships/image" Target="../media/image56.wmf"/><Relationship Id="rId4" Type="http://schemas.openxmlformats.org/officeDocument/2006/relationships/image" Target="../media/image50.wmf"/><Relationship Id="rId9" Type="http://schemas.openxmlformats.org/officeDocument/2006/relationships/image" Target="../media/image55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3.wmf"/><Relationship Id="rId5" Type="http://schemas.openxmlformats.org/officeDocument/2006/relationships/image" Target="../media/image71.wmf"/><Relationship Id="rId4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1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3" Type="http://schemas.openxmlformats.org/officeDocument/2006/relationships/image" Target="../media/image101.wmf"/><Relationship Id="rId7" Type="http://schemas.openxmlformats.org/officeDocument/2006/relationships/image" Target="../media/image90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9" Type="http://schemas.openxmlformats.org/officeDocument/2006/relationships/image" Target="../media/image106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78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image" Target="../media/image101.wmf"/><Relationship Id="rId7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wmf"/><Relationship Id="rId2" Type="http://schemas.openxmlformats.org/officeDocument/2006/relationships/image" Target="../media/image61.wmf"/><Relationship Id="rId1" Type="http://schemas.openxmlformats.org/officeDocument/2006/relationships/image" Target="../media/image11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wmf"/><Relationship Id="rId4" Type="http://schemas.openxmlformats.org/officeDocument/2006/relationships/image" Target="../media/image118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4" Type="http://schemas.openxmlformats.org/officeDocument/2006/relationships/image" Target="../media/image1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27.wmf"/><Relationship Id="rId4" Type="http://schemas.openxmlformats.org/officeDocument/2006/relationships/image" Target="../media/image1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3.wmf"/><Relationship Id="rId1" Type="http://schemas.openxmlformats.org/officeDocument/2006/relationships/image" Target="../media/image2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75BE104C-92A9-4F72-80DF-743BF4528754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E46290EA-4CE4-4718-A3D6-E951DC77EC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C4483597-88FE-41EB-A8EE-2C39B5392728}" type="datetimeFigureOut">
              <a:rPr lang="zh-CN" altLang="en-US"/>
              <a:pPr>
                <a:defRPr/>
              </a:pPr>
              <a:t>2023/5/18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209DF48B-17B2-4C97-BCFC-B3F2694185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419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C472A8-3BF9-4C06-9739-151057D796F3}" type="slidenum">
              <a:rPr lang="zh-CN" altLang="en-US" smtClean="0"/>
              <a:pPr/>
              <a:t>9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备注上有链接内容，可点击打开。</a:t>
            </a:r>
          </a:p>
        </p:txBody>
      </p:sp>
      <p:sp>
        <p:nvSpPr>
          <p:cNvPr id="4301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1BB6C6E-0C90-48DE-857F-8690D7B78CB2}" type="slidenum">
              <a:rPr lang="zh-CN" altLang="en-US" smtClean="0"/>
              <a:pPr/>
              <a:t>27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FF1B2C39-314D-45C0-B94F-BF59C90643A0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64BF6A9-11F7-46DD-A1BB-A5FA0B9668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10B819-9A5B-416F-BF08-4009D08C2F58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A0FB-65F1-4563-931E-862E1589C9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EB4B01-0817-42E6-83FB-956761329756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131F24-BB2F-4CDB-9427-21311D0C7C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2AB24A-CBE5-42AB-990A-A68CAC8541A2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5EEFBF-DC12-4705-B579-6F43A1754C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4F89CF-55EE-4C3E-8500-EB4131D0F5B4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7B3DF-F963-48B3-8361-3681785991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1821A-841D-4835-93A8-5501AEA33107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64389-1174-4F77-8D76-CAD33DE51D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41946-496D-454E-B4A8-47EA61464A6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12B34C-C374-473F-9469-3299C832EE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5B6D9-CBB2-4A8F-9037-BFF134213BAB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67400-9F4E-4085-B225-607F50C99A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C2970-5CBC-4353-AE07-154D19186D81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27EC54-0A15-42BB-A402-9A744F5040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CD1145-86C2-4635-8790-D2FD18E73F64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10F215-847E-417E-B891-BDAEE44F12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62514-B78A-460F-9F6D-35E5A71264A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A74734-DFAD-4AEF-8D20-5156AEF744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412D6-3189-4E88-9896-79BEF5A57E42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76DF3D-C035-404C-B26E-6DD18099081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2D021-F01B-49D7-87C4-24572DE877F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D38E1-9A1D-4AE9-AEE9-2ACB865FC3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E3EE-87A7-4485-B991-4BE0F02C27E9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B7D0BB-C1D0-4036-A79C-E4BC761367B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00935-BC87-40C9-A5D2-3804DDD7894D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282CB1-DAC7-420B-A255-58B5E204A6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82B079-CDBA-4742-B587-BE6FA767188E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7ECA62-92CC-4A97-AB3A-DD425CC36EB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072C8-E833-422A-9D7B-7CAD606A9BB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2BB40F-58EA-4948-9959-136477326C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1A468-CFDD-4AB0-8B75-BDD39D90C960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7DAAE8-837B-4422-B8DC-7EA671AA7E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E26A0-BAF0-4151-BE2B-D0BA4C64C2A0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F22D9-022B-4F07-BB99-10564C599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1F239-79CF-4AF2-98E7-FBF333C05CE3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8B89B-7CD5-47CB-B82C-7170C4F98F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868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96DC928-B272-4EDF-B743-DD9E67F990A1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1C738F1-652B-4CF3-8383-636866BDAA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30" r:id="rId1"/>
    <p:sldLayoutId id="2147485511" r:id="rId2"/>
    <p:sldLayoutId id="2147485512" r:id="rId3"/>
    <p:sldLayoutId id="2147485513" r:id="rId4"/>
    <p:sldLayoutId id="2147485514" r:id="rId5"/>
    <p:sldLayoutId id="2147485515" r:id="rId6"/>
    <p:sldLayoutId id="2147485516" r:id="rId7"/>
    <p:sldLayoutId id="2147485517" r:id="rId8"/>
    <p:sldLayoutId id="2147485518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969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C23EFA2B-56E9-40FA-BEE8-AEBAEBDACEA2}" type="datetimeFigureOut">
              <a:rPr lang="zh-CN" altLang="en-US"/>
              <a:pPr>
                <a:defRPr/>
              </a:pPr>
              <a:t>2023/5/18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E7E2546-BA84-4B61-B20D-4B52DDC7D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19" r:id="rId1"/>
    <p:sldLayoutId id="2147485520" r:id="rId2"/>
    <p:sldLayoutId id="2147485521" r:id="rId3"/>
    <p:sldLayoutId id="2147485522" r:id="rId4"/>
    <p:sldLayoutId id="2147485523" r:id="rId5"/>
    <p:sldLayoutId id="2147485524" r:id="rId6"/>
    <p:sldLayoutId id="2147485525" r:id="rId7"/>
    <p:sldLayoutId id="2147485526" r:id="rId8"/>
    <p:sldLayoutId id="2147485527" r:id="rId9"/>
    <p:sldLayoutId id="2147485528" r:id="rId10"/>
    <p:sldLayoutId id="214748552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oleObject" Target="../embeddings/oleObject24.bin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26.bin"/><Relationship Id="rId4" Type="http://schemas.openxmlformats.org/officeDocument/2006/relationships/oleObject" Target="../embeddings/oleObject25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audio" Target="../media/audio1.wav"/><Relationship Id="rId7" Type="http://schemas.openxmlformats.org/officeDocument/2006/relationships/image" Target="../media/image4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2.png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8.bin"/><Relationship Id="rId10" Type="http://schemas.openxmlformats.org/officeDocument/2006/relationships/oleObject" Target="../embeddings/oleObject31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8.png"/><Relationship Id="rId7" Type="http://schemas.openxmlformats.org/officeDocument/2006/relationships/diagramQuickStyle" Target="../diagrams/quickStyl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oleObject" Target="../embeddings/oleObject43.bin"/><Relationship Id="rId18" Type="http://schemas.openxmlformats.org/officeDocument/2006/relationships/oleObject" Target="../embeddings/oleObject48.bin"/><Relationship Id="rId3" Type="http://schemas.openxmlformats.org/officeDocument/2006/relationships/oleObject" Target="../embeddings/oleObject36.bin"/><Relationship Id="rId7" Type="http://schemas.openxmlformats.org/officeDocument/2006/relationships/image" Target="../media/image60.png"/><Relationship Id="rId12" Type="http://schemas.openxmlformats.org/officeDocument/2006/relationships/oleObject" Target="../embeddings/oleObject42.bin"/><Relationship Id="rId17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46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41.bin"/><Relationship Id="rId5" Type="http://schemas.openxmlformats.org/officeDocument/2006/relationships/image" Target="../media/image59.png"/><Relationship Id="rId15" Type="http://schemas.openxmlformats.org/officeDocument/2006/relationships/oleObject" Target="../embeddings/oleObject45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oleObject" Target="../embeddings/oleObject39.bin"/><Relationship Id="rId14" Type="http://schemas.openxmlformats.org/officeDocument/2006/relationships/oleObject" Target="../embeddings/oleObject4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5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2.bin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7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3.bin"/><Relationship Id="rId5" Type="http://schemas.openxmlformats.org/officeDocument/2006/relationships/oleObject" Target="../embeddings/oleObject62.bin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oleObject" Target="../embeddings/oleObject67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0.bin"/><Relationship Id="rId5" Type="http://schemas.openxmlformats.org/officeDocument/2006/relationships/oleObject" Target="../embeddings/oleObject69.bin"/><Relationship Id="rId4" Type="http://schemas.openxmlformats.org/officeDocument/2006/relationships/oleObject" Target="../embeddings/oleObject68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13" Type="http://schemas.openxmlformats.org/officeDocument/2006/relationships/slide" Target="slide32.xml"/><Relationship Id="rId3" Type="http://schemas.openxmlformats.org/officeDocument/2006/relationships/notesSlide" Target="../notesSlides/notesSlide2.xml"/><Relationship Id="rId7" Type="http://schemas.openxmlformats.org/officeDocument/2006/relationships/slide" Target="slide33.xml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slide" Target="slide31.xml"/><Relationship Id="rId11" Type="http://schemas.openxmlformats.org/officeDocument/2006/relationships/oleObject" Target="../embeddings/oleObject75.bin"/><Relationship Id="rId5" Type="http://schemas.openxmlformats.org/officeDocument/2006/relationships/slide" Target="slide30.xml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3.bin"/><Relationship Id="rId9" Type="http://schemas.openxmlformats.org/officeDocument/2006/relationships/slide" Target="slide29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77.bin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8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98.png"/><Relationship Id="rId5" Type="http://schemas.openxmlformats.org/officeDocument/2006/relationships/oleObject" Target="../embeddings/oleObject79.bin"/><Relationship Id="rId4" Type="http://schemas.openxmlformats.org/officeDocument/2006/relationships/image" Target="../media/image9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83.bin"/><Relationship Id="rId12" Type="http://schemas.openxmlformats.org/officeDocument/2006/relationships/oleObject" Target="../embeddings/oleObject8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2.bin"/><Relationship Id="rId11" Type="http://schemas.openxmlformats.org/officeDocument/2006/relationships/oleObject" Target="../embeddings/oleObject87.bin"/><Relationship Id="rId5" Type="http://schemas.openxmlformats.org/officeDocument/2006/relationships/oleObject" Target="../embeddings/oleObject81.bin"/><Relationship Id="rId10" Type="http://schemas.openxmlformats.org/officeDocument/2006/relationships/oleObject" Target="../embeddings/oleObject86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85.bin"/><Relationship Id="rId14" Type="http://schemas.openxmlformats.org/officeDocument/2006/relationships/slide" Target="slide2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2.bin"/><Relationship Id="rId5" Type="http://schemas.openxmlformats.org/officeDocument/2006/relationships/oleObject" Target="../embeddings/oleObject91.bin"/><Relationship Id="rId4" Type="http://schemas.openxmlformats.org/officeDocument/2006/relationships/oleObject" Target="../embeddings/oleObject90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13" Type="http://schemas.openxmlformats.org/officeDocument/2006/relationships/slide" Target="slide27.xml"/><Relationship Id="rId3" Type="http://schemas.openxmlformats.org/officeDocument/2006/relationships/audio" Target="../media/audio1.wav"/><Relationship Id="rId7" Type="http://schemas.openxmlformats.org/officeDocument/2006/relationships/oleObject" Target="../embeddings/oleObject96.bin"/><Relationship Id="rId12" Type="http://schemas.openxmlformats.org/officeDocument/2006/relationships/oleObject" Target="../embeddings/oleObject10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95.bin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4.bin"/><Relationship Id="rId10" Type="http://schemas.openxmlformats.org/officeDocument/2006/relationships/oleObject" Target="../embeddings/oleObject99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9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3" Type="http://schemas.openxmlformats.org/officeDocument/2006/relationships/image" Target="../media/image6.png"/><Relationship Id="rId7" Type="http://schemas.openxmlformats.org/officeDocument/2006/relationships/oleObject" Target="../embeddings/oleObject10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2.bin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08.bin"/><Relationship Id="rId5" Type="http://schemas.openxmlformats.org/officeDocument/2006/relationships/oleObject" Target="../embeddings/oleObject107.bin"/><Relationship Id="rId4" Type="http://schemas.openxmlformats.org/officeDocument/2006/relationships/oleObject" Target="../embeddings/oleObject106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3.bin"/><Relationship Id="rId5" Type="http://schemas.openxmlformats.org/officeDocument/2006/relationships/oleObject" Target="../embeddings/oleObject112.bin"/><Relationship Id="rId4" Type="http://schemas.openxmlformats.org/officeDocument/2006/relationships/oleObject" Target="../embeddings/oleObject111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" Target="slide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1.png"/><Relationship Id="rId7" Type="http://schemas.openxmlformats.org/officeDocument/2006/relationships/diagramQuickStyle" Target="../diagrams/quickStyl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1.png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diagramLayout" Target="../diagrams/layout2.xml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diagramData" Target="../diagrams/data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3.png"/><Relationship Id="rId15" Type="http://schemas.openxmlformats.org/officeDocument/2006/relationships/diagramColors" Target="../diagrams/colors2.xml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2.png"/><Relationship Id="rId9" Type="http://schemas.openxmlformats.org/officeDocument/2006/relationships/oleObject" Target="../embeddings/oleObject10.bin"/><Relationship Id="rId1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6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第十一章  曲线积分与曲面积分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174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200" smtClean="0">
                <a:solidFill>
                  <a:schemeClr val="tx2"/>
                </a:solidFill>
              </a:rPr>
              <a:t>第六、七节</a:t>
            </a:r>
            <a:r>
              <a:rPr lang="en-US" altLang="zh-CN" sz="3200" smtClean="0">
                <a:solidFill>
                  <a:schemeClr val="tx2"/>
                </a:solidFill>
              </a:rPr>
              <a:t>    </a:t>
            </a:r>
            <a:r>
              <a:rPr lang="zh-CN" altLang="en-US" sz="3200" smtClean="0">
                <a:solidFill>
                  <a:schemeClr val="tx2"/>
                </a:solidFill>
              </a:rPr>
              <a:t>高斯公式与斯托克斯公式</a:t>
            </a:r>
            <a:endParaRPr lang="en-US" altLang="zh-CN" sz="32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为旋转抛物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面 </a:t>
            </a:r>
            <a:r>
              <a:rPr lang="en-US" altLang="zh-CN" i="1" smtClean="0"/>
              <a:t>z</a:t>
            </a:r>
            <a:r>
              <a:rPr lang="en-US" altLang="zh-CN" smtClean="0"/>
              <a:t> = 1−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</a:t>
            </a:r>
            <a:r>
              <a:rPr lang="zh-CN" altLang="en-US" smtClean="0"/>
              <a:t> 部分的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作辅助平面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 0 </a:t>
            </a:r>
            <a:r>
              <a:rPr lang="zh-CN" altLang="en-US" smtClean="0"/>
              <a:t>取</a:t>
            </a:r>
            <a:r>
              <a:rPr lang="zh-CN" altLang="en-US" smtClean="0">
                <a:solidFill>
                  <a:srgbClr val="FF0000"/>
                </a:solidFill>
              </a:rPr>
              <a:t>下侧</a:t>
            </a:r>
            <a:r>
              <a:rPr lang="zh-CN" altLang="en-US" smtClean="0"/>
              <a:t>，则</a:t>
            </a:r>
            <a:r>
              <a:rPr lang="en-US" altLang="zh-CN" smtClean="0"/>
              <a:t>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>
                <a:latin typeface="Symbol" pitchFamily="18" charset="2"/>
              </a:rPr>
              <a:t>围成空间有界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，由高斯公式得</a:t>
            </a:r>
            <a:endParaRPr lang="en-US" altLang="zh-CN" smtClean="0">
              <a:latin typeface="Symbol" pitchFamily="18" charset="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08175" y="284163"/>
          <a:ext cx="3775075" cy="760412"/>
        </p:xfrm>
        <a:graphic>
          <a:graphicData uri="http://schemas.openxmlformats.org/presentationml/2006/ole">
            <p:oleObj spid="_x0000_s6146" name="Equation" r:id="rId4" imgW="1892160" imgH="380880" progId="Equation.DSMT4">
              <p:embed/>
            </p:oleObj>
          </a:graphicData>
        </a:graphic>
      </p:graphicFrame>
      <p:pic>
        <p:nvPicPr>
          <p:cNvPr id="74755" name="Picture 3" descr="C:\Users\cjl\Desktop\p189-ex2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4" descr="C:\Users\cjl\Desktop\p189-ex2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41313" y="2325688"/>
          <a:ext cx="7326312" cy="1711325"/>
        </p:xfrm>
        <a:graphic>
          <a:graphicData uri="http://schemas.openxmlformats.org/presentationml/2006/ole">
            <p:oleObj spid="_x0000_s6147" name="Equation" r:id="rId7" imgW="4076640" imgH="952200" progId="Equation.DSMT4">
              <p:embed/>
            </p:oleObj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4052888" y="2335213"/>
            <a:ext cx="3744912" cy="863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8" name="Rectangle 22"/>
          <p:cNvSpPr>
            <a:spLocks noChangeArrowheads="1"/>
          </p:cNvSpPr>
          <p:nvPr/>
        </p:nvSpPr>
        <p:spPr bwMode="auto">
          <a:xfrm>
            <a:off x="309563" y="3279775"/>
            <a:ext cx="2390775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19" name="Rectangle 23"/>
          <p:cNvSpPr>
            <a:spLocks noChangeArrowheads="1"/>
          </p:cNvSpPr>
          <p:nvPr/>
        </p:nvSpPr>
        <p:spPr bwMode="auto">
          <a:xfrm flipH="1">
            <a:off x="2700338" y="3279775"/>
            <a:ext cx="1223962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0" name="Rectangle 24"/>
          <p:cNvSpPr>
            <a:spLocks noChangeArrowheads="1"/>
          </p:cNvSpPr>
          <p:nvPr/>
        </p:nvSpPr>
        <p:spPr bwMode="auto">
          <a:xfrm>
            <a:off x="3924300" y="3279775"/>
            <a:ext cx="2160588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4845050" y="2349500"/>
            <a:ext cx="1081088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24" name="Rectangle 28"/>
          <p:cNvSpPr>
            <a:spLocks noChangeArrowheads="1"/>
          </p:cNvSpPr>
          <p:nvPr/>
        </p:nvSpPr>
        <p:spPr bwMode="auto">
          <a:xfrm>
            <a:off x="6113463" y="2349500"/>
            <a:ext cx="10810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6875463" y="3213100"/>
            <a:ext cx="1679575" cy="688975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封口法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 flipH="1">
            <a:off x="1863725" y="2528888"/>
            <a:ext cx="565150" cy="439737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 flipH="1">
            <a:off x="3500438" y="2528888"/>
            <a:ext cx="565150" cy="4397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139700" y="4071938"/>
          <a:ext cx="6664325" cy="798512"/>
        </p:xfrm>
        <a:graphic>
          <a:graphicData uri="http://schemas.openxmlformats.org/presentationml/2006/ole">
            <p:oleObj spid="_x0000_s6148" name="Equation" r:id="rId8" imgW="3708360" imgH="444240" progId="Equation.DSMT4">
              <p:embed/>
            </p:oleObj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139700" y="4989513"/>
          <a:ext cx="5729288" cy="868362"/>
        </p:xfrm>
        <a:graphic>
          <a:graphicData uri="http://schemas.openxmlformats.org/presentationml/2006/ole">
            <p:oleObj spid="_x0000_s6149" name="Equation" r:id="rId9" imgW="3187440" imgH="482400" progId="Equation.DSMT4">
              <p:embed/>
            </p:oleObj>
          </a:graphicData>
        </a:graphic>
      </p:graphicFrame>
      <p:sp>
        <p:nvSpPr>
          <p:cNvPr id="18" name="椭圆 17"/>
          <p:cNvSpPr/>
          <p:nvPr/>
        </p:nvSpPr>
        <p:spPr>
          <a:xfrm>
            <a:off x="6837363" y="4986338"/>
            <a:ext cx="1368425" cy="514350"/>
          </a:xfrm>
          <a:prstGeom prst="ellipse">
            <a:avLst/>
          </a:prstGeom>
          <a:noFill/>
          <a:ln w="28575" cmpd="sng">
            <a:solidFill>
              <a:srgbClr val="FF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7" grpId="0" animBg="1"/>
      <p:bldP spid="4118" grpId="0" animBg="1"/>
      <p:bldP spid="4119" grpId="0" animBg="1"/>
      <p:bldP spid="4120" grpId="0" animBg="1"/>
      <p:bldP spid="4123" grpId="0" animBg="1"/>
      <p:bldP spid="4124" grpId="0" animBg="1"/>
      <p:bldP spid="7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为旋转抛物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面 </a:t>
            </a:r>
            <a:r>
              <a:rPr lang="en-US" altLang="zh-CN" i="1" smtClean="0"/>
              <a:t>z</a:t>
            </a:r>
            <a:r>
              <a:rPr lang="en-US" altLang="zh-CN" smtClean="0"/>
              <a:t> = 1−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</a:t>
            </a:r>
            <a:r>
              <a:rPr lang="zh-CN" altLang="en-US" smtClean="0"/>
              <a:t> 部分的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作辅助平面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 0 </a:t>
            </a:r>
            <a:r>
              <a:rPr lang="zh-CN" altLang="en-US" smtClean="0"/>
              <a:t>取</a:t>
            </a:r>
            <a:r>
              <a:rPr lang="zh-CN" altLang="en-US" smtClean="0">
                <a:solidFill>
                  <a:srgbClr val="FF0000"/>
                </a:solidFill>
              </a:rPr>
              <a:t>下侧</a:t>
            </a:r>
            <a:r>
              <a:rPr lang="zh-CN" altLang="en-US" smtClean="0"/>
              <a:t>，则</a:t>
            </a:r>
            <a:r>
              <a:rPr lang="en-US" altLang="zh-CN" smtClean="0"/>
              <a:t>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>
                <a:latin typeface="Symbol" pitchFamily="18" charset="2"/>
              </a:rPr>
              <a:t>围成空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间有界闭区域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，由高斯公式得</a:t>
            </a:r>
            <a:endParaRPr lang="en-US" altLang="zh-CN" smtClean="0">
              <a:latin typeface="Symbol" pitchFamily="18" charset="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08175" y="284163"/>
          <a:ext cx="3775075" cy="760412"/>
        </p:xfrm>
        <a:graphic>
          <a:graphicData uri="http://schemas.openxmlformats.org/presentationml/2006/ole">
            <p:oleObj spid="_x0000_s7170" name="Equation" r:id="rId3" imgW="1892160" imgH="380880" progId="Equation.DSMT4">
              <p:embed/>
            </p:oleObj>
          </a:graphicData>
        </a:graphic>
      </p:graphicFrame>
      <p:sp>
        <p:nvSpPr>
          <p:cNvPr id="7" name="圆角矩形 6"/>
          <p:cNvSpPr/>
          <p:nvPr/>
        </p:nvSpPr>
        <p:spPr>
          <a:xfrm>
            <a:off x="6875463" y="3213100"/>
            <a:ext cx="1679575" cy="688975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封口法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41313" y="2489200"/>
          <a:ext cx="4449762" cy="730250"/>
        </p:xfrm>
        <a:graphic>
          <a:graphicData uri="http://schemas.openxmlformats.org/presentationml/2006/ole">
            <p:oleObj spid="_x0000_s7171" name="Equation" r:id="rId4" imgW="247644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14325" y="3371850"/>
          <a:ext cx="5980113" cy="2233613"/>
        </p:xfrm>
        <a:graphic>
          <a:graphicData uri="http://schemas.openxmlformats.org/presentationml/2006/ole">
            <p:oleObj spid="_x0000_s7172" name="Equation" r:id="rId5" imgW="3327120" imgH="1244520" progId="Equation.DSMT4">
              <p:embed/>
            </p:oleObj>
          </a:graphicData>
        </a:graphic>
      </p:graphicFrame>
      <p:sp>
        <p:nvSpPr>
          <p:cNvPr id="52234" name="Rectangle 10"/>
          <p:cNvSpPr>
            <a:spLocks noChangeArrowheads="1"/>
          </p:cNvSpPr>
          <p:nvPr/>
        </p:nvSpPr>
        <p:spPr bwMode="auto">
          <a:xfrm>
            <a:off x="4357688" y="3357563"/>
            <a:ext cx="214312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338138" y="4121150"/>
            <a:ext cx="1547812" cy="763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6" name="Rectangle 12"/>
          <p:cNvSpPr>
            <a:spLocks noChangeArrowheads="1"/>
          </p:cNvSpPr>
          <p:nvPr/>
        </p:nvSpPr>
        <p:spPr bwMode="auto">
          <a:xfrm flipH="1">
            <a:off x="1885950" y="4121150"/>
            <a:ext cx="2757488" cy="763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338138" y="4883150"/>
            <a:ext cx="3405187" cy="7635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2239" name="Rectangle 15"/>
          <p:cNvSpPr>
            <a:spLocks noChangeArrowheads="1"/>
          </p:cNvSpPr>
          <p:nvPr/>
        </p:nvSpPr>
        <p:spPr bwMode="auto">
          <a:xfrm>
            <a:off x="3736975" y="5078413"/>
            <a:ext cx="1547813" cy="374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181" name="Picture 3" descr="C:\Users\cjl\Desktop\p189-ex2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2" name="Picture 4" descr="C:\Users\cjl\Desktop\p189-ex2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943350" y="3357563"/>
            <a:ext cx="37147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357688" y="3357563"/>
            <a:ext cx="2076450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" name="Object 16"/>
          <p:cNvGraphicFramePr>
            <a:graphicFrameLocks noChangeAspect="1"/>
          </p:cNvGraphicFramePr>
          <p:nvPr/>
        </p:nvGraphicFramePr>
        <p:xfrm>
          <a:off x="4041775" y="3214688"/>
          <a:ext cx="958850" cy="274637"/>
        </p:xfrm>
        <a:graphic>
          <a:graphicData uri="http://schemas.openxmlformats.org/presentationml/2006/ole">
            <p:oleObj spid="_x0000_s7173" name="Equation" r:id="rId8" imgW="533160" imgH="152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4" grpId="0" animBg="1"/>
      <p:bldP spid="52235" grpId="0" animBg="1"/>
      <p:bldP spid="52236" grpId="0" animBg="1"/>
      <p:bldP spid="52237" grpId="0" animBg="1"/>
      <p:bldP spid="52239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为旋转抛物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面 </a:t>
            </a:r>
            <a:r>
              <a:rPr lang="en-US" altLang="zh-CN" i="1" smtClean="0"/>
              <a:t>z</a:t>
            </a:r>
            <a:r>
              <a:rPr lang="en-US" altLang="zh-CN" smtClean="0"/>
              <a:t> = 1−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−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在 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1</a:t>
            </a:r>
            <a:r>
              <a:rPr lang="zh-CN" altLang="en-US" smtClean="0"/>
              <a:t> 部分的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解（续）：</a:t>
            </a:r>
            <a:r>
              <a:rPr lang="zh-CN" altLang="en-US" smtClean="0"/>
              <a:t>作辅助平面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 0</a:t>
            </a:r>
            <a:r>
              <a:rPr lang="en-US" altLang="zh-CN" smtClean="0"/>
              <a:t> </a:t>
            </a:r>
            <a:r>
              <a:rPr lang="zh-CN" altLang="en-US" smtClean="0"/>
              <a:t>取</a:t>
            </a:r>
            <a:r>
              <a:rPr lang="zh-CN" altLang="en-US" smtClean="0">
                <a:solidFill>
                  <a:srgbClr val="FF0000"/>
                </a:solidFill>
              </a:rPr>
              <a:t>下侧</a:t>
            </a:r>
            <a:r>
              <a:rPr lang="zh-CN" altLang="en-US" smtClean="0"/>
              <a:t>，则</a:t>
            </a:r>
            <a:r>
              <a:rPr lang="en-US" altLang="zh-CN" smtClean="0"/>
              <a:t>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和 </a:t>
            </a:r>
            <a:r>
              <a:rPr lang="en-US" altLang="zh-CN" smtClean="0">
                <a:latin typeface="Symbol" pitchFamily="18" charset="2"/>
              </a:rPr>
              <a:t>S </a:t>
            </a:r>
            <a:r>
              <a:rPr lang="zh-CN" altLang="en-US" smtClean="0">
                <a:latin typeface="Symbol" pitchFamily="18" charset="2"/>
              </a:rPr>
              <a:t>围成空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latin typeface="Symbol" pitchFamily="18" charset="2"/>
              </a:rPr>
              <a:t>间有界闭区域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>
                <a:latin typeface="Symbol" pitchFamily="18" charset="2"/>
              </a:rPr>
              <a:t>，由高斯公式得</a:t>
            </a:r>
            <a:endParaRPr lang="en-US" altLang="zh-CN" smtClean="0">
              <a:latin typeface="Symbol" pitchFamily="18" charset="2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08175" y="284163"/>
          <a:ext cx="3775075" cy="760412"/>
        </p:xfrm>
        <a:graphic>
          <a:graphicData uri="http://schemas.openxmlformats.org/presentationml/2006/ole">
            <p:oleObj spid="_x0000_s8194" name="Equation" r:id="rId3" imgW="1892160" imgH="380880" progId="Equation.DSMT4">
              <p:embed/>
            </p:oleObj>
          </a:graphicData>
        </a:graphic>
      </p:graphicFrame>
      <p:sp>
        <p:nvSpPr>
          <p:cNvPr id="7" name="圆角矩形 6"/>
          <p:cNvSpPr/>
          <p:nvPr/>
        </p:nvSpPr>
        <p:spPr>
          <a:xfrm>
            <a:off x="6875463" y="3213100"/>
            <a:ext cx="1679575" cy="688975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封口法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41313" y="2489200"/>
          <a:ext cx="4449762" cy="730250"/>
        </p:xfrm>
        <a:graphic>
          <a:graphicData uri="http://schemas.openxmlformats.org/presentationml/2006/ole">
            <p:oleObj spid="_x0000_s8195" name="Equation" r:id="rId4" imgW="2476440" imgH="4060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341313" y="3422650"/>
          <a:ext cx="4632325" cy="728663"/>
        </p:xfrm>
        <a:graphic>
          <a:graphicData uri="http://schemas.openxmlformats.org/presentationml/2006/ole">
            <p:oleObj spid="_x0000_s8196" name="Equation" r:id="rId5" imgW="2577960" imgH="406080" progId="Equation.DSMT4">
              <p:embed/>
            </p:oleObj>
          </a:graphicData>
        </a:graphic>
      </p:graphicFrame>
      <p:pic>
        <p:nvPicPr>
          <p:cNvPr id="8200" name="Picture 3" descr="C:\Users\cjl\Desktop\p189-ex2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01" name="Picture 4" descr="C:\Users\cjl\Desktop\p189-ex2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00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341313" y="4359275"/>
          <a:ext cx="4584700" cy="1435100"/>
        </p:xfrm>
        <a:graphic>
          <a:graphicData uri="http://schemas.openxmlformats.org/presentationml/2006/ole">
            <p:oleObj spid="_x0000_s8197" name="Equation" r:id="rId8" imgW="2552400" imgH="7999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1499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P.234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 </a:t>
            </a:r>
            <a:r>
              <a:rPr lang="zh-CN" altLang="en-US" smtClean="0"/>
              <a:t>计算          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为锥面 </a:t>
            </a: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baseline="30000" smtClean="0"/>
              <a:t>2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h</a:t>
            </a:r>
            <a:r>
              <a:rPr lang="zh-CN" altLang="en-US" smtClean="0"/>
              <a:t>）的一部分，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/>
              <a:t>、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b</a:t>
            </a:r>
            <a:r>
              <a:rPr lang="zh-CN" altLang="en-US" smtClean="0"/>
              <a:t>、</a:t>
            </a:r>
            <a:r>
              <a:rPr lang="en-US" altLang="zh-CN" smtClean="0"/>
              <a:t>cos</a:t>
            </a:r>
            <a:r>
              <a:rPr lang="en-US" altLang="zh-CN" i="1" smtClean="0">
                <a:latin typeface="Symbol" pitchFamily="18" charset="2"/>
              </a:rPr>
              <a:t>g</a:t>
            </a:r>
            <a:r>
              <a:rPr lang="zh-CN" altLang="en-US" smtClean="0"/>
              <a:t> 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为该曲面</a:t>
            </a:r>
            <a:r>
              <a:rPr lang="zh-CN" altLang="en-US" smtClean="0">
                <a:solidFill>
                  <a:srgbClr val="0000FF"/>
                </a:solidFill>
              </a:rPr>
              <a:t>外法线向量</a:t>
            </a:r>
            <a:r>
              <a:rPr lang="zh-CN" altLang="en-US" smtClean="0"/>
              <a:t>的方向余弦．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</a:p>
          <a:p>
            <a:r>
              <a:rPr lang="zh-CN" altLang="en-US" smtClean="0"/>
              <a:t>两类曲面积分之间的关系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endParaRPr lang="zh-CN" altLang="en-US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高斯公式（封口法）</a:t>
            </a:r>
          </a:p>
          <a:p>
            <a:r>
              <a:rPr lang="zh-CN" altLang="en-US" smtClean="0"/>
              <a:t>对称区域，偶倍奇零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z="2000" u="sng" smtClean="0">
                <a:solidFill>
                  <a:srgbClr val="FF0000"/>
                </a:solidFill>
              </a:rPr>
              <a:t>	</a:t>
            </a:r>
            <a:r>
              <a:rPr lang="zh-CN" altLang="en-US" sz="2000" u="sng" smtClean="0">
                <a:solidFill>
                  <a:srgbClr val="FF0000"/>
                </a:solidFill>
              </a:rPr>
              <a:t>适用范围：重积分、第一类曲线（曲面）积分．</a:t>
            </a:r>
            <a:endParaRPr lang="en-US" altLang="zh-CN" u="sng" smtClean="0">
              <a:solidFill>
                <a:srgbClr val="FF0000"/>
              </a:solidFill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813050" y="284163"/>
          <a:ext cx="4459288" cy="760412"/>
        </p:xfrm>
        <a:graphic>
          <a:graphicData uri="http://schemas.openxmlformats.org/presentationml/2006/ole">
            <p:oleObj spid="_x0000_s9218" name="Equation" r:id="rId5" imgW="2234880" imgH="380880" progId="Equation.DSMT4">
              <p:embed/>
            </p:oleObj>
          </a:graphicData>
        </a:graphic>
      </p:graphicFrame>
      <p:pic>
        <p:nvPicPr>
          <p:cNvPr id="9224" name="Picture 3" descr="C:\Users\cjl\Desktop\p189-ex3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72250" y="3619500"/>
            <a:ext cx="25717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6804" name="Picture 4" descr="C:\Users\cjl\Desktop\p189-ex3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572250" y="3619500"/>
            <a:ext cx="2571750" cy="323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圆角矩形 5"/>
          <p:cNvSpPr/>
          <p:nvPr/>
        </p:nvSpPr>
        <p:spPr>
          <a:xfrm>
            <a:off x="7018338" y="2786063"/>
            <a:ext cx="1679575" cy="688975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2800" b="1">
                <a:solidFill>
                  <a:srgbClr val="FF0000"/>
                </a:solidFill>
                <a:ea typeface="楷体_GB2312" pitchFamily="49" charset="-122"/>
              </a:rPr>
              <a:t>封口法</a:t>
            </a: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76263" y="3500438"/>
          <a:ext cx="4311650" cy="1392237"/>
        </p:xfrm>
        <a:graphic>
          <a:graphicData uri="http://schemas.openxmlformats.org/presentationml/2006/ole">
            <p:oleObj spid="_x0000_s9219" name="Equation" r:id="rId8" imgW="2400120" imgH="77436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7777163" y="6562725"/>
          <a:ext cx="250825" cy="250825"/>
        </p:xfrm>
        <a:graphic>
          <a:graphicData uri="http://schemas.openxmlformats.org/presentationml/2006/ole">
            <p:oleObj spid="_x0000_s9220" name="Equation" r:id="rId9" imgW="139680" imgH="139680" progId="Equation.DSMT4">
              <p:embed/>
            </p:oleObj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8834438" y="5703888"/>
          <a:ext cx="250825" cy="295275"/>
        </p:xfrm>
        <a:graphic>
          <a:graphicData uri="http://schemas.openxmlformats.org/presentationml/2006/ole">
            <p:oleObj spid="_x0000_s9221" name="Equation" r:id="rId10" imgW="139680" imgH="16488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739063" y="3716338"/>
          <a:ext cx="204787" cy="250825"/>
        </p:xfrm>
        <a:graphic>
          <a:graphicData uri="http://schemas.openxmlformats.org/presentationml/2006/ole">
            <p:oleObj spid="_x0000_s9222" name="Equation" r:id="rId11" imgW="114120" imgH="1396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58175" cy="31940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为分段光滑的空间</a:t>
            </a:r>
            <a:r>
              <a:rPr lang="zh-CN" altLang="en-US" smtClean="0">
                <a:solidFill>
                  <a:srgbClr val="FF0000"/>
                </a:solidFill>
              </a:rPr>
              <a:t>有向</a:t>
            </a:r>
            <a:r>
              <a:rPr lang="zh-CN" altLang="en-US" smtClean="0"/>
              <a:t>闭曲线，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是以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为边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界的分片光滑的</a:t>
            </a:r>
            <a:r>
              <a:rPr lang="zh-CN" altLang="en-US" smtClean="0">
                <a:solidFill>
                  <a:srgbClr val="FF0000"/>
                </a:solidFill>
              </a:rPr>
              <a:t>有向</a:t>
            </a:r>
            <a:r>
              <a:rPr lang="zh-CN" altLang="en-US" smtClean="0"/>
              <a:t>曲面，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的正向与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的侧向符合</a:t>
            </a:r>
            <a:r>
              <a:rPr lang="zh-CN" altLang="en-US" smtClean="0">
                <a:solidFill>
                  <a:srgbClr val="FF0000"/>
                </a:solidFill>
              </a:rPr>
              <a:t>右手法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则</a:t>
            </a:r>
            <a:r>
              <a:rPr lang="zh-CN" altLang="en-US" smtClean="0"/>
              <a:t>，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及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在包含曲面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在内的一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个空间区域内具有一阶连续偏导数，则</a:t>
            </a: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10256" name="Rectangle 16"/>
          <p:cNvSpPr>
            <a:spLocks noChangeArrowheads="1"/>
          </p:cNvSpPr>
          <p:nvPr/>
        </p:nvSpPr>
        <p:spPr bwMode="auto">
          <a:xfrm>
            <a:off x="1498600" y="3435350"/>
            <a:ext cx="1889125" cy="1008063"/>
          </a:xfrm>
          <a:prstGeom prst="rect">
            <a:avLst/>
          </a:prstGeom>
          <a:solidFill>
            <a:srgbClr val="FFFF6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斯托克斯公式</a:t>
            </a: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6357938" y="1501775"/>
            <a:ext cx="220027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4214813" y="1957388"/>
            <a:ext cx="47307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10248" name="组合 17"/>
          <p:cNvGrpSpPr>
            <a:grpSpLocks noChangeAspect="1"/>
          </p:cNvGrpSpPr>
          <p:nvPr/>
        </p:nvGrpSpPr>
        <p:grpSpPr bwMode="auto">
          <a:xfrm>
            <a:off x="7072313" y="4491038"/>
            <a:ext cx="2071687" cy="2366962"/>
            <a:chOff x="4857752" y="2085168"/>
            <a:chExt cx="3571900" cy="4201352"/>
          </a:xfrm>
        </p:grpSpPr>
        <p:pic>
          <p:nvPicPr>
            <p:cNvPr id="10263" name="Picture 4" descr="C:\Users\cjl\Desktop\p194-斯克托斯公式-2.bmp"/>
            <p:cNvPicPr>
              <a:picLocks noChangeAspect="1" noChangeArrowheads="1"/>
            </p:cNvPicPr>
            <p:nvPr/>
          </p:nvPicPr>
          <p:blipFill>
            <a:blip r:embed="rId3"/>
            <a:srcRect b="3288"/>
            <a:stretch>
              <a:fillRect/>
            </a:stretch>
          </p:blipFill>
          <p:spPr bwMode="auto">
            <a:xfrm>
              <a:off x="4857752" y="2085168"/>
              <a:ext cx="3571900" cy="420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椭圆 19"/>
            <p:cNvSpPr/>
            <p:nvPr/>
          </p:nvSpPr>
          <p:spPr>
            <a:xfrm rot="20637892">
              <a:off x="6149658" y="2896697"/>
              <a:ext cx="1885853" cy="724176"/>
            </a:xfrm>
            <a:prstGeom prst="ellipse">
              <a:avLst/>
            </a:prstGeom>
            <a:noFill/>
            <a:ln w="2540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1214438" y="2414588"/>
            <a:ext cx="7731125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985838" y="3398838"/>
          <a:ext cx="5868987" cy="2744787"/>
        </p:xfrm>
        <a:graphic>
          <a:graphicData uri="http://schemas.openxmlformats.org/presentationml/2006/ole">
            <p:oleObj spid="_x0000_s10242" name="Equation" r:id="rId4" imgW="3670200" imgH="1714320" progId="Equation.DSMT4">
              <p:embed/>
            </p:oleObj>
          </a:graphicData>
        </a:graphic>
      </p:graphicFrame>
      <p:sp>
        <p:nvSpPr>
          <p:cNvPr id="24" name="矩形 23"/>
          <p:cNvSpPr>
            <a:spLocks noChangeArrowheads="1"/>
          </p:cNvSpPr>
          <p:nvPr/>
        </p:nvSpPr>
        <p:spPr bwMode="auto">
          <a:xfrm flipH="1">
            <a:off x="1214438" y="3357563"/>
            <a:ext cx="2357437" cy="15287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1000125" y="5030788"/>
            <a:ext cx="214313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7" name="图示 26"/>
          <p:cNvGraphicFramePr/>
          <p:nvPr/>
        </p:nvGraphicFramePr>
        <p:xfrm>
          <a:off x="4643438" y="3286124"/>
          <a:ext cx="1826557" cy="1461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1504950" y="3486150"/>
            <a:ext cx="574675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8" name="Rectangle 18"/>
          <p:cNvSpPr>
            <a:spLocks noChangeArrowheads="1"/>
          </p:cNvSpPr>
          <p:nvPr/>
        </p:nvSpPr>
        <p:spPr bwMode="auto">
          <a:xfrm>
            <a:off x="2152650" y="3486150"/>
            <a:ext cx="574675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9" name="Rectangle 19"/>
          <p:cNvSpPr>
            <a:spLocks noChangeArrowheads="1"/>
          </p:cNvSpPr>
          <p:nvPr/>
        </p:nvSpPr>
        <p:spPr bwMode="auto">
          <a:xfrm>
            <a:off x="2801938" y="3486150"/>
            <a:ext cx="574675" cy="936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449388" y="4883150"/>
            <a:ext cx="1187450" cy="76041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435100" y="5705475"/>
            <a:ext cx="2159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062163" y="5705475"/>
            <a:ext cx="2159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703513" y="5705475"/>
            <a:ext cx="215900" cy="431800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275013" y="4857750"/>
            <a:ext cx="1187450" cy="760413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>
            <a:off x="5113338" y="4878388"/>
            <a:ext cx="1189037" cy="760412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3387725" y="3803650"/>
            <a:ext cx="464026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记忆方法：                               </a:t>
            </a:r>
            <a:r>
              <a:rPr lang="zh-CN" altLang="en-US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（缺啥补啥）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6" grpId="0" animBg="1"/>
      <p:bldP spid="16" grpId="0" animBg="1"/>
      <p:bldP spid="17" grpId="0" animBg="1"/>
      <p:bldP spid="21" grpId="0" animBg="1"/>
      <p:bldP spid="24" grpId="0" animBg="1"/>
      <p:bldP spid="26" grpId="0" animBg="1"/>
      <p:bldGraphic spid="27" grpId="0">
        <p:bldAsOne/>
      </p:bldGraphic>
      <p:bldP spid="10257" grpId="0" animBg="1"/>
      <p:bldP spid="10258" grpId="0" animBg="1"/>
      <p:bldP spid="10259" grpId="0" animBg="1"/>
      <p:bldP spid="19" grpId="0" animBg="1"/>
      <p:bldP spid="19" grpId="1" animBg="1"/>
      <p:bldP spid="23" grpId="0" animBg="1"/>
      <p:bldP spid="23" grpId="1" animBg="1"/>
      <p:bldP spid="25" grpId="0" animBg="1"/>
      <p:bldP spid="25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斯托克斯公式的证明（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sp>
        <p:nvSpPr>
          <p:cNvPr id="11269" name="Rectangle 9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</a:p>
        </p:txBody>
      </p:sp>
      <p:graphicFrame>
        <p:nvGraphicFramePr>
          <p:cNvPr id="22" name="Object 2"/>
          <p:cNvGraphicFramePr>
            <a:graphicFrameLocks noChangeAspect="1"/>
          </p:cNvGraphicFramePr>
          <p:nvPr/>
        </p:nvGraphicFramePr>
        <p:xfrm>
          <a:off x="2879725" y="3929063"/>
          <a:ext cx="5807075" cy="1260475"/>
        </p:xfrm>
        <a:graphic>
          <a:graphicData uri="http://schemas.openxmlformats.org/presentationml/2006/ole">
            <p:oleObj spid="_x0000_s11266" name="Equation" r:id="rId3" imgW="3632040" imgH="787320" progId="Equation.DSMT4">
              <p:embed/>
            </p:oleObj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1649413" y="1460500"/>
          <a:ext cx="3575050" cy="2235200"/>
        </p:xfrm>
        <a:graphic>
          <a:graphicData uri="http://schemas.openxmlformats.org/presentationml/2006/ole">
            <p:oleObj spid="_x0000_s11267" name="Equation" r:id="rId4" imgW="2234880" imgH="1396800" progId="Equation.DSMT4">
              <p:embed/>
            </p:oleObj>
          </a:graphicData>
        </a:graphic>
      </p:graphicFrame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1643063" y="1520825"/>
            <a:ext cx="2195512" cy="67151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7"/>
          <p:cNvSpPr>
            <a:spLocks noChangeArrowheads="1"/>
          </p:cNvSpPr>
          <p:nvPr/>
        </p:nvSpPr>
        <p:spPr bwMode="auto">
          <a:xfrm flipH="1">
            <a:off x="3838575" y="1520825"/>
            <a:ext cx="936625" cy="671513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1643063" y="2255838"/>
            <a:ext cx="2195512" cy="6731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 flipH="1">
            <a:off x="3838575" y="2255838"/>
            <a:ext cx="936625" cy="6731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643063" y="2979738"/>
            <a:ext cx="2195512" cy="6731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 flipH="1">
            <a:off x="3838575" y="2979738"/>
            <a:ext cx="936625" cy="6731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775200" y="1490663"/>
            <a:ext cx="449263" cy="2159000"/>
          </a:xfrm>
          <a:prstGeom prst="rect">
            <a:avLst/>
          </a:prstGeom>
          <a:solidFill>
            <a:schemeClr val="bg1"/>
          </a:solidFill>
          <a:ln w="285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9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	</a:t>
            </a:r>
            <a:r>
              <a:rPr lang="zh-CN" altLang="en-US" dirty="0" smtClean="0"/>
              <a:t>其余两个等式类似可得．</a:t>
            </a:r>
            <a:endParaRPr lang="en-US" altLang="zh-CN" dirty="0" smtClean="0"/>
          </a:p>
        </p:txBody>
      </p:sp>
      <p:graphicFrame>
        <p:nvGraphicFramePr>
          <p:cNvPr id="18" name="Object 15"/>
          <p:cNvGraphicFramePr>
            <a:graphicFrameLocks noChangeAspect="1"/>
          </p:cNvGraphicFramePr>
          <p:nvPr/>
        </p:nvGraphicFramePr>
        <p:xfrm>
          <a:off x="3821113" y="1460500"/>
          <a:ext cx="2743200" cy="711200"/>
        </p:xfrm>
        <a:graphic>
          <a:graphicData uri="http://schemas.openxmlformats.org/presentationml/2006/ole">
            <p:oleObj spid="_x0000_s12290" name="Equation" r:id="rId3" imgW="1714320" imgH="4442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3821113" y="1460500"/>
          <a:ext cx="2741612" cy="711200"/>
        </p:xfrm>
        <a:graphic>
          <a:graphicData uri="http://schemas.openxmlformats.org/presentationml/2006/ole">
            <p:oleObj spid="_x0000_s12291" name="Equation" r:id="rId4" imgW="1714320" imgH="44424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斯托克斯公式的证明（</a:t>
            </a:r>
            <a:r>
              <a:rPr lang="en-US" altLang="zh-CN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pic>
        <p:nvPicPr>
          <p:cNvPr id="70658" name="Picture 2" descr="C:\Users\cjl\Desktop\p194-斯克托斯公式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72175" y="3000375"/>
            <a:ext cx="31718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60" name="Picture 4" descr="C:\Users\cjl\Desktop\p194-斯克托斯公式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72175" y="3000375"/>
            <a:ext cx="31718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0659" name="Picture 3" descr="C:\Users\cjl\Desktop\p194-斯克托斯公式-2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72175" y="3000375"/>
            <a:ext cx="3171825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椭圆 7"/>
          <p:cNvSpPr/>
          <p:nvPr/>
        </p:nvSpPr>
        <p:spPr>
          <a:xfrm rot="20637892">
            <a:off x="7118350" y="3719513"/>
            <a:ext cx="1674813" cy="642937"/>
          </a:xfrm>
          <a:prstGeom prst="ellipse">
            <a:avLst/>
          </a:prstGeom>
          <a:noFill/>
          <a:ln w="28575" cmpd="sng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401763" y="2265363"/>
          <a:ext cx="3633787" cy="711200"/>
        </p:xfrm>
        <a:graphic>
          <a:graphicData uri="http://schemas.openxmlformats.org/presentationml/2006/ole">
            <p:oleObj spid="_x0000_s12292" name="Equation" r:id="rId8" imgW="2273040" imgH="444240" progId="Equation.DSMT4">
              <p:embed/>
            </p:oleObj>
          </a:graphicData>
        </a:graphic>
      </p:graphicFrame>
      <p:graphicFrame>
        <p:nvGraphicFramePr>
          <p:cNvPr id="22" name="Object 6"/>
          <p:cNvGraphicFramePr>
            <a:graphicFrameLocks noChangeAspect="1"/>
          </p:cNvGraphicFramePr>
          <p:nvPr/>
        </p:nvGraphicFramePr>
        <p:xfrm>
          <a:off x="1647825" y="1460500"/>
          <a:ext cx="2212975" cy="711200"/>
        </p:xfrm>
        <a:graphic>
          <a:graphicData uri="http://schemas.openxmlformats.org/presentationml/2006/ole">
            <p:oleObj spid="_x0000_s12293" name="Equation" r:id="rId9" imgW="1384200" imgH="44424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5018088" y="2224088"/>
          <a:ext cx="2840037" cy="752475"/>
        </p:xfrm>
        <a:graphic>
          <a:graphicData uri="http://schemas.openxmlformats.org/presentationml/2006/ole">
            <p:oleObj spid="_x0000_s12294" name="Equation" r:id="rId10" imgW="1777680" imgH="469800" progId="Equation.DSMT4">
              <p:embed/>
            </p:oleObj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776288" y="3143250"/>
          <a:ext cx="1795462" cy="2014538"/>
        </p:xfrm>
        <a:graphic>
          <a:graphicData uri="http://schemas.openxmlformats.org/presentationml/2006/ole">
            <p:oleObj spid="_x0000_s12295" name="Equation" r:id="rId11" imgW="1384200" imgH="1549080" progId="Equation.DSMT4">
              <p:embed/>
            </p:oleObj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2786063" y="3889375"/>
          <a:ext cx="3103562" cy="773113"/>
        </p:xfrm>
        <a:graphic>
          <a:graphicData uri="http://schemas.openxmlformats.org/presentationml/2006/ole">
            <p:oleObj spid="_x0000_s12296" name="Equation" r:id="rId12" imgW="1942920" imgH="482400" progId="Equation.DSMT4">
              <p:embed/>
            </p:oleObj>
          </a:graphicData>
        </a:graphic>
      </p:graphicFrame>
      <p:graphicFrame>
        <p:nvGraphicFramePr>
          <p:cNvPr id="16" name="Object 13"/>
          <p:cNvGraphicFramePr>
            <a:graphicFrameLocks noChangeAspect="1"/>
          </p:cNvGraphicFramePr>
          <p:nvPr/>
        </p:nvGraphicFramePr>
        <p:xfrm>
          <a:off x="2786063" y="4725988"/>
          <a:ext cx="2435225" cy="488950"/>
        </p:xfrm>
        <a:graphic>
          <a:graphicData uri="http://schemas.openxmlformats.org/presentationml/2006/ole">
            <p:oleObj spid="_x0000_s12297" name="Equation" r:id="rId13" imgW="1523880" imgH="304560" progId="Equation.DSMT4">
              <p:embed/>
            </p:oleObj>
          </a:graphicData>
        </a:graphic>
      </p:graphicFrame>
      <p:graphicFrame>
        <p:nvGraphicFramePr>
          <p:cNvPr id="2" name="Object 14"/>
          <p:cNvGraphicFramePr>
            <a:graphicFrameLocks noChangeAspect="1"/>
          </p:cNvGraphicFramePr>
          <p:nvPr/>
        </p:nvGraphicFramePr>
        <p:xfrm>
          <a:off x="2786063" y="5368925"/>
          <a:ext cx="1785937" cy="488950"/>
        </p:xfrm>
        <a:graphic>
          <a:graphicData uri="http://schemas.openxmlformats.org/presentationml/2006/ole">
            <p:oleObj spid="_x0000_s12298" name="Equation" r:id="rId14" imgW="1117440" imgH="304560" progId="Equation.DSMT4">
              <p:embed/>
            </p:oleObj>
          </a:graphicData>
        </a:graphic>
      </p:graphicFrame>
      <p:sp>
        <p:nvSpPr>
          <p:cNvPr id="24" name="Rectangle 17"/>
          <p:cNvSpPr>
            <a:spLocks noChangeArrowheads="1"/>
          </p:cNvSpPr>
          <p:nvPr/>
        </p:nvSpPr>
        <p:spPr bwMode="auto">
          <a:xfrm>
            <a:off x="2265363" y="1620838"/>
            <a:ext cx="500062" cy="36988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4279" name="Object 18"/>
          <p:cNvGraphicFramePr>
            <a:graphicFrameLocks noChangeAspect="1"/>
          </p:cNvGraphicFramePr>
          <p:nvPr/>
        </p:nvGraphicFramePr>
        <p:xfrm>
          <a:off x="6721475" y="1214438"/>
          <a:ext cx="1350963" cy="860425"/>
        </p:xfrm>
        <a:graphic>
          <a:graphicData uri="http://schemas.openxmlformats.org/presentationml/2006/ole">
            <p:oleObj spid="_x0000_s12299" name="Equation" r:id="rId15" imgW="1041120" imgH="660240" progId="Equation.DSMT4">
              <p:embed/>
            </p:oleObj>
          </a:graphicData>
        </a:graphic>
      </p:graphicFrame>
      <p:graphicFrame>
        <p:nvGraphicFramePr>
          <p:cNvPr id="4" name="Object 20"/>
          <p:cNvGraphicFramePr>
            <a:graphicFrameLocks noChangeAspect="1"/>
          </p:cNvGraphicFramePr>
          <p:nvPr/>
        </p:nvGraphicFramePr>
        <p:xfrm>
          <a:off x="7091363" y="5072063"/>
          <a:ext cx="1695450" cy="439737"/>
        </p:xfrm>
        <a:graphic>
          <a:graphicData uri="http://schemas.openxmlformats.org/presentationml/2006/ole">
            <p:oleObj spid="_x0000_s12300" name="Equation" r:id="rId16" imgW="1130040" imgH="291960" progId="Equation.DSMT4">
              <p:embed/>
            </p:oleObj>
          </a:graphicData>
        </a:graphic>
      </p:graphicFrame>
      <p:sp>
        <p:nvSpPr>
          <p:cNvPr id="21" name="Rectangle 17"/>
          <p:cNvSpPr>
            <a:spLocks noChangeArrowheads="1"/>
          </p:cNvSpPr>
          <p:nvPr/>
        </p:nvSpPr>
        <p:spPr bwMode="auto">
          <a:xfrm>
            <a:off x="6051550" y="2286000"/>
            <a:ext cx="603250" cy="6302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154613" y="4429125"/>
            <a:ext cx="163195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由格林公式可得</a:t>
            </a:r>
            <a:endParaRPr lang="en-US" altLang="zh-CN" sz="16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16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rot="5400000">
            <a:off x="4319587" y="4608513"/>
            <a:ext cx="360363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357813" y="3305175"/>
            <a:ext cx="2033587" cy="338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，其中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指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6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1600" b="1"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1200"/>
          </a:p>
        </p:txBody>
      </p:sp>
      <p:graphicFrame>
        <p:nvGraphicFramePr>
          <p:cNvPr id="12" name="Object 9"/>
          <p:cNvGraphicFramePr>
            <a:graphicFrameLocks noChangeAspect="1"/>
          </p:cNvGraphicFramePr>
          <p:nvPr/>
        </p:nvGraphicFramePr>
        <p:xfrm>
          <a:off x="2786063" y="3071813"/>
          <a:ext cx="2678112" cy="752475"/>
        </p:xfrm>
        <a:graphic>
          <a:graphicData uri="http://schemas.openxmlformats.org/presentationml/2006/ole">
            <p:oleObj spid="_x0000_s12301" name="Equation" r:id="rId17" imgW="1676160" imgH="469800" progId="Equation.DSMT4">
              <p:embed/>
            </p:oleObj>
          </a:graphicData>
        </a:graphic>
      </p:graphicFrame>
      <p:cxnSp>
        <p:nvCxnSpPr>
          <p:cNvPr id="28" name="直接箭头连接符 27"/>
          <p:cNvCxnSpPr/>
          <p:nvPr/>
        </p:nvCxnSpPr>
        <p:spPr>
          <a:xfrm rot="5400000">
            <a:off x="4319588" y="3965575"/>
            <a:ext cx="360362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4643438" y="5140325"/>
            <a:ext cx="2046287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一代，二投，三定号</a:t>
            </a:r>
            <a:endParaRPr lang="zh-CN" altLang="en-US" sz="1200">
              <a:solidFill>
                <a:srgbClr val="FF0000"/>
              </a:solidFill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rot="16200000" flipV="1">
            <a:off x="4319587" y="5319713"/>
            <a:ext cx="360363" cy="1588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27"/>
          <p:cNvSpPr>
            <a:spLocks noChangeArrowheads="1"/>
          </p:cNvSpPr>
          <p:nvPr/>
        </p:nvSpPr>
        <p:spPr bwMode="auto">
          <a:xfrm>
            <a:off x="3021013" y="3865563"/>
            <a:ext cx="373062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367338" y="3865563"/>
            <a:ext cx="571500" cy="755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643438" y="3786188"/>
            <a:ext cx="204628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一代，二投，三定号</a:t>
            </a:r>
            <a:endParaRPr lang="zh-CN" altLang="en-US" sz="1200">
              <a:solidFill>
                <a:srgbClr val="FF0000"/>
              </a:solidFill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2541588" y="3816350"/>
          <a:ext cx="958850" cy="274638"/>
        </p:xfrm>
        <a:graphic>
          <a:graphicData uri="http://schemas.openxmlformats.org/presentationml/2006/ole">
            <p:oleObj spid="_x0000_s12302" name="Equation" r:id="rId18" imgW="533160" imgH="152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3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4" grpId="0" animBg="1"/>
      <p:bldP spid="21" grpId="0" animBg="1"/>
      <p:bldP spid="23" grpId="0"/>
      <p:bldP spid="25" grpId="0" animBg="1"/>
      <p:bldP spid="29" grpId="0"/>
      <p:bldP spid="31" grpId="0" animBg="1"/>
      <p:bldP spid="32" grpId="0" animBg="1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斯托克斯公式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特别地，若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为 </a:t>
            </a:r>
            <a:r>
              <a:rPr lang="en-US" altLang="zh-CN" i="1" smtClean="0">
                <a:solidFill>
                  <a:srgbClr val="FF0000"/>
                </a:solidFill>
              </a:rPr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面上分段光滑的有向闭曲线，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FF0000"/>
                </a:solidFill>
              </a:rPr>
              <a:t>dz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0</a:t>
            </a:r>
            <a:r>
              <a:rPr lang="zh-CN" altLang="en-US" smtClean="0"/>
              <a:t>，于是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斯托克斯公式是格林公式的推广．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课本</a:t>
            </a:r>
            <a:r>
              <a:rPr lang="en-US" altLang="zh-CN" dirty="0" smtClean="0"/>
              <a:t>P.243</a:t>
            </a:r>
            <a:r>
              <a:rPr lang="zh-CN" altLang="en-US" dirty="0" smtClean="0"/>
              <a:t>的说明</a:t>
            </a:r>
            <a:endParaRPr lang="zh-CN" altLang="en-US" dirty="0"/>
          </a:p>
        </p:txBody>
      </p:sp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957263" y="2071688"/>
          <a:ext cx="7900987" cy="752475"/>
        </p:xfrm>
        <a:graphic>
          <a:graphicData uri="http://schemas.openxmlformats.org/presentationml/2006/ole">
            <p:oleObj spid="_x0000_s13314" name="Equation" r:id="rId3" imgW="4940280" imgH="469800" progId="Equation.DSMT4">
              <p:embed/>
            </p:oleObj>
          </a:graphicData>
        </a:graphic>
      </p:graphicFrame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947738" y="4357688"/>
          <a:ext cx="4044950" cy="846137"/>
        </p:xfrm>
        <a:graphic>
          <a:graphicData uri="http://schemas.openxmlformats.org/presentationml/2006/ole">
            <p:oleObj spid="_x0000_s13315" name="Equation" r:id="rId4" imgW="2247840" imgH="469800" progId="Equation.DSMT4">
              <p:embed/>
            </p:oleObj>
          </a:graphicData>
        </a:graphic>
      </p:graphicFrame>
      <p:sp>
        <p:nvSpPr>
          <p:cNvPr id="14" name="矩形 13"/>
          <p:cNvSpPr/>
          <p:nvPr/>
        </p:nvSpPr>
        <p:spPr>
          <a:xfrm>
            <a:off x="4929188" y="4529138"/>
            <a:ext cx="20320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kern="0" dirty="0">
                <a:solidFill>
                  <a:srgbClr val="0000FF"/>
                </a:solidFill>
                <a:latin typeface="Times New Roman"/>
                <a:ea typeface="楷体_GB2312"/>
              </a:rPr>
              <a:t>（格林公式）</a:t>
            </a:r>
            <a:endParaRPr lang="zh-CN" altLang="en-US" sz="1050" dirty="0">
              <a:solidFill>
                <a:srgbClr val="0000FF"/>
              </a:solidFill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3043238" y="2071688"/>
            <a:ext cx="1692275" cy="771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1208088" y="2071688"/>
            <a:ext cx="1692275" cy="771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8143875" y="2071688"/>
            <a:ext cx="700088" cy="7715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8" grpId="0" animBg="1"/>
      <p:bldP spid="2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，其中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为平面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 </a:t>
            </a:r>
            <a:r>
              <a:rPr lang="en-US" altLang="zh-CN" smtClean="0">
                <a:solidFill>
                  <a:srgbClr val="0000FF"/>
                </a:solidFill>
              </a:rPr>
              <a:t>= 1 </a:t>
            </a:r>
            <a:r>
              <a:rPr lang="zh-CN" altLang="en-US" smtClean="0"/>
              <a:t>被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三坐标面所截成的三角形的整个边界，它的正向与这个三角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形上外侧的法向量之间符合右手法则．（ </a:t>
            </a:r>
            <a:r>
              <a:rPr lang="en-US" altLang="zh-CN" smtClean="0">
                <a:solidFill>
                  <a:srgbClr val="0000FF"/>
                </a:solidFill>
              </a:rPr>
              <a:t>P.243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 ）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FF0000"/>
                </a:solidFill>
              </a:rPr>
              <a:t>Q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， </a:t>
            </a:r>
            <a:r>
              <a:rPr lang="en-US" altLang="zh-CN" i="1" smtClean="0">
                <a:solidFill>
                  <a:srgbClr val="FF0000"/>
                </a:solidFill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，由斯托克斯公式可得，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357437" cy="608012"/>
        </p:xfrm>
        <a:graphic>
          <a:graphicData uri="http://schemas.openxmlformats.org/presentationml/2006/ole">
            <p:oleObj spid="_x0000_s14338" name="Equation" r:id="rId3" imgW="1180800" imgH="304560" progId="Equation.DSMT4">
              <p:embed/>
            </p:oleObj>
          </a:graphicData>
        </a:graphic>
      </p:graphicFrame>
      <p:pic>
        <p:nvPicPr>
          <p:cNvPr id="77827" name="Picture 3" descr="C:\Users\cjl\Desktop\p196-ex1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771900"/>
            <a:ext cx="2743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7828" name="Picture 4" descr="C:\Users\cjl\Desktop\p196-ex1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00800" y="3771900"/>
            <a:ext cx="2743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409575" y="2924175"/>
          <a:ext cx="8123238" cy="2808288"/>
        </p:xfrm>
        <a:graphic>
          <a:graphicData uri="http://schemas.openxmlformats.org/presentationml/2006/ole">
            <p:oleObj spid="_x0000_s14339" name="Equation" r:id="rId6" imgW="5079960" imgH="1752480" progId="Equation.DSMT4">
              <p:embed/>
            </p:oleObj>
          </a:graphicData>
        </a:graphic>
      </p:graphicFrame>
      <p:sp>
        <p:nvSpPr>
          <p:cNvPr id="8200" name="Rectangle 8"/>
          <p:cNvSpPr>
            <a:spLocks noChangeArrowheads="1"/>
          </p:cNvSpPr>
          <p:nvPr/>
        </p:nvSpPr>
        <p:spPr bwMode="auto">
          <a:xfrm>
            <a:off x="395288" y="3644900"/>
            <a:ext cx="2447925" cy="6334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Rectangle 9"/>
          <p:cNvSpPr>
            <a:spLocks noChangeArrowheads="1"/>
          </p:cNvSpPr>
          <p:nvPr/>
        </p:nvSpPr>
        <p:spPr bwMode="auto">
          <a:xfrm>
            <a:off x="395288" y="4329113"/>
            <a:ext cx="3024187" cy="6334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395288" y="5013325"/>
            <a:ext cx="993775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Rectangle 11"/>
          <p:cNvSpPr>
            <a:spLocks noChangeArrowheads="1"/>
          </p:cNvSpPr>
          <p:nvPr/>
        </p:nvSpPr>
        <p:spPr bwMode="auto">
          <a:xfrm>
            <a:off x="1387475" y="5013325"/>
            <a:ext cx="792163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Rectangle 12"/>
          <p:cNvSpPr>
            <a:spLocks noChangeArrowheads="1"/>
          </p:cNvSpPr>
          <p:nvPr/>
        </p:nvSpPr>
        <p:spPr bwMode="auto">
          <a:xfrm>
            <a:off x="2179638" y="5013325"/>
            <a:ext cx="792162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Rectangle 14"/>
          <p:cNvSpPr>
            <a:spLocks noChangeArrowheads="1"/>
          </p:cNvSpPr>
          <p:nvPr/>
        </p:nvSpPr>
        <p:spPr bwMode="auto">
          <a:xfrm>
            <a:off x="2971800" y="4956175"/>
            <a:ext cx="1800225" cy="6921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3348038" y="3709988"/>
            <a:ext cx="3311525" cy="1217612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第二类曲面积分的计算：</a:t>
            </a:r>
            <a:endParaRPr lang="en-US" altLang="zh-CN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确定曲面的方程及侧向； 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 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一代、二投、三定号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35063" y="5726113"/>
          <a:ext cx="1508125" cy="274637"/>
        </p:xfrm>
        <a:graphic>
          <a:graphicData uri="http://schemas.openxmlformats.org/presentationml/2006/ole">
            <p:oleObj spid="_x0000_s14340" name="Equation" r:id="rId7" imgW="838080" imgH="152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0" grpId="0" animBg="1"/>
      <p:bldP spid="8201" grpId="0" animBg="1"/>
      <p:bldP spid="8202" grpId="0" animBg="1"/>
      <p:bldP spid="8203" grpId="0" animBg="1"/>
      <p:bldP spid="8204" grpId="0" animBg="1"/>
      <p:bldP spid="8206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，其中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为平面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+ </a:t>
            </a:r>
            <a:r>
              <a:rPr lang="en-US" altLang="zh-CN" i="1" smtClean="0">
                <a:solidFill>
                  <a:srgbClr val="0000FF"/>
                </a:solidFill>
              </a:rPr>
              <a:t>z </a:t>
            </a:r>
            <a:r>
              <a:rPr lang="en-US" altLang="zh-CN" smtClean="0">
                <a:solidFill>
                  <a:srgbClr val="0000FF"/>
                </a:solidFill>
              </a:rPr>
              <a:t>= 1 </a:t>
            </a:r>
            <a:r>
              <a:rPr lang="zh-CN" altLang="en-US" smtClean="0"/>
              <a:t>被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三坐标面所截成的三角形的整个边界，它的正向与这个三角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形上外侧的法向量之间符合右手法则．（ </a:t>
            </a:r>
            <a:r>
              <a:rPr lang="en-US" altLang="zh-CN" smtClean="0">
                <a:solidFill>
                  <a:srgbClr val="0000FF"/>
                </a:solidFill>
              </a:rPr>
              <a:t>P.243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/>
              <a:t> ）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smtClean="0"/>
              <a:t> = 1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1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                   G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i="1" smtClean="0"/>
              <a:t>y</a:t>
            </a:r>
            <a:r>
              <a:rPr lang="en-US" altLang="zh-CN" smtClean="0"/>
              <a:t> + </a:t>
            </a:r>
            <a:r>
              <a:rPr lang="en-US" altLang="zh-CN" i="1" smtClean="0"/>
              <a:t>z</a:t>
            </a:r>
            <a:r>
              <a:rPr lang="en-US" altLang="zh-CN" smtClean="0"/>
              <a:t> = 1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1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                   G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+ </a:t>
            </a:r>
            <a:r>
              <a:rPr lang="en-US" altLang="zh-CN" i="1" smtClean="0"/>
              <a:t>x</a:t>
            </a:r>
            <a:r>
              <a:rPr lang="en-US" altLang="zh-CN" smtClean="0"/>
              <a:t> = 1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smtClean="0"/>
              <a:t> = 0</a:t>
            </a:r>
            <a:r>
              <a:rPr lang="zh-CN" altLang="en-US" smtClean="0"/>
              <a:t>，</a:t>
            </a:r>
            <a:r>
              <a:rPr lang="en-US" altLang="zh-CN" smtClean="0"/>
              <a:t>0 </a:t>
            </a:r>
            <a:r>
              <a:rPr lang="en-US" altLang="zh-CN" smtClean="0">
                <a:sym typeface="Symbol" pitchFamily="18" charset="2"/>
              </a:rPr>
              <a:t>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 1</a:t>
            </a:r>
            <a:r>
              <a:rPr lang="zh-CN" altLang="en-US" smtClean="0">
                <a:sym typeface="Symbol" pitchFamily="18" charset="2"/>
              </a:rPr>
              <a:t>，则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2357437" cy="608012"/>
        </p:xfrm>
        <a:graphic>
          <a:graphicData uri="http://schemas.openxmlformats.org/presentationml/2006/ole">
            <p:oleObj spid="_x0000_s15362" name="Equation" r:id="rId3" imgW="1180800" imgH="304560" progId="Equation.DSMT4">
              <p:embed/>
            </p:oleObj>
          </a:graphicData>
        </a:graphic>
      </p:graphicFrame>
      <p:pic>
        <p:nvPicPr>
          <p:cNvPr id="77827" name="Picture 3" descr="C:\Users\cjl\Desktop\p196-ex1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00800" y="3771900"/>
            <a:ext cx="27432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671513" y="3836988"/>
          <a:ext cx="3862387" cy="528637"/>
        </p:xfrm>
        <a:graphic>
          <a:graphicData uri="http://schemas.openxmlformats.org/presentationml/2006/ole">
            <p:oleObj spid="_x0000_s15363" name="Equation" r:id="rId5" imgW="2412720" imgH="33012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633413" y="4443413"/>
          <a:ext cx="5083175" cy="1362075"/>
        </p:xfrm>
        <a:graphic>
          <a:graphicData uri="http://schemas.openxmlformats.org/presentationml/2006/ole">
            <p:oleObj spid="_x0000_s15364" name="Equation" r:id="rId6" imgW="3174840" imgH="8506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4211638" y="5949950"/>
          <a:ext cx="1646237" cy="650875"/>
        </p:xfrm>
        <a:graphic>
          <a:graphicData uri="http://schemas.openxmlformats.org/presentationml/2006/ole">
            <p:oleObj spid="_x0000_s15365" name="Equation" r:id="rId7" imgW="1028520" imgH="406080" progId="Equation.DSMT4">
              <p:embed/>
            </p:oleObj>
          </a:graphicData>
        </a:graphic>
      </p:graphicFrame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7667625" y="6186488"/>
            <a:ext cx="420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4" name="Rectangle 20"/>
          <p:cNvSpPr>
            <a:spLocks noChangeArrowheads="1"/>
          </p:cNvSpPr>
          <p:nvPr/>
        </p:nvSpPr>
        <p:spPr bwMode="auto">
          <a:xfrm>
            <a:off x="7956550" y="4903788"/>
            <a:ext cx="4206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6" name="Rectangle 22"/>
          <p:cNvSpPr>
            <a:spLocks noChangeArrowheads="1"/>
          </p:cNvSpPr>
          <p:nvPr/>
        </p:nvSpPr>
        <p:spPr bwMode="auto">
          <a:xfrm>
            <a:off x="6732588" y="4903788"/>
            <a:ext cx="42068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b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000" b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487" name="Rectangle 23"/>
          <p:cNvSpPr>
            <a:spLocks noChangeArrowheads="1"/>
          </p:cNvSpPr>
          <p:nvPr/>
        </p:nvSpPr>
        <p:spPr bwMode="auto">
          <a:xfrm>
            <a:off x="5003800" y="2349500"/>
            <a:ext cx="13684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8" name="Rectangle 24"/>
          <p:cNvSpPr>
            <a:spLocks noChangeArrowheads="1"/>
          </p:cNvSpPr>
          <p:nvPr/>
        </p:nvSpPr>
        <p:spPr bwMode="auto">
          <a:xfrm>
            <a:off x="2051050" y="2349500"/>
            <a:ext cx="4249738" cy="5032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89" name="Rectangle 25"/>
          <p:cNvSpPr>
            <a:spLocks noChangeArrowheads="1"/>
          </p:cNvSpPr>
          <p:nvPr/>
        </p:nvSpPr>
        <p:spPr bwMode="auto">
          <a:xfrm>
            <a:off x="2527300" y="4437063"/>
            <a:ext cx="3268663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0" name="Rectangle 26"/>
          <p:cNvSpPr>
            <a:spLocks noChangeArrowheads="1"/>
          </p:cNvSpPr>
          <p:nvPr/>
        </p:nvSpPr>
        <p:spPr bwMode="auto">
          <a:xfrm>
            <a:off x="625475" y="5143500"/>
            <a:ext cx="1439863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1" name="Rectangle 27"/>
          <p:cNvSpPr>
            <a:spLocks noChangeArrowheads="1"/>
          </p:cNvSpPr>
          <p:nvPr/>
        </p:nvSpPr>
        <p:spPr bwMode="auto">
          <a:xfrm>
            <a:off x="2751138" y="4437063"/>
            <a:ext cx="230187" cy="600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 flipH="1">
            <a:off x="2065338" y="5143500"/>
            <a:ext cx="1025525" cy="6000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3" name="Rectangle 29"/>
          <p:cNvSpPr>
            <a:spLocks noChangeArrowheads="1"/>
          </p:cNvSpPr>
          <p:nvPr/>
        </p:nvSpPr>
        <p:spPr bwMode="auto">
          <a:xfrm>
            <a:off x="3090863" y="5038725"/>
            <a:ext cx="2417762" cy="758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4441825" y="3733800"/>
          <a:ext cx="508000" cy="650875"/>
        </p:xfrm>
        <a:graphic>
          <a:graphicData uri="http://schemas.openxmlformats.org/presentationml/2006/ole">
            <p:oleObj spid="_x0000_s15366" name="Equation" r:id="rId8" imgW="31716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2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4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2" grpId="0"/>
      <p:bldP spid="62484" grpId="0"/>
      <p:bldP spid="62486" grpId="0"/>
      <p:bldP spid="62487" grpId="0" animBg="1"/>
      <p:bldP spid="62488" grpId="0" animBg="1"/>
      <p:bldP spid="62489" grpId="0" animBg="1"/>
      <p:bldP spid="62490" grpId="0" animBg="1"/>
      <p:bldP spid="62491" grpId="0" animBg="1"/>
      <p:bldP spid="62492" grpId="0" animBg="1"/>
      <p:bldP spid="6249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35500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0000FF"/>
                </a:solidFill>
              </a:rPr>
              <a:t>牛顿−莱布尼茨公式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(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 = </a:t>
            </a:r>
            <a:r>
              <a:rPr lang="en-US" altLang="zh-CN" i="1" smtClean="0">
                <a:sym typeface="Symbol" pitchFamily="18" charset="2"/>
              </a:rPr>
              <a:t>f</a:t>
            </a:r>
            <a:r>
              <a:rPr lang="en-US" altLang="zh-CN" smtClean="0">
                <a:sym typeface="Symbol" pitchFamily="18" charset="2"/>
              </a:rPr>
              <a:t> (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/>
              <a:t>，则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格林公式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设闭区域 </a:t>
            </a:r>
            <a:r>
              <a:rPr lang="en-US" altLang="zh-CN" i="1" smtClean="0"/>
              <a:t>D</a:t>
            </a:r>
            <a:r>
              <a:rPr lang="zh-CN" altLang="en-US" smtClean="0"/>
              <a:t> 由分段光滑的曲线 </a:t>
            </a:r>
            <a:r>
              <a:rPr lang="en-US" altLang="zh-CN" i="1" smtClean="0"/>
              <a:t>L</a:t>
            </a:r>
            <a:r>
              <a:rPr lang="zh-CN" altLang="en-US" smtClean="0"/>
              <a:t> 围成，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及 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D</a:t>
            </a:r>
            <a:r>
              <a:rPr lang="zh-CN" altLang="en-US" smtClean="0"/>
              <a:t> 上具有一阶连续偏导数，则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L</a:t>
            </a:r>
            <a:r>
              <a:rPr lang="zh-CN" altLang="en-US" smtClean="0"/>
              <a:t> 是 </a:t>
            </a:r>
            <a:r>
              <a:rPr lang="en-US" altLang="zh-CN" i="1" smtClean="0"/>
              <a:t>D</a:t>
            </a:r>
            <a:r>
              <a:rPr lang="zh-CN" altLang="en-US" smtClean="0"/>
              <a:t> 的取正向的边界曲线．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</a:t>
            </a:r>
            <a:endParaRPr lang="zh-CN" altLang="en-US" dirty="0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3500438" y="1957388"/>
          <a:ext cx="3260725" cy="661987"/>
        </p:xfrm>
        <a:graphic>
          <a:graphicData uri="http://schemas.openxmlformats.org/presentationml/2006/ole">
            <p:oleObj spid="_x0000_s1026" name="Equation" r:id="rId3" imgW="1625400" imgH="330120" progId="Equation.DSMT4">
              <p:embed/>
            </p:oleObj>
          </a:graphicData>
        </a:graphic>
      </p:graphicFrame>
      <p:graphicFrame>
        <p:nvGraphicFramePr>
          <p:cNvPr id="1032" name="Object 3"/>
          <p:cNvGraphicFramePr>
            <a:graphicFrameLocks noChangeAspect="1"/>
          </p:cNvGraphicFramePr>
          <p:nvPr/>
        </p:nvGraphicFramePr>
        <p:xfrm>
          <a:off x="2681288" y="4521200"/>
          <a:ext cx="4044950" cy="846138"/>
        </p:xfrm>
        <a:graphic>
          <a:graphicData uri="http://schemas.openxmlformats.org/presentationml/2006/ole">
            <p:oleObj spid="_x0000_s1027" name="Equation" r:id="rId4" imgW="2247840" imgH="469800" progId="Equation.DSMT4">
              <p:embed/>
            </p:oleObj>
          </a:graphicData>
        </a:graphic>
      </p:graphicFrame>
      <p:pic>
        <p:nvPicPr>
          <p:cNvPr id="10" name="Picture 2" descr="C:\Users\cjl\Desktop\p165-曲线的正向-1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3700" y="4724400"/>
            <a:ext cx="2400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43700" y="4724400"/>
            <a:ext cx="24003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5857875" y="3400425"/>
            <a:ext cx="2700338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571500" y="4338638"/>
          <a:ext cx="2147888" cy="1233487"/>
        </p:xfrm>
        <a:graphic>
          <a:graphicData uri="http://schemas.openxmlformats.org/presentationml/2006/ole">
            <p:oleObj spid="_x0000_s1028" name="Equation" r:id="rId7" imgW="1193760" imgH="685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                   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zh-CN" altLang="en-US" smtClean="0"/>
              <a:t> 是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 2</a:t>
            </a:r>
            <a:r>
              <a:rPr lang="en-US" altLang="zh-CN" i="1" smtClean="0">
                <a:solidFill>
                  <a:srgbClr val="FF0000"/>
                </a:solidFill>
              </a:rPr>
              <a:t>Rx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与 </a:t>
            </a:r>
            <a:r>
              <a:rPr lang="en-US" altLang="zh-CN" i="1" smtClean="0">
                <a:solidFill>
                  <a:srgbClr val="00B050"/>
                </a:solidFill>
              </a:rPr>
              <a:t>x</a:t>
            </a:r>
            <a:r>
              <a:rPr lang="en-US" altLang="zh-CN" baseline="30000" smtClean="0">
                <a:solidFill>
                  <a:srgbClr val="00B050"/>
                </a:solidFill>
              </a:rPr>
              <a:t>2</a:t>
            </a:r>
            <a:r>
              <a:rPr lang="en-US" altLang="zh-CN" smtClean="0">
                <a:solidFill>
                  <a:srgbClr val="00B050"/>
                </a:solidFill>
              </a:rPr>
              <a:t> + </a:t>
            </a:r>
            <a:r>
              <a:rPr lang="en-US" altLang="zh-CN" i="1" smtClean="0">
                <a:solidFill>
                  <a:srgbClr val="00B050"/>
                </a:solidFill>
              </a:rPr>
              <a:t>y</a:t>
            </a:r>
            <a:r>
              <a:rPr lang="en-US" altLang="zh-CN" baseline="30000" smtClean="0">
                <a:solidFill>
                  <a:srgbClr val="00B050"/>
                </a:solidFill>
              </a:rPr>
              <a:t>2</a:t>
            </a:r>
            <a:r>
              <a:rPr lang="zh-CN" altLang="en-US" smtClean="0">
                <a:solidFill>
                  <a:srgbClr val="00B050"/>
                </a:solidFill>
              </a:rPr>
              <a:t> </a:t>
            </a:r>
            <a:r>
              <a:rPr lang="en-US" altLang="zh-CN" smtClean="0">
                <a:solidFill>
                  <a:srgbClr val="00B050"/>
                </a:solidFill>
              </a:rPr>
              <a:t>= 2</a:t>
            </a:r>
            <a:r>
              <a:rPr lang="en-US" altLang="zh-CN" i="1" smtClean="0">
                <a:solidFill>
                  <a:srgbClr val="00B050"/>
                </a:solidFill>
              </a:rPr>
              <a:t>rx</a:t>
            </a:r>
            <a:r>
              <a:rPr lang="zh-CN" altLang="en-US" smtClean="0"/>
              <a:t>（</a:t>
            </a:r>
            <a:r>
              <a:rPr lang="en-US" altLang="zh-CN" smtClean="0"/>
              <a:t>0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i="1" smtClean="0"/>
              <a:t>r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</a:t>
            </a:r>
            <a:r>
              <a:rPr lang="en-US" altLang="zh-CN" smtClean="0"/>
              <a:t> </a:t>
            </a:r>
            <a:r>
              <a:rPr lang="en-US" altLang="zh-CN" i="1" smtClean="0"/>
              <a:t>R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&gt; 0</a:t>
            </a:r>
            <a:r>
              <a:rPr lang="zh-CN" altLang="en-US" smtClean="0"/>
              <a:t>）的交线．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此曲线是顺着如下方向前进的：由它所包围在球面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en-US" altLang="zh-CN" smtClean="0">
                <a:solidFill>
                  <a:srgbClr val="FF0000"/>
                </a:solidFill>
              </a:rPr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baseline="30000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 2</a:t>
            </a:r>
            <a:r>
              <a:rPr lang="en-US" altLang="zh-CN" i="1" smtClean="0">
                <a:solidFill>
                  <a:srgbClr val="FF0000"/>
                </a:solidFill>
              </a:rPr>
              <a:t>Rx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上的最小区域保持在左方．</a:t>
            </a: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1928813" y="284163"/>
          <a:ext cx="5172075" cy="608012"/>
        </p:xfrm>
        <a:graphic>
          <a:graphicData uri="http://schemas.openxmlformats.org/presentationml/2006/ole">
            <p:oleObj spid="_x0000_s16386" name="Equation" r:id="rId3" imgW="2590560" imgH="304560" progId="Equation.DSMT4">
              <p:embed/>
            </p:oleObj>
          </a:graphicData>
        </a:graphic>
      </p:graphicFrame>
      <p:pic>
        <p:nvPicPr>
          <p:cNvPr id="78851" name="Picture 3" descr="C:\Users\cjl\Desktop\p196-ex3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4000500"/>
            <a:ext cx="3048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4" name="Picture 6" descr="C:\Users\cjl\Desktop\p196-ex3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4000500"/>
            <a:ext cx="3048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3" name="Picture 5" descr="C:\Users\cjl\Desktop\p196-ex3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4000500"/>
            <a:ext cx="3048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8852" name="Picture 4" descr="C:\Users\cjl\Desktop\p196-ex3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4000500"/>
            <a:ext cx="3048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501967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其中                                                                           ，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/>
              <a:t>        </a:t>
            </a:r>
            <a:r>
              <a:rPr lang="zh-CN" altLang="en-US" dirty="0" smtClean="0"/>
              <a:t>                                       是曲面 </a:t>
            </a:r>
            <a:r>
              <a:rPr lang="en-US" altLang="zh-CN" dirty="0" smtClean="0">
                <a:latin typeface="Symbol" pitchFamily="18" charset="2"/>
              </a:rPr>
              <a:t>S</a:t>
            </a:r>
            <a:r>
              <a:rPr lang="en-US" altLang="zh-CN" dirty="0" smtClean="0"/>
              <a:t> </a:t>
            </a:r>
            <a:r>
              <a:rPr lang="zh-CN" altLang="en-US" dirty="0" smtClean="0"/>
              <a:t>上任一点的</a:t>
            </a:r>
            <a:r>
              <a:rPr lang="zh-CN" altLang="en-US" dirty="0" smtClean="0">
                <a:solidFill>
                  <a:srgbClr val="FF0000"/>
                </a:solidFill>
              </a:rPr>
              <a:t>单位法向量</a:t>
            </a:r>
            <a:r>
              <a:rPr lang="en-US" altLang="zh-CN" dirty="0" smtClean="0"/>
              <a:t>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zh-CN" altLang="en-US" dirty="0" smtClean="0">
                <a:solidFill>
                  <a:srgbClr val="0000FF"/>
                </a:solidFill>
              </a:rPr>
              <a:t>辨析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  <a:r>
              <a:rPr lang="zh-CN" altLang="en-US" dirty="0" smtClean="0"/>
              <a:t>梯度</a:t>
            </a:r>
            <a:endParaRPr lang="en-US" altLang="zh-CN" dirty="0" smtClean="0"/>
          </a:p>
          <a:p>
            <a:pPr algn="r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（见</a:t>
            </a:r>
            <a:r>
              <a:rPr lang="en-US" altLang="zh-CN" sz="2000" dirty="0" smtClean="0">
                <a:solidFill>
                  <a:srgbClr val="FF0000"/>
                </a:solidFill>
              </a:rPr>
              <a:t>P.106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endParaRPr lang="en-US" altLang="zh-CN" sz="2000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dirty="0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857250" y="1820863"/>
          <a:ext cx="7226300" cy="2287587"/>
        </p:xfrm>
        <a:graphic>
          <a:graphicData uri="http://schemas.openxmlformats.org/presentationml/2006/ole">
            <p:oleObj spid="_x0000_s24578" name="Equation" r:id="rId3" imgW="4012920" imgH="126972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通量与散度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P.237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P.239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3857625" y="2511425"/>
            <a:ext cx="1738313" cy="7080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3857625" y="3316288"/>
            <a:ext cx="3000375" cy="75565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296988" y="4875213"/>
          <a:ext cx="2921000" cy="482600"/>
        </p:xfrm>
        <a:graphic>
          <a:graphicData uri="http://schemas.openxmlformats.org/presentationml/2006/ole">
            <p:oleObj spid="_x0000_s24579" name="Equation" r:id="rId4" imgW="1460160" imgH="2412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285875" y="4352925"/>
          <a:ext cx="5664200" cy="533400"/>
        </p:xfrm>
        <a:graphic>
          <a:graphicData uri="http://schemas.openxmlformats.org/presentationml/2006/ole">
            <p:oleObj spid="_x0000_s24580" name="Equation" r:id="rId5" imgW="2831760" imgH="26640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54488" y="2511425"/>
            <a:ext cx="1441450" cy="708025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4522788" y="3316288"/>
            <a:ext cx="1979612" cy="75565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" name="组合 60"/>
          <p:cNvGrpSpPr>
            <a:grpSpLocks/>
          </p:cNvGrpSpPr>
          <p:nvPr/>
        </p:nvGrpSpPr>
        <p:grpSpPr bwMode="auto">
          <a:xfrm>
            <a:off x="5595938" y="2509838"/>
            <a:ext cx="3333750" cy="709612"/>
            <a:chOff x="5595176" y="2510555"/>
            <a:chExt cx="3334542" cy="709343"/>
          </a:xfrm>
        </p:grpSpPr>
        <p:sp>
          <p:nvSpPr>
            <p:cNvPr id="24594" name="矩形 9"/>
            <p:cNvSpPr>
              <a:spLocks noChangeArrowheads="1"/>
            </p:cNvSpPr>
            <p:nvPr/>
          </p:nvSpPr>
          <p:spPr bwMode="auto">
            <a:xfrm>
              <a:off x="5842013" y="2512012"/>
              <a:ext cx="3087705" cy="7078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向量场 </a:t>
              </a:r>
              <a:r>
                <a:rPr lang="en-US" altLang="zh-CN" sz="20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通过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曲面 </a:t>
              </a:r>
              <a:r>
                <a:rPr lang="en-US" altLang="zh-CN" sz="2000" b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S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向着</a:t>
              </a:r>
              <a:endPara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指定侧的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通量（流量）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graphicFrame>
          <p:nvGraphicFramePr>
            <p:cNvPr id="7" name="Object 9"/>
            <p:cNvGraphicFramePr>
              <a:graphicFrameLocks noChangeAspect="1"/>
            </p:cNvGraphicFramePr>
            <p:nvPr/>
          </p:nvGraphicFramePr>
          <p:xfrm>
            <a:off x="6720175" y="2510555"/>
            <a:ext cx="273050" cy="336550"/>
          </p:xfrm>
          <a:graphic>
            <a:graphicData uri="http://schemas.openxmlformats.org/presentationml/2006/ole">
              <p:oleObj spid="_x0000_s24581" name="Equation" r:id="rId6" imgW="164880" imgH="203040" progId="Equation.DSMT4">
                <p:embed/>
              </p:oleObj>
            </a:graphicData>
          </a:graphic>
        </p:graphicFrame>
        <p:cxnSp>
          <p:nvCxnSpPr>
            <p:cNvPr id="17" name="直接连接符 16"/>
            <p:cNvCxnSpPr>
              <a:stCxn id="15" idx="3"/>
              <a:endCxn id="24594" idx="1"/>
            </p:cNvCxnSpPr>
            <p:nvPr/>
          </p:nvCxnSpPr>
          <p:spPr>
            <a:xfrm>
              <a:off x="5595176" y="2866020"/>
              <a:ext cx="24612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3203575" y="3306763"/>
            <a:ext cx="10112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高斯公式</a:t>
            </a:r>
            <a:endParaRPr lang="zh-CN" altLang="en-US" sz="1600" b="1"/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3905250" y="1781175"/>
            <a:ext cx="4238625" cy="70961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/>
        </p:nvGraphicFramePr>
        <p:xfrm>
          <a:off x="2571750" y="5403850"/>
          <a:ext cx="5334000" cy="584200"/>
        </p:xfrm>
        <a:graphic>
          <a:graphicData uri="http://schemas.openxmlformats.org/presentationml/2006/ole">
            <p:oleObj spid="_x0000_s24583" name="Equation" r:id="rId7" imgW="2666880" imgH="291960" progId="Equation.DSMT4">
              <p:embed/>
            </p:oleObj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5512593" y="3314700"/>
            <a:ext cx="3417095" cy="757238"/>
            <a:chOff x="5512593" y="3314700"/>
            <a:chExt cx="3417095" cy="757238"/>
          </a:xfrm>
        </p:grpSpPr>
        <p:sp>
          <p:nvSpPr>
            <p:cNvPr id="24596" name="矩形 29"/>
            <p:cNvSpPr>
              <a:spLocks noChangeArrowheads="1"/>
            </p:cNvSpPr>
            <p:nvPr/>
          </p:nvSpPr>
          <p:spPr bwMode="auto">
            <a:xfrm>
              <a:off x="7214938" y="3316464"/>
              <a:ext cx="1714750" cy="707886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1" dirty="0">
                  <a:latin typeface="Times New Roman" pitchFamily="18" charset="0"/>
                  <a:cs typeface="Times New Roman" pitchFamily="18" charset="0"/>
                </a:rPr>
                <a:t>向量场 </a:t>
              </a:r>
              <a:r>
                <a:rPr lang="en-US" altLang="zh-CN" sz="2000" b="1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zh-CN" altLang="en-US" sz="20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</a:t>
              </a:r>
              <a:endParaRPr lang="en-US" altLang="zh-CN" sz="20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zh-CN" altLang="en-US" sz="20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散度 </a:t>
              </a:r>
              <a:r>
                <a:rPr lang="en-US" altLang="zh-CN" sz="2000" b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div</a:t>
              </a:r>
              <a:r>
                <a:rPr lang="en-US" altLang="zh-CN" sz="2000" b="1" i="1" dirty="0" err="1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endParaRPr lang="zh-CN" altLang="en-US" sz="1600" i="1" dirty="0">
                <a:solidFill>
                  <a:schemeClr val="bg1"/>
                </a:solidFill>
              </a:endParaRPr>
            </a:p>
          </p:txBody>
        </p:sp>
        <p:graphicFrame>
          <p:nvGraphicFramePr>
            <p:cNvPr id="6" name="Object 10"/>
            <p:cNvGraphicFramePr>
              <a:graphicFrameLocks noChangeAspect="1"/>
            </p:cNvGraphicFramePr>
            <p:nvPr/>
          </p:nvGraphicFramePr>
          <p:xfrm>
            <a:off x="8203873" y="3314700"/>
            <a:ext cx="273088" cy="336871"/>
          </p:xfrm>
          <a:graphic>
            <a:graphicData uri="http://schemas.openxmlformats.org/presentationml/2006/ole">
              <p:oleObj spid="_x0000_s24582" name="Equation" r:id="rId8" imgW="164880" imgH="203040" progId="Equation.DSMT4">
                <p:embed/>
              </p:oleObj>
            </a:graphicData>
          </a:graphic>
        </p:graphicFrame>
        <p:cxnSp>
          <p:nvCxnSpPr>
            <p:cNvPr id="43" name="形状 42"/>
            <p:cNvCxnSpPr>
              <a:stCxn id="28" idx="2"/>
              <a:endCxn id="24596" idx="2"/>
            </p:cNvCxnSpPr>
            <p:nvPr/>
          </p:nvCxnSpPr>
          <p:spPr bwMode="auto">
            <a:xfrm rot="5400000" flipH="1" flipV="1">
              <a:off x="6768659" y="2768284"/>
              <a:ext cx="47588" cy="2559719"/>
            </a:xfrm>
            <a:prstGeom prst="bentConnector3">
              <a:avLst>
                <a:gd name="adj1" fmla="val -480373"/>
              </a:avLst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10"/>
            <p:cNvGraphicFramePr>
              <a:graphicFrameLocks noChangeAspect="1"/>
            </p:cNvGraphicFramePr>
            <p:nvPr/>
          </p:nvGraphicFramePr>
          <p:xfrm>
            <a:off x="8069819" y="3617372"/>
            <a:ext cx="630238" cy="360363"/>
          </p:xfrm>
          <a:graphic>
            <a:graphicData uri="http://schemas.openxmlformats.org/presentationml/2006/ole">
              <p:oleObj spid="_x0000_s24598" name="Equation" r:id="rId9" imgW="380880" imgH="215640" progId="Equation.DSMT4">
                <p:embed/>
              </p:oleObj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7" grpId="0" animBg="1"/>
      <p:bldP spid="15" grpId="0" animBg="1"/>
      <p:bldP spid="28" grpId="0" animBg="1"/>
      <p:bldP spid="58" grpId="0"/>
      <p:bldP spid="6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296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其中                                                                           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        </a:t>
            </a:r>
            <a:r>
              <a:rPr lang="zh-CN" altLang="en-US" smtClean="0"/>
              <a:t>                                       是曲线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en-US" altLang="zh-CN" smtClean="0"/>
              <a:t> </a:t>
            </a:r>
            <a:r>
              <a:rPr lang="zh-CN" altLang="en-US" smtClean="0"/>
              <a:t>上任一点的</a:t>
            </a:r>
            <a:r>
              <a:rPr lang="zh-CN" altLang="en-US" smtClean="0">
                <a:solidFill>
                  <a:srgbClr val="FF0000"/>
                </a:solidFill>
              </a:rPr>
              <a:t>单位切向量</a:t>
            </a:r>
            <a:r>
              <a:rPr lang="en-US" altLang="zh-CN" smtClean="0"/>
              <a:t>,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向量场    的</a:t>
            </a:r>
            <a:r>
              <a:rPr lang="zh-CN" altLang="en-US" smtClean="0">
                <a:solidFill>
                  <a:srgbClr val="FF0000"/>
                </a:solidFill>
              </a:rPr>
              <a:t>旋度</a:t>
            </a:r>
            <a:r>
              <a:rPr lang="zh-CN" altLang="en-US" smtClean="0"/>
              <a:t>                                                            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143000" y="1682750"/>
          <a:ext cx="6654800" cy="2562225"/>
        </p:xfrm>
        <a:graphic>
          <a:graphicData uri="http://schemas.openxmlformats.org/presentationml/2006/ole">
            <p:oleObj spid="_x0000_s25602" name="Equation" r:id="rId3" imgW="3695400" imgH="1422360" progId="Equation.DSMT4">
              <p:embed/>
            </p:oleObj>
          </a:graphicData>
        </a:graphic>
      </p:graphicFrame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1082675" y="2214563"/>
            <a:ext cx="4203700" cy="550862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环流量与旋度</a:t>
            </a:r>
            <a:r>
              <a:rPr lang="zh-CN" altLang="en-US" sz="2400" dirty="0" smtClean="0">
                <a:solidFill>
                  <a:srgbClr val="FF0000"/>
                </a:solidFill>
              </a:rPr>
              <a:t>（课本</a:t>
            </a:r>
            <a:r>
              <a:rPr lang="en-US" altLang="zh-CN" sz="2400" dirty="0" smtClean="0">
                <a:solidFill>
                  <a:srgbClr val="FF0000"/>
                </a:solidFill>
              </a:rPr>
              <a:t>P.246</a:t>
            </a:r>
            <a:r>
              <a:rPr lang="zh-CN" altLang="en-US" sz="2400" dirty="0" smtClean="0">
                <a:solidFill>
                  <a:srgbClr val="FF0000"/>
                </a:solidFill>
              </a:rPr>
              <a:t>、</a:t>
            </a:r>
            <a:r>
              <a:rPr lang="en-US" altLang="zh-CN" sz="2400" dirty="0" smtClean="0">
                <a:solidFill>
                  <a:srgbClr val="FF0000"/>
                </a:solidFill>
              </a:rPr>
              <a:t>P.247</a:t>
            </a:r>
            <a:r>
              <a:rPr lang="zh-CN" altLang="en-US" sz="2400" dirty="0" smtClean="0">
                <a:solidFill>
                  <a:srgbClr val="FF0000"/>
                </a:solidFill>
              </a:rPr>
              <a:t>）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56" name="矩形 55"/>
          <p:cNvSpPr>
            <a:spLocks noChangeArrowheads="1"/>
          </p:cNvSpPr>
          <p:nvPr/>
        </p:nvSpPr>
        <p:spPr bwMode="auto">
          <a:xfrm>
            <a:off x="1082675" y="2763838"/>
            <a:ext cx="1738313" cy="593725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7" name="矩形 56"/>
          <p:cNvSpPr>
            <a:spLocks noChangeArrowheads="1"/>
          </p:cNvSpPr>
          <p:nvPr/>
        </p:nvSpPr>
        <p:spPr bwMode="auto">
          <a:xfrm>
            <a:off x="1082675" y="3429000"/>
            <a:ext cx="6918325" cy="755650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296988" y="4875213"/>
          <a:ext cx="2921000" cy="482600"/>
        </p:xfrm>
        <a:graphic>
          <a:graphicData uri="http://schemas.openxmlformats.org/presentationml/2006/ole">
            <p:oleObj spid="_x0000_s25603" name="Equation" r:id="rId4" imgW="1460160" imgH="2412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85875" y="4352925"/>
          <a:ext cx="5664200" cy="533400"/>
        </p:xfrm>
        <a:graphic>
          <a:graphicData uri="http://schemas.openxmlformats.org/presentationml/2006/ole">
            <p:oleObj spid="_x0000_s25604" name="Equation" r:id="rId5" imgW="2831760" imgH="26640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381125" y="2762250"/>
            <a:ext cx="1439863" cy="595313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1663700" y="3429000"/>
            <a:ext cx="1336675" cy="7556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2" name="组合 21"/>
          <p:cNvGrpSpPr>
            <a:grpSpLocks/>
          </p:cNvGrpSpPr>
          <p:nvPr/>
        </p:nvGrpSpPr>
        <p:grpSpPr bwMode="auto">
          <a:xfrm>
            <a:off x="2820988" y="2860675"/>
            <a:ext cx="4465637" cy="400050"/>
            <a:chOff x="2820898" y="2860084"/>
            <a:chExt cx="4465746" cy="400110"/>
          </a:xfrm>
        </p:grpSpPr>
        <p:sp>
          <p:nvSpPr>
            <p:cNvPr id="25619" name="矩形 9"/>
            <p:cNvSpPr>
              <a:spLocks noChangeArrowheads="1"/>
            </p:cNvSpPr>
            <p:nvPr/>
          </p:nvSpPr>
          <p:spPr bwMode="auto">
            <a:xfrm>
              <a:off x="3067735" y="2860084"/>
              <a:ext cx="4218909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向量场 </a:t>
              </a:r>
              <a:r>
                <a:rPr lang="en-US" altLang="zh-CN" sz="2000" b="1" i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000" b="1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sz="2000" b="1">
                  <a:latin typeface="Times New Roman" pitchFamily="18" charset="0"/>
                  <a:cs typeface="Times New Roman" pitchFamily="18" charset="0"/>
                </a:rPr>
                <a:t>沿有向闭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曲线 </a:t>
              </a:r>
              <a:r>
                <a:rPr lang="en-US" altLang="zh-CN" sz="2000">
                  <a:latin typeface="Symbol" pitchFamily="18" charset="2"/>
                </a:rPr>
                <a:t> G </a:t>
              </a:r>
              <a:r>
                <a:rPr lang="zh-CN" altLang="en-US" sz="20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en-US" sz="20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环流量</a:t>
              </a:r>
              <a:endParaRPr lang="zh-CN" altLang="en-US" sz="1600">
                <a:solidFill>
                  <a:srgbClr val="FF0000"/>
                </a:solidFill>
              </a:endParaRPr>
            </a:p>
          </p:txBody>
        </p: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3945897" y="2861021"/>
            <a:ext cx="273050" cy="336550"/>
          </p:xfrm>
          <a:graphic>
            <a:graphicData uri="http://schemas.openxmlformats.org/presentationml/2006/ole">
              <p:oleObj spid="_x0000_s25605" name="Equation" r:id="rId6" imgW="164880" imgH="203040" progId="Equation.DSMT4">
                <p:embed/>
              </p:oleObj>
            </a:graphicData>
          </a:graphic>
        </p:graphicFrame>
        <p:cxnSp>
          <p:nvCxnSpPr>
            <p:cNvPr id="17" name="直接连接符 16"/>
            <p:cNvCxnSpPr>
              <a:stCxn id="15" idx="3"/>
              <a:endCxn id="25619" idx="1"/>
            </p:cNvCxnSpPr>
            <p:nvPr/>
          </p:nvCxnSpPr>
          <p:spPr>
            <a:xfrm>
              <a:off x="2820898" y="3060139"/>
              <a:ext cx="246068" cy="158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矩形 57"/>
          <p:cNvSpPr>
            <a:spLocks noChangeArrowheads="1"/>
          </p:cNvSpPr>
          <p:nvPr/>
        </p:nvSpPr>
        <p:spPr bwMode="auto">
          <a:xfrm>
            <a:off x="39688" y="3440113"/>
            <a:ext cx="142557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600" b="1">
                <a:solidFill>
                  <a:srgbClr val="FF0000"/>
                </a:solidFill>
              </a:rPr>
              <a:t>斯托克斯公式</a:t>
            </a:r>
            <a:endParaRPr lang="zh-CN" altLang="en-US" sz="1600" b="1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3735388" y="3429000"/>
            <a:ext cx="1336675" cy="7556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5818188" y="3429000"/>
            <a:ext cx="1336675" cy="75565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857500" y="5430838"/>
          <a:ext cx="5873750" cy="846137"/>
        </p:xfrm>
        <a:graphic>
          <a:graphicData uri="http://schemas.openxmlformats.org/presentationml/2006/ole">
            <p:oleObj spid="_x0000_s25606" name="Equation" r:id="rId7" imgW="3263760" imgH="46980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1571625" y="5572125"/>
          <a:ext cx="330200" cy="406400"/>
        </p:xfrm>
        <a:graphic>
          <a:graphicData uri="http://schemas.openxmlformats.org/presentationml/2006/ole">
            <p:oleObj spid="_x0000_s25607" name="Equation" r:id="rId8" imgW="164880" imgH="2030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6" grpId="0" animBg="1"/>
      <p:bldP spid="57" grpId="0" animBg="1"/>
      <p:bldP spid="15" grpId="0" animBg="1"/>
      <p:bldP spid="28" grpId="0" animBg="1"/>
      <p:bldP spid="58" grpId="0"/>
      <p:bldP spid="24" grpId="0" animBg="1"/>
      <p:bldP spid="2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grpSp>
        <p:nvGrpSpPr>
          <p:cNvPr id="2" name="组合 33"/>
          <p:cNvGrpSpPr>
            <a:grpSpLocks/>
          </p:cNvGrpSpPr>
          <p:nvPr/>
        </p:nvGrpSpPr>
        <p:grpSpPr bwMode="auto">
          <a:xfrm>
            <a:off x="4046538" y="2109788"/>
            <a:ext cx="3240087" cy="1081087"/>
            <a:chOff x="4218096" y="3667742"/>
            <a:chExt cx="3240000" cy="1080000"/>
          </a:xfrm>
        </p:grpSpPr>
        <p:cxnSp>
          <p:nvCxnSpPr>
            <p:cNvPr id="15" name="肘形连接符 14"/>
            <p:cNvCxnSpPr/>
            <p:nvPr/>
          </p:nvCxnSpPr>
          <p:spPr>
            <a:xfrm rot="16200000">
              <a:off x="5298096" y="2587742"/>
              <a:ext cx="1080000" cy="3240000"/>
            </a:xfrm>
            <a:prstGeom prst="bentConnector3">
              <a:avLst>
                <a:gd name="adj1" fmla="val 41633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8" name="矩形 24"/>
            <p:cNvSpPr>
              <a:spLocks noChangeArrowheads="1"/>
            </p:cNvSpPr>
            <p:nvPr/>
          </p:nvSpPr>
          <p:spPr bwMode="auto">
            <a:xfrm>
              <a:off x="5075067" y="3786190"/>
              <a:ext cx="1526059" cy="497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65125" indent="-255588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格林公式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85750" y="3179763"/>
            <a:ext cx="1108075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定积分</a:t>
            </a: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135188" y="3160713"/>
            <a:ext cx="4979987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重积分（二重积分、三重积分）</a:t>
            </a:r>
            <a:endParaRPr lang="zh-CN" alt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135188" y="4737100"/>
            <a:ext cx="6648450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曲面积分（第一类曲面积分、第二类曲面积分）</a:t>
            </a: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2135188" y="1584325"/>
            <a:ext cx="6648450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曲线积分（第一类曲线积分、第二类曲线积分）</a:t>
            </a: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" name="组合 34"/>
          <p:cNvGrpSpPr>
            <a:grpSpLocks/>
          </p:cNvGrpSpPr>
          <p:nvPr/>
        </p:nvGrpSpPr>
        <p:grpSpPr bwMode="auto">
          <a:xfrm flipH="1">
            <a:off x="5524500" y="3686175"/>
            <a:ext cx="1655763" cy="1081088"/>
            <a:chOff x="5695338" y="2110260"/>
            <a:chExt cx="1656000" cy="1080000"/>
          </a:xfrm>
        </p:grpSpPr>
        <p:cxnSp>
          <p:nvCxnSpPr>
            <p:cNvPr id="36" name="肘形连接符 35"/>
            <p:cNvCxnSpPr/>
            <p:nvPr/>
          </p:nvCxnSpPr>
          <p:spPr>
            <a:xfrm rot="16200000">
              <a:off x="5983337" y="1822260"/>
              <a:ext cx="1080000" cy="1656000"/>
            </a:xfrm>
            <a:prstGeom prst="bentConnector3">
              <a:avLst>
                <a:gd name="adj1" fmla="val 41633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6" name="矩形 36"/>
            <p:cNvSpPr>
              <a:spLocks noChangeArrowheads="1"/>
            </p:cNvSpPr>
            <p:nvPr/>
          </p:nvSpPr>
          <p:spPr bwMode="auto">
            <a:xfrm>
              <a:off x="5760309" y="2228842"/>
              <a:ext cx="1526059" cy="4977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365125" indent="-255588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高斯公式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组合 42"/>
          <p:cNvGrpSpPr>
            <a:grpSpLocks/>
          </p:cNvGrpSpPr>
          <p:nvPr/>
        </p:nvGrpSpPr>
        <p:grpSpPr bwMode="auto">
          <a:xfrm>
            <a:off x="8221663" y="1852613"/>
            <a:ext cx="622300" cy="3133725"/>
            <a:chOff x="8221680" y="1852411"/>
            <a:chExt cx="621522" cy="3134072"/>
          </a:xfrm>
        </p:grpSpPr>
        <p:cxnSp>
          <p:nvCxnSpPr>
            <p:cNvPr id="39" name="肘形连接符 38"/>
            <p:cNvCxnSpPr/>
            <p:nvPr/>
          </p:nvCxnSpPr>
          <p:spPr>
            <a:xfrm flipV="1">
              <a:off x="8543539" y="1852411"/>
              <a:ext cx="1586" cy="3134072"/>
            </a:xfrm>
            <a:prstGeom prst="bentConnector3">
              <a:avLst>
                <a:gd name="adj1" fmla="val 17994338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854" name="矩形 41"/>
            <p:cNvSpPr>
              <a:spLocks noChangeArrowheads="1"/>
            </p:cNvSpPr>
            <p:nvPr/>
          </p:nvSpPr>
          <p:spPr bwMode="auto">
            <a:xfrm>
              <a:off x="8221680" y="2395396"/>
              <a:ext cx="621522" cy="19925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pPr marL="365125" indent="-255588" eaLnBrk="0" hangingPunct="0">
                <a:lnSpc>
                  <a:spcPct val="120000"/>
                </a:lnSpc>
                <a:buClr>
                  <a:srgbClr val="2DA2BF"/>
                </a:buClr>
                <a:buSzPct val="68000"/>
              </a:pP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斯托克斯公式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45" name="形状 44"/>
          <p:cNvCxnSpPr>
            <a:stCxn id="11" idx="1"/>
            <a:endCxn id="5" idx="2"/>
          </p:cNvCxnSpPr>
          <p:nvPr/>
        </p:nvCxnSpPr>
        <p:spPr>
          <a:xfrm rot="10800000">
            <a:off x="839788" y="3697288"/>
            <a:ext cx="1295400" cy="1289050"/>
          </a:xfrm>
          <a:prstGeom prst="bentConnector2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形状 45"/>
          <p:cNvCxnSpPr>
            <a:stCxn id="27" idx="1"/>
            <a:endCxn id="5" idx="0"/>
          </p:cNvCxnSpPr>
          <p:nvPr/>
        </p:nvCxnSpPr>
        <p:spPr>
          <a:xfrm rot="10800000" flipV="1">
            <a:off x="839788" y="1852613"/>
            <a:ext cx="1295400" cy="1346200"/>
          </a:xfrm>
          <a:prstGeom prst="bentConnector2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cxnSpLocks noChangeShapeType="1"/>
            <a:stCxn id="6" idx="1"/>
            <a:endCxn id="5" idx="3"/>
          </p:cNvCxnSpPr>
          <p:nvPr/>
        </p:nvCxnSpPr>
        <p:spPr bwMode="auto">
          <a:xfrm rot="10800000">
            <a:off x="1393825" y="3429000"/>
            <a:ext cx="741363" cy="0"/>
          </a:xfrm>
          <a:prstGeom prst="straightConnector1">
            <a:avLst/>
          </a:prstGeom>
          <a:noFill/>
          <a:ln w="38100" algn="ctr">
            <a:solidFill>
              <a:srgbClr val="0000FF"/>
            </a:solidFill>
            <a:round/>
            <a:headEnd/>
            <a:tailEnd type="stealth" w="lg" len="lg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重积分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计算二重积分的常用方法：</a:t>
            </a:r>
            <a:r>
              <a:rPr lang="zh-CN" altLang="en-US" smtClean="0">
                <a:solidFill>
                  <a:srgbClr val="0000FF"/>
                </a:solidFill>
              </a:rPr>
              <a:t>穿线法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计算三重积分的常用方法：</a:t>
            </a:r>
            <a:endParaRPr lang="en-US" altLang="zh-CN" smtClean="0"/>
          </a:p>
          <a:p>
            <a:pPr lvl="3"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FF0000"/>
                </a:solidFill>
              </a:rPr>
              <a:t>投影法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投影；</a:t>
            </a: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穿线；</a:t>
            </a: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积分）</a:t>
            </a:r>
            <a:endParaRPr lang="en-US" altLang="zh-CN" smtClean="0"/>
          </a:p>
          <a:p>
            <a:pPr lvl="3">
              <a:buFont typeface="Wingdings" pitchFamily="2" charset="2"/>
              <a:buChar char="ü"/>
            </a:pPr>
            <a:r>
              <a:rPr lang="zh-CN" altLang="en-US" smtClean="0">
                <a:solidFill>
                  <a:srgbClr val="FF0000"/>
                </a:solidFill>
              </a:rPr>
              <a:t>截面法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截面；</a:t>
            </a: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积分</a:t>
            </a:r>
            <a:r>
              <a:rPr lang="zh-CN" altLang="en-US" smtClean="0">
                <a:solidFill>
                  <a:srgbClr val="000000"/>
                </a:solidFill>
              </a:rPr>
              <a:t>）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小结（续）</a:t>
            </a:r>
            <a:endParaRPr lang="zh-CN" altLang="en-US" dirty="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2643188" y="2843213"/>
            <a:ext cx="40719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2643188" y="3298825"/>
            <a:ext cx="407193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zh-CN" altLang="en-US" smtClean="0"/>
              <a:t>第一类曲线积分、第一类曲面积分</a:t>
            </a:r>
            <a:r>
              <a:rPr lang="zh-CN" altLang="en-US" smtClean="0">
                <a:solidFill>
                  <a:srgbClr val="00CC66"/>
                </a:solidFill>
              </a:rPr>
              <a:t>（积分限与方向无关）</a:t>
            </a:r>
            <a:endParaRPr lang="en-US" altLang="zh-CN" smtClean="0">
              <a:solidFill>
                <a:srgbClr val="00CC66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CC66"/>
                </a:solidFill>
              </a:rPr>
              <a:t>一代：</a:t>
            </a:r>
            <a:r>
              <a:rPr lang="zh-CN" altLang="en-US" smtClean="0"/>
              <a:t>代入</a:t>
            </a:r>
            <a:r>
              <a:rPr lang="zh-CN" altLang="en-US" smtClean="0">
                <a:solidFill>
                  <a:srgbClr val="0000FF"/>
                </a:solidFill>
              </a:rPr>
              <a:t>曲线参数方程</a:t>
            </a:r>
            <a:r>
              <a:rPr lang="zh-CN" altLang="en-US" smtClean="0"/>
              <a:t>及</a:t>
            </a:r>
            <a:r>
              <a:rPr lang="zh-CN" altLang="en-US" smtClean="0">
                <a:solidFill>
                  <a:srgbClr val="0000FF"/>
                </a:solidFill>
              </a:rPr>
              <a:t>弧长微元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         （</a:t>
            </a:r>
            <a:r>
              <a:rPr lang="zh-CN" altLang="en-US" smtClean="0">
                <a:solidFill>
                  <a:srgbClr val="FF0000"/>
                </a:solidFill>
              </a:rPr>
              <a:t>曲面方程</a:t>
            </a:r>
            <a:r>
              <a:rPr lang="zh-CN" altLang="en-US" smtClean="0"/>
              <a:t>）    （</a:t>
            </a:r>
            <a:r>
              <a:rPr lang="zh-CN" altLang="en-US" smtClean="0">
                <a:solidFill>
                  <a:srgbClr val="FF0000"/>
                </a:solidFill>
              </a:rPr>
              <a:t>面积微元</a:t>
            </a:r>
            <a:r>
              <a:rPr lang="zh-CN" altLang="en-US" smtClean="0"/>
              <a:t>）；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00CC66"/>
                </a:solidFill>
              </a:rPr>
              <a:t>二投：</a:t>
            </a:r>
            <a:r>
              <a:rPr lang="zh-CN" altLang="en-US" smtClean="0"/>
              <a:t>把</a:t>
            </a:r>
            <a:r>
              <a:rPr lang="zh-CN" altLang="en-US" smtClean="0">
                <a:solidFill>
                  <a:srgbClr val="0000FF"/>
                </a:solidFill>
              </a:rPr>
              <a:t>空间曲线</a:t>
            </a:r>
            <a:r>
              <a:rPr lang="zh-CN" altLang="en-US" smtClean="0"/>
              <a:t>投影到相应的</a:t>
            </a:r>
            <a:r>
              <a:rPr lang="zh-CN" altLang="en-US" smtClean="0">
                <a:solidFill>
                  <a:srgbClr val="0000FF"/>
                </a:solidFill>
              </a:rPr>
              <a:t>坐标轴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（</a:t>
            </a:r>
            <a:r>
              <a:rPr lang="zh-CN" altLang="en-US" smtClean="0">
                <a:solidFill>
                  <a:srgbClr val="FF0000"/>
                </a:solidFill>
              </a:rPr>
              <a:t>空间曲面</a:t>
            </a:r>
            <a:r>
              <a:rPr lang="zh-CN" altLang="en-US" smtClean="0"/>
              <a:t>）                （</a:t>
            </a:r>
            <a:r>
              <a:rPr lang="zh-CN" altLang="en-US" smtClean="0">
                <a:solidFill>
                  <a:srgbClr val="FF0000"/>
                </a:solidFill>
              </a:rPr>
              <a:t>坐标面</a:t>
            </a:r>
            <a:r>
              <a:rPr lang="zh-CN" altLang="en-US" smtClean="0"/>
              <a:t>）  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                 以确定积分变量的取值范围；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 	</a:t>
            </a:r>
            <a:r>
              <a:rPr lang="zh-CN" altLang="en-US" smtClean="0">
                <a:solidFill>
                  <a:srgbClr val="00CC66"/>
                </a:solidFill>
              </a:rPr>
              <a:t>三积分：</a:t>
            </a:r>
            <a:r>
              <a:rPr lang="zh-CN" altLang="en-US" smtClean="0"/>
              <a:t>化为</a:t>
            </a:r>
            <a:r>
              <a:rPr lang="zh-CN" altLang="en-US" smtClean="0">
                <a:solidFill>
                  <a:srgbClr val="0000FF"/>
                </a:solidFill>
              </a:rPr>
              <a:t>定积分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二重积分</a:t>
            </a:r>
            <a:r>
              <a:rPr lang="zh-CN" altLang="en-US" smtClean="0"/>
              <a:t>）．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/>
              <a:t>		          </a:t>
            </a:r>
            <a:r>
              <a:rPr lang="zh-CN" altLang="en-US" smtClean="0"/>
              <a:t>注意：下限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</a:t>
            </a:r>
            <a:r>
              <a:rPr lang="zh-CN" altLang="en-US" smtClean="0"/>
              <a:t>上限．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小结（续）</a:t>
            </a:r>
            <a:endParaRPr lang="zh-CN" altLang="en-US" dirty="0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603875" y="1489075"/>
            <a:ext cx="307181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457200" y="1481138"/>
            <a:ext cx="8229600" cy="53498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mtClean="0"/>
              <a:t>第二类曲线积分</a:t>
            </a:r>
            <a:r>
              <a:rPr lang="zh-CN" altLang="en-US" smtClean="0">
                <a:solidFill>
                  <a:srgbClr val="FF0000"/>
                </a:solidFill>
              </a:rPr>
              <a:t>（积分限与曲线的方向有关）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CC66"/>
                </a:solidFill>
              </a:rPr>
              <a:t>一代：</a:t>
            </a:r>
            <a:r>
              <a:rPr lang="zh-CN" altLang="en-US" smtClean="0"/>
              <a:t>代入曲线的参数方程；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00CC66"/>
                </a:solidFill>
              </a:rPr>
              <a:t>二投：</a:t>
            </a:r>
            <a:r>
              <a:rPr lang="zh-CN" altLang="en-US" smtClean="0"/>
              <a:t>把空间曲线投影到相应的坐标轴</a:t>
            </a:r>
          </a:p>
          <a:p>
            <a:pPr algn="r" eaLnBrk="1" hangingPunct="1">
              <a:buFont typeface="Wingdings 3" pitchFamily="18" charset="2"/>
              <a:buNone/>
            </a:pPr>
            <a:r>
              <a:rPr lang="zh-CN" altLang="en-US" smtClean="0"/>
              <a:t>（以确定积分变量的取值范围）；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00CC66"/>
                </a:solidFill>
              </a:rPr>
              <a:t>三定号：</a:t>
            </a:r>
            <a:r>
              <a:rPr lang="zh-CN" altLang="en-US" smtClean="0"/>
              <a:t>根据曲线的方向确定积分的上下限．</a:t>
            </a:r>
            <a:endParaRPr lang="en-US" altLang="zh-CN" smtClean="0"/>
          </a:p>
          <a:p>
            <a:pPr eaLnBrk="1" hangingPunct="1">
              <a:buFont typeface="Wingdings 3" pitchFamily="18" charset="2"/>
              <a:buNone/>
            </a:pPr>
            <a:endParaRPr lang="en-US" altLang="zh-CN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/>
              <a:t>第二类曲面积分</a:t>
            </a:r>
            <a:r>
              <a:rPr lang="zh-CN" altLang="en-US" smtClean="0">
                <a:solidFill>
                  <a:srgbClr val="FF0000"/>
                </a:solidFill>
              </a:rPr>
              <a:t>（积分值与曲面的侧向有关）</a:t>
            </a:r>
            <a:endParaRPr lang="en-US" altLang="zh-CN" smtClean="0">
              <a:solidFill>
                <a:srgbClr val="FF0000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CC66"/>
                </a:solidFill>
              </a:rPr>
              <a:t>一代：</a:t>
            </a:r>
            <a:r>
              <a:rPr lang="zh-CN" altLang="en-US" smtClean="0"/>
              <a:t>代入曲面方程；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00CC66"/>
                </a:solidFill>
              </a:rPr>
              <a:t>二投：</a:t>
            </a:r>
            <a:r>
              <a:rPr lang="zh-CN" altLang="en-US" smtClean="0"/>
              <a:t>把空间曲面投影到相应的坐标面；</a:t>
            </a:r>
          </a:p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</a:t>
            </a:r>
            <a:r>
              <a:rPr lang="zh-CN" altLang="en-US" smtClean="0">
                <a:solidFill>
                  <a:srgbClr val="00CC66"/>
                </a:solidFill>
              </a:rPr>
              <a:t>三定号：</a:t>
            </a:r>
            <a:r>
              <a:rPr lang="zh-CN" altLang="en-US" smtClean="0"/>
              <a:t>根据曲面的侧向确定二重积分前面的符号．</a:t>
            </a:r>
          </a:p>
          <a:p>
            <a:pPr eaLnBrk="1" hangingPunct="1"/>
            <a:endParaRPr lang="zh-CN" altLang="en-US" smtClean="0">
              <a:solidFill>
                <a:srgbClr val="000000"/>
              </a:solidFill>
            </a:endParaRPr>
          </a:p>
          <a:p>
            <a:pPr eaLnBrk="1" hangingPunct="1"/>
            <a:r>
              <a:rPr lang="zh-CN" altLang="en-US" smtClean="0">
                <a:solidFill>
                  <a:srgbClr val="000000"/>
                </a:solidFill>
              </a:rPr>
              <a:t>利用格林公式、高斯公式</a:t>
            </a:r>
            <a:r>
              <a:rPr lang="zh-CN" altLang="en-US" smtClean="0"/>
              <a:t>的常用方法：</a:t>
            </a:r>
            <a:r>
              <a:rPr lang="zh-CN" altLang="en-US" smtClean="0">
                <a:solidFill>
                  <a:srgbClr val="0000FF"/>
                </a:solidFill>
              </a:rPr>
              <a:t>封口法</a:t>
            </a:r>
            <a:r>
              <a:rPr lang="zh-CN" altLang="en-US" smtClean="0"/>
              <a:t>、</a:t>
            </a:r>
            <a:r>
              <a:rPr lang="zh-CN" altLang="en-US" smtClean="0">
                <a:solidFill>
                  <a:srgbClr val="0000FF"/>
                </a:solidFill>
              </a:rPr>
              <a:t>挖洞法</a:t>
            </a:r>
            <a:r>
              <a:rPr lang="zh-CN" altLang="en-US" smtClean="0"/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小结（续）</a:t>
            </a: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3155950" y="1485900"/>
            <a:ext cx="40084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" name="矩形 3"/>
          <p:cNvSpPr>
            <a:spLocks noChangeArrowheads="1"/>
          </p:cNvSpPr>
          <p:nvPr/>
        </p:nvSpPr>
        <p:spPr bwMode="auto">
          <a:xfrm>
            <a:off x="3155950" y="3721100"/>
            <a:ext cx="40084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3"/>
          <p:cNvSpPr>
            <a:spLocks noChangeArrowheads="1"/>
          </p:cNvSpPr>
          <p:nvPr/>
        </p:nvSpPr>
        <p:spPr bwMode="auto">
          <a:xfrm>
            <a:off x="3155950" y="4143375"/>
            <a:ext cx="400843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2" name="Object 2"/>
          <p:cNvGraphicFramePr>
            <a:graphicFrameLocks noChangeAspect="1"/>
          </p:cNvGraphicFramePr>
          <p:nvPr/>
        </p:nvGraphicFramePr>
        <p:xfrm>
          <a:off x="2695575" y="1649413"/>
          <a:ext cx="2019300" cy="334962"/>
        </p:xfrm>
        <a:graphic>
          <a:graphicData uri="http://schemas.openxmlformats.org/presentationml/2006/ole">
            <p:oleObj spid="_x0000_s17410" name="Equation" r:id="rId4" imgW="1688760" imgH="279360" progId="Equation.DSMT4">
              <p:embed/>
            </p:oleObj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17415" name="矩形 2"/>
          <p:cNvSpPr>
            <a:spLocks noChangeArrowheads="1"/>
          </p:cNvSpPr>
          <p:nvPr/>
        </p:nvSpPr>
        <p:spPr bwMode="auto">
          <a:xfrm>
            <a:off x="285750" y="1822450"/>
            <a:ext cx="1087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层次</a:t>
            </a:r>
            <a:endParaRPr lang="zh-CN" altLang="en-US" sz="2000"/>
          </a:p>
        </p:txBody>
      </p:sp>
      <p:sp>
        <p:nvSpPr>
          <p:cNvPr id="17416" name="矩形 3"/>
          <p:cNvSpPr>
            <a:spLocks noChangeArrowheads="1"/>
          </p:cNvSpPr>
          <p:nvPr/>
        </p:nvSpPr>
        <p:spPr bwMode="auto">
          <a:xfrm>
            <a:off x="285750" y="3594100"/>
            <a:ext cx="108743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层次</a:t>
            </a:r>
            <a:endParaRPr lang="zh-CN" altLang="en-US" sz="2000"/>
          </a:p>
        </p:txBody>
      </p:sp>
      <p:sp>
        <p:nvSpPr>
          <p:cNvPr id="17417" name="矩形 4"/>
          <p:cNvSpPr>
            <a:spLocks noChangeArrowheads="1"/>
          </p:cNvSpPr>
          <p:nvPr/>
        </p:nvSpPr>
        <p:spPr bwMode="auto">
          <a:xfrm>
            <a:off x="285750" y="5343525"/>
            <a:ext cx="108743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层次</a:t>
            </a:r>
            <a:endParaRPr lang="zh-CN" altLang="en-US" sz="2000"/>
          </a:p>
        </p:txBody>
      </p:sp>
      <p:sp>
        <p:nvSpPr>
          <p:cNvPr id="17418" name="矩形 5"/>
          <p:cNvSpPr>
            <a:spLocks noChangeArrowheads="1"/>
          </p:cNvSpPr>
          <p:nvPr/>
        </p:nvSpPr>
        <p:spPr bwMode="auto">
          <a:xfrm>
            <a:off x="1965325" y="1824038"/>
            <a:ext cx="95885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定积分</a:t>
            </a:r>
            <a:endParaRPr lang="zh-CN" altLang="en-US" sz="2000"/>
          </a:p>
        </p:txBody>
      </p:sp>
      <p:sp>
        <p:nvSpPr>
          <p:cNvPr id="7" name="矩形 6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464050" y="1639888"/>
            <a:ext cx="12176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第一类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曲线积分</a:t>
            </a:r>
            <a:endParaRPr lang="zh-CN" altLang="en-US" sz="2000"/>
          </a:p>
        </p:txBody>
      </p:sp>
      <p:sp>
        <p:nvSpPr>
          <p:cNvPr id="8" name="矩形 7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092950" y="1639888"/>
            <a:ext cx="12160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第二类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曲线积分</a:t>
            </a:r>
            <a:endParaRPr lang="zh-CN" altLang="en-US" sz="2000"/>
          </a:p>
        </p:txBody>
      </p:sp>
      <p:cxnSp>
        <p:nvCxnSpPr>
          <p:cNvPr id="10" name="直接箭头连接符 9"/>
          <p:cNvCxnSpPr>
            <a:stCxn id="23" idx="1"/>
            <a:endCxn id="17423" idx="3"/>
          </p:cNvCxnSpPr>
          <p:nvPr/>
        </p:nvCxnSpPr>
        <p:spPr>
          <a:xfrm flipH="1">
            <a:off x="3052763" y="3806825"/>
            <a:ext cx="1411287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肘形连接符 19"/>
          <p:cNvCxnSpPr/>
          <p:nvPr/>
        </p:nvCxnSpPr>
        <p:spPr>
          <a:xfrm rot="16200000" flipH="1" flipV="1">
            <a:off x="4980782" y="-896144"/>
            <a:ext cx="184150" cy="5256213"/>
          </a:xfrm>
          <a:prstGeom prst="bentConnector3">
            <a:avLst>
              <a:gd name="adj1" fmla="val -123791"/>
            </a:avLst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23" name="矩形 20"/>
          <p:cNvSpPr>
            <a:spLocks noChangeArrowheads="1"/>
          </p:cNvSpPr>
          <p:nvPr/>
        </p:nvSpPr>
        <p:spPr bwMode="auto">
          <a:xfrm>
            <a:off x="1835150" y="3594100"/>
            <a:ext cx="12176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二重积分</a:t>
            </a:r>
            <a:endParaRPr lang="zh-CN" altLang="en-US" sz="2000"/>
          </a:p>
        </p:txBody>
      </p:sp>
      <p:sp>
        <p:nvSpPr>
          <p:cNvPr id="17424" name="矩形 21"/>
          <p:cNvSpPr>
            <a:spLocks noChangeArrowheads="1"/>
          </p:cNvSpPr>
          <p:nvPr/>
        </p:nvSpPr>
        <p:spPr bwMode="auto">
          <a:xfrm>
            <a:off x="1835150" y="5365750"/>
            <a:ext cx="1217613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三重积分</a:t>
            </a:r>
            <a:endParaRPr lang="zh-CN" altLang="en-US" sz="2000"/>
          </a:p>
        </p:txBody>
      </p:sp>
      <p:sp>
        <p:nvSpPr>
          <p:cNvPr id="23" name="矩形 22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4464050" y="3409950"/>
            <a:ext cx="1217613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第一类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曲面积分</a:t>
            </a:r>
            <a:endParaRPr lang="zh-CN" altLang="en-US" sz="2000"/>
          </a:p>
        </p:txBody>
      </p:sp>
      <p:sp>
        <p:nvSpPr>
          <p:cNvPr id="24" name="矩形 23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092950" y="3409950"/>
            <a:ext cx="12160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第二类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0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曲面积分</a:t>
            </a:r>
            <a:endParaRPr lang="zh-CN" altLang="en-US" sz="2000"/>
          </a:p>
        </p:txBody>
      </p:sp>
      <p:cxnSp>
        <p:nvCxnSpPr>
          <p:cNvPr id="39" name="肘形连接符 38"/>
          <p:cNvCxnSpPr/>
          <p:nvPr/>
        </p:nvCxnSpPr>
        <p:spPr bwMode="auto">
          <a:xfrm rot="5400000" flipH="1" flipV="1">
            <a:off x="4354513" y="530225"/>
            <a:ext cx="1160462" cy="496728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2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109913" y="2590800"/>
            <a:ext cx="36496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格林公式（封口法、挖洞法）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V="1">
            <a:off x="2185988" y="2249488"/>
            <a:ext cx="0" cy="1438275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flipV="1">
            <a:off x="2185988" y="4019550"/>
            <a:ext cx="0" cy="1346200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/>
          <p:nvPr/>
        </p:nvCxnSpPr>
        <p:spPr bwMode="auto">
          <a:xfrm rot="5400000" flipH="1" flipV="1">
            <a:off x="4624388" y="1654175"/>
            <a:ext cx="1558925" cy="5864225"/>
          </a:xfrm>
          <a:prstGeom prst="bentConnector4">
            <a:avLst>
              <a:gd name="adj1" fmla="val 25776"/>
              <a:gd name="adj2" fmla="val 106948"/>
            </a:avLst>
          </a:prstGeom>
          <a:ln w="38100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24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3579813" y="4956175"/>
            <a:ext cx="36496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高斯公式（封口法、挖洞法）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直接箭头连接符 64"/>
          <p:cNvCxnSpPr>
            <a:stCxn id="24" idx="0"/>
            <a:endCxn id="8" idx="2"/>
          </p:cNvCxnSpPr>
          <p:nvPr/>
        </p:nvCxnSpPr>
        <p:spPr>
          <a:xfrm flipV="1">
            <a:off x="7700963" y="2433638"/>
            <a:ext cx="0" cy="976312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41">
            <a:hlinkClick r:id="rId7" action="ppaction://hlinksldjump"/>
          </p:cNvPr>
          <p:cNvSpPr>
            <a:spLocks noChangeArrowheads="1"/>
          </p:cNvSpPr>
          <p:nvPr/>
        </p:nvSpPr>
        <p:spPr bwMode="auto">
          <a:xfrm>
            <a:off x="7596188" y="2570163"/>
            <a:ext cx="1327150" cy="79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斯托克斯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公式</a:t>
            </a:r>
            <a:endParaRPr lang="en-US" altLang="zh-CN" sz="20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矩形 72">
            <a:hlinkClick r:id="rId8" action="ppaction://hlinksldjump"/>
          </p:cNvPr>
          <p:cNvSpPr>
            <a:spLocks noChangeArrowheads="1"/>
          </p:cNvSpPr>
          <p:nvPr/>
        </p:nvSpPr>
        <p:spPr bwMode="auto">
          <a:xfrm>
            <a:off x="1227138" y="2736850"/>
            <a:ext cx="958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穿线法</a:t>
            </a:r>
            <a:endParaRPr lang="zh-CN" altLang="en-US" sz="2000">
              <a:solidFill>
                <a:srgbClr val="0000FF"/>
              </a:solidFill>
            </a:endParaRPr>
          </a:p>
        </p:txBody>
      </p:sp>
      <p:sp>
        <p:nvSpPr>
          <p:cNvPr id="88" name="矩形 87">
            <a:hlinkClick r:id="rId9" action="ppaction://hlinksldjump"/>
          </p:cNvPr>
          <p:cNvSpPr>
            <a:spLocks noChangeArrowheads="1"/>
          </p:cNvSpPr>
          <p:nvPr/>
        </p:nvSpPr>
        <p:spPr bwMode="auto">
          <a:xfrm>
            <a:off x="1227138" y="4276725"/>
            <a:ext cx="95885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投影法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截面法</a:t>
            </a:r>
            <a:endParaRPr lang="zh-CN" altLang="en-US" sz="2000">
              <a:solidFill>
                <a:srgbClr val="0000FF"/>
              </a:solidFill>
            </a:endParaRPr>
          </a:p>
        </p:txBody>
      </p:sp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5910263" y="1470025"/>
          <a:ext cx="1120775" cy="858838"/>
        </p:xfrm>
        <a:graphic>
          <a:graphicData uri="http://schemas.openxmlformats.org/presentationml/2006/ole">
            <p:oleObj spid="_x0000_s17411" name="Equation" r:id="rId10" imgW="863280" imgH="660240" progId="Equation.DSMT4">
              <p:embed/>
            </p:oleObj>
          </a:graphicData>
        </a:graphic>
      </p:graphicFrame>
      <p:cxnSp>
        <p:nvCxnSpPr>
          <p:cNvPr id="26" name="直接箭头连接符 25"/>
          <p:cNvCxnSpPr>
            <a:stCxn id="8" idx="1"/>
            <a:endCxn id="7" idx="3"/>
          </p:cNvCxnSpPr>
          <p:nvPr/>
        </p:nvCxnSpPr>
        <p:spPr>
          <a:xfrm flipH="1">
            <a:off x="5681663" y="2036763"/>
            <a:ext cx="1411287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727325" y="3248025"/>
          <a:ext cx="1995488" cy="396875"/>
        </p:xfrm>
        <a:graphic>
          <a:graphicData uri="http://schemas.openxmlformats.org/presentationml/2006/ole">
            <p:oleObj spid="_x0000_s17412" name="Equation" r:id="rId11" imgW="1536480" imgH="304560" progId="Equation.DSMT4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5795963" y="3219450"/>
          <a:ext cx="1350962" cy="860425"/>
        </p:xfrm>
        <a:graphic>
          <a:graphicData uri="http://schemas.openxmlformats.org/presentationml/2006/ole">
            <p:oleObj spid="_x0000_s17413" name="Equation" r:id="rId12" imgW="1041120" imgH="660240" progId="Equation.DSMT4">
              <p:embed/>
            </p:oleObj>
          </a:graphicData>
        </a:graphic>
      </p:graphicFrame>
      <p:cxnSp>
        <p:nvCxnSpPr>
          <p:cNvPr id="25" name="直接箭头连接符 24"/>
          <p:cNvCxnSpPr>
            <a:stCxn id="7" idx="1"/>
            <a:endCxn id="17418" idx="3"/>
          </p:cNvCxnSpPr>
          <p:nvPr/>
        </p:nvCxnSpPr>
        <p:spPr>
          <a:xfrm flipH="1">
            <a:off x="2924175" y="2036763"/>
            <a:ext cx="1539875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24" idx="1"/>
            <a:endCxn id="23" idx="3"/>
          </p:cNvCxnSpPr>
          <p:nvPr/>
        </p:nvCxnSpPr>
        <p:spPr>
          <a:xfrm flipH="1">
            <a:off x="5681663" y="3806825"/>
            <a:ext cx="1411287" cy="0"/>
          </a:xfrm>
          <a:prstGeom prst="straightConnector1">
            <a:avLst/>
          </a:prstGeom>
          <a:ln w="38100">
            <a:solidFill>
              <a:srgbClr val="0000FF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016250" y="995363"/>
            <a:ext cx="4113213" cy="387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步骤：一代、二投、三定号（曲线的方向）</a:t>
            </a:r>
            <a:endParaRPr lang="zh-CN" altLang="en-US" sz="1600"/>
          </a:p>
        </p:txBody>
      </p:sp>
      <p:sp>
        <p:nvSpPr>
          <p:cNvPr id="105" name="矩形 104">
            <a:hlinkClick r:id="rId13" action="ppaction://hlinksldjump"/>
          </p:cNvPr>
          <p:cNvSpPr>
            <a:spLocks noChangeArrowheads="1"/>
          </p:cNvSpPr>
          <p:nvPr/>
        </p:nvSpPr>
        <p:spPr bwMode="auto">
          <a:xfrm>
            <a:off x="3016250" y="4418013"/>
            <a:ext cx="4113213" cy="38735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b="1">
                <a:latin typeface="Times New Roman" pitchFamily="18" charset="0"/>
                <a:cs typeface="Times New Roman" pitchFamily="18" charset="0"/>
              </a:rPr>
              <a:t>步骤：一代、二投、三定号（曲面的侧向）</a:t>
            </a:r>
            <a:endParaRPr lang="zh-CN" altLang="en-US" sz="1600"/>
          </a:p>
        </p:txBody>
      </p:sp>
      <p:cxnSp>
        <p:nvCxnSpPr>
          <p:cNvPr id="35" name="肘形连接符 34"/>
          <p:cNvCxnSpPr/>
          <p:nvPr/>
        </p:nvCxnSpPr>
        <p:spPr>
          <a:xfrm rot="5400000" flipH="1">
            <a:off x="4980782" y="1483518"/>
            <a:ext cx="184150" cy="5256213"/>
          </a:xfrm>
          <a:prstGeom prst="bentConnector3">
            <a:avLst>
              <a:gd name="adj1" fmla="val -123791"/>
            </a:avLst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0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3" grpId="0"/>
      <p:bldP spid="24" grpId="0"/>
      <p:bldP spid="40" grpId="0"/>
      <p:bldP spid="62" grpId="0"/>
      <p:bldP spid="68" grpId="0"/>
      <p:bldP spid="73" grpId="0"/>
      <p:bldP spid="88" grpId="0"/>
      <p:bldP spid="104" grpId="0" animBg="1"/>
      <p:bldP spid="10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简单区域的二重积分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4284663" y="4322763"/>
            <a:ext cx="4402137" cy="17700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先对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后对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的累次积分</a:t>
            </a:r>
          </a:p>
        </p:txBody>
      </p:sp>
      <p:sp>
        <p:nvSpPr>
          <p:cNvPr id="44041" name="Rectangle 9"/>
          <p:cNvSpPr>
            <a:spLocks noChangeArrowheads="1"/>
          </p:cNvSpPr>
          <p:nvPr/>
        </p:nvSpPr>
        <p:spPr bwMode="auto">
          <a:xfrm>
            <a:off x="4284663" y="2551113"/>
            <a:ext cx="4402137" cy="17716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0953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先对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后对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 的累次积分</a:t>
            </a:r>
          </a:p>
        </p:txBody>
      </p:sp>
      <p:grpSp>
        <p:nvGrpSpPr>
          <p:cNvPr id="18439" name="Group 46"/>
          <p:cNvGrpSpPr>
            <a:grpSpLocks/>
          </p:cNvGrpSpPr>
          <p:nvPr/>
        </p:nvGrpSpPr>
        <p:grpSpPr bwMode="auto">
          <a:xfrm>
            <a:off x="457200" y="1481138"/>
            <a:ext cx="8229600" cy="4611687"/>
            <a:chOff x="288" y="933"/>
            <a:chExt cx="5184" cy="2905"/>
          </a:xfrm>
        </p:grpSpPr>
        <p:sp>
          <p:nvSpPr>
            <p:cNvPr id="18453" name="Rectangle 24"/>
            <p:cNvSpPr>
              <a:spLocks noChangeArrowheads="1"/>
            </p:cNvSpPr>
            <p:nvPr/>
          </p:nvSpPr>
          <p:spPr bwMode="auto">
            <a:xfrm>
              <a:off x="1383" y="2723"/>
              <a:ext cx="1316" cy="1115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1383" y="1607"/>
              <a:ext cx="1316" cy="1116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109538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endPara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5" name="Rectangle 20"/>
            <p:cNvSpPr>
              <a:spLocks noChangeArrowheads="1"/>
            </p:cNvSpPr>
            <p:nvPr/>
          </p:nvSpPr>
          <p:spPr bwMode="auto">
            <a:xfrm>
              <a:off x="1383" y="933"/>
              <a:ext cx="1316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图示</a:t>
              </a:r>
            </a:p>
          </p:txBody>
        </p:sp>
        <p:sp>
          <p:nvSpPr>
            <p:cNvPr id="18456" name="Rectangle 10"/>
            <p:cNvSpPr>
              <a:spLocks noChangeArrowheads="1"/>
            </p:cNvSpPr>
            <p:nvPr/>
          </p:nvSpPr>
          <p:spPr bwMode="auto">
            <a:xfrm>
              <a:off x="288" y="2723"/>
              <a:ext cx="1095" cy="1115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−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型区域</a:t>
              </a:r>
              <a:endParaRPr lang="zh-CN" altLang="en-US" sz="20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7" name="Rectangle 8"/>
            <p:cNvSpPr>
              <a:spLocks noChangeArrowheads="1"/>
            </p:cNvSpPr>
            <p:nvPr/>
          </p:nvSpPr>
          <p:spPr bwMode="auto">
            <a:xfrm>
              <a:off x="288" y="1607"/>
              <a:ext cx="1095" cy="111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−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型区域</a:t>
              </a:r>
            </a:p>
          </p:txBody>
        </p:sp>
        <p:sp>
          <p:nvSpPr>
            <p:cNvPr id="18458" name="Rectangle 7"/>
            <p:cNvSpPr>
              <a:spLocks noChangeArrowheads="1"/>
            </p:cNvSpPr>
            <p:nvPr/>
          </p:nvSpPr>
          <p:spPr bwMode="auto">
            <a:xfrm>
              <a:off x="2699" y="933"/>
              <a:ext cx="2773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二重积分化为累次积分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59" name="Rectangle 6"/>
            <p:cNvSpPr>
              <a:spLocks noChangeArrowheads="1"/>
            </p:cNvSpPr>
            <p:nvPr/>
          </p:nvSpPr>
          <p:spPr bwMode="auto">
            <a:xfrm>
              <a:off x="288" y="933"/>
              <a:ext cx="1095" cy="67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anchor="ctr"/>
            <a:lstStyle/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积分区域</a:t>
              </a:r>
            </a:p>
            <a:p>
              <a:pPr marL="109538" algn="ctr" eaLnBrk="0" hangingPunct="0">
                <a:lnSpc>
                  <a:spcPct val="120000"/>
                </a:lnSpc>
                <a:buClr>
                  <a:schemeClr val="accent1"/>
                </a:buClr>
                <a:buSzPct val="68000"/>
                <a:buFont typeface="Wingdings 3" pitchFamily="18" charset="2"/>
                <a:buNone/>
              </a:pPr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的类型</a:t>
              </a:r>
              <a:endParaRPr lang="en-US" altLang="zh-CN" sz="24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0" name="Line 12"/>
            <p:cNvSpPr>
              <a:spLocks noChangeShapeType="1"/>
            </p:cNvSpPr>
            <p:nvPr/>
          </p:nvSpPr>
          <p:spPr bwMode="auto">
            <a:xfrm>
              <a:off x="288" y="933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Line 13"/>
            <p:cNvSpPr>
              <a:spLocks noChangeShapeType="1"/>
            </p:cNvSpPr>
            <p:nvPr/>
          </p:nvSpPr>
          <p:spPr bwMode="auto">
            <a:xfrm>
              <a:off x="288" y="1607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2" name="Line 14"/>
            <p:cNvSpPr>
              <a:spLocks noChangeShapeType="1"/>
            </p:cNvSpPr>
            <p:nvPr/>
          </p:nvSpPr>
          <p:spPr bwMode="auto">
            <a:xfrm>
              <a:off x="288" y="2723"/>
              <a:ext cx="518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15"/>
            <p:cNvSpPr>
              <a:spLocks noChangeShapeType="1"/>
            </p:cNvSpPr>
            <p:nvPr/>
          </p:nvSpPr>
          <p:spPr bwMode="auto">
            <a:xfrm>
              <a:off x="288" y="3838"/>
              <a:ext cx="51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Line 16"/>
            <p:cNvSpPr>
              <a:spLocks noChangeShapeType="1"/>
            </p:cNvSpPr>
            <p:nvPr/>
          </p:nvSpPr>
          <p:spPr bwMode="auto">
            <a:xfrm>
              <a:off x="288" y="933"/>
              <a:ext cx="0" cy="29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5" name="Line 17"/>
            <p:cNvSpPr>
              <a:spLocks noChangeShapeType="1"/>
            </p:cNvSpPr>
            <p:nvPr/>
          </p:nvSpPr>
          <p:spPr bwMode="auto">
            <a:xfrm>
              <a:off x="2699" y="933"/>
              <a:ext cx="0" cy="2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18"/>
            <p:cNvSpPr>
              <a:spLocks noChangeShapeType="1"/>
            </p:cNvSpPr>
            <p:nvPr/>
          </p:nvSpPr>
          <p:spPr bwMode="auto">
            <a:xfrm>
              <a:off x="5472" y="933"/>
              <a:ext cx="0" cy="2905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21"/>
            <p:cNvSpPr>
              <a:spLocks noChangeShapeType="1"/>
            </p:cNvSpPr>
            <p:nvPr/>
          </p:nvSpPr>
          <p:spPr bwMode="auto">
            <a:xfrm>
              <a:off x="1383" y="933"/>
              <a:ext cx="0" cy="290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8440" name="Picture 8" descr="C:\Users\cjl\Desktop\p117-X型区域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2038" y="2578100"/>
            <a:ext cx="1781175" cy="172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8441" name="Group 35"/>
          <p:cNvGrpSpPr>
            <a:grpSpLocks/>
          </p:cNvGrpSpPr>
          <p:nvPr/>
        </p:nvGrpSpPr>
        <p:grpSpPr bwMode="auto">
          <a:xfrm>
            <a:off x="2238375" y="4349750"/>
            <a:ext cx="1976438" cy="1728788"/>
            <a:chOff x="1510" y="2740"/>
            <a:chExt cx="1245" cy="1089"/>
          </a:xfrm>
        </p:grpSpPr>
        <p:pic>
          <p:nvPicPr>
            <p:cNvPr id="18450" name="Picture 7" descr="C:\Users\cjl\Desktop\p117-Y型区域-1.bmp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570" y="2740"/>
              <a:ext cx="1122" cy="10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1" name="矩形 6"/>
            <p:cNvSpPr>
              <a:spLocks noChangeArrowheads="1"/>
            </p:cNvSpPr>
            <p:nvPr/>
          </p:nvSpPr>
          <p:spPr bwMode="auto">
            <a:xfrm>
              <a:off x="2254" y="2813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14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400" b="1"/>
            </a:p>
          </p:txBody>
        </p:sp>
        <p:sp>
          <p:nvSpPr>
            <p:cNvPr id="18452" name="矩形 7"/>
            <p:cNvSpPr>
              <a:spLocks noChangeArrowheads="1"/>
            </p:cNvSpPr>
            <p:nvPr/>
          </p:nvSpPr>
          <p:spPr bwMode="auto">
            <a:xfrm>
              <a:off x="1510" y="3330"/>
              <a:ext cx="50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zh-CN" altLang="en-US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1400" b="1" i="1">
                  <a:solidFill>
                    <a:srgbClr val="000000"/>
                  </a:solidFill>
                  <a:latin typeface="Symbol" pitchFamily="18" charset="2"/>
                  <a:cs typeface="Times New Roman" pitchFamily="18" charset="0"/>
                </a:rPr>
                <a:t>y</a:t>
              </a:r>
              <a:r>
                <a:rPr lang="en-US" altLang="zh-CN" sz="1400" b="1" baseline="-2500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1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1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1400"/>
            </a:p>
          </p:txBody>
        </p:sp>
      </p:grp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4386263" y="3298825"/>
          <a:ext cx="4189412" cy="730250"/>
        </p:xfrm>
        <a:graphic>
          <a:graphicData uri="http://schemas.openxmlformats.org/presentationml/2006/ole">
            <p:oleObj spid="_x0000_s18434" name="Equation" r:id="rId6" imgW="2336760" imgH="40608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375150" y="5027613"/>
          <a:ext cx="4211638" cy="730250"/>
        </p:xfrm>
        <a:graphic>
          <a:graphicData uri="http://schemas.openxmlformats.org/presentationml/2006/ole">
            <p:oleObj spid="_x0000_s18435" name="Equation" r:id="rId7" imgW="2349360" imgH="406080" progId="Equation.DSMT4">
              <p:embed/>
            </p:oleObj>
          </a:graphicData>
        </a:graphic>
      </p:graphicFrame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rot="5400000" flipH="1" flipV="1">
            <a:off x="2301875" y="3438525"/>
            <a:ext cx="1258888" cy="1588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sp>
        <p:nvSpPr>
          <p:cNvPr id="16" name="椭圆 15"/>
          <p:cNvSpPr>
            <a:spLocks noChangeAspect="1"/>
          </p:cNvSpPr>
          <p:nvPr/>
        </p:nvSpPr>
        <p:spPr bwMode="auto">
          <a:xfrm>
            <a:off x="2894013" y="3068638"/>
            <a:ext cx="71437" cy="69850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椭圆 16"/>
          <p:cNvSpPr>
            <a:spLocks noChangeAspect="1"/>
          </p:cNvSpPr>
          <p:nvPr/>
        </p:nvSpPr>
        <p:spPr bwMode="auto">
          <a:xfrm>
            <a:off x="2895600" y="3616325"/>
            <a:ext cx="71438" cy="69850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 flipH="1" flipV="1">
            <a:off x="2555875" y="4940300"/>
            <a:ext cx="1258888" cy="1588"/>
          </a:xfrm>
          <a:prstGeom prst="line">
            <a:avLst/>
          </a:prstGeom>
          <a:noFill/>
          <a:ln w="19050" algn="ctr">
            <a:solidFill>
              <a:srgbClr val="0000FF"/>
            </a:solidFill>
            <a:prstDash val="dash"/>
            <a:round/>
            <a:headEnd/>
            <a:tailEnd/>
          </a:ln>
        </p:spPr>
      </p:cxnSp>
      <p:sp>
        <p:nvSpPr>
          <p:cNvPr id="19" name="椭圆 18"/>
          <p:cNvSpPr>
            <a:spLocks noChangeAspect="1"/>
          </p:cNvSpPr>
          <p:nvPr/>
        </p:nvSpPr>
        <p:spPr bwMode="auto">
          <a:xfrm>
            <a:off x="2828925" y="4905375"/>
            <a:ext cx="71438" cy="71438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" name="椭圆 19"/>
          <p:cNvSpPr>
            <a:spLocks noChangeAspect="1"/>
          </p:cNvSpPr>
          <p:nvPr/>
        </p:nvSpPr>
        <p:spPr bwMode="auto">
          <a:xfrm>
            <a:off x="3549650" y="4905375"/>
            <a:ext cx="71438" cy="71438"/>
          </a:xfrm>
          <a:prstGeom prst="ellipse">
            <a:avLst/>
          </a:prstGeom>
          <a:solidFill>
            <a:srgbClr val="FF0000"/>
          </a:solidFill>
          <a:ln w="54991" cmpd="thickThin" algn="ctr">
            <a:noFill/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940425" y="388938"/>
            <a:ext cx="2160588" cy="914400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4100" b="1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穿线法</a:t>
            </a:r>
          </a:p>
        </p:txBody>
      </p:sp>
      <p:sp>
        <p:nvSpPr>
          <p:cNvPr id="35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43" grpId="0" animBg="1"/>
      <p:bldP spid="44041" grpId="0" animBg="1"/>
      <p:bldP spid="16" grpId="0" animBg="1"/>
      <p:bldP spid="17" grpId="0" animBg="1"/>
      <p:bldP spid="19" grpId="0" animBg="1"/>
      <p:bldP spid="20" grpId="0" animBg="1"/>
      <p:bldP spid="6" grpId="0" animBg="1"/>
      <p:bldP spid="3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rgbClr val="2DA2BF"/>
              </a:buClr>
            </a:pPr>
            <a:r>
              <a:rPr lang="zh-CN" altLang="en-US" smtClean="0">
                <a:solidFill>
                  <a:srgbClr val="0000FF"/>
                </a:solidFill>
              </a:rPr>
              <a:t>投影法</a:t>
            </a:r>
            <a:r>
              <a:rPr lang="zh-CN" altLang="en-US" smtClean="0">
                <a:solidFill>
                  <a:srgbClr val="000000"/>
                </a:solidFill>
              </a:rPr>
              <a:t>（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投影；</a:t>
            </a: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穿线；</a:t>
            </a:r>
            <a:r>
              <a:rPr lang="zh-CN" altLang="en-US" smtClean="0">
                <a:solidFill>
                  <a:srgbClr val="0000FF"/>
                </a:solidFill>
              </a:rPr>
              <a:t>③</a:t>
            </a:r>
            <a:r>
              <a:rPr lang="zh-CN" altLang="en-US" smtClean="0"/>
              <a:t>积分</a:t>
            </a:r>
            <a:r>
              <a:rPr lang="zh-CN" altLang="en-US" smtClean="0">
                <a:solidFill>
                  <a:srgbClr val="000000"/>
                </a:solidFill>
              </a:rPr>
              <a:t>）</a:t>
            </a: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</a:pPr>
            <a:endParaRPr lang="en-US" altLang="zh-CN" smtClean="0">
              <a:solidFill>
                <a:srgbClr val="000000"/>
              </a:solidFill>
            </a:endParaRPr>
          </a:p>
          <a:p>
            <a:pPr>
              <a:buClr>
                <a:srgbClr val="2DA2BF"/>
              </a:buClr>
            </a:pP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pPr>
              <a:buClr>
                <a:srgbClr val="2DA2BF"/>
              </a:buClr>
            </a:pPr>
            <a:r>
              <a:rPr lang="zh-CN" altLang="en-US" smtClean="0">
                <a:solidFill>
                  <a:srgbClr val="0000FF"/>
                </a:solidFill>
              </a:rPr>
              <a:t>截面法</a:t>
            </a:r>
            <a:r>
              <a:rPr lang="zh-CN" altLang="en-US" smtClean="0">
                <a:solidFill>
                  <a:srgbClr val="000000"/>
                </a:solidFill>
              </a:rPr>
              <a:t>（</a:t>
            </a: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截面；</a:t>
            </a: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积分</a:t>
            </a:r>
            <a:r>
              <a:rPr lang="zh-CN" altLang="en-US" smtClean="0">
                <a:solidFill>
                  <a:srgbClr val="000000"/>
                </a:solidFill>
              </a:rPr>
              <a:t>）</a:t>
            </a:r>
            <a:endParaRPr lang="en-US" altLang="zh-CN" smtClean="0">
              <a:solidFill>
                <a:srgbClr val="0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三重积分的投影法和截面法</a:t>
            </a:r>
            <a:endParaRPr lang="zh-CN" altLang="en-US" dirty="0"/>
          </a:p>
        </p:txBody>
      </p:sp>
      <p:grpSp>
        <p:nvGrpSpPr>
          <p:cNvPr id="2" name="组合 6"/>
          <p:cNvGrpSpPr>
            <a:grpSpLocks/>
          </p:cNvGrpSpPr>
          <p:nvPr/>
        </p:nvGrpSpPr>
        <p:grpSpPr bwMode="auto">
          <a:xfrm>
            <a:off x="6545263" y="1700213"/>
            <a:ext cx="2603500" cy="2081212"/>
            <a:chOff x="5338763" y="3376613"/>
            <a:chExt cx="3805237" cy="3481387"/>
          </a:xfrm>
        </p:grpSpPr>
        <p:pic>
          <p:nvPicPr>
            <p:cNvPr id="19467" name="Picture 7" descr="C:\Users\cjl\Desktop\p137-投影法-6.bmp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338763" y="3376613"/>
              <a:ext cx="3805237" cy="34813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9468" name="直接连接符 5"/>
            <p:cNvCxnSpPr>
              <a:cxnSpLocks noChangeShapeType="1"/>
            </p:cNvCxnSpPr>
            <p:nvPr/>
          </p:nvCxnSpPr>
          <p:spPr bwMode="auto">
            <a:xfrm rot="5400000">
              <a:off x="6901656" y="4672808"/>
              <a:ext cx="1000125" cy="1588"/>
            </a:xfrm>
            <a:prstGeom prst="line">
              <a:avLst/>
            </a:prstGeom>
            <a:noFill/>
            <a:ln w="28575" algn="ctr">
              <a:solidFill>
                <a:srgbClr val="0000FF"/>
              </a:solidFill>
              <a:round/>
              <a:headEnd type="oval" w="med" len="med"/>
              <a:tailEnd type="oval" w="med" len="med"/>
            </a:ln>
          </p:spPr>
        </p:cxnSp>
      </p:grpSp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868363" y="2087563"/>
          <a:ext cx="5648325" cy="1701800"/>
        </p:xfrm>
        <a:graphic>
          <a:graphicData uri="http://schemas.openxmlformats.org/presentationml/2006/ole">
            <p:oleObj spid="_x0000_s19458" name="Equation" r:id="rId5" imgW="2831760" imgH="85068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851275" y="2924175"/>
            <a:ext cx="2314575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Times New Roman" pitchFamily="18" charset="0"/>
            </a:endParaRPr>
          </a:p>
        </p:txBody>
      </p:sp>
      <p:pic>
        <p:nvPicPr>
          <p:cNvPr id="10" name="Picture 4" descr="C:\Users\cjl\Desktop\p140-截面法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40500" y="4254500"/>
            <a:ext cx="2603500" cy="26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Object 3"/>
          <p:cNvGraphicFramePr>
            <a:graphicFrameLocks noChangeAspect="1"/>
          </p:cNvGraphicFramePr>
          <p:nvPr/>
        </p:nvGraphicFramePr>
        <p:xfrm>
          <a:off x="868363" y="4591050"/>
          <a:ext cx="5167312" cy="2006600"/>
        </p:xfrm>
        <a:graphic>
          <a:graphicData uri="http://schemas.openxmlformats.org/presentationml/2006/ole">
            <p:oleObj spid="_x0000_s19459" name="Equation" r:id="rId7" imgW="2590560" imgH="1002960" progId="Equation.DSMT4">
              <p:embed/>
            </p:oleObj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736975" y="5768975"/>
            <a:ext cx="1944688" cy="7858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8" y="6072188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46" name="Group 34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022850"/>
        </p:xfrm>
        <a:graphic>
          <a:graphicData uri="http://schemas.openxmlformats.org/drawingml/2006/table">
            <a:tbl>
              <a:tblPr/>
              <a:tblGrid>
                <a:gridCol w="1900238"/>
                <a:gridCol w="4572000"/>
                <a:gridCol w="1757362"/>
              </a:tblGrid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意义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格林公式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建立了平面区域上的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二重积分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与其边界曲线上的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3" action="ppaction://hlinksldjump"/>
                        </a:rPr>
                        <a:t>高斯公式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建立了空间区域上的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三重积分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与其边界曲面上的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4" action="ppaction://hlinksldjump"/>
                        </a:rPr>
                        <a:t>斯托克斯公式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建立了空间曲面上的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与其边界曲线上的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推广</a:t>
            </a:r>
          </a:p>
        </p:txBody>
      </p:sp>
      <p:pic>
        <p:nvPicPr>
          <p:cNvPr id="32793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5175" y="2338388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4" name="Picture 2" descr="C:\Users\cjl\Desktop\p188-高斯公式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72325" y="3708400"/>
            <a:ext cx="12573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>
            <a:grpSpLocks noChangeAspect="1"/>
          </p:cNvGrpSpPr>
          <p:nvPr/>
        </p:nvGrpSpPr>
        <p:grpSpPr bwMode="auto">
          <a:xfrm>
            <a:off x="7237413" y="5184775"/>
            <a:ext cx="1127125" cy="1287463"/>
            <a:chOff x="4857752" y="2085168"/>
            <a:chExt cx="3571900" cy="4201352"/>
          </a:xfrm>
        </p:grpSpPr>
        <p:pic>
          <p:nvPicPr>
            <p:cNvPr id="32799" name="Picture 4" descr="C:\Users\cjl\Desktop\p194-斯克托斯公式-2.bmp"/>
            <p:cNvPicPr>
              <a:picLocks noChangeAspect="1" noChangeArrowheads="1"/>
            </p:cNvPicPr>
            <p:nvPr/>
          </p:nvPicPr>
          <p:blipFill>
            <a:blip r:embed="rId7"/>
            <a:srcRect b="3288"/>
            <a:stretch>
              <a:fillRect/>
            </a:stretch>
          </p:blipFill>
          <p:spPr bwMode="auto">
            <a:xfrm>
              <a:off x="4857752" y="2085168"/>
              <a:ext cx="3571900" cy="420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椭圆 7"/>
            <p:cNvSpPr/>
            <p:nvPr/>
          </p:nvSpPr>
          <p:spPr>
            <a:xfrm rot="20637892">
              <a:off x="6150678" y="2893319"/>
              <a:ext cx="1881536" cy="725264"/>
            </a:xfrm>
            <a:prstGeom prst="ellipse">
              <a:avLst/>
            </a:prstGeom>
            <a:noFill/>
            <a:ln w="2540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414588" y="2343150"/>
            <a:ext cx="445770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414588" y="3771900"/>
            <a:ext cx="445770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414588" y="5200650"/>
            <a:ext cx="4457700" cy="10858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 animBg="1"/>
      <p:bldP spid="1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步骤：一代、二投、三积分．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关键：积分限与方向无关（下限 </a:t>
            </a:r>
            <a:r>
              <a:rPr lang="en-US" altLang="zh-CN" smtClean="0">
                <a:solidFill>
                  <a:srgbClr val="FF0000"/>
                </a:solidFill>
              </a:rPr>
              <a:t>&lt; </a:t>
            </a:r>
            <a:r>
              <a:rPr lang="zh-CN" altLang="en-US" smtClean="0">
                <a:solidFill>
                  <a:srgbClr val="FF0000"/>
                </a:solidFill>
              </a:rPr>
              <a:t>上限）．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第一类曲线积分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第一类曲面积分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第一类曲线积分和第一类曲面积分</a:t>
            </a:r>
            <a:endParaRPr lang="zh-CN" altLang="en-US" dirty="0"/>
          </a:p>
        </p:txBody>
      </p:sp>
      <p:graphicFrame>
        <p:nvGraphicFramePr>
          <p:cNvPr id="5" name="Object 15"/>
          <p:cNvGraphicFramePr>
            <a:graphicFrameLocks noChangeAspect="1"/>
          </p:cNvGraphicFramePr>
          <p:nvPr/>
        </p:nvGraphicFramePr>
        <p:xfrm>
          <a:off x="539750" y="5084763"/>
          <a:ext cx="6605588" cy="863600"/>
        </p:xfrm>
        <a:graphic>
          <a:graphicData uri="http://schemas.openxmlformats.org/presentationml/2006/ole">
            <p:oleObj spid="_x0000_s20482" name="Equation" r:id="rId5" imgW="3314520" imgH="4316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874713" y="5164138"/>
            <a:ext cx="1189037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2065338" y="5164138"/>
            <a:ext cx="366712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620713" y="3367088"/>
          <a:ext cx="8359775" cy="660400"/>
        </p:xfrm>
        <a:graphic>
          <a:graphicData uri="http://schemas.openxmlformats.org/presentationml/2006/ole">
            <p:oleObj spid="_x0000_s20483" name="Equation" r:id="rId6" imgW="4190760" imgH="33012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200150" y="3425825"/>
            <a:ext cx="944563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2143125" y="3425825"/>
            <a:ext cx="3238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4503738" y="2532063"/>
          <a:ext cx="2819400" cy="742950"/>
        </p:xfrm>
        <a:graphic>
          <a:graphicData uri="http://schemas.openxmlformats.org/presentationml/2006/ole">
            <p:oleObj spid="_x0000_s20484" name="Equation" r:id="rId7" imgW="2171520" imgH="571320" progId="Equation.DSMT4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7523163" y="2471738"/>
          <a:ext cx="1120775" cy="860425"/>
        </p:xfrm>
        <a:graphic>
          <a:graphicData uri="http://schemas.openxmlformats.org/presentationml/2006/ole">
            <p:oleObj spid="_x0000_s20485" name="Equation" r:id="rId8" imgW="863280" imgH="660240" progId="Equation.DSMT4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16275" y="2447925"/>
          <a:ext cx="1087438" cy="909638"/>
        </p:xfrm>
        <a:graphic>
          <a:graphicData uri="http://schemas.openxmlformats.org/presentationml/2006/ole">
            <p:oleObj spid="_x0000_s20486" name="Equation" r:id="rId9" imgW="838080" imgH="698400" progId="Equation.DSMT4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216275" y="4718050"/>
          <a:ext cx="1152525" cy="263525"/>
        </p:xfrm>
        <a:graphic>
          <a:graphicData uri="http://schemas.openxmlformats.org/presentationml/2006/ole">
            <p:oleObj spid="_x0000_s20487" name="Equation" r:id="rId10" imgW="888840" imgH="203040" progId="Equation.DSMT4">
              <p:embed/>
            </p:oleObj>
          </a:graphicData>
        </a:graphic>
      </p:graphicFrame>
      <p:graphicFrame>
        <p:nvGraphicFramePr>
          <p:cNvPr id="54279" name="Object 14"/>
          <p:cNvGraphicFramePr>
            <a:graphicFrameLocks noChangeAspect="1"/>
          </p:cNvGraphicFramePr>
          <p:nvPr/>
        </p:nvGraphicFramePr>
        <p:xfrm>
          <a:off x="4818063" y="4121150"/>
          <a:ext cx="1350962" cy="860425"/>
        </p:xfrm>
        <a:graphic>
          <a:graphicData uri="http://schemas.openxmlformats.org/presentationml/2006/ole">
            <p:oleObj spid="_x0000_s20488" name="Equation" r:id="rId11" imgW="1041120" imgH="66024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670300" y="5851525"/>
          <a:ext cx="4759325" cy="863600"/>
        </p:xfrm>
        <a:graphic>
          <a:graphicData uri="http://schemas.openxmlformats.org/presentationml/2006/ole">
            <p:oleObj spid="_x0000_s20489" name="Equation" r:id="rId12" imgW="2387520" imgH="431640" progId="Equation.DSMT4">
              <p:embed/>
            </p:oleObj>
          </a:graphicData>
        </a:graphic>
      </p:graphicFrame>
      <p:sp>
        <p:nvSpPr>
          <p:cNvPr id="17" name="矩形 3"/>
          <p:cNvSpPr>
            <a:spLocks noChangeArrowheads="1"/>
          </p:cNvSpPr>
          <p:nvPr/>
        </p:nvSpPr>
        <p:spPr bwMode="auto">
          <a:xfrm>
            <a:off x="2500313" y="5057775"/>
            <a:ext cx="4714875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乘号 15"/>
          <p:cNvSpPr/>
          <p:nvPr/>
        </p:nvSpPr>
        <p:spPr>
          <a:xfrm>
            <a:off x="4786313" y="3814763"/>
            <a:ext cx="1428750" cy="1428750"/>
          </a:xfrm>
          <a:prstGeom prst="mathMultiply">
            <a:avLst>
              <a:gd name="adj1" fmla="val 1052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4" name="Object 16"/>
          <p:cNvGraphicFramePr>
            <a:graphicFrameLocks noChangeAspect="1"/>
          </p:cNvGraphicFramePr>
          <p:nvPr/>
        </p:nvGraphicFramePr>
        <p:xfrm>
          <a:off x="6616700" y="4046538"/>
          <a:ext cx="2027238" cy="1009650"/>
        </p:xfrm>
        <a:graphic>
          <a:graphicData uri="http://schemas.openxmlformats.org/presentationml/2006/ole">
            <p:oleObj spid="_x0000_s20490" name="Equation" r:id="rId13" imgW="1562040" imgH="774360" progId="Equation.DSMT4">
              <p:embed/>
            </p:oleObj>
          </a:graphicData>
        </a:graphic>
      </p:graphicFrame>
      <p:sp>
        <p:nvSpPr>
          <p:cNvPr id="21" name="AutoShape 8">
            <a:hlinkClick r:id="rId1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8" y="6072188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7" grpId="0" animBg="1"/>
      <p:bldP spid="2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dirty="0" smtClean="0"/>
              <a:t>第二类曲线积分和第二类曲面积分</a:t>
            </a:r>
            <a:endParaRPr lang="zh-CN" altLang="en-US" dirty="0" smtClean="0">
              <a:effectLst/>
            </a:endParaRP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507413" cy="4525962"/>
          </a:xfrm>
        </p:spPr>
        <p:txBody>
          <a:bodyPr/>
          <a:lstStyle/>
          <a:p>
            <a:r>
              <a:rPr lang="zh-CN" altLang="en-US" smtClean="0"/>
              <a:t>第二类曲线积分（对坐标的曲线积分）</a:t>
            </a:r>
          </a:p>
          <a:p>
            <a:endParaRPr lang="zh-CN" altLang="en-US" smtClean="0"/>
          </a:p>
          <a:p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              是曲线 </a:t>
            </a:r>
            <a:r>
              <a:rPr lang="en-US" altLang="zh-CN" smtClean="0">
                <a:latin typeface="Symbol" pitchFamily="18" charset="2"/>
              </a:rPr>
              <a:t>G</a:t>
            </a:r>
            <a:r>
              <a:rPr lang="en-US" altLang="zh-CN" smtClean="0"/>
              <a:t> </a:t>
            </a:r>
            <a:r>
              <a:rPr lang="zh-CN" altLang="en-US" smtClean="0"/>
              <a:t>上任一点的</a:t>
            </a:r>
            <a:r>
              <a:rPr lang="zh-CN" altLang="en-US" smtClean="0">
                <a:solidFill>
                  <a:srgbClr val="0000FF"/>
                </a:solidFill>
              </a:rPr>
              <a:t>单位切向量</a:t>
            </a:r>
            <a:r>
              <a:rPr lang="en-US" altLang="zh-CN" smtClean="0"/>
              <a:t>.</a:t>
            </a:r>
          </a:p>
          <a:p>
            <a:endParaRPr lang="en-US" altLang="zh-CN" smtClean="0"/>
          </a:p>
          <a:p>
            <a:r>
              <a:rPr lang="zh-CN" altLang="en-US" smtClean="0"/>
              <a:t>第二类曲面积分（对坐标的曲面积分）</a:t>
            </a:r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                                      是曲面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smtClean="0"/>
              <a:t> </a:t>
            </a:r>
            <a:r>
              <a:rPr lang="zh-CN" altLang="en-US" smtClean="0"/>
              <a:t>上任一点的</a:t>
            </a:r>
            <a:r>
              <a:rPr lang="zh-CN" altLang="en-US" smtClean="0">
                <a:solidFill>
                  <a:srgbClr val="FF0000"/>
                </a:solidFill>
              </a:rPr>
              <a:t>单位法向量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435100" y="2133600"/>
          <a:ext cx="5924550" cy="633413"/>
        </p:xfrm>
        <a:graphic>
          <a:graphicData uri="http://schemas.openxmlformats.org/presentationml/2006/ole">
            <p:oleObj spid="_x0000_s21506" name="Equation" r:id="rId4" imgW="2971800" imgH="317160" progId="Equation.DSMT4">
              <p:embed/>
            </p:oleObj>
          </a:graphicData>
        </a:graphic>
      </p:graphicFrame>
      <p:graphicFrame>
        <p:nvGraphicFramePr>
          <p:cNvPr id="45" name="Object 17"/>
          <p:cNvGraphicFramePr>
            <a:graphicFrameLocks noChangeAspect="1"/>
          </p:cNvGraphicFramePr>
          <p:nvPr/>
        </p:nvGraphicFramePr>
        <p:xfrm>
          <a:off x="1498600" y="4310063"/>
          <a:ext cx="6146800" cy="787400"/>
        </p:xfrm>
        <a:graphic>
          <a:graphicData uri="http://schemas.openxmlformats.org/presentationml/2006/ole">
            <p:oleObj spid="_x0000_s21507" name="Equation" r:id="rId5" imgW="3073320" imgH="39348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271588" y="2849563"/>
          <a:ext cx="2914650" cy="482600"/>
        </p:xfrm>
        <a:graphic>
          <a:graphicData uri="http://schemas.openxmlformats.org/presentationml/2006/ole">
            <p:oleObj spid="_x0000_s21508" name="Equation" r:id="rId6" imgW="1460160" imgH="241200" progId="Equation.DSMT4">
              <p:embed/>
            </p:oleObj>
          </a:graphicData>
        </a:graphic>
      </p:graphicFrame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1296988" y="5038725"/>
          <a:ext cx="2921000" cy="482600"/>
        </p:xfrm>
        <a:graphic>
          <a:graphicData uri="http://schemas.openxmlformats.org/presentationml/2006/ole">
            <p:oleObj spid="_x0000_s21509" name="Equation" r:id="rId7" imgW="1460160" imgH="241200" progId="Equation.DSMT4">
              <p:embed/>
            </p:oleObj>
          </a:graphicData>
        </a:graphic>
      </p:graphicFrame>
      <p:sp>
        <p:nvSpPr>
          <p:cNvPr id="2" name="线形标注 1 9"/>
          <p:cNvSpPr>
            <a:spLocks/>
          </p:cNvSpPr>
          <p:nvPr/>
        </p:nvSpPr>
        <p:spPr bwMode="auto">
          <a:xfrm>
            <a:off x="7658100" y="1708150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zh-CN" altLang="en-US" sz="2000" b="1" dirty="0">
                <a:solidFill>
                  <a:srgbClr val="FF0000"/>
                </a:solidFill>
                <a:latin typeface="+mn-lt"/>
                <a:ea typeface="楷体_GB2312"/>
              </a:rPr>
              <a:t>弧长微元</a:t>
            </a:r>
          </a:p>
        </p:txBody>
      </p:sp>
      <p:sp>
        <p:nvSpPr>
          <p:cNvPr id="3" name="线形标注 1 9"/>
          <p:cNvSpPr>
            <a:spLocks/>
          </p:cNvSpPr>
          <p:nvPr/>
        </p:nvSpPr>
        <p:spPr bwMode="auto">
          <a:xfrm>
            <a:off x="7658100" y="3867150"/>
            <a:ext cx="1235075" cy="425450"/>
          </a:xfrm>
          <a:prstGeom prst="borderCallout1">
            <a:avLst>
              <a:gd name="adj1" fmla="val 49065"/>
              <a:gd name="adj2" fmla="val -3625"/>
              <a:gd name="adj3" fmla="val 119495"/>
              <a:gd name="adj4" fmla="val -27745"/>
            </a:avLst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面积微元</a:t>
            </a:r>
          </a:p>
        </p:txBody>
      </p:sp>
      <p:sp>
        <p:nvSpPr>
          <p:cNvPr id="10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876675" y="5429250"/>
            <a:ext cx="642938" cy="500063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8339138" y="5992813"/>
            <a:ext cx="644525" cy="500062"/>
          </a:xfrm>
          <a:prstGeom prst="rect">
            <a:avLst/>
          </a:prstGeom>
          <a:solidFill>
            <a:schemeClr val="bg2"/>
          </a:solidFill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步骤：一代、二投、三定号．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关键：积分限与方向有关（下限不一定小于上限）．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/>
              <a:t>第二类曲线积分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00FF"/>
                </a:solidFill>
              </a:rPr>
              <a:t>特别地，当参数 </a:t>
            </a:r>
            <a:r>
              <a:rPr lang="en-US" altLang="zh-CN" i="1" smtClean="0">
                <a:solidFill>
                  <a:srgbClr val="0000FF"/>
                </a:solidFill>
              </a:rPr>
              <a:t>t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单调地从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变化到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b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时，点 </a:t>
            </a:r>
            <a:r>
              <a:rPr lang="en-US" altLang="zh-CN" i="1" smtClean="0">
                <a:solidFill>
                  <a:srgbClr val="0000FF"/>
                </a:solidFill>
              </a:rPr>
              <a:t>M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zh-CN" altLang="en-US" smtClean="0">
                <a:solidFill>
                  <a:srgbClr val="0000FF"/>
                </a:solidFill>
              </a:rPr>
              <a:t>从 </a:t>
            </a:r>
            <a:r>
              <a:rPr lang="en-US" altLang="zh-CN" smtClean="0">
                <a:solidFill>
                  <a:srgbClr val="0000FF"/>
                </a:solidFill>
                <a:latin typeface="Symbol" pitchFamily="18" charset="2"/>
              </a:rPr>
              <a:t>G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的起点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运动到终点 </a:t>
            </a:r>
            <a:r>
              <a:rPr lang="en-US" altLang="zh-CN" i="1" smtClean="0">
                <a:solidFill>
                  <a:srgbClr val="0000FF"/>
                </a:solidFill>
              </a:rPr>
              <a:t>B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  <a:r>
              <a:rPr lang="zh-CN" altLang="en-US" smtClean="0"/>
              <a:t>则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第二类曲面积分</a:t>
            </a: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第二类曲线积分和第二类曲面积分</a:t>
            </a:r>
            <a:endParaRPr lang="zh-CN" altLang="en-US" dirty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2627313" y="4225925"/>
          <a:ext cx="5599112" cy="660400"/>
        </p:xfrm>
        <a:graphic>
          <a:graphicData uri="http://schemas.openxmlformats.org/presentationml/2006/ole">
            <p:oleObj spid="_x0000_s22530" name="Equation" r:id="rId5" imgW="2806560" imgH="330120" progId="Equation.DSMT4">
              <p:embed/>
            </p:oleObj>
          </a:graphicData>
        </a:graphic>
      </p:graphicFrame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2916238" y="4284663"/>
            <a:ext cx="1222375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4137025" y="4284663"/>
            <a:ext cx="323850" cy="500062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AutoShape 13"/>
          <p:cNvSpPr>
            <a:spLocks/>
          </p:cNvSpPr>
          <p:nvPr/>
        </p:nvSpPr>
        <p:spPr bwMode="auto">
          <a:xfrm>
            <a:off x="5553075" y="3903663"/>
            <a:ext cx="2317750" cy="400050"/>
          </a:xfrm>
          <a:prstGeom prst="borderCallout1">
            <a:avLst>
              <a:gd name="adj1" fmla="val 26866"/>
              <a:gd name="adj2" fmla="val -3278"/>
              <a:gd name="adj3" fmla="val 95847"/>
              <a:gd name="adj4" fmla="val -17736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</a:rPr>
              <a:t>对应着 </a:t>
            </a:r>
            <a:r>
              <a:rPr lang="en-US" altLang="zh-CN" sz="2000" b="1">
                <a:latin typeface="Symbol" pitchFamily="18" charset="2"/>
              </a:rPr>
              <a:t>G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的终点 </a:t>
            </a:r>
            <a:r>
              <a:rPr lang="en-US" altLang="zh-CN" sz="2000" b="1" i="1">
                <a:latin typeface="Times New Roman" pitchFamily="18" charset="0"/>
              </a:rPr>
              <a:t>B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  <p:sp>
        <p:nvSpPr>
          <p:cNvPr id="23" name="AutoShape 14"/>
          <p:cNvSpPr>
            <a:spLocks/>
          </p:cNvSpPr>
          <p:nvPr/>
        </p:nvSpPr>
        <p:spPr bwMode="auto">
          <a:xfrm>
            <a:off x="5559425" y="4846638"/>
            <a:ext cx="2317750" cy="400050"/>
          </a:xfrm>
          <a:prstGeom prst="borderCallout1">
            <a:avLst>
              <a:gd name="adj1" fmla="val 26866"/>
              <a:gd name="adj2" fmla="val -3278"/>
              <a:gd name="adj3" fmla="val 3796"/>
              <a:gd name="adj4" fmla="val -18116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latin typeface="Times New Roman" pitchFamily="18" charset="0"/>
              </a:rPr>
              <a:t>对应着 </a:t>
            </a:r>
            <a:r>
              <a:rPr lang="en-US" altLang="zh-CN" sz="2000" b="1">
                <a:latin typeface="Symbol" pitchFamily="18" charset="2"/>
              </a:rPr>
              <a:t>G</a:t>
            </a:r>
            <a:r>
              <a:rPr lang="en-US" altLang="zh-CN" sz="2000" b="1">
                <a:latin typeface="Times New Roman" pitchFamily="18" charset="0"/>
              </a:rPr>
              <a:t> </a:t>
            </a:r>
            <a:r>
              <a:rPr lang="zh-CN" altLang="en-US" sz="2000" b="1">
                <a:latin typeface="Times New Roman" pitchFamily="18" charset="0"/>
              </a:rPr>
              <a:t>的起点 </a:t>
            </a:r>
            <a:r>
              <a:rPr lang="en-US" altLang="zh-CN" sz="2000" b="1" i="1">
                <a:latin typeface="Times New Roman" pitchFamily="18" charset="0"/>
              </a:rPr>
              <a:t>A</a:t>
            </a:r>
            <a:r>
              <a:rPr lang="en-US" altLang="zh-CN" sz="2000" b="1">
                <a:latin typeface="Times New Roman" pitchFamily="18" charset="0"/>
              </a:rPr>
              <a:t> </a:t>
            </a:r>
          </a:p>
        </p:txBody>
      </p:sp>
      <p:graphicFrame>
        <p:nvGraphicFramePr>
          <p:cNvPr id="4" name="Object 17"/>
          <p:cNvGraphicFramePr>
            <a:graphicFrameLocks noChangeAspect="1"/>
          </p:cNvGraphicFramePr>
          <p:nvPr/>
        </p:nvGraphicFramePr>
        <p:xfrm>
          <a:off x="2327275" y="5357813"/>
          <a:ext cx="5511800" cy="838200"/>
        </p:xfrm>
        <a:graphic>
          <a:graphicData uri="http://schemas.openxmlformats.org/presentationml/2006/ole">
            <p:oleObj spid="_x0000_s22531" name="Equation" r:id="rId6" imgW="2755800" imgH="419040" progId="Equation.DSMT4">
              <p:embed/>
            </p:oleObj>
          </a:graphicData>
        </a:graphic>
      </p:graphicFrame>
      <p:graphicFrame>
        <p:nvGraphicFramePr>
          <p:cNvPr id="59397" name="Object 2"/>
          <p:cNvGraphicFramePr>
            <a:graphicFrameLocks noChangeAspect="1"/>
          </p:cNvGraphicFramePr>
          <p:nvPr/>
        </p:nvGraphicFramePr>
        <p:xfrm>
          <a:off x="4503738" y="2532063"/>
          <a:ext cx="2819400" cy="742950"/>
        </p:xfrm>
        <a:graphic>
          <a:graphicData uri="http://schemas.openxmlformats.org/presentationml/2006/ole">
            <p:oleObj spid="_x0000_s22532" name="Equation" r:id="rId7" imgW="2171520" imgH="571320" progId="Equation.DSMT4">
              <p:embed/>
            </p:oleObj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7523163" y="2471738"/>
          <a:ext cx="1120775" cy="860425"/>
        </p:xfrm>
        <a:graphic>
          <a:graphicData uri="http://schemas.openxmlformats.org/presentationml/2006/ole">
            <p:oleObj spid="_x0000_s22533" name="Equation" r:id="rId8" imgW="863280" imgH="660240" progId="Equation.DSMT4">
              <p:embed/>
            </p:oleObj>
          </a:graphicData>
        </a:graphic>
      </p:graphicFrame>
      <p:graphicFrame>
        <p:nvGraphicFramePr>
          <p:cNvPr id="59399" name="Object 7"/>
          <p:cNvGraphicFramePr>
            <a:graphicFrameLocks noChangeAspect="1"/>
          </p:cNvGraphicFramePr>
          <p:nvPr/>
        </p:nvGraphicFramePr>
        <p:xfrm>
          <a:off x="3216275" y="2447925"/>
          <a:ext cx="1087438" cy="909638"/>
        </p:xfrm>
        <a:graphic>
          <a:graphicData uri="http://schemas.openxmlformats.org/presentationml/2006/ole">
            <p:oleObj spid="_x0000_s22534" name="Equation" r:id="rId9" imgW="838080" imgH="698400" progId="Equation.DSMT4">
              <p:embed/>
            </p:oleObj>
          </a:graphicData>
        </a:graphic>
      </p:graphicFrame>
      <p:graphicFrame>
        <p:nvGraphicFramePr>
          <p:cNvPr id="59400" name="Object 8"/>
          <p:cNvGraphicFramePr>
            <a:graphicFrameLocks noChangeAspect="1"/>
          </p:cNvGraphicFramePr>
          <p:nvPr/>
        </p:nvGraphicFramePr>
        <p:xfrm>
          <a:off x="3216275" y="5135563"/>
          <a:ext cx="1152525" cy="263525"/>
        </p:xfrm>
        <a:graphic>
          <a:graphicData uri="http://schemas.openxmlformats.org/presentationml/2006/ole">
            <p:oleObj spid="_x0000_s22535" name="Equation" r:id="rId10" imgW="888840" imgH="203040" progId="Equation.DSMT4">
              <p:embed/>
            </p:oleObj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5160963" y="5857875"/>
          <a:ext cx="3911600" cy="965200"/>
        </p:xfrm>
        <a:graphic>
          <a:graphicData uri="http://schemas.openxmlformats.org/presentationml/2006/ole">
            <p:oleObj spid="_x0000_s22536" name="Equation" r:id="rId11" imgW="1955520" imgH="48240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486150" y="6253163"/>
            <a:ext cx="1422400" cy="461962"/>
          </a:xfrm>
          <a:prstGeom prst="rect">
            <a:avLst/>
          </a:prstGeom>
          <a:solidFill>
            <a:schemeClr val="bg2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楷体" pitchFamily="49" charset="-122"/>
              </a:rPr>
              <a:t>含义不同</a:t>
            </a:r>
          </a:p>
        </p:txBody>
      </p:sp>
      <p:graphicFrame>
        <p:nvGraphicFramePr>
          <p:cNvPr id="54279" name="Object 18"/>
          <p:cNvGraphicFramePr>
            <a:graphicFrameLocks noChangeAspect="1"/>
          </p:cNvGraphicFramePr>
          <p:nvPr/>
        </p:nvGraphicFramePr>
        <p:xfrm>
          <a:off x="863600" y="5643563"/>
          <a:ext cx="1350963" cy="860425"/>
        </p:xfrm>
        <a:graphic>
          <a:graphicData uri="http://schemas.openxmlformats.org/presentationml/2006/ole">
            <p:oleObj spid="_x0000_s22537" name="Equation" r:id="rId12" imgW="1041120" imgH="660240" progId="Equation.DSMT4">
              <p:embed/>
            </p:oleObj>
          </a:graphicData>
        </a:graphic>
      </p:graphicFrame>
      <p:sp>
        <p:nvSpPr>
          <p:cNvPr id="26" name="AutoShape 8">
            <a:hlinkClick r:id="rId1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1438" y="6072188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4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67" name="Group 31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022850"/>
        </p:xfrm>
        <a:graphic>
          <a:graphicData uri="http://schemas.openxmlformats.org/drawingml/2006/table">
            <a:tbl>
              <a:tblPr/>
              <a:tblGrid>
                <a:gridCol w="1900238"/>
                <a:gridCol w="4572000"/>
                <a:gridCol w="1757362"/>
              </a:tblGrid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意义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格林公式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建立了平面区域上的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二重积分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与其边界曲线上的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高斯公式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建立了空间区域上的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三重积分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与其边界曲面上的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斯托克斯公式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建立了空间曲面上的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与其边界曲线上的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  <a:r>
                        <a:rPr kumimoji="0" lang="zh-CN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三个公式</a:t>
            </a:r>
          </a:p>
        </p:txBody>
      </p:sp>
      <p:pic>
        <p:nvPicPr>
          <p:cNvPr id="23580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15175" y="2338388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81" name="Picture 2" descr="C:\Users\cjl\Desktop\p188-高斯公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2325" y="3708400"/>
            <a:ext cx="12573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3582" name="组合 8"/>
          <p:cNvGrpSpPr>
            <a:grpSpLocks noChangeAspect="1"/>
          </p:cNvGrpSpPr>
          <p:nvPr/>
        </p:nvGrpSpPr>
        <p:grpSpPr bwMode="auto">
          <a:xfrm>
            <a:off x="7237413" y="5184775"/>
            <a:ext cx="1127125" cy="1287463"/>
            <a:chOff x="4857752" y="2085168"/>
            <a:chExt cx="3571900" cy="4201352"/>
          </a:xfrm>
        </p:grpSpPr>
        <p:pic>
          <p:nvPicPr>
            <p:cNvPr id="23583" name="Picture 4" descr="C:\Users\cjl\Desktop\p194-斯克托斯公式-2.bmp"/>
            <p:cNvPicPr>
              <a:picLocks noChangeAspect="1" noChangeArrowheads="1"/>
            </p:cNvPicPr>
            <p:nvPr/>
          </p:nvPicPr>
          <p:blipFill>
            <a:blip r:embed="rId5"/>
            <a:srcRect b="3288"/>
            <a:stretch>
              <a:fillRect/>
            </a:stretch>
          </p:blipFill>
          <p:spPr bwMode="auto">
            <a:xfrm>
              <a:off x="4857752" y="2085168"/>
              <a:ext cx="3571900" cy="420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椭圆 7"/>
            <p:cNvSpPr/>
            <p:nvPr/>
          </p:nvSpPr>
          <p:spPr>
            <a:xfrm rot="20637892">
              <a:off x="6150678" y="2893319"/>
              <a:ext cx="1881536" cy="725264"/>
            </a:xfrm>
            <a:prstGeom prst="ellipse">
              <a:avLst/>
            </a:prstGeom>
            <a:noFill/>
            <a:ln w="2540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2401888" y="4437063"/>
          <a:ext cx="4573587" cy="636587"/>
        </p:xfrm>
        <a:graphic>
          <a:graphicData uri="http://schemas.openxmlformats.org/presentationml/2006/ole">
            <p:oleObj spid="_x0000_s23554" name="Equation" r:id="rId6" imgW="3377880" imgH="469800" progId="Equation.DSMT4">
              <p:embed/>
            </p:oleObj>
          </a:graphicData>
        </a:graphic>
      </p:graphicFrame>
      <p:graphicFrame>
        <p:nvGraphicFramePr>
          <p:cNvPr id="1032" name="Object 3"/>
          <p:cNvGraphicFramePr>
            <a:graphicFrameLocks noChangeAspect="1"/>
          </p:cNvGraphicFramePr>
          <p:nvPr/>
        </p:nvGraphicFramePr>
        <p:xfrm>
          <a:off x="2401888" y="5888038"/>
          <a:ext cx="5934075" cy="565150"/>
        </p:xfrm>
        <a:graphic>
          <a:graphicData uri="http://schemas.openxmlformats.org/presentationml/2006/ole">
            <p:oleObj spid="_x0000_s23555" name="Equation" r:id="rId7" imgW="4940280" imgH="4698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401888" y="2997200"/>
          <a:ext cx="3149600" cy="658813"/>
        </p:xfrm>
        <a:graphic>
          <a:graphicData uri="http://schemas.openxmlformats.org/presentationml/2006/ole">
            <p:oleObj spid="_x0000_s23556" name="Equation" r:id="rId8" imgW="2247840" imgH="46980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74638"/>
          <a:ext cx="8229628" cy="63579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1928826"/>
                <a:gridCol w="1928826"/>
                <a:gridCol w="2686068"/>
              </a:tblGrid>
              <a:tr h="48098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积分概念的比较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</a:tr>
              <a:tr h="48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特例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二重积分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几何：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曲顶柱体的体积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：曲顶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高 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 1 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的平顶柱体的体积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底面（薄片）的面积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设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Symbol" pitchFamily="18" charset="2"/>
                          <a:cs typeface="Times New Roman" pitchFamily="18" charset="0"/>
                        </a:rPr>
                        <a:t>：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  <a:sym typeface="Symbol"/>
                        </a:rPr>
                        <a:t>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则积分表示曲面 </a:t>
                      </a:r>
                      <a:r>
                        <a:rPr lang="en-US" altLang="zh-CN" sz="1600" b="1" dirty="0" smtClean="0"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：底面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平面薄片的质量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：平面薄片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三重积分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，积分表示任意空间立体的体积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第一类曲线积分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曲线构件的质量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，积分表示任意空间曲线的弧长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G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：空间曲线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第一类曲面积分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曲面构件的质量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，积分表示任意空间曲面的面积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S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9750" y="2143125"/>
          <a:ext cx="1320800" cy="571500"/>
        </p:xfrm>
        <a:graphic>
          <a:graphicData uri="http://schemas.openxmlformats.org/presentationml/2006/ole">
            <p:oleObj spid="_x0000_s26626" name="Equation" r:id="rId3" imgW="87624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9750" y="3840163"/>
          <a:ext cx="1519238" cy="569912"/>
        </p:xfrm>
        <a:graphic>
          <a:graphicData uri="http://schemas.openxmlformats.org/presentationml/2006/ole">
            <p:oleObj spid="_x0000_s26627" name="Equation" r:id="rId4" imgW="1015920" imgH="3808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9750" y="4900613"/>
          <a:ext cx="1385888" cy="457200"/>
        </p:xfrm>
        <a:graphic>
          <a:graphicData uri="http://schemas.openxmlformats.org/presentationml/2006/ole">
            <p:oleObj spid="_x0000_s26628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39750" y="5878513"/>
          <a:ext cx="1468438" cy="571500"/>
        </p:xfrm>
        <a:graphic>
          <a:graphicData uri="http://schemas.openxmlformats.org/presentationml/2006/ole">
            <p:oleObj spid="_x0000_s26629" name="Equation" r:id="rId6" imgW="977760" imgH="380880" progId="Equation.DSMT4">
              <p:embed/>
            </p:oleObj>
          </a:graphicData>
        </a:graphic>
      </p:graphicFrame>
      <p:graphicFrame>
        <p:nvGraphicFramePr>
          <p:cNvPr id="2" name="Object 53"/>
          <p:cNvGraphicFramePr>
            <a:graphicFrameLocks noChangeAspect="1"/>
          </p:cNvGraphicFramePr>
          <p:nvPr/>
        </p:nvGraphicFramePr>
        <p:xfrm>
          <a:off x="6286500" y="2747963"/>
          <a:ext cx="1889125" cy="395287"/>
        </p:xfrm>
        <a:graphic>
          <a:graphicData uri="http://schemas.openxmlformats.org/presentationml/2006/ole">
            <p:oleObj spid="_x0000_s26630" name="Equation" r:id="rId7" imgW="1447560" imgH="3045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457200" y="274638"/>
          <a:ext cx="8229628" cy="6145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/>
                <a:gridCol w="1928826"/>
                <a:gridCol w="1928826"/>
                <a:gridCol w="2686068"/>
              </a:tblGrid>
              <a:tr h="480988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积分概念的比较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92728" marR="92728" anchor="ctr"/>
                </a:tc>
              </a:tr>
              <a:tr h="480988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概念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应用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解释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特例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FF0000"/>
                          </a:solidFill>
                        </a:rPr>
                        <a:t>二重积分</a:t>
                      </a:r>
                      <a:endParaRPr lang="en-US" altLang="zh-CN" dirty="0" smtClean="0">
                        <a:solidFill>
                          <a:srgbClr val="FF0000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几何：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曲顶柱体的体积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：曲顶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6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高 </a:t>
                      </a:r>
                      <a:r>
                        <a:rPr lang="en-US" altLang="zh-CN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= 1 </a:t>
                      </a: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的平顶柱体的体积</a:t>
                      </a:r>
                      <a:endParaRPr lang="zh-CN" altLang="en-US" sz="1600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Tx/>
                        <a:buFont typeface="Wingdings" pitchFamily="2" charset="2"/>
                        <a:buChar char="ü"/>
                        <a:tabLst/>
                        <a:defRPr/>
                      </a:pPr>
                      <a:r>
                        <a:rPr lang="zh-CN" altLang="en-US" sz="16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底面（薄片）的面积</a:t>
                      </a:r>
                      <a:endParaRPr lang="en-US" altLang="zh-CN" sz="16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：底面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平面薄片的质量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：平面薄片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>
                          <a:solidFill>
                            <a:srgbClr val="0000FF"/>
                          </a:solidFill>
                        </a:rPr>
                        <a:t>三重积分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空间立体的质量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，积分表示任意空间立体的体积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2728" marR="92728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rgbClr val="FF0000"/>
                          </a:solidFill>
                        </a:rPr>
                        <a:t>第一类曲线积分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曲线构件的质量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，积分表示任意空间曲线的弧长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G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：空间曲线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/>
                </a:tc>
              </a:tr>
              <a:tr h="51832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第一类曲面积分</a:t>
                      </a: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物理：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曲面构件的质量</a:t>
                      </a: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)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：密度</a:t>
                      </a:r>
                      <a:endParaRPr lang="zh-CN" altLang="en-US" dirty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若 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 (</a:t>
                      </a:r>
                      <a:r>
                        <a:rPr lang="en-US" altLang="zh-CN" sz="1800" b="1" i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, </a:t>
                      </a:r>
                      <a:r>
                        <a:rPr lang="en-US" altLang="zh-CN" sz="1800" b="1" i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r>
                        <a:rPr lang="en-US" altLang="zh-CN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) = 1</a:t>
                      </a:r>
                      <a:r>
                        <a:rPr lang="zh-CN" altLang="en-US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，积分表示任意空间曲面的面积</a:t>
                      </a: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8325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>
                        <a:solidFill>
                          <a:srgbClr val="0000FF"/>
                        </a:solidFill>
                      </a:endParaRPr>
                    </a:p>
                  </a:txBody>
                  <a:tcPr marL="92728" marR="9272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800" b="1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solidFill>
                            <a:prstClr val="black"/>
                          </a:solidFill>
                          <a:latin typeface="Symbol" pitchFamily="18" charset="2"/>
                          <a:cs typeface="Times New Roman" pitchFamily="18" charset="0"/>
                        </a:rPr>
                        <a:t>W</a:t>
                      </a:r>
                      <a:r>
                        <a:rPr lang="zh-CN" altLang="en-US" sz="1800" b="1" dirty="0" smtClean="0">
                          <a:solidFill>
                            <a:prstClr val="black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：空间立体</a:t>
                      </a:r>
                      <a:endParaRPr lang="en-US" altLang="zh-CN" sz="1800" b="1" dirty="0" smtClean="0">
                        <a:solidFill>
                          <a:prstClr val="black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 smtClean="0"/>
                    </a:p>
                  </a:txBody>
                  <a:tcPr marL="92728" marR="9272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539750" y="2143125"/>
          <a:ext cx="1320800" cy="571500"/>
        </p:xfrm>
        <a:graphic>
          <a:graphicData uri="http://schemas.openxmlformats.org/presentationml/2006/ole">
            <p:oleObj spid="_x0000_s27650" name="Equation" r:id="rId3" imgW="876240" imgH="38088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539750" y="3663950"/>
          <a:ext cx="1519238" cy="569913"/>
        </p:xfrm>
        <a:graphic>
          <a:graphicData uri="http://schemas.openxmlformats.org/presentationml/2006/ole">
            <p:oleObj spid="_x0000_s27651" name="Equation" r:id="rId4" imgW="1015920" imgH="380880" progId="Equation.DSMT4">
              <p:embed/>
            </p:oleObj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/>
        </p:nvGraphicFramePr>
        <p:xfrm>
          <a:off x="539750" y="4714875"/>
          <a:ext cx="1385888" cy="457200"/>
        </p:xfrm>
        <a:graphic>
          <a:graphicData uri="http://schemas.openxmlformats.org/presentationml/2006/ole">
            <p:oleObj spid="_x0000_s27652" name="Equation" r:id="rId5" imgW="927000" imgH="304560" progId="Equation.DSMT4">
              <p:embed/>
            </p:oleObj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539750" y="5715000"/>
          <a:ext cx="1468438" cy="571500"/>
        </p:xfrm>
        <a:graphic>
          <a:graphicData uri="http://schemas.openxmlformats.org/presentationml/2006/ole">
            <p:oleObj spid="_x0000_s27653" name="Equation" r:id="rId6" imgW="977760" imgH="3808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11 − 6</a:t>
            </a:r>
          </a:p>
          <a:p>
            <a:pPr lvl="1">
              <a:defRPr/>
            </a:pPr>
            <a:r>
              <a:rPr lang="en-US" altLang="zh-CN" dirty="0" smtClean="0"/>
              <a:t>1(1)(2)(4)</a:t>
            </a:r>
            <a:endParaRPr lang="zh-CN" altLang="en-US" dirty="0" smtClean="0"/>
          </a:p>
          <a:p>
            <a:pPr lvl="1">
              <a:buFont typeface="Verdana" pitchFamily="34" charset="0"/>
              <a:buNone/>
              <a:defRPr/>
            </a:pPr>
            <a:endParaRPr lang="en-US" altLang="zh-CN" dirty="0" smtClean="0"/>
          </a:p>
          <a:p>
            <a:pPr marL="107950" indent="0">
              <a:buFont typeface="Wingdings 3" pitchFamily="18" charset="2"/>
              <a:buNone/>
              <a:defRPr/>
            </a:pPr>
            <a:r>
              <a:rPr lang="zh-CN" altLang="en-US" dirty="0" smtClean="0"/>
              <a:t>习题</a:t>
            </a:r>
            <a:r>
              <a:rPr lang="en-US" altLang="zh-CN" dirty="0" smtClean="0"/>
              <a:t>11 − 7</a:t>
            </a:r>
          </a:p>
          <a:p>
            <a:pPr lvl="1">
              <a:defRPr/>
            </a:pPr>
            <a:r>
              <a:rPr lang="en-US" altLang="zh-CN" dirty="0" smtClean="0"/>
              <a:t>2(1)(4)</a:t>
            </a:r>
          </a:p>
          <a:p>
            <a:pPr lvl="1">
              <a:defRPr/>
            </a:pPr>
            <a:endParaRPr lang="en-US" altLang="zh-CN" dirty="0" smtClean="0"/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/>
              <a:t>总复习十一</a:t>
            </a:r>
            <a:endParaRPr lang="en-US" altLang="zh-CN" dirty="0" smtClean="0"/>
          </a:p>
          <a:p>
            <a:pPr lvl="1">
              <a:defRPr/>
            </a:pPr>
            <a:r>
              <a:rPr lang="en-US" altLang="zh-CN" dirty="0" smtClean="0"/>
              <a:t>3(3)(5)</a:t>
            </a:r>
          </a:p>
          <a:p>
            <a:pPr lvl="1">
              <a:defRPr/>
            </a:pPr>
            <a:r>
              <a:rPr lang="en-US" altLang="zh-CN" dirty="0" smtClean="0"/>
              <a:t>4(3)</a:t>
            </a:r>
          </a:p>
          <a:p>
            <a:pPr lvl="1">
              <a:defRPr/>
            </a:pPr>
            <a:r>
              <a:rPr lang="en-US" altLang="zh-CN" dirty="0" smtClean="0"/>
              <a:t>7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67" name="Group 31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5022850"/>
        </p:xfrm>
        <a:graphic>
          <a:graphicData uri="http://schemas.openxmlformats.org/drawingml/2006/table">
            <a:tbl>
              <a:tblPr/>
              <a:tblGrid>
                <a:gridCol w="1900238"/>
                <a:gridCol w="4572000"/>
                <a:gridCol w="1757362"/>
              </a:tblGrid>
              <a:tr h="746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名称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意义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图示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格林公式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建立了平面区域上的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二重积分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与其边界曲线上的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3" action="ppaction://hlinksldjump"/>
                        </a:rPr>
                        <a:t>高斯公式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建立了空间区域上的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三重积分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与其边界曲面上的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425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  <a:hlinkClick r:id="rId4" action="ppaction://hlinksldjump"/>
                        </a:rPr>
                        <a:t>斯托克斯公式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建立了空间曲面上的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曲面积分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与其边界曲线上的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曲线积分</a:t>
                      </a: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之间的联系．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推广</a:t>
            </a:r>
          </a:p>
        </p:txBody>
      </p:sp>
      <p:pic>
        <p:nvPicPr>
          <p:cNvPr id="32793" name="Picture 3" descr="C:\Users\cjl\Desktop\p165-曲线的正向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115175" y="2338388"/>
            <a:ext cx="1371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794" name="Picture 2" descr="C:\Users\cjl\Desktop\p188-高斯公式-1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72325" y="3708400"/>
            <a:ext cx="1257300" cy="132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组合 8"/>
          <p:cNvGrpSpPr>
            <a:grpSpLocks noChangeAspect="1"/>
          </p:cNvGrpSpPr>
          <p:nvPr/>
        </p:nvGrpSpPr>
        <p:grpSpPr bwMode="auto">
          <a:xfrm>
            <a:off x="7237413" y="5184775"/>
            <a:ext cx="1127125" cy="1287463"/>
            <a:chOff x="4857752" y="2085168"/>
            <a:chExt cx="3571900" cy="4201352"/>
          </a:xfrm>
        </p:grpSpPr>
        <p:pic>
          <p:nvPicPr>
            <p:cNvPr id="33820" name="Picture 4" descr="C:\Users\cjl\Desktop\p194-斯克托斯公式-2.bmp"/>
            <p:cNvPicPr>
              <a:picLocks noChangeAspect="1" noChangeArrowheads="1"/>
            </p:cNvPicPr>
            <p:nvPr/>
          </p:nvPicPr>
          <p:blipFill>
            <a:blip r:embed="rId7"/>
            <a:srcRect b="3288"/>
            <a:stretch>
              <a:fillRect/>
            </a:stretch>
          </p:blipFill>
          <p:spPr bwMode="auto">
            <a:xfrm>
              <a:off x="4857752" y="2085168"/>
              <a:ext cx="3571900" cy="42013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椭圆 7"/>
            <p:cNvSpPr/>
            <p:nvPr/>
          </p:nvSpPr>
          <p:spPr>
            <a:xfrm rot="20637892">
              <a:off x="6150678" y="2893319"/>
              <a:ext cx="1881536" cy="725264"/>
            </a:xfrm>
            <a:prstGeom prst="ellipse">
              <a:avLst/>
            </a:prstGeom>
            <a:noFill/>
            <a:ln w="25400" cmpd="sng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7" descr="C:\Users\cjl\Desktop\p188-高斯公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77000" y="3790950"/>
            <a:ext cx="2667000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设空间闭区域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由分片光滑的曲面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围成，函数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</a:t>
            </a:r>
            <a:r>
              <a:rPr lang="zh-CN" altLang="en-US" smtClean="0"/>
              <a:t> 及 </a:t>
            </a:r>
            <a:r>
              <a:rPr lang="en-US" altLang="zh-CN" i="1" smtClean="0"/>
              <a:t>R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上具有一阶连续偏导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数，则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是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的整个边界曲面的</a:t>
            </a:r>
            <a:r>
              <a:rPr lang="zh-CN" altLang="en-US" smtClean="0">
                <a:solidFill>
                  <a:srgbClr val="FF0000"/>
                </a:solidFill>
              </a:rPr>
              <a:t>外侧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记忆方法：			</a:t>
            </a:r>
            <a:r>
              <a:rPr lang="zh-CN" altLang="en-US" smtClean="0">
                <a:solidFill>
                  <a:srgbClr val="FF0000"/>
                </a:solidFill>
              </a:rPr>
              <a:t>（缺啥补啥）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高斯公式</a:t>
            </a:r>
            <a:endParaRPr lang="zh-CN" altLang="en-US" dirty="0"/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1609725" y="2414588"/>
          <a:ext cx="6777038" cy="942975"/>
        </p:xfrm>
        <a:graphic>
          <a:graphicData uri="http://schemas.openxmlformats.org/presentationml/2006/ole">
            <p:oleObj spid="_x0000_s2050" name="Equation" r:id="rId4" imgW="3377880" imgH="46980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 flipH="1">
            <a:off x="7358063" y="1501775"/>
            <a:ext cx="120015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2357422" y="4443420"/>
          <a:ext cx="207170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2209800" y="2506663"/>
            <a:ext cx="431800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930525" y="2493963"/>
            <a:ext cx="431800" cy="7921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3635375" y="2506663"/>
            <a:ext cx="431800" cy="79216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5494338" y="2679700"/>
            <a:ext cx="576262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6588125" y="2679700"/>
            <a:ext cx="576263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62" name="Rectangle 14"/>
          <p:cNvSpPr>
            <a:spLocks noChangeArrowheads="1"/>
          </p:cNvSpPr>
          <p:nvPr/>
        </p:nvSpPr>
        <p:spPr bwMode="auto">
          <a:xfrm>
            <a:off x="7681913" y="2679700"/>
            <a:ext cx="576262" cy="4318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852738" y="557213"/>
          <a:ext cx="5859462" cy="579437"/>
        </p:xfrm>
        <a:graphic>
          <a:graphicData uri="http://schemas.openxmlformats.org/presentationml/2006/ole">
            <p:oleObj spid="_x0000_s2051" name="Equation" r:id="rId9" imgW="4508280" imgH="444240" progId="Equation.DSMT4">
              <p:embed/>
            </p:oleObj>
          </a:graphicData>
        </a:graphic>
      </p:graphicFrame>
      <p:cxnSp>
        <p:nvCxnSpPr>
          <p:cNvPr id="25" name="肘形连接符 24"/>
          <p:cNvCxnSpPr/>
          <p:nvPr/>
        </p:nvCxnSpPr>
        <p:spPr>
          <a:xfrm rot="10800000" flipV="1">
            <a:off x="8531225" y="785813"/>
            <a:ext cx="184150" cy="2160587"/>
          </a:xfrm>
          <a:prstGeom prst="bentConnector3">
            <a:avLst>
              <a:gd name="adj1" fmla="val -123791"/>
            </a:avLst>
          </a:prstGeom>
          <a:ln w="38100">
            <a:solidFill>
              <a:srgbClr val="00B05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071688" y="2449513"/>
            <a:ext cx="2143125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275263" y="2449513"/>
            <a:ext cx="215900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356350" y="2449513"/>
            <a:ext cx="215900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7450138" y="2449513"/>
            <a:ext cx="215900" cy="903287"/>
          </a:xfrm>
          <a:prstGeom prst="rect">
            <a:avLst/>
          </a:prstGeom>
          <a:solidFill>
            <a:schemeClr val="bg1"/>
          </a:solidFill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8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CN" altLang="en-US" sz="28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>
        <p:bldAsOne/>
      </p:bldGraphic>
      <p:bldP spid="2057" grpId="0" animBg="1"/>
      <p:bldP spid="2057" grpId="1" animBg="1"/>
      <p:bldP spid="2058" grpId="0" animBg="1"/>
      <p:bldP spid="2058" grpId="1" animBg="1"/>
      <p:bldP spid="2059" grpId="0" animBg="1"/>
      <p:bldP spid="2060" grpId="0" animBg="1"/>
      <p:bldP spid="2060" grpId="1" animBg="1"/>
      <p:bldP spid="2061" grpId="0" animBg="1"/>
      <p:bldP spid="2061" grpId="1" animBg="1"/>
      <p:bldP spid="2062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7" descr="C:\Users\cjl\Desktop\p188-高斯公式-1.bmp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高斯公式的证明</a:t>
            </a:r>
            <a:endParaRPr lang="zh-CN" altLang="en-US" dirty="0"/>
          </a:p>
        </p:txBody>
      </p:sp>
      <p:sp>
        <p:nvSpPr>
          <p:cNvPr id="36868" name="Rectangle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在 </a:t>
            </a:r>
            <a:r>
              <a:rPr lang="en-US" altLang="zh-CN" i="1" smtClean="0"/>
              <a:t>xOy</a:t>
            </a:r>
            <a:r>
              <a:rPr lang="en-US" altLang="zh-CN" smtClean="0"/>
              <a:t> </a:t>
            </a:r>
            <a:r>
              <a:rPr lang="zh-CN" altLang="en-US" smtClean="0"/>
              <a:t>面上的投影区域为 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xy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假定穿过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内部且平行于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轴的直线与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的边界曲面的交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点恰好是两个，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因此可以假设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由曲面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、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 和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3</a:t>
            </a:r>
            <a:r>
              <a:rPr lang="zh-CN" altLang="en-US" smtClean="0"/>
              <a:t> 三部分组成，其中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Symbol" pitchFamily="18" charset="2"/>
              </a:rPr>
              <a:t>下边界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1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1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取</a:t>
            </a:r>
            <a:r>
              <a:rPr lang="zh-CN" altLang="en-US" smtClean="0">
                <a:solidFill>
                  <a:srgbClr val="0000FF"/>
                </a:solidFill>
              </a:rPr>
              <a:t>下侧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latin typeface="Symbol" pitchFamily="18" charset="2"/>
              </a:rPr>
              <a:t>上边界</a:t>
            </a:r>
            <a:r>
              <a:rPr lang="zh-CN" altLang="en-US" smtClean="0">
                <a:latin typeface="Symbol" pitchFamily="18" charset="2"/>
              </a:rPr>
              <a:t>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2</a:t>
            </a:r>
            <a:r>
              <a:rPr lang="zh-CN" altLang="en-US" smtClean="0"/>
              <a:t>：</a:t>
            </a:r>
            <a:r>
              <a:rPr lang="en-US" altLang="zh-CN" i="1" smtClean="0"/>
              <a:t>z</a:t>
            </a:r>
            <a:r>
              <a:rPr lang="en-US" altLang="zh-CN" smtClean="0"/>
              <a:t> = </a:t>
            </a:r>
            <a:r>
              <a:rPr lang="en-US" altLang="zh-CN" i="1" smtClean="0"/>
              <a:t>z</a:t>
            </a:r>
            <a:r>
              <a:rPr lang="en-US" altLang="zh-CN" baseline="-25000" smtClean="0"/>
              <a:t>2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取</a:t>
            </a:r>
            <a:r>
              <a:rPr lang="zh-CN" altLang="en-US" smtClean="0">
                <a:solidFill>
                  <a:srgbClr val="FF0000"/>
                </a:solidFill>
              </a:rPr>
              <a:t>上侧</a:t>
            </a:r>
            <a:r>
              <a:rPr lang="zh-CN" altLang="en-US" smtClean="0"/>
              <a:t>，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latin typeface="Symbol" pitchFamily="18" charset="2"/>
              </a:rPr>
              <a:t>S</a:t>
            </a:r>
            <a:r>
              <a:rPr lang="en-US" altLang="zh-CN" baseline="-25000" smtClean="0"/>
              <a:t>3</a:t>
            </a:r>
            <a:r>
              <a:rPr lang="en-US" altLang="zh-CN" smtClean="0"/>
              <a:t> </a:t>
            </a:r>
            <a:r>
              <a:rPr lang="zh-CN" altLang="en-US" smtClean="0"/>
              <a:t>是以 </a:t>
            </a:r>
            <a:r>
              <a:rPr lang="en-US" altLang="zh-CN" i="1" smtClean="0"/>
              <a:t>D</a:t>
            </a:r>
            <a:r>
              <a:rPr lang="en-US" altLang="zh-CN" i="1" baseline="-25000" smtClean="0"/>
              <a:t>xy</a:t>
            </a:r>
            <a:r>
              <a:rPr lang="zh-CN" altLang="en-US" smtClean="0"/>
              <a:t> 的边界曲线为准线而母线平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行于 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zh-CN" altLang="en-US" smtClean="0"/>
              <a:t>轴的柱面上的一部分，取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</p:txBody>
      </p:sp>
      <p:pic>
        <p:nvPicPr>
          <p:cNvPr id="68611" name="Picture 3" descr="C:\Users\cjl\Desktop\p188-高斯公式-2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4" name="Picture 6" descr="C:\Users\cjl\Desktop\p188-高斯公式-3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3" name="Picture 5" descr="C:\Users\cjl\Desktop\p188-高斯公式-4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612" name="Picture 4" descr="C:\Users\cjl\Desktop\p188-高斯公式-5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0" name="Rectangle 10"/>
          <p:cNvSpPr>
            <a:spLocks noGrp="1"/>
          </p:cNvSpPr>
          <p:nvPr>
            <p:ph type="body"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r>
              <a:rPr lang="zh-CN" altLang="en-US" smtClean="0"/>
              <a:t>由计算三重积分的投影法可得，</a:t>
            </a: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647700" y="873125"/>
          <a:ext cx="7143750" cy="4632325"/>
        </p:xfrm>
        <a:graphic>
          <a:graphicData uri="http://schemas.openxmlformats.org/presentationml/2006/ole">
            <p:oleObj spid="_x0000_s3074" name="Equation" r:id="rId3" imgW="3974760" imgH="2577960" progId="Equation.DSMT4">
              <p:embed/>
            </p:oleObj>
          </a:graphicData>
        </a:graphic>
      </p:graphicFrame>
      <p:sp>
        <p:nvSpPr>
          <p:cNvPr id="15375" name="Rectangle 15"/>
          <p:cNvSpPr>
            <a:spLocks noChangeArrowheads="1"/>
          </p:cNvSpPr>
          <p:nvPr/>
        </p:nvSpPr>
        <p:spPr bwMode="auto">
          <a:xfrm>
            <a:off x="1765300" y="836613"/>
            <a:ext cx="2878138" cy="9207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1765300" y="1800225"/>
            <a:ext cx="5484813" cy="7350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7" name="Rectangle 17"/>
          <p:cNvSpPr>
            <a:spLocks noChangeArrowheads="1"/>
          </p:cNvSpPr>
          <p:nvPr/>
        </p:nvSpPr>
        <p:spPr bwMode="auto">
          <a:xfrm>
            <a:off x="1765300" y="2563813"/>
            <a:ext cx="6134100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3081" name="Picture 7" descr="C:\Users\cjl\Desktop\p188-高斯公式-1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2" name="Picture 3" descr="C:\Users\cjl\Desktop\p188-高斯公式-2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3" name="Picture 6" descr="C:\Users\cjl\Desktop\p188-高斯公式-3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4" name="Picture 5" descr="C:\Users\cjl\Desktop\p188-高斯公式-4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85" name="Picture 4" descr="C:\Users\cjl\Desktop\p188-高斯公式-5.bmp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7667625" y="3789363"/>
            <a:ext cx="0" cy="2374900"/>
          </a:xfrm>
          <a:prstGeom prst="line">
            <a:avLst/>
          </a:prstGeom>
          <a:noFill/>
          <a:ln w="28575">
            <a:solidFill>
              <a:srgbClr val="FFFF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V="1">
            <a:off x="7666038" y="4365625"/>
            <a:ext cx="0" cy="13684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5383" name="Rectangle 23"/>
          <p:cNvSpPr>
            <a:spLocks noChangeArrowheads="1"/>
          </p:cNvSpPr>
          <p:nvPr/>
        </p:nvSpPr>
        <p:spPr bwMode="auto">
          <a:xfrm>
            <a:off x="4067175" y="4243388"/>
            <a:ext cx="1733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该积分等于零</a:t>
            </a:r>
          </a:p>
        </p:txBody>
      </p:sp>
      <p:sp>
        <p:nvSpPr>
          <p:cNvPr id="15385" name="Rectangle 25"/>
          <p:cNvSpPr>
            <a:spLocks noChangeArrowheads="1"/>
          </p:cNvSpPr>
          <p:nvPr/>
        </p:nvSpPr>
        <p:spPr bwMode="auto">
          <a:xfrm>
            <a:off x="1765300" y="3327400"/>
            <a:ext cx="2159000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6" name="Rectangle 26"/>
          <p:cNvSpPr>
            <a:spLocks noChangeArrowheads="1"/>
          </p:cNvSpPr>
          <p:nvPr/>
        </p:nvSpPr>
        <p:spPr bwMode="auto">
          <a:xfrm>
            <a:off x="1765300" y="4854575"/>
            <a:ext cx="2446338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3924300" y="3327400"/>
            <a:ext cx="2160588" cy="7493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1765300" y="4076700"/>
            <a:ext cx="2230438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1" name="Rectangle 21"/>
          <p:cNvSpPr>
            <a:spLocks noChangeArrowheads="1"/>
          </p:cNvSpPr>
          <p:nvPr/>
        </p:nvSpPr>
        <p:spPr bwMode="auto">
          <a:xfrm>
            <a:off x="1849438" y="4083050"/>
            <a:ext cx="2146300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1995488" y="2563813"/>
            <a:ext cx="2792412" cy="720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 flipH="1">
            <a:off x="4787900" y="2563813"/>
            <a:ext cx="2987675" cy="7207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700338" y="5516563"/>
            <a:ext cx="3311525" cy="1217612"/>
          </a:xfrm>
          <a:prstGeom prst="roundRect">
            <a:avLst/>
          </a:prstGeom>
          <a:solidFill>
            <a:srgbClr val="FFFF99"/>
          </a:solidFill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第二类曲面积分的计算：</a:t>
            </a:r>
            <a:endParaRPr lang="en-US" altLang="zh-CN" b="1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①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确定曲面的方程及侧向； </a:t>
            </a:r>
            <a:endParaRPr lang="en-US" altLang="zh-CN" b="1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lnSpc>
                <a:spcPct val="120000"/>
              </a:lnSpc>
              <a:defRPr/>
            </a:pPr>
            <a:r>
              <a:rPr lang="zh-CN" altLang="en-US" b="1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② </a:t>
            </a:r>
            <a:r>
              <a:rPr lang="zh-CN" altLang="en-US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一代、二投、三定号</a:t>
            </a:r>
            <a:r>
              <a:rPr lang="en-US" altLang="zh-CN" b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.</a:t>
            </a:r>
            <a:endParaRPr lang="zh-CN" altLang="en-US" b="1">
              <a:solidFill>
                <a:schemeClr val="tx1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graphicFrame>
        <p:nvGraphicFramePr>
          <p:cNvPr id="53255" name="Object 23"/>
          <p:cNvGraphicFramePr>
            <a:graphicFrameLocks noChangeAspect="1"/>
          </p:cNvGraphicFramePr>
          <p:nvPr/>
        </p:nvGraphicFramePr>
        <p:xfrm>
          <a:off x="6662738" y="71438"/>
          <a:ext cx="2409825" cy="1820862"/>
        </p:xfrm>
        <a:graphic>
          <a:graphicData uri="http://schemas.openxmlformats.org/presentationml/2006/ole">
            <p:oleObj spid="_x0000_s3075" name="Equation" r:id="rId9" imgW="1854000" imgH="139680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112838" y="3327400"/>
          <a:ext cx="958850" cy="274638"/>
        </p:xfrm>
        <a:graphic>
          <a:graphicData uri="http://schemas.openxmlformats.org/presentationml/2006/ole">
            <p:oleObj spid="_x0000_s3076" name="Equation" r:id="rId10" imgW="533160" imgH="1522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3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3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3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3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5" grpId="0" animBg="1"/>
      <p:bldP spid="15376" grpId="0" animBg="1"/>
      <p:bldP spid="15377" grpId="0" animBg="1"/>
      <p:bldP spid="15373" grpId="0" animBg="1"/>
      <p:bldP spid="15374" grpId="0" animBg="1"/>
      <p:bldP spid="15383" grpId="0"/>
      <p:bldP spid="15385" grpId="0" animBg="1"/>
      <p:bldP spid="15386" grpId="0" animBg="1"/>
      <p:bldP spid="15387" grpId="0" animBg="1"/>
      <p:bldP spid="15388" grpId="0" animBg="1"/>
      <p:bldP spid="15381" grpId="0" animBg="1"/>
      <p:bldP spid="15379" grpId="0" animBg="1"/>
      <p:bldP spid="15380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7" descr="C:\Users\cjl\Desktop\p188-高斯公式-1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892" name="Rectangle 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类似可得，</a:t>
            </a: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endParaRPr lang="en-US" altLang="zh-CN" smtClean="0"/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/>
              <a:t>以上三式相加，即得高斯公式</a:t>
            </a:r>
            <a:endParaRPr lang="en-US" altLang="zh-CN" smtClean="0"/>
          </a:p>
        </p:txBody>
      </p:sp>
      <p:pic>
        <p:nvPicPr>
          <p:cNvPr id="4104" name="Picture 3" descr="C:\Users\cjl\Desktop\p188-高斯公式-2.bm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5" name="Picture 6" descr="C:\Users\cjl\Desktop\p188-高斯公式-3.bmp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6" name="Picture 5" descr="C:\Users\cjl\Desktop\p188-高斯公式-4.bmp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7" name="Picture 4" descr="C:\Users\cjl\Desktop\p188-高斯公式-5.bmp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0" y="3352800"/>
            <a:ext cx="3048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2447925" y="188913"/>
          <a:ext cx="3492500" cy="798512"/>
        </p:xfrm>
        <a:graphic>
          <a:graphicData uri="http://schemas.openxmlformats.org/presentationml/2006/ole">
            <p:oleObj spid="_x0000_s4098" name="Equation" r:id="rId8" imgW="194292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447925" y="1228725"/>
          <a:ext cx="3446463" cy="798513"/>
        </p:xfrm>
        <a:graphic>
          <a:graphicData uri="http://schemas.openxmlformats.org/presentationml/2006/ole">
            <p:oleObj spid="_x0000_s4099" name="Equation" r:id="rId9" imgW="191736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447925" y="2270125"/>
          <a:ext cx="3492500" cy="798513"/>
        </p:xfrm>
        <a:graphic>
          <a:graphicData uri="http://schemas.openxmlformats.org/presentationml/2006/ole">
            <p:oleObj spid="_x0000_s4100" name="Equation" r:id="rId10" imgW="1942920" imgH="44424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647700" y="4221163"/>
          <a:ext cx="6070600" cy="844550"/>
        </p:xfrm>
        <a:graphic>
          <a:graphicData uri="http://schemas.openxmlformats.org/presentationml/2006/ole">
            <p:oleObj spid="_x0000_s4101" name="Equation" r:id="rId11" imgW="3377880" imgH="469800" progId="Equation.DSMT4">
              <p:embed/>
            </p:oleObj>
          </a:graphicData>
        </a:graphic>
      </p:graphicFrame>
      <p:graphicFrame>
        <p:nvGraphicFramePr>
          <p:cNvPr id="7" name="图示 6"/>
          <p:cNvGraphicFramePr/>
          <p:nvPr/>
        </p:nvGraphicFramePr>
        <p:xfrm>
          <a:off x="6581760" y="836620"/>
          <a:ext cx="2071702" cy="1643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37906" name="Rectangle 18"/>
          <p:cNvSpPr>
            <a:spLocks noChangeArrowheads="1"/>
          </p:cNvSpPr>
          <p:nvPr/>
        </p:nvSpPr>
        <p:spPr bwMode="auto">
          <a:xfrm>
            <a:off x="3578225" y="1325563"/>
            <a:ext cx="2376488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907" name="Rectangle 19"/>
          <p:cNvSpPr>
            <a:spLocks noChangeArrowheads="1"/>
          </p:cNvSpPr>
          <p:nvPr/>
        </p:nvSpPr>
        <p:spPr bwMode="auto">
          <a:xfrm>
            <a:off x="3578225" y="2362200"/>
            <a:ext cx="2376488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圆角矩形 6"/>
          <p:cNvSpPr>
            <a:spLocks noChangeArrowheads="1"/>
          </p:cNvSpPr>
          <p:nvPr/>
        </p:nvSpPr>
        <p:spPr bwMode="auto">
          <a:xfrm>
            <a:off x="2181225" y="5373688"/>
            <a:ext cx="2511425" cy="60642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课本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P.234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</a:rPr>
              <a:t>的说明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  <p:bldP spid="37906" grpId="0" animBg="1"/>
      <p:bldP spid="37907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401050" cy="4525962"/>
          </a:xfrm>
        </p:spPr>
        <p:txBody>
          <a:bodyPr/>
          <a:lstStyle/>
          <a:p>
            <a:pPr eaLnBrk="1" hangingPunct="1"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P.234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计算                                                  ，其中 </a:t>
            </a:r>
            <a:r>
              <a:rPr lang="en-US" altLang="zh-CN" smtClean="0">
                <a:latin typeface="Symbol" pitchFamily="18" charset="2"/>
              </a:rPr>
              <a:t>S</a:t>
            </a:r>
            <a:r>
              <a:rPr lang="zh-CN" altLang="en-US" smtClean="0"/>
              <a:t> 为柱面 </a:t>
            </a:r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/>
              <a:t>x</a:t>
            </a:r>
            <a:r>
              <a:rPr lang="en-US" altLang="zh-CN" baseline="30000" smtClean="0"/>
              <a:t>2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2</a:t>
            </a:r>
            <a:r>
              <a:rPr lang="en-US" altLang="zh-CN" smtClean="0"/>
              <a:t> = 1 </a:t>
            </a:r>
            <a:r>
              <a:rPr lang="zh-CN" altLang="en-US" smtClean="0"/>
              <a:t>及平面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3 </a:t>
            </a:r>
            <a:r>
              <a:rPr lang="zh-CN" altLang="en-US" smtClean="0"/>
              <a:t>所围的空间闭区域 </a:t>
            </a:r>
            <a:r>
              <a:rPr lang="en-US" altLang="zh-CN" smtClean="0">
                <a:latin typeface="Symbol" pitchFamily="18" charset="2"/>
              </a:rPr>
              <a:t>W</a:t>
            </a:r>
            <a:r>
              <a:rPr lang="zh-CN" altLang="en-US" smtClean="0"/>
              <a:t> 的整个边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界曲面的</a:t>
            </a:r>
            <a:r>
              <a:rPr lang="zh-CN" altLang="en-US" smtClean="0">
                <a:solidFill>
                  <a:srgbClr val="0000FF"/>
                </a:solidFill>
              </a:rPr>
              <a:t>外侧</a:t>
            </a:r>
            <a:r>
              <a:rPr lang="zh-CN" altLang="en-US" smtClean="0"/>
              <a:t>．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 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/>
              <a:t>，</a:t>
            </a:r>
            <a:r>
              <a:rPr lang="en-US" altLang="zh-CN" i="1" smtClean="0"/>
              <a:t>g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z</a:t>
            </a:r>
            <a:r>
              <a:rPr lang="en-US" altLang="zh-CN" smtClean="0"/>
              <a:t>) = (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 </a:t>
            </a:r>
            <a:r>
              <a:rPr lang="en-US" altLang="zh-CN" i="1" smtClean="0">
                <a:sym typeface="Symbol" pitchFamily="18" charset="2"/>
              </a:rPr>
              <a:t>z</a:t>
            </a:r>
            <a:r>
              <a:rPr lang="en-US" altLang="zh-CN" smtClean="0"/>
              <a:t>)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zh-CN" altLang="en-US" smtClean="0"/>
              <a:t>，由高斯公式得，</a:t>
            </a:r>
            <a:endParaRPr lang="en-US" altLang="zh-CN" smtClean="0"/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2786063" y="284163"/>
          <a:ext cx="3825875" cy="760412"/>
        </p:xfrm>
        <a:graphic>
          <a:graphicData uri="http://schemas.openxmlformats.org/presentationml/2006/ole">
            <p:oleObj spid="_x0000_s5122" name="Equation" r:id="rId4" imgW="1917360" imgH="380880" progId="Equation.DSMT4">
              <p:embed/>
            </p:oleObj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395288" y="2781300"/>
          <a:ext cx="7529512" cy="4017963"/>
        </p:xfrm>
        <a:graphic>
          <a:graphicData uri="http://schemas.openxmlformats.org/presentationml/2006/ole">
            <p:oleObj spid="_x0000_s5123" name="Equation" r:id="rId5" imgW="4190760" imgH="2234880" progId="Equation.DSMT4">
              <p:embed/>
            </p:oleObj>
          </a:graphicData>
        </a:graphic>
      </p:graphicFrame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395288" y="3500438"/>
            <a:ext cx="2160587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 flipH="1">
            <a:off x="2555875" y="3500438"/>
            <a:ext cx="2303463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395288" y="4292600"/>
            <a:ext cx="3168650" cy="7207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5" name="Rectangle 13"/>
          <p:cNvSpPr>
            <a:spLocks noChangeArrowheads="1"/>
          </p:cNvSpPr>
          <p:nvPr/>
        </p:nvSpPr>
        <p:spPr bwMode="auto">
          <a:xfrm flipH="1">
            <a:off x="395288" y="5013325"/>
            <a:ext cx="3671887" cy="6477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95288" y="5661025"/>
            <a:ext cx="3455987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9" name="Rectangle 17"/>
          <p:cNvSpPr>
            <a:spLocks noChangeArrowheads="1"/>
          </p:cNvSpPr>
          <p:nvPr/>
        </p:nvSpPr>
        <p:spPr bwMode="auto">
          <a:xfrm flipH="1">
            <a:off x="3851275" y="5661025"/>
            <a:ext cx="2305050" cy="79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auto">
          <a:xfrm flipH="1">
            <a:off x="395288" y="6446838"/>
            <a:ext cx="1296987" cy="3968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7" name="Rectangle 15"/>
          <p:cNvSpPr>
            <a:spLocks noChangeArrowheads="1"/>
          </p:cNvSpPr>
          <p:nvPr/>
        </p:nvSpPr>
        <p:spPr bwMode="auto">
          <a:xfrm flipH="1">
            <a:off x="1368425" y="4959350"/>
            <a:ext cx="2698750" cy="75565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 flipH="1">
            <a:off x="2159000" y="5013325"/>
            <a:ext cx="1908175" cy="6477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846638" y="3605213"/>
          <a:ext cx="1711325" cy="684212"/>
        </p:xfrm>
        <a:graphic>
          <a:graphicData uri="http://schemas.openxmlformats.org/presentationml/2006/ole">
            <p:oleObj spid="_x0000_s5124" name="Equation" r:id="rId6" imgW="952200" imgH="380880" progId="Equation.DSMT4">
              <p:embed/>
            </p:oleObj>
          </a:graphicData>
        </a:graphic>
      </p:graphicFrame>
      <p:sp>
        <p:nvSpPr>
          <p:cNvPr id="3082" name="Rectangle 10"/>
          <p:cNvSpPr>
            <a:spLocks noChangeArrowheads="1"/>
          </p:cNvSpPr>
          <p:nvPr/>
        </p:nvSpPr>
        <p:spPr bwMode="auto">
          <a:xfrm>
            <a:off x="4859338" y="3500438"/>
            <a:ext cx="1728787" cy="7921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 flipH="1">
            <a:off x="4116388" y="346075"/>
            <a:ext cx="622300" cy="43973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4"/>
          <p:cNvSpPr>
            <a:spLocks noChangeArrowheads="1"/>
          </p:cNvSpPr>
          <p:nvPr/>
        </p:nvSpPr>
        <p:spPr bwMode="auto">
          <a:xfrm flipH="1">
            <a:off x="5988050" y="346075"/>
            <a:ext cx="622300" cy="439738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138" name="组合 21"/>
          <p:cNvGrpSpPr>
            <a:grpSpLocks/>
          </p:cNvGrpSpPr>
          <p:nvPr/>
        </p:nvGrpSpPr>
        <p:grpSpPr bwMode="auto">
          <a:xfrm>
            <a:off x="6657975" y="3600450"/>
            <a:ext cx="2486025" cy="3257550"/>
            <a:chOff x="6657975" y="3600450"/>
            <a:chExt cx="2486025" cy="3257574"/>
          </a:xfrm>
        </p:grpSpPr>
        <p:pic>
          <p:nvPicPr>
            <p:cNvPr id="5139" name="Picture 7" descr="C:\Users\cjl\Desktop\p189-ex1.bmp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6657975" y="3600450"/>
              <a:ext cx="2486025" cy="3257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7661275" y="6519885"/>
              <a:ext cx="196850" cy="338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46800" rIns="46800">
              <a:spAutoFit/>
            </a:bodyPr>
            <a:lstStyle/>
            <a:p>
              <a:pPr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  <a:latin typeface="Times New Roman"/>
                  <a:ea typeface="楷体_GB2312"/>
                  <a:sym typeface="Symbol" pitchFamily="18" charset="2"/>
                </a:rPr>
                <a:t>x</a:t>
              </a:r>
              <a:endParaRPr lang="zh-CN" altLang="en-US" sz="1200" dirty="0"/>
            </a:p>
          </p:txBody>
        </p:sp>
        <p:sp>
          <p:nvSpPr>
            <p:cNvPr id="20" name="矩形 19"/>
            <p:cNvSpPr/>
            <p:nvPr/>
          </p:nvSpPr>
          <p:spPr>
            <a:xfrm>
              <a:off x="8915400" y="5957905"/>
              <a:ext cx="185738" cy="3381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46800" rIns="46800">
              <a:spAutoFit/>
            </a:bodyPr>
            <a:lstStyle/>
            <a:p>
              <a:pPr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  <a:latin typeface="Times New Roman"/>
                  <a:ea typeface="楷体_GB2312"/>
                  <a:sym typeface="Symbol" pitchFamily="18" charset="2"/>
                </a:rPr>
                <a:t>y</a:t>
              </a:r>
              <a:endParaRPr lang="zh-CN" altLang="en-US" sz="1200" dirty="0"/>
            </a:p>
          </p:txBody>
        </p:sp>
        <p:sp>
          <p:nvSpPr>
            <p:cNvPr id="21" name="矩形 20"/>
            <p:cNvSpPr/>
            <p:nvPr/>
          </p:nvSpPr>
          <p:spPr>
            <a:xfrm>
              <a:off x="8021638" y="3600450"/>
              <a:ext cx="174625" cy="3381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46800" rIns="46800">
              <a:spAutoFit/>
            </a:bodyPr>
            <a:lstStyle/>
            <a:p>
              <a:pPr>
                <a:defRPr/>
              </a:pPr>
              <a:r>
                <a:rPr lang="en-US" altLang="zh-CN" sz="1600" b="1" i="1" kern="0" dirty="0">
                  <a:solidFill>
                    <a:srgbClr val="000000"/>
                  </a:solidFill>
                  <a:latin typeface="Times New Roman"/>
                  <a:ea typeface="楷体_GB2312"/>
                  <a:sym typeface="Symbol" pitchFamily="18" charset="2"/>
                </a:rPr>
                <a:t>z</a:t>
              </a:r>
              <a:endParaRPr lang="zh-CN" altLang="en-US" sz="12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0" grpId="0" animBg="1"/>
      <p:bldP spid="3081" grpId="0" animBg="1"/>
      <p:bldP spid="3084" grpId="0" animBg="1"/>
      <p:bldP spid="3085" grpId="0" animBg="1"/>
      <p:bldP spid="3088" grpId="0" animBg="1"/>
      <p:bldP spid="3089" grpId="0" animBg="1"/>
      <p:bldP spid="3090" grpId="0" animBg="1"/>
      <p:bldP spid="3087" grpId="0" animBg="1"/>
      <p:bldP spid="3086" grpId="0" animBg="1"/>
      <p:bldP spid="3082" grpId="0" animBg="1"/>
      <p:bldP spid="17" grpId="0" animBg="1"/>
      <p:bldP spid="1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5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5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9058</TotalTime>
  <Words>2156</Words>
  <Application>Microsoft Office PowerPoint</Application>
  <PresentationFormat>全屏显示(4:3)</PresentationFormat>
  <Paragraphs>428</Paragraphs>
  <Slides>36</Slides>
  <Notes>2</Notes>
  <HiddenSlides>7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36</vt:i4>
      </vt:variant>
    </vt:vector>
  </HeadingPairs>
  <TitlesOfParts>
    <vt:vector size="5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Wingdings</vt:lpstr>
      <vt:lpstr>楷体</vt:lpstr>
      <vt:lpstr>聚合</vt:lpstr>
      <vt:lpstr>5_聚合</vt:lpstr>
      <vt:lpstr>MathType 6.0 Equation</vt:lpstr>
      <vt:lpstr>Equation</vt:lpstr>
      <vt:lpstr>第十一章  曲线积分与曲面积分</vt:lpstr>
      <vt:lpstr>回顾</vt:lpstr>
      <vt:lpstr>推广</vt:lpstr>
      <vt:lpstr>推广</vt:lpstr>
      <vt:lpstr>高斯公式</vt:lpstr>
      <vt:lpstr>高斯公式的证明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斯托克斯公式</vt:lpstr>
      <vt:lpstr>斯托克斯公式的证明（1）</vt:lpstr>
      <vt:lpstr>斯托克斯公式的证明（2）</vt:lpstr>
      <vt:lpstr>课本P.243的说明</vt:lpstr>
      <vt:lpstr>幻灯片 18</vt:lpstr>
      <vt:lpstr>幻灯片 19</vt:lpstr>
      <vt:lpstr>幻灯片 20</vt:lpstr>
      <vt:lpstr>通量与散度（课本P.237、P.239）</vt:lpstr>
      <vt:lpstr>环流量与旋度（课本P.246、P.247）</vt:lpstr>
      <vt:lpstr>小结</vt:lpstr>
      <vt:lpstr>小结（续）</vt:lpstr>
      <vt:lpstr>小结（续）</vt:lpstr>
      <vt:lpstr>小结（续）</vt:lpstr>
      <vt:lpstr>小结</vt:lpstr>
      <vt:lpstr>简单区域的二重积分</vt:lpstr>
      <vt:lpstr>三重积分的投影法和截面法</vt:lpstr>
      <vt:lpstr>第一类曲线积分和第一类曲面积分</vt:lpstr>
      <vt:lpstr>第二类曲线积分和第二类曲面积分</vt:lpstr>
      <vt:lpstr>第二类曲线积分和第二类曲面积分</vt:lpstr>
      <vt:lpstr>三个公式</vt:lpstr>
      <vt:lpstr>幻灯片 34</vt:lpstr>
      <vt:lpstr>幻灯片 35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601</cp:revision>
  <dcterms:created xsi:type="dcterms:W3CDTF">2010-09-04T05:21:04Z</dcterms:created>
  <dcterms:modified xsi:type="dcterms:W3CDTF">2023-05-18T08:26:11Z</dcterms:modified>
</cp:coreProperties>
</file>