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1" r:id="rId1"/>
    <p:sldMasterId id="2147484462" r:id="rId2"/>
  </p:sldMasterIdLst>
  <p:notesMasterIdLst>
    <p:notesMasterId r:id="rId23"/>
  </p:notesMasterIdLst>
  <p:handoutMasterIdLst>
    <p:handoutMasterId r:id="rId24"/>
  </p:handoutMasterIdLst>
  <p:sldIdLst>
    <p:sldId id="476" r:id="rId3"/>
    <p:sldId id="477" r:id="rId4"/>
    <p:sldId id="457" r:id="rId5"/>
    <p:sldId id="464" r:id="rId6"/>
    <p:sldId id="465" r:id="rId7"/>
    <p:sldId id="466" r:id="rId8"/>
    <p:sldId id="468" r:id="rId9"/>
    <p:sldId id="467" r:id="rId10"/>
    <p:sldId id="469" r:id="rId11"/>
    <p:sldId id="463" r:id="rId12"/>
    <p:sldId id="462" r:id="rId13"/>
    <p:sldId id="470" r:id="rId14"/>
    <p:sldId id="471" r:id="rId15"/>
    <p:sldId id="472" r:id="rId16"/>
    <p:sldId id="473" r:id="rId17"/>
    <p:sldId id="474" r:id="rId18"/>
    <p:sldId id="455" r:id="rId19"/>
    <p:sldId id="479" r:id="rId20"/>
    <p:sldId id="478" r:id="rId21"/>
    <p:sldId id="475" r:id="rId2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FFFF99"/>
    <a:srgbClr val="0000FF"/>
    <a:srgbClr val="33CC33"/>
    <a:srgbClr val="00CC66"/>
    <a:srgbClr val="FF0000"/>
    <a:srgbClr val="FFCC00"/>
    <a:srgbClr val="99CC00"/>
    <a:srgbClr val="00CC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526" autoAdjust="0"/>
  </p:normalViewPr>
  <p:slideViewPr>
    <p:cSldViewPr>
      <p:cViewPr varScale="1">
        <p:scale>
          <a:sx n="64" d="100"/>
          <a:sy n="64" d="100"/>
        </p:scale>
        <p:origin x="-848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29.wmf"/><Relationship Id="rId1" Type="http://schemas.openxmlformats.org/officeDocument/2006/relationships/image" Target="../media/image27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35.wmf"/><Relationship Id="rId7" Type="http://schemas.openxmlformats.org/officeDocument/2006/relationships/image" Target="../media/image39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image" Target="../media/image44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image" Target="../media/image59.wmf"/><Relationship Id="rId7" Type="http://schemas.openxmlformats.org/officeDocument/2006/relationships/image" Target="../media/image63.wmf"/><Relationship Id="rId2" Type="http://schemas.openxmlformats.org/officeDocument/2006/relationships/image" Target="../media/image58.wmf"/><Relationship Id="rId1" Type="http://schemas.openxmlformats.org/officeDocument/2006/relationships/image" Target="../media/image53.wmf"/><Relationship Id="rId6" Type="http://schemas.openxmlformats.org/officeDocument/2006/relationships/image" Target="../media/image62.wmf"/><Relationship Id="rId5" Type="http://schemas.openxmlformats.org/officeDocument/2006/relationships/image" Target="../media/image61.wmf"/><Relationship Id="rId10" Type="http://schemas.openxmlformats.org/officeDocument/2006/relationships/image" Target="../media/image51.wmf"/><Relationship Id="rId4" Type="http://schemas.openxmlformats.org/officeDocument/2006/relationships/image" Target="../media/image60.wmf"/><Relationship Id="rId9" Type="http://schemas.openxmlformats.org/officeDocument/2006/relationships/image" Target="../media/image50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29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7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18.wmf"/><Relationship Id="rId7" Type="http://schemas.openxmlformats.org/officeDocument/2006/relationships/image" Target="../media/image22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F34BCD2-0639-4102-B15A-6CEA77EE7CD9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F22CC40-98AD-4AB3-A092-6FD9E238F1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3FE6C1E-50C0-45CC-9670-7F90B8CE85E3}" type="datetimeFigureOut">
              <a:rPr lang="zh-CN" altLang="en-US"/>
              <a:pPr>
                <a:defRPr/>
              </a:pPr>
              <a:t>2023/5/21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772F2CF-382E-45CC-B234-D5ABCDDBAA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dirty="0" smtClean="0"/>
              <a:t>特别地，当 </a:t>
            </a:r>
            <a:r>
              <a:rPr lang="en-US" altLang="zh-CN" dirty="0" smtClean="0"/>
              <a:t>v1 = v2 = … = </a:t>
            </a:r>
            <a:r>
              <a:rPr lang="en-US" altLang="zh-CN" dirty="0" err="1" smtClean="0"/>
              <a:t>vk</a:t>
            </a:r>
            <a:r>
              <a:rPr lang="en-US" altLang="zh-CN" dirty="0" smtClean="0"/>
              <a:t> = 0 </a:t>
            </a:r>
            <a:r>
              <a:rPr lang="zh-CN" altLang="en-US" dirty="0" smtClean="0"/>
              <a:t>时，“部分和数列 </a:t>
            </a:r>
            <a:r>
              <a:rPr lang="en-US" altLang="zh-CN" dirty="0" smtClean="0"/>
              <a:t>{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}</a:t>
            </a:r>
            <a:r>
              <a:rPr lang="zh-CN" altLang="en-US" dirty="0" smtClean="0"/>
              <a:t> 具有相同的收敛性”的结论说明增加、删除有限项，仍然不影响级数的收敛性。</a:t>
            </a:r>
          </a:p>
        </p:txBody>
      </p:sp>
      <p:sp>
        <p:nvSpPr>
          <p:cNvPr id="2560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F99772FD-0810-4604-BA72-65864CF72388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solidFill>
                  <a:prstClr val="black"/>
                </a:solidFill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B03F234-FE56-4A03-B9A7-6D59D6B7B10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2DA2BF">
                    <a:tint val="20000"/>
                  </a:srgb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DB5CB847-E026-46DD-93C3-225A8B2900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F34F2-C55E-4109-898B-742F2D1164E2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4B99A-B1E7-4AC0-8F0B-5C317B2739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8D5C1-D004-47F1-B8E4-AE6AE9D7687B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02685F-4CCC-47EE-AA25-A60BF4BEB3A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FEE696-80AD-4653-BA02-657374B0C6BE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5C168-C041-4899-870C-C2B24198FC3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FF7EF-6CF5-44DF-A4E1-8E005B183ABA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06145-C206-4480-8E8A-7627D70282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97C8C3-1636-4828-8ECF-43E25C982E0B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10345-D59D-4653-B9B9-96AFB48768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0D53D3-2861-4A3C-8C8D-17BACB9064B0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CEB3A5-F0CD-4F63-9F17-2E6B553C5F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5917D9-8B49-4002-9743-874559AD7928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85C34-3890-4F8B-BD38-A4470BECAD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710EC-1AAE-43E3-BC1A-D249E28ACD5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F78902-2EB4-48F7-A3B9-AB9038CACC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D55AA7-0B03-40FA-9568-A36BACC22A8A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DD18B4-C156-4D3E-B953-6A187024FAA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868E1-5BAA-4922-84D1-DF20CD5E55AD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3F02A8-EB93-4B1C-AFAC-911FDE7D7EF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B9BE0-FB8D-4145-BCA8-584088A8784B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718957-35AC-46AC-BAF5-D574052BC9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7CA8-630C-494E-A94B-4D1CBB1EFDB5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4867B7-9325-4D4C-B67C-3AB56B8335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21054C-0C89-471B-B0A0-652C17E58262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095E0-C6B2-4A42-8A50-1C24C78B2C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746AD1-12FE-40E7-9671-2EDBBDAEA9EC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024F7-EE4D-40D3-88DA-CAC200E61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C65D0C-41C1-457D-AFBB-6233982DDF81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B37E5-43E3-4F0F-B88C-4891C6C13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42C273-57EE-4B2D-AA33-0520C837EB1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56471-4D5A-4A05-AD6C-177C31DC8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B873CA-37C7-42B5-9253-72DB206B8164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AF534E-2CCD-4565-86F7-3BC69EC3E1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CCF56F-FB28-4C31-B2F0-8B1FECD9D3A3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BAAF2-E3E1-4863-9546-CE6943F9BB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F585AC-9256-4FBE-A461-D7CC75DDC255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B984C-281B-48E9-92BA-BFEF0D93CE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B0A7-A1B0-4E9F-971B-5545871440DF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56DC1-5B56-4E02-8E02-FB1CEE14AB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D52D25-3F20-4DC5-8D03-B08118C02CE6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503C3A-4EB5-4E1E-B5F6-65F46CAC1B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solidFill>
                <a:prstClr val="black"/>
              </a:solidFill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844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08F8A41-C645-49D4-8111-4FE0AD093BB4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prstClr val="black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E93A515-BA03-4301-B8B4-F364ABEA5C0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68" r:id="rId1"/>
    <p:sldLayoutId id="2147484647" r:id="rId2"/>
    <p:sldLayoutId id="2147484648" r:id="rId3"/>
    <p:sldLayoutId id="2147484649" r:id="rId4"/>
    <p:sldLayoutId id="2147484650" r:id="rId5"/>
    <p:sldLayoutId id="2147484651" r:id="rId6"/>
    <p:sldLayoutId id="2147484652" r:id="rId7"/>
    <p:sldLayoutId id="2147484653" r:id="rId8"/>
    <p:sldLayoutId id="2147484654" r:id="rId9"/>
    <p:sldLayoutId id="2147484655" r:id="rId10"/>
    <p:sldLayoutId id="214748465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59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7CCE5AF-1056-4A54-8FFC-B4F025AED140}" type="datetimeFigureOut">
              <a:rPr lang="zh-CN" altLang="en-US"/>
              <a:pPr>
                <a:defRPr/>
              </a:pPr>
              <a:t>2023/5/21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9074AFD0-4E8F-430B-B7CF-676003D62F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57" r:id="rId1"/>
    <p:sldLayoutId id="2147484658" r:id="rId2"/>
    <p:sldLayoutId id="2147484659" r:id="rId3"/>
    <p:sldLayoutId id="2147484660" r:id="rId4"/>
    <p:sldLayoutId id="2147484661" r:id="rId5"/>
    <p:sldLayoutId id="2147484662" r:id="rId6"/>
    <p:sldLayoutId id="2147484663" r:id="rId7"/>
    <p:sldLayoutId id="2147484664" r:id="rId8"/>
    <p:sldLayoutId id="2147484665" r:id="rId9"/>
    <p:sldLayoutId id="2147484666" r:id="rId10"/>
    <p:sldLayoutId id="214748466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3" Type="http://schemas.openxmlformats.org/officeDocument/2006/relationships/slide" Target="slide13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9.bin"/><Relationship Id="rId5" Type="http://schemas.openxmlformats.org/officeDocument/2006/relationships/oleObject" Target="../embeddings/oleObject28.bin"/><Relationship Id="rId4" Type="http://schemas.openxmlformats.org/officeDocument/2006/relationships/slide" Target="slide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38.bin"/><Relationship Id="rId12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7.bin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1.bin"/><Relationship Id="rId4" Type="http://schemas.openxmlformats.org/officeDocument/2006/relationships/slide" Target="slide10.xml"/><Relationship Id="rId9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4.bin"/><Relationship Id="rId5" Type="http://schemas.openxmlformats.org/officeDocument/2006/relationships/slide" Target="slide10.xml"/><Relationship Id="rId4" Type="http://schemas.openxmlformats.org/officeDocument/2006/relationships/audio" Target="../media/audio1.wav"/><Relationship Id="rId9" Type="http://schemas.openxmlformats.org/officeDocument/2006/relationships/oleObject" Target="../embeddings/oleObject47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50.bin"/><Relationship Id="rId12" Type="http://schemas.openxmlformats.org/officeDocument/2006/relationships/oleObject" Target="../embeddings/oleObject5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4.bin"/><Relationship Id="rId5" Type="http://schemas.openxmlformats.org/officeDocument/2006/relationships/oleObject" Target="../embeddings/oleObject48.bin"/><Relationship Id="rId10" Type="http://schemas.openxmlformats.org/officeDocument/2006/relationships/oleObject" Target="../embeddings/oleObject53.bin"/><Relationship Id="rId4" Type="http://schemas.openxmlformats.org/officeDocument/2006/relationships/slide" Target="slide11.xml"/><Relationship Id="rId9" Type="http://schemas.openxmlformats.org/officeDocument/2006/relationships/oleObject" Target="../embeddings/oleObject5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7.bin"/><Relationship Id="rId5" Type="http://schemas.openxmlformats.org/officeDocument/2006/relationships/oleObject" Target="../embeddings/oleObject56.bin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13" Type="http://schemas.openxmlformats.org/officeDocument/2006/relationships/oleObject" Target="../embeddings/oleObject73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7.bin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6.bin"/><Relationship Id="rId11" Type="http://schemas.openxmlformats.org/officeDocument/2006/relationships/oleObject" Target="../embeddings/oleObject71.bin"/><Relationship Id="rId5" Type="http://schemas.openxmlformats.org/officeDocument/2006/relationships/oleObject" Target="../embeddings/oleObject65.bin"/><Relationship Id="rId10" Type="http://schemas.openxmlformats.org/officeDocument/2006/relationships/oleObject" Target="../embeddings/oleObject70.bin"/><Relationship Id="rId4" Type="http://schemas.openxmlformats.org/officeDocument/2006/relationships/oleObject" Target="../embeddings/oleObject64.bin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7.bin"/><Relationship Id="rId5" Type="http://schemas.openxmlformats.org/officeDocument/2006/relationships/oleObject" Target="../embeddings/oleObject76.bin"/><Relationship Id="rId4" Type="http://schemas.openxmlformats.org/officeDocument/2006/relationships/oleObject" Target="../embeddings/oleObject75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slide" Target="slide4.xml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audio" Target="../media/audio1.wav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5" Type="http://schemas.openxmlformats.org/officeDocument/2006/relationships/oleObject" Target="../embeddings/oleObject11.bin"/><Relationship Id="rId4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oleObject" Target="../embeddings/oleObject17.bin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6.bin"/><Relationship Id="rId9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 eaLnBrk="1" hangingPunct="1">
              <a:defRPr/>
            </a:pPr>
            <a:r>
              <a:rPr lang="zh-CN" altLang="en-US" sz="4000" smtClean="0">
                <a:effectLst/>
              </a:rPr>
              <a:t>第十二章  无穷级数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1507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第一节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常数项级数的概念和性质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1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、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2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：</a:t>
            </a:r>
            <a:r>
              <a:rPr lang="zh-CN" altLang="en-US" smtClean="0">
                <a:solidFill>
                  <a:srgbClr val="0000FF"/>
                </a:solidFill>
              </a:rPr>
              <a:t>（线性性质）</a:t>
            </a:r>
            <a:r>
              <a:rPr lang="zh-CN" altLang="en-US" smtClean="0"/>
              <a:t>如果          、         分别收敛于 </a:t>
            </a:r>
            <a:r>
              <a:rPr lang="en-US" altLang="zh-CN" i="1" smtClean="0"/>
              <a:t>U</a:t>
            </a:r>
            <a:r>
              <a:rPr lang="zh-CN" altLang="en-US" smtClean="0"/>
              <a:t>、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en-US" altLang="zh-CN" i="1" smtClean="0"/>
              <a:t>V</a:t>
            </a:r>
            <a:r>
              <a:rPr lang="zh-CN" altLang="en-US" smtClean="0"/>
              <a:t>，则对任意常数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和 </a:t>
            </a:r>
            <a:r>
              <a:rPr lang="en-US" altLang="zh-CN" i="1" smtClean="0">
                <a:solidFill>
                  <a:srgbClr val="0000FF"/>
                </a:solidFill>
              </a:rPr>
              <a:t>b</a:t>
            </a:r>
            <a:r>
              <a:rPr lang="zh-CN" altLang="en-US" smtClean="0"/>
              <a:t>，总有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4" action="ppaction://hlinksldjump"/>
              </a:rPr>
              <a:t>3</a:t>
            </a: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：</a:t>
            </a:r>
            <a:r>
              <a:rPr lang="zh-CN" altLang="en-US" smtClean="0"/>
              <a:t>改变级数前面的有限项不改变级数的收敛性．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常数项级数的性质</a:t>
            </a:r>
            <a:endParaRPr lang="zh-CN" altLang="en-US" dirty="0"/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657725" y="1285875"/>
          <a:ext cx="762000" cy="863600"/>
        </p:xfrm>
        <a:graphic>
          <a:graphicData uri="http://schemas.openxmlformats.org/presentationml/2006/ole">
            <p:oleObj spid="_x0000_s8194" name="Equation" r:id="rId5" imgW="380880" imgH="431640" progId="Equation.DSMT4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5672138" y="1285875"/>
          <a:ext cx="736600" cy="863600"/>
        </p:xfrm>
        <a:graphic>
          <a:graphicData uri="http://schemas.openxmlformats.org/presentationml/2006/ole">
            <p:oleObj spid="_x0000_s8195" name="Equation" r:id="rId6" imgW="368280" imgH="431640" progId="Equation.DSMT4">
              <p:embed/>
            </p:oleObj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4787900" y="2133600"/>
          <a:ext cx="3327400" cy="863600"/>
        </p:xfrm>
        <a:graphic>
          <a:graphicData uri="http://schemas.openxmlformats.org/presentationml/2006/ole">
            <p:oleObj spid="_x0000_s8196" name="Equation" r:id="rId7" imgW="1663560" imgH="43164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1116013" y="2349500"/>
            <a:ext cx="3671887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8197" name="Object 7"/>
          <p:cNvGraphicFramePr>
            <a:graphicFrameLocks noChangeAspect="1"/>
          </p:cNvGraphicFramePr>
          <p:nvPr/>
        </p:nvGraphicFramePr>
        <p:xfrm>
          <a:off x="6500813" y="414338"/>
          <a:ext cx="1778000" cy="863600"/>
        </p:xfrm>
        <a:graphic>
          <a:graphicData uri="http://schemas.openxmlformats.org/presentationml/2006/ole">
            <p:oleObj spid="_x0000_s8197" name="Equation" r:id="rId8" imgW="88884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3" action="ppaction://hlinksldjump"/>
              </a:rPr>
              <a:t>4</a:t>
            </a:r>
            <a:r>
              <a:rPr lang="zh-CN" altLang="en-US" smtClean="0">
                <a:solidFill>
                  <a:srgbClr val="0000FF"/>
                </a:solidFill>
                <a:hlinkClick r:id="rId3" action="ppaction://hlinksldjump"/>
              </a:rPr>
              <a:t>：</a:t>
            </a:r>
            <a:r>
              <a:rPr lang="zh-CN" altLang="en-US" smtClean="0"/>
              <a:t>在一个收敛级数中，任意添加括号所得到的新级数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仍收敛于原来的和．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练习题：</a:t>
            </a:r>
            <a:r>
              <a:rPr lang="zh-CN" altLang="en-US" smtClean="0"/>
              <a:t>试利用性质</a:t>
            </a:r>
            <a:r>
              <a:rPr lang="en-US" altLang="zh-CN" smtClean="0"/>
              <a:t>4</a:t>
            </a:r>
            <a:r>
              <a:rPr lang="zh-CN" altLang="en-US" smtClean="0"/>
              <a:t>证明下列级数发散．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…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olidFill>
                  <a:srgbClr val="FF0000"/>
                </a:solidFill>
              </a:rPr>
              <a:t>发散的级数加括号后有可能得到收敛的级数．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若加括号后得到的级数发散，则原来的级数也发散．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 </a:t>
            </a:r>
            <a:r>
              <a:rPr lang="en-US" altLang="zh-CN" smtClean="0">
                <a:solidFill>
                  <a:srgbClr val="FF0000"/>
                </a:solidFill>
              </a:rPr>
              <a:t>P.256</a:t>
            </a:r>
            <a:r>
              <a:rPr lang="zh-CN" altLang="en-US" smtClean="0">
                <a:solidFill>
                  <a:srgbClr val="FF0000"/>
                </a:solidFill>
              </a:rPr>
              <a:t>性质</a:t>
            </a:r>
            <a:r>
              <a:rPr lang="en-US" altLang="zh-CN" smtClean="0">
                <a:solidFill>
                  <a:srgbClr val="FF0000"/>
                </a:solidFill>
              </a:rPr>
              <a:t>4</a:t>
            </a:r>
            <a:r>
              <a:rPr lang="zh-CN" altLang="en-US" smtClean="0">
                <a:solidFill>
                  <a:srgbClr val="FF0000"/>
                </a:solidFill>
              </a:rPr>
              <a:t>的逆否命题）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常数项级数的性质（续）</a:t>
            </a:r>
            <a:endParaRPr lang="zh-CN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6500813" y="414338"/>
          <a:ext cx="1778000" cy="863600"/>
        </p:xfrm>
        <a:graphic>
          <a:graphicData uri="http://schemas.openxmlformats.org/presentationml/2006/ole">
            <p:oleObj spid="_x0000_s9218" name="Equation" r:id="rId4" imgW="888840" imgH="431640" progId="Equation.DSMT4">
              <p:embed/>
            </p:oleObj>
          </a:graphicData>
        </a:graphic>
      </p:graphicFrame>
      <p:grpSp>
        <p:nvGrpSpPr>
          <p:cNvPr id="4" name="组合 7"/>
          <p:cNvGrpSpPr>
            <a:grpSpLocks/>
          </p:cNvGrpSpPr>
          <p:nvPr/>
        </p:nvGrpSpPr>
        <p:grpSpPr bwMode="auto">
          <a:xfrm>
            <a:off x="1714500" y="1928813"/>
            <a:ext cx="2500313" cy="68262"/>
            <a:chOff x="1714480" y="1928802"/>
            <a:chExt cx="2500330" cy="68260"/>
          </a:xfrm>
        </p:grpSpPr>
        <p:cxnSp>
          <p:nvCxnSpPr>
            <p:cNvPr id="6" name="直接连接符 5"/>
            <p:cNvCxnSpPr/>
            <p:nvPr/>
          </p:nvCxnSpPr>
          <p:spPr>
            <a:xfrm>
              <a:off x="1714480" y="1928802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1714480" y="1995475"/>
              <a:ext cx="2500330" cy="158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性质</a:t>
            </a:r>
            <a:r>
              <a:rPr lang="en-US" altLang="zh-CN" smtClean="0">
                <a:solidFill>
                  <a:srgbClr val="0000FF"/>
                </a:solidFill>
                <a:hlinkClick r:id="rId4" action="ppaction://hlinksldjump"/>
              </a:rPr>
              <a:t>5</a:t>
            </a:r>
            <a:r>
              <a:rPr lang="zh-CN" altLang="en-US" smtClean="0">
                <a:solidFill>
                  <a:srgbClr val="0000FF"/>
                </a:solidFill>
                <a:hlinkClick r:id="rId4" action="ppaction://hlinksldjump"/>
              </a:rPr>
              <a:t>：</a:t>
            </a:r>
            <a:r>
              <a:rPr lang="zh-CN" altLang="en-US" smtClean="0"/>
              <a:t>若          收敛，则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推论：</a:t>
            </a:r>
            <a:r>
              <a:rPr lang="zh-CN" altLang="en-US" smtClean="0"/>
              <a:t>若级数的一般项不趋于零，则级数发散．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级数的一般项趋于零是级数收敛的</a:t>
            </a:r>
            <a:r>
              <a:rPr lang="zh-CN" altLang="en-US" smtClean="0">
                <a:solidFill>
                  <a:srgbClr val="FF0000"/>
                </a:solidFill>
              </a:rPr>
              <a:t>必要非充分条件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常数项级数的性质（续）</a:t>
            </a:r>
            <a:endParaRPr lang="zh-CN" altLang="en-US" dirty="0"/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6500813" y="414338"/>
          <a:ext cx="1778000" cy="863600"/>
        </p:xfrm>
        <a:graphic>
          <a:graphicData uri="http://schemas.openxmlformats.org/presentationml/2006/ole">
            <p:oleObj spid="_x0000_s10242" name="Equation" r:id="rId5" imgW="888840" imgH="431640" progId="Equation.DSMT4">
              <p:embed/>
            </p:oleObj>
          </a:graphicData>
        </a:graphic>
      </p:graphicFrame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046288" y="1279525"/>
          <a:ext cx="762000" cy="863600"/>
        </p:xfrm>
        <a:graphic>
          <a:graphicData uri="http://schemas.openxmlformats.org/presentationml/2006/ole">
            <p:oleObj spid="_x0000_s10243" name="Equation" r:id="rId6" imgW="380880" imgH="431640" progId="Equation.DSMT4">
              <p:embed/>
            </p:oleObj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4029075" y="1549400"/>
          <a:ext cx="1397000" cy="558800"/>
        </p:xfrm>
        <a:graphic>
          <a:graphicData uri="http://schemas.openxmlformats.org/presentationml/2006/ole">
            <p:oleObj spid="_x0000_s10244" name="Equation" r:id="rId7" imgW="698400" imgH="27936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设这三个级数的前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项部分和分别为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                             ，即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、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  <p:sp>
        <p:nvSpPr>
          <p:cNvPr id="11276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1752600" y="2143125"/>
          <a:ext cx="1473200" cy="863600"/>
        </p:xfrm>
        <a:graphic>
          <a:graphicData uri="http://schemas.openxmlformats.org/presentationml/2006/ole">
            <p:oleObj spid="_x0000_s11266" name="Equation" r:id="rId5" imgW="736560" imgH="431640" progId="Equation.DSMT4">
              <p:embed/>
            </p:oleObj>
          </a:graphicData>
        </a:graphic>
      </p:graphicFrame>
      <p:graphicFrame>
        <p:nvGraphicFramePr>
          <p:cNvPr id="61443" name="Object 3"/>
          <p:cNvGraphicFramePr>
            <a:graphicFrameLocks noChangeAspect="1"/>
          </p:cNvGraphicFramePr>
          <p:nvPr/>
        </p:nvGraphicFramePr>
        <p:xfrm>
          <a:off x="3325813" y="2143125"/>
          <a:ext cx="1397000" cy="863600"/>
        </p:xfrm>
        <a:graphic>
          <a:graphicData uri="http://schemas.openxmlformats.org/presentationml/2006/ole">
            <p:oleObj spid="_x0000_s11267" name="Equation" r:id="rId6" imgW="698400" imgH="431640" progId="Equation.DSMT4">
              <p:embed/>
            </p:oleObj>
          </a:graphicData>
        </a:graphic>
      </p:graphicFrame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826000" y="2143125"/>
          <a:ext cx="2565400" cy="863600"/>
        </p:xfrm>
        <a:graphic>
          <a:graphicData uri="http://schemas.openxmlformats.org/presentationml/2006/ole">
            <p:oleObj spid="_x0000_s11268" name="Equation" r:id="rId7" imgW="1282680" imgH="431640" progId="Equation.DSMT4">
              <p:embed/>
            </p:oleObj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1000125" y="3136900"/>
          <a:ext cx="4140200" cy="863600"/>
        </p:xfrm>
        <a:graphic>
          <a:graphicData uri="http://schemas.openxmlformats.org/presentationml/2006/ole">
            <p:oleObj spid="_x0000_s11269" name="Equation" r:id="rId8" imgW="2070000" imgH="431640" progId="Equation.DSMT4">
              <p:embed/>
            </p:oleObj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1311275" y="4171950"/>
          <a:ext cx="1549400" cy="558800"/>
        </p:xfrm>
        <a:graphic>
          <a:graphicData uri="http://schemas.openxmlformats.org/presentationml/2006/ole">
            <p:oleObj spid="_x0000_s11270" name="Equation" r:id="rId9" imgW="774360" imgH="279360" progId="Equation.DSMT4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3098800" y="4171950"/>
          <a:ext cx="1473200" cy="558800"/>
        </p:xfrm>
        <a:graphic>
          <a:graphicData uri="http://schemas.openxmlformats.org/presentationml/2006/ole">
            <p:oleObj spid="_x0000_s11271" name="Equation" r:id="rId10" imgW="736560" imgH="279360" progId="Equation.DSMT4">
              <p:embed/>
            </p:oleObj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1311275" y="5056188"/>
          <a:ext cx="2336800" cy="558800"/>
        </p:xfrm>
        <a:graphic>
          <a:graphicData uri="http://schemas.openxmlformats.org/presentationml/2006/ole">
            <p:oleObj spid="_x0000_s11272" name="Equation" r:id="rId11" imgW="1168200" imgH="279360" progId="Equation.DSMT4">
              <p:embed/>
            </p:oleObj>
          </a:graphicData>
        </a:graphic>
      </p:graphicFrame>
      <p:graphicFrame>
        <p:nvGraphicFramePr>
          <p:cNvPr id="58374" name="Object 9"/>
          <p:cNvGraphicFramePr>
            <a:graphicFrameLocks noChangeAspect="1"/>
          </p:cNvGraphicFramePr>
          <p:nvPr/>
        </p:nvGraphicFramePr>
        <p:xfrm>
          <a:off x="4244975" y="4851400"/>
          <a:ext cx="3327400" cy="863600"/>
        </p:xfrm>
        <a:graphic>
          <a:graphicData uri="http://schemas.openxmlformats.org/presentationml/2006/ole">
            <p:oleObj spid="_x0000_s11273" name="Equation" r:id="rId12" imgW="1663560" imgH="43164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786188" y="5000625"/>
            <a:ext cx="428625" cy="500063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6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021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/>
              <a:t>设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/>
              <a:t>改变级数的前 </a:t>
            </a:r>
            <a:r>
              <a:rPr lang="en-US" altLang="zh-CN" i="1" dirty="0" smtClean="0">
                <a:solidFill>
                  <a:srgbClr val="FF0000"/>
                </a:solidFill>
              </a:rPr>
              <a:t>k</a:t>
            </a:r>
            <a:r>
              <a:rPr lang="zh-CN" altLang="en-US" dirty="0" smtClean="0"/>
              <a:t> 项得到一个新的级数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设这两个级数的前 </a:t>
            </a:r>
            <a:r>
              <a:rPr lang="en-US" altLang="zh-CN" i="1" dirty="0" smtClean="0"/>
              <a:t>n</a:t>
            </a:r>
            <a:r>
              <a:rPr lang="zh-CN" altLang="en-US" dirty="0" smtClean="0"/>
              <a:t> 项部分和分别为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n</a:t>
            </a:r>
            <a:r>
              <a:rPr lang="zh-CN" altLang="en-US" dirty="0" smtClean="0"/>
              <a:t>、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n</a:t>
            </a:r>
            <a:r>
              <a:rPr lang="en-US" altLang="zh-CN" dirty="0" smtClean="0"/>
              <a:t> 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/>
              <a:t>又设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于是当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&gt; </a:t>
            </a:r>
            <a:r>
              <a:rPr lang="en-US" altLang="zh-CN" i="1" dirty="0" smtClean="0"/>
              <a:t>k</a:t>
            </a:r>
            <a:r>
              <a:rPr lang="en-US" altLang="zh-CN" dirty="0" smtClean="0"/>
              <a:t> </a:t>
            </a:r>
            <a:r>
              <a:rPr lang="zh-CN" altLang="en-US" dirty="0" smtClean="0"/>
              <a:t>时，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n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n</a:t>
            </a:r>
            <a:r>
              <a:rPr lang="zh-CN" altLang="en-US" dirty="0" smtClean="0"/>
              <a:t>−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，即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n</a:t>
            </a:r>
            <a:r>
              <a:rPr lang="zh-CN" altLang="en-US" i="1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n</a:t>
            </a:r>
            <a:r>
              <a:rPr lang="zh-CN" altLang="en-US" dirty="0" smtClean="0"/>
              <a:t>− </a:t>
            </a:r>
            <a:r>
              <a:rPr lang="en-US" altLang="zh-CN" i="1" dirty="0" smtClean="0"/>
              <a:t>b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． 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/>
              <a:t>因为部分和数列 </a:t>
            </a:r>
            <a:r>
              <a:rPr lang="en-US" altLang="zh-CN" dirty="0" smtClean="0"/>
              <a:t>{ </a:t>
            </a:r>
            <a:r>
              <a:rPr lang="en-US" altLang="zh-CN" i="1" dirty="0" smtClean="0"/>
              <a:t>U</a:t>
            </a:r>
            <a:r>
              <a:rPr lang="en-US" altLang="zh-CN" i="1" baseline="-25000" dirty="0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}</a:t>
            </a:r>
            <a:r>
              <a:rPr lang="zh-CN" altLang="en-US" dirty="0" smtClean="0"/>
              <a:t>、</a:t>
            </a:r>
            <a:r>
              <a:rPr lang="en-US" altLang="zh-CN" dirty="0" smtClean="0"/>
              <a:t>{ </a:t>
            </a:r>
            <a:r>
              <a:rPr lang="en-US" altLang="zh-CN" i="1" dirty="0" err="1" smtClean="0"/>
              <a:t>V</a:t>
            </a:r>
            <a:r>
              <a:rPr lang="en-US" altLang="zh-CN" i="1" baseline="-25000" dirty="0" err="1" smtClean="0"/>
              <a:t>n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}</a:t>
            </a:r>
            <a:r>
              <a:rPr lang="zh-CN" altLang="en-US" dirty="0" smtClean="0"/>
              <a:t> 具有相同的收敛性，</a:t>
            </a:r>
            <a:endParaRPr lang="en-US" altLang="zh-CN" dirty="0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dirty="0" smtClean="0"/>
              <a:t>所以变化前后的级数也具有相同的收敛性．</a:t>
            </a: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  <p:sp>
        <p:nvSpPr>
          <p:cNvPr id="12296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1055688" y="1285875"/>
          <a:ext cx="5588000" cy="863600"/>
        </p:xfrm>
        <a:graphic>
          <a:graphicData uri="http://schemas.openxmlformats.org/presentationml/2006/ole">
            <p:oleObj spid="_x0000_s12290" name="Equation" r:id="rId6" imgW="2793960" imgH="431640" progId="Equation.DSMT4">
              <p:embed/>
            </p:oleObj>
          </a:graphicData>
        </a:graphic>
      </p:graphicFrame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2071688" y="2714625"/>
          <a:ext cx="4521200" cy="457200"/>
        </p:xfrm>
        <a:graphic>
          <a:graphicData uri="http://schemas.openxmlformats.org/presentationml/2006/ole">
            <p:oleObj spid="_x0000_s12291" name="Equation" r:id="rId7" imgW="2260440" imgH="228600" progId="Equation.DSMT4">
              <p:embed/>
            </p:oleObj>
          </a:graphicData>
        </a:graphic>
      </p:graphicFrame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314450" y="3929063"/>
          <a:ext cx="2616200" cy="457200"/>
        </p:xfrm>
        <a:graphic>
          <a:graphicData uri="http://schemas.openxmlformats.org/presentationml/2006/ole">
            <p:oleObj spid="_x0000_s12292" name="Equation" r:id="rId8" imgW="1307880" imgH="228600" progId="Equation.DSMT4">
              <p:embed/>
            </p:oleObj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4027488" y="3929063"/>
          <a:ext cx="2514600" cy="457200"/>
        </p:xfrm>
        <a:graphic>
          <a:graphicData uri="http://schemas.openxmlformats.org/presentationml/2006/ole">
            <p:oleObj spid="_x0000_s12293" name="Equation" r:id="rId9" imgW="1257120" imgH="2286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043113" y="1471613"/>
            <a:ext cx="20002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043113" y="2686050"/>
            <a:ext cx="2000250" cy="50006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Rectangle 20"/>
          <p:cNvSpPr>
            <a:spLocks noChangeArrowheads="1"/>
          </p:cNvSpPr>
          <p:nvPr/>
        </p:nvSpPr>
        <p:spPr bwMode="auto">
          <a:xfrm>
            <a:off x="3462338" y="214313"/>
            <a:ext cx="5538787" cy="708025"/>
          </a:xfrm>
          <a:prstGeom prst="rect">
            <a:avLst/>
          </a:prstGeom>
          <a:solidFill>
            <a:srgbClr val="FFFF99"/>
          </a:solidFill>
          <a:ln w="28575">
            <a:solidFill>
              <a:srgbClr val="00B05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特别地，当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 b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… = </a:t>
            </a:r>
            <a:r>
              <a:rPr lang="en-US" altLang="zh-CN" sz="2000" b="1" i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v</a:t>
            </a:r>
            <a:r>
              <a:rPr lang="en-US" altLang="zh-CN" sz="2000" b="1" i="1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k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= 0 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时，这说明</a:t>
            </a:r>
            <a:endParaRPr lang="en-US" altLang="zh-CN" sz="2000" b="1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增加、删除有限项，仍然不影响级数的收敛性 </a:t>
            </a:r>
            <a:r>
              <a:rPr lang="en-US" altLang="zh-CN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.</a:t>
            </a:r>
            <a:r>
              <a:rPr lang="zh-CN" altLang="en-US" sz="20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642938" y="5735638"/>
            <a:ext cx="5929312" cy="500062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cxnSp>
        <p:nvCxnSpPr>
          <p:cNvPr id="24" name="肘形连接符 15"/>
          <p:cNvCxnSpPr/>
          <p:nvPr/>
        </p:nvCxnSpPr>
        <p:spPr>
          <a:xfrm rot="5400000">
            <a:off x="4802981" y="2691607"/>
            <a:ext cx="5062537" cy="1524000"/>
          </a:xfrm>
          <a:prstGeom prst="bentConnector2">
            <a:avLst/>
          </a:prstGeom>
          <a:ln w="28575">
            <a:solidFill>
              <a:srgbClr val="00B05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6" grpId="0" animBg="1"/>
      <p:bldP spid="11" grpId="0" animBg="1"/>
      <p:bldP spid="12" grpId="0" animBg="1"/>
      <p:bldP spid="13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，前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项部分和记为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对该级数任意加括号得到新的级数         ，其中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它的前 </a:t>
            </a:r>
            <a:r>
              <a:rPr lang="en-US" altLang="zh-CN" i="1" smtClean="0">
                <a:solidFill>
                  <a:srgbClr val="FF0000"/>
                </a:solidFill>
              </a:rPr>
              <a:t>k</a:t>
            </a:r>
            <a:r>
              <a:rPr lang="zh-CN" altLang="en-US" smtClean="0"/>
              <a:t> 项部分和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因为</a:t>
            </a:r>
            <a:r>
              <a:rPr lang="zh-CN" altLang="en-US" i="1" smtClean="0"/>
              <a:t> </a:t>
            </a:r>
            <a:r>
              <a:rPr lang="en-US" altLang="zh-CN" i="1" smtClean="0"/>
              <a:t>n</a:t>
            </a:r>
            <a:r>
              <a:rPr lang="en-US" altLang="zh-CN" i="1" baseline="-25000" smtClean="0"/>
              <a:t>k</a:t>
            </a:r>
            <a:r>
              <a:rPr lang="en-US" altLang="zh-CN" i="1" smtClean="0"/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zh-CN" altLang="en-US" smtClean="0">
                <a:sym typeface="Symbol" pitchFamily="18" charset="2"/>
              </a:rPr>
              <a:t>，所以当 </a:t>
            </a:r>
            <a:r>
              <a:rPr lang="en-US" altLang="zh-CN" i="1" smtClean="0">
                <a:sym typeface="Symbol" pitchFamily="18" charset="2"/>
              </a:rPr>
              <a:t>k</a:t>
            </a:r>
            <a:r>
              <a:rPr lang="zh-CN" altLang="en-US" smtClean="0">
                <a:sym typeface="Symbol" pitchFamily="18" charset="2"/>
              </a:rPr>
              <a:t>   时，</a:t>
            </a:r>
            <a:r>
              <a:rPr lang="en-US" altLang="zh-CN" i="1" smtClean="0"/>
              <a:t>n</a:t>
            </a:r>
            <a:r>
              <a:rPr lang="en-US" altLang="zh-CN" i="1" baseline="-25000" smtClean="0"/>
              <a:t>k</a:t>
            </a:r>
            <a:r>
              <a:rPr lang="en-US" altLang="zh-CN" i="1" smtClean="0"/>
              <a:t> </a:t>
            </a:r>
            <a:r>
              <a:rPr lang="zh-CN" altLang="en-US" smtClean="0">
                <a:sym typeface="Symbol" pitchFamily="18" charset="2"/>
              </a:rPr>
              <a:t> ，</a:t>
            </a: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4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  <p:sp>
        <p:nvSpPr>
          <p:cNvPr id="13324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63490" name="Object 2"/>
          <p:cNvGraphicFramePr>
            <a:graphicFrameLocks noChangeAspect="1"/>
          </p:cNvGraphicFramePr>
          <p:nvPr/>
        </p:nvGraphicFramePr>
        <p:xfrm>
          <a:off x="942975" y="1350963"/>
          <a:ext cx="1219200" cy="863600"/>
        </p:xfrm>
        <a:graphic>
          <a:graphicData uri="http://schemas.openxmlformats.org/presentationml/2006/ole">
            <p:oleObj spid="_x0000_s13314" name="Equation" r:id="rId5" imgW="609480" imgH="431640" progId="Equation.DSMT4">
              <p:embed/>
            </p:oleObj>
          </a:graphicData>
        </a:graphic>
      </p:graphicFrame>
      <p:graphicFrame>
        <p:nvGraphicFramePr>
          <p:cNvPr id="63491" name="Object 3"/>
          <p:cNvGraphicFramePr>
            <a:graphicFrameLocks noChangeAspect="1"/>
          </p:cNvGraphicFramePr>
          <p:nvPr/>
        </p:nvGraphicFramePr>
        <p:xfrm>
          <a:off x="742950" y="2857500"/>
          <a:ext cx="7658100" cy="611188"/>
        </p:xfrm>
        <a:graphic>
          <a:graphicData uri="http://schemas.openxmlformats.org/presentationml/2006/ole">
            <p:oleObj spid="_x0000_s13315" name="Equation" r:id="rId6" imgW="3822480" imgH="304560" progId="Equation.DSMT4">
              <p:embed/>
            </p:oleObj>
          </a:graphicData>
        </a:graphic>
      </p:graphicFrame>
      <p:grpSp>
        <p:nvGrpSpPr>
          <p:cNvPr id="4" name="组合 6"/>
          <p:cNvGrpSpPr>
            <a:grpSpLocks/>
          </p:cNvGrpSpPr>
          <p:nvPr/>
        </p:nvGrpSpPr>
        <p:grpSpPr bwMode="auto">
          <a:xfrm>
            <a:off x="1443038" y="3402013"/>
            <a:ext cx="273050" cy="685800"/>
            <a:chOff x="857250" y="2929728"/>
            <a:chExt cx="273050" cy="685010"/>
          </a:xfrm>
        </p:grpSpPr>
        <p:graphicFrame>
          <p:nvGraphicFramePr>
            <p:cNvPr id="13321" name="Object 4"/>
            <p:cNvGraphicFramePr>
              <a:graphicFrameLocks noChangeAspect="1"/>
            </p:cNvGraphicFramePr>
            <p:nvPr/>
          </p:nvGraphicFramePr>
          <p:xfrm>
            <a:off x="857250" y="3206750"/>
            <a:ext cx="273050" cy="407988"/>
          </p:xfrm>
          <a:graphic>
            <a:graphicData uri="http://schemas.openxmlformats.org/presentationml/2006/ole">
              <p:oleObj spid="_x0000_s13321" name="Equation" r:id="rId7" imgW="152280" imgH="228600" progId="Equation.DSMT4">
                <p:embed/>
              </p:oleObj>
            </a:graphicData>
          </a:graphic>
        </p:graphicFrame>
        <p:cxnSp>
          <p:nvCxnSpPr>
            <p:cNvPr id="9" name="直接箭头连接符 8"/>
            <p:cNvCxnSpPr/>
            <p:nvPr/>
          </p:nvCxnSpPr>
          <p:spPr>
            <a:xfrm rot="5400000">
              <a:off x="851065" y="3070850"/>
              <a:ext cx="285421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3643313" y="3402013"/>
            <a:ext cx="295275" cy="685800"/>
            <a:chOff x="846162" y="2929728"/>
            <a:chExt cx="295275" cy="684299"/>
          </a:xfrm>
        </p:grpSpPr>
        <p:graphicFrame>
          <p:nvGraphicFramePr>
            <p:cNvPr id="13320" name="Object 5"/>
            <p:cNvGraphicFramePr>
              <a:graphicFrameLocks noChangeAspect="1"/>
            </p:cNvGraphicFramePr>
            <p:nvPr/>
          </p:nvGraphicFramePr>
          <p:xfrm>
            <a:off x="846162" y="3206040"/>
            <a:ext cx="295275" cy="407987"/>
          </p:xfrm>
          <a:graphic>
            <a:graphicData uri="http://schemas.openxmlformats.org/presentationml/2006/ole">
              <p:oleObj spid="_x0000_s13320" name="Equation" r:id="rId8" imgW="164880" imgH="228600" progId="Equation.DSMT4">
                <p:embed/>
              </p:oleObj>
            </a:graphicData>
          </a:graphic>
        </p:graphicFrame>
        <p:cxnSp>
          <p:nvCxnSpPr>
            <p:cNvPr id="12" name="直接箭头连接符 11"/>
            <p:cNvCxnSpPr/>
            <p:nvPr/>
          </p:nvCxnSpPr>
          <p:spPr>
            <a:xfrm rot="5400000">
              <a:off x="850444" y="3071496"/>
              <a:ext cx="285125" cy="158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组合 12"/>
          <p:cNvGrpSpPr>
            <a:grpSpLocks/>
          </p:cNvGrpSpPr>
          <p:nvPr/>
        </p:nvGrpSpPr>
        <p:grpSpPr bwMode="auto">
          <a:xfrm>
            <a:off x="6634163" y="3402013"/>
            <a:ext cx="295275" cy="685800"/>
            <a:chOff x="846160" y="2929728"/>
            <a:chExt cx="295275" cy="685803"/>
          </a:xfrm>
        </p:grpSpPr>
        <p:graphicFrame>
          <p:nvGraphicFramePr>
            <p:cNvPr id="13319" name="Object 6"/>
            <p:cNvGraphicFramePr>
              <a:graphicFrameLocks noChangeAspect="1"/>
            </p:cNvGraphicFramePr>
            <p:nvPr/>
          </p:nvGraphicFramePr>
          <p:xfrm>
            <a:off x="846160" y="3207543"/>
            <a:ext cx="295275" cy="407988"/>
          </p:xfrm>
          <a:graphic>
            <a:graphicData uri="http://schemas.openxmlformats.org/presentationml/2006/ole">
              <p:oleObj spid="_x0000_s13319" name="Equation" r:id="rId9" imgW="164880" imgH="228600" progId="Equation.DSMT4">
                <p:embed/>
              </p:oleObj>
            </a:graphicData>
          </a:graphic>
        </p:graphicFrame>
        <p:cxnSp>
          <p:nvCxnSpPr>
            <p:cNvPr id="15" name="直接箭头连接符 14"/>
            <p:cNvCxnSpPr/>
            <p:nvPr/>
          </p:nvCxnSpPr>
          <p:spPr>
            <a:xfrm rot="5400000">
              <a:off x="850128" y="3071810"/>
              <a:ext cx="285751" cy="158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3497" name="Object 9"/>
          <p:cNvGraphicFramePr>
            <a:graphicFrameLocks noChangeAspect="1"/>
          </p:cNvGraphicFramePr>
          <p:nvPr/>
        </p:nvGraphicFramePr>
        <p:xfrm>
          <a:off x="5275263" y="1989138"/>
          <a:ext cx="736600" cy="863600"/>
        </p:xfrm>
        <a:graphic>
          <a:graphicData uri="http://schemas.openxmlformats.org/presentationml/2006/ole">
            <p:oleObj spid="_x0000_s13316" name="Equation" r:id="rId10" imgW="368280" imgH="431640" progId="Equation.DSMT4">
              <p:embed/>
            </p:oleObj>
          </a:graphicData>
        </a:graphic>
      </p:graphicFrame>
      <p:graphicFrame>
        <p:nvGraphicFramePr>
          <p:cNvPr id="63498" name="Object 10"/>
          <p:cNvGraphicFramePr>
            <a:graphicFrameLocks noChangeAspect="1"/>
          </p:cNvGraphicFramePr>
          <p:nvPr/>
        </p:nvGraphicFramePr>
        <p:xfrm>
          <a:off x="3143250" y="4229100"/>
          <a:ext cx="2085975" cy="865188"/>
        </p:xfrm>
        <a:graphic>
          <a:graphicData uri="http://schemas.openxmlformats.org/presentationml/2006/ole">
            <p:oleObj spid="_x0000_s13317" name="Equation" r:id="rId11" imgW="1041120" imgH="431640" progId="Equation.DSMT4">
              <p:embed/>
            </p:oleObj>
          </a:graphicData>
        </a:graphic>
      </p:graphicFrame>
      <p:graphicFrame>
        <p:nvGraphicFramePr>
          <p:cNvPr id="63499" name="Object 11"/>
          <p:cNvGraphicFramePr>
            <a:graphicFrameLocks noChangeAspect="1"/>
          </p:cNvGraphicFramePr>
          <p:nvPr/>
        </p:nvGraphicFramePr>
        <p:xfrm>
          <a:off x="6156325" y="5129213"/>
          <a:ext cx="1755775" cy="509587"/>
        </p:xfrm>
        <a:graphic>
          <a:graphicData uri="http://schemas.openxmlformats.org/presentationml/2006/ole">
            <p:oleObj spid="_x0000_s13318" name="Equation" r:id="rId12" imgW="876240" imgH="25380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2343150" y="5086350"/>
            <a:ext cx="25146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4857750" y="5086350"/>
            <a:ext cx="135731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457700" y="4414838"/>
            <a:ext cx="900113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6194425" y="5086350"/>
            <a:ext cx="61277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4" grpId="0" animBg="1"/>
      <p:bldP spid="25" grpId="0" animBg="1"/>
      <p:bldP spid="26" grpId="0" animBg="1"/>
      <p:bldP spid="27" grpId="0" animBg="1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，前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项部分和记为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已知</a:t>
            </a:r>
            <a:r>
              <a:rPr lang="zh-CN" altLang="en-US" smtClean="0">
                <a:sym typeface="Symbol" pitchFamily="18" charset="2"/>
              </a:rPr>
              <a:t>当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  时，</a:t>
            </a:r>
            <a:r>
              <a:rPr lang="en-US" altLang="zh-CN" i="1" smtClean="0"/>
              <a:t> s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</a:t>
            </a:r>
            <a:r>
              <a:rPr lang="zh-CN" altLang="en-US" smtClean="0"/>
              <a:t>、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zh-CN" altLang="en-US" baseline="-25000" smtClean="0"/>
              <a:t> </a:t>
            </a:r>
            <a:r>
              <a:rPr lang="en-US" altLang="zh-CN" baseline="-25000" smtClean="0"/>
              <a:t>−1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zh-CN" altLang="en-US" smtClean="0">
                <a:sym typeface="Symbol" pitchFamily="18" charset="2"/>
              </a:rPr>
              <a:t>，于是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n</a:t>
            </a:r>
            <a:r>
              <a:rPr lang="en-US" altLang="zh-CN" i="1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性质</a:t>
            </a:r>
            <a:r>
              <a:rPr lang="en-US" altLang="zh-CN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5</a:t>
            </a: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的证明</a:t>
            </a:r>
          </a:p>
        </p:txBody>
      </p:sp>
      <p:sp>
        <p:nvSpPr>
          <p:cNvPr id="14342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1000125" y="1350963"/>
          <a:ext cx="1219200" cy="863600"/>
        </p:xfrm>
        <a:graphic>
          <a:graphicData uri="http://schemas.openxmlformats.org/presentationml/2006/ole">
            <p:oleObj spid="_x0000_s14338" name="Equation" r:id="rId5" imgW="609480" imgH="431640" progId="Equation.DSMT4">
              <p:embed/>
            </p:oleObj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993775" y="2457450"/>
          <a:ext cx="1778000" cy="457200"/>
        </p:xfrm>
        <a:graphic>
          <a:graphicData uri="http://schemas.openxmlformats.org/presentationml/2006/ole">
            <p:oleObj spid="_x0000_s14339" name="Equation" r:id="rId6" imgW="888840" imgH="22860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143500" y="3271838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7466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证明</a:t>
            </a:r>
            <a:r>
              <a:rPr lang="zh-CN" altLang="en-US" smtClean="0">
                <a:solidFill>
                  <a:srgbClr val="FF0000"/>
                </a:solidFill>
              </a:rPr>
              <a:t>调和级数</a:t>
            </a:r>
            <a:r>
              <a:rPr lang="zh-CN" altLang="en-US" smtClean="0"/>
              <a:t>                                       是发散的．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证明：（反证法）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设该级数收敛于 </a:t>
            </a:r>
            <a:r>
              <a:rPr lang="en-US" altLang="zh-CN" i="1" smtClean="0"/>
              <a:t>s</a:t>
            </a:r>
            <a:r>
              <a:rPr lang="zh-CN" altLang="en-US" smtClean="0"/>
              <a:t>，其前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项部分和记为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但是</a:t>
            </a:r>
            <a:endParaRPr lang="en-US" altLang="zh-CN" smtClean="0"/>
          </a:p>
          <a:p>
            <a:pPr>
              <a:lnSpc>
                <a:spcPct val="300000"/>
              </a:lnSpc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/>
              <a:t>矛盾！故调和级数发散．</a:t>
            </a:r>
          </a:p>
        </p:txBody>
      </p:sp>
      <p:graphicFrame>
        <p:nvGraphicFramePr>
          <p:cNvPr id="15362" name="Object 3"/>
          <p:cNvGraphicFramePr>
            <a:graphicFrameLocks noChangeAspect="1"/>
          </p:cNvGraphicFramePr>
          <p:nvPr/>
        </p:nvGraphicFramePr>
        <p:xfrm>
          <a:off x="3143250" y="142875"/>
          <a:ext cx="2768600" cy="812800"/>
        </p:xfrm>
        <a:graphic>
          <a:graphicData uri="http://schemas.openxmlformats.org/presentationml/2006/ole">
            <p:oleObj spid="_x0000_s15362" name="Equation" r:id="rId3" imgW="1384200" imgH="40608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1143000" y="2500313"/>
          <a:ext cx="5260975" cy="584200"/>
        </p:xfrm>
        <a:graphic>
          <a:graphicData uri="http://schemas.openxmlformats.org/presentationml/2006/ole">
            <p:oleObj spid="_x0000_s15363" name="Equation" r:id="rId4" imgW="2628720" imgH="291960" progId="Equation.DSMT4">
              <p:embed/>
            </p:oleObj>
          </a:graphicData>
        </a:graphic>
      </p:graphicFrame>
      <p:graphicFrame>
        <p:nvGraphicFramePr>
          <p:cNvPr id="13" name="Object 34"/>
          <p:cNvGraphicFramePr>
            <a:graphicFrameLocks noChangeAspect="1"/>
          </p:cNvGraphicFramePr>
          <p:nvPr/>
        </p:nvGraphicFramePr>
        <p:xfrm>
          <a:off x="1354138" y="3214688"/>
          <a:ext cx="5718175" cy="812800"/>
        </p:xfrm>
        <a:graphic>
          <a:graphicData uri="http://schemas.openxmlformats.org/presentationml/2006/ole">
            <p:oleObj spid="_x0000_s15364" name="Equation" r:id="rId5" imgW="2857320" imgH="406080" progId="Equation.DSMT4">
              <p:embed/>
            </p:oleObj>
          </a:graphicData>
        </a:graphic>
      </p:graphicFrame>
      <p:graphicFrame>
        <p:nvGraphicFramePr>
          <p:cNvPr id="14" name="Object 35"/>
          <p:cNvGraphicFramePr>
            <a:graphicFrameLocks noChangeAspect="1"/>
          </p:cNvGraphicFramePr>
          <p:nvPr/>
        </p:nvGraphicFramePr>
        <p:xfrm>
          <a:off x="785813" y="4314825"/>
          <a:ext cx="2262187" cy="584200"/>
        </p:xfrm>
        <a:graphic>
          <a:graphicData uri="http://schemas.openxmlformats.org/presentationml/2006/ole">
            <p:oleObj spid="_x0000_s15365" name="Equation" r:id="rId6" imgW="1130040" imgH="291960" progId="Equation.DSMT4">
              <p:embed/>
            </p:oleObj>
          </a:graphicData>
        </a:graphic>
      </p:graphicFrame>
      <p:graphicFrame>
        <p:nvGraphicFramePr>
          <p:cNvPr id="15" name="Object 36"/>
          <p:cNvGraphicFramePr>
            <a:graphicFrameLocks noChangeAspect="1"/>
          </p:cNvGraphicFramePr>
          <p:nvPr/>
        </p:nvGraphicFramePr>
        <p:xfrm>
          <a:off x="7153275" y="1663700"/>
          <a:ext cx="1347788" cy="558800"/>
        </p:xfrm>
        <a:graphic>
          <a:graphicData uri="http://schemas.openxmlformats.org/presentationml/2006/ole">
            <p:oleObj spid="_x0000_s15366" name="Equation" r:id="rId7" imgW="672840" imgH="27936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2038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证明</a:t>
            </a:r>
            <a:r>
              <a:rPr lang="zh-CN" altLang="en-US" smtClean="0">
                <a:solidFill>
                  <a:srgbClr val="FF0000"/>
                </a:solidFill>
              </a:rPr>
              <a:t>调和级数</a:t>
            </a:r>
            <a:r>
              <a:rPr lang="zh-CN" altLang="en-US" smtClean="0"/>
              <a:t>                                       是发散的．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对题设级数按下列方式加括号得到新的级数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因为级数的一般项 </a:t>
            </a:r>
            <a:r>
              <a:rPr lang="en-US" altLang="zh-CN" i="1" smtClean="0">
                <a:solidFill>
                  <a:srgbClr val="0000FF"/>
                </a:solidFill>
              </a:rPr>
              <a:t>v</a:t>
            </a:r>
            <a:r>
              <a:rPr lang="en-US" altLang="zh-CN" i="1" baseline="-25000" smtClean="0">
                <a:solidFill>
                  <a:srgbClr val="0000FF"/>
                </a:solidFill>
              </a:rPr>
              <a:t>m</a:t>
            </a:r>
            <a:r>
              <a:rPr lang="zh-CN" altLang="en-US" smtClean="0"/>
              <a:t> 不趋于零，所以级数         发散．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根据</a:t>
            </a:r>
            <a:r>
              <a:rPr lang="en-US" altLang="zh-CN" smtClean="0"/>
              <a:t>P.256</a:t>
            </a:r>
            <a:r>
              <a:rPr lang="zh-CN" altLang="en-US" smtClean="0"/>
              <a:t>性质</a:t>
            </a:r>
            <a:r>
              <a:rPr lang="en-US" altLang="zh-CN" smtClean="0"/>
              <a:t>4</a:t>
            </a:r>
            <a:r>
              <a:rPr lang="zh-CN" altLang="en-US" smtClean="0"/>
              <a:t>的推论可得，调和级数也发散．</a:t>
            </a:r>
          </a:p>
        </p:txBody>
      </p:sp>
      <p:graphicFrame>
        <p:nvGraphicFramePr>
          <p:cNvPr id="16386" name="Object 3"/>
          <p:cNvGraphicFramePr>
            <a:graphicFrameLocks noChangeAspect="1"/>
          </p:cNvGraphicFramePr>
          <p:nvPr/>
        </p:nvGraphicFramePr>
        <p:xfrm>
          <a:off x="3143250" y="142875"/>
          <a:ext cx="2768600" cy="812800"/>
        </p:xfrm>
        <a:graphic>
          <a:graphicData uri="http://schemas.openxmlformats.org/presentationml/2006/ole">
            <p:oleObj spid="_x0000_s16386" name="Equation" r:id="rId3" imgW="1384200" imgH="406080" progId="Equation.DSMT4">
              <p:embed/>
            </p:oleObj>
          </a:graphicData>
        </a:graphic>
      </p:graphicFrame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454025" y="2246313"/>
          <a:ext cx="8237538" cy="798512"/>
        </p:xfrm>
        <a:graphic>
          <a:graphicData uri="http://schemas.openxmlformats.org/presentationml/2006/ole">
            <p:oleObj spid="_x0000_s16387" name="Equation" r:id="rId4" imgW="4584600" imgH="444240" progId="Equation.DSMT4">
              <p:embed/>
            </p:oleObj>
          </a:graphicData>
        </a:graphic>
      </p:graphicFrame>
      <p:grpSp>
        <p:nvGrpSpPr>
          <p:cNvPr id="2" name="组合 22"/>
          <p:cNvGrpSpPr>
            <a:grpSpLocks/>
          </p:cNvGrpSpPr>
          <p:nvPr/>
        </p:nvGrpSpPr>
        <p:grpSpPr bwMode="auto">
          <a:xfrm>
            <a:off x="1422400" y="1628775"/>
            <a:ext cx="720725" cy="585788"/>
            <a:chOff x="1707404" y="2629114"/>
            <a:chExt cx="720000" cy="585572"/>
          </a:xfrm>
        </p:grpSpPr>
        <p:sp>
          <p:nvSpPr>
            <p:cNvPr id="6" name="右大括号 5"/>
            <p:cNvSpPr/>
            <p:nvPr/>
          </p:nvSpPr>
          <p:spPr>
            <a:xfrm rot="16200000" flipV="1">
              <a:off x="1960287" y="2747569"/>
              <a:ext cx="214234" cy="720000"/>
            </a:xfrm>
            <a:prstGeom prst="righ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17" name="矩形 6"/>
            <p:cNvSpPr>
              <a:spLocks noChangeArrowheads="1"/>
            </p:cNvSpPr>
            <p:nvPr/>
          </p:nvSpPr>
          <p:spPr bwMode="auto">
            <a:xfrm>
              <a:off x="1775598" y="2629114"/>
              <a:ext cx="566167" cy="39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项</a:t>
              </a:r>
            </a:p>
          </p:txBody>
        </p:sp>
      </p:grpSp>
      <p:grpSp>
        <p:nvGrpSpPr>
          <p:cNvPr id="4" name="组合 23"/>
          <p:cNvGrpSpPr>
            <a:grpSpLocks/>
          </p:cNvGrpSpPr>
          <p:nvPr/>
        </p:nvGrpSpPr>
        <p:grpSpPr bwMode="auto">
          <a:xfrm>
            <a:off x="2571750" y="1628775"/>
            <a:ext cx="1439863" cy="585788"/>
            <a:chOff x="2729110" y="2629114"/>
            <a:chExt cx="1440000" cy="585572"/>
          </a:xfrm>
        </p:grpSpPr>
        <p:sp>
          <p:nvSpPr>
            <p:cNvPr id="10" name="右大括号 9"/>
            <p:cNvSpPr/>
            <p:nvPr/>
          </p:nvSpPr>
          <p:spPr>
            <a:xfrm rot="16200000" flipV="1">
              <a:off x="3341993" y="2387569"/>
              <a:ext cx="214234" cy="1440000"/>
            </a:xfrm>
            <a:prstGeom prst="righ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15" name="矩形 10"/>
            <p:cNvSpPr>
              <a:spLocks noChangeArrowheads="1"/>
            </p:cNvSpPr>
            <p:nvPr/>
          </p:nvSpPr>
          <p:spPr bwMode="auto">
            <a:xfrm>
              <a:off x="2921216" y="2629114"/>
              <a:ext cx="1047850" cy="39672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baseline="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项</a:t>
              </a:r>
            </a:p>
          </p:txBody>
        </p:sp>
      </p:grpSp>
      <p:grpSp>
        <p:nvGrpSpPr>
          <p:cNvPr id="5" name="组合 24"/>
          <p:cNvGrpSpPr>
            <a:grpSpLocks/>
          </p:cNvGrpSpPr>
          <p:nvPr/>
        </p:nvGrpSpPr>
        <p:grpSpPr bwMode="auto">
          <a:xfrm>
            <a:off x="5091113" y="1628775"/>
            <a:ext cx="2881312" cy="585788"/>
            <a:chOff x="4898238" y="2629114"/>
            <a:chExt cx="2880000" cy="585573"/>
          </a:xfrm>
        </p:grpSpPr>
        <p:sp>
          <p:nvSpPr>
            <p:cNvPr id="16" name="右大括号 15"/>
            <p:cNvSpPr/>
            <p:nvPr/>
          </p:nvSpPr>
          <p:spPr>
            <a:xfrm rot="16200000" flipV="1">
              <a:off x="6231120" y="1667570"/>
              <a:ext cx="214234" cy="2880000"/>
            </a:xfrm>
            <a:prstGeom prst="rightBrac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413" name="矩形 16"/>
            <p:cNvSpPr>
              <a:spLocks noChangeArrowheads="1"/>
            </p:cNvSpPr>
            <p:nvPr/>
          </p:nvSpPr>
          <p:spPr bwMode="auto">
            <a:xfrm>
              <a:off x="5986767" y="2629114"/>
              <a:ext cx="695008" cy="3967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000" b="1" i="1" baseline="30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zh-CN" altLang="en-US" sz="2000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项</a:t>
              </a:r>
            </a:p>
          </p:txBody>
        </p:sp>
      </p:grpSp>
      <p:graphicFrame>
        <p:nvGraphicFramePr>
          <p:cNvPr id="10245" name="Object 5"/>
          <p:cNvGraphicFramePr>
            <a:graphicFrameLocks noChangeAspect="1"/>
          </p:cNvGraphicFramePr>
          <p:nvPr/>
        </p:nvGraphicFramePr>
        <p:xfrm>
          <a:off x="7421563" y="1014413"/>
          <a:ext cx="708025" cy="776287"/>
        </p:xfrm>
        <a:graphic>
          <a:graphicData uri="http://schemas.openxmlformats.org/presentationml/2006/ole">
            <p:oleObj spid="_x0000_s16388" name="Equation" r:id="rId5" imgW="393480" imgH="431640" progId="Equation.DSMT4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1878013" y="3143250"/>
          <a:ext cx="479425" cy="733425"/>
        </p:xfrm>
        <a:graphic>
          <a:graphicData uri="http://schemas.openxmlformats.org/presentationml/2006/ole">
            <p:oleObj spid="_x0000_s16389" name="Equation" r:id="rId6" imgW="266400" imgH="406080" progId="Equation.DSMT4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3506788" y="3143250"/>
          <a:ext cx="479425" cy="733425"/>
        </p:xfrm>
        <a:graphic>
          <a:graphicData uri="http://schemas.openxmlformats.org/presentationml/2006/ole">
            <p:oleObj spid="_x0000_s16390" name="Equation" r:id="rId7" imgW="266400" imgH="406080" progId="Equation.DSMT4">
              <p:embed/>
            </p:oleObj>
          </a:graphicData>
        </a:graphic>
      </p:graphicFrame>
      <p:grpSp>
        <p:nvGrpSpPr>
          <p:cNvPr id="7" name="组合 38"/>
          <p:cNvGrpSpPr>
            <a:grpSpLocks/>
          </p:cNvGrpSpPr>
          <p:nvPr/>
        </p:nvGrpSpPr>
        <p:grpSpPr bwMode="auto">
          <a:xfrm>
            <a:off x="441325" y="3000375"/>
            <a:ext cx="273050" cy="685800"/>
            <a:chOff x="857250" y="2929728"/>
            <a:chExt cx="273050" cy="685010"/>
          </a:xfrm>
        </p:grpSpPr>
        <p:graphicFrame>
          <p:nvGraphicFramePr>
            <p:cNvPr id="16397" name="Object 8"/>
            <p:cNvGraphicFramePr>
              <a:graphicFrameLocks noChangeAspect="1"/>
            </p:cNvGraphicFramePr>
            <p:nvPr/>
          </p:nvGraphicFramePr>
          <p:xfrm>
            <a:off x="857250" y="3206750"/>
            <a:ext cx="273050" cy="407988"/>
          </p:xfrm>
          <a:graphic>
            <a:graphicData uri="http://schemas.openxmlformats.org/presentationml/2006/ole">
              <p:oleObj spid="_x0000_s16397" name="Equation" r:id="rId8" imgW="152280" imgH="228600" progId="Equation.DSMT4">
                <p:embed/>
              </p:oleObj>
            </a:graphicData>
          </a:graphic>
        </p:graphicFrame>
        <p:cxnSp>
          <p:nvCxnSpPr>
            <p:cNvPr id="36" name="直接箭头连接符 35"/>
            <p:cNvCxnSpPr/>
            <p:nvPr/>
          </p:nvCxnSpPr>
          <p:spPr>
            <a:xfrm rot="5400000">
              <a:off x="851066" y="3070850"/>
              <a:ext cx="285421" cy="3175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39"/>
          <p:cNvGrpSpPr>
            <a:grpSpLocks/>
          </p:cNvGrpSpPr>
          <p:nvPr/>
        </p:nvGrpSpPr>
        <p:grpSpPr bwMode="auto">
          <a:xfrm>
            <a:off x="815975" y="3000375"/>
            <a:ext cx="295275" cy="685800"/>
            <a:chOff x="846162" y="2929728"/>
            <a:chExt cx="295275" cy="684299"/>
          </a:xfrm>
        </p:grpSpPr>
        <p:graphicFrame>
          <p:nvGraphicFramePr>
            <p:cNvPr id="16396" name="Object 12"/>
            <p:cNvGraphicFramePr>
              <a:graphicFrameLocks noChangeAspect="1"/>
            </p:cNvGraphicFramePr>
            <p:nvPr/>
          </p:nvGraphicFramePr>
          <p:xfrm>
            <a:off x="846162" y="3206040"/>
            <a:ext cx="295275" cy="407987"/>
          </p:xfrm>
          <a:graphic>
            <a:graphicData uri="http://schemas.openxmlformats.org/presentationml/2006/ole">
              <p:oleObj spid="_x0000_s16396" name="Equation" r:id="rId9" imgW="164880" imgH="228600" progId="Equation.DSMT4">
                <p:embed/>
              </p:oleObj>
            </a:graphicData>
          </a:graphic>
        </p:graphicFrame>
        <p:cxnSp>
          <p:nvCxnSpPr>
            <p:cNvPr id="42" name="直接箭头连接符 41"/>
            <p:cNvCxnSpPr/>
            <p:nvPr/>
          </p:nvCxnSpPr>
          <p:spPr>
            <a:xfrm rot="5400000">
              <a:off x="850444" y="3071496"/>
              <a:ext cx="285125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组合 42"/>
          <p:cNvGrpSpPr>
            <a:grpSpLocks/>
          </p:cNvGrpSpPr>
          <p:nvPr/>
        </p:nvGrpSpPr>
        <p:grpSpPr bwMode="auto">
          <a:xfrm>
            <a:off x="1606550" y="3000375"/>
            <a:ext cx="295275" cy="685800"/>
            <a:chOff x="846160" y="2929728"/>
            <a:chExt cx="295275" cy="685803"/>
          </a:xfrm>
        </p:grpSpPr>
        <p:graphicFrame>
          <p:nvGraphicFramePr>
            <p:cNvPr id="16395" name="Object 13"/>
            <p:cNvGraphicFramePr>
              <a:graphicFrameLocks noChangeAspect="1"/>
            </p:cNvGraphicFramePr>
            <p:nvPr/>
          </p:nvGraphicFramePr>
          <p:xfrm>
            <a:off x="846160" y="3207543"/>
            <a:ext cx="295275" cy="407988"/>
          </p:xfrm>
          <a:graphic>
            <a:graphicData uri="http://schemas.openxmlformats.org/presentationml/2006/ole">
              <p:oleObj spid="_x0000_s16395" name="Equation" r:id="rId10" imgW="164880" imgH="228600" progId="Equation.DSMT4">
                <p:embed/>
              </p:oleObj>
            </a:graphicData>
          </a:graphic>
        </p:graphicFrame>
        <p:cxnSp>
          <p:nvCxnSpPr>
            <p:cNvPr id="45" name="直接箭头连接符 44"/>
            <p:cNvCxnSpPr/>
            <p:nvPr/>
          </p:nvCxnSpPr>
          <p:spPr>
            <a:xfrm rot="5400000">
              <a:off x="850128" y="3071810"/>
              <a:ext cx="285751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45"/>
          <p:cNvGrpSpPr>
            <a:grpSpLocks/>
          </p:cNvGrpSpPr>
          <p:nvPr/>
        </p:nvGrpSpPr>
        <p:grpSpPr bwMode="auto">
          <a:xfrm>
            <a:off x="3203575" y="3000375"/>
            <a:ext cx="295275" cy="685800"/>
            <a:chOff x="846147" y="2929728"/>
            <a:chExt cx="295275" cy="685803"/>
          </a:xfrm>
        </p:grpSpPr>
        <p:graphicFrame>
          <p:nvGraphicFramePr>
            <p:cNvPr id="16394" name="Object 14"/>
            <p:cNvGraphicFramePr>
              <a:graphicFrameLocks noChangeAspect="1"/>
            </p:cNvGraphicFramePr>
            <p:nvPr/>
          </p:nvGraphicFramePr>
          <p:xfrm>
            <a:off x="846147" y="3207544"/>
            <a:ext cx="295275" cy="407987"/>
          </p:xfrm>
          <a:graphic>
            <a:graphicData uri="http://schemas.openxmlformats.org/presentationml/2006/ole">
              <p:oleObj spid="_x0000_s16394" name="Equation" r:id="rId11" imgW="164880" imgH="228600" progId="Equation.DSMT4">
                <p:embed/>
              </p:oleObj>
            </a:graphicData>
          </a:graphic>
        </p:graphicFrame>
        <p:cxnSp>
          <p:nvCxnSpPr>
            <p:cNvPr id="48" name="直接箭头连接符 47"/>
            <p:cNvCxnSpPr/>
            <p:nvPr/>
          </p:nvCxnSpPr>
          <p:spPr>
            <a:xfrm rot="5400000">
              <a:off x="850115" y="3071810"/>
              <a:ext cx="285751" cy="1588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组合 48"/>
          <p:cNvGrpSpPr>
            <a:grpSpLocks/>
          </p:cNvGrpSpPr>
          <p:nvPr/>
        </p:nvGrpSpPr>
        <p:grpSpPr bwMode="auto">
          <a:xfrm>
            <a:off x="6296025" y="3000375"/>
            <a:ext cx="341313" cy="685800"/>
            <a:chOff x="823900" y="2929728"/>
            <a:chExt cx="341313" cy="685802"/>
          </a:xfrm>
        </p:grpSpPr>
        <p:graphicFrame>
          <p:nvGraphicFramePr>
            <p:cNvPr id="16393" name="Object 15"/>
            <p:cNvGraphicFramePr>
              <a:graphicFrameLocks noChangeAspect="1"/>
            </p:cNvGraphicFramePr>
            <p:nvPr/>
          </p:nvGraphicFramePr>
          <p:xfrm>
            <a:off x="823900" y="3207543"/>
            <a:ext cx="341313" cy="407987"/>
          </p:xfrm>
          <a:graphic>
            <a:graphicData uri="http://schemas.openxmlformats.org/presentationml/2006/ole">
              <p:oleObj spid="_x0000_s16393" name="Equation" r:id="rId12" imgW="190440" imgH="228600" progId="Equation.DSMT4">
                <p:embed/>
              </p:oleObj>
            </a:graphicData>
          </a:graphic>
        </p:graphicFrame>
        <p:cxnSp>
          <p:nvCxnSpPr>
            <p:cNvPr id="51" name="直接箭头连接符 50"/>
            <p:cNvCxnSpPr/>
            <p:nvPr/>
          </p:nvCxnSpPr>
          <p:spPr>
            <a:xfrm rot="5400000">
              <a:off x="851682" y="3071809"/>
              <a:ext cx="285751" cy="1587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0256" name="Object 16"/>
          <p:cNvGraphicFramePr>
            <a:graphicFrameLocks noChangeAspect="1"/>
          </p:cNvGraphicFramePr>
          <p:nvPr/>
        </p:nvGraphicFramePr>
        <p:xfrm>
          <a:off x="6643688" y="3143250"/>
          <a:ext cx="479425" cy="733425"/>
        </p:xfrm>
        <a:graphic>
          <a:graphicData uri="http://schemas.openxmlformats.org/presentationml/2006/ole">
            <p:oleObj spid="_x0000_s16391" name="Equation" r:id="rId13" imgW="266400" imgH="406080" progId="Equation.DSMT4">
              <p:embed/>
            </p:oleObj>
          </a:graphicData>
        </a:graphic>
      </p:graphicFrame>
      <p:graphicFrame>
        <p:nvGraphicFramePr>
          <p:cNvPr id="10257" name="Object 17"/>
          <p:cNvGraphicFramePr>
            <a:graphicFrameLocks noChangeAspect="1"/>
          </p:cNvGraphicFramePr>
          <p:nvPr/>
        </p:nvGraphicFramePr>
        <p:xfrm>
          <a:off x="6300788" y="4067175"/>
          <a:ext cx="708025" cy="776288"/>
        </p:xfrm>
        <a:graphic>
          <a:graphicData uri="http://schemas.openxmlformats.org/presentationml/2006/ole">
            <p:oleObj spid="_x0000_s16392" name="Equation" r:id="rId14" imgW="3934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smtClean="0"/>
              <a:t>柯西审敛原理</a:t>
            </a:r>
            <a:r>
              <a:rPr lang="zh-CN" altLang="en-US" sz="2400" smtClean="0">
                <a:solidFill>
                  <a:srgbClr val="FF0000"/>
                </a:solidFill>
              </a:rPr>
              <a:t>（</a:t>
            </a:r>
            <a:r>
              <a:rPr lang="en-US" altLang="zh-CN" sz="2400" smtClean="0">
                <a:solidFill>
                  <a:srgbClr val="FF0000"/>
                </a:solidFill>
              </a:rPr>
              <a:t>P.257</a:t>
            </a:r>
            <a:r>
              <a:rPr lang="zh-CN" altLang="en-US" sz="2400" smtClean="0">
                <a:solidFill>
                  <a:srgbClr val="FF0000"/>
                </a:solidFill>
              </a:rPr>
              <a:t>）</a:t>
            </a:r>
            <a:endParaRPr lang="en-US" altLang="zh-CN" sz="2400" smtClean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/>
          </p:cNvSpPr>
          <p:nvPr>
            <p:ph type="body" idx="1"/>
          </p:nvPr>
        </p:nvSpPr>
        <p:spPr>
          <a:xfrm>
            <a:off x="457200" y="1481138"/>
            <a:ext cx="8229600" cy="5260975"/>
          </a:xfrm>
          <a:noFill/>
        </p:spPr>
        <p:txBody>
          <a:bodyPr>
            <a:spAutoFit/>
          </a:bodyPr>
          <a:lstStyle/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         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>
                <a:solidFill>
                  <a:srgbClr val="0000FF"/>
                </a:solidFill>
              </a:rPr>
              <a:t>（发散）</a:t>
            </a:r>
            <a:r>
              <a:rPr lang="en-US" altLang="zh-CN" smtClean="0"/>
              <a:t>	</a:t>
            </a:r>
            <a:r>
              <a:rPr lang="zh-CN" altLang="en-US" smtClean="0"/>
              <a:t>                     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>
                <a:solidFill>
                  <a:srgbClr val="0000FF"/>
                </a:solidFill>
              </a:rPr>
              <a:t>（发散）</a:t>
            </a:r>
            <a:r>
              <a:rPr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lnSpc>
                <a:spcPct val="100000"/>
              </a:lnSpc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  <a:p>
            <a:pPr eaLnBrk="1" hangingPunct="1">
              <a:lnSpc>
                <a:spcPct val="100000"/>
              </a:lnSpc>
              <a:buClrTx/>
              <a:buSzTx/>
              <a:buFontTx/>
              <a:buNone/>
            </a:pPr>
            <a:r>
              <a:rPr lang="zh-CN" altLang="en-US" smtClean="0">
                <a:sym typeface="Symbol" pitchFamily="18" charset="2"/>
              </a:rPr>
              <a:t>					  </a:t>
            </a:r>
            <a:r>
              <a:rPr lang="en-US" altLang="zh-CN" smtClean="0">
                <a:sym typeface="Symbol" pitchFamily="18" charset="2"/>
              </a:rPr>
              <a:t>&gt; 0</a:t>
            </a:r>
            <a:r>
              <a:rPr lang="zh-CN" altLang="en-US" smtClean="0">
                <a:sym typeface="Symbol" pitchFamily="18" charset="2"/>
              </a:rPr>
              <a:t>，总存在正整数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>
                <a:sym typeface="Symbol" pitchFamily="18" charset="2"/>
              </a:rPr>
              <a:t>，</a:t>
            </a: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					当 </a:t>
            </a:r>
            <a:r>
              <a:rPr lang="en-US" altLang="zh-CN" i="1" smtClean="0">
                <a:sym typeface="Symbol" pitchFamily="18" charset="2"/>
              </a:rPr>
              <a:t>m</a:t>
            </a:r>
            <a:r>
              <a:rPr lang="zh-CN" altLang="en-US" smtClean="0">
                <a:sym typeface="Symbol" pitchFamily="18" charset="2"/>
              </a:rPr>
              <a:t>、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&gt;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</a:t>
            </a:r>
            <a:r>
              <a:rPr lang="en-US" altLang="zh-CN" smtClean="0">
                <a:sym typeface="Symbol" pitchFamily="18" charset="2"/>
              </a:rPr>
              <a:t>|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m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−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en-US" altLang="zh-CN" i="1" smtClean="0">
                <a:solidFill>
                  <a:srgbClr val="000000"/>
                </a:solidFill>
              </a:rPr>
              <a:t> </a:t>
            </a:r>
            <a:r>
              <a:rPr lang="en-US" altLang="zh-CN" smtClean="0">
                <a:solidFill>
                  <a:srgbClr val="000000"/>
                </a:solidFill>
              </a:rPr>
              <a:t>| &lt; </a:t>
            </a:r>
            <a:r>
              <a:rPr lang="en-US" altLang="zh-CN" i="1" smtClean="0">
                <a:solidFill>
                  <a:srgbClr val="000000"/>
                </a:solidFill>
                <a:latin typeface="Symbol" pitchFamily="18" charset="2"/>
              </a:rPr>
              <a:t>e</a:t>
            </a:r>
            <a:r>
              <a:rPr lang="zh-CN" altLang="en-US" i="1" smtClean="0">
                <a:solidFill>
                  <a:srgbClr val="000000"/>
                </a:solidFill>
                <a:latin typeface="Symbol" pitchFamily="18" charset="2"/>
              </a:rPr>
              <a:t> </a:t>
            </a:r>
            <a:r>
              <a:rPr lang="zh-CN" altLang="en-US" sz="1800" smtClean="0">
                <a:latin typeface="Arial" charset="0"/>
              </a:rPr>
              <a:t>．</a:t>
            </a:r>
            <a:endParaRPr lang="zh-CN" altLang="en-US" smtClean="0"/>
          </a:p>
          <a:p>
            <a:pPr eaLnBrk="1" hangingPunct="1">
              <a:buFont typeface="Wingdings 3" pitchFamily="18" charset="2"/>
              <a:buNone/>
            </a:pPr>
            <a:endParaRPr lang="zh-CN" altLang="en-US" smtClean="0"/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/>
              <a:t>注意到：</a:t>
            </a:r>
            <a:r>
              <a:rPr lang="zh-CN" altLang="en-US" smtClean="0">
                <a:sym typeface="Symbol" pitchFamily="18" charset="2"/>
              </a:rPr>
              <a:t>|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+ 1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+ 2</a:t>
            </a:r>
            <a:r>
              <a:rPr lang="en-US" altLang="zh-CN" smtClean="0">
                <a:sym typeface="Symbol" pitchFamily="18" charset="2"/>
              </a:rPr>
              <a:t> +… +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</a:t>
            </a:r>
            <a:r>
              <a:rPr lang="en-US" altLang="zh-CN" i="1" baseline="-25000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| = </a:t>
            </a:r>
            <a:r>
              <a:rPr lang="zh-CN" altLang="en-US" smtClean="0">
                <a:sym typeface="Symbol" pitchFamily="18" charset="2"/>
              </a:rPr>
              <a:t>|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</a:t>
            </a:r>
            <a:r>
              <a:rPr lang="en-US" altLang="zh-CN" i="1" baseline="-25000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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|</a:t>
            </a:r>
            <a:r>
              <a:rPr lang="zh-CN" altLang="en-US" smtClean="0">
                <a:sym typeface="Symbol" pitchFamily="18" charset="2"/>
              </a:rPr>
              <a:t>，于是</a:t>
            </a:r>
          </a:p>
          <a:p>
            <a:pPr eaLnBrk="1" hangingPunct="1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eaLnBrk="1" hangingPunct="1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级数          收敛的</a:t>
            </a:r>
            <a:r>
              <a:rPr lang="zh-CN" altLang="en-US" smtClean="0">
                <a:solidFill>
                  <a:srgbClr val="FF0000"/>
                </a:solidFill>
              </a:rPr>
              <a:t>充分必要条件</a:t>
            </a:r>
            <a:r>
              <a:rPr lang="zh-CN" altLang="en-US" smtClean="0"/>
              <a:t>是：</a:t>
            </a:r>
            <a:r>
              <a:rPr lang="zh-CN" altLang="en-US" smtClean="0">
                <a:sym typeface="Symbol" pitchFamily="18" charset="2"/>
              </a:rPr>
              <a:t>  </a:t>
            </a:r>
            <a:r>
              <a:rPr lang="en-US" altLang="zh-CN" smtClean="0">
                <a:sym typeface="Symbol" pitchFamily="18" charset="2"/>
              </a:rPr>
              <a:t>&gt; 0</a:t>
            </a:r>
            <a:r>
              <a:rPr lang="zh-CN" altLang="en-US" smtClean="0">
                <a:sym typeface="Symbol" pitchFamily="18" charset="2"/>
              </a:rPr>
              <a:t>，总存在</a:t>
            </a:r>
          </a:p>
          <a:p>
            <a:pPr eaLnBrk="1" hangingPunct="1"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正整数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&gt; 0</a:t>
            </a:r>
            <a:r>
              <a:rPr lang="zh-CN" altLang="en-US" smtClean="0">
                <a:sym typeface="Symbol" pitchFamily="18" charset="2"/>
              </a:rPr>
              <a:t>，当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&gt; 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时，对于任意正整数 </a:t>
            </a:r>
            <a:r>
              <a:rPr lang="en-US" altLang="zh-CN" i="1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，都有</a:t>
            </a:r>
          </a:p>
          <a:p>
            <a:pPr algn="ctr" eaLnBrk="1" hangingPunct="1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|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+ 1</a:t>
            </a:r>
            <a:r>
              <a:rPr lang="en-US" altLang="zh-CN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+ 2</a:t>
            </a:r>
            <a:r>
              <a:rPr lang="en-US" altLang="zh-CN" smtClean="0">
                <a:sym typeface="Symbol" pitchFamily="18" charset="2"/>
              </a:rPr>
              <a:t> +… + 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</a:t>
            </a:r>
            <a:r>
              <a:rPr lang="en-US" altLang="zh-CN" i="1" baseline="-25000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| = </a:t>
            </a:r>
            <a:r>
              <a:rPr lang="zh-CN" altLang="en-US" smtClean="0">
                <a:sym typeface="Symbol" pitchFamily="18" charset="2"/>
              </a:rPr>
              <a:t>|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n </a:t>
            </a:r>
            <a:r>
              <a:rPr lang="en-US" altLang="zh-CN" baseline="-25000" smtClean="0">
                <a:sym typeface="Symbol" pitchFamily="18" charset="2"/>
              </a:rPr>
              <a:t>+ </a:t>
            </a:r>
            <a:r>
              <a:rPr lang="en-US" altLang="zh-CN" i="1" baseline="-25000" smtClean="0">
                <a:sym typeface="Symbol" pitchFamily="18" charset="2"/>
              </a:rPr>
              <a:t>p</a:t>
            </a:r>
            <a:r>
              <a:rPr lang="en-US" altLang="zh-CN" smtClean="0">
                <a:sym typeface="Symbol" pitchFamily="18" charset="2"/>
              </a:rPr>
              <a:t>  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| &lt; </a:t>
            </a:r>
            <a:r>
              <a:rPr lang="zh-CN" altLang="en-US" smtClean="0">
                <a:sym typeface="Symbol" pitchFamily="18" charset="2"/>
              </a:rPr>
              <a:t>．</a:t>
            </a:r>
            <a:endParaRPr lang="en-US" altLang="zh-CN" smtClean="0">
              <a:sym typeface="Symbol" pitchFamily="18" charset="2"/>
            </a:endParaRPr>
          </a:p>
          <a:p>
            <a:pPr algn="ctr" eaLnBrk="1" hangingPunct="1">
              <a:buFont typeface="Wingdings 3" pitchFamily="18" charset="2"/>
              <a:buNone/>
            </a:pPr>
            <a:endParaRPr lang="zh-CN" altLang="zh-CN" smtClean="0">
              <a:sym typeface="Symbol" pitchFamily="18" charset="2"/>
            </a:endParaRPr>
          </a:p>
        </p:txBody>
      </p:sp>
      <p:graphicFrame>
        <p:nvGraphicFramePr>
          <p:cNvPr id="60419" name="Object 3"/>
          <p:cNvGraphicFramePr>
            <a:graphicFrameLocks noChangeAspect="1"/>
          </p:cNvGraphicFramePr>
          <p:nvPr/>
        </p:nvGraphicFramePr>
        <p:xfrm>
          <a:off x="2197100" y="4624388"/>
          <a:ext cx="762000" cy="863600"/>
        </p:xfrm>
        <a:graphic>
          <a:graphicData uri="http://schemas.openxmlformats.org/presentationml/2006/ole">
            <p:oleObj spid="_x0000_s17410" name="Equation" r:id="rId4" imgW="380880" imgH="43164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504950" y="1296988"/>
          <a:ext cx="762000" cy="863600"/>
        </p:xfrm>
        <a:graphic>
          <a:graphicData uri="http://schemas.openxmlformats.org/presentationml/2006/ole">
            <p:oleObj spid="_x0000_s17411" name="Equation" r:id="rId5" imgW="380880" imgH="43164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5053013" y="1474788"/>
          <a:ext cx="609600" cy="508000"/>
        </p:xfrm>
        <a:graphic>
          <a:graphicData uri="http://schemas.openxmlformats.org/presentationml/2006/ole">
            <p:oleObj spid="_x0000_s17412" name="Equation" r:id="rId6" imgW="304560" imgH="253800" progId="Equation.DSMT4">
              <p:embed/>
            </p:oleObj>
          </a:graphicData>
        </a:graphic>
      </p:graphicFrame>
      <p:sp>
        <p:nvSpPr>
          <p:cNvPr id="8" name="左右箭头 7"/>
          <p:cNvSpPr/>
          <p:nvPr/>
        </p:nvSpPr>
        <p:spPr>
          <a:xfrm>
            <a:off x="4195763" y="1485900"/>
            <a:ext cx="785812" cy="485775"/>
          </a:xfrm>
          <a:prstGeom prst="leftRightArrow">
            <a:avLst>
              <a:gd name="adj1" fmla="val 50000"/>
              <a:gd name="adj2" fmla="val 325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9952" name="AutoShape 16"/>
          <p:cNvSpPr>
            <a:spLocks noChangeArrowheads="1"/>
          </p:cNvSpPr>
          <p:nvPr/>
        </p:nvSpPr>
        <p:spPr bwMode="auto">
          <a:xfrm>
            <a:off x="457200" y="4638675"/>
            <a:ext cx="8231188" cy="169862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左右箭头 7"/>
          <p:cNvSpPr>
            <a:spLocks noChangeArrowheads="1"/>
          </p:cNvSpPr>
          <p:nvPr/>
        </p:nvSpPr>
        <p:spPr bwMode="auto">
          <a:xfrm rot="-5400000">
            <a:off x="5836445" y="2034381"/>
            <a:ext cx="576262" cy="485775"/>
          </a:xfrm>
          <a:prstGeom prst="leftRightArrow">
            <a:avLst>
              <a:gd name="adj1" fmla="val 50000"/>
              <a:gd name="adj2" fmla="val 23896"/>
            </a:avLst>
          </a:prstGeom>
          <a:solidFill>
            <a:srgbClr val="00B050"/>
          </a:solidFill>
          <a:ln w="55000" cmpd="thickThin" algn="ctr">
            <a:noFill/>
            <a:miter lim="800000"/>
            <a:headEnd/>
            <a:tailEnd/>
          </a:ln>
        </p:spPr>
        <p:txBody>
          <a:bodyPr vert="eaVert"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1908175" y="2708275"/>
            <a:ext cx="2051050" cy="8509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sym typeface="Symbol" pitchFamily="18" charset="2"/>
              </a:rPr>
              <a:t>数列的柯西</a:t>
            </a:r>
          </a:p>
          <a:p>
            <a:pPr algn="ctr"/>
            <a:r>
              <a:rPr lang="zh-CN" altLang="en-US" sz="2400" b="1">
                <a:solidFill>
                  <a:srgbClr val="0000FF"/>
                </a:solidFill>
                <a:sym typeface="Symbol" pitchFamily="18" charset="2"/>
              </a:rPr>
              <a:t>极限存在准则</a:t>
            </a:r>
          </a:p>
        </p:txBody>
      </p:sp>
      <p:sp>
        <p:nvSpPr>
          <p:cNvPr id="39957" name="Rectangle 21"/>
          <p:cNvSpPr>
            <a:spLocks noChangeArrowheads="1"/>
          </p:cNvSpPr>
          <p:nvPr/>
        </p:nvSpPr>
        <p:spPr bwMode="auto">
          <a:xfrm>
            <a:off x="2627313" y="5348288"/>
            <a:ext cx="172878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58" name="Rectangle 22"/>
          <p:cNvSpPr>
            <a:spLocks noChangeArrowheads="1"/>
          </p:cNvSpPr>
          <p:nvPr/>
        </p:nvSpPr>
        <p:spPr bwMode="auto">
          <a:xfrm flipH="1">
            <a:off x="4356100" y="5348288"/>
            <a:ext cx="36004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99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99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800" decel="100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800" decel="100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800" decel="100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800" decel="100000" fill="hold"/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  <p:bldP spid="39952" grpId="0" animBg="1"/>
      <p:bldP spid="2" grpId="0" animBg="1"/>
      <p:bldP spid="39956" grpId="0" animBg="1"/>
      <p:bldP spid="39957" grpId="0" animBg="1"/>
      <p:bldP spid="3995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引言</a:t>
            </a:r>
          </a:p>
        </p:txBody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/>
              <a:t>人们认识事物在数量方面的特性，往往有一个由近似到精确的过程．</a:t>
            </a:r>
          </a:p>
          <a:p>
            <a:r>
              <a:rPr lang="zh-CN" altLang="en-US" smtClean="0"/>
              <a:t>在这种认识过程中，会遇到由有限个数量相加到无穷多个数量相加的问题．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圆的面积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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  <a:sym typeface="Symbol" pitchFamily="18" charset="2"/>
              </a:rPr>
              <a:t>（内接正六边形的面积）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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z="2000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2</a:t>
            </a:r>
            <a:r>
              <a:rPr lang="zh-CN" altLang="en-US" sz="2000" smtClean="0">
                <a:solidFill>
                  <a:srgbClr val="0000FF"/>
                </a:solidFill>
                <a:sym typeface="Symbol" pitchFamily="18" charset="2"/>
              </a:rPr>
              <a:t>（内接正十二边形的面积）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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z="2000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2 </a:t>
            </a:r>
            <a:r>
              <a:rPr lang="en-US" altLang="zh-CN" sz="2000" smtClean="0">
                <a:sym typeface="Symbol" pitchFamily="18" charset="2"/>
              </a:rPr>
              <a:t>+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3 </a:t>
            </a:r>
            <a:r>
              <a:rPr lang="zh-CN" altLang="en-US" sz="2000" smtClean="0">
                <a:solidFill>
                  <a:srgbClr val="0000FF"/>
                </a:solidFill>
                <a:sym typeface="Symbol" pitchFamily="18" charset="2"/>
              </a:rPr>
              <a:t>（内接正二十四边形的面积）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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1</a:t>
            </a:r>
            <a:r>
              <a:rPr lang="en-US" altLang="zh-CN" sz="2000" smtClean="0">
                <a:sym typeface="Symbol" pitchFamily="18" charset="2"/>
              </a:rPr>
              <a:t> +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2 </a:t>
            </a:r>
            <a:r>
              <a:rPr lang="en-US" altLang="zh-CN" sz="2000" smtClean="0">
                <a:sym typeface="Symbol" pitchFamily="18" charset="2"/>
              </a:rPr>
              <a:t>+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baseline="-25000" smtClean="0">
                <a:sym typeface="Symbol" pitchFamily="18" charset="2"/>
              </a:rPr>
              <a:t>3</a:t>
            </a:r>
            <a:r>
              <a:rPr lang="en-US" altLang="zh-CN" smtClean="0">
                <a:sym typeface="Symbol" pitchFamily="18" charset="2"/>
              </a:rPr>
              <a:t> + …</a:t>
            </a: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（当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  时）</a:t>
            </a:r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6084888" y="3716338"/>
            <a:ext cx="2879725" cy="2879725"/>
          </a:xfrm>
          <a:prstGeom prst="ellipse">
            <a:avLst/>
          </a:prstGeom>
          <a:solidFill>
            <a:schemeClr val="tx1"/>
          </a:solidFill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69" name="AutoShape 5"/>
          <p:cNvSpPr>
            <a:spLocks noChangeAspect="1" noChangeArrowheads="1"/>
          </p:cNvSpPr>
          <p:nvPr/>
        </p:nvSpPr>
        <p:spPr bwMode="auto">
          <a:xfrm>
            <a:off x="6096000" y="3921125"/>
            <a:ext cx="2854325" cy="2470150"/>
          </a:xfrm>
          <a:prstGeom prst="hexagon">
            <a:avLst>
              <a:gd name="adj" fmla="val 28888"/>
              <a:gd name="vf" fmla="val 115470"/>
            </a:avLst>
          </a:prstGeom>
          <a:solidFill>
            <a:srgbClr val="99CC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6800850" y="3721100"/>
            <a:ext cx="1439863" cy="198438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1" name="AutoShape 7"/>
          <p:cNvSpPr>
            <a:spLocks noChangeArrowheads="1"/>
          </p:cNvSpPr>
          <p:nvPr/>
        </p:nvSpPr>
        <p:spPr bwMode="auto">
          <a:xfrm flipV="1">
            <a:off x="6800850" y="6388100"/>
            <a:ext cx="1439863" cy="198438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 rot="3600000">
            <a:off x="7956551" y="4391025"/>
            <a:ext cx="1439862" cy="198437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3" name="AutoShape 9"/>
          <p:cNvSpPr>
            <a:spLocks noChangeArrowheads="1"/>
          </p:cNvSpPr>
          <p:nvPr/>
        </p:nvSpPr>
        <p:spPr bwMode="auto">
          <a:xfrm rot="7200000">
            <a:off x="7958138" y="5724525"/>
            <a:ext cx="1439862" cy="198438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4" name="AutoShape 10"/>
          <p:cNvSpPr>
            <a:spLocks noChangeArrowheads="1"/>
          </p:cNvSpPr>
          <p:nvPr/>
        </p:nvSpPr>
        <p:spPr bwMode="auto">
          <a:xfrm rot="-7200000">
            <a:off x="5646737" y="5719763"/>
            <a:ext cx="1439863" cy="198438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5" name="AutoShape 11"/>
          <p:cNvSpPr>
            <a:spLocks noChangeArrowheads="1"/>
          </p:cNvSpPr>
          <p:nvPr/>
        </p:nvSpPr>
        <p:spPr bwMode="auto">
          <a:xfrm rot="-3600000">
            <a:off x="5649913" y="4387850"/>
            <a:ext cx="1439862" cy="198438"/>
          </a:xfrm>
          <a:prstGeom prst="triangle">
            <a:avLst>
              <a:gd name="adj" fmla="val 49634"/>
            </a:avLst>
          </a:prstGeom>
          <a:solidFill>
            <a:srgbClr val="FF00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6" name="AutoShape 12"/>
          <p:cNvSpPr>
            <a:spLocks noChangeArrowheads="1"/>
          </p:cNvSpPr>
          <p:nvPr/>
        </p:nvSpPr>
        <p:spPr bwMode="auto">
          <a:xfrm rot="-900000">
            <a:off x="6781800" y="3767138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7" name="AutoShape 13"/>
          <p:cNvSpPr>
            <a:spLocks noChangeArrowheads="1"/>
          </p:cNvSpPr>
          <p:nvPr/>
        </p:nvSpPr>
        <p:spPr bwMode="auto">
          <a:xfrm rot="900000">
            <a:off x="7505700" y="3767138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8" name="AutoShape 14"/>
          <p:cNvSpPr>
            <a:spLocks noChangeArrowheads="1"/>
          </p:cNvSpPr>
          <p:nvPr/>
        </p:nvSpPr>
        <p:spPr bwMode="auto">
          <a:xfrm rot="2700000">
            <a:off x="8135938" y="4130675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79" name="AutoShape 15"/>
          <p:cNvSpPr>
            <a:spLocks noChangeArrowheads="1"/>
          </p:cNvSpPr>
          <p:nvPr/>
        </p:nvSpPr>
        <p:spPr bwMode="auto">
          <a:xfrm rot="4500000">
            <a:off x="8501063" y="4754562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0" name="AutoShape 16"/>
          <p:cNvSpPr>
            <a:spLocks noChangeArrowheads="1"/>
          </p:cNvSpPr>
          <p:nvPr/>
        </p:nvSpPr>
        <p:spPr bwMode="auto">
          <a:xfrm rot="6300000">
            <a:off x="8505826" y="5502275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1" name="AutoShape 17"/>
          <p:cNvSpPr>
            <a:spLocks noChangeArrowheads="1"/>
          </p:cNvSpPr>
          <p:nvPr/>
        </p:nvSpPr>
        <p:spPr bwMode="auto">
          <a:xfrm rot="8100000">
            <a:off x="8145463" y="6121400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2" name="AutoShape 18"/>
          <p:cNvSpPr>
            <a:spLocks noChangeArrowheads="1"/>
          </p:cNvSpPr>
          <p:nvPr/>
        </p:nvSpPr>
        <p:spPr bwMode="auto">
          <a:xfrm rot="9900000">
            <a:off x="7513638" y="6483350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3" name="AutoShape 19"/>
          <p:cNvSpPr>
            <a:spLocks noChangeArrowheads="1"/>
          </p:cNvSpPr>
          <p:nvPr/>
        </p:nvSpPr>
        <p:spPr bwMode="auto">
          <a:xfrm rot="-9900000">
            <a:off x="6775450" y="6488113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4" name="AutoShape 20"/>
          <p:cNvSpPr>
            <a:spLocks noChangeArrowheads="1"/>
          </p:cNvSpPr>
          <p:nvPr/>
        </p:nvSpPr>
        <p:spPr bwMode="auto">
          <a:xfrm rot="-8100000">
            <a:off x="6138863" y="6111875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5" name="AutoShape 21"/>
          <p:cNvSpPr>
            <a:spLocks noChangeArrowheads="1"/>
          </p:cNvSpPr>
          <p:nvPr/>
        </p:nvSpPr>
        <p:spPr bwMode="auto">
          <a:xfrm rot="-6300000">
            <a:off x="5778501" y="5489575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6" name="AutoShape 22"/>
          <p:cNvSpPr>
            <a:spLocks noChangeArrowheads="1"/>
          </p:cNvSpPr>
          <p:nvPr/>
        </p:nvSpPr>
        <p:spPr bwMode="auto">
          <a:xfrm rot="-4500000">
            <a:off x="5784851" y="4762500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7" name="AutoShape 23"/>
          <p:cNvSpPr>
            <a:spLocks noChangeArrowheads="1"/>
          </p:cNvSpPr>
          <p:nvPr/>
        </p:nvSpPr>
        <p:spPr bwMode="auto">
          <a:xfrm rot="-2700000">
            <a:off x="6151563" y="4133850"/>
            <a:ext cx="755650" cy="53975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>
            <a:off x="1835150" y="4184650"/>
            <a:ext cx="3024188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>
            <a:off x="2339975" y="4652963"/>
            <a:ext cx="33115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6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3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3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3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3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36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8" dur="500"/>
                                        <p:tgtEl>
                                          <p:spTgt spid="3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36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7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0" dur="500"/>
                                        <p:tgtEl>
                                          <p:spTgt spid="3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3" dur="500"/>
                                        <p:tgtEl>
                                          <p:spTgt spid="3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6" dur="500"/>
                                        <p:tgtEl>
                                          <p:spTgt spid="3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9" dur="500"/>
                                        <p:tgtEl>
                                          <p:spTgt spid="3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  <p:bldP spid="36868" grpId="0" animBg="1"/>
      <p:bldP spid="36869" grpId="0" animBg="1"/>
      <p:bldP spid="36870" grpId="0" animBg="1"/>
      <p:bldP spid="36871" grpId="0" animBg="1"/>
      <p:bldP spid="36872" grpId="0" animBg="1"/>
      <p:bldP spid="36873" grpId="0" animBg="1"/>
      <p:bldP spid="36874" grpId="0" animBg="1"/>
      <p:bldP spid="36875" grpId="0" animBg="1"/>
      <p:bldP spid="36876" grpId="0" animBg="1"/>
      <p:bldP spid="36877" grpId="0" animBg="1"/>
      <p:bldP spid="36878" grpId="0" animBg="1"/>
      <p:bldP spid="36879" grpId="0" animBg="1"/>
      <p:bldP spid="36880" grpId="0" animBg="1"/>
      <p:bldP spid="36881" grpId="0" animBg="1"/>
      <p:bldP spid="36882" grpId="0" animBg="1"/>
      <p:bldP spid="36883" grpId="0" animBg="1"/>
      <p:bldP spid="36884" grpId="0" animBg="1"/>
      <p:bldP spid="36885" grpId="0" animBg="1"/>
      <p:bldP spid="36886" grpId="0" animBg="1"/>
      <p:bldP spid="36887" grpId="0" animBg="1"/>
      <p:bldP spid="36889" grpId="0" animBg="1"/>
      <p:bldP spid="3689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12 − 1</a:t>
            </a:r>
          </a:p>
          <a:p>
            <a:pPr lvl="1"/>
            <a:r>
              <a:rPr lang="en-US" altLang="zh-CN" smtClean="0"/>
              <a:t>3(1)(3)(5)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457200" y="1481138"/>
            <a:ext cx="84010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一般地，设给定数列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,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, …,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, …</a:t>
            </a:r>
            <a:r>
              <a:rPr lang="zh-CN" altLang="en-US" smtClean="0"/>
              <a:t>，则表达式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（常数项）无穷级数</a:t>
            </a:r>
            <a:r>
              <a:rPr lang="zh-CN" altLang="en-US" smtClean="0"/>
              <a:t>，简称</a:t>
            </a:r>
            <a:r>
              <a:rPr lang="zh-CN" altLang="en-US" smtClean="0">
                <a:solidFill>
                  <a:srgbClr val="FF0000"/>
                </a:solidFill>
              </a:rPr>
              <a:t>级数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n</a:t>
            </a:r>
            <a:r>
              <a:rPr lang="zh-CN" altLang="en-US" smtClean="0"/>
              <a:t> 称为级数的</a:t>
            </a:r>
            <a:r>
              <a:rPr lang="zh-CN" altLang="en-US" smtClean="0">
                <a:solidFill>
                  <a:srgbClr val="FF0000"/>
                </a:solidFill>
              </a:rPr>
              <a:t>一般项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</a:rPr>
              <a:t>通项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级数的定义只是从形式上表达了无穷多个数的和，我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们应该如何理解其含义？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解决思路：</a:t>
            </a:r>
            <a:r>
              <a:rPr lang="zh-CN" altLang="en-US" smtClean="0"/>
              <a:t>用有限去逼近无限．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常数项级数的概念</a:t>
            </a:r>
            <a:endParaRPr lang="zh-CN" altLang="en-US" dirty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781300" y="2000250"/>
          <a:ext cx="3581400" cy="863600"/>
        </p:xfrm>
        <a:graphic>
          <a:graphicData uri="http://schemas.openxmlformats.org/presentationml/2006/ole">
            <p:oleObj spid="_x0000_s1026" name="Equation" r:id="rId4" imgW="179064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514725" y="2157413"/>
            <a:ext cx="29146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动作按钮: 信息 6">
            <a:hlinkClick r:id="rId5" action="ppaction://hlinksldjump" highlightClick="1"/>
          </p:cNvPr>
          <p:cNvSpPr>
            <a:spLocks noChangeAspect="1"/>
          </p:cNvSpPr>
          <p:nvPr/>
        </p:nvSpPr>
        <p:spPr>
          <a:xfrm>
            <a:off x="8472488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376737"/>
          </a:xfrm>
        </p:spPr>
        <p:txBody>
          <a:bodyPr/>
          <a:lstStyle/>
          <a:p>
            <a:r>
              <a:rPr lang="zh-CN" altLang="en-US" smtClean="0"/>
              <a:t>有些级数的和是一个数，例如：</a:t>
            </a:r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有些级数的和为无穷大，例如：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调和级数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/>
              <a:t>有些级数的和没有确定的结果，例如：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 − </a:t>
            </a:r>
            <a:r>
              <a:rPr lang="en-US" altLang="zh-CN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… = 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例子</a:t>
            </a:r>
            <a:endParaRPr lang="zh-CN" altLang="en-US" dirty="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2643188" y="414338"/>
          <a:ext cx="3581400" cy="863600"/>
        </p:xfrm>
        <a:graphic>
          <a:graphicData uri="http://schemas.openxmlformats.org/presentationml/2006/ole">
            <p:oleObj spid="_x0000_s2050" name="Equation" r:id="rId4" imgW="1790640" imgH="431640" progId="Equation.DSMT4">
              <p:embed/>
            </p:oleObj>
          </a:graphicData>
        </a:graphic>
      </p:graphicFrame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973388" y="2000250"/>
          <a:ext cx="2921000" cy="812800"/>
        </p:xfrm>
        <a:graphic>
          <a:graphicData uri="http://schemas.openxmlformats.org/presentationml/2006/ole">
            <p:oleObj spid="_x0000_s2051" name="Equation" r:id="rId5" imgW="1460160" imgH="406080" progId="Equation.DSMT4">
              <p:embed/>
            </p:oleObj>
          </a:graphicData>
        </a:graphic>
      </p:graphicFrame>
      <p:graphicFrame>
        <p:nvGraphicFramePr>
          <p:cNvPr id="52228" name="Object 4"/>
          <p:cNvGraphicFramePr>
            <a:graphicFrameLocks noChangeAspect="1"/>
          </p:cNvGraphicFramePr>
          <p:nvPr/>
        </p:nvGraphicFramePr>
        <p:xfrm>
          <a:off x="2822575" y="3786188"/>
          <a:ext cx="3276600" cy="812800"/>
        </p:xfrm>
        <a:graphic>
          <a:graphicData uri="http://schemas.openxmlformats.org/presentationml/2006/ole">
            <p:oleObj spid="_x0000_s2052" name="Equation" r:id="rId6" imgW="1638000" imgH="406080" progId="Equation.DSMT4">
              <p:embed/>
            </p:oleObj>
          </a:graphicData>
        </a:graphic>
      </p:graphicFrame>
      <p:pic>
        <p:nvPicPr>
          <p:cNvPr id="52230" name="Picture 6" descr="C:\Users\cjl\Desktop\p209-常数项级数.bmp"/>
          <p:cNvPicPr>
            <a:picLocks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286500" y="1285875"/>
            <a:ext cx="2339975" cy="233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6" name="AutoShape 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构造级数的前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</a:t>
            </a:r>
            <a:r>
              <a:rPr lang="en-US" altLang="zh-CN" smtClean="0"/>
              <a:t>	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1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en-US" altLang="zh-CN" i="1" smtClean="0"/>
              <a:t>s</a:t>
            </a:r>
            <a:r>
              <a:rPr lang="en-US" altLang="zh-CN" baseline="-25000" smtClean="0"/>
              <a:t>2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 </a:t>
            </a:r>
            <a:r>
              <a:rPr lang="zh-CN" altLang="en-US" smtClean="0"/>
              <a:t>，	</a:t>
            </a:r>
            <a:r>
              <a:rPr lang="en-US" altLang="zh-CN" smtClean="0"/>
              <a:t>	…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</a:t>
            </a:r>
            <a:r>
              <a:rPr lang="en-US" altLang="zh-CN" i="1" smtClean="0"/>
              <a:t>s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1</a:t>
            </a:r>
            <a:r>
              <a:rPr lang="en-US" altLang="zh-CN" smtClean="0"/>
              <a:t> + </a:t>
            </a:r>
            <a:r>
              <a:rPr lang="en-US" altLang="zh-CN" i="1" smtClean="0"/>
              <a:t>u</a:t>
            </a:r>
            <a:r>
              <a:rPr lang="en-US" altLang="zh-CN" baseline="-25000" smtClean="0"/>
              <a:t>2</a:t>
            </a:r>
            <a:r>
              <a:rPr lang="en-US" altLang="zh-CN" smtClean="0"/>
              <a:t> + … + </a:t>
            </a:r>
            <a:r>
              <a:rPr lang="en-US" altLang="zh-CN" i="1" smtClean="0"/>
              <a:t>u</a:t>
            </a:r>
            <a:r>
              <a:rPr lang="en-US" altLang="zh-CN" i="1" baseline="-25000" smtClean="0"/>
              <a:t>n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  <a:r>
              <a:rPr lang="en-US" altLang="zh-CN" smtClean="0"/>
              <a:t> 	…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这样得到的数列称为</a:t>
            </a:r>
            <a:r>
              <a:rPr lang="zh-CN" altLang="en-US" smtClean="0">
                <a:solidFill>
                  <a:srgbClr val="FF0000"/>
                </a:solidFill>
              </a:rPr>
              <a:t>部分和数列</a:t>
            </a:r>
            <a:r>
              <a:rPr lang="zh-CN" altLang="en-US" smtClean="0"/>
              <a:t>．于是                       ，即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          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>
                <a:solidFill>
                  <a:srgbClr val="0000FF"/>
                </a:solidFill>
              </a:rPr>
              <a:t>（发散）</a:t>
            </a:r>
            <a:r>
              <a:rPr lang="en-US" altLang="zh-CN" smtClean="0"/>
              <a:t>	</a:t>
            </a:r>
            <a:r>
              <a:rPr lang="zh-CN" altLang="en-US" smtClean="0"/>
              <a:t>                     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>
                <a:solidFill>
                  <a:srgbClr val="0000FF"/>
                </a:solidFill>
              </a:rPr>
              <a:t>（发散）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常数项级数的概念（续）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2781300" y="1481138"/>
          <a:ext cx="3581400" cy="863600"/>
        </p:xfrm>
        <a:graphic>
          <a:graphicData uri="http://schemas.openxmlformats.org/presentationml/2006/ole">
            <p:oleObj spid="_x0000_s3074" name="Equation" r:id="rId3" imgW="1790640" imgH="431640" progId="Equation.DSMT4">
              <p:embed/>
            </p:oleObj>
          </a:graphicData>
        </a:graphic>
      </p:graphicFrame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666750" y="4908550"/>
          <a:ext cx="762000" cy="863600"/>
        </p:xfrm>
        <a:graphic>
          <a:graphicData uri="http://schemas.openxmlformats.org/presentationml/2006/ole">
            <p:oleObj spid="_x0000_s3075" name="Equation" r:id="rId4" imgW="380880" imgH="431640" progId="Equation.DSMT4">
              <p:embed/>
            </p:oleObj>
          </a:graphicData>
        </a:graphic>
      </p:graphicFrame>
      <p:graphicFrame>
        <p:nvGraphicFramePr>
          <p:cNvPr id="53253" name="Object 5"/>
          <p:cNvGraphicFramePr>
            <a:graphicFrameLocks noChangeAspect="1"/>
          </p:cNvGraphicFramePr>
          <p:nvPr/>
        </p:nvGraphicFramePr>
        <p:xfrm>
          <a:off x="4214813" y="5086350"/>
          <a:ext cx="609600" cy="508000"/>
        </p:xfrm>
        <a:graphic>
          <a:graphicData uri="http://schemas.openxmlformats.org/presentationml/2006/ole">
            <p:oleObj spid="_x0000_s3076" name="Equation" r:id="rId5" imgW="304560" imgH="253800" progId="Equation.DSMT4">
              <p:embed/>
            </p:oleObj>
          </a:graphicData>
        </a:graphic>
      </p:graphicFrame>
      <p:sp>
        <p:nvSpPr>
          <p:cNvPr id="8" name="左右箭头 7"/>
          <p:cNvSpPr/>
          <p:nvPr/>
        </p:nvSpPr>
        <p:spPr>
          <a:xfrm>
            <a:off x="3357563" y="5097463"/>
            <a:ext cx="785812" cy="485775"/>
          </a:xfrm>
          <a:prstGeom prst="leftRightArrow">
            <a:avLst>
              <a:gd name="adj1" fmla="val 50000"/>
              <a:gd name="adj2" fmla="val 32583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057400" y="5072063"/>
            <a:ext cx="11715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514975" y="5072063"/>
            <a:ext cx="16287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077" name="Object 8"/>
          <p:cNvGraphicFramePr>
            <a:graphicFrameLocks noChangeAspect="1"/>
          </p:cNvGraphicFramePr>
          <p:nvPr/>
        </p:nvGraphicFramePr>
        <p:xfrm>
          <a:off x="5861050" y="4143375"/>
          <a:ext cx="1778000" cy="863600"/>
        </p:xfrm>
        <a:graphic>
          <a:graphicData uri="http://schemas.openxmlformats.org/presentationml/2006/ole">
            <p:oleObj spid="_x0000_s3077" name="Equation" r:id="rId6" imgW="888840" imgH="431640" progId="Equation.DSMT4">
              <p:embed/>
            </p:oleObj>
          </a:graphicData>
        </a:graphic>
      </p:graphicFrame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129213" y="4143375"/>
            <a:ext cx="3128962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5286375" y="2071688"/>
            <a:ext cx="3814763" cy="1785937"/>
          </a:xfrm>
          <a:prstGeom prst="cloudCallout">
            <a:avLst>
              <a:gd name="adj1" fmla="val -21944"/>
              <a:gd name="adj2" fmla="val 78500"/>
            </a:avLst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zh-CN" altLang="en-US" sz="2000" b="1" dirty="0">
                <a:solidFill>
                  <a:srgbClr val="0000FF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解决思路：</a:t>
            </a:r>
            <a:endParaRPr lang="en-US" altLang="zh-CN" sz="2000" b="1" dirty="0">
              <a:solidFill>
                <a:srgbClr val="0000FF"/>
              </a:solidFill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pPr>
              <a:defRPr/>
            </a:pPr>
            <a:r>
              <a:rPr lang="zh-CN" altLang="en-US" sz="2000" b="1" dirty="0">
                <a:solidFill>
                  <a:prstClr val="black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用有限去逼近无限．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且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级数的和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级数的余项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常数项级数的概念（续）</a:t>
            </a:r>
            <a:endParaRPr lang="zh-CN" altLang="en-US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2781300" y="1481138"/>
          <a:ext cx="3581400" cy="863600"/>
        </p:xfrm>
        <a:graphic>
          <a:graphicData uri="http://schemas.openxmlformats.org/presentationml/2006/ole">
            <p:oleObj spid="_x0000_s4098" name="Equation" r:id="rId3" imgW="1790640" imgH="431640" progId="Equation.DSMT4">
              <p:embed/>
            </p:oleObj>
          </a:graphicData>
        </a:graphic>
      </p:graphicFrame>
      <p:graphicFrame>
        <p:nvGraphicFramePr>
          <p:cNvPr id="53252" name="Object 3"/>
          <p:cNvGraphicFramePr>
            <a:graphicFrameLocks noChangeAspect="1"/>
          </p:cNvGraphicFramePr>
          <p:nvPr/>
        </p:nvGraphicFramePr>
        <p:xfrm>
          <a:off x="1000125" y="2679700"/>
          <a:ext cx="1295400" cy="863600"/>
        </p:xfrm>
        <a:graphic>
          <a:graphicData uri="http://schemas.openxmlformats.org/presentationml/2006/ole">
            <p:oleObj spid="_x0000_s4099" name="Equation" r:id="rId4" imgW="647640" imgH="431640" progId="Equation.DSMT4">
              <p:embed/>
            </p:oleObj>
          </a:graphicData>
        </a:graphic>
      </p:graphicFrame>
      <p:graphicFrame>
        <p:nvGraphicFramePr>
          <p:cNvPr id="53254" name="Object 5"/>
          <p:cNvGraphicFramePr>
            <a:graphicFrameLocks noChangeAspect="1"/>
          </p:cNvGraphicFramePr>
          <p:nvPr/>
        </p:nvGraphicFramePr>
        <p:xfrm>
          <a:off x="2671763" y="2870200"/>
          <a:ext cx="1270000" cy="558800"/>
        </p:xfrm>
        <a:graphic>
          <a:graphicData uri="http://schemas.openxmlformats.org/presentationml/2006/ole">
            <p:oleObj spid="_x0000_s4100" name="Equation" r:id="rId5" imgW="634680" imgH="279360" progId="Equation.DSMT4">
              <p:embed/>
            </p:oleObj>
          </a:graphicData>
        </a:graphic>
      </p:graphicFrame>
      <p:graphicFrame>
        <p:nvGraphicFramePr>
          <p:cNvPr id="53255" name="Object 6"/>
          <p:cNvGraphicFramePr>
            <a:graphicFrameLocks noChangeAspect="1"/>
          </p:cNvGraphicFramePr>
          <p:nvPr/>
        </p:nvGraphicFramePr>
        <p:xfrm>
          <a:off x="2760663" y="4643438"/>
          <a:ext cx="3556000" cy="457200"/>
        </p:xfrm>
        <a:graphic>
          <a:graphicData uri="http://schemas.openxmlformats.org/presentationml/2006/ole">
            <p:oleObj spid="_x0000_s4101" name="Equation" r:id="rId6" imgW="1777680" imgH="228600" progId="Equation.DSMT4">
              <p:embed/>
            </p:oleObj>
          </a:graphicData>
        </a:graphic>
      </p:graphicFrame>
      <p:graphicFrame>
        <p:nvGraphicFramePr>
          <p:cNvPr id="54279" name="Object 7"/>
          <p:cNvGraphicFramePr>
            <a:graphicFrameLocks noChangeAspect="1"/>
          </p:cNvGraphicFramePr>
          <p:nvPr/>
        </p:nvGraphicFramePr>
        <p:xfrm>
          <a:off x="2760663" y="3533775"/>
          <a:ext cx="2336800" cy="863600"/>
        </p:xfrm>
        <a:graphic>
          <a:graphicData uri="http://schemas.openxmlformats.org/presentationml/2006/ole">
            <p:oleObj spid="_x0000_s4102" name="Equation" r:id="rId7" imgW="1168200" imgH="431640" progId="Equation.DSMT4">
              <p:embed/>
            </p:oleObj>
          </a:graphicData>
        </a:graphic>
      </p:graphicFrame>
      <p:grpSp>
        <p:nvGrpSpPr>
          <p:cNvPr id="4" name="组合 14"/>
          <p:cNvGrpSpPr>
            <a:grpSpLocks/>
          </p:cNvGrpSpPr>
          <p:nvPr/>
        </p:nvGrpSpPr>
        <p:grpSpPr bwMode="auto">
          <a:xfrm>
            <a:off x="6429375" y="4589463"/>
            <a:ext cx="2357438" cy="612775"/>
            <a:chOff x="6392962" y="4588698"/>
            <a:chExt cx="2357358" cy="613548"/>
          </a:xfrm>
        </p:grpSpPr>
        <p:graphicFrame>
          <p:nvGraphicFramePr>
            <p:cNvPr id="4103" name="Object 8"/>
            <p:cNvGraphicFramePr>
              <a:graphicFrameLocks noChangeAspect="1"/>
            </p:cNvGraphicFramePr>
            <p:nvPr/>
          </p:nvGraphicFramePr>
          <p:xfrm>
            <a:off x="7429520" y="4643446"/>
            <a:ext cx="1320800" cy="558800"/>
          </p:xfrm>
          <a:graphic>
            <a:graphicData uri="http://schemas.openxmlformats.org/presentationml/2006/ole">
              <p:oleObj spid="_x0000_s4103" name="Equation" r:id="rId8" imgW="660240" imgH="279360" progId="Equation.DSMT4">
                <p:embed/>
              </p:oleObj>
            </a:graphicData>
          </a:graphic>
        </p:graphicFrame>
        <p:sp>
          <p:nvSpPr>
            <p:cNvPr id="4108" name="矩形 13"/>
            <p:cNvSpPr>
              <a:spLocks noChangeArrowheads="1"/>
            </p:cNvSpPr>
            <p:nvPr/>
          </p:nvSpPr>
          <p:spPr bwMode="auto">
            <a:xfrm>
              <a:off x="6392962" y="4588698"/>
              <a:ext cx="11079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Times New Roman" pitchFamily="18" charset="0"/>
                  <a:cs typeface="Times New Roman" pitchFamily="18" charset="0"/>
                </a:rPr>
                <a:t>显然，</a:t>
              </a:r>
              <a:endParaRPr lang="zh-CN" altLang="en-US"/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000500" y="4643438"/>
            <a:ext cx="2428875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0071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讨论</a:t>
            </a:r>
            <a:r>
              <a:rPr lang="zh-CN" altLang="en-US" smtClean="0">
                <a:solidFill>
                  <a:srgbClr val="FF0000"/>
                </a:solidFill>
              </a:rPr>
              <a:t>等比级数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几何级数</a:t>
            </a:r>
            <a:r>
              <a:rPr lang="zh-CN" altLang="en-US" smtClean="0"/>
              <a:t>）                                                 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的收敛性．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P.253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q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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q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1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q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&gt;</a:t>
            </a:r>
            <a:r>
              <a:rPr lang="en-US" altLang="zh-CN" smtClean="0"/>
              <a:t> 1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q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</a:t>
            </a:r>
            <a:r>
              <a:rPr lang="en-US" altLang="zh-CN" i="1" smtClean="0">
                <a:sym typeface="Symbol" pitchFamily="18" charset="2"/>
              </a:rPr>
              <a:t>u</a:t>
            </a:r>
            <a:r>
              <a:rPr lang="en-US" altLang="zh-CN" i="1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ym typeface="Symbol" pitchFamily="18" charset="2"/>
              </a:rPr>
              <a:t>s</a:t>
            </a:r>
            <a:r>
              <a:rPr lang="en-US" altLang="zh-CN" i="1" baseline="-25000" smtClean="0">
                <a:sym typeface="Symbol" pitchFamily="18" charset="2"/>
              </a:rPr>
              <a:t>n</a:t>
            </a:r>
            <a:r>
              <a:rPr lang="en-US" altLang="zh-CN" smtClean="0">
                <a:sym typeface="Symbol" pitchFamily="18" charset="2"/>
              </a:rPr>
              <a:t> = </a:t>
            </a:r>
            <a:r>
              <a:rPr lang="en-US" altLang="zh-CN" i="1" smtClean="0">
                <a:sym typeface="Symbol" pitchFamily="18" charset="2"/>
              </a:rPr>
              <a:t>na</a:t>
            </a:r>
            <a:r>
              <a:rPr lang="zh-CN" altLang="en-US" i="1" smtClean="0">
                <a:sym typeface="Symbol" pitchFamily="18" charset="2"/>
              </a:rPr>
              <a:t>  </a:t>
            </a:r>
            <a:r>
              <a:rPr lang="zh-CN" altLang="en-US" smtClean="0">
                <a:sym typeface="Symbol" pitchFamily="18" charset="2"/>
              </a:rPr>
              <a:t>    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n</a:t>
            </a:r>
            <a:r>
              <a:rPr lang="zh-CN" altLang="en-US" smtClean="0">
                <a:sym typeface="Symbol" pitchFamily="18" charset="2"/>
              </a:rPr>
              <a:t>  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i="1" smtClean="0">
                <a:solidFill>
                  <a:srgbClr val="FF0000"/>
                </a:solidFill>
              </a:rPr>
              <a:t>q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−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1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>
                <a:sym typeface="Symbol" pitchFamily="18" charset="2"/>
              </a:rPr>
              <a:t>时，级数变成  </a:t>
            </a:r>
            <a:r>
              <a:rPr lang="en-US" altLang="zh-CN" i="1" smtClean="0"/>
              <a:t>a</a:t>
            </a:r>
            <a:r>
              <a:rPr lang="zh-CN" altLang="en-US" smtClean="0"/>
              <a:t> − 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a</a:t>
            </a:r>
            <a:r>
              <a:rPr lang="zh-CN" altLang="en-US" smtClean="0"/>
              <a:t> − </a:t>
            </a:r>
            <a:r>
              <a:rPr lang="en-US" altLang="zh-CN" i="1" smtClean="0"/>
              <a:t>a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… </a:t>
            </a:r>
            <a:r>
              <a:rPr lang="zh-CN" altLang="en-US" smtClean="0"/>
              <a:t>，发散（</a:t>
            </a:r>
            <a:r>
              <a:rPr lang="en-US" altLang="zh-CN" smtClean="0">
                <a:solidFill>
                  <a:srgbClr val="FF0000"/>
                </a:solidFill>
              </a:rPr>
              <a:t>?</a:t>
            </a:r>
            <a:r>
              <a:rPr lang="zh-CN" altLang="en-US" smtClean="0"/>
              <a:t>）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综上所述，当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i="1" smtClean="0"/>
              <a:t>q</a:t>
            </a:r>
            <a:r>
              <a:rPr lang="zh-CN" altLang="en-US" smtClean="0"/>
              <a:t> </a:t>
            </a:r>
            <a:r>
              <a:rPr lang="en-US" altLang="zh-CN" smtClean="0"/>
              <a:t>|</a:t>
            </a:r>
            <a:r>
              <a:rPr lang="zh-CN" altLang="en-US" smtClean="0"/>
              <a:t> </a:t>
            </a:r>
            <a:r>
              <a:rPr lang="en-US" altLang="zh-CN" smtClean="0">
                <a:solidFill>
                  <a:srgbClr val="FF0000"/>
                </a:solidFill>
              </a:rPr>
              <a:t>&lt;</a:t>
            </a:r>
            <a:r>
              <a:rPr lang="en-US" altLang="zh-CN" smtClean="0"/>
              <a:t> 1</a:t>
            </a:r>
            <a:r>
              <a:rPr lang="zh-CN" altLang="en-US" smtClean="0"/>
              <a:t> 时，等比级数收敛于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752600" y="800100"/>
          <a:ext cx="5638800" cy="863600"/>
        </p:xfrm>
        <a:graphic>
          <a:graphicData uri="http://schemas.openxmlformats.org/presentationml/2006/ole">
            <p:oleObj spid="_x0000_s5122" name="Equation" r:id="rId3" imgW="2819160" imgH="431640" progId="Equation.DSMT4">
              <p:embed/>
            </p:oleObj>
          </a:graphicData>
        </a:graphic>
      </p:graphicFrame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928938" y="1871663"/>
          <a:ext cx="5156200" cy="889000"/>
        </p:xfrm>
        <a:graphic>
          <a:graphicData uri="http://schemas.openxmlformats.org/presentationml/2006/ole">
            <p:oleObj spid="_x0000_s5123" name="Equation" r:id="rId4" imgW="2577960" imgH="444240" progId="Equation.DSMT4">
              <p:embed/>
            </p:oleObj>
          </a:graphicData>
        </a:graphic>
      </p:graphicFrame>
      <p:graphicFrame>
        <p:nvGraphicFramePr>
          <p:cNvPr id="56324" name="Object 4"/>
          <p:cNvGraphicFramePr>
            <a:graphicFrameLocks noChangeAspect="1"/>
          </p:cNvGraphicFramePr>
          <p:nvPr/>
        </p:nvGraphicFramePr>
        <p:xfrm>
          <a:off x="2603500" y="3025775"/>
          <a:ext cx="1397000" cy="584200"/>
        </p:xfrm>
        <a:graphic>
          <a:graphicData uri="http://schemas.openxmlformats.org/presentationml/2006/ole">
            <p:oleObj spid="_x0000_s5124" name="Equation" r:id="rId5" imgW="698400" imgH="291960" progId="Equation.DSMT4">
              <p:embed/>
            </p:oleObj>
          </a:graphicData>
        </a:graphic>
      </p:graphicFrame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4146550" y="2843213"/>
          <a:ext cx="1854200" cy="863600"/>
        </p:xfrm>
        <a:graphic>
          <a:graphicData uri="http://schemas.openxmlformats.org/presentationml/2006/ole">
            <p:oleObj spid="_x0000_s5125" name="Equation" r:id="rId6" imgW="927000" imgH="431640" progId="Equation.DSMT4">
              <p:embed/>
            </p:oleObj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603500" y="3844925"/>
          <a:ext cx="1473200" cy="584200"/>
        </p:xfrm>
        <a:graphic>
          <a:graphicData uri="http://schemas.openxmlformats.org/presentationml/2006/ole">
            <p:oleObj spid="_x0000_s5126" name="Equation" r:id="rId7" imgW="736560" imgH="291960" progId="Equation.DSMT4">
              <p:embed/>
            </p:oleObj>
          </a:graphicData>
        </a:graphic>
      </p:graphicFrame>
      <p:graphicFrame>
        <p:nvGraphicFramePr>
          <p:cNvPr id="56327" name="Object 7"/>
          <p:cNvGraphicFramePr>
            <a:graphicFrameLocks noChangeAspect="1"/>
          </p:cNvGraphicFramePr>
          <p:nvPr/>
        </p:nvGraphicFramePr>
        <p:xfrm>
          <a:off x="4146550" y="3870325"/>
          <a:ext cx="1447800" cy="558800"/>
        </p:xfrm>
        <a:graphic>
          <a:graphicData uri="http://schemas.openxmlformats.org/presentationml/2006/ole">
            <p:oleObj spid="_x0000_s5127" name="Equation" r:id="rId8" imgW="723600" imgH="27936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6500813" y="1857375"/>
            <a:ext cx="1643062" cy="9429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200150" y="2057400"/>
            <a:ext cx="17287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314700" y="4457700"/>
            <a:ext cx="1042988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357688" y="4457700"/>
            <a:ext cx="221456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6429375" y="5014913"/>
            <a:ext cx="200025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6329" name="Object 9"/>
          <p:cNvGraphicFramePr>
            <a:graphicFrameLocks noChangeAspect="1"/>
          </p:cNvGraphicFramePr>
          <p:nvPr/>
        </p:nvGraphicFramePr>
        <p:xfrm>
          <a:off x="6288088" y="5494338"/>
          <a:ext cx="812800" cy="863600"/>
        </p:xfrm>
        <a:graphic>
          <a:graphicData uri="http://schemas.openxmlformats.org/presentationml/2006/ole">
            <p:oleObj spid="_x0000_s5128" name="Equation" r:id="rId9" imgW="406080" imgH="431640" progId="Equation.DSMT4">
              <p:embed/>
            </p:oleObj>
          </a:graphicData>
        </a:graphic>
      </p:graphicFrame>
      <p:grpSp>
        <p:nvGrpSpPr>
          <p:cNvPr id="4" name="组合 17"/>
          <p:cNvGrpSpPr>
            <a:grpSpLocks/>
          </p:cNvGrpSpPr>
          <p:nvPr/>
        </p:nvGrpSpPr>
        <p:grpSpPr bwMode="auto">
          <a:xfrm>
            <a:off x="6143625" y="3571875"/>
            <a:ext cx="2857500" cy="1071563"/>
            <a:chOff x="6143636" y="3571876"/>
            <a:chExt cx="2857520" cy="1071570"/>
          </a:xfrm>
        </p:grpSpPr>
        <p:graphicFrame>
          <p:nvGraphicFramePr>
            <p:cNvPr id="2" name="Object 15"/>
            <p:cNvGraphicFramePr>
              <a:graphicFrameLocks noChangeAspect="1"/>
            </p:cNvGraphicFramePr>
            <p:nvPr/>
          </p:nvGraphicFramePr>
          <p:xfrm>
            <a:off x="6161118" y="3591754"/>
            <a:ext cx="2768600" cy="965200"/>
          </p:xfrm>
          <a:graphic>
            <a:graphicData uri="http://schemas.openxmlformats.org/presentationml/2006/ole">
              <p:oleObj spid="_x0000_s5129" name="Equation" r:id="rId10" imgW="1384200" imgH="482400" progId="Equation.DSMT4">
                <p:embed/>
              </p:oleObj>
            </a:graphicData>
          </a:graphic>
        </p:graphicFrame>
        <p:sp>
          <p:nvSpPr>
            <p:cNvPr id="17" name="圆角矩形标注 16"/>
            <p:cNvSpPr/>
            <p:nvPr/>
          </p:nvSpPr>
          <p:spPr>
            <a:xfrm>
              <a:off x="6143636" y="3571876"/>
              <a:ext cx="2857520" cy="1071570"/>
            </a:xfrm>
            <a:prstGeom prst="wedgeRoundRectCallout">
              <a:avLst>
                <a:gd name="adj1" fmla="val -19326"/>
                <a:gd name="adj2" fmla="val 75254"/>
                <a:gd name="adj3" fmla="val 16667"/>
              </a:avLst>
            </a:pr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435975" cy="54594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P.253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 ：</a:t>
            </a:r>
            <a:r>
              <a:rPr lang="zh-CN" altLang="en-US" smtClean="0"/>
              <a:t>讨论级数                                                  的收敛性．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因为级数的一般项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所以级数的前 </a:t>
            </a:r>
            <a:r>
              <a:rPr lang="en-US" altLang="zh-CN" i="1" smtClean="0"/>
              <a:t>n</a:t>
            </a:r>
            <a:r>
              <a:rPr lang="zh-CN" altLang="en-US" smtClean="0"/>
              <a:t> 项部分和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即题设级数收敛于</a:t>
            </a:r>
            <a:r>
              <a:rPr lang="en-US" altLang="zh-CN" smtClean="0"/>
              <a:t>1</a:t>
            </a:r>
            <a:r>
              <a:rPr lang="zh-CN" altLang="en-US" smtClean="0"/>
              <a:t>．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3448050" y="93663"/>
          <a:ext cx="3733800" cy="863600"/>
        </p:xfrm>
        <a:graphic>
          <a:graphicData uri="http://schemas.openxmlformats.org/presentationml/2006/ole">
            <p:oleObj spid="_x0000_s6146" name="Equation" r:id="rId3" imgW="1866600" imgH="431640" progId="Equation.DSMT4">
              <p:embed/>
            </p:oleObj>
          </a:graphicData>
        </a:graphic>
      </p:graphicFrame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3856038" y="1014413"/>
          <a:ext cx="3251200" cy="863600"/>
        </p:xfrm>
        <a:graphic>
          <a:graphicData uri="http://schemas.openxmlformats.org/presentationml/2006/ole">
            <p:oleObj spid="_x0000_s6147" name="Equation" r:id="rId4" imgW="1625400" imgH="4316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521325" y="1000125"/>
            <a:ext cx="1714500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5300" name="Object 4"/>
          <p:cNvGraphicFramePr>
            <a:graphicFrameLocks noChangeAspect="1"/>
          </p:cNvGraphicFramePr>
          <p:nvPr/>
        </p:nvGraphicFramePr>
        <p:xfrm>
          <a:off x="2019300" y="2538413"/>
          <a:ext cx="5105400" cy="2590800"/>
        </p:xfrm>
        <a:graphic>
          <a:graphicData uri="http://schemas.openxmlformats.org/presentationml/2006/ole">
            <p:oleObj spid="_x0000_s6148" name="Equation" r:id="rId5" imgW="2552400" imgH="129528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5538788" y="114300"/>
            <a:ext cx="1071562" cy="88582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328863" y="3414713"/>
            <a:ext cx="4957762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2328863" y="4300538"/>
            <a:ext cx="1385887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714750" y="4300538"/>
            <a:ext cx="3571875" cy="8858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5301" name="Object 5"/>
          <p:cNvGraphicFramePr>
            <a:graphicFrameLocks noChangeAspect="1"/>
          </p:cNvGraphicFramePr>
          <p:nvPr/>
        </p:nvGraphicFramePr>
        <p:xfrm>
          <a:off x="7000875" y="5494338"/>
          <a:ext cx="1778000" cy="863600"/>
        </p:xfrm>
        <a:graphic>
          <a:graphicData uri="http://schemas.openxmlformats.org/presentationml/2006/ole">
            <p:oleObj spid="_x0000_s6149" name="Equation" r:id="rId6" imgW="88884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3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把循环小数 </a:t>
            </a:r>
            <a:r>
              <a:rPr lang="en-US" altLang="zh-CN" smtClean="0">
                <a:solidFill>
                  <a:srgbClr val="0000FF"/>
                </a:solidFill>
              </a:rPr>
              <a:t>5.232323… </a:t>
            </a:r>
            <a:r>
              <a:rPr lang="zh-CN" altLang="en-US" smtClean="0"/>
              <a:t>表示成两个整数之比．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容易看出该小数的循环节为</a:t>
            </a:r>
            <a:r>
              <a:rPr lang="en-US" altLang="zh-CN" smtClean="0"/>
              <a:t>23</a:t>
            </a:r>
            <a:r>
              <a:rPr lang="zh-CN" altLang="en-US" smtClean="0"/>
              <a:t>，于是</a:t>
            </a:r>
          </a:p>
        </p:txBody>
      </p:sp>
      <p:graphicFrame>
        <p:nvGraphicFramePr>
          <p:cNvPr id="57349" name="Object 5"/>
          <p:cNvGraphicFramePr>
            <a:graphicFrameLocks noChangeAspect="1"/>
          </p:cNvGraphicFramePr>
          <p:nvPr/>
        </p:nvGraphicFramePr>
        <p:xfrm>
          <a:off x="1625600" y="1714500"/>
          <a:ext cx="5892800" cy="4165600"/>
        </p:xfrm>
        <a:graphic>
          <a:graphicData uri="http://schemas.openxmlformats.org/presentationml/2006/ole">
            <p:oleObj spid="_x0000_s7170" name="Equation" r:id="rId3" imgW="2946240" imgH="20826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143250" y="2146300"/>
            <a:ext cx="4500563" cy="8270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143250" y="3011488"/>
            <a:ext cx="4500563" cy="8270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143250" y="3876675"/>
            <a:ext cx="4500563" cy="1187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143250" y="5100638"/>
            <a:ext cx="4500563" cy="8286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聚合">
  <a:themeElements>
    <a:clrScheme name="3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3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6481</TotalTime>
  <Words>933</Words>
  <Application>Microsoft Office PowerPoint</Application>
  <PresentationFormat>全屏显示(4:3)</PresentationFormat>
  <Paragraphs>181</Paragraphs>
  <Slides>20</Slides>
  <Notes>1</Notes>
  <HiddenSlides>6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33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1_聚合</vt:lpstr>
      <vt:lpstr>3_聚合</vt:lpstr>
      <vt:lpstr>MathType 6.0 Equation</vt:lpstr>
      <vt:lpstr>第十二章  无穷级数</vt:lpstr>
      <vt:lpstr>引言</vt:lpstr>
      <vt:lpstr>常数项级数的概念</vt:lpstr>
      <vt:lpstr>例子</vt:lpstr>
      <vt:lpstr>常数项级数的概念（续）</vt:lpstr>
      <vt:lpstr>常数项级数的概念（续）</vt:lpstr>
      <vt:lpstr>幻灯片 7</vt:lpstr>
      <vt:lpstr>幻灯片 8</vt:lpstr>
      <vt:lpstr>幻灯片 9</vt:lpstr>
      <vt:lpstr>常数项级数的性质</vt:lpstr>
      <vt:lpstr>常数项级数的性质（续）</vt:lpstr>
      <vt:lpstr>常数项级数的性质（续）</vt:lpstr>
      <vt:lpstr>性质1、2的证明</vt:lpstr>
      <vt:lpstr>性质3的证明</vt:lpstr>
      <vt:lpstr>性质4的证明</vt:lpstr>
      <vt:lpstr>性质5的证明</vt:lpstr>
      <vt:lpstr>幻灯片 17</vt:lpstr>
      <vt:lpstr>幻灯片 18</vt:lpstr>
      <vt:lpstr>柯西审敛原理（P.257）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444</cp:revision>
  <dcterms:created xsi:type="dcterms:W3CDTF">2010-09-04T05:21:04Z</dcterms:created>
  <dcterms:modified xsi:type="dcterms:W3CDTF">2023-05-21T04:24:42Z</dcterms:modified>
</cp:coreProperties>
</file>