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490" r:id="rId2"/>
    <p:sldId id="457" r:id="rId3"/>
    <p:sldId id="463" r:id="rId4"/>
    <p:sldId id="464" r:id="rId5"/>
    <p:sldId id="465" r:id="rId6"/>
    <p:sldId id="466" r:id="rId7"/>
    <p:sldId id="467" r:id="rId8"/>
    <p:sldId id="468" r:id="rId9"/>
    <p:sldId id="471" r:id="rId10"/>
    <p:sldId id="470" r:id="rId11"/>
    <p:sldId id="472" r:id="rId12"/>
    <p:sldId id="491" r:id="rId13"/>
    <p:sldId id="496" r:id="rId14"/>
    <p:sldId id="493" r:id="rId15"/>
    <p:sldId id="474" r:id="rId16"/>
    <p:sldId id="475" r:id="rId17"/>
    <p:sldId id="486" r:id="rId18"/>
    <p:sldId id="487" r:id="rId19"/>
    <p:sldId id="485" r:id="rId20"/>
    <p:sldId id="477" r:id="rId21"/>
    <p:sldId id="476" r:id="rId22"/>
    <p:sldId id="478" r:id="rId23"/>
    <p:sldId id="494" r:id="rId24"/>
    <p:sldId id="495" r:id="rId25"/>
    <p:sldId id="48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33CC33"/>
    <a:srgbClr val="00CC66"/>
    <a:srgbClr val="FF0000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3.wmf"/><Relationship Id="rId1" Type="http://schemas.openxmlformats.org/officeDocument/2006/relationships/image" Target="../media/image69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3.wmf"/><Relationship Id="rId1" Type="http://schemas.openxmlformats.org/officeDocument/2006/relationships/image" Target="../media/image7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0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84D487-600D-4247-AEC5-76CA73B32EFD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BC90098-E652-400A-9970-DFCE4E5C82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53CB37-5104-4BF8-9B09-F19A8226D463}" type="datetimeFigureOut">
              <a:rPr lang="zh-CN" altLang="en-US"/>
              <a:pPr>
                <a:defRPr/>
              </a:pPr>
              <a:t>2023/6/15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F5E7C63-3F22-4A27-AFFD-DCE42A9FB5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zh-CN" smtClean="0"/>
              <a:t>P.287</a:t>
            </a:r>
            <a:r>
              <a:rPr lang="zh-CN" altLang="en-US" smtClean="0"/>
              <a:t>例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E2E119-6CC3-4439-AB9D-21E38C3B0672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r>
              <a:rPr lang="zh-CN" altLang="en-US" smtClean="0"/>
              <a:t>：吴赣昌版</a:t>
            </a:r>
            <a:r>
              <a:rPr lang="en-US" altLang="zh-CN" smtClean="0"/>
              <a:t>《</a:t>
            </a:r>
            <a:r>
              <a:rPr lang="zh-CN" altLang="en-US" smtClean="0"/>
              <a:t>高等数学</a:t>
            </a:r>
            <a:r>
              <a:rPr lang="en-US" altLang="zh-CN" smtClean="0"/>
              <a:t>》12-6</a:t>
            </a:r>
            <a:r>
              <a:rPr lang="zh-CN" altLang="en-US" smtClean="0"/>
              <a:t>例</a:t>
            </a:r>
            <a:r>
              <a:rPr lang="en-US" altLang="zh-CN" smtClean="0"/>
              <a:t>6</a:t>
            </a:r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2A49E5-94C8-42E3-9B94-C8BBD19476D9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吴赣昌版</a:t>
            </a:r>
            <a:r>
              <a:rPr lang="en-US" altLang="zh-CN" smtClean="0"/>
              <a:t>《</a:t>
            </a:r>
            <a:r>
              <a:rPr lang="zh-CN" altLang="en-US" smtClean="0"/>
              <a:t>高等数学</a:t>
            </a:r>
            <a:r>
              <a:rPr lang="en-US" altLang="zh-CN" smtClean="0"/>
              <a:t>》</a:t>
            </a:r>
            <a:endParaRPr lang="zh-CN" altLang="en-US" smtClean="0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6DE9B7-B993-4257-B8A0-A22BC8E93332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27D8FEC-E761-44F4-A1A7-4DD1DB4501F3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A4BE714-DF06-445F-8641-CE0761A888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4151A-8519-4322-AE16-A7E0AC6918B7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AB24-C10D-413F-96C1-B8CE881B3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EB3C4-72B8-407F-BB93-AFC35086D9A3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9BFCD-FC53-41FA-A128-680EB17D8D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6DC48-23B4-4618-9709-2A954F86B80A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DD89E-6F98-48DF-97C5-B2AD7D2D1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E0085-16BF-4CFA-BA0B-23B5D8C4C327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673B5-3782-415E-B0BA-7CB790E1E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F2888-D3C3-43CA-9722-9F54C01A792C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93D4B-13E0-4A8D-BADE-1DA56F7B48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DF3EC-1FF6-4BD0-9E7F-F56DFEEEDB61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17EEE-BE2D-40B8-B5C4-DF29B91330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73B75-7CE2-4B0E-9FBE-A841D0BA9B68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DD067-4954-49BB-A8A9-8BB2039358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DC97-A976-4323-A062-FCFC632077BA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54EF3-AE70-4CD0-B5D6-F1D5947EFD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6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5BE0A74-480C-4EF8-B720-CCC7AB23C5F9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CE9EC06-C191-41D5-AA66-78F4ED854B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78" r:id="rId2"/>
    <p:sldLayoutId id="2147484879" r:id="rId3"/>
    <p:sldLayoutId id="2147484880" r:id="rId4"/>
    <p:sldLayoutId id="2147484881" r:id="rId5"/>
    <p:sldLayoutId id="2147484882" r:id="rId6"/>
    <p:sldLayoutId id="2147484883" r:id="rId7"/>
    <p:sldLayoutId id="2147484884" r:id="rId8"/>
    <p:sldLayoutId id="2147484885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slide" Target="slide13.x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slide" Target="slide12.xml"/><Relationship Id="rId9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47.bin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7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slide" Target="slide5.xml"/><Relationship Id="rId4" Type="http://schemas.openxmlformats.org/officeDocument/2006/relationships/audio" Target="../media/audio1.wav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 eaLnBrk="1" hangingPunct="1">
              <a:defRPr/>
            </a:pPr>
            <a:r>
              <a:rPr lang="zh-CN" altLang="en-US" sz="4000" smtClean="0">
                <a:effectLst/>
              </a:rPr>
              <a:t>第十二章  无穷级数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函数展开成幂级数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直接法</a:t>
            </a:r>
            <a:r>
              <a:rPr lang="zh-CN" altLang="en-US" dirty="0" smtClean="0">
                <a:solidFill>
                  <a:srgbClr val="0000FF"/>
                </a:solidFill>
              </a:rPr>
              <a:t>（课本</a:t>
            </a:r>
            <a:r>
              <a:rPr lang="en-US" altLang="zh-CN" dirty="0" smtClean="0">
                <a:solidFill>
                  <a:srgbClr val="0000FF"/>
                </a:solidFill>
              </a:rPr>
              <a:t>P.283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dirty="0" smtClean="0"/>
              <a:t>计算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baseline="30000" dirty="0" smtClean="0"/>
              <a:t>(</a:t>
            </a:r>
            <a:r>
              <a:rPr lang="en-US" altLang="zh-CN" i="1" baseline="30000" dirty="0" smtClean="0"/>
              <a:t>n</a:t>
            </a:r>
            <a:r>
              <a:rPr lang="en-US" altLang="zh-CN" baseline="30000" dirty="0" smtClean="0"/>
              <a:t>)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= 0, 1, 2, …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dirty="0" smtClean="0"/>
              <a:t>写出对应的</a:t>
            </a:r>
            <a:r>
              <a:rPr lang="zh-CN" altLang="en-US" dirty="0" smtClean="0">
                <a:solidFill>
                  <a:srgbClr val="FF0000"/>
                </a:solidFill>
              </a:rPr>
              <a:t>泰勒级数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并求出该级数的收敛区间 </a:t>
            </a:r>
            <a:r>
              <a:rPr lang="en-US" altLang="zh-CN" dirty="0" smtClean="0">
                <a:solidFill>
                  <a:srgbClr val="FF0000"/>
                </a:solidFill>
              </a:rPr>
              <a:t>|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x </a:t>
            </a:r>
            <a:r>
              <a:rPr lang="en-US" altLang="zh-CN" dirty="0" smtClean="0">
                <a:solidFill>
                  <a:srgbClr val="FF0000"/>
                </a:solidFill>
              </a:rPr>
              <a:t>−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|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dirty="0" smtClean="0"/>
              <a:t>验证在区间 </a:t>
            </a:r>
            <a:r>
              <a:rPr lang="en-US" altLang="zh-CN" dirty="0" smtClean="0">
                <a:solidFill>
                  <a:srgbClr val="FF0000"/>
                </a:solidFill>
              </a:rPr>
              <a:t>|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x </a:t>
            </a:r>
            <a:r>
              <a:rPr lang="en-US" altLang="zh-CN" dirty="0" smtClean="0">
                <a:solidFill>
                  <a:srgbClr val="FF0000"/>
                </a:solidFill>
              </a:rPr>
              <a:t>−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|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&lt;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R</a:t>
            </a:r>
            <a:r>
              <a:rPr lang="zh-CN" altLang="en-US" dirty="0" smtClean="0"/>
              <a:t> 内，</a:t>
            </a:r>
            <a:endParaRPr lang="en-US" altLang="zh-CN" dirty="0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dirty="0" smtClean="0"/>
              <a:t>写出所求函数的泰勒级数及其收敛区间．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函数展开成幂级数的方法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19525" y="2827338"/>
          <a:ext cx="2768600" cy="889000"/>
        </p:xfrm>
        <a:graphic>
          <a:graphicData uri="http://schemas.openxmlformats.org/presentationml/2006/ole">
            <p:oleObj spid="_x0000_s9218" name="Equation" r:id="rId3" imgW="138420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05363" y="4583113"/>
          <a:ext cx="1854200" cy="558800"/>
        </p:xfrm>
        <a:graphic>
          <a:graphicData uri="http://schemas.openxmlformats.org/presentationml/2006/ole">
            <p:oleObj spid="_x0000_s9219" name="Equation" r:id="rId4" imgW="9270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间接法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P.285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利用已知函数的展开式通过线性运算法则、变量代换、恒等变形、逐项求导、逐项积分等方法间接地求得幂级数的展开式．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函数展开成幂级数的方法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牢记级数的一般项，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从零开始．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常用的麦克劳林展开式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P.285 – P.289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814388" y="2000250"/>
          <a:ext cx="4595812" cy="3292475"/>
        </p:xfrm>
        <a:graphic>
          <a:graphicData uri="http://schemas.openxmlformats.org/presentationml/2006/ole">
            <p:oleObj spid="_x0000_s10242" name="Equation" r:id="rId4" imgW="2552400" imgH="1828800" progId="Equation.DSMT4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>
          <a:xfrm rot="5400000">
            <a:off x="1189831" y="2996407"/>
            <a:ext cx="720725" cy="1588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1822450" y="2814638"/>
            <a:ext cx="5321300" cy="400050"/>
            <a:chOff x="2000232" y="2357430"/>
            <a:chExt cx="5320687" cy="400110"/>
          </a:xfrm>
        </p:grpSpPr>
        <p:sp>
          <p:nvSpPr>
            <p:cNvPr id="10252" name="矩形 10"/>
            <p:cNvSpPr>
              <a:spLocks noChangeArrowheads="1"/>
            </p:cNvSpPr>
            <p:nvPr/>
          </p:nvSpPr>
          <p:spPr bwMode="auto">
            <a:xfrm>
              <a:off x="2000232" y="2357430"/>
              <a:ext cx="5320687" cy="400110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欧拉公式                                  且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sin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是奇函数 </a:t>
              </a:r>
              <a:endParaRPr lang="zh-CN" altLang="en-US" sz="1600">
                <a:solidFill>
                  <a:srgbClr val="0000FF"/>
                </a:solidFill>
              </a:endParaRP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3130555" y="2359627"/>
            <a:ext cx="2155825" cy="366712"/>
          </p:xfrm>
          <a:graphic>
            <a:graphicData uri="http://schemas.openxmlformats.org/presentationml/2006/ole">
              <p:oleObj spid="_x0000_s10243" name="Equation" r:id="rId5" imgW="1193760" imgH="203040" progId="Equation.DSMT4">
                <p:embed/>
              </p:oleObj>
            </a:graphicData>
          </a:graphic>
        </p:graphicFrame>
      </p:grpSp>
      <p:cxnSp>
        <p:nvCxnSpPr>
          <p:cNvPr id="15" name="直接箭头连接符 14"/>
          <p:cNvCxnSpPr/>
          <p:nvPr/>
        </p:nvCxnSpPr>
        <p:spPr>
          <a:xfrm rot="5400000">
            <a:off x="1189831" y="4288632"/>
            <a:ext cx="720725" cy="1588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822450" y="4071938"/>
            <a:ext cx="4635500" cy="4000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幂级数逐项求导，收敛半径保持不变． </a:t>
            </a:r>
            <a:endParaRPr lang="zh-CN" altLang="en-US" sz="1600">
              <a:solidFill>
                <a:srgbClr val="0000FF"/>
              </a:solidFill>
            </a:endParaRPr>
          </a:p>
        </p:txBody>
      </p:sp>
      <p:cxnSp>
        <p:nvCxnSpPr>
          <p:cNvPr id="12" name="形状 11"/>
          <p:cNvCxnSpPr/>
          <p:nvPr/>
        </p:nvCxnSpPr>
        <p:spPr>
          <a:xfrm rot="10800000" flipV="1">
            <a:off x="785813" y="2432050"/>
            <a:ext cx="1587" cy="2449513"/>
          </a:xfrm>
          <a:prstGeom prst="bentConnector3">
            <a:avLst>
              <a:gd name="adj1" fmla="val 27539114"/>
            </a:avLst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动作按钮: 信息 12">
            <a:hlinkClick r:id="rId6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>
            <a:off x="320675" y="142875"/>
            <a:ext cx="8502650" cy="2500313"/>
          </a:xfrm>
          <a:prstGeom prst="roundRect">
            <a:avLst>
              <a:gd name="adj" fmla="val 11403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26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把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en-US" altLang="zh-CN" smtClean="0"/>
              <a:t> </a:t>
            </a:r>
            <a:r>
              <a:rPr lang="zh-CN" altLang="en-US" smtClean="0"/>
              <a:t>中的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换成 </a:t>
            </a:r>
            <a:r>
              <a:rPr lang="en-US" altLang="zh-CN" i="1" smtClean="0"/>
              <a:t>ix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，</a:t>
            </a:r>
          </a:p>
        </p:txBody>
      </p:sp>
      <p:sp>
        <p:nvSpPr>
          <p:cNvPr id="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550988" y="163513"/>
          <a:ext cx="3521075" cy="800100"/>
        </p:xfrm>
        <a:graphic>
          <a:graphicData uri="http://schemas.openxmlformats.org/presentationml/2006/ole">
            <p:oleObj spid="_x0000_s11266" name="Equation" r:id="rId5" imgW="1955520" imgH="4442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052763" y="866775"/>
          <a:ext cx="5305425" cy="1690688"/>
        </p:xfrm>
        <a:graphic>
          <a:graphicData uri="http://schemas.openxmlformats.org/presentationml/2006/ole">
            <p:oleObj spid="_x0000_s11267" name="Equation" r:id="rId6" imgW="2946240" imgH="939600" progId="Equation.DSMT4">
              <p:embed/>
            </p:oleObj>
          </a:graphicData>
        </a:graphic>
      </p:graphicFrame>
      <p:sp>
        <p:nvSpPr>
          <p:cNvPr id="7" name="右箭头 6"/>
          <p:cNvSpPr/>
          <p:nvPr/>
        </p:nvSpPr>
        <p:spPr>
          <a:xfrm>
            <a:off x="2438400" y="1439863"/>
            <a:ext cx="479425" cy="485775"/>
          </a:xfrm>
          <a:prstGeom prst="rightArrow">
            <a:avLst>
              <a:gd name="adj1" fmla="val 50000"/>
              <a:gd name="adj2" fmla="val 356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95363" y="3429000"/>
          <a:ext cx="7153275" cy="1646238"/>
        </p:xfrm>
        <a:graphic>
          <a:graphicData uri="http://schemas.openxmlformats.org/presentationml/2006/ole">
            <p:oleObj spid="_x0000_s11268" name="Equation" r:id="rId7" imgW="3974760" imgH="914400" progId="Equation.DSMT4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320800" y="5145088"/>
          <a:ext cx="965200" cy="406400"/>
        </p:xfrm>
        <a:graphic>
          <a:graphicData uri="http://schemas.openxmlformats.org/presentationml/2006/ole">
            <p:oleObj spid="_x0000_s11269" name="Equation" r:id="rId8" imgW="482400" imgH="203040" progId="Equation.DSMT4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500313" y="5145088"/>
          <a:ext cx="1497012" cy="457200"/>
        </p:xfrm>
        <a:graphic>
          <a:graphicData uri="http://schemas.openxmlformats.org/presentationml/2006/ole">
            <p:oleObj spid="_x0000_s11270" name="Equation" r:id="rId9" imgW="749160" imgH="2286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00125" y="3429000"/>
            <a:ext cx="2349500" cy="642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876800" y="3429000"/>
            <a:ext cx="3062288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675063" y="4286250"/>
            <a:ext cx="1871662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5546725" y="4286250"/>
            <a:ext cx="259715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1000125" y="3651250"/>
            <a:ext cx="596900" cy="39687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2062163" y="3651250"/>
            <a:ext cx="596900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929063" y="4286250"/>
            <a:ext cx="1617662" cy="7858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5959475" y="4286250"/>
            <a:ext cx="2041525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6255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关键：</a:t>
            </a:r>
            <a:r>
              <a:rPr lang="zh-CN" altLang="en-US" smtClean="0">
                <a:solidFill>
                  <a:srgbClr val="FF0000"/>
                </a:solidFill>
              </a:rPr>
              <a:t>牢记级数的一般项，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从零开始．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P.289</a:t>
            </a:r>
            <a:r>
              <a:rPr lang="zh-CN" altLang="en-US" smtClean="0">
                <a:solidFill>
                  <a:srgbClr val="FF0000"/>
                </a:solidFill>
              </a:rPr>
              <a:t>二项展开式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r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 </a:t>
            </a:r>
            <a:r>
              <a:rPr lang="en-US" altLang="zh-CN" i="1" smtClean="0">
                <a:solidFill>
                  <a:srgbClr val="0000FF"/>
                </a:solidFill>
              </a:rPr>
              <a:t>m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为任意实数）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常用的麦克劳林展开式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P.285 – P.289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812800" y="2000250"/>
          <a:ext cx="4230688" cy="3246438"/>
        </p:xfrm>
        <a:graphic>
          <a:graphicData uri="http://schemas.openxmlformats.org/presentationml/2006/ole">
            <p:oleObj spid="_x0000_s12290" name="Equation" r:id="rId4" imgW="2349360" imgH="1803240" progId="Equation.DSMT4">
              <p:embed/>
            </p:oleObj>
          </a:graphicData>
        </a:graphic>
      </p:graphicFrame>
      <p:cxnSp>
        <p:nvCxnSpPr>
          <p:cNvPr id="8" name="直接箭头连接符 7"/>
          <p:cNvCxnSpPr/>
          <p:nvPr/>
        </p:nvCxnSpPr>
        <p:spPr>
          <a:xfrm rot="5400000">
            <a:off x="1585119" y="2996407"/>
            <a:ext cx="720725" cy="1587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217738" y="2814638"/>
            <a:ext cx="1617662" cy="4000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把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换成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1600">
              <a:solidFill>
                <a:srgbClr val="0000FF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>
            <a:off x="1585119" y="4288632"/>
            <a:ext cx="720725" cy="1587"/>
          </a:xfrm>
          <a:prstGeom prst="straightConnector1">
            <a:avLst/>
          </a:prstGeom>
          <a:ln w="571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217738" y="4071938"/>
            <a:ext cx="4375150" cy="4000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从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到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积分，收敛半径保持不变． </a:t>
            </a:r>
            <a:endParaRPr lang="zh-CN" altLang="en-US" sz="1600">
              <a:solidFill>
                <a:srgbClr val="0000FF"/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016250" y="5326063"/>
          <a:ext cx="5851525" cy="777875"/>
        </p:xfrm>
        <a:graphic>
          <a:graphicData uri="http://schemas.openxmlformats.org/presentationml/2006/ole">
            <p:oleObj spid="_x0000_s12291" name="Equation" r:id="rId5" imgW="3251160" imgH="43164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4532313" y="5357813"/>
            <a:ext cx="2592387" cy="6746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113338" y="5008563"/>
          <a:ext cx="1430337" cy="328612"/>
        </p:xfrm>
        <a:graphic>
          <a:graphicData uri="http://schemas.openxmlformats.org/presentationml/2006/ole">
            <p:oleObj spid="_x0000_s12292" name="Equation" r:id="rId6" imgW="1054080" imgH="24120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072063" y="4991100"/>
            <a:ext cx="481012" cy="35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0577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arctan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 展开成 </a:t>
            </a:r>
            <a:r>
              <a:rPr lang="en-US" altLang="zh-CN" i="1" smtClean="0"/>
              <a:t>x</a:t>
            </a:r>
            <a:r>
              <a:rPr lang="zh-CN" altLang="en-US" smtClean="0"/>
              <a:t> 的幂级数．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smtClean="0">
                <a:sym typeface="Symbol" pitchFamily="18" charset="2"/>
              </a:rPr>
              <a:t> </a:t>
            </a:r>
            <a:r>
              <a:rPr lang="en-US" altLang="zh-CN" smtClean="0"/>
              <a:t>1 </a:t>
            </a:r>
            <a:r>
              <a:rPr lang="zh-CN" altLang="en-US" smtClean="0"/>
              <a:t>时，级数分别为                、                 ，都收敛．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又因为当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smtClean="0">
                <a:sym typeface="Symbol" pitchFamily="18" charset="2"/>
              </a:rPr>
              <a:t></a:t>
            </a:r>
            <a:r>
              <a:rPr lang="en-US" altLang="zh-CN" smtClean="0"/>
              <a:t>1 </a:t>
            </a:r>
            <a:r>
              <a:rPr lang="zh-CN" altLang="en-US" smtClean="0"/>
              <a:t>时，</a:t>
            </a:r>
            <a:r>
              <a:rPr lang="en-US" altLang="zh-CN" smtClean="0"/>
              <a:t>arctan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 连续，所以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931988" y="1000125"/>
          <a:ext cx="2540000" cy="812800"/>
        </p:xfrm>
        <a:graphic>
          <a:graphicData uri="http://schemas.openxmlformats.org/presentationml/2006/ole">
            <p:oleObj spid="_x0000_s13314" name="Equation" r:id="rId4" imgW="1269720" imgH="40608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438650" y="1000125"/>
          <a:ext cx="3352800" cy="863600"/>
        </p:xfrm>
        <a:graphic>
          <a:graphicData uri="http://schemas.openxmlformats.org/presentationml/2006/ole">
            <p:oleObj spid="_x0000_s13315" name="Equation" r:id="rId5" imgW="1676160" imgH="43164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357313" y="1885950"/>
          <a:ext cx="7340600" cy="1828800"/>
        </p:xfrm>
        <a:graphic>
          <a:graphicData uri="http://schemas.openxmlformats.org/presentationml/2006/ole">
            <p:oleObj spid="_x0000_s13316" name="Equation" r:id="rId6" imgW="3670200" imgH="9144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286250" y="1857375"/>
            <a:ext cx="2928938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486025" y="2800350"/>
            <a:ext cx="2411413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897438" y="2800350"/>
            <a:ext cx="2389187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286625" y="2800350"/>
            <a:ext cx="15716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4113213" y="3797300"/>
          <a:ext cx="1244600" cy="889000"/>
        </p:xfrm>
        <a:graphic>
          <a:graphicData uri="http://schemas.openxmlformats.org/presentationml/2006/ole">
            <p:oleObj spid="_x0000_s13317" name="Equation" r:id="rId7" imgW="622080" imgH="44424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546725" y="3797300"/>
          <a:ext cx="1371600" cy="889000"/>
        </p:xfrm>
        <a:graphic>
          <a:graphicData uri="http://schemas.openxmlformats.org/presentationml/2006/ole">
            <p:oleObj spid="_x0000_s13318" name="Equation" r:id="rId8" imgW="685800" imgH="444240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2120900" y="5357813"/>
          <a:ext cx="4902200" cy="889000"/>
        </p:xfrm>
        <a:graphic>
          <a:graphicData uri="http://schemas.openxmlformats.org/presentationml/2006/ole">
            <p:oleObj spid="_x0000_s13319" name="Equation" r:id="rId9" imgW="2450880" imgH="444240" progId="Equation.DSMT4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181100" y="5902325"/>
          <a:ext cx="6781800" cy="812800"/>
        </p:xfrm>
        <a:graphic>
          <a:graphicData uri="http://schemas.openxmlformats.org/presentationml/2006/ole">
            <p:oleObj spid="_x0000_s13320" name="Equation" r:id="rId10" imgW="3390840" imgH="40608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140575" y="3983038"/>
            <a:ext cx="1571625" cy="517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1355725" y="1885950"/>
          <a:ext cx="4241800" cy="812800"/>
        </p:xfrm>
        <a:graphic>
          <a:graphicData uri="http://schemas.openxmlformats.org/presentationml/2006/ole">
            <p:oleObj spid="_x0000_s13321" name="Equation" r:id="rId11" imgW="2120760" imgH="406080" progId="Equation.DSMT4">
              <p:embed/>
            </p:oleObj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5556250" y="2138363"/>
          <a:ext cx="1397000" cy="330200"/>
        </p:xfrm>
        <a:graphic>
          <a:graphicData uri="http://schemas.openxmlformats.org/presentationml/2006/ole">
            <p:oleObj spid="_x0000_s13322" name="Equation" r:id="rId12" imgW="698400" imgH="16488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581650" y="1785938"/>
            <a:ext cx="2990850" cy="723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不是计算不定积分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而是从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到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的变上限积分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20" grpId="0"/>
      <p:bldP spid="2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       展开成 </a:t>
            </a:r>
            <a:r>
              <a:rPr lang="en-US" altLang="zh-CN" i="1" smtClean="0"/>
              <a:t>x</a:t>
            </a:r>
            <a:r>
              <a:rPr lang="zh-CN" altLang="en-US" smtClean="0"/>
              <a:t> 的幂级数．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201863" y="142875"/>
          <a:ext cx="584200" cy="609600"/>
        </p:xfrm>
        <a:graphic>
          <a:graphicData uri="http://schemas.openxmlformats.org/presentationml/2006/ole">
            <p:oleObj spid="_x0000_s14338" name="Equation" r:id="rId3" imgW="29196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57313" y="5889625"/>
          <a:ext cx="5613400" cy="838200"/>
        </p:xfrm>
        <a:graphic>
          <a:graphicData uri="http://schemas.openxmlformats.org/presentationml/2006/ole">
            <p:oleObj spid="_x0000_s14339" name="Equation" r:id="rId4" imgW="2806560" imgH="419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57313" y="1030288"/>
          <a:ext cx="5181600" cy="3708400"/>
        </p:xfrm>
        <a:graphic>
          <a:graphicData uri="http://schemas.openxmlformats.org/presentationml/2006/ole">
            <p:oleObj spid="_x0000_s14340" name="Equation" r:id="rId5" imgW="2590560" imgH="18540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57388" y="1728788"/>
            <a:ext cx="1400175" cy="7143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957388" y="2471738"/>
            <a:ext cx="2543175" cy="1285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957388" y="3786188"/>
            <a:ext cx="468630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916238" y="1773238"/>
            <a:ext cx="460375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3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                                                         展开成 </a:t>
            </a:r>
            <a:r>
              <a:rPr lang="en-US" altLang="zh-CN" i="1" smtClean="0"/>
              <a:t>x</a:t>
            </a:r>
            <a:r>
              <a:rPr lang="zh-CN" altLang="en-US" smtClean="0"/>
              <a:t> 的幂级数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590675" y="115888"/>
          <a:ext cx="4267200" cy="812800"/>
        </p:xfrm>
        <a:graphic>
          <a:graphicData uri="http://schemas.openxmlformats.org/presentationml/2006/ole">
            <p:oleObj spid="_x0000_s15362" name="Equation" r:id="rId3" imgW="2133360" imgH="406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71725" y="1000125"/>
          <a:ext cx="6629400" cy="838200"/>
        </p:xfrm>
        <a:graphic>
          <a:graphicData uri="http://schemas.openxmlformats.org/presentationml/2006/ole">
            <p:oleObj spid="_x0000_s15363" name="Equation" r:id="rId4" imgW="3314520" imgH="419040" progId="Equation.DSMT4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2371725" y="1928813"/>
          <a:ext cx="4902200" cy="889000"/>
        </p:xfrm>
        <a:graphic>
          <a:graphicData uri="http://schemas.openxmlformats.org/presentationml/2006/ole">
            <p:oleObj spid="_x0000_s15364" name="Equation" r:id="rId5" imgW="2450880" imgH="4442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136650" y="2992438"/>
          <a:ext cx="7721600" cy="3022600"/>
        </p:xfrm>
        <a:graphic>
          <a:graphicData uri="http://schemas.openxmlformats.org/presentationml/2006/ole">
            <p:oleObj spid="_x0000_s15365" name="Equation" r:id="rId6" imgW="3860640" imgH="151128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43000" y="4243388"/>
            <a:ext cx="528637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143000" y="5072063"/>
            <a:ext cx="7786688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36650" y="342900"/>
          <a:ext cx="7721600" cy="5765800"/>
        </p:xfrm>
        <a:graphic>
          <a:graphicData uri="http://schemas.openxmlformats.org/presentationml/2006/ole">
            <p:oleObj spid="_x0000_s16386" name="Equation" r:id="rId3" imgW="3860640" imgH="28828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43000" y="3443288"/>
            <a:ext cx="1714500" cy="8366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857500" y="3443288"/>
            <a:ext cx="2928938" cy="8366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43000" y="4349750"/>
            <a:ext cx="2143125" cy="836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43000" y="5272088"/>
            <a:ext cx="1643063" cy="8366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2786063" y="5272088"/>
            <a:ext cx="1571625" cy="8366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10"/>
          <p:cNvSpPr>
            <a:spLocks noChangeArrowheads="1"/>
          </p:cNvSpPr>
          <p:nvPr/>
        </p:nvSpPr>
        <p:spPr bwMode="auto">
          <a:xfrm>
            <a:off x="1692275" y="2463800"/>
            <a:ext cx="4248150" cy="8715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                                                         展开成 </a:t>
            </a:r>
            <a:r>
              <a:rPr lang="en-US" altLang="zh-CN" i="1" smtClean="0"/>
              <a:t>x</a:t>
            </a:r>
            <a:r>
              <a:rPr lang="zh-CN" altLang="en-US" smtClean="0"/>
              <a:t> 的幂级数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(0)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590675" y="115888"/>
          <a:ext cx="4267200" cy="812800"/>
        </p:xfrm>
        <a:graphic>
          <a:graphicData uri="http://schemas.openxmlformats.org/presentationml/2006/ole">
            <p:oleObj spid="_x0000_s17410" name="Equation" r:id="rId3" imgW="2133360" imgH="406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87513" y="1643063"/>
          <a:ext cx="6527800" cy="1778000"/>
        </p:xfrm>
        <a:graphic>
          <a:graphicData uri="http://schemas.openxmlformats.org/presentationml/2006/ole">
            <p:oleObj spid="_x0000_s17411" name="Equation" r:id="rId4" imgW="3263760" imgH="8888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85875" y="4071938"/>
          <a:ext cx="6426200" cy="1828800"/>
        </p:xfrm>
        <a:graphic>
          <a:graphicData uri="http://schemas.openxmlformats.org/presentationml/2006/ole">
            <p:oleObj spid="_x0000_s17412" name="Equation" r:id="rId5" imgW="3213000" imgH="914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699250" y="1670050"/>
            <a:ext cx="1658938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486025" y="2616200"/>
            <a:ext cx="1528763" cy="741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4014788" y="2616200"/>
            <a:ext cx="1200150" cy="741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216525" y="2616200"/>
            <a:ext cx="1557338" cy="741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529138" y="4071938"/>
            <a:ext cx="3043237" cy="912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1985963" y="5100638"/>
            <a:ext cx="2628900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14863" y="5000625"/>
            <a:ext cx="1600200" cy="939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6215063" y="5100638"/>
            <a:ext cx="1557337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函数的幂级数展开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是该幂级数的和函数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若幂级数               在某一区间内收敛于函数 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在该区间内能展开成幂级数</a:t>
            </a: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zh-CN" altLang="en-US" smtClean="0">
                <a:solidFill>
                  <a:srgbClr val="0000FF"/>
                </a:solidFill>
              </a:rPr>
              <a:t>幂级数的收敛域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zh-CN" altLang="en-US" smtClean="0">
                <a:solidFill>
                  <a:srgbClr val="FF0000"/>
                </a:solidFill>
              </a:rPr>
              <a:t>和函数的定义域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具备什么条件的函数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可以展开成幂级数？</a:t>
            </a:r>
            <a:endParaRPr lang="en-US" altLang="zh-CN" smtClean="0"/>
          </a:p>
          <a:p>
            <a:r>
              <a:rPr lang="zh-CN" altLang="en-US" smtClean="0"/>
              <a:t>把函数展开成幂级数时，系数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 如何定义？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928813" y="2208213"/>
          <a:ext cx="1066800" cy="863600"/>
        </p:xfrm>
        <a:graphic>
          <a:graphicData uri="http://schemas.openxmlformats.org/presentationml/2006/ole">
            <p:oleObj spid="_x0000_s1026" name="Equation" r:id="rId4" imgW="533160" imgH="431640" progId="Equation.DSMT4">
              <p:embed/>
            </p:oleObj>
          </a:graphicData>
        </a:graphic>
      </p:graphicFrame>
      <p:sp>
        <p:nvSpPr>
          <p:cNvPr id="6" name="上下箭头 5"/>
          <p:cNvSpPr/>
          <p:nvPr/>
        </p:nvSpPr>
        <p:spPr>
          <a:xfrm>
            <a:off x="2357438" y="2000250"/>
            <a:ext cx="285750" cy="385763"/>
          </a:xfrm>
          <a:prstGeom prst="upDownArrow">
            <a:avLst>
              <a:gd name="adj1" fmla="val 61792"/>
              <a:gd name="adj2" fmla="val 29363"/>
            </a:avLst>
          </a:prstGeom>
          <a:solidFill>
            <a:srgbClr val="FFFF00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7" name="上下箭头 6"/>
          <p:cNvSpPr/>
          <p:nvPr/>
        </p:nvSpPr>
        <p:spPr>
          <a:xfrm>
            <a:off x="2357438" y="2914650"/>
            <a:ext cx="285750" cy="385763"/>
          </a:xfrm>
          <a:prstGeom prst="upDownArrow">
            <a:avLst>
              <a:gd name="adj1" fmla="val 61792"/>
              <a:gd name="adj2" fmla="val 29363"/>
            </a:avLst>
          </a:prstGeom>
          <a:solidFill>
            <a:srgbClr val="FFFF00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608638" y="1350963"/>
          <a:ext cx="2921000" cy="863600"/>
        </p:xfrm>
        <a:graphic>
          <a:graphicData uri="http://schemas.openxmlformats.org/presentationml/2006/ole">
            <p:oleObj spid="_x0000_s1027" name="Equation" r:id="rId5" imgW="14601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435975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                                 展开成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− </a:t>
            </a:r>
            <a:r>
              <a:rPr lang="en-US" altLang="zh-CN" smtClean="0"/>
              <a:t>1) </a:t>
            </a:r>
            <a:r>
              <a:rPr lang="zh-CN" altLang="en-US" smtClean="0"/>
              <a:t>的幂级数．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若要把函数展开成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 的幂级数，只需作变量代换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−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，展开</a:t>
            </a:r>
            <a:r>
              <a:rPr lang="zh-CN" altLang="en-US" smtClean="0"/>
              <a:t>成 </a:t>
            </a:r>
            <a:r>
              <a:rPr lang="en-US" altLang="zh-CN" i="1" smtClean="0"/>
              <a:t>t</a:t>
            </a:r>
            <a:r>
              <a:rPr lang="zh-CN" altLang="en-US" smtClean="0">
                <a:sym typeface="Symbol" pitchFamily="18" charset="2"/>
              </a:rPr>
              <a:t> 的幂级数，然后再回代，即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201863" y="115888"/>
          <a:ext cx="2463800" cy="812800"/>
        </p:xfrm>
        <a:graphic>
          <a:graphicData uri="http://schemas.openxmlformats.org/presentationml/2006/ole">
            <p:oleObj spid="_x0000_s18434" name="Equation" r:id="rId4" imgW="12315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1100" y="5232400"/>
          <a:ext cx="6781800" cy="1625600"/>
        </p:xfrm>
        <a:graphic>
          <a:graphicData uri="http://schemas.openxmlformats.org/presentationml/2006/ole">
            <p:oleObj spid="_x0000_s18435" name="Equation" r:id="rId5" imgW="3390840" imgH="8125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39900" y="2085975"/>
          <a:ext cx="5664200" cy="863600"/>
        </p:xfrm>
        <a:graphic>
          <a:graphicData uri="http://schemas.openxmlformats.org/presentationml/2006/ole">
            <p:oleObj spid="_x0000_s18436" name="Equation" r:id="rId6" imgW="2831760" imgH="431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285875" y="3000375"/>
          <a:ext cx="7112000" cy="1778000"/>
        </p:xfrm>
        <a:graphic>
          <a:graphicData uri="http://schemas.openxmlformats.org/presentationml/2006/ole">
            <p:oleObj spid="_x0000_s18437" name="Equation" r:id="rId7" imgW="3555720" imgH="8888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14750" y="2928938"/>
            <a:ext cx="3071813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6786563" y="2928938"/>
            <a:ext cx="1643062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000250" y="3871913"/>
            <a:ext cx="185737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43338" y="3871913"/>
            <a:ext cx="2443162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716463" y="714375"/>
            <a:ext cx="3311525" cy="71438"/>
            <a:chOff x="2971" y="482"/>
            <a:chExt cx="2086" cy="45"/>
          </a:xfrm>
        </p:grpSpPr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2971" y="482"/>
              <a:ext cx="20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2971" y="527"/>
              <a:ext cx="20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5000625" y="887413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泰勒级数</a:t>
            </a: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6053138" y="815975"/>
          <a:ext cx="1471612" cy="425450"/>
        </p:xfrm>
        <a:graphic>
          <a:graphicData uri="http://schemas.openxmlformats.org/presentationml/2006/ole">
            <p:oleObj spid="_x0000_s18438" name="Equation" r:id="rId8" imgW="1054080" imgH="304560" progId="Equation.DSMT4">
              <p:embed/>
            </p:oleObj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7643813" y="731838"/>
          <a:ext cx="1120775" cy="587375"/>
        </p:xfrm>
        <a:graphic>
          <a:graphicData uri="http://schemas.openxmlformats.org/presentationml/2006/ole">
            <p:oleObj spid="_x0000_s18439" name="Equation" r:id="rId9" imgW="79992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01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602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74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                                 展开成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− </a:t>
            </a:r>
            <a:r>
              <a:rPr lang="en-US" altLang="zh-CN" smtClean="0"/>
              <a:t>1) </a:t>
            </a:r>
            <a:r>
              <a:rPr lang="zh-CN" altLang="en-US" smtClean="0"/>
              <a:t>的幂级数．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/>
          </a:p>
        </p:txBody>
      </p:sp>
      <p:graphicFrame>
        <p:nvGraphicFramePr>
          <p:cNvPr id="60418" name="Object 3"/>
          <p:cNvGraphicFramePr>
            <a:graphicFrameLocks noChangeAspect="1"/>
          </p:cNvGraphicFramePr>
          <p:nvPr/>
        </p:nvGraphicFramePr>
        <p:xfrm>
          <a:off x="1284288" y="1030288"/>
          <a:ext cx="7823200" cy="4673600"/>
        </p:xfrm>
        <a:graphic>
          <a:graphicData uri="http://schemas.openxmlformats.org/presentationml/2006/ole">
            <p:oleObj spid="_x0000_s19458" name="Equation" r:id="rId4" imgW="3911400" imgH="2336760" progId="Equation.DSMT4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201863" y="115888"/>
          <a:ext cx="2463800" cy="812800"/>
        </p:xfrm>
        <a:graphic>
          <a:graphicData uri="http://schemas.openxmlformats.org/presentationml/2006/ole">
            <p:oleObj spid="_x0000_s19459" name="Equation" r:id="rId5" imgW="1231560" imgH="40608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900613" y="1000125"/>
            <a:ext cx="3171825" cy="1628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00250" y="2700338"/>
            <a:ext cx="2571750" cy="1214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572000" y="2700338"/>
            <a:ext cx="2286000" cy="1214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858000" y="2700338"/>
            <a:ext cx="2286000" cy="1214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00250" y="3971925"/>
            <a:ext cx="2214563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4214813" y="3971925"/>
            <a:ext cx="2357437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00250" y="4829175"/>
            <a:ext cx="3643313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5643563" y="4829175"/>
            <a:ext cx="1714500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81100" y="5915025"/>
          <a:ext cx="6781800" cy="812800"/>
        </p:xfrm>
        <a:graphic>
          <a:graphicData uri="http://schemas.openxmlformats.org/presentationml/2006/ole">
            <p:oleObj spid="_x0000_s19460" name="Equation" r:id="rId6" imgW="3390840" imgH="40608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014663" y="3157538"/>
            <a:ext cx="285750" cy="7286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286250" y="3157538"/>
            <a:ext cx="285750" cy="7286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557963" y="1357313"/>
            <a:ext cx="1300162" cy="12144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7"/>
          <p:cNvSpPr>
            <a:spLocks noChangeArrowheads="1"/>
          </p:cNvSpPr>
          <p:nvPr/>
        </p:nvSpPr>
        <p:spPr bwMode="auto">
          <a:xfrm>
            <a:off x="6297613" y="1844675"/>
            <a:ext cx="285750" cy="7286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18"/>
          <p:cNvSpPr>
            <a:spLocks noChangeArrowheads="1"/>
          </p:cNvSpPr>
          <p:nvPr/>
        </p:nvSpPr>
        <p:spPr bwMode="auto">
          <a:xfrm>
            <a:off x="7569200" y="1844675"/>
            <a:ext cx="285750" cy="7286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00034" y="2143116"/>
            <a:ext cx="1611315" cy="1381125"/>
            <a:chOff x="460355" y="2786058"/>
            <a:chExt cx="1611315" cy="1381125"/>
          </a:xfrm>
        </p:grpSpPr>
        <p:graphicFrame>
          <p:nvGraphicFramePr>
            <p:cNvPr id="6" name="Object 3"/>
            <p:cNvGraphicFramePr>
              <a:graphicFrameLocks noChangeAspect="1"/>
            </p:cNvGraphicFramePr>
            <p:nvPr/>
          </p:nvGraphicFramePr>
          <p:xfrm>
            <a:off x="460355" y="2786058"/>
            <a:ext cx="1254125" cy="1381125"/>
          </p:xfrm>
          <a:graphic>
            <a:graphicData uri="http://schemas.openxmlformats.org/presentationml/2006/ole">
              <p:oleObj spid="_x0000_s19475" name="Equation" r:id="rId7" imgW="761760" imgH="838080" progId="Equation.DSMT4">
                <p:embed/>
              </p:oleObj>
            </a:graphicData>
          </a:graphic>
        </p:graphicFrame>
        <p:cxnSp>
          <p:nvCxnSpPr>
            <p:cNvPr id="28" name="直接连接符 27"/>
            <p:cNvCxnSpPr/>
            <p:nvPr/>
          </p:nvCxnSpPr>
          <p:spPr>
            <a:xfrm>
              <a:off x="1714480" y="3429000"/>
              <a:ext cx="357190" cy="14287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50038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                                 展开成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− </a:t>
            </a:r>
            <a:r>
              <a:rPr lang="en-US" altLang="zh-CN" smtClean="0"/>
              <a:t>1) </a:t>
            </a:r>
            <a:r>
              <a:rPr lang="zh-CN" altLang="en-US" smtClean="0"/>
              <a:t>的幂级数．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利用函数的幂级数展开式及唯一性定理，还可以求出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函数在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/>
              <a:t> 处的高阶导数．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在上述例题中，                                                          ，于是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201863" y="115888"/>
          <a:ext cx="2463800" cy="812800"/>
        </p:xfrm>
        <a:graphic>
          <a:graphicData uri="http://schemas.openxmlformats.org/presentationml/2006/ole">
            <p:oleObj spid="_x0000_s20482" name="Equation" r:id="rId4" imgW="12315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84288" y="1379538"/>
          <a:ext cx="6527800" cy="1778000"/>
        </p:xfrm>
        <a:graphic>
          <a:graphicData uri="http://schemas.openxmlformats.org/presentationml/2006/ole">
            <p:oleObj spid="_x0000_s20483" name="Equation" r:id="rId5" imgW="3263760" imgH="88884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00250" y="2314575"/>
            <a:ext cx="4286250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6286500" y="2314575"/>
            <a:ext cx="1714500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786063" y="4500563"/>
          <a:ext cx="4394200" cy="889000"/>
        </p:xfrm>
        <a:graphic>
          <a:graphicData uri="http://schemas.openxmlformats.org/presentationml/2006/ole">
            <p:oleObj spid="_x0000_s20484" name="Equation" r:id="rId6" imgW="2197080" imgH="4442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562100" y="5468938"/>
          <a:ext cx="6019800" cy="889000"/>
        </p:xfrm>
        <a:graphic>
          <a:graphicData uri="http://schemas.openxmlformats.org/presentationml/2006/ole">
            <p:oleObj spid="_x0000_s20485" name="Equation" r:id="rId7" imgW="3009600" imgH="44424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357688" y="4543425"/>
            <a:ext cx="2857500" cy="814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15188" y="4700588"/>
            <a:ext cx="10715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0493" name="Group 14"/>
          <p:cNvGrpSpPr>
            <a:grpSpLocks/>
          </p:cNvGrpSpPr>
          <p:nvPr/>
        </p:nvGrpSpPr>
        <p:grpSpPr bwMode="auto">
          <a:xfrm>
            <a:off x="4718050" y="712788"/>
            <a:ext cx="3311525" cy="71437"/>
            <a:chOff x="2971" y="482"/>
            <a:chExt cx="2086" cy="45"/>
          </a:xfrm>
        </p:grpSpPr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2971" y="482"/>
              <a:ext cx="20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>
              <a:off x="2971" y="527"/>
              <a:ext cx="208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4" name="Rectangle 17"/>
          <p:cNvSpPr>
            <a:spLocks noChangeArrowheads="1"/>
          </p:cNvSpPr>
          <p:nvPr/>
        </p:nvSpPr>
        <p:spPr bwMode="auto">
          <a:xfrm>
            <a:off x="5000625" y="887413"/>
            <a:ext cx="1104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泰勒级数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6053138" y="815975"/>
          <a:ext cx="1471612" cy="425450"/>
        </p:xfrm>
        <a:graphic>
          <a:graphicData uri="http://schemas.openxmlformats.org/presentationml/2006/ole">
            <p:oleObj spid="_x0000_s20486" name="Equation" r:id="rId8" imgW="1054080" imgH="304560" progId="Equation.DSMT4">
              <p:embed/>
            </p:oleObj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7643813" y="731838"/>
          <a:ext cx="1120775" cy="587375"/>
        </p:xfrm>
        <a:graphic>
          <a:graphicData uri="http://schemas.openxmlformats.org/presentationml/2006/ole">
            <p:oleObj spid="_x0000_s20487" name="Equation" r:id="rId9" imgW="79992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求级数                的和．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构造幂级数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en-US" altLang="zh-CN" smtClean="0">
                <a:solidFill>
                  <a:srgbClr val="FF0000"/>
                </a:solidFill>
              </a:rPr>
              <a:t>P.275</a:t>
            </a: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可得，收敛半径              ，收敛域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214563" y="71438"/>
          <a:ext cx="1117600" cy="889000"/>
        </p:xfrm>
        <a:graphic>
          <a:graphicData uri="http://schemas.openxmlformats.org/presentationml/2006/ole">
            <p:oleObj spid="_x0000_s21506" name="Equation" r:id="rId4" imgW="55872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86125" y="896938"/>
          <a:ext cx="1193800" cy="889000"/>
        </p:xfrm>
        <a:graphic>
          <a:graphicData uri="http://schemas.openxmlformats.org/presentationml/2006/ole">
            <p:oleObj spid="_x0000_s21507" name="Equation" r:id="rId5" imgW="59688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652963" y="2122488"/>
          <a:ext cx="1041400" cy="330200"/>
        </p:xfrm>
        <a:graphic>
          <a:graphicData uri="http://schemas.openxmlformats.org/presentationml/2006/ole">
            <p:oleObj spid="_x0000_s21508" name="Equation" r:id="rId6" imgW="520560" imgH="1648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929438" y="2122488"/>
          <a:ext cx="1219200" cy="406400"/>
        </p:xfrm>
        <a:graphic>
          <a:graphicData uri="http://schemas.openxmlformats.org/presentationml/2006/ole">
            <p:oleObj spid="_x0000_s21509" name="Equation" r:id="rId7" imgW="609480" imgH="2030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33363" y="2547938"/>
          <a:ext cx="8839200" cy="2717800"/>
        </p:xfrm>
        <a:graphic>
          <a:graphicData uri="http://schemas.openxmlformats.org/presentationml/2006/ole">
            <p:oleObj spid="_x0000_s21510" name="Equation" r:id="rId8" imgW="4419360" imgH="13586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357313" y="5307013"/>
          <a:ext cx="3175000" cy="889000"/>
        </p:xfrm>
        <a:graphic>
          <a:graphicData uri="http://schemas.openxmlformats.org/presentationml/2006/ole">
            <p:oleObj spid="_x0000_s21511" name="Equation" r:id="rId9" imgW="158724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470275" y="5292725"/>
            <a:ext cx="1887538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214563" y="2530475"/>
            <a:ext cx="199707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211638" y="2530475"/>
            <a:ext cx="2360612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857250" y="3581400"/>
            <a:ext cx="2500313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57563" y="3581400"/>
            <a:ext cx="2643187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6000750" y="3581400"/>
            <a:ext cx="3024188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857250" y="4684713"/>
            <a:ext cx="1331913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189163" y="4684713"/>
            <a:ext cx="1871662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060825" y="4684713"/>
            <a:ext cx="179705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822825" y="357188"/>
          <a:ext cx="3375025" cy="1666875"/>
        </p:xfrm>
        <a:graphic>
          <a:graphicData uri="http://schemas.openxmlformats.org/presentationml/2006/ole">
            <p:oleObj spid="_x0000_s21512" name="Equation" r:id="rId10" imgW="1879560" imgH="92700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5719763" y="5307013"/>
          <a:ext cx="3352800" cy="889000"/>
        </p:xfrm>
        <a:graphic>
          <a:graphicData uri="http://schemas.openxmlformats.org/presentationml/2006/ole">
            <p:oleObj spid="_x0000_s21513" name="Equation" r:id="rId11" imgW="167616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求级数                的和．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直接计算如下</a:t>
            </a:r>
            <a:endParaRPr lang="en-US" altLang="zh-CN" smtClean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214563" y="71438"/>
          <a:ext cx="1117600" cy="889000"/>
        </p:xfrm>
        <a:graphic>
          <a:graphicData uri="http://schemas.openxmlformats.org/presentationml/2006/ole">
            <p:oleObj spid="_x0000_s22530" name="Equation" r:id="rId4" imgW="558720" imgH="4442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92138" y="1612900"/>
          <a:ext cx="6908800" cy="4699000"/>
        </p:xfrm>
        <a:graphic>
          <a:graphicData uri="http://schemas.openxmlformats.org/presentationml/2006/ole">
            <p:oleObj spid="_x0000_s22531" name="Equation" r:id="rId5" imgW="3454200" imgH="234936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98625" y="1690688"/>
            <a:ext cx="230187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995738" y="1690688"/>
            <a:ext cx="250507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98625" y="2663825"/>
            <a:ext cx="4730750" cy="8397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1698625" y="3578225"/>
            <a:ext cx="611188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002088" y="3578225"/>
            <a:ext cx="235585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1698625" y="4562475"/>
            <a:ext cx="273050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429125" y="4562475"/>
            <a:ext cx="2857500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1698625" y="5530850"/>
            <a:ext cx="94456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643188" y="5530850"/>
            <a:ext cx="2143125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429250" y="5611813"/>
          <a:ext cx="3352800" cy="889000"/>
        </p:xfrm>
        <a:graphic>
          <a:graphicData uri="http://schemas.openxmlformats.org/presentationml/2006/ole">
            <p:oleObj spid="_x0000_s22532" name="Equation" r:id="rId6" imgW="1676160" imgH="44424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6429375" y="2663825"/>
            <a:ext cx="1071563" cy="8397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309813" y="3578225"/>
            <a:ext cx="1690687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12 − 4</a:t>
            </a:r>
          </a:p>
          <a:p>
            <a:pPr lvl="1"/>
            <a:r>
              <a:rPr lang="en-US" altLang="zh-CN" smtClean="0"/>
              <a:t>2(2)(4)</a:t>
            </a:r>
          </a:p>
          <a:p>
            <a:pPr lvl="1"/>
            <a:r>
              <a:rPr lang="en-US" altLang="zh-CN" smtClean="0"/>
              <a:t>6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设在 </a:t>
            </a:r>
            <a:r>
              <a:rPr lang="en-US" altLang="zh-CN" smtClean="0"/>
              <a:t>(−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/>
              <a:t>R</a:t>
            </a:r>
            <a:r>
              <a:rPr lang="en-US" altLang="zh-CN" smtClean="0"/>
              <a:t>) </a:t>
            </a:r>
            <a:r>
              <a:rPr lang="zh-CN" altLang="en-US" smtClean="0"/>
              <a:t>内，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因为幂级数的和函数</a:t>
            </a:r>
            <a:r>
              <a:rPr lang="zh-CN" altLang="en-US" smtClean="0">
                <a:solidFill>
                  <a:srgbClr val="FF0000"/>
                </a:solidFill>
              </a:rPr>
              <a:t>在收敛区间内</a:t>
            </a:r>
            <a:r>
              <a:rPr lang="zh-CN" altLang="en-US" smtClean="0"/>
              <a:t>具有任意阶导数，所以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代入，得                        ，即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函数的幂级数展开（续）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976563" y="1541463"/>
          <a:ext cx="4953000" cy="482600"/>
        </p:xfrm>
        <a:graphic>
          <a:graphicData uri="http://schemas.openxmlformats.org/presentationml/2006/ole">
            <p:oleObj spid="_x0000_s2050" name="Equation" r:id="rId3" imgW="2476440" imgH="241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79450" y="2714625"/>
          <a:ext cx="5715000" cy="482600"/>
        </p:xfrm>
        <a:graphic>
          <a:graphicData uri="http://schemas.openxmlformats.org/presentationml/2006/ole">
            <p:oleObj spid="_x0000_s2051" name="Equation" r:id="rId4" imgW="2857320" imgH="2412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440363" y="5129213"/>
          <a:ext cx="3632200" cy="838200"/>
        </p:xfrm>
        <a:graphic>
          <a:graphicData uri="http://schemas.openxmlformats.org/presentationml/2006/ole">
            <p:oleObj spid="_x0000_s2052" name="Equation" r:id="rId5" imgW="1815840" imgH="41904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65163" y="3465513"/>
          <a:ext cx="6172200" cy="482600"/>
        </p:xfrm>
        <a:graphic>
          <a:graphicData uri="http://schemas.openxmlformats.org/presentationml/2006/ole">
            <p:oleObj spid="_x0000_s2053" name="Equation" r:id="rId6" imgW="3085920" imgH="24120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39750" y="4214813"/>
          <a:ext cx="5283200" cy="812800"/>
        </p:xfrm>
        <a:graphic>
          <a:graphicData uri="http://schemas.openxmlformats.org/presentationml/2006/ole">
            <p:oleObj spid="_x0000_s2054" name="Equation" r:id="rId7" imgW="2641320" imgH="40608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2928938" y="5343525"/>
          <a:ext cx="1854200" cy="482600"/>
        </p:xfrm>
        <a:graphic>
          <a:graphicData uri="http://schemas.openxmlformats.org/presentationml/2006/ole">
            <p:oleObj spid="_x0000_s2055" name="Equation" r:id="rId8" imgW="927000" imgH="2412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786313" y="5314950"/>
            <a:ext cx="6572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2022475" y="2708275"/>
            <a:ext cx="4681538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2382838" y="3476625"/>
            <a:ext cx="4681537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2439988" y="4537075"/>
            <a:ext cx="3500437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7092950" y="2727325"/>
          <a:ext cx="1422400" cy="457200"/>
        </p:xfrm>
        <a:graphic>
          <a:graphicData uri="http://schemas.openxmlformats.org/presentationml/2006/ole">
            <p:oleObj spid="_x0000_s2056" name="Equation" r:id="rId9" imgW="711000" imgH="228600" progId="Equation.DSMT4">
              <p:embed/>
            </p:oleObj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7092950" y="3478213"/>
          <a:ext cx="1778000" cy="457200"/>
        </p:xfrm>
        <a:graphic>
          <a:graphicData uri="http://schemas.openxmlformats.org/presentationml/2006/ole">
            <p:oleObj spid="_x0000_s2057" name="Equation" r:id="rId10" imgW="888840" imgH="228600" progId="Equation.DSMT4">
              <p:embed/>
            </p:oleObj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7092950" y="4214813"/>
          <a:ext cx="1955800" cy="812800"/>
        </p:xfrm>
        <a:graphic>
          <a:graphicData uri="http://schemas.openxmlformats.org/presentationml/2006/ole">
            <p:oleObj spid="_x0000_s2058" name="Equation" r:id="rId11" imgW="977760" imgH="406080" progId="Equation.DSMT4">
              <p:embed/>
            </p:oleObj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6572250" y="1573213"/>
            <a:ext cx="642938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714875" y="2714625"/>
            <a:ext cx="1000125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343400" y="3476625"/>
            <a:ext cx="1857375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800225" y="4537075"/>
            <a:ext cx="642938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21"/>
          <p:cNvGraphicFramePr>
            <a:graphicFrameLocks noChangeAspect="1"/>
          </p:cNvGraphicFramePr>
          <p:nvPr/>
        </p:nvGraphicFramePr>
        <p:xfrm>
          <a:off x="7092950" y="1042988"/>
          <a:ext cx="1346200" cy="457200"/>
        </p:xfrm>
        <a:graphic>
          <a:graphicData uri="http://schemas.openxmlformats.org/presentationml/2006/ole">
            <p:oleObj spid="_x0000_s2059" name="Equation" r:id="rId12" imgW="672840" imgH="228600" progId="Equation.DSMT4">
              <p:embed/>
            </p:oleObj>
          </a:graphicData>
        </a:graphic>
      </p:graphicFrame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4256088" y="1573213"/>
            <a:ext cx="3509962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61" grpId="0" animBg="1"/>
      <p:bldP spid="2062" grpId="0" animBg="1"/>
      <p:bldP spid="2063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在区间 </a:t>
            </a:r>
            <a:r>
              <a:rPr lang="en-US" altLang="zh-CN" smtClean="0"/>
              <a:t>(−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/>
              <a:t>R</a:t>
            </a:r>
            <a:r>
              <a:rPr lang="en-US" altLang="zh-CN" smtClean="0"/>
              <a:t>)</a:t>
            </a:r>
            <a:r>
              <a:rPr lang="zh-CN" altLang="en-US" smtClean="0"/>
              <a:t> 内能展开成幂级数，即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在区间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i="1" smtClean="0"/>
              <a:t>x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en-US" altLang="zh-CN" i="1" smtClean="0"/>
              <a:t>|</a:t>
            </a:r>
            <a:r>
              <a:rPr lang="zh-CN" altLang="en-US" i="1" smtClean="0"/>
              <a:t> </a:t>
            </a:r>
            <a:r>
              <a:rPr lang="en-US" altLang="zh-CN" i="1" smtClean="0"/>
              <a:t>&lt;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内能展开成幂级数，即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幂级数展开的唯一性定理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01713" y="2657475"/>
          <a:ext cx="3632200" cy="838200"/>
        </p:xfrm>
        <a:graphic>
          <a:graphicData uri="http://schemas.openxmlformats.org/presentationml/2006/ole">
            <p:oleObj spid="_x0000_s3074" name="Equation" r:id="rId4" imgW="1815840" imgH="4190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01713" y="4857750"/>
          <a:ext cx="3784600" cy="838200"/>
        </p:xfrm>
        <a:graphic>
          <a:graphicData uri="http://schemas.openxmlformats.org/presentationml/2006/ole">
            <p:oleObj spid="_x0000_s3075" name="Equation" r:id="rId5" imgW="1892160" imgH="419040" progId="Equation.DSMT4">
              <p:embed/>
            </p:oleObj>
          </a:graphicData>
        </a:graphic>
      </p:graphicFrame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057650" y="1939925"/>
            <a:ext cx="4872038" cy="828675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7650" y="4140200"/>
            <a:ext cx="4872038" cy="828675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124200" y="4095750"/>
          <a:ext cx="2895600" cy="863600"/>
        </p:xfrm>
        <a:graphic>
          <a:graphicData uri="http://schemas.openxmlformats.org/presentationml/2006/ole">
            <p:oleObj spid="_x0000_s3076" name="Equation" r:id="rId6" imgW="1447560" imgH="431640" progId="Equation.DSMT4">
              <p:embed/>
            </p:oleObj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124200" y="1895475"/>
          <a:ext cx="2082800" cy="863600"/>
        </p:xfrm>
        <a:graphic>
          <a:graphicData uri="http://schemas.openxmlformats.org/presentationml/2006/ole">
            <p:oleObj spid="_x0000_s3077" name="Equation" r:id="rId7" imgW="1041120" imgH="43164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5286375" y="2078038"/>
            <a:ext cx="3662363" cy="493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的麦克劳林级数）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5500" y="4278313"/>
            <a:ext cx="3043238" cy="493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（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的泰勒级数）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 animBg="1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35500"/>
          </a:xfr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en-US" kern="0" dirty="0" smtClean="0">
                <a:latin typeface="Times New Roman"/>
                <a:ea typeface="楷体_GB2312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</a:rPr>
              <a:t>麦克劳林级数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zh-CN" altLang="en-US" kern="0" dirty="0" smtClean="0">
                <a:latin typeface="Times New Roman"/>
                <a:ea typeface="楷体_GB231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泰勒级数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结论：</a:t>
            </a:r>
            <a:r>
              <a:rPr lang="zh-CN" altLang="en-US" dirty="0" smtClean="0"/>
              <a:t>麦克劳林级数是泰勒级数的特殊情形．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r>
              <a:rPr lang="zh-CN" altLang="en-US" dirty="0" smtClean="0"/>
              <a:t>具备什么条件的函数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能展开成幂级数？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答：</a:t>
            </a:r>
            <a:r>
              <a:rPr lang="zh-CN" altLang="en-US" dirty="0" smtClean="0"/>
              <a:t>函数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应具备下列两个条件：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  <a:defRPr/>
            </a:pP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具有任意阶导数；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Tx/>
              <a:buAutoNum type="circleNumDbPlain"/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麦克劳林级数与泰勒级数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879850" y="1325563"/>
          <a:ext cx="1752600" cy="889000"/>
        </p:xfrm>
        <a:graphic>
          <a:graphicData uri="http://schemas.openxmlformats.org/presentationml/2006/ole">
            <p:oleObj spid="_x0000_s4098" name="Equation" r:id="rId4" imgW="87624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79850" y="2214563"/>
          <a:ext cx="2692400" cy="889000"/>
        </p:xfrm>
        <a:graphic>
          <a:graphicData uri="http://schemas.openxmlformats.org/presentationml/2006/ole">
            <p:oleObj spid="_x0000_s4099" name="Equation" r:id="rId5" imgW="1346040" imgH="4442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85850" y="5584825"/>
          <a:ext cx="1854200" cy="558800"/>
        </p:xfrm>
        <a:graphic>
          <a:graphicData uri="http://schemas.openxmlformats.org/presentationml/2006/ole">
            <p:oleObj spid="_x0000_s4100" name="Equation" r:id="rId6" imgW="927000" imgH="279360" progId="Equation.DSMT4">
              <p:embed/>
            </p:oleObj>
          </a:graphicData>
        </a:graphic>
      </p:graphicFrame>
      <p:sp>
        <p:nvSpPr>
          <p:cNvPr id="7" name="动作按钮: 信息 6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处任意阶可导，则总有麦克劳林级数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上述麦克劳林级数不一定收敛于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    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一般地，                    于是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3373438" y="1968500"/>
          <a:ext cx="1828800" cy="889000"/>
        </p:xfrm>
        <a:graphic>
          <a:graphicData uri="http://schemas.openxmlformats.org/presentationml/2006/ole">
            <p:oleObj spid="_x0000_s5122" name="Equation" r:id="rId5" imgW="91440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36663" y="3360738"/>
          <a:ext cx="2641600" cy="1193800"/>
        </p:xfrm>
        <a:graphic>
          <a:graphicData uri="http://schemas.openxmlformats.org/presentationml/2006/ole">
            <p:oleObj spid="_x0000_s5123" name="Equation" r:id="rId6" imgW="1320480" imgH="5968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92600" y="3271838"/>
          <a:ext cx="3225800" cy="1371600"/>
        </p:xfrm>
        <a:graphic>
          <a:graphicData uri="http://schemas.openxmlformats.org/presentationml/2006/ole">
            <p:oleObj spid="_x0000_s5124" name="Equation" r:id="rId7" imgW="1612800" imgH="685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785938" y="5043488"/>
          <a:ext cx="1498600" cy="457200"/>
        </p:xfrm>
        <a:graphic>
          <a:graphicData uri="http://schemas.openxmlformats.org/presentationml/2006/ole">
            <p:oleObj spid="_x0000_s5125" name="Equation" r:id="rId8" imgW="749160" imgH="228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035425" y="4800600"/>
          <a:ext cx="3251200" cy="889000"/>
        </p:xfrm>
        <a:graphic>
          <a:graphicData uri="http://schemas.openxmlformats.org/presentationml/2006/ole">
            <p:oleObj spid="_x0000_s5126" name="Equation" r:id="rId9" imgW="1625400" imgH="4442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3314700" y="5043488"/>
            <a:ext cx="7572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229350" y="5043488"/>
            <a:ext cx="11287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设在区间 </a:t>
            </a:r>
            <a:r>
              <a:rPr lang="en-US" altLang="zh-CN" smtClean="0">
                <a:solidFill>
                  <a:srgbClr val="0000FF"/>
                </a:solidFill>
              </a:rPr>
              <a:t>|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x </a:t>
            </a:r>
            <a:r>
              <a:rPr lang="en-US" altLang="zh-CN" smtClean="0">
                <a:solidFill>
                  <a:srgbClr val="0000FF"/>
                </a:solidFill>
              </a:rPr>
              <a:t>−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|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&lt;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内，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具有任意阶导数，</a:t>
            </a:r>
            <a:endParaRPr lang="en-US" altLang="zh-CN" smtClean="0"/>
          </a:p>
          <a:p>
            <a:pPr algn="r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（这意味着泰勒级数                                    总存在）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则在区间 </a:t>
            </a:r>
            <a:r>
              <a:rPr lang="en-US" altLang="zh-CN" smtClean="0">
                <a:solidFill>
                  <a:srgbClr val="0000FF"/>
                </a:solidFill>
              </a:rPr>
              <a:t>|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x </a:t>
            </a:r>
            <a:r>
              <a:rPr lang="en-US" altLang="zh-CN" smtClean="0">
                <a:solidFill>
                  <a:srgbClr val="0000FF"/>
                </a:solidFill>
              </a:rPr>
              <a:t>−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|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&lt;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内，                                               成立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充分必要条件</a:t>
            </a:r>
            <a:r>
              <a:rPr lang="zh-CN" altLang="en-US" smtClean="0"/>
              <a:t>是在该区间内，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7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幂级数展开的充分必要条件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P.282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的定理）</a:t>
            </a:r>
            <a:endParaRPr lang="en-US" altLang="zh-CN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114800" y="2714625"/>
          <a:ext cx="3657600" cy="889000"/>
        </p:xfrm>
        <a:graphic>
          <a:graphicData uri="http://schemas.openxmlformats.org/presentationml/2006/ole">
            <p:oleObj spid="_x0000_s6146" name="Equation" r:id="rId4" imgW="182880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886325" y="3871913"/>
          <a:ext cx="1854200" cy="558800"/>
        </p:xfrm>
        <a:graphic>
          <a:graphicData uri="http://schemas.openxmlformats.org/presentationml/2006/ole">
            <p:oleObj spid="_x0000_s6147" name="Equation" r:id="rId5" imgW="927000" imgH="2793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656138" y="1943100"/>
          <a:ext cx="2692400" cy="889000"/>
        </p:xfrm>
        <a:graphic>
          <a:graphicData uri="http://schemas.openxmlformats.org/presentationml/2006/ole">
            <p:oleObj spid="_x0000_s6148" name="Equation" r:id="rId6" imgW="1346040" imgH="444240" progId="Equation.DSMT4">
              <p:embed/>
            </p:oleObj>
          </a:graphicData>
        </a:graphic>
      </p:graphicFrame>
      <p:sp>
        <p:nvSpPr>
          <p:cNvPr id="7" name="动作按钮: 信息 6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72518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在区间 </a:t>
            </a:r>
            <a:r>
              <a:rPr lang="en-US" altLang="zh-CN" dirty="0" smtClean="0">
                <a:solidFill>
                  <a:srgbClr val="0000FF"/>
                </a:solidFill>
              </a:rPr>
              <a:t>|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x </a:t>
            </a:r>
            <a:r>
              <a:rPr lang="en-US" altLang="zh-CN" dirty="0" smtClean="0">
                <a:solidFill>
                  <a:srgbClr val="0000FF"/>
                </a:solidFill>
              </a:rPr>
              <a:t>−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|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&lt;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R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/>
              <a:t>内具有 </a:t>
            </a:r>
            <a:r>
              <a:rPr lang="en-US" altLang="zh-CN" i="1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阶导数，则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（高数上册</a:t>
            </a:r>
            <a:r>
              <a:rPr lang="en-US" altLang="zh-CN" dirty="0" smtClean="0">
                <a:solidFill>
                  <a:srgbClr val="0000FF"/>
                </a:solidFill>
              </a:rPr>
              <a:t>P.139§3.3</a:t>
            </a:r>
            <a:r>
              <a:rPr lang="zh-CN" altLang="en-US" dirty="0" smtClean="0">
                <a:solidFill>
                  <a:srgbClr val="0000FF"/>
                </a:solidFill>
              </a:rPr>
              <a:t>节的公式</a:t>
            </a:r>
            <a:r>
              <a:rPr lang="en-US" altLang="zh-CN" dirty="0" smtClean="0">
                <a:solidFill>
                  <a:srgbClr val="0000FF"/>
                </a:solidFill>
              </a:rPr>
              <a:t>(3-5)</a:t>
            </a:r>
            <a:r>
              <a:rPr lang="zh-CN" altLang="en-US" dirty="0" smtClean="0">
                <a:solidFill>
                  <a:srgbClr val="0000FF"/>
                </a:solidFill>
              </a:rPr>
              <a:t>， 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</a:rPr>
              <a:t> 阶泰勒公式）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其中                                               </a:t>
            </a:r>
            <a:r>
              <a:rPr lang="zh-CN" altLang="en-US" dirty="0" smtClean="0"/>
              <a:t>             ，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zh-CN" altLang="en-US" i="1" dirty="0" smtClean="0">
                <a:latin typeface="Symbol" pitchFamily="18" charset="2"/>
              </a:rPr>
              <a:t> </a:t>
            </a:r>
            <a:r>
              <a:rPr lang="zh-CN" altLang="en-US" dirty="0" smtClean="0">
                <a:latin typeface="Symbol" pitchFamily="18" charset="2"/>
              </a:rPr>
              <a:t>介于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和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</a:t>
            </a:r>
            <a:r>
              <a:rPr lang="zh-CN" altLang="en-US" dirty="0" smtClean="0"/>
              <a:t>之间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定理的证明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155700" y="2179638"/>
          <a:ext cx="6832600" cy="889000"/>
        </p:xfrm>
        <a:graphic>
          <a:graphicData uri="http://schemas.openxmlformats.org/presentationml/2006/ole">
            <p:oleObj spid="_x0000_s7170" name="Equation" r:id="rId3" imgW="3416040" imgH="44424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235075" y="3952875"/>
          <a:ext cx="4648200" cy="1625600"/>
        </p:xfrm>
        <a:graphic>
          <a:graphicData uri="http://schemas.openxmlformats.org/presentationml/2006/ole">
            <p:oleObj spid="_x0000_s7171" name="Equation" r:id="rId4" imgW="2323800" imgH="81252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000232" y="4869564"/>
            <a:ext cx="3143272" cy="75413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181475" y="2162175"/>
            <a:ext cx="2665413" cy="9350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717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定理的证明（续）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</a:t>
            </a:r>
            <a:r>
              <a:rPr lang="zh-CN" altLang="en-US" dirty="0" smtClean="0">
                <a:sym typeface="Symbol" pitchFamily="18" charset="2"/>
              </a:rPr>
              <a:t>，则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dirty="0" smtClean="0"/>
              <a:t>故                                                成立</a:t>
            </a:r>
            <a:r>
              <a:rPr lang="zh-CN" altLang="en-US" dirty="0" smtClean="0">
                <a:sym typeface="Symbol" pitchFamily="18" charset="2"/>
              </a:rPr>
              <a:t>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zh-CN" altLang="zh-CN" dirty="0" smtClean="0">
              <a:solidFill>
                <a:srgbClr val="FF0000"/>
              </a:solidFill>
              <a:sym typeface="Symbol" pitchFamily="18" charset="2"/>
            </a:endParaRP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2514600" y="2652713"/>
          <a:ext cx="5435600" cy="1879600"/>
        </p:xfrm>
        <a:graphic>
          <a:graphicData uri="http://schemas.openxmlformats.org/presentationml/2006/ole">
            <p:oleObj spid="_x0000_s8194" name="Equation" r:id="rId4" imgW="2717640" imgH="939600" progId="Equation.DSMT4">
              <p:embed/>
            </p:oleObj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1155700" y="1311275"/>
          <a:ext cx="6832600" cy="889000"/>
        </p:xfrm>
        <a:graphic>
          <a:graphicData uri="http://schemas.openxmlformats.org/presentationml/2006/ole">
            <p:oleObj spid="_x0000_s8195" name="Equation" r:id="rId5" imgW="3416040" imgH="4442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014413" y="4772025"/>
          <a:ext cx="3657600" cy="889000"/>
        </p:xfrm>
        <a:graphic>
          <a:graphicData uri="http://schemas.openxmlformats.org/presentationml/2006/ole">
            <p:oleObj spid="_x0000_s8196" name="Equation" r:id="rId6" imgW="1828800" imgH="4442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741988" y="5000625"/>
          <a:ext cx="1854200" cy="558800"/>
        </p:xfrm>
        <a:graphic>
          <a:graphicData uri="http://schemas.openxmlformats.org/presentationml/2006/ole">
            <p:oleObj spid="_x0000_s8197" name="Equation" r:id="rId7" imgW="927000" imgH="27936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14688" y="3609975"/>
            <a:ext cx="4786312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4181475" y="1282700"/>
            <a:ext cx="2665413" cy="9350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68688" y="3627438"/>
            <a:ext cx="2665412" cy="9350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958611" y="4766444"/>
            <a:ext cx="2665412" cy="9350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7296</TotalTime>
  <Words>900</Words>
  <Application>Microsoft Office PowerPoint</Application>
  <PresentationFormat>全屏显示(4:3)</PresentationFormat>
  <Paragraphs>205</Paragraphs>
  <Slides>25</Slides>
  <Notes>3</Notes>
  <HiddenSlides>8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MathType 6.0 Equation</vt:lpstr>
      <vt:lpstr>第十二章  无穷级数</vt:lpstr>
      <vt:lpstr>函数的幂级数展开</vt:lpstr>
      <vt:lpstr>函数的幂级数展开（续）</vt:lpstr>
      <vt:lpstr>幂级数展开的唯一性定理</vt:lpstr>
      <vt:lpstr>麦克劳林级数与泰勒级数</vt:lpstr>
      <vt:lpstr>说明</vt:lpstr>
      <vt:lpstr>幂级数展开的充分必要条件（P.282的定理）</vt:lpstr>
      <vt:lpstr>定理的证明</vt:lpstr>
      <vt:lpstr>定理的证明（续）</vt:lpstr>
      <vt:lpstr>函数展开成幂级数的方法</vt:lpstr>
      <vt:lpstr>函数展开成幂级数的方法</vt:lpstr>
      <vt:lpstr>常用的麦克劳林展开式（P.285 – P.289）</vt:lpstr>
      <vt:lpstr>幻灯片 13</vt:lpstr>
      <vt:lpstr>常用的麦克劳林展开式（P.285 – P.289）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509</cp:revision>
  <dcterms:created xsi:type="dcterms:W3CDTF">2010-09-04T05:21:04Z</dcterms:created>
  <dcterms:modified xsi:type="dcterms:W3CDTF">2023-06-15T09:42:55Z</dcterms:modified>
</cp:coreProperties>
</file>