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498" r:id="rId2"/>
  </p:sldMasterIdLst>
  <p:notesMasterIdLst>
    <p:notesMasterId r:id="rId35"/>
  </p:notesMasterIdLst>
  <p:handoutMasterIdLst>
    <p:handoutMasterId r:id="rId36"/>
  </p:handoutMasterIdLst>
  <p:sldIdLst>
    <p:sldId id="506" r:id="rId3"/>
    <p:sldId id="479" r:id="rId4"/>
    <p:sldId id="507" r:id="rId5"/>
    <p:sldId id="488" r:id="rId6"/>
    <p:sldId id="489" r:id="rId7"/>
    <p:sldId id="480" r:id="rId8"/>
    <p:sldId id="532" r:id="rId9"/>
    <p:sldId id="490" r:id="rId10"/>
    <p:sldId id="491" r:id="rId11"/>
    <p:sldId id="510" r:id="rId12"/>
    <p:sldId id="512" r:id="rId13"/>
    <p:sldId id="495" r:id="rId14"/>
    <p:sldId id="496" r:id="rId15"/>
    <p:sldId id="525" r:id="rId16"/>
    <p:sldId id="515" r:id="rId17"/>
    <p:sldId id="529" r:id="rId18"/>
    <p:sldId id="494" r:id="rId19"/>
    <p:sldId id="527" r:id="rId20"/>
    <p:sldId id="497" r:id="rId21"/>
    <p:sldId id="519" r:id="rId22"/>
    <p:sldId id="530" r:id="rId23"/>
    <p:sldId id="508" r:id="rId24"/>
    <p:sldId id="520" r:id="rId25"/>
    <p:sldId id="492" r:id="rId26"/>
    <p:sldId id="509" r:id="rId27"/>
    <p:sldId id="498" r:id="rId28"/>
    <p:sldId id="493" r:id="rId29"/>
    <p:sldId id="500" r:id="rId30"/>
    <p:sldId id="503" r:id="rId31"/>
    <p:sldId id="505" r:id="rId32"/>
    <p:sldId id="526" r:id="rId33"/>
    <p:sldId id="53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FFFF66"/>
    <a:srgbClr val="00CC00"/>
    <a:srgbClr val="33CC33"/>
    <a:srgbClr val="00CC66"/>
    <a:srgbClr val="FF0000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3.wmf"/><Relationship Id="rId5" Type="http://schemas.openxmlformats.org/officeDocument/2006/relationships/image" Target="../media/image40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7.wmf"/><Relationship Id="rId1" Type="http://schemas.openxmlformats.org/officeDocument/2006/relationships/image" Target="../media/image69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4" Type="http://schemas.openxmlformats.org/officeDocument/2006/relationships/image" Target="../media/image9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98C2B5D-2C66-434B-BD08-7B929737E8D4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8A23978-03BA-4834-8204-538DAD7D24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F72268-9D7C-446C-BC71-7F30E0E43F04}" type="datetimeFigureOut">
              <a:rPr lang="zh-CN" altLang="en-US"/>
              <a:pPr>
                <a:defRPr/>
              </a:pPr>
              <a:t>2023/6/15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CAB6598-A538-4E03-A3D7-C4AB4092CF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D29F264-4E8E-47D2-8711-194FCEB69D45}" type="slidenum">
              <a:rPr lang="zh-CN" altLang="en-US" smtClean="0"/>
              <a:pPr/>
              <a:t>25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C9178F-1086-4147-8F01-5F10DA13FF52}" type="slidenum">
              <a:rPr lang="zh-CN" altLang="en-US" smtClean="0"/>
              <a:pPr/>
              <a:t>28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705E7DD-9D3F-4E90-A937-BB1670E969CA}" type="slidenum">
              <a:rPr lang="zh-CN" altLang="en-US" smtClean="0"/>
              <a:pPr/>
              <a:t>29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B7FA8CE-EB1A-458B-8B92-C077F720C99D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81C2701-3899-4AC7-AD82-7F427AFC09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1A45A-B11B-41B6-B1AB-6D8A16EADC4A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935588-7F55-48C0-9E8D-546CDB61267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26440-EE53-4E94-91CD-B21E84BC4E4B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0BEA2E-148C-45CC-A20A-2C10B4D81D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BAAA3-4A34-49D8-9B93-AC18902A7AA9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6C0198-4F9E-4AF9-967B-60E904092D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34638-5504-43FD-8082-E5AB51CAC8BC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516BF7-4D44-4998-A4E7-D3F984F0BBA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224C0-EEB5-477E-8C97-3C3A0AFFD7D1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176C0-44B6-4AAB-B8E2-C776A42827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408C58-9489-4873-9281-2D3DF4D760A2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10D2-1A84-48EE-A6A9-A6FDC699F3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6E6CF-3174-4C25-85B8-111B85DDB10B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D9C2B-B312-42FD-BB33-82F4677696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81386-0D18-448F-86CF-03375A7AF0A1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CF118-8748-4DDB-A960-69E6C2DFAE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6301C4-A558-4CF7-83B5-9EB5E3707607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07368-E1D0-4935-A727-790E651603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49FA0-D6F0-43CE-A6C4-53AD884E4507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815F1-CC53-4742-9EAE-AAC62FC7AC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62681-3814-41FC-88C9-DEC5082531C6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4FAF7E-2ABF-464A-88E0-E2DF3920D1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C4DD6-5DF7-4285-842B-77D1620DAADB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15F6F-BCDD-4C0E-8B70-95A6B38F6F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091920-D571-4243-B8CC-461D788FCC62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31E5A-E281-4A1C-9743-5F2CF9022B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02581-626D-4134-9CA0-0FC5B6413F41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177036-40DE-4087-B75E-B6C4CFFD37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0790-EB7F-4D03-B7E6-0228AB1ADF64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C27E2-EEA9-4082-87FB-3E6C77FE36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903F8-55A5-4825-AB2F-CF2F5A1DFB09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4F36A-718F-454A-B385-4C38B7AFA8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25EC8-B0F6-4508-86FD-1CB625C2C2C1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FF786-5BE6-4BD1-AF13-3B5D45BF82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337B-A286-4229-ACC6-E458E559A3F1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85C70-4246-40F9-8B74-9FECC22306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6E6E7-B76F-4F1D-978F-18DFCBC1361C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D13A1C-E940-4C02-BDCC-7E798C68CE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EE81F-C0E1-4037-988F-42EED6662629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5E44B-7CE5-4816-9687-D62A211D2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8187E-375F-46EE-BE52-A2F8B6C2A2FE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A13D05-9723-4EEF-8AF6-C5E6FD0727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66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672A892-ADAD-472F-8DD4-59ABDC73679D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0CED978-0EB0-4A94-B3C1-3F2220D1D2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47" r:id="rId1"/>
    <p:sldLayoutId id="2147485226" r:id="rId2"/>
    <p:sldLayoutId id="2147485227" r:id="rId3"/>
    <p:sldLayoutId id="2147485228" r:id="rId4"/>
    <p:sldLayoutId id="2147485229" r:id="rId5"/>
    <p:sldLayoutId id="2147485230" r:id="rId6"/>
    <p:sldLayoutId id="2147485231" r:id="rId7"/>
    <p:sldLayoutId id="2147485232" r:id="rId8"/>
    <p:sldLayoutId id="214748523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765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0ED5F0D-2712-4ACF-8D72-219732ABE8DA}" type="datetimeFigureOut">
              <a:rPr lang="zh-CN" altLang="en-US"/>
              <a:pPr>
                <a:defRPr/>
              </a:pPr>
              <a:t>2023/6/15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89318DB-CFB1-4930-9892-BE54673DB1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34" r:id="rId1"/>
    <p:sldLayoutId id="2147485235" r:id="rId2"/>
    <p:sldLayoutId id="2147485236" r:id="rId3"/>
    <p:sldLayoutId id="2147485237" r:id="rId4"/>
    <p:sldLayoutId id="2147485238" r:id="rId5"/>
    <p:sldLayoutId id="2147485239" r:id="rId6"/>
    <p:sldLayoutId id="2147485240" r:id="rId7"/>
    <p:sldLayoutId id="2147485241" r:id="rId8"/>
    <p:sldLayoutId id="2147485242" r:id="rId9"/>
    <p:sldLayoutId id="2147485243" r:id="rId10"/>
    <p:sldLayoutId id="2147485244" r:id="rId11"/>
    <p:sldLayoutId id="2147485245" r:id="rId12"/>
    <p:sldLayoutId id="2147485246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6" Type="http://schemas.openxmlformats.org/officeDocument/2006/relationships/slide" Target="slide19.xml"/><Relationship Id="rId5" Type="http://schemas.openxmlformats.org/officeDocument/2006/relationships/slide" Target="slide21.xml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slide" Target="slide14.xml"/><Relationship Id="rId5" Type="http://schemas.openxmlformats.org/officeDocument/2006/relationships/oleObject" Target="../embeddings/oleObject42.bin"/><Relationship Id="rId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9.png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49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49.png"/><Relationship Id="rId10" Type="http://schemas.openxmlformats.org/officeDocument/2006/relationships/slide" Target="slide14.xml"/><Relationship Id="rId4" Type="http://schemas.openxmlformats.org/officeDocument/2006/relationships/audio" Target="../media/audio1.wav"/><Relationship Id="rId9" Type="http://schemas.openxmlformats.org/officeDocument/2006/relationships/oleObject" Target="../embeddings/oleObject5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oleObject" Target="../embeddings/oleObject54.bin"/><Relationship Id="rId4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oleObject" Target="../embeddings/oleObject61.bin"/><Relationship Id="rId3" Type="http://schemas.openxmlformats.org/officeDocument/2006/relationships/audio" Target="../media/audio1.wav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1.png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4.pn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6.bin"/><Relationship Id="rId9" Type="http://schemas.openxmlformats.org/officeDocument/2006/relationships/slide" Target="slide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1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slide" Target="slide7.xml"/><Relationship Id="rId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4.bin"/><Relationship Id="rId10" Type="http://schemas.openxmlformats.org/officeDocument/2006/relationships/slide" Target="slide6.xml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 eaLnBrk="1" hangingPunct="1">
              <a:defRPr/>
            </a:pPr>
            <a:r>
              <a:rPr lang="zh-CN" altLang="en-US" sz="4000" smtClean="0">
                <a:effectLst/>
              </a:rPr>
              <a:t>第十二章  无穷级数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9699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第七、八节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傅里叶级数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31591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P.312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 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的周期函数，它在 </a:t>
            </a:r>
            <a:r>
              <a:rPr lang="en-US" altLang="zh-CN" smtClean="0"/>
              <a:t>[−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的表达式为                                           ，试将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展开成傅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里叶级数．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endParaRPr lang="en-US" altLang="zh-CN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206625" y="1009650"/>
          <a:ext cx="3228975" cy="939800"/>
        </p:xfrm>
        <a:graphic>
          <a:graphicData uri="http://schemas.openxmlformats.org/presentationml/2006/ole">
            <p:oleObj spid="_x0000_s8194" name="Equation" r:id="rId3" imgW="1612800" imgH="46980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132013" y="2852738"/>
          <a:ext cx="5661025" cy="811212"/>
        </p:xfrm>
        <a:graphic>
          <a:graphicData uri="http://schemas.openxmlformats.org/presentationml/2006/ole">
            <p:oleObj spid="_x0000_s8195" name="Equation" r:id="rId4" imgW="283176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132013" y="3703638"/>
          <a:ext cx="6043612" cy="1295400"/>
        </p:xfrm>
        <a:graphic>
          <a:graphicData uri="http://schemas.openxmlformats.org/presentationml/2006/ole">
            <p:oleObj spid="_x0000_s8196" name="Equation" r:id="rId5" imgW="3022560" imgH="647640" progId="Equation.DSMT4">
              <p:embed/>
            </p:oleObj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667250" y="2452688"/>
            <a:ext cx="15255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对称区间， </a:t>
            </a:r>
          </a:p>
          <a:p>
            <a:pPr algn="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偶倍奇零．</a:t>
            </a:r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1763713" y="5038725"/>
          <a:ext cx="6626225" cy="863600"/>
        </p:xfrm>
        <a:graphic>
          <a:graphicData uri="http://schemas.openxmlformats.org/presentationml/2006/ole">
            <p:oleObj spid="_x0000_s8197" name="Equation" r:id="rId6" imgW="3314520" imgH="431640" progId="Equation.DSMT4">
              <p:embed/>
            </p:oleObj>
          </a:graphicData>
        </a:graphic>
      </p:graphicFrame>
      <p:pic>
        <p:nvPicPr>
          <p:cNvPr id="8" name="Picture 6" descr="p307-图12-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26150" y="1643063"/>
            <a:ext cx="2617788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035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P.312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 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的周期函数，它在 </a:t>
            </a:r>
            <a:r>
              <a:rPr lang="en-US" altLang="zh-CN" smtClean="0"/>
              <a:t>[−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的表达式为                                           ，试将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展开成傅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里叶级数．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分别令 </a:t>
            </a:r>
            <a:r>
              <a:rPr lang="en-US" altLang="zh-CN" i="1" smtClean="0"/>
              <a:t>n</a:t>
            </a:r>
            <a:r>
              <a:rPr lang="en-US" altLang="zh-CN" smtClean="0"/>
              <a:t> = 1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/>
              <a:t>、</a:t>
            </a:r>
            <a:r>
              <a:rPr lang="en-US" altLang="zh-CN" smtClean="0">
                <a:solidFill>
                  <a:srgbClr val="0000FF"/>
                </a:solidFill>
              </a:rPr>
              <a:t>20</a:t>
            </a:r>
            <a:r>
              <a:rPr lang="zh-CN" altLang="en-US" smtClean="0"/>
              <a:t>，图形如下：</a:t>
            </a:r>
            <a:endParaRPr lang="en-US" altLang="zh-CN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206625" y="1009650"/>
          <a:ext cx="3228975" cy="939800"/>
        </p:xfrm>
        <a:graphic>
          <a:graphicData uri="http://schemas.openxmlformats.org/presentationml/2006/ole">
            <p:oleObj spid="_x0000_s9218" name="Equation" r:id="rId3" imgW="1612800" imgH="46980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2130425" y="2852738"/>
          <a:ext cx="6626225" cy="863600"/>
        </p:xfrm>
        <a:graphic>
          <a:graphicData uri="http://schemas.openxmlformats.org/presentationml/2006/ole">
            <p:oleObj spid="_x0000_s9219" name="Equation" r:id="rId4" imgW="3314520" imgH="431640" progId="Equation.DSMT4">
              <p:embed/>
            </p:oleObj>
          </a:graphicData>
        </a:graphic>
      </p:graphicFrame>
      <p:pic>
        <p:nvPicPr>
          <p:cNvPr id="62475" name="Picture 11" descr="p307-图12-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4394200"/>
            <a:ext cx="3811588" cy="200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7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2150" y="4035425"/>
            <a:ext cx="4391025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8" name="Picture 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02150" y="4035425"/>
            <a:ext cx="4391025" cy="270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79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95800" y="4030663"/>
            <a:ext cx="4397375" cy="271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正弦级数与余弦级数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P.316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/>
              <a:t>2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 的周期函数，则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傅里叶级数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奇函数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正弦级数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71625" y="2967038"/>
          <a:ext cx="5416550" cy="1676400"/>
        </p:xfrm>
        <a:graphic>
          <a:graphicData uri="http://schemas.openxmlformats.org/presentationml/2006/ole">
            <p:oleObj spid="_x0000_s10242" name="Equation" r:id="rId3" imgW="2705040" imgH="838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3288" y="4937125"/>
          <a:ext cx="914400" cy="457200"/>
        </p:xfrm>
        <a:graphic>
          <a:graphicData uri="http://schemas.openxmlformats.org/presentationml/2006/ole">
            <p:oleObj spid="_x0000_s10243" name="Equation" r:id="rId4" imgW="457200" imgH="22860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470400" y="4730750"/>
          <a:ext cx="3101975" cy="812800"/>
        </p:xfrm>
        <a:graphic>
          <a:graphicData uri="http://schemas.openxmlformats.org/presentationml/2006/ole">
            <p:oleObj spid="_x0000_s10244" name="Equation" r:id="rId5" imgW="1549080" imgH="406080" progId="Equation.DSMT4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716213" y="2000250"/>
          <a:ext cx="3711575" cy="863600"/>
        </p:xfrm>
        <a:graphic>
          <a:graphicData uri="http://schemas.openxmlformats.org/presentationml/2006/ole">
            <p:oleObj spid="_x0000_s10245" name="Equation" r:id="rId6" imgW="1854000" imgH="43164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714625" y="5572125"/>
          <a:ext cx="1525588" cy="863600"/>
        </p:xfrm>
        <a:graphic>
          <a:graphicData uri="http://schemas.openxmlformats.org/presentationml/2006/ole">
            <p:oleObj spid="_x0000_s10246" name="Equation" r:id="rId7" imgW="761760" imgH="431640" progId="Equation.DSMT4">
              <p:embed/>
            </p:oleObj>
          </a:graphicData>
        </a:graphic>
      </p:graphicFrame>
      <p:cxnSp>
        <p:nvCxnSpPr>
          <p:cNvPr id="16" name="肘形连接符 15"/>
          <p:cNvCxnSpPr/>
          <p:nvPr/>
        </p:nvCxnSpPr>
        <p:spPr>
          <a:xfrm rot="10800000" flipV="1">
            <a:off x="4989513" y="2428875"/>
            <a:ext cx="1439862" cy="3500438"/>
          </a:xfrm>
          <a:prstGeom prst="bentConnector3">
            <a:avLst>
              <a:gd name="adj1" fmla="val -161594"/>
            </a:avLst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正弦级数与余弦级数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P.316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765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/>
              <a:t>2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 的周期函数，则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傅里叶级数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偶函数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余弦级数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571625" y="2967038"/>
          <a:ext cx="5416550" cy="1676400"/>
        </p:xfrm>
        <a:graphic>
          <a:graphicData uri="http://schemas.openxmlformats.org/presentationml/2006/ole">
            <p:oleObj spid="_x0000_s11266" name="Equation" r:id="rId3" imgW="2705040" imgH="83808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443288" y="4732338"/>
          <a:ext cx="3149600" cy="812800"/>
        </p:xfrm>
        <a:graphic>
          <a:graphicData uri="http://schemas.openxmlformats.org/presentationml/2006/ole">
            <p:oleObj spid="_x0000_s11267" name="Equation" r:id="rId4" imgW="1574640" imgH="4060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6683375" y="4937125"/>
          <a:ext cx="889000" cy="457200"/>
        </p:xfrm>
        <a:graphic>
          <a:graphicData uri="http://schemas.openxmlformats.org/presentationml/2006/ole">
            <p:oleObj spid="_x0000_s11268" name="Equation" r:id="rId5" imgW="444240" imgH="228600" progId="Equation.DSMT4">
              <p:embed/>
            </p:oleObj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716213" y="2000250"/>
          <a:ext cx="3711575" cy="863600"/>
        </p:xfrm>
        <a:graphic>
          <a:graphicData uri="http://schemas.openxmlformats.org/presentationml/2006/ole">
            <p:oleObj spid="_x0000_s11269" name="Equation" r:id="rId6" imgW="1854000" imgH="43164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2713038" y="5572125"/>
          <a:ext cx="2160587" cy="863600"/>
        </p:xfrm>
        <a:graphic>
          <a:graphicData uri="http://schemas.openxmlformats.org/presentationml/2006/ole">
            <p:oleObj spid="_x0000_s11270" name="Equation" r:id="rId7" imgW="1079280" imgH="431640" progId="Equation.DSMT4">
              <p:embed/>
            </p:oleObj>
          </a:graphicData>
        </a:graphic>
      </p:graphicFrame>
      <p:cxnSp>
        <p:nvCxnSpPr>
          <p:cNvPr id="16" name="肘形连接符 15"/>
          <p:cNvCxnSpPr/>
          <p:nvPr/>
        </p:nvCxnSpPr>
        <p:spPr>
          <a:xfrm rot="10800000" flipV="1">
            <a:off x="4989513" y="2428875"/>
            <a:ext cx="1439862" cy="3500438"/>
          </a:xfrm>
          <a:prstGeom prst="bentConnector3">
            <a:avLst>
              <a:gd name="adj1" fmla="val -161594"/>
            </a:avLst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smtClean="0"/>
              <a:t>如何展开成傅里叶级数？</a:t>
            </a:r>
          </a:p>
        </p:txBody>
      </p:sp>
      <p:sp>
        <p:nvSpPr>
          <p:cNvPr id="4" name="TextBox 3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50825" y="3427413"/>
            <a:ext cx="3455988" cy="1089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情形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以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l-GR" altLang="zh-CN" b="1" i="1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为周期且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在一个周期内满足狄利克雷条件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的周期函数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 sz="14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35713" y="3759200"/>
            <a:ext cx="1655762" cy="4254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b="1"/>
              <a:t>傅里叶级数</a:t>
            </a:r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3706813" y="3971925"/>
            <a:ext cx="2628900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125913" y="3594100"/>
            <a:ext cx="1792287" cy="7556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algn="ctr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P.311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公式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(7-6)</a:t>
            </a: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直接展开</a:t>
            </a:r>
            <a:endParaRPr lang="zh-CN" altLang="en-US"/>
          </a:p>
        </p:txBody>
      </p:sp>
      <p:sp>
        <p:nvSpPr>
          <p:cNvPr id="12" name="TextBox 1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79388" y="1484313"/>
            <a:ext cx="3600450" cy="109061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情形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只在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[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l-GR" altLang="zh-CN" b="1" i="1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l-GR" altLang="zh-CN" b="1" i="1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上有定义且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在该区间上满足狄利克雷条件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</a:endParaRP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的非周期函数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12" idx="2"/>
            <a:endCxn id="4" idx="0"/>
          </p:cNvCxnSpPr>
          <p:nvPr/>
        </p:nvCxnSpPr>
        <p:spPr>
          <a:xfrm>
            <a:off x="1979613" y="2574925"/>
            <a:ext cx="0" cy="852488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1897063" y="2801938"/>
            <a:ext cx="4460875" cy="4254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周期延拓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，得到以 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l-GR" altLang="zh-CN" b="1" i="1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为周期的函数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16" name="TextBox 15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250825" y="5373688"/>
            <a:ext cx="3455988" cy="1089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情形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以 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l-GR" altLang="zh-CN" b="1" i="1">
                <a:solidFill>
                  <a:srgbClr val="FF0000"/>
                </a:solidFill>
                <a:latin typeface="Times New Roman" pitchFamily="18" charset="0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为周期且在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一个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</a:endParaRPr>
          </a:p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周期内满足狄利克雷条件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的</a:t>
            </a:r>
          </a:p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               周期函数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17" name="TextBox 16">
            <a:hlinkClick r:id="rId6" action="ppaction://hlinksldjump"/>
          </p:cNvPr>
          <p:cNvSpPr txBox="1">
            <a:spLocks noChangeArrowheads="1"/>
          </p:cNvSpPr>
          <p:nvPr/>
        </p:nvSpPr>
        <p:spPr bwMode="auto">
          <a:xfrm>
            <a:off x="5364163" y="1484313"/>
            <a:ext cx="3600450" cy="109061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>
              <a:lnSpc>
                <a:spcPct val="120000"/>
              </a:lnSpc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情形</a:t>
            </a:r>
            <a:r>
              <a:rPr lang="en-US" altLang="zh-CN" b="1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只在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 [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l-GR" altLang="zh-CN" b="1" i="1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上有定义且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 [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, </a:t>
            </a:r>
            <a:r>
              <a:rPr lang="el-GR" altLang="zh-CN" b="1" i="1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上满足狄利克雷条件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</a:endParaRP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的非周期函数 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zh-CN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zh-CN" altLang="en-US"/>
          </a:p>
        </p:txBody>
      </p:sp>
      <p:cxnSp>
        <p:nvCxnSpPr>
          <p:cNvPr id="23" name="形状 22"/>
          <p:cNvCxnSpPr>
            <a:stCxn id="16" idx="3"/>
            <a:endCxn id="5" idx="2"/>
          </p:cNvCxnSpPr>
          <p:nvPr/>
        </p:nvCxnSpPr>
        <p:spPr>
          <a:xfrm flipV="1">
            <a:off x="3706813" y="4184650"/>
            <a:ext cx="3457575" cy="1733550"/>
          </a:xfrm>
          <a:prstGeom prst="bentConnector2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4125913" y="5538788"/>
            <a:ext cx="1792287" cy="75723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algn="ctr">
              <a:lnSpc>
                <a:spcPct val="12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P.322</a:t>
            </a: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公式</a:t>
            </a:r>
            <a:r>
              <a:rPr lang="en-US" altLang="zh-CN" b="1">
                <a:solidFill>
                  <a:srgbClr val="000000"/>
                </a:solidFill>
                <a:latin typeface="Times New Roman" pitchFamily="18" charset="0"/>
              </a:rPr>
              <a:t>(8-2)</a:t>
            </a: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直接展开</a:t>
            </a:r>
            <a:endParaRPr lang="zh-CN" altLang="en-US"/>
          </a:p>
        </p:txBody>
      </p:sp>
      <p:cxnSp>
        <p:nvCxnSpPr>
          <p:cNvPr id="26" name="直接箭头连接符 25"/>
          <p:cNvCxnSpPr>
            <a:stCxn id="17" idx="1"/>
            <a:endCxn id="12" idx="3"/>
          </p:cNvCxnSpPr>
          <p:nvPr/>
        </p:nvCxnSpPr>
        <p:spPr>
          <a:xfrm flipH="1">
            <a:off x="3779838" y="2028825"/>
            <a:ext cx="1584325" cy="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6" idx="0"/>
            <a:endCxn id="4" idx="2"/>
          </p:cNvCxnSpPr>
          <p:nvPr/>
        </p:nvCxnSpPr>
        <p:spPr>
          <a:xfrm flipV="1">
            <a:off x="1979613" y="4516438"/>
            <a:ext cx="0" cy="857250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1897063" y="4402138"/>
            <a:ext cx="4187825" cy="1049337"/>
            <a:chOff x="1825757" y="4621627"/>
            <a:chExt cx="4186403" cy="1050200"/>
          </a:xfrm>
        </p:grpSpPr>
        <p:sp>
          <p:nvSpPr>
            <p:cNvPr id="29" name="TextBox 28"/>
            <p:cNvSpPr txBox="1"/>
            <p:nvPr/>
          </p:nvSpPr>
          <p:spPr>
            <a:xfrm>
              <a:off x="1825757" y="4748731"/>
              <a:ext cx="4186403" cy="92309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marL="365125" indent="-255588">
                <a:lnSpc>
                  <a:spcPct val="120000"/>
                </a:lnSpc>
                <a:defRPr/>
              </a:pPr>
              <a:r>
                <a:rPr lang="zh-CN" altLang="en-US" b="1" dirty="0"/>
                <a:t>作变量代换                                  ，</a:t>
              </a:r>
              <a:endParaRPr lang="en-US" altLang="zh-CN" b="1" dirty="0"/>
            </a:p>
            <a:p>
              <a:pPr marL="365125" indent="-255588">
                <a:lnSpc>
                  <a:spcPct val="180000"/>
                </a:lnSpc>
                <a:defRPr/>
              </a:pPr>
              <a:r>
                <a:rPr lang="zh-CN" altLang="en-US" b="1" dirty="0"/>
                <a:t>得到情形</a:t>
              </a:r>
              <a:r>
                <a:rPr lang="en-US" altLang="zh-CN" b="1" dirty="0">
                  <a:latin typeface="+mj-lt"/>
                </a:rPr>
                <a:t>1</a:t>
              </a:r>
              <a:r>
                <a:rPr lang="zh-CN" altLang="en-US" b="1" dirty="0"/>
                <a:t>的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itchFamily="18" charset="0"/>
                </a:rPr>
                <a:t>周期函数</a:t>
              </a:r>
              <a:r>
                <a:rPr lang="zh-CN" altLang="en-US" b="1" dirty="0">
                  <a:solidFill>
                    <a:prstClr val="black"/>
                  </a:solidFill>
                  <a:latin typeface="Times New Roman" pitchFamily="18" charset="0"/>
                </a:rPr>
                <a:t> </a:t>
              </a:r>
              <a:r>
                <a:rPr lang="en-US" altLang="zh-CN" b="1" i="1" dirty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r>
                <a:rPr lang="en-US" altLang="zh-CN" b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</a:rPr>
                <a:t>(</a:t>
              </a:r>
              <a:r>
                <a:rPr lang="en-US" altLang="zh-CN" b="1" i="1" dirty="0">
                  <a:solidFill>
                    <a:prstClr val="black"/>
                  </a:solidFill>
                  <a:latin typeface="Times New Roman" pitchFamily="18" charset="0"/>
                </a:rPr>
                <a:t>z</a:t>
              </a:r>
              <a:r>
                <a:rPr lang="en-US" altLang="zh-CN" b="1" dirty="0">
                  <a:solidFill>
                    <a:prstClr val="black"/>
                  </a:solidFill>
                  <a:latin typeface="Times New Roman" pitchFamily="18" charset="0"/>
                </a:rPr>
                <a:t>)</a:t>
              </a:r>
              <a:endParaRPr lang="zh-CN" altLang="en-US" b="1" dirty="0"/>
            </a:p>
          </p:txBody>
        </p:sp>
        <p:graphicFrame>
          <p:nvGraphicFramePr>
            <p:cNvPr id="12290" name="Object 4"/>
            <p:cNvGraphicFramePr>
              <a:graphicFrameLocks noChangeAspect="1"/>
            </p:cNvGraphicFramePr>
            <p:nvPr/>
          </p:nvGraphicFramePr>
          <p:xfrm>
            <a:off x="3252142" y="4621627"/>
            <a:ext cx="2039938" cy="652462"/>
          </p:xfrm>
          <a:graphic>
            <a:graphicData uri="http://schemas.openxmlformats.org/presentationml/2006/ole">
              <p:oleObj spid="_x0000_s12290" name="Equation" r:id="rId7" imgW="1269720" imgH="406080" progId="Equation.DSMT4">
                <p:embed/>
              </p:oleObj>
            </a:graphicData>
          </a:graphic>
        </p:graphicFrame>
      </p:grpSp>
      <p:grpSp>
        <p:nvGrpSpPr>
          <p:cNvPr id="3" name="组合 50"/>
          <p:cNvGrpSpPr>
            <a:grpSpLocks/>
          </p:cNvGrpSpPr>
          <p:nvPr/>
        </p:nvGrpSpPr>
        <p:grpSpPr bwMode="auto">
          <a:xfrm>
            <a:off x="4572000" y="504825"/>
            <a:ext cx="4248150" cy="1157288"/>
            <a:chOff x="4571800" y="504506"/>
            <a:chExt cx="4248672" cy="1157076"/>
          </a:xfrm>
        </p:grpSpPr>
        <p:sp>
          <p:nvSpPr>
            <p:cNvPr id="12308" name="TextBox 30"/>
            <p:cNvSpPr txBox="1">
              <a:spLocks noChangeArrowheads="1"/>
            </p:cNvSpPr>
            <p:nvPr/>
          </p:nvSpPr>
          <p:spPr bwMode="auto">
            <a:xfrm>
              <a:off x="5364088" y="504506"/>
              <a:ext cx="3456384" cy="72532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65125" indent="-255588" algn="ctr">
                <a:lnSpc>
                  <a:spcPct val="120000"/>
                </a:lnSpc>
              </a:pP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奇延拓  </a:t>
              </a: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 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奇函数 </a:t>
              </a: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  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正弦级数</a:t>
              </a:r>
              <a:endParaRPr lang="en-US" altLang="zh-CN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endParaRPr>
            </a:p>
            <a:p>
              <a:pPr marL="365125" indent="-255588" algn="ctr">
                <a:lnSpc>
                  <a:spcPct val="120000"/>
                </a:lnSpc>
              </a:pP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偶延拓  </a:t>
              </a: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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  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</a:rPr>
                <a:t>偶函数 </a:t>
              </a:r>
              <a:r>
                <a:rPr lang="zh-CN" altLang="en-US" b="1">
                  <a:solidFill>
                    <a:srgbClr val="FF0000"/>
                  </a:solidFill>
                  <a:latin typeface="Times New Roman" pitchFamily="18" charset="0"/>
                  <a:sym typeface="Symbol" pitchFamily="18" charset="2"/>
                </a:rPr>
                <a:t>  </a:t>
              </a:r>
              <a:r>
                <a:rPr lang="zh-CN" altLang="en-US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余弦级数</a:t>
              </a:r>
              <a:endParaRPr lang="zh-CN" altLang="en-US"/>
            </a:p>
          </p:txBody>
        </p:sp>
        <p:cxnSp>
          <p:nvCxnSpPr>
            <p:cNvPr id="39" name="形状 38"/>
            <p:cNvCxnSpPr>
              <a:stCxn id="12308" idx="1"/>
              <a:endCxn id="41" idx="0"/>
            </p:cNvCxnSpPr>
            <p:nvPr/>
          </p:nvCxnSpPr>
          <p:spPr>
            <a:xfrm rot="10800000" flipV="1">
              <a:off x="4571800" y="866390"/>
              <a:ext cx="792260" cy="795192"/>
            </a:xfrm>
            <a:prstGeom prst="bentConnector2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3816350" y="1662113"/>
            <a:ext cx="1511300" cy="10890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000000"/>
                </a:solidFill>
                <a:latin typeface="Times New Roman" pitchFamily="18" charset="0"/>
              </a:rPr>
              <a:t>补充定义</a:t>
            </a:r>
            <a:endParaRPr lang="en-US" altLang="zh-CN" b="1">
              <a:solidFill>
                <a:srgbClr val="000000"/>
              </a:solidFill>
              <a:latin typeface="Times New Roman" pitchFamily="18" charset="0"/>
            </a:endParaRP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奇延拓</a:t>
            </a:r>
            <a:endParaRPr lang="en-US" altLang="zh-CN" b="1">
              <a:solidFill>
                <a:srgbClr val="FF0000"/>
              </a:solidFill>
              <a:latin typeface="Times New Roman" pitchFamily="18" charset="0"/>
            </a:endParaRPr>
          </a:p>
          <a:p>
            <a:pPr marL="365125" indent="-255588" algn="ctr"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</a:rPr>
              <a:t>偶延拓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2" grpId="0" animBg="1"/>
      <p:bldP spid="15" grpId="0"/>
      <p:bldP spid="16" grpId="0" animBg="1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000000"/>
                </a:solidFill>
              </a:rPr>
              <a:t>以 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为周期且</a:t>
            </a:r>
            <a:r>
              <a:rPr lang="zh-CN" altLang="en-US" smtClean="0">
                <a:solidFill>
                  <a:srgbClr val="FF0000"/>
                </a:solidFill>
              </a:rPr>
              <a:t>在一个周期内满足狄利克雷条件</a:t>
            </a:r>
            <a:r>
              <a:rPr lang="zh-CN" altLang="en-US" smtClean="0">
                <a:solidFill>
                  <a:srgbClr val="000000"/>
                </a:solidFill>
              </a:rPr>
              <a:t>的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          周期函数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对策：</a:t>
            </a:r>
            <a:r>
              <a:rPr lang="zh-CN" altLang="en-US" smtClean="0">
                <a:solidFill>
                  <a:srgbClr val="000000"/>
                </a:solidFill>
              </a:rPr>
              <a:t>直接展开成傅里叶级数，即</a:t>
            </a: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>
              <a:solidFill>
                <a:srgbClr val="00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438275" y="2471738"/>
          <a:ext cx="5464175" cy="1677987"/>
        </p:xfrm>
        <a:graphic>
          <a:graphicData uri="http://schemas.openxmlformats.org/presentationml/2006/ole">
            <p:oleObj spid="_x0000_s13314" name="Equation" r:id="rId4" imgW="2730240" imgH="838080" progId="Equation.DSMT4">
              <p:embed/>
            </p:oleObj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31900" y="1608138"/>
          <a:ext cx="6680200" cy="863600"/>
        </p:xfrm>
        <a:graphic>
          <a:graphicData uri="http://schemas.openxmlformats.org/presentationml/2006/ole">
            <p:oleObj spid="_x0000_s13315" name="Equation" r:id="rId5" imgW="3340080" imgH="431640" progId="Equation.DSMT4">
              <p:embed/>
            </p:oleObj>
          </a:graphicData>
        </a:graphic>
      </p:graphicFrame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2195513" y="1600200"/>
            <a:ext cx="442912" cy="8715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非周期函数的周期延拓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P.314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对于非周期函数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，若它只在区间 </a:t>
            </a:r>
            <a:r>
              <a:rPr lang="en-US" altLang="zh-CN" smtClean="0"/>
              <a:t>[−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</a:t>
            </a:r>
            <a:r>
              <a:rPr lang="zh-CN" altLang="en-US" smtClean="0"/>
              <a:t> 上有定义，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并且在该区间上满足狄利克雷充分性条件，则可通过在区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间</a:t>
            </a:r>
            <a:r>
              <a:rPr lang="en-US" altLang="zh-CN" smtClean="0"/>
              <a:t>[−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 </a:t>
            </a:r>
            <a:r>
              <a:rPr lang="zh-CN" altLang="en-US" smtClean="0"/>
              <a:t>或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</a:t>
            </a:r>
            <a:r>
              <a:rPr lang="zh-CN" altLang="en-US" smtClean="0"/>
              <a:t> 外补充 函数的定义，使它拓广成一个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，这个过程称为</a:t>
            </a:r>
            <a:r>
              <a:rPr lang="zh-CN" altLang="en-US" smtClean="0">
                <a:solidFill>
                  <a:srgbClr val="FF0000"/>
                </a:solidFill>
              </a:rPr>
              <a:t>周期延拓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46200" y="3328988"/>
          <a:ext cx="5797550" cy="1295400"/>
        </p:xfrm>
        <a:graphic>
          <a:graphicData uri="http://schemas.openxmlformats.org/presentationml/2006/ole">
            <p:oleObj spid="_x0000_s14338" name="Equation" r:id="rId4" imgW="2895480" imgH="647640" progId="Equation.DSMT4">
              <p:embed/>
            </p:oleObj>
          </a:graphicData>
        </a:graphic>
      </p:graphicFrame>
      <p:pic>
        <p:nvPicPr>
          <p:cNvPr id="6" name="Picture 2" descr="C:\Users\cjl\Desktop\p271-非周期函数的周期延拓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0363" y="4686300"/>
            <a:ext cx="624363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5572125" y="3357563"/>
            <a:ext cx="17430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2557463" y="3357563"/>
            <a:ext cx="29432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5572125" y="4000500"/>
            <a:ext cx="17430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557463" y="3857625"/>
            <a:ext cx="2943225" cy="742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6683375" y="4786313"/>
          <a:ext cx="788988" cy="457200"/>
        </p:xfrm>
        <a:graphic>
          <a:graphicData uri="http://schemas.openxmlformats.org/presentationml/2006/ole">
            <p:oleObj spid="_x0000_s14339" name="Equation" r:id="rId6" imgW="393480" imgH="228600" progId="Equation.DSMT4">
              <p:embed/>
            </p:oleObj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5472113" y="5129213"/>
          <a:ext cx="457200" cy="409575"/>
        </p:xfrm>
        <a:graphic>
          <a:graphicData uri="http://schemas.openxmlformats.org/presentationml/2006/ole">
            <p:oleObj spid="_x0000_s14340" name="Equation" r:id="rId7" imgW="253800" imgH="228600" progId="Equation.DSMT4">
              <p:embed/>
            </p:oleObj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346200" y="3328988"/>
          <a:ext cx="5822950" cy="1295400"/>
        </p:xfrm>
        <a:graphic>
          <a:graphicData uri="http://schemas.openxmlformats.org/presentationml/2006/ole">
            <p:oleObj spid="_x0000_s14341" name="Equation" r:id="rId8" imgW="2908080" imgH="647640" progId="Equation.DSMT4">
              <p:embed/>
            </p:oleObj>
          </a:graphicData>
        </a:graphic>
      </p:graphicFrame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346200" y="3328988"/>
          <a:ext cx="6000750" cy="1295400"/>
        </p:xfrm>
        <a:graphic>
          <a:graphicData uri="http://schemas.openxmlformats.org/presentationml/2006/ole">
            <p:oleObj spid="_x0000_s14342" name="Equation" r:id="rId9" imgW="2997000" imgH="6476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6521450" y="4000500"/>
            <a:ext cx="21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6" grpId="0" animBg="1"/>
      <p:bldP spid="1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8" name="Picture 2" descr="C:\Users\cjl\Desktop\p271-非周期函数的周期延拓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00363" y="4686300"/>
            <a:ext cx="6243637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6867" name="Object 8"/>
          <p:cNvGraphicFramePr>
            <a:graphicFrameLocks noChangeAspect="1"/>
          </p:cNvGraphicFramePr>
          <p:nvPr/>
        </p:nvGraphicFramePr>
        <p:xfrm>
          <a:off x="6683375" y="4786313"/>
          <a:ext cx="788988" cy="457200"/>
        </p:xfrm>
        <a:graphic>
          <a:graphicData uri="http://schemas.openxmlformats.org/presentationml/2006/ole">
            <p:oleObj spid="_x0000_s15362" name="Equation" r:id="rId6" imgW="393480" imgH="228600" progId="Equation.DSMT4">
              <p:embed/>
            </p:oleObj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5472113" y="5129213"/>
          <a:ext cx="457200" cy="409575"/>
        </p:xfrm>
        <a:graphic>
          <a:graphicData uri="http://schemas.openxmlformats.org/presentationml/2006/ole">
            <p:oleObj spid="_x0000_s15363" name="Equation" r:id="rId7" imgW="253800" imgH="228600" progId="Equation.DSMT4">
              <p:embed/>
            </p:oleObj>
          </a:graphicData>
        </a:graphic>
      </p:graphicFrame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将周期延拓后的函数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展开成傅里叶级数，然后再把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限制在区间 </a:t>
            </a:r>
            <a:r>
              <a:rPr lang="en-US" altLang="zh-CN" smtClean="0">
                <a:solidFill>
                  <a:srgbClr val="FF0000"/>
                </a:solidFill>
              </a:rPr>
              <a:t>(−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 )</a:t>
            </a:r>
            <a:r>
              <a:rPr lang="en-US" altLang="zh-CN" smtClean="0"/>
              <a:t> </a:t>
            </a:r>
            <a:r>
              <a:rPr lang="zh-CN" altLang="en-US" smtClean="0"/>
              <a:t>内，此时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，从而得到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的傅里叶级数展开式，该级数在区间端点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</a:t>
            </a:r>
            <a:r>
              <a:rPr lang="en-US" altLang="zh-CN" i="1" smtClean="0"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/>
              <a:t>  处收敛于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非周期函数的傅里叶级数展开式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668338" y="4214813"/>
          <a:ext cx="2693987" cy="812800"/>
        </p:xfrm>
        <a:graphic>
          <a:graphicData uri="http://schemas.openxmlformats.org/presentationml/2006/ole">
            <p:oleObj spid="_x0000_s15364" name="Equation" r:id="rId8" imgW="1346040" imgH="4060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571625" y="1481138"/>
          <a:ext cx="6000750" cy="1295400"/>
        </p:xfrm>
        <a:graphic>
          <a:graphicData uri="http://schemas.openxmlformats.org/presentationml/2006/ole">
            <p:oleObj spid="_x0000_s15365" name="Equation" r:id="rId9" imgW="2997000" imgH="647640" progId="Equation.DSMT4">
              <p:embed/>
            </p:oleObj>
          </a:graphicData>
        </a:graphic>
      </p:graphicFrame>
      <p:sp>
        <p:nvSpPr>
          <p:cNvPr id="9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387725" y="4214813"/>
          <a:ext cx="3255963" cy="812800"/>
        </p:xfrm>
        <a:graphic>
          <a:graphicData uri="http://schemas.openxmlformats.org/presentationml/2006/ole">
            <p:oleObj spid="_x0000_s15366" name="Equation" r:id="rId11" imgW="1625400" imgH="40608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6705600" y="3686175"/>
            <a:ext cx="17938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3652838" y="4143375"/>
            <a:ext cx="11906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095875" y="4143375"/>
            <a:ext cx="14049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31188" cy="5410200"/>
          </a:xfrm>
          <a:noFill/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000000"/>
                </a:solidFill>
              </a:rPr>
              <a:t>只在</a:t>
            </a:r>
            <a:r>
              <a:rPr lang="en-US" altLang="zh-CN" smtClean="0">
                <a:solidFill>
                  <a:srgbClr val="000000"/>
                </a:solidFill>
              </a:rPr>
              <a:t> [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上有定义且</a:t>
            </a:r>
            <a:r>
              <a:rPr lang="zh-CN" altLang="en-US" smtClean="0">
                <a:solidFill>
                  <a:srgbClr val="FF0000"/>
                </a:solidFill>
              </a:rPr>
              <a:t>在该区间上满足狄利克雷条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              件</a:t>
            </a:r>
            <a:r>
              <a:rPr lang="zh-CN" altLang="en-US" smtClean="0">
                <a:solidFill>
                  <a:srgbClr val="000000"/>
                </a:solidFill>
              </a:rPr>
              <a:t>的非周期函数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对策：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第①步，把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周期延拓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000000"/>
                </a:solidFill>
              </a:rPr>
              <a:t>以 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为周期的周期函数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即</a:t>
            </a: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第②步，按照情形</a:t>
            </a:r>
            <a:r>
              <a:rPr lang="en-US" altLang="zh-CN" smtClean="0"/>
              <a:t>1 </a:t>
            </a:r>
            <a:r>
              <a:rPr lang="zh-CN" altLang="en-US" smtClean="0"/>
              <a:t>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展开成傅里叶级数，即 </a:t>
            </a: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第③步，把傅里叶级数的收敛域限制在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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就得到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 的傅里叶级数展开式，即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557338" y="3875088"/>
          <a:ext cx="5988050" cy="777875"/>
        </p:xfrm>
        <a:graphic>
          <a:graphicData uri="http://schemas.openxmlformats.org/presentationml/2006/ole">
            <p:oleObj spid="_x0000_s16386" name="Equation" r:id="rId4" imgW="3327120" imgH="43164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557338" y="5589588"/>
          <a:ext cx="5826125" cy="777875"/>
        </p:xfrm>
        <a:graphic>
          <a:graphicData uri="http://schemas.openxmlformats.org/presentationml/2006/ole">
            <p:oleObj spid="_x0000_s16387" name="Equation" r:id="rId5" imgW="3238200" imgH="43164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27113" y="2184400"/>
          <a:ext cx="5402262" cy="1166813"/>
        </p:xfrm>
        <a:graphic>
          <a:graphicData uri="http://schemas.openxmlformats.org/presentationml/2006/ole">
            <p:oleObj spid="_x0000_s16388" name="Equation" r:id="rId6" imgW="2997000" imgH="647640" progId="Equation.DSMT4">
              <p:embed/>
            </p:oleObj>
          </a:graphicData>
        </a:graphic>
      </p:graphicFrame>
      <p:sp>
        <p:nvSpPr>
          <p:cNvPr id="6" name="AutoShape 8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在区间 </a:t>
            </a:r>
            <a:r>
              <a:rPr lang="en-US" altLang="zh-CN" smtClean="0">
                <a:solidFill>
                  <a:srgbClr val="0000FF"/>
                </a:solidFill>
              </a:rPr>
              <a:t>[0,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] </a:t>
            </a:r>
            <a:r>
              <a:rPr lang="zh-CN" altLang="en-US" smtClean="0"/>
              <a:t>上满足狄利克雷充分性条件，则可按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下列两种方式把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延拓到 </a:t>
            </a:r>
            <a:r>
              <a:rPr lang="en-US" altLang="zh-CN" smtClean="0">
                <a:solidFill>
                  <a:srgbClr val="0000FF"/>
                </a:solidFill>
              </a:rPr>
              <a:t>(−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, 0)</a:t>
            </a:r>
            <a:r>
              <a:rPr lang="zh-CN" altLang="en-US" smtClean="0"/>
              <a:t>上，得到定义在</a:t>
            </a:r>
            <a:r>
              <a:rPr lang="en-US" altLang="zh-CN" smtClean="0">
                <a:solidFill>
                  <a:srgbClr val="0000FF"/>
                </a:solidFill>
              </a:rPr>
              <a:t>(−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]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上的函数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奇延拓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正弦级数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偶延拓 </a:t>
            </a:r>
            <a:r>
              <a:rPr lang="en-US" altLang="zh-CN" smtClean="0"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余弦级数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奇延拓和偶延拓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/>
                <a:cs typeface="Times New Roman"/>
              </a:rPr>
              <a:t>（课本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/>
                <a:cs typeface="Times New Roman"/>
              </a:rPr>
              <a:t>P.318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/>
                <a:cs typeface="Times New Roman"/>
              </a:rPr>
              <a:t>）</a:t>
            </a:r>
            <a:endParaRPr lang="zh-CN" altLang="en-US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957388" y="3275013"/>
          <a:ext cx="4195762" cy="1422400"/>
        </p:xfrm>
        <a:graphic>
          <a:graphicData uri="http://schemas.openxmlformats.org/presentationml/2006/ole">
            <p:oleObj spid="_x0000_s17410" name="Equation" r:id="rId4" imgW="2095200" imgH="71100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957388" y="5487988"/>
          <a:ext cx="4019550" cy="965200"/>
        </p:xfrm>
        <a:graphic>
          <a:graphicData uri="http://schemas.openxmlformats.org/presentationml/2006/ole">
            <p:oleObj spid="_x0000_s17411" name="Equation" r:id="rId5" imgW="2006280" imgH="482400" progId="Equation.DSMT4">
              <p:embed/>
            </p:oleObj>
          </a:graphicData>
        </a:graphic>
      </p:graphicFrame>
      <p:pic>
        <p:nvPicPr>
          <p:cNvPr id="8" name="Picture 2" descr="C:\Users\cjl\Desktop\p273-奇延拓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57950" y="2886075"/>
            <a:ext cx="2143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 descr="C:\Users\cjl\Desktop\p273-奇延拓-3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57950" y="2886075"/>
            <a:ext cx="21431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6" descr="C:\Users\cjl\Desktop\p273-偶延拓-1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72225" y="4886325"/>
            <a:ext cx="23145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4" name="Picture 8" descr="C:\Users\cjl\Desktop\p273-偶延拓-3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372225" y="4886325"/>
            <a:ext cx="23145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4514850" y="3286125"/>
            <a:ext cx="148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3228975" y="3286125"/>
            <a:ext cx="12001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4514850" y="3743325"/>
            <a:ext cx="148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3228975" y="3743325"/>
            <a:ext cx="12001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4514850" y="4200525"/>
            <a:ext cx="148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3228975" y="4200525"/>
            <a:ext cx="1200150" cy="457200"/>
          </a:xfrm>
          <a:prstGeom prst="rect">
            <a:avLst/>
          </a:prstGeom>
          <a:solidFill>
            <a:schemeClr val="bg1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4357688" y="5513388"/>
            <a:ext cx="148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3228975" y="5513388"/>
            <a:ext cx="11287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4357688" y="5970588"/>
            <a:ext cx="14859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3228975" y="5970588"/>
            <a:ext cx="1128713" cy="457200"/>
          </a:xfrm>
          <a:prstGeom prst="rect">
            <a:avLst/>
          </a:prstGeom>
          <a:solidFill>
            <a:schemeClr val="bg1"/>
          </a:solidFill>
          <a:ln w="57150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1857375" y="2828925"/>
            <a:ext cx="18573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1857375" y="5057775"/>
            <a:ext cx="18573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339" name="Rectangle 27"/>
          <p:cNvSpPr>
            <a:spLocks noChangeArrowheads="1"/>
          </p:cNvSpPr>
          <p:nvPr/>
        </p:nvSpPr>
        <p:spPr bwMode="auto">
          <a:xfrm>
            <a:off x="3276600" y="3770313"/>
            <a:ext cx="2663825" cy="4333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25"/>
          <p:cNvGraphicFramePr>
            <a:graphicFrameLocks noChangeAspect="1"/>
          </p:cNvGraphicFramePr>
          <p:nvPr/>
        </p:nvGraphicFramePr>
        <p:xfrm>
          <a:off x="7643813" y="3322638"/>
          <a:ext cx="928687" cy="320675"/>
        </p:xfrm>
        <a:graphic>
          <a:graphicData uri="http://schemas.openxmlformats.org/presentationml/2006/ole">
            <p:oleObj spid="_x0000_s17412" name="Equation" r:id="rId10" imgW="660240" imgH="228600" progId="Equation.DSMT4">
              <p:embed/>
            </p:oleObj>
          </a:graphicData>
        </a:graphic>
      </p:graphicFrame>
      <p:graphicFrame>
        <p:nvGraphicFramePr>
          <p:cNvPr id="7" name="Object 26"/>
          <p:cNvGraphicFramePr>
            <a:graphicFrameLocks noChangeAspect="1"/>
          </p:cNvGraphicFramePr>
          <p:nvPr/>
        </p:nvGraphicFramePr>
        <p:xfrm>
          <a:off x="7143750" y="4465638"/>
          <a:ext cx="1177925" cy="320675"/>
        </p:xfrm>
        <a:graphic>
          <a:graphicData uri="http://schemas.openxmlformats.org/presentationml/2006/ole">
            <p:oleObj spid="_x0000_s17413" name="Equation" r:id="rId11" imgW="838080" imgH="228600" progId="Equation.DSMT4">
              <p:embed/>
            </p:oleObj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/>
        </p:nvGraphicFramePr>
        <p:xfrm>
          <a:off x="7758113" y="5565775"/>
          <a:ext cx="928687" cy="320675"/>
        </p:xfrm>
        <a:graphic>
          <a:graphicData uri="http://schemas.openxmlformats.org/presentationml/2006/ole">
            <p:oleObj spid="_x0000_s17414" name="Equation" r:id="rId12" imgW="660240" imgH="228600" progId="Equation.DSMT4">
              <p:embed/>
            </p:oleObj>
          </a:graphicData>
        </a:graphic>
      </p:graphicFrame>
      <p:graphicFrame>
        <p:nvGraphicFramePr>
          <p:cNvPr id="12" name="Object 28"/>
          <p:cNvGraphicFramePr>
            <a:graphicFrameLocks noChangeAspect="1"/>
          </p:cNvGraphicFramePr>
          <p:nvPr/>
        </p:nvGraphicFramePr>
        <p:xfrm>
          <a:off x="6386513" y="5565775"/>
          <a:ext cx="1052512" cy="320675"/>
        </p:xfrm>
        <a:graphic>
          <a:graphicData uri="http://schemas.openxmlformats.org/presentationml/2006/ole">
            <p:oleObj spid="_x0000_s17415" name="Equation" r:id="rId13" imgW="749160" imgH="228600" progId="Equation.DSMT4">
              <p:embed/>
            </p:oleObj>
          </a:graphicData>
        </a:graphic>
      </p:graphicFrame>
      <p:sp>
        <p:nvSpPr>
          <p:cNvPr id="27" name="AutoShape 8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3339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在科学试验与工程技术领域中，经常会遇到周期性现象．</a:t>
            </a:r>
            <a:endParaRPr lang="en-US" altLang="zh-CN" smtClean="0"/>
          </a:p>
          <a:p>
            <a:r>
              <a:rPr lang="zh-CN" altLang="en-US" smtClean="0"/>
              <a:t>振动是最常见的周期性现象．</a:t>
            </a:r>
            <a:endParaRPr lang="en-US" altLang="zh-CN" smtClean="0"/>
          </a:p>
          <a:p>
            <a:r>
              <a:rPr lang="zh-CN" altLang="en-US" smtClean="0"/>
              <a:t>最简单的振动称为</a:t>
            </a:r>
            <a:r>
              <a:rPr lang="zh-CN" altLang="en-US" smtClean="0">
                <a:solidFill>
                  <a:srgbClr val="FF0000"/>
                </a:solidFill>
              </a:rPr>
              <a:t>简谐振动</a:t>
            </a:r>
            <a:r>
              <a:rPr lang="zh-CN" altLang="en-US" smtClean="0"/>
              <a:t>，即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sin(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w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t</a:t>
            </a:r>
            <a:r>
              <a:rPr lang="en-US" altLang="zh-CN" smtClean="0">
                <a:solidFill>
                  <a:srgbClr val="FF0000"/>
                </a:solidFill>
              </a:rPr>
              <a:t> +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j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这是一个以 </a:t>
            </a:r>
            <a:r>
              <a:rPr lang="en-US" altLang="zh-CN" smtClean="0">
                <a:latin typeface="Symbol" pitchFamily="18" charset="2"/>
              </a:rPr>
              <a:t>2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 </a:t>
            </a:r>
            <a:r>
              <a:rPr lang="en-US" altLang="zh-CN" smtClean="0"/>
              <a:t>/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smtClean="0"/>
              <a:t> </a:t>
            </a:r>
            <a:r>
              <a:rPr lang="zh-CN" altLang="en-US" smtClean="0"/>
              <a:t>为周期的正弦函数，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其中 </a:t>
            </a:r>
            <a:r>
              <a:rPr lang="en-US" altLang="zh-CN" i="1" smtClean="0"/>
              <a:t>y</a:t>
            </a:r>
            <a:r>
              <a:rPr lang="zh-CN" altLang="en-US" smtClean="0"/>
              <a:t> 表示动点的位置，</a:t>
            </a:r>
            <a:r>
              <a:rPr lang="en-US" altLang="zh-CN" i="1" smtClean="0"/>
              <a:t>t</a:t>
            </a:r>
            <a:r>
              <a:rPr lang="zh-CN" altLang="en-US" smtClean="0"/>
              <a:t> 表示时间，</a:t>
            </a:r>
            <a:r>
              <a:rPr lang="en-US" altLang="zh-CN" i="1" smtClean="0"/>
              <a:t>A</a:t>
            </a:r>
            <a:r>
              <a:rPr lang="zh-CN" altLang="en-US" smtClean="0"/>
              <a:t> 称为振幅， 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latin typeface="Symbol" pitchFamily="18" charset="2"/>
              </a:rPr>
              <a:t>	        w</a:t>
            </a:r>
            <a:r>
              <a:rPr lang="zh-CN" altLang="en-US" smtClean="0"/>
              <a:t> 称为角频率，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称为初相．</a:t>
            </a:r>
          </a:p>
          <a:p>
            <a:r>
              <a:rPr lang="zh-CN" altLang="en-US" smtClean="0"/>
              <a:t>在实际问题中，除正弦函数外，还有其它反映周期运动的非正弦周期函数，例如：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矩形波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引言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 flipH="1">
            <a:off x="4197350" y="3270250"/>
            <a:ext cx="165576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842000" y="3270250"/>
            <a:ext cx="18367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5"/>
          <p:cNvSpPr>
            <a:spLocks noChangeArrowheads="1"/>
          </p:cNvSpPr>
          <p:nvPr/>
        </p:nvSpPr>
        <p:spPr bwMode="auto">
          <a:xfrm>
            <a:off x="3563938" y="3730625"/>
            <a:ext cx="18367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6" name="Picture 12" descr="p303-图12-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4163" y="4689475"/>
            <a:ext cx="3779837" cy="216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圆角矩形标注 8"/>
          <p:cNvSpPr/>
          <p:nvPr/>
        </p:nvSpPr>
        <p:spPr>
          <a:xfrm>
            <a:off x="2614613" y="642938"/>
            <a:ext cx="6062662" cy="511175"/>
          </a:xfrm>
          <a:prstGeom prst="wedgeRoundRectCallout">
            <a:avLst>
              <a:gd name="adj1" fmla="val 30024"/>
              <a:gd name="adj2" fmla="val 114830"/>
              <a:gd name="adj3" fmla="val 16667"/>
            </a:avLst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周期函数反映了客观世界中的周期性现象．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6" grpId="0" animBg="1"/>
      <p:bldP spid="4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401050" cy="5854700"/>
          </a:xfrm>
          <a:noFill/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000000"/>
                </a:solidFill>
              </a:rPr>
              <a:t>只在</a:t>
            </a:r>
            <a:r>
              <a:rPr lang="en-US" altLang="zh-CN" smtClean="0">
                <a:solidFill>
                  <a:srgbClr val="000000"/>
                </a:solidFill>
              </a:rPr>
              <a:t> [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上有定义且</a:t>
            </a:r>
            <a:r>
              <a:rPr lang="zh-CN" altLang="en-US" smtClean="0">
                <a:solidFill>
                  <a:srgbClr val="FF0000"/>
                </a:solidFill>
              </a:rPr>
              <a:t>在</a:t>
            </a:r>
            <a:r>
              <a:rPr lang="en-US" altLang="zh-CN" smtClean="0">
                <a:solidFill>
                  <a:srgbClr val="FF0000"/>
                </a:solidFill>
              </a:rPr>
              <a:t> [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上满足狄利克雷条件</a:t>
            </a:r>
            <a:r>
              <a:rPr lang="zh-CN" altLang="en-US" smtClean="0">
                <a:solidFill>
                  <a:srgbClr val="000000"/>
                </a:solidFill>
              </a:rPr>
              <a:t>的非周期函数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对策：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第①步，通过</a:t>
            </a:r>
            <a:r>
              <a:rPr lang="zh-CN" altLang="en-US" smtClean="0">
                <a:solidFill>
                  <a:srgbClr val="FF0000"/>
                </a:solidFill>
              </a:rPr>
              <a:t>奇延拓</a:t>
            </a:r>
            <a:r>
              <a:rPr lang="zh-CN" altLang="en-US" smtClean="0"/>
              <a:t>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变成 </a:t>
            </a: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上的</a:t>
            </a:r>
            <a:r>
              <a:rPr lang="zh-CN" altLang="en-US" smtClean="0">
                <a:solidFill>
                  <a:srgbClr val="FF0000"/>
                </a:solidFill>
              </a:rPr>
              <a:t>奇函数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smtClean="0"/>
              <a:t>		</a:t>
            </a:r>
            <a:r>
              <a:rPr lang="zh-CN" altLang="en-US" smtClean="0"/>
              <a:t>      通过</a:t>
            </a:r>
            <a:r>
              <a:rPr lang="zh-CN" altLang="en-US" smtClean="0">
                <a:solidFill>
                  <a:srgbClr val="0000FF"/>
                </a:solidFill>
              </a:rPr>
              <a:t>偶延拓</a:t>
            </a:r>
            <a:r>
              <a:rPr lang="zh-CN" altLang="en-US" smtClean="0"/>
              <a:t>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变成 </a:t>
            </a:r>
            <a:r>
              <a:rPr lang="en-US" altLang="zh-CN" smtClean="0">
                <a:solidFill>
                  <a:srgbClr val="000000"/>
                </a:solidFill>
              </a:rPr>
              <a:t>[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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上的</a:t>
            </a:r>
            <a:r>
              <a:rPr lang="zh-CN" altLang="en-US" smtClean="0">
                <a:solidFill>
                  <a:srgbClr val="0000FF"/>
                </a:solidFill>
              </a:rPr>
              <a:t>偶函数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).</a:t>
            </a: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注意：此时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>
                <a:solidFill>
                  <a:srgbClr val="FF0000"/>
                </a:solidFill>
              </a:rPr>
              <a:t>还不是周期函数．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第②步，把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olidFill>
                  <a:srgbClr val="FF0000"/>
                </a:solidFill>
              </a:rPr>
              <a:t>周期延拓</a:t>
            </a:r>
            <a:r>
              <a:rPr lang="zh-CN" altLang="en-US" smtClean="0"/>
              <a:t>为</a:t>
            </a:r>
            <a:r>
              <a:rPr lang="zh-CN" altLang="en-US" smtClean="0">
                <a:solidFill>
                  <a:srgbClr val="000000"/>
                </a:solidFill>
              </a:rPr>
              <a:t>以 </a:t>
            </a:r>
            <a:r>
              <a:rPr lang="en-US" altLang="zh-CN" smtClean="0">
                <a:solidFill>
                  <a:srgbClr val="000000"/>
                </a:solidFill>
              </a:rPr>
              <a:t>2</a:t>
            </a:r>
            <a:r>
              <a:rPr lang="el-GR" altLang="zh-CN" i="1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为周期的周期函数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).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第③步，把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展开成傅里叶级数．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第</a:t>
            </a:r>
            <a:r>
              <a:rPr lang="zh-CN" altLang="zh-CN" smtClean="0"/>
              <a:t>④</a:t>
            </a:r>
            <a:r>
              <a:rPr lang="zh-CN" altLang="en-US" smtClean="0"/>
              <a:t>步，把傅里叶级数的收敛域限制在 </a:t>
            </a:r>
            <a:r>
              <a:rPr lang="en-US" altLang="zh-CN" smtClean="0">
                <a:solidFill>
                  <a:srgbClr val="FF0000"/>
                </a:solidFill>
              </a:rPr>
              <a:t>[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就得到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3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 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傅里叶级数展开式．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奇延拓 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zh-CN" altLang="en-US" smtClean="0"/>
              <a:t>奇函数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  </a:t>
            </a:r>
            <a:r>
              <a:rPr lang="zh-CN" altLang="en-US" smtClean="0">
                <a:sym typeface="Symbol" pitchFamily="18" charset="2"/>
              </a:rPr>
              <a:t>正弦级数；</a:t>
            </a:r>
            <a:endParaRPr lang="en-US" altLang="zh-CN" smtClean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            偶延拓 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 </a:t>
            </a:r>
            <a:r>
              <a:rPr lang="zh-CN" altLang="en-US" smtClean="0"/>
              <a:t>偶函数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  </a:t>
            </a:r>
            <a:r>
              <a:rPr lang="zh-CN" altLang="en-US" smtClean="0">
                <a:sym typeface="Symbol" pitchFamily="18" charset="2"/>
              </a:rPr>
              <a:t>余弦级数．</a:t>
            </a:r>
          </a:p>
        </p:txBody>
      </p:sp>
      <p:sp>
        <p:nvSpPr>
          <p:cNvPr id="3" name="AutoShape 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一般周期函数的傅里叶级数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/>
                <a:cs typeface="Times New Roman"/>
              </a:rPr>
              <a:t>（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/>
                <a:cs typeface="Times New Roman"/>
              </a:rPr>
              <a:t>P.321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/>
                <a:ea typeface="楷体_GB2312"/>
                <a:cs typeface="Times New Roman"/>
              </a:rPr>
              <a:t>）</a:t>
            </a:r>
            <a:endParaRPr lang="zh-CN" altLang="en-US" dirty="0"/>
          </a:p>
        </p:txBody>
      </p:sp>
      <p:sp>
        <p:nvSpPr>
          <p:cNvPr id="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4138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是周期为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</a:rPr>
              <a:t>l</a:t>
            </a:r>
            <a:r>
              <a:rPr lang="zh-CN" altLang="en-US" dirty="0" smtClean="0"/>
              <a:t> 的周期函数，作变量代换              ，则 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−</a:t>
            </a:r>
            <a:r>
              <a:rPr lang="en-US" altLang="zh-CN" i="1" dirty="0" smtClean="0"/>
              <a:t>l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 </a:t>
            </a:r>
            <a:r>
              <a:rPr lang="en-US" altLang="zh-CN" i="1" dirty="0" smtClean="0">
                <a:sym typeface="Symbol" pitchFamily="18" charset="2"/>
              </a:rPr>
              <a:t>x</a:t>
            </a:r>
            <a:r>
              <a:rPr lang="zh-CN" altLang="en-US" dirty="0" smtClean="0">
                <a:sym typeface="Symbol" pitchFamily="18" charset="2"/>
              </a:rPr>
              <a:t>  </a:t>
            </a:r>
            <a:r>
              <a:rPr lang="en-US" altLang="zh-CN" i="1" dirty="0" smtClean="0">
                <a:sym typeface="Symbol" pitchFamily="18" charset="2"/>
              </a:rPr>
              <a:t>l</a:t>
            </a:r>
            <a:r>
              <a:rPr lang="zh-CN" altLang="en-US" i="1" dirty="0" smtClean="0">
                <a:sym typeface="Symbol" pitchFamily="18" charset="2"/>
              </a:rPr>
              <a:t> </a:t>
            </a:r>
            <a:r>
              <a:rPr lang="zh-CN" altLang="en-US" dirty="0" smtClean="0">
                <a:sym typeface="Symbol" pitchFamily="18" charset="2"/>
              </a:rPr>
              <a:t>变为 </a:t>
            </a:r>
            <a:r>
              <a:rPr lang="zh-CN" altLang="en-US" dirty="0" smtClean="0"/>
              <a:t>−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Symbol" pitchFamily="18" charset="2"/>
              </a:rPr>
              <a:t> </a:t>
            </a:r>
            <a:r>
              <a:rPr lang="en-US" altLang="zh-CN" i="1" dirty="0" smtClean="0">
                <a:sym typeface="Symbol" pitchFamily="18" charset="2"/>
              </a:rPr>
              <a:t>z</a:t>
            </a:r>
            <a:r>
              <a:rPr lang="zh-CN" altLang="en-US" dirty="0" smtClean="0">
                <a:sym typeface="Symbol" pitchFamily="18" charset="2"/>
              </a:rPr>
              <a:t>  </a:t>
            </a:r>
            <a:r>
              <a:rPr lang="en-US" altLang="zh-CN" i="1" dirty="0" smtClean="0">
                <a:latin typeface="Symbol" pitchFamily="18" charset="2"/>
              </a:rPr>
              <a:t>p</a:t>
            </a:r>
            <a:r>
              <a:rPr lang="zh-CN" altLang="en-US" dirty="0" smtClean="0">
                <a:latin typeface="Symbol" pitchFamily="18" charset="2"/>
              </a:rPr>
              <a:t>，且</a:t>
            </a:r>
            <a:endParaRPr lang="en-US" altLang="zh-CN" dirty="0" smtClean="0">
              <a:latin typeface="Symbol" pitchFamily="18" charset="2"/>
            </a:endParaRPr>
          </a:p>
          <a:p>
            <a:pPr algn="r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/>
              <a:t>（周期为 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dirty="0" smtClean="0"/>
              <a:t> 的周期函数）</a:t>
            </a:r>
            <a:endParaRPr lang="en-US" altLang="zh-CN" dirty="0" smtClean="0"/>
          </a:p>
          <a:p>
            <a:pPr algn="r">
              <a:lnSpc>
                <a:spcPct val="20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algn="r">
              <a:lnSpc>
                <a:spcPct val="20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注意：</a:t>
            </a:r>
            <a:r>
              <a:rPr lang="zh-CN" altLang="en-US" dirty="0" smtClean="0"/>
              <a:t>此时的傅里叶系数按照 </a:t>
            </a:r>
            <a:r>
              <a:rPr lang="en-US" altLang="zh-CN" dirty="0" smtClean="0">
                <a:solidFill>
                  <a:srgbClr val="FF0000"/>
                </a:solidFill>
              </a:rPr>
              <a:t>P.311</a:t>
            </a:r>
            <a:r>
              <a:rPr lang="zh-CN" altLang="en-US" dirty="0" smtClean="0">
                <a:solidFill>
                  <a:srgbClr val="FF0000"/>
                </a:solidFill>
              </a:rPr>
              <a:t>情形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的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7-6) </a:t>
            </a:r>
            <a:r>
              <a:rPr lang="zh-CN" altLang="en-US" dirty="0" smtClean="0">
                <a:solidFill>
                  <a:srgbClr val="000000"/>
                </a:solidFill>
              </a:rPr>
              <a:t>计算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r>
              <a:rPr lang="zh-CN" altLang="en-US" dirty="0" smtClean="0">
                <a:solidFill>
                  <a:srgbClr val="000000"/>
                </a:solidFill>
              </a:rPr>
              <a:t>能否直接由</a:t>
            </a:r>
            <a:r>
              <a:rPr lang="en-US" altLang="zh-CN" i="1" dirty="0" smtClean="0"/>
              <a:t>F</a:t>
            </a:r>
            <a:r>
              <a:rPr lang="en-US" altLang="zh-CN" baseline="-25000" dirty="0" smtClean="0"/>
              <a:t>4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计算傅里叶系数？</a:t>
            </a:r>
            <a:endParaRPr lang="en-US" altLang="zh-CN" dirty="0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6804025" y="1328738"/>
          <a:ext cx="990600" cy="812800"/>
        </p:xfrm>
        <a:graphic>
          <a:graphicData uri="http://schemas.openxmlformats.org/presentationml/2006/ole">
            <p:oleObj spid="_x0000_s18434" name="Equation" r:id="rId5" imgW="495000" imgH="40608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079625" y="2386013"/>
          <a:ext cx="3022600" cy="889000"/>
        </p:xfrm>
        <a:graphic>
          <a:graphicData uri="http://schemas.openxmlformats.org/presentationml/2006/ole">
            <p:oleObj spid="_x0000_s18435" name="Equation" r:id="rId6" imgW="1511280" imgH="444240" progId="Equation.DSMT4">
              <p:embed/>
            </p:oleObj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/>
        </p:nvGraphicFramePr>
        <p:xfrm>
          <a:off x="2884488" y="3351213"/>
          <a:ext cx="4017962" cy="863600"/>
        </p:xfrm>
        <a:graphic>
          <a:graphicData uri="http://schemas.openxmlformats.org/presentationml/2006/ole">
            <p:oleObj spid="_x0000_s18436" name="Equation" r:id="rId7" imgW="2006280" imgH="431640" progId="Equation.DSMT4">
              <p:embed/>
            </p:oleObj>
          </a:graphicData>
        </a:graphic>
      </p:graphicFrame>
      <p:graphicFrame>
        <p:nvGraphicFramePr>
          <p:cNvPr id="21" name="Object 15"/>
          <p:cNvGraphicFramePr>
            <a:graphicFrameLocks noChangeAspect="1"/>
          </p:cNvGraphicFramePr>
          <p:nvPr/>
        </p:nvGraphicFramePr>
        <p:xfrm>
          <a:off x="2884488" y="4286250"/>
          <a:ext cx="4652962" cy="889000"/>
        </p:xfrm>
        <a:graphic>
          <a:graphicData uri="http://schemas.openxmlformats.org/presentationml/2006/ole">
            <p:oleObj spid="_x0000_s18437" name="Equation" r:id="rId8" imgW="2323800" imgH="444240" progId="Equation.DSMT4">
              <p:embed/>
            </p:oleObj>
          </a:graphicData>
        </a:graphic>
      </p:graphicFrame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65438" y="2411413"/>
            <a:ext cx="1265237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130675" y="2411413"/>
            <a:ext cx="946150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04025" y="1319213"/>
            <a:ext cx="1008063" cy="876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 decel="100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一般周期函数的傅里叶系数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P.321</a:t>
            </a:r>
            <a:r>
              <a:rPr lang="zh-CN" altLang="en-US" sz="24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令           ，则                                        （周期为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的函数）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428875" y="1325563"/>
          <a:ext cx="3022600" cy="889000"/>
        </p:xfrm>
        <a:graphic>
          <a:graphicData uri="http://schemas.openxmlformats.org/presentationml/2006/ole">
            <p:oleObj spid="_x0000_s19458" name="Equation" r:id="rId4" imgW="1511280" imgH="444240" progId="Equation.DSMT4">
              <p:embed/>
            </p:oleObj>
          </a:graphicData>
        </a:graphic>
      </p:graphicFrame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2884488" y="2246313"/>
          <a:ext cx="4017962" cy="863600"/>
        </p:xfrm>
        <a:graphic>
          <a:graphicData uri="http://schemas.openxmlformats.org/presentationml/2006/ole">
            <p:oleObj spid="_x0000_s19459" name="Equation" r:id="rId5" imgW="2006280" imgH="431640" progId="Equation.DSMT4">
              <p:embed/>
            </p:oleObj>
          </a:graphicData>
        </a:graphic>
      </p:graphicFrame>
      <p:graphicFrame>
        <p:nvGraphicFramePr>
          <p:cNvPr id="36867" name="Object 6"/>
          <p:cNvGraphicFramePr>
            <a:graphicFrameLocks noChangeAspect="1"/>
          </p:cNvGraphicFramePr>
          <p:nvPr/>
        </p:nvGraphicFramePr>
        <p:xfrm>
          <a:off x="1293813" y="5815013"/>
          <a:ext cx="5416550" cy="812800"/>
        </p:xfrm>
        <a:graphic>
          <a:graphicData uri="http://schemas.openxmlformats.org/presentationml/2006/ole">
            <p:oleObj spid="_x0000_s19460" name="Equation" r:id="rId6" imgW="2705040" imgH="40608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319213" y="3154363"/>
          <a:ext cx="7273925" cy="2616200"/>
        </p:xfrm>
        <a:graphic>
          <a:graphicData uri="http://schemas.openxmlformats.org/presentationml/2006/ole">
            <p:oleObj spid="_x0000_s19461" name="Equation" r:id="rId7" imgW="3632040" imgH="1307880" progId="Equation.DSMT4">
              <p:embed/>
            </p:oleObj>
          </a:graphicData>
        </a:graphic>
      </p:graphicFrame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4437063" y="3141663"/>
            <a:ext cx="3067050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3" name="Rectangle 9"/>
          <p:cNvSpPr>
            <a:spLocks noChangeArrowheads="1"/>
          </p:cNvSpPr>
          <p:nvPr/>
        </p:nvSpPr>
        <p:spPr bwMode="auto">
          <a:xfrm flipH="1">
            <a:off x="5868988" y="4048125"/>
            <a:ext cx="3132137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1620838" y="4048125"/>
            <a:ext cx="4248150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5" name="Rectangle 11"/>
          <p:cNvSpPr>
            <a:spLocks noChangeArrowheads="1"/>
          </p:cNvSpPr>
          <p:nvPr/>
        </p:nvSpPr>
        <p:spPr bwMode="auto">
          <a:xfrm>
            <a:off x="1620838" y="4941888"/>
            <a:ext cx="5327650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3333750" y="4048125"/>
            <a:ext cx="1403350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 flipH="1">
            <a:off x="4737100" y="4048125"/>
            <a:ext cx="1130300" cy="876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2884488" y="2220913"/>
          <a:ext cx="4678362" cy="889000"/>
        </p:xfrm>
        <a:graphic>
          <a:graphicData uri="http://schemas.openxmlformats.org/presentationml/2006/ole">
            <p:oleObj spid="_x0000_s19462" name="Equation" r:id="rId8" imgW="2336760" imgH="444240" progId="Equation.DSMT4">
              <p:embed/>
            </p:oleObj>
          </a:graphicData>
        </a:graphic>
      </p:graphicFrame>
      <p:sp>
        <p:nvSpPr>
          <p:cNvPr id="15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2433638" y="1357313"/>
            <a:ext cx="2989262" cy="8048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938213" y="1330325"/>
          <a:ext cx="863600" cy="812800"/>
        </p:xfrm>
        <a:graphic>
          <a:graphicData uri="http://schemas.openxmlformats.org/presentationml/2006/ole">
            <p:oleObj spid="_x0000_s19463" name="Equation" r:id="rId10" imgW="43164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2" grpId="0" animBg="1"/>
      <p:bldP spid="57353" grpId="0" animBg="1"/>
      <p:bldP spid="57354" grpId="0" animBg="1"/>
      <p:bldP spid="57355" grpId="0" animBg="1"/>
      <p:bldP spid="57356" grpId="0" animBg="1"/>
      <p:bldP spid="57357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081462"/>
          </a:xfrm>
          <a:noFill/>
        </p:spPr>
        <p:txBody>
          <a:bodyPr>
            <a:spAutoFit/>
          </a:bodyPr>
          <a:lstStyle/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以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l-GR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为周期且在一个周期内满足狄利克雷条件的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               周期函数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endParaRPr lang="zh-CN" altLang="en-US" smtClean="0"/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情形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以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l-GR" altLang="zh-CN" i="1" smtClean="0">
                <a:solidFill>
                  <a:srgbClr val="FF0000"/>
                </a:solidFill>
              </a:rPr>
              <a:t>l</a:t>
            </a:r>
            <a:r>
              <a:rPr lang="en-US" altLang="zh-CN" smtClean="0">
                <a:latin typeface="Symbol" pitchFamily="18" charset="2"/>
              </a:rPr>
              <a:t> </a:t>
            </a:r>
            <a:r>
              <a:rPr lang="zh-CN" altLang="en-US" smtClean="0"/>
              <a:t>为周期且在一个周期内满足狄利克雷条件的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mtClean="0"/>
              <a:t>               周期函数 </a:t>
            </a:r>
            <a:r>
              <a:rPr lang="en-US" altLang="zh-CN" i="1" smtClean="0"/>
              <a:t>F</a:t>
            </a:r>
            <a:r>
              <a:rPr lang="en-US" altLang="zh-CN" baseline="-25000" smtClean="0"/>
              <a:t>4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3963988" y="4957763"/>
          <a:ext cx="4941887" cy="1423987"/>
        </p:xfrm>
        <a:graphic>
          <a:graphicData uri="http://schemas.openxmlformats.org/presentationml/2006/ole">
            <p:oleObj spid="_x0000_s20482" name="Equation" r:id="rId4" imgW="2908080" imgH="838080" progId="Equation.DSMT4">
              <p:embed/>
            </p:oleObj>
          </a:graphicData>
        </a:graphic>
      </p:graphicFrame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476375" y="1204913"/>
          <a:ext cx="4078288" cy="733425"/>
        </p:xfrm>
        <a:graphic>
          <a:graphicData uri="http://schemas.openxmlformats.org/presentationml/2006/ole">
            <p:oleObj spid="_x0000_s20483" name="Equation" r:id="rId5" imgW="2400120" imgH="43164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3963988" y="1781175"/>
          <a:ext cx="4776787" cy="1466850"/>
        </p:xfrm>
        <a:graphic>
          <a:graphicData uri="http://schemas.openxmlformats.org/presentationml/2006/ole">
            <p:oleObj spid="_x0000_s20484" name="Equation" r:id="rId6" imgW="2730240" imgH="838080" progId="Equation.DSMT4">
              <p:embed/>
            </p:oleObj>
          </a:graphicData>
        </a:graphic>
      </p:graphicFrame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454150" y="4259263"/>
          <a:ext cx="4640263" cy="755650"/>
        </p:xfrm>
        <a:graphic>
          <a:graphicData uri="http://schemas.openxmlformats.org/presentationml/2006/ole">
            <p:oleObj spid="_x0000_s20485" name="Equation" r:id="rId7" imgW="2730240" imgH="444240" progId="Equation.DSMT4">
              <p:embed/>
            </p:oleObj>
          </a:graphicData>
        </a:graphic>
      </p:graphicFrame>
      <p:sp>
        <p:nvSpPr>
          <p:cNvPr id="76811" name="AutoShape 11"/>
          <p:cNvSpPr>
            <a:spLocks noChangeArrowheads="1"/>
          </p:cNvSpPr>
          <p:nvPr/>
        </p:nvSpPr>
        <p:spPr bwMode="auto">
          <a:xfrm>
            <a:off x="457200" y="1968500"/>
            <a:ext cx="3136900" cy="10922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对策：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直接展开成</a:t>
            </a:r>
          </a:p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傅里叶级数．</a:t>
            </a:r>
          </a:p>
        </p:txBody>
      </p:sp>
      <p:sp>
        <p:nvSpPr>
          <p:cNvPr id="8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01750" y="5402263"/>
            <a:ext cx="2292350" cy="534987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algn="ctr">
              <a:lnSpc>
                <a:spcPct val="12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P.322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公式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(8-2)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1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的周期函数，它在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的表达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式为                                                ，试写出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的傅里叶级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数展开式在区间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上的和函数 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的表达式．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解题思路：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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的傅里叶级数展开式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    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在区间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上的和函数 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的表达式？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根据</a:t>
            </a:r>
            <a:r>
              <a:rPr lang="zh-CN" altLang="zh-CN" smtClean="0">
                <a:solidFill>
                  <a:srgbClr val="FF0000"/>
                </a:solidFill>
              </a:rPr>
              <a:t>狄利克雷充分性条件，为求函数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的傅里叶级数展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开式的和函数，完全不需要求出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的傅里叶级数．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52538" y="989013"/>
          <a:ext cx="3662362" cy="939800"/>
        </p:xfrm>
        <a:graphic>
          <a:graphicData uri="http://schemas.openxmlformats.org/presentationml/2006/ole">
            <p:oleObj spid="_x0000_s21506" name="Equation" r:id="rId3" imgW="182880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的周期函数，它在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的表达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式为                                                ，试写出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的傅里叶级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数展开式在区间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上的和函数 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的表达式．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zh-CN" smtClean="0"/>
              <a:t>函数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满足</a:t>
            </a:r>
            <a:r>
              <a:rPr lang="zh-CN" altLang="zh-CN" smtClean="0"/>
              <a:t>狄利克雷充分性条件，</a:t>
            </a:r>
            <a:r>
              <a:rPr lang="zh-CN" altLang="en-US" smtClean="0"/>
              <a:t>在 </a:t>
            </a:r>
            <a:r>
              <a:rPr lang="en-US" altLang="zh-CN" smtClean="0"/>
              <a:t>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上的第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一类间断点为 </a:t>
            </a:r>
            <a:r>
              <a:rPr lang="en-US" altLang="zh-CN" i="1" smtClean="0"/>
              <a:t>x</a:t>
            </a:r>
            <a:r>
              <a:rPr lang="en-US" altLang="zh-CN" smtClean="0"/>
              <a:t> = 0</a:t>
            </a:r>
            <a:r>
              <a:rPr lang="zh-CN" altLang="en-US" smtClean="0"/>
              <a:t>、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，在其余点处均连续，于是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</a:t>
            </a:r>
            <a:r>
              <a:rPr lang="en-US" altLang="zh-CN" smtClean="0"/>
              <a:t> 0</a:t>
            </a:r>
            <a:r>
              <a:rPr lang="zh-CN" altLang="en-US" smtClean="0"/>
              <a:t> 或 </a:t>
            </a:r>
            <a:r>
              <a:rPr lang="en-US" altLang="zh-CN" i="1" smtClean="0">
                <a:latin typeface="Symbol" pitchFamily="18" charset="2"/>
              </a:rPr>
              <a:t>p </a:t>
            </a:r>
            <a:r>
              <a:rPr lang="zh-CN" altLang="en-US" smtClean="0"/>
              <a:t>时，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；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 0</a:t>
            </a:r>
            <a:r>
              <a:rPr lang="zh-CN" altLang="en-US" smtClean="0"/>
              <a:t> 时，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 时，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52538" y="989013"/>
          <a:ext cx="3662362" cy="939800"/>
        </p:xfrm>
        <a:graphic>
          <a:graphicData uri="http://schemas.openxmlformats.org/presentationml/2006/ole">
            <p:oleObj spid="_x0000_s22530" name="Equation" r:id="rId4" imgW="1828800" imgH="46980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359025" y="4533900"/>
          <a:ext cx="5111750" cy="812800"/>
        </p:xfrm>
        <a:graphic>
          <a:graphicData uri="http://schemas.openxmlformats.org/presentationml/2006/ole">
            <p:oleObj spid="_x0000_s22531" name="Equation" r:id="rId5" imgW="2552400" imgH="4060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359025" y="5445125"/>
          <a:ext cx="6432550" cy="1371600"/>
        </p:xfrm>
        <a:graphic>
          <a:graphicData uri="http://schemas.openxmlformats.org/presentationml/2006/ole">
            <p:oleObj spid="_x0000_s22532" name="Equation" r:id="rId6" imgW="3213000" imgH="685800" progId="Equation.DSMT4">
              <p:embed/>
            </p:oleObj>
          </a:graphicData>
        </a:graphic>
      </p:graphicFrame>
      <p:sp>
        <p:nvSpPr>
          <p:cNvPr id="58375" name="Rectangle 7"/>
          <p:cNvSpPr>
            <a:spLocks noChangeArrowheads="1"/>
          </p:cNvSpPr>
          <p:nvPr/>
        </p:nvSpPr>
        <p:spPr bwMode="auto">
          <a:xfrm>
            <a:off x="5810250" y="5459413"/>
            <a:ext cx="3024188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959100" y="6251575"/>
            <a:ext cx="2735263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8377" name="Rectangle 9"/>
          <p:cNvSpPr>
            <a:spLocks noChangeArrowheads="1"/>
          </p:cNvSpPr>
          <p:nvPr/>
        </p:nvSpPr>
        <p:spPr bwMode="auto">
          <a:xfrm flipH="1">
            <a:off x="5694363" y="6251575"/>
            <a:ext cx="1182687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00875" y="3357563"/>
            <a:ext cx="1643063" cy="310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5" grpId="0" animBg="1"/>
      <p:bldP spid="58376" grpId="0" animBg="1"/>
      <p:bldP spid="5837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(−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 </a:t>
            </a:r>
            <a:r>
              <a:rPr lang="zh-CN" altLang="en-US" smtClean="0"/>
              <a:t>展开成傅里叶级数．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  <a:p>
            <a:r>
              <a:rPr lang="zh-CN" altLang="en-US" smtClean="0"/>
              <a:t>题设函数不是周期函数．</a:t>
            </a:r>
          </a:p>
          <a:p>
            <a:r>
              <a:rPr lang="zh-CN" altLang="en-US" smtClean="0"/>
              <a:t>注意到函数的定义域为关于原点对称、长度为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的区间且满足狄利克雷充分性条件．</a:t>
            </a:r>
          </a:p>
          <a:p>
            <a:r>
              <a:rPr lang="zh-CN" altLang="en-US" smtClean="0"/>
              <a:t>该函数</a:t>
            </a:r>
            <a:r>
              <a:rPr lang="zh-CN" altLang="en-US" smtClean="0">
                <a:solidFill>
                  <a:srgbClr val="FF0000"/>
                </a:solidFill>
              </a:rPr>
              <a:t>周期延拓</a:t>
            </a:r>
            <a:r>
              <a:rPr lang="zh-CN" altLang="en-US" smtClean="0"/>
              <a:t>后可展开成傅里叶级数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P.316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 ．</a:t>
            </a:r>
          </a:p>
          <a:p>
            <a:r>
              <a:rPr lang="zh-CN" altLang="en-US" smtClean="0"/>
              <a:t>延拓后的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</a:t>
            </a:r>
            <a:r>
              <a:rPr lang="zh-CN" altLang="en-US" smtClean="0">
                <a:solidFill>
                  <a:srgbClr val="FF0000"/>
                </a:solidFill>
              </a:rPr>
              <a:t>奇函数</a:t>
            </a:r>
            <a:r>
              <a:rPr lang="zh-CN" altLang="en-US" smtClean="0"/>
              <a:t>时，傅里叶系数 </a:t>
            </a:r>
            <a:r>
              <a:rPr lang="en-US" altLang="zh-CN" i="1" smtClean="0"/>
              <a:t>a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其傅里叶展开式是一个正弦级数．</a:t>
            </a:r>
            <a:endParaRPr lang="en-US" altLang="zh-CN" smtClean="0"/>
          </a:p>
        </p:txBody>
      </p:sp>
      <p:pic>
        <p:nvPicPr>
          <p:cNvPr id="18435" name="Picture 3" descr="C:\Users\cjl\Desktop\p272-ex4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4572000"/>
            <a:ext cx="4953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                                           展开成傅里叶级数．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  <a:p>
            <a:r>
              <a:rPr lang="zh-CN" altLang="en-US" smtClean="0"/>
              <a:t>题设函数不是周期函数．</a:t>
            </a:r>
          </a:p>
          <a:p>
            <a:r>
              <a:rPr lang="zh-CN" altLang="en-US" smtClean="0"/>
              <a:t>注意到函数的定义域为关于原点对称、长度为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的区间且满足狄利克雷充分性条件．</a:t>
            </a:r>
          </a:p>
          <a:p>
            <a:r>
              <a:rPr lang="zh-CN" altLang="en-US" smtClean="0"/>
              <a:t>该函数</a:t>
            </a:r>
            <a:r>
              <a:rPr lang="zh-CN" altLang="en-US" smtClean="0">
                <a:solidFill>
                  <a:srgbClr val="FF0000"/>
                </a:solidFill>
              </a:rPr>
              <a:t>周期延拓</a:t>
            </a:r>
            <a:r>
              <a:rPr lang="zh-CN" altLang="en-US" smtClean="0"/>
              <a:t>后可展开成傅里叶级数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P.317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r>
              <a:rPr lang="zh-CN" altLang="en-US" smtClean="0"/>
              <a:t> ．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22488" y="117475"/>
          <a:ext cx="3306762" cy="939800"/>
        </p:xfrm>
        <a:graphic>
          <a:graphicData uri="http://schemas.openxmlformats.org/presentationml/2006/ole">
            <p:oleObj spid="_x0000_s23554" name="Equation" r:id="rId3" imgW="1650960" imgH="469800" progId="Equation.DSMT4">
              <p:embed/>
            </p:oleObj>
          </a:graphicData>
        </a:graphic>
      </p:graphicFrame>
      <p:pic>
        <p:nvPicPr>
          <p:cNvPr id="10244" name="Picture 4" descr="C:\Users\cjl\Desktop\p271-ex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5143500"/>
            <a:ext cx="4762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5" name="Picture 3" descr="C:\Users\cjl\Desktop\p273-ex5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7500" y="857250"/>
            <a:ext cx="2476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+ 1 (0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 </a:t>
            </a:r>
            <a:r>
              <a:rPr lang="zh-CN" altLang="en-US" smtClean="0"/>
              <a:t>分别展开成正弦级数和余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弦级数．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先求</a:t>
            </a:r>
            <a:r>
              <a:rPr lang="zh-CN" altLang="en-US" smtClean="0">
                <a:solidFill>
                  <a:srgbClr val="FF0000"/>
                </a:solidFill>
              </a:rPr>
              <a:t>正弦级数</a:t>
            </a:r>
            <a:r>
              <a:rPr lang="zh-CN" altLang="en-US" smtClean="0"/>
              <a:t>．对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进行</a:t>
            </a:r>
            <a:r>
              <a:rPr lang="zh-CN" altLang="en-US" smtClean="0">
                <a:solidFill>
                  <a:srgbClr val="FF0000"/>
                </a:solidFill>
              </a:rPr>
              <a:t>奇延拓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42938" y="3260725"/>
          <a:ext cx="8439150" cy="2239963"/>
        </p:xfrm>
        <a:graphic>
          <a:graphicData uri="http://schemas.openxmlformats.org/presentationml/2006/ole">
            <p:oleObj spid="_x0000_s24578" name="Equation" r:id="rId5" imgW="4686120" imgH="124452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44575" y="2355850"/>
          <a:ext cx="5099050" cy="730250"/>
        </p:xfrm>
        <a:graphic>
          <a:graphicData uri="http://schemas.openxmlformats.org/presentationml/2006/ole">
            <p:oleObj spid="_x0000_s24579" name="Equation" r:id="rId6" imgW="283176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3371850" y="1614488"/>
            <a:ext cx="29146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413125" y="3300413"/>
            <a:ext cx="2387600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00725" y="3300413"/>
            <a:ext cx="3343275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928688" y="4014788"/>
            <a:ext cx="3500437" cy="148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000125" y="5915025"/>
          <a:ext cx="7981950" cy="800100"/>
        </p:xfrm>
        <a:graphic>
          <a:graphicData uri="http://schemas.openxmlformats.org/presentationml/2006/ole">
            <p:oleObj spid="_x0000_s24580" name="Equation" r:id="rId7" imgW="4431960" imgH="4442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将函数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+ 1 (0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 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 </a:t>
            </a:r>
            <a:r>
              <a:rPr lang="zh-CN" altLang="en-US" smtClean="0"/>
              <a:t>分别展开成正弦级数和余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弦级数．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再求</a:t>
            </a:r>
            <a:r>
              <a:rPr lang="zh-CN" altLang="en-US" smtClean="0">
                <a:solidFill>
                  <a:srgbClr val="FF0000"/>
                </a:solidFill>
              </a:rPr>
              <a:t>余弦级数</a:t>
            </a:r>
            <a:r>
              <a:rPr lang="zh-CN" altLang="en-US" smtClean="0"/>
              <a:t>．对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进行</a:t>
            </a:r>
            <a:r>
              <a:rPr lang="zh-CN" altLang="en-US" smtClean="0">
                <a:solidFill>
                  <a:srgbClr val="FF0000"/>
                </a:solidFill>
              </a:rPr>
              <a:t>偶延拓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42988" y="4025900"/>
          <a:ext cx="7845425" cy="1919288"/>
        </p:xfrm>
        <a:graphic>
          <a:graphicData uri="http://schemas.openxmlformats.org/presentationml/2006/ole">
            <p:oleObj spid="_x0000_s25602" name="Equation" r:id="rId4" imgW="4356000" imgH="1066680" progId="Equation.DSMT4">
              <p:embed/>
            </p:oleObj>
          </a:graphicData>
        </a:graphic>
      </p:graphicFrame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42988" y="2357438"/>
          <a:ext cx="4868862" cy="730250"/>
        </p:xfrm>
        <a:graphic>
          <a:graphicData uri="http://schemas.openxmlformats.org/presentationml/2006/ole">
            <p:oleObj spid="_x0000_s25603" name="Equation" r:id="rId5" imgW="2705040" imgH="4060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3371850" y="1614488"/>
            <a:ext cx="29146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1343025" y="4786313"/>
            <a:ext cx="3157538" cy="11445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285875" y="5915025"/>
          <a:ext cx="7524750" cy="800100"/>
        </p:xfrm>
        <a:graphic>
          <a:graphicData uri="http://schemas.openxmlformats.org/presentationml/2006/ole">
            <p:oleObj spid="_x0000_s25604" name="Equation" r:id="rId6" imgW="4178160" imgH="444240" progId="Equation.DSMT4">
              <p:embed/>
            </p:oleObj>
          </a:graphicData>
        </a:graphic>
      </p:graphicFrame>
      <p:pic>
        <p:nvPicPr>
          <p:cNvPr id="11" name="Picture 2" descr="C:\Users\cjl\Desktop\p273-ex5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67500" y="857250"/>
            <a:ext cx="24765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042988" y="3159125"/>
          <a:ext cx="6588125" cy="731838"/>
        </p:xfrm>
        <a:graphic>
          <a:graphicData uri="http://schemas.openxmlformats.org/presentationml/2006/ole">
            <p:oleObj spid="_x0000_s25605" name="Equation" r:id="rId8" imgW="3657600" imgH="4060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14675" y="3228975"/>
            <a:ext cx="1727200" cy="655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43463" y="3228975"/>
            <a:ext cx="2871787" cy="655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841750" y="4071938"/>
            <a:ext cx="2444750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6286500" y="4071938"/>
            <a:ext cx="2643188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引言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如何深入研究非正弦周期函数？</a:t>
            </a:r>
          </a:p>
          <a:p>
            <a:endParaRPr lang="zh-CN" altLang="en-US" smtClean="0"/>
          </a:p>
          <a:p>
            <a:r>
              <a:rPr lang="zh-CN" altLang="en-US" smtClean="0"/>
              <a:t>早在</a:t>
            </a:r>
            <a:r>
              <a:rPr lang="en-US" altLang="zh-CN" smtClean="0"/>
              <a:t>18</a:t>
            </a:r>
            <a:r>
              <a:rPr lang="zh-CN" altLang="en-US" smtClean="0"/>
              <a:t>世纪中叶伯努利在解决弦振动问题时就提出：任何复杂的周期运动都可以看成不同频率的简谐振动的叠加．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数学上是指：在一定条件下，将周期为</a:t>
            </a:r>
            <a:r>
              <a:rPr lang="en-US" altLang="zh-CN" i="1" smtClean="0"/>
              <a:t>T</a:t>
            </a:r>
            <a:r>
              <a:rPr lang="en-US" altLang="zh-CN" smtClean="0"/>
              <a:t> (=2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smtClean="0"/>
              <a:t>) </a:t>
            </a:r>
            <a:r>
              <a:rPr lang="zh-CN" altLang="en-US" smtClean="0"/>
              <a:t>的函数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 </a:t>
            </a:r>
            <a:r>
              <a:rPr lang="zh-CN" altLang="en-US" smtClean="0"/>
              <a:t>用周期为</a:t>
            </a:r>
            <a:r>
              <a:rPr lang="en-US" altLang="zh-CN" i="1" smtClean="0"/>
              <a:t>T</a:t>
            </a:r>
            <a:r>
              <a:rPr lang="zh-CN" altLang="en-US" smtClean="0"/>
              <a:t> 的正弦函数组成的级数来表示，即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>
                <a:solidFill>
                  <a:srgbClr val="FF0000"/>
                </a:solidFill>
              </a:rPr>
              <a:t>三角级数：</a:t>
            </a:r>
            <a:r>
              <a:rPr lang="zh-CN" altLang="en-US" smtClean="0"/>
              <a:t>由三角函数组成的函数项级数．</a:t>
            </a:r>
            <a:endParaRPr lang="en-US" altLang="zh-CN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538413" y="4149725"/>
          <a:ext cx="4068762" cy="863600"/>
        </p:xfrm>
        <a:graphic>
          <a:graphicData uri="http://schemas.openxmlformats.org/presentationml/2006/ole">
            <p:oleObj spid="_x0000_s1026" name="Equation" r:id="rId3" imgW="2031840" imgH="431640" progId="Equation.DSMT4">
              <p:embed/>
            </p:oleObj>
          </a:graphicData>
        </a:graphic>
      </p:graphicFrame>
      <p:grpSp>
        <p:nvGrpSpPr>
          <p:cNvPr id="2" name="组合 7"/>
          <p:cNvGrpSpPr>
            <a:grpSpLocks/>
          </p:cNvGrpSpPr>
          <p:nvPr/>
        </p:nvGrpSpPr>
        <p:grpSpPr bwMode="auto">
          <a:xfrm>
            <a:off x="5172075" y="3671888"/>
            <a:ext cx="1260475" cy="68262"/>
            <a:chOff x="1714480" y="1928802"/>
            <a:chExt cx="2500330" cy="6826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14480" y="1928802"/>
              <a:ext cx="250033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4480" y="1995475"/>
              <a:ext cx="250033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7"/>
          <p:cNvGrpSpPr>
            <a:grpSpLocks/>
          </p:cNvGrpSpPr>
          <p:nvPr/>
        </p:nvGrpSpPr>
        <p:grpSpPr bwMode="auto">
          <a:xfrm>
            <a:off x="1728788" y="4101759"/>
            <a:ext cx="1260475" cy="68262"/>
            <a:chOff x="1714480" y="1928802"/>
            <a:chExt cx="2500330" cy="68260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714480" y="1928802"/>
              <a:ext cx="250033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1714480" y="1995475"/>
              <a:ext cx="250033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12 − 7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6</a:t>
            </a:r>
          </a:p>
          <a:p>
            <a:pPr marL="107950" indent="0">
              <a:buFont typeface="Wingdings 3" pitchFamily="18" charset="2"/>
              <a:buNone/>
            </a:pPr>
            <a:endParaRPr lang="en-US" altLang="zh-CN" smtClean="0"/>
          </a:p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12 − 8</a:t>
            </a:r>
          </a:p>
          <a:p>
            <a:pPr lvl="1"/>
            <a:r>
              <a:rPr lang="en-US" altLang="zh-CN" smtClean="0"/>
              <a:t>1(1)</a:t>
            </a:r>
            <a:endParaRPr lang="zh-CN" altLang="en-US" smtClean="0"/>
          </a:p>
          <a:p>
            <a:pPr lvl="1"/>
            <a:r>
              <a:rPr lang="en-US" altLang="zh-CN" smtClean="0"/>
              <a:t>2(2)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12 − 7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5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作业之一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12 − 8</a:t>
            </a:r>
          </a:p>
          <a:p>
            <a:pPr lvl="1"/>
            <a:r>
              <a:rPr lang="en-US" altLang="zh-CN" smtClean="0"/>
              <a:t>1(1)</a:t>
            </a:r>
            <a:endParaRPr lang="zh-CN" altLang="en-US" smtClean="0"/>
          </a:p>
          <a:p>
            <a:pPr lvl="1"/>
            <a:r>
              <a:rPr lang="en-US" altLang="zh-CN" smtClean="0"/>
              <a:t>2(2)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作业之二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Rectangle 17"/>
          <p:cNvSpPr>
            <a:spLocks noGrp="1"/>
          </p:cNvSpPr>
          <p:nvPr>
            <p:ph type="title" idx="4294967295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/>
              </a:rPr>
              <a:t>三角级数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P.309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dirty="0" smtClean="0">
              <a:effectLst/>
            </a:endParaRPr>
          </a:p>
        </p:txBody>
      </p:sp>
      <p:sp>
        <p:nvSpPr>
          <p:cNvPr id="2055" name="Rectangle 18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zh-CN" altLang="en-US" smtClean="0"/>
              <a:t>在一定条件下，任何周期为</a:t>
            </a:r>
            <a:r>
              <a:rPr lang="en-US" altLang="zh-CN" i="1" smtClean="0"/>
              <a:t>T</a:t>
            </a:r>
            <a:r>
              <a:rPr lang="en-US" altLang="zh-CN" smtClean="0"/>
              <a:t> (=2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/</a:t>
            </a:r>
            <a:r>
              <a:rPr lang="en-US" altLang="zh-CN" i="1" smtClean="0">
                <a:latin typeface="Symbol" pitchFamily="18" charset="2"/>
              </a:rPr>
              <a:t>w</a:t>
            </a:r>
            <a:r>
              <a:rPr lang="en-US" altLang="zh-CN" smtClean="0"/>
              <a:t>) </a:t>
            </a:r>
            <a:r>
              <a:rPr lang="zh-CN" altLang="en-US" smtClean="0"/>
              <a:t>的函数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，都有</a:t>
            </a:r>
            <a:endParaRPr lang="en-US" altLang="zh-CN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484438" y="1982788"/>
          <a:ext cx="6305550" cy="4470400"/>
        </p:xfrm>
        <a:graphic>
          <a:graphicData uri="http://schemas.openxmlformats.org/presentationml/2006/ole">
            <p:oleObj spid="_x0000_s2050" name="Equation" r:id="rId4" imgW="3149280" imgH="223488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157913" y="3028950"/>
            <a:ext cx="2136775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（令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w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60700" y="2940050"/>
            <a:ext cx="3314700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060700" y="3836988"/>
            <a:ext cx="5761038" cy="7858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060700" y="4733925"/>
            <a:ext cx="5761038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250825" y="3933825"/>
            <a:ext cx="2449513" cy="2087563"/>
            <a:chOff x="158" y="2478"/>
            <a:chExt cx="1543" cy="1315"/>
          </a:xfrm>
        </p:grpSpPr>
        <p:sp>
          <p:nvSpPr>
            <p:cNvPr id="2063" name="Rectangle 20"/>
            <p:cNvSpPr>
              <a:spLocks noChangeArrowheads="1"/>
            </p:cNvSpPr>
            <p:nvPr/>
          </p:nvSpPr>
          <p:spPr bwMode="auto">
            <a:xfrm>
              <a:off x="158" y="2478"/>
              <a:ext cx="1543" cy="1315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4819" name="Object 3"/>
            <p:cNvGraphicFramePr>
              <a:graphicFrameLocks noChangeAspect="1"/>
            </p:cNvGraphicFramePr>
            <p:nvPr/>
          </p:nvGraphicFramePr>
          <p:xfrm>
            <a:off x="431" y="2506"/>
            <a:ext cx="737" cy="512"/>
          </p:xfrm>
          <a:graphic>
            <a:graphicData uri="http://schemas.openxmlformats.org/presentationml/2006/ole">
              <p:oleObj spid="_x0000_s2051" name="Equation" r:id="rId5" imgW="583920" imgH="406080" progId="Equation.DSMT4">
                <p:embed/>
              </p:oleObj>
            </a:graphicData>
          </a:graphic>
        </p:graphicFrame>
        <p:graphicFrame>
          <p:nvGraphicFramePr>
            <p:cNvPr id="34820" name="Object 4"/>
            <p:cNvGraphicFramePr>
              <a:graphicFrameLocks noChangeAspect="1"/>
            </p:cNvGraphicFramePr>
            <p:nvPr/>
          </p:nvGraphicFramePr>
          <p:xfrm>
            <a:off x="431" y="3072"/>
            <a:ext cx="1185" cy="288"/>
          </p:xfrm>
          <a:graphic>
            <a:graphicData uri="http://schemas.openxmlformats.org/presentationml/2006/ole">
              <p:oleObj spid="_x0000_s2052" name="Equation" r:id="rId6" imgW="939600" imgH="228600" progId="Equation.DSMT4">
                <p:embed/>
              </p:oleObj>
            </a:graphicData>
          </a:graphic>
        </p:graphicFrame>
        <p:graphicFrame>
          <p:nvGraphicFramePr>
            <p:cNvPr id="34821" name="Object 5"/>
            <p:cNvGraphicFramePr>
              <a:graphicFrameLocks noChangeAspect="1"/>
            </p:cNvGraphicFramePr>
            <p:nvPr/>
          </p:nvGraphicFramePr>
          <p:xfrm>
            <a:off x="431" y="3414"/>
            <a:ext cx="1185" cy="288"/>
          </p:xfrm>
          <a:graphic>
            <a:graphicData uri="http://schemas.openxmlformats.org/presentationml/2006/ole">
              <p:oleObj spid="_x0000_s2053" name="Equation" r:id="rId7" imgW="939600" imgH="228600" progId="Equation.DSMT4">
                <p:embed/>
              </p:oleObj>
            </a:graphicData>
          </a:graphic>
        </p:graphicFrame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167" y="2598"/>
              <a:ext cx="3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令</a:t>
              </a:r>
            </a:p>
          </p:txBody>
        </p:sp>
      </p:grpSp>
      <p:sp>
        <p:nvSpPr>
          <p:cNvPr id="2" name="矩形 10"/>
          <p:cNvSpPr>
            <a:spLocks noChangeArrowheads="1"/>
          </p:cNvSpPr>
          <p:nvPr/>
        </p:nvSpPr>
        <p:spPr bwMode="auto">
          <a:xfrm>
            <a:off x="3060700" y="5632450"/>
            <a:ext cx="4176713" cy="7858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圆角矩形 12"/>
          <p:cNvSpPr>
            <a:spLocks noChangeArrowheads="1"/>
          </p:cNvSpPr>
          <p:nvPr/>
        </p:nvSpPr>
        <p:spPr bwMode="auto">
          <a:xfrm>
            <a:off x="7275513" y="5429250"/>
            <a:ext cx="1296987" cy="803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wrap="none" anchor="ctr" anchorCtr="1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课本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P.309</a:t>
            </a:r>
          </a:p>
          <a:p>
            <a:pPr algn="ctr">
              <a:lnSpc>
                <a:spcPct val="120000"/>
              </a:lnSpc>
            </a:pPr>
            <a:r>
              <a:rPr lang="zh-CN" altLang="en-US" b="1">
                <a:latin typeface="Times New Roman" pitchFamily="18" charset="0"/>
                <a:cs typeface="Times New Roman" pitchFamily="18" charset="0"/>
              </a:rPr>
              <a:t>公式</a:t>
            </a:r>
            <a:r>
              <a:rPr lang="en-US" altLang="zh-CN" b="1">
                <a:latin typeface="Times New Roman" pitchFamily="18" charset="0"/>
                <a:cs typeface="Times New Roman" pitchFamily="18" charset="0"/>
              </a:rPr>
              <a:t>(7 - 3)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5" grpId="0"/>
      <p:bldP spid="6" grpId="0" animBg="1"/>
      <p:bldP spid="7" grpId="0" animBg="1"/>
      <p:bldP spid="11" grpId="0" animBg="1"/>
      <p:bldP spid="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三角函数系的正交性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三角函数系</a:t>
            </a:r>
            <a:endParaRPr lang="en-US" altLang="zh-CN" smtClean="0">
              <a:solidFill>
                <a:srgbClr val="0000FF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1, 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/>
              <a:t>,  </a:t>
            </a:r>
            <a:r>
              <a:rPr lang="en-US" altLang="zh-CN" smtClean="0">
                <a:solidFill>
                  <a:srgbClr val="FF0000"/>
                </a:solidFill>
              </a:rPr>
              <a:t>sin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 </a:t>
            </a:r>
            <a:r>
              <a:rPr lang="en-US" altLang="zh-CN" smtClean="0">
                <a:solidFill>
                  <a:srgbClr val="0000FF"/>
                </a:solidFill>
              </a:rPr>
              <a:t>cos2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/>
              <a:t>,  </a:t>
            </a:r>
            <a:r>
              <a:rPr lang="en-US" altLang="zh-CN" smtClean="0">
                <a:solidFill>
                  <a:srgbClr val="FF0000"/>
                </a:solidFill>
              </a:rPr>
              <a:t>sin2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 …,  </a:t>
            </a:r>
            <a:r>
              <a:rPr lang="en-US" altLang="zh-CN" smtClean="0">
                <a:solidFill>
                  <a:srgbClr val="0000FF"/>
                </a:solidFill>
              </a:rPr>
              <a:t>cos</a:t>
            </a:r>
            <a:r>
              <a:rPr lang="en-US" altLang="zh-CN" i="1" smtClean="0">
                <a:solidFill>
                  <a:srgbClr val="0000FF"/>
                </a:solidFill>
              </a:rPr>
              <a:t>nx</a:t>
            </a:r>
            <a:r>
              <a:rPr lang="en-US" altLang="zh-CN" smtClean="0"/>
              <a:t>,  </a:t>
            </a:r>
            <a:r>
              <a:rPr lang="en-US" altLang="zh-CN" smtClean="0">
                <a:solidFill>
                  <a:srgbClr val="FF0000"/>
                </a:solidFill>
              </a:rPr>
              <a:t>sin</a:t>
            </a:r>
            <a:r>
              <a:rPr lang="en-US" altLang="zh-CN" i="1" smtClean="0">
                <a:solidFill>
                  <a:srgbClr val="FF0000"/>
                </a:solidFill>
              </a:rPr>
              <a:t>nx</a:t>
            </a:r>
            <a:r>
              <a:rPr lang="en-US" altLang="zh-CN" smtClean="0"/>
              <a:t>, …</a:t>
            </a:r>
          </a:p>
          <a:p>
            <a:r>
              <a:rPr lang="zh-CN" altLang="en-US" smtClean="0">
                <a:solidFill>
                  <a:srgbClr val="0000FF"/>
                </a:solidFill>
              </a:rPr>
              <a:t>三角函数系的正交性</a:t>
            </a:r>
            <a:r>
              <a:rPr lang="zh-CN" altLang="en-US" smtClean="0"/>
              <a:t>是指，三角函数系中任意两个不同函数的乘积在区间 </a:t>
            </a:r>
            <a:r>
              <a:rPr lang="en-US" altLang="zh-CN" smtClean="0"/>
              <a:t>[−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] </a:t>
            </a:r>
            <a:r>
              <a:rPr lang="zh-CN" altLang="en-US" smtClean="0"/>
              <a:t>的积分等于零，即</a:t>
            </a:r>
          </a:p>
        </p:txBody>
      </p:sp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457200" y="3394075"/>
          <a:ext cx="4119563" cy="660400"/>
        </p:xfrm>
        <a:graphic>
          <a:graphicData uri="http://schemas.openxmlformats.org/presentationml/2006/ole">
            <p:oleObj spid="_x0000_s3074" name="Equation" r:id="rId4" imgW="2057400" imgH="33012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4714875" y="3394075"/>
          <a:ext cx="4094163" cy="660400"/>
        </p:xfrm>
        <a:graphic>
          <a:graphicData uri="http://schemas.openxmlformats.org/presentationml/2006/ole">
            <p:oleObj spid="_x0000_s3075" name="Equation" r:id="rId5" imgW="2044440" imgH="33012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457200" y="4233863"/>
          <a:ext cx="6410325" cy="660400"/>
        </p:xfrm>
        <a:graphic>
          <a:graphicData uri="http://schemas.openxmlformats.org/presentationml/2006/ole">
            <p:oleObj spid="_x0000_s3076" name="Equation" r:id="rId6" imgW="3200400" imgH="330120" progId="Equation.DSMT4">
              <p:embed/>
            </p:oleObj>
          </a:graphicData>
        </a:graphic>
      </p:graphicFrame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457200" y="5072063"/>
          <a:ext cx="6484938" cy="660400"/>
        </p:xfrm>
        <a:graphic>
          <a:graphicData uri="http://schemas.openxmlformats.org/presentationml/2006/ole">
            <p:oleObj spid="_x0000_s3077" name="Equation" r:id="rId7" imgW="3238200" imgH="330120" progId="Equation.DSMT4">
              <p:embed/>
            </p:oleObj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457200" y="5911850"/>
          <a:ext cx="5467350" cy="660400"/>
        </p:xfrm>
        <a:graphic>
          <a:graphicData uri="http://schemas.openxmlformats.org/presentationml/2006/ole">
            <p:oleObj spid="_x0000_s3078" name="Equation" r:id="rId8" imgW="273024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>
            <a:spLocks noChangeArrowheads="1"/>
          </p:cNvSpPr>
          <p:nvPr/>
        </p:nvSpPr>
        <p:spPr bwMode="auto">
          <a:xfrm>
            <a:off x="457200" y="5487988"/>
            <a:ext cx="8280400" cy="8699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的周期函数，且能展开成三角级数，即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由三角函数系的正交性可得，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所得的三角级数称为函数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傅里叶级数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P.311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000000"/>
                </a:solidFill>
              </a:rPr>
              <a:t>一个定义在 </a:t>
            </a:r>
            <a:r>
              <a:rPr lang="en-US" altLang="zh-CN" smtClean="0">
                <a:solidFill>
                  <a:srgbClr val="000000"/>
                </a:solidFill>
              </a:rPr>
              <a:t>R</a:t>
            </a:r>
            <a:r>
              <a:rPr lang="zh-CN" altLang="en-US" smtClean="0">
                <a:solidFill>
                  <a:srgbClr val="000000"/>
                </a:solidFill>
              </a:rPr>
              <a:t> 上周期为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>
                <a:solidFill>
                  <a:srgbClr val="000000"/>
                </a:solidFill>
              </a:rPr>
              <a:t> 的函数如果在一个周期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上可积，则一定可以构造出它的傅里叶级数．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傅里叶级数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P.311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2195513" y="2000250"/>
          <a:ext cx="4754562" cy="863600"/>
        </p:xfrm>
        <a:graphic>
          <a:graphicData uri="http://schemas.openxmlformats.org/presentationml/2006/ole">
            <p:oleObj spid="_x0000_s4098" name="Equation" r:id="rId4" imgW="2374560" imgH="431640" progId="Equation.DSMT4">
              <p:embed/>
            </p:oleObj>
          </a:graphicData>
        </a:graphic>
      </p:graphicFrame>
      <p:graphicFrame>
        <p:nvGraphicFramePr>
          <p:cNvPr id="36867" name="Object 3">
            <a:hlinkClick r:id="rId5" action="ppaction://hlinksldjump"/>
          </p:cNvPr>
          <p:cNvGraphicFramePr>
            <a:graphicFrameLocks noChangeAspect="1"/>
          </p:cNvGraphicFramePr>
          <p:nvPr/>
        </p:nvGraphicFramePr>
        <p:xfrm>
          <a:off x="1285875" y="3357563"/>
          <a:ext cx="5416550" cy="1676400"/>
        </p:xfrm>
        <a:graphic>
          <a:graphicData uri="http://schemas.openxmlformats.org/presentationml/2006/ole">
            <p:oleObj spid="_x0000_s4099" name="Equation" r:id="rId6" imgW="2705040" imgH="838080" progId="Equation.DSMT4">
              <p:embed/>
            </p:oleObj>
          </a:graphicData>
        </a:graphic>
      </p:graphicFrame>
      <p:sp>
        <p:nvSpPr>
          <p:cNvPr id="9" name="圆角矩形 8"/>
          <p:cNvSpPr/>
          <p:nvPr/>
        </p:nvSpPr>
        <p:spPr>
          <a:xfrm>
            <a:off x="6702425" y="3776663"/>
            <a:ext cx="2298700" cy="8382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b="1" i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的</a:t>
            </a:r>
            <a:r>
              <a:rPr lang="zh-CN" altLang="en-US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傅里叶系数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P.311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公式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(7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zh-CN" altLang="en-US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6)</a:t>
            </a:r>
          </a:p>
        </p:txBody>
      </p:sp>
      <p:sp>
        <p:nvSpPr>
          <p:cNvPr id="2" name="矩形 8"/>
          <p:cNvSpPr>
            <a:spLocks noChangeArrowheads="1"/>
          </p:cNvSpPr>
          <p:nvPr/>
        </p:nvSpPr>
        <p:spPr bwMode="auto">
          <a:xfrm>
            <a:off x="3128963" y="1981200"/>
            <a:ext cx="442912" cy="87153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傅里叶系数</a:t>
            </a:r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457200" y="1112838"/>
          <a:ext cx="6791325" cy="1530350"/>
        </p:xfrm>
        <a:graphic>
          <a:graphicData uri="http://schemas.openxmlformats.org/presentationml/2006/ole">
            <p:oleObj spid="_x0000_s5122" name="Equation" r:id="rId4" imgW="3771720" imgH="85068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4575175" y="1933575"/>
          <a:ext cx="2101850" cy="730250"/>
        </p:xfrm>
        <a:graphic>
          <a:graphicData uri="http://schemas.openxmlformats.org/presentationml/2006/ole">
            <p:oleObj spid="_x0000_s5123" name="Equation" r:id="rId5" imgW="1168200" imgH="40608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457200" y="2646363"/>
          <a:ext cx="7893050" cy="2033587"/>
        </p:xfrm>
        <a:graphic>
          <a:graphicData uri="http://schemas.openxmlformats.org/presentationml/2006/ole">
            <p:oleObj spid="_x0000_s5124" name="Equation" r:id="rId6" imgW="4381200" imgH="113004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575175" y="4013200"/>
          <a:ext cx="3544888" cy="731838"/>
        </p:xfrm>
        <a:graphic>
          <a:graphicData uri="http://schemas.openxmlformats.org/presentationml/2006/ole">
            <p:oleObj spid="_x0000_s5125" name="Equation" r:id="rId7" imgW="1968480" imgH="4060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57200" y="4681538"/>
          <a:ext cx="7800975" cy="2033587"/>
        </p:xfrm>
        <a:graphic>
          <a:graphicData uri="http://schemas.openxmlformats.org/presentationml/2006/ole">
            <p:oleObj spid="_x0000_s5126" name="Equation" r:id="rId8" imgW="4330440" imgH="113004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575175" y="6054725"/>
          <a:ext cx="3521075" cy="731838"/>
        </p:xfrm>
        <a:graphic>
          <a:graphicData uri="http://schemas.openxmlformats.org/presentationml/2006/ole">
            <p:oleObj spid="_x0000_s5127" name="Equation" r:id="rId9" imgW="1955520" imgH="406080" progId="Equation.DSMT4">
              <p:embed/>
            </p:oleObj>
          </a:graphicData>
        </a:graphic>
      </p:graphicFrame>
      <p:sp>
        <p:nvSpPr>
          <p:cNvPr id="16" name="右箭头 15"/>
          <p:cNvSpPr/>
          <p:nvPr/>
        </p:nvSpPr>
        <p:spPr>
          <a:xfrm>
            <a:off x="4051300" y="2066925"/>
            <a:ext cx="449263" cy="48418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051300" y="4159250"/>
            <a:ext cx="449263" cy="48418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>
            <a:off x="4051300" y="6159500"/>
            <a:ext cx="449263" cy="484188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428625" y="6103938"/>
            <a:ext cx="3643313" cy="665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428625" y="4062413"/>
            <a:ext cx="3643313" cy="6651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1714500" y="1978025"/>
            <a:ext cx="2143125" cy="6651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85750" y="1184275"/>
            <a:ext cx="8604250" cy="1439863"/>
          </a:xfrm>
          <a:prstGeom prst="roundRect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285750" y="2622550"/>
            <a:ext cx="8604250" cy="2051050"/>
          </a:xfrm>
          <a:prstGeom prst="roundRect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5750" y="4673600"/>
            <a:ext cx="8604250" cy="2051050"/>
          </a:xfrm>
          <a:prstGeom prst="roundRect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endParaRPr lang="en-US" altLang="zh-CN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Object 19"/>
          <p:cNvGraphicFramePr>
            <a:graphicFrameLocks noChangeAspect="1"/>
          </p:cNvGraphicFramePr>
          <p:nvPr/>
        </p:nvGraphicFramePr>
        <p:xfrm>
          <a:off x="3613150" y="357188"/>
          <a:ext cx="4210050" cy="776287"/>
        </p:xfrm>
        <a:graphic>
          <a:graphicData uri="http://schemas.openxmlformats.org/presentationml/2006/ole">
            <p:oleObj spid="_x0000_s5128" name="Equation" r:id="rId11" imgW="2336760" imgH="431640" progId="Equation.DSMT4">
              <p:embed/>
            </p:oleObj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3613150" y="357188"/>
          <a:ext cx="4164013" cy="776287"/>
        </p:xfrm>
        <a:graphic>
          <a:graphicData uri="http://schemas.openxmlformats.org/presentationml/2006/ole">
            <p:oleObj spid="_x0000_s5129" name="Equation" r:id="rId12" imgW="231120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傅里叶级数的收敛性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P.311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625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在什么条件下，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的傅里叶级数收敛到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狄利克雷充分性条件：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</a:t>
            </a:r>
            <a:r>
              <a:rPr lang="en-US" altLang="zh-CN" smtClean="0"/>
              <a:t>2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i="1" smtClean="0"/>
              <a:t> </a:t>
            </a:r>
            <a:r>
              <a:rPr lang="zh-CN" altLang="en-US" smtClean="0"/>
              <a:t>的函数，若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endParaRPr lang="en-US" altLang="zh-CN" smtClean="0"/>
          </a:p>
          <a:p>
            <a:pPr lvl="1"/>
            <a:r>
              <a:rPr lang="zh-CN" altLang="en-US" smtClean="0"/>
              <a:t>在一个周期内连续或只有有限个第一类间断点，</a:t>
            </a:r>
            <a:endParaRPr lang="en-US" altLang="zh-CN" smtClean="0"/>
          </a:p>
          <a:p>
            <a:pPr lvl="1" algn="r">
              <a:buFont typeface="Verdana" pitchFamily="34" charset="0"/>
              <a:buNone/>
            </a:pPr>
            <a:r>
              <a:rPr lang="zh-CN" altLang="en-US" smtClean="0">
                <a:solidFill>
                  <a:srgbClr val="00B050"/>
                </a:solidFill>
              </a:rPr>
              <a:t>（包括可去间断点、跳跃间断点）</a:t>
            </a:r>
            <a:endParaRPr lang="en-US" altLang="zh-CN" smtClean="0">
              <a:solidFill>
                <a:srgbClr val="00B050"/>
              </a:solidFill>
            </a:endParaRPr>
          </a:p>
          <a:p>
            <a:pPr lvl="1"/>
            <a:r>
              <a:rPr lang="zh-CN" altLang="en-US" smtClean="0"/>
              <a:t>在一个周期内最多有有限个极值点，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的傅里叶级数收敛，并且</a:t>
            </a:r>
            <a:endParaRPr lang="en-US" altLang="zh-CN" smtClean="0"/>
          </a:p>
          <a:p>
            <a:pPr lvl="1">
              <a:buClr>
                <a:srgbClr val="0000FF"/>
              </a:buClr>
              <a:buFontTx/>
              <a:buAutoNum type="circleNumDbPlain"/>
            </a:pPr>
            <a:r>
              <a:rPr lang="zh-CN" altLang="en-US" smtClean="0"/>
              <a:t> 在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0000FF"/>
                </a:solidFill>
              </a:rPr>
              <a:t>连续点</a:t>
            </a:r>
            <a:r>
              <a:rPr lang="zh-CN" altLang="en-US" smtClean="0"/>
              <a:t>，级数收敛于</a:t>
            </a:r>
            <a:r>
              <a:rPr lang="zh-CN" altLang="en-US" smtClean="0">
                <a:solidFill>
                  <a:srgbClr val="0000FF"/>
                </a:solidFill>
              </a:rPr>
              <a:t>该点的函数值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1">
              <a:lnSpc>
                <a:spcPct val="200000"/>
              </a:lnSpc>
              <a:buClr>
                <a:srgbClr val="0000FF"/>
              </a:buClr>
              <a:buFontTx/>
              <a:buAutoNum type="circleNumDbPlain"/>
            </a:pPr>
            <a:r>
              <a:rPr lang="zh-CN" altLang="en-US" smtClean="0"/>
              <a:t> 在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间断点</a:t>
            </a:r>
            <a:r>
              <a:rPr lang="zh-CN" altLang="en-US" smtClean="0"/>
              <a:t>，级数收敛于</a:t>
            </a:r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144713" y="2000250"/>
          <a:ext cx="4856162" cy="863600"/>
        </p:xfrm>
        <a:graphic>
          <a:graphicData uri="http://schemas.openxmlformats.org/presentationml/2006/ole">
            <p:oleObj spid="_x0000_s6146" name="Equation" r:id="rId4" imgW="2425680" imgH="431640" progId="Equation.DSMT4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5545138" y="5973763"/>
          <a:ext cx="2670175" cy="812800"/>
        </p:xfrm>
        <a:graphic>
          <a:graphicData uri="http://schemas.openxmlformats.org/presentationml/2006/ole">
            <p:oleObj spid="_x0000_s6147" name="Equation" r:id="rId5" imgW="133344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P.312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 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是周期为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zh-CN" altLang="en-US" smtClean="0"/>
              <a:t> 的周期函数，它在 </a:t>
            </a:r>
            <a:r>
              <a:rPr lang="en-US" altLang="zh-CN" smtClean="0"/>
              <a:t>[−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, 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en-US" altLang="zh-CN" smtClean="0"/>
              <a:t> )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的表达式为                                           ，试将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展开成傅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里叶级数．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zh-CN" smtClean="0"/>
              <a:t>函数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满足</a:t>
            </a:r>
            <a:r>
              <a:rPr lang="zh-CN" altLang="zh-CN" smtClean="0"/>
              <a:t>狄利克雷充分性条件，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/>
              <a:t>( </a:t>
            </a:r>
            <a:r>
              <a:rPr lang="en-US" altLang="zh-CN" i="1" smtClean="0"/>
              <a:t>k</a:t>
            </a:r>
            <a:r>
              <a:rPr lang="en-US" altLang="zh-CN" smtClean="0"/>
              <a:t> =0, </a:t>
            </a:r>
            <a:r>
              <a:rPr lang="en-US" altLang="zh-CN" smtClean="0">
                <a:sym typeface="Symbol" pitchFamily="18" charset="2"/>
              </a:rPr>
              <a:t></a:t>
            </a:r>
            <a:r>
              <a:rPr lang="en-US" altLang="zh-CN" smtClean="0"/>
              <a:t>1,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</a:t>
            </a:r>
            <a:r>
              <a:rPr lang="en-US" altLang="zh-CN" smtClean="0"/>
              <a:t>2, … ) </a:t>
            </a:r>
            <a:r>
              <a:rPr lang="zh-CN" altLang="en-US" smtClean="0"/>
              <a:t>处不连续，在其余点处均连续，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的傅里叶级数收敛，且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en-US" altLang="zh-CN" smtClean="0"/>
              <a:t> </a:t>
            </a:r>
            <a:r>
              <a:rPr lang="en-US" altLang="zh-CN" i="1" smtClean="0"/>
              <a:t>k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 时，级数收敛于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/>
              <a:t> </a:t>
            </a:r>
            <a:r>
              <a:rPr lang="en-US" altLang="zh-CN" i="1" smtClean="0"/>
              <a:t>k</a:t>
            </a:r>
            <a:r>
              <a:rPr lang="en-US" altLang="zh-CN" i="1" smtClean="0">
                <a:latin typeface="Symbol" pitchFamily="18" charset="2"/>
              </a:rPr>
              <a:t>p</a:t>
            </a:r>
            <a:r>
              <a:rPr lang="zh-CN" altLang="en-US" smtClean="0"/>
              <a:t> 时，级数收敛于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2206625" y="1009650"/>
          <a:ext cx="3228975" cy="939800"/>
        </p:xfrm>
        <a:graphic>
          <a:graphicData uri="http://schemas.openxmlformats.org/presentationml/2006/ole">
            <p:oleObj spid="_x0000_s7170" name="Equation" r:id="rId3" imgW="1612800" imgH="469800" progId="Equation.DSMT4">
              <p:embed/>
            </p:oleObj>
          </a:graphicData>
        </a:graphic>
      </p:graphicFrame>
      <p:pic>
        <p:nvPicPr>
          <p:cNvPr id="6150" name="Picture 6" descr="p307-图12-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2413" y="4852988"/>
            <a:ext cx="3811587" cy="200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7849</TotalTime>
  <Words>1915</Words>
  <Application>Microsoft Office PowerPoint</Application>
  <PresentationFormat>全屏显示(4:3)</PresentationFormat>
  <Paragraphs>307</Paragraphs>
  <Slides>32</Slides>
  <Notes>3</Notes>
  <HiddenSlides>12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第十二章  无穷级数</vt:lpstr>
      <vt:lpstr>引言</vt:lpstr>
      <vt:lpstr>引言</vt:lpstr>
      <vt:lpstr>三角级数（课本P.309）</vt:lpstr>
      <vt:lpstr>三角函数系的正交性</vt:lpstr>
      <vt:lpstr>傅里叶级数（课本P.311）</vt:lpstr>
      <vt:lpstr>傅里叶系数</vt:lpstr>
      <vt:lpstr>傅里叶级数的收敛性（课本P.311）</vt:lpstr>
      <vt:lpstr>幻灯片 9</vt:lpstr>
      <vt:lpstr>幻灯片 10</vt:lpstr>
      <vt:lpstr>幻灯片 11</vt:lpstr>
      <vt:lpstr>正弦级数与余弦级数（课本P.316）</vt:lpstr>
      <vt:lpstr>正弦级数与余弦级数（课本P.316）</vt:lpstr>
      <vt:lpstr>如何展开成傅里叶级数？</vt:lpstr>
      <vt:lpstr>幻灯片 15</vt:lpstr>
      <vt:lpstr>非周期函数的周期延拓（课本P.314）</vt:lpstr>
      <vt:lpstr>非周期函数的傅里叶级数展开式</vt:lpstr>
      <vt:lpstr>幻灯片 18</vt:lpstr>
      <vt:lpstr>奇延拓和偶延拓（课本P.318）</vt:lpstr>
      <vt:lpstr>幻灯片 20</vt:lpstr>
      <vt:lpstr>一般周期函数的傅里叶级数（P.321）</vt:lpstr>
      <vt:lpstr>一般周期函数的傅里叶系数（P.321）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作业</vt:lpstr>
      <vt:lpstr>作业之一</vt:lpstr>
      <vt:lpstr>作业之二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560</cp:revision>
  <dcterms:created xsi:type="dcterms:W3CDTF">2010-09-04T05:21:04Z</dcterms:created>
  <dcterms:modified xsi:type="dcterms:W3CDTF">2023-06-15T09:55:47Z</dcterms:modified>
</cp:coreProperties>
</file>