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300" r:id="rId2"/>
  </p:sldMasterIdLst>
  <p:notesMasterIdLst>
    <p:notesMasterId r:id="rId31"/>
  </p:notesMasterIdLst>
  <p:handoutMasterIdLst>
    <p:handoutMasterId r:id="rId32"/>
  </p:handoutMasterIdLst>
  <p:sldIdLst>
    <p:sldId id="299" r:id="rId3"/>
    <p:sldId id="262" r:id="rId4"/>
    <p:sldId id="264" r:id="rId5"/>
    <p:sldId id="267" r:id="rId6"/>
    <p:sldId id="268" r:id="rId7"/>
    <p:sldId id="269" r:id="rId8"/>
    <p:sldId id="272" r:id="rId9"/>
    <p:sldId id="270" r:id="rId10"/>
    <p:sldId id="271" r:id="rId11"/>
    <p:sldId id="260" r:id="rId12"/>
    <p:sldId id="273" r:id="rId13"/>
    <p:sldId id="275" r:id="rId14"/>
    <p:sldId id="277" r:id="rId15"/>
    <p:sldId id="282" r:id="rId16"/>
    <p:sldId id="284" r:id="rId17"/>
    <p:sldId id="287" r:id="rId18"/>
    <p:sldId id="289" r:id="rId19"/>
    <p:sldId id="291" r:id="rId20"/>
    <p:sldId id="292" r:id="rId21"/>
    <p:sldId id="295" r:id="rId22"/>
    <p:sldId id="294" r:id="rId23"/>
    <p:sldId id="296" r:id="rId24"/>
    <p:sldId id="297" r:id="rId25"/>
    <p:sldId id="286" r:id="rId26"/>
    <p:sldId id="293" r:id="rId27"/>
    <p:sldId id="302" r:id="rId28"/>
    <p:sldId id="301" r:id="rId29"/>
    <p:sldId id="29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66FF33"/>
    <a:srgbClr val="00CC66"/>
    <a:srgbClr val="33CC33"/>
    <a:srgbClr val="FFFF66"/>
    <a:srgbClr val="FF0000"/>
    <a:srgbClr val="FFFF99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60.wmf"/><Relationship Id="rId7" Type="http://schemas.openxmlformats.org/officeDocument/2006/relationships/image" Target="../media/image48.wmf"/><Relationship Id="rId2" Type="http://schemas.openxmlformats.org/officeDocument/2006/relationships/image" Target="../media/image59.wmf"/><Relationship Id="rId1" Type="http://schemas.openxmlformats.org/officeDocument/2006/relationships/image" Target="../media/image46.wmf"/><Relationship Id="rId6" Type="http://schemas.openxmlformats.org/officeDocument/2006/relationships/image" Target="../media/image62.wmf"/><Relationship Id="rId5" Type="http://schemas.openxmlformats.org/officeDocument/2006/relationships/image" Target="../media/image47.wmf"/><Relationship Id="rId4" Type="http://schemas.openxmlformats.org/officeDocument/2006/relationships/image" Target="../media/image61.wmf"/><Relationship Id="rId9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7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6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2.wmf"/><Relationship Id="rId7" Type="http://schemas.openxmlformats.org/officeDocument/2006/relationships/image" Target="../media/image101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98.wmf"/><Relationship Id="rId2" Type="http://schemas.openxmlformats.org/officeDocument/2006/relationships/image" Target="../media/image2.wmf"/><Relationship Id="rId1" Type="http://schemas.openxmlformats.org/officeDocument/2006/relationships/image" Target="../media/image97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3" Type="http://schemas.openxmlformats.org/officeDocument/2006/relationships/image" Target="../media/image101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4" Type="http://schemas.openxmlformats.org/officeDocument/2006/relationships/image" Target="../media/image102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15.wmf"/><Relationship Id="rId3" Type="http://schemas.openxmlformats.org/officeDocument/2006/relationships/image" Target="../media/image101.wmf"/><Relationship Id="rId7" Type="http://schemas.openxmlformats.org/officeDocument/2006/relationships/image" Target="../media/image141.wmf"/><Relationship Id="rId12" Type="http://schemas.openxmlformats.org/officeDocument/2006/relationships/image" Target="../media/image114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2.wmf"/><Relationship Id="rId11" Type="http://schemas.openxmlformats.org/officeDocument/2006/relationships/image" Target="../media/image113.wmf"/><Relationship Id="rId5" Type="http://schemas.openxmlformats.org/officeDocument/2006/relationships/image" Target="../media/image140.wmf"/><Relationship Id="rId10" Type="http://schemas.openxmlformats.org/officeDocument/2006/relationships/image" Target="../media/image112.wmf"/><Relationship Id="rId4" Type="http://schemas.openxmlformats.org/officeDocument/2006/relationships/image" Target="../media/image139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0.wmf"/><Relationship Id="rId7" Type="http://schemas.openxmlformats.org/officeDocument/2006/relationships/image" Target="../media/image8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7.wmf"/><Relationship Id="rId5" Type="http://schemas.openxmlformats.org/officeDocument/2006/relationships/image" Target="../media/image3.wmf"/><Relationship Id="rId10" Type="http://schemas.openxmlformats.org/officeDocument/2006/relationships/image" Target="../media/image31.wmf"/><Relationship Id="rId4" Type="http://schemas.openxmlformats.org/officeDocument/2006/relationships/image" Target="../media/image2.wmf"/><Relationship Id="rId9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CB84F5D-236C-4034-AB4A-8A54F6280BA2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E421ED-4C8B-4A9B-B6A3-9335A746BB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D8DEAD-5F6D-4AE0-B645-9CA400890E11}" type="datetimeFigureOut">
              <a:rPr lang="zh-CN" altLang="en-US"/>
              <a:pPr>
                <a:defRPr/>
              </a:pPr>
              <a:t>2022/5/22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2B9C98-29B3-4495-8769-88339BB20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6BA3BF-939B-4B6D-A1C0-084C3154F790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9540D8-4A38-4E07-AA85-5DEED9CA7805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补充如何解释如何角速度的大小和方向。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本例题可以引申到向量的混合积的几何意义。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9BAC09-B16C-46D7-8E29-0083F9DD995D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在介绍完向量积的坐标表达式后利用行列式的性质证明分配律、结合律。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EFAE86-9C4B-49E2-A496-68B8E13E262D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049917-7313-4A93-A5AB-4F58EC6788DF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7F9ED1-8EC8-41F2-8C2D-BF3F8CF9AF74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345B4E-ACB2-4564-96AA-BEE6F695B7F6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0C4C34A-06F4-433A-AE3C-736A2D779B8E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44CF3A-A45B-4690-8B91-0271FA791621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本例题可以引申到向量的混合积的几何意义。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69EFE8-0BDD-4DE8-B913-6BF77B4BB9C8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64DA536-5DFF-4D7D-844A-8A2B1EC4892A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328D655-BC21-48C5-8614-C66644AC90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2A7F7-0BE4-4608-8B0E-B113365D05C0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4B96C6-71F6-4783-A6DA-426D8B0A04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612C5-2241-4B67-B48F-D3824BCEC7E5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A1C2-0A51-496A-9362-FD292A2CC3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D4F8-AFB4-4AE6-B6D9-5F9EB46F0B04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6ADAB-A28C-4C82-A322-821C704225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A1A77-0D81-450C-80FC-7DFA41BB1676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C91DE-FE69-4544-9E71-3A018E370E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54D32-5509-42BA-A1FF-A0C2A7730FC9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B0A64-F4F3-4F32-82F5-41D5CB16EA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52266-91B1-4483-88B3-52AC6EF91C3F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64140-35E6-45C7-8FCF-09EAEC733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92E04-0FA4-4909-A0F5-5BD1143EF7AF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B5E0B-E5D1-4F70-A790-87F7E4F7D0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089C-C30C-4FA0-9D1D-BB5F2B1CBBD6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50AC7-04E7-44BE-864C-5F8B097FFB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268B4-79DD-4595-9BE7-003B23D21032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F4CB8-1712-4A8B-A74E-B935E13269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E8FF0-1AC2-4471-8BB8-96E3F56643D6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F01A4-566E-4735-AAC2-786DF55383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3DB17-626A-4135-A9B9-4856449E0D6A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B09B-DB8B-43B6-AD42-821DCB2C52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A9804-B076-49B1-998B-58FD0028770F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E705D-BE9E-4619-AE67-E934B108CB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4B9A0-6763-4A7E-B87A-A6824504242E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6EAEE-DD73-43C0-908D-93CC459851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A7857-9A20-405E-BF60-C7B995C295EF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63883-A968-463C-A11E-AFC976D604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66B97-7D39-437A-BAC6-6AF158FA169C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5BB7-230B-4F03-9B27-2E60C7418F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52704-6D89-4710-A993-E829DB98AEDB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7880E-5FAB-4475-A23E-1B9F56BA24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069F-18D8-4667-90E5-534EA3221D47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A55AE-B81D-49BE-96C4-A56103560C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22C1F-0FDD-4C1E-8D5E-BCBC606955A9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842D-D4A1-4DEE-A0EB-1970496B7B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B753-CB03-4D6C-8FAC-5BEE08366E80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FD441-3A17-4171-B2D5-EC2DFCBEE8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5EEC1-1346-4228-AF1F-B0B2540C76B6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7C0F5-5ABD-44D2-9C93-6F50D9692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0F5A3-179C-4001-B887-0DF2EE762CC8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5C680-3092-4092-877B-6749CF57B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5ECA9-7941-408A-9961-34E8339AE69C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48F24-C9F5-4D29-9FB2-CD303C92A2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765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8D1BC91-57E0-42BC-8C41-4653F1F41378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97451E5-878A-41C7-AB5A-037E982025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7" r:id="rId1"/>
    <p:sldLayoutId id="2147484955" r:id="rId2"/>
    <p:sldLayoutId id="2147484956" r:id="rId3"/>
    <p:sldLayoutId id="2147484957" r:id="rId4"/>
    <p:sldLayoutId id="2147484958" r:id="rId5"/>
    <p:sldLayoutId id="2147484959" r:id="rId6"/>
    <p:sldLayoutId id="2147484960" r:id="rId7"/>
    <p:sldLayoutId id="2147484961" r:id="rId8"/>
    <p:sldLayoutId id="2147484962" r:id="rId9"/>
    <p:sldLayoutId id="2147484963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867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C22049E-61B9-4255-A9DB-D3FFD5660D64}" type="datetimeFigureOut">
              <a:rPr lang="zh-CN" altLang="en-US"/>
              <a:pPr>
                <a:defRPr/>
              </a:pPr>
              <a:t>2022/5/22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652759B-C825-4E2B-A68D-E61BDE894A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4" r:id="rId1"/>
    <p:sldLayoutId id="2147484965" r:id="rId2"/>
    <p:sldLayoutId id="2147484966" r:id="rId3"/>
    <p:sldLayoutId id="2147484967" r:id="rId4"/>
    <p:sldLayoutId id="2147484968" r:id="rId5"/>
    <p:sldLayoutId id="2147484969" r:id="rId6"/>
    <p:sldLayoutId id="2147484970" r:id="rId7"/>
    <p:sldLayoutId id="2147484971" r:id="rId8"/>
    <p:sldLayoutId id="2147484972" r:id="rId9"/>
    <p:sldLayoutId id="2147484973" r:id="rId10"/>
    <p:sldLayoutId id="2147484974" r:id="rId11"/>
    <p:sldLayoutId id="2147484975" r:id="rId12"/>
    <p:sldLayoutId id="214748497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jpeg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7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68.jpeg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11.jpeg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4.bin"/><Relationship Id="rId9" Type="http://schemas.openxmlformats.org/officeDocument/2006/relationships/oleObject" Target="../embeddings/oleObject8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68.jpeg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1.jpeg"/><Relationship Id="rId4" Type="http://schemas.openxmlformats.org/officeDocument/2006/relationships/audio" Target="../media/audio1.wav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1.jpeg"/><Relationship Id="rId5" Type="http://schemas.openxmlformats.org/officeDocument/2006/relationships/oleObject" Target="../embeddings/oleObject101.bin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7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68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0.bin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68.jpeg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1.jpeg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oleObject" Target="../embeddings/oleObject13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25.bin"/><Relationship Id="rId12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slide" Target="slide23.xml"/><Relationship Id="rId11" Type="http://schemas.openxmlformats.org/officeDocument/2006/relationships/oleObject" Target="../embeddings/oleObject129.bin"/><Relationship Id="rId5" Type="http://schemas.openxmlformats.org/officeDocument/2006/relationships/slide" Target="slide22.xml"/><Relationship Id="rId15" Type="http://schemas.openxmlformats.org/officeDocument/2006/relationships/image" Target="../media/image68.jpeg"/><Relationship Id="rId10" Type="http://schemas.openxmlformats.org/officeDocument/2006/relationships/oleObject" Target="../embeddings/oleObject128.bin"/><Relationship Id="rId4" Type="http://schemas.openxmlformats.org/officeDocument/2006/relationships/slide" Target="slide21.xml"/><Relationship Id="rId9" Type="http://schemas.openxmlformats.org/officeDocument/2006/relationships/oleObject" Target="../embeddings/oleObject127.bin"/><Relationship Id="rId14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slide" Target="slide20.xml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35.bin"/><Relationship Id="rId12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37.bin"/><Relationship Id="rId14" Type="http://schemas.openxmlformats.org/officeDocument/2006/relationships/oleObject" Target="../embeddings/oleObject1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oleObject" Target="../embeddings/oleObject150.bin"/><Relationship Id="rId18" Type="http://schemas.openxmlformats.org/officeDocument/2006/relationships/oleObject" Target="../embeddings/oleObject15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9.bin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3.bin"/><Relationship Id="rId20" Type="http://schemas.openxmlformats.org/officeDocument/2006/relationships/slide" Target="slide20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3.bin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52.bin"/><Relationship Id="rId10" Type="http://schemas.openxmlformats.org/officeDocument/2006/relationships/oleObject" Target="../embeddings/oleObject147.bin"/><Relationship Id="rId19" Type="http://schemas.openxmlformats.org/officeDocument/2006/relationships/oleObject" Target="../embeddings/oleObject156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46.bin"/><Relationship Id="rId14" Type="http://schemas.openxmlformats.org/officeDocument/2006/relationships/oleObject" Target="../embeddings/oleObject15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oleObject" Target="../embeddings/oleObject16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7.bin"/><Relationship Id="rId10" Type="http://schemas.openxmlformats.org/officeDocument/2006/relationships/oleObject" Target="../embeddings/oleObject161.bin"/><Relationship Id="rId4" Type="http://schemas.openxmlformats.org/officeDocument/2006/relationships/audio" Target="../media/audio1.wav"/><Relationship Id="rId9" Type="http://schemas.openxmlformats.org/officeDocument/2006/relationships/slide" Target="slide20.xml"/><Relationship Id="rId14" Type="http://schemas.openxmlformats.org/officeDocument/2006/relationships/oleObject" Target="../embeddings/oleObject1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image" Target="../media/image129.jpeg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3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1.bin"/><Relationship Id="rId10" Type="http://schemas.openxmlformats.org/officeDocument/2006/relationships/oleObject" Target="../embeddings/oleObject176.bin"/><Relationship Id="rId4" Type="http://schemas.openxmlformats.org/officeDocument/2006/relationships/image" Target="../media/image138.jpeg"/><Relationship Id="rId9" Type="http://schemas.openxmlformats.org/officeDocument/2006/relationships/oleObject" Target="../embeddings/oleObject17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5.bin"/><Relationship Id="rId18" Type="http://schemas.openxmlformats.org/officeDocument/2006/relationships/oleObject" Target="../embeddings/oleObject190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9.bin"/><Relationship Id="rId12" Type="http://schemas.openxmlformats.org/officeDocument/2006/relationships/oleObject" Target="../embeddings/oleObject184.bin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8.bin"/><Relationship Id="rId20" Type="http://schemas.openxmlformats.org/officeDocument/2006/relationships/image" Target="../media/image143.png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audio" Target="../media/audio2.wav"/><Relationship Id="rId15" Type="http://schemas.openxmlformats.org/officeDocument/2006/relationships/oleObject" Target="../embeddings/oleObject187.bin"/><Relationship Id="rId10" Type="http://schemas.openxmlformats.org/officeDocument/2006/relationships/oleObject" Target="../embeddings/oleObject182.bin"/><Relationship Id="rId19" Type="http://schemas.openxmlformats.org/officeDocument/2006/relationships/oleObject" Target="../embeddings/oleObject191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81.bin"/><Relationship Id="rId14" Type="http://schemas.openxmlformats.org/officeDocument/2006/relationships/oleObject" Target="../embeddings/oleObject18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oleObject" Target="../embeddings/oleObject192.bin"/><Relationship Id="rId7" Type="http://schemas.openxmlformats.org/officeDocument/2006/relationships/image" Target="../media/image1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95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4.bin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3.bin"/><Relationship Id="rId9" Type="http://schemas.openxmlformats.org/officeDocument/2006/relationships/oleObject" Target="../embeddings/oleObject19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28.bin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slide" Target="slide8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slide" Target="slide7.x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0"/>
            <a:ext cx="7772400" cy="1830388"/>
          </a:xfrm>
          <a:noFill/>
        </p:spPr>
        <p:txBody>
          <a:bodyPr anchor="b"/>
          <a:lstStyle/>
          <a:p>
            <a:pPr algn="r"/>
            <a:r>
              <a:rPr lang="zh-CN" altLang="en-US" sz="4000" smtClean="0">
                <a:effectLst/>
              </a:rPr>
              <a:t>第八章  向量代数与空间解析几何</a:t>
            </a:r>
          </a:p>
        </p:txBody>
      </p:sp>
      <p:sp>
        <p:nvSpPr>
          <p:cNvPr id="30723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第二节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数量积    向量积   </a:t>
            </a:r>
            <a:r>
              <a:rPr lang="zh-CN" altLang="en-US" sz="3600" baseline="30000" smtClean="0">
                <a:solidFill>
                  <a:srgbClr val="FF0000"/>
                </a:solidFill>
              </a:rPr>
              <a:t>*</a:t>
            </a:r>
            <a:r>
              <a:rPr lang="zh-CN" altLang="en-US" sz="3600" smtClean="0">
                <a:solidFill>
                  <a:schemeClr val="tx2"/>
                </a:solidFill>
              </a:rPr>
              <a:t>混合积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证明     与                              垂直．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    与                              垂直．</a:t>
            </a: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971675" y="282575"/>
          <a:ext cx="254000" cy="431800"/>
        </p:xfrm>
        <a:graphic>
          <a:graphicData uri="http://schemas.openxmlformats.org/presentationml/2006/ole">
            <p:oleObj spid="_x0000_s9218" name="Equation" r:id="rId3" imgW="126720" imgH="215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571750" y="246063"/>
          <a:ext cx="2184400" cy="635000"/>
        </p:xfrm>
        <a:graphic>
          <a:graphicData uri="http://schemas.openxmlformats.org/presentationml/2006/ole">
            <p:oleObj spid="_x0000_s9219" name="Equation" r:id="rId4" imgW="1091880" imgH="31716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892300" y="1087438"/>
          <a:ext cx="6680200" cy="1955800"/>
        </p:xfrm>
        <a:graphic>
          <a:graphicData uri="http://schemas.openxmlformats.org/presentationml/2006/ole">
            <p:oleObj spid="_x0000_s9220" name="Equation" r:id="rId5" imgW="3340080" imgH="97776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43438" y="1071563"/>
            <a:ext cx="4071937" cy="7143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3438" y="1857375"/>
            <a:ext cx="4071937" cy="7143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43438" y="2643188"/>
            <a:ext cx="4071937" cy="357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57313" y="3351213"/>
          <a:ext cx="254000" cy="431800"/>
        </p:xfrm>
        <a:graphic>
          <a:graphicData uri="http://schemas.openxmlformats.org/presentationml/2006/ole">
            <p:oleObj spid="_x0000_s9221" name="Equation" r:id="rId6" imgW="126720" imgH="21564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957388" y="3314700"/>
          <a:ext cx="2184400" cy="635000"/>
        </p:xfrm>
        <a:graphic>
          <a:graphicData uri="http://schemas.openxmlformats.org/presentationml/2006/ole">
            <p:oleObj spid="_x0000_s9222" name="Equation" r:id="rId7" imgW="109188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常力做功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设物体沿某一直线运动，其位移为   ，则作用在物体上的常力    所做的功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数量积在物理中的应用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541963" y="1957388"/>
          <a:ext cx="254000" cy="431800"/>
        </p:xfrm>
        <a:graphic>
          <a:graphicData uri="http://schemas.openxmlformats.org/presentationml/2006/ole">
            <p:oleObj spid="_x0000_s10242" name="Equation" r:id="rId3" imgW="126720" imgH="215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14475" y="2393950"/>
          <a:ext cx="330200" cy="406400"/>
        </p:xfrm>
        <a:graphic>
          <a:graphicData uri="http://schemas.openxmlformats.org/presentationml/2006/ole">
            <p:oleObj spid="_x0000_s10243" name="Equation" r:id="rId4" imgW="164880" imgH="203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079750" y="2386013"/>
          <a:ext cx="2921000" cy="609600"/>
        </p:xfrm>
        <a:graphic>
          <a:graphicData uri="http://schemas.openxmlformats.org/presentationml/2006/ole">
            <p:oleObj spid="_x0000_s10244" name="Equation" r:id="rId5" imgW="1460160" imgH="304560" progId="Equation.DSMT4">
              <p:embed/>
            </p:oleObj>
          </a:graphicData>
        </a:graphic>
      </p:graphicFrame>
      <p:pic>
        <p:nvPicPr>
          <p:cNvPr id="10247" name="Picture 5" descr="C:\Users\cjl\Desktop\p13-常力做功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67500" y="0"/>
            <a:ext cx="2476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29200" y="2400300"/>
            <a:ext cx="11144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设液体流经平面 </a:t>
            </a:r>
            <a:r>
              <a:rPr lang="en-US" altLang="zh-CN" i="1" smtClean="0"/>
              <a:t>S</a:t>
            </a:r>
            <a:r>
              <a:rPr lang="zh-CN" altLang="en-US" smtClean="0"/>
              <a:t> 上面积为</a:t>
            </a:r>
            <a:r>
              <a:rPr lang="en-US" altLang="zh-CN" i="1" smtClean="0"/>
              <a:t>A</a:t>
            </a:r>
            <a:r>
              <a:rPr lang="zh-CN" altLang="en-US" smtClean="0"/>
              <a:t> 的一块区域，液体在该区域上各点处的流速均为（常向量）   ．设    为垂直于 </a:t>
            </a:r>
            <a:r>
              <a:rPr lang="en-US" altLang="zh-CN" i="1" smtClean="0"/>
              <a:t>S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单位向量</a:t>
            </a:r>
            <a:r>
              <a:rPr lang="zh-CN" altLang="en-US" smtClean="0"/>
              <a:t>，计算单位时间内经过该区域流向    所指一方的液体的体积 </a:t>
            </a:r>
            <a:r>
              <a:rPr lang="en-US" altLang="zh-CN" i="1" smtClean="0"/>
              <a:t>V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当    和    同向时，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zh-CN" altLang="en-US" smtClean="0"/>
              <a:t>当    和    反向时，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数量积在物理中的应用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357158" y="4229112"/>
            <a:ext cx="1357322" cy="2200284"/>
          </a:xfrm>
          <a:prstGeom prst="rect">
            <a:avLst/>
          </a:prstGeom>
          <a:solidFill>
            <a:srgbClr val="66FF33"/>
          </a:solidFill>
          <a:ln w="28575" cmpd="sng"/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143500" y="2397125"/>
          <a:ext cx="254000" cy="431800"/>
        </p:xfrm>
        <a:graphic>
          <a:graphicData uri="http://schemas.openxmlformats.org/presentationml/2006/ole">
            <p:oleObj spid="_x0000_s11266" name="Equation" r:id="rId3" imgW="126720" imgH="215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073775" y="2397125"/>
          <a:ext cx="254000" cy="431800"/>
        </p:xfrm>
        <a:graphic>
          <a:graphicData uri="http://schemas.openxmlformats.org/presentationml/2006/ole">
            <p:oleObj spid="_x0000_s11267" name="Equation" r:id="rId4" imgW="126720" imgH="215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469063" y="2825750"/>
          <a:ext cx="254000" cy="431800"/>
        </p:xfrm>
        <a:graphic>
          <a:graphicData uri="http://schemas.openxmlformats.org/presentationml/2006/ole">
            <p:oleObj spid="_x0000_s11268" name="Equation" r:id="rId5" imgW="126720" imgH="215640" progId="Equation.DSMT4">
              <p:embed/>
            </p:oleObj>
          </a:graphicData>
        </a:graphic>
      </p:graphicFrame>
      <p:grpSp>
        <p:nvGrpSpPr>
          <p:cNvPr id="5" name="组合 18"/>
          <p:cNvGrpSpPr>
            <a:grpSpLocks/>
          </p:cNvGrpSpPr>
          <p:nvPr/>
        </p:nvGrpSpPr>
        <p:grpSpPr bwMode="auto">
          <a:xfrm>
            <a:off x="885825" y="4772025"/>
            <a:ext cx="1216025" cy="914400"/>
            <a:chOff x="2786050" y="4686312"/>
            <a:chExt cx="1216152" cy="914400"/>
          </a:xfrm>
        </p:grpSpPr>
        <p:sp>
          <p:nvSpPr>
            <p:cNvPr id="20" name="椭圆 19"/>
            <p:cNvSpPr/>
            <p:nvPr/>
          </p:nvSpPr>
          <p:spPr>
            <a:xfrm>
              <a:off x="2786050" y="4686312"/>
              <a:ext cx="377864" cy="9144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圆柱形 20"/>
            <p:cNvSpPr/>
            <p:nvPr/>
          </p:nvSpPr>
          <p:spPr>
            <a:xfrm rot="5400000">
              <a:off x="2936927" y="4535436"/>
              <a:ext cx="914400" cy="1216152"/>
            </a:xfrm>
            <a:prstGeom prst="can">
              <a:avLst>
                <a:gd name="adj" fmla="val 40625"/>
              </a:avLst>
            </a:prstGeom>
            <a:solidFill>
              <a:schemeClr val="accent1">
                <a:alpha val="65000"/>
              </a:schemeClr>
            </a:solidFill>
            <a:ln w="28575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7" name="组合 21"/>
          <p:cNvGrpSpPr>
            <a:grpSpLocks/>
          </p:cNvGrpSpPr>
          <p:nvPr/>
        </p:nvGrpSpPr>
        <p:grpSpPr bwMode="auto">
          <a:xfrm>
            <a:off x="1100138" y="4959350"/>
            <a:ext cx="1754187" cy="539750"/>
            <a:chOff x="3000364" y="2932901"/>
            <a:chExt cx="1754198" cy="539756"/>
          </a:xfrm>
        </p:grpSpPr>
        <p:graphicFrame>
          <p:nvGraphicFramePr>
            <p:cNvPr id="8" name="Object 16"/>
            <p:cNvGraphicFramePr>
              <a:graphicFrameLocks noChangeAspect="1"/>
            </p:cNvGraphicFramePr>
            <p:nvPr/>
          </p:nvGraphicFramePr>
          <p:xfrm>
            <a:off x="4500562" y="2986879"/>
            <a:ext cx="254000" cy="431800"/>
          </p:xfrm>
          <a:graphic>
            <a:graphicData uri="http://schemas.openxmlformats.org/presentationml/2006/ole">
              <p:oleObj spid="_x0000_s11280" name="Equation" r:id="rId6" imgW="126720" imgH="215640" progId="Equation.DSMT4">
                <p:embed/>
              </p:oleObj>
            </a:graphicData>
          </a:graphic>
        </p:graphicFrame>
        <p:grpSp>
          <p:nvGrpSpPr>
            <p:cNvPr id="11288" name="组合 27"/>
            <p:cNvGrpSpPr>
              <a:grpSpLocks/>
            </p:cNvGrpSpPr>
            <p:nvPr/>
          </p:nvGrpSpPr>
          <p:grpSpPr bwMode="auto">
            <a:xfrm>
              <a:off x="3000364" y="2932901"/>
              <a:ext cx="1357322" cy="539756"/>
              <a:chOff x="3000364" y="2936868"/>
              <a:chExt cx="1357322" cy="539756"/>
            </a:xfrm>
          </p:grpSpPr>
          <p:cxnSp>
            <p:nvCxnSpPr>
              <p:cNvPr id="25" name="直接箭头连接符 24"/>
              <p:cNvCxnSpPr/>
              <p:nvPr/>
            </p:nvCxnSpPr>
            <p:spPr>
              <a:xfrm>
                <a:off x="3000364" y="2936868"/>
                <a:ext cx="1357321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000364" y="3071808"/>
                <a:ext cx="1357321" cy="158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7"/>
              <p:cNvCxnSpPr/>
              <p:nvPr/>
            </p:nvCxnSpPr>
            <p:spPr>
              <a:xfrm>
                <a:off x="3000364" y="3205159"/>
                <a:ext cx="1357321" cy="3175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3000364" y="3340097"/>
                <a:ext cx="1357321" cy="1588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3000364" y="3475037"/>
                <a:ext cx="1357321" cy="1587"/>
              </a:xfrm>
              <a:prstGeom prst="straightConnector1">
                <a:avLst/>
              </a:prstGeom>
              <a:ln w="19050" cmpd="sng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898525" y="5064125"/>
          <a:ext cx="330200" cy="330200"/>
        </p:xfrm>
        <a:graphic>
          <a:graphicData uri="http://schemas.openxmlformats.org/presentationml/2006/ole">
            <p:oleObj spid="_x0000_s11269" name="Equation" r:id="rId7" imgW="164880" imgH="164880" progId="Equation.DSMT4">
              <p:embed/>
            </p:oleObj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4514850" y="4143375"/>
          <a:ext cx="254000" cy="431800"/>
        </p:xfrm>
        <a:graphic>
          <a:graphicData uri="http://schemas.openxmlformats.org/presentationml/2006/ole">
            <p:oleObj spid="_x0000_s11270" name="Equation" r:id="rId8" imgW="126720" imgH="215640" progId="Equation.DSMT4">
              <p:embed/>
            </p:oleObj>
          </a:graphicData>
        </a:graphic>
      </p:graphicFrame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5146675" y="4143375"/>
          <a:ext cx="254000" cy="431800"/>
        </p:xfrm>
        <a:graphic>
          <a:graphicData uri="http://schemas.openxmlformats.org/presentationml/2006/ole">
            <p:oleObj spid="_x0000_s11271" name="Equation" r:id="rId9" imgW="126720" imgH="215640" progId="Equation.DSMT4">
              <p:embed/>
            </p:oleObj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/>
        </p:nvGraphicFramePr>
        <p:xfrm>
          <a:off x="4514850" y="5018088"/>
          <a:ext cx="254000" cy="431800"/>
        </p:xfrm>
        <a:graphic>
          <a:graphicData uri="http://schemas.openxmlformats.org/presentationml/2006/ole">
            <p:oleObj spid="_x0000_s11272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36" name="Object 14"/>
          <p:cNvGraphicFramePr>
            <a:graphicFrameLocks noChangeAspect="1"/>
          </p:cNvGraphicFramePr>
          <p:nvPr/>
        </p:nvGraphicFramePr>
        <p:xfrm>
          <a:off x="5146675" y="5018088"/>
          <a:ext cx="254000" cy="431800"/>
        </p:xfrm>
        <a:graphic>
          <a:graphicData uri="http://schemas.openxmlformats.org/presentationml/2006/ole">
            <p:oleObj spid="_x0000_s11273" name="Equation" r:id="rId11" imgW="126720" imgH="215640" progId="Equation.DSMT4">
              <p:embed/>
            </p:oleObj>
          </a:graphicData>
        </a:graphic>
      </p:graphicFrame>
      <p:graphicFrame>
        <p:nvGraphicFramePr>
          <p:cNvPr id="37" name="Object 15"/>
          <p:cNvGraphicFramePr>
            <a:graphicFrameLocks noChangeAspect="1"/>
          </p:cNvGraphicFramePr>
          <p:nvPr/>
        </p:nvGraphicFramePr>
        <p:xfrm>
          <a:off x="6591300" y="4151313"/>
          <a:ext cx="1143000" cy="609600"/>
        </p:xfrm>
        <a:graphic>
          <a:graphicData uri="http://schemas.openxmlformats.org/presentationml/2006/ole">
            <p:oleObj spid="_x0000_s11274" name="Equation" r:id="rId12" imgW="571320" imgH="304560" progId="Equation.DSMT4">
              <p:embed/>
            </p:oleObj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6591300" y="5003800"/>
          <a:ext cx="1320800" cy="609600"/>
        </p:xfrm>
        <a:graphic>
          <a:graphicData uri="http://schemas.openxmlformats.org/presentationml/2006/ole">
            <p:oleObj spid="_x0000_s11275" name="Equation" r:id="rId13" imgW="660240" imgH="304560" progId="Equation.DSMT4">
              <p:embed/>
            </p:oleObj>
          </a:graphicData>
        </a:graphic>
      </p:graphicFrame>
      <p:grpSp>
        <p:nvGrpSpPr>
          <p:cNvPr id="14" name="组合 41"/>
          <p:cNvGrpSpPr>
            <a:grpSpLocks/>
          </p:cNvGrpSpPr>
          <p:nvPr/>
        </p:nvGrpSpPr>
        <p:grpSpPr bwMode="auto">
          <a:xfrm>
            <a:off x="1285875" y="4197350"/>
            <a:ext cx="1039813" cy="431800"/>
            <a:chOff x="1488836" y="3897318"/>
            <a:chExt cx="1040036" cy="431800"/>
          </a:xfrm>
        </p:grpSpPr>
        <p:cxnSp>
          <p:nvCxnSpPr>
            <p:cNvPr id="43" name="直接箭头连接符 42"/>
            <p:cNvCxnSpPr/>
            <p:nvPr/>
          </p:nvCxnSpPr>
          <p:spPr>
            <a:xfrm>
              <a:off x="1488836" y="4186243"/>
              <a:ext cx="719292" cy="1588"/>
            </a:xfrm>
            <a:prstGeom prst="straightConnector1">
              <a:avLst/>
            </a:prstGeom>
            <a:ln w="19050" cmpd="sng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Object 18"/>
            <p:cNvGraphicFramePr>
              <a:graphicFrameLocks noChangeAspect="1"/>
            </p:cNvGraphicFramePr>
            <p:nvPr/>
          </p:nvGraphicFramePr>
          <p:xfrm>
            <a:off x="2274872" y="3897318"/>
            <a:ext cx="254000" cy="431800"/>
          </p:xfrm>
          <a:graphic>
            <a:graphicData uri="http://schemas.openxmlformats.org/presentationml/2006/ole">
              <p:oleObj spid="_x0000_s11279" name="Equation" r:id="rId14" imgW="126720" imgH="215640" progId="Equation.DSMT4">
                <p:embed/>
              </p:oleObj>
            </a:graphicData>
          </a:graphic>
        </p:graphicFrame>
      </p:grpSp>
      <p:graphicFrame>
        <p:nvGraphicFramePr>
          <p:cNvPr id="10" name="Object 30"/>
          <p:cNvGraphicFramePr>
            <a:graphicFrameLocks noChangeAspect="1"/>
          </p:cNvGraphicFramePr>
          <p:nvPr/>
        </p:nvGraphicFramePr>
        <p:xfrm>
          <a:off x="7710488" y="4192588"/>
          <a:ext cx="1117600" cy="431800"/>
        </p:xfrm>
        <a:graphic>
          <a:graphicData uri="http://schemas.openxmlformats.org/presentationml/2006/ole">
            <p:oleObj spid="_x0000_s11276" name="Equation" r:id="rId15" imgW="558720" imgH="215640" progId="Equation.DSMT4">
              <p:embed/>
            </p:oleObj>
          </a:graphicData>
        </a:graphic>
      </p:graphicFrame>
      <p:graphicFrame>
        <p:nvGraphicFramePr>
          <p:cNvPr id="12" name="Object 31"/>
          <p:cNvGraphicFramePr>
            <a:graphicFrameLocks noChangeAspect="1"/>
          </p:cNvGraphicFramePr>
          <p:nvPr/>
        </p:nvGraphicFramePr>
        <p:xfrm>
          <a:off x="7918450" y="5027613"/>
          <a:ext cx="1117600" cy="431800"/>
        </p:xfrm>
        <a:graphic>
          <a:graphicData uri="http://schemas.openxmlformats.org/presentationml/2006/ole">
            <p:oleObj spid="_x0000_s11277" name="Equation" r:id="rId16" imgW="558720" imgH="215640" progId="Equation.DSMT4">
              <p:embed/>
            </p:oleObj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3590925" y="3357563"/>
          <a:ext cx="3657600" cy="609600"/>
        </p:xfrm>
        <a:graphic>
          <a:graphicData uri="http://schemas.openxmlformats.org/presentationml/2006/ole">
            <p:oleObj spid="_x0000_s11278" name="Equation" r:id="rId17" imgW="18288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课本</a:t>
            </a:r>
            <a:r>
              <a:rPr lang="en-US" altLang="zh-CN" dirty="0" smtClean="0">
                <a:solidFill>
                  <a:srgbClr val="0000FF"/>
                </a:solidFill>
              </a:rPr>
              <a:t>P.17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设液体流经平面 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 上面积为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 的一块区域，液体在该区域上各点处的流速均为（常向量）   ．设    为垂直于 </a:t>
            </a:r>
            <a:r>
              <a:rPr lang="en-US" altLang="zh-CN" i="1" dirty="0" smtClean="0"/>
              <a:t>S</a:t>
            </a:r>
            <a:r>
              <a:rPr lang="zh-CN" altLang="en-US" dirty="0" smtClean="0"/>
              <a:t> 的</a:t>
            </a:r>
            <a:r>
              <a:rPr lang="zh-CN" altLang="en-US" dirty="0" smtClean="0">
                <a:solidFill>
                  <a:srgbClr val="FF0000"/>
                </a:solidFill>
              </a:rPr>
              <a:t>单位向量</a:t>
            </a:r>
            <a:r>
              <a:rPr lang="zh-CN" altLang="en-US" dirty="0" smtClean="0"/>
              <a:t>，计算单位时间内经过该区域流向    所指一方的液体的体积 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			</a:t>
            </a:r>
            <a:r>
              <a:rPr lang="zh-CN" altLang="en-US" dirty="0" smtClean="0">
                <a:solidFill>
                  <a:srgbClr val="0000FF"/>
                </a:solidFill>
              </a:rPr>
              <a:t>分析：</a:t>
            </a:r>
            <a:r>
              <a:rPr lang="zh-CN" altLang="en-US" dirty="0" smtClean="0"/>
              <a:t>当    和    不平行时，</a:t>
            </a:r>
            <a:r>
              <a:rPr lang="en-US" altLang="zh-CN" i="1" dirty="0" smtClean="0"/>
              <a:t>	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数量积在物理中的应用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143500" y="2397125"/>
          <a:ext cx="254000" cy="431800"/>
        </p:xfrm>
        <a:graphic>
          <a:graphicData uri="http://schemas.openxmlformats.org/presentationml/2006/ole">
            <p:oleObj spid="_x0000_s12290" name="Equation" r:id="rId3" imgW="126720" imgH="215640" progId="Equation.DSMT4">
              <p:embed/>
            </p:oleObj>
          </a:graphicData>
        </a:graphic>
      </p:graphicFrame>
      <p:graphicFrame>
        <p:nvGraphicFramePr>
          <p:cNvPr id="15" name="Object 27"/>
          <p:cNvGraphicFramePr>
            <a:graphicFrameLocks noChangeAspect="1"/>
          </p:cNvGraphicFramePr>
          <p:nvPr/>
        </p:nvGraphicFramePr>
        <p:xfrm>
          <a:off x="4514850" y="4143375"/>
          <a:ext cx="254000" cy="431800"/>
        </p:xfrm>
        <a:graphic>
          <a:graphicData uri="http://schemas.openxmlformats.org/presentationml/2006/ole">
            <p:oleObj spid="_x0000_s12291" name="Equation" r:id="rId4" imgW="126720" imgH="215640" progId="Equation.DSMT4">
              <p:embed/>
            </p:oleObj>
          </a:graphicData>
        </a:graphic>
      </p:graphicFrame>
      <p:graphicFrame>
        <p:nvGraphicFramePr>
          <p:cNvPr id="34" name="Object 4"/>
          <p:cNvGraphicFramePr>
            <a:graphicFrameLocks noChangeAspect="1"/>
          </p:cNvGraphicFramePr>
          <p:nvPr/>
        </p:nvGraphicFramePr>
        <p:xfrm>
          <a:off x="5146675" y="4143375"/>
          <a:ext cx="254000" cy="431800"/>
        </p:xfrm>
        <a:graphic>
          <a:graphicData uri="http://schemas.openxmlformats.org/presentationml/2006/ole">
            <p:oleObj spid="_x0000_s12292" name="Equation" r:id="rId5" imgW="126720" imgH="215640" progId="Equation.DSMT4">
              <p:embed/>
            </p:oleObj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4184650" y="4676775"/>
          <a:ext cx="4673600" cy="609600"/>
        </p:xfrm>
        <a:graphic>
          <a:graphicData uri="http://schemas.openxmlformats.org/presentationml/2006/ole">
            <p:oleObj spid="_x0000_s12293" name="Equation" r:id="rId6" imgW="2336760" imgH="304560" progId="Equation.DSMT4">
              <p:embed/>
            </p:oleObj>
          </a:graphicData>
        </a:graphic>
      </p:graphicFrame>
      <p:graphicFrame>
        <p:nvGraphicFramePr>
          <p:cNvPr id="4" name="Object 29"/>
          <p:cNvGraphicFramePr>
            <a:graphicFrameLocks noChangeAspect="1"/>
          </p:cNvGraphicFramePr>
          <p:nvPr/>
        </p:nvGraphicFramePr>
        <p:xfrm>
          <a:off x="6073775" y="2397125"/>
          <a:ext cx="254000" cy="431800"/>
        </p:xfrm>
        <a:graphic>
          <a:graphicData uri="http://schemas.openxmlformats.org/presentationml/2006/ole">
            <p:oleObj spid="_x0000_s12294" name="Equation" r:id="rId7" imgW="126720" imgH="215640" progId="Equation.DSMT4">
              <p:embed/>
            </p:oleObj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6469063" y="2825750"/>
          <a:ext cx="254000" cy="431800"/>
        </p:xfrm>
        <a:graphic>
          <a:graphicData uri="http://schemas.openxmlformats.org/presentationml/2006/ole">
            <p:oleObj spid="_x0000_s12295" name="Equation" r:id="rId8" imgW="126720" imgH="215640" progId="Equation.DSMT4">
              <p:embed/>
            </p:oleObj>
          </a:graphicData>
        </a:graphic>
      </p:graphicFrame>
      <p:grpSp>
        <p:nvGrpSpPr>
          <p:cNvPr id="2" name="组合 29"/>
          <p:cNvGrpSpPr>
            <a:grpSpLocks/>
          </p:cNvGrpSpPr>
          <p:nvPr/>
        </p:nvGrpSpPr>
        <p:grpSpPr bwMode="auto">
          <a:xfrm>
            <a:off x="357188" y="3786188"/>
            <a:ext cx="2100262" cy="2643187"/>
            <a:chOff x="357158" y="3786134"/>
            <a:chExt cx="2100278" cy="2643262"/>
          </a:xfrm>
        </p:grpSpPr>
        <p:sp>
          <p:nvSpPr>
            <p:cNvPr id="31" name="矩形 30"/>
            <p:cNvSpPr/>
            <p:nvPr/>
          </p:nvSpPr>
          <p:spPr>
            <a:xfrm>
              <a:off x="357158" y="4229112"/>
              <a:ext cx="1357322" cy="2200284"/>
            </a:xfrm>
            <a:prstGeom prst="rect">
              <a:avLst/>
            </a:prstGeom>
            <a:solidFill>
              <a:srgbClr val="66FF33"/>
            </a:solidFill>
            <a:ln w="28575" cmpd="sng"/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2306" name="组合 30"/>
            <p:cNvGrpSpPr>
              <a:grpSpLocks/>
            </p:cNvGrpSpPr>
            <p:nvPr/>
          </p:nvGrpSpPr>
          <p:grpSpPr bwMode="auto">
            <a:xfrm>
              <a:off x="1285852" y="4197364"/>
              <a:ext cx="1040036" cy="431800"/>
              <a:chOff x="1488836" y="3897318"/>
              <a:chExt cx="1040036" cy="431800"/>
            </a:xfrm>
          </p:grpSpPr>
          <p:cxnSp>
            <p:nvCxnSpPr>
              <p:cNvPr id="12312" name="直接箭头连接符 49"/>
              <p:cNvCxnSpPr>
                <a:cxnSpLocks noChangeShapeType="1"/>
              </p:cNvCxnSpPr>
              <p:nvPr/>
            </p:nvCxnSpPr>
            <p:spPr bwMode="auto">
              <a:xfrm>
                <a:off x="1488836" y="4187036"/>
                <a:ext cx="7200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</p:cxnSp>
          <p:graphicFrame>
            <p:nvGraphicFramePr>
              <p:cNvPr id="7" name="Object 8"/>
              <p:cNvGraphicFramePr>
                <a:graphicFrameLocks noChangeAspect="1"/>
              </p:cNvGraphicFramePr>
              <p:nvPr/>
            </p:nvGraphicFramePr>
            <p:xfrm>
              <a:off x="2274872" y="3897318"/>
              <a:ext cx="254000" cy="431800"/>
            </p:xfrm>
            <a:graphic>
              <a:graphicData uri="http://schemas.openxmlformats.org/presentationml/2006/ole">
                <p:oleObj spid="_x0000_s12299" name="Equation" r:id="rId9" imgW="126720" imgH="215640" progId="Equation.DSMT4">
                  <p:embed/>
                </p:oleObj>
              </a:graphicData>
            </a:graphic>
          </p:graphicFrame>
        </p:grpSp>
        <p:grpSp>
          <p:nvGrpSpPr>
            <p:cNvPr id="12" name="组合 17"/>
            <p:cNvGrpSpPr/>
            <p:nvPr/>
          </p:nvGrpSpPr>
          <p:grpSpPr>
            <a:xfrm>
              <a:off x="714348" y="5029216"/>
              <a:ext cx="1216152" cy="914400"/>
              <a:chOff x="2786050" y="4686312"/>
              <a:chExt cx="1216152" cy="914400"/>
            </a:xfrm>
            <a:scene3d>
              <a:camera prst="isometricOffAxis2Left">
                <a:rot lat="1080000" lon="2700000" rev="0"/>
              </a:camera>
              <a:lightRig rig="threePt" dir="t"/>
            </a:scene3d>
          </p:grpSpPr>
          <p:sp>
            <p:nvSpPr>
              <p:cNvPr id="48" name="椭圆 47"/>
              <p:cNvSpPr/>
              <p:nvPr/>
            </p:nvSpPr>
            <p:spPr>
              <a:xfrm>
                <a:off x="2786050" y="4686312"/>
                <a:ext cx="378000" cy="914400"/>
              </a:xfrm>
              <a:prstGeom prst="ellipse">
                <a:avLst/>
              </a:prstGeom>
              <a:solidFill>
                <a:srgbClr val="DEF5FA"/>
              </a:solidFill>
              <a:ln w="28575" cap="flat" cmpd="thickThin" algn="ctr">
                <a:solidFill>
                  <a:sysClr val="windowText" lastClr="000000"/>
                </a:solidFill>
                <a:prstDash val="dash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  <p:sp>
            <p:nvSpPr>
              <p:cNvPr id="49" name="圆柱形 48"/>
              <p:cNvSpPr/>
              <p:nvPr/>
            </p:nvSpPr>
            <p:spPr>
              <a:xfrm rot="5400000">
                <a:off x="2936926" y="4535436"/>
                <a:ext cx="914400" cy="1216152"/>
              </a:xfrm>
              <a:prstGeom prst="can">
                <a:avLst>
                  <a:gd name="adj" fmla="val 40625"/>
                </a:avLst>
              </a:prstGeom>
              <a:solidFill>
                <a:srgbClr val="2DA2BF">
                  <a:alpha val="65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" lastClr="FFFFFF"/>
                  </a:solidFill>
                  <a:latin typeface="Lucida Sans Unicode"/>
                  <a:ea typeface="黑体"/>
                </a:endParaRPr>
              </a:p>
            </p:txBody>
          </p:sp>
        </p:grpSp>
        <p:grpSp>
          <p:nvGrpSpPr>
            <p:cNvPr id="12308" name="组合 23"/>
            <p:cNvGrpSpPr>
              <a:grpSpLocks/>
            </p:cNvGrpSpPr>
            <p:nvPr/>
          </p:nvGrpSpPr>
          <p:grpSpPr bwMode="auto">
            <a:xfrm>
              <a:off x="928662" y="5318132"/>
              <a:ext cx="1511280" cy="625480"/>
              <a:chOff x="1100142" y="4959366"/>
              <a:chExt cx="1511280" cy="625480"/>
            </a:xfrm>
          </p:grpSpPr>
          <p:graphicFrame>
            <p:nvGraphicFramePr>
              <p:cNvPr id="8" name="Object 31"/>
              <p:cNvGraphicFramePr>
                <a:graphicFrameLocks noChangeAspect="1"/>
              </p:cNvGraphicFramePr>
              <p:nvPr/>
            </p:nvGraphicFramePr>
            <p:xfrm>
              <a:off x="2357422" y="5153046"/>
              <a:ext cx="254000" cy="431800"/>
            </p:xfrm>
            <a:graphic>
              <a:graphicData uri="http://schemas.openxmlformats.org/presentationml/2006/ole">
                <p:oleObj spid="_x0000_s12298" name="Equation" r:id="rId10" imgW="126720" imgH="215640" progId="Equation.DSMT4">
                  <p:embed/>
                </p:oleObj>
              </a:graphicData>
            </a:graphic>
          </p:graphicFrame>
          <p:grpSp>
            <p:nvGrpSpPr>
              <p:cNvPr id="14" name="组合 27"/>
              <p:cNvGrpSpPr/>
              <p:nvPr/>
            </p:nvGrpSpPr>
            <p:grpSpPr>
              <a:xfrm>
                <a:off x="1100142" y="4959366"/>
                <a:ext cx="1357322" cy="539756"/>
                <a:chOff x="3000364" y="2936868"/>
                <a:chExt cx="1357322" cy="539756"/>
              </a:xfrm>
              <a:scene3d>
                <a:camera prst="isometricOffAxis2Left">
                  <a:rot lat="1080000" lon="2700000" rev="0"/>
                </a:camera>
                <a:lightRig rig="threePt" dir="t"/>
              </a:scene3d>
            </p:grpSpPr>
            <p:cxnSp>
              <p:nvCxnSpPr>
                <p:cNvPr id="42" name="直接箭头连接符 41"/>
                <p:cNvCxnSpPr/>
                <p:nvPr/>
              </p:nvCxnSpPr>
              <p:spPr>
                <a:xfrm>
                  <a:off x="3000364" y="2936868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>
                <a:xfrm>
                  <a:off x="3000364" y="3071410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4" name="直接箭头连接符 7"/>
                <p:cNvCxnSpPr/>
                <p:nvPr/>
              </p:nvCxnSpPr>
              <p:spPr>
                <a:xfrm>
                  <a:off x="3000364" y="3205952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6" name="直接箭头连接符 45"/>
                <p:cNvCxnSpPr/>
                <p:nvPr/>
              </p:nvCxnSpPr>
              <p:spPr>
                <a:xfrm>
                  <a:off x="3000364" y="3340494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  <p:cxnSp>
              <p:nvCxnSpPr>
                <p:cNvPr id="47" name="直接箭头连接符 46"/>
                <p:cNvCxnSpPr/>
                <p:nvPr/>
              </p:nvCxnSpPr>
              <p:spPr>
                <a:xfrm>
                  <a:off x="3000364" y="3475036"/>
                  <a:ext cx="1357322" cy="1588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tailEnd type="triangle" w="med" len="lg"/>
                </a:ln>
                <a:effectLst/>
              </p:spPr>
            </p:cxnSp>
          </p:grpSp>
        </p:grpSp>
        <p:graphicFrame>
          <p:nvGraphicFramePr>
            <p:cNvPr id="9" name="Object 32"/>
            <p:cNvGraphicFramePr>
              <a:graphicFrameLocks noChangeAspect="1"/>
            </p:cNvGraphicFramePr>
            <p:nvPr/>
          </p:nvGraphicFramePr>
          <p:xfrm>
            <a:off x="855610" y="5172088"/>
            <a:ext cx="330200" cy="330200"/>
          </p:xfrm>
          <a:graphic>
            <a:graphicData uri="http://schemas.openxmlformats.org/presentationml/2006/ole">
              <p:oleObj spid="_x0000_s12297" name="Equation" r:id="rId11" imgW="164880" imgH="164880" progId="Equation.DSMT4">
                <p:embed/>
              </p:oleObj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>
              <a:off x="1100114" y="4670432"/>
              <a:ext cx="135732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  <a:scene3d>
              <a:camera prst="isometricOffAxis2Left">
                <a:rot lat="1080000" lon="2700000" rev="0"/>
              </a:camera>
              <a:lightRig rig="threePt" dir="t"/>
            </a:scene3d>
          </p:spPr>
        </p:cxnSp>
        <p:sp>
          <p:nvSpPr>
            <p:cNvPr id="39" name="线形标注 1(无边框) 38"/>
            <p:cNvSpPr/>
            <p:nvPr/>
          </p:nvSpPr>
          <p:spPr>
            <a:xfrm>
              <a:off x="1428728" y="3786134"/>
              <a:ext cx="985846" cy="400061"/>
            </a:xfrm>
            <a:prstGeom prst="callout1">
              <a:avLst>
                <a:gd name="adj1" fmla="val 99135"/>
                <a:gd name="adj2" fmla="val 49820"/>
                <a:gd name="adj3" fmla="val 197765"/>
                <a:gd name="adj4" fmla="val 27701"/>
              </a:avLst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b="1" dirty="0">
                  <a:solidFill>
                    <a:srgbClr val="0000FF"/>
                  </a:solidFill>
                  <a:latin typeface="楷体" pitchFamily="49" charset="-122"/>
                  <a:ea typeface="楷体_GB2312"/>
                </a:rPr>
                <a:t>夹角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Symbol" pitchFamily="18" charset="2"/>
                </a:rPr>
                <a:t>q</a:t>
              </a:r>
              <a:endParaRPr lang="zh-CN" altLang="en-US" sz="2000" b="1" i="1" dirty="0">
                <a:solidFill>
                  <a:srgbClr val="0000FF"/>
                </a:solidFill>
                <a:latin typeface="Symbol" pitchFamily="18" charset="2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969000" y="4568825"/>
            <a:ext cx="1785938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 flipH="1">
            <a:off x="7754938" y="4568825"/>
            <a:ext cx="1079500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296" name="Object 24"/>
          <p:cNvGraphicFramePr>
            <a:graphicFrameLocks noChangeAspect="1"/>
          </p:cNvGraphicFramePr>
          <p:nvPr/>
        </p:nvGraphicFramePr>
        <p:xfrm>
          <a:off x="3590925" y="3357563"/>
          <a:ext cx="3657600" cy="609600"/>
        </p:xfrm>
        <a:graphic>
          <a:graphicData uri="http://schemas.openxmlformats.org/presentationml/2006/ole">
            <p:oleObj spid="_x0000_s12296" name="Equation" r:id="rId12" imgW="182880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35975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向量    和    的</a:t>
            </a:r>
            <a:r>
              <a:rPr lang="zh-CN" altLang="en-US" smtClean="0">
                <a:solidFill>
                  <a:srgbClr val="FF0000"/>
                </a:solidFill>
              </a:rPr>
              <a:t>向量积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外积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叉积</a:t>
            </a:r>
            <a:r>
              <a:rPr lang="zh-CN" altLang="en-US" smtClean="0"/>
              <a:t>）是按如下法则确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定一个向量               ：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                     ，其中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是它们的夹角；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           ，          且    的指向按右手法则从    转向    来确定</a:t>
            </a:r>
            <a:r>
              <a:rPr lang="en-US" altLang="zh-CN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二、两向量的向量积</a:t>
            </a:r>
            <a:endParaRPr lang="zh-CN" altLang="en-US" dirty="0"/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200275" y="1500188"/>
          <a:ext cx="254000" cy="431800"/>
        </p:xfrm>
        <a:graphic>
          <a:graphicData uri="http://schemas.openxmlformats.org/presentationml/2006/ole">
            <p:oleObj spid="_x0000_s13314" name="Equation" r:id="rId3" imgW="126720" imgH="215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32100" y="1500188"/>
          <a:ext cx="254000" cy="431800"/>
        </p:xfrm>
        <a:graphic>
          <a:graphicData uri="http://schemas.openxmlformats.org/presentationml/2006/ole">
            <p:oleObj spid="_x0000_s13315" name="Equation" r:id="rId4" imgW="126720" imgH="215640" progId="Equation.DSMT4">
              <p:embed/>
            </p:oleObj>
          </a:graphicData>
        </a:graphic>
      </p:graphicFrame>
      <p:pic>
        <p:nvPicPr>
          <p:cNvPr id="1042" name="Picture 17" descr="C:\Users\cjl\Desktop\p13-数量积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72250" y="0"/>
            <a:ext cx="257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371975" y="1500188"/>
            <a:ext cx="20097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200275" y="1997075"/>
          <a:ext cx="1117600" cy="431800"/>
        </p:xfrm>
        <a:graphic>
          <a:graphicData uri="http://schemas.openxmlformats.org/presentationml/2006/ole">
            <p:oleObj spid="_x0000_s13316" name="Equation" r:id="rId6" imgW="558720" imgH="21564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000125" y="2543175"/>
          <a:ext cx="1828800" cy="609600"/>
        </p:xfrm>
        <a:graphic>
          <a:graphicData uri="http://schemas.openxmlformats.org/presentationml/2006/ole">
            <p:oleObj spid="_x0000_s13317" name="Equation" r:id="rId7" imgW="914400" imgH="30456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000125" y="3128963"/>
          <a:ext cx="762000" cy="431800"/>
        </p:xfrm>
        <a:graphic>
          <a:graphicData uri="http://schemas.openxmlformats.org/presentationml/2006/ole">
            <p:oleObj spid="_x0000_s13318" name="Equation" r:id="rId8" imgW="380880" imgH="215640" progId="Equation.DSMT4">
              <p:embed/>
            </p:oleObj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2000250" y="3128963"/>
          <a:ext cx="736600" cy="431800"/>
        </p:xfrm>
        <a:graphic>
          <a:graphicData uri="http://schemas.openxmlformats.org/presentationml/2006/ole">
            <p:oleObj spid="_x0000_s13319" name="Equation" r:id="rId9" imgW="368280" imgH="215640" progId="Equation.DSMT4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3165475" y="3128963"/>
          <a:ext cx="254000" cy="431800"/>
        </p:xfrm>
        <a:graphic>
          <a:graphicData uri="http://schemas.openxmlformats.org/presentationml/2006/ole">
            <p:oleObj spid="_x0000_s13320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6262688" y="3128963"/>
          <a:ext cx="254000" cy="431800"/>
        </p:xfrm>
        <a:graphic>
          <a:graphicData uri="http://schemas.openxmlformats.org/presentationml/2006/ole">
            <p:oleObj spid="_x0000_s13321" name="Equation" r:id="rId11" imgW="126720" imgH="215640" progId="Equation.DSMT4">
              <p:embed/>
            </p:oleObj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7118350" y="3128963"/>
          <a:ext cx="254000" cy="431800"/>
        </p:xfrm>
        <a:graphic>
          <a:graphicData uri="http://schemas.openxmlformats.org/presentationml/2006/ole">
            <p:oleObj spid="_x0000_s13322" name="Equation" r:id="rId12" imgW="126720" imgH="215640" progId="Equation.DSMT4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414588" y="2000250"/>
            <a:ext cx="9286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18" name="Picture 21" descr="C:\Users\cjl\Desktop\p15-向量积-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62750" y="4776788"/>
            <a:ext cx="2381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zh-CN" altLang="en-US" i="1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       为非零向量，则          的充要条件是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该性质表明交换律对向量积不成立．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分配律：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结合律：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为实数，则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向量积的性质</a:t>
            </a:r>
            <a:endParaRPr lang="zh-CN" altLang="en-US" dirty="0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857375" y="1571625"/>
          <a:ext cx="1193800" cy="431800"/>
        </p:xfrm>
        <a:graphic>
          <a:graphicData uri="http://schemas.openxmlformats.org/presentationml/2006/ole">
            <p:oleObj spid="_x0000_s14338" name="Equation" r:id="rId5" imgW="596880" imgH="21564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052638" y="2143125"/>
          <a:ext cx="584200" cy="482600"/>
        </p:xfrm>
        <a:graphic>
          <a:graphicData uri="http://schemas.openxmlformats.org/presentationml/2006/ole">
            <p:oleObj spid="_x0000_s14339" name="Equation" r:id="rId6" imgW="291960" imgH="24120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794250" y="2143125"/>
          <a:ext cx="736600" cy="431800"/>
        </p:xfrm>
        <a:graphic>
          <a:graphicData uri="http://schemas.openxmlformats.org/presentationml/2006/ole">
            <p:oleObj spid="_x0000_s14340" name="Equation" r:id="rId7" imgW="368280" imgH="215640" progId="Equation.DSMT4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427913" y="2143125"/>
          <a:ext cx="1193800" cy="431800"/>
        </p:xfrm>
        <a:graphic>
          <a:graphicData uri="http://schemas.openxmlformats.org/presentationml/2006/ole">
            <p:oleObj spid="_x0000_s14341" name="Equation" r:id="rId8" imgW="596880" imgH="215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857375" y="2651125"/>
          <a:ext cx="2108200" cy="635000"/>
        </p:xfrm>
        <a:graphic>
          <a:graphicData uri="http://schemas.openxmlformats.org/presentationml/2006/ole">
            <p:oleObj spid="_x0000_s14342" name="Equation" r:id="rId9" imgW="1054080" imgH="317160" progId="Equation.DSMT4">
              <p:embed/>
            </p:oleObj>
          </a:graphicData>
        </a:graphic>
      </p:graphicFrame>
      <p:pic>
        <p:nvPicPr>
          <p:cNvPr id="14348" name="Picture 17" descr="C:\Users\cjl\Desktop\p13-数量积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72250" y="0"/>
            <a:ext cx="257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857375" y="3762375"/>
          <a:ext cx="3098800" cy="660400"/>
        </p:xfrm>
        <a:graphic>
          <a:graphicData uri="http://schemas.openxmlformats.org/presentationml/2006/ole">
            <p:oleObj spid="_x0000_s14343" name="Equation" r:id="rId11" imgW="1549080" imgH="33012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4017963" y="4286250"/>
          <a:ext cx="3911600" cy="635000"/>
        </p:xfrm>
        <a:graphic>
          <a:graphicData uri="http://schemas.openxmlformats.org/presentationml/2006/ole">
            <p:oleObj spid="_x0000_s14344" name="Equation" r:id="rId12" imgW="1955520" imgH="31716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172075" y="4286250"/>
            <a:ext cx="1285875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6457950" y="4286250"/>
            <a:ext cx="154305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14351" name="Picture 21" descr="C:\Users\cjl\Desktop\p15-向量积-2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62750" y="4776788"/>
            <a:ext cx="2381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067175" y="528638"/>
          <a:ext cx="2235200" cy="635000"/>
        </p:xfrm>
        <a:graphic>
          <a:graphicData uri="http://schemas.openxmlformats.org/presentationml/2006/ole">
            <p:oleObj spid="_x0000_s14345" name="Equation" r:id="rId14" imgW="1117440" imgH="317160" progId="Equation.DSMT4">
              <p:embed/>
            </p:oleObj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547813" y="2349500"/>
            <a:ext cx="2808287" cy="101600"/>
            <a:chOff x="975" y="3548"/>
            <a:chExt cx="1769" cy="64"/>
          </a:xfrm>
        </p:grpSpPr>
        <p:sp>
          <p:nvSpPr>
            <p:cNvPr id="14353" name="Line 19"/>
            <p:cNvSpPr>
              <a:spLocks noChangeShapeType="1"/>
            </p:cNvSpPr>
            <p:nvPr/>
          </p:nvSpPr>
          <p:spPr bwMode="auto">
            <a:xfrm>
              <a:off x="975" y="3548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Line 20"/>
            <p:cNvSpPr>
              <a:spLocks noChangeShapeType="1"/>
            </p:cNvSpPr>
            <p:nvPr/>
          </p:nvSpPr>
          <p:spPr bwMode="auto">
            <a:xfrm>
              <a:off x="975" y="3612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212850" y="5286375"/>
            <a:ext cx="1187450" cy="32385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212850" y="5695950"/>
            <a:ext cx="1187450" cy="32385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212850" y="6105525"/>
            <a:ext cx="1187450" cy="32385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向量积的坐标表达式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5840413" y="400050"/>
          <a:ext cx="1946275" cy="892175"/>
        </p:xfrm>
        <a:graphic>
          <a:graphicData uri="http://schemas.openxmlformats.org/presentationml/2006/ole">
            <p:oleObj spid="_x0000_s15362" name="Equation" r:id="rId4" imgW="1218960" imgH="55872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457200" y="1500188"/>
          <a:ext cx="7050088" cy="4997450"/>
        </p:xfrm>
        <a:graphic>
          <a:graphicData uri="http://schemas.openxmlformats.org/presentationml/2006/ole">
            <p:oleObj spid="_x0000_s15363" name="Equation" r:id="rId5" imgW="4406760" imgH="312408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7288" y="2000250"/>
            <a:ext cx="885825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437188" y="2000250"/>
            <a:ext cx="935037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471988" y="2500313"/>
            <a:ext cx="935037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957263" y="2957513"/>
            <a:ext cx="6615112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57263" y="3868738"/>
            <a:ext cx="5400675" cy="433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957263" y="4329113"/>
            <a:ext cx="540067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957263" y="5243513"/>
            <a:ext cx="5400675" cy="1257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28" name="Picture 2" descr="C:\Users\cjl\Desktop\p6-空间直角坐标系-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00750" y="4300538"/>
            <a:ext cx="31432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500813" y="5051425"/>
            <a:ext cx="1500187" cy="1306513"/>
            <a:chOff x="2114" y="2040"/>
            <a:chExt cx="945" cy="823"/>
          </a:xfrm>
        </p:grpSpPr>
        <p:sp>
          <p:nvSpPr>
            <p:cNvPr id="15393" name="Line 10"/>
            <p:cNvSpPr>
              <a:spLocks noChangeShapeType="1"/>
            </p:cNvSpPr>
            <p:nvPr/>
          </p:nvSpPr>
          <p:spPr bwMode="auto">
            <a:xfrm>
              <a:off x="2635" y="2523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11"/>
            <p:cNvSpPr>
              <a:spLocks noChangeShapeType="1"/>
            </p:cNvSpPr>
            <p:nvPr/>
          </p:nvSpPr>
          <p:spPr bwMode="auto">
            <a:xfrm rot="-5400000">
              <a:off x="2466" y="2354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2"/>
            <p:cNvSpPr>
              <a:spLocks noChangeAspect="1" noChangeShapeType="1"/>
            </p:cNvSpPr>
            <p:nvPr/>
          </p:nvSpPr>
          <p:spPr bwMode="auto">
            <a:xfrm flipH="1">
              <a:off x="2296" y="2523"/>
              <a:ext cx="340" cy="3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2114" y="2535"/>
            <a:ext cx="160" cy="288"/>
          </p:xfrm>
          <a:graphic>
            <a:graphicData uri="http://schemas.openxmlformats.org/presentationml/2006/ole">
              <p:oleObj spid="_x0000_s15364" name="Equation" r:id="rId7" imgW="126720" imgH="228600" progId="Equation.DSMT4">
                <p:embed/>
              </p:oleObj>
            </a:graphicData>
          </a:graphic>
        </p:graphicFrame>
        <p:graphicFrame>
          <p:nvGraphicFramePr>
            <p:cNvPr id="6" name="Object 15"/>
            <p:cNvGraphicFramePr>
              <a:graphicFrameLocks noChangeAspect="1"/>
            </p:cNvGraphicFramePr>
            <p:nvPr/>
          </p:nvGraphicFramePr>
          <p:xfrm>
            <a:off x="2899" y="2144"/>
            <a:ext cx="160" cy="320"/>
          </p:xfrm>
          <a:graphic>
            <a:graphicData uri="http://schemas.openxmlformats.org/presentationml/2006/ole">
              <p:oleObj spid="_x0000_s15365" name="Equation" r:id="rId8" imgW="126720" imgH="253800" progId="Equation.DSMT4">
                <p:embed/>
              </p:oleObj>
            </a:graphicData>
          </a:graphic>
        </p:graphicFrame>
        <p:graphicFrame>
          <p:nvGraphicFramePr>
            <p:cNvPr id="7" name="Object 16"/>
            <p:cNvGraphicFramePr>
              <a:graphicFrameLocks noChangeAspect="1"/>
            </p:cNvGraphicFramePr>
            <p:nvPr/>
          </p:nvGraphicFramePr>
          <p:xfrm>
            <a:off x="2429" y="2040"/>
            <a:ext cx="176" cy="288"/>
          </p:xfrm>
          <a:graphic>
            <a:graphicData uri="http://schemas.openxmlformats.org/presentationml/2006/ole">
              <p:oleObj spid="_x0000_s15366" name="Equation" r:id="rId9" imgW="139680" imgH="228600" progId="Equation.DSMT4">
                <p:embed/>
              </p:oleObj>
            </a:graphicData>
          </a:graphic>
        </p:graphicFrame>
      </p:grp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957263" y="3413125"/>
            <a:ext cx="828675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1785938" y="3413125"/>
            <a:ext cx="785812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2571750" y="3413125"/>
            <a:ext cx="785813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3357563" y="3413125"/>
            <a:ext cx="755650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113213" y="3413125"/>
            <a:ext cx="755650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 flipH="1">
            <a:off x="4868863" y="3413125"/>
            <a:ext cx="774700" cy="433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2209800" y="2000250"/>
            <a:ext cx="885825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3276600" y="2000250"/>
            <a:ext cx="885825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4356100" y="2000250"/>
            <a:ext cx="885825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1223963" y="2500313"/>
            <a:ext cx="885825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2319338" y="2500313"/>
            <a:ext cx="885825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6" name="矩形 10"/>
          <p:cNvSpPr>
            <a:spLocks noChangeArrowheads="1"/>
          </p:cNvSpPr>
          <p:nvPr/>
        </p:nvSpPr>
        <p:spPr bwMode="auto">
          <a:xfrm>
            <a:off x="3398838" y="2500313"/>
            <a:ext cx="885825" cy="428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987425" y="1989138"/>
            <a:ext cx="5400675" cy="1008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11" grpId="0" animBg="1"/>
      <p:bldP spid="13" grpId="0" animBg="1"/>
      <p:bldP spid="15" grpId="0" animBg="1"/>
      <p:bldP spid="20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8" grpId="0" animBg="1"/>
      <p:bldP spid="9" grpId="0" animBg="1"/>
      <p:bldP spid="10" grpId="0" animBg="1"/>
      <p:bldP spid="12" grpId="0" animBg="1"/>
      <p:bldP spid="14" grpId="0" animBg="1"/>
      <p:bldP spid="1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向量积的坐标表达式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95" name="Rectangle 7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设                                 ，       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en-US" altLang="zh-CN" i="1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928813" y="1501775"/>
          <a:ext cx="2438400" cy="558800"/>
        </p:xfrm>
        <a:graphic>
          <a:graphicData uri="http://schemas.openxmlformats.org/presentationml/2006/ole">
            <p:oleObj spid="_x0000_s16386" name="Equation" r:id="rId4" imgW="1218960" imgH="2793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4684713" y="1501775"/>
          <a:ext cx="2387600" cy="558800"/>
        </p:xfrm>
        <a:graphic>
          <a:graphicData uri="http://schemas.openxmlformats.org/presentationml/2006/ole">
            <p:oleObj spid="_x0000_s16387" name="Equation" r:id="rId5" imgW="1193760" imgH="27936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276600" y="2014538"/>
          <a:ext cx="2590800" cy="1600200"/>
        </p:xfrm>
        <a:graphic>
          <a:graphicData uri="http://schemas.openxmlformats.org/presentationml/2006/ole">
            <p:oleObj spid="_x0000_s16388" name="Equation" r:id="rId6" imgW="1295280" imgH="799920" progId="Equation.DSMT4">
              <p:embed/>
            </p:oleObj>
          </a:graphicData>
        </a:graphic>
      </p:graphicFrame>
      <p:grpSp>
        <p:nvGrpSpPr>
          <p:cNvPr id="8" name="组合 15"/>
          <p:cNvGrpSpPr>
            <a:grpSpLocks/>
          </p:cNvGrpSpPr>
          <p:nvPr/>
        </p:nvGrpSpPr>
        <p:grpSpPr bwMode="auto">
          <a:xfrm>
            <a:off x="5700713" y="3671888"/>
            <a:ext cx="2492375" cy="461962"/>
            <a:chOff x="5214942" y="4110341"/>
            <a:chExt cx="2492107" cy="461368"/>
          </a:xfrm>
        </p:grpSpPr>
        <p:sp>
          <p:nvSpPr>
            <p:cNvPr id="16399" name="矩形 13"/>
            <p:cNvSpPr>
              <a:spLocks noChangeArrowheads="1"/>
            </p:cNvSpPr>
            <p:nvPr/>
          </p:nvSpPr>
          <p:spPr bwMode="auto">
            <a:xfrm>
              <a:off x="5214942" y="4110341"/>
              <a:ext cx="2492107" cy="461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（当          时），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5929322" y="4110343"/>
            <a:ext cx="711200" cy="431800"/>
          </p:xfrm>
          <a:graphic>
            <a:graphicData uri="http://schemas.openxmlformats.org/presentationml/2006/ole">
              <p:oleObj spid="_x0000_s16392" name="Equation" r:id="rId7" imgW="355320" imgH="215640" progId="Equation.DSMT4">
                <p:embed/>
              </p:oleObj>
            </a:graphicData>
          </a:graphic>
        </p:graphicFrame>
      </p:grpSp>
      <p:grpSp>
        <p:nvGrpSpPr>
          <p:cNvPr id="9" name="组合 20"/>
          <p:cNvGrpSpPr>
            <a:grpSpLocks/>
          </p:cNvGrpSpPr>
          <p:nvPr/>
        </p:nvGrpSpPr>
        <p:grpSpPr bwMode="auto">
          <a:xfrm>
            <a:off x="5700713" y="4440238"/>
            <a:ext cx="2492375" cy="461962"/>
            <a:chOff x="5214942" y="4110343"/>
            <a:chExt cx="2492107" cy="461367"/>
          </a:xfrm>
        </p:grpSpPr>
        <p:sp>
          <p:nvSpPr>
            <p:cNvPr id="16398" name="矩形 21"/>
            <p:cNvSpPr>
              <a:spLocks noChangeArrowheads="1"/>
            </p:cNvSpPr>
            <p:nvPr/>
          </p:nvSpPr>
          <p:spPr bwMode="auto">
            <a:xfrm>
              <a:off x="5214942" y="4110343"/>
              <a:ext cx="2492107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（当          时），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graphicFrame>
          <p:nvGraphicFramePr>
            <p:cNvPr id="6" name="Object 7"/>
            <p:cNvGraphicFramePr>
              <a:graphicFrameLocks noChangeAspect="1"/>
            </p:cNvGraphicFramePr>
            <p:nvPr/>
          </p:nvGraphicFramePr>
          <p:xfrm>
            <a:off x="5929322" y="4110343"/>
            <a:ext cx="711200" cy="431800"/>
          </p:xfrm>
          <a:graphic>
            <a:graphicData uri="http://schemas.openxmlformats.org/presentationml/2006/ole">
              <p:oleObj spid="_x0000_s16391" name="Equation" r:id="rId8" imgW="355320" imgH="215640" progId="Equation.DSMT4">
                <p:embed/>
              </p:oleObj>
            </a:graphicData>
          </a:graphic>
        </p:graphicFrame>
      </p:grp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1663700" y="3690938"/>
          <a:ext cx="4092575" cy="2009775"/>
        </p:xfrm>
        <a:graphic>
          <a:graphicData uri="http://schemas.openxmlformats.org/presentationml/2006/ole">
            <p:oleObj spid="_x0000_s16389" name="Equation" r:id="rId9" imgW="2044440" imgH="1002960" progId="Equation.DSMT4">
              <p:embed/>
            </p:oleObj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1655763" y="5886450"/>
          <a:ext cx="2695575" cy="484188"/>
        </p:xfrm>
        <a:graphic>
          <a:graphicData uri="http://schemas.openxmlformats.org/presentationml/2006/ole">
            <p:oleObj spid="_x0000_s16390" name="Equation" r:id="rId10" imgW="1346040" imgH="24120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700713" y="4984750"/>
            <a:ext cx="3014662" cy="10160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这意味着：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,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之中最多有两个同时等于零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（课本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P.8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的附注）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求与                          ，                       都垂直的单位向量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                             即为所求．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756025" y="1209675"/>
            <a:ext cx="1493838" cy="433388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756025" y="1711325"/>
            <a:ext cx="1493838" cy="43180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756025" y="2211388"/>
            <a:ext cx="1493838" cy="431800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17410" name="Object 17"/>
          <p:cNvGraphicFramePr>
            <a:graphicFrameLocks noChangeAspect="1"/>
          </p:cNvGraphicFramePr>
          <p:nvPr/>
        </p:nvGraphicFramePr>
        <p:xfrm>
          <a:off x="1892300" y="322263"/>
          <a:ext cx="2032000" cy="482600"/>
        </p:xfrm>
        <a:graphic>
          <a:graphicData uri="http://schemas.openxmlformats.org/presentationml/2006/ole">
            <p:oleObj spid="_x0000_s17410" name="Equation" r:id="rId4" imgW="1015920" imgH="241200" progId="Equation.DSMT4">
              <p:embed/>
            </p:oleObj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4143375" y="322263"/>
          <a:ext cx="1701800" cy="482600"/>
        </p:xfrm>
        <a:graphic>
          <a:graphicData uri="http://schemas.openxmlformats.org/presentationml/2006/ole">
            <p:oleObj spid="_x0000_s17411" name="Equation" r:id="rId5" imgW="850680" imgH="24120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731838" y="2865438"/>
          <a:ext cx="2768600" cy="635000"/>
        </p:xfrm>
        <a:graphic>
          <a:graphicData uri="http://schemas.openxmlformats.org/presentationml/2006/ole">
            <p:oleObj spid="_x0000_s17412" name="Equation" r:id="rId6" imgW="1384200" imgH="317160" progId="Equation.DSMT4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343025" y="3576638"/>
          <a:ext cx="5105400" cy="1066800"/>
        </p:xfrm>
        <a:graphic>
          <a:graphicData uri="http://schemas.openxmlformats.org/presentationml/2006/ole">
            <p:oleObj spid="_x0000_s17413" name="Equation" r:id="rId7" imgW="2552400" imgH="533160" progId="Equation.DSMT4">
              <p:embed/>
            </p:oleObj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314450" y="4929188"/>
          <a:ext cx="2159000" cy="914400"/>
        </p:xfrm>
        <a:graphic>
          <a:graphicData uri="http://schemas.openxmlformats.org/presentationml/2006/ole">
            <p:oleObj spid="_x0000_s17414" name="Equation" r:id="rId8" imgW="1079280" imgH="457200" progId="Equation.DSMT4">
              <p:embed/>
            </p:oleObj>
          </a:graphicData>
        </a:graphic>
      </p:graphicFrame>
      <p:pic>
        <p:nvPicPr>
          <p:cNvPr id="17420" name="Picture 21" descr="C:\Users\cjl\Desktop\p15-向量积-2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62750" y="4762500"/>
            <a:ext cx="2381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357438" y="1114425"/>
          <a:ext cx="6197600" cy="1600200"/>
        </p:xfrm>
        <a:graphic>
          <a:graphicData uri="http://schemas.openxmlformats.org/presentationml/2006/ole">
            <p:oleObj spid="_x0000_s17415" name="Equation" r:id="rId10" imgW="3098520" imgH="79992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286375" y="1171575"/>
            <a:ext cx="1785938" cy="148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7072313" y="1171575"/>
            <a:ext cx="1571625" cy="148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3736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求与                          ，                       都垂直的单位向量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                           ，根据题意可得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该方程组有两个解：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                             即为所求．</a:t>
            </a: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892300" y="322263"/>
          <a:ext cx="2032000" cy="482600"/>
        </p:xfrm>
        <a:graphic>
          <a:graphicData uri="http://schemas.openxmlformats.org/presentationml/2006/ole">
            <p:oleObj spid="_x0000_s18434" name="Equation" r:id="rId4" imgW="1015920" imgH="2412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143375" y="322263"/>
          <a:ext cx="1701800" cy="482600"/>
        </p:xfrm>
        <a:graphic>
          <a:graphicData uri="http://schemas.openxmlformats.org/presentationml/2006/ole">
            <p:oleObj spid="_x0000_s18435" name="Equation" r:id="rId5" imgW="850680" imgH="24120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997200" y="1643063"/>
          <a:ext cx="3149600" cy="1676400"/>
        </p:xfrm>
        <a:graphic>
          <a:graphicData uri="http://schemas.openxmlformats.org/presentationml/2006/ole">
            <p:oleObj spid="_x0000_s18436" name="Equation" r:id="rId6" imgW="1574640" imgH="838080" progId="Equation.DSMT4">
              <p:embed/>
            </p:oleObj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285875" y="4943475"/>
          <a:ext cx="2159000" cy="914400"/>
        </p:xfrm>
        <a:graphic>
          <a:graphicData uri="http://schemas.openxmlformats.org/presentationml/2006/ole">
            <p:oleObj spid="_x0000_s18437" name="Equation" r:id="rId7" imgW="1079280" imgH="457200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100263" y="1200150"/>
          <a:ext cx="2082800" cy="482600"/>
        </p:xfrm>
        <a:graphic>
          <a:graphicData uri="http://schemas.openxmlformats.org/presentationml/2006/ole">
            <p:oleObj spid="_x0000_s18438" name="Equation" r:id="rId8" imgW="1041120" imgH="24120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349625" y="3171825"/>
          <a:ext cx="3505200" cy="863600"/>
        </p:xfrm>
        <a:graphic>
          <a:graphicData uri="http://schemas.openxmlformats.org/presentationml/2006/ole">
            <p:oleObj spid="_x0000_s18439" name="Equation" r:id="rId9" imgW="1752480" imgH="431640" progId="Equation.DSMT4">
              <p:embed/>
            </p:oleObj>
          </a:graphicData>
        </a:graphic>
      </p:graphicFrame>
      <p:pic>
        <p:nvPicPr>
          <p:cNvPr id="18442" name="Picture 21" descr="C:\Users\cjl\Desktop\p15-向量积-2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62750" y="4776788"/>
            <a:ext cx="2381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186113" y="1685925"/>
            <a:ext cx="30289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186113" y="2206625"/>
            <a:ext cx="30289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186113" y="2728913"/>
            <a:ext cx="30289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671888" y="1685925"/>
            <a:ext cx="1900237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671888" y="2206625"/>
            <a:ext cx="1543050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671888" y="2728913"/>
            <a:ext cx="1757362" cy="428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349625" y="4075113"/>
          <a:ext cx="3937000" cy="863600"/>
        </p:xfrm>
        <a:graphic>
          <a:graphicData uri="http://schemas.openxmlformats.org/presentationml/2006/ole">
            <p:oleObj spid="_x0000_s18440" name="Equation" r:id="rId11" imgW="19684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向量    和    的</a:t>
            </a:r>
            <a:r>
              <a:rPr lang="zh-CN" altLang="en-US" smtClean="0">
                <a:solidFill>
                  <a:srgbClr val="FF0000"/>
                </a:solidFill>
              </a:rPr>
              <a:t>数量积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内积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点积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是它们的夹角．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zh-CN" altLang="en-US" i="1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       为非零向量，则          的充要条件是</a:t>
            </a:r>
            <a:endParaRPr lang="zh-CN" altLang="en-US" i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一、两向量的数量积</a:t>
            </a:r>
            <a:endParaRPr lang="zh-CN" altLang="en-US" dirty="0"/>
          </a:p>
        </p:txBody>
      </p:sp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200275" y="1500188"/>
          <a:ext cx="254000" cy="431800"/>
        </p:xfrm>
        <a:graphic>
          <a:graphicData uri="http://schemas.openxmlformats.org/presentationml/2006/ole">
            <p:oleObj spid="_x0000_s1026" name="Equation" r:id="rId4" imgW="126720" imgH="215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32100" y="1500188"/>
          <a:ext cx="254000" cy="431800"/>
        </p:xfrm>
        <a:graphic>
          <a:graphicData uri="http://schemas.openxmlformats.org/presentationml/2006/ole">
            <p:oleObj spid="_x0000_s1027" name="Equation" r:id="rId5" imgW="126720" imgH="215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492500" y="2147888"/>
          <a:ext cx="2159000" cy="609600"/>
        </p:xfrm>
        <a:graphic>
          <a:graphicData uri="http://schemas.openxmlformats.org/presentationml/2006/ole">
            <p:oleObj spid="_x0000_s1028" name="Equation" r:id="rId6" imgW="1079280" imgH="30456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429000" y="2159000"/>
            <a:ext cx="8572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71975" y="1500188"/>
            <a:ext cx="21145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697038" y="3662363"/>
          <a:ext cx="3276600" cy="609600"/>
        </p:xfrm>
        <a:graphic>
          <a:graphicData uri="http://schemas.openxmlformats.org/presentationml/2006/ole">
            <p:oleObj spid="_x0000_s1029" name="Equation" r:id="rId7" imgW="1638000" imgH="304560" progId="Equation.DSMT4">
              <p:embed/>
            </p:oleObj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1697038" y="4471988"/>
          <a:ext cx="1397000" cy="685800"/>
        </p:xfrm>
        <a:graphic>
          <a:graphicData uri="http://schemas.openxmlformats.org/presentationml/2006/ole">
            <p:oleObj spid="_x0000_s1030" name="Equation" r:id="rId8" imgW="698400" imgH="342720" progId="Equation.DSMT4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052638" y="5446713"/>
          <a:ext cx="584200" cy="482600"/>
        </p:xfrm>
        <a:graphic>
          <a:graphicData uri="http://schemas.openxmlformats.org/presentationml/2006/ole">
            <p:oleObj spid="_x0000_s1031" name="Equation" r:id="rId9" imgW="291960" imgH="24120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810125" y="5446713"/>
          <a:ext cx="762000" cy="431800"/>
        </p:xfrm>
        <a:graphic>
          <a:graphicData uri="http://schemas.openxmlformats.org/presentationml/2006/ole">
            <p:oleObj spid="_x0000_s1032" name="Equation" r:id="rId10" imgW="380880" imgH="215640" progId="Equation.DSMT4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7408863" y="5446713"/>
          <a:ext cx="1092200" cy="431800"/>
        </p:xfrm>
        <a:graphic>
          <a:graphicData uri="http://schemas.openxmlformats.org/presentationml/2006/ole">
            <p:oleObj spid="_x0000_s1033" name="Equation" r:id="rId11" imgW="545760" imgH="21564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3571875" y="3629025"/>
            <a:ext cx="142875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5021263" y="3001963"/>
          <a:ext cx="3784600" cy="1270000"/>
        </p:xfrm>
        <a:graphic>
          <a:graphicData uri="http://schemas.openxmlformats.org/presentationml/2006/ole">
            <p:oleObj spid="_x0000_s1034" name="Equation" r:id="rId12" imgW="1892160" imgH="63468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932363" y="3629025"/>
            <a:ext cx="3960812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1042" name="Picture 17" descr="C:\Users\cjl\Desktop\p13-数量积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572250" y="0"/>
            <a:ext cx="257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AutoShape 20"/>
          <p:cNvSpPr>
            <a:spLocks noChangeArrowheads="1"/>
          </p:cNvSpPr>
          <p:nvPr/>
        </p:nvSpPr>
        <p:spPr bwMode="auto">
          <a:xfrm>
            <a:off x="4932363" y="2924175"/>
            <a:ext cx="3960812" cy="13684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47813" y="5632450"/>
            <a:ext cx="2808287" cy="101600"/>
            <a:chOff x="975" y="3548"/>
            <a:chExt cx="1769" cy="64"/>
          </a:xfrm>
        </p:grpSpPr>
        <p:sp>
          <p:nvSpPr>
            <p:cNvPr id="11" name="Line 21"/>
            <p:cNvSpPr>
              <a:spLocks noChangeShapeType="1"/>
            </p:cNvSpPr>
            <p:nvPr/>
          </p:nvSpPr>
          <p:spPr bwMode="auto">
            <a:xfrm>
              <a:off x="975" y="3548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Line 22"/>
            <p:cNvSpPr>
              <a:spLocks noChangeShapeType="1"/>
            </p:cNvSpPr>
            <p:nvPr/>
          </p:nvSpPr>
          <p:spPr bwMode="auto">
            <a:xfrm>
              <a:off x="975" y="3612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19" grpId="0" animBg="1"/>
      <p:bldP spid="10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6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8163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例：</a:t>
            </a:r>
            <a:r>
              <a:rPr lang="zh-CN" altLang="en-US" smtClean="0"/>
              <a:t>设              ，                       ，求    和    的夹角．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5" action="ppaction://hlinksldjump"/>
              </a:rPr>
              <a:t>例：</a:t>
            </a:r>
            <a:r>
              <a:rPr lang="zh-CN" altLang="en-US" smtClean="0"/>
              <a:t>设                两两垂直，符合右手法则且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          ，计算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6" action="ppaction://hlinksldjump"/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(1, −1, 2)</a:t>
            </a:r>
            <a:r>
              <a:rPr lang="zh-CN" altLang="en-US" smtClean="0"/>
              <a:t>、</a:t>
            </a:r>
            <a:r>
              <a:rPr lang="en-US" altLang="zh-CN" i="1" smtClean="0"/>
              <a:t> B</a:t>
            </a:r>
            <a:r>
              <a:rPr lang="en-US" altLang="zh-CN" smtClean="0"/>
              <a:t>(5, −6, 2) </a:t>
            </a:r>
            <a:r>
              <a:rPr lang="zh-CN" altLang="en-US" smtClean="0"/>
              <a:t>、</a:t>
            </a:r>
            <a:r>
              <a:rPr lang="en-US" altLang="zh-CN" i="1" smtClean="0"/>
              <a:t> C</a:t>
            </a:r>
            <a:r>
              <a:rPr lang="en-US" altLang="zh-CN" smtClean="0"/>
              <a:t>(1, 3, −1)</a:t>
            </a:r>
            <a:r>
              <a:rPr lang="zh-CN" altLang="en-US" smtClean="0"/>
              <a:t> 是三角形的三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个顶点，求 </a:t>
            </a:r>
            <a:r>
              <a:rPr lang="en-US" altLang="zh-CN" i="1" smtClean="0"/>
              <a:t>AC</a:t>
            </a:r>
            <a:r>
              <a:rPr lang="zh-CN" altLang="en-US" smtClean="0"/>
              <a:t> 边上的高 </a:t>
            </a:r>
            <a:r>
              <a:rPr lang="en-US" altLang="zh-CN" i="1" smtClean="0"/>
              <a:t>BD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600200" y="1500188"/>
          <a:ext cx="1041400" cy="431800"/>
        </p:xfrm>
        <a:graphic>
          <a:graphicData uri="http://schemas.openxmlformats.org/presentationml/2006/ole">
            <p:oleObj spid="_x0000_s19458" name="Equation" r:id="rId7" imgW="520560" imgH="215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38463" y="1500188"/>
          <a:ext cx="1778000" cy="482600"/>
        </p:xfrm>
        <a:graphic>
          <a:graphicData uri="http://schemas.openxmlformats.org/presentationml/2006/ole">
            <p:oleObj spid="_x0000_s19459" name="Equation" r:id="rId8" imgW="888840" imgH="241200" progId="Equation.DSMT4">
              <p:embed/>
            </p:oleObj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5329238" y="1500188"/>
          <a:ext cx="254000" cy="431800"/>
        </p:xfrm>
        <a:graphic>
          <a:graphicData uri="http://schemas.openxmlformats.org/presentationml/2006/ole">
            <p:oleObj spid="_x0000_s19460" name="Equation" r:id="rId9" imgW="126720" imgH="215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961063" y="1500188"/>
          <a:ext cx="254000" cy="431800"/>
        </p:xfrm>
        <a:graphic>
          <a:graphicData uri="http://schemas.openxmlformats.org/presentationml/2006/ole">
            <p:oleObj spid="_x0000_s19461" name="Equation" r:id="rId10" imgW="126720" imgH="21564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600200" y="2589213"/>
          <a:ext cx="1219200" cy="482600"/>
        </p:xfrm>
        <a:graphic>
          <a:graphicData uri="http://schemas.openxmlformats.org/presentationml/2006/ole">
            <p:oleObj spid="_x0000_s19462" name="Equation" r:id="rId11" imgW="609480" imgH="24120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6545263" y="2576513"/>
          <a:ext cx="1955800" cy="609600"/>
        </p:xfrm>
        <a:graphic>
          <a:graphicData uri="http://schemas.openxmlformats.org/presentationml/2006/ole">
            <p:oleObj spid="_x0000_s19463" name="Equation" r:id="rId12" imgW="977760" imgH="304560" progId="Equation.DSMT4">
              <p:embed/>
            </p:oleObj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642938" y="3087688"/>
          <a:ext cx="863600" cy="609600"/>
        </p:xfrm>
        <a:graphic>
          <a:graphicData uri="http://schemas.openxmlformats.org/presentationml/2006/ole">
            <p:oleObj spid="_x0000_s19464" name="Equation" r:id="rId13" imgW="431640" imgH="304560" progId="Equation.DSMT4">
              <p:embed/>
            </p:oleObj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379663" y="3073400"/>
          <a:ext cx="1549400" cy="635000"/>
        </p:xfrm>
        <a:graphic>
          <a:graphicData uri="http://schemas.openxmlformats.org/presentationml/2006/ole">
            <p:oleObj spid="_x0000_s19465" name="Equation" r:id="rId14" imgW="774360" imgH="317160" progId="Equation.DSMT4">
              <p:embed/>
            </p:oleObj>
          </a:graphicData>
        </a:graphic>
      </p:graphicFrame>
      <p:pic>
        <p:nvPicPr>
          <p:cNvPr id="19468" name="Picture 21" descr="C:\Users\cjl\Desktop\p15-向量积-2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762750" y="4776788"/>
            <a:ext cx="23812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             ，                       ，求    和    的夹角．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   和    的夹角为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，根据题意可得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q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 </a:t>
            </a:r>
            <a:r>
              <a:rPr lang="zh-CN" altLang="en-US" smtClean="0"/>
              <a:t>，所以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例题解答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600200" y="1500188"/>
          <a:ext cx="1041400" cy="431800"/>
        </p:xfrm>
        <a:graphic>
          <a:graphicData uri="http://schemas.openxmlformats.org/presentationml/2006/ole">
            <p:oleObj spid="_x0000_s20482" name="Equation" r:id="rId5" imgW="520560" imgH="215640" progId="Equation.DSMT4">
              <p:embed/>
            </p:oleObj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5329238" y="1500188"/>
          <a:ext cx="254000" cy="431800"/>
        </p:xfrm>
        <a:graphic>
          <a:graphicData uri="http://schemas.openxmlformats.org/presentationml/2006/ole">
            <p:oleObj spid="_x0000_s20483" name="Equation" r:id="rId6" imgW="126720" imgH="215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946775" y="1500188"/>
          <a:ext cx="254000" cy="431800"/>
        </p:xfrm>
        <a:graphic>
          <a:graphicData uri="http://schemas.openxmlformats.org/presentationml/2006/ole">
            <p:oleObj spid="_x0000_s20484" name="Equation" r:id="rId7" imgW="126720" imgH="21564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600200" y="2397125"/>
          <a:ext cx="254000" cy="431800"/>
        </p:xfrm>
        <a:graphic>
          <a:graphicData uri="http://schemas.openxmlformats.org/presentationml/2006/ole">
            <p:oleObj spid="_x0000_s20485" name="Equation" r:id="rId8" imgW="126720" imgH="215640" progId="Equation.DSMT4">
              <p:embed/>
            </p:oleObj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2232025" y="2397125"/>
          <a:ext cx="254000" cy="431800"/>
        </p:xfrm>
        <a:graphic>
          <a:graphicData uri="http://schemas.openxmlformats.org/presentationml/2006/ole">
            <p:oleObj spid="_x0000_s20486" name="Equation" r:id="rId9" imgW="126720" imgH="215640" progId="Equation.DSMT4">
              <p:embed/>
            </p:oleObj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/>
        </p:nvGraphicFramePr>
        <p:xfrm>
          <a:off x="2971800" y="3036888"/>
          <a:ext cx="3200400" cy="1320800"/>
        </p:xfrm>
        <a:graphic>
          <a:graphicData uri="http://schemas.openxmlformats.org/presentationml/2006/ole">
            <p:oleObj spid="_x0000_s20487" name="Equation" r:id="rId10" imgW="1600200" imgH="660240" progId="Equation.DSMT4">
              <p:embed/>
            </p:oleObj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1319213" y="4437063"/>
          <a:ext cx="1574800" cy="863600"/>
        </p:xfrm>
        <a:graphic>
          <a:graphicData uri="http://schemas.openxmlformats.org/presentationml/2006/ole">
            <p:oleObj spid="_x0000_s20488" name="Equation" r:id="rId11" imgW="787320" imgH="431640" progId="Equation.DSMT4">
              <p:embed/>
            </p:oleObj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3387725" y="5302250"/>
          <a:ext cx="939800" cy="812800"/>
        </p:xfrm>
        <a:graphic>
          <a:graphicData uri="http://schemas.openxmlformats.org/presentationml/2006/ole">
            <p:oleObj spid="_x0000_s20489" name="Equation" r:id="rId12" imgW="469800" imgH="406080" progId="Equation.DSMT4">
              <p:embed/>
            </p:oleObj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859213" y="3036888"/>
            <a:ext cx="1547812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5364163" y="3679825"/>
            <a:ext cx="86360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3171825" y="3679825"/>
            <a:ext cx="2232025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2986088" y="3036888"/>
            <a:ext cx="180975" cy="1285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8" name="AutoShape 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38463" y="1500188"/>
          <a:ext cx="1778000" cy="482600"/>
        </p:xfrm>
        <a:graphic>
          <a:graphicData uri="http://schemas.openxmlformats.org/presentationml/2006/ole">
            <p:oleObj spid="_x0000_s20490" name="Equation" r:id="rId14" imgW="888840" imgH="2412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2686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               两两垂直，符合右手法则且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          ，计算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，所以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且            与    同向．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例题解答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00200" y="1500188"/>
          <a:ext cx="1219200" cy="482600"/>
        </p:xfrm>
        <a:graphic>
          <a:graphicData uri="http://schemas.openxmlformats.org/presentationml/2006/ole">
            <p:oleObj spid="_x0000_s21506" name="Equation" r:id="rId5" imgW="609480" imgH="2412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545263" y="1485900"/>
          <a:ext cx="1955800" cy="609600"/>
        </p:xfrm>
        <a:graphic>
          <a:graphicData uri="http://schemas.openxmlformats.org/presentationml/2006/ole">
            <p:oleObj spid="_x0000_s21507" name="Equation" r:id="rId6" imgW="977760" imgH="3045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42938" y="1997075"/>
          <a:ext cx="863600" cy="609600"/>
        </p:xfrm>
        <a:graphic>
          <a:graphicData uri="http://schemas.openxmlformats.org/presentationml/2006/ole">
            <p:oleObj spid="_x0000_s21508" name="Equation" r:id="rId7" imgW="431640" imgH="30456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508250" y="1982788"/>
          <a:ext cx="1549400" cy="635000"/>
        </p:xfrm>
        <a:graphic>
          <a:graphicData uri="http://schemas.openxmlformats.org/presentationml/2006/ole">
            <p:oleObj spid="_x0000_s21509" name="Equation" r:id="rId8" imgW="774360" imgH="31716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1922463" y="3143250"/>
          <a:ext cx="863600" cy="431800"/>
        </p:xfrm>
        <a:graphic>
          <a:graphicData uri="http://schemas.openxmlformats.org/presentationml/2006/ole">
            <p:oleObj spid="_x0000_s21510" name="Equation" r:id="rId9" imgW="431640" imgH="21564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3692525" y="2984500"/>
          <a:ext cx="3073400" cy="812800"/>
        </p:xfrm>
        <a:graphic>
          <a:graphicData uri="http://schemas.openxmlformats.org/presentationml/2006/ole">
            <p:oleObj spid="_x0000_s21511" name="Equation" r:id="rId10" imgW="1536480" imgH="40608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254125" y="4208463"/>
          <a:ext cx="4318000" cy="635000"/>
        </p:xfrm>
        <a:graphic>
          <a:graphicData uri="http://schemas.openxmlformats.org/presentationml/2006/ole">
            <p:oleObj spid="_x0000_s21512" name="Equation" r:id="rId11" imgW="2158920" imgH="317160" progId="Equation.DSMT4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1000125" y="3643313"/>
          <a:ext cx="863600" cy="431800"/>
        </p:xfrm>
        <a:graphic>
          <a:graphicData uri="http://schemas.openxmlformats.org/presentationml/2006/ole">
            <p:oleObj spid="_x0000_s21513" name="Equation" r:id="rId12" imgW="431640" imgH="215640" progId="Equation.DSMT4">
              <p:embed/>
            </p:oleObj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2184400" y="3643313"/>
          <a:ext cx="304800" cy="482600"/>
        </p:xfrm>
        <a:graphic>
          <a:graphicData uri="http://schemas.openxmlformats.org/presentationml/2006/ole">
            <p:oleObj spid="_x0000_s21514" name="Equation" r:id="rId13" imgW="152280" imgH="241200" progId="Equation.DSMT4">
              <p:embed/>
            </p:oleObj>
          </a:graphicData>
        </a:graphic>
      </p:graphicFrame>
      <p:grpSp>
        <p:nvGrpSpPr>
          <p:cNvPr id="6" name="组合 26"/>
          <p:cNvGrpSpPr>
            <a:grpSpLocks/>
          </p:cNvGrpSpPr>
          <p:nvPr/>
        </p:nvGrpSpPr>
        <p:grpSpPr bwMode="auto">
          <a:xfrm>
            <a:off x="3843338" y="4945063"/>
            <a:ext cx="2300287" cy="1784350"/>
            <a:chOff x="2500298" y="3003182"/>
            <a:chExt cx="2300066" cy="1784286"/>
          </a:xfrm>
        </p:grpSpPr>
        <p:grpSp>
          <p:nvGrpSpPr>
            <p:cNvPr id="21529" name="组合 10"/>
            <p:cNvGrpSpPr>
              <a:grpSpLocks/>
            </p:cNvGrpSpPr>
            <p:nvPr/>
          </p:nvGrpSpPr>
          <p:grpSpPr bwMode="auto">
            <a:xfrm rot="-5400000">
              <a:off x="3000364" y="2643182"/>
              <a:ext cx="1440000" cy="2160000"/>
              <a:chOff x="3000364" y="2643182"/>
              <a:chExt cx="1440000" cy="2160000"/>
            </a:xfrm>
          </p:grpSpPr>
          <p:sp>
            <p:nvSpPr>
              <p:cNvPr id="32" name="立方体 31"/>
              <p:cNvSpPr/>
              <p:nvPr/>
            </p:nvSpPr>
            <p:spPr>
              <a:xfrm>
                <a:off x="3000554" y="2642804"/>
                <a:ext cx="1439810" cy="2160379"/>
              </a:xfrm>
              <a:prstGeom prst="cube">
                <a:avLst/>
              </a:prstGeom>
              <a:solidFill>
                <a:srgbClr val="2DA2BF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Times New Roman"/>
                  <a:ea typeface="楷体_GB2312"/>
                  <a:cs typeface="Times New Roman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332329" y="2642803"/>
                <a:ext cx="1079461" cy="1803226"/>
              </a:xfrm>
              <a:prstGeom prst="rect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rgbClr val="FFFFFF"/>
                  </a:solidFill>
                  <a:latin typeface="Times New Roman"/>
                  <a:ea typeface="楷体_GB2312"/>
                  <a:cs typeface="Times New Roman"/>
                </a:endParaRPr>
              </a:p>
            </p:txBody>
          </p:sp>
          <p:cxnSp>
            <p:nvCxnSpPr>
              <p:cNvPr id="21532" name="直接连接符 33"/>
              <p:cNvCxnSpPr>
                <a:cxnSpLocks noChangeShapeType="1"/>
              </p:cNvCxnSpPr>
              <p:nvPr/>
            </p:nvCxnSpPr>
            <p:spPr bwMode="auto">
              <a:xfrm rot="5400000">
                <a:off x="3000364" y="4429132"/>
                <a:ext cx="357190" cy="357190"/>
              </a:xfrm>
              <a:prstGeom prst="line">
                <a:avLst/>
              </a:prstGeom>
              <a:noFill/>
              <a:ln w="28575" algn="ctr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</p:cxnSp>
        </p:grpSp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3817934" y="4457268"/>
            <a:ext cx="254000" cy="330200"/>
          </p:xfrm>
          <a:graphic>
            <a:graphicData uri="http://schemas.openxmlformats.org/presentationml/2006/ole">
              <p:oleObj spid="_x0000_s21518" name="Equation" r:id="rId14" imgW="126720" imgH="164880" progId="Equation.DSMT4">
                <p:embed/>
              </p:oleObj>
            </a:graphicData>
          </a:graphic>
        </p:graphicFrame>
        <p:graphicFrame>
          <p:nvGraphicFramePr>
            <p:cNvPr id="9" name="Object 20"/>
            <p:cNvGraphicFramePr>
              <a:graphicFrameLocks noChangeAspect="1"/>
            </p:cNvGraphicFramePr>
            <p:nvPr/>
          </p:nvGraphicFramePr>
          <p:xfrm>
            <a:off x="2500298" y="4227101"/>
            <a:ext cx="253976" cy="330188"/>
          </p:xfrm>
          <a:graphic>
            <a:graphicData uri="http://schemas.openxmlformats.org/presentationml/2006/ole">
              <p:oleObj spid="_x0000_s21519" name="Equation" r:id="rId15" imgW="126720" imgH="164880" progId="Equation.DSMT4">
                <p:embed/>
              </p:oleObj>
            </a:graphicData>
          </a:graphic>
        </p:graphicFrame>
        <p:graphicFrame>
          <p:nvGraphicFramePr>
            <p:cNvPr id="10" name="Object 21"/>
            <p:cNvGraphicFramePr>
              <a:graphicFrameLocks noChangeAspect="1"/>
            </p:cNvGraphicFramePr>
            <p:nvPr/>
          </p:nvGraphicFramePr>
          <p:xfrm>
            <a:off x="3071743" y="3630222"/>
            <a:ext cx="253976" cy="355587"/>
          </p:xfrm>
          <a:graphic>
            <a:graphicData uri="http://schemas.openxmlformats.org/presentationml/2006/ole">
              <p:oleObj spid="_x0000_s21520" name="Equation" r:id="rId16" imgW="126720" imgH="177480" progId="Equation.DSMT4">
                <p:embed/>
              </p:oleObj>
            </a:graphicData>
          </a:graphic>
        </p:graphicFrame>
      </p:grp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3552825" y="5214938"/>
            <a:ext cx="2590800" cy="1169987"/>
            <a:chOff x="2137" y="1787"/>
            <a:chExt cx="1632" cy="737"/>
          </a:xfrm>
        </p:grpSpPr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>
              <a:off x="2635" y="2523"/>
              <a:ext cx="1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11"/>
            <p:cNvSpPr>
              <a:spLocks noChangeShapeType="1"/>
            </p:cNvSpPr>
            <p:nvPr/>
          </p:nvSpPr>
          <p:spPr bwMode="auto">
            <a:xfrm rot="-5400000">
              <a:off x="2296" y="2184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12"/>
            <p:cNvSpPr>
              <a:spLocks noChangeAspect="1" noChangeShapeType="1"/>
            </p:cNvSpPr>
            <p:nvPr/>
          </p:nvSpPr>
          <p:spPr bwMode="auto">
            <a:xfrm flipH="1" flipV="1">
              <a:off x="2385" y="2274"/>
              <a:ext cx="249" cy="24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Object 5"/>
            <p:cNvGraphicFramePr>
              <a:graphicFrameLocks noChangeAspect="1"/>
            </p:cNvGraphicFramePr>
            <p:nvPr/>
          </p:nvGraphicFramePr>
          <p:xfrm>
            <a:off x="2137" y="2145"/>
            <a:ext cx="160" cy="272"/>
          </p:xfrm>
          <a:graphic>
            <a:graphicData uri="http://schemas.openxmlformats.org/presentationml/2006/ole">
              <p:oleObj spid="_x0000_s21515" name="Equation" r:id="rId17" imgW="126720" imgH="215640" progId="Equation.DSMT4">
                <p:embed/>
              </p:oleObj>
            </a:graphicData>
          </a:graphic>
        </p:graphicFrame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2867" y="2168"/>
            <a:ext cx="224" cy="272"/>
          </p:xfrm>
          <a:graphic>
            <a:graphicData uri="http://schemas.openxmlformats.org/presentationml/2006/ole">
              <p:oleObj spid="_x0000_s21516" name="Equation" r:id="rId18" imgW="177480" imgH="215640" progId="Equation.DSMT4">
                <p:embed/>
              </p:oleObj>
            </a:graphicData>
          </a:graphic>
        </p:graphicFrame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2421" y="1787"/>
            <a:ext cx="192" cy="304"/>
          </p:xfrm>
          <a:graphic>
            <a:graphicData uri="http://schemas.openxmlformats.org/presentationml/2006/ole">
              <p:oleObj spid="_x0000_s21517" name="Equation" r:id="rId19" imgW="152280" imgH="241200" progId="Equation.DSMT4">
                <p:embed/>
              </p:oleObj>
            </a:graphicData>
          </a:graphic>
        </p:graphicFrame>
      </p:grpSp>
      <p:sp>
        <p:nvSpPr>
          <p:cNvPr id="30" name="AutoShape 8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oShape 2" descr="30%"/>
          <p:cNvSpPr>
            <a:spLocks noChangeArrowheads="1"/>
          </p:cNvSpPr>
          <p:nvPr/>
        </p:nvSpPr>
        <p:spPr bwMode="auto">
          <a:xfrm flipH="1" flipV="1">
            <a:off x="6694488" y="4603750"/>
            <a:ext cx="2133600" cy="1066800"/>
          </a:xfrm>
          <a:prstGeom prst="triangle">
            <a:avLst>
              <a:gd name="adj" fmla="val 82736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540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(1, −1, 2)</a:t>
            </a:r>
            <a:r>
              <a:rPr lang="zh-CN" altLang="en-US" smtClean="0"/>
              <a:t>、</a:t>
            </a:r>
            <a:r>
              <a:rPr lang="en-US" altLang="zh-CN" i="1" smtClean="0"/>
              <a:t> B</a:t>
            </a:r>
            <a:r>
              <a:rPr lang="en-US" altLang="zh-CN" smtClean="0"/>
              <a:t>(5, −6, 2) </a:t>
            </a:r>
            <a:r>
              <a:rPr lang="zh-CN" altLang="en-US" smtClean="0"/>
              <a:t>、</a:t>
            </a:r>
            <a:r>
              <a:rPr lang="en-US" altLang="zh-CN" i="1" smtClean="0"/>
              <a:t> C</a:t>
            </a:r>
            <a:r>
              <a:rPr lang="en-US" altLang="zh-CN" smtClean="0"/>
              <a:t>(1, 3, −1)</a:t>
            </a:r>
            <a:r>
              <a:rPr lang="zh-CN" altLang="en-US" smtClean="0"/>
              <a:t>是三角形的三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个顶点，求 </a:t>
            </a:r>
            <a:r>
              <a:rPr lang="en-US" altLang="zh-CN" i="1" smtClean="0"/>
              <a:t>AC</a:t>
            </a:r>
            <a:r>
              <a:rPr lang="zh-CN" altLang="en-US" smtClean="0"/>
              <a:t> 边上的高 </a:t>
            </a:r>
            <a:r>
              <a:rPr lang="en-US" altLang="zh-CN" i="1" smtClean="0"/>
              <a:t>BD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</a:t>
            </a:r>
            <a:endParaRPr lang="en-US" altLang="zh-CN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例题解答</a:t>
            </a:r>
            <a:endParaRPr lang="zh-CN" alt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809750" y="2847975"/>
          <a:ext cx="4673600" cy="482600"/>
        </p:xfrm>
        <a:graphic>
          <a:graphicData uri="http://schemas.openxmlformats.org/presentationml/2006/ole">
            <p:oleObj spid="_x0000_s22530" name="Equation" r:id="rId5" imgW="2336760" imgH="241200" progId="Equation.DSMT4">
              <p:embed/>
            </p:oleObj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1809750" y="3495675"/>
          <a:ext cx="4648200" cy="482600"/>
        </p:xfrm>
        <a:graphic>
          <a:graphicData uri="http://schemas.openxmlformats.org/presentationml/2006/ole">
            <p:oleObj spid="_x0000_s22531" name="Equation" r:id="rId6" imgW="2323800" imgH="241200" progId="Equation.DSMT4">
              <p:embed/>
            </p:oleObj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/>
        </p:nvGraphicFramePr>
        <p:xfrm>
          <a:off x="1285875" y="4119563"/>
          <a:ext cx="3225800" cy="609600"/>
        </p:xfrm>
        <a:graphic>
          <a:graphicData uri="http://schemas.openxmlformats.org/presentationml/2006/ole">
            <p:oleObj spid="_x0000_s22532" name="Equation" r:id="rId7" imgW="1612800" imgH="304560" progId="Equation.DSMT4">
              <p:embed/>
            </p:oleObj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1255713" y="4886325"/>
          <a:ext cx="2387600" cy="1016000"/>
        </p:xfrm>
        <a:graphic>
          <a:graphicData uri="http://schemas.openxmlformats.org/presentationml/2006/ole">
            <p:oleObj spid="_x0000_s22533" name="Equation" r:id="rId8" imgW="1193760" imgH="507960" progId="Equation.DSMT4">
              <p:embed/>
            </p:oleObj>
          </a:graphicData>
        </a:graphic>
      </p:graphicFrame>
      <p:sp>
        <p:nvSpPr>
          <p:cNvPr id="20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3786188" y="4071938"/>
            <a:ext cx="1000125" cy="7286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3100388" y="4959350"/>
            <a:ext cx="1000125" cy="728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pSp>
        <p:nvGrpSpPr>
          <p:cNvPr id="22545" name="组合 20"/>
          <p:cNvGrpSpPr>
            <a:grpSpLocks/>
          </p:cNvGrpSpPr>
          <p:nvPr/>
        </p:nvGrpSpPr>
        <p:grpSpPr bwMode="auto">
          <a:xfrm>
            <a:off x="4643438" y="4214813"/>
            <a:ext cx="2743200" cy="1714500"/>
            <a:chOff x="5291143" y="1835151"/>
            <a:chExt cx="2743202" cy="1714499"/>
          </a:xfrm>
        </p:grpSpPr>
        <p:grpSp>
          <p:nvGrpSpPr>
            <p:cNvPr id="22546" name="Group 7"/>
            <p:cNvGrpSpPr>
              <a:grpSpLocks/>
            </p:cNvGrpSpPr>
            <p:nvPr/>
          </p:nvGrpSpPr>
          <p:grpSpPr bwMode="auto">
            <a:xfrm>
              <a:off x="5291143" y="1835151"/>
              <a:ext cx="2743202" cy="1609726"/>
              <a:chOff x="3473" y="1492"/>
              <a:chExt cx="1728" cy="1014"/>
            </a:xfrm>
          </p:grpSpPr>
          <p:sp>
            <p:nvSpPr>
              <p:cNvPr id="22548" name="AutoShape 2" descr="30%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344" cy="672"/>
              </a:xfrm>
              <a:prstGeom prst="triangle">
                <a:avLst>
                  <a:gd name="adj" fmla="val 82736"/>
                </a:avLst>
              </a:prstGeom>
              <a:pattFill prst="pct30">
                <a:fgClr>
                  <a:schemeClr val="accent1"/>
                </a:fgClr>
                <a:bgClr>
                  <a:srgbClr val="FFFFFF"/>
                </a:bgClr>
              </a:patt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2536" name="Object 10"/>
              <p:cNvGraphicFramePr>
                <a:graphicFrameLocks noChangeAspect="1"/>
              </p:cNvGraphicFramePr>
              <p:nvPr/>
            </p:nvGraphicFramePr>
            <p:xfrm>
              <a:off x="3473" y="2352"/>
              <a:ext cx="148" cy="148"/>
            </p:xfrm>
            <a:graphic>
              <a:graphicData uri="http://schemas.openxmlformats.org/presentationml/2006/ole">
                <p:oleObj spid="_x0000_s22536" name="公式" r:id="rId10" imgW="317160" imgH="317160" progId="Equation.3">
                  <p:embed/>
                </p:oleObj>
              </a:graphicData>
            </a:graphic>
          </p:graphicFrame>
          <p:graphicFrame>
            <p:nvGraphicFramePr>
              <p:cNvPr id="22537" name="Object 11"/>
              <p:cNvGraphicFramePr>
                <a:graphicFrameLocks noChangeAspect="1"/>
              </p:cNvGraphicFramePr>
              <p:nvPr/>
            </p:nvGraphicFramePr>
            <p:xfrm>
              <a:off x="4687" y="1492"/>
              <a:ext cx="148" cy="148"/>
            </p:xfrm>
            <a:graphic>
              <a:graphicData uri="http://schemas.openxmlformats.org/presentationml/2006/ole">
                <p:oleObj spid="_x0000_s22537" name="公式" r:id="rId11" imgW="317160" imgH="317160" progId="Equation.3">
                  <p:embed/>
                </p:oleObj>
              </a:graphicData>
            </a:graphic>
          </p:graphicFrame>
          <p:graphicFrame>
            <p:nvGraphicFramePr>
              <p:cNvPr id="22538" name="Object 12"/>
              <p:cNvGraphicFramePr>
                <a:graphicFrameLocks noChangeAspect="1"/>
              </p:cNvGraphicFramePr>
              <p:nvPr/>
            </p:nvGraphicFramePr>
            <p:xfrm>
              <a:off x="5053" y="2352"/>
              <a:ext cx="148" cy="154"/>
            </p:xfrm>
            <a:graphic>
              <a:graphicData uri="http://schemas.openxmlformats.org/presentationml/2006/ole">
                <p:oleObj spid="_x0000_s22538" name="公式" r:id="rId12" imgW="317160" imgH="330120" progId="Equation.3">
                  <p:embed/>
                </p:oleObj>
              </a:graphicData>
            </a:graphic>
          </p:graphicFrame>
        </p:grpSp>
        <p:sp>
          <p:nvSpPr>
            <p:cNvPr id="22547" name="Line 9"/>
            <p:cNvSpPr>
              <a:spLocks noChangeShapeType="1"/>
            </p:cNvSpPr>
            <p:nvPr/>
          </p:nvSpPr>
          <p:spPr bwMode="auto">
            <a:xfrm flipH="1">
              <a:off x="7335837" y="2209800"/>
              <a:ext cx="0" cy="1066800"/>
            </a:xfrm>
            <a:prstGeom prst="line">
              <a:avLst/>
            </a:prstGeom>
            <a:noFill/>
            <a:ln w="28575">
              <a:solidFill>
                <a:srgbClr val="930FD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5" name="Object 13"/>
            <p:cNvGraphicFramePr>
              <a:graphicFrameLocks noChangeAspect="1"/>
            </p:cNvGraphicFramePr>
            <p:nvPr/>
          </p:nvGraphicFramePr>
          <p:xfrm>
            <a:off x="7212012" y="3321050"/>
            <a:ext cx="247650" cy="228600"/>
          </p:xfrm>
          <a:graphic>
            <a:graphicData uri="http://schemas.openxmlformats.org/presentationml/2006/ole">
              <p:oleObj spid="_x0000_s22535" name="公式" r:id="rId13" imgW="342720" imgH="317160" progId="Equation.3">
                <p:embed/>
              </p:oleObj>
            </a:graphicData>
          </a:graphic>
        </p:graphicFrame>
      </p:grpSp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4786313" y="4119563"/>
          <a:ext cx="1193800" cy="609600"/>
        </p:xfrm>
        <a:graphic>
          <a:graphicData uri="http://schemas.openxmlformats.org/presentationml/2006/ole">
            <p:oleObj spid="_x0000_s22534" name="Equation" r:id="rId14" imgW="59688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0" grpId="0" animBg="1"/>
      <p:bldP spid="23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杠杆的力矩（课本</a:t>
            </a:r>
            <a:r>
              <a:rPr lang="en-US" altLang="zh-CN" smtClean="0">
                <a:solidFill>
                  <a:srgbClr val="0000FF"/>
                </a:solidFill>
              </a:rPr>
              <a:t>P.18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 </a:t>
            </a:r>
            <a:r>
              <a:rPr lang="en-US" altLang="zh-CN" i="1" smtClean="0"/>
              <a:t>O</a:t>
            </a:r>
            <a:r>
              <a:rPr lang="zh-CN" altLang="en-US" i="1" smtClean="0"/>
              <a:t> </a:t>
            </a:r>
            <a:r>
              <a:rPr lang="zh-CN" altLang="en-US" smtClean="0"/>
              <a:t>为一个杠杆的支点，力    作用于该杠杆的点 </a:t>
            </a:r>
            <a:r>
              <a:rPr lang="en-US" altLang="zh-CN" i="1" smtClean="0"/>
              <a:t>P</a:t>
            </a:r>
            <a:r>
              <a:rPr lang="zh-CN" altLang="en-US" i="1" smtClean="0"/>
              <a:t> </a:t>
            </a:r>
            <a:r>
              <a:rPr lang="zh-CN" altLang="en-US" smtClean="0"/>
              <a:t>处，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     与        的夹角为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，则     对支点</a:t>
            </a:r>
            <a:r>
              <a:rPr lang="en-US" altLang="zh-CN" i="1" smtClean="0"/>
              <a:t>O</a:t>
            </a:r>
            <a:r>
              <a:rPr lang="zh-CN" altLang="en-US" i="1" smtClean="0"/>
              <a:t> </a:t>
            </a:r>
            <a:r>
              <a:rPr lang="zh-CN" altLang="en-US" smtClean="0"/>
              <a:t>的力矩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向量积在物理中的应用</a:t>
            </a:r>
            <a:endParaRPr lang="zh-CN" altLang="en-US" dirty="0"/>
          </a:p>
        </p:txBody>
      </p:sp>
      <p:pic>
        <p:nvPicPr>
          <p:cNvPr id="26628" name="Picture 4" descr="C:\Users\cjl\Desktop\p15-力矩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4457700"/>
            <a:ext cx="4000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4645025" y="2036763"/>
          <a:ext cx="330200" cy="406400"/>
        </p:xfrm>
        <a:graphic>
          <a:graphicData uri="http://schemas.openxmlformats.org/presentationml/2006/ole">
            <p:oleObj spid="_x0000_s23554" name="Equation" r:id="rId4" imgW="164880" imgH="20304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928688" y="2593975"/>
          <a:ext cx="330200" cy="406400"/>
        </p:xfrm>
        <a:graphic>
          <a:graphicData uri="http://schemas.openxmlformats.org/presentationml/2006/ole">
            <p:oleObj spid="_x0000_s23555" name="Equation" r:id="rId5" imgW="164880" imgH="2030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643063" y="2593975"/>
          <a:ext cx="508000" cy="431800"/>
        </p:xfrm>
        <a:graphic>
          <a:graphicData uri="http://schemas.openxmlformats.org/presentationml/2006/ole">
            <p:oleObj spid="_x0000_s23556" name="Equation" r:id="rId6" imgW="253800" imgH="21564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4284663" y="2593975"/>
          <a:ext cx="330200" cy="406400"/>
        </p:xfrm>
        <a:graphic>
          <a:graphicData uri="http://schemas.openxmlformats.org/presentationml/2006/ole">
            <p:oleObj spid="_x0000_s23557" name="Equation" r:id="rId7" imgW="164880" imgH="20304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721100" y="3143250"/>
          <a:ext cx="1701800" cy="431800"/>
        </p:xfrm>
        <a:graphic>
          <a:graphicData uri="http://schemas.openxmlformats.org/presentationml/2006/ole">
            <p:oleObj spid="_x0000_s23558" name="Equation" r:id="rId8" imgW="850680" imgH="215640" progId="Equation.DSMT4">
              <p:embed/>
            </p:oleObj>
          </a:graphicData>
        </a:graphic>
      </p:graphicFrame>
      <p:pic>
        <p:nvPicPr>
          <p:cNvPr id="11" name="Picture 5" descr="C:\Users\cjl\Desktop\p15-力矩-2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143500" y="4457700"/>
            <a:ext cx="40005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P.20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设刚体以等角速度    绕 </a:t>
            </a:r>
            <a:r>
              <a:rPr lang="en-US" altLang="zh-CN" i="1" smtClean="0"/>
              <a:t>l</a:t>
            </a:r>
            <a:r>
              <a:rPr lang="zh-CN" altLang="en-US" smtClean="0"/>
              <a:t> 轴旋转，</a:t>
            </a:r>
            <a:r>
              <a:rPr lang="en-US" altLang="zh-CN" i="1" smtClean="0"/>
              <a:t>M</a:t>
            </a:r>
            <a:r>
              <a:rPr lang="zh-CN" altLang="en-US" i="1" smtClean="0"/>
              <a:t> </a:t>
            </a:r>
            <a:r>
              <a:rPr lang="zh-CN" altLang="en-US" smtClean="0"/>
              <a:t>为刚体上一点，点 </a:t>
            </a:r>
            <a:r>
              <a:rPr lang="en-US" altLang="zh-CN" i="1" smtClean="0"/>
              <a:t>M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	</a:t>
            </a:r>
            <a:r>
              <a:rPr lang="zh-CN" altLang="en-US" smtClean="0"/>
              <a:t> 到旋转轴的距离为 </a:t>
            </a:r>
            <a:r>
              <a:rPr lang="en-US" altLang="zh-CN" i="1" smtClean="0"/>
              <a:t>a</a:t>
            </a:r>
            <a:r>
              <a:rPr lang="zh-CN" altLang="en-US" smtClean="0"/>
              <a:t>，在 </a:t>
            </a:r>
            <a:r>
              <a:rPr lang="en-US" altLang="zh-CN" i="1" smtClean="0"/>
              <a:t>l</a:t>
            </a:r>
            <a:r>
              <a:rPr lang="zh-CN" altLang="en-US" smtClean="0"/>
              <a:t> 轴上任取一点 </a:t>
            </a:r>
            <a:r>
              <a:rPr lang="en-US" altLang="zh-CN" i="1" smtClean="0"/>
              <a:t>O</a:t>
            </a:r>
            <a:r>
              <a:rPr lang="zh-CN" altLang="en-US" smtClean="0"/>
              <a:t>，作             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并以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表示    与    的夹角，则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设点 </a:t>
            </a:r>
            <a:r>
              <a:rPr lang="en-US" altLang="zh-CN" i="1" smtClean="0"/>
              <a:t>M</a:t>
            </a:r>
            <a:r>
              <a:rPr lang="zh-CN" altLang="en-US" smtClean="0"/>
              <a:t> 的线速度为  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于是刚体上一点 </a:t>
            </a:r>
            <a:r>
              <a:rPr lang="en-US" altLang="zh-CN" i="1" smtClean="0"/>
              <a:t>M</a:t>
            </a:r>
            <a:r>
              <a:rPr lang="zh-CN" altLang="en-US" smtClean="0"/>
              <a:t> 的线速度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向量积在物理中的应用</a:t>
            </a:r>
            <a:endParaRPr lang="zh-CN" altLang="en-US" dirty="0"/>
          </a:p>
        </p:txBody>
      </p:sp>
      <p:pic>
        <p:nvPicPr>
          <p:cNvPr id="24587" name="Picture 2" descr="C:\Users\cjl\Desktop\p17-ex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3250" y="3905250"/>
            <a:ext cx="21907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3314700" y="1997075"/>
          <a:ext cx="304800" cy="431800"/>
        </p:xfrm>
        <a:graphic>
          <a:graphicData uri="http://schemas.openxmlformats.org/presentationml/2006/ole">
            <p:oleObj spid="_x0000_s24578" name="Equation" r:id="rId5" imgW="152280" imgH="215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29163" y="4243388"/>
          <a:ext cx="1244600" cy="431800"/>
        </p:xfrm>
        <a:graphic>
          <a:graphicData uri="http://schemas.openxmlformats.org/presentationml/2006/ole">
            <p:oleObj spid="_x0000_s24579" name="Equation" r:id="rId6" imgW="622080" imgH="215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7215188" y="2582863"/>
          <a:ext cx="1066800" cy="431800"/>
        </p:xfrm>
        <a:graphic>
          <a:graphicData uri="http://schemas.openxmlformats.org/presentationml/2006/ole">
            <p:oleObj spid="_x0000_s24580" name="Equation" r:id="rId7" imgW="533160" imgH="2156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368550" y="3141663"/>
          <a:ext cx="304800" cy="431800"/>
        </p:xfrm>
        <a:graphic>
          <a:graphicData uri="http://schemas.openxmlformats.org/presentationml/2006/ole">
            <p:oleObj spid="_x0000_s24581" name="Equation" r:id="rId8" imgW="152280" imgH="2156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030538" y="3167063"/>
          <a:ext cx="254000" cy="406400"/>
        </p:xfrm>
        <a:graphic>
          <a:graphicData uri="http://schemas.openxmlformats.org/presentationml/2006/ole">
            <p:oleObj spid="_x0000_s24582" name="Equation" r:id="rId9" imgW="126720" imgH="2030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846638" y="3071813"/>
          <a:ext cx="1498600" cy="609600"/>
        </p:xfrm>
        <a:graphic>
          <a:graphicData uri="http://schemas.openxmlformats.org/presentationml/2006/ole">
            <p:oleObj spid="_x0000_s24583" name="Equation" r:id="rId10" imgW="749160" imgH="30456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3457575" y="3697288"/>
          <a:ext cx="254000" cy="431800"/>
        </p:xfrm>
        <a:graphic>
          <a:graphicData uri="http://schemas.openxmlformats.org/presentationml/2006/ole">
            <p:oleObj spid="_x0000_s24584" name="Equation" r:id="rId11" imgW="126720" imgH="21564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343525" y="2000250"/>
            <a:ext cx="32861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843338" y="2571750"/>
            <a:ext cx="47863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7511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               两两垂直，符合右手法则且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           ，计算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向量                的</a:t>
            </a:r>
            <a:r>
              <a:rPr lang="zh-CN" altLang="en-US" smtClean="0">
                <a:solidFill>
                  <a:srgbClr val="FF0000"/>
                </a:solidFill>
              </a:rPr>
              <a:t>混合积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性质：</a:t>
            </a:r>
            <a:endParaRPr lang="en-US" altLang="zh-CN" smtClean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三、向量的混合积</a:t>
            </a: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00200" y="1500188"/>
          <a:ext cx="1219200" cy="482600"/>
        </p:xfrm>
        <a:graphic>
          <a:graphicData uri="http://schemas.openxmlformats.org/presentationml/2006/ole">
            <p:oleObj spid="_x0000_s25602" name="Equation" r:id="rId6" imgW="609480" imgH="2412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545263" y="1485900"/>
          <a:ext cx="1955800" cy="609600"/>
        </p:xfrm>
        <a:graphic>
          <a:graphicData uri="http://schemas.openxmlformats.org/presentationml/2006/ole">
            <p:oleObj spid="_x0000_s25603" name="Equation" r:id="rId7" imgW="977760" imgH="3045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42938" y="1997075"/>
          <a:ext cx="863600" cy="609600"/>
        </p:xfrm>
        <a:graphic>
          <a:graphicData uri="http://schemas.openxmlformats.org/presentationml/2006/ole">
            <p:oleObj spid="_x0000_s25604" name="Equation" r:id="rId8" imgW="431640" imgH="30456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722813" y="3073400"/>
          <a:ext cx="2540000" cy="635000"/>
        </p:xfrm>
        <a:graphic>
          <a:graphicData uri="http://schemas.openxmlformats.org/presentationml/2006/ole">
            <p:oleObj spid="_x0000_s25605" name="Equation" r:id="rId9" imgW="1269720" imgH="317160" progId="Equation.DSMT4">
              <p:embed/>
            </p:oleObj>
          </a:graphicData>
        </a:graphic>
      </p:graphicFrame>
      <p:grpSp>
        <p:nvGrpSpPr>
          <p:cNvPr id="25618" name="组合 28"/>
          <p:cNvGrpSpPr>
            <a:grpSpLocks/>
          </p:cNvGrpSpPr>
          <p:nvPr/>
        </p:nvGrpSpPr>
        <p:grpSpPr bwMode="auto">
          <a:xfrm>
            <a:off x="6929438" y="114300"/>
            <a:ext cx="2074862" cy="1455738"/>
            <a:chOff x="3552825" y="4945063"/>
            <a:chExt cx="2590800" cy="1784350"/>
          </a:xfrm>
        </p:grpSpPr>
        <p:grpSp>
          <p:nvGrpSpPr>
            <p:cNvPr id="25621" name="组合 26"/>
            <p:cNvGrpSpPr>
              <a:grpSpLocks/>
            </p:cNvGrpSpPr>
            <p:nvPr/>
          </p:nvGrpSpPr>
          <p:grpSpPr bwMode="auto">
            <a:xfrm>
              <a:off x="3843338" y="4945063"/>
              <a:ext cx="2300287" cy="1784350"/>
              <a:chOff x="2500298" y="3003182"/>
              <a:chExt cx="2300066" cy="1784286"/>
            </a:xfrm>
          </p:grpSpPr>
          <p:grpSp>
            <p:nvGrpSpPr>
              <p:cNvPr id="25626" name="组合 10"/>
              <p:cNvGrpSpPr>
                <a:grpSpLocks/>
              </p:cNvGrpSpPr>
              <p:nvPr/>
            </p:nvGrpSpPr>
            <p:grpSpPr bwMode="auto">
              <a:xfrm rot="-5400000">
                <a:off x="3000364" y="2643182"/>
                <a:ext cx="1440000" cy="2160000"/>
                <a:chOff x="3000364" y="2643182"/>
                <a:chExt cx="1440000" cy="2160000"/>
              </a:xfrm>
            </p:grpSpPr>
            <p:sp>
              <p:nvSpPr>
                <p:cNvPr id="32" name="立方体 31"/>
                <p:cNvSpPr/>
                <p:nvPr/>
              </p:nvSpPr>
              <p:spPr>
                <a:xfrm>
                  <a:off x="3000482" y="2656612"/>
                  <a:ext cx="1439881" cy="2146571"/>
                </a:xfrm>
                <a:prstGeom prst="cube">
                  <a:avLst/>
                </a:prstGeom>
                <a:solidFill>
                  <a:srgbClr val="2DA2BF"/>
                </a:solidFill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Times New Roman"/>
                    <a:ea typeface="楷体_GB2312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356560" y="2656611"/>
                  <a:ext cx="1079911" cy="1789800"/>
                </a:xfrm>
                <a:prstGeom prst="rect">
                  <a:avLst/>
                </a:prstGeom>
                <a:noFill/>
                <a:ln w="25400" cap="flat" cmpd="sng" algn="ctr">
                  <a:solidFill>
                    <a:srgbClr val="000000"/>
                  </a:solidFill>
                  <a:prstDash val="dash"/>
                </a:ln>
                <a:effectLst/>
              </p:spPr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rgbClr val="FFFFFF"/>
                    </a:solidFill>
                    <a:latin typeface="Times New Roman"/>
                    <a:ea typeface="楷体_GB2312"/>
                    <a:cs typeface="Times New Roman"/>
                  </a:endParaRPr>
                </a:p>
              </p:txBody>
            </p:sp>
            <p:cxnSp>
              <p:nvCxnSpPr>
                <p:cNvPr id="25629" name="直接连接符 3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000364" y="4429132"/>
                  <a:ext cx="357190" cy="357190"/>
                </a:xfrm>
                <a:prstGeom prst="line">
                  <a:avLst/>
                </a:prstGeom>
                <a:noFill/>
                <a:ln w="28575" algn="ctr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</p:cxnSp>
          </p:grpSp>
          <p:graphicFrame>
            <p:nvGraphicFramePr>
              <p:cNvPr id="8" name="Object 14"/>
              <p:cNvGraphicFramePr>
                <a:graphicFrameLocks noChangeAspect="1"/>
              </p:cNvGraphicFramePr>
              <p:nvPr/>
            </p:nvGraphicFramePr>
            <p:xfrm>
              <a:off x="3817934" y="4457268"/>
              <a:ext cx="254000" cy="330200"/>
            </p:xfrm>
            <a:graphic>
              <a:graphicData uri="http://schemas.openxmlformats.org/presentationml/2006/ole">
                <p:oleObj spid="_x0000_s25613" name="Equation" r:id="rId10" imgW="126720" imgH="164880" progId="Equation.DSMT4">
                  <p:embed/>
                </p:oleObj>
              </a:graphicData>
            </a:graphic>
          </p:graphicFrame>
          <p:graphicFrame>
            <p:nvGraphicFramePr>
              <p:cNvPr id="6" name="Object 14"/>
              <p:cNvGraphicFramePr>
                <a:graphicFrameLocks noChangeAspect="1"/>
              </p:cNvGraphicFramePr>
              <p:nvPr/>
            </p:nvGraphicFramePr>
            <p:xfrm>
              <a:off x="2500298" y="4227101"/>
              <a:ext cx="253976" cy="330188"/>
            </p:xfrm>
            <a:graphic>
              <a:graphicData uri="http://schemas.openxmlformats.org/presentationml/2006/ole">
                <p:oleObj spid="_x0000_s25614" name="Equation" r:id="rId11" imgW="126720" imgH="164880" progId="Equation.DSMT4">
                  <p:embed/>
                </p:oleObj>
              </a:graphicData>
            </a:graphic>
          </p:graphicFrame>
          <p:graphicFrame>
            <p:nvGraphicFramePr>
              <p:cNvPr id="7" name="Object 21"/>
              <p:cNvGraphicFramePr>
                <a:graphicFrameLocks noChangeAspect="1"/>
              </p:cNvGraphicFramePr>
              <p:nvPr/>
            </p:nvGraphicFramePr>
            <p:xfrm>
              <a:off x="3071743" y="3630222"/>
              <a:ext cx="253976" cy="355587"/>
            </p:xfrm>
            <a:graphic>
              <a:graphicData uri="http://schemas.openxmlformats.org/presentationml/2006/ole">
                <p:oleObj spid="_x0000_s25615" name="Equation" r:id="rId12" imgW="126720" imgH="177480" progId="Equation.DSMT4">
                  <p:embed/>
                </p:oleObj>
              </a:graphicData>
            </a:graphic>
          </p:graphicFrame>
        </p:grpSp>
        <p:grpSp>
          <p:nvGrpSpPr>
            <p:cNvPr id="25622" name="Group 17"/>
            <p:cNvGrpSpPr>
              <a:grpSpLocks/>
            </p:cNvGrpSpPr>
            <p:nvPr/>
          </p:nvGrpSpPr>
          <p:grpSpPr bwMode="auto">
            <a:xfrm>
              <a:off x="3552825" y="5214938"/>
              <a:ext cx="2590800" cy="1169987"/>
              <a:chOff x="2137" y="1787"/>
              <a:chExt cx="1632" cy="737"/>
            </a:xfrm>
          </p:grpSpPr>
          <p:sp>
            <p:nvSpPr>
              <p:cNvPr id="25623" name="Line 10"/>
              <p:cNvSpPr>
                <a:spLocks noChangeShapeType="1"/>
              </p:cNvSpPr>
              <p:nvPr/>
            </p:nvSpPr>
            <p:spPr bwMode="auto">
              <a:xfrm>
                <a:off x="2635" y="2523"/>
                <a:ext cx="113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4" name="Line 11"/>
              <p:cNvSpPr>
                <a:spLocks noChangeShapeType="1"/>
              </p:cNvSpPr>
              <p:nvPr/>
            </p:nvSpPr>
            <p:spPr bwMode="auto">
              <a:xfrm rot="-5400000">
                <a:off x="2296" y="2184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lg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5" name="Line 1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385" y="2274"/>
                <a:ext cx="249" cy="24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" name="Object 5"/>
              <p:cNvGraphicFramePr>
                <a:graphicFrameLocks noChangeAspect="1"/>
              </p:cNvGraphicFramePr>
              <p:nvPr/>
            </p:nvGraphicFramePr>
            <p:xfrm>
              <a:off x="2137" y="2145"/>
              <a:ext cx="160" cy="272"/>
            </p:xfrm>
            <a:graphic>
              <a:graphicData uri="http://schemas.openxmlformats.org/presentationml/2006/ole">
                <p:oleObj spid="_x0000_s25610" name="Equation" r:id="rId13" imgW="126720" imgH="215640" progId="Equation.DSMT4">
                  <p:embed/>
                </p:oleObj>
              </a:graphicData>
            </a:graphic>
          </p:graphicFrame>
          <p:graphicFrame>
            <p:nvGraphicFramePr>
              <p:cNvPr id="9" name="Object 11"/>
              <p:cNvGraphicFramePr>
                <a:graphicFrameLocks noChangeAspect="1"/>
              </p:cNvGraphicFramePr>
              <p:nvPr/>
            </p:nvGraphicFramePr>
            <p:xfrm>
              <a:off x="2867" y="2168"/>
              <a:ext cx="224" cy="272"/>
            </p:xfrm>
            <a:graphic>
              <a:graphicData uri="http://schemas.openxmlformats.org/presentationml/2006/ole">
                <p:oleObj spid="_x0000_s25611" name="Equation" r:id="rId14" imgW="177480" imgH="215640" progId="Equation.DSMT4">
                  <p:embed/>
                </p:oleObj>
              </a:graphicData>
            </a:graphic>
          </p:graphicFrame>
          <p:graphicFrame>
            <p:nvGraphicFramePr>
              <p:cNvPr id="10" name="Object 16"/>
              <p:cNvGraphicFramePr>
                <a:graphicFrameLocks noChangeAspect="1"/>
              </p:cNvGraphicFramePr>
              <p:nvPr/>
            </p:nvGraphicFramePr>
            <p:xfrm>
              <a:off x="2421" y="1787"/>
              <a:ext cx="192" cy="304"/>
            </p:xfrm>
            <a:graphic>
              <a:graphicData uri="http://schemas.openxmlformats.org/presentationml/2006/ole">
                <p:oleObj spid="_x0000_s25612" name="Equation" r:id="rId15" imgW="152280" imgH="241200" progId="Equation.DSMT4">
                  <p:embed/>
                </p:oleObj>
              </a:graphicData>
            </a:graphic>
          </p:graphicFrame>
        </p:grpSp>
      </p:grpSp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714375" y="3997325"/>
          <a:ext cx="7874000" cy="1092200"/>
        </p:xfrm>
        <a:graphic>
          <a:graphicData uri="http://schemas.openxmlformats.org/presentationml/2006/ole">
            <p:oleObj spid="_x0000_s25606" name="Equation" r:id="rId16" imgW="3936960" imgH="545760" progId="Equation.DSMT4">
              <p:embed/>
            </p:oleObj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2508250" y="1982788"/>
          <a:ext cx="1549400" cy="635000"/>
        </p:xfrm>
        <a:graphic>
          <a:graphicData uri="http://schemas.openxmlformats.org/presentationml/2006/ole">
            <p:oleObj spid="_x0000_s25607" name="Equation" r:id="rId17" imgW="774360" imgH="317160" progId="Equation.DSMT4">
              <p:embed/>
            </p:oleObj>
          </a:graphicData>
        </a:graphic>
      </p:graphicFrame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714875" y="3071813"/>
            <a:ext cx="1262063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2303463" y="3128963"/>
          <a:ext cx="1041400" cy="482600"/>
        </p:xfrm>
        <a:graphic>
          <a:graphicData uri="http://schemas.openxmlformats.org/presentationml/2006/ole">
            <p:oleObj spid="_x0000_s25608" name="Equation" r:id="rId18" imgW="520560" imgH="241200" progId="Equation.DSMT4">
              <p:embed/>
            </p:oleObj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1743075" y="5100638"/>
          <a:ext cx="6629400" cy="1600200"/>
        </p:xfrm>
        <a:graphic>
          <a:graphicData uri="http://schemas.openxmlformats.org/presentationml/2006/ole">
            <p:oleObj spid="_x0000_s25609" name="Equation" r:id="rId19" imgW="3314520" imgH="799920" progId="Equation.DSMT4">
              <p:embed/>
            </p:oleObj>
          </a:graphicData>
        </a:graphic>
      </p:graphicFrame>
      <p:pic>
        <p:nvPicPr>
          <p:cNvPr id="68629" name="Picture 21"/>
          <p:cNvPicPr>
            <a:picLocks noChangeAspect="1" noChangeArrowheads="1"/>
          </p:cNvPicPr>
          <p:nvPr/>
        </p:nvPicPr>
        <p:blipFill>
          <a:blip r:embed="rId20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272358" y="2143116"/>
            <a:ext cx="1876514" cy="1714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mtClean="0"/>
              <a:t>向量               的混合积是一个数，其</a:t>
            </a:r>
            <a:r>
              <a:rPr lang="zh-CN" altLang="en-US" smtClean="0">
                <a:solidFill>
                  <a:srgbClr val="FF0000"/>
                </a:solidFill>
              </a:rPr>
              <a:t>绝对值</a:t>
            </a:r>
            <a:r>
              <a:rPr lang="zh-CN" altLang="en-US" smtClean="0"/>
              <a:t>表示以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为棱的平行六面体的体积．</a:t>
            </a:r>
            <a:endParaRPr lang="en-US" altLang="zh-CN" smtClean="0"/>
          </a:p>
          <a:p>
            <a:pPr>
              <a:lnSpc>
                <a:spcPct val="130000"/>
              </a:lnSpc>
            </a:pPr>
            <a:r>
              <a:rPr lang="zh-CN" altLang="en-US" smtClean="0"/>
              <a:t>若               组成</a:t>
            </a:r>
            <a:r>
              <a:rPr lang="zh-CN" altLang="en-US" smtClean="0">
                <a:solidFill>
                  <a:srgbClr val="FF0000"/>
                </a:solidFill>
              </a:rPr>
              <a:t>右手系</a:t>
            </a:r>
            <a:r>
              <a:rPr lang="zh-CN" altLang="en-US" smtClean="0"/>
              <a:t>，则混合积的值是</a:t>
            </a:r>
            <a:r>
              <a:rPr lang="zh-CN" altLang="en-US" smtClean="0">
                <a:solidFill>
                  <a:srgbClr val="FF0000"/>
                </a:solidFill>
              </a:rPr>
              <a:t>正</a:t>
            </a:r>
            <a:r>
              <a:rPr lang="zh-CN" altLang="en-US" smtClean="0"/>
              <a:t>的；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若               组成</a:t>
            </a:r>
            <a:r>
              <a:rPr lang="zh-CN" altLang="en-US" smtClean="0">
                <a:solidFill>
                  <a:srgbClr val="0000FF"/>
                </a:solidFill>
              </a:rPr>
              <a:t>左手系</a:t>
            </a:r>
            <a:r>
              <a:rPr lang="zh-CN" altLang="en-US" smtClean="0"/>
              <a:t>，则混合积的值是</a:t>
            </a:r>
            <a:r>
              <a:rPr lang="zh-CN" altLang="en-US" smtClean="0">
                <a:solidFill>
                  <a:srgbClr val="0000FF"/>
                </a:solidFill>
              </a:rPr>
              <a:t>负</a:t>
            </a:r>
            <a:r>
              <a:rPr lang="zh-CN" altLang="en-US" smtClean="0"/>
              <a:t>的．</a:t>
            </a: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/>
              <a:t>应用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：</a:t>
            </a:r>
            <a:endParaRPr lang="en-US" altLang="zh-CN" smtClean="0"/>
          </a:p>
          <a:p>
            <a:pPr>
              <a:lnSpc>
                <a:spcPct val="13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                       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zh-CN" altLang="en-US" smtClean="0"/>
              <a:t>               不共面；</a:t>
            </a:r>
            <a:endParaRPr lang="en-US" altLang="zh-CN" smtClean="0"/>
          </a:p>
          <a:p>
            <a:pPr>
              <a:lnSpc>
                <a:spcPct val="130000"/>
              </a:lnSpc>
              <a:buClr>
                <a:srgbClr val="FF0000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3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                       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zh-CN" altLang="en-US" smtClean="0"/>
              <a:t>               共面．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向量混合积的几何意义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601788" y="1503363"/>
          <a:ext cx="1041400" cy="482600"/>
        </p:xfrm>
        <a:graphic>
          <a:graphicData uri="http://schemas.openxmlformats.org/presentationml/2006/ole">
            <p:oleObj spid="_x0000_s26626" name="Equation" r:id="rId3" imgW="520560" imgH="2412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643813" y="1503363"/>
          <a:ext cx="1041400" cy="482600"/>
        </p:xfrm>
        <a:graphic>
          <a:graphicData uri="http://schemas.openxmlformats.org/presentationml/2006/ole">
            <p:oleObj spid="_x0000_s26627" name="Equation" r:id="rId4" imgW="520560" imgH="2412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57300" y="2500313"/>
          <a:ext cx="1041400" cy="482600"/>
        </p:xfrm>
        <a:graphic>
          <a:graphicData uri="http://schemas.openxmlformats.org/presentationml/2006/ole">
            <p:oleObj spid="_x0000_s26628" name="Equation" r:id="rId5" imgW="520560" imgH="2412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57300" y="2971800"/>
          <a:ext cx="1041400" cy="482600"/>
        </p:xfrm>
        <a:graphic>
          <a:graphicData uri="http://schemas.openxmlformats.org/presentationml/2006/ole">
            <p:oleObj spid="_x0000_s26629" name="Equation" r:id="rId6" imgW="520560" imgH="241200" progId="Equation.DSMT4">
              <p:embed/>
            </p:oleObj>
          </a:graphicData>
        </a:graphic>
      </p:graphicFrame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63820" y="4500570"/>
            <a:ext cx="2580180" cy="235743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1214438" y="4391025"/>
          <a:ext cx="1498600" cy="609600"/>
        </p:xfrm>
        <a:graphic>
          <a:graphicData uri="http://schemas.openxmlformats.org/presentationml/2006/ole">
            <p:oleObj spid="_x0000_s26630" name="Equation" r:id="rId8" imgW="749160" imgH="30456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244850" y="4403725"/>
          <a:ext cx="1041400" cy="482600"/>
        </p:xfrm>
        <a:graphic>
          <a:graphicData uri="http://schemas.openxmlformats.org/presentationml/2006/ole">
            <p:oleObj spid="_x0000_s26631" name="Equation" r:id="rId9" imgW="520560" imgH="24120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214438" y="5319713"/>
          <a:ext cx="1498600" cy="609600"/>
        </p:xfrm>
        <a:graphic>
          <a:graphicData uri="http://schemas.openxmlformats.org/presentationml/2006/ole">
            <p:oleObj spid="_x0000_s26632" name="Equation" r:id="rId10" imgW="749160" imgH="30456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244850" y="5332413"/>
          <a:ext cx="1041400" cy="482600"/>
        </p:xfrm>
        <a:graphic>
          <a:graphicData uri="http://schemas.openxmlformats.org/presentationml/2006/ole">
            <p:oleObj spid="_x0000_s26633" name="Equation" r:id="rId11" imgW="52056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8 − 2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10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向量    和    的</a:t>
            </a:r>
            <a:r>
              <a:rPr lang="zh-CN" altLang="en-US" smtClean="0">
                <a:solidFill>
                  <a:srgbClr val="FF0000"/>
                </a:solidFill>
              </a:rPr>
              <a:t>数量积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内积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点积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是它们的夹角．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交换律：</a:t>
            </a:r>
            <a:endParaRPr lang="en-US" altLang="zh-CN" i="1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分配律：</a:t>
            </a:r>
            <a:endParaRPr lang="zh-CN" altLang="en-US" i="1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结合律：</a:t>
            </a: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l</a:t>
            </a:r>
            <a:r>
              <a:rPr lang="zh-CN" altLang="en-US" smtClean="0"/>
              <a:t> 为实数，则</a:t>
            </a:r>
            <a:endParaRPr lang="zh-CN" altLang="en-US" i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一、两向量的数量积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32100" y="1500188"/>
          <a:ext cx="254000" cy="431800"/>
        </p:xfrm>
        <a:graphic>
          <a:graphicData uri="http://schemas.openxmlformats.org/presentationml/2006/ole">
            <p:oleObj spid="_x0000_s2050" name="Equation" r:id="rId3" imgW="126720" imgH="215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492500" y="2147888"/>
          <a:ext cx="2159000" cy="609600"/>
        </p:xfrm>
        <a:graphic>
          <a:graphicData uri="http://schemas.openxmlformats.org/presentationml/2006/ole">
            <p:oleObj spid="_x0000_s2051" name="Equation" r:id="rId4" imgW="1079280" imgH="30456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895475" y="3695700"/>
          <a:ext cx="1422400" cy="431800"/>
        </p:xfrm>
        <a:graphic>
          <a:graphicData uri="http://schemas.openxmlformats.org/presentationml/2006/ole">
            <p:oleObj spid="_x0000_s2052" name="Equation" r:id="rId5" imgW="711000" imgH="21564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895475" y="4525963"/>
          <a:ext cx="2819400" cy="635000"/>
        </p:xfrm>
        <a:graphic>
          <a:graphicData uri="http://schemas.openxmlformats.org/presentationml/2006/ole">
            <p:oleObj spid="_x0000_s2053" name="Equation" r:id="rId6" imgW="1409400" imgH="317160" progId="Equation.DSMT4">
              <p:embed/>
            </p:oleObj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/>
        </p:nvGraphicFramePr>
        <p:xfrm>
          <a:off x="4057650" y="5400675"/>
          <a:ext cx="3657600" cy="635000"/>
        </p:xfrm>
        <a:graphic>
          <a:graphicData uri="http://schemas.openxmlformats.org/presentationml/2006/ole">
            <p:oleObj spid="_x0000_s2054" name="Equation" r:id="rId7" imgW="1828800" imgH="31716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072063" y="5400675"/>
            <a:ext cx="1285875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6357938" y="5400675"/>
            <a:ext cx="142875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2060" name="Picture 17" descr="C:\Users\cjl\Desktop\p13-数量积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72250" y="0"/>
            <a:ext cx="257175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2200275" y="1500188"/>
          <a:ext cx="254000" cy="431800"/>
        </p:xfrm>
        <a:graphic>
          <a:graphicData uri="http://schemas.openxmlformats.org/presentationml/2006/ole">
            <p:oleObj spid="_x0000_s2055" name="Equation" r:id="rId9" imgW="126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数量积的坐标表达式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8" name="Rectangle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                 ，                               ，则</a:t>
            </a:r>
            <a:endParaRPr lang="en-US" altLang="zh-CN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042988" y="1501775"/>
          <a:ext cx="2438400" cy="558800"/>
        </p:xfrm>
        <a:graphic>
          <a:graphicData uri="http://schemas.openxmlformats.org/presentationml/2006/ole">
            <p:oleObj spid="_x0000_s3074" name="Equation" r:id="rId4" imgW="1218960" imgH="2793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779838" y="1501775"/>
          <a:ext cx="2387600" cy="558800"/>
        </p:xfrm>
        <a:graphic>
          <a:graphicData uri="http://schemas.openxmlformats.org/presentationml/2006/ole">
            <p:oleObj spid="_x0000_s3075" name="Equation" r:id="rId5" imgW="1193760" imgH="27936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65163" y="2201863"/>
          <a:ext cx="8178800" cy="2870200"/>
        </p:xfrm>
        <a:graphic>
          <a:graphicData uri="http://schemas.openxmlformats.org/presentationml/2006/ole">
            <p:oleObj spid="_x0000_s3076" name="Equation" r:id="rId6" imgW="4089240" imgH="143496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85863" y="4043363"/>
            <a:ext cx="40290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85863" y="4572000"/>
            <a:ext cx="40290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71613" y="2871788"/>
            <a:ext cx="100012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443663" y="2871788"/>
            <a:ext cx="1071562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043363" y="3432175"/>
            <a:ext cx="1071562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5863" y="2867025"/>
            <a:ext cx="7672387" cy="1128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1" grpId="0" animBg="1"/>
      <p:bldP spid="13" grpId="0" animBg="1"/>
      <p:bldP spid="1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数量积的坐标表达式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8" name="Rectangle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设                         ，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当        为非零向量时，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          的充要条件是</a:t>
            </a:r>
            <a:endParaRPr lang="zh-CN" altLang="en-US" i="1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908175" y="1514475"/>
          <a:ext cx="1879600" cy="533400"/>
        </p:xfrm>
        <a:graphic>
          <a:graphicData uri="http://schemas.openxmlformats.org/presentationml/2006/ole">
            <p:oleObj spid="_x0000_s4098" name="Equation" r:id="rId3" imgW="939600" imgH="26640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009900" y="2211388"/>
          <a:ext cx="3124200" cy="533400"/>
        </p:xfrm>
        <a:graphic>
          <a:graphicData uri="http://schemas.openxmlformats.org/presentationml/2006/ole">
            <p:oleObj spid="_x0000_s4099" name="Equation" r:id="rId4" imgW="1562040" imgH="266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824538" y="541338"/>
          <a:ext cx="2082800" cy="609600"/>
        </p:xfrm>
        <a:graphic>
          <a:graphicData uri="http://schemas.openxmlformats.org/presentationml/2006/ole">
            <p:oleObj spid="_x0000_s4100" name="Equation" r:id="rId5" imgW="1041120" imgH="30456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914525" y="2855913"/>
          <a:ext cx="584200" cy="482600"/>
        </p:xfrm>
        <a:graphic>
          <a:graphicData uri="http://schemas.openxmlformats.org/presentationml/2006/ole">
            <p:oleObj spid="_x0000_s4101" name="Equation" r:id="rId6" imgW="291960" imgH="241200" progId="Equation.DSMT4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866900" y="3376613"/>
          <a:ext cx="5410200" cy="1066800"/>
        </p:xfrm>
        <a:graphic>
          <a:graphicData uri="http://schemas.openxmlformats.org/presentationml/2006/ole">
            <p:oleObj spid="_x0000_s4102" name="Equation" r:id="rId7" imgW="2705040" imgH="53316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457575" y="3328988"/>
            <a:ext cx="382905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284663" y="4560888"/>
          <a:ext cx="3581400" cy="533400"/>
        </p:xfrm>
        <a:graphic>
          <a:graphicData uri="http://schemas.openxmlformats.org/presentationml/2006/ole">
            <p:oleObj spid="_x0000_s4103" name="Equation" r:id="rId8" imgW="1790640" imgH="26640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547813" y="4586288"/>
          <a:ext cx="762000" cy="431800"/>
        </p:xfrm>
        <a:graphic>
          <a:graphicData uri="http://schemas.openxmlformats.org/presentationml/2006/ole">
            <p:oleObj spid="_x0000_s4104" name="Equation" r:id="rId9" imgW="380880" imgH="215640" progId="Equation.DSMT4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4067175" y="1514475"/>
          <a:ext cx="1803400" cy="533400"/>
        </p:xfrm>
        <a:graphic>
          <a:graphicData uri="http://schemas.openxmlformats.org/presentationml/2006/ole">
            <p:oleObj spid="_x0000_s4105" name="Equation" r:id="rId10" imgW="901440" imgH="266400" progId="Equation.DSMT4">
              <p:embed/>
            </p:oleObj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4845050" y="4610100"/>
            <a:ext cx="2449513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                     ，                      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          ；</a:t>
            </a:r>
            <a:r>
              <a:rPr lang="en-US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     和    的夹角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； </a:t>
            </a:r>
            <a:r>
              <a:rPr lang="en-US" altLang="zh-CN" smtClean="0">
                <a:solidFill>
                  <a:srgbClr val="0000FF"/>
                </a:solidFill>
              </a:rPr>
              <a:t>③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    在    上的投影．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en-US" altLang="zh-CN" smtClean="0">
                <a:solidFill>
                  <a:srgbClr val="0000FF"/>
                </a:solidFill>
              </a:rPr>
              <a:t> ①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>
                <a:solidFill>
                  <a:srgbClr val="0000FF"/>
                </a:solidFill>
              </a:rPr>
              <a:t>  </a:t>
            </a:r>
            <a:r>
              <a:rPr lang="zh-CN" altLang="en-US" smtClean="0"/>
              <a:t>因为                                                  且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q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 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   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911350" y="282575"/>
          <a:ext cx="1574800" cy="482600"/>
        </p:xfrm>
        <a:graphic>
          <a:graphicData uri="http://schemas.openxmlformats.org/presentationml/2006/ole">
            <p:oleObj spid="_x0000_s5122" name="Equation" r:id="rId3" imgW="787320" imgH="2412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68738" y="282575"/>
          <a:ext cx="1600200" cy="482600"/>
        </p:xfrm>
        <a:graphic>
          <a:graphicData uri="http://schemas.openxmlformats.org/presentationml/2006/ole">
            <p:oleObj spid="_x0000_s5123" name="Equation" r:id="rId4" imgW="799920" imgH="24120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069975" y="769938"/>
          <a:ext cx="558800" cy="431800"/>
        </p:xfrm>
        <a:graphic>
          <a:graphicData uri="http://schemas.openxmlformats.org/presentationml/2006/ole">
            <p:oleObj spid="_x0000_s5124" name="Equation" r:id="rId5" imgW="279360" imgH="215640" progId="Equation.DSMT4">
              <p:embed/>
            </p:oleObj>
          </a:graphicData>
        </a:graphic>
      </p:graphicFrame>
      <p:graphicFrame>
        <p:nvGraphicFramePr>
          <p:cNvPr id="5" name="Object 27"/>
          <p:cNvGraphicFramePr>
            <a:graphicFrameLocks noChangeAspect="1"/>
          </p:cNvGraphicFramePr>
          <p:nvPr/>
        </p:nvGraphicFramePr>
        <p:xfrm>
          <a:off x="2428875" y="769938"/>
          <a:ext cx="254000" cy="431800"/>
        </p:xfrm>
        <a:graphic>
          <a:graphicData uri="http://schemas.openxmlformats.org/presentationml/2006/ole">
            <p:oleObj spid="_x0000_s5125" name="Equation" r:id="rId6" imgW="126720" imgH="2156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032125" y="769938"/>
          <a:ext cx="254000" cy="431800"/>
        </p:xfrm>
        <a:graphic>
          <a:graphicData uri="http://schemas.openxmlformats.org/presentationml/2006/ole">
            <p:oleObj spid="_x0000_s5126" name="Equation" r:id="rId7" imgW="126720" imgH="2156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257800" y="769938"/>
          <a:ext cx="254000" cy="431800"/>
        </p:xfrm>
        <a:graphic>
          <a:graphicData uri="http://schemas.openxmlformats.org/presentationml/2006/ole">
            <p:oleObj spid="_x0000_s5127" name="Equation" r:id="rId8" imgW="126720" imgH="2156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861050" y="769938"/>
          <a:ext cx="254000" cy="431800"/>
        </p:xfrm>
        <a:graphic>
          <a:graphicData uri="http://schemas.openxmlformats.org/presentationml/2006/ole">
            <p:oleObj spid="_x0000_s5128" name="Equation" r:id="rId9" imgW="126720" imgH="21564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1743075" y="1660525"/>
          <a:ext cx="4216400" cy="482600"/>
        </p:xfrm>
        <a:graphic>
          <a:graphicData uri="http://schemas.openxmlformats.org/presentationml/2006/ole">
            <p:oleObj spid="_x0000_s5129" name="Equation" r:id="rId10" imgW="2108160" imgH="241200" progId="Equation.DSMT4">
              <p:embed/>
            </p:oleObj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743075" y="2276475"/>
          <a:ext cx="3759200" cy="1066800"/>
        </p:xfrm>
        <a:graphic>
          <a:graphicData uri="http://schemas.openxmlformats.org/presentationml/2006/ole">
            <p:oleObj spid="_x0000_s5130" name="Equation" r:id="rId11" imgW="1879560" imgH="53316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1785938" y="3214688"/>
          <a:ext cx="1092200" cy="812800"/>
        </p:xfrm>
        <a:graphic>
          <a:graphicData uri="http://schemas.openxmlformats.org/presentationml/2006/ole">
            <p:oleObj spid="_x0000_s5131" name="Equation" r:id="rId12" imgW="545760" imgH="406080" progId="Equation.DSMT4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069975" y="4114800"/>
          <a:ext cx="4699000" cy="914400"/>
        </p:xfrm>
        <a:graphic>
          <a:graphicData uri="http://schemas.openxmlformats.org/presentationml/2006/ole">
            <p:oleObj spid="_x0000_s5132" name="Equation" r:id="rId13" imgW="2349360" imgH="457200" progId="Equation.DSMT4">
              <p:embed/>
            </p:oleObj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1069975" y="5138738"/>
          <a:ext cx="3022600" cy="1066800"/>
        </p:xfrm>
        <a:graphic>
          <a:graphicData uri="http://schemas.openxmlformats.org/presentationml/2006/ole">
            <p:oleObj spid="_x0000_s5133" name="Equation" r:id="rId14" imgW="1511280" imgH="53316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472113" y="252888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例：</a:t>
            </a:r>
            <a:r>
              <a:rPr lang="zh-CN" altLang="en-US" smtClean="0"/>
              <a:t>设          ，          ，向量的夹角           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smtClean="0"/>
              <a:t>(1, 1, 1)</a:t>
            </a:r>
            <a:r>
              <a:rPr lang="zh-CN" altLang="en-US" smtClean="0"/>
              <a:t>、</a:t>
            </a:r>
            <a:r>
              <a:rPr lang="en-US" altLang="zh-CN" i="1" smtClean="0"/>
              <a:t> A</a:t>
            </a:r>
            <a:r>
              <a:rPr lang="en-US" altLang="zh-CN" smtClean="0"/>
              <a:t>(2, 2, 1) </a:t>
            </a:r>
            <a:r>
              <a:rPr lang="zh-CN" altLang="en-US" smtClean="0"/>
              <a:t>、</a:t>
            </a:r>
            <a:r>
              <a:rPr lang="en-US" altLang="zh-CN" i="1" smtClean="0"/>
              <a:t> B</a:t>
            </a:r>
            <a:r>
              <a:rPr lang="en-US" altLang="zh-CN" smtClean="0"/>
              <a:t>(2, 1, 2)</a:t>
            </a:r>
            <a:r>
              <a:rPr lang="zh-CN" altLang="en-US" smtClean="0"/>
              <a:t>，求 ∠</a:t>
            </a:r>
            <a:r>
              <a:rPr lang="en-US" altLang="zh-CN" i="1" smtClean="0"/>
              <a:t>AMB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</a:t>
            </a:r>
            <a:endParaRPr lang="zh-CN" altLang="en-US" dirty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563688" y="1500188"/>
          <a:ext cx="812800" cy="609600"/>
        </p:xfrm>
        <a:graphic>
          <a:graphicData uri="http://schemas.openxmlformats.org/presentationml/2006/ole">
            <p:oleObj spid="_x0000_s6146" name="Equation" r:id="rId5" imgW="40608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27313" y="1500188"/>
          <a:ext cx="812800" cy="609600"/>
        </p:xfrm>
        <a:graphic>
          <a:graphicData uri="http://schemas.openxmlformats.org/presentationml/2006/ole">
            <p:oleObj spid="_x0000_s6147" name="Equation" r:id="rId6" imgW="406080" imgH="3045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33988" y="1371600"/>
          <a:ext cx="838200" cy="812800"/>
        </p:xfrm>
        <a:graphic>
          <a:graphicData uri="http://schemas.openxmlformats.org/presentationml/2006/ole">
            <p:oleObj spid="_x0000_s6148" name="Equation" r:id="rId7" imgW="41904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640513" y="1428750"/>
          <a:ext cx="2540000" cy="635000"/>
        </p:xfrm>
        <a:graphic>
          <a:graphicData uri="http://schemas.openxmlformats.org/presentationml/2006/ole">
            <p:oleObj spid="_x0000_s6149" name="Equation" r:id="rId8" imgW="1269720" imgH="317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         ，          ，向量的夹角          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例题解答</a:t>
            </a:r>
            <a:endParaRPr lang="zh-CN" alt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85875" y="2312988"/>
          <a:ext cx="6070600" cy="2616200"/>
        </p:xfrm>
        <a:graphic>
          <a:graphicData uri="http://schemas.openxmlformats.org/presentationml/2006/ole">
            <p:oleObj spid="_x0000_s7170" name="Equation" r:id="rId4" imgW="3035160" imgH="13078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700463" y="2328863"/>
            <a:ext cx="2743200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00463" y="3082925"/>
            <a:ext cx="342900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700463" y="3835400"/>
            <a:ext cx="371475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00463" y="4589463"/>
            <a:ext cx="1357312" cy="411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563688" y="1500188"/>
          <a:ext cx="812800" cy="609600"/>
        </p:xfrm>
        <a:graphic>
          <a:graphicData uri="http://schemas.openxmlformats.org/presentationml/2006/ole">
            <p:oleObj spid="_x0000_s7171" name="Equation" r:id="rId5" imgW="40608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627313" y="1500188"/>
          <a:ext cx="812800" cy="609600"/>
        </p:xfrm>
        <a:graphic>
          <a:graphicData uri="http://schemas.openxmlformats.org/presentationml/2006/ole">
            <p:oleObj spid="_x0000_s7172" name="Equation" r:id="rId6" imgW="406080" imgH="3045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33988" y="1371600"/>
          <a:ext cx="838200" cy="812800"/>
        </p:xfrm>
        <a:graphic>
          <a:graphicData uri="http://schemas.openxmlformats.org/presentationml/2006/ole">
            <p:oleObj spid="_x0000_s7173" name="Equation" r:id="rId7" imgW="41904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573838" y="1428750"/>
          <a:ext cx="2540000" cy="635000"/>
        </p:xfrm>
        <a:graphic>
          <a:graphicData uri="http://schemas.openxmlformats.org/presentationml/2006/ole">
            <p:oleObj spid="_x0000_s7174" name="Equation" r:id="rId8" imgW="1269720" imgH="317160" progId="Equation.DSMT4">
              <p:embed/>
            </p:oleObj>
          </a:graphicData>
        </a:graphic>
      </p:graphicFrame>
      <p:sp>
        <p:nvSpPr>
          <p:cNvPr id="13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smtClean="0"/>
              <a:t>(1, 1, 1)</a:t>
            </a:r>
            <a:r>
              <a:rPr lang="zh-CN" altLang="en-US" smtClean="0"/>
              <a:t>、</a:t>
            </a:r>
            <a:r>
              <a:rPr lang="en-US" altLang="zh-CN" i="1" smtClean="0"/>
              <a:t> A</a:t>
            </a:r>
            <a:r>
              <a:rPr lang="en-US" altLang="zh-CN" smtClean="0"/>
              <a:t>(2, 2, 1) </a:t>
            </a:r>
            <a:r>
              <a:rPr lang="zh-CN" altLang="en-US" smtClean="0"/>
              <a:t>、</a:t>
            </a:r>
            <a:r>
              <a:rPr lang="en-US" altLang="zh-CN" i="1" smtClean="0"/>
              <a:t> B</a:t>
            </a:r>
            <a:r>
              <a:rPr lang="en-US" altLang="zh-CN" smtClean="0"/>
              <a:t>(2, 1, 2)</a:t>
            </a:r>
            <a:r>
              <a:rPr lang="zh-CN" altLang="en-US" smtClean="0"/>
              <a:t>，求 ∠</a:t>
            </a:r>
            <a:r>
              <a:rPr lang="en-US" altLang="zh-CN" i="1" smtClean="0"/>
              <a:t>AMB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∠</a:t>
            </a:r>
            <a:r>
              <a:rPr lang="en-US" altLang="zh-CN" i="1" smtClean="0">
                <a:solidFill>
                  <a:srgbClr val="FF0000"/>
                </a:solidFill>
              </a:rPr>
              <a:t>AMB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 </a:t>
            </a:r>
            <a:r>
              <a:rPr lang="zh-CN" altLang="en-US" smtClean="0"/>
              <a:t>，所以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例题解答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79538" y="2452688"/>
          <a:ext cx="5613400" cy="2489200"/>
        </p:xfrm>
        <a:graphic>
          <a:graphicData uri="http://schemas.openxmlformats.org/presentationml/2006/ole">
            <p:oleObj spid="_x0000_s8194" name="Equation" r:id="rId4" imgW="2806560" imgH="12445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460750" y="2420938"/>
            <a:ext cx="37861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03350" y="2978150"/>
            <a:ext cx="58435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03350" y="3535363"/>
            <a:ext cx="2357438" cy="557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3751263" y="3535363"/>
            <a:ext cx="2000250" cy="557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285875" y="4214813"/>
            <a:ext cx="235743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4252913" y="4902200"/>
          <a:ext cx="1676400" cy="812800"/>
        </p:xfrm>
        <a:graphic>
          <a:graphicData uri="http://schemas.openxmlformats.org/presentationml/2006/ole">
            <p:oleObj spid="_x0000_s8195" name="Equation" r:id="rId5" imgW="838080" imgH="406080" progId="Equation.DSMT4">
              <p:embed/>
            </p:oleObj>
          </a:graphicData>
        </a:graphic>
      </p:graphicFrame>
      <p:sp>
        <p:nvSpPr>
          <p:cNvPr id="14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7791</TotalTime>
  <Words>802</Words>
  <Application>Microsoft Office PowerPoint</Application>
  <PresentationFormat>全屏显示(4:3)</PresentationFormat>
  <Paragraphs>228</Paragraphs>
  <Slides>28</Slides>
  <Notes>12</Notes>
  <HiddenSlides>7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楷体</vt:lpstr>
      <vt:lpstr>Wingdings</vt:lpstr>
      <vt:lpstr>聚合</vt:lpstr>
      <vt:lpstr>5_聚合</vt:lpstr>
      <vt:lpstr>MathType 6.0 Equation</vt:lpstr>
      <vt:lpstr>MathType 5.0 Equation</vt:lpstr>
      <vt:lpstr>Microsoft Equation 3.0</vt:lpstr>
      <vt:lpstr>第八章  向量代数与空间解析几何</vt:lpstr>
      <vt:lpstr>一、两向量的数量积</vt:lpstr>
      <vt:lpstr>一、两向量的数量积</vt:lpstr>
      <vt:lpstr>数量积的坐标表达式</vt:lpstr>
      <vt:lpstr>数量积的坐标表达式</vt:lpstr>
      <vt:lpstr>幻灯片 6</vt:lpstr>
      <vt:lpstr>例题</vt:lpstr>
      <vt:lpstr>例题解答</vt:lpstr>
      <vt:lpstr>例题解答</vt:lpstr>
      <vt:lpstr>幻灯片 10</vt:lpstr>
      <vt:lpstr>数量积在物理中的应用</vt:lpstr>
      <vt:lpstr>数量积在物理中的应用</vt:lpstr>
      <vt:lpstr>数量积在物理中的应用</vt:lpstr>
      <vt:lpstr>二、两向量的向量积</vt:lpstr>
      <vt:lpstr>向量积的性质</vt:lpstr>
      <vt:lpstr>向量积的坐标表达式</vt:lpstr>
      <vt:lpstr>向量积的坐标表达式</vt:lpstr>
      <vt:lpstr>幻灯片 18</vt:lpstr>
      <vt:lpstr>幻灯片 19</vt:lpstr>
      <vt:lpstr>例题</vt:lpstr>
      <vt:lpstr>例题解答</vt:lpstr>
      <vt:lpstr>例题解答</vt:lpstr>
      <vt:lpstr>例题解答</vt:lpstr>
      <vt:lpstr>向量积在物理中的应用</vt:lpstr>
      <vt:lpstr>向量积在物理中的应用</vt:lpstr>
      <vt:lpstr>三、向量的混合积</vt:lpstr>
      <vt:lpstr>向量混合积的几何意义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644</cp:revision>
  <dcterms:created xsi:type="dcterms:W3CDTF">2010-09-04T05:21:04Z</dcterms:created>
  <dcterms:modified xsi:type="dcterms:W3CDTF">2022-05-22T14:16:49Z</dcterms:modified>
</cp:coreProperties>
</file>