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944" r:id="rId2"/>
  </p:sldMasterIdLst>
  <p:notesMasterIdLst>
    <p:notesMasterId r:id="rId26"/>
  </p:notesMasterIdLst>
  <p:handoutMasterIdLst>
    <p:handoutMasterId r:id="rId27"/>
  </p:handoutMasterIdLst>
  <p:sldIdLst>
    <p:sldId id="359" r:id="rId3"/>
    <p:sldId id="362" r:id="rId4"/>
    <p:sldId id="363" r:id="rId5"/>
    <p:sldId id="330" r:id="rId6"/>
    <p:sldId id="331" r:id="rId7"/>
    <p:sldId id="339" r:id="rId8"/>
    <p:sldId id="340" r:id="rId9"/>
    <p:sldId id="353" r:id="rId10"/>
    <p:sldId id="332" r:id="rId11"/>
    <p:sldId id="344" r:id="rId12"/>
    <p:sldId id="343" r:id="rId13"/>
    <p:sldId id="345" r:id="rId14"/>
    <p:sldId id="346" r:id="rId15"/>
    <p:sldId id="333" r:id="rId16"/>
    <p:sldId id="357" r:id="rId17"/>
    <p:sldId id="352" r:id="rId18"/>
    <p:sldId id="334" r:id="rId19"/>
    <p:sldId id="349" r:id="rId20"/>
    <p:sldId id="360" r:id="rId21"/>
    <p:sldId id="361" r:id="rId22"/>
    <p:sldId id="354" r:id="rId23"/>
    <p:sldId id="355" r:id="rId24"/>
    <p:sldId id="358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33CC33"/>
    <a:srgbClr val="00CC66"/>
    <a:srgbClr val="FFFF66"/>
    <a:srgbClr val="66FF33"/>
    <a:srgbClr val="FFFF99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40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DC3BCED-9898-417D-ADD1-ECAA9D41D13B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5F9AAB-90F2-4969-8CCD-CCC349FFEC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009F8F-F548-4A86-885E-570716894792}" type="datetimeFigureOut">
              <a:rPr lang="zh-CN" altLang="en-US"/>
              <a:pPr>
                <a:defRPr/>
              </a:pPr>
              <a:t>2023/2/26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04C6215-C1AA-4EAA-B499-90884C9F12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这一节的主要内容是介绍几种常见的建立平面方程的方法。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BDABD8-C149-4068-A9FF-E7AB7725E66D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B635CD-F503-4634-8457-E84BC341FE5F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9C4612C-8939-494E-B7A8-102DC85E69B1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FCF9700-8B1C-433B-8106-22BFB28BB1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C9EAB-4028-4B70-9A9B-BA19E073D61B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2125B-AA66-4A03-934C-F6B510C048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46451-5304-496F-82B6-4F22A7B3124D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B2C45-D1A8-4B0B-9B3B-1337382BA9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24C41-8EEB-43B4-909D-08B5BC8036E4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9054D-F210-46D6-8C2A-9B75EE66B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3AA65-732F-4A21-A3DB-66D4E6BEDCDB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D6CE4-D076-4DA9-A30F-488B577315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01B50-F81A-4DEA-88CD-800B04E1C576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D5F02-1AF2-470D-B0B7-20C5F2919B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B337F-8524-4750-87CE-90D31B200FD8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E55BB-D6B0-45F7-A856-D066697FBF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7FFC2-EAFE-4A08-BBA6-82D4FE840AC6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E19422-DE66-4397-A878-62E156CE5A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4F3C2-D114-4A8D-A8DD-4C3E7638B1C9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F5214-2A93-4FA9-B55B-7DE23A1017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B83BE-1A35-4E08-A68E-2839EEC1AE6A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96B9-1C7E-45A5-8B0C-D6908052E9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DD1-CD09-4FFE-B3DE-8A9C98D51C6F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C19BE-2045-4FE8-B0A6-8A81BC1D8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BE2D4-9D03-4CB3-A307-3253E19C2CCB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1270C-FF62-4654-9BE2-9A5474CACB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03E7-9A8B-43C3-A1DB-01718FC9BBAC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83161-B111-4149-BBA8-38054C6327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BF1AE-3457-4342-B9B7-F76817D88DBC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905CF-B4F6-4024-9C8E-92B548FE7E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200E-C2C2-4A56-82F4-B58FB3B93A53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9896C-1DEC-40D5-A5D6-D7B12CD02B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98560-2C48-4AC6-AD70-7EF8BBF0CC92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FD8C4-07DB-4637-8622-647D51A56D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E8D88-82A4-4FF3-A13A-0F328B7B0219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9AC14-7E6B-4B30-915E-F519351BA1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E2DE3-4BDB-48ED-8708-132FC6F65E5A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B2651-1F67-46CA-B5D5-4265831317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BE385-74C4-41B5-BF3B-DF75A7C8E9C3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57021-1CC8-4A55-9452-16A444F749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7F06C-3355-4CF3-8929-0AF47690C930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F8ED4-076E-46A1-BEC3-0FB47D9BD6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9FADE-756A-4800-B3DE-6B88AC34FAB4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F035F-D0BE-42F5-822D-5ECB56EB17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245FA-484F-424D-BEA6-95FB880F3935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7343-1B4E-49FA-82AB-9666276A68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E6E12-A889-448A-84A1-4060522D9223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E0F8-BA7C-415A-A02A-7B4947754F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639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182915C-A61E-467C-BFC9-9F630DF7DFF2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EB76A68-3581-432B-A2DC-EBD7E00947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7" r:id="rId1"/>
    <p:sldLayoutId id="2147485535" r:id="rId2"/>
    <p:sldLayoutId id="2147485536" r:id="rId3"/>
    <p:sldLayoutId id="2147485537" r:id="rId4"/>
    <p:sldLayoutId id="2147485538" r:id="rId5"/>
    <p:sldLayoutId id="2147485539" r:id="rId6"/>
    <p:sldLayoutId id="2147485540" r:id="rId7"/>
    <p:sldLayoutId id="2147485541" r:id="rId8"/>
    <p:sldLayoutId id="2147485542" r:id="rId9"/>
    <p:sldLayoutId id="214748554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741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BC2EA48-2285-468E-A5CD-536D31DB003F}" type="datetimeFigureOut">
              <a:rPr lang="zh-CN" altLang="en-US"/>
              <a:pPr>
                <a:defRPr/>
              </a:pPr>
              <a:t>2023/2/26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3CC629C-C797-4167-89BF-2E996558B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44" r:id="rId1"/>
    <p:sldLayoutId id="2147485545" r:id="rId2"/>
    <p:sldLayoutId id="2147485546" r:id="rId3"/>
    <p:sldLayoutId id="2147485547" r:id="rId4"/>
    <p:sldLayoutId id="2147485548" r:id="rId5"/>
    <p:sldLayoutId id="2147485549" r:id="rId6"/>
    <p:sldLayoutId id="2147485550" r:id="rId7"/>
    <p:sldLayoutId id="2147485551" r:id="rId8"/>
    <p:sldLayoutId id="2147485552" r:id="rId9"/>
    <p:sldLayoutId id="2147485553" r:id="rId10"/>
    <p:sldLayoutId id="2147485554" r:id="rId11"/>
    <p:sldLayoutId id="2147485555" r:id="rId12"/>
    <p:sldLayoutId id="214748555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37.png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54.png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56.png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55.png"/><Relationship Id="rId9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png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0"/>
            <a:ext cx="7772400" cy="1830388"/>
          </a:xfrm>
          <a:noFill/>
        </p:spPr>
        <p:txBody>
          <a:bodyPr anchor="b"/>
          <a:lstStyle/>
          <a:p>
            <a:pPr algn="r"/>
            <a:r>
              <a:rPr lang="zh-CN" altLang="en-US" sz="4000" smtClean="0">
                <a:effectLst/>
              </a:rPr>
              <a:t>第八章  向量代数与空间解析几何</a:t>
            </a:r>
          </a:p>
        </p:txBody>
      </p:sp>
      <p:sp>
        <p:nvSpPr>
          <p:cNvPr id="19459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第三节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平面及其方程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求过点 </a:t>
            </a:r>
            <a:r>
              <a:rPr lang="en-US" altLang="zh-CN" i="1" smtClean="0"/>
              <a:t>A</a:t>
            </a:r>
            <a:r>
              <a:rPr lang="en-US" altLang="zh-CN" smtClean="0"/>
              <a:t>(2,</a:t>
            </a:r>
            <a:r>
              <a:rPr lang="zh-CN" altLang="en-US" smtClean="0"/>
              <a:t> −</a:t>
            </a:r>
            <a:r>
              <a:rPr lang="en-US" altLang="zh-CN" smtClean="0"/>
              <a:t>1,</a:t>
            </a:r>
            <a:r>
              <a:rPr lang="zh-CN" altLang="en-US" smtClean="0"/>
              <a:t> </a:t>
            </a:r>
            <a:r>
              <a:rPr lang="en-US" altLang="zh-CN" smtClean="0"/>
              <a:t>4)</a:t>
            </a:r>
            <a:r>
              <a:rPr lang="zh-CN" altLang="en-US" smtClean="0"/>
              <a:t>，</a:t>
            </a:r>
            <a:r>
              <a:rPr lang="en-US" altLang="zh-CN" i="1" smtClean="0"/>
              <a:t>B</a:t>
            </a:r>
            <a:r>
              <a:rPr lang="en-US" altLang="zh-CN" smtClean="0"/>
              <a:t>(</a:t>
            </a:r>
            <a:r>
              <a:rPr lang="zh-CN" altLang="en-US" smtClean="0"/>
              <a:t>−</a:t>
            </a:r>
            <a:r>
              <a:rPr lang="en-US" altLang="zh-CN" smtClean="0"/>
              <a:t>1, 3, </a:t>
            </a:r>
            <a:r>
              <a:rPr lang="zh-CN" altLang="en-US" smtClean="0"/>
              <a:t>−</a:t>
            </a:r>
            <a:r>
              <a:rPr lang="en-US" altLang="zh-CN" smtClean="0"/>
              <a:t>2) </a:t>
            </a:r>
            <a:r>
              <a:rPr lang="zh-CN" altLang="en-US" smtClean="0"/>
              <a:t>和 </a:t>
            </a:r>
            <a:r>
              <a:rPr lang="en-US" altLang="zh-CN" i="1" smtClean="0"/>
              <a:t>C</a:t>
            </a:r>
            <a:r>
              <a:rPr lang="en-US" altLang="zh-CN" smtClean="0"/>
              <a:t>(0, 2, 3) </a:t>
            </a:r>
            <a:r>
              <a:rPr lang="zh-CN" altLang="en-US" smtClean="0"/>
              <a:t>的平面．</a:t>
            </a: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P.25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设所求平面方程为 </a:t>
            </a:r>
            <a:r>
              <a:rPr lang="en-US" altLang="zh-CN" i="1" smtClean="0">
                <a:sym typeface="Symbol" pitchFamily="18" charset="2"/>
              </a:rPr>
              <a:t>ax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解得                                                    ，其中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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  <a:r>
              <a:rPr lang="en-US" altLang="zh-CN" smtClean="0"/>
              <a:t>	 14</a:t>
            </a:r>
            <a:r>
              <a:rPr lang="en-US" altLang="zh-CN" i="1" smtClean="0"/>
              <a:t>x</a:t>
            </a:r>
            <a:r>
              <a:rPr lang="en-US" altLang="zh-CN" smtClean="0"/>
              <a:t> + 9</a:t>
            </a:r>
            <a:r>
              <a:rPr lang="en-US" altLang="zh-CN" i="1" smtClean="0"/>
              <a:t>y</a:t>
            </a:r>
            <a:r>
              <a:rPr lang="en-US" altLang="zh-CN" smtClean="0"/>
              <a:t> −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+</a:t>
            </a:r>
            <a:r>
              <a:rPr lang="zh-CN" altLang="en-US" smtClean="0"/>
              <a:t> </a:t>
            </a:r>
            <a:r>
              <a:rPr lang="en-US" altLang="zh-CN" smtClean="0"/>
              <a:t>15 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．</a:t>
            </a:r>
            <a:endParaRPr lang="en-US" altLang="zh-CN" smtClean="0"/>
          </a:p>
        </p:txBody>
      </p:sp>
      <p:pic>
        <p:nvPicPr>
          <p:cNvPr id="5126" name="Picture 2" descr="J:\高等数学\pic\p29-ex2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3857625"/>
            <a:ext cx="29146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162300" y="1714500"/>
          <a:ext cx="2819400" cy="1397000"/>
        </p:xfrm>
        <a:graphic>
          <a:graphicData uri="http://schemas.openxmlformats.org/presentationml/2006/ole">
            <p:oleObj spid="_x0000_s5122" name="Equation" r:id="rId4" imgW="1409400" imgH="6984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85875" y="3214688"/>
          <a:ext cx="3987800" cy="812800"/>
        </p:xfrm>
        <a:graphic>
          <a:graphicData uri="http://schemas.openxmlformats.org/presentationml/2006/ole">
            <p:oleObj spid="_x0000_s5123" name="Equation" r:id="rId5" imgW="1993680" imgH="4060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55638" y="4129088"/>
          <a:ext cx="5181600" cy="889000"/>
        </p:xfrm>
        <a:graphic>
          <a:graphicData uri="http://schemas.openxmlformats.org/presentationml/2006/ole">
            <p:oleObj spid="_x0000_s5124" name="Equation" r:id="rId6" imgW="2590560" imgH="4442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29250" y="3343275"/>
            <a:ext cx="17145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57200" y="2574925"/>
            <a:ext cx="14033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1866900" y="2574925"/>
            <a:ext cx="24130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By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Cz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4286250" y="2574925"/>
            <a:ext cx="1357313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651500" y="2574925"/>
            <a:ext cx="3024188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平面经过坐标原点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57200" y="3670300"/>
            <a:ext cx="1403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866900" y="3670300"/>
            <a:ext cx="2413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By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4286250" y="3670300"/>
            <a:ext cx="13573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651500" y="3670300"/>
            <a:ext cx="30241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法向量落在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xOy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面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法向量垂直于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轴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平面平行于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轴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457200" y="4867275"/>
            <a:ext cx="14033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866900" y="4867275"/>
            <a:ext cx="24130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286250" y="4867275"/>
            <a:ext cx="1357313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5651500" y="4867275"/>
            <a:ext cx="3024188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平面平行于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轴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平面平行于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yOz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面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平面垂直于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轴</a:t>
            </a:r>
          </a:p>
        </p:txBody>
      </p:sp>
      <p:grpSp>
        <p:nvGrpSpPr>
          <p:cNvPr id="24590" name="Group 35"/>
          <p:cNvGrpSpPr>
            <a:grpSpLocks/>
          </p:cNvGrpSpPr>
          <p:nvPr/>
        </p:nvGrpSpPr>
        <p:grpSpPr bwMode="auto">
          <a:xfrm>
            <a:off x="457200" y="1481138"/>
            <a:ext cx="8229600" cy="4591050"/>
            <a:chOff x="288" y="933"/>
            <a:chExt cx="5184" cy="2892"/>
          </a:xfrm>
        </p:grpSpPr>
        <p:sp>
          <p:nvSpPr>
            <p:cNvPr id="24592" name="Rectangle 3"/>
            <p:cNvSpPr>
              <a:spLocks noChangeArrowheads="1"/>
            </p:cNvSpPr>
            <p:nvPr/>
          </p:nvSpPr>
          <p:spPr bwMode="auto">
            <a:xfrm>
              <a:off x="288" y="933"/>
              <a:ext cx="518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平面的一般方程：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Ax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+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By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+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Cz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+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D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= 0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．</a:t>
              </a:r>
              <a:endPara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4593" name="Rectangle 4"/>
            <p:cNvSpPr>
              <a:spLocks noChangeArrowheads="1"/>
            </p:cNvSpPr>
            <p:nvPr/>
          </p:nvSpPr>
          <p:spPr bwMode="auto">
            <a:xfrm>
              <a:off x="288" y="1278"/>
              <a:ext cx="88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特征</a:t>
              </a:r>
            </a:p>
          </p:txBody>
        </p:sp>
        <p:sp>
          <p:nvSpPr>
            <p:cNvPr id="24594" name="Rectangle 5"/>
            <p:cNvSpPr>
              <a:spLocks noChangeArrowheads="1"/>
            </p:cNvSpPr>
            <p:nvPr/>
          </p:nvSpPr>
          <p:spPr bwMode="auto">
            <a:xfrm>
              <a:off x="1176" y="1278"/>
              <a:ext cx="1519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平面方程</a:t>
              </a:r>
            </a:p>
          </p:txBody>
        </p:sp>
        <p:sp>
          <p:nvSpPr>
            <p:cNvPr id="24595" name="Rectangle 6"/>
            <p:cNvSpPr>
              <a:spLocks noChangeArrowheads="1"/>
            </p:cNvSpPr>
            <p:nvPr/>
          </p:nvSpPr>
          <p:spPr bwMode="auto">
            <a:xfrm>
              <a:off x="2700" y="1278"/>
              <a:ext cx="855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法向量</a:t>
              </a:r>
            </a:p>
          </p:txBody>
        </p:sp>
        <p:sp>
          <p:nvSpPr>
            <p:cNvPr id="24596" name="Rectangle 7"/>
            <p:cNvSpPr>
              <a:spLocks noChangeArrowheads="1"/>
            </p:cNvSpPr>
            <p:nvPr/>
          </p:nvSpPr>
          <p:spPr bwMode="auto">
            <a:xfrm>
              <a:off x="3645" y="1278"/>
              <a:ext cx="1827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平面的特点</a:t>
              </a:r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>
              <a:off x="1170" y="1278"/>
              <a:ext cx="0" cy="25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>
              <a:off x="2700" y="1278"/>
              <a:ext cx="0" cy="25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>
              <a:off x="3555" y="1278"/>
              <a:ext cx="0" cy="25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Line 23"/>
            <p:cNvSpPr>
              <a:spLocks noChangeShapeType="1"/>
            </p:cNvSpPr>
            <p:nvPr/>
          </p:nvSpPr>
          <p:spPr bwMode="auto">
            <a:xfrm>
              <a:off x="288" y="1278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4"/>
            <p:cNvSpPr>
              <a:spLocks noChangeShapeType="1"/>
            </p:cNvSpPr>
            <p:nvPr/>
          </p:nvSpPr>
          <p:spPr bwMode="auto">
            <a:xfrm>
              <a:off x="288" y="1622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Line 25"/>
            <p:cNvSpPr>
              <a:spLocks noChangeShapeType="1"/>
            </p:cNvSpPr>
            <p:nvPr/>
          </p:nvSpPr>
          <p:spPr bwMode="auto">
            <a:xfrm>
              <a:off x="288" y="2312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Line 26"/>
            <p:cNvSpPr>
              <a:spLocks noChangeShapeType="1"/>
            </p:cNvSpPr>
            <p:nvPr/>
          </p:nvSpPr>
          <p:spPr bwMode="auto">
            <a:xfrm>
              <a:off x="288" y="3060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27"/>
            <p:cNvSpPr>
              <a:spLocks noChangeShapeType="1"/>
            </p:cNvSpPr>
            <p:nvPr/>
          </p:nvSpPr>
          <p:spPr bwMode="auto">
            <a:xfrm>
              <a:off x="288" y="933"/>
              <a:ext cx="0" cy="289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28"/>
            <p:cNvSpPr>
              <a:spLocks noChangeShapeType="1"/>
            </p:cNvSpPr>
            <p:nvPr/>
          </p:nvSpPr>
          <p:spPr bwMode="auto">
            <a:xfrm>
              <a:off x="5472" y="933"/>
              <a:ext cx="0" cy="289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29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30"/>
            <p:cNvSpPr>
              <a:spLocks noChangeShapeType="1"/>
            </p:cNvSpPr>
            <p:nvPr/>
          </p:nvSpPr>
          <p:spPr bwMode="auto">
            <a:xfrm>
              <a:off x="288" y="382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平面方程的几种特殊情形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P.26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  <p:bldP spid="10" grpId="0" build="p"/>
      <p:bldP spid="11" grpId="0"/>
      <p:bldP spid="12" grpId="0"/>
      <p:bldP spid="13" grpId="0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329613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P.26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求通过 </a:t>
            </a:r>
            <a:r>
              <a:rPr lang="en-US" altLang="zh-CN" i="1" smtClean="0"/>
              <a:t>x</a:t>
            </a:r>
            <a:r>
              <a:rPr lang="zh-CN" altLang="en-US" smtClean="0"/>
              <a:t> 轴和点 </a:t>
            </a:r>
            <a:r>
              <a:rPr lang="en-US" altLang="zh-CN" smtClean="0"/>
              <a:t>(4,</a:t>
            </a:r>
            <a:r>
              <a:rPr lang="zh-CN" altLang="en-US" smtClean="0"/>
              <a:t> −</a:t>
            </a:r>
            <a:r>
              <a:rPr lang="en-US" altLang="zh-CN" smtClean="0"/>
              <a:t>3,</a:t>
            </a:r>
            <a:r>
              <a:rPr lang="zh-CN" altLang="en-US" smtClean="0"/>
              <a:t> −</a:t>
            </a:r>
            <a:r>
              <a:rPr lang="en-US" altLang="zh-CN" smtClean="0"/>
              <a:t>1) </a:t>
            </a:r>
            <a:r>
              <a:rPr lang="zh-CN" altLang="en-US" smtClean="0"/>
              <a:t>的平面．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平面通过 </a:t>
            </a:r>
            <a:r>
              <a:rPr lang="en-US" altLang="zh-CN" i="1" smtClean="0"/>
              <a:t>x</a:t>
            </a:r>
            <a:r>
              <a:rPr lang="zh-CN" altLang="en-US" smtClean="0"/>
              <a:t> 轴意味着平面通过原点且平行于 </a:t>
            </a:r>
            <a:r>
              <a:rPr lang="en-US" altLang="zh-CN" i="1" smtClean="0"/>
              <a:t>x</a:t>
            </a:r>
            <a:r>
              <a:rPr lang="zh-CN" altLang="en-US" smtClean="0"/>
              <a:t> 轴，于是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设所求平面方程为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By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Cz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= 0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．</a:t>
            </a:r>
            <a:endParaRPr lang="en-US" altLang="zh-CN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把</a:t>
            </a:r>
            <a:r>
              <a:rPr lang="zh-CN" altLang="en-US" smtClean="0"/>
              <a:t>点 </a:t>
            </a:r>
            <a:r>
              <a:rPr lang="en-US" altLang="zh-CN" smtClean="0"/>
              <a:t>(4,</a:t>
            </a:r>
            <a:r>
              <a:rPr lang="zh-CN" altLang="en-US" smtClean="0"/>
              <a:t> −</a:t>
            </a:r>
            <a:r>
              <a:rPr lang="en-US" altLang="zh-CN" smtClean="0"/>
              <a:t>3,</a:t>
            </a:r>
            <a:r>
              <a:rPr lang="zh-CN" altLang="en-US" smtClean="0"/>
              <a:t> −</a:t>
            </a:r>
            <a:r>
              <a:rPr lang="en-US" altLang="zh-CN" smtClean="0"/>
              <a:t>1) </a:t>
            </a:r>
            <a:r>
              <a:rPr lang="zh-CN" altLang="en-US" smtClean="0"/>
              <a:t>代入，解得 </a:t>
            </a:r>
            <a:r>
              <a:rPr lang="en-US" altLang="zh-CN" i="1" smtClean="0"/>
              <a:t>C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−</a:t>
            </a:r>
            <a:r>
              <a:rPr lang="en-US" altLang="zh-CN" smtClean="0"/>
              <a:t>3</a:t>
            </a:r>
            <a:r>
              <a:rPr lang="en-US" altLang="zh-CN" i="1" smtClean="0"/>
              <a:t>B</a:t>
            </a:r>
            <a:r>
              <a:rPr lang="zh-CN" altLang="en-US" smtClean="0">
                <a:sym typeface="Symbol" pitchFamily="18" charset="2"/>
              </a:rPr>
              <a:t>，其中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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所求平面方程为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/>
              <a:t>−</a:t>
            </a:r>
            <a:r>
              <a:rPr lang="en-US" altLang="zh-CN" smtClean="0"/>
              <a:t>3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zh-CN" altLang="en-US" smtClean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600700" y="2486025"/>
            <a:ext cx="17145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设平面过原点及点 </a:t>
            </a:r>
            <a:r>
              <a:rPr lang="en-US" altLang="zh-CN" smtClean="0"/>
              <a:t>(6,</a:t>
            </a:r>
            <a:r>
              <a:rPr lang="zh-CN" altLang="en-US" smtClean="0"/>
              <a:t> −</a:t>
            </a:r>
            <a:r>
              <a:rPr lang="en-US" altLang="zh-CN" smtClean="0"/>
              <a:t>3,</a:t>
            </a:r>
            <a:r>
              <a:rPr lang="zh-CN" altLang="en-US" smtClean="0"/>
              <a:t> </a:t>
            </a:r>
            <a:r>
              <a:rPr lang="en-US" altLang="zh-CN" smtClean="0"/>
              <a:t>2)</a:t>
            </a:r>
            <a:r>
              <a:rPr lang="zh-CN" altLang="en-US" smtClean="0"/>
              <a:t>，且与平面 </a:t>
            </a:r>
            <a:r>
              <a:rPr lang="en-US" altLang="zh-CN" smtClean="0"/>
              <a:t>4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−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+ 2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= 8</a:t>
            </a:r>
            <a:r>
              <a:rPr lang="zh-CN" altLang="en-US" smtClean="0">
                <a:sym typeface="Symbol" pitchFamily="18" charset="2"/>
              </a:rPr>
              <a:t> 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互相垂直，求该</a:t>
            </a:r>
            <a:r>
              <a:rPr lang="zh-CN" altLang="en-US" smtClean="0"/>
              <a:t>平面的方程．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两平面垂直            两平面的法向量垂直．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设所求平面方程为 </a:t>
            </a:r>
            <a:r>
              <a:rPr lang="en-US" altLang="zh-CN" i="1" smtClean="0">
                <a:sym typeface="Symbol" pitchFamily="18" charset="2"/>
              </a:rPr>
              <a:t>Ax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，根据题意得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解得                        ，其中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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于是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−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3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 即为所求．</a:t>
            </a:r>
            <a:endParaRPr lang="zh-CN" altLang="en-US" smtClean="0"/>
          </a:p>
        </p:txBody>
      </p:sp>
      <p:sp>
        <p:nvSpPr>
          <p:cNvPr id="5" name="左右箭头 4"/>
          <p:cNvSpPr/>
          <p:nvPr/>
        </p:nvSpPr>
        <p:spPr>
          <a:xfrm>
            <a:off x="3173413" y="1855788"/>
            <a:ext cx="812800" cy="187325"/>
          </a:xfrm>
          <a:prstGeom prst="leftRightArrow">
            <a:avLst>
              <a:gd name="adj1" fmla="val 50000"/>
              <a:gd name="adj2" fmla="val 706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302000" y="3375025"/>
          <a:ext cx="2540000" cy="1397000"/>
        </p:xfrm>
        <a:graphic>
          <a:graphicData uri="http://schemas.openxmlformats.org/presentationml/2006/ole">
            <p:oleObj spid="_x0000_s6146" name="Equation" r:id="rId3" imgW="1269720" imgH="6984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85875" y="4830763"/>
          <a:ext cx="1854200" cy="812800"/>
        </p:xfrm>
        <a:graphic>
          <a:graphicData uri="http://schemas.openxmlformats.org/presentationml/2006/ole">
            <p:oleObj spid="_x0000_s6147" name="Equation" r:id="rId4" imgW="927000" imgH="4060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14688" y="5000625"/>
            <a:ext cx="17145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C:\Users\cjl\Desktop\p31-平面的截距式方程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1588" y="4143375"/>
            <a:ext cx="279241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平面的一般方程：</a:t>
            </a:r>
            <a:r>
              <a:rPr lang="en-US" altLang="zh-CN" i="1" smtClean="0">
                <a:sym typeface="Symbol" pitchFamily="18" charset="2"/>
              </a:rPr>
              <a:t>Ax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．</a:t>
            </a:r>
            <a:r>
              <a:rPr lang="en-US" altLang="zh-CN" smtClean="0">
                <a:sym typeface="Symbol" pitchFamily="18" charset="2"/>
              </a:rPr>
              <a:t>		   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(1)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设平面与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zh-CN" altLang="en-US" smtClean="0">
                <a:sym typeface="Symbol" pitchFamily="18" charset="2"/>
              </a:rPr>
              <a:t>、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zh-CN" altLang="en-US" smtClean="0">
                <a:sym typeface="Symbol" pitchFamily="18" charset="2"/>
              </a:rPr>
              <a:t>、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 轴交于 </a:t>
            </a:r>
            <a:r>
              <a:rPr lang="en-US" altLang="zh-CN" i="1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, 0, 0)</a:t>
            </a:r>
            <a:r>
              <a:rPr lang="zh-CN" altLang="en-US" smtClean="0">
                <a:sym typeface="Symbol" pitchFamily="18" charset="2"/>
              </a:rPr>
              <a:t>、</a:t>
            </a:r>
            <a:r>
              <a:rPr lang="en-US" altLang="zh-CN" i="1" smtClean="0">
                <a:sym typeface="Symbol" pitchFamily="18" charset="2"/>
              </a:rPr>
              <a:t>Q</a:t>
            </a:r>
            <a:r>
              <a:rPr lang="en-US" altLang="zh-CN" smtClean="0">
                <a:sym typeface="Symbol" pitchFamily="18" charset="2"/>
              </a:rPr>
              <a:t>(0,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, 0)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(0, 0,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其中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ym typeface="Symbol" pitchFamily="18" charset="2"/>
              </a:rPr>
              <a:t>Aa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	</a:t>
            </a:r>
            <a:r>
              <a:rPr lang="zh-CN" altLang="en-US" smtClean="0">
                <a:sym typeface="Symbol" pitchFamily="18" charset="2"/>
              </a:rPr>
              <a:t>   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= −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/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；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ym typeface="Symbol" pitchFamily="18" charset="2"/>
              </a:rPr>
              <a:t>Bb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	 </a:t>
            </a:r>
            <a:r>
              <a:rPr lang="zh-CN" altLang="en-US" smtClean="0">
                <a:sym typeface="Symbol" pitchFamily="18" charset="2"/>
              </a:rPr>
              <a:t>  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 = −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/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；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ym typeface="Symbol" pitchFamily="18" charset="2"/>
              </a:rPr>
              <a:t>Cc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	 </a:t>
            </a:r>
            <a:r>
              <a:rPr lang="zh-CN" altLang="en-US" smtClean="0">
                <a:sym typeface="Symbol" pitchFamily="18" charset="2"/>
              </a:rPr>
              <a:t>  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 = −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/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代入</a:t>
            </a:r>
            <a:r>
              <a:rPr lang="en-US" altLang="zh-CN" smtClean="0">
                <a:sym typeface="Symbol" pitchFamily="18" charset="2"/>
              </a:rPr>
              <a:t>(1)</a:t>
            </a:r>
            <a:r>
              <a:rPr lang="zh-CN" altLang="en-US" smtClean="0">
                <a:sym typeface="Symbol" pitchFamily="18" charset="2"/>
              </a:rPr>
              <a:t>式得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、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、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 称为平面在各坐标轴上的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截距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zh-CN" altLang="en-US" smtClean="0"/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平面的截距式方程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P.27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例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4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  <a:endParaRPr lang="en-US" altLang="zh-CN" sz="2400" smtClean="0">
              <a:solidFill>
                <a:srgbClr val="FF0000"/>
              </a:solidFill>
              <a:effectLst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303463" y="4397375"/>
          <a:ext cx="4826000" cy="889000"/>
        </p:xfrm>
        <a:graphic>
          <a:graphicData uri="http://schemas.openxmlformats.org/presentationml/2006/ole">
            <p:oleObj spid="_x0000_s7170" name="Equation" r:id="rId5" imgW="2412720" imgH="4442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100763" y="2925763"/>
          <a:ext cx="1828800" cy="812800"/>
        </p:xfrm>
        <a:graphic>
          <a:graphicData uri="http://schemas.openxmlformats.org/presentationml/2006/ole">
            <p:oleObj spid="_x0000_s7171" name="Equation" r:id="rId6" imgW="914400" imgH="4060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86000" y="4397375"/>
            <a:ext cx="4914900" cy="8858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1" name="形状 10"/>
          <p:cNvCxnSpPr>
            <a:stCxn id="9" idx="0"/>
          </p:cNvCxnSpPr>
          <p:nvPr/>
        </p:nvCxnSpPr>
        <p:spPr>
          <a:xfrm rot="5400000" flipH="1" flipV="1">
            <a:off x="4879181" y="3218657"/>
            <a:ext cx="1042987" cy="1314450"/>
          </a:xfrm>
          <a:prstGeom prst="bentConnector2">
            <a:avLst/>
          </a:prstGeom>
          <a:ln w="28575">
            <a:solidFill>
              <a:srgbClr val="0000FF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矩形 13"/>
          <p:cNvSpPr>
            <a:spLocks noChangeArrowheads="1"/>
          </p:cNvSpPr>
          <p:nvPr/>
        </p:nvSpPr>
        <p:spPr bwMode="auto">
          <a:xfrm>
            <a:off x="8066088" y="3101975"/>
            <a:ext cx="6207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214563" y="2857500"/>
            <a:ext cx="2357437" cy="1357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4959350" y="2909888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9" grpId="0" animBg="1"/>
      <p:bldP spid="6153" grpId="0"/>
      <p:bldP spid="14" grpId="0" animBg="1"/>
      <p:bldP spid="61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4" descr="C:\Users\cjl\Desktop\p31-平面的截距式方程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588" y="4143375"/>
            <a:ext cx="279241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内容占位符 6"/>
          <p:cNvSpPr>
            <a:spLocks noGrp="1"/>
          </p:cNvSpPr>
          <p:nvPr>
            <p:ph idx="1"/>
          </p:nvPr>
        </p:nvSpPr>
        <p:spPr>
          <a:xfrm>
            <a:off x="457200" y="274638"/>
            <a:ext cx="840105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求平行于平面 </a:t>
            </a:r>
            <a:r>
              <a:rPr lang="en-US" altLang="zh-CN" smtClean="0">
                <a:sym typeface="Symbol" pitchFamily="18" charset="2"/>
              </a:rPr>
              <a:t>6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+ 6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+ 5 = 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且与三个坐标面所围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成的四面体体积为一个单位的平面方程．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设所求平面方程为                      </a:t>
            </a:r>
            <a:r>
              <a:rPr lang="zh-CN" altLang="en-US" smtClean="0">
                <a:sym typeface="Symbol" pitchFamily="18" charset="2"/>
              </a:rPr>
              <a:t>，则该平面在三个坐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标轴的截距分别为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、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、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zh-CN" altLang="en-US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于是                              ，即 </a:t>
            </a:r>
            <a:r>
              <a:rPr lang="en-US" altLang="zh-CN" smtClean="0"/>
              <a:t>6</a:t>
            </a:r>
            <a:r>
              <a:rPr lang="en-US" altLang="zh-CN" i="1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6</a:t>
            </a:r>
            <a:r>
              <a:rPr lang="en-US" altLang="zh-CN" i="1" smtClean="0"/>
              <a:t>c</a:t>
            </a:r>
            <a:r>
              <a:rPr lang="zh-CN" altLang="en-US" smtClean="0"/>
              <a:t>，且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解得 </a:t>
            </a:r>
            <a:r>
              <a:rPr lang="en-US" altLang="zh-CN" i="1" smtClean="0"/>
              <a:t>a</a:t>
            </a:r>
            <a:r>
              <a:rPr lang="zh-CN" altLang="en-US" i="1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b</a:t>
            </a:r>
            <a:r>
              <a:rPr lang="en-US" altLang="zh-CN" smtClean="0"/>
              <a:t> = 6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或 </a:t>
            </a:r>
            <a:r>
              <a:rPr lang="en-US" altLang="zh-CN" i="1" smtClean="0"/>
              <a:t>a</a:t>
            </a:r>
            <a:r>
              <a:rPr lang="zh-CN" altLang="en-US" i="1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−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b</a:t>
            </a:r>
            <a:r>
              <a:rPr lang="en-US" altLang="zh-CN" smtClean="0"/>
              <a:t> =</a:t>
            </a:r>
            <a:r>
              <a:rPr lang="zh-CN" altLang="en-US" smtClean="0"/>
              <a:t> −</a:t>
            </a:r>
            <a:r>
              <a:rPr lang="en-US" altLang="zh-CN" smtClean="0"/>
              <a:t>6</a:t>
            </a:r>
            <a:r>
              <a:rPr lang="zh-CN" altLang="en-US" smtClean="0"/>
              <a:t>，</a:t>
            </a:r>
            <a:r>
              <a:rPr lang="en-US" altLang="zh-CN" i="1" smtClean="0"/>
              <a:t>c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−</a:t>
            </a:r>
            <a:r>
              <a:rPr lang="en-US" altLang="zh-CN" smtClean="0"/>
              <a:t>1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综上所述，</a:t>
            </a:r>
            <a:r>
              <a:rPr lang="en-US" altLang="zh-CN" smtClean="0">
                <a:sym typeface="Symbol" pitchFamily="18" charset="2"/>
              </a:rPr>
              <a:t>6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+ 6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 </a:t>
            </a:r>
            <a:r>
              <a:rPr lang="en-US" altLang="zh-CN" smtClean="0">
                <a:sym typeface="Symbol" pitchFamily="18" charset="2"/>
              </a:rPr>
              <a:t>6 = 0</a:t>
            </a:r>
            <a:r>
              <a:rPr lang="zh-CN" altLang="en-US" smtClean="0">
                <a:sym typeface="Symbol" pitchFamily="18" charset="2"/>
              </a:rPr>
              <a:t> 即为所求．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所围成的四面体分别位于第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、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VII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卦限．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143375" y="1458913"/>
          <a:ext cx="1752600" cy="812800"/>
        </p:xfrm>
        <a:graphic>
          <a:graphicData uri="http://schemas.openxmlformats.org/presentationml/2006/ole">
            <p:oleObj spid="_x0000_s8194" name="Equation" r:id="rId4" imgW="87624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302375" y="2857500"/>
          <a:ext cx="2413000" cy="812800"/>
        </p:xfrm>
        <a:graphic>
          <a:graphicData uri="http://schemas.openxmlformats.org/presentationml/2006/ole">
            <p:oleObj spid="_x0000_s8195" name="Equation" r:id="rId5" imgW="120636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85875" y="2859088"/>
          <a:ext cx="2311400" cy="812800"/>
        </p:xfrm>
        <a:graphic>
          <a:graphicData uri="http://schemas.openxmlformats.org/presentationml/2006/ole">
            <p:oleObj spid="_x0000_s8196" name="Equation" r:id="rId6" imgW="1155600" imgH="4060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800475" y="3006725"/>
            <a:ext cx="207168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872163" y="2857500"/>
            <a:ext cx="2843212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6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3689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求平行于平面 </a:t>
            </a:r>
            <a:r>
              <a:rPr lang="en-US" altLang="zh-CN" smtClean="0">
                <a:sym typeface="Symbol" pitchFamily="18" charset="2"/>
              </a:rPr>
              <a:t>6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+ 6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+ 5 = 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且与三个坐标面所围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成的四面体体积为一个单位的平面方程．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设所求平面方程为 </a:t>
            </a:r>
            <a:r>
              <a:rPr lang="en-US" altLang="zh-CN" smtClean="0">
                <a:sym typeface="Symbol" pitchFamily="18" charset="2"/>
              </a:rPr>
              <a:t>6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+ 6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，则该平面与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三个坐标轴的交点分别为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由题意可得，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 </a:t>
            </a:r>
            <a:r>
              <a:rPr lang="en-US" altLang="zh-CN" i="1" smtClean="0"/>
              <a:t>D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 </a:t>
            </a:r>
            <a:r>
              <a:rPr lang="en-US" altLang="zh-CN" smtClean="0">
                <a:sym typeface="Symbol" pitchFamily="18" charset="2"/>
              </a:rPr>
              <a:t>6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于是 </a:t>
            </a:r>
            <a:r>
              <a:rPr lang="en-US" altLang="zh-CN" smtClean="0">
                <a:sym typeface="Symbol" pitchFamily="18" charset="2"/>
              </a:rPr>
              <a:t>6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+ 6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 </a:t>
            </a:r>
            <a:r>
              <a:rPr lang="en-US" altLang="zh-CN" smtClean="0">
                <a:sym typeface="Symbol" pitchFamily="18" charset="2"/>
              </a:rPr>
              <a:t>6 = 0</a:t>
            </a:r>
            <a:r>
              <a:rPr lang="zh-CN" altLang="en-US" smtClean="0">
                <a:sym typeface="Symbol" pitchFamily="18" charset="2"/>
              </a:rPr>
              <a:t> 即为所求．</a:t>
            </a:r>
            <a:endParaRPr lang="en-US" altLang="zh-CN" smtClean="0">
              <a:sym typeface="Symbol" pitchFamily="18" charset="2"/>
            </a:endParaRPr>
          </a:p>
        </p:txBody>
      </p:sp>
      <p:pic>
        <p:nvPicPr>
          <p:cNvPr id="9221" name="Picture 4" descr="C:\Users\cjl\Desktop\p31-平面的截距式方程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1588" y="4143375"/>
            <a:ext cx="279241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84400" y="2571750"/>
          <a:ext cx="4775200" cy="889000"/>
        </p:xfrm>
        <a:graphic>
          <a:graphicData uri="http://schemas.openxmlformats.org/presentationml/2006/ole">
            <p:oleObj spid="_x0000_s9218" name="Equation" r:id="rId4" imgW="2387520" imgH="44424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541588" y="3586163"/>
          <a:ext cx="2387600" cy="914400"/>
        </p:xfrm>
        <a:graphic>
          <a:graphicData uri="http://schemas.openxmlformats.org/presentationml/2006/ole">
            <p:oleObj spid="_x0000_s9219" name="Equation" r:id="rId5" imgW="11937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四、两平面的夹角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P.27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  <a:endParaRPr lang="en-US" altLang="zh-CN" sz="2400" smtClean="0">
              <a:solidFill>
                <a:srgbClr val="FF0000"/>
              </a:solidFill>
              <a:effectLst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1</a:t>
            </a:r>
            <a:r>
              <a:rPr lang="zh-CN" altLang="en-US" smtClean="0"/>
              <a:t>：</a:t>
            </a:r>
            <a:r>
              <a:rPr lang="en-US" altLang="zh-CN" i="1" smtClean="0">
                <a:sym typeface="Symbol" pitchFamily="18" charset="2"/>
              </a:rPr>
              <a:t> A</a:t>
            </a:r>
            <a:r>
              <a:rPr lang="en-US" altLang="zh-CN" baseline="-25000" smtClean="0"/>
              <a:t>1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baseline="-25000" smtClean="0"/>
              <a:t>1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i="1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  <a:sym typeface="Symbol" pitchFamily="18" charset="2"/>
              </a:rPr>
              <a:t>    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2</a:t>
            </a:r>
            <a:r>
              <a:rPr lang="zh-CN" altLang="en-US" smtClean="0"/>
              <a:t>：</a:t>
            </a:r>
            <a:r>
              <a:rPr lang="en-US" altLang="zh-CN" i="1" smtClean="0">
                <a:sym typeface="Symbol" pitchFamily="18" charset="2"/>
              </a:rPr>
              <a:t> A</a:t>
            </a:r>
            <a:r>
              <a:rPr lang="en-US" altLang="zh-CN" baseline="-25000" smtClean="0"/>
              <a:t>2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baseline="-25000" smtClean="0"/>
              <a:t>2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baseline="-25000" smtClean="0"/>
              <a:t>2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i="1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1</a:t>
            </a:r>
            <a:r>
              <a:rPr lang="zh-CN" altLang="en-US" smtClean="0"/>
              <a:t> 和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2</a:t>
            </a:r>
            <a:r>
              <a:rPr lang="zh-CN" altLang="en-US" smtClean="0"/>
              <a:t> 的夹角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i="1" smtClean="0">
                <a:latin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               、                    两者中的最小值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pic>
        <p:nvPicPr>
          <p:cNvPr id="5" name="Picture 5" descr="C:\Users\cjl\Desktop\p33-两平面的夹角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0" y="4095750"/>
            <a:ext cx="37147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C:\Users\cjl\Desktop\p33-两平面的夹角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0" y="4095750"/>
            <a:ext cx="37147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148263" y="1598613"/>
          <a:ext cx="2133600" cy="508000"/>
        </p:xfrm>
        <a:graphic>
          <a:graphicData uri="http://schemas.openxmlformats.org/presentationml/2006/ole">
            <p:oleObj spid="_x0000_s10242" name="Equation" r:id="rId6" imgW="1066680" imgH="2538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110163" y="2160588"/>
          <a:ext cx="2209800" cy="508000"/>
        </p:xfrm>
        <a:graphic>
          <a:graphicData uri="http://schemas.openxmlformats.org/presentationml/2006/ole">
            <p:oleObj spid="_x0000_s10243" name="Equation" r:id="rId7" imgW="1104840" imgH="253800" progId="Equation.DSMT4">
              <p:embed/>
            </p:oleObj>
          </a:graphicData>
        </a:graphic>
      </p:graphicFrame>
      <p:grpSp>
        <p:nvGrpSpPr>
          <p:cNvPr id="3" name="组合 26"/>
          <p:cNvGrpSpPr>
            <a:grpSpLocks/>
          </p:cNvGrpSpPr>
          <p:nvPr/>
        </p:nvGrpSpPr>
        <p:grpSpPr bwMode="auto">
          <a:xfrm>
            <a:off x="3357563" y="2714625"/>
            <a:ext cx="1066800" cy="708025"/>
            <a:chOff x="3357554" y="2867025"/>
            <a:chExt cx="1066800" cy="708025"/>
          </a:xfrm>
        </p:grpSpPr>
        <p:graphicFrame>
          <p:nvGraphicFramePr>
            <p:cNvPr id="7" name="Object 2"/>
            <p:cNvGraphicFramePr>
              <a:graphicFrameLocks noChangeAspect="1"/>
            </p:cNvGraphicFramePr>
            <p:nvPr/>
          </p:nvGraphicFramePr>
          <p:xfrm>
            <a:off x="3357554" y="2940050"/>
            <a:ext cx="1066800" cy="635000"/>
          </p:xfrm>
          <a:graphic>
            <a:graphicData uri="http://schemas.openxmlformats.org/presentationml/2006/ole">
              <p:oleObj spid="_x0000_s10246" name="Equation" r:id="rId8" imgW="533160" imgH="317160" progId="Equation.DSMT4">
                <p:embed/>
              </p:oleObj>
            </a:graphicData>
          </a:graphic>
        </p:graphicFrame>
        <p:grpSp>
          <p:nvGrpSpPr>
            <p:cNvPr id="10267" name="Group 19"/>
            <p:cNvGrpSpPr>
              <a:grpSpLocks/>
            </p:cNvGrpSpPr>
            <p:nvPr/>
          </p:nvGrpSpPr>
          <p:grpSpPr bwMode="auto">
            <a:xfrm>
              <a:off x="3586156" y="2867025"/>
              <a:ext cx="574675" cy="71438"/>
              <a:chOff x="2299" y="1779"/>
              <a:chExt cx="362" cy="91"/>
            </a:xfrm>
          </p:grpSpPr>
          <p:sp>
            <p:nvSpPr>
              <p:cNvPr id="10268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2299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480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25"/>
          <p:cNvGrpSpPr>
            <a:grpSpLocks/>
          </p:cNvGrpSpPr>
          <p:nvPr/>
        </p:nvGrpSpPr>
        <p:grpSpPr bwMode="auto">
          <a:xfrm>
            <a:off x="4762500" y="2714625"/>
            <a:ext cx="1524000" cy="708025"/>
            <a:chOff x="4835525" y="2867025"/>
            <a:chExt cx="1524000" cy="708025"/>
          </a:xfrm>
        </p:grpSpPr>
        <p:graphicFrame>
          <p:nvGraphicFramePr>
            <p:cNvPr id="2" name="Object 5"/>
            <p:cNvGraphicFramePr>
              <a:graphicFrameLocks noChangeAspect="1"/>
            </p:cNvGraphicFramePr>
            <p:nvPr/>
          </p:nvGraphicFramePr>
          <p:xfrm>
            <a:off x="4835525" y="2940050"/>
            <a:ext cx="1524000" cy="635000"/>
          </p:xfrm>
          <a:graphic>
            <a:graphicData uri="http://schemas.openxmlformats.org/presentationml/2006/ole">
              <p:oleObj spid="_x0000_s10245" name="Equation" r:id="rId9" imgW="761760" imgH="317160" progId="Equation.DSMT4">
                <p:embed/>
              </p:oleObj>
            </a:graphicData>
          </a:graphic>
        </p:graphicFrame>
        <p:grpSp>
          <p:nvGrpSpPr>
            <p:cNvPr id="10264" name="Group 20"/>
            <p:cNvGrpSpPr>
              <a:grpSpLocks/>
            </p:cNvGrpSpPr>
            <p:nvPr/>
          </p:nvGrpSpPr>
          <p:grpSpPr bwMode="auto">
            <a:xfrm>
              <a:off x="5502269" y="2867025"/>
              <a:ext cx="574675" cy="71438"/>
              <a:chOff x="2299" y="1779"/>
              <a:chExt cx="362" cy="91"/>
            </a:xfrm>
          </p:grpSpPr>
          <p:sp>
            <p:nvSpPr>
              <p:cNvPr id="10265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2299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Line 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480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27"/>
          <p:cNvGrpSpPr>
            <a:grpSpLocks/>
          </p:cNvGrpSpPr>
          <p:nvPr/>
        </p:nvGrpSpPr>
        <p:grpSpPr bwMode="auto">
          <a:xfrm>
            <a:off x="614363" y="3544888"/>
            <a:ext cx="4876800" cy="2260600"/>
            <a:chOff x="614363" y="3544888"/>
            <a:chExt cx="4876800" cy="2260600"/>
          </a:xfrm>
        </p:grpSpPr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614363" y="3544888"/>
            <a:ext cx="4876800" cy="2260600"/>
          </p:xfrm>
          <a:graphic>
            <a:graphicData uri="http://schemas.openxmlformats.org/presentationml/2006/ole">
              <p:oleObj spid="_x0000_s10244" name="Equation" r:id="rId10" imgW="2438280" imgH="1130040" progId="Equation.DSMT4">
                <p:embed/>
              </p:oleObj>
            </a:graphicData>
          </a:graphic>
        </p:graphicFrame>
        <p:grpSp>
          <p:nvGrpSpPr>
            <p:cNvPr id="10261" name="Group 23"/>
            <p:cNvGrpSpPr>
              <a:grpSpLocks/>
            </p:cNvGrpSpPr>
            <p:nvPr/>
          </p:nvGrpSpPr>
          <p:grpSpPr bwMode="auto">
            <a:xfrm>
              <a:off x="2224091" y="3744913"/>
              <a:ext cx="574676" cy="71437"/>
              <a:chOff x="2317" y="1779"/>
              <a:chExt cx="362" cy="91"/>
            </a:xfrm>
          </p:grpSpPr>
          <p:sp>
            <p:nvSpPr>
              <p:cNvPr id="10262" name="Line 24"/>
              <p:cNvSpPr>
                <a:spLocks noChangeAspect="1" noChangeShapeType="1"/>
              </p:cNvSpPr>
              <p:nvPr/>
            </p:nvSpPr>
            <p:spPr bwMode="auto">
              <a:xfrm flipV="1">
                <a:off x="2317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3" name="Line 2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498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457700" y="2682875"/>
            <a:ext cx="4329113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4400" b="1" dirty="0">
                <a:solidFill>
                  <a:srgbClr val="FF0000"/>
                </a:solidFill>
                <a:latin typeface="+mn-lt"/>
                <a:ea typeface="楷体_GB2312"/>
              </a:rPr>
              <a:t>？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114675" y="3571875"/>
            <a:ext cx="1257300" cy="1143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628775" y="4806950"/>
            <a:ext cx="371475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614488" y="5286375"/>
            <a:ext cx="1800225" cy="528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414713" y="5286375"/>
            <a:ext cx="1914525" cy="528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71588" y="4719638"/>
            <a:ext cx="4171950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252" name="Picture 36" descr="C:\Users\cjl\Desktop\p33-两平面的夹角-3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429250" y="4095750"/>
            <a:ext cx="37147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5" grpId="0" animBg="1"/>
      <p:bldP spid="25" grpId="1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3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875212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1</a:t>
            </a:r>
            <a:r>
              <a:rPr lang="zh-CN" altLang="en-US" smtClean="0"/>
              <a:t>：</a:t>
            </a:r>
            <a:r>
              <a:rPr lang="en-US" altLang="zh-CN" i="1" smtClean="0">
                <a:sym typeface="Symbol" pitchFamily="18" charset="2"/>
              </a:rPr>
              <a:t> A</a:t>
            </a:r>
            <a:r>
              <a:rPr lang="en-US" altLang="zh-CN" baseline="-25000" smtClean="0"/>
              <a:t>1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baseline="-25000" smtClean="0"/>
              <a:t>1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i="1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  <a:sym typeface="Symbol" pitchFamily="18" charset="2"/>
              </a:rPr>
              <a:t>    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2</a:t>
            </a:r>
            <a:r>
              <a:rPr lang="zh-CN" altLang="en-US" smtClean="0"/>
              <a:t>：</a:t>
            </a:r>
            <a:r>
              <a:rPr lang="en-US" altLang="zh-CN" i="1" smtClean="0">
                <a:sym typeface="Symbol" pitchFamily="18" charset="2"/>
              </a:rPr>
              <a:t> A</a:t>
            </a:r>
            <a:r>
              <a:rPr lang="en-US" altLang="zh-CN" baseline="-25000" smtClean="0"/>
              <a:t>2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baseline="-25000" smtClean="0"/>
              <a:t>2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baseline="-25000" smtClean="0"/>
              <a:t>2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baseline="-25000" smtClean="0"/>
              <a:t>2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i="1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latin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⊥</a:t>
            </a:r>
            <a:r>
              <a:rPr lang="zh-CN" altLang="en-US" smtClean="0"/>
              <a:t>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2</a:t>
            </a: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   	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   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250000"/>
              </a:lnSpc>
            </a:pP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1</a:t>
            </a:r>
            <a:r>
              <a:rPr lang="zh-CN" altLang="en-US" smtClean="0"/>
              <a:t>  </a:t>
            </a:r>
            <a:r>
              <a:rPr lang="en-US" altLang="zh-CN" smtClean="0">
                <a:sym typeface="Symbol" pitchFamily="18" charset="2"/>
              </a:rPr>
              <a:t>// </a:t>
            </a:r>
            <a:r>
              <a:rPr lang="zh-CN" altLang="en-US" smtClean="0"/>
              <a:t>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2</a:t>
            </a: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               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和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重合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endParaRPr lang="zh-CN" altLang="en-US" smtClean="0"/>
          </a:p>
        </p:txBody>
      </p:sp>
      <p:sp>
        <p:nvSpPr>
          <p:cNvPr id="11274" name="Rectangle 2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四、两平面的夹角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148263" y="1598613"/>
          <a:ext cx="2133600" cy="508000"/>
        </p:xfrm>
        <a:graphic>
          <a:graphicData uri="http://schemas.openxmlformats.org/presentationml/2006/ole">
            <p:oleObj spid="_x0000_s11266" name="Equation" r:id="rId3" imgW="1066680" imgH="25380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110163" y="2160588"/>
          <a:ext cx="2209800" cy="508000"/>
        </p:xfrm>
        <a:graphic>
          <a:graphicData uri="http://schemas.openxmlformats.org/presentationml/2006/ole">
            <p:oleObj spid="_x0000_s11267" name="Equation" r:id="rId4" imgW="1104840" imgH="25380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133600" y="2841625"/>
          <a:ext cx="4876800" cy="1016000"/>
        </p:xfrm>
        <a:graphic>
          <a:graphicData uri="http://schemas.openxmlformats.org/presentationml/2006/ole">
            <p:oleObj spid="_x0000_s11268" name="Equation" r:id="rId5" imgW="2438280" imgH="50796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830763" y="4657725"/>
          <a:ext cx="1955800" cy="889000"/>
        </p:xfrm>
        <a:graphic>
          <a:graphicData uri="http://schemas.openxmlformats.org/presentationml/2006/ole">
            <p:oleObj spid="_x0000_s11269" name="Equation" r:id="rId6" imgW="977760" imgH="444240" progId="Equation.DSMT4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3429000" y="5583238"/>
          <a:ext cx="2667000" cy="889000"/>
        </p:xfrm>
        <a:graphic>
          <a:graphicData uri="http://schemas.openxmlformats.org/presentationml/2006/ole">
            <p:oleObj spid="_x0000_s11270" name="Equation" r:id="rId7" imgW="1333440" imgH="44424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938463" y="4829175"/>
          <a:ext cx="965200" cy="431800"/>
        </p:xfrm>
        <a:graphic>
          <a:graphicData uri="http://schemas.openxmlformats.org/presentationml/2006/ole">
            <p:oleObj spid="_x0000_s11271" name="Equation" r:id="rId8" imgW="482400" imgH="21564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2938463" y="4000500"/>
          <a:ext cx="990600" cy="431800"/>
        </p:xfrm>
        <a:graphic>
          <a:graphicData uri="http://schemas.openxmlformats.org/presentationml/2006/ole">
            <p:oleObj spid="_x0000_s11272" name="Equation" r:id="rId9" imgW="49500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jl\Desktop\p33-点到平面的距离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4095750"/>
            <a:ext cx="3048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cjl\Desktop\p33-点到平面的距离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095750"/>
            <a:ext cx="3048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cjl\Desktop\p33-点到平面的距离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095750"/>
            <a:ext cx="3048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2"/>
          <p:cNvGraphicFramePr>
            <a:graphicFrameLocks noChangeAspect="1"/>
          </p:cNvGraphicFramePr>
          <p:nvPr/>
        </p:nvGraphicFramePr>
        <p:xfrm>
          <a:off x="7758113" y="5143500"/>
          <a:ext cx="279400" cy="355600"/>
        </p:xfrm>
        <a:graphic>
          <a:graphicData uri="http://schemas.openxmlformats.org/presentationml/2006/ole">
            <p:oleObj spid="_x0000_s12290" name="Equation" r:id="rId6" imgW="139680" imgH="177480" progId="Equation.DSMT4">
              <p:embed/>
            </p:oleObj>
          </a:graphicData>
        </a:graphic>
      </p:graphicFrame>
      <p:sp>
        <p:nvSpPr>
          <p:cNvPr id="12300" name="Rectangle 2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点到平面的距离</a:t>
            </a:r>
            <a:r>
              <a:rPr lang="zh-CN" altLang="en-US" sz="2400" smtClean="0">
                <a:solidFill>
                  <a:srgbClr val="FF0000"/>
                </a:solidFill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</a:rPr>
              <a:t>P.29</a:t>
            </a:r>
            <a:r>
              <a:rPr lang="zh-CN" altLang="en-US" sz="2400" smtClean="0">
                <a:solidFill>
                  <a:srgbClr val="FF0000"/>
                </a:solidFill>
              </a:rPr>
              <a:t>例</a:t>
            </a:r>
            <a:r>
              <a:rPr lang="en-US" altLang="zh-CN" sz="2400" smtClean="0">
                <a:solidFill>
                  <a:srgbClr val="FF0000"/>
                </a:solidFill>
              </a:rPr>
              <a:t>7</a:t>
            </a:r>
            <a:r>
              <a:rPr lang="zh-CN" altLang="en-US" sz="2400" smtClean="0">
                <a:solidFill>
                  <a:srgbClr val="FF0000"/>
                </a:solidFill>
              </a:rPr>
              <a:t>）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设平面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zh-CN" altLang="en-US" smtClean="0">
                <a:sym typeface="Symbol" pitchFamily="18" charset="2"/>
              </a:rPr>
              <a:t>：</a:t>
            </a:r>
            <a:r>
              <a:rPr lang="en-US" altLang="zh-CN" i="1" smtClean="0">
                <a:sym typeface="Symbol" pitchFamily="18" charset="2"/>
              </a:rPr>
              <a:t>Ax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是平面</a:t>
            </a:r>
            <a:r>
              <a:rPr lang="zh-CN" altLang="en-US" smtClean="0">
                <a:sym typeface="Symbol" pitchFamily="18" charset="2"/>
              </a:rPr>
              <a:t>外一点，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 是平面上</a:t>
            </a:r>
            <a:r>
              <a:rPr lang="zh-CN" altLang="en-US" smtClean="0">
                <a:sym typeface="Symbol" pitchFamily="18" charset="2"/>
              </a:rPr>
              <a:t>一点，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        在    方向上的分向量</a:t>
            </a:r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590800" y="2484438"/>
          <a:ext cx="3962400" cy="508000"/>
        </p:xfrm>
        <a:graphic>
          <a:graphicData uri="http://schemas.openxmlformats.org/presentationml/2006/ole">
            <p:oleObj spid="_x0000_s12291" name="Equation" r:id="rId7" imgW="1981080" imgH="25380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42938" y="2986088"/>
          <a:ext cx="635000" cy="508000"/>
        </p:xfrm>
        <a:graphic>
          <a:graphicData uri="http://schemas.openxmlformats.org/presentationml/2006/ole">
            <p:oleObj spid="_x0000_s12292" name="Equation" r:id="rId8" imgW="317160" imgH="25380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585913" y="3013075"/>
          <a:ext cx="254000" cy="431800"/>
        </p:xfrm>
        <a:graphic>
          <a:graphicData uri="http://schemas.openxmlformats.org/presentationml/2006/ole">
            <p:oleObj spid="_x0000_s12293" name="Equation" r:id="rId9" imgW="126720" imgH="21564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4071938" y="2992438"/>
          <a:ext cx="685800" cy="508000"/>
        </p:xfrm>
        <a:graphic>
          <a:graphicData uri="http://schemas.openxmlformats.org/presentationml/2006/ole">
            <p:oleObj spid="_x0000_s12294" name="Equation" r:id="rId10" imgW="342720" imgH="253800" progId="Equation.DSMT4">
              <p:embed/>
            </p:oleObj>
          </a:graphicData>
        </a:graphic>
      </p:graphicFrame>
      <p:sp>
        <p:nvSpPr>
          <p:cNvPr id="23" name="线形标注 1 22"/>
          <p:cNvSpPr/>
          <p:nvPr/>
        </p:nvSpPr>
        <p:spPr>
          <a:xfrm>
            <a:off x="5143500" y="1181088"/>
            <a:ext cx="3209925" cy="461962"/>
          </a:xfrm>
          <a:prstGeom prst="borderCallout1">
            <a:avLst>
              <a:gd name="adj1" fmla="val 102309"/>
              <a:gd name="adj2" fmla="val 45976"/>
              <a:gd name="adj3" fmla="val 174395"/>
              <a:gd name="adj4" fmla="val 32892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CN" sz="2400" b="1" i="1" kern="0" dirty="0">
                <a:solidFill>
                  <a:srgbClr val="FF0000"/>
                </a:solidFill>
                <a:sym typeface="Symbol" pitchFamily="18" charset="2"/>
              </a:rPr>
              <a:t>Ax</a:t>
            </a:r>
            <a:r>
              <a:rPr lang="en-US" altLang="zh-CN" sz="2400" b="1" kern="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400" b="1" kern="0" dirty="0">
                <a:solidFill>
                  <a:srgbClr val="FF0000"/>
                </a:solidFill>
                <a:sym typeface="Symbol" pitchFamily="18" charset="2"/>
              </a:rPr>
              <a:t> +</a:t>
            </a:r>
            <a:r>
              <a:rPr lang="zh-CN" altLang="en-US" sz="2400" b="1" kern="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itchFamily="18" charset="2"/>
              </a:rPr>
              <a:t>By</a:t>
            </a:r>
            <a:r>
              <a:rPr lang="en-US" altLang="zh-CN" sz="2400" b="1" kern="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400" b="1" kern="0" dirty="0">
                <a:solidFill>
                  <a:srgbClr val="FF0000"/>
                </a:solidFill>
                <a:sym typeface="Symbol" pitchFamily="18" charset="2"/>
              </a:rPr>
              <a:t> + 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itchFamily="18" charset="2"/>
              </a:rPr>
              <a:t>Cz</a:t>
            </a:r>
            <a:r>
              <a:rPr lang="en-US" altLang="zh-CN" sz="2400" b="1" kern="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400" b="1" kern="0" dirty="0">
                <a:solidFill>
                  <a:srgbClr val="FF0000"/>
                </a:solidFill>
                <a:sym typeface="Symbol" pitchFamily="18" charset="2"/>
              </a:rPr>
              <a:t> + 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sym typeface="Symbol" pitchFamily="18" charset="2"/>
              </a:rPr>
              <a:t> = 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600075" y="3636963"/>
          <a:ext cx="5765800" cy="3149600"/>
        </p:xfrm>
        <a:graphic>
          <a:graphicData uri="http://schemas.openxmlformats.org/presentationml/2006/ole">
            <p:oleObj spid="_x0000_s12295" name="Equation" r:id="rId11" imgW="2882880" imgH="1574640" progId="Equation.DSMT4">
              <p:embed/>
            </p:oleObj>
          </a:graphicData>
        </a:graphic>
      </p:graphicFrame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785938" y="3629025"/>
            <a:ext cx="1714500" cy="1152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3500438" y="3629025"/>
            <a:ext cx="1500187" cy="1152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 flipH="1">
            <a:off x="842963" y="4829175"/>
            <a:ext cx="4872037" cy="10001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271963" y="1914525"/>
            <a:ext cx="37147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4257675" y="2377308"/>
            <a:ext cx="3600450" cy="73025"/>
            <a:chOff x="942730" y="1972104"/>
            <a:chExt cx="2857520" cy="7302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942730" y="1972104"/>
              <a:ext cx="285752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942730" y="2043543"/>
              <a:ext cx="285752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29"/>
          <p:cNvGrpSpPr>
            <a:grpSpLocks/>
          </p:cNvGrpSpPr>
          <p:nvPr/>
        </p:nvGrpSpPr>
        <p:grpSpPr bwMode="auto">
          <a:xfrm>
            <a:off x="5000625" y="3629025"/>
            <a:ext cx="1387475" cy="1173163"/>
            <a:chOff x="5000628" y="3629025"/>
            <a:chExt cx="1388145" cy="1173491"/>
          </a:xfrm>
        </p:grpSpPr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 flipH="1">
              <a:off x="5000628" y="3629025"/>
              <a:ext cx="1357968" cy="115284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 flipH="1">
              <a:off x="6101297" y="4100645"/>
              <a:ext cx="287476" cy="7018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600075" y="3636963"/>
          <a:ext cx="5765800" cy="3200400"/>
        </p:xfrm>
        <a:graphic>
          <a:graphicData uri="http://schemas.openxmlformats.org/presentationml/2006/ole">
            <p:oleObj spid="_x0000_s12296" name="Equation" r:id="rId12" imgW="2882880" imgH="1600200" progId="Equation.DSMT4">
              <p:embed/>
            </p:oleObj>
          </a:graphicData>
        </a:graphic>
      </p:graphicFrame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842963" y="5872163"/>
            <a:ext cx="322897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3" grpId="0" animBg="1"/>
      <p:bldP spid="27" grpId="0" animBg="1"/>
      <p:bldP spid="28" grpId="0" animBg="1"/>
      <p:bldP spid="29" grpId="0" animBg="1"/>
      <p:bldP spid="24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lang="zh-CN" altLang="en-US" dirty="0" smtClean="0"/>
              <a:t>在空间直角坐标系中，若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             </a:t>
            </a:r>
            <a:r>
              <a:rPr lang="zh-CN" altLang="en-US" dirty="0" smtClean="0">
                <a:latin typeface="Times New Roman"/>
                <a:cs typeface="Times New Roman"/>
                <a:sym typeface="Symbol"/>
              </a:rPr>
              <a:t>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P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y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z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zh-CN" altLang="en-US" dirty="0" smtClean="0">
                <a:sym typeface="Symbol"/>
              </a:rPr>
              <a:t>曲面</a:t>
            </a:r>
            <a:r>
              <a:rPr lang="zh-CN" altLang="en-US" i="1" dirty="0" smtClean="0">
                <a:sym typeface="Symbol"/>
              </a:rPr>
              <a:t> </a:t>
            </a:r>
            <a:r>
              <a:rPr lang="en-US" altLang="zh-CN" i="1" dirty="0" smtClean="0">
                <a:sym typeface="Symbol"/>
              </a:rPr>
              <a:t>S		F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y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z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en-US" altLang="zh-CN" dirty="0" smtClean="0">
                <a:sym typeface="Symbol"/>
              </a:rPr>
              <a:t> = 0</a:t>
            </a:r>
            <a:r>
              <a:rPr lang="zh-CN" altLang="en-US" dirty="0" smtClean="0">
                <a:sym typeface="Symbol"/>
              </a:rPr>
              <a:t>，</a:t>
            </a: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ym typeface="Symbol"/>
              </a:rPr>
              <a:t>则方程 </a:t>
            </a:r>
            <a:r>
              <a:rPr lang="en-US" altLang="zh-CN" i="1" dirty="0" smtClean="0">
                <a:sym typeface="Symbol"/>
              </a:rPr>
              <a:t>F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y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z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en-US" altLang="zh-CN" dirty="0" smtClean="0">
                <a:sym typeface="Symbol"/>
              </a:rPr>
              <a:t> = 0</a:t>
            </a:r>
            <a:r>
              <a:rPr lang="zh-CN" altLang="en-US" dirty="0" smtClean="0">
                <a:sym typeface="Symbol"/>
              </a:rPr>
              <a:t> 称为曲面 </a:t>
            </a:r>
            <a:r>
              <a:rPr lang="en-US" altLang="zh-CN" i="1" dirty="0" smtClean="0">
                <a:sym typeface="Symbol"/>
              </a:rPr>
              <a:t>S</a:t>
            </a:r>
            <a:r>
              <a:rPr lang="en-US" altLang="zh-CN" dirty="0" smtClean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方程</a:t>
            </a:r>
            <a:r>
              <a:rPr lang="zh-CN" altLang="en-US" dirty="0" smtClean="0">
                <a:sym typeface="Symbol"/>
              </a:rPr>
              <a:t>，</a:t>
            </a: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ym typeface="Symbol"/>
              </a:rPr>
              <a:t>曲面 </a:t>
            </a:r>
            <a:r>
              <a:rPr lang="en-US" altLang="zh-CN" i="1" dirty="0" smtClean="0">
                <a:sym typeface="Symbol"/>
              </a:rPr>
              <a:t>S</a:t>
            </a:r>
            <a:r>
              <a:rPr lang="zh-CN" altLang="en-US" dirty="0" smtClean="0">
                <a:sym typeface="Symbol"/>
              </a:rPr>
              <a:t> 称为方程 </a:t>
            </a:r>
            <a:r>
              <a:rPr lang="en-US" altLang="zh-CN" i="1" dirty="0" smtClean="0">
                <a:sym typeface="Symbol"/>
              </a:rPr>
              <a:t>F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x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y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, </a:t>
            </a:r>
            <a:r>
              <a:rPr lang="en-US" altLang="zh-CN" i="1" dirty="0" smtClean="0">
                <a:latin typeface="Times New Roman"/>
                <a:cs typeface="Times New Roman"/>
                <a:sym typeface="Symbol"/>
              </a:rPr>
              <a:t>z</a:t>
            </a:r>
            <a:r>
              <a:rPr lang="en-US" altLang="zh-CN" dirty="0" smtClean="0">
                <a:latin typeface="Times New Roman"/>
                <a:cs typeface="Times New Roman"/>
                <a:sym typeface="Symbol"/>
              </a:rPr>
              <a:t>)</a:t>
            </a:r>
            <a:r>
              <a:rPr lang="en-US" altLang="zh-CN" dirty="0" smtClean="0">
                <a:sym typeface="Symbol"/>
              </a:rPr>
              <a:t> = 0</a:t>
            </a:r>
            <a:r>
              <a:rPr lang="zh-CN" altLang="en-US" dirty="0" smtClean="0">
                <a:sym typeface="Symbol"/>
              </a:rPr>
              <a:t> 的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图形</a:t>
            </a:r>
            <a:r>
              <a:rPr lang="zh-CN" altLang="en-US" dirty="0" smtClean="0">
                <a:sym typeface="Symbol"/>
              </a:rPr>
              <a:t>．</a:t>
            </a: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ym typeface="Symbol"/>
              </a:rPr>
              <a:t>空间曲面研究下列两个基本问题：</a:t>
            </a:r>
            <a:endParaRPr lang="en-US" altLang="zh-CN" dirty="0" smtClean="0">
              <a:sym typeface="Symbol"/>
            </a:endParaRPr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sym typeface="Symbol"/>
              </a:rPr>
              <a:t>已知曲面上的点所满足的几何条件，建立曲面的方程；</a:t>
            </a:r>
            <a:endParaRPr lang="en-US" altLang="zh-CN" dirty="0" smtClean="0">
              <a:sym typeface="Symbol"/>
            </a:endParaRPr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sym typeface="Symbol"/>
              </a:rPr>
              <a:t>已知曲面方程，研究曲面的几何形状．</a:t>
            </a:r>
            <a:endParaRPr lang="en-US" altLang="zh-CN" dirty="0" smtClean="0">
              <a:sym typeface="Symbol"/>
            </a:endParaRPr>
          </a:p>
          <a:p>
            <a:pPr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7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一、曲面方程与空间曲线方程的概念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171950" y="2128838"/>
            <a:ext cx="857250" cy="158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171950" y="2281238"/>
            <a:ext cx="857250" cy="1587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6" name="Picture 4" descr="C:\Users\cjl\Desktop\p21-曲面及其方程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0" y="4743450"/>
            <a:ext cx="285750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点到平面的距离</a:t>
            </a:r>
            <a:r>
              <a:rPr lang="zh-CN" altLang="en-US" sz="2400" smtClean="0">
                <a:solidFill>
                  <a:srgbClr val="FF0000"/>
                </a:solidFill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</a:rPr>
              <a:t>P.29</a:t>
            </a:r>
            <a:r>
              <a:rPr lang="zh-CN" altLang="en-US" sz="2400" smtClean="0">
                <a:solidFill>
                  <a:srgbClr val="FF0000"/>
                </a:solidFill>
              </a:rPr>
              <a:t>例</a:t>
            </a:r>
            <a:r>
              <a:rPr lang="en-US" altLang="zh-CN" sz="2400" smtClean="0">
                <a:solidFill>
                  <a:srgbClr val="FF0000"/>
                </a:solidFill>
              </a:rPr>
              <a:t>7</a:t>
            </a:r>
            <a:r>
              <a:rPr lang="zh-CN" altLang="en-US" sz="2400" smtClean="0">
                <a:solidFill>
                  <a:srgbClr val="FF0000"/>
                </a:solidFill>
              </a:rPr>
              <a:t>）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设平面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zh-CN" altLang="en-US" smtClean="0">
                <a:sym typeface="Symbol" pitchFamily="18" charset="2"/>
              </a:rPr>
              <a:t>：</a:t>
            </a:r>
            <a:r>
              <a:rPr lang="en-US" altLang="zh-CN" i="1" smtClean="0">
                <a:sym typeface="Symbol" pitchFamily="18" charset="2"/>
              </a:rPr>
              <a:t>Ax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是平面</a:t>
            </a:r>
            <a:r>
              <a:rPr lang="zh-CN" altLang="en-US" smtClean="0">
                <a:sym typeface="Symbol" pitchFamily="18" charset="2"/>
              </a:rPr>
              <a:t>外一点，</a:t>
            </a:r>
            <a:r>
              <a:rPr lang="en-US" altLang="zh-CN" i="1" smtClean="0"/>
              <a:t>N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 是</a:t>
            </a:r>
            <a:r>
              <a:rPr lang="zh-CN" altLang="en-US" smtClean="0">
                <a:sym typeface="Symbol" pitchFamily="18" charset="2"/>
              </a:rPr>
              <a:t>点 </a:t>
            </a:r>
            <a:r>
              <a:rPr lang="en-US" altLang="zh-CN" i="1" smtClean="0"/>
              <a:t>P</a:t>
            </a:r>
            <a:r>
              <a:rPr lang="en-US" altLang="zh-CN" baseline="-25000" smtClean="0"/>
              <a:t>0</a:t>
            </a:r>
            <a:r>
              <a:rPr lang="zh-CN" altLang="en-US" smtClean="0">
                <a:sym typeface="Symbol" pitchFamily="18" charset="2"/>
              </a:rPr>
              <a:t> 的投影，则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               ，即</a:t>
            </a:r>
            <a:endParaRPr lang="zh-CN" altLang="en-US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641600" y="2332038"/>
          <a:ext cx="3860800" cy="812800"/>
        </p:xfrm>
        <a:graphic>
          <a:graphicData uri="http://schemas.openxmlformats.org/presentationml/2006/ole">
            <p:oleObj spid="_x0000_s13314" name="Equation" r:id="rId3" imgW="1930320" imgH="406080" progId="Equation.DSMT4">
              <p:embed/>
            </p:oleObj>
          </a:graphicData>
        </a:graphic>
      </p:graphicFrame>
      <p:sp>
        <p:nvSpPr>
          <p:cNvPr id="23" name="线形标注 1 22"/>
          <p:cNvSpPr/>
          <p:nvPr/>
        </p:nvSpPr>
        <p:spPr>
          <a:xfrm>
            <a:off x="5143500" y="1138238"/>
            <a:ext cx="3209925" cy="461962"/>
          </a:xfrm>
          <a:prstGeom prst="borderCallout1">
            <a:avLst>
              <a:gd name="adj1" fmla="val 102309"/>
              <a:gd name="adj2" fmla="val 45976"/>
              <a:gd name="adj3" fmla="val 174395"/>
              <a:gd name="adj4" fmla="val 32892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CN" sz="2400" b="1" i="1" kern="0" dirty="0">
                <a:solidFill>
                  <a:srgbClr val="FF0000"/>
                </a:solidFill>
                <a:sym typeface="Symbol" pitchFamily="18" charset="2"/>
              </a:rPr>
              <a:t>Ax</a:t>
            </a:r>
            <a:r>
              <a:rPr lang="en-US" altLang="zh-CN" sz="2400" b="1" kern="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400" b="1" kern="0" dirty="0">
                <a:solidFill>
                  <a:srgbClr val="FF0000"/>
                </a:solidFill>
                <a:sym typeface="Symbol" pitchFamily="18" charset="2"/>
              </a:rPr>
              <a:t> +</a:t>
            </a:r>
            <a:r>
              <a:rPr lang="zh-CN" altLang="en-US" sz="2400" b="1" kern="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itchFamily="18" charset="2"/>
              </a:rPr>
              <a:t>By</a:t>
            </a:r>
            <a:r>
              <a:rPr lang="en-US" altLang="zh-CN" sz="2400" b="1" kern="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400" b="1" kern="0" dirty="0">
                <a:solidFill>
                  <a:srgbClr val="FF0000"/>
                </a:solidFill>
                <a:sym typeface="Symbol" pitchFamily="18" charset="2"/>
              </a:rPr>
              <a:t> + 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itchFamily="18" charset="2"/>
              </a:rPr>
              <a:t>Cz</a:t>
            </a:r>
            <a:r>
              <a:rPr lang="en-US" altLang="zh-CN" sz="2400" b="1" kern="0" baseline="-250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400" b="1" kern="0" dirty="0">
                <a:solidFill>
                  <a:srgbClr val="FF0000"/>
                </a:solidFill>
                <a:sym typeface="Symbol" pitchFamily="18" charset="2"/>
              </a:rPr>
              <a:t> + </a:t>
            </a:r>
            <a:r>
              <a:rPr lang="en-US" altLang="zh-CN" sz="2400" b="1" i="1" kern="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sz="2400" b="1" kern="0" dirty="0">
                <a:solidFill>
                  <a:srgbClr val="FF0000"/>
                </a:solidFill>
                <a:sym typeface="Symbol" pitchFamily="18" charset="2"/>
              </a:rPr>
              <a:t> = 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271963" y="1914525"/>
            <a:ext cx="44037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600075" y="3154363"/>
          <a:ext cx="5816600" cy="3683000"/>
        </p:xfrm>
        <a:graphic>
          <a:graphicData uri="http://schemas.openxmlformats.org/presentationml/2006/ole">
            <p:oleObj spid="_x0000_s13315" name="Equation" r:id="rId4" imgW="2908080" imgH="1841400" progId="Equation.DSMT4">
              <p:embed/>
            </p:oleObj>
          </a:graphicData>
        </a:graphic>
      </p:graphicFrame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842963" y="3816350"/>
            <a:ext cx="3224212" cy="5492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842963" y="4403725"/>
            <a:ext cx="3224212" cy="550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 flipH="1">
            <a:off x="842963" y="4992688"/>
            <a:ext cx="5313362" cy="8397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842963" y="5872163"/>
            <a:ext cx="322897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11188" y="2484438"/>
          <a:ext cx="1092200" cy="508000"/>
        </p:xfrm>
        <a:graphic>
          <a:graphicData uri="http://schemas.openxmlformats.org/presentationml/2006/ole">
            <p:oleObj spid="_x0000_s13316" name="Equation" r:id="rId5" imgW="545760" imgH="253800" progId="Equation.DSMT4">
              <p:embed/>
            </p:oleObj>
          </a:graphicData>
        </a:graphic>
      </p:graphicFrame>
      <p:pic>
        <p:nvPicPr>
          <p:cNvPr id="4" name="Picture 2" descr="C:\Users\cjl\Desktop\p33-点到平面的距离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4095750"/>
            <a:ext cx="3048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cjl\Desktop\p33-点到平面的距离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4095750"/>
            <a:ext cx="30480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3" grpId="0" animBg="1"/>
      <p:bldP spid="24" grpId="0" animBg="1"/>
      <p:bldP spid="27" grpId="0" animBg="1"/>
      <p:bldP spid="28" grpId="0" animBg="1"/>
      <p:bldP spid="29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6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1</a:t>
            </a:r>
            <a:r>
              <a:rPr lang="en-US" altLang="zh-CN" smtClean="0"/>
              <a:t> :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10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− 2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− 5 = 0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2</a:t>
            </a:r>
            <a:r>
              <a:rPr lang="en-US" altLang="zh-CN" smtClean="0"/>
              <a:t> :</a:t>
            </a:r>
            <a:r>
              <a:rPr lang="en-US" altLang="zh-CN" i="1" smtClean="0">
                <a:sym typeface="Symbol" pitchFamily="18" charset="2"/>
              </a:rPr>
              <a:t>  </a:t>
            </a:r>
            <a:r>
              <a:rPr lang="en-US" altLang="zh-CN" smtClean="0">
                <a:sym typeface="Symbol" pitchFamily="18" charset="2"/>
              </a:rPr>
              <a:t>5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−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− 1 = 0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求这两个平行平面之间的距离．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平行平面之间的距离可以转化为点到平面的距离．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在平面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2</a:t>
            </a:r>
            <a:r>
              <a:rPr lang="zh-CN" altLang="en-US" smtClean="0"/>
              <a:t> 上任取一点 </a:t>
            </a:r>
            <a:r>
              <a:rPr lang="en-US" altLang="zh-CN" smtClean="0"/>
              <a:t>(0, 1, 0)</a:t>
            </a:r>
            <a:r>
              <a:rPr lang="zh-CN" altLang="en-US" smtClean="0">
                <a:sym typeface="Symbol" pitchFamily="18" charset="2"/>
              </a:rPr>
              <a:t>，记为点 </a:t>
            </a:r>
            <a:r>
              <a:rPr lang="en-US" altLang="zh-CN" i="1" smtClean="0"/>
              <a:t>P</a:t>
            </a:r>
            <a:r>
              <a:rPr lang="zh-CN" altLang="en-US" smtClean="0">
                <a:sym typeface="Symbol" pitchFamily="18" charset="2"/>
              </a:rPr>
              <a:t>，则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平行平面之间的距离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点 </a:t>
            </a:r>
            <a:r>
              <a:rPr lang="en-US" altLang="zh-CN" i="1" smtClean="0"/>
              <a:t>P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到平面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1</a:t>
            </a:r>
            <a:r>
              <a:rPr lang="zh-CN" altLang="en-US" smtClean="0"/>
              <a:t> 的距离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657225" y="3857625"/>
          <a:ext cx="5080000" cy="1016000"/>
        </p:xfrm>
        <a:graphic>
          <a:graphicData uri="http://schemas.openxmlformats.org/presentationml/2006/ole">
            <p:oleObj spid="_x0000_s14338" name="Equation" r:id="rId3" imgW="2539800" imgH="507960" progId="Equation.DSMT4">
              <p:embed/>
            </p:oleObj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814763" y="3859213"/>
            <a:ext cx="1042987" cy="927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 flipH="1">
            <a:off x="4857750" y="3859213"/>
            <a:ext cx="928688" cy="927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6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4594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求平行于平面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en-US" altLang="zh-CN" baseline="-25000" smtClean="0"/>
              <a:t>0</a:t>
            </a:r>
            <a:r>
              <a:rPr lang="en-US" altLang="zh-CN" smtClean="0"/>
              <a:t> :</a:t>
            </a:r>
            <a:r>
              <a:rPr lang="en-US" altLang="zh-CN" i="1" smtClean="0">
                <a:sym typeface="Symbol" pitchFamily="18" charset="2"/>
              </a:rPr>
              <a:t>  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+ 3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+ 4 = 0</a:t>
            </a:r>
            <a:r>
              <a:rPr lang="zh-CN" altLang="en-US" smtClean="0">
                <a:sym typeface="Symbol" pitchFamily="18" charset="2"/>
              </a:rPr>
              <a:t> 且与球面 </a:t>
            </a:r>
            <a:r>
              <a:rPr lang="en-US" altLang="zh-CN" smtClean="0">
                <a:latin typeface="Symbol" pitchFamily="18" charset="2"/>
                <a:sym typeface="Symbol" pitchFamily="18" charset="2"/>
              </a:rPr>
              <a:t>S</a:t>
            </a:r>
            <a:r>
              <a:rPr lang="en-US" altLang="zh-CN" smtClean="0"/>
              <a:t> :</a:t>
            </a:r>
            <a:r>
              <a:rPr lang="en-US" altLang="zh-CN" i="1" smtClean="0">
                <a:sym typeface="Symbol" pitchFamily="18" charset="2"/>
              </a:rPr>
              <a:t>  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= 9</a:t>
            </a:r>
            <a:r>
              <a:rPr lang="zh-CN" altLang="en-US" smtClean="0">
                <a:sym typeface="Symbol" pitchFamily="18" charset="2"/>
              </a:rPr>
              <a:t> 相切的</a:t>
            </a:r>
            <a:r>
              <a:rPr lang="zh-CN" altLang="en-US" smtClean="0"/>
              <a:t>平面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设所求平面方程为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+ 3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球面 </a:t>
            </a:r>
            <a:r>
              <a:rPr lang="en-US" altLang="zh-CN" smtClean="0">
                <a:latin typeface="Symbol" pitchFamily="18" charset="2"/>
                <a:sym typeface="Symbol" pitchFamily="18" charset="2"/>
              </a:rPr>
              <a:t>S</a:t>
            </a:r>
            <a:r>
              <a:rPr lang="zh-CN" altLang="en-US" smtClean="0">
                <a:sym typeface="Symbol" pitchFamily="18" charset="2"/>
              </a:rPr>
              <a:t>：</a:t>
            </a:r>
            <a:r>
              <a:rPr lang="en-US" altLang="zh-CN" i="1" smtClean="0">
                <a:sym typeface="Symbol" pitchFamily="18" charset="2"/>
              </a:rPr>
              <a:t> 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= 9</a:t>
            </a:r>
            <a:r>
              <a:rPr lang="zh-CN" altLang="en-US" smtClean="0">
                <a:sym typeface="Symbol" pitchFamily="18" charset="2"/>
              </a:rPr>
              <a:t> 与</a:t>
            </a:r>
            <a:r>
              <a:rPr lang="zh-CN" altLang="en-US" smtClean="0"/>
              <a:t>平面 </a:t>
            </a:r>
            <a:r>
              <a:rPr lang="en-US" altLang="zh-CN" smtClean="0">
                <a:latin typeface="Symbol" pitchFamily="18" charset="2"/>
              </a:rPr>
              <a:t>P</a:t>
            </a:r>
            <a:r>
              <a:rPr lang="zh-CN" altLang="en-US" smtClean="0"/>
              <a:t> 相切意味着球心到平面 </a:t>
            </a:r>
            <a:r>
              <a:rPr lang="en-US" altLang="zh-CN" smtClean="0">
                <a:latin typeface="Symbol" pitchFamily="18" charset="2"/>
              </a:rPr>
              <a:t>P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的距离恰等于球面半径 </a:t>
            </a:r>
            <a:r>
              <a:rPr lang="en-US" altLang="zh-CN" smtClean="0"/>
              <a:t>3</a:t>
            </a:r>
            <a:r>
              <a:rPr lang="zh-CN" altLang="en-US" smtClean="0"/>
              <a:t>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解得                    ，即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于是平面方程                                        即为所求．</a:t>
            </a: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643188" y="3143250"/>
          <a:ext cx="3454400" cy="914400"/>
        </p:xfrm>
        <a:graphic>
          <a:graphicData uri="http://schemas.openxmlformats.org/presentationml/2006/ole">
            <p:oleObj spid="_x0000_s15362" name="Equation" r:id="rId3" imgW="1726920" imgH="4572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63663" y="4357688"/>
          <a:ext cx="1422400" cy="508000"/>
        </p:xfrm>
        <a:graphic>
          <a:graphicData uri="http://schemas.openxmlformats.org/presentationml/2006/ole">
            <p:oleObj spid="_x0000_s15363" name="Equation" r:id="rId4" imgW="711000" imgH="2538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425825" y="4357688"/>
          <a:ext cx="1574800" cy="431800"/>
        </p:xfrm>
        <a:graphic>
          <a:graphicData uri="http://schemas.openxmlformats.org/presentationml/2006/ole">
            <p:oleObj spid="_x0000_s15364" name="Equation" r:id="rId5" imgW="787320" imgH="2156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554288" y="5232400"/>
          <a:ext cx="2895600" cy="482600"/>
        </p:xfrm>
        <a:graphic>
          <a:graphicData uri="http://schemas.openxmlformats.org/presentationml/2006/ole">
            <p:oleObj spid="_x0000_s15365" name="Equation" r:id="rId6" imgW="1447560" imgH="24120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000375" y="4329113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8 − 3</a:t>
            </a:r>
          </a:p>
          <a:p>
            <a:pPr lvl="1"/>
            <a:r>
              <a:rPr lang="en-US" altLang="zh-CN" smtClean="0"/>
              <a:t>5</a:t>
            </a:r>
            <a:r>
              <a:rPr lang="zh-CN" altLang="en-US" smtClean="0">
                <a:solidFill>
                  <a:srgbClr val="FF0000"/>
                </a:solidFill>
              </a:rPr>
              <a:t> （答案详解中的解答是错的，应该都是正的）</a:t>
            </a:r>
            <a:endParaRPr lang="en-US" altLang="zh-CN" smtClean="0"/>
          </a:p>
          <a:p>
            <a:pPr lvl="1"/>
            <a:r>
              <a:rPr lang="en-US" altLang="zh-CN" smtClean="0"/>
              <a:t>6</a:t>
            </a:r>
          </a:p>
          <a:p>
            <a:pPr lvl="1"/>
            <a:r>
              <a:rPr lang="en-US" altLang="zh-CN" smtClean="0"/>
              <a:t>9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任何空间曲线总可以看作空间中两曲面的交线．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空间曲线的一般方程</a:t>
            </a:r>
          </a:p>
          <a:p>
            <a:pPr>
              <a:buFont typeface="Wingdings 3" pitchFamily="18" charset="2"/>
              <a:buNone/>
            </a:pPr>
            <a:r>
              <a:rPr lang="zh-CN" altLang="en-US" i="1" smtClean="0"/>
              <a:t>	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特点：</a:t>
            </a:r>
            <a:r>
              <a:rPr lang="zh-CN" altLang="en-US" smtClean="0"/>
              <a:t>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上所有点的坐标都满足这两个方程；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 </a:t>
            </a:r>
            <a:r>
              <a:rPr lang="zh-CN" altLang="en-US" smtClean="0"/>
              <a:t>坐标同时满足这两个方程的点一定在曲线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上．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7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一、曲面方程与空间曲线方程的概念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716338" y="2201863"/>
          <a:ext cx="2463800" cy="939800"/>
        </p:xfrm>
        <a:graphic>
          <a:graphicData uri="http://schemas.openxmlformats.org/presentationml/2006/ole">
            <p:oleObj spid="_x0000_s1026" name="Equation" r:id="rId3" imgW="1231560" imgH="469800" progId="Equation.DSMT4">
              <p:embed/>
            </p:oleObj>
          </a:graphicData>
        </a:graphic>
      </p:graphicFrame>
      <p:pic>
        <p:nvPicPr>
          <p:cNvPr id="1029" name="Picture 6" descr="J:\高等数学\pic\p25-空间曲线的一般方程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14988" y="4195763"/>
            <a:ext cx="3529012" cy="266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补充：代数曲面及其次数</a:t>
            </a:r>
            <a:endParaRPr lang="en-US" altLang="zh-CN" smtClean="0">
              <a:effectLst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>
                <a:sym typeface="Symbol" pitchFamily="18" charset="2"/>
              </a:rPr>
              <a:t>设曲面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的方程：</a:t>
            </a:r>
            <a:r>
              <a:rPr lang="en-US" altLang="zh-CN" i="1" smtClean="0">
                <a:sym typeface="Symbol" pitchFamily="18" charset="2"/>
              </a:rPr>
              <a:t>F 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) = 0</a:t>
            </a:r>
            <a:r>
              <a:rPr lang="zh-CN" altLang="en-US" smtClean="0">
                <a:sym typeface="Symbol" pitchFamily="18" charset="2"/>
              </a:rPr>
              <a:t>，</a:t>
            </a:r>
          </a:p>
          <a:p>
            <a:r>
              <a:rPr lang="zh-CN" altLang="en-US" smtClean="0">
                <a:sym typeface="Symbol" pitchFamily="18" charset="2"/>
              </a:rPr>
              <a:t>若方程的左端是关于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的多项式，则方程表示的曲面称为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代数曲面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r>
              <a:rPr lang="zh-CN" altLang="en-US" smtClean="0">
                <a:sym typeface="Symbol" pitchFamily="18" charset="2"/>
              </a:rPr>
              <a:t>多项式的次数称为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曲面的次数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r>
              <a:rPr lang="zh-CN" altLang="en-US" smtClean="0">
                <a:sym typeface="Symbol" pitchFamily="18" charset="2"/>
              </a:rPr>
              <a:t>一次方程表示的曲面称为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一次曲面</a:t>
            </a:r>
            <a:r>
              <a:rPr lang="zh-CN" altLang="en-US" smtClean="0">
                <a:sym typeface="Symbol" pitchFamily="18" charset="2"/>
              </a:rPr>
              <a:t>，即平面．</a:t>
            </a:r>
          </a:p>
          <a:p>
            <a:r>
              <a:rPr lang="zh-CN" altLang="en-US" smtClean="0">
                <a:sym typeface="Symbol" pitchFamily="18" charset="2"/>
              </a:rPr>
              <a:t>二次方程表示的曲面称为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二次曲面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平面的一般方程：</a:t>
            </a:r>
            <a:r>
              <a:rPr lang="en-US" altLang="zh-CN" i="1" smtClean="0">
                <a:sym typeface="Symbol" pitchFamily="18" charset="2"/>
              </a:rPr>
              <a:t>Ax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平面的法向量</a:t>
            </a:r>
            <a:endParaRPr lang="en-US" altLang="zh-CN" smtClean="0">
              <a:effectLst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一般地，如果一</a:t>
            </a:r>
            <a:r>
              <a:rPr lang="zh-CN" altLang="en-US" smtClean="0">
                <a:solidFill>
                  <a:srgbClr val="0000FF"/>
                </a:solidFill>
              </a:rPr>
              <a:t>非零向量</a:t>
            </a:r>
            <a:r>
              <a:rPr lang="zh-CN" altLang="en-US" smtClean="0"/>
              <a:t>垂直于一平面，则称此向量为该平面的法线向量，简称</a:t>
            </a:r>
            <a:r>
              <a:rPr lang="zh-CN" altLang="en-US" smtClean="0">
                <a:solidFill>
                  <a:srgbClr val="FF0000"/>
                </a:solidFill>
              </a:rPr>
              <a:t>法向量</a:t>
            </a:r>
            <a:r>
              <a:rPr lang="zh-CN" altLang="en-US" smtClean="0"/>
              <a:t>．</a:t>
            </a:r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注意：平面的法向量并不唯一．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2714625" y="5800725"/>
            <a:ext cx="2216150" cy="557213"/>
          </a:xfrm>
          <a:prstGeom prst="parallelogram">
            <a:avLst>
              <a:gd name="adj" fmla="val 95312"/>
            </a:avLst>
          </a:prstGeom>
          <a:solidFill>
            <a:srgbClr val="33CC33">
              <a:alpha val="70000"/>
            </a:srgbClr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rot="5400000" flipH="1" flipV="1">
            <a:off x="2923381" y="5180807"/>
            <a:ext cx="1800225" cy="15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平行四边形 27"/>
          <p:cNvSpPr/>
          <p:nvPr/>
        </p:nvSpPr>
        <p:spPr>
          <a:xfrm>
            <a:off x="2714625" y="5648325"/>
            <a:ext cx="2216150" cy="557213"/>
          </a:xfrm>
          <a:prstGeom prst="parallelogram">
            <a:avLst>
              <a:gd name="adj" fmla="val 95312"/>
            </a:avLst>
          </a:prstGeom>
          <a:solidFill>
            <a:srgbClr val="33CC33">
              <a:alpha val="70000"/>
            </a:srgbClr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平行四边形 28"/>
          <p:cNvSpPr/>
          <p:nvPr/>
        </p:nvSpPr>
        <p:spPr>
          <a:xfrm>
            <a:off x="2714625" y="5495925"/>
            <a:ext cx="2216150" cy="557213"/>
          </a:xfrm>
          <a:prstGeom prst="parallelogram">
            <a:avLst>
              <a:gd name="adj" fmla="val 95312"/>
            </a:avLst>
          </a:prstGeom>
          <a:solidFill>
            <a:srgbClr val="33CC33">
              <a:alpha val="70000"/>
            </a:srgbClr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平行四边形 29"/>
          <p:cNvSpPr/>
          <p:nvPr/>
        </p:nvSpPr>
        <p:spPr>
          <a:xfrm>
            <a:off x="2714625" y="5343525"/>
            <a:ext cx="2216150" cy="557213"/>
          </a:xfrm>
          <a:prstGeom prst="parallelogram">
            <a:avLst>
              <a:gd name="adj" fmla="val 95312"/>
            </a:avLst>
          </a:prstGeom>
          <a:solidFill>
            <a:srgbClr val="33CC33">
              <a:alpha val="70000"/>
            </a:srgbClr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平行四边形 30"/>
          <p:cNvSpPr/>
          <p:nvPr/>
        </p:nvSpPr>
        <p:spPr>
          <a:xfrm>
            <a:off x="2714625" y="5191125"/>
            <a:ext cx="2216150" cy="557213"/>
          </a:xfrm>
          <a:prstGeom prst="parallelogram">
            <a:avLst>
              <a:gd name="adj" fmla="val 95312"/>
            </a:avLst>
          </a:prstGeom>
          <a:solidFill>
            <a:srgbClr val="33CC33">
              <a:alpha val="70000"/>
            </a:srgbClr>
          </a:solidFill>
          <a:ln w="19050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3143250" y="5172075"/>
            <a:ext cx="496888" cy="471488"/>
            <a:chOff x="7000892" y="5172030"/>
            <a:chExt cx="497252" cy="471548"/>
          </a:xfrm>
        </p:grpSpPr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213773" y="5572131"/>
              <a:ext cx="71490" cy="714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541" name="矩形 37"/>
            <p:cNvSpPr>
              <a:spLocks noChangeArrowheads="1"/>
            </p:cNvSpPr>
            <p:nvPr/>
          </p:nvSpPr>
          <p:spPr bwMode="auto">
            <a:xfrm>
              <a:off x="7000892" y="5172030"/>
              <a:ext cx="497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 baseline="-25000"/>
            </a:p>
          </p:txBody>
        </p:sp>
      </p:grpSp>
      <p:pic>
        <p:nvPicPr>
          <p:cNvPr id="40" name="Picture 2" descr="J:\高等数学\pic\p29-点法式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962400"/>
            <a:ext cx="3429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3" descr="J:\高等数学\pic\p29-点法式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3962400"/>
            <a:ext cx="3429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设平面过点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，法向量                       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在平面上任取一点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， 则                 ，即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因为                                                  ，所以</a:t>
            </a:r>
            <a:endParaRPr lang="en-US" altLang="zh-CN" smtClean="0"/>
          </a:p>
          <a:p>
            <a:pPr algn="ctr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 −</a:t>
            </a:r>
            <a:r>
              <a:rPr lang="en-US" altLang="zh-CN" i="1" smtClean="0"/>
              <a:t> x</a:t>
            </a:r>
            <a:r>
              <a:rPr lang="en-US" altLang="zh-CN" baseline="-25000" smtClean="0"/>
              <a:t>0</a:t>
            </a:r>
            <a:r>
              <a:rPr lang="en-US" altLang="zh-CN" smtClean="0"/>
              <a:t>) + </a:t>
            </a:r>
            <a:r>
              <a:rPr lang="en-US" altLang="zh-CN" i="1" smtClean="0"/>
              <a:t>B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 −</a:t>
            </a:r>
            <a:r>
              <a:rPr lang="en-US" altLang="zh-CN" i="1" smtClean="0"/>
              <a:t> y</a:t>
            </a:r>
            <a:r>
              <a:rPr lang="en-US" altLang="zh-CN" baseline="-25000" smtClean="0"/>
              <a:t>0</a:t>
            </a:r>
            <a:r>
              <a:rPr lang="en-US" altLang="zh-CN" smtClean="0"/>
              <a:t>) +</a:t>
            </a:r>
            <a:r>
              <a:rPr lang="en-US" altLang="zh-CN" i="1" smtClean="0"/>
              <a:t> C</a:t>
            </a:r>
            <a:r>
              <a:rPr lang="en-US" altLang="zh-CN" smtClean="0"/>
              <a:t>(</a:t>
            </a:r>
            <a:r>
              <a:rPr lang="en-US" altLang="zh-CN" i="1" smtClean="0"/>
              <a:t>z</a:t>
            </a:r>
            <a:r>
              <a:rPr lang="en-US" altLang="zh-CN" smtClean="0"/>
              <a:t> −</a:t>
            </a:r>
            <a:r>
              <a:rPr lang="en-US" altLang="zh-CN" i="1" smtClean="0"/>
              <a:t> z</a:t>
            </a:r>
            <a:r>
              <a:rPr lang="en-US" altLang="zh-CN" baseline="-25000" smtClean="0"/>
              <a:t>0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smtClean="0"/>
              <a:t>0.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基本要素：平面上一点、平面的法向量．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/>
              </a:rPr>
              <a:t>二、平面的点法式方程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97463" y="1520825"/>
          <a:ext cx="1701800" cy="482600"/>
        </p:xfrm>
        <a:graphic>
          <a:graphicData uri="http://schemas.openxmlformats.org/presentationml/2006/ole">
            <p:oleObj spid="_x0000_s2050" name="Equation" r:id="rId5" imgW="850680" imgH="2412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27613" y="2028825"/>
          <a:ext cx="1346200" cy="508000"/>
        </p:xfrm>
        <a:graphic>
          <a:graphicData uri="http://schemas.openxmlformats.org/presentationml/2006/ole">
            <p:oleObj spid="_x0000_s2051" name="Equation" r:id="rId6" imgW="672840" imgH="2538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96100" y="2028825"/>
          <a:ext cx="1676400" cy="508000"/>
        </p:xfrm>
        <a:graphic>
          <a:graphicData uri="http://schemas.openxmlformats.org/presentationml/2006/ole">
            <p:oleObj spid="_x0000_s2052" name="Equation" r:id="rId7" imgW="838080" imgH="25380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311275" y="2584450"/>
          <a:ext cx="3784600" cy="508000"/>
        </p:xfrm>
        <a:graphic>
          <a:graphicData uri="http://schemas.openxmlformats.org/presentationml/2006/ole">
            <p:oleObj spid="_x0000_s2053" name="Equation" r:id="rId8" imgW="1892160" imgH="25380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57725" y="2014538"/>
            <a:ext cx="18430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6500813" y="2014538"/>
            <a:ext cx="207168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18953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求过点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 </a:t>
            </a:r>
            <a:r>
              <a:rPr lang="en-US" altLang="zh-CN" smtClean="0"/>
              <a:t>(2, 4, −3)</a:t>
            </a:r>
            <a:r>
              <a:rPr lang="zh-CN" altLang="en-US" smtClean="0"/>
              <a:t>且与平面</a:t>
            </a:r>
            <a:r>
              <a:rPr lang="en-US" altLang="zh-CN" smtClean="0"/>
              <a:t>2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3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− 5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= 5</a:t>
            </a:r>
            <a:r>
              <a:rPr lang="zh-CN" altLang="en-US" smtClean="0"/>
              <a:t>平行的平面</a:t>
            </a:r>
            <a:r>
              <a:rPr lang="en-US" altLang="zh-CN" smtClean="0"/>
              <a:t>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mtClean="0"/>
              <a:t>两平面平行            两平面的法向量平行（同向、反向）；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由平面的点法式方程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 −</a:t>
            </a:r>
            <a:r>
              <a:rPr lang="en-US" altLang="zh-CN" i="1" smtClean="0"/>
              <a:t> x</a:t>
            </a:r>
            <a:r>
              <a:rPr lang="en-US" altLang="zh-CN" baseline="-25000" smtClean="0"/>
              <a:t>0</a:t>
            </a:r>
            <a:r>
              <a:rPr lang="en-US" altLang="zh-CN" smtClean="0"/>
              <a:t>) + </a:t>
            </a:r>
            <a:r>
              <a:rPr lang="en-US" altLang="zh-CN" i="1" smtClean="0"/>
              <a:t>B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 −</a:t>
            </a:r>
            <a:r>
              <a:rPr lang="en-US" altLang="zh-CN" i="1" smtClean="0"/>
              <a:t> y</a:t>
            </a:r>
            <a:r>
              <a:rPr lang="en-US" altLang="zh-CN" baseline="-25000" smtClean="0"/>
              <a:t>0</a:t>
            </a:r>
            <a:r>
              <a:rPr lang="en-US" altLang="zh-CN" smtClean="0"/>
              <a:t>) +</a:t>
            </a:r>
            <a:r>
              <a:rPr lang="en-US" altLang="zh-CN" i="1" smtClean="0"/>
              <a:t> C</a:t>
            </a:r>
            <a:r>
              <a:rPr lang="en-US" altLang="zh-CN" smtClean="0"/>
              <a:t>(</a:t>
            </a:r>
            <a:r>
              <a:rPr lang="en-US" altLang="zh-CN" i="1" smtClean="0"/>
              <a:t>z</a:t>
            </a:r>
            <a:r>
              <a:rPr lang="en-US" altLang="zh-CN" smtClean="0"/>
              <a:t> −</a:t>
            </a:r>
            <a:r>
              <a:rPr lang="en-US" altLang="zh-CN" i="1" smtClean="0"/>
              <a:t> z</a:t>
            </a:r>
            <a:r>
              <a:rPr lang="en-US" altLang="zh-CN" baseline="-25000" smtClean="0"/>
              <a:t>0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可以看出法向量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平面 </a:t>
            </a:r>
            <a:r>
              <a:rPr lang="en-US" altLang="zh-CN" smtClean="0"/>
              <a:t>2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3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− 5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= 5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的法向量</a:t>
            </a: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所求平面方程为 </a:t>
            </a:r>
            <a:r>
              <a:rPr lang="en-US" altLang="zh-CN" smtClean="0"/>
              <a:t>2(</a:t>
            </a:r>
            <a:r>
              <a:rPr lang="en-US" altLang="zh-CN" i="1" smtClean="0"/>
              <a:t>x</a:t>
            </a:r>
            <a:r>
              <a:rPr lang="en-US" altLang="zh-CN" smtClean="0"/>
              <a:t> − 2) + 3(</a:t>
            </a:r>
            <a:r>
              <a:rPr lang="en-US" altLang="zh-CN" i="1" smtClean="0"/>
              <a:t>y</a:t>
            </a:r>
            <a:r>
              <a:rPr lang="en-US" altLang="zh-CN" smtClean="0"/>
              <a:t> − 4) </a:t>
            </a:r>
            <a:r>
              <a:rPr lang="en-US" altLang="zh-CN" smtClean="0">
                <a:sym typeface="Symbol" pitchFamily="18" charset="2"/>
              </a:rPr>
              <a:t>− 5</a:t>
            </a:r>
            <a:r>
              <a:rPr lang="en-US" altLang="zh-CN" smtClean="0"/>
              <a:t>(</a:t>
            </a:r>
            <a:r>
              <a:rPr lang="en-US" altLang="zh-CN" i="1" smtClean="0"/>
              <a:t>z</a:t>
            </a:r>
            <a:r>
              <a:rPr lang="en-US" altLang="zh-CN" smtClean="0"/>
              <a:t> +</a:t>
            </a:r>
            <a:r>
              <a:rPr lang="zh-CN" altLang="en-US" smtClean="0"/>
              <a:t> </a:t>
            </a:r>
            <a:r>
              <a:rPr lang="en-US" altLang="zh-CN" smtClean="0"/>
              <a:t>3) 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即 </a:t>
            </a:r>
            <a:r>
              <a:rPr lang="en-US" altLang="zh-CN" smtClean="0"/>
              <a:t>2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3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− 5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= 31</a:t>
            </a:r>
            <a:r>
              <a:rPr lang="zh-CN" altLang="en-US" smtClean="0"/>
              <a:t>．</a:t>
            </a:r>
          </a:p>
        </p:txBody>
      </p:sp>
      <p:sp>
        <p:nvSpPr>
          <p:cNvPr id="5" name="右箭头 4"/>
          <p:cNvSpPr/>
          <p:nvPr/>
        </p:nvSpPr>
        <p:spPr>
          <a:xfrm>
            <a:off x="2486025" y="2071688"/>
            <a:ext cx="814388" cy="185737"/>
          </a:xfrm>
          <a:prstGeom prst="rightArrow">
            <a:avLst>
              <a:gd name="adj1" fmla="val 50000"/>
              <a:gd name="adj2" fmla="val 971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125788" y="3025775"/>
          <a:ext cx="1752600" cy="482600"/>
        </p:xfrm>
        <a:graphic>
          <a:graphicData uri="http://schemas.openxmlformats.org/presentationml/2006/ole">
            <p:oleObj spid="_x0000_s3074" name="Equation" r:id="rId3" imgW="876240" imgH="24120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949825" y="3582988"/>
          <a:ext cx="1727200" cy="482600"/>
        </p:xfrm>
        <a:graphic>
          <a:graphicData uri="http://schemas.openxmlformats.org/presentationml/2006/ole">
            <p:oleObj spid="_x0000_s3075" name="Equation" r:id="rId4" imgW="86328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求过点 </a:t>
            </a:r>
            <a:r>
              <a:rPr lang="en-US" altLang="zh-CN" i="1" smtClean="0"/>
              <a:t>A</a:t>
            </a:r>
            <a:r>
              <a:rPr lang="en-US" altLang="zh-CN" smtClean="0"/>
              <a:t>(2,</a:t>
            </a:r>
            <a:r>
              <a:rPr lang="zh-CN" altLang="en-US" smtClean="0"/>
              <a:t> −</a:t>
            </a:r>
            <a:r>
              <a:rPr lang="en-US" altLang="zh-CN" smtClean="0"/>
              <a:t>1,</a:t>
            </a:r>
            <a:r>
              <a:rPr lang="zh-CN" altLang="en-US" smtClean="0"/>
              <a:t> </a:t>
            </a:r>
            <a:r>
              <a:rPr lang="en-US" altLang="zh-CN" smtClean="0"/>
              <a:t>4)</a:t>
            </a:r>
            <a:r>
              <a:rPr lang="zh-CN" altLang="en-US" smtClean="0"/>
              <a:t>，</a:t>
            </a:r>
            <a:r>
              <a:rPr lang="en-US" altLang="zh-CN" i="1" smtClean="0"/>
              <a:t>B</a:t>
            </a:r>
            <a:r>
              <a:rPr lang="en-US" altLang="zh-CN" smtClean="0"/>
              <a:t>(</a:t>
            </a:r>
            <a:r>
              <a:rPr lang="zh-CN" altLang="en-US" smtClean="0"/>
              <a:t>−</a:t>
            </a:r>
            <a:r>
              <a:rPr lang="en-US" altLang="zh-CN" smtClean="0"/>
              <a:t>1, 3, </a:t>
            </a:r>
            <a:r>
              <a:rPr lang="zh-CN" altLang="en-US" smtClean="0"/>
              <a:t>−</a:t>
            </a:r>
            <a:r>
              <a:rPr lang="en-US" altLang="zh-CN" smtClean="0"/>
              <a:t>2) </a:t>
            </a:r>
            <a:r>
              <a:rPr lang="zh-CN" altLang="en-US" smtClean="0"/>
              <a:t>和 </a:t>
            </a:r>
            <a:r>
              <a:rPr lang="en-US" altLang="zh-CN" i="1" smtClean="0"/>
              <a:t>C</a:t>
            </a:r>
            <a:r>
              <a:rPr lang="en-US" altLang="zh-CN" smtClean="0"/>
              <a:t>(0, 2, 3) </a:t>
            </a:r>
            <a:r>
              <a:rPr lang="zh-CN" altLang="en-US" smtClean="0"/>
              <a:t>的平面．</a:t>
            </a: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P.25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因为              ，             且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所以可令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根据平面的点法式方程，得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14 </a:t>
            </a:r>
            <a:r>
              <a:rPr lang="en-US" altLang="zh-CN" i="1" smtClean="0"/>
              <a:t>x</a:t>
            </a:r>
            <a:r>
              <a:rPr lang="en-US" altLang="zh-CN" smtClean="0"/>
              <a:t> + 9(</a:t>
            </a:r>
            <a:r>
              <a:rPr lang="en-US" altLang="zh-CN" i="1" smtClean="0"/>
              <a:t>y</a:t>
            </a:r>
            <a:r>
              <a:rPr lang="en-US" altLang="zh-CN" smtClean="0"/>
              <a:t> − 2) −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z</a:t>
            </a:r>
            <a:r>
              <a:rPr lang="en-US" altLang="zh-CN" smtClean="0"/>
              <a:t> − 3) 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  <a:r>
              <a:rPr lang="en-US" altLang="zh-CN" smtClean="0"/>
              <a:t>	 14 </a:t>
            </a:r>
            <a:r>
              <a:rPr lang="en-US" altLang="zh-CN" i="1" smtClean="0"/>
              <a:t>x</a:t>
            </a:r>
            <a:r>
              <a:rPr lang="en-US" altLang="zh-CN" smtClean="0"/>
              <a:t> + 9</a:t>
            </a:r>
            <a:r>
              <a:rPr lang="en-US" altLang="zh-CN" i="1" smtClean="0"/>
              <a:t>y</a:t>
            </a:r>
            <a:r>
              <a:rPr lang="en-US" altLang="zh-CN" smtClean="0"/>
              <a:t> −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+</a:t>
            </a:r>
            <a:r>
              <a:rPr lang="zh-CN" altLang="en-US" smtClean="0"/>
              <a:t> </a:t>
            </a:r>
            <a:r>
              <a:rPr lang="en-US" altLang="zh-CN" smtClean="0"/>
              <a:t>15 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．</a:t>
            </a:r>
            <a:endParaRPr lang="en-US" altLang="zh-CN" smtClean="0"/>
          </a:p>
        </p:txBody>
      </p:sp>
      <p:pic>
        <p:nvPicPr>
          <p:cNvPr id="4103" name="Picture 2" descr="J:\高等数学\pic\p29-ex2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9350" y="3857625"/>
            <a:ext cx="29146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J:\高等数学\pic\p29-ex2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29350" y="3857625"/>
            <a:ext cx="29146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370138" y="1181100"/>
          <a:ext cx="1066800" cy="431800"/>
        </p:xfrm>
        <a:graphic>
          <a:graphicData uri="http://schemas.openxmlformats.org/presentationml/2006/ole">
            <p:oleObj spid="_x0000_s4098" name="Equation" r:id="rId5" imgW="533160" imgH="21564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589338" y="1181100"/>
          <a:ext cx="1066800" cy="431800"/>
        </p:xfrm>
        <a:graphic>
          <a:graphicData uri="http://schemas.openxmlformats.org/presentationml/2006/ole">
            <p:oleObj spid="_x0000_s4099" name="Equation" r:id="rId6" imgW="533160" imgH="21564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928813" y="2476500"/>
          <a:ext cx="5334000" cy="1524000"/>
        </p:xfrm>
        <a:graphic>
          <a:graphicData uri="http://schemas.openxmlformats.org/presentationml/2006/ole">
            <p:oleObj spid="_x0000_s4100" name="Equation" r:id="rId7" imgW="2666880" imgH="76176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290763" y="1739900"/>
          <a:ext cx="4495800" cy="482600"/>
        </p:xfrm>
        <a:graphic>
          <a:graphicData uri="http://schemas.openxmlformats.org/presentationml/2006/ole">
            <p:oleObj spid="_x0000_s4101" name="Equation" r:id="rId8" imgW="2247840" imgH="24120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400675" y="2943225"/>
            <a:ext cx="20002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三、平面的一般方程</a:t>
            </a:r>
            <a:endParaRPr lang="en-US" altLang="zh-CN" smtClean="0">
              <a:effectLst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平面的点法式方程：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 −</a:t>
            </a:r>
            <a:r>
              <a:rPr lang="en-US" altLang="zh-CN" i="1" smtClean="0"/>
              <a:t> x</a:t>
            </a:r>
            <a:r>
              <a:rPr lang="en-US" altLang="zh-CN" baseline="-25000" smtClean="0"/>
              <a:t>0</a:t>
            </a:r>
            <a:r>
              <a:rPr lang="en-US" altLang="zh-CN" smtClean="0"/>
              <a:t>) + </a:t>
            </a:r>
            <a:r>
              <a:rPr lang="en-US" altLang="zh-CN" i="1" smtClean="0"/>
              <a:t>B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 −</a:t>
            </a:r>
            <a:r>
              <a:rPr lang="en-US" altLang="zh-CN" i="1" smtClean="0"/>
              <a:t> y</a:t>
            </a:r>
            <a:r>
              <a:rPr lang="en-US" altLang="zh-CN" baseline="-25000" smtClean="0"/>
              <a:t>0</a:t>
            </a:r>
            <a:r>
              <a:rPr lang="en-US" altLang="zh-CN" smtClean="0"/>
              <a:t>) +</a:t>
            </a:r>
            <a:r>
              <a:rPr lang="en-US" altLang="zh-CN" i="1" smtClean="0"/>
              <a:t> C</a:t>
            </a:r>
            <a:r>
              <a:rPr lang="en-US" altLang="zh-CN" smtClean="0"/>
              <a:t>(</a:t>
            </a:r>
            <a:r>
              <a:rPr lang="en-US" altLang="zh-CN" i="1" smtClean="0"/>
              <a:t>z</a:t>
            </a:r>
            <a:r>
              <a:rPr lang="en-US" altLang="zh-CN" smtClean="0"/>
              <a:t> −</a:t>
            </a:r>
            <a:r>
              <a:rPr lang="en-US" altLang="zh-CN" i="1" smtClean="0"/>
              <a:t> z</a:t>
            </a:r>
            <a:r>
              <a:rPr lang="en-US" altLang="zh-CN" baseline="-25000" smtClean="0"/>
              <a:t>0</a:t>
            </a:r>
            <a:r>
              <a:rPr lang="en-US" altLang="zh-CN" smtClean="0"/>
              <a:t>) =0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平面的一般方程：</a:t>
            </a:r>
            <a:r>
              <a:rPr lang="en-US" altLang="zh-CN" i="1" smtClean="0">
                <a:sym typeface="Symbol" pitchFamily="18" charset="2"/>
              </a:rPr>
              <a:t>Ax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By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Cz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>
                <a:sym typeface="Symbol" pitchFamily="18" charset="2"/>
              </a:rPr>
              <a:t>一次方程表示的曲面称为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一次曲面</a:t>
            </a:r>
            <a:r>
              <a:rPr lang="zh-CN" altLang="en-US" smtClean="0">
                <a:sym typeface="Symbol" pitchFamily="18" charset="2"/>
              </a:rPr>
              <a:t>，即平面．</a:t>
            </a:r>
            <a:endParaRPr lang="en-US" altLang="zh-CN" smtClean="0">
              <a:sym typeface="Symbol" pitchFamily="18" charset="2"/>
            </a:endParaRPr>
          </a:p>
          <a:p>
            <a:endParaRPr lang="zh-CN" altLang="en-US" smtClean="0">
              <a:sym typeface="Symbol" pitchFamily="18" charset="2"/>
            </a:endParaRPr>
          </a:p>
          <a:p>
            <a:endParaRPr lang="zh-CN" altLang="en-US" smtClean="0"/>
          </a:p>
        </p:txBody>
      </p:sp>
      <p:cxnSp>
        <p:nvCxnSpPr>
          <p:cNvPr id="5" name="直接箭头连接符 4"/>
          <p:cNvCxnSpPr/>
          <p:nvPr/>
        </p:nvCxnSpPr>
        <p:spPr>
          <a:xfrm rot="5400000">
            <a:off x="4031457" y="2463006"/>
            <a:ext cx="928688" cy="317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rot="16200000" flipV="1">
            <a:off x="4183857" y="2463006"/>
            <a:ext cx="928688" cy="3175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14388" y="2800350"/>
            <a:ext cx="24479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8754</TotalTime>
  <Words>1489</Words>
  <Application>Microsoft Office PowerPoint</Application>
  <PresentationFormat>全屏显示(4:3)</PresentationFormat>
  <Paragraphs>209</Paragraphs>
  <Slides>23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5_聚合</vt:lpstr>
      <vt:lpstr>MathType 6.0 Equation</vt:lpstr>
      <vt:lpstr>MathType 5.0 Equation</vt:lpstr>
      <vt:lpstr>第八章  向量代数与空间解析几何</vt:lpstr>
      <vt:lpstr>一、曲面方程与空间曲线方程的概念</vt:lpstr>
      <vt:lpstr>一、曲面方程与空间曲线方程的概念</vt:lpstr>
      <vt:lpstr>补充：代数曲面及其次数</vt:lpstr>
      <vt:lpstr>平面的法向量</vt:lpstr>
      <vt:lpstr>二、平面的点法式方程</vt:lpstr>
      <vt:lpstr>幻灯片 7</vt:lpstr>
      <vt:lpstr>幻灯片 8</vt:lpstr>
      <vt:lpstr>三、平面的一般方程</vt:lpstr>
      <vt:lpstr>幻灯片 10</vt:lpstr>
      <vt:lpstr>平面方程的几种特殊情形（课本P.26）</vt:lpstr>
      <vt:lpstr>幻灯片 12</vt:lpstr>
      <vt:lpstr>幻灯片 13</vt:lpstr>
      <vt:lpstr>平面的截距式方程（P.27例4）</vt:lpstr>
      <vt:lpstr>幻灯片 15</vt:lpstr>
      <vt:lpstr>幻灯片 16</vt:lpstr>
      <vt:lpstr>四、两平面的夹角（课本P.27）</vt:lpstr>
      <vt:lpstr>四、两平面的夹角</vt:lpstr>
      <vt:lpstr>点到平面的距离（P.29例7）</vt:lpstr>
      <vt:lpstr>点到平面的距离（P.29例7）</vt:lpstr>
      <vt:lpstr>幻灯片 21</vt:lpstr>
      <vt:lpstr>幻灯片 22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768</cp:revision>
  <dcterms:created xsi:type="dcterms:W3CDTF">2010-09-04T05:21:04Z</dcterms:created>
  <dcterms:modified xsi:type="dcterms:W3CDTF">2023-02-26T02:07:04Z</dcterms:modified>
</cp:coreProperties>
</file>