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893" r:id="rId2"/>
  </p:sldMasterIdLst>
  <p:notesMasterIdLst>
    <p:notesMasterId r:id="rId31"/>
  </p:notesMasterIdLst>
  <p:handoutMasterIdLst>
    <p:handoutMasterId r:id="rId32"/>
  </p:handoutMasterIdLst>
  <p:sldIdLst>
    <p:sldId id="386" r:id="rId3"/>
    <p:sldId id="357" r:id="rId4"/>
    <p:sldId id="358" r:id="rId5"/>
    <p:sldId id="359" r:id="rId6"/>
    <p:sldId id="360" r:id="rId7"/>
    <p:sldId id="353" r:id="rId8"/>
    <p:sldId id="361" r:id="rId9"/>
    <p:sldId id="363" r:id="rId10"/>
    <p:sldId id="364" r:id="rId11"/>
    <p:sldId id="369" r:id="rId12"/>
    <p:sldId id="367" r:id="rId13"/>
    <p:sldId id="362" r:id="rId14"/>
    <p:sldId id="368" r:id="rId15"/>
    <p:sldId id="373" r:id="rId16"/>
    <p:sldId id="375" r:id="rId17"/>
    <p:sldId id="379" r:id="rId18"/>
    <p:sldId id="387" r:id="rId19"/>
    <p:sldId id="376" r:id="rId20"/>
    <p:sldId id="355" r:id="rId21"/>
    <p:sldId id="381" r:id="rId22"/>
    <p:sldId id="395" r:id="rId23"/>
    <p:sldId id="356" r:id="rId24"/>
    <p:sldId id="382" r:id="rId25"/>
    <p:sldId id="383" r:id="rId26"/>
    <p:sldId id="365" r:id="rId27"/>
    <p:sldId id="391" r:id="rId28"/>
    <p:sldId id="388" r:id="rId29"/>
    <p:sldId id="385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33CC33"/>
    <a:srgbClr val="FFFF99"/>
    <a:srgbClr val="00CC66"/>
    <a:srgbClr val="FFCC66"/>
    <a:srgbClr val="FFFF66"/>
    <a:srgbClr val="00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035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32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10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56.wmf"/><Relationship Id="rId7" Type="http://schemas.openxmlformats.org/officeDocument/2006/relationships/image" Target="../media/image5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image" Target="../media/image62.wmf"/><Relationship Id="rId7" Type="http://schemas.openxmlformats.org/officeDocument/2006/relationships/image" Target="../media/image65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18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Relationship Id="rId9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image" Target="../media/image75.wmf"/><Relationship Id="rId7" Type="http://schemas.openxmlformats.org/officeDocument/2006/relationships/image" Target="../media/image66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6" Type="http://schemas.openxmlformats.org/officeDocument/2006/relationships/image" Target="../media/image65.wmf"/><Relationship Id="rId5" Type="http://schemas.openxmlformats.org/officeDocument/2006/relationships/image" Target="../media/image18.wmf"/><Relationship Id="rId4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image" Target="../media/image88.wmf"/><Relationship Id="rId3" Type="http://schemas.openxmlformats.org/officeDocument/2006/relationships/image" Target="../media/image78.wmf"/><Relationship Id="rId7" Type="http://schemas.openxmlformats.org/officeDocument/2006/relationships/image" Target="../media/image82.wmf"/><Relationship Id="rId12" Type="http://schemas.openxmlformats.org/officeDocument/2006/relationships/image" Target="../media/image87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11" Type="http://schemas.openxmlformats.org/officeDocument/2006/relationships/image" Target="../media/image86.wmf"/><Relationship Id="rId5" Type="http://schemas.openxmlformats.org/officeDocument/2006/relationships/image" Target="../media/image80.wmf"/><Relationship Id="rId10" Type="http://schemas.openxmlformats.org/officeDocument/2006/relationships/image" Target="../media/image85.wmf"/><Relationship Id="rId4" Type="http://schemas.openxmlformats.org/officeDocument/2006/relationships/image" Target="../media/image79.wmf"/><Relationship Id="rId9" Type="http://schemas.openxmlformats.org/officeDocument/2006/relationships/image" Target="../media/image84.wmf"/><Relationship Id="rId14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76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99.wmf"/><Relationship Id="rId4" Type="http://schemas.openxmlformats.org/officeDocument/2006/relationships/image" Target="../media/image12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5.wmf"/><Relationship Id="rId2" Type="http://schemas.openxmlformats.org/officeDocument/2006/relationships/image" Target="../media/image122.wmf"/><Relationship Id="rId1" Type="http://schemas.openxmlformats.org/officeDocument/2006/relationships/image" Target="../media/image99.wmf"/><Relationship Id="rId6" Type="http://schemas.openxmlformats.org/officeDocument/2006/relationships/image" Target="../media/image12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9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18.wmf"/><Relationship Id="rId1" Type="http://schemas.openxmlformats.org/officeDocument/2006/relationships/image" Target="../media/image26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6.wmf"/><Relationship Id="rId4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4.wmf"/><Relationship Id="rId1" Type="http://schemas.openxmlformats.org/officeDocument/2006/relationships/image" Target="../media/image18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F9D6F00-CC17-485F-906D-6C60C52E0850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6DECCBC-64C4-4916-B178-EADAD40CF2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166FF4D-B28A-43B7-AED8-95BF2532DCCC}" type="datetimeFigureOut">
              <a:rPr lang="zh-CN" altLang="en-US"/>
              <a:pPr>
                <a:defRPr/>
              </a:pPr>
              <a:t>2023/2/28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38FA41EE-FD26-45AF-B113-D571DDDB2ED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同济六版</a:t>
            </a:r>
            <a:r>
              <a:rPr lang="en-US" altLang="zh-CN" smtClean="0">
                <a:solidFill>
                  <a:srgbClr val="0000FF"/>
                </a:solidFill>
              </a:rPr>
              <a:t>P.47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zh-CN" altLang="en-US" smtClean="0"/>
              <a:t>解法</a:t>
            </a:r>
            <a:r>
              <a:rPr lang="en-US" altLang="zh-CN" smtClean="0"/>
              <a:t>1</a:t>
            </a:r>
            <a:r>
              <a:rPr lang="zh-CN" altLang="en-US" smtClean="0"/>
              <a:t>是利用直线的对称式方程．</a:t>
            </a:r>
          </a:p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41D7C71-F4A7-44C7-89F5-493151B22F9B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同济六版</a:t>
            </a:r>
            <a:r>
              <a:rPr lang="en-US" altLang="zh-CN" smtClean="0">
                <a:solidFill>
                  <a:srgbClr val="0000FF"/>
                </a:solidFill>
              </a:rPr>
              <a:t>P.47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zh-CN" altLang="en-US" smtClean="0"/>
              <a:t>解法</a:t>
            </a:r>
            <a:r>
              <a:rPr lang="en-US" altLang="zh-CN" smtClean="0"/>
              <a:t>2</a:t>
            </a:r>
            <a:r>
              <a:rPr lang="zh-CN" altLang="en-US" smtClean="0"/>
              <a:t>是利用直线的一般方程．</a:t>
            </a:r>
          </a:p>
        </p:txBody>
      </p:sp>
      <p:sp>
        <p:nvSpPr>
          <p:cNvPr id="34820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A0026B4-FAF3-4CD9-83A2-93C5644ED72C}" type="slidenum">
              <a:rPr lang="zh-CN" altLang="en-US" sz="1200"/>
              <a:pPr algn="r"/>
              <a:t>17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同济六版</a:t>
            </a:r>
            <a:r>
              <a:rPr lang="en-US" altLang="zh-CN" smtClean="0">
                <a:solidFill>
                  <a:srgbClr val="0000FF"/>
                </a:solidFill>
              </a:rPr>
              <a:t>P.47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zh-CN" altLang="en-US" smtClean="0"/>
              <a:t>解法</a:t>
            </a:r>
            <a:r>
              <a:rPr lang="en-US" altLang="zh-CN" smtClean="0"/>
              <a:t>3</a:t>
            </a:r>
            <a:r>
              <a:rPr lang="zh-CN" altLang="en-US" smtClean="0"/>
              <a:t>是利用直线的两点式方程．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21A7CA4-5376-49CD-AB93-F102458E9EBC}" type="slidenum">
              <a:rPr lang="zh-CN" altLang="en-US" smtClean="0"/>
              <a:pPr/>
              <a:t>18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20FC2E2-367C-4E0E-B87E-529FB7509C7A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35D59EE-F4BD-489D-A4F1-FADBC107AA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96D926-EB95-475B-BFA9-B540211173D6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1F76A-B130-47B9-A0B1-DCE59C0B93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09059-FF70-4ABF-8A39-F6230322A658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E8B1F3-8DE0-46F9-ABBF-172539A4CBA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C3391B-9CA9-4B33-9672-59FD6DF43E31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F9F82-DBB9-4471-82FA-836ABB35AF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38B15D-9D8F-4B62-8EE5-1D8ED2A631C0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59D32-7BDE-4015-871B-E23A913751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CEE597-6C82-41EB-A435-D5C87A1A1F5D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062B9F-1E6F-44F3-80F9-247B1A825F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BC9B0B-77A1-42A2-B34E-7E81A8816756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DF9A97-030D-4A8B-832A-070445D616C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C29A5-99B4-49C2-9484-A9D6C815DAEF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72596-72CD-4830-8B01-D6E29E4791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C37F77-B2E0-4318-B7E8-5C4C8C4F179F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331A1-809D-4338-AECD-C82197AAD7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D61BE-D4DE-461F-8702-1689E9ADA563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1A0DA-A279-4092-94B1-C66BD2A1A6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42303F-1EB1-4FC8-98C3-C5EA1372D1A5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8F608-2B47-4208-A898-F85783121D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2E7F8-0853-404F-9DE3-9E54890D51AC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1872C-1135-409B-B6DC-79B51E4920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541C7B-BC2F-41F6-9B08-26E4B1629D53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E7C18F-4718-481E-B051-A06DD73D096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C339C-8B99-4387-99ED-C815D9123964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4E096-BA02-43BD-BC69-5EAD201ED7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6255D2-72FB-4342-AC84-DE625ADC7EF0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CF668-6EDA-48FF-BEAD-6CCDA628DA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2178E0-EA75-4F47-88B8-25CE0F3AFE33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2DF952-49AF-4DF9-BBD5-028ACE1D46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BC26C-27B9-4BBE-A7EA-25BFCBD9B20B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8606-1B0F-4A74-B683-D2E1F4CB9D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CA1F3-E4BD-430E-81C1-4B3031BC2387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AB2AA-F67E-40E0-8273-A4676AF231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75432-C575-4AD8-B535-E5ECABF69BF3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AD7D9A-3D6D-4529-8AF9-D248CDE1EA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10347A-D6F6-42A5-8618-088A53B900CF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B6598-DADA-44AA-BEFA-61932BA47B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0D5B6-3011-492C-A874-D8032F62A66B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4FD8-30FD-41AE-AE06-8414B41DF7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663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EBBF95E-2FD1-422C-8445-566E1FBE1544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A07F1ED-F9BA-4AE4-9632-A2736E0327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47" r:id="rId1"/>
    <p:sldLayoutId id="2147485727" r:id="rId2"/>
    <p:sldLayoutId id="2147485728" r:id="rId3"/>
    <p:sldLayoutId id="2147485729" r:id="rId4"/>
    <p:sldLayoutId id="2147485730" r:id="rId5"/>
    <p:sldLayoutId id="2147485731" r:id="rId6"/>
    <p:sldLayoutId id="2147485732" r:id="rId7"/>
    <p:sldLayoutId id="2147485733" r:id="rId8"/>
    <p:sldLayoutId id="2147485734" r:id="rId9"/>
    <p:sldLayoutId id="2147485735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765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C37622D-9A15-451B-924A-9816AFA6B6B6}" type="datetimeFigureOut">
              <a:rPr lang="zh-CN" altLang="en-US"/>
              <a:pPr>
                <a:defRPr/>
              </a:pPr>
              <a:t>2023/2/28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131E15FE-EF63-492F-8368-4816209275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36" r:id="rId1"/>
    <p:sldLayoutId id="2147485737" r:id="rId2"/>
    <p:sldLayoutId id="2147485738" r:id="rId3"/>
    <p:sldLayoutId id="2147485739" r:id="rId4"/>
    <p:sldLayoutId id="2147485740" r:id="rId5"/>
    <p:sldLayoutId id="2147485741" r:id="rId6"/>
    <p:sldLayoutId id="2147485742" r:id="rId7"/>
    <p:sldLayoutId id="2147485743" r:id="rId8"/>
    <p:sldLayoutId id="2147485744" r:id="rId9"/>
    <p:sldLayoutId id="2147485745" r:id="rId10"/>
    <p:sldLayoutId id="214748574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0.bin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5.bin"/><Relationship Id="rId5" Type="http://schemas.openxmlformats.org/officeDocument/2006/relationships/oleObject" Target="../embeddings/oleObject44.bin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oleObject" Target="../embeddings/oleObject47.bin"/><Relationship Id="rId9" Type="http://schemas.openxmlformats.org/officeDocument/2006/relationships/oleObject" Target="../embeddings/oleObject52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9.bin"/><Relationship Id="rId5" Type="http://schemas.openxmlformats.org/officeDocument/2006/relationships/oleObject" Target="../embeddings/oleObject58.bin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57.bin"/><Relationship Id="rId9" Type="http://schemas.openxmlformats.org/officeDocument/2006/relationships/oleObject" Target="../embeddings/oleObject6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oleObject" Target="../embeddings/oleObject72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66.bin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5.bin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4.bin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6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74.bin"/><Relationship Id="rId5" Type="http://schemas.openxmlformats.org/officeDocument/2006/relationships/oleObject" Target="../embeddings/oleObject73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7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0.bin"/><Relationship Id="rId12" Type="http://schemas.openxmlformats.org/officeDocument/2006/relationships/oleObject" Target="../embeddings/oleObject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9.bin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78.bin"/><Relationship Id="rId10" Type="http://schemas.openxmlformats.org/officeDocument/2006/relationships/oleObject" Target="../embeddings/oleObject83.bin"/><Relationship Id="rId4" Type="http://schemas.openxmlformats.org/officeDocument/2006/relationships/image" Target="../media/image5.png"/><Relationship Id="rId9" Type="http://schemas.openxmlformats.org/officeDocument/2006/relationships/oleObject" Target="../embeddings/oleObject8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oleObject" Target="../embeddings/oleObject93.bin"/><Relationship Id="rId18" Type="http://schemas.openxmlformats.org/officeDocument/2006/relationships/oleObject" Target="../embeddings/oleObject98.bin"/><Relationship Id="rId3" Type="http://schemas.openxmlformats.org/officeDocument/2006/relationships/oleObject" Target="../embeddings/oleObject86.bin"/><Relationship Id="rId7" Type="http://schemas.openxmlformats.org/officeDocument/2006/relationships/image" Target="../media/image90.png"/><Relationship Id="rId12" Type="http://schemas.openxmlformats.org/officeDocument/2006/relationships/oleObject" Target="../embeddings/oleObject92.bin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96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89.bin"/><Relationship Id="rId11" Type="http://schemas.openxmlformats.org/officeDocument/2006/relationships/oleObject" Target="../embeddings/oleObject91.bin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5.bin"/><Relationship Id="rId10" Type="http://schemas.openxmlformats.org/officeDocument/2006/relationships/oleObject" Target="../embeddings/oleObject90.bin"/><Relationship Id="rId19" Type="http://schemas.openxmlformats.org/officeDocument/2006/relationships/oleObject" Target="../embeddings/oleObject99.bin"/><Relationship Id="rId4" Type="http://schemas.openxmlformats.org/officeDocument/2006/relationships/oleObject" Target="../embeddings/oleObject87.bin"/><Relationship Id="rId9" Type="http://schemas.openxmlformats.org/officeDocument/2006/relationships/image" Target="../media/image92.png"/><Relationship Id="rId14" Type="http://schemas.openxmlformats.org/officeDocument/2006/relationships/oleObject" Target="../embeddings/oleObject9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oleObject" Target="../embeddings/oleObject101.bin"/><Relationship Id="rId7" Type="http://schemas.openxmlformats.org/officeDocument/2006/relationships/oleObject" Target="../embeddings/oleObject10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04.bin"/><Relationship Id="rId5" Type="http://schemas.openxmlformats.org/officeDocument/2006/relationships/oleObject" Target="../embeddings/oleObject103.bin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oleObject" Target="../embeddings/oleObject115.bin"/><Relationship Id="rId3" Type="http://schemas.openxmlformats.org/officeDocument/2006/relationships/image" Target="../media/image106.jpeg"/><Relationship Id="rId7" Type="http://schemas.openxmlformats.org/officeDocument/2006/relationships/oleObject" Target="../embeddings/oleObject109.bin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9.jpeg"/><Relationship Id="rId11" Type="http://schemas.openxmlformats.org/officeDocument/2006/relationships/oleObject" Target="../embeddings/oleObject113.bin"/><Relationship Id="rId5" Type="http://schemas.openxmlformats.org/officeDocument/2006/relationships/image" Target="../media/image108.jpeg"/><Relationship Id="rId10" Type="http://schemas.openxmlformats.org/officeDocument/2006/relationships/oleObject" Target="../embeddings/oleObject112.bin"/><Relationship Id="rId4" Type="http://schemas.openxmlformats.org/officeDocument/2006/relationships/image" Target="../media/image107.jpeg"/><Relationship Id="rId9" Type="http://schemas.openxmlformats.org/officeDocument/2006/relationships/oleObject" Target="../embeddings/oleObject11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3" Type="http://schemas.openxmlformats.org/officeDocument/2006/relationships/audio" Target="../media/audio2.wav"/><Relationship Id="rId7" Type="http://schemas.openxmlformats.org/officeDocument/2006/relationships/slide" Target="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17.bin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14.png"/><Relationship Id="rId9" Type="http://schemas.openxmlformats.org/officeDocument/2006/relationships/oleObject" Target="../embeddings/oleObject11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122.bin"/><Relationship Id="rId4" Type="http://schemas.openxmlformats.org/officeDocument/2006/relationships/oleObject" Target="../embeddings/oleObject12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124.bin"/><Relationship Id="rId5" Type="http://schemas.openxmlformats.org/officeDocument/2006/relationships/oleObject" Target="../embeddings/oleObject123.bin"/><Relationship Id="rId4" Type="http://schemas.openxmlformats.org/officeDocument/2006/relationships/slide" Target="slide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jpeg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4" Type="http://schemas.openxmlformats.org/officeDocument/2006/relationships/oleObject" Target="../embeddings/oleObject131.bin"/><Relationship Id="rId9" Type="http://schemas.openxmlformats.org/officeDocument/2006/relationships/oleObject" Target="../embeddings/oleObject136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5" Type="http://schemas.openxmlformats.org/officeDocument/2006/relationships/oleObject" Target="../embeddings/oleObject139.bin"/><Relationship Id="rId4" Type="http://schemas.openxmlformats.org/officeDocument/2006/relationships/oleObject" Target="../embeddings/oleObject138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image" Target="../media/image9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3"/>
          <p:cNvSpPr>
            <a:spLocks noGrp="1"/>
          </p:cNvSpPr>
          <p:nvPr>
            <p:ph type="ctrTitle" idx="4294967295"/>
          </p:nvPr>
        </p:nvSpPr>
        <p:spPr bwMode="auto">
          <a:xfrm>
            <a:off x="685800" y="1752600"/>
            <a:ext cx="7772400" cy="1830388"/>
          </a:xfrm>
          <a:noFill/>
        </p:spPr>
        <p:txBody>
          <a:bodyPr anchor="b"/>
          <a:lstStyle/>
          <a:p>
            <a:pPr algn="r"/>
            <a:r>
              <a:rPr lang="zh-CN" altLang="en-US" sz="4000" smtClean="0">
                <a:effectLst/>
              </a:rPr>
              <a:t>第八章  向量代数与空间解析几何</a:t>
            </a:r>
          </a:p>
        </p:txBody>
      </p:sp>
      <p:sp>
        <p:nvSpPr>
          <p:cNvPr id="29699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第四节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空间直线及其方程</a:t>
            </a: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35972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用对称式方程及参数方程表示直线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P.31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r>
              <a:rPr lang="zh-CN" altLang="en-US" smtClean="0"/>
              <a:t>题设直线的对称式方程为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题设直线的参数方程为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857875" y="488950"/>
          <a:ext cx="2641600" cy="939800"/>
        </p:xfrm>
        <a:graphic>
          <a:graphicData uri="http://schemas.openxmlformats.org/presentationml/2006/ole">
            <p:oleObj spid="_x0000_s8194" name="Equation" r:id="rId3" imgW="1320480" imgH="46980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3857625" y="2916238"/>
          <a:ext cx="1728788" cy="1398587"/>
        </p:xfrm>
        <a:graphic>
          <a:graphicData uri="http://schemas.openxmlformats.org/presentationml/2006/ole">
            <p:oleObj spid="_x0000_s8195" name="Equation" r:id="rId4" imgW="863280" imgH="69840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5610225" y="1901825"/>
          <a:ext cx="2463800" cy="812800"/>
        </p:xfrm>
        <a:graphic>
          <a:graphicData uri="http://schemas.openxmlformats.org/presentationml/2006/ole">
            <p:oleObj spid="_x0000_s8196" name="Equation" r:id="rId5" imgW="1231560" imgH="406080" progId="Equation.DSMT4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7896225" y="2155825"/>
          <a:ext cx="533400" cy="330200"/>
        </p:xfrm>
        <a:graphic>
          <a:graphicData uri="http://schemas.openxmlformats.org/presentationml/2006/ole">
            <p:oleObj spid="_x0000_s8197" name="Equation" r:id="rId6" imgW="26640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直线的对称式方程：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直线的参数方程：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</a:rPr>
              <a:t>直线的两点式方程：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直线方程的其它形式</a:t>
            </a:r>
            <a:r>
              <a:rPr lang="zh-CN" altLang="en-US" sz="24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（补充内容）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756025" y="1357313"/>
          <a:ext cx="3175000" cy="863600"/>
        </p:xfrm>
        <a:graphic>
          <a:graphicData uri="http://schemas.openxmlformats.org/presentationml/2006/ole">
            <p:oleObj spid="_x0000_s9218" name="Equation" r:id="rId3" imgW="1587240" imgH="431640" progId="Equation.DSMT4">
              <p:embed/>
            </p:oleObj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788150" y="1614488"/>
          <a:ext cx="533400" cy="330200"/>
        </p:xfrm>
        <a:graphic>
          <a:graphicData uri="http://schemas.openxmlformats.org/presentationml/2006/ole">
            <p:oleObj spid="_x0000_s9219" name="Equation" r:id="rId4" imgW="266400" imgH="164880" progId="Equation.DSMT4">
              <p:embed/>
            </p:oleObj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/>
        </p:nvGraphicFramePr>
        <p:xfrm>
          <a:off x="3756025" y="2357438"/>
          <a:ext cx="1803400" cy="1422400"/>
        </p:xfrm>
        <a:graphic>
          <a:graphicData uri="http://schemas.openxmlformats.org/presentationml/2006/ole">
            <p:oleObj spid="_x0000_s9220" name="Equation" r:id="rId5" imgW="901440" imgH="7110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771900" y="1357313"/>
            <a:ext cx="3024188" cy="8858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701006" y="2424907"/>
            <a:ext cx="720725" cy="158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V="1">
            <a:off x="1853406" y="2424907"/>
            <a:ext cx="720725" cy="158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cjl\Desktop\p35-直线的方向向量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18200" y="3963988"/>
            <a:ext cx="3225800" cy="289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431925" y="4643438"/>
          <a:ext cx="3454400" cy="889000"/>
        </p:xfrm>
        <a:graphic>
          <a:graphicData uri="http://schemas.openxmlformats.org/presentationml/2006/ole">
            <p:oleObj spid="_x0000_s9221" name="Equation" r:id="rId7" imgW="1726920" imgH="444240" progId="Equation.DSMT4">
              <p:embed/>
            </p:oleObj>
          </a:graphicData>
        </a:graphic>
      </p:graphicFrame>
      <p:grpSp>
        <p:nvGrpSpPr>
          <p:cNvPr id="7" name="组合 35"/>
          <p:cNvGrpSpPr>
            <a:grpSpLocks/>
          </p:cNvGrpSpPr>
          <p:nvPr/>
        </p:nvGrpSpPr>
        <p:grpSpPr bwMode="auto">
          <a:xfrm>
            <a:off x="284163" y="1755775"/>
            <a:ext cx="287337" cy="2627313"/>
            <a:chOff x="128588" y="1755762"/>
            <a:chExt cx="288000" cy="2628000"/>
          </a:xfrm>
        </p:grpSpPr>
        <p:cxnSp>
          <p:nvCxnSpPr>
            <p:cNvPr id="32" name="直接连接符 31"/>
            <p:cNvCxnSpPr/>
            <p:nvPr/>
          </p:nvCxnSpPr>
          <p:spPr>
            <a:xfrm>
              <a:off x="128588" y="1755762"/>
              <a:ext cx="288000" cy="1588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 rot="5400000">
              <a:off x="-1184617" y="3068967"/>
              <a:ext cx="2628000" cy="1591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128588" y="4382174"/>
              <a:ext cx="28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23"/>
          <p:cNvGrpSpPr>
            <a:grpSpLocks/>
          </p:cNvGrpSpPr>
          <p:nvPr/>
        </p:nvGrpSpPr>
        <p:grpSpPr bwMode="auto">
          <a:xfrm>
            <a:off x="7059613" y="5084763"/>
            <a:ext cx="549275" cy="409575"/>
            <a:chOff x="7059360" y="5085044"/>
            <a:chExt cx="549598" cy="409358"/>
          </a:xfrm>
        </p:grpSpPr>
        <p:sp>
          <p:nvSpPr>
            <p:cNvPr id="38" name="椭圆 37"/>
            <p:cNvSpPr>
              <a:spLocks noChangeAspect="1"/>
            </p:cNvSpPr>
            <p:nvPr/>
          </p:nvSpPr>
          <p:spPr>
            <a:xfrm>
              <a:off x="7500945" y="5386509"/>
              <a:ext cx="108013" cy="1078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38" name="矩形 20"/>
            <p:cNvSpPr>
              <a:spLocks noChangeArrowheads="1"/>
            </p:cNvSpPr>
            <p:nvPr/>
          </p:nvSpPr>
          <p:spPr bwMode="auto">
            <a:xfrm>
              <a:off x="7059360" y="5085044"/>
              <a:ext cx="4972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组合 22"/>
          <p:cNvGrpSpPr>
            <a:grpSpLocks/>
          </p:cNvGrpSpPr>
          <p:nvPr/>
        </p:nvGrpSpPr>
        <p:grpSpPr bwMode="auto">
          <a:xfrm>
            <a:off x="7858125" y="4714875"/>
            <a:ext cx="412750" cy="439738"/>
            <a:chOff x="7858148" y="4715266"/>
            <a:chExt cx="412292" cy="438556"/>
          </a:xfrm>
        </p:grpSpPr>
        <p:sp>
          <p:nvSpPr>
            <p:cNvPr id="41" name="椭圆 40"/>
            <p:cNvSpPr>
              <a:spLocks noChangeAspect="1"/>
            </p:cNvSpPr>
            <p:nvPr/>
          </p:nvSpPr>
          <p:spPr>
            <a:xfrm>
              <a:off x="8129310" y="5046162"/>
              <a:ext cx="107830" cy="10766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36" name="矩形 21"/>
            <p:cNvSpPr>
              <a:spLocks noChangeArrowheads="1"/>
            </p:cNvSpPr>
            <p:nvPr/>
          </p:nvSpPr>
          <p:spPr bwMode="auto">
            <a:xfrm>
              <a:off x="7858148" y="4715266"/>
              <a:ext cx="4122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1600" i="1">
                <a:solidFill>
                  <a:srgbClr val="0000FF"/>
                </a:solidFill>
              </a:endParaRPr>
            </a:p>
          </p:txBody>
        </p:sp>
      </p:grpSp>
      <p:grpSp>
        <p:nvGrpSpPr>
          <p:cNvPr id="16" name="组合 23"/>
          <p:cNvGrpSpPr>
            <a:grpSpLocks/>
          </p:cNvGrpSpPr>
          <p:nvPr/>
        </p:nvGrpSpPr>
        <p:grpSpPr bwMode="auto">
          <a:xfrm>
            <a:off x="7394575" y="4900613"/>
            <a:ext cx="549275" cy="409575"/>
            <a:chOff x="7059360" y="5085044"/>
            <a:chExt cx="549598" cy="409358"/>
          </a:xfrm>
        </p:grpSpPr>
        <p:sp>
          <p:nvSpPr>
            <p:cNvPr id="44" name="椭圆 43"/>
            <p:cNvSpPr>
              <a:spLocks noChangeAspect="1"/>
            </p:cNvSpPr>
            <p:nvPr/>
          </p:nvSpPr>
          <p:spPr>
            <a:xfrm>
              <a:off x="7500945" y="5386509"/>
              <a:ext cx="108013" cy="107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9234" name="矩形 20"/>
            <p:cNvSpPr>
              <a:spLocks noChangeArrowheads="1"/>
            </p:cNvSpPr>
            <p:nvPr/>
          </p:nvSpPr>
          <p:spPr bwMode="auto">
            <a:xfrm>
              <a:off x="7059360" y="5085044"/>
              <a:ext cx="4972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1600" baseline="-25000"/>
            </a:p>
          </p:txBody>
        </p:sp>
      </p:grp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509972" y="3327405"/>
          <a:ext cx="2868613" cy="815975"/>
        </p:xfrm>
        <a:graphic>
          <a:graphicData uri="http://schemas.openxmlformats.org/presentationml/2006/ole">
            <p:oleObj spid="_x0000_s9222" name="Equation" r:id="rId8" imgW="1739880" imgH="495000" progId="Equation.DSMT4">
              <p:embed/>
            </p:oleObj>
          </a:graphicData>
        </a:graphic>
      </p:graphicFrame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09972" y="3746434"/>
            <a:ext cx="2928958" cy="36988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7880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设一直线经过 </a:t>
            </a:r>
            <a:r>
              <a:rPr lang="en-US" altLang="zh-CN" i="1" smtClean="0"/>
              <a:t>A</a:t>
            </a:r>
            <a:r>
              <a:rPr lang="en-US" altLang="zh-CN" smtClean="0"/>
              <a:t>(2, −3, 4)</a:t>
            </a:r>
            <a:r>
              <a:rPr lang="zh-CN" altLang="en-US" smtClean="0"/>
              <a:t>且与 </a:t>
            </a:r>
            <a:r>
              <a:rPr lang="en-US" altLang="zh-CN" i="1" smtClean="0"/>
              <a:t>y</a:t>
            </a:r>
            <a:r>
              <a:rPr lang="zh-CN" altLang="en-US" smtClean="0"/>
              <a:t> 轴垂直相交，求其方程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设直线与 </a:t>
            </a:r>
            <a:r>
              <a:rPr lang="en-US" altLang="zh-CN" i="1" smtClean="0"/>
              <a:t>y</a:t>
            </a:r>
            <a:r>
              <a:rPr lang="zh-CN" altLang="en-US" smtClean="0"/>
              <a:t> 轴的交点为 </a:t>
            </a:r>
            <a:r>
              <a:rPr lang="en-US" altLang="zh-CN" i="1" smtClean="0"/>
              <a:t>B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 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                                        ，解得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−</a:t>
            </a:r>
            <a:r>
              <a:rPr lang="en-US" altLang="zh-CN" smtClean="0"/>
              <a:t>3</a:t>
            </a:r>
            <a:r>
              <a:rPr lang="zh-CN" altLang="en-US" smtClean="0"/>
              <a:t>，即 </a:t>
            </a:r>
            <a:r>
              <a:rPr lang="en-US" altLang="zh-CN" i="1" smtClean="0"/>
              <a:t>B</a:t>
            </a:r>
            <a:r>
              <a:rPr lang="en-US" altLang="zh-CN" smtClean="0"/>
              <a:t>(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en-US" altLang="zh-CN" smtClean="0"/>
              <a:t>, </a:t>
            </a:r>
            <a:r>
              <a:rPr lang="zh-CN" altLang="en-US" smtClean="0"/>
              <a:t>−</a:t>
            </a:r>
            <a:r>
              <a:rPr lang="en-US" altLang="zh-CN" smtClean="0"/>
              <a:t>3,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所求直线方程为                               或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知识点：直线的对称式方程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			</a:t>
            </a:r>
            <a:r>
              <a:rPr lang="zh-CN" altLang="en-US" smtClean="0">
                <a:solidFill>
                  <a:srgbClr val="0000FF"/>
                </a:solidFill>
              </a:rPr>
              <a:t>      两点式方程</a:t>
            </a:r>
            <a:endParaRPr lang="zh-CN" altLang="en-US" smtClean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2654300" y="1882775"/>
          <a:ext cx="3835400" cy="482600"/>
        </p:xfrm>
        <a:graphic>
          <a:graphicData uri="http://schemas.openxmlformats.org/presentationml/2006/ole">
            <p:oleObj spid="_x0000_s10242" name="Equation" r:id="rId3" imgW="1917360" imgH="24120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311275" y="2525713"/>
          <a:ext cx="2946400" cy="482600"/>
        </p:xfrm>
        <a:graphic>
          <a:graphicData uri="http://schemas.openxmlformats.org/presentationml/2006/ole">
            <p:oleObj spid="_x0000_s10243" name="Equation" r:id="rId4" imgW="1473120" imgH="24120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143250" y="1885950"/>
            <a:ext cx="207168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171700" y="3097213"/>
          <a:ext cx="2616200" cy="482600"/>
        </p:xfrm>
        <a:graphic>
          <a:graphicData uri="http://schemas.openxmlformats.org/presentationml/2006/ole">
            <p:oleObj spid="_x0000_s10244" name="Equation" r:id="rId5" imgW="1307880" imgH="241200" progId="Equation.DSMT4">
              <p:embed/>
            </p:oleObj>
          </a:graphicData>
        </a:graphic>
      </p:graphicFrame>
      <p:graphicFrame>
        <p:nvGraphicFramePr>
          <p:cNvPr id="11" name="Object 2"/>
          <p:cNvGraphicFramePr>
            <a:graphicFrameLocks noChangeAspect="1"/>
          </p:cNvGraphicFramePr>
          <p:nvPr/>
        </p:nvGraphicFramePr>
        <p:xfrm>
          <a:off x="4786313" y="4494213"/>
          <a:ext cx="3175000" cy="863600"/>
        </p:xfrm>
        <a:graphic>
          <a:graphicData uri="http://schemas.openxmlformats.org/presentationml/2006/ole">
            <p:oleObj spid="_x0000_s10245" name="Equation" r:id="rId6" imgW="1587240" imgH="431640" progId="Equation.DSMT4">
              <p:embed/>
            </p:oleObj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/>
        </p:nvGraphicFramePr>
        <p:xfrm>
          <a:off x="2873375" y="3667125"/>
          <a:ext cx="2133600" cy="812800"/>
        </p:xfrm>
        <a:graphic>
          <a:graphicData uri="http://schemas.openxmlformats.org/presentationml/2006/ole">
            <p:oleObj spid="_x0000_s10246" name="Equation" r:id="rId7" imgW="1066680" imgH="40608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57200" y="4524375"/>
            <a:ext cx="8208963" cy="1828800"/>
          </a:xfrm>
          <a:prstGeom prst="rect">
            <a:avLst/>
          </a:prstGeom>
          <a:noFill/>
          <a:ln w="28575">
            <a:solidFill>
              <a:srgbClr val="009900"/>
            </a:solidFill>
            <a:miter lim="800000"/>
            <a:headEnd/>
            <a:tailEnd/>
          </a:ln>
        </p:spPr>
        <p:txBody>
          <a:bodyPr anchor="ctr"/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endParaRPr lang="zh-CN" altLang="en-US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529138" y="2486025"/>
            <a:ext cx="18288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/>
        </p:nvGraphicFramePr>
        <p:xfrm>
          <a:off x="4786313" y="5416550"/>
          <a:ext cx="3454400" cy="889000"/>
        </p:xfrm>
        <a:graphic>
          <a:graphicData uri="http://schemas.openxmlformats.org/presentationml/2006/ole">
            <p:oleObj spid="_x0000_s10247" name="Equation" r:id="rId8" imgW="1726920" imgH="444240" progId="Equation.DSMT4">
              <p:embed/>
            </p:oleObj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6357938" y="2486025"/>
            <a:ext cx="21431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580063" y="3667125"/>
          <a:ext cx="2768600" cy="812800"/>
        </p:xfrm>
        <a:graphic>
          <a:graphicData uri="http://schemas.openxmlformats.org/presentationml/2006/ole">
            <p:oleObj spid="_x0000_s10248" name="Equation" r:id="rId9" imgW="138420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直线的两点式方程：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点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zh-CN" altLang="en-US" smtClean="0"/>
              <a:t>，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2</a:t>
            </a:r>
            <a:r>
              <a:rPr lang="zh-CN" altLang="en-US" smtClean="0"/>
              <a:t> 共线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	</a:t>
            </a:r>
            <a:r>
              <a:rPr lang="en-US" altLang="zh-CN" smtClean="0">
                <a:sym typeface="Symbol" pitchFamily="18" charset="2"/>
              </a:rPr>
              <a:t>	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点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2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 直线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1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	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	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</a:t>
            </a:r>
            <a:endParaRPr lang="en-US" altLang="zh-CN" baseline="-2500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三点共线的充分必要条件</a:t>
            </a:r>
            <a:endParaRPr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786188" y="1344613"/>
          <a:ext cx="3454400" cy="889000"/>
        </p:xfrm>
        <a:graphic>
          <a:graphicData uri="http://schemas.openxmlformats.org/presentationml/2006/ole">
            <p:oleObj spid="_x0000_s11266" name="Equation" r:id="rId3" imgW="1726920" imgH="444240" progId="Equation.DSMT4">
              <p:embed/>
            </p:oleObj>
          </a:graphicData>
        </a:graphic>
      </p:graphicFrame>
      <p:pic>
        <p:nvPicPr>
          <p:cNvPr id="11271" name="Picture 2" descr="C:\Users\cjl\Desktop\p35-直线的方向向量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18200" y="3963988"/>
            <a:ext cx="3225800" cy="289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272" name="组合 23"/>
          <p:cNvGrpSpPr>
            <a:grpSpLocks/>
          </p:cNvGrpSpPr>
          <p:nvPr/>
        </p:nvGrpSpPr>
        <p:grpSpPr bwMode="auto">
          <a:xfrm>
            <a:off x="7059613" y="5084763"/>
            <a:ext cx="549275" cy="409575"/>
            <a:chOff x="7059360" y="5085044"/>
            <a:chExt cx="549598" cy="409358"/>
          </a:xfrm>
        </p:grpSpPr>
        <p:sp>
          <p:nvSpPr>
            <p:cNvPr id="8" name="椭圆 7"/>
            <p:cNvSpPr>
              <a:spLocks noChangeAspect="1"/>
            </p:cNvSpPr>
            <p:nvPr/>
          </p:nvSpPr>
          <p:spPr>
            <a:xfrm>
              <a:off x="7500945" y="5386509"/>
              <a:ext cx="108013" cy="1078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280" name="矩形 20"/>
            <p:cNvSpPr>
              <a:spLocks noChangeArrowheads="1"/>
            </p:cNvSpPr>
            <p:nvPr/>
          </p:nvSpPr>
          <p:spPr bwMode="auto">
            <a:xfrm>
              <a:off x="7059360" y="5085044"/>
              <a:ext cx="4972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11273" name="组合 22"/>
          <p:cNvGrpSpPr>
            <a:grpSpLocks/>
          </p:cNvGrpSpPr>
          <p:nvPr/>
        </p:nvGrpSpPr>
        <p:grpSpPr bwMode="auto">
          <a:xfrm>
            <a:off x="7858125" y="4714875"/>
            <a:ext cx="412750" cy="439738"/>
            <a:chOff x="7858148" y="4715266"/>
            <a:chExt cx="412292" cy="438556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8129310" y="5046162"/>
              <a:ext cx="107830" cy="10766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278" name="矩形 21"/>
            <p:cNvSpPr>
              <a:spLocks noChangeArrowheads="1"/>
            </p:cNvSpPr>
            <p:nvPr/>
          </p:nvSpPr>
          <p:spPr bwMode="auto">
            <a:xfrm>
              <a:off x="7858148" y="4715266"/>
              <a:ext cx="4122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1600" i="1">
                <a:solidFill>
                  <a:srgbClr val="0000FF"/>
                </a:solidFill>
              </a:endParaRPr>
            </a:p>
          </p:txBody>
        </p:sp>
      </p:grpSp>
      <p:grpSp>
        <p:nvGrpSpPr>
          <p:cNvPr id="11274" name="组合 23"/>
          <p:cNvGrpSpPr>
            <a:grpSpLocks/>
          </p:cNvGrpSpPr>
          <p:nvPr/>
        </p:nvGrpSpPr>
        <p:grpSpPr bwMode="auto">
          <a:xfrm>
            <a:off x="7394575" y="4900613"/>
            <a:ext cx="549275" cy="409575"/>
            <a:chOff x="7059360" y="5085044"/>
            <a:chExt cx="549598" cy="409358"/>
          </a:xfrm>
        </p:grpSpPr>
        <p:sp>
          <p:nvSpPr>
            <p:cNvPr id="14" name="椭圆 13"/>
            <p:cNvSpPr>
              <a:spLocks noChangeAspect="1"/>
            </p:cNvSpPr>
            <p:nvPr/>
          </p:nvSpPr>
          <p:spPr>
            <a:xfrm>
              <a:off x="7500945" y="5386509"/>
              <a:ext cx="108013" cy="107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1276" name="矩形 20"/>
            <p:cNvSpPr>
              <a:spLocks noChangeArrowheads="1"/>
            </p:cNvSpPr>
            <p:nvPr/>
          </p:nvSpPr>
          <p:spPr bwMode="auto">
            <a:xfrm>
              <a:off x="7059360" y="5085044"/>
              <a:ext cx="4972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zh-CN" altLang="en-US" sz="1600" baseline="-25000"/>
            </a:p>
          </p:txBody>
        </p:sp>
      </p:grpSp>
      <p:graphicFrame>
        <p:nvGraphicFramePr>
          <p:cNvPr id="16" name="Object 4"/>
          <p:cNvGraphicFramePr>
            <a:graphicFrameLocks noChangeAspect="1"/>
          </p:cNvGraphicFramePr>
          <p:nvPr/>
        </p:nvGraphicFramePr>
        <p:xfrm>
          <a:off x="1495425" y="4040188"/>
          <a:ext cx="3403600" cy="889000"/>
        </p:xfrm>
        <a:graphic>
          <a:graphicData uri="http://schemas.openxmlformats.org/presentationml/2006/ole">
            <p:oleObj spid="_x0000_s11267" name="Equation" r:id="rId5" imgW="1701720" imgH="444240" progId="Equation.DSMT4">
              <p:embed/>
            </p:oleObj>
          </a:graphicData>
        </a:graphic>
      </p:graphicFrame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1495425" y="4992688"/>
          <a:ext cx="2032000" cy="508000"/>
        </p:xfrm>
        <a:graphic>
          <a:graphicData uri="http://schemas.openxmlformats.org/presentationml/2006/ole">
            <p:oleObj spid="_x0000_s11268" name="Equation" r:id="rId6" imgW="101592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1428750" y="1481138"/>
            <a:ext cx="7258050" cy="250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50000"/>
              </a:lnSpc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 </a:t>
            </a:r>
            <a:r>
              <a:rPr lang="en-US" altLang="zh-CN" sz="2000" b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0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65125" indent="-255588" eaLnBrk="0" hangingPunct="0">
              <a:lnSpc>
                <a:spcPct val="150000"/>
              </a:lnSpc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</a:t>
            </a:r>
            <a:r>
              <a:rPr lang="en-US" altLang="zh-CN" sz="2000" b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A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x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B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y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C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z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+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D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0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365125" indent="-255588" eaLnBrk="0" hangingPunct="0">
              <a:lnSpc>
                <a:spcPct val="150000"/>
              </a:lnSpc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2000" b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和 </a:t>
            </a:r>
            <a:r>
              <a:rPr lang="en-US" altLang="zh-CN" sz="2000" b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的夹角 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q</a:t>
            </a:r>
            <a:r>
              <a:rPr lang="zh-CN" altLang="en-US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、                   两者中的最小值，</a:t>
            </a:r>
            <a:endParaRPr lang="zh-CN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16"/>
          <p:cNvSpPr>
            <a:spLocks noChangeArrowheads="1"/>
          </p:cNvSpPr>
          <p:nvPr/>
        </p:nvSpPr>
        <p:spPr bwMode="auto">
          <a:xfrm>
            <a:off x="1428750" y="3990975"/>
            <a:ext cx="7258050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lnSpc>
                <a:spcPct val="150000"/>
              </a:lnSpc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设直线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的方向向量为                           ，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200000"/>
              </a:lnSpc>
              <a:buClr>
                <a:srgbClr val="2DA2BF"/>
              </a:buClr>
              <a:buSzPct val="68000"/>
              <a:buFont typeface="Wingdings 3" pitchFamily="18" charset="2"/>
              <a:buNone/>
            </a:pPr>
            <a:r>
              <a:rPr lang="zh-CN" altLang="en-US" sz="2000" b="1">
                <a:latin typeface="Times New Roman" pitchFamily="18" charset="0"/>
                <a:cs typeface="Times New Roman" pitchFamily="18" charset="0"/>
              </a:rPr>
              <a:t>则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和 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="1" baseline="-250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的夹角 </a:t>
            </a:r>
            <a:r>
              <a:rPr lang="en-US" altLang="zh-CN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j</a:t>
            </a:r>
            <a:r>
              <a:rPr lang="zh-CN" altLang="en-US" sz="2000" b="1" i="1">
                <a:solidFill>
                  <a:srgbClr val="000000"/>
                </a:solidFill>
                <a:latin typeface="Symbol" pitchFamily="18" charset="2"/>
                <a:cs typeface="Times New Roman" pitchFamily="18" charset="0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         、                  两者中的</a:t>
            </a:r>
            <a:r>
              <a:rPr lang="zh-CN" altLang="en-US" b="1">
                <a:solidFill>
                  <a:srgbClr val="000000"/>
                </a:solidFill>
              </a:rPr>
              <a:t>最小值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 marL="365125" indent="-255588" eaLnBrk="0" hangingPunct="0">
              <a:lnSpc>
                <a:spcPct val="150000"/>
              </a:lnSpc>
              <a:buClr>
                <a:srgbClr val="2DA2BF"/>
              </a:buClr>
              <a:buSzPct val="68000"/>
              <a:buFont typeface="Wingdings 3" pitchFamily="18" charset="2"/>
              <a:buNone/>
            </a:pPr>
            <a:endParaRPr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>
              <a:lnSpc>
                <a:spcPct val="150000"/>
              </a:lnSpc>
            </a:pPr>
            <a:endParaRPr lang="zh-CN" altLang="en-US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02" name="Group 43"/>
          <p:cNvGrpSpPr>
            <a:grpSpLocks/>
          </p:cNvGrpSpPr>
          <p:nvPr/>
        </p:nvGrpSpPr>
        <p:grpSpPr bwMode="auto">
          <a:xfrm>
            <a:off x="457200" y="1481138"/>
            <a:ext cx="8229600" cy="5019675"/>
            <a:chOff x="288" y="933"/>
            <a:chExt cx="5184" cy="3162"/>
          </a:xfrm>
        </p:grpSpPr>
        <p:sp>
          <p:nvSpPr>
            <p:cNvPr id="12322" name="Rectangle 13"/>
            <p:cNvSpPr>
              <a:spLocks noChangeArrowheads="1"/>
            </p:cNvSpPr>
            <p:nvPr/>
          </p:nvSpPr>
          <p:spPr bwMode="auto">
            <a:xfrm>
              <a:off x="288" y="933"/>
              <a:ext cx="612" cy="1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平</a:t>
              </a:r>
              <a:endParaRPr lang="en-US" altLang="zh-CN" sz="2400" b="1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面</a:t>
              </a:r>
              <a:endParaRPr lang="en-US" altLang="zh-CN" sz="2400" b="1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的</a:t>
              </a:r>
              <a:endParaRPr lang="en-US" altLang="zh-CN" sz="2400" b="1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夹</a:t>
              </a:r>
              <a:endParaRPr lang="en-US" altLang="zh-CN" sz="2400" b="1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角</a:t>
              </a:r>
            </a:p>
          </p:txBody>
        </p:sp>
        <p:sp>
          <p:nvSpPr>
            <p:cNvPr id="12323" name="Rectangle 15"/>
            <p:cNvSpPr>
              <a:spLocks noChangeArrowheads="1"/>
            </p:cNvSpPr>
            <p:nvPr/>
          </p:nvSpPr>
          <p:spPr bwMode="auto">
            <a:xfrm>
              <a:off x="288" y="2514"/>
              <a:ext cx="612" cy="1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直</a:t>
              </a:r>
              <a:endPara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线</a:t>
              </a:r>
              <a:endPara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</a:t>
              </a:r>
              <a:endPara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夹</a:t>
              </a:r>
              <a:endPara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zh-CN" altLang="en-US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角</a:t>
              </a:r>
            </a:p>
            <a:p>
              <a:pPr algn="ctr"/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324" name="Line 17"/>
            <p:cNvSpPr>
              <a:spLocks noChangeShapeType="1"/>
            </p:cNvSpPr>
            <p:nvPr/>
          </p:nvSpPr>
          <p:spPr bwMode="auto">
            <a:xfrm>
              <a:off x="900" y="933"/>
              <a:ext cx="0" cy="31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5" name="Line 18"/>
            <p:cNvSpPr>
              <a:spLocks noChangeShapeType="1"/>
            </p:cNvSpPr>
            <p:nvPr/>
          </p:nvSpPr>
          <p:spPr bwMode="auto">
            <a:xfrm>
              <a:off x="288" y="2514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6" name="Line 19"/>
            <p:cNvSpPr>
              <a:spLocks noChangeShapeType="1"/>
            </p:cNvSpPr>
            <p:nvPr/>
          </p:nvSpPr>
          <p:spPr bwMode="auto">
            <a:xfrm>
              <a:off x="288" y="933"/>
              <a:ext cx="0" cy="31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7" name="Line 20"/>
            <p:cNvSpPr>
              <a:spLocks noChangeShapeType="1"/>
            </p:cNvSpPr>
            <p:nvPr/>
          </p:nvSpPr>
          <p:spPr bwMode="auto">
            <a:xfrm>
              <a:off x="5472" y="933"/>
              <a:ext cx="0" cy="3162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8" name="Line 21"/>
            <p:cNvSpPr>
              <a:spLocks noChangeShapeType="1"/>
            </p:cNvSpPr>
            <p:nvPr/>
          </p:nvSpPr>
          <p:spPr bwMode="auto">
            <a:xfrm>
              <a:off x="288" y="933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9" name="Line 22"/>
            <p:cNvSpPr>
              <a:spLocks noChangeShapeType="1"/>
            </p:cNvSpPr>
            <p:nvPr/>
          </p:nvSpPr>
          <p:spPr bwMode="auto">
            <a:xfrm>
              <a:off x="288" y="4095"/>
              <a:ext cx="5184" cy="0"/>
            </a:xfrm>
            <a:prstGeom prst="line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三、两直线的夹角</a:t>
            </a:r>
            <a:endParaRPr lang="zh-CN" altLang="en-US" dirty="0"/>
          </a:p>
        </p:txBody>
      </p:sp>
      <p:grpSp>
        <p:nvGrpSpPr>
          <p:cNvPr id="12" name="组合 26"/>
          <p:cNvGrpSpPr>
            <a:grpSpLocks/>
          </p:cNvGrpSpPr>
          <p:nvPr/>
        </p:nvGrpSpPr>
        <p:grpSpPr bwMode="auto">
          <a:xfrm>
            <a:off x="4235450" y="2416175"/>
            <a:ext cx="852488" cy="579438"/>
            <a:chOff x="3357554" y="2867025"/>
            <a:chExt cx="852487" cy="579435"/>
          </a:xfrm>
        </p:grpSpPr>
        <p:graphicFrame>
          <p:nvGraphicFramePr>
            <p:cNvPr id="8" name="Object 2"/>
            <p:cNvGraphicFramePr>
              <a:graphicFrameLocks noChangeAspect="1"/>
            </p:cNvGraphicFramePr>
            <p:nvPr/>
          </p:nvGraphicFramePr>
          <p:xfrm>
            <a:off x="3357554" y="2940047"/>
            <a:ext cx="852487" cy="506413"/>
          </p:xfrm>
          <a:graphic>
            <a:graphicData uri="http://schemas.openxmlformats.org/presentationml/2006/ole">
              <p:oleObj spid="_x0000_s12299" name="Equation" r:id="rId3" imgW="533160" imgH="317160" progId="Equation.DSMT4">
                <p:embed/>
              </p:oleObj>
            </a:graphicData>
          </a:graphic>
        </p:graphicFrame>
        <p:grpSp>
          <p:nvGrpSpPr>
            <p:cNvPr id="12319" name="Group 19"/>
            <p:cNvGrpSpPr>
              <a:grpSpLocks/>
            </p:cNvGrpSpPr>
            <p:nvPr/>
          </p:nvGrpSpPr>
          <p:grpSpPr bwMode="auto">
            <a:xfrm>
              <a:off x="3500437" y="2867025"/>
              <a:ext cx="574676" cy="71438"/>
              <a:chOff x="2245" y="1779"/>
              <a:chExt cx="362" cy="91"/>
            </a:xfrm>
          </p:grpSpPr>
          <p:sp>
            <p:nvSpPr>
              <p:cNvPr id="12320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2245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21" name="Line 1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426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4" name="组合 25"/>
          <p:cNvGrpSpPr>
            <a:grpSpLocks/>
          </p:cNvGrpSpPr>
          <p:nvPr/>
        </p:nvGrpSpPr>
        <p:grpSpPr bwMode="auto">
          <a:xfrm>
            <a:off x="5284788" y="2416175"/>
            <a:ext cx="1216025" cy="579438"/>
            <a:chOff x="4835525" y="2867025"/>
            <a:chExt cx="1216025" cy="579435"/>
          </a:xfrm>
        </p:grpSpPr>
        <p:graphicFrame>
          <p:nvGraphicFramePr>
            <p:cNvPr id="9" name="Object 10"/>
            <p:cNvGraphicFramePr>
              <a:graphicFrameLocks noChangeAspect="1"/>
            </p:cNvGraphicFramePr>
            <p:nvPr/>
          </p:nvGraphicFramePr>
          <p:xfrm>
            <a:off x="4835525" y="2940047"/>
            <a:ext cx="1216025" cy="506413"/>
          </p:xfrm>
          <a:graphic>
            <a:graphicData uri="http://schemas.openxmlformats.org/presentationml/2006/ole">
              <p:oleObj spid="_x0000_s12298" name="Equation" r:id="rId4" imgW="761760" imgH="317160" progId="Equation.DSMT4">
                <p:embed/>
              </p:oleObj>
            </a:graphicData>
          </a:graphic>
        </p:graphicFrame>
        <p:grpSp>
          <p:nvGrpSpPr>
            <p:cNvPr id="12316" name="Group 20"/>
            <p:cNvGrpSpPr>
              <a:grpSpLocks/>
            </p:cNvGrpSpPr>
            <p:nvPr/>
          </p:nvGrpSpPr>
          <p:grpSpPr bwMode="auto">
            <a:xfrm>
              <a:off x="5359399" y="2867025"/>
              <a:ext cx="574676" cy="71438"/>
              <a:chOff x="2209" y="1779"/>
              <a:chExt cx="362" cy="91"/>
            </a:xfrm>
          </p:grpSpPr>
          <p:sp>
            <p:nvSpPr>
              <p:cNvPr id="12317" name="Line 21"/>
              <p:cNvSpPr>
                <a:spLocks noChangeAspect="1" noChangeShapeType="1"/>
              </p:cNvSpPr>
              <p:nvPr/>
            </p:nvSpPr>
            <p:spPr bwMode="auto">
              <a:xfrm flipV="1">
                <a:off x="2209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8" name="Line 2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390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000250" y="3043238"/>
          <a:ext cx="5538788" cy="838200"/>
        </p:xfrm>
        <a:graphic>
          <a:graphicData uri="http://schemas.openxmlformats.org/presentationml/2006/ole">
            <p:oleObj spid="_x0000_s12290" name="Equation" r:id="rId5" imgW="3352680" imgH="50796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346700" y="1581150"/>
          <a:ext cx="1754188" cy="419100"/>
        </p:xfrm>
        <a:graphic>
          <a:graphicData uri="http://schemas.openxmlformats.org/presentationml/2006/ole">
            <p:oleObj spid="_x0000_s12291" name="Equation" r:id="rId6" imgW="1066680" imgH="253800" progId="Equation.DSMT4">
              <p:embed/>
            </p:oleObj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5337175" y="2024063"/>
          <a:ext cx="1814513" cy="415925"/>
        </p:xfrm>
        <a:graphic>
          <a:graphicData uri="http://schemas.openxmlformats.org/presentationml/2006/ole">
            <p:oleObj spid="_x0000_s12292" name="Equation" r:id="rId7" imgW="1104840" imgH="253800" progId="Equation.DSMT4">
              <p:embed/>
            </p:oleObj>
          </a:graphicData>
        </a:graphic>
      </p:graphicFrame>
      <p:graphicFrame>
        <p:nvGraphicFramePr>
          <p:cNvPr id="18" name="Object 5"/>
          <p:cNvGraphicFramePr>
            <a:graphicFrameLocks noChangeAspect="1"/>
          </p:cNvGraphicFramePr>
          <p:nvPr/>
        </p:nvGraphicFramePr>
        <p:xfrm>
          <a:off x="4806950" y="4110038"/>
          <a:ext cx="1671638" cy="417512"/>
        </p:xfrm>
        <a:graphic>
          <a:graphicData uri="http://schemas.openxmlformats.org/presentationml/2006/ole">
            <p:oleObj spid="_x0000_s12293" name="Equation" r:id="rId8" imgW="1015920" imgH="253800" progId="Equation.DSMT4">
              <p:embed/>
            </p:oleObj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6700838" y="4110038"/>
          <a:ext cx="1778000" cy="419100"/>
        </p:xfrm>
        <a:graphic>
          <a:graphicData uri="http://schemas.openxmlformats.org/presentationml/2006/ole">
            <p:oleObj spid="_x0000_s12294" name="Equation" r:id="rId9" imgW="1079280" imgH="253800" progId="Equation.DSMT4">
              <p:embed/>
            </p:oleObj>
          </a:graphicData>
        </a:graphic>
      </p:graphicFrame>
      <p:grpSp>
        <p:nvGrpSpPr>
          <p:cNvPr id="16" name="组合 26"/>
          <p:cNvGrpSpPr>
            <a:grpSpLocks/>
          </p:cNvGrpSpPr>
          <p:nvPr/>
        </p:nvGrpSpPr>
        <p:grpSpPr bwMode="auto">
          <a:xfrm>
            <a:off x="4235450" y="4559300"/>
            <a:ext cx="792163" cy="581025"/>
            <a:chOff x="3395654" y="2867025"/>
            <a:chExt cx="792162" cy="581234"/>
          </a:xfrm>
        </p:grpSpPr>
        <p:graphicFrame>
          <p:nvGraphicFramePr>
            <p:cNvPr id="10" name="Object 9"/>
            <p:cNvGraphicFramePr>
              <a:graphicFrameLocks noChangeAspect="1"/>
            </p:cNvGraphicFramePr>
            <p:nvPr/>
          </p:nvGraphicFramePr>
          <p:xfrm>
            <a:off x="3395654" y="2940259"/>
            <a:ext cx="792162" cy="508000"/>
          </p:xfrm>
          <a:graphic>
            <a:graphicData uri="http://schemas.openxmlformats.org/presentationml/2006/ole">
              <p:oleObj spid="_x0000_s12297" name="Equation" r:id="rId10" imgW="495000" imgH="317160" progId="Equation.DSMT4">
                <p:embed/>
              </p:oleObj>
            </a:graphicData>
          </a:graphic>
        </p:graphicFrame>
        <p:grpSp>
          <p:nvGrpSpPr>
            <p:cNvPr id="12313" name="Group 19"/>
            <p:cNvGrpSpPr>
              <a:grpSpLocks/>
            </p:cNvGrpSpPr>
            <p:nvPr/>
          </p:nvGrpSpPr>
          <p:grpSpPr bwMode="auto">
            <a:xfrm>
              <a:off x="3500437" y="2867025"/>
              <a:ext cx="574676" cy="71438"/>
              <a:chOff x="2245" y="1779"/>
              <a:chExt cx="362" cy="91"/>
            </a:xfrm>
          </p:grpSpPr>
          <p:sp>
            <p:nvSpPr>
              <p:cNvPr id="12314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2245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5" name="Line 1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426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组合 25"/>
          <p:cNvGrpSpPr>
            <a:grpSpLocks/>
          </p:cNvGrpSpPr>
          <p:nvPr/>
        </p:nvGrpSpPr>
        <p:grpSpPr bwMode="auto">
          <a:xfrm>
            <a:off x="5284788" y="4559300"/>
            <a:ext cx="1176337" cy="581025"/>
            <a:chOff x="4860925" y="2867025"/>
            <a:chExt cx="1176338" cy="581234"/>
          </a:xfrm>
        </p:grpSpPr>
        <p:graphicFrame>
          <p:nvGraphicFramePr>
            <p:cNvPr id="2" name="Object 10"/>
            <p:cNvGraphicFramePr>
              <a:graphicFrameLocks noChangeAspect="1"/>
            </p:cNvGraphicFramePr>
            <p:nvPr/>
          </p:nvGraphicFramePr>
          <p:xfrm>
            <a:off x="4860925" y="2940259"/>
            <a:ext cx="1176338" cy="508000"/>
          </p:xfrm>
          <a:graphic>
            <a:graphicData uri="http://schemas.openxmlformats.org/presentationml/2006/ole">
              <p:oleObj spid="_x0000_s12296" name="Equation" r:id="rId11" imgW="736560" imgH="317160" progId="Equation.DSMT4">
                <p:embed/>
              </p:oleObj>
            </a:graphicData>
          </a:graphic>
        </p:graphicFrame>
        <p:grpSp>
          <p:nvGrpSpPr>
            <p:cNvPr id="12310" name="Group 20"/>
            <p:cNvGrpSpPr>
              <a:grpSpLocks/>
            </p:cNvGrpSpPr>
            <p:nvPr/>
          </p:nvGrpSpPr>
          <p:grpSpPr bwMode="auto">
            <a:xfrm>
              <a:off x="5359399" y="2867025"/>
              <a:ext cx="574676" cy="71438"/>
              <a:chOff x="2209" y="1779"/>
              <a:chExt cx="362" cy="91"/>
            </a:xfrm>
          </p:grpSpPr>
          <p:sp>
            <p:nvSpPr>
              <p:cNvPr id="12311" name="Line 21"/>
              <p:cNvSpPr>
                <a:spLocks noChangeAspect="1" noChangeShapeType="1"/>
              </p:cNvSpPr>
              <p:nvPr/>
            </p:nvSpPr>
            <p:spPr bwMode="auto">
              <a:xfrm flipV="1">
                <a:off x="2209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12" name="Line 2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390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26" name="Object 11"/>
          <p:cNvGraphicFramePr>
            <a:graphicFrameLocks noChangeAspect="1"/>
          </p:cNvGraphicFramePr>
          <p:nvPr/>
        </p:nvGraphicFramePr>
        <p:xfrm>
          <a:off x="2063750" y="5187950"/>
          <a:ext cx="5413375" cy="838200"/>
        </p:xfrm>
        <a:graphic>
          <a:graphicData uri="http://schemas.openxmlformats.org/presentationml/2006/ole">
            <p:oleObj spid="_x0000_s12295" name="Equation" r:id="rId12" imgW="3276360" imgH="507960" progId="Equation.DSMT4">
              <p:embed/>
            </p:oleObj>
          </a:graphicData>
        </a:graphic>
      </p:graphicFrame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4059238" y="3000375"/>
            <a:ext cx="3527425" cy="8699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073525" y="5172075"/>
            <a:ext cx="3427413" cy="8699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144962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设直线 </a:t>
            </a:r>
            <a:r>
              <a:rPr lang="en-US" altLang="zh-CN" i="1" smtClean="0">
                <a:solidFill>
                  <a:srgbClr val="000000"/>
                </a:solidFill>
              </a:rPr>
              <a:t>L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、</a:t>
            </a:r>
            <a:r>
              <a:rPr lang="en-US" altLang="zh-CN" i="1" smtClean="0">
                <a:solidFill>
                  <a:srgbClr val="000000"/>
                </a:solidFill>
              </a:rPr>
              <a:t>L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zh-CN" altLang="en-US" baseline="-25000" smtClean="0">
                <a:solidFill>
                  <a:srgbClr val="000000"/>
                </a:solidFill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的方向向量为                           ，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>
                <a:solidFill>
                  <a:srgbClr val="000000"/>
                </a:solidFill>
              </a:rPr>
              <a:t>L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 和 </a:t>
            </a:r>
            <a:r>
              <a:rPr lang="en-US" altLang="zh-CN" i="1" smtClean="0">
                <a:solidFill>
                  <a:srgbClr val="000000"/>
                </a:solidFill>
              </a:rPr>
              <a:t>L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zh-CN" altLang="en-US" smtClean="0">
                <a:solidFill>
                  <a:srgbClr val="000000"/>
                </a:solidFill>
              </a:rPr>
              <a:t> 的夹角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j</a:t>
            </a:r>
            <a:r>
              <a:rPr lang="zh-CN" altLang="en-US" i="1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=</a:t>
            </a:r>
            <a:r>
              <a:rPr lang="zh-CN" altLang="en-US" smtClean="0">
                <a:solidFill>
                  <a:srgbClr val="000000"/>
                </a:solidFill>
              </a:rPr>
              <a:t>             、                  两者中的最小值</a:t>
            </a:r>
            <a:r>
              <a:rPr lang="en-US" altLang="zh-CN" smtClean="0">
                <a:solidFill>
                  <a:srgbClr val="000000"/>
                </a:solidFill>
              </a:rPr>
              <a:t>,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latin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</a:pPr>
            <a:r>
              <a:rPr lang="en-US" altLang="zh-CN" i="1" smtClean="0">
                <a:solidFill>
                  <a:srgbClr val="000000"/>
                </a:solidFill>
              </a:rPr>
              <a:t>L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⊥</a:t>
            </a: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L</a:t>
            </a:r>
            <a:r>
              <a:rPr lang="en-US" altLang="zh-CN" baseline="-25000" smtClean="0">
                <a:solidFill>
                  <a:srgbClr val="000000"/>
                </a:solidFill>
              </a:rPr>
              <a:t>2</a:t>
            </a:r>
            <a:r>
              <a:rPr lang="en-US" altLang="zh-CN" smtClean="0"/>
              <a:t> 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ym typeface="Symbol" pitchFamily="18" charset="2"/>
              </a:rPr>
              <a:t>    		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ym typeface="Symbol" pitchFamily="18" charset="2"/>
              </a:rPr>
              <a:t>     </a:t>
            </a:r>
            <a:r>
              <a:rPr lang="en-US" altLang="zh-CN" i="1" smtClean="0">
                <a:sym typeface="Symbol" pitchFamily="18" charset="2"/>
              </a:rPr>
              <a:t>m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i="1" smtClean="0">
                <a:sym typeface="Symbol" pitchFamily="18" charset="2"/>
              </a:rPr>
              <a:t>m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n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i="1" smtClean="0">
                <a:sym typeface="Symbol" pitchFamily="18" charset="2"/>
              </a:rPr>
              <a:t>n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p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i="1" smtClean="0">
                <a:sym typeface="Symbol" pitchFamily="18" charset="2"/>
              </a:rPr>
              <a:t>p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250000"/>
              </a:lnSpc>
            </a:pPr>
            <a:r>
              <a:rPr lang="en-US" altLang="zh-CN" i="1" smtClean="0">
                <a:solidFill>
                  <a:srgbClr val="000000"/>
                </a:solidFill>
              </a:rPr>
              <a:t>L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/ / </a:t>
            </a:r>
            <a:r>
              <a:rPr lang="en-US" altLang="zh-CN" i="1" smtClean="0">
                <a:solidFill>
                  <a:srgbClr val="000000"/>
                </a:solidFill>
              </a:rPr>
              <a:t>L</a:t>
            </a:r>
            <a:r>
              <a:rPr lang="en-US" altLang="zh-CN" baseline="-25000" smtClean="0"/>
              <a:t>2</a:t>
            </a:r>
            <a:r>
              <a:rPr lang="en-US" altLang="zh-CN" smtClean="0"/>
              <a:t>  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ym typeface="Symbol" pitchFamily="18" charset="2"/>
              </a:rPr>
              <a:t>                  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ym typeface="Symbol" pitchFamily="18" charset="2"/>
              </a:rPr>
              <a:t> </a:t>
            </a:r>
          </a:p>
        </p:txBody>
      </p:sp>
      <p:sp>
        <p:nvSpPr>
          <p:cNvPr id="13323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三、两直线的夹角</a:t>
            </a:r>
            <a:endParaRPr lang="en-US" altLang="zh-CN" smtClean="0">
              <a:effectLst/>
            </a:endParaRPr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2171700" y="2968625"/>
          <a:ext cx="4800600" cy="1016000"/>
        </p:xfrm>
        <a:graphic>
          <a:graphicData uri="http://schemas.openxmlformats.org/presentationml/2006/ole">
            <p:oleObj spid="_x0000_s13314" name="Equation" r:id="rId3" imgW="2400120" imgH="50796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4843463" y="4840288"/>
          <a:ext cx="1930400" cy="889000"/>
        </p:xfrm>
        <a:graphic>
          <a:graphicData uri="http://schemas.openxmlformats.org/presentationml/2006/ole">
            <p:oleObj spid="_x0000_s13315" name="Equation" r:id="rId4" imgW="965160" imgH="444240" progId="Equation.DSMT4">
              <p:embed/>
            </p:oleObj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2963863" y="5011738"/>
          <a:ext cx="914400" cy="431800"/>
        </p:xfrm>
        <a:graphic>
          <a:graphicData uri="http://schemas.openxmlformats.org/presentationml/2006/ole">
            <p:oleObj spid="_x0000_s13316" name="Equation" r:id="rId5" imgW="457200" imgH="21564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2963863" y="4183063"/>
          <a:ext cx="939800" cy="431800"/>
        </p:xfrm>
        <a:graphic>
          <a:graphicData uri="http://schemas.openxmlformats.org/presentationml/2006/ole">
            <p:oleObj spid="_x0000_s13317" name="Equation" r:id="rId6" imgW="469800" imgH="215640" progId="Equation.DSMT4">
              <p:embed/>
            </p:oleObj>
          </a:graphicData>
        </a:graphic>
      </p:graphicFrame>
      <p:graphicFrame>
        <p:nvGraphicFramePr>
          <p:cNvPr id="18" name="Object 9"/>
          <p:cNvGraphicFramePr>
            <a:graphicFrameLocks noChangeAspect="1"/>
          </p:cNvGraphicFramePr>
          <p:nvPr/>
        </p:nvGraphicFramePr>
        <p:xfrm>
          <a:off x="4429125" y="1609725"/>
          <a:ext cx="2079625" cy="531813"/>
        </p:xfrm>
        <a:graphic>
          <a:graphicData uri="http://schemas.openxmlformats.org/presentationml/2006/ole">
            <p:oleObj spid="_x0000_s13318" name="Equation" r:id="rId7" imgW="1041120" imgH="266400" progId="Equation.DSMT4">
              <p:embed/>
            </p:oleObj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6673850" y="1609725"/>
          <a:ext cx="2255838" cy="533400"/>
        </p:xfrm>
        <a:graphic>
          <a:graphicData uri="http://schemas.openxmlformats.org/presentationml/2006/ole">
            <p:oleObj spid="_x0000_s13319" name="Equation" r:id="rId8" imgW="1130040" imgH="266400" progId="Equation.DSMT4">
              <p:embed/>
            </p:oleObj>
          </a:graphicData>
        </a:graphic>
      </p:graphicFrame>
      <p:grpSp>
        <p:nvGrpSpPr>
          <p:cNvPr id="13324" name="组合 26"/>
          <p:cNvGrpSpPr>
            <a:grpSpLocks/>
          </p:cNvGrpSpPr>
          <p:nvPr/>
        </p:nvGrpSpPr>
        <p:grpSpPr bwMode="auto">
          <a:xfrm>
            <a:off x="3643313" y="2171700"/>
            <a:ext cx="993775" cy="711200"/>
            <a:chOff x="3395655" y="2867025"/>
            <a:chExt cx="993774" cy="711454"/>
          </a:xfrm>
        </p:grpSpPr>
        <p:graphicFrame>
          <p:nvGraphicFramePr>
            <p:cNvPr id="5" name="Object 9"/>
            <p:cNvGraphicFramePr>
              <a:graphicFrameLocks noChangeAspect="1"/>
            </p:cNvGraphicFramePr>
            <p:nvPr/>
          </p:nvGraphicFramePr>
          <p:xfrm>
            <a:off x="3395655" y="2940075"/>
            <a:ext cx="993774" cy="638404"/>
          </p:xfrm>
          <a:graphic>
            <a:graphicData uri="http://schemas.openxmlformats.org/presentationml/2006/ole">
              <p:oleObj spid="_x0000_s13321" name="Equation" r:id="rId9" imgW="495000" imgH="317160" progId="Equation.DSMT4">
                <p:embed/>
              </p:oleObj>
            </a:graphicData>
          </a:graphic>
        </p:graphicFrame>
        <p:grpSp>
          <p:nvGrpSpPr>
            <p:cNvPr id="13329" name="Group 19"/>
            <p:cNvGrpSpPr>
              <a:grpSpLocks/>
            </p:cNvGrpSpPr>
            <p:nvPr/>
          </p:nvGrpSpPr>
          <p:grpSpPr bwMode="auto">
            <a:xfrm>
              <a:off x="3614736" y="2867025"/>
              <a:ext cx="574676" cy="71438"/>
              <a:chOff x="2317" y="1779"/>
              <a:chExt cx="362" cy="91"/>
            </a:xfrm>
          </p:grpSpPr>
          <p:sp>
            <p:nvSpPr>
              <p:cNvPr id="13330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2317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31" name="Line 1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498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325" name="组合 25"/>
          <p:cNvGrpSpPr>
            <a:grpSpLocks/>
          </p:cNvGrpSpPr>
          <p:nvPr/>
        </p:nvGrpSpPr>
        <p:grpSpPr bwMode="auto">
          <a:xfrm>
            <a:off x="4814888" y="2171700"/>
            <a:ext cx="1474787" cy="709613"/>
            <a:chOff x="4860924" y="2867025"/>
            <a:chExt cx="1474788" cy="709867"/>
          </a:xfrm>
        </p:grpSpPr>
        <p:graphicFrame>
          <p:nvGraphicFramePr>
            <p:cNvPr id="2" name="Object 12"/>
            <p:cNvGraphicFramePr>
              <a:graphicFrameLocks noChangeAspect="1"/>
            </p:cNvGraphicFramePr>
            <p:nvPr/>
          </p:nvGraphicFramePr>
          <p:xfrm>
            <a:off x="4860924" y="2940075"/>
            <a:ext cx="1474788" cy="636817"/>
          </p:xfrm>
          <a:graphic>
            <a:graphicData uri="http://schemas.openxmlformats.org/presentationml/2006/ole">
              <p:oleObj spid="_x0000_s13320" name="Equation" r:id="rId10" imgW="736560" imgH="317160" progId="Equation.DSMT4">
                <p:embed/>
              </p:oleObj>
            </a:graphicData>
          </a:graphic>
        </p:graphicFrame>
        <p:grpSp>
          <p:nvGrpSpPr>
            <p:cNvPr id="13326" name="Group 20"/>
            <p:cNvGrpSpPr>
              <a:grpSpLocks/>
            </p:cNvGrpSpPr>
            <p:nvPr/>
          </p:nvGrpSpPr>
          <p:grpSpPr bwMode="auto">
            <a:xfrm>
              <a:off x="5545137" y="2867025"/>
              <a:ext cx="574676" cy="71438"/>
              <a:chOff x="2326" y="1779"/>
              <a:chExt cx="362" cy="91"/>
            </a:xfrm>
          </p:grpSpPr>
          <p:sp>
            <p:nvSpPr>
              <p:cNvPr id="13327" name="Line 21"/>
              <p:cNvSpPr>
                <a:spLocks noChangeAspect="1" noChangeShapeType="1"/>
              </p:cNvSpPr>
              <p:nvPr/>
            </p:nvSpPr>
            <p:spPr bwMode="auto">
              <a:xfrm flipV="1">
                <a:off x="2326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328" name="Line 22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507" y="1779"/>
                <a:ext cx="181" cy="91"/>
              </a:xfrm>
              <a:prstGeom prst="line">
                <a:avLst/>
              </a:prstGeom>
              <a:noFill/>
              <a:ln w="9525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求过点 </a:t>
            </a:r>
            <a:r>
              <a:rPr lang="en-US" altLang="zh-CN" smtClean="0"/>
              <a:t>(−3, 2, 5) </a:t>
            </a:r>
            <a:r>
              <a:rPr lang="zh-CN" altLang="en-US" smtClean="0"/>
              <a:t>且与平面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−</a:t>
            </a:r>
            <a:r>
              <a:rPr lang="zh-CN" altLang="en-US" smtClean="0"/>
              <a:t> </a:t>
            </a:r>
            <a:r>
              <a:rPr lang="en-US" altLang="zh-CN" smtClean="0"/>
              <a:t>4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3</a:t>
            </a:r>
            <a:r>
              <a:rPr lang="zh-CN" altLang="en-US" smtClean="0"/>
              <a:t> 和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−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− 5</a:t>
            </a:r>
            <a:r>
              <a:rPr lang="en-US" altLang="zh-CN" i="1" smtClean="0"/>
              <a:t>z</a:t>
            </a:r>
            <a:r>
              <a:rPr lang="en-US" altLang="zh-CN" smtClean="0"/>
              <a:t> = 0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的交线平行的直线方程． 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P.33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设平面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−</a:t>
            </a:r>
            <a:r>
              <a:rPr lang="zh-CN" altLang="en-US" smtClean="0"/>
              <a:t> </a:t>
            </a:r>
            <a:r>
              <a:rPr lang="en-US" altLang="zh-CN" smtClean="0"/>
              <a:t>4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3</a:t>
            </a:r>
            <a:r>
              <a:rPr lang="zh-CN" altLang="en-US" smtClean="0"/>
              <a:t> 和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−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− 5</a:t>
            </a:r>
            <a:r>
              <a:rPr lang="en-US" altLang="zh-CN" i="1" smtClean="0"/>
              <a:t>z</a:t>
            </a:r>
            <a:r>
              <a:rPr lang="en-US" altLang="zh-CN" smtClean="0"/>
              <a:t> = 0 </a:t>
            </a:r>
            <a:r>
              <a:rPr lang="zh-CN" altLang="en-US" smtClean="0"/>
              <a:t>的交线为 </a:t>
            </a:r>
            <a:r>
              <a:rPr lang="en-US" altLang="zh-CN" i="1" smtClean="0"/>
              <a:t>L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L</a:t>
            </a:r>
            <a:r>
              <a:rPr lang="zh-CN" altLang="en-US" smtClean="0"/>
              <a:t> 的方向向量            且            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于是所求直线方程为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pic>
        <p:nvPicPr>
          <p:cNvPr id="14348" name="内容占位符 9" descr="p35-空间直线的一般方程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0" y="3429000"/>
            <a:ext cx="31432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>
            <a:cxnSpLocks noChangeAspect="1"/>
          </p:cNvCxnSpPr>
          <p:nvPr/>
        </p:nvCxnSpPr>
        <p:spPr>
          <a:xfrm rot="5400000" flipH="1" flipV="1">
            <a:off x="6752432" y="4393406"/>
            <a:ext cx="1439862" cy="115252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50" name="矩形 4"/>
          <p:cNvSpPr>
            <a:spLocks noChangeArrowheads="1"/>
          </p:cNvSpPr>
          <p:nvPr/>
        </p:nvSpPr>
        <p:spPr bwMode="auto">
          <a:xfrm>
            <a:off x="6873875" y="4929188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L</a:t>
            </a:r>
            <a:endParaRPr lang="zh-CN" altLang="en-US" sz="1600" i="1">
              <a:solidFill>
                <a:srgbClr val="0000FF"/>
              </a:solidFill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2500313" y="2043113"/>
          <a:ext cx="838200" cy="431800"/>
        </p:xfrm>
        <a:graphic>
          <a:graphicData uri="http://schemas.openxmlformats.org/presentationml/2006/ole">
            <p:oleObj spid="_x0000_s14338" name="Equation" r:id="rId5" imgW="419040" imgH="21564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3714750" y="2043113"/>
          <a:ext cx="863600" cy="431800"/>
        </p:xfrm>
        <a:graphic>
          <a:graphicData uri="http://schemas.openxmlformats.org/presentationml/2006/ole">
            <p:oleObj spid="_x0000_s14339" name="Equation" r:id="rId6" imgW="431640" imgH="215640" progId="Equation.DSMT4">
              <p:embed/>
            </p:oleObj>
          </a:graphicData>
        </a:graphic>
      </p:graphicFrame>
      <p:grpSp>
        <p:nvGrpSpPr>
          <p:cNvPr id="8" name="组合 17"/>
          <p:cNvGrpSpPr>
            <a:grpSpLocks/>
          </p:cNvGrpSpPr>
          <p:nvPr/>
        </p:nvGrpSpPr>
        <p:grpSpPr bwMode="auto">
          <a:xfrm>
            <a:off x="7689850" y="3581400"/>
            <a:ext cx="468313" cy="688975"/>
            <a:chOff x="7761406" y="3542642"/>
            <a:chExt cx="468000" cy="689442"/>
          </a:xfrm>
        </p:grpSpPr>
        <p:cxnSp>
          <p:nvCxnSpPr>
            <p:cNvPr id="11" name="直接箭头连接符 10"/>
            <p:cNvCxnSpPr>
              <a:cxnSpLocks noChangeAspect="1"/>
            </p:cNvCxnSpPr>
            <p:nvPr/>
          </p:nvCxnSpPr>
          <p:spPr>
            <a:xfrm rot="5400000" flipH="1" flipV="1">
              <a:off x="7822251" y="3824929"/>
              <a:ext cx="346310" cy="46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7874904" y="3542642"/>
            <a:ext cx="284162" cy="344487"/>
          </p:xfrm>
          <a:graphic>
            <a:graphicData uri="http://schemas.openxmlformats.org/presentationml/2006/ole">
              <p:oleObj spid="_x0000_s14346" name="Equation" r:id="rId7" imgW="177480" imgH="215640" progId="Equation.DSMT4">
                <p:embed/>
              </p:oleObj>
            </a:graphicData>
          </a:graphic>
        </p:graphicFrame>
      </p:grpSp>
      <p:grpSp>
        <p:nvGrpSpPr>
          <p:cNvPr id="10" name="组合 18"/>
          <p:cNvGrpSpPr>
            <a:grpSpLocks/>
          </p:cNvGrpSpPr>
          <p:nvPr/>
        </p:nvGrpSpPr>
        <p:grpSpPr bwMode="auto">
          <a:xfrm>
            <a:off x="8210550" y="3727450"/>
            <a:ext cx="474663" cy="547688"/>
            <a:chOff x="8210868" y="3713387"/>
            <a:chExt cx="473713" cy="546675"/>
          </a:xfrm>
        </p:grpSpPr>
        <p:cxnSp>
          <p:nvCxnSpPr>
            <p:cNvPr id="9" name="直接箭头连接符 8"/>
            <p:cNvCxnSpPr>
              <a:cxnSpLocks noChangeAspect="1"/>
            </p:cNvCxnSpPr>
            <p:nvPr/>
          </p:nvCxnSpPr>
          <p:spPr>
            <a:xfrm rot="16200000" flipV="1">
              <a:off x="8146670" y="3891674"/>
              <a:ext cx="432586" cy="3041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8400418" y="3713387"/>
            <a:ext cx="284163" cy="344487"/>
          </p:xfrm>
          <a:graphic>
            <a:graphicData uri="http://schemas.openxmlformats.org/presentationml/2006/ole">
              <p:oleObj spid="_x0000_s14345" name="Equation" r:id="rId8" imgW="177480" imgH="215640" progId="Equation.DSMT4">
                <p:embed/>
              </p:oleObj>
            </a:graphicData>
          </a:graphic>
        </p:graphicFrame>
      </p:grpSp>
      <p:grpSp>
        <p:nvGrpSpPr>
          <p:cNvPr id="14353" name="组合 21"/>
          <p:cNvGrpSpPr>
            <a:grpSpLocks/>
          </p:cNvGrpSpPr>
          <p:nvPr/>
        </p:nvGrpSpPr>
        <p:grpSpPr bwMode="auto">
          <a:xfrm>
            <a:off x="7269163" y="4371975"/>
            <a:ext cx="361950" cy="488950"/>
            <a:chOff x="7269622" y="4371762"/>
            <a:chExt cx="361453" cy="488808"/>
          </a:xfrm>
        </p:grpSpPr>
        <p:cxnSp>
          <p:nvCxnSpPr>
            <p:cNvPr id="20" name="直接连接符 19"/>
            <p:cNvCxnSpPr>
              <a:cxnSpLocks noChangeAspect="1"/>
            </p:cNvCxnSpPr>
            <p:nvPr/>
          </p:nvCxnSpPr>
          <p:spPr>
            <a:xfrm rot="5400000" flipH="1" flipV="1">
              <a:off x="7306683" y="4536177"/>
              <a:ext cx="360257" cy="288528"/>
            </a:xfrm>
            <a:prstGeom prst="line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" name="Object 8"/>
            <p:cNvGraphicFramePr>
              <a:graphicFrameLocks noChangeAspect="1"/>
            </p:cNvGraphicFramePr>
            <p:nvPr/>
          </p:nvGraphicFramePr>
          <p:xfrm>
            <a:off x="7269622" y="4371762"/>
            <a:ext cx="203200" cy="344488"/>
          </p:xfrm>
          <a:graphic>
            <a:graphicData uri="http://schemas.openxmlformats.org/presentationml/2006/ole">
              <p:oleObj spid="_x0000_s14344" name="Equation" r:id="rId9" imgW="126720" imgH="215640" progId="Equation.DSMT4">
                <p:embed/>
              </p:oleObj>
            </a:graphicData>
          </a:graphic>
        </p:graphicFrame>
      </p:grpSp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987425" y="2476500"/>
          <a:ext cx="5029200" cy="1524000"/>
        </p:xfrm>
        <a:graphic>
          <a:graphicData uri="http://schemas.openxmlformats.org/presentationml/2006/ole">
            <p:oleObj spid="_x0000_s14340" name="Equation" r:id="rId10" imgW="2514600" imgH="761760" progId="Equation.DSMT4">
              <p:embed/>
            </p:oleObj>
          </a:graphicData>
        </a:graphic>
      </p:graphicFrame>
      <p:graphicFrame>
        <p:nvGraphicFramePr>
          <p:cNvPr id="25" name="Object 9"/>
          <p:cNvGraphicFramePr>
            <a:graphicFrameLocks noChangeAspect="1"/>
          </p:cNvGraphicFramePr>
          <p:nvPr/>
        </p:nvGraphicFramePr>
        <p:xfrm>
          <a:off x="2319338" y="4799013"/>
          <a:ext cx="2768600" cy="812800"/>
        </p:xfrm>
        <a:graphic>
          <a:graphicData uri="http://schemas.openxmlformats.org/presentationml/2006/ole">
            <p:oleObj spid="_x0000_s14341" name="Equation" r:id="rId11" imgW="1384200" imgH="406080" progId="Equation.DSMT4">
              <p:embed/>
            </p:oleObj>
          </a:graphicData>
        </a:graphic>
      </p:graphicFrame>
      <p:graphicFrame>
        <p:nvGraphicFramePr>
          <p:cNvPr id="24" name="Object 6"/>
          <p:cNvGraphicFramePr>
            <a:graphicFrameLocks noChangeAspect="1"/>
          </p:cNvGraphicFramePr>
          <p:nvPr/>
        </p:nvGraphicFramePr>
        <p:xfrm>
          <a:off x="1938338" y="4799013"/>
          <a:ext cx="3149600" cy="812800"/>
        </p:xfrm>
        <a:graphic>
          <a:graphicData uri="http://schemas.openxmlformats.org/presentationml/2006/ole">
            <p:oleObj spid="_x0000_s14342" name="Equation" r:id="rId12" imgW="1574640" imgH="406080" progId="Equation.DSMT4">
              <p:embed/>
            </p:oleObj>
          </a:graphicData>
        </a:graphic>
      </p:graphicFrame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1912938" y="4773613"/>
          <a:ext cx="3175000" cy="863600"/>
        </p:xfrm>
        <a:graphic>
          <a:graphicData uri="http://schemas.openxmlformats.org/presentationml/2006/ole">
            <p:oleObj spid="_x0000_s14343" name="Equation" r:id="rId13" imgW="1587240" imgH="431640" progId="Equation.DSMT4">
              <p:embed/>
            </p:oleObj>
          </a:graphicData>
        </a:graphic>
      </p:graphicFrame>
      <p:grpSp>
        <p:nvGrpSpPr>
          <p:cNvPr id="15" name="组合 12"/>
          <p:cNvGrpSpPr>
            <a:grpSpLocks/>
          </p:cNvGrpSpPr>
          <p:nvPr/>
        </p:nvGrpSpPr>
        <p:grpSpPr bwMode="auto">
          <a:xfrm>
            <a:off x="7747000" y="3495675"/>
            <a:ext cx="990600" cy="371475"/>
            <a:chOff x="8072462" y="3500438"/>
            <a:chExt cx="990977" cy="372014"/>
          </a:xfrm>
        </p:grpSpPr>
        <p:sp>
          <p:nvSpPr>
            <p:cNvPr id="22" name="椭圆 21"/>
            <p:cNvSpPr/>
            <p:nvPr/>
          </p:nvSpPr>
          <p:spPr>
            <a:xfrm>
              <a:off x="8158220" y="3800911"/>
              <a:ext cx="71465" cy="715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8072462" y="3500438"/>
              <a:ext cx="990977" cy="276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2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点 </a:t>
              </a:r>
              <a:r>
                <a:rPr lang="en-US" altLang="zh-CN" sz="12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(−3, 2, 5) 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4735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求过点 </a:t>
            </a:r>
            <a:r>
              <a:rPr lang="en-US" altLang="zh-CN" smtClean="0"/>
              <a:t>(−3, 2, 5) </a:t>
            </a:r>
            <a:r>
              <a:rPr lang="zh-CN" altLang="en-US" smtClean="0"/>
              <a:t>且与平面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−</a:t>
            </a:r>
            <a:r>
              <a:rPr lang="zh-CN" altLang="en-US" smtClean="0"/>
              <a:t> </a:t>
            </a:r>
            <a:r>
              <a:rPr lang="en-US" altLang="zh-CN" smtClean="0"/>
              <a:t>4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3</a:t>
            </a:r>
            <a:r>
              <a:rPr lang="zh-CN" altLang="en-US" smtClean="0"/>
              <a:t> 和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−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− 5</a:t>
            </a:r>
            <a:r>
              <a:rPr lang="en-US" altLang="zh-CN" i="1" smtClean="0"/>
              <a:t>z</a:t>
            </a:r>
            <a:r>
              <a:rPr lang="en-US" altLang="zh-CN" smtClean="0"/>
              <a:t> = 1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的交线平行的直线方程． 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P.33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过点 </a:t>
            </a:r>
            <a:r>
              <a:rPr lang="en-US" altLang="zh-CN" smtClean="0"/>
              <a:t>(−3, 2, 5) </a:t>
            </a:r>
            <a:r>
              <a:rPr lang="zh-CN" altLang="en-US" smtClean="0"/>
              <a:t>且与平面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−</a:t>
            </a:r>
            <a:r>
              <a:rPr lang="zh-CN" altLang="en-US" smtClean="0"/>
              <a:t> </a:t>
            </a:r>
            <a:r>
              <a:rPr lang="en-US" altLang="zh-CN" smtClean="0"/>
              <a:t>4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3</a:t>
            </a:r>
            <a:r>
              <a:rPr lang="zh-CN" altLang="en-US" smtClean="0"/>
              <a:t> 平行的平面为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过点 </a:t>
            </a:r>
            <a:r>
              <a:rPr lang="en-US" altLang="zh-CN" smtClean="0"/>
              <a:t>(−3, 2, 5) </a:t>
            </a:r>
            <a:r>
              <a:rPr lang="zh-CN" altLang="en-US" smtClean="0"/>
              <a:t>且与平面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−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− 5</a:t>
            </a:r>
            <a:r>
              <a:rPr lang="en-US" altLang="zh-CN" i="1" smtClean="0"/>
              <a:t>z</a:t>
            </a:r>
            <a:r>
              <a:rPr lang="en-US" altLang="zh-CN" smtClean="0"/>
              <a:t> = 1 </a:t>
            </a:r>
            <a:r>
              <a:rPr lang="zh-CN" altLang="en-US" smtClean="0"/>
              <a:t>平行的平面为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于是所求直线方程为</a:t>
            </a:r>
            <a:endParaRPr lang="en-US" altLang="zh-CN" smtClean="0"/>
          </a:p>
        </p:txBody>
      </p:sp>
      <p:pic>
        <p:nvPicPr>
          <p:cNvPr id="15368" name="内容占位符 9" descr="p35-空间直线的一般方程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0" y="3429000"/>
            <a:ext cx="31432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>
            <a:cxnSpLocks noChangeAspect="1"/>
          </p:cNvCxnSpPr>
          <p:nvPr/>
        </p:nvCxnSpPr>
        <p:spPr>
          <a:xfrm rot="5400000" flipH="1" flipV="1">
            <a:off x="6752432" y="4393406"/>
            <a:ext cx="1439862" cy="115252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0" name="矩形 4"/>
          <p:cNvSpPr>
            <a:spLocks noChangeArrowheads="1"/>
          </p:cNvSpPr>
          <p:nvPr/>
        </p:nvSpPr>
        <p:spPr bwMode="auto">
          <a:xfrm>
            <a:off x="6873875" y="4929188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L</a:t>
            </a:r>
            <a:endParaRPr lang="zh-CN" altLang="en-US" sz="1600" i="1">
              <a:solidFill>
                <a:srgbClr val="0000FF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684213" y="2400300"/>
          <a:ext cx="5232400" cy="406400"/>
        </p:xfrm>
        <a:graphic>
          <a:graphicData uri="http://schemas.openxmlformats.org/presentationml/2006/ole">
            <p:oleObj spid="_x0000_s15362" name="Equation" r:id="rId5" imgW="2616120" imgH="203040" progId="Equation.DSMT4">
              <p:embed/>
            </p:oleObj>
          </a:graphicData>
        </a:graphic>
      </p:graphicFrame>
      <p:graphicFrame>
        <p:nvGraphicFramePr>
          <p:cNvPr id="36" name="Object 8"/>
          <p:cNvGraphicFramePr>
            <a:graphicFrameLocks noChangeAspect="1"/>
          </p:cNvGraphicFramePr>
          <p:nvPr/>
        </p:nvGraphicFramePr>
        <p:xfrm>
          <a:off x="684213" y="3754438"/>
          <a:ext cx="5638800" cy="406400"/>
        </p:xfrm>
        <a:graphic>
          <a:graphicData uri="http://schemas.openxmlformats.org/presentationml/2006/ole">
            <p:oleObj spid="_x0000_s15363" name="Equation" r:id="rId6" imgW="2819160" imgH="2030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3276600" y="2425700"/>
          <a:ext cx="1981200" cy="355600"/>
        </p:xfrm>
        <a:graphic>
          <a:graphicData uri="http://schemas.openxmlformats.org/presentationml/2006/ole">
            <p:oleObj spid="_x0000_s15364" name="Equation" r:id="rId7" imgW="990360" imgH="17748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276600" y="3754438"/>
          <a:ext cx="2590800" cy="406400"/>
        </p:xfrm>
        <a:graphic>
          <a:graphicData uri="http://schemas.openxmlformats.org/presentationml/2006/ole">
            <p:oleObj spid="_x0000_s15365" name="Equation" r:id="rId8" imgW="1295280" imgH="20304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789113" y="4797425"/>
          <a:ext cx="2794000" cy="939800"/>
        </p:xfrm>
        <a:graphic>
          <a:graphicData uri="http://schemas.openxmlformats.org/presentationml/2006/ole">
            <p:oleObj spid="_x0000_s15366" name="Equation" r:id="rId9" imgW="1396800" imgH="469800" progId="Equation.DSMT4">
              <p:embed/>
            </p:oleObj>
          </a:graphicData>
        </a:graphic>
      </p:graphicFrame>
      <p:sp>
        <p:nvSpPr>
          <p:cNvPr id="16" name="平行四边形 15"/>
          <p:cNvSpPr/>
          <p:nvPr/>
        </p:nvSpPr>
        <p:spPr>
          <a:xfrm rot="18555538" flipV="1">
            <a:off x="6827044" y="3693319"/>
            <a:ext cx="2528887" cy="466725"/>
          </a:xfrm>
          <a:prstGeom prst="parallelogram">
            <a:avLst>
              <a:gd name="adj" fmla="val 138599"/>
            </a:avLst>
          </a:prstGeom>
          <a:solidFill>
            <a:schemeClr val="bg2">
              <a:lumMod val="75000"/>
              <a:alpha val="50000"/>
            </a:schemeClr>
          </a:solidFill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 rot="7738245">
            <a:off x="6501607" y="3461544"/>
            <a:ext cx="1985962" cy="628650"/>
          </a:xfrm>
          <a:prstGeom prst="parallelogram">
            <a:avLst/>
          </a:prstGeom>
          <a:solidFill>
            <a:srgbClr val="FFC000">
              <a:alpha val="50000"/>
            </a:srgbClr>
          </a:solidFill>
          <a:ln w="12700" cmpd="sng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12"/>
          <p:cNvGrpSpPr>
            <a:grpSpLocks/>
          </p:cNvGrpSpPr>
          <p:nvPr/>
        </p:nvGrpSpPr>
        <p:grpSpPr bwMode="auto">
          <a:xfrm>
            <a:off x="7747000" y="3495675"/>
            <a:ext cx="990600" cy="371475"/>
            <a:chOff x="8072462" y="3500438"/>
            <a:chExt cx="990977" cy="372014"/>
          </a:xfrm>
        </p:grpSpPr>
        <p:sp>
          <p:nvSpPr>
            <p:cNvPr id="11" name="椭圆 10"/>
            <p:cNvSpPr/>
            <p:nvPr/>
          </p:nvSpPr>
          <p:spPr>
            <a:xfrm>
              <a:off x="8158220" y="3800911"/>
              <a:ext cx="71465" cy="715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8072462" y="3500438"/>
              <a:ext cx="990977" cy="2766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12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点 </a:t>
              </a:r>
              <a:r>
                <a:rPr lang="en-US" altLang="zh-CN" sz="12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(−3, 2, 5) </a:t>
              </a:r>
              <a:endParaRPr lang="zh-CN" altLang="en-US" sz="105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14496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求过点 </a:t>
            </a:r>
            <a:r>
              <a:rPr lang="en-US" altLang="zh-CN" smtClean="0"/>
              <a:t>(−3, 2, 5) </a:t>
            </a:r>
            <a:r>
              <a:rPr lang="zh-CN" altLang="en-US" smtClean="0"/>
              <a:t>且与平面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−</a:t>
            </a:r>
            <a:r>
              <a:rPr lang="zh-CN" altLang="en-US" smtClean="0"/>
              <a:t> </a:t>
            </a:r>
            <a:r>
              <a:rPr lang="en-US" altLang="zh-CN" smtClean="0"/>
              <a:t>4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3</a:t>
            </a:r>
            <a:r>
              <a:rPr lang="zh-CN" altLang="en-US" smtClean="0"/>
              <a:t> 和 </a:t>
            </a:r>
            <a:r>
              <a:rPr lang="en-US" altLang="zh-CN" smtClean="0"/>
              <a:t>2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−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− 5</a:t>
            </a:r>
            <a:r>
              <a:rPr lang="en-US" altLang="zh-CN" i="1" smtClean="0"/>
              <a:t>z</a:t>
            </a:r>
            <a:r>
              <a:rPr lang="en-US" altLang="zh-CN" smtClean="0"/>
              <a:t> = 1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的交线平行的直线方程． 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P.33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分别把 </a:t>
            </a:r>
            <a:r>
              <a:rPr lang="en-US" altLang="zh-CN" i="1" smtClean="0"/>
              <a:t>x</a:t>
            </a:r>
            <a:r>
              <a:rPr lang="en-US" altLang="zh-CN" smtClean="0"/>
              <a:t> = −1</a:t>
            </a:r>
            <a:r>
              <a:rPr lang="zh-CN" altLang="en-US" smtClean="0"/>
              <a:t>、</a:t>
            </a:r>
            <a:r>
              <a:rPr lang="en-US" altLang="zh-CN" i="1" smtClean="0"/>
              <a:t>x</a:t>
            </a:r>
            <a:r>
              <a:rPr lang="en-US" altLang="zh-CN" smtClean="0"/>
              <a:t> = 7</a:t>
            </a:r>
            <a:r>
              <a:rPr lang="zh-CN" altLang="en-US" smtClean="0"/>
              <a:t> 代入                            得交线上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两点，记为 </a:t>
            </a:r>
            <a:r>
              <a:rPr lang="en-US" altLang="zh-CN" i="1" smtClean="0"/>
              <a:t>A</a:t>
            </a:r>
            <a:r>
              <a:rPr lang="en-US" altLang="zh-CN" smtClean="0"/>
              <a:t>(−1,</a:t>
            </a:r>
            <a:r>
              <a:rPr lang="en-US" altLang="zh-CN" i="1" smtClean="0"/>
              <a:t> </a:t>
            </a:r>
            <a:r>
              <a:rPr lang="en-US" altLang="zh-CN" smtClean="0"/>
              <a:t>2, −1)</a:t>
            </a:r>
            <a:r>
              <a:rPr lang="zh-CN" altLang="en-US" smtClean="0"/>
              <a:t>，</a:t>
            </a:r>
            <a:r>
              <a:rPr lang="en-US" altLang="zh-CN" i="1" smtClean="0"/>
              <a:t> B</a:t>
            </a:r>
            <a:r>
              <a:rPr lang="en-US" altLang="zh-CN" smtClean="0"/>
              <a:t>(7, 8, 1)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于是可令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所求直线方程为</a:t>
            </a:r>
            <a:endParaRPr lang="en-US" altLang="zh-CN" smtClean="0"/>
          </a:p>
        </p:txBody>
      </p:sp>
      <p:pic>
        <p:nvPicPr>
          <p:cNvPr id="16395" name="内容占位符 9" descr="p35-空间直线的一般方程.bmp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0" y="3429000"/>
            <a:ext cx="31432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直接连接符 3"/>
          <p:cNvCxnSpPr>
            <a:cxnSpLocks noChangeAspect="1"/>
          </p:cNvCxnSpPr>
          <p:nvPr/>
        </p:nvCxnSpPr>
        <p:spPr>
          <a:xfrm rot="5400000" flipH="1" flipV="1">
            <a:off x="6752432" y="4393406"/>
            <a:ext cx="1439862" cy="115252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7" name="矩形 4"/>
          <p:cNvSpPr>
            <a:spLocks noChangeArrowheads="1"/>
          </p:cNvSpPr>
          <p:nvPr/>
        </p:nvSpPr>
        <p:spPr bwMode="auto">
          <a:xfrm>
            <a:off x="6873875" y="4929188"/>
            <a:ext cx="341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L</a:t>
            </a:r>
            <a:endParaRPr lang="zh-CN" altLang="en-US" sz="1600" i="1">
              <a:solidFill>
                <a:srgbClr val="0000FF"/>
              </a:solidFill>
            </a:endParaRPr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5100638" y="1343025"/>
          <a:ext cx="2108200" cy="939800"/>
        </p:xfrm>
        <a:graphic>
          <a:graphicData uri="http://schemas.openxmlformats.org/presentationml/2006/ole">
            <p:oleObj spid="_x0000_s16386" name="Equation" r:id="rId5" imgW="1054080" imgH="469800" progId="Equation.DSMT4">
              <p:embed/>
            </p:oleObj>
          </a:graphicData>
        </a:graphic>
      </p:graphicFrame>
      <p:grpSp>
        <p:nvGrpSpPr>
          <p:cNvPr id="7" name="组合 17"/>
          <p:cNvGrpSpPr>
            <a:grpSpLocks/>
          </p:cNvGrpSpPr>
          <p:nvPr/>
        </p:nvGrpSpPr>
        <p:grpSpPr bwMode="auto">
          <a:xfrm>
            <a:off x="7689850" y="3582988"/>
            <a:ext cx="468313" cy="688975"/>
            <a:chOff x="7761406" y="3542642"/>
            <a:chExt cx="468000" cy="689442"/>
          </a:xfrm>
        </p:grpSpPr>
        <p:cxnSp>
          <p:nvCxnSpPr>
            <p:cNvPr id="11" name="直接箭头连接符 10"/>
            <p:cNvCxnSpPr>
              <a:cxnSpLocks noChangeAspect="1"/>
            </p:cNvCxnSpPr>
            <p:nvPr/>
          </p:nvCxnSpPr>
          <p:spPr>
            <a:xfrm rot="5400000" flipH="1" flipV="1">
              <a:off x="7822251" y="3824929"/>
              <a:ext cx="346310" cy="46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" name="Object 9"/>
            <p:cNvGraphicFramePr>
              <a:graphicFrameLocks noChangeAspect="1"/>
            </p:cNvGraphicFramePr>
            <p:nvPr/>
          </p:nvGraphicFramePr>
          <p:xfrm>
            <a:off x="7874904" y="3542642"/>
            <a:ext cx="284162" cy="344487"/>
          </p:xfrm>
          <a:graphic>
            <a:graphicData uri="http://schemas.openxmlformats.org/presentationml/2006/ole">
              <p:oleObj spid="_x0000_s16393" name="Equation" r:id="rId6" imgW="177480" imgH="215640" progId="Equation.DSMT4">
                <p:embed/>
              </p:oleObj>
            </a:graphicData>
          </a:graphic>
        </p:graphicFrame>
      </p:grpSp>
      <p:grpSp>
        <p:nvGrpSpPr>
          <p:cNvPr id="8" name="组合 18"/>
          <p:cNvGrpSpPr>
            <a:grpSpLocks/>
          </p:cNvGrpSpPr>
          <p:nvPr/>
        </p:nvGrpSpPr>
        <p:grpSpPr bwMode="auto">
          <a:xfrm>
            <a:off x="8210550" y="3713163"/>
            <a:ext cx="474663" cy="547687"/>
            <a:chOff x="8210868" y="3713387"/>
            <a:chExt cx="473713" cy="546675"/>
          </a:xfrm>
        </p:grpSpPr>
        <p:cxnSp>
          <p:nvCxnSpPr>
            <p:cNvPr id="9" name="直接箭头连接符 8"/>
            <p:cNvCxnSpPr>
              <a:cxnSpLocks noChangeAspect="1"/>
            </p:cNvCxnSpPr>
            <p:nvPr/>
          </p:nvCxnSpPr>
          <p:spPr>
            <a:xfrm rot="16200000" flipV="1">
              <a:off x="8146669" y="3891674"/>
              <a:ext cx="432586" cy="3041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Object 7"/>
            <p:cNvGraphicFramePr>
              <a:graphicFrameLocks noChangeAspect="1"/>
            </p:cNvGraphicFramePr>
            <p:nvPr/>
          </p:nvGraphicFramePr>
          <p:xfrm>
            <a:off x="8400418" y="3713387"/>
            <a:ext cx="284163" cy="344487"/>
          </p:xfrm>
          <a:graphic>
            <a:graphicData uri="http://schemas.openxmlformats.org/presentationml/2006/ole">
              <p:oleObj spid="_x0000_s16392" name="Equation" r:id="rId7" imgW="177480" imgH="215640" progId="Equation.DSMT4">
                <p:embed/>
              </p:oleObj>
            </a:graphicData>
          </a:graphic>
        </p:graphicFrame>
      </p:grpSp>
      <p:grpSp>
        <p:nvGrpSpPr>
          <p:cNvPr id="16400" name="组合 21"/>
          <p:cNvGrpSpPr>
            <a:grpSpLocks/>
          </p:cNvGrpSpPr>
          <p:nvPr/>
        </p:nvGrpSpPr>
        <p:grpSpPr bwMode="auto">
          <a:xfrm>
            <a:off x="7269163" y="4371975"/>
            <a:ext cx="361950" cy="488950"/>
            <a:chOff x="7269622" y="4371762"/>
            <a:chExt cx="361453" cy="488808"/>
          </a:xfrm>
        </p:grpSpPr>
        <p:cxnSp>
          <p:nvCxnSpPr>
            <p:cNvPr id="20" name="直接连接符 19"/>
            <p:cNvCxnSpPr>
              <a:cxnSpLocks noChangeAspect="1"/>
            </p:cNvCxnSpPr>
            <p:nvPr/>
          </p:nvCxnSpPr>
          <p:spPr>
            <a:xfrm rot="5400000" flipH="1" flipV="1">
              <a:off x="7306683" y="4536177"/>
              <a:ext cx="360257" cy="288528"/>
            </a:xfrm>
            <a:prstGeom prst="line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" name="Object 5"/>
            <p:cNvGraphicFramePr>
              <a:graphicFrameLocks noChangeAspect="1"/>
            </p:cNvGraphicFramePr>
            <p:nvPr/>
          </p:nvGraphicFramePr>
          <p:xfrm>
            <a:off x="7269622" y="4371762"/>
            <a:ext cx="203200" cy="344488"/>
          </p:xfrm>
          <a:graphic>
            <a:graphicData uri="http://schemas.openxmlformats.org/presentationml/2006/ole">
              <p:oleObj spid="_x0000_s16391" name="Equation" r:id="rId8" imgW="126720" imgH="215640" progId="Equation.DSMT4">
                <p:embed/>
              </p:oleObj>
            </a:graphicData>
          </a:graphic>
        </p:graphicFrame>
      </p:grpSp>
      <p:grpSp>
        <p:nvGrpSpPr>
          <p:cNvPr id="13" name="组合 23"/>
          <p:cNvGrpSpPr>
            <a:grpSpLocks/>
          </p:cNvGrpSpPr>
          <p:nvPr/>
        </p:nvGrpSpPr>
        <p:grpSpPr bwMode="auto">
          <a:xfrm>
            <a:off x="7307263" y="4943475"/>
            <a:ext cx="450850" cy="400050"/>
            <a:chOff x="7500945" y="5270853"/>
            <a:chExt cx="451047" cy="399898"/>
          </a:xfrm>
        </p:grpSpPr>
        <p:sp>
          <p:nvSpPr>
            <p:cNvPr id="27" name="椭圆 26"/>
            <p:cNvSpPr>
              <a:spLocks noChangeAspect="1"/>
            </p:cNvSpPr>
            <p:nvPr/>
          </p:nvSpPr>
          <p:spPr>
            <a:xfrm>
              <a:off x="7500945" y="5386697"/>
              <a:ext cx="107997" cy="1079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406" name="矩形 20"/>
            <p:cNvSpPr>
              <a:spLocks noChangeArrowheads="1"/>
            </p:cNvSpPr>
            <p:nvPr/>
          </p:nvSpPr>
          <p:spPr bwMode="auto">
            <a:xfrm>
              <a:off x="7595593" y="5270853"/>
              <a:ext cx="356399" cy="399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A</a:t>
              </a:r>
              <a:endParaRPr lang="zh-CN" altLang="en-US" sz="1600" baseline="-25000"/>
            </a:p>
          </p:txBody>
        </p:sp>
      </p:grpSp>
      <p:grpSp>
        <p:nvGrpSpPr>
          <p:cNvPr id="14" name="组合 23"/>
          <p:cNvGrpSpPr>
            <a:grpSpLocks/>
          </p:cNvGrpSpPr>
          <p:nvPr/>
        </p:nvGrpSpPr>
        <p:grpSpPr bwMode="auto">
          <a:xfrm>
            <a:off x="7672388" y="4487863"/>
            <a:ext cx="450850" cy="400050"/>
            <a:chOff x="7500945" y="5270853"/>
            <a:chExt cx="451052" cy="399898"/>
          </a:xfrm>
        </p:grpSpPr>
        <p:sp>
          <p:nvSpPr>
            <p:cNvPr id="30" name="椭圆 29"/>
            <p:cNvSpPr>
              <a:spLocks noChangeAspect="1"/>
            </p:cNvSpPr>
            <p:nvPr/>
          </p:nvSpPr>
          <p:spPr>
            <a:xfrm>
              <a:off x="7500945" y="5386696"/>
              <a:ext cx="107998" cy="10790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404" name="矩形 20"/>
            <p:cNvSpPr>
              <a:spLocks noChangeArrowheads="1"/>
            </p:cNvSpPr>
            <p:nvPr/>
          </p:nvSpPr>
          <p:spPr bwMode="auto">
            <a:xfrm>
              <a:off x="7595598" y="5270853"/>
              <a:ext cx="356399" cy="3998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latin typeface="Times New Roman" pitchFamily="18" charset="0"/>
                  <a:cs typeface="Times New Roman" pitchFamily="18" charset="0"/>
                </a:rPr>
                <a:t>B</a:t>
              </a:r>
              <a:endParaRPr lang="zh-CN" altLang="en-US" sz="1600" baseline="-25000"/>
            </a:p>
          </p:txBody>
        </p:sp>
      </p:grpSp>
      <p:graphicFrame>
        <p:nvGraphicFramePr>
          <p:cNvPr id="36" name="Object 8"/>
          <p:cNvGraphicFramePr>
            <a:graphicFrameLocks noChangeAspect="1"/>
          </p:cNvGraphicFramePr>
          <p:nvPr/>
        </p:nvGraphicFramePr>
        <p:xfrm>
          <a:off x="1966913" y="3063875"/>
          <a:ext cx="2286000" cy="482600"/>
        </p:xfrm>
        <a:graphic>
          <a:graphicData uri="http://schemas.openxmlformats.org/presentationml/2006/ole">
            <p:oleObj spid="_x0000_s16387" name="Equation" r:id="rId9" imgW="1143000" imgH="241200" progId="Equation.DSMT4">
              <p:embed/>
            </p:oleObj>
          </a:graphicData>
        </a:graphic>
      </p:graphicFrame>
      <p:graphicFrame>
        <p:nvGraphicFramePr>
          <p:cNvPr id="37" name="Object 2"/>
          <p:cNvGraphicFramePr>
            <a:graphicFrameLocks noChangeAspect="1"/>
          </p:cNvGraphicFramePr>
          <p:nvPr/>
        </p:nvGraphicFramePr>
        <p:xfrm>
          <a:off x="1938338" y="4454525"/>
          <a:ext cx="3149600" cy="812800"/>
        </p:xfrm>
        <a:graphic>
          <a:graphicData uri="http://schemas.openxmlformats.org/presentationml/2006/ole">
            <p:oleObj spid="_x0000_s16388" name="Equation" r:id="rId10" imgW="1574640" imgH="406080" progId="Equation.DSMT4">
              <p:embed/>
            </p:oleObj>
          </a:graphicData>
        </a:graphic>
      </p:graphicFrame>
      <p:graphicFrame>
        <p:nvGraphicFramePr>
          <p:cNvPr id="38" name="Object 18"/>
          <p:cNvGraphicFramePr>
            <a:graphicFrameLocks noChangeAspect="1"/>
          </p:cNvGraphicFramePr>
          <p:nvPr/>
        </p:nvGraphicFramePr>
        <p:xfrm>
          <a:off x="2319338" y="4454525"/>
          <a:ext cx="2768600" cy="812800"/>
        </p:xfrm>
        <a:graphic>
          <a:graphicData uri="http://schemas.openxmlformats.org/presentationml/2006/ole">
            <p:oleObj spid="_x0000_s16389" name="Equation" r:id="rId11" imgW="1384200" imgH="406080" progId="Equation.DSMT4">
              <p:embed/>
            </p:oleObj>
          </a:graphicData>
        </a:graphic>
      </p:graphicFrame>
      <p:graphicFrame>
        <p:nvGraphicFramePr>
          <p:cNvPr id="40" name="Object 20"/>
          <p:cNvGraphicFramePr>
            <a:graphicFrameLocks noChangeAspect="1"/>
          </p:cNvGraphicFramePr>
          <p:nvPr/>
        </p:nvGraphicFramePr>
        <p:xfrm>
          <a:off x="1912938" y="4429125"/>
          <a:ext cx="3175000" cy="863600"/>
        </p:xfrm>
        <a:graphic>
          <a:graphicData uri="http://schemas.openxmlformats.org/presentationml/2006/ole">
            <p:oleObj spid="_x0000_s16390" name="Equation" r:id="rId12" imgW="158724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四、直线与平面的夹角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直线 </a:t>
            </a:r>
            <a:r>
              <a:rPr lang="en-US" altLang="zh-CN" i="1" smtClean="0"/>
              <a:t>L</a:t>
            </a:r>
            <a:r>
              <a:rPr lang="en-US" altLang="zh-CN" smtClean="0"/>
              <a:t> </a:t>
            </a:r>
            <a:r>
              <a:rPr lang="zh-CN" altLang="en-US" smtClean="0"/>
              <a:t>和它自己在平面上的投影直线的夹角 </a:t>
            </a:r>
            <a:r>
              <a:rPr lang="en-US" altLang="zh-CN" i="1" smtClean="0">
                <a:latin typeface="Symbol" pitchFamily="18" charset="2"/>
              </a:rPr>
              <a:t>j</a:t>
            </a:r>
            <a:r>
              <a:rPr lang="zh-CN" altLang="en-US" smtClean="0"/>
              <a:t>  称为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直线与平面的夹角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0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j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 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  <a:sym typeface="Symbol" pitchFamily="18" charset="2"/>
              </a:rPr>
              <a:t>p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/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2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）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设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zh-CN" altLang="en-US" smtClean="0">
                <a:solidFill>
                  <a:srgbClr val="000000"/>
                </a:solidFill>
              </a:rPr>
              <a:t>：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 Ax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By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Cz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D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= 0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，</a:t>
            </a:r>
            <a:endParaRPr lang="en-US" altLang="zh-CN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      </a:t>
            </a:r>
            <a:r>
              <a:rPr lang="en-US" altLang="zh-CN" i="1" smtClean="0">
                <a:solidFill>
                  <a:srgbClr val="000000"/>
                </a:solidFill>
              </a:rPr>
              <a:t>L</a:t>
            </a:r>
            <a:r>
              <a:rPr lang="zh-CN" altLang="en-US" smtClean="0">
                <a:solidFill>
                  <a:srgbClr val="000000"/>
                </a:solidFill>
              </a:rPr>
              <a:t>：   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                                   ，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则</a:t>
            </a:r>
            <a:endParaRPr lang="zh-CN" altLang="en-US" smtClean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143250" y="1943100"/>
            <a:ext cx="23653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585913" y="2963863"/>
          <a:ext cx="3070225" cy="863600"/>
        </p:xfrm>
        <a:graphic>
          <a:graphicData uri="http://schemas.openxmlformats.org/presentationml/2006/ole">
            <p:oleObj spid="_x0000_s17410" name="Equation" r:id="rId3" imgW="1536480" imgH="43164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702175" y="2454275"/>
          <a:ext cx="1778000" cy="482600"/>
        </p:xfrm>
        <a:graphic>
          <a:graphicData uri="http://schemas.openxmlformats.org/presentationml/2006/ole">
            <p:oleObj spid="_x0000_s17411" name="Equation" r:id="rId4" imgW="888840" imgH="241200" progId="Equation.DSMT4">
              <p:embed/>
            </p:oleObj>
          </a:graphicData>
        </a:graphic>
      </p:graphicFrame>
      <p:grpSp>
        <p:nvGrpSpPr>
          <p:cNvPr id="17" name="组合 20"/>
          <p:cNvGrpSpPr>
            <a:grpSpLocks/>
          </p:cNvGrpSpPr>
          <p:nvPr/>
        </p:nvGrpSpPr>
        <p:grpSpPr bwMode="auto">
          <a:xfrm>
            <a:off x="981075" y="3825884"/>
            <a:ext cx="2032000" cy="889000"/>
            <a:chOff x="981075" y="4229100"/>
            <a:chExt cx="2032000" cy="889000"/>
          </a:xfrm>
        </p:grpSpPr>
        <p:graphicFrame>
          <p:nvGraphicFramePr>
            <p:cNvPr id="16" name="Object 10"/>
            <p:cNvGraphicFramePr>
              <a:graphicFrameLocks noChangeAspect="1"/>
            </p:cNvGraphicFramePr>
            <p:nvPr/>
          </p:nvGraphicFramePr>
          <p:xfrm>
            <a:off x="981075" y="4229100"/>
            <a:ext cx="2032000" cy="889000"/>
          </p:xfrm>
          <a:graphic>
            <a:graphicData uri="http://schemas.openxmlformats.org/presentationml/2006/ole">
              <p:oleObj spid="_x0000_s17420" name="Equation" r:id="rId5" imgW="1015920" imgH="444240" progId="Equation.DSMT4">
                <p:embed/>
              </p:oleObj>
            </a:graphicData>
          </a:graphic>
        </p:graphicFrame>
        <p:grpSp>
          <p:nvGrpSpPr>
            <p:cNvPr id="17442" name="组合 19"/>
            <p:cNvGrpSpPr>
              <a:grpSpLocks/>
            </p:cNvGrpSpPr>
            <p:nvPr/>
          </p:nvGrpSpPr>
          <p:grpSpPr bwMode="auto">
            <a:xfrm>
              <a:off x="2243574" y="4314152"/>
              <a:ext cx="432000" cy="71438"/>
              <a:chOff x="2185518" y="4314152"/>
              <a:chExt cx="574678" cy="71438"/>
            </a:xfrm>
          </p:grpSpPr>
          <p:sp>
            <p:nvSpPr>
              <p:cNvPr id="17443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2185518" y="4314152"/>
                <a:ext cx="287339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4" name="Line 1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472857" y="4314152"/>
                <a:ext cx="287339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组合 21"/>
          <p:cNvGrpSpPr>
            <a:grpSpLocks/>
          </p:cNvGrpSpPr>
          <p:nvPr/>
        </p:nvGrpSpPr>
        <p:grpSpPr bwMode="auto">
          <a:xfrm>
            <a:off x="581411" y="4782468"/>
            <a:ext cx="2133600" cy="676613"/>
            <a:chOff x="868390" y="4601841"/>
            <a:chExt cx="2133600" cy="676619"/>
          </a:xfrm>
        </p:grpSpPr>
        <p:graphicFrame>
          <p:nvGraphicFramePr>
            <p:cNvPr id="18" name="Object 11"/>
            <p:cNvGraphicFramePr>
              <a:graphicFrameLocks noChangeAspect="1"/>
            </p:cNvGraphicFramePr>
            <p:nvPr/>
          </p:nvGraphicFramePr>
          <p:xfrm>
            <a:off x="868390" y="4643455"/>
            <a:ext cx="2133600" cy="635005"/>
          </p:xfrm>
          <a:graphic>
            <a:graphicData uri="http://schemas.openxmlformats.org/presentationml/2006/ole">
              <p:oleObj spid="_x0000_s17419" name="Equation" r:id="rId6" imgW="1066680" imgH="317160" progId="Equation.DSMT4">
                <p:embed/>
              </p:oleObj>
            </a:graphicData>
          </a:graphic>
        </p:graphicFrame>
        <p:grpSp>
          <p:nvGrpSpPr>
            <p:cNvPr id="17439" name="组合 19"/>
            <p:cNvGrpSpPr>
              <a:grpSpLocks/>
            </p:cNvGrpSpPr>
            <p:nvPr/>
          </p:nvGrpSpPr>
          <p:grpSpPr bwMode="auto">
            <a:xfrm>
              <a:off x="2396188" y="4601841"/>
              <a:ext cx="432001" cy="71439"/>
              <a:chOff x="2388533" y="4601841"/>
              <a:chExt cx="574679" cy="71439"/>
            </a:xfrm>
          </p:grpSpPr>
          <p:sp>
            <p:nvSpPr>
              <p:cNvPr id="17440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2388533" y="4601841"/>
                <a:ext cx="287339" cy="714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1" name="Line 1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675873" y="4601841"/>
                <a:ext cx="287339" cy="714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pic>
        <p:nvPicPr>
          <p:cNvPr id="5" name="Picture 2" descr="C:\Users\cjl\Desktop\p38-直线与平面的夹角-1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C:\Users\cjl\Desktop\p38-直线与平面的夹角-2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cjl\Desktop\p38-直线与平面的夹角-3.bmp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34000" y="40005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7024688" y="5562600"/>
          <a:ext cx="261937" cy="280988"/>
        </p:xfrm>
        <a:graphic>
          <a:graphicData uri="http://schemas.openxmlformats.org/presentationml/2006/ole">
            <p:oleObj spid="_x0000_s17412" name="Equation" r:id="rId10" imgW="164880" imgH="177480" progId="Equation.DSMT4">
              <p:embed/>
            </p:oleObj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7391400" y="4133850"/>
          <a:ext cx="242888" cy="279400"/>
        </p:xfrm>
        <a:graphic>
          <a:graphicData uri="http://schemas.openxmlformats.org/presentationml/2006/ole">
            <p:oleObj spid="_x0000_s17413" name="Equation" r:id="rId11" imgW="152280" imgH="177480" progId="Equation.DSMT4">
              <p:embed/>
            </p:oleObj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7494588" y="5357813"/>
          <a:ext cx="322262" cy="280987"/>
        </p:xfrm>
        <a:graphic>
          <a:graphicData uri="http://schemas.openxmlformats.org/presentationml/2006/ole">
            <p:oleObj spid="_x0000_s17414" name="Equation" r:id="rId12" imgW="203040" imgH="177480" progId="Equation.DSMT4">
              <p:embed/>
            </p:oleObj>
          </a:graphicData>
        </a:graphic>
      </p:graphicFrame>
      <p:sp>
        <p:nvSpPr>
          <p:cNvPr id="11" name="椭圆 10"/>
          <p:cNvSpPr>
            <a:spLocks noChangeAspect="1"/>
          </p:cNvSpPr>
          <p:nvPr/>
        </p:nvSpPr>
        <p:spPr>
          <a:xfrm>
            <a:off x="7602538" y="4343400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椭圆 11"/>
          <p:cNvSpPr>
            <a:spLocks noChangeAspect="1"/>
          </p:cNvSpPr>
          <p:nvPr/>
        </p:nvSpPr>
        <p:spPr>
          <a:xfrm>
            <a:off x="6996113" y="544512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椭圆 12"/>
          <p:cNvSpPr>
            <a:spLocks noChangeAspect="1"/>
          </p:cNvSpPr>
          <p:nvPr/>
        </p:nvSpPr>
        <p:spPr>
          <a:xfrm>
            <a:off x="7602538" y="5286375"/>
            <a:ext cx="107950" cy="10795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4975225" y="3124200"/>
          <a:ext cx="1701800" cy="482600"/>
        </p:xfrm>
        <a:graphic>
          <a:graphicData uri="http://schemas.openxmlformats.org/presentationml/2006/ole">
            <p:oleObj spid="_x0000_s17415" name="Equation" r:id="rId13" imgW="850680" imgH="241200" progId="Equation.DSMT4">
              <p:embed/>
            </p:oleObj>
          </a:graphicData>
        </a:graphic>
      </p:graphicFrame>
      <p:grpSp>
        <p:nvGrpSpPr>
          <p:cNvPr id="25" name="组合 30"/>
          <p:cNvGrpSpPr>
            <a:grpSpLocks/>
          </p:cNvGrpSpPr>
          <p:nvPr/>
        </p:nvGrpSpPr>
        <p:grpSpPr bwMode="auto">
          <a:xfrm>
            <a:off x="7078663" y="4614863"/>
            <a:ext cx="323850" cy="868362"/>
            <a:chOff x="7079070" y="4614212"/>
            <a:chExt cx="324000" cy="869614"/>
          </a:xfrm>
        </p:grpSpPr>
        <p:cxnSp>
          <p:nvCxnSpPr>
            <p:cNvPr id="29" name="直接箭头连接符 28"/>
            <p:cNvCxnSpPr>
              <a:cxnSpLocks/>
            </p:cNvCxnSpPr>
            <p:nvPr/>
          </p:nvCxnSpPr>
          <p:spPr>
            <a:xfrm rot="5400000" flipH="1" flipV="1">
              <a:off x="6916753" y="4997509"/>
              <a:ext cx="648634" cy="3240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Object 28"/>
            <p:cNvGraphicFramePr>
              <a:graphicFrameLocks noChangeAspect="1"/>
            </p:cNvGraphicFramePr>
            <p:nvPr/>
          </p:nvGraphicFramePr>
          <p:xfrm>
            <a:off x="7114534" y="4614212"/>
            <a:ext cx="227013" cy="385763"/>
          </p:xfrm>
          <a:graphic>
            <a:graphicData uri="http://schemas.openxmlformats.org/presentationml/2006/ole">
              <p:oleObj spid="_x0000_s17418" name="Equation" r:id="rId14" imgW="126720" imgH="215640" progId="Equation.DSMT4">
                <p:embed/>
              </p:oleObj>
            </a:graphicData>
          </a:graphic>
        </p:graphicFrame>
      </p:grpSp>
      <p:grpSp>
        <p:nvGrpSpPr>
          <p:cNvPr id="26" name="组合 31"/>
          <p:cNvGrpSpPr>
            <a:grpSpLocks/>
          </p:cNvGrpSpPr>
          <p:nvPr/>
        </p:nvGrpSpPr>
        <p:grpSpPr bwMode="auto">
          <a:xfrm>
            <a:off x="6400800" y="5545138"/>
            <a:ext cx="628650" cy="647700"/>
            <a:chOff x="7029412" y="4368950"/>
            <a:chExt cx="627980" cy="648000"/>
          </a:xfrm>
        </p:grpSpPr>
        <p:cxnSp>
          <p:nvCxnSpPr>
            <p:cNvPr id="33" name="直接箭头连接符 32"/>
            <p:cNvCxnSpPr>
              <a:cxnSpLocks noChangeAspect="1"/>
            </p:cNvCxnSpPr>
            <p:nvPr/>
          </p:nvCxnSpPr>
          <p:spPr>
            <a:xfrm rot="5400000">
              <a:off x="7171640" y="4531198"/>
              <a:ext cx="648000" cy="32350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Object 29"/>
            <p:cNvGraphicFramePr>
              <a:graphicFrameLocks noChangeAspect="1"/>
            </p:cNvGraphicFramePr>
            <p:nvPr/>
          </p:nvGraphicFramePr>
          <p:xfrm>
            <a:off x="7029412" y="4538906"/>
            <a:ext cx="227013" cy="385763"/>
          </p:xfrm>
          <a:graphic>
            <a:graphicData uri="http://schemas.openxmlformats.org/presentationml/2006/ole">
              <p:oleObj spid="_x0000_s17417" name="Equation" r:id="rId15" imgW="126720" imgH="215640" progId="Equation.DSMT4">
                <p:embed/>
              </p:oleObj>
            </a:graphicData>
          </a:graphic>
        </p:graphicFrame>
      </p:grpSp>
      <p:grpSp>
        <p:nvGrpSpPr>
          <p:cNvPr id="28" name="组合 35"/>
          <p:cNvGrpSpPr>
            <a:grpSpLocks/>
          </p:cNvGrpSpPr>
          <p:nvPr/>
        </p:nvGrpSpPr>
        <p:grpSpPr bwMode="auto">
          <a:xfrm>
            <a:off x="6607175" y="5426075"/>
            <a:ext cx="495300" cy="517525"/>
            <a:chOff x="6606701" y="5426075"/>
            <a:chExt cx="495774" cy="517323"/>
          </a:xfrm>
        </p:grpSpPr>
        <p:sp>
          <p:nvSpPr>
            <p:cNvPr id="37" name="弧形 36"/>
            <p:cNvSpPr>
              <a:spLocks noChangeAspect="1"/>
            </p:cNvSpPr>
            <p:nvPr/>
          </p:nvSpPr>
          <p:spPr>
            <a:xfrm flipH="1" flipV="1">
              <a:off x="6814863" y="5426075"/>
              <a:ext cx="287612" cy="287226"/>
            </a:xfrm>
            <a:prstGeom prst="arc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21" name="Object 12"/>
            <p:cNvGraphicFramePr>
              <a:graphicFrameLocks noChangeAspect="1"/>
            </p:cNvGraphicFramePr>
            <p:nvPr/>
          </p:nvGraphicFramePr>
          <p:xfrm>
            <a:off x="6606701" y="5644948"/>
            <a:ext cx="252413" cy="298450"/>
          </p:xfrm>
          <a:graphic>
            <a:graphicData uri="http://schemas.openxmlformats.org/presentationml/2006/ole">
              <p:oleObj spid="_x0000_s17416" name="Equation" r:id="rId16" imgW="139680" imgH="164880" progId="Equation.DSMT4">
                <p:embed/>
              </p:oleObj>
            </a:graphicData>
          </a:graphic>
        </p:graphicFrame>
      </p:grpSp>
      <p:grpSp>
        <p:nvGrpSpPr>
          <p:cNvPr id="38" name="组合 20"/>
          <p:cNvGrpSpPr>
            <a:grpSpLocks/>
          </p:cNvGrpSpPr>
          <p:nvPr/>
        </p:nvGrpSpPr>
        <p:grpSpPr bwMode="auto">
          <a:xfrm>
            <a:off x="988296" y="3849846"/>
            <a:ext cx="1803400" cy="812800"/>
            <a:chOff x="1095375" y="4267200"/>
            <a:chExt cx="1803400" cy="812800"/>
          </a:xfrm>
        </p:grpSpPr>
        <p:graphicFrame>
          <p:nvGraphicFramePr>
            <p:cNvPr id="39" name="Object 10"/>
            <p:cNvGraphicFramePr>
              <a:graphicFrameLocks noChangeAspect="1"/>
            </p:cNvGraphicFramePr>
            <p:nvPr/>
          </p:nvGraphicFramePr>
          <p:xfrm>
            <a:off x="1095375" y="4267200"/>
            <a:ext cx="1803400" cy="812800"/>
          </p:xfrm>
          <a:graphic>
            <a:graphicData uri="http://schemas.openxmlformats.org/presentationml/2006/ole">
              <p:oleObj spid="_x0000_s17445" name="Equation" r:id="rId17" imgW="901440" imgH="406080" progId="Equation.DSMT4">
                <p:embed/>
              </p:oleObj>
            </a:graphicData>
          </a:graphic>
        </p:graphicFrame>
        <p:grpSp>
          <p:nvGrpSpPr>
            <p:cNvPr id="40" name="组合 19"/>
            <p:cNvGrpSpPr>
              <a:grpSpLocks/>
            </p:cNvGrpSpPr>
            <p:nvPr/>
          </p:nvGrpSpPr>
          <p:grpSpPr bwMode="auto">
            <a:xfrm>
              <a:off x="2293268" y="4314152"/>
              <a:ext cx="432000" cy="71438"/>
              <a:chOff x="2251623" y="4314152"/>
              <a:chExt cx="574678" cy="71438"/>
            </a:xfrm>
          </p:grpSpPr>
          <p:sp>
            <p:nvSpPr>
              <p:cNvPr id="41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2251623" y="4314152"/>
                <a:ext cx="287339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Line 1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538962" y="4314152"/>
                <a:ext cx="287339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3" name="组合 20"/>
          <p:cNvGrpSpPr>
            <a:grpSpLocks/>
          </p:cNvGrpSpPr>
          <p:nvPr/>
        </p:nvGrpSpPr>
        <p:grpSpPr bwMode="auto">
          <a:xfrm>
            <a:off x="2754368" y="3849696"/>
            <a:ext cx="2286000" cy="812800"/>
            <a:chOff x="854800" y="4267047"/>
            <a:chExt cx="2286000" cy="812800"/>
          </a:xfrm>
        </p:grpSpPr>
        <p:graphicFrame>
          <p:nvGraphicFramePr>
            <p:cNvPr id="44" name="Object 10"/>
            <p:cNvGraphicFramePr>
              <a:graphicFrameLocks noChangeAspect="1"/>
            </p:cNvGraphicFramePr>
            <p:nvPr/>
          </p:nvGraphicFramePr>
          <p:xfrm>
            <a:off x="854800" y="4267047"/>
            <a:ext cx="2286000" cy="812800"/>
          </p:xfrm>
          <a:graphic>
            <a:graphicData uri="http://schemas.openxmlformats.org/presentationml/2006/ole">
              <p:oleObj spid="_x0000_s17446" name="Equation" r:id="rId18" imgW="1143000" imgH="406080" progId="Equation.DSMT4">
                <p:embed/>
              </p:oleObj>
            </a:graphicData>
          </a:graphic>
        </p:graphicFrame>
        <p:grpSp>
          <p:nvGrpSpPr>
            <p:cNvPr id="45" name="组合 19"/>
            <p:cNvGrpSpPr>
              <a:grpSpLocks/>
            </p:cNvGrpSpPr>
            <p:nvPr/>
          </p:nvGrpSpPr>
          <p:grpSpPr bwMode="auto">
            <a:xfrm>
              <a:off x="1893585" y="4314152"/>
              <a:ext cx="432000" cy="71438"/>
              <a:chOff x="1719942" y="4314152"/>
              <a:chExt cx="574680" cy="71438"/>
            </a:xfrm>
          </p:grpSpPr>
          <p:sp>
            <p:nvSpPr>
              <p:cNvPr id="46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1719942" y="4314152"/>
                <a:ext cx="287340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1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007282" y="4314152"/>
                <a:ext cx="287340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8" name="组合 21"/>
          <p:cNvGrpSpPr>
            <a:grpSpLocks/>
          </p:cNvGrpSpPr>
          <p:nvPr/>
        </p:nvGrpSpPr>
        <p:grpSpPr bwMode="auto">
          <a:xfrm>
            <a:off x="2663052" y="4782468"/>
            <a:ext cx="2717800" cy="676612"/>
            <a:chOff x="576318" y="4601841"/>
            <a:chExt cx="2717800" cy="676618"/>
          </a:xfrm>
        </p:grpSpPr>
        <p:graphicFrame>
          <p:nvGraphicFramePr>
            <p:cNvPr id="49" name="Object 11"/>
            <p:cNvGraphicFramePr>
              <a:graphicFrameLocks noChangeAspect="1"/>
            </p:cNvGraphicFramePr>
            <p:nvPr/>
          </p:nvGraphicFramePr>
          <p:xfrm>
            <a:off x="576318" y="4643453"/>
            <a:ext cx="2717800" cy="635006"/>
          </p:xfrm>
          <a:graphic>
            <a:graphicData uri="http://schemas.openxmlformats.org/presentationml/2006/ole">
              <p:oleObj spid="_x0000_s17447" name="Equation" r:id="rId19" imgW="1358640" imgH="317160" progId="Equation.DSMT4">
                <p:embed/>
              </p:oleObj>
            </a:graphicData>
          </a:graphic>
        </p:graphicFrame>
        <p:grpSp>
          <p:nvGrpSpPr>
            <p:cNvPr id="50" name="组合 19"/>
            <p:cNvGrpSpPr>
              <a:grpSpLocks/>
            </p:cNvGrpSpPr>
            <p:nvPr/>
          </p:nvGrpSpPr>
          <p:grpSpPr bwMode="auto">
            <a:xfrm>
              <a:off x="2674216" y="4601841"/>
              <a:ext cx="431998" cy="71439"/>
              <a:chOff x="2758387" y="4601841"/>
              <a:chExt cx="574676" cy="71439"/>
            </a:xfrm>
          </p:grpSpPr>
          <p:sp>
            <p:nvSpPr>
              <p:cNvPr id="51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2758387" y="4601841"/>
                <a:ext cx="287339" cy="714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1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3045724" y="4601841"/>
                <a:ext cx="287339" cy="714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59" name="组合 21"/>
          <p:cNvGrpSpPr>
            <a:grpSpLocks/>
          </p:cNvGrpSpPr>
          <p:nvPr/>
        </p:nvGrpSpPr>
        <p:grpSpPr bwMode="auto">
          <a:xfrm>
            <a:off x="571500" y="4752975"/>
            <a:ext cx="4826000" cy="1747838"/>
            <a:chOff x="-477810" y="4681530"/>
            <a:chExt cx="4826000" cy="1747845"/>
          </a:xfrm>
        </p:grpSpPr>
        <p:graphicFrame>
          <p:nvGraphicFramePr>
            <p:cNvPr id="60" name="Object 11"/>
            <p:cNvGraphicFramePr>
              <a:graphicFrameLocks noChangeAspect="1"/>
            </p:cNvGraphicFramePr>
            <p:nvPr/>
          </p:nvGraphicFramePr>
          <p:xfrm>
            <a:off x="-477810" y="4727575"/>
            <a:ext cx="4826000" cy="1701800"/>
          </p:xfrm>
          <a:graphic>
            <a:graphicData uri="http://schemas.openxmlformats.org/presentationml/2006/ole">
              <p:oleObj spid="_x0000_s17449" name="Equation" r:id="rId20" imgW="2412720" imgH="850680" progId="Equation.DSMT4">
                <p:embed/>
              </p:oleObj>
            </a:graphicData>
          </a:graphic>
        </p:graphicFrame>
        <p:grpSp>
          <p:nvGrpSpPr>
            <p:cNvPr id="61" name="组合 19"/>
            <p:cNvGrpSpPr>
              <a:grpSpLocks/>
            </p:cNvGrpSpPr>
            <p:nvPr/>
          </p:nvGrpSpPr>
          <p:grpSpPr bwMode="auto">
            <a:xfrm>
              <a:off x="1093826" y="4681530"/>
              <a:ext cx="432000" cy="71438"/>
              <a:chOff x="656040" y="4681530"/>
              <a:chExt cx="574678" cy="71438"/>
            </a:xfrm>
          </p:grpSpPr>
          <p:sp>
            <p:nvSpPr>
              <p:cNvPr id="62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656040" y="4681530"/>
                <a:ext cx="287339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" name="Line 1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943379" y="4681530"/>
                <a:ext cx="287339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4" name="矩形 63"/>
          <p:cNvSpPr>
            <a:spLocks noChangeArrowheads="1"/>
          </p:cNvSpPr>
          <p:nvPr/>
        </p:nvSpPr>
        <p:spPr bwMode="auto">
          <a:xfrm>
            <a:off x="1230313" y="5538788"/>
            <a:ext cx="4127500" cy="985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11" grpId="0" animBg="1"/>
      <p:bldP spid="12" grpId="0" animBg="1"/>
      <p:bldP spid="13" grpId="0" animBg="1"/>
      <p:bldP spid="64" grpId="0" animBg="1"/>
      <p:bldP spid="64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任何空间</a:t>
            </a:r>
            <a:r>
              <a:rPr lang="zh-CN" altLang="en-US" dirty="0" smtClean="0">
                <a:solidFill>
                  <a:srgbClr val="0000FF"/>
                </a:solidFill>
              </a:rPr>
              <a:t>曲线</a:t>
            </a:r>
            <a:r>
              <a:rPr lang="zh-CN" altLang="en-US" dirty="0" smtClean="0"/>
              <a:t>总可以看作空间中两</a:t>
            </a:r>
            <a:r>
              <a:rPr lang="zh-CN" altLang="en-US" dirty="0" smtClean="0">
                <a:solidFill>
                  <a:srgbClr val="0000FF"/>
                </a:solidFill>
              </a:rPr>
              <a:t>曲面</a:t>
            </a:r>
            <a:r>
              <a:rPr lang="zh-CN" altLang="en-US" dirty="0" smtClean="0"/>
              <a:t>的交线．</a:t>
            </a: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 lvl="1">
              <a:buFont typeface="Verdana" pitchFamily="34" charset="0"/>
              <a:buNone/>
              <a:defRPr/>
            </a:pPr>
            <a:r>
              <a:rPr lang="zh-CN" altLang="en-US" dirty="0" smtClean="0">
                <a:hlinkClick r:id="rId3" action="ppaction://hlinksldjump"/>
              </a:rPr>
              <a:t>空间曲线的一般方程</a:t>
            </a:r>
            <a:endParaRPr lang="en-US" altLang="zh-CN" dirty="0" smtClean="0"/>
          </a:p>
          <a:p>
            <a:pPr lvl="1">
              <a:buFont typeface="Verdana" pitchFamily="34" charset="0"/>
              <a:buNone/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r>
              <a:rPr lang="zh-CN" altLang="en-US" dirty="0" smtClean="0"/>
              <a:t>任何空间</a:t>
            </a:r>
            <a:r>
              <a:rPr lang="zh-CN" altLang="en-US" dirty="0" smtClean="0">
                <a:solidFill>
                  <a:srgbClr val="FF0000"/>
                </a:solidFill>
              </a:rPr>
              <a:t>直线</a:t>
            </a:r>
            <a:r>
              <a:rPr lang="zh-CN" altLang="en-US" dirty="0" smtClean="0"/>
              <a:t>总可以看作空间中两</a:t>
            </a:r>
            <a:r>
              <a:rPr lang="zh-CN" altLang="en-US" dirty="0" smtClean="0">
                <a:solidFill>
                  <a:srgbClr val="FF0000"/>
                </a:solidFill>
              </a:rPr>
              <a:t>平面</a:t>
            </a:r>
            <a:r>
              <a:rPr lang="zh-CN" altLang="en-US" dirty="0" smtClean="0"/>
              <a:t>的交线．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zh-CN" altLang="en-US" dirty="0" smtClean="0"/>
          </a:p>
          <a:p>
            <a:pPr marL="365125" lvl="1" indent="-255588">
              <a:buSzPct val="68000"/>
              <a:buFont typeface="Verdana" pitchFamily="34" charset="0"/>
              <a:buNone/>
              <a:defRPr/>
            </a:pPr>
            <a:r>
              <a:rPr lang="en-US" altLang="zh-CN" dirty="0" smtClean="0"/>
              <a:t>	</a:t>
            </a:r>
            <a:r>
              <a:rPr lang="zh-CN" altLang="en-US" dirty="0" smtClean="0">
                <a:hlinkClick r:id="rId3" action="ppaction://hlinksldjump"/>
              </a:rPr>
              <a:t>空间直线的一般方程</a:t>
            </a: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endParaRPr lang="zh-CN" altLang="en-US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一、空间直线的一般方程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3925888" y="2185988"/>
          <a:ext cx="2463800" cy="939800"/>
        </p:xfrm>
        <a:graphic>
          <a:graphicData uri="http://schemas.openxmlformats.org/presentationml/2006/ole">
            <p:oleObj spid="_x0000_s1026" name="Equation" r:id="rId4" imgW="1231560" imgH="46980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925888" y="4392613"/>
          <a:ext cx="3860800" cy="965200"/>
        </p:xfrm>
        <a:graphic>
          <a:graphicData uri="http://schemas.openxmlformats.org/presentationml/2006/ole">
            <p:oleObj spid="_x0000_s1027" name="Equation" r:id="rId5" imgW="193032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设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zh-CN" altLang="en-US" smtClean="0">
                <a:solidFill>
                  <a:srgbClr val="000000"/>
                </a:solidFill>
              </a:rPr>
              <a:t>：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 Ax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By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Cz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D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= 0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，</a:t>
            </a:r>
            <a:endParaRPr lang="en-US" altLang="zh-CN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     </a:t>
            </a:r>
            <a:r>
              <a:rPr lang="en-US" altLang="zh-CN" i="1" smtClean="0">
                <a:solidFill>
                  <a:srgbClr val="000000"/>
                </a:solidFill>
              </a:rPr>
              <a:t>L </a:t>
            </a:r>
            <a:r>
              <a:rPr lang="zh-CN" altLang="en-US" smtClean="0">
                <a:solidFill>
                  <a:srgbClr val="000000"/>
                </a:solidFill>
              </a:rPr>
              <a:t>：    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                                   ，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则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i="1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i="1" smtClean="0">
                <a:solidFill>
                  <a:srgbClr val="000000"/>
                </a:solidFill>
              </a:rPr>
              <a:t>L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⊥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smtClean="0"/>
              <a:t>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ym typeface="Symbol" pitchFamily="18" charset="2"/>
              </a:rPr>
              <a:t>             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</a:t>
            </a:r>
            <a:endParaRPr lang="en-US" altLang="zh-CN" smtClean="0"/>
          </a:p>
          <a:p>
            <a:pPr>
              <a:lnSpc>
                <a:spcPct val="250000"/>
              </a:lnSpc>
            </a:pPr>
            <a:r>
              <a:rPr lang="en-US" altLang="zh-CN" i="1" smtClean="0">
                <a:solidFill>
                  <a:srgbClr val="000000"/>
                </a:solidFill>
              </a:rPr>
              <a:t>L 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/ /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 </a:t>
            </a:r>
            <a:r>
              <a:rPr lang="en-US" altLang="zh-CN" smtClean="0"/>
              <a:t>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ym typeface="Symbol" pitchFamily="18" charset="2"/>
              </a:rPr>
              <a:t>               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en-US" altLang="zh-CN" smtClean="0">
                <a:sym typeface="Symbol" pitchFamily="18" charset="2"/>
              </a:rPr>
              <a:t>    </a:t>
            </a:r>
            <a:r>
              <a:rPr lang="en-US" altLang="zh-CN" i="1" smtClean="0">
                <a:sym typeface="Symbol" pitchFamily="18" charset="2"/>
              </a:rPr>
              <a:t>Am</a:t>
            </a:r>
            <a:r>
              <a:rPr lang="en-US" altLang="zh-CN" smtClean="0">
                <a:sym typeface="Symbol" pitchFamily="18" charset="2"/>
              </a:rPr>
              <a:t> 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Bn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Cp</a:t>
            </a:r>
            <a:r>
              <a:rPr lang="en-US" altLang="zh-CN" smtClean="0">
                <a:sym typeface="Symbol" pitchFamily="18" charset="2"/>
              </a:rPr>
              <a:t> = 0</a:t>
            </a:r>
            <a:r>
              <a:rPr lang="zh-CN" altLang="en-US" smtClean="0"/>
              <a:t>．</a:t>
            </a:r>
            <a:endParaRPr lang="en-US" altLang="zh-CN" smtClean="0">
              <a:sym typeface="Symbol" pitchFamily="18" charset="2"/>
            </a:endParaRPr>
          </a:p>
        </p:txBody>
      </p:sp>
      <p:sp>
        <p:nvSpPr>
          <p:cNvPr id="163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四、直线与平面的夹角</a:t>
            </a:r>
            <a:endParaRPr lang="en-US" altLang="zh-CN" dirty="0" smtClean="0"/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585913" y="2106613"/>
          <a:ext cx="3070225" cy="863600"/>
        </p:xfrm>
        <a:graphic>
          <a:graphicData uri="http://schemas.openxmlformats.org/presentationml/2006/ole">
            <p:oleObj spid="_x0000_s18434" name="Equation" r:id="rId3" imgW="1536480" imgH="43164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4702175" y="1597025"/>
          <a:ext cx="1778000" cy="482600"/>
        </p:xfrm>
        <a:graphic>
          <a:graphicData uri="http://schemas.openxmlformats.org/presentationml/2006/ole">
            <p:oleObj spid="_x0000_s18435" name="Equation" r:id="rId4" imgW="888840" imgH="241200" progId="Equation.DSMT4">
              <p:embed/>
            </p:oleObj>
          </a:graphicData>
        </a:graphic>
      </p:graphicFrame>
      <p:grpSp>
        <p:nvGrpSpPr>
          <p:cNvPr id="18444" name="组合 20"/>
          <p:cNvGrpSpPr>
            <a:grpSpLocks/>
          </p:cNvGrpSpPr>
          <p:nvPr/>
        </p:nvGrpSpPr>
        <p:grpSpPr bwMode="auto">
          <a:xfrm>
            <a:off x="981075" y="3000375"/>
            <a:ext cx="2032000" cy="889000"/>
            <a:chOff x="981075" y="4229100"/>
            <a:chExt cx="2032000" cy="889000"/>
          </a:xfrm>
        </p:grpSpPr>
        <p:graphicFrame>
          <p:nvGraphicFramePr>
            <p:cNvPr id="6" name="Object 10"/>
            <p:cNvGraphicFramePr>
              <a:graphicFrameLocks noChangeAspect="1"/>
            </p:cNvGraphicFramePr>
            <p:nvPr/>
          </p:nvGraphicFramePr>
          <p:xfrm>
            <a:off x="981075" y="4229100"/>
            <a:ext cx="2032000" cy="889000"/>
          </p:xfrm>
          <a:graphic>
            <a:graphicData uri="http://schemas.openxmlformats.org/presentationml/2006/ole">
              <p:oleObj spid="_x0000_s18441" name="Equation" r:id="rId5" imgW="1015920" imgH="444240" progId="Equation.DSMT4">
                <p:embed/>
              </p:oleObj>
            </a:graphicData>
          </a:graphic>
        </p:graphicFrame>
        <p:grpSp>
          <p:nvGrpSpPr>
            <p:cNvPr id="18449" name="组合 19"/>
            <p:cNvGrpSpPr>
              <a:grpSpLocks/>
            </p:cNvGrpSpPr>
            <p:nvPr/>
          </p:nvGrpSpPr>
          <p:grpSpPr bwMode="auto">
            <a:xfrm>
              <a:off x="2243574" y="4314152"/>
              <a:ext cx="432000" cy="71438"/>
              <a:chOff x="2185518" y="4314152"/>
              <a:chExt cx="574678" cy="71438"/>
            </a:xfrm>
          </p:grpSpPr>
          <p:sp>
            <p:nvSpPr>
              <p:cNvPr id="18450" name="Line 17"/>
              <p:cNvSpPr>
                <a:spLocks noChangeAspect="1" noChangeShapeType="1"/>
              </p:cNvSpPr>
              <p:nvPr/>
            </p:nvSpPr>
            <p:spPr bwMode="auto">
              <a:xfrm flipV="1">
                <a:off x="2185518" y="4314152"/>
                <a:ext cx="287339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1" name="Line 18"/>
              <p:cNvSpPr>
                <a:spLocks noChangeAspect="1" noChangeShapeType="1"/>
              </p:cNvSpPr>
              <p:nvPr/>
            </p:nvSpPr>
            <p:spPr bwMode="auto">
              <a:xfrm flipH="1" flipV="1">
                <a:off x="2472857" y="4314152"/>
                <a:ext cx="287339" cy="7143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3175000" y="3000375"/>
          <a:ext cx="4826000" cy="990600"/>
        </p:xfrm>
        <a:graphic>
          <a:graphicData uri="http://schemas.openxmlformats.org/presentationml/2006/ole">
            <p:oleObj spid="_x0000_s18436" name="Equation" r:id="rId6" imgW="2412720" imgH="495000" progId="Equation.DSMT4">
              <p:embed/>
            </p:oleObj>
          </a:graphicData>
        </a:graphic>
      </p:graphicFrame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4975225" y="2266950"/>
          <a:ext cx="1701800" cy="482600"/>
        </p:xfrm>
        <a:graphic>
          <a:graphicData uri="http://schemas.openxmlformats.org/presentationml/2006/ole">
            <p:oleObj spid="_x0000_s18437" name="Equation" r:id="rId7" imgW="850680" imgH="24120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608263" y="4341813"/>
          <a:ext cx="736600" cy="431800"/>
        </p:xfrm>
        <a:graphic>
          <a:graphicData uri="http://schemas.openxmlformats.org/presentationml/2006/ole">
            <p:oleObj spid="_x0000_s18438" name="Equation" r:id="rId8" imgW="368280" imgH="21564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194175" y="4156075"/>
          <a:ext cx="1676400" cy="863600"/>
        </p:xfrm>
        <a:graphic>
          <a:graphicData uri="http://schemas.openxmlformats.org/presentationml/2006/ole">
            <p:oleObj spid="_x0000_s18439" name="Equation" r:id="rId9" imgW="838080" imgH="431640" progId="Equation.DSMT4">
              <p:embed/>
            </p:oleObj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2595563" y="5170488"/>
          <a:ext cx="762000" cy="431800"/>
        </p:xfrm>
        <a:graphic>
          <a:graphicData uri="http://schemas.openxmlformats.org/presentationml/2006/ole">
            <p:oleObj spid="_x0000_s18440" name="Equation" r:id="rId10" imgW="380880" imgH="215640" progId="Equation.DSMT4">
              <p:embed/>
            </p:oleObj>
          </a:graphicData>
        </a:graphic>
      </p:graphicFrame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1928813" y="4157663"/>
            <a:ext cx="1500187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500438" y="4157663"/>
            <a:ext cx="2500312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1928813" y="5145088"/>
            <a:ext cx="1500187" cy="5699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500438" y="5145088"/>
            <a:ext cx="3357562" cy="5699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内容占位符 3" descr="pic-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2650" y="2811463"/>
            <a:ext cx="1697038" cy="314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pic-2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2650" y="2717800"/>
            <a:ext cx="1697038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图片 11" descr="pic-3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232650" y="2717800"/>
            <a:ext cx="1697038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图片 12" descr="pic-4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232650" y="2071688"/>
            <a:ext cx="1697038" cy="46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8547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过直线                                      作平面，使它垂直于平面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：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 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 0 </a:t>
            </a:r>
            <a:r>
              <a:rPr lang="zh-CN" altLang="en-US" smtClean="0"/>
              <a:t>代入直线方程，得 </a:t>
            </a:r>
            <a:r>
              <a:rPr lang="en-US" altLang="zh-CN" i="1" smtClean="0"/>
              <a:t>L</a:t>
            </a:r>
            <a:r>
              <a:rPr lang="zh-CN" altLang="en-US" smtClean="0"/>
              <a:t> 上一点 </a:t>
            </a:r>
            <a:r>
              <a:rPr lang="en-US" altLang="zh-CN" i="1" smtClean="0"/>
              <a:t>A</a:t>
            </a:r>
            <a:r>
              <a:rPr lang="en-US" altLang="zh-CN" smtClean="0"/>
              <a:t>(3, 0, </a:t>
            </a:r>
            <a:r>
              <a:rPr lang="zh-CN" altLang="en-US" smtClean="0"/>
              <a:t>−</a:t>
            </a:r>
            <a:r>
              <a:rPr lang="en-US" altLang="zh-CN" smtClean="0"/>
              <a:t>3)</a:t>
            </a:r>
            <a:r>
              <a:rPr lang="zh-CN" altLang="en-US" smtClean="0"/>
              <a:t> 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                               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所以令直线的方向向量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设所求平面的法向量    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从而所求平面方程为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</a:t>
            </a:r>
            <a:r>
              <a:rPr lang="en-US" altLang="zh-CN" smtClean="0"/>
              <a:t>	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−</a:t>
            </a:r>
            <a:r>
              <a:rPr lang="en-US" altLang="zh-CN" smtClean="0"/>
              <a:t>3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−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zh-CN" altLang="en-US" i="1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+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6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  3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−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zh-CN" altLang="en-US" i="1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− 6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 ．</a:t>
            </a:r>
            <a:endParaRPr lang="en-US" altLang="zh-CN" smtClean="0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214563" y="103188"/>
          <a:ext cx="2794000" cy="939800"/>
        </p:xfrm>
        <a:graphic>
          <a:graphicData uri="http://schemas.openxmlformats.org/presentationml/2006/ole">
            <p:oleObj spid="_x0000_s19458" name="Equation" r:id="rId7" imgW="1396800" imgH="4698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391025" y="3373438"/>
          <a:ext cx="2844800" cy="482600"/>
        </p:xfrm>
        <a:graphic>
          <a:graphicData uri="http://schemas.openxmlformats.org/presentationml/2006/ole">
            <p:oleObj spid="_x0000_s19459" name="Equation" r:id="rId8" imgW="1422360" imgH="24120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316038" y="3827463"/>
          <a:ext cx="3429000" cy="482600"/>
        </p:xfrm>
        <a:graphic>
          <a:graphicData uri="http://schemas.openxmlformats.org/presentationml/2006/ole">
            <p:oleObj spid="_x0000_s19460" name="Equation" r:id="rId9" imgW="1714320" imgH="2412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786188" y="2928938"/>
          <a:ext cx="1498600" cy="482600"/>
        </p:xfrm>
        <a:graphic>
          <a:graphicData uri="http://schemas.openxmlformats.org/presentationml/2006/ole">
            <p:oleObj spid="_x0000_s19461" name="Equation" r:id="rId10" imgW="749160" imgH="24120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285875" y="2500313"/>
          <a:ext cx="2463800" cy="482600"/>
        </p:xfrm>
        <a:graphic>
          <a:graphicData uri="http://schemas.openxmlformats.org/presentationml/2006/ole">
            <p:oleObj spid="_x0000_s19462" name="Equation" r:id="rId11" imgW="1231560" imgH="24120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454400" y="3354388"/>
          <a:ext cx="254000" cy="431800"/>
        </p:xfrm>
        <a:graphic>
          <a:graphicData uri="http://schemas.openxmlformats.org/presentationml/2006/ole">
            <p:oleObj spid="_x0000_s19463" name="Equation" r:id="rId12" imgW="126720" imgH="21564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382838" y="4737100"/>
          <a:ext cx="4114800" cy="406400"/>
        </p:xfrm>
        <a:graphic>
          <a:graphicData uri="http://schemas.openxmlformats.org/presentationml/2006/ole">
            <p:oleObj spid="_x0000_s19464" name="Equation" r:id="rId13" imgW="2057400" imgH="203040" progId="Equation.DSMT4">
              <p:embed/>
            </p:oleObj>
          </a:graphicData>
        </a:graphic>
      </p:graphicFrame>
      <p:cxnSp>
        <p:nvCxnSpPr>
          <p:cNvPr id="15" name="直接连接符 14"/>
          <p:cNvCxnSpPr/>
          <p:nvPr/>
        </p:nvCxnSpPr>
        <p:spPr>
          <a:xfrm rot="5400000">
            <a:off x="7073900" y="4416425"/>
            <a:ext cx="2468563" cy="4937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通过同一直线的所有平面构成一个</a:t>
            </a:r>
            <a:r>
              <a:rPr lang="zh-CN" altLang="en-US" smtClean="0">
                <a:solidFill>
                  <a:srgbClr val="FF0000"/>
                </a:solidFill>
              </a:rPr>
              <a:t>平面束</a:t>
            </a:r>
            <a:r>
              <a:rPr lang="zh-CN" altLang="en-US" smtClean="0"/>
              <a:t>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设空间直线的一般方程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则方程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称为过直线 </a:t>
            </a:r>
            <a:r>
              <a:rPr lang="en-US" altLang="zh-CN" i="1" smtClean="0"/>
              <a:t>L</a:t>
            </a:r>
            <a:r>
              <a:rPr lang="zh-CN" altLang="en-US" smtClean="0"/>
              <a:t> 的</a:t>
            </a:r>
            <a:r>
              <a:rPr lang="zh-CN" altLang="en-US" smtClean="0">
                <a:solidFill>
                  <a:srgbClr val="FF0000"/>
                </a:solidFill>
              </a:rPr>
              <a:t>平面束方程</a:t>
            </a:r>
            <a:r>
              <a:rPr lang="zh-CN" altLang="en-US" smtClean="0"/>
              <a:t>，其中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zh-CN" altLang="en-US" smtClean="0"/>
              <a:t>、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为参数．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若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l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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zh-CN" altLang="en-US" smtClean="0"/>
              <a:t>，令            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20487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五、平面束</a:t>
            </a:r>
            <a:endParaRPr lang="en-US" altLang="zh-CN" smtClean="0">
              <a:effectLst/>
            </a:endParaRPr>
          </a:p>
        </p:txBody>
      </p:sp>
      <p:pic>
        <p:nvPicPr>
          <p:cNvPr id="18438" name="Picture 4" descr="C:\Users\cjl\Desktop\p38-平面束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0"/>
            <a:ext cx="3810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127500" y="2192338"/>
          <a:ext cx="3886200" cy="965200"/>
        </p:xfrm>
        <a:graphic>
          <a:graphicData uri="http://schemas.openxmlformats.org/presentationml/2006/ole">
            <p:oleObj spid="_x0000_s20482" name="Equation" r:id="rId5" imgW="1942920" imgH="48240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857375" y="3314700"/>
          <a:ext cx="6467475" cy="457200"/>
        </p:xfrm>
        <a:graphic>
          <a:graphicData uri="http://schemas.openxmlformats.org/presentationml/2006/ole">
            <p:oleObj spid="_x0000_s20483" name="Equation" r:id="rId6" imgW="3593880" imgH="253800" progId="Equation.DSMT4">
              <p:embed/>
            </p:oleObj>
          </a:graphicData>
        </a:graphic>
      </p:graphicFrame>
      <p:sp>
        <p:nvSpPr>
          <p:cNvPr id="8" name="动作按钮: 信息 7">
            <a:hlinkClick r:id="rId7" action="ppaction://hlinksldjump" highlightClick="1"/>
          </p:cNvPr>
          <p:cNvSpPr>
            <a:spLocks noChangeAspect="1"/>
          </p:cNvSpPr>
          <p:nvPr/>
        </p:nvSpPr>
        <p:spPr>
          <a:xfrm>
            <a:off x="8362950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8429625" y="2443163"/>
            <a:ext cx="544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429625" y="3252788"/>
            <a:ext cx="5445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>
              <a:solidFill>
                <a:srgbClr val="0000FF"/>
              </a:solidFill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643188" y="4425950"/>
          <a:ext cx="938212" cy="889000"/>
        </p:xfrm>
        <a:graphic>
          <a:graphicData uri="http://schemas.openxmlformats.org/presentationml/2006/ole">
            <p:oleObj spid="_x0000_s20484" name="Equation" r:id="rId8" imgW="469800" imgH="444240" progId="Equation.DSMT4">
              <p:embed/>
            </p:oleObj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/>
        </p:nvGraphicFramePr>
        <p:xfrm>
          <a:off x="1214438" y="5357813"/>
          <a:ext cx="6851650" cy="508000"/>
        </p:xfrm>
        <a:graphic>
          <a:graphicData uri="http://schemas.openxmlformats.org/presentationml/2006/ole">
            <p:oleObj spid="_x0000_s20485" name="Equation" r:id="rId9" imgW="3429000" imgH="25380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8429625" y="5324475"/>
            <a:ext cx="5445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animBg="1"/>
      <p:bldP spid="9" grpId="0"/>
      <p:bldP spid="10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空间直线的一般方程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过直线 </a:t>
            </a:r>
            <a:r>
              <a:rPr lang="en-US" altLang="zh-CN" i="1" smtClean="0"/>
              <a:t>L</a:t>
            </a:r>
            <a:r>
              <a:rPr lang="zh-CN" altLang="en-US" smtClean="0"/>
              <a:t> 的平面束方程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关于平面束方程的说明</a:t>
            </a:r>
            <a:endParaRPr lang="zh-CN" altLang="en-US" dirty="0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3786188" y="1320800"/>
          <a:ext cx="3860800" cy="965200"/>
        </p:xfrm>
        <a:graphic>
          <a:graphicData uri="http://schemas.openxmlformats.org/presentationml/2006/ole">
            <p:oleObj spid="_x0000_s21506" name="Equation" r:id="rId3" imgW="1930320" imgH="482400" progId="Equation.DSMT4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857250" y="2940050"/>
          <a:ext cx="7256463" cy="508000"/>
        </p:xfrm>
        <a:graphic>
          <a:graphicData uri="http://schemas.openxmlformats.org/presentationml/2006/ole">
            <p:oleObj spid="_x0000_s21507" name="Equation" r:id="rId4" imgW="3632040" imgH="253800" progId="Equation.DSMT4">
              <p:embed/>
            </p:oleObj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92075" y="3714750"/>
          <a:ext cx="8931275" cy="508000"/>
        </p:xfrm>
        <a:graphic>
          <a:graphicData uri="http://schemas.openxmlformats.org/presentationml/2006/ole">
            <p:oleObj spid="_x0000_s21508" name="Equation" r:id="rId5" imgW="4470120" imgH="253800" progId="Equation.DSMT4">
              <p:embed/>
            </p:oleObj>
          </a:graphicData>
        </a:graphic>
      </p:graphicFrame>
      <p:sp>
        <p:nvSpPr>
          <p:cNvPr id="21511" name="矩形 9"/>
          <p:cNvSpPr>
            <a:spLocks noChangeArrowheads="1"/>
          </p:cNvSpPr>
          <p:nvPr/>
        </p:nvSpPr>
        <p:spPr bwMode="auto">
          <a:xfrm>
            <a:off x="8142288" y="1573213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1512" name="矩形 10"/>
          <p:cNvSpPr>
            <a:spLocks noChangeArrowheads="1"/>
          </p:cNvSpPr>
          <p:nvPr/>
        </p:nvSpPr>
        <p:spPr bwMode="auto">
          <a:xfrm>
            <a:off x="8142288" y="2922588"/>
            <a:ext cx="544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>
              <a:solidFill>
                <a:srgbClr val="0000FF"/>
              </a:solidFill>
            </a:endParaRPr>
          </a:p>
        </p:txBody>
      </p:sp>
      <p:cxnSp>
        <p:nvCxnSpPr>
          <p:cNvPr id="13" name="直接箭头连接符 12"/>
          <p:cNvCxnSpPr>
            <a:stCxn id="21511" idx="2"/>
            <a:endCxn id="21512" idx="0"/>
          </p:cNvCxnSpPr>
          <p:nvPr/>
        </p:nvCxnSpPr>
        <p:spPr>
          <a:xfrm rot="5400000">
            <a:off x="7970044" y="2478881"/>
            <a:ext cx="889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r>
              <a:rPr lang="zh-CN" altLang="en-US" smtClean="0"/>
              <a:t>空间直线的一般方程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过直线 </a:t>
            </a:r>
            <a:r>
              <a:rPr lang="en-US" altLang="zh-CN" i="1" smtClean="0"/>
              <a:t>L</a:t>
            </a:r>
            <a:r>
              <a:rPr lang="zh-CN" altLang="en-US" smtClean="0"/>
              <a:t> 的平面束方程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/>
              <a:t>过直线 </a:t>
            </a:r>
            <a:r>
              <a:rPr lang="en-US" altLang="zh-CN" i="1" smtClean="0"/>
              <a:t>L</a:t>
            </a:r>
            <a:r>
              <a:rPr lang="zh-CN" altLang="en-US" smtClean="0"/>
              <a:t> 的任何一个平面总可以用 </a:t>
            </a:r>
            <a:r>
              <a:rPr lang="en-US" altLang="zh-CN" smtClean="0">
                <a:solidFill>
                  <a:srgbClr val="0000FF"/>
                </a:solidFill>
              </a:rPr>
              <a:t>(2)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式表示．</a:t>
            </a:r>
            <a:endParaRPr lang="en-US" altLang="zh-CN" smtClean="0"/>
          </a:p>
          <a:p>
            <a:r>
              <a:rPr lang="zh-CN" altLang="en-US" smtClean="0"/>
              <a:t>过直线 </a:t>
            </a:r>
            <a:r>
              <a:rPr lang="en-US" altLang="zh-CN" i="1" smtClean="0"/>
              <a:t>L</a:t>
            </a:r>
            <a:r>
              <a:rPr lang="zh-CN" altLang="en-US" smtClean="0"/>
              <a:t> 的平面除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+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C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D</a:t>
            </a:r>
            <a:r>
              <a:rPr lang="en-US" altLang="zh-CN" baseline="-25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= 0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外都可以用</a:t>
            </a:r>
            <a:r>
              <a:rPr lang="en-US" altLang="zh-CN" smtClean="0">
                <a:solidFill>
                  <a:srgbClr val="0000FF"/>
                </a:solidFill>
              </a:rPr>
              <a:t>(3)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式表示．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关于平面束方程的说明</a:t>
            </a:r>
            <a:endParaRPr lang="zh-CN" altLang="en-US" dirty="0"/>
          </a:p>
        </p:txBody>
      </p:sp>
      <p:sp>
        <p:nvSpPr>
          <p:cNvPr id="4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/>
              <a:t>返回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786188" y="1320800"/>
          <a:ext cx="3860800" cy="965200"/>
        </p:xfrm>
        <a:graphic>
          <a:graphicData uri="http://schemas.openxmlformats.org/presentationml/2006/ole">
            <p:oleObj spid="_x0000_s22530" name="Equation" r:id="rId5" imgW="1930320" imgH="48240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857250" y="2940050"/>
          <a:ext cx="7256463" cy="508000"/>
        </p:xfrm>
        <a:graphic>
          <a:graphicData uri="http://schemas.openxmlformats.org/presentationml/2006/ole">
            <p:oleObj spid="_x0000_s22531" name="Equation" r:id="rId6" imgW="3632040" imgH="253800" progId="Equation.DSMT4">
              <p:embed/>
            </p:oleObj>
          </a:graphicData>
        </a:graphic>
      </p:graphicFrame>
      <p:sp>
        <p:nvSpPr>
          <p:cNvPr id="22536" name="矩形 9"/>
          <p:cNvSpPr>
            <a:spLocks noChangeArrowheads="1"/>
          </p:cNvSpPr>
          <p:nvPr/>
        </p:nvSpPr>
        <p:spPr bwMode="auto">
          <a:xfrm>
            <a:off x="8142288" y="1573213"/>
            <a:ext cx="544512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(1)</a:t>
            </a:r>
            <a:endParaRPr lang="zh-CN" altLang="en-US">
              <a:solidFill>
                <a:srgbClr val="0000FF"/>
              </a:solidFill>
            </a:endParaRPr>
          </a:p>
        </p:txBody>
      </p:sp>
      <p:sp>
        <p:nvSpPr>
          <p:cNvPr id="22537" name="矩形 10"/>
          <p:cNvSpPr>
            <a:spLocks noChangeArrowheads="1"/>
          </p:cNvSpPr>
          <p:nvPr/>
        </p:nvSpPr>
        <p:spPr bwMode="auto">
          <a:xfrm>
            <a:off x="8142288" y="2924175"/>
            <a:ext cx="5445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endParaRPr lang="zh-CN" altLang="en-US">
              <a:solidFill>
                <a:srgbClr val="0000FF"/>
              </a:solidFill>
            </a:endParaRPr>
          </a:p>
        </p:txBody>
      </p:sp>
      <p:cxnSp>
        <p:nvCxnSpPr>
          <p:cNvPr id="13" name="直接箭头连接符 12"/>
          <p:cNvCxnSpPr>
            <a:stCxn id="22536" idx="2"/>
            <a:endCxn id="22537" idx="0"/>
          </p:cNvCxnSpPr>
          <p:nvPr/>
        </p:nvCxnSpPr>
        <p:spPr>
          <a:xfrm rot="5400000">
            <a:off x="7970044" y="2478881"/>
            <a:ext cx="889000" cy="1588"/>
          </a:xfrm>
          <a:prstGeom prst="straightConnector1">
            <a:avLst/>
          </a:prstGeom>
          <a:ln w="28575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1262063" y="3533775"/>
          <a:ext cx="6851650" cy="508000"/>
        </p:xfrm>
        <a:graphic>
          <a:graphicData uri="http://schemas.openxmlformats.org/presentationml/2006/ole">
            <p:oleObj spid="_x0000_s22532" name="Equation" r:id="rId7" imgW="3429000" imgH="253800" progId="Equation.DSMT4">
              <p:embed/>
            </p:oleObj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8142288" y="3500438"/>
            <a:ext cx="5445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图片 7" descr="pic-4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2650" y="2071688"/>
            <a:ext cx="1697038" cy="46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1864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过直线                                      作平面，使它垂直于平面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：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 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>
                <a:solidFill>
                  <a:srgbClr val="FF0000"/>
                </a:solidFill>
              </a:rPr>
              <a:t>容易验证，平面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−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2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z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>
                <a:solidFill>
                  <a:srgbClr val="FF0000"/>
                </a:solidFill>
              </a:rPr>
              <a:t> 不是所求，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于是可设所求平面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zh-CN" altLang="en-US" smtClean="0">
                <a:solidFill>
                  <a:srgbClr val="000000"/>
                </a:solidFill>
              </a:rPr>
              <a:t>：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即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已知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zh-CN" altLang="en-US" smtClean="0">
                <a:solidFill>
                  <a:srgbClr val="000000"/>
                </a:solidFill>
              </a:rPr>
              <a:t>⊥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zh-CN" altLang="en-US" smtClean="0">
                <a:solidFill>
                  <a:srgbClr val="000000"/>
                </a:solidFill>
              </a:rPr>
              <a:t>，所以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00"/>
                </a:solidFill>
              </a:rPr>
              <a:t>解得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l</a:t>
            </a:r>
            <a:r>
              <a:rPr lang="en-US" altLang="zh-CN" smtClean="0">
                <a:solidFill>
                  <a:srgbClr val="000000"/>
                </a:solidFill>
              </a:rPr>
              <a:t> = 2</a:t>
            </a:r>
            <a:r>
              <a:rPr lang="zh-CN" altLang="en-US" smtClean="0">
                <a:solidFill>
                  <a:srgbClr val="000000"/>
                </a:solidFill>
              </a:rPr>
              <a:t>．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故所求平面方程为  </a:t>
            </a:r>
            <a:r>
              <a:rPr lang="en-US" altLang="zh-CN" smtClean="0"/>
              <a:t>3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−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zh-CN" altLang="en-US" i="1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− 6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 ．</a:t>
            </a:r>
          </a:p>
          <a:p>
            <a:pPr algn="ctr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en-US" altLang="zh-CN" smtClean="0"/>
              <a:t>P.35</a:t>
            </a:r>
            <a:r>
              <a:rPr lang="zh-CN" altLang="en-US" smtClean="0"/>
              <a:t>例</a:t>
            </a:r>
            <a:r>
              <a:rPr lang="en-US" altLang="zh-CN" smtClean="0"/>
              <a:t>7</a:t>
            </a:r>
          </a:p>
        </p:txBody>
      </p: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214563" y="103188"/>
          <a:ext cx="2794000" cy="939800"/>
        </p:xfrm>
        <a:graphic>
          <a:graphicData uri="http://schemas.openxmlformats.org/presentationml/2006/ole">
            <p:oleObj spid="_x0000_s23554" name="Equation" r:id="rId4" imgW="1396800" imgH="4698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811338" y="3135313"/>
          <a:ext cx="4546600" cy="508000"/>
        </p:xfrm>
        <a:graphic>
          <a:graphicData uri="http://schemas.openxmlformats.org/presentationml/2006/ole">
            <p:oleObj spid="_x0000_s23555" name="Equation" r:id="rId5" imgW="2273040" imgH="2538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022350" y="3698875"/>
          <a:ext cx="4978400" cy="508000"/>
        </p:xfrm>
        <a:graphic>
          <a:graphicData uri="http://schemas.openxmlformats.org/presentationml/2006/ole">
            <p:oleObj spid="_x0000_s23556" name="Equation" r:id="rId6" imgW="2489040" imgH="253800" progId="Equation.DSMT4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375025" y="4206875"/>
          <a:ext cx="3911600" cy="508000"/>
        </p:xfrm>
        <a:graphic>
          <a:graphicData uri="http://schemas.openxmlformats.org/presentationml/2006/ole">
            <p:oleObj spid="_x0000_s23557" name="Equation" r:id="rId7" imgW="1955520" imgH="253800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785938" y="3022600"/>
            <a:ext cx="4643437" cy="64293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rot="5400000">
            <a:off x="7073900" y="4416425"/>
            <a:ext cx="2468563" cy="4937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4102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过直线                                      作平面，使它垂直于平面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：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 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 0 </a:t>
            </a:r>
            <a:r>
              <a:rPr lang="zh-CN" altLang="en-US" smtClean="0"/>
              <a:t>代入直线方程，得 </a:t>
            </a:r>
            <a:r>
              <a:rPr lang="en-US" altLang="zh-CN" i="1" smtClean="0"/>
              <a:t>L</a:t>
            </a:r>
            <a:r>
              <a:rPr lang="zh-CN" altLang="en-US" smtClean="0"/>
              <a:t> 上一点 </a:t>
            </a:r>
            <a:r>
              <a:rPr lang="en-US" altLang="zh-CN" i="1" smtClean="0"/>
              <a:t>A</a:t>
            </a:r>
            <a:r>
              <a:rPr lang="en-US" altLang="zh-CN" smtClean="0"/>
              <a:t>(3, 0, </a:t>
            </a:r>
            <a:r>
              <a:rPr lang="zh-CN" altLang="en-US" smtClean="0"/>
              <a:t>−</a:t>
            </a:r>
            <a:r>
              <a:rPr lang="en-US" altLang="zh-CN" smtClean="0"/>
              <a:t>3)</a:t>
            </a:r>
            <a:r>
              <a:rPr lang="zh-CN" altLang="en-US" smtClean="0"/>
              <a:t> 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                                ，所以令直线的方向向量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</a:t>
            </a:r>
            <a:r>
              <a:rPr lang="zh-CN" altLang="en-US" smtClean="0"/>
              <a:t>是平面上任意一点，则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且所求平面的法向量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                   可得，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从而所求平面方程为  </a:t>
            </a:r>
            <a:r>
              <a:rPr lang="en-US" altLang="zh-CN" smtClean="0"/>
              <a:t>3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−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zh-CN" altLang="en-US" i="1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− 6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 ．</a:t>
            </a:r>
            <a:endParaRPr lang="en-US" altLang="zh-CN" smtClean="0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214563" y="103188"/>
          <a:ext cx="2794000" cy="939800"/>
        </p:xfrm>
        <a:graphic>
          <a:graphicData uri="http://schemas.openxmlformats.org/presentationml/2006/ole">
            <p:oleObj spid="_x0000_s24578" name="Equation" r:id="rId3" imgW="1396800" imgH="4698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981075" y="4232275"/>
          <a:ext cx="1447800" cy="482600"/>
        </p:xfrm>
        <a:graphic>
          <a:graphicData uri="http://schemas.openxmlformats.org/presentationml/2006/ole">
            <p:oleObj spid="_x0000_s24579" name="Equation" r:id="rId4" imgW="723600" imgH="24120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689100" y="3857625"/>
          <a:ext cx="5765800" cy="533400"/>
        </p:xfrm>
        <a:graphic>
          <a:graphicData uri="http://schemas.openxmlformats.org/presentationml/2006/ole">
            <p:oleObj spid="_x0000_s24580" name="Equation" r:id="rId5" imgW="2882880" imgH="26640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7143750" y="2500313"/>
          <a:ext cx="1498600" cy="482600"/>
        </p:xfrm>
        <a:graphic>
          <a:graphicData uri="http://schemas.openxmlformats.org/presentationml/2006/ole">
            <p:oleObj spid="_x0000_s24581" name="Equation" r:id="rId6" imgW="749160" imgH="24120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285875" y="2500313"/>
          <a:ext cx="2463800" cy="482600"/>
        </p:xfrm>
        <a:graphic>
          <a:graphicData uri="http://schemas.openxmlformats.org/presentationml/2006/ole">
            <p:oleObj spid="_x0000_s24582" name="Equation" r:id="rId7" imgW="1231560" imgH="24120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441950" y="2928938"/>
          <a:ext cx="2844800" cy="482600"/>
        </p:xfrm>
        <a:graphic>
          <a:graphicData uri="http://schemas.openxmlformats.org/presentationml/2006/ole">
            <p:oleObj spid="_x0000_s24583" name="Equation" r:id="rId8" imgW="1422360" imgH="24120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2286000" y="4737100"/>
          <a:ext cx="4572000" cy="406400"/>
        </p:xfrm>
        <a:graphic>
          <a:graphicData uri="http://schemas.openxmlformats.org/presentationml/2006/ole">
            <p:oleObj spid="_x0000_s24584" name="Equation" r:id="rId9" imgW="228600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58547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过直线                                      作平面，使它垂直于平面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：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 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 0 </a:t>
            </a:r>
            <a:r>
              <a:rPr lang="zh-CN" altLang="en-US" smtClean="0"/>
              <a:t>代入直线方程，得 </a:t>
            </a:r>
            <a:r>
              <a:rPr lang="en-US" altLang="zh-CN" i="1" smtClean="0"/>
              <a:t>L</a:t>
            </a:r>
            <a:r>
              <a:rPr lang="zh-CN" altLang="en-US" smtClean="0"/>
              <a:t> 上一点 </a:t>
            </a:r>
            <a:r>
              <a:rPr lang="en-US" altLang="zh-CN" i="1" smtClean="0"/>
              <a:t>A</a:t>
            </a:r>
            <a:r>
              <a:rPr lang="en-US" altLang="zh-CN" smtClean="0"/>
              <a:t>(3, 3/2, 0)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i="1" smtClean="0"/>
              <a:t>             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 0 </a:t>
            </a:r>
            <a:r>
              <a:rPr lang="zh-CN" altLang="en-US" smtClean="0"/>
              <a:t>代入直线方程，得 </a:t>
            </a:r>
            <a:r>
              <a:rPr lang="en-US" altLang="zh-CN" i="1" smtClean="0"/>
              <a:t>L</a:t>
            </a:r>
            <a:r>
              <a:rPr lang="zh-CN" altLang="en-US" smtClean="0"/>
              <a:t> 上另外一点 </a:t>
            </a:r>
            <a:r>
              <a:rPr lang="en-US" altLang="zh-CN" i="1" smtClean="0"/>
              <a:t>B</a:t>
            </a:r>
            <a:r>
              <a:rPr lang="en-US" altLang="zh-CN" smtClean="0"/>
              <a:t>(3, 0, </a:t>
            </a:r>
            <a:r>
              <a:rPr lang="zh-CN" altLang="en-US" smtClean="0"/>
              <a:t>−</a:t>
            </a:r>
            <a:r>
              <a:rPr lang="en-US" altLang="zh-CN" smtClean="0"/>
              <a:t>3)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显然 </a:t>
            </a:r>
            <a:r>
              <a:rPr lang="en-US" altLang="zh-CN" i="1" smtClean="0"/>
              <a:t>B</a:t>
            </a:r>
            <a:r>
              <a:rPr lang="zh-CN" altLang="en-US" i="1" smtClean="0"/>
              <a:t> </a:t>
            </a:r>
            <a:r>
              <a:rPr lang="zh-CN" altLang="en-US" smtClean="0">
                <a:sym typeface="Symbol" pitchFamily="18" charset="2"/>
              </a:rPr>
              <a:t>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>
                <a:solidFill>
                  <a:srgbClr val="000000"/>
                </a:solidFill>
              </a:rPr>
              <a:t>，但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i="1" smtClean="0"/>
              <a:t>A</a:t>
            </a:r>
            <a:r>
              <a:rPr lang="zh-CN" altLang="en-US" i="1" smtClean="0"/>
              <a:t> </a:t>
            </a:r>
            <a:r>
              <a:rPr lang="zh-CN" altLang="en-US" smtClean="0">
                <a:sym typeface="Symbol" pitchFamily="18" charset="2"/>
              </a:rPr>
              <a:t>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A</a:t>
            </a:r>
            <a:r>
              <a:rPr lang="zh-CN" altLang="en-US" i="1" smtClean="0"/>
              <a:t> </a:t>
            </a:r>
            <a:r>
              <a:rPr lang="zh-CN" altLang="en-US" smtClean="0"/>
              <a:t>在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/>
              <a:t> 上的投影为 </a:t>
            </a:r>
            <a:r>
              <a:rPr lang="en-US" altLang="zh-CN" i="1" smtClean="0"/>
              <a:t>C</a:t>
            </a:r>
            <a:r>
              <a:rPr lang="en-US" altLang="zh-CN" smtClean="0"/>
              <a:t>(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baseline="-25000" smtClean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lang="en-US" altLang="zh-CN" baseline="-25000" smtClean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en-US" altLang="zh-CN" baseline="-25000" smtClean="0">
                <a:solidFill>
                  <a:srgbClr val="000000"/>
                </a:solidFill>
                <a:sym typeface="Symbol" pitchFamily="18" charset="2"/>
              </a:rPr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(1) </a:t>
            </a:r>
            <a:r>
              <a:rPr lang="zh-CN" altLang="en-US" smtClean="0"/>
              <a:t>  </a:t>
            </a:r>
            <a:r>
              <a:rPr lang="en-US" altLang="zh-CN" i="1" smtClean="0"/>
              <a:t>C</a:t>
            </a:r>
            <a:r>
              <a:rPr lang="zh-CN" altLang="en-US" i="1" smtClean="0"/>
              <a:t> </a:t>
            </a:r>
            <a:r>
              <a:rPr lang="zh-CN" altLang="en-US" smtClean="0">
                <a:sym typeface="Symbol" pitchFamily="18" charset="2"/>
              </a:rPr>
              <a:t>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(2)	</a:t>
            </a:r>
            <a:r>
              <a:rPr lang="zh-CN" altLang="en-US" smtClean="0"/>
              <a:t>    </a:t>
            </a:r>
            <a:r>
              <a:rPr lang="en-US" altLang="zh-CN" smtClean="0"/>
              <a:t>//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/>
              <a:t> 的法向量 </a:t>
            </a:r>
            <a:r>
              <a:rPr lang="en-US" altLang="zh-CN" smtClean="0"/>
              <a:t>(1, 2, 1)</a:t>
            </a:r>
            <a:r>
              <a:rPr lang="zh-CN" altLang="en-US" smtClean="0"/>
              <a:t>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(3)                      </a:t>
            </a:r>
            <a:r>
              <a:rPr lang="en-US" altLang="zh-CN" smtClean="0">
                <a:solidFill>
                  <a:srgbClr val="000000"/>
                </a:solidFill>
                <a:latin typeface="Symbol" pitchFamily="18" charset="2"/>
              </a:rPr>
              <a:t>P</a:t>
            </a:r>
            <a:r>
              <a:rPr lang="en-US" altLang="zh-CN" baseline="-25000" smtClean="0">
                <a:solidFill>
                  <a:srgbClr val="000000"/>
                </a:solidFill>
              </a:rPr>
              <a:t>1</a:t>
            </a:r>
            <a:r>
              <a:rPr lang="zh-CN" altLang="en-US" smtClean="0"/>
              <a:t> 的法向量 </a:t>
            </a:r>
            <a:r>
              <a:rPr lang="en-US" altLang="zh-CN" smtClean="0"/>
              <a:t>(1, 2, 1)</a:t>
            </a:r>
            <a:r>
              <a:rPr lang="zh-CN" altLang="en-US" smtClean="0"/>
              <a:t>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解得 </a:t>
            </a:r>
            <a:r>
              <a:rPr lang="en-US" altLang="zh-CN" i="1" smtClean="0"/>
              <a:t>C</a:t>
            </a:r>
            <a:r>
              <a:rPr lang="en-US" altLang="zh-CN" smtClean="0"/>
              <a:t>(2, </a:t>
            </a:r>
            <a:r>
              <a:rPr lang="zh-CN" altLang="en-US" smtClean="0"/>
              <a:t>−</a:t>
            </a:r>
            <a:r>
              <a:rPr lang="en-US" altLang="zh-CN" smtClean="0"/>
              <a:t>1/2, </a:t>
            </a:r>
            <a:r>
              <a:rPr lang="zh-CN" altLang="en-US" smtClean="0"/>
              <a:t>−</a:t>
            </a:r>
            <a:r>
              <a:rPr lang="en-US" altLang="zh-CN" smtClean="0"/>
              <a:t>1)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从而所求平面方程为  </a:t>
            </a:r>
            <a:r>
              <a:rPr lang="en-US" altLang="zh-CN" smtClean="0"/>
              <a:t>3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−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y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 + </a:t>
            </a:r>
            <a:r>
              <a:rPr lang="en-US" altLang="zh-CN" i="1" smtClean="0">
                <a:solidFill>
                  <a:srgbClr val="000000"/>
                </a:solidFill>
                <a:sym typeface="Symbol" pitchFamily="18" charset="2"/>
              </a:rPr>
              <a:t>z</a:t>
            </a:r>
            <a:r>
              <a:rPr lang="zh-CN" altLang="en-US" i="1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sym typeface="Symbol" pitchFamily="18" charset="2"/>
              </a:rPr>
              <a:t>− 6</a:t>
            </a:r>
            <a:r>
              <a:rPr lang="zh-CN" altLang="en-US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0</a:t>
            </a:r>
            <a:r>
              <a:rPr lang="zh-CN" altLang="en-US" smtClean="0"/>
              <a:t> ．</a:t>
            </a:r>
            <a:endParaRPr lang="en-US" altLang="zh-CN" smtClean="0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2214563" y="103188"/>
          <a:ext cx="2794000" cy="939800"/>
        </p:xfrm>
        <a:graphic>
          <a:graphicData uri="http://schemas.openxmlformats.org/presentationml/2006/ole">
            <p:oleObj spid="_x0000_s25602" name="Equation" r:id="rId3" imgW="1396800" imgH="4698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143000" y="4714875"/>
          <a:ext cx="1524000" cy="431800"/>
        </p:xfrm>
        <a:graphic>
          <a:graphicData uri="http://schemas.openxmlformats.org/presentationml/2006/ole">
            <p:oleObj spid="_x0000_s25603" name="Equation" r:id="rId4" imgW="761760" imgH="2156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143000" y="4214813"/>
          <a:ext cx="558800" cy="431800"/>
        </p:xfrm>
        <a:graphic>
          <a:graphicData uri="http://schemas.openxmlformats.org/presentationml/2006/ole">
            <p:oleObj spid="_x0000_s25604" name="Equation" r:id="rId5" imgW="279360" imgH="215640" progId="Equation.DSMT4">
              <p:embed/>
            </p:oleObj>
          </a:graphicData>
        </a:graphic>
      </p:graphicFrame>
      <p:sp>
        <p:nvSpPr>
          <p:cNvPr id="6" name="矩形 5"/>
          <p:cNvSpPr/>
          <p:nvPr/>
        </p:nvSpPr>
        <p:spPr>
          <a:xfrm>
            <a:off x="6122988" y="2071688"/>
            <a:ext cx="1500187" cy="42862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15125" y="2500313"/>
            <a:ext cx="1500188" cy="42862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306513" y="5153025"/>
            <a:ext cx="1836737" cy="428625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8 − 4</a:t>
            </a:r>
          </a:p>
          <a:p>
            <a:pPr lvl="1"/>
            <a:r>
              <a:rPr lang="en-US" altLang="zh-CN" smtClean="0"/>
              <a:t>4</a:t>
            </a:r>
          </a:p>
          <a:p>
            <a:pPr lvl="1"/>
            <a:r>
              <a:rPr lang="en-US" altLang="zh-CN" smtClean="0"/>
              <a:t>8</a:t>
            </a:r>
          </a:p>
          <a:p>
            <a:pPr lvl="1"/>
            <a:r>
              <a:rPr lang="en-US" altLang="zh-CN" smtClean="0"/>
              <a:t>10(3)</a:t>
            </a:r>
          </a:p>
          <a:p>
            <a:pPr lvl="1"/>
            <a:r>
              <a:rPr lang="en-US" altLang="zh-CN" smtClean="0"/>
              <a:t>12</a:t>
            </a:r>
          </a:p>
          <a:p>
            <a:pPr lvl="1"/>
            <a:r>
              <a:rPr lang="en-US" altLang="zh-CN" smtClean="0">
                <a:solidFill>
                  <a:srgbClr val="FF0000"/>
                </a:solidFill>
              </a:rPr>
              <a:t>15</a:t>
            </a:r>
            <a:r>
              <a:rPr lang="zh-CN" altLang="en-US" smtClean="0">
                <a:solidFill>
                  <a:srgbClr val="FF0000"/>
                </a:solidFill>
              </a:rPr>
              <a:t>（利用平面束求解）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空间曲线与空间直线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23" name="内容占位符 8" descr="p25-空间曲线的一般方程.bmp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57200" y="1670050"/>
            <a:ext cx="4038600" cy="3048000"/>
          </a:xfrm>
        </p:spPr>
      </p:pic>
      <p:pic>
        <p:nvPicPr>
          <p:cNvPr id="10244" name="内容占位符 9" descr="p35-空间直线的一般方程.bmp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095875" y="1479550"/>
            <a:ext cx="3143250" cy="3429000"/>
          </a:xfrm>
        </p:spPr>
      </p:pic>
      <p:cxnSp>
        <p:nvCxnSpPr>
          <p:cNvPr id="14" name="直接连接符 13"/>
          <p:cNvCxnSpPr>
            <a:cxnSpLocks noChangeAspect="1"/>
          </p:cNvCxnSpPr>
          <p:nvPr/>
        </p:nvCxnSpPr>
        <p:spPr>
          <a:xfrm rot="5400000" flipH="1" flipV="1">
            <a:off x="5847557" y="2443956"/>
            <a:ext cx="1439862" cy="1152525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7088188" y="1857375"/>
            <a:ext cx="3413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</a:rPr>
              <a:t>L</a:t>
            </a:r>
            <a:endParaRPr lang="zh-CN" altLang="en-US" sz="1600" i="1">
              <a:solidFill>
                <a:srgbClr val="0000FF"/>
              </a:solidFill>
            </a:endParaRPr>
          </a:p>
        </p:txBody>
      </p:sp>
      <p:sp>
        <p:nvSpPr>
          <p:cNvPr id="30727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sp>
        <p:nvSpPr>
          <p:cNvPr id="10248" name="内容占位符 5"/>
          <p:cNvSpPr txBox="1">
            <a:spLocks/>
          </p:cNvSpPr>
          <p:nvPr/>
        </p:nvSpPr>
        <p:spPr bwMode="auto">
          <a:xfrm>
            <a:off x="457200" y="4929188"/>
            <a:ext cx="8329613" cy="140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课本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</a:rPr>
              <a:t>P.30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</a:rPr>
              <a:t>的说明：</a:t>
            </a:r>
            <a:r>
              <a:rPr lang="zh-CN" altLang="en-US" sz="2400" b="1">
                <a:latin typeface="Times New Roman" pitchFamily="18" charset="0"/>
              </a:rPr>
              <a:t>通过空间一直线 </a:t>
            </a:r>
            <a:r>
              <a:rPr lang="en-US" altLang="zh-CN" sz="2400" b="1" i="1">
                <a:latin typeface="Times New Roman" pitchFamily="18" charset="0"/>
              </a:rPr>
              <a:t>L</a:t>
            </a:r>
            <a:r>
              <a:rPr lang="zh-CN" altLang="en-US" sz="2400" b="1">
                <a:latin typeface="Times New Roman" pitchFamily="18" charset="0"/>
              </a:rPr>
              <a:t> 的平面有无穷多个，在</a:t>
            </a:r>
            <a:endParaRPr lang="en-US" altLang="zh-CN" sz="2400" b="1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</a:pPr>
            <a:r>
              <a:rPr lang="zh-CN" altLang="en-US" sz="2400" b="1">
                <a:latin typeface="Times New Roman" pitchFamily="18" charset="0"/>
              </a:rPr>
              <a:t>这无穷多个平面中任选两个，把它们的方程联立起来，都可</a:t>
            </a:r>
            <a:endParaRPr lang="en-US" altLang="zh-CN" sz="2400" b="1">
              <a:latin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</a:pPr>
            <a:r>
              <a:rPr lang="zh-CN" altLang="en-US" sz="2400" b="1">
                <a:latin typeface="Times New Roman" pitchFamily="18" charset="0"/>
              </a:rPr>
              <a:t>作为直线 </a:t>
            </a:r>
            <a:r>
              <a:rPr lang="en-US" altLang="zh-CN" sz="2400" b="1" i="1">
                <a:latin typeface="Times New Roman" pitchFamily="18" charset="0"/>
              </a:rPr>
              <a:t>L</a:t>
            </a:r>
            <a:r>
              <a:rPr lang="zh-CN" altLang="en-US" sz="2400" b="1">
                <a:latin typeface="Times New Roman" pitchFamily="18" charset="0"/>
              </a:rPr>
              <a:t> 的方程．</a:t>
            </a:r>
          </a:p>
        </p:txBody>
      </p:sp>
      <p:sp>
        <p:nvSpPr>
          <p:cNvPr id="10" name="任意多边形 9"/>
          <p:cNvSpPr/>
          <p:nvPr/>
        </p:nvSpPr>
        <p:spPr>
          <a:xfrm>
            <a:off x="2305050" y="2127250"/>
            <a:ext cx="863600" cy="996950"/>
          </a:xfrm>
          <a:custGeom>
            <a:avLst/>
            <a:gdLst>
              <a:gd name="connsiteX0" fmla="*/ 863097 w 863097"/>
              <a:gd name="connsiteY0" fmla="*/ 0 h 995882"/>
              <a:gd name="connsiteX1" fmla="*/ 380245 w 863097"/>
              <a:gd name="connsiteY1" fmla="*/ 452674 h 995882"/>
              <a:gd name="connsiteX2" fmla="*/ 0 w 863097"/>
              <a:gd name="connsiteY2" fmla="*/ 995882 h 995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3097" h="995882">
                <a:moveTo>
                  <a:pt x="863097" y="0"/>
                </a:moveTo>
                <a:cubicBezTo>
                  <a:pt x="693596" y="143347"/>
                  <a:pt x="524095" y="286694"/>
                  <a:pt x="380245" y="452674"/>
                </a:cubicBezTo>
                <a:cubicBezTo>
                  <a:pt x="236395" y="618654"/>
                  <a:pt x="0" y="995882"/>
                  <a:pt x="0" y="995882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一般地，如果一</a:t>
            </a:r>
            <a:r>
              <a:rPr lang="zh-CN" altLang="en-US" smtClean="0">
                <a:solidFill>
                  <a:srgbClr val="0000FF"/>
                </a:solidFill>
              </a:rPr>
              <a:t>非零向量    </a:t>
            </a:r>
            <a:r>
              <a:rPr lang="zh-CN" altLang="en-US" smtClean="0"/>
              <a:t>垂直于一平面，则称此向量为该平面的法线向量，简称</a:t>
            </a:r>
            <a:r>
              <a:rPr lang="zh-CN" altLang="en-US" smtClean="0">
                <a:solidFill>
                  <a:srgbClr val="FF0000"/>
                </a:solidFill>
              </a:rPr>
              <a:t>法向量</a:t>
            </a:r>
            <a:r>
              <a:rPr lang="zh-CN" altLang="en-US" smtClean="0"/>
              <a:t>．</a:t>
            </a:r>
          </a:p>
          <a:p>
            <a:endParaRPr lang="en-US" altLang="zh-CN" smtClean="0"/>
          </a:p>
          <a:p>
            <a:r>
              <a:rPr lang="zh-CN" altLang="en-US" smtClean="0"/>
              <a:t>一般地，如果一</a:t>
            </a:r>
            <a:r>
              <a:rPr lang="zh-CN" altLang="en-US" smtClean="0">
                <a:solidFill>
                  <a:srgbClr val="0000FF"/>
                </a:solidFill>
              </a:rPr>
              <a:t>非零向量    </a:t>
            </a:r>
            <a:r>
              <a:rPr lang="zh-CN" altLang="en-US" smtClean="0"/>
              <a:t>平行于一直线，则称此向量为该直线的</a:t>
            </a:r>
            <a:r>
              <a:rPr lang="zh-CN" altLang="en-US" smtClean="0">
                <a:solidFill>
                  <a:srgbClr val="FF0000"/>
                </a:solidFill>
              </a:rPr>
              <a:t>方向向量</a:t>
            </a:r>
            <a:r>
              <a:rPr lang="zh-CN" altLang="en-US" smtClean="0"/>
              <a:t>．</a:t>
            </a:r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直线的方向向量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J:\高等数学\pic\p29-点法式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88" y="3962400"/>
            <a:ext cx="34290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2" descr="C:\Users\cjl\Desktop\p35-直线的方向向量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18200" y="3963988"/>
            <a:ext cx="3225800" cy="289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286250" y="1500188"/>
          <a:ext cx="254000" cy="431800"/>
        </p:xfrm>
        <a:graphic>
          <a:graphicData uri="http://schemas.openxmlformats.org/presentationml/2006/ole">
            <p:oleObj spid="_x0000_s2050" name="Equation" r:id="rId6" imgW="126720" imgH="21564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286250" y="2811463"/>
          <a:ext cx="254000" cy="431800"/>
        </p:xfrm>
        <a:graphic>
          <a:graphicData uri="http://schemas.openxmlformats.org/presentationml/2006/ole">
            <p:oleObj spid="_x0000_s2051" name="Equation" r:id="rId7" imgW="126720" imgH="21564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232275" y="577850"/>
            <a:ext cx="4911725" cy="536575"/>
          </a:xfrm>
          <a:prstGeom prst="rect">
            <a:avLst/>
          </a:prstGeom>
          <a:solidFill>
            <a:srgbClr val="FFFF00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注意：直线的方向向量并不唯一．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一般地，如果一</a:t>
            </a:r>
            <a:r>
              <a:rPr lang="zh-CN" altLang="en-US" smtClean="0">
                <a:solidFill>
                  <a:srgbClr val="0000FF"/>
                </a:solidFill>
              </a:rPr>
              <a:t>非零向量    </a:t>
            </a:r>
            <a:r>
              <a:rPr lang="zh-CN" altLang="en-US" smtClean="0"/>
              <a:t>平行于一直线，则称此向量为该直线的</a:t>
            </a:r>
            <a:r>
              <a:rPr lang="zh-CN" altLang="en-US" smtClean="0">
                <a:solidFill>
                  <a:srgbClr val="FF0000"/>
                </a:solidFill>
              </a:rPr>
              <a:t>方向向量</a:t>
            </a:r>
            <a:r>
              <a:rPr lang="zh-CN" altLang="en-US" smtClean="0"/>
              <a:t>．</a:t>
            </a:r>
            <a:endParaRPr lang="en-US" altLang="zh-CN" smtClean="0"/>
          </a:p>
          <a:p>
            <a:r>
              <a:rPr lang="zh-CN" altLang="en-US" smtClean="0"/>
              <a:t>向量    的坐标 </a:t>
            </a:r>
            <a:r>
              <a:rPr lang="en-US" altLang="zh-CN" i="1" smtClean="0"/>
              <a:t>m</a:t>
            </a:r>
            <a:r>
              <a:rPr lang="zh-CN" altLang="en-US" smtClean="0"/>
              <a:t>、</a:t>
            </a:r>
            <a:r>
              <a:rPr lang="en-US" altLang="zh-CN" i="1" smtClean="0"/>
              <a:t>n</a:t>
            </a:r>
            <a:r>
              <a:rPr lang="zh-CN" altLang="en-US" smtClean="0"/>
              <a:t>、</a:t>
            </a:r>
            <a:r>
              <a:rPr lang="en-US" altLang="zh-CN" i="1" smtClean="0"/>
              <a:t>p</a:t>
            </a:r>
            <a:r>
              <a:rPr lang="zh-CN" altLang="en-US" smtClean="0"/>
              <a:t> 称为直线的一组</a:t>
            </a:r>
            <a:r>
              <a:rPr lang="zh-CN" altLang="en-US" smtClean="0">
                <a:solidFill>
                  <a:srgbClr val="FF0000"/>
                </a:solidFill>
              </a:rPr>
              <a:t>方向数</a:t>
            </a:r>
            <a:r>
              <a:rPr lang="zh-CN" altLang="en-US" smtClean="0"/>
              <a:t>．</a:t>
            </a:r>
            <a:endParaRPr lang="en-US" altLang="zh-CN" smtClean="0"/>
          </a:p>
          <a:p>
            <a:r>
              <a:rPr lang="zh-CN" altLang="en-US" smtClean="0"/>
              <a:t>向量    的方向余弦称为直线的</a:t>
            </a:r>
            <a:r>
              <a:rPr lang="zh-CN" altLang="en-US" smtClean="0">
                <a:solidFill>
                  <a:srgbClr val="FF0000"/>
                </a:solidFill>
              </a:rPr>
              <a:t>方向余弦</a:t>
            </a:r>
            <a:r>
              <a:rPr lang="zh-CN" altLang="en-US" smtClean="0"/>
              <a:t>，即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其中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直线的方向向量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2" descr="C:\Users\cjl\Desktop\p35-直线的方向向量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18200" y="3963988"/>
            <a:ext cx="3225800" cy="289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4286250" y="1500188"/>
          <a:ext cx="254000" cy="431800"/>
        </p:xfrm>
        <a:graphic>
          <a:graphicData uri="http://schemas.openxmlformats.org/presentationml/2006/ole">
            <p:oleObj spid="_x0000_s3074" name="Equation" r:id="rId4" imgW="126720" imgH="21564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1557338" y="2371725"/>
          <a:ext cx="254000" cy="431800"/>
        </p:xfrm>
        <a:graphic>
          <a:graphicData uri="http://schemas.openxmlformats.org/presentationml/2006/ole">
            <p:oleObj spid="_x0000_s3075" name="Equation" r:id="rId5" imgW="126720" imgH="215640" progId="Equation.DSMT4">
              <p:embed/>
            </p:oleObj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557338" y="2811463"/>
          <a:ext cx="254000" cy="431800"/>
        </p:xfrm>
        <a:graphic>
          <a:graphicData uri="http://schemas.openxmlformats.org/presentationml/2006/ole">
            <p:oleObj spid="_x0000_s3076" name="Equation" r:id="rId6" imgW="126720" imgH="215640" progId="Equation.DSMT4">
              <p:embed/>
            </p:oleObj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6815138" y="2903538"/>
          <a:ext cx="2263775" cy="365125"/>
        </p:xfrm>
        <a:graphic>
          <a:graphicData uri="http://schemas.openxmlformats.org/presentationml/2006/ole">
            <p:oleObj spid="_x0000_s3077" name="Equation" r:id="rId7" imgW="1257120" imgH="20304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571625" y="3562350"/>
          <a:ext cx="3022600" cy="2895600"/>
        </p:xfrm>
        <a:graphic>
          <a:graphicData uri="http://schemas.openxmlformats.org/presentationml/2006/ole">
            <p:oleObj spid="_x0000_s3078" name="Equation" r:id="rId8" imgW="1511280" imgH="1447560" progId="Equation.DSMT4">
              <p:embed/>
            </p:oleObj>
          </a:graphicData>
        </a:graphic>
      </p:graphicFrame>
      <p:pic>
        <p:nvPicPr>
          <p:cNvPr id="11" name="Picture 34" descr="p8-向量的坐标-6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34000" y="4286250"/>
            <a:ext cx="381000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矩形 11"/>
          <p:cNvSpPr>
            <a:spLocks noChangeArrowheads="1"/>
          </p:cNvSpPr>
          <p:nvPr/>
        </p:nvSpPr>
        <p:spPr bwMode="auto">
          <a:xfrm>
            <a:off x="4232275" y="577850"/>
            <a:ext cx="4911725" cy="536575"/>
          </a:xfrm>
          <a:prstGeom prst="rect">
            <a:avLst/>
          </a:prstGeom>
          <a:solidFill>
            <a:srgbClr val="FFFF00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注意：直线的方向向量并不唯一．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设直线 </a:t>
            </a:r>
            <a:r>
              <a:rPr lang="en-US" altLang="zh-CN" i="1" smtClean="0"/>
              <a:t>L</a:t>
            </a:r>
            <a:r>
              <a:rPr lang="zh-CN" altLang="en-US" smtClean="0"/>
              <a:t> 通过点 </a:t>
            </a:r>
            <a:r>
              <a:rPr lang="en-US" altLang="zh-CN" i="1" smtClean="0"/>
              <a:t>M</a:t>
            </a:r>
            <a:r>
              <a:rPr lang="en-US" altLang="zh-CN" baseline="-25000" smtClean="0"/>
              <a:t>0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smtClean="0"/>
              <a:t>，直线 </a:t>
            </a:r>
            <a:r>
              <a:rPr lang="en-US" altLang="zh-CN" i="1" smtClean="0"/>
              <a:t>L</a:t>
            </a:r>
            <a:r>
              <a:rPr lang="zh-CN" altLang="en-US" smtClean="0"/>
              <a:t> </a:t>
            </a:r>
            <a:r>
              <a:rPr lang="en-US" altLang="zh-CN" smtClean="0"/>
              <a:t>//</a:t>
            </a:r>
            <a:r>
              <a:rPr lang="zh-CN" altLang="en-US" smtClean="0"/>
              <a:t>                      ，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则对于直线 </a:t>
            </a:r>
            <a:r>
              <a:rPr lang="en-US" altLang="zh-CN" i="1" smtClean="0"/>
              <a:t>L</a:t>
            </a:r>
            <a:r>
              <a:rPr lang="zh-CN" altLang="en-US" smtClean="0"/>
              <a:t> 上任意一点 </a:t>
            </a:r>
            <a:r>
              <a:rPr lang="en-US" altLang="zh-CN" i="1" smtClean="0"/>
              <a:t>M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，都有                  ，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于是                                         </a:t>
            </a:r>
            <a:r>
              <a:rPr lang="zh-CN" altLang="en-US" smtClean="0">
                <a:solidFill>
                  <a:srgbClr val="FF0000"/>
                </a:solidFill>
              </a:rPr>
              <a:t>（直线 </a:t>
            </a:r>
            <a:r>
              <a:rPr lang="en-US" altLang="zh-CN" i="1" smtClean="0">
                <a:solidFill>
                  <a:srgbClr val="FF0000"/>
                </a:solidFill>
              </a:rPr>
              <a:t>L</a:t>
            </a:r>
            <a:r>
              <a:rPr lang="zh-CN" altLang="en-US" i="1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的对称式方程）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基本要素：直线上一点、直线的方向向量．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二、空间直线的对称式方程</a:t>
            </a:r>
            <a:endParaRPr lang="en-US" altLang="zh-C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103" name="Picture 2" descr="C:\Users\cjl\Desktop\p35-直线的方向向量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18200" y="3963988"/>
            <a:ext cx="3225800" cy="289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直接连接符 16"/>
          <p:cNvCxnSpPr/>
          <p:nvPr/>
        </p:nvCxnSpPr>
        <p:spPr>
          <a:xfrm flipV="1">
            <a:off x="7215188" y="4959350"/>
            <a:ext cx="1643062" cy="9286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7215188" y="5208588"/>
            <a:ext cx="1643062" cy="928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7215188" y="5459413"/>
            <a:ext cx="1643062" cy="9286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23"/>
          <p:cNvGrpSpPr>
            <a:grpSpLocks/>
          </p:cNvGrpSpPr>
          <p:nvPr/>
        </p:nvGrpSpPr>
        <p:grpSpPr bwMode="auto">
          <a:xfrm>
            <a:off x="7059613" y="5084763"/>
            <a:ext cx="549275" cy="409575"/>
            <a:chOff x="7059360" y="5085044"/>
            <a:chExt cx="549598" cy="409358"/>
          </a:xfrm>
        </p:grpSpPr>
        <p:sp>
          <p:nvSpPr>
            <p:cNvPr id="11" name="椭圆 10"/>
            <p:cNvSpPr>
              <a:spLocks noChangeAspect="1"/>
            </p:cNvSpPr>
            <p:nvPr/>
          </p:nvSpPr>
          <p:spPr>
            <a:xfrm>
              <a:off x="7500945" y="5386509"/>
              <a:ext cx="108013" cy="1078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13" name="矩形 20"/>
            <p:cNvSpPr>
              <a:spLocks noChangeArrowheads="1"/>
            </p:cNvSpPr>
            <p:nvPr/>
          </p:nvSpPr>
          <p:spPr bwMode="auto">
            <a:xfrm>
              <a:off x="7059360" y="5085044"/>
              <a:ext cx="49725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000" b="1" baseline="-2500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zh-CN" altLang="en-US" sz="1600" baseline="-2500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组合 22"/>
          <p:cNvGrpSpPr>
            <a:grpSpLocks/>
          </p:cNvGrpSpPr>
          <p:nvPr/>
        </p:nvGrpSpPr>
        <p:grpSpPr bwMode="auto">
          <a:xfrm>
            <a:off x="7858125" y="4714875"/>
            <a:ext cx="412750" cy="439738"/>
            <a:chOff x="7858148" y="4715266"/>
            <a:chExt cx="412292" cy="438556"/>
          </a:xfrm>
        </p:grpSpPr>
        <p:sp>
          <p:nvSpPr>
            <p:cNvPr id="20" name="椭圆 19"/>
            <p:cNvSpPr>
              <a:spLocks noChangeAspect="1"/>
            </p:cNvSpPr>
            <p:nvPr/>
          </p:nvSpPr>
          <p:spPr>
            <a:xfrm>
              <a:off x="8129310" y="5046162"/>
              <a:ext cx="107830" cy="10766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111" name="矩形 21"/>
            <p:cNvSpPr>
              <a:spLocks noChangeArrowheads="1"/>
            </p:cNvSpPr>
            <p:nvPr/>
          </p:nvSpPr>
          <p:spPr bwMode="auto">
            <a:xfrm>
              <a:off x="7858148" y="4715266"/>
              <a:ext cx="41229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endParaRPr lang="zh-CN" altLang="en-US" sz="1600" i="1">
                <a:solidFill>
                  <a:srgbClr val="0000FF"/>
                </a:solidFill>
              </a:endParaRPr>
            </a:p>
          </p:txBody>
        </p:sp>
      </p:grpSp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5992813" y="1525588"/>
          <a:ext cx="1625600" cy="482600"/>
        </p:xfrm>
        <a:graphic>
          <a:graphicData uri="http://schemas.openxmlformats.org/presentationml/2006/ole">
            <p:oleObj spid="_x0000_s4098" name="Equation" r:id="rId5" imgW="812520" imgH="241200" progId="Equation.DSMT4">
              <p:embed/>
            </p:oleObj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/>
        </p:nvGraphicFramePr>
        <p:xfrm>
          <a:off x="6286500" y="2028825"/>
          <a:ext cx="1295400" cy="508000"/>
        </p:xfrm>
        <a:graphic>
          <a:graphicData uri="http://schemas.openxmlformats.org/presentationml/2006/ole">
            <p:oleObj spid="_x0000_s4099" name="Equation" r:id="rId6" imgW="647640" imgH="253800" progId="Equation.DSMT4">
              <p:embed/>
            </p:oleObj>
          </a:graphicData>
        </a:graphic>
      </p:graphicFrame>
      <p:graphicFrame>
        <p:nvGraphicFramePr>
          <p:cNvPr id="25" name="Object 8"/>
          <p:cNvGraphicFramePr>
            <a:graphicFrameLocks noChangeAspect="1"/>
          </p:cNvGraphicFramePr>
          <p:nvPr/>
        </p:nvGraphicFramePr>
        <p:xfrm>
          <a:off x="1376363" y="2543175"/>
          <a:ext cx="3073400" cy="863600"/>
        </p:xfrm>
        <a:graphic>
          <a:graphicData uri="http://schemas.openxmlformats.org/presentationml/2006/ole">
            <p:oleObj spid="_x0000_s4100" name="Equation" r:id="rId7" imgW="1536480" imgH="431640" progId="Equation.DSMT4">
              <p:embed/>
            </p:oleObj>
          </a:graphicData>
        </a:graphic>
      </p:graphicFrame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386263" y="2714625"/>
            <a:ext cx="37147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xit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8130" grpId="0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直线 </a:t>
            </a:r>
            <a:r>
              <a:rPr lang="en-US" altLang="zh-CN" i="1" smtClean="0">
                <a:solidFill>
                  <a:srgbClr val="0000FF"/>
                </a:solidFill>
              </a:rPr>
              <a:t>L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的对称式方程：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r>
              <a:rPr lang="zh-CN" altLang="en-US" smtClean="0"/>
              <a:t>    是非零向量    </a:t>
            </a:r>
            <a:r>
              <a:rPr lang="zh-CN" altLang="en-US" smtClean="0">
                <a:sym typeface="Symbol" pitchFamily="18" charset="2"/>
              </a:rPr>
              <a:t>    </a:t>
            </a:r>
            <a:r>
              <a:rPr lang="en-US" altLang="zh-CN" i="1" smtClean="0"/>
              <a:t>m</a:t>
            </a:r>
            <a:r>
              <a:rPr lang="zh-CN" altLang="en-US" smtClean="0"/>
              <a:t>、</a:t>
            </a:r>
            <a:r>
              <a:rPr lang="en-US" altLang="zh-CN" i="1" smtClean="0"/>
              <a:t>n</a:t>
            </a:r>
            <a:r>
              <a:rPr lang="zh-CN" altLang="en-US" smtClean="0"/>
              <a:t>、</a:t>
            </a:r>
            <a:r>
              <a:rPr lang="en-US" altLang="zh-CN" i="1" smtClean="0"/>
              <a:t>p</a:t>
            </a:r>
            <a:r>
              <a:rPr lang="zh-CN" altLang="en-US" smtClean="0"/>
              <a:t> 不全为零．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特别地，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把                                            理解为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把                                            理解为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说明</a:t>
            </a:r>
            <a:r>
              <a:rPr lang="zh-CN" alt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（课本</a:t>
            </a:r>
            <a:r>
              <a:rPr lang="en-US" altLang="zh-CN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P.31</a:t>
            </a:r>
            <a:r>
              <a:rPr lang="zh-CN" altLang="en-US" sz="320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968750" y="1357313"/>
          <a:ext cx="3175000" cy="863600"/>
        </p:xfrm>
        <a:graphic>
          <a:graphicData uri="http://schemas.openxmlformats.org/presentationml/2006/ole">
            <p:oleObj spid="_x0000_s5122" name="Equation" r:id="rId3" imgW="1587240" imgH="4316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557338" y="2371725"/>
          <a:ext cx="254000" cy="431800"/>
        </p:xfrm>
        <a:graphic>
          <a:graphicData uri="http://schemas.openxmlformats.org/presentationml/2006/ole">
            <p:oleObj spid="_x0000_s5123" name="Equation" r:id="rId4" imgW="126720" imgH="21564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112838" y="3968750"/>
          <a:ext cx="3073400" cy="863600"/>
        </p:xfrm>
        <a:graphic>
          <a:graphicData uri="http://schemas.openxmlformats.org/presentationml/2006/ole">
            <p:oleObj spid="_x0000_s5124" name="Equation" r:id="rId5" imgW="1536480" imgH="43164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5305425" y="3714750"/>
          <a:ext cx="2209800" cy="1371600"/>
        </p:xfrm>
        <a:graphic>
          <a:graphicData uri="http://schemas.openxmlformats.org/presentationml/2006/ole">
            <p:oleObj spid="_x0000_s5125" name="Equation" r:id="rId6" imgW="1104840" imgH="68580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112838" y="5319713"/>
          <a:ext cx="3073400" cy="863600"/>
        </p:xfrm>
        <a:graphic>
          <a:graphicData uri="http://schemas.openxmlformats.org/presentationml/2006/ole">
            <p:oleObj spid="_x0000_s5126" name="Equation" r:id="rId7" imgW="1536480" imgH="431640" progId="Equation.DSMT4">
              <p:embed/>
            </p:oleObj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5329238" y="5268913"/>
          <a:ext cx="1600200" cy="965200"/>
        </p:xfrm>
        <a:graphic>
          <a:graphicData uri="http://schemas.openxmlformats.org/presentationml/2006/ole">
            <p:oleObj spid="_x0000_s5127" name="Equation" r:id="rId8" imgW="799920" imgH="4824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直线的对称式方程：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直线的参数方程：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空间直线的参数方程</a:t>
            </a:r>
            <a:endParaRPr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792538" y="1357313"/>
          <a:ext cx="3175000" cy="863600"/>
        </p:xfrm>
        <a:graphic>
          <a:graphicData uri="http://schemas.openxmlformats.org/presentationml/2006/ole">
            <p:oleObj spid="_x0000_s6146" name="Equation" r:id="rId3" imgW="1587240" imgH="431640" progId="Equation.DSMT4">
              <p:embed/>
            </p:oleObj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6824663" y="1614488"/>
          <a:ext cx="533400" cy="330200"/>
        </p:xfrm>
        <a:graphic>
          <a:graphicData uri="http://schemas.openxmlformats.org/presentationml/2006/ole">
            <p:oleObj spid="_x0000_s6147" name="Equation" r:id="rId4" imgW="266400" imgH="164880" progId="Equation.DSMT4">
              <p:embed/>
            </p:oleObj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3792538" y="2357438"/>
          <a:ext cx="1803400" cy="1422400"/>
        </p:xfrm>
        <a:graphic>
          <a:graphicData uri="http://schemas.openxmlformats.org/presentationml/2006/ole">
            <p:oleObj spid="_x0000_s6148" name="Equation" r:id="rId5" imgW="901440" imgH="71100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808413" y="1357313"/>
            <a:ext cx="3024187" cy="8858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rot="5400000">
            <a:off x="1710531" y="2424907"/>
            <a:ext cx="720725" cy="158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rot="16200000" flipV="1">
            <a:off x="1862931" y="2424907"/>
            <a:ext cx="720725" cy="158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800" decel="100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2261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用对称式方程及参数方程表示直线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P.31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直线的对称式方程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基本要素：直线上一点、直线的方向向量．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令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，得直线上一点 </a:t>
            </a:r>
            <a:r>
              <a:rPr lang="en-US" altLang="zh-CN" smtClean="0"/>
              <a:t>(1, 0, −2)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令直线的方向向量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题设直线的对称式方程为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5857875" y="488950"/>
          <a:ext cx="2641600" cy="939800"/>
        </p:xfrm>
        <a:graphic>
          <a:graphicData uri="http://schemas.openxmlformats.org/presentationml/2006/ole">
            <p:oleObj spid="_x0000_s7170" name="Equation" r:id="rId3" imgW="1320480" imgH="4698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4183063" y="1857375"/>
          <a:ext cx="3175000" cy="863600"/>
        </p:xfrm>
        <a:graphic>
          <a:graphicData uri="http://schemas.openxmlformats.org/presentationml/2006/ole">
            <p:oleObj spid="_x0000_s7171" name="Equation" r:id="rId4" imgW="1587240" imgH="431640" progId="Equation.DSMT4">
              <p:embed/>
            </p:oleObj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154363" y="4217988"/>
          <a:ext cx="4703762" cy="1525587"/>
        </p:xfrm>
        <a:graphic>
          <a:graphicData uri="http://schemas.openxmlformats.org/presentationml/2006/ole">
            <p:oleObj spid="_x0000_s7172" name="Equation" r:id="rId5" imgW="2349360" imgH="76176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4168775" y="5873750"/>
          <a:ext cx="2463800" cy="812800"/>
        </p:xfrm>
        <a:graphic>
          <a:graphicData uri="http://schemas.openxmlformats.org/presentationml/2006/ole">
            <p:oleObj spid="_x0000_s7173" name="Equation" r:id="rId6" imgW="1231560" imgH="40608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4168775" y="5873750"/>
          <a:ext cx="3124200" cy="812800"/>
        </p:xfrm>
        <a:graphic>
          <a:graphicData uri="http://schemas.openxmlformats.org/presentationml/2006/ole">
            <p:oleObj spid="_x0000_s7174" name="Equation" r:id="rId7" imgW="156204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9608</TotalTime>
  <Words>1577</Words>
  <Application>Microsoft Office PowerPoint</Application>
  <PresentationFormat>全屏显示(4:3)</PresentationFormat>
  <Paragraphs>278</Paragraphs>
  <Slides>28</Slides>
  <Notes>3</Notes>
  <HiddenSlides>4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4_聚合</vt:lpstr>
      <vt:lpstr>MathType 6.0 Equation</vt:lpstr>
      <vt:lpstr>第八章  向量代数与空间解析几何</vt:lpstr>
      <vt:lpstr>一、空间直线的一般方程</vt:lpstr>
      <vt:lpstr>空间曲线与空间直线</vt:lpstr>
      <vt:lpstr>直线的方向向量</vt:lpstr>
      <vt:lpstr>直线的方向向量</vt:lpstr>
      <vt:lpstr>二、空间直线的对称式方程</vt:lpstr>
      <vt:lpstr>说明（课本P.31）</vt:lpstr>
      <vt:lpstr>空间直线的参数方程</vt:lpstr>
      <vt:lpstr>幻灯片 9</vt:lpstr>
      <vt:lpstr>幻灯片 10</vt:lpstr>
      <vt:lpstr>直线方程的其它形式（补充内容）</vt:lpstr>
      <vt:lpstr>幻灯片 12</vt:lpstr>
      <vt:lpstr>三点共线的充分必要条件</vt:lpstr>
      <vt:lpstr>三、两直线的夹角</vt:lpstr>
      <vt:lpstr>三、两直线的夹角</vt:lpstr>
      <vt:lpstr>幻灯片 16</vt:lpstr>
      <vt:lpstr>幻灯片 17</vt:lpstr>
      <vt:lpstr>幻灯片 18</vt:lpstr>
      <vt:lpstr>四、直线与平面的夹角</vt:lpstr>
      <vt:lpstr>四、直线与平面的夹角</vt:lpstr>
      <vt:lpstr>幻灯片 21</vt:lpstr>
      <vt:lpstr>五、平面束</vt:lpstr>
      <vt:lpstr>关于平面束方程的说明</vt:lpstr>
      <vt:lpstr>关于平面束方程的说明</vt:lpstr>
      <vt:lpstr>幻灯片 25</vt:lpstr>
      <vt:lpstr>幻灯片 26</vt:lpstr>
      <vt:lpstr>幻灯片 27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866</cp:revision>
  <dcterms:created xsi:type="dcterms:W3CDTF">2010-09-04T05:21:04Z</dcterms:created>
  <dcterms:modified xsi:type="dcterms:W3CDTF">2023-02-28T16:55:40Z</dcterms:modified>
</cp:coreProperties>
</file>