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810" r:id="rId2"/>
  </p:sldMasterIdLst>
  <p:notesMasterIdLst>
    <p:notesMasterId r:id="rId40"/>
  </p:notesMasterIdLst>
  <p:handoutMasterIdLst>
    <p:handoutMasterId r:id="rId41"/>
  </p:handoutMasterIdLst>
  <p:sldIdLst>
    <p:sldId id="332" r:id="rId3"/>
    <p:sldId id="298" r:id="rId4"/>
    <p:sldId id="302" r:id="rId5"/>
    <p:sldId id="301" r:id="rId6"/>
    <p:sldId id="310" r:id="rId7"/>
    <p:sldId id="317" r:id="rId8"/>
    <p:sldId id="318" r:id="rId9"/>
    <p:sldId id="311" r:id="rId10"/>
    <p:sldId id="322" r:id="rId11"/>
    <p:sldId id="320" r:id="rId12"/>
    <p:sldId id="300" r:id="rId13"/>
    <p:sldId id="324" r:id="rId14"/>
    <p:sldId id="329" r:id="rId15"/>
    <p:sldId id="327" r:id="rId16"/>
    <p:sldId id="328" r:id="rId17"/>
    <p:sldId id="325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31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FFFF99"/>
    <a:srgbClr val="FFFFCC"/>
    <a:srgbClr val="FF0000"/>
    <a:srgbClr val="0000FF"/>
    <a:srgbClr val="33CC33"/>
    <a:srgbClr val="00CC66"/>
    <a:srgbClr val="FFFF66"/>
    <a:srgbClr val="66FF33"/>
    <a:srgbClr val="FF99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772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93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8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10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5.wmf"/><Relationship Id="rId4" Type="http://schemas.openxmlformats.org/officeDocument/2006/relationships/image" Target="../media/image13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4" Type="http://schemas.openxmlformats.org/officeDocument/2006/relationships/image" Target="../media/image15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69.wmf"/><Relationship Id="rId6" Type="http://schemas.openxmlformats.org/officeDocument/2006/relationships/image" Target="../media/image7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1E74D61-21DC-4276-97AF-F6923E1F3519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571E648-83B2-4E0F-A350-11D98FD41C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EEB8FA0-24BD-4BFB-A31A-B0C692A0516E}" type="datetimeFigureOut">
              <a:rPr lang="zh-CN" altLang="en-US"/>
              <a:pPr>
                <a:defRPr/>
              </a:pPr>
              <a:t>2023/3/2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228B25B-C846-4B9A-A5EC-ED2AD84604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注意强调曲线和直线应该在同一平面上。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点击曲面的图形可以链接到相应的内容。</a:t>
            </a:r>
          </a:p>
        </p:txBody>
      </p:sp>
      <p:sp>
        <p:nvSpPr>
          <p:cNvPr id="4403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36603C6-3F97-4168-9865-A5AFBF46ADC4}" type="slidenum">
              <a:rPr lang="zh-CN" altLang="en-US" sz="1200"/>
              <a:pPr algn="r"/>
              <a:t>19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同济六版中，椭圆锥面的定义与课件上的定义本质上一样。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同济六版中，椭圆抛物面的定义与课件上的定义本质上一样。</a:t>
            </a: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D1E3516-C830-41F2-BD30-0C211D133EA4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8ED4488-40EA-4869-ACF1-4AF549C769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5558E-9BCE-44C6-A50A-635A5648B843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056CC-3864-41C5-AE22-6A7557CBBA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DBECC-BE1C-4F27-91CA-588533AA24CE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213C2-B44C-4506-8DB0-A32D74864B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F2C38-33F8-45A6-9205-AB95E4A119FD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DB236-76CC-4078-A924-8D3D57A4CF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CB959-1481-4849-AB80-46F041BCA749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192A1-8651-46C2-A54D-0032179619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B0789-840E-414A-A000-36208A8193B0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14136-E1C3-46AC-9B8C-B3A123AD43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1E80A-1B8E-44E6-9889-BAB8278A4ABA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6C9EB-97A4-423C-BAFE-FB6BE3F57E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FA5D8-9822-431D-A3D3-89B6CBD076A9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65715-EB06-4169-BE53-86532F03D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67A92-20D0-438E-B81B-0C4A6D248759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01995-BB5C-4D0B-941C-D7B7891493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1DE9A-2AA2-40F8-9CA9-BFC1ED280AB3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E5494-688D-4AFC-B290-4E01A7E325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FF6E-69FF-4206-B4B2-3D571BA02A67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1A14D-BDB6-4882-BFD8-A2BE15C1BE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98F10-BD4B-4ED3-8656-3921B61B7238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7BE4D-E3C4-41DF-90E2-B55C79F6F9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763B-C809-46A6-B478-1AB83B7D12D9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0D2CF-3487-4B3A-BABD-1627235450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8CF98-3E6E-4B64-8B02-087E669893AA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AA12-3100-4741-BE57-B5AB9D4CA3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7ED6E-D196-44D9-9FB9-DD346B0C2394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EFD68-DD2B-4B4B-9232-0C16699422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6FD89-64D3-43E3-BC85-42095D94B91A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7F87A-8276-4A30-9435-F59E5B3D37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40E13-61A0-412A-9ABA-A5D3C9866E6E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9489-7CD3-437A-A48F-6FBF39E8DD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FD4FC-6E8E-49B1-AA1C-521B8EF2EA5C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41F33-3656-48C0-A48C-BFD04B148C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7E74-BB10-436F-98A4-8315022200D8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879F8-55CC-4BDF-AF79-1C5116B5AD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FB10A-D473-4A17-9789-1A2B338271E2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6EE7A-2F1B-480B-9A08-A7FDBA6D39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AD2CB-F3C6-412E-B5B8-344C9C0F7250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8B96D-A5DC-4841-9C42-877D6E2D70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E505E-3140-4CE9-9D67-93C44DAD124F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4990C-4F25-4756-B004-89C79EDB8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BDC9A-C2D4-4C31-856C-86CFFB320313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0EA8A-445A-46E9-8E6A-CC253A9776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765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F1109FE-A554-47B6-A10B-8DC4E990EBD3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3A78882-5D8A-4A91-9C3B-4C1F0B196C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1" r:id="rId1"/>
    <p:sldLayoutId id="2147485209" r:id="rId2"/>
    <p:sldLayoutId id="2147485210" r:id="rId3"/>
    <p:sldLayoutId id="2147485211" r:id="rId4"/>
    <p:sldLayoutId id="2147485212" r:id="rId5"/>
    <p:sldLayoutId id="2147485213" r:id="rId6"/>
    <p:sldLayoutId id="2147485214" r:id="rId7"/>
    <p:sldLayoutId id="2147485215" r:id="rId8"/>
    <p:sldLayoutId id="2147485216" r:id="rId9"/>
    <p:sldLayoutId id="2147485217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867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5651CB1-E420-459E-A628-DBB7686B09C0}" type="datetimeFigureOut">
              <a:rPr lang="zh-CN" altLang="en-US"/>
              <a:pPr>
                <a:defRPr/>
              </a:pPr>
              <a:t>2023/3/2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DF08158-193F-4BA4-813A-EC896F5459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8" r:id="rId1"/>
    <p:sldLayoutId id="2147485219" r:id="rId2"/>
    <p:sldLayoutId id="2147485220" r:id="rId3"/>
    <p:sldLayoutId id="2147485221" r:id="rId4"/>
    <p:sldLayoutId id="2147485222" r:id="rId5"/>
    <p:sldLayoutId id="2147485223" r:id="rId6"/>
    <p:sldLayoutId id="2147485224" r:id="rId7"/>
    <p:sldLayoutId id="2147485225" r:id="rId8"/>
    <p:sldLayoutId id="2147485226" r:id="rId9"/>
    <p:sldLayoutId id="2147485227" r:id="rId10"/>
    <p:sldLayoutId id="2147485228" r:id="rId11"/>
    <p:sldLayoutId id="2147485229" r:id="rId12"/>
    <p:sldLayoutId id="214748523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5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jpeg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image" Target="../media/image79.jpe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1.bin"/><Relationship Id="rId12" Type="http://schemas.openxmlformats.org/officeDocument/2006/relationships/slide" Target="slide2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78.jpeg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50.jpeg"/><Relationship Id="rId10" Type="http://schemas.openxmlformats.org/officeDocument/2006/relationships/slide" Target="slide25.xml"/><Relationship Id="rId4" Type="http://schemas.openxmlformats.org/officeDocument/2006/relationships/oleObject" Target="../embeddings/oleObject38.bin"/><Relationship Id="rId9" Type="http://schemas.openxmlformats.org/officeDocument/2006/relationships/image" Target="../media/image77.jpeg"/><Relationship Id="rId14" Type="http://schemas.openxmlformats.org/officeDocument/2006/relationships/slide" Target="slide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eg"/><Relationship Id="rId3" Type="http://schemas.openxmlformats.org/officeDocument/2006/relationships/oleObject" Target="../embeddings/oleObject42.bin"/><Relationship Id="rId7" Type="http://schemas.openxmlformats.org/officeDocument/2006/relationships/slide" Target="slide3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2.jpeg"/><Relationship Id="rId5" Type="http://schemas.openxmlformats.org/officeDocument/2006/relationships/slide" Target="slide33.xml"/><Relationship Id="rId4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jpeg"/><Relationship Id="rId13" Type="http://schemas.openxmlformats.org/officeDocument/2006/relationships/oleObject" Target="../embeddings/oleObject50.bin"/><Relationship Id="rId3" Type="http://schemas.openxmlformats.org/officeDocument/2006/relationships/image" Target="../media/image87.jpeg"/><Relationship Id="rId7" Type="http://schemas.openxmlformats.org/officeDocument/2006/relationships/image" Target="../media/image97.jpeg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5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jpeg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95.jpeg"/><Relationship Id="rId15" Type="http://schemas.openxmlformats.org/officeDocument/2006/relationships/oleObject" Target="../embeddings/oleObject52.bin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94.jpeg"/><Relationship Id="rId9" Type="http://schemas.openxmlformats.org/officeDocument/2006/relationships/image" Target="../media/image99.jpeg"/><Relationship Id="rId14" Type="http://schemas.openxmlformats.org/officeDocument/2006/relationships/oleObject" Target="../embeddings/oleObject5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87.jpeg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103.jpeg"/><Relationship Id="rId4" Type="http://schemas.openxmlformats.org/officeDocument/2006/relationships/image" Target="../media/image102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slide" Target="slide19.xml"/><Relationship Id="rId5" Type="http://schemas.openxmlformats.org/officeDocument/2006/relationships/oleObject" Target="../embeddings/oleObject57.bin"/><Relationship Id="rId4" Type="http://schemas.openxmlformats.org/officeDocument/2006/relationships/image" Target="../media/image8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7.bin"/><Relationship Id="rId4" Type="http://schemas.openxmlformats.org/officeDocument/2006/relationships/image" Target="../media/image109.jpeg"/><Relationship Id="rId9" Type="http://schemas.openxmlformats.org/officeDocument/2006/relationships/slide" Target="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50.jpeg"/><Relationship Id="rId4" Type="http://schemas.openxmlformats.org/officeDocument/2006/relationships/oleObject" Target="../embeddings/oleObject7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50.jpeg"/><Relationship Id="rId4" Type="http://schemas.openxmlformats.org/officeDocument/2006/relationships/oleObject" Target="../embeddings/oleObject7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image" Target="../media/image5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109.jpeg"/><Relationship Id="rId4" Type="http://schemas.openxmlformats.org/officeDocument/2006/relationships/image" Target="../media/image5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7.png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" Type="http://schemas.openxmlformats.org/officeDocument/2006/relationships/audio" Target="../media/audio1.wav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38.pn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7.png"/><Relationship Id="rId11" Type="http://schemas.openxmlformats.org/officeDocument/2006/relationships/image" Target="../media/image133.png"/><Relationship Id="rId5" Type="http://schemas.openxmlformats.org/officeDocument/2006/relationships/oleObject" Target="../embeddings/oleObject83.bin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4" Type="http://schemas.openxmlformats.org/officeDocument/2006/relationships/slide" Target="slide19.xml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1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5.png"/><Relationship Id="rId12" Type="http://schemas.openxmlformats.org/officeDocument/2006/relationships/image" Target="../media/image14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4.png"/><Relationship Id="rId11" Type="http://schemas.openxmlformats.org/officeDocument/2006/relationships/image" Target="../media/image148.png"/><Relationship Id="rId5" Type="http://schemas.openxmlformats.org/officeDocument/2006/relationships/oleObject" Target="../embeddings/oleObject88.bin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1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audio" Target="../media/audio1.wav"/><Relationship Id="rId7" Type="http://schemas.openxmlformats.org/officeDocument/2006/relationships/image" Target="../media/image14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4.png"/><Relationship Id="rId5" Type="http://schemas.openxmlformats.org/officeDocument/2006/relationships/slide" Target="slide20.xml"/><Relationship Id="rId4" Type="http://schemas.openxmlformats.org/officeDocument/2006/relationships/oleObject" Target="../embeddings/oleObject9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159.png"/><Relationship Id="rId4" Type="http://schemas.openxmlformats.org/officeDocument/2006/relationships/slide" Target="slide20.xml"/><Relationship Id="rId9" Type="http://schemas.openxmlformats.org/officeDocument/2006/relationships/oleObject" Target="../embeddings/oleObject97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0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1.jpeg"/><Relationship Id="rId5" Type="http://schemas.openxmlformats.org/officeDocument/2006/relationships/image" Target="../media/image28.jpeg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30.jpeg"/><Relationship Id="rId4" Type="http://schemas.openxmlformats.org/officeDocument/2006/relationships/image" Target="../media/image27.jpeg"/><Relationship Id="rId9" Type="http://schemas.openxmlformats.org/officeDocument/2006/relationships/image" Target="../media/image29.jpeg"/><Relationship Id="rId1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7.bin"/><Relationship Id="rId7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jpeg"/><Relationship Id="rId5" Type="http://schemas.openxmlformats.org/officeDocument/2006/relationships/image" Target="../media/image38.jpeg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"/>
          <p:cNvSpPr>
            <a:spLocks noGrp="1"/>
          </p:cNvSpPr>
          <p:nvPr>
            <p:ph type="ctrTitle" idx="4294967295"/>
          </p:nvPr>
        </p:nvSpPr>
        <p:spPr bwMode="auto">
          <a:xfrm>
            <a:off x="685800" y="1752600"/>
            <a:ext cx="7772400" cy="1830388"/>
          </a:xfrm>
          <a:noFill/>
        </p:spPr>
        <p:txBody>
          <a:bodyPr anchor="b"/>
          <a:lstStyle/>
          <a:p>
            <a:pPr algn="r"/>
            <a:r>
              <a:rPr lang="zh-CN" altLang="en-US" sz="4000" smtClean="0">
                <a:effectLst/>
              </a:rPr>
              <a:t>第八章  向量代数与空间解析几何</a:t>
            </a:r>
          </a:p>
        </p:txBody>
      </p:sp>
      <p:sp>
        <p:nvSpPr>
          <p:cNvPr id="30723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第五节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曲面及其方程</a:t>
            </a: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将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/>
              <a:t>zOx</a:t>
            </a:r>
            <a:r>
              <a:rPr lang="en-US" altLang="zh-CN" smtClean="0"/>
              <a:t> </a:t>
            </a:r>
            <a:r>
              <a:rPr lang="zh-CN" altLang="en-US" smtClean="0"/>
              <a:t>面上的双曲线                      分别绕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zh-CN" altLang="en-US" smtClean="0"/>
              <a:t> 轴和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/>
              <a:t> 轴旋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转一周，求所形成的旋转曲面的方程．</a:t>
            </a:r>
            <a:endParaRPr lang="en-US" altLang="zh-CN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双曲线绕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zh-CN" altLang="en-US" smtClean="0"/>
              <a:t> 轴旋转一周所形成的旋转曲面的方程为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 双曲线绕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/>
              <a:t> 轴旋转一周所形成的旋转曲面的方程为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144963" y="71438"/>
          <a:ext cx="1498600" cy="838200"/>
        </p:xfrm>
        <a:graphic>
          <a:graphicData uri="http://schemas.openxmlformats.org/presentationml/2006/ole">
            <p:oleObj spid="_x0000_s6146" name="Equation" r:id="rId3" imgW="749160" imgH="41904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525838" y="2143125"/>
          <a:ext cx="2184400" cy="838200"/>
        </p:xfrm>
        <a:graphic>
          <a:graphicData uri="http://schemas.openxmlformats.org/presentationml/2006/ole">
            <p:oleObj spid="_x0000_s6147" name="Equation" r:id="rId4" imgW="1091880" imgH="4190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525838" y="3452813"/>
          <a:ext cx="2184400" cy="838200"/>
        </p:xfrm>
        <a:graphic>
          <a:graphicData uri="http://schemas.openxmlformats.org/presentationml/2006/ole">
            <p:oleObj spid="_x0000_s6148" name="Equation" r:id="rId5" imgW="1091880" imgH="419040" progId="Equation.DSMT4">
              <p:embed/>
            </p:oleObj>
          </a:graphicData>
        </a:graphic>
      </p:graphicFrame>
      <p:pic>
        <p:nvPicPr>
          <p:cNvPr id="86021" name="Picture 5" descr="F:\为人师表\任教课程\高等数学\temp\p22-旋转双叶双曲面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2188" y="4678363"/>
            <a:ext cx="3071812" cy="193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2" name="Picture 6" descr="F:\为人师表\任教课程\高等数学\temp\p22-旋转单叶双曲面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429125"/>
            <a:ext cx="2214563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20"/>
          <p:cNvGrpSpPr>
            <a:grpSpLocks/>
          </p:cNvGrpSpPr>
          <p:nvPr/>
        </p:nvGrpSpPr>
        <p:grpSpPr bwMode="auto">
          <a:xfrm>
            <a:off x="2970213" y="4514850"/>
            <a:ext cx="2346325" cy="2259013"/>
            <a:chOff x="77760" y="3500438"/>
            <a:chExt cx="2344746" cy="2259004"/>
          </a:xfrm>
        </p:grpSpPr>
        <p:sp>
          <p:nvSpPr>
            <p:cNvPr id="6167" name="Line 1035"/>
            <p:cNvSpPr>
              <a:spLocks noChangeShapeType="1"/>
            </p:cNvSpPr>
            <p:nvPr/>
          </p:nvSpPr>
          <p:spPr bwMode="auto">
            <a:xfrm flipV="1">
              <a:off x="1066780" y="3884712"/>
              <a:ext cx="0" cy="9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Line 1036"/>
            <p:cNvSpPr>
              <a:spLocks noChangeAspect="1" noChangeShapeType="1"/>
            </p:cNvSpPr>
            <p:nvPr/>
          </p:nvSpPr>
          <p:spPr bwMode="auto">
            <a:xfrm flipH="1">
              <a:off x="346780" y="4784712"/>
              <a:ext cx="720000" cy="7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Line 1037"/>
            <p:cNvSpPr>
              <a:spLocks noChangeShapeType="1"/>
            </p:cNvSpPr>
            <p:nvPr/>
          </p:nvSpPr>
          <p:spPr bwMode="auto">
            <a:xfrm>
              <a:off x="1066780" y="4784712"/>
              <a:ext cx="90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77760" y="5480044"/>
            <a:ext cx="279398" cy="279398"/>
          </p:xfrm>
          <a:graphic>
            <a:graphicData uri="http://schemas.openxmlformats.org/presentationml/2006/ole">
              <p:oleObj spid="_x0000_s6149" name="Equation" r:id="rId8" imgW="139680" imgH="139680" progId="Equation.DSMT4">
                <p:embed/>
              </p:oleObj>
            </a:graphicData>
          </a:graphic>
        </p:graphicFrame>
        <p:graphicFrame>
          <p:nvGraphicFramePr>
            <p:cNvPr id="3" name="Object 14"/>
            <p:cNvGraphicFramePr>
              <a:graphicFrameLocks noChangeAspect="1"/>
            </p:cNvGraphicFramePr>
            <p:nvPr/>
          </p:nvGraphicFramePr>
          <p:xfrm>
            <a:off x="714338" y="4451339"/>
            <a:ext cx="330198" cy="355597"/>
          </p:xfrm>
          <a:graphic>
            <a:graphicData uri="http://schemas.openxmlformats.org/presentationml/2006/ole">
              <p:oleObj spid="_x0000_s6150" name="Equation" r:id="rId9" imgW="164880" imgH="177480" progId="Equation.DSMT4">
                <p:embed/>
              </p:oleObj>
            </a:graphicData>
          </a:graphic>
        </p:graphicFrame>
        <p:graphicFrame>
          <p:nvGraphicFramePr>
            <p:cNvPr id="9" name="Object 15"/>
            <p:cNvGraphicFramePr>
              <a:graphicFrameLocks noChangeAspect="1"/>
            </p:cNvGraphicFramePr>
            <p:nvPr/>
          </p:nvGraphicFramePr>
          <p:xfrm>
            <a:off x="2143108" y="4622790"/>
            <a:ext cx="279398" cy="330198"/>
          </p:xfrm>
          <a:graphic>
            <a:graphicData uri="http://schemas.openxmlformats.org/presentationml/2006/ole">
              <p:oleObj spid="_x0000_s6151" name="Equation" r:id="rId10" imgW="139680" imgH="164880" progId="Equation.DSMT4">
                <p:embed/>
              </p:oleObj>
            </a:graphicData>
          </a:graphic>
        </p:graphicFrame>
        <p:graphicFrame>
          <p:nvGraphicFramePr>
            <p:cNvPr id="10" name="Object 16"/>
            <p:cNvGraphicFramePr>
              <a:graphicFrameLocks noChangeAspect="1"/>
            </p:cNvGraphicFramePr>
            <p:nvPr/>
          </p:nvGraphicFramePr>
          <p:xfrm>
            <a:off x="956796" y="3500438"/>
            <a:ext cx="228598" cy="279398"/>
          </p:xfrm>
          <a:graphic>
            <a:graphicData uri="http://schemas.openxmlformats.org/presentationml/2006/ole">
              <p:oleObj spid="_x0000_s6152" name="Equation" r:id="rId11" imgW="114120" imgH="139680" progId="Equation.DSMT4">
                <p:embed/>
              </p:oleObj>
            </a:graphicData>
          </a:graphic>
        </p:graphicFrame>
        <p:sp>
          <p:nvSpPr>
            <p:cNvPr id="6170" name="Line 1036"/>
            <p:cNvSpPr>
              <a:spLocks noChangeAspect="1" noChangeShapeType="1"/>
            </p:cNvSpPr>
            <p:nvPr/>
          </p:nvSpPr>
          <p:spPr bwMode="auto">
            <a:xfrm flipH="1">
              <a:off x="1065918" y="4071942"/>
              <a:ext cx="720000" cy="72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3786188" y="4927600"/>
            <a:ext cx="398462" cy="1770063"/>
            <a:chOff x="4262832" y="4943790"/>
            <a:chExt cx="398540" cy="1771358"/>
          </a:xfrm>
        </p:grpSpPr>
        <p:sp>
          <p:nvSpPr>
            <p:cNvPr id="19" name="任意多边形 18"/>
            <p:cNvSpPr/>
            <p:nvPr/>
          </p:nvSpPr>
          <p:spPr>
            <a:xfrm>
              <a:off x="4262832" y="5315537"/>
              <a:ext cx="46046" cy="1399611"/>
            </a:xfrm>
            <a:custGeom>
              <a:avLst/>
              <a:gdLst>
                <a:gd name="connsiteX0" fmla="*/ 0 w 171156"/>
                <a:gd name="connsiteY0" fmla="*/ 0 h 1420837"/>
                <a:gd name="connsiteX1" fmla="*/ 168812 w 171156"/>
                <a:gd name="connsiteY1" fmla="*/ 745588 h 1420837"/>
                <a:gd name="connsiteX2" fmla="*/ 14067 w 171156"/>
                <a:gd name="connsiteY2" fmla="*/ 1420837 h 142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156" h="1420837">
                  <a:moveTo>
                    <a:pt x="0" y="0"/>
                  </a:moveTo>
                  <a:cubicBezTo>
                    <a:pt x="83234" y="254391"/>
                    <a:pt x="166468" y="508782"/>
                    <a:pt x="168812" y="745588"/>
                  </a:cubicBezTo>
                  <a:cubicBezTo>
                    <a:pt x="171156" y="982394"/>
                    <a:pt x="92611" y="1201615"/>
                    <a:pt x="14067" y="1420837"/>
                  </a:cubicBezTo>
                </a:path>
              </a:pathLst>
            </a:cu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flipH="1">
              <a:off x="4572455" y="4943790"/>
              <a:ext cx="88917" cy="1399611"/>
            </a:xfrm>
            <a:custGeom>
              <a:avLst/>
              <a:gdLst>
                <a:gd name="connsiteX0" fmla="*/ 0 w 171156"/>
                <a:gd name="connsiteY0" fmla="*/ 0 h 1420837"/>
                <a:gd name="connsiteX1" fmla="*/ 168812 w 171156"/>
                <a:gd name="connsiteY1" fmla="*/ 745588 h 1420837"/>
                <a:gd name="connsiteX2" fmla="*/ 14067 w 171156"/>
                <a:gd name="connsiteY2" fmla="*/ 1420837 h 142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156" h="1420837">
                  <a:moveTo>
                    <a:pt x="0" y="0"/>
                  </a:moveTo>
                  <a:cubicBezTo>
                    <a:pt x="83234" y="254391"/>
                    <a:pt x="166468" y="508782"/>
                    <a:pt x="168812" y="745588"/>
                  </a:cubicBezTo>
                  <a:cubicBezTo>
                    <a:pt x="171156" y="982394"/>
                    <a:pt x="92611" y="1201615"/>
                    <a:pt x="14067" y="1420837"/>
                  </a:cubicBezTo>
                </a:path>
              </a:pathLst>
            </a:cu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1" name="组合 21"/>
          <p:cNvGrpSpPr>
            <a:grpSpLocks/>
          </p:cNvGrpSpPr>
          <p:nvPr/>
        </p:nvGrpSpPr>
        <p:grpSpPr bwMode="auto">
          <a:xfrm>
            <a:off x="971550" y="4927600"/>
            <a:ext cx="398463" cy="1770063"/>
            <a:chOff x="4262832" y="4943790"/>
            <a:chExt cx="398540" cy="1771358"/>
          </a:xfrm>
        </p:grpSpPr>
        <p:sp>
          <p:nvSpPr>
            <p:cNvPr id="23" name="任意多边形 22"/>
            <p:cNvSpPr/>
            <p:nvPr/>
          </p:nvSpPr>
          <p:spPr>
            <a:xfrm>
              <a:off x="4262832" y="5315537"/>
              <a:ext cx="46047" cy="1399611"/>
            </a:xfrm>
            <a:custGeom>
              <a:avLst/>
              <a:gdLst>
                <a:gd name="connsiteX0" fmla="*/ 0 w 171156"/>
                <a:gd name="connsiteY0" fmla="*/ 0 h 1420837"/>
                <a:gd name="connsiteX1" fmla="*/ 168812 w 171156"/>
                <a:gd name="connsiteY1" fmla="*/ 745588 h 1420837"/>
                <a:gd name="connsiteX2" fmla="*/ 14067 w 171156"/>
                <a:gd name="connsiteY2" fmla="*/ 1420837 h 142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156" h="1420837">
                  <a:moveTo>
                    <a:pt x="0" y="0"/>
                  </a:moveTo>
                  <a:cubicBezTo>
                    <a:pt x="83234" y="254391"/>
                    <a:pt x="166468" y="508782"/>
                    <a:pt x="168812" y="745588"/>
                  </a:cubicBezTo>
                  <a:cubicBezTo>
                    <a:pt x="171156" y="982394"/>
                    <a:pt x="92611" y="1201615"/>
                    <a:pt x="14067" y="1420837"/>
                  </a:cubicBezTo>
                </a:path>
              </a:pathLst>
            </a:cu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flipH="1">
              <a:off x="4572455" y="4943790"/>
              <a:ext cx="88917" cy="1399611"/>
            </a:xfrm>
            <a:custGeom>
              <a:avLst/>
              <a:gdLst>
                <a:gd name="connsiteX0" fmla="*/ 0 w 171156"/>
                <a:gd name="connsiteY0" fmla="*/ 0 h 1420837"/>
                <a:gd name="connsiteX1" fmla="*/ 168812 w 171156"/>
                <a:gd name="connsiteY1" fmla="*/ 745588 h 1420837"/>
                <a:gd name="connsiteX2" fmla="*/ 14067 w 171156"/>
                <a:gd name="connsiteY2" fmla="*/ 1420837 h 142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156" h="1420837">
                  <a:moveTo>
                    <a:pt x="0" y="0"/>
                  </a:moveTo>
                  <a:cubicBezTo>
                    <a:pt x="83234" y="254391"/>
                    <a:pt x="166468" y="508782"/>
                    <a:pt x="168812" y="745588"/>
                  </a:cubicBezTo>
                  <a:cubicBezTo>
                    <a:pt x="171156" y="982394"/>
                    <a:pt x="92611" y="1201615"/>
                    <a:pt x="14067" y="1420837"/>
                  </a:cubicBezTo>
                </a:path>
              </a:pathLst>
            </a:cu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171575" y="2332038"/>
            <a:ext cx="233838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旋转单叶双曲面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4" name="形状 33"/>
          <p:cNvCxnSpPr/>
          <p:nvPr/>
        </p:nvCxnSpPr>
        <p:spPr>
          <a:xfrm rot="10800000" flipV="1">
            <a:off x="500063" y="2576513"/>
            <a:ext cx="642937" cy="1866900"/>
          </a:xfrm>
          <a:prstGeom prst="bentConnector2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171575" y="3640138"/>
            <a:ext cx="23383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旋转双叶双曲面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形状 35"/>
          <p:cNvCxnSpPr/>
          <p:nvPr/>
        </p:nvCxnSpPr>
        <p:spPr>
          <a:xfrm rot="16200000" flipH="1">
            <a:off x="5917406" y="3960019"/>
            <a:ext cx="809625" cy="642938"/>
          </a:xfrm>
          <a:prstGeom prst="bentConnector3">
            <a:avLst>
              <a:gd name="adj1" fmla="val -1176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repeatCount="indefinit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ntr" presetSubtype="5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定义：</a:t>
            </a:r>
            <a:r>
              <a:rPr lang="zh-CN" altLang="en-US" sz="2400" smtClean="0"/>
              <a:t>直线 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 沿着定曲线 </a:t>
            </a:r>
            <a:r>
              <a:rPr lang="en-US" altLang="zh-CN" sz="2400" i="1" smtClean="0"/>
              <a:t>C</a:t>
            </a:r>
            <a:r>
              <a:rPr lang="zh-CN" altLang="en-US" sz="2400" smtClean="0"/>
              <a:t> </a:t>
            </a:r>
            <a:endParaRPr lang="en-US" altLang="zh-CN" sz="2400" smtClean="0"/>
          </a:p>
          <a:p>
            <a:pPr>
              <a:buFont typeface="Wingdings 3" pitchFamily="18" charset="2"/>
              <a:buNone/>
            </a:pPr>
            <a:r>
              <a:rPr lang="zh-CN" altLang="en-US" sz="2400" smtClean="0"/>
              <a:t>平移形成的曲面称为</a:t>
            </a:r>
            <a:r>
              <a:rPr lang="zh-CN" altLang="en-US" sz="2400" smtClean="0">
                <a:solidFill>
                  <a:srgbClr val="FF0000"/>
                </a:solidFill>
              </a:rPr>
              <a:t>柱面</a:t>
            </a:r>
            <a:r>
              <a:rPr lang="zh-CN" altLang="en-US" sz="2400" smtClean="0"/>
              <a:t>，</a:t>
            </a:r>
            <a:endParaRPr lang="en-US" altLang="zh-CN" sz="2400" smtClean="0"/>
          </a:p>
          <a:p>
            <a:pPr>
              <a:buFont typeface="Wingdings 3" pitchFamily="18" charset="2"/>
              <a:buNone/>
            </a:pPr>
            <a:endParaRPr lang="en-US" altLang="zh-CN" sz="2400" smtClean="0"/>
          </a:p>
          <a:p>
            <a:pPr>
              <a:buFont typeface="Wingdings 3" pitchFamily="18" charset="2"/>
              <a:buNone/>
            </a:pPr>
            <a:r>
              <a:rPr lang="zh-CN" altLang="en-US" sz="2400" smtClean="0"/>
              <a:t>定曲线 </a:t>
            </a:r>
            <a:r>
              <a:rPr lang="en-US" altLang="zh-CN" sz="2400" i="1" smtClean="0"/>
              <a:t>C</a:t>
            </a:r>
            <a:r>
              <a:rPr lang="zh-CN" altLang="en-US" sz="2400" smtClean="0"/>
              <a:t> 称为柱面的</a:t>
            </a:r>
            <a:r>
              <a:rPr lang="zh-CN" altLang="en-US" sz="2400" smtClean="0">
                <a:solidFill>
                  <a:srgbClr val="FF0000"/>
                </a:solidFill>
              </a:rPr>
              <a:t>准线</a:t>
            </a:r>
            <a:r>
              <a:rPr lang="zh-CN" altLang="en-US" sz="2400" smtClean="0"/>
              <a:t>，</a:t>
            </a:r>
            <a:endParaRPr lang="en-US" altLang="zh-CN" sz="2400" smtClean="0"/>
          </a:p>
          <a:p>
            <a:pPr>
              <a:buFont typeface="Wingdings 3" pitchFamily="18" charset="2"/>
              <a:buNone/>
            </a:pPr>
            <a:r>
              <a:rPr lang="zh-CN" altLang="en-US" sz="2400" smtClean="0"/>
              <a:t>直线 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 称为柱面的</a:t>
            </a:r>
            <a:r>
              <a:rPr lang="zh-CN" altLang="en-US" sz="2400" smtClean="0">
                <a:solidFill>
                  <a:srgbClr val="FF0000"/>
                </a:solidFill>
              </a:rPr>
              <a:t>母线</a:t>
            </a:r>
            <a:r>
              <a:rPr lang="zh-CN" altLang="en-US" sz="2400" smtClean="0"/>
              <a:t>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三、柱面</a:t>
            </a:r>
            <a:endParaRPr lang="zh-CN" altLang="en-US" dirty="0"/>
          </a:p>
        </p:txBody>
      </p:sp>
      <p:pic>
        <p:nvPicPr>
          <p:cNvPr id="34820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5" y="1481138"/>
            <a:ext cx="3333750" cy="26670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5" y="1481138"/>
            <a:ext cx="3333750" cy="26670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5" y="1481138"/>
            <a:ext cx="3333750" cy="26670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8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5" y="1481138"/>
            <a:ext cx="3333750" cy="26670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9" name="Picture 2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5" y="1481138"/>
            <a:ext cx="3333750" cy="26670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00625" y="1481138"/>
            <a:ext cx="3333750" cy="26670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625" y="1481138"/>
            <a:ext cx="3333750" cy="26670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00625" y="1481138"/>
            <a:ext cx="3333750" cy="26670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00625" y="1481138"/>
            <a:ext cx="3333750" cy="26670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14" name="Picture 2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00625" y="1481138"/>
            <a:ext cx="3333750" cy="26670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00625" y="1481138"/>
            <a:ext cx="3333750" cy="26670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000625" y="1481138"/>
            <a:ext cx="3333750" cy="26670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067300" y="1557338"/>
            <a:ext cx="919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直线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143625" y="3357563"/>
            <a:ext cx="933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曲线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160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67300" y="1557338"/>
            <a:ext cx="919163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母线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143625" y="3357563"/>
            <a:ext cx="93345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准线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 rot="16200000" flipH="1">
            <a:off x="4643438" y="2500312"/>
            <a:ext cx="1143000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2</a:t>
            </a:r>
            <a:endParaRPr lang="en-US" altLang="zh-CN" smtClean="0"/>
          </a:p>
          <a:p>
            <a:r>
              <a:rPr lang="zh-CN" altLang="en-US" smtClean="0"/>
              <a:t>在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面上，方程表示以原点为圆心， </a:t>
            </a:r>
            <a:r>
              <a:rPr lang="en-US" altLang="zh-CN" i="1" smtClean="0"/>
              <a:t>R</a:t>
            </a:r>
            <a:r>
              <a:rPr lang="zh-CN" altLang="en-US" smtClean="0"/>
              <a:t> 为半径的圆．</a:t>
            </a:r>
            <a:endParaRPr lang="en-US" altLang="zh-CN" smtClean="0"/>
          </a:p>
          <a:p>
            <a:r>
              <a:rPr lang="zh-CN" altLang="en-US" smtClean="0"/>
              <a:t>在空间直角坐标系中，方程表示平行于 </a:t>
            </a:r>
            <a:r>
              <a:rPr lang="en-US" altLang="zh-CN" i="1" smtClean="0"/>
              <a:t>z</a:t>
            </a:r>
            <a:r>
              <a:rPr lang="zh-CN" altLang="en-US" smtClean="0"/>
              <a:t> 轴的直线 </a:t>
            </a:r>
            <a:r>
              <a:rPr lang="en-US" altLang="zh-CN" i="1" smtClean="0"/>
              <a:t>l</a:t>
            </a:r>
            <a:r>
              <a:rPr lang="zh-CN" altLang="en-US" smtClean="0"/>
              <a:t> 沿着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面上的圆平移所形成的曲面，称为</a:t>
            </a:r>
            <a:r>
              <a:rPr lang="zh-CN" altLang="en-US" smtClean="0">
                <a:solidFill>
                  <a:srgbClr val="FF0000"/>
                </a:solidFill>
              </a:rPr>
              <a:t>圆柱面</a:t>
            </a:r>
            <a:r>
              <a:rPr lang="zh-CN" altLang="en-US" smtClean="0"/>
              <a:t>．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准线：</a:t>
            </a:r>
            <a:r>
              <a:rPr lang="zh-CN" altLang="en-US" smtClean="0"/>
              <a:t>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面上的圆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2</a:t>
            </a:r>
            <a:r>
              <a:rPr lang="zh-CN" altLang="en-US" smtClean="0"/>
              <a:t> ．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母线：</a:t>
            </a:r>
            <a:r>
              <a:rPr lang="zh-CN" altLang="en-US" smtClean="0"/>
              <a:t>平行于 </a:t>
            </a:r>
            <a:r>
              <a:rPr lang="en-US" altLang="zh-CN" i="1" smtClean="0"/>
              <a:t>z</a:t>
            </a:r>
            <a:r>
              <a:rPr lang="zh-CN" altLang="en-US" smtClean="0"/>
              <a:t> 轴的直线 </a:t>
            </a:r>
            <a:r>
              <a:rPr lang="en-US" altLang="zh-CN" i="1" smtClean="0"/>
              <a:t>l </a:t>
            </a:r>
            <a:r>
              <a:rPr lang="zh-CN" altLang="en-US" smtClean="0"/>
              <a:t>．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 smtClean="0"/>
              <a:t>圆柱面</a:t>
            </a:r>
            <a:endParaRPr lang="zh-CN" altLang="en-US" dirty="0"/>
          </a:p>
        </p:txBody>
      </p:sp>
      <p:pic>
        <p:nvPicPr>
          <p:cNvPr id="5" name="Picture 2" descr="C:\Users\cjl\Desktop\p23-圆柱面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88" y="3357563"/>
            <a:ext cx="3071812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Users\cjl\Desktop\p23-圆柱面-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88" y="3357563"/>
            <a:ext cx="3071812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cjl\Desktop\p23-圆柱面-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88" y="3357563"/>
            <a:ext cx="3071812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7866063" y="4221163"/>
            <a:ext cx="0" cy="20161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" name="Oval 9"/>
          <p:cNvSpPr>
            <a:spLocks noChangeAspect="1" noChangeArrowheads="1"/>
          </p:cNvSpPr>
          <p:nvPr/>
        </p:nvSpPr>
        <p:spPr bwMode="auto">
          <a:xfrm>
            <a:off x="7812088" y="5121275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418" grpId="0" animBg="1"/>
      <p:bldP spid="174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椭圆柱面</a:t>
            </a:r>
            <a:endParaRPr lang="zh-CN" altLang="en-US" dirty="0"/>
          </a:p>
        </p:txBody>
      </p:sp>
      <p:pic>
        <p:nvPicPr>
          <p:cNvPr id="90115" name="Picture 3" descr="C:\Users\cjl\Desktop\p24-椭圆柱面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81138"/>
            <a:ext cx="41148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6" name="Picture 4" descr="C:\Users\cjl\Desktop\p24-椭圆柱面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9175" y="1481138"/>
            <a:ext cx="38576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抛物柱面及平面</a:t>
            </a:r>
            <a:endParaRPr lang="zh-CN" altLang="en-US" dirty="0"/>
          </a:p>
        </p:txBody>
      </p:sp>
      <p:grpSp>
        <p:nvGrpSpPr>
          <p:cNvPr id="3" name="组合 46"/>
          <p:cNvGrpSpPr>
            <a:grpSpLocks/>
          </p:cNvGrpSpPr>
          <p:nvPr/>
        </p:nvGrpSpPr>
        <p:grpSpPr bwMode="auto">
          <a:xfrm>
            <a:off x="1947863" y="2405063"/>
            <a:ext cx="1327150" cy="2514600"/>
            <a:chOff x="2133600" y="2819400"/>
            <a:chExt cx="1327150" cy="2514600"/>
          </a:xfrm>
        </p:grpSpPr>
        <p:sp>
          <p:nvSpPr>
            <p:cNvPr id="7201" name="Freeform 1028"/>
            <p:cNvSpPr>
              <a:spLocks/>
            </p:cNvSpPr>
            <p:nvPr/>
          </p:nvSpPr>
          <p:spPr bwMode="auto">
            <a:xfrm>
              <a:off x="2133600" y="2819400"/>
              <a:ext cx="1320800" cy="914400"/>
            </a:xfrm>
            <a:custGeom>
              <a:avLst/>
              <a:gdLst>
                <a:gd name="T0" fmla="*/ 2147483647 w 832"/>
                <a:gd name="T1" fmla="*/ 0 h 576"/>
                <a:gd name="T2" fmla="*/ 2147483647 w 832"/>
                <a:gd name="T3" fmla="*/ 2147483647 h 576"/>
                <a:gd name="T4" fmla="*/ 2147483647 w 832"/>
                <a:gd name="T5" fmla="*/ 2147483647 h 576"/>
                <a:gd name="T6" fmla="*/ 0 60000 65536"/>
                <a:gd name="T7" fmla="*/ 0 60000 65536"/>
                <a:gd name="T8" fmla="*/ 0 60000 65536"/>
                <a:gd name="T9" fmla="*/ 0 w 832"/>
                <a:gd name="T10" fmla="*/ 0 h 576"/>
                <a:gd name="T11" fmla="*/ 832 w 8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2" h="576">
                  <a:moveTo>
                    <a:pt x="832" y="0"/>
                  </a:moveTo>
                  <a:cubicBezTo>
                    <a:pt x="480" y="48"/>
                    <a:pt x="128" y="96"/>
                    <a:pt x="64" y="192"/>
                  </a:cubicBezTo>
                  <a:cubicBezTo>
                    <a:pt x="0" y="288"/>
                    <a:pt x="384" y="512"/>
                    <a:pt x="448" y="57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Freeform 1029"/>
            <p:cNvSpPr>
              <a:spLocks/>
            </p:cNvSpPr>
            <p:nvPr/>
          </p:nvSpPr>
          <p:spPr bwMode="auto">
            <a:xfrm>
              <a:off x="2133600" y="4419600"/>
              <a:ext cx="1320800" cy="914400"/>
            </a:xfrm>
            <a:custGeom>
              <a:avLst/>
              <a:gdLst>
                <a:gd name="T0" fmla="*/ 2147483647 w 832"/>
                <a:gd name="T1" fmla="*/ 0 h 576"/>
                <a:gd name="T2" fmla="*/ 2147483647 w 832"/>
                <a:gd name="T3" fmla="*/ 2147483647 h 576"/>
                <a:gd name="T4" fmla="*/ 2147483647 w 832"/>
                <a:gd name="T5" fmla="*/ 2147483647 h 576"/>
                <a:gd name="T6" fmla="*/ 0 60000 65536"/>
                <a:gd name="T7" fmla="*/ 0 60000 65536"/>
                <a:gd name="T8" fmla="*/ 0 60000 65536"/>
                <a:gd name="T9" fmla="*/ 0 w 832"/>
                <a:gd name="T10" fmla="*/ 0 h 576"/>
                <a:gd name="T11" fmla="*/ 832 w 8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2" h="576">
                  <a:moveTo>
                    <a:pt x="832" y="0"/>
                  </a:moveTo>
                  <a:cubicBezTo>
                    <a:pt x="480" y="48"/>
                    <a:pt x="128" y="96"/>
                    <a:pt x="64" y="192"/>
                  </a:cubicBezTo>
                  <a:cubicBezTo>
                    <a:pt x="0" y="288"/>
                    <a:pt x="384" y="512"/>
                    <a:pt x="448" y="57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Line 1030"/>
            <p:cNvSpPr>
              <a:spLocks noChangeShapeType="1"/>
            </p:cNvSpPr>
            <p:nvPr/>
          </p:nvSpPr>
          <p:spPr bwMode="auto">
            <a:xfrm>
              <a:off x="2851150" y="3733800"/>
              <a:ext cx="0" cy="160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Line 1031"/>
            <p:cNvSpPr>
              <a:spLocks noChangeShapeType="1"/>
            </p:cNvSpPr>
            <p:nvPr/>
          </p:nvSpPr>
          <p:spPr bwMode="auto">
            <a:xfrm>
              <a:off x="3460750" y="2819400"/>
              <a:ext cx="0" cy="160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Line 1032"/>
            <p:cNvSpPr>
              <a:spLocks noChangeShapeType="1"/>
            </p:cNvSpPr>
            <p:nvPr/>
          </p:nvSpPr>
          <p:spPr bwMode="auto">
            <a:xfrm>
              <a:off x="2222500" y="3155950"/>
              <a:ext cx="0" cy="160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41"/>
          <p:cNvGrpSpPr>
            <a:grpSpLocks/>
          </p:cNvGrpSpPr>
          <p:nvPr/>
        </p:nvGrpSpPr>
        <p:grpSpPr bwMode="auto">
          <a:xfrm>
            <a:off x="457200" y="1600200"/>
            <a:ext cx="3851275" cy="2836863"/>
            <a:chOff x="642910" y="2014528"/>
            <a:chExt cx="3851300" cy="2836880"/>
          </a:xfrm>
        </p:grpSpPr>
        <p:sp>
          <p:nvSpPr>
            <p:cNvPr id="7198" name="Line 1035"/>
            <p:cNvSpPr>
              <a:spLocks noChangeShapeType="1"/>
            </p:cNvSpPr>
            <p:nvPr/>
          </p:nvSpPr>
          <p:spPr bwMode="auto">
            <a:xfrm flipV="1">
              <a:off x="2209800" y="2062163"/>
              <a:ext cx="0" cy="18145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Line 1036"/>
            <p:cNvSpPr>
              <a:spLocks noChangeShapeType="1"/>
            </p:cNvSpPr>
            <p:nvPr/>
          </p:nvSpPr>
          <p:spPr bwMode="auto">
            <a:xfrm flipH="1">
              <a:off x="958850" y="3876675"/>
              <a:ext cx="1250950" cy="700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Line 1037"/>
            <p:cNvSpPr>
              <a:spLocks noChangeShapeType="1"/>
            </p:cNvSpPr>
            <p:nvPr/>
          </p:nvSpPr>
          <p:spPr bwMode="auto">
            <a:xfrm>
              <a:off x="2209800" y="3876675"/>
              <a:ext cx="1949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642910" y="4572008"/>
            <a:ext cx="279400" cy="279400"/>
          </p:xfrm>
          <a:graphic>
            <a:graphicData uri="http://schemas.openxmlformats.org/presentationml/2006/ole">
              <p:oleObj spid="_x0000_s7176" name="Equation" r:id="rId3" imgW="139680" imgH="139680" progId="Equation.DSMT4">
                <p:embed/>
              </p:oleObj>
            </a:graphicData>
          </a:graphic>
        </p:graphicFrame>
        <p:graphicFrame>
          <p:nvGraphicFramePr>
            <p:cNvPr id="9" name="Object 14"/>
            <p:cNvGraphicFramePr>
              <a:graphicFrameLocks noChangeAspect="1"/>
            </p:cNvGraphicFramePr>
            <p:nvPr/>
          </p:nvGraphicFramePr>
          <p:xfrm>
            <a:off x="1857356" y="3543300"/>
            <a:ext cx="330200" cy="355600"/>
          </p:xfrm>
          <a:graphic>
            <a:graphicData uri="http://schemas.openxmlformats.org/presentationml/2006/ole">
              <p:oleObj spid="_x0000_s7177" name="Equation" r:id="rId4" imgW="164880" imgH="177480" progId="Equation.DSMT4">
                <p:embed/>
              </p:oleObj>
            </a:graphicData>
          </a:graphic>
        </p:graphicFrame>
        <p:graphicFrame>
          <p:nvGraphicFramePr>
            <p:cNvPr id="10" name="Object 15"/>
            <p:cNvGraphicFramePr>
              <a:graphicFrameLocks noChangeAspect="1"/>
            </p:cNvGraphicFramePr>
            <p:nvPr/>
          </p:nvGraphicFramePr>
          <p:xfrm>
            <a:off x="4214810" y="3714752"/>
            <a:ext cx="279400" cy="330200"/>
          </p:xfrm>
          <a:graphic>
            <a:graphicData uri="http://schemas.openxmlformats.org/presentationml/2006/ole">
              <p:oleObj spid="_x0000_s7178" name="Equation" r:id="rId5" imgW="139680" imgH="164880" progId="Equation.DSMT4">
                <p:embed/>
              </p:oleObj>
            </a:graphicData>
          </a:graphic>
        </p:graphicFrame>
        <p:graphicFrame>
          <p:nvGraphicFramePr>
            <p:cNvPr id="11" name="Object 16"/>
            <p:cNvGraphicFramePr>
              <a:graphicFrameLocks noChangeAspect="1"/>
            </p:cNvGraphicFramePr>
            <p:nvPr/>
          </p:nvGraphicFramePr>
          <p:xfrm>
            <a:off x="1914508" y="2014528"/>
            <a:ext cx="228600" cy="279400"/>
          </p:xfrm>
          <a:graphic>
            <a:graphicData uri="http://schemas.openxmlformats.org/presentationml/2006/ole">
              <p:oleObj spid="_x0000_s7179" name="Equation" r:id="rId6" imgW="114120" imgH="139680" progId="Equation.DSMT4">
                <p:embed/>
              </p:oleObj>
            </a:graphicData>
          </a:graphic>
        </p:graphicFrame>
      </p:grpSp>
      <p:grpSp>
        <p:nvGrpSpPr>
          <p:cNvPr id="5" name="组合 42"/>
          <p:cNvGrpSpPr>
            <a:grpSpLocks/>
          </p:cNvGrpSpPr>
          <p:nvPr/>
        </p:nvGrpSpPr>
        <p:grpSpPr bwMode="auto">
          <a:xfrm>
            <a:off x="1935163" y="2786063"/>
            <a:ext cx="2879725" cy="1219200"/>
            <a:chOff x="2120900" y="3200400"/>
            <a:chExt cx="2879728" cy="1219200"/>
          </a:xfrm>
        </p:grpSpPr>
        <p:sp>
          <p:nvSpPr>
            <p:cNvPr id="7197" name="Freeform 1033"/>
            <p:cNvSpPr>
              <a:spLocks/>
            </p:cNvSpPr>
            <p:nvPr/>
          </p:nvSpPr>
          <p:spPr bwMode="auto">
            <a:xfrm>
              <a:off x="2120900" y="3505200"/>
              <a:ext cx="1320800" cy="914400"/>
            </a:xfrm>
            <a:custGeom>
              <a:avLst/>
              <a:gdLst>
                <a:gd name="T0" fmla="*/ 2147483647 w 832"/>
                <a:gd name="T1" fmla="*/ 0 h 576"/>
                <a:gd name="T2" fmla="*/ 2147483647 w 832"/>
                <a:gd name="T3" fmla="*/ 2147483647 h 576"/>
                <a:gd name="T4" fmla="*/ 2147483647 w 832"/>
                <a:gd name="T5" fmla="*/ 2147483647 h 576"/>
                <a:gd name="T6" fmla="*/ 0 60000 65536"/>
                <a:gd name="T7" fmla="*/ 0 60000 65536"/>
                <a:gd name="T8" fmla="*/ 0 60000 65536"/>
                <a:gd name="T9" fmla="*/ 0 w 832"/>
                <a:gd name="T10" fmla="*/ 0 h 576"/>
                <a:gd name="T11" fmla="*/ 832 w 8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2" h="576">
                  <a:moveTo>
                    <a:pt x="832" y="0"/>
                  </a:moveTo>
                  <a:cubicBezTo>
                    <a:pt x="480" y="48"/>
                    <a:pt x="128" y="96"/>
                    <a:pt x="64" y="192"/>
                  </a:cubicBezTo>
                  <a:cubicBezTo>
                    <a:pt x="0" y="288"/>
                    <a:pt x="384" y="512"/>
                    <a:pt x="448" y="576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" name="Object 17"/>
            <p:cNvGraphicFramePr>
              <a:graphicFrameLocks noChangeAspect="1"/>
            </p:cNvGraphicFramePr>
            <p:nvPr/>
          </p:nvGraphicFramePr>
          <p:xfrm>
            <a:off x="3502028" y="3200400"/>
            <a:ext cx="1498600" cy="457200"/>
          </p:xfrm>
          <a:graphic>
            <a:graphicData uri="http://schemas.openxmlformats.org/presentationml/2006/ole">
              <p:oleObj spid="_x0000_s7175" name="Equation" r:id="rId7" imgW="749160" imgH="228600" progId="Equation.DSMT4">
                <p:embed/>
              </p:oleObj>
            </a:graphicData>
          </a:graphic>
        </p:graphicFrame>
      </p:grpSp>
      <p:grpSp>
        <p:nvGrpSpPr>
          <p:cNvPr id="6" name="组合 44"/>
          <p:cNvGrpSpPr>
            <a:grpSpLocks/>
          </p:cNvGrpSpPr>
          <p:nvPr/>
        </p:nvGrpSpPr>
        <p:grpSpPr bwMode="auto">
          <a:xfrm>
            <a:off x="2843213" y="1885950"/>
            <a:ext cx="857250" cy="2132013"/>
            <a:chOff x="3028942" y="2300280"/>
            <a:chExt cx="857256" cy="2132020"/>
          </a:xfrm>
        </p:grpSpPr>
        <p:sp>
          <p:nvSpPr>
            <p:cNvPr id="7195" name="Line 1042"/>
            <p:cNvSpPr>
              <a:spLocks noChangeShapeType="1"/>
            </p:cNvSpPr>
            <p:nvPr/>
          </p:nvSpPr>
          <p:spPr bwMode="auto">
            <a:xfrm>
              <a:off x="3457570" y="2832100"/>
              <a:ext cx="0" cy="1600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Text Box 1054"/>
            <p:cNvSpPr txBox="1">
              <a:spLocks noChangeArrowheads="1"/>
            </p:cNvSpPr>
            <p:nvPr/>
          </p:nvSpPr>
          <p:spPr bwMode="auto">
            <a:xfrm>
              <a:off x="3028942" y="2300280"/>
              <a:ext cx="8572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/>
                <a:t>母线</a:t>
              </a:r>
            </a:p>
          </p:txBody>
        </p:sp>
      </p:grpSp>
      <p:sp>
        <p:nvSpPr>
          <p:cNvPr id="7185" name="矩形 26"/>
          <p:cNvSpPr>
            <a:spLocks noChangeArrowheads="1"/>
          </p:cNvSpPr>
          <p:nvPr/>
        </p:nvSpPr>
        <p:spPr bwMode="auto">
          <a:xfrm>
            <a:off x="2714625" y="4471988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抛物柱面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2" name="组合 41"/>
          <p:cNvGrpSpPr>
            <a:grpSpLocks/>
          </p:cNvGrpSpPr>
          <p:nvPr/>
        </p:nvGrpSpPr>
        <p:grpSpPr bwMode="auto">
          <a:xfrm>
            <a:off x="4992688" y="1600200"/>
            <a:ext cx="3336925" cy="2879725"/>
            <a:chOff x="1157246" y="2014528"/>
            <a:chExt cx="3336964" cy="2879744"/>
          </a:xfrm>
        </p:grpSpPr>
        <p:sp>
          <p:nvSpPr>
            <p:cNvPr id="7192" name="Line 1035"/>
            <p:cNvSpPr>
              <a:spLocks noChangeShapeType="1"/>
            </p:cNvSpPr>
            <p:nvPr/>
          </p:nvSpPr>
          <p:spPr bwMode="auto">
            <a:xfrm flipV="1">
              <a:off x="2209800" y="2062163"/>
              <a:ext cx="0" cy="18145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1036"/>
            <p:cNvSpPr>
              <a:spLocks noChangeShapeType="1"/>
            </p:cNvSpPr>
            <p:nvPr/>
          </p:nvSpPr>
          <p:spPr bwMode="auto">
            <a:xfrm flipH="1">
              <a:off x="1480235" y="3876675"/>
              <a:ext cx="720005" cy="7200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1037"/>
            <p:cNvSpPr>
              <a:spLocks noChangeShapeType="1"/>
            </p:cNvSpPr>
            <p:nvPr/>
          </p:nvSpPr>
          <p:spPr bwMode="auto">
            <a:xfrm>
              <a:off x="2209800" y="3876675"/>
              <a:ext cx="1949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7"/>
            <p:cNvGraphicFramePr>
              <a:graphicFrameLocks noChangeAspect="1"/>
            </p:cNvGraphicFramePr>
            <p:nvPr/>
          </p:nvGraphicFramePr>
          <p:xfrm>
            <a:off x="1157246" y="4614872"/>
            <a:ext cx="279400" cy="279400"/>
          </p:xfrm>
          <a:graphic>
            <a:graphicData uri="http://schemas.openxmlformats.org/presentationml/2006/ole">
              <p:oleObj spid="_x0000_s7171" name="Equation" r:id="rId8" imgW="139680" imgH="139680" progId="Equation.DSMT4">
                <p:embed/>
              </p:oleObj>
            </a:graphicData>
          </a:graphic>
        </p:graphicFrame>
        <p:graphicFrame>
          <p:nvGraphicFramePr>
            <p:cNvPr id="15" name="Object 8"/>
            <p:cNvGraphicFramePr>
              <a:graphicFrameLocks noChangeAspect="1"/>
            </p:cNvGraphicFramePr>
            <p:nvPr/>
          </p:nvGraphicFramePr>
          <p:xfrm>
            <a:off x="1857356" y="3543300"/>
            <a:ext cx="330200" cy="355600"/>
          </p:xfrm>
          <a:graphic>
            <a:graphicData uri="http://schemas.openxmlformats.org/presentationml/2006/ole">
              <p:oleObj spid="_x0000_s7172" name="Equation" r:id="rId9" imgW="164880" imgH="177480" progId="Equation.DSMT4">
                <p:embed/>
              </p:oleObj>
            </a:graphicData>
          </a:graphic>
        </p:graphicFrame>
        <p:graphicFrame>
          <p:nvGraphicFramePr>
            <p:cNvPr id="16" name="Object 9"/>
            <p:cNvGraphicFramePr>
              <a:graphicFrameLocks noChangeAspect="1"/>
            </p:cNvGraphicFramePr>
            <p:nvPr/>
          </p:nvGraphicFramePr>
          <p:xfrm>
            <a:off x="4214810" y="3714752"/>
            <a:ext cx="279400" cy="330200"/>
          </p:xfrm>
          <a:graphic>
            <a:graphicData uri="http://schemas.openxmlformats.org/presentationml/2006/ole">
              <p:oleObj spid="_x0000_s7173" name="Equation" r:id="rId10" imgW="139680" imgH="164880" progId="Equation.DSMT4">
                <p:embed/>
              </p:oleObj>
            </a:graphicData>
          </a:graphic>
        </p:graphicFrame>
        <p:graphicFrame>
          <p:nvGraphicFramePr>
            <p:cNvPr id="17" name="Object 10"/>
            <p:cNvGraphicFramePr>
              <a:graphicFrameLocks noChangeAspect="1"/>
            </p:cNvGraphicFramePr>
            <p:nvPr/>
          </p:nvGraphicFramePr>
          <p:xfrm>
            <a:off x="1914508" y="2014528"/>
            <a:ext cx="228600" cy="279400"/>
          </p:xfrm>
          <a:graphic>
            <a:graphicData uri="http://schemas.openxmlformats.org/presentationml/2006/ole">
              <p:oleObj spid="_x0000_s7174" name="Equation" r:id="rId11" imgW="114120" imgH="139680" progId="Equation.DSMT4">
                <p:embed/>
              </p:oleObj>
            </a:graphicData>
          </a:graphic>
        </p:graphicFrame>
      </p:grpSp>
      <p:sp>
        <p:nvSpPr>
          <p:cNvPr id="37" name="平行四边形 36"/>
          <p:cNvSpPr>
            <a:spLocks noChangeArrowheads="1"/>
          </p:cNvSpPr>
          <p:nvPr/>
        </p:nvSpPr>
        <p:spPr bwMode="auto">
          <a:xfrm rot="-5400000">
            <a:off x="5205412" y="3065463"/>
            <a:ext cx="2436813" cy="763588"/>
          </a:xfrm>
          <a:prstGeom prst="parallelogram">
            <a:avLst>
              <a:gd name="adj" fmla="val 86785"/>
            </a:avLst>
          </a:prstGeom>
          <a:solidFill>
            <a:srgbClr val="78D6EA">
              <a:alpha val="60001"/>
            </a:srgbClr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8" name="组合 28"/>
          <p:cNvGrpSpPr>
            <a:grpSpLocks/>
          </p:cNvGrpSpPr>
          <p:nvPr/>
        </p:nvGrpSpPr>
        <p:grpSpPr bwMode="auto">
          <a:xfrm>
            <a:off x="6043613" y="3444875"/>
            <a:ext cx="2233612" cy="914400"/>
            <a:chOff x="5429256" y="3888360"/>
            <a:chExt cx="2233607" cy="913828"/>
          </a:xfrm>
        </p:grpSpPr>
        <p:graphicFrame>
          <p:nvGraphicFramePr>
            <p:cNvPr id="7" name="Object 11"/>
            <p:cNvGraphicFramePr>
              <a:graphicFrameLocks noChangeAspect="1"/>
            </p:cNvGraphicFramePr>
            <p:nvPr/>
          </p:nvGraphicFramePr>
          <p:xfrm>
            <a:off x="6265863" y="4370388"/>
            <a:ext cx="1397000" cy="431800"/>
          </p:xfrm>
          <a:graphic>
            <a:graphicData uri="http://schemas.openxmlformats.org/presentationml/2006/ole">
              <p:oleObj spid="_x0000_s7170" name="Equation" r:id="rId12" imgW="698400" imgH="215640" progId="Equation.DSMT4">
                <p:embed/>
              </p:oleObj>
            </a:graphicData>
          </a:graphic>
        </p:graphicFrame>
        <p:cxnSp>
          <p:nvCxnSpPr>
            <p:cNvPr id="40" name="直接连接符 39"/>
            <p:cNvCxnSpPr>
              <a:cxnSpLocks/>
            </p:cNvCxnSpPr>
            <p:nvPr/>
          </p:nvCxnSpPr>
          <p:spPr>
            <a:xfrm>
              <a:off x="5429256" y="3888360"/>
              <a:ext cx="771523" cy="67426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6743700" y="2228850"/>
            <a:ext cx="800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平面</a:t>
            </a:r>
          </a:p>
        </p:txBody>
      </p:sp>
      <p:cxnSp>
        <p:nvCxnSpPr>
          <p:cNvPr id="38" name="直接连接符 37"/>
          <p:cNvCxnSpPr/>
          <p:nvPr/>
        </p:nvCxnSpPr>
        <p:spPr>
          <a:xfrm rot="5400000">
            <a:off x="5142706" y="3128169"/>
            <a:ext cx="1800225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5" grpId="0"/>
      <p:bldP spid="37" grpId="0" animBg="1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双曲柱面</a:t>
            </a:r>
            <a:endParaRPr lang="zh-CN" altLang="en-US" dirty="0"/>
          </a:p>
        </p:txBody>
      </p:sp>
      <p:pic>
        <p:nvPicPr>
          <p:cNvPr id="8196" name="Picture 2" descr="C:\Users\cjl\Desktop\p24-双曲柱面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25" y="1481138"/>
            <a:ext cx="48577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7131050" y="4643438"/>
          <a:ext cx="1727200" cy="838200"/>
        </p:xfrm>
        <a:graphic>
          <a:graphicData uri="http://schemas.openxmlformats.org/presentationml/2006/ole">
            <p:oleObj spid="_x0000_s8194" name="Equation" r:id="rId4" imgW="86328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一般地，在空间解析几何中，</a:t>
            </a:r>
            <a:endParaRPr lang="en-US" altLang="zh-CN" smtClean="0"/>
          </a:p>
          <a:p>
            <a:r>
              <a:rPr lang="zh-CN" altLang="en-US" smtClean="0"/>
              <a:t>只含 </a:t>
            </a:r>
            <a:r>
              <a:rPr lang="en-US" altLang="zh-CN" i="1" smtClean="0"/>
              <a:t>x</a:t>
            </a:r>
            <a:r>
              <a:rPr lang="zh-CN" altLang="en-US" smtClean="0"/>
              <a:t>、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而不含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的方程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0 </a:t>
            </a:r>
            <a:r>
              <a:rPr lang="zh-CN" altLang="en-US" smtClean="0"/>
              <a:t>表示母线平行于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zh-CN" altLang="en-US" smtClean="0"/>
              <a:t> 轴的柱面；</a:t>
            </a:r>
            <a:endParaRPr lang="en-US" altLang="zh-CN" smtClean="0"/>
          </a:p>
          <a:p>
            <a:r>
              <a:rPr lang="zh-CN" altLang="en-US" smtClean="0"/>
              <a:t>只含 </a:t>
            </a:r>
            <a:r>
              <a:rPr lang="en-US" altLang="zh-CN" i="1" smtClean="0"/>
              <a:t>x</a:t>
            </a:r>
            <a:r>
              <a:rPr lang="zh-CN" altLang="en-US" smtClean="0"/>
              <a:t>、</a:t>
            </a:r>
            <a:r>
              <a:rPr lang="en-US" altLang="zh-CN" i="1" smtClean="0"/>
              <a:t>z </a:t>
            </a:r>
            <a:r>
              <a:rPr lang="zh-CN" altLang="en-US" smtClean="0"/>
              <a:t>而不含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的方程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= 0 </a:t>
            </a:r>
            <a:r>
              <a:rPr lang="zh-CN" altLang="en-US" smtClean="0"/>
              <a:t>表示母线平行于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smtClean="0"/>
              <a:t> 轴的柱面；</a:t>
            </a:r>
            <a:endParaRPr lang="en-US" altLang="zh-CN" smtClean="0"/>
          </a:p>
          <a:p>
            <a:r>
              <a:rPr lang="zh-CN" altLang="en-US" smtClean="0"/>
              <a:t>只含 </a:t>
            </a:r>
            <a:r>
              <a:rPr lang="en-US" altLang="zh-CN" i="1" smtClean="0"/>
              <a:t>y</a:t>
            </a:r>
            <a:r>
              <a:rPr lang="zh-CN" altLang="en-US" smtClean="0"/>
              <a:t>、</a:t>
            </a:r>
            <a:r>
              <a:rPr lang="en-US" altLang="zh-CN" i="1" smtClean="0"/>
              <a:t>z</a:t>
            </a:r>
            <a:r>
              <a:rPr lang="zh-CN" altLang="en-US" smtClean="0"/>
              <a:t> 而不含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的方程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= 0 </a:t>
            </a:r>
            <a:r>
              <a:rPr lang="zh-CN" altLang="en-US" smtClean="0"/>
              <a:t>表示母线平行于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/>
              <a:t> 轴的柱面．</a:t>
            </a:r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结论</a:t>
            </a:r>
            <a:r>
              <a:rPr lang="zh-CN" altLang="en-US" sz="33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（课本</a:t>
            </a:r>
            <a:r>
              <a:rPr lang="en-US" altLang="zh-CN" sz="33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P.41</a:t>
            </a:r>
            <a:r>
              <a:rPr lang="zh-CN" altLang="en-US" sz="33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en-US" altLang="zh-CN" sz="330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代数曲面及其次数</a:t>
            </a:r>
            <a:endParaRPr lang="en-US" altLang="zh-CN" smtClean="0">
              <a:effectLst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329613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>
                <a:sym typeface="Symbol" pitchFamily="18" charset="2"/>
              </a:rPr>
              <a:t>设曲面 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的方程：</a:t>
            </a:r>
            <a:r>
              <a:rPr lang="en-US" altLang="zh-CN" i="1" smtClean="0">
                <a:sym typeface="Symbol" pitchFamily="18" charset="2"/>
              </a:rPr>
              <a:t>F 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) = 0</a:t>
            </a:r>
            <a:r>
              <a:rPr lang="zh-CN" altLang="en-US" smtClean="0">
                <a:sym typeface="Symbol" pitchFamily="18" charset="2"/>
              </a:rPr>
              <a:t>，</a:t>
            </a:r>
          </a:p>
          <a:p>
            <a:r>
              <a:rPr lang="zh-CN" altLang="en-US" smtClean="0">
                <a:sym typeface="Symbol" pitchFamily="18" charset="2"/>
              </a:rPr>
              <a:t>若方程的左端是关于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的多项式，则方程表示的曲面称为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代数曲面</a:t>
            </a:r>
            <a:r>
              <a:rPr lang="zh-CN" altLang="en-US" smtClean="0">
                <a:sym typeface="Symbol" pitchFamily="18" charset="2"/>
              </a:rPr>
              <a:t>．</a:t>
            </a:r>
          </a:p>
          <a:p>
            <a:r>
              <a:rPr lang="zh-CN" altLang="en-US" smtClean="0">
                <a:sym typeface="Symbol" pitchFamily="18" charset="2"/>
              </a:rPr>
              <a:t>多项式的次数称为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曲面的次数</a:t>
            </a:r>
            <a:r>
              <a:rPr lang="zh-CN" altLang="en-US" smtClean="0">
                <a:sym typeface="Symbol" pitchFamily="18" charset="2"/>
              </a:rPr>
              <a:t>．</a:t>
            </a:r>
          </a:p>
          <a:p>
            <a:r>
              <a:rPr lang="zh-CN" altLang="en-US" smtClean="0">
                <a:sym typeface="Symbol" pitchFamily="18" charset="2"/>
              </a:rPr>
              <a:t>一次方程表示的曲面称为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一次曲面</a:t>
            </a:r>
            <a:r>
              <a:rPr lang="zh-CN" altLang="en-US" smtClean="0">
                <a:sym typeface="Symbol" pitchFamily="18" charset="2"/>
              </a:rPr>
              <a:t>，即平面．</a:t>
            </a:r>
          </a:p>
          <a:p>
            <a:r>
              <a:rPr lang="zh-CN" altLang="en-US" smtClean="0">
                <a:sym typeface="Symbol" pitchFamily="18" charset="2"/>
              </a:rPr>
              <a:t>二次方程表示的曲面称为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二次曲面</a:t>
            </a:r>
            <a:r>
              <a:rPr lang="zh-CN" altLang="en-US" smtClean="0">
                <a:sym typeface="Symbol" pitchFamily="18" charset="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说明：</a:t>
            </a:r>
            <a:r>
              <a:rPr lang="zh-CN" altLang="en-US" smtClean="0">
                <a:sym typeface="Symbol" pitchFamily="18" charset="2"/>
              </a:rPr>
              <a:t>二次曲面有九种，适当选取空间直角坐标系，可得它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们的标准方程．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>
                <a:sym typeface="Symbol" pitchFamily="18" charset="2"/>
              </a:rPr>
              <a:t>已知曲面方程，如何研究曲面的几何形状？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截痕法</a:t>
            </a:r>
            <a:endParaRPr lang="en-US" altLang="zh-CN" smtClean="0">
              <a:effectLst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40105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>
                <a:sym typeface="Symbol" pitchFamily="18" charset="2"/>
              </a:rPr>
              <a:t>已知曲面方程，如何研究曲面的几何形状？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答：</a:t>
            </a:r>
            <a:r>
              <a:rPr lang="zh-CN" altLang="en-US" smtClean="0">
                <a:sym typeface="Symbol" pitchFamily="18" charset="2"/>
              </a:rPr>
              <a:t>在空间直角坐标系中，采用一系列平行于坐标面的平面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去截割曲面，得到平面与曲面的一系列交线（即截痕），通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过综合分析这些截痕的形状和性质来认识曲面形状的全貌．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这种研究曲面的方法称为平面截割法，简称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截痕法</a:t>
            </a:r>
            <a:r>
              <a:rPr lang="zh-CN" altLang="en-US" smtClean="0">
                <a:sym typeface="Symbol" pitchFamily="18" charset="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说明：</a:t>
            </a:r>
            <a:r>
              <a:rPr lang="zh-CN" altLang="en-US" smtClean="0">
                <a:sym typeface="Symbol" pitchFamily="18" charset="2"/>
              </a:rPr>
              <a:t>也可以通过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伸缩变形</a:t>
            </a:r>
            <a:r>
              <a:rPr lang="zh-CN" altLang="en-US" smtClean="0">
                <a:sym typeface="Symbol" pitchFamily="18" charset="2"/>
              </a:rPr>
              <a:t>的方法来研究曲面的几何形状．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P.42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四、二次曲面</a:t>
            </a:r>
            <a:endParaRPr lang="en-US" altLang="zh-CN" smtClean="0">
              <a:effectLst/>
            </a:endParaRPr>
          </a:p>
        </p:txBody>
      </p:sp>
      <p:graphicFrame>
        <p:nvGraphicFramePr>
          <p:cNvPr id="53290" name="Group 42"/>
          <p:cNvGraphicFramePr>
            <a:graphicFrameLocks noGrp="1"/>
          </p:cNvGraphicFramePr>
          <p:nvPr>
            <p:ph idx="4294967295"/>
          </p:nvPr>
        </p:nvGraphicFramePr>
        <p:xfrm>
          <a:off x="457200" y="1481138"/>
          <a:ext cx="8229600" cy="5116514"/>
        </p:xfrm>
        <a:graphic>
          <a:graphicData uri="http://schemas.openxmlformats.org/drawingml/2006/table">
            <a:tbl>
              <a:tblPr/>
              <a:tblGrid>
                <a:gridCol w="1306513"/>
                <a:gridCol w="1436687"/>
                <a:gridCol w="2743200"/>
                <a:gridCol w="2743200"/>
              </a:tblGrid>
              <a:tr h="593725">
                <a:tc gridSpan="2"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曲面名称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曲面方程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曲面的图形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30300">
                <a:tc gridSpan="2"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椭球面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131888">
                <a:tc rowSpan="2"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双曲面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单叶</a:t>
                      </a:r>
                    </a:p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双曲面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128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双叶</a:t>
                      </a:r>
                    </a:p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双曲面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131888">
                <a:tc gridSpan="2"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椭圆锥面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505200" y="2230438"/>
          <a:ext cx="2133600" cy="838200"/>
        </p:xfrm>
        <a:graphic>
          <a:graphicData uri="http://schemas.openxmlformats.org/presentationml/2006/ole">
            <p:oleObj spid="_x0000_s9218" name="Equation" r:id="rId4" imgW="1066680" imgH="419040" progId="Equation.DSMT4">
              <p:embed/>
            </p:oleObj>
          </a:graphicData>
        </a:graphic>
      </p:graphicFrame>
      <p:graphicFrame>
        <p:nvGraphicFramePr>
          <p:cNvPr id="2" name="Object 121"/>
          <p:cNvGraphicFramePr>
            <a:graphicFrameLocks noChangeAspect="1"/>
          </p:cNvGraphicFramePr>
          <p:nvPr/>
        </p:nvGraphicFramePr>
        <p:xfrm>
          <a:off x="3505200" y="3352800"/>
          <a:ext cx="2133600" cy="838200"/>
        </p:xfrm>
        <a:graphic>
          <a:graphicData uri="http://schemas.openxmlformats.org/presentationml/2006/ole">
            <p:oleObj spid="_x0000_s9219" name="Equation" r:id="rId5" imgW="1066680" imgH="419040" progId="Equation.DSMT4">
              <p:embed/>
            </p:oleObj>
          </a:graphicData>
        </a:graphic>
      </p:graphicFrame>
      <p:graphicFrame>
        <p:nvGraphicFramePr>
          <p:cNvPr id="3" name="Object 122"/>
          <p:cNvGraphicFramePr>
            <a:graphicFrameLocks noChangeAspect="1"/>
          </p:cNvGraphicFramePr>
          <p:nvPr/>
        </p:nvGraphicFramePr>
        <p:xfrm>
          <a:off x="3505200" y="4476750"/>
          <a:ext cx="2133600" cy="838200"/>
        </p:xfrm>
        <a:graphic>
          <a:graphicData uri="http://schemas.openxmlformats.org/presentationml/2006/ole">
            <p:oleObj spid="_x0000_s9220" name="Equation" r:id="rId6" imgW="1066680" imgH="419040" progId="Equation.DSMT4">
              <p:embed/>
            </p:oleObj>
          </a:graphicData>
        </a:graphic>
      </p:graphicFrame>
      <p:graphicFrame>
        <p:nvGraphicFramePr>
          <p:cNvPr id="4" name="Object 124"/>
          <p:cNvGraphicFramePr>
            <a:graphicFrameLocks noChangeAspect="1"/>
          </p:cNvGraphicFramePr>
          <p:nvPr/>
        </p:nvGraphicFramePr>
        <p:xfrm>
          <a:off x="3492500" y="5600700"/>
          <a:ext cx="2159000" cy="838200"/>
        </p:xfrm>
        <a:graphic>
          <a:graphicData uri="http://schemas.openxmlformats.org/presentationml/2006/ole">
            <p:oleObj spid="_x0000_s9221" name="Equation" r:id="rId7" imgW="1079280" imgH="419040" progId="Equation.DSMT4">
              <p:embed/>
            </p:oleObj>
          </a:graphicData>
        </a:graphic>
      </p:graphicFrame>
      <p:sp>
        <p:nvSpPr>
          <p:cNvPr id="9251" name="Rectangle 126"/>
          <p:cNvSpPr>
            <a:spLocks noChangeArrowheads="1"/>
          </p:cNvSpPr>
          <p:nvPr/>
        </p:nvSpPr>
        <p:spPr bwMode="auto">
          <a:xfrm>
            <a:off x="4446588" y="617538"/>
            <a:ext cx="4229100" cy="495300"/>
          </a:xfrm>
          <a:prstGeom prst="rect">
            <a:avLst/>
          </a:prstGeom>
          <a:solidFill>
            <a:srgbClr val="FFFF66"/>
          </a:solidFill>
          <a:ln w="38100">
            <a:solidFill>
              <a:srgbClr val="00CC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前提：设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0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0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0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．</a:t>
            </a:r>
          </a:p>
        </p:txBody>
      </p:sp>
      <p:pic>
        <p:nvPicPr>
          <p:cNvPr id="1060" name="Picture 128" descr="p-45-二次锥面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32613" y="5483225"/>
            <a:ext cx="8159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2" name="Picture 130" descr="p-43-单叶双曲面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781800" y="3233738"/>
            <a:ext cx="110331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3" name="Picture 132" descr="p40-椭圆面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592888" y="2103438"/>
            <a:ext cx="137953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1" name="Picture 5" descr="F:\为人师表\任教课程\高等数学\temp\p22-旋转双叶双曲面.jpg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484938" y="4367213"/>
            <a:ext cx="1716087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定义：</a:t>
            </a:r>
            <a:r>
              <a:rPr lang="zh-CN" altLang="en-US" dirty="0" smtClean="0"/>
              <a:t>在空间直角坐标系中，若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             </a:t>
            </a:r>
            <a:r>
              <a:rPr lang="zh-CN" altLang="en-US" dirty="0" smtClean="0">
                <a:latin typeface="Times New Roman"/>
                <a:cs typeface="Times New Roman"/>
                <a:sym typeface="Symbol"/>
              </a:rPr>
              <a:t>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P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(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x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, 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y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, 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z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)</a:t>
            </a:r>
            <a:r>
              <a:rPr lang="zh-CN" altLang="en-US" dirty="0" smtClean="0">
                <a:sym typeface="Symbol"/>
              </a:rPr>
              <a:t>曲面</a:t>
            </a:r>
            <a:r>
              <a:rPr lang="zh-CN" altLang="en-US" i="1" dirty="0" smtClean="0">
                <a:sym typeface="Symbol"/>
              </a:rPr>
              <a:t> </a:t>
            </a:r>
            <a:r>
              <a:rPr lang="en-US" altLang="zh-CN" i="1" dirty="0" smtClean="0">
                <a:sym typeface="Symbol"/>
              </a:rPr>
              <a:t>S		F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(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x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, 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y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, 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z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)</a:t>
            </a:r>
            <a:r>
              <a:rPr lang="en-US" altLang="zh-CN" dirty="0" smtClean="0">
                <a:sym typeface="Symbol"/>
              </a:rPr>
              <a:t> = 0</a:t>
            </a:r>
            <a:r>
              <a:rPr lang="zh-CN" altLang="en-US" dirty="0" smtClean="0">
                <a:sym typeface="Symbol"/>
              </a:rPr>
              <a:t>，</a:t>
            </a:r>
            <a:endParaRPr lang="en-US" altLang="zh-CN" dirty="0" smtClean="0">
              <a:sym typeface="Symbol"/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ym typeface="Symbol"/>
              </a:rPr>
              <a:t>则方程 </a:t>
            </a:r>
            <a:r>
              <a:rPr lang="en-US" altLang="zh-CN" i="1" dirty="0" smtClean="0">
                <a:sym typeface="Symbol"/>
              </a:rPr>
              <a:t>F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(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x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, 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y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, 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z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)</a:t>
            </a:r>
            <a:r>
              <a:rPr lang="en-US" altLang="zh-CN" dirty="0" smtClean="0">
                <a:sym typeface="Symbol"/>
              </a:rPr>
              <a:t> = 0</a:t>
            </a:r>
            <a:r>
              <a:rPr lang="zh-CN" altLang="en-US" dirty="0" smtClean="0">
                <a:sym typeface="Symbol"/>
              </a:rPr>
              <a:t> 称为曲面 </a:t>
            </a:r>
            <a:r>
              <a:rPr lang="en-US" altLang="zh-CN" i="1" dirty="0" smtClean="0">
                <a:sym typeface="Symbol"/>
              </a:rPr>
              <a:t>S</a:t>
            </a:r>
            <a:r>
              <a:rPr lang="en-US" altLang="zh-CN" dirty="0" smtClean="0">
                <a:sym typeface="Symbol"/>
              </a:rPr>
              <a:t> </a:t>
            </a:r>
            <a:r>
              <a:rPr lang="zh-CN" altLang="en-US" dirty="0" smtClean="0">
                <a:sym typeface="Symbol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方程</a:t>
            </a:r>
            <a:r>
              <a:rPr lang="zh-CN" altLang="en-US" dirty="0" smtClean="0">
                <a:sym typeface="Symbol"/>
              </a:rPr>
              <a:t>，</a:t>
            </a:r>
            <a:endParaRPr lang="en-US" altLang="zh-CN" dirty="0" smtClean="0">
              <a:sym typeface="Symbol"/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ym typeface="Symbol"/>
              </a:rPr>
              <a:t>曲面 </a:t>
            </a:r>
            <a:r>
              <a:rPr lang="en-US" altLang="zh-CN" i="1" dirty="0" smtClean="0">
                <a:sym typeface="Symbol"/>
              </a:rPr>
              <a:t>S</a:t>
            </a:r>
            <a:r>
              <a:rPr lang="zh-CN" altLang="en-US" dirty="0" smtClean="0">
                <a:sym typeface="Symbol"/>
              </a:rPr>
              <a:t> 称为方程 </a:t>
            </a:r>
            <a:r>
              <a:rPr lang="en-US" altLang="zh-CN" i="1" dirty="0" smtClean="0">
                <a:sym typeface="Symbol"/>
              </a:rPr>
              <a:t>F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(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x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, 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y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, 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z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)</a:t>
            </a:r>
            <a:r>
              <a:rPr lang="en-US" altLang="zh-CN" dirty="0" smtClean="0">
                <a:sym typeface="Symbol"/>
              </a:rPr>
              <a:t> = 0</a:t>
            </a:r>
            <a:r>
              <a:rPr lang="zh-CN" altLang="en-US" dirty="0" smtClean="0">
                <a:sym typeface="Symbol"/>
              </a:rPr>
              <a:t> 的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图形</a:t>
            </a:r>
            <a:r>
              <a:rPr lang="zh-CN" altLang="en-US" dirty="0" smtClean="0">
                <a:sym typeface="Symbol"/>
              </a:rPr>
              <a:t>．</a:t>
            </a:r>
            <a:endParaRPr lang="en-US" altLang="zh-CN" dirty="0" smtClean="0">
              <a:sym typeface="Symbol"/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>
              <a:sym typeface="Symbol"/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ym typeface="Symbol"/>
              </a:rPr>
              <a:t>空间曲面研究下列两个基本问题：</a:t>
            </a:r>
            <a:endParaRPr lang="en-US" altLang="zh-CN" dirty="0" smtClean="0">
              <a:sym typeface="Symbol"/>
            </a:endParaRPr>
          </a:p>
          <a:p>
            <a:pPr marL="566737" indent="-457200">
              <a:buClr>
                <a:srgbClr val="0000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 smtClean="0">
                <a:sym typeface="Symbol"/>
              </a:rPr>
              <a:t>已知曲面上的点所满足的几何条件，建立曲面的方程；</a:t>
            </a:r>
            <a:endParaRPr lang="en-US" altLang="zh-CN" dirty="0" smtClean="0">
              <a:sym typeface="Symbol"/>
            </a:endParaRPr>
          </a:p>
          <a:p>
            <a:pPr marL="566737" indent="-457200">
              <a:buClr>
                <a:srgbClr val="0000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 smtClean="0">
                <a:sym typeface="Symbol"/>
              </a:rPr>
              <a:t>已知曲面方程，研究曲面的几何形状．</a:t>
            </a:r>
            <a:endParaRPr lang="en-US" altLang="zh-CN" dirty="0" smtClean="0">
              <a:sym typeface="Symbol"/>
            </a:endParaRPr>
          </a:p>
          <a:p>
            <a:pPr>
              <a:buFont typeface="Wingdings 3" pitchFamily="18" charset="2"/>
              <a:buNone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一、曲面方程的概念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171950" y="2128838"/>
            <a:ext cx="857250" cy="158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171950" y="2281238"/>
            <a:ext cx="857250" cy="158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50" name="Picture 4" descr="C:\Users\cjl\Desktop\p21-曲面及其方程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4743450"/>
            <a:ext cx="28575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二次曲面（续）</a:t>
            </a:r>
            <a:endParaRPr lang="en-US" altLang="zh-CN" smtClean="0">
              <a:effectLst/>
            </a:endParaRPr>
          </a:p>
        </p:txBody>
      </p:sp>
      <p:graphicFrame>
        <p:nvGraphicFramePr>
          <p:cNvPr id="54316" name="Group 44"/>
          <p:cNvGraphicFramePr>
            <a:graphicFrameLocks noGrp="1"/>
          </p:cNvGraphicFramePr>
          <p:nvPr>
            <p:ph idx="4294967295"/>
          </p:nvPr>
        </p:nvGraphicFramePr>
        <p:xfrm>
          <a:off x="457200" y="1481138"/>
          <a:ext cx="8229600" cy="2854326"/>
        </p:xfrm>
        <a:graphic>
          <a:graphicData uri="http://schemas.openxmlformats.org/drawingml/2006/table">
            <a:tbl>
              <a:tblPr/>
              <a:tblGrid>
                <a:gridCol w="1306513"/>
                <a:gridCol w="1436687"/>
                <a:gridCol w="2743200"/>
                <a:gridCol w="2743200"/>
              </a:tblGrid>
              <a:tr h="593725">
                <a:tc gridSpan="2"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曲面名称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曲面方程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曲面的图形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31888">
                <a:tc rowSpan="2"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抛物面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椭圆</a:t>
                      </a:r>
                    </a:p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抛物面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128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双曲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抛物面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670300" y="2230438"/>
          <a:ext cx="1574800" cy="838200"/>
        </p:xfrm>
        <a:graphic>
          <a:graphicData uri="http://schemas.openxmlformats.org/presentationml/2006/ole">
            <p:oleObj spid="_x0000_s10242" name="Equation" r:id="rId3" imgW="787320" imgH="419040" progId="Equation.DSMT4">
              <p:embed/>
            </p:oleObj>
          </a:graphicData>
        </a:graphic>
      </p:graphicFrame>
      <p:graphicFrame>
        <p:nvGraphicFramePr>
          <p:cNvPr id="2" name="Object 32"/>
          <p:cNvGraphicFramePr>
            <a:graphicFrameLocks noChangeAspect="1"/>
          </p:cNvGraphicFramePr>
          <p:nvPr/>
        </p:nvGraphicFramePr>
        <p:xfrm>
          <a:off x="3670300" y="3352800"/>
          <a:ext cx="1778000" cy="838200"/>
        </p:xfrm>
        <a:graphic>
          <a:graphicData uri="http://schemas.openxmlformats.org/presentationml/2006/ole">
            <p:oleObj spid="_x0000_s10243" name="Equation" r:id="rId4" imgW="888840" imgH="419040" progId="Equation.DSMT4">
              <p:embed/>
            </p:oleObj>
          </a:graphicData>
        </a:graphic>
      </p:graphicFrame>
      <p:pic>
        <p:nvPicPr>
          <p:cNvPr id="2073" name="Picture 38" descr="p41-椭圆抛物面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15150" y="2101850"/>
            <a:ext cx="87471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5" name="Picture 40" descr="p42-双曲抛物面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54788" y="3241675"/>
            <a:ext cx="16748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7" name="Rectangle 126"/>
          <p:cNvSpPr>
            <a:spLocks noChangeArrowheads="1"/>
          </p:cNvSpPr>
          <p:nvPr/>
        </p:nvSpPr>
        <p:spPr bwMode="auto">
          <a:xfrm>
            <a:off x="4446588" y="617538"/>
            <a:ext cx="4229100" cy="495300"/>
          </a:xfrm>
          <a:prstGeom prst="rect">
            <a:avLst/>
          </a:prstGeom>
          <a:solidFill>
            <a:srgbClr val="FFFF66"/>
          </a:solidFill>
          <a:ln w="38100">
            <a:solidFill>
              <a:srgbClr val="00CC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前提：设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0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0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0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13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</a:rPr>
              <a:t>1</a:t>
            </a:r>
            <a:r>
              <a:rPr lang="en-US" altLang="zh-CN" smtClean="0"/>
              <a:t> 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这说明椭球面完全包含在以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原点为中心的长方体内．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,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称为椭球面的</a:t>
            </a:r>
            <a:r>
              <a:rPr lang="zh-CN" altLang="en-US" smtClean="0">
                <a:solidFill>
                  <a:srgbClr val="FF0000"/>
                </a:solidFill>
              </a:rPr>
              <a:t>半轴</a:t>
            </a:r>
            <a:r>
              <a:rPr lang="zh-CN" altLang="en-US" smtClean="0"/>
              <a:t>．</a:t>
            </a:r>
          </a:p>
        </p:txBody>
      </p:sp>
      <p:sp>
        <p:nvSpPr>
          <p:cNvPr id="1127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椭球面</a:t>
            </a:r>
          </a:p>
        </p:txBody>
      </p:sp>
      <p:pic>
        <p:nvPicPr>
          <p:cNvPr id="11271" name="Picture 3" descr="C:\Users\cjl\Desktop\p40-椭球面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481138"/>
            <a:ext cx="457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16"/>
          <p:cNvGraphicFramePr>
            <a:graphicFrameLocks noChangeAspect="1"/>
          </p:cNvGraphicFramePr>
          <p:nvPr/>
        </p:nvGraphicFramePr>
        <p:xfrm>
          <a:off x="1049338" y="1333500"/>
          <a:ext cx="3022600" cy="838200"/>
        </p:xfrm>
        <a:graphic>
          <a:graphicData uri="http://schemas.openxmlformats.org/presentationml/2006/ole">
            <p:oleObj spid="_x0000_s11266" name="Equation" r:id="rId4" imgW="1511280" imgH="419040" progId="Equation.DSMT4">
              <p:embed/>
            </p:oleObj>
          </a:graphicData>
        </a:graphic>
      </p:graphicFrame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1125538" y="2286000"/>
          <a:ext cx="2870200" cy="482600"/>
        </p:xfrm>
        <a:graphic>
          <a:graphicData uri="http://schemas.openxmlformats.org/presentationml/2006/ole">
            <p:oleObj spid="_x0000_s11267" name="Equation" r:id="rId5" imgW="1434960" imgH="24120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976688" y="427038"/>
          <a:ext cx="4775200" cy="838200"/>
        </p:xfrm>
        <a:graphic>
          <a:graphicData uri="http://schemas.openxmlformats.org/presentationml/2006/ole">
            <p:oleObj spid="_x0000_s11268" name="Equation" r:id="rId6" imgW="238752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内容占位符 13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r>
              <a:rPr lang="zh-CN" altLang="en-US" smtClean="0"/>
              <a:t>椭球面与三个坐标面的交线分别为</a:t>
            </a:r>
          </a:p>
        </p:txBody>
      </p:sp>
      <p:sp>
        <p:nvSpPr>
          <p:cNvPr id="4106" name="内容占位符 23"/>
          <p:cNvSpPr>
            <a:spLocks noGrp="1"/>
          </p:cNvSpPr>
          <p:nvPr>
            <p:ph sz="half" idx="4294967295"/>
          </p:nvPr>
        </p:nvSpPr>
        <p:spPr>
          <a:xfrm>
            <a:off x="4648200" y="1481138"/>
            <a:ext cx="4038600" cy="49672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结论：椭球面与三个坐标面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的交线都是椭圆．</a:t>
            </a:r>
          </a:p>
        </p:txBody>
      </p:sp>
      <p:sp>
        <p:nvSpPr>
          <p:cNvPr id="1229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椭球面</a:t>
            </a:r>
          </a:p>
        </p:txBody>
      </p:sp>
      <p:pic>
        <p:nvPicPr>
          <p:cNvPr id="12300" name="Picture 3" descr="C:\Users\cjl\Desktop\p40-椭球面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4063" y="1481138"/>
            <a:ext cx="457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C:\Users\cjl\Desktop\p40-椭球面-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4063" y="1481138"/>
            <a:ext cx="457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C:\Users\cjl\Desktop\p40-椭球面-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64063" y="1481138"/>
            <a:ext cx="457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Users\cjl\Desktop\p40-椭球面-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64063" y="1481138"/>
            <a:ext cx="457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Users\cjl\Desktop\p40-椭球面-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64063" y="1481138"/>
            <a:ext cx="457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cjl\Desktop\p40-椭球面-6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64063" y="1481138"/>
            <a:ext cx="457993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C:\Users\cjl\Desktop\p40-椭球面-7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64063" y="1481138"/>
            <a:ext cx="457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1939925" y="2428875"/>
          <a:ext cx="1624013" cy="1212850"/>
        </p:xfrm>
        <a:graphic>
          <a:graphicData uri="http://schemas.openxmlformats.org/presentationml/2006/ole">
            <p:oleObj spid="_x0000_s12290" name="Equation" r:id="rId10" imgW="901440" imgH="672840" progId="Equation.DSMT4">
              <p:embed/>
            </p:oleObj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1939925" y="3800475"/>
          <a:ext cx="1624013" cy="1212850"/>
        </p:xfrm>
        <a:graphic>
          <a:graphicData uri="http://schemas.openxmlformats.org/presentationml/2006/ole">
            <p:oleObj spid="_x0000_s12291" name="Equation" r:id="rId11" imgW="901440" imgH="672840" progId="Equation.DSMT4">
              <p:embed/>
            </p:oleObj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1914525" y="5173663"/>
          <a:ext cx="1649413" cy="1212850"/>
        </p:xfrm>
        <a:graphic>
          <a:graphicData uri="http://schemas.openxmlformats.org/presentationml/2006/ole">
            <p:oleObj spid="_x0000_s12292" name="Equation" r:id="rId12" imgW="914400" imgH="67284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976688" y="427038"/>
          <a:ext cx="4775200" cy="838200"/>
        </p:xfrm>
        <a:graphic>
          <a:graphicData uri="http://schemas.openxmlformats.org/presentationml/2006/ole">
            <p:oleObj spid="_x0000_s12293" name="Equation" r:id="rId13" imgW="2387520" imgH="419040" progId="Equation.DSMT4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368425" y="2428875"/>
          <a:ext cx="2195513" cy="1212850"/>
        </p:xfrm>
        <a:graphic>
          <a:graphicData uri="http://schemas.openxmlformats.org/presentationml/2006/ole">
            <p:oleObj spid="_x0000_s12294" name="Equation" r:id="rId14" imgW="1218960" imgH="672840" progId="Equation.DSMT4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1368425" y="3800475"/>
          <a:ext cx="2195513" cy="1212850"/>
        </p:xfrm>
        <a:graphic>
          <a:graphicData uri="http://schemas.openxmlformats.org/presentationml/2006/ole">
            <p:oleObj spid="_x0000_s12295" name="Equation" r:id="rId15" imgW="1218960" imgH="672840" progId="Equation.DSMT4">
              <p:embed/>
            </p:oleObj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368425" y="5173663"/>
          <a:ext cx="2195513" cy="1212850"/>
        </p:xfrm>
        <a:graphic>
          <a:graphicData uri="http://schemas.openxmlformats.org/presentationml/2006/ole">
            <p:oleObj spid="_x0000_s12296" name="Equation" r:id="rId16" imgW="1218960" imgH="6728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13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r>
              <a:rPr lang="zh-CN" altLang="en-US" smtClean="0"/>
              <a:t>用平面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h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rgbClr val="FF0000"/>
                </a:solidFill>
              </a:rPr>
              <a:t>|</a:t>
            </a:r>
            <a:r>
              <a:rPr lang="en-US" altLang="zh-CN" i="1" smtClean="0">
                <a:solidFill>
                  <a:srgbClr val="FF0000"/>
                </a:solidFill>
              </a:rPr>
              <a:t>h</a:t>
            </a:r>
            <a:r>
              <a:rPr lang="en-US" altLang="zh-CN" smtClean="0">
                <a:solidFill>
                  <a:srgbClr val="FF0000"/>
                </a:solidFill>
              </a:rPr>
              <a:t>|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zh-CN" altLang="en-US" smtClean="0"/>
              <a:t>）去截椭球面，得到的截痕为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</a:t>
            </a:r>
          </a:p>
        </p:txBody>
      </p:sp>
      <p:sp>
        <p:nvSpPr>
          <p:cNvPr id="1331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椭球面</a:t>
            </a:r>
          </a:p>
        </p:txBody>
      </p:sp>
      <p:pic>
        <p:nvPicPr>
          <p:cNvPr id="13319" name="Picture 3" descr="C:\Users\cjl\Desktop\p40-椭球面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481138"/>
            <a:ext cx="457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 descr="C:\Users\cjl\Desktop\p40-椭球面-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481138"/>
            <a:ext cx="457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C:\Users\cjl\Desktop\p40-椭球面-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481138"/>
            <a:ext cx="457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368425" y="2428875"/>
          <a:ext cx="2217738" cy="1212850"/>
        </p:xfrm>
        <a:graphic>
          <a:graphicData uri="http://schemas.openxmlformats.org/presentationml/2006/ole">
            <p:oleObj spid="_x0000_s13314" name="Equation" r:id="rId6" imgW="1231560" imgH="672840" progId="Equation.DSMT4">
              <p:embed/>
            </p:oleObj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985838" y="4000500"/>
          <a:ext cx="3590925" cy="1692275"/>
        </p:xfrm>
        <a:graphic>
          <a:graphicData uri="http://schemas.openxmlformats.org/presentationml/2006/ole">
            <p:oleObj spid="_x0000_s13315" name="Equation" r:id="rId7" imgW="1993680" imgH="93960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976688" y="427038"/>
          <a:ext cx="4775200" cy="838200"/>
        </p:xfrm>
        <a:graphic>
          <a:graphicData uri="http://schemas.openxmlformats.org/presentationml/2006/ole">
            <p:oleObj spid="_x0000_s13316" name="Equation" r:id="rId8" imgW="238752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13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如果有两个半轴相等，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例如 </a:t>
            </a:r>
            <a:r>
              <a:rPr lang="en-US" altLang="zh-CN" i="1" smtClean="0"/>
              <a:t>a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，则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该曲面就是 </a:t>
            </a:r>
            <a:r>
              <a:rPr lang="en-US" altLang="zh-CN" i="1" smtClean="0"/>
              <a:t>zOx</a:t>
            </a:r>
            <a:r>
              <a:rPr lang="zh-CN" altLang="en-US" smtClean="0"/>
              <a:t> 面的椭圆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绕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zh-CN" altLang="en-US" smtClean="0"/>
              <a:t> 轴旋转而成的旋转面．</a:t>
            </a:r>
            <a:endParaRPr lang="en-US" altLang="zh-CN" smtClean="0"/>
          </a:p>
          <a:p>
            <a:r>
              <a:rPr lang="zh-CN" altLang="en-US" smtClean="0"/>
              <a:t>特别地，当 </a:t>
            </a:r>
            <a:r>
              <a:rPr lang="en-US" altLang="zh-CN" i="1" smtClean="0"/>
              <a:t>a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en-US" altLang="zh-CN" smtClean="0"/>
              <a:t> =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/>
              <a:t> 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可得以原点为球心，</a:t>
            </a:r>
            <a:r>
              <a:rPr lang="en-US" altLang="zh-CN" i="1" smtClean="0"/>
              <a:t> a</a:t>
            </a:r>
            <a:r>
              <a:rPr lang="en-US" altLang="zh-CN" smtClean="0"/>
              <a:t> </a:t>
            </a:r>
            <a:r>
              <a:rPr lang="zh-CN" altLang="en-US" smtClean="0"/>
              <a:t>为半径的球面方程．</a:t>
            </a:r>
          </a:p>
        </p:txBody>
      </p:sp>
      <p:sp>
        <p:nvSpPr>
          <p:cNvPr id="1434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椭球面</a:t>
            </a:r>
          </a:p>
        </p:txBody>
      </p:sp>
      <p:pic>
        <p:nvPicPr>
          <p:cNvPr id="14343" name="Picture 3" descr="C:\Users\cjl\Desktop\p40-椭球面-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481138"/>
            <a:ext cx="457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976688" y="427038"/>
          <a:ext cx="4775200" cy="838200"/>
        </p:xfrm>
        <a:graphic>
          <a:graphicData uri="http://schemas.openxmlformats.org/presentationml/2006/ole">
            <p:oleObj spid="_x0000_s14338" name="Equation" r:id="rId5" imgW="2387520" imgH="419040" progId="Equation.DSMT4">
              <p:embed/>
            </p:oleObj>
          </a:graphicData>
        </a:graphic>
      </p:graphicFrame>
      <p:sp>
        <p:nvSpPr>
          <p:cNvPr id="8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384300" y="2443163"/>
          <a:ext cx="2184400" cy="838200"/>
        </p:xfrm>
        <a:graphic>
          <a:graphicData uri="http://schemas.openxmlformats.org/presentationml/2006/ole">
            <p:oleObj spid="_x0000_s14339" name="Equation" r:id="rId7" imgW="1091880" imgH="41904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727200" y="3748088"/>
          <a:ext cx="1498600" cy="838200"/>
        </p:xfrm>
        <a:graphic>
          <a:graphicData uri="http://schemas.openxmlformats.org/presentationml/2006/ole">
            <p:oleObj spid="_x0000_s14340" name="Equation" r:id="rId8" imgW="74916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与 </a:t>
            </a:r>
            <a:r>
              <a:rPr lang="en-US" altLang="zh-CN" i="1" smtClean="0"/>
              <a:t>xOy</a:t>
            </a:r>
            <a:r>
              <a:rPr lang="zh-CN" altLang="en-US" smtClean="0"/>
              <a:t> 面的交线是椭圆：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与平面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h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altLang="zh-CN" i="1" smtClean="0">
                <a:solidFill>
                  <a:srgbClr val="0000FF"/>
                </a:solidFill>
              </a:rPr>
              <a:t>h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R</a:t>
            </a:r>
            <a:r>
              <a:rPr lang="zh-CN" altLang="en-US" smtClean="0">
                <a:sym typeface="Symbol" pitchFamily="18" charset="2"/>
              </a:rPr>
              <a:t>）</a:t>
            </a:r>
            <a:r>
              <a:rPr lang="zh-CN" altLang="en-US" smtClean="0"/>
              <a:t>的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交线也是椭圆：</a:t>
            </a:r>
          </a:p>
          <a:p>
            <a:endParaRPr lang="zh-CN" altLang="en-US" smtClean="0"/>
          </a:p>
        </p:txBody>
      </p:sp>
      <p:sp>
        <p:nvSpPr>
          <p:cNvPr id="1536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  <a:effectLst/>
              </a:rPr>
              <a:t>单</a:t>
            </a:r>
            <a:r>
              <a:rPr lang="zh-CN" altLang="en-US" smtClean="0">
                <a:effectLst/>
              </a:rPr>
              <a:t>叶双曲面</a:t>
            </a:r>
          </a:p>
        </p:txBody>
      </p:sp>
      <p:pic>
        <p:nvPicPr>
          <p:cNvPr id="15367" name="Picture 5" descr="C:\Users\cjl\Desktop\p-44-单叶双曲面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4113" y="1481138"/>
            <a:ext cx="37242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>
            <a:spLocks noChangeAspect="1"/>
          </p:cNvSpPr>
          <p:nvPr/>
        </p:nvSpPr>
        <p:spPr>
          <a:xfrm>
            <a:off x="5849938" y="3471863"/>
            <a:ext cx="1335087" cy="485775"/>
          </a:xfrm>
          <a:prstGeom prst="ellipse">
            <a:avLst/>
          </a:prstGeom>
          <a:noFill/>
          <a:ln w="28575" cmpd="sng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5807075" y="2914650"/>
            <a:ext cx="1408113" cy="485775"/>
          </a:xfrm>
          <a:prstGeom prst="ellipse">
            <a:avLst/>
          </a:prstGeom>
          <a:noFill/>
          <a:ln w="28575" cmpd="sng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5807075" y="4057650"/>
            <a:ext cx="1408113" cy="485775"/>
          </a:xfrm>
          <a:prstGeom prst="ellipse">
            <a:avLst/>
          </a:prstGeom>
          <a:noFill/>
          <a:ln w="28575" cmpd="sng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976688" y="427038"/>
          <a:ext cx="4749800" cy="838200"/>
        </p:xfrm>
        <a:graphic>
          <a:graphicData uri="http://schemas.openxmlformats.org/presentationml/2006/ole">
            <p:oleObj spid="_x0000_s15362" name="Equation" r:id="rId4" imgW="2374560" imgH="41904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571625" y="2028825"/>
          <a:ext cx="1646238" cy="1212850"/>
        </p:xfrm>
        <a:graphic>
          <a:graphicData uri="http://schemas.openxmlformats.org/presentationml/2006/ole">
            <p:oleObj spid="_x0000_s15363" name="Equation" r:id="rId5" imgW="914400" imgH="672840" progId="Equation.DSMT4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1308100" y="4229100"/>
          <a:ext cx="2198688" cy="1212850"/>
        </p:xfrm>
        <a:graphic>
          <a:graphicData uri="http://schemas.openxmlformats.org/presentationml/2006/ole">
            <p:oleObj spid="_x0000_s15364" name="Equation" r:id="rId6" imgW="1218960" imgH="6728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内容占位符 39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r>
              <a:rPr lang="zh-CN" altLang="en-US" smtClean="0"/>
              <a:t>与 </a:t>
            </a:r>
            <a:r>
              <a:rPr lang="en-US" altLang="zh-CN" i="1" smtClean="0"/>
              <a:t>zOx</a:t>
            </a:r>
            <a:r>
              <a:rPr lang="zh-CN" altLang="en-US" smtClean="0"/>
              <a:t> 面的交线是双曲线：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用平面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h</a:t>
            </a:r>
            <a:r>
              <a:rPr lang="zh-CN" altLang="en-US" smtClean="0"/>
              <a:t> 截单叶双曲面：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当 </a:t>
            </a:r>
            <a:r>
              <a:rPr lang="en-US" altLang="zh-CN" i="1" smtClean="0">
                <a:solidFill>
                  <a:srgbClr val="FF0000"/>
                </a:solidFill>
              </a:rPr>
              <a:t>h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</a:t>
            </a:r>
            <a:r>
              <a:rPr lang="en-US" altLang="zh-CN" i="1" smtClean="0">
                <a:solidFill>
                  <a:srgbClr val="FF0000"/>
                </a:solidFill>
              </a:rPr>
              <a:t>b</a:t>
            </a:r>
            <a:r>
              <a:rPr lang="zh-CN" altLang="en-US" smtClean="0"/>
              <a:t> 时，截痕为双曲线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当 </a:t>
            </a:r>
            <a:r>
              <a:rPr lang="en-US" altLang="zh-CN" i="1" smtClean="0">
                <a:solidFill>
                  <a:srgbClr val="FF0000"/>
                </a:solidFill>
              </a:rPr>
              <a:t>h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</a:t>
            </a:r>
            <a:r>
              <a:rPr lang="en-US" altLang="zh-CN" i="1" smtClean="0">
                <a:solidFill>
                  <a:srgbClr val="FF0000"/>
                </a:solidFill>
              </a:rPr>
              <a:t>b</a:t>
            </a:r>
            <a:r>
              <a:rPr lang="zh-CN" altLang="en-US" smtClean="0"/>
              <a:t> 时，截痕为一对相交直线</a:t>
            </a:r>
          </a:p>
        </p:txBody>
      </p:sp>
      <p:pic>
        <p:nvPicPr>
          <p:cNvPr id="16393" name="Picture 5" descr="C:\Users\cjl\Desktop\p-44-单叶双曲面-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2525" y="1481138"/>
            <a:ext cx="37242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3"/>
          <p:cNvGrpSpPr>
            <a:grpSpLocks noChangeAspect="1"/>
          </p:cNvGrpSpPr>
          <p:nvPr/>
        </p:nvGrpSpPr>
        <p:grpSpPr bwMode="auto">
          <a:xfrm>
            <a:off x="6186488" y="2371725"/>
            <a:ext cx="660400" cy="2744788"/>
            <a:chOff x="6200775" y="2528888"/>
            <a:chExt cx="776288" cy="3228975"/>
          </a:xfrm>
        </p:grpSpPr>
        <p:sp>
          <p:nvSpPr>
            <p:cNvPr id="11" name="任意多边形 10"/>
            <p:cNvSpPr/>
            <p:nvPr/>
          </p:nvSpPr>
          <p:spPr>
            <a:xfrm>
              <a:off x="6200775" y="3229216"/>
              <a:ext cx="162348" cy="2528647"/>
            </a:xfrm>
            <a:custGeom>
              <a:avLst/>
              <a:gdLst>
                <a:gd name="connsiteX0" fmla="*/ 0 w 161925"/>
                <a:gd name="connsiteY0" fmla="*/ 0 h 2528888"/>
                <a:gd name="connsiteX1" fmla="*/ 157163 w 161925"/>
                <a:gd name="connsiteY1" fmla="*/ 1214438 h 2528888"/>
                <a:gd name="connsiteX2" fmla="*/ 28575 w 161925"/>
                <a:gd name="connsiteY2" fmla="*/ 2528888 h 252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" h="2528888">
                  <a:moveTo>
                    <a:pt x="0" y="0"/>
                  </a:moveTo>
                  <a:cubicBezTo>
                    <a:pt x="76200" y="396478"/>
                    <a:pt x="152401" y="792957"/>
                    <a:pt x="157163" y="1214438"/>
                  </a:cubicBezTo>
                  <a:cubicBezTo>
                    <a:pt x="161925" y="1635919"/>
                    <a:pt x="95250" y="2082403"/>
                    <a:pt x="28575" y="2528888"/>
                  </a:cubicBezTo>
                </a:path>
              </a:pathLst>
            </a:cu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840839" y="2528888"/>
              <a:ext cx="136224" cy="2663110"/>
            </a:xfrm>
            <a:custGeom>
              <a:avLst/>
              <a:gdLst>
                <a:gd name="connsiteX0" fmla="*/ 102393 w 135731"/>
                <a:gd name="connsiteY0" fmla="*/ 0 h 2712243"/>
                <a:gd name="connsiteX1" fmla="*/ 2381 w 135731"/>
                <a:gd name="connsiteY1" fmla="*/ 1614487 h 2712243"/>
                <a:gd name="connsiteX2" fmla="*/ 116681 w 135731"/>
                <a:gd name="connsiteY2" fmla="*/ 2557462 h 2712243"/>
                <a:gd name="connsiteX3" fmla="*/ 116681 w 135731"/>
                <a:gd name="connsiteY3" fmla="*/ 2543175 h 2712243"/>
                <a:gd name="connsiteX4" fmla="*/ 116681 w 135731"/>
                <a:gd name="connsiteY4" fmla="*/ 2543175 h 271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31" h="2712243">
                  <a:moveTo>
                    <a:pt x="102393" y="0"/>
                  </a:moveTo>
                  <a:cubicBezTo>
                    <a:pt x="51196" y="594121"/>
                    <a:pt x="0" y="1188243"/>
                    <a:pt x="2381" y="1614487"/>
                  </a:cubicBezTo>
                  <a:cubicBezTo>
                    <a:pt x="4762" y="2040731"/>
                    <a:pt x="97631" y="2402681"/>
                    <a:pt x="116681" y="2557462"/>
                  </a:cubicBezTo>
                  <a:cubicBezTo>
                    <a:pt x="135731" y="2712243"/>
                    <a:pt x="116681" y="2543175"/>
                    <a:pt x="116681" y="2543175"/>
                  </a:cubicBezTo>
                  <a:lnTo>
                    <a:pt x="116681" y="2543175"/>
                  </a:lnTo>
                </a:path>
              </a:pathLst>
            </a:cu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20"/>
          <p:cNvGrpSpPr>
            <a:grpSpLocks noChangeAspect="1"/>
          </p:cNvGrpSpPr>
          <p:nvPr/>
        </p:nvGrpSpPr>
        <p:grpSpPr bwMode="auto">
          <a:xfrm>
            <a:off x="6613525" y="2414588"/>
            <a:ext cx="387350" cy="2724150"/>
            <a:chOff x="6200775" y="2552416"/>
            <a:chExt cx="454622" cy="3205447"/>
          </a:xfrm>
        </p:grpSpPr>
        <p:sp>
          <p:nvSpPr>
            <p:cNvPr id="22" name="任意多边形 21"/>
            <p:cNvSpPr/>
            <p:nvPr/>
          </p:nvSpPr>
          <p:spPr>
            <a:xfrm>
              <a:off x="6200775" y="3228623"/>
              <a:ext cx="162099" cy="2529240"/>
            </a:xfrm>
            <a:custGeom>
              <a:avLst/>
              <a:gdLst>
                <a:gd name="connsiteX0" fmla="*/ 0 w 161925"/>
                <a:gd name="connsiteY0" fmla="*/ 0 h 2528888"/>
                <a:gd name="connsiteX1" fmla="*/ 157163 w 161925"/>
                <a:gd name="connsiteY1" fmla="*/ 1214438 h 2528888"/>
                <a:gd name="connsiteX2" fmla="*/ 28575 w 161925"/>
                <a:gd name="connsiteY2" fmla="*/ 2528888 h 252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" h="2528888">
                  <a:moveTo>
                    <a:pt x="0" y="0"/>
                  </a:moveTo>
                  <a:cubicBezTo>
                    <a:pt x="76200" y="396478"/>
                    <a:pt x="152401" y="792957"/>
                    <a:pt x="157163" y="1214438"/>
                  </a:cubicBezTo>
                  <a:cubicBezTo>
                    <a:pt x="161925" y="1635919"/>
                    <a:pt x="95250" y="2082403"/>
                    <a:pt x="28575" y="2528888"/>
                  </a:cubicBezTo>
                </a:path>
              </a:pathLst>
            </a:cu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任意多边形 22"/>
            <p:cNvSpPr>
              <a:spLocks noChangeAspect="1"/>
            </p:cNvSpPr>
            <p:nvPr/>
          </p:nvSpPr>
          <p:spPr>
            <a:xfrm>
              <a:off x="6523110" y="2552416"/>
              <a:ext cx="132287" cy="2592751"/>
            </a:xfrm>
            <a:custGeom>
              <a:avLst/>
              <a:gdLst>
                <a:gd name="connsiteX0" fmla="*/ 102393 w 135731"/>
                <a:gd name="connsiteY0" fmla="*/ 0 h 2712243"/>
                <a:gd name="connsiteX1" fmla="*/ 2381 w 135731"/>
                <a:gd name="connsiteY1" fmla="*/ 1614487 h 2712243"/>
                <a:gd name="connsiteX2" fmla="*/ 116681 w 135731"/>
                <a:gd name="connsiteY2" fmla="*/ 2557462 h 2712243"/>
                <a:gd name="connsiteX3" fmla="*/ 116681 w 135731"/>
                <a:gd name="connsiteY3" fmla="*/ 2543175 h 2712243"/>
                <a:gd name="connsiteX4" fmla="*/ 116681 w 135731"/>
                <a:gd name="connsiteY4" fmla="*/ 2543175 h 271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31" h="2712243">
                  <a:moveTo>
                    <a:pt x="102393" y="0"/>
                  </a:moveTo>
                  <a:cubicBezTo>
                    <a:pt x="51196" y="594121"/>
                    <a:pt x="0" y="1188243"/>
                    <a:pt x="2381" y="1614487"/>
                  </a:cubicBezTo>
                  <a:cubicBezTo>
                    <a:pt x="4762" y="2040731"/>
                    <a:pt x="97631" y="2402681"/>
                    <a:pt x="116681" y="2557462"/>
                  </a:cubicBezTo>
                  <a:cubicBezTo>
                    <a:pt x="135731" y="2712243"/>
                    <a:pt x="116681" y="2543175"/>
                    <a:pt x="116681" y="2543175"/>
                  </a:cubicBezTo>
                  <a:lnTo>
                    <a:pt x="116681" y="2543175"/>
                  </a:lnTo>
                </a:path>
              </a:pathLst>
            </a:cu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" name="组合 23"/>
          <p:cNvGrpSpPr>
            <a:grpSpLocks noChangeAspect="1"/>
          </p:cNvGrpSpPr>
          <p:nvPr/>
        </p:nvGrpSpPr>
        <p:grpSpPr bwMode="auto">
          <a:xfrm>
            <a:off x="6399213" y="2371725"/>
            <a:ext cx="531812" cy="2744788"/>
            <a:chOff x="6200775" y="2528882"/>
            <a:chExt cx="626267" cy="3228981"/>
          </a:xfrm>
        </p:grpSpPr>
        <p:sp>
          <p:nvSpPr>
            <p:cNvPr id="25" name="任意多边形 24"/>
            <p:cNvSpPr/>
            <p:nvPr/>
          </p:nvSpPr>
          <p:spPr>
            <a:xfrm>
              <a:off x="6200775" y="3229211"/>
              <a:ext cx="162642" cy="2528652"/>
            </a:xfrm>
            <a:custGeom>
              <a:avLst/>
              <a:gdLst>
                <a:gd name="connsiteX0" fmla="*/ 0 w 161925"/>
                <a:gd name="connsiteY0" fmla="*/ 0 h 2528888"/>
                <a:gd name="connsiteX1" fmla="*/ 157163 w 161925"/>
                <a:gd name="connsiteY1" fmla="*/ 1214438 h 2528888"/>
                <a:gd name="connsiteX2" fmla="*/ 28575 w 161925"/>
                <a:gd name="connsiteY2" fmla="*/ 2528888 h 252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" h="2528888">
                  <a:moveTo>
                    <a:pt x="0" y="0"/>
                  </a:moveTo>
                  <a:cubicBezTo>
                    <a:pt x="76200" y="396478"/>
                    <a:pt x="152401" y="792957"/>
                    <a:pt x="157163" y="1214438"/>
                  </a:cubicBezTo>
                  <a:cubicBezTo>
                    <a:pt x="161925" y="1635919"/>
                    <a:pt x="95250" y="2082403"/>
                    <a:pt x="28575" y="2528888"/>
                  </a:cubicBezTo>
                </a:path>
              </a:pathLst>
            </a:cu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690572" y="2528882"/>
              <a:ext cx="136470" cy="2663115"/>
            </a:xfrm>
            <a:custGeom>
              <a:avLst/>
              <a:gdLst>
                <a:gd name="connsiteX0" fmla="*/ 102393 w 135731"/>
                <a:gd name="connsiteY0" fmla="*/ 0 h 2712243"/>
                <a:gd name="connsiteX1" fmla="*/ 2381 w 135731"/>
                <a:gd name="connsiteY1" fmla="*/ 1614487 h 2712243"/>
                <a:gd name="connsiteX2" fmla="*/ 116681 w 135731"/>
                <a:gd name="connsiteY2" fmla="*/ 2557462 h 2712243"/>
                <a:gd name="connsiteX3" fmla="*/ 116681 w 135731"/>
                <a:gd name="connsiteY3" fmla="*/ 2543175 h 2712243"/>
                <a:gd name="connsiteX4" fmla="*/ 116681 w 135731"/>
                <a:gd name="connsiteY4" fmla="*/ 2543175 h 271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31" h="2712243">
                  <a:moveTo>
                    <a:pt x="102393" y="0"/>
                  </a:moveTo>
                  <a:cubicBezTo>
                    <a:pt x="51196" y="594121"/>
                    <a:pt x="0" y="1188243"/>
                    <a:pt x="2381" y="1614487"/>
                  </a:cubicBezTo>
                  <a:cubicBezTo>
                    <a:pt x="4762" y="2040731"/>
                    <a:pt x="97631" y="2402681"/>
                    <a:pt x="116681" y="2557462"/>
                  </a:cubicBezTo>
                  <a:cubicBezTo>
                    <a:pt x="135731" y="2712243"/>
                    <a:pt x="116681" y="2543175"/>
                    <a:pt x="116681" y="2543175"/>
                  </a:cubicBezTo>
                  <a:lnTo>
                    <a:pt x="116681" y="2543175"/>
                  </a:lnTo>
                </a:path>
              </a:pathLst>
            </a:cu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" name="组合 29"/>
          <p:cNvGrpSpPr>
            <a:grpSpLocks noChangeAspect="1"/>
          </p:cNvGrpSpPr>
          <p:nvPr/>
        </p:nvGrpSpPr>
        <p:grpSpPr bwMode="auto">
          <a:xfrm>
            <a:off x="7056438" y="2543175"/>
            <a:ext cx="200025" cy="2551113"/>
            <a:chOff x="7229496" y="2714620"/>
            <a:chExt cx="235325" cy="3000396"/>
          </a:xfrm>
        </p:grpSpPr>
        <p:cxnSp>
          <p:nvCxnSpPr>
            <p:cNvPr id="31" name="直接连接符 30"/>
            <p:cNvCxnSpPr>
              <a:cxnSpLocks noChangeAspect="1"/>
            </p:cNvCxnSpPr>
            <p:nvPr/>
          </p:nvCxnSpPr>
          <p:spPr>
            <a:xfrm rot="16200000" flipH="1">
              <a:off x="6347338" y="4097156"/>
              <a:ext cx="1999642" cy="235325"/>
            </a:xfrm>
            <a:prstGeom prst="line">
              <a:avLst/>
            </a:pr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839490" y="4115832"/>
              <a:ext cx="3000396" cy="197972"/>
            </a:xfrm>
            <a:prstGeom prst="line">
              <a:avLst/>
            </a:pr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35"/>
          <p:cNvGrpSpPr>
            <a:grpSpLocks noChangeAspect="1"/>
          </p:cNvGrpSpPr>
          <p:nvPr/>
        </p:nvGrpSpPr>
        <p:grpSpPr bwMode="auto">
          <a:xfrm>
            <a:off x="6899275" y="2528888"/>
            <a:ext cx="412750" cy="2590800"/>
            <a:chOff x="7072349" y="2681006"/>
            <a:chExt cx="485759" cy="3048298"/>
          </a:xfrm>
        </p:grpSpPr>
        <p:sp>
          <p:nvSpPr>
            <p:cNvPr id="37" name="任意多边形 36"/>
            <p:cNvSpPr/>
            <p:nvPr/>
          </p:nvSpPr>
          <p:spPr>
            <a:xfrm>
              <a:off x="7072349" y="2681006"/>
              <a:ext cx="485759" cy="1143112"/>
            </a:xfrm>
            <a:custGeom>
              <a:avLst/>
              <a:gdLst>
                <a:gd name="connsiteX0" fmla="*/ 0 w 357187"/>
                <a:gd name="connsiteY0" fmla="*/ 500063 h 1183482"/>
                <a:gd name="connsiteX1" fmla="*/ 185737 w 357187"/>
                <a:gd name="connsiteY1" fmla="*/ 1100138 h 1183482"/>
                <a:gd name="connsiteX2" fmla="*/ 357187 w 357187"/>
                <a:gd name="connsiteY2" fmla="*/ 0 h 1183482"/>
                <a:gd name="connsiteX0" fmla="*/ 0 w 357187"/>
                <a:gd name="connsiteY0" fmla="*/ 500063 h 1183482"/>
                <a:gd name="connsiteX1" fmla="*/ 185737 w 357187"/>
                <a:gd name="connsiteY1" fmla="*/ 1100138 h 1183482"/>
                <a:gd name="connsiteX2" fmla="*/ 357187 w 357187"/>
                <a:gd name="connsiteY2" fmla="*/ 0 h 1183482"/>
                <a:gd name="connsiteX0" fmla="*/ 0 w 357187"/>
                <a:gd name="connsiteY0" fmla="*/ 500063 h 1183482"/>
                <a:gd name="connsiteX1" fmla="*/ 185737 w 357187"/>
                <a:gd name="connsiteY1" fmla="*/ 1100138 h 1183482"/>
                <a:gd name="connsiteX2" fmla="*/ 357187 w 357187"/>
                <a:gd name="connsiteY2" fmla="*/ 0 h 118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1183482">
                  <a:moveTo>
                    <a:pt x="0" y="500063"/>
                  </a:moveTo>
                  <a:cubicBezTo>
                    <a:pt x="63103" y="841772"/>
                    <a:pt x="126206" y="1183482"/>
                    <a:pt x="185737" y="1100138"/>
                  </a:cubicBezTo>
                  <a:cubicBezTo>
                    <a:pt x="245268" y="1016794"/>
                    <a:pt x="301227" y="508397"/>
                    <a:pt x="357187" y="0"/>
                  </a:cubicBezTo>
                </a:path>
              </a:pathLst>
            </a:cu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flipH="1" flipV="1">
              <a:off x="7072349" y="4545100"/>
              <a:ext cx="485759" cy="1184204"/>
            </a:xfrm>
            <a:custGeom>
              <a:avLst/>
              <a:gdLst>
                <a:gd name="connsiteX0" fmla="*/ 0 w 357187"/>
                <a:gd name="connsiteY0" fmla="*/ 500063 h 1183482"/>
                <a:gd name="connsiteX1" fmla="*/ 185737 w 357187"/>
                <a:gd name="connsiteY1" fmla="*/ 1100138 h 1183482"/>
                <a:gd name="connsiteX2" fmla="*/ 357187 w 357187"/>
                <a:gd name="connsiteY2" fmla="*/ 0 h 1183482"/>
                <a:gd name="connsiteX0" fmla="*/ 0 w 357187"/>
                <a:gd name="connsiteY0" fmla="*/ 500063 h 1183482"/>
                <a:gd name="connsiteX1" fmla="*/ 185737 w 357187"/>
                <a:gd name="connsiteY1" fmla="*/ 1100138 h 1183482"/>
                <a:gd name="connsiteX2" fmla="*/ 357187 w 357187"/>
                <a:gd name="connsiteY2" fmla="*/ 0 h 1183482"/>
                <a:gd name="connsiteX0" fmla="*/ 0 w 357187"/>
                <a:gd name="connsiteY0" fmla="*/ 500063 h 1183482"/>
                <a:gd name="connsiteX1" fmla="*/ 185737 w 357187"/>
                <a:gd name="connsiteY1" fmla="*/ 1100138 h 1183482"/>
                <a:gd name="connsiteX2" fmla="*/ 357187 w 357187"/>
                <a:gd name="connsiteY2" fmla="*/ 0 h 118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1183482">
                  <a:moveTo>
                    <a:pt x="0" y="500063"/>
                  </a:moveTo>
                  <a:cubicBezTo>
                    <a:pt x="63103" y="841772"/>
                    <a:pt x="126206" y="1183482"/>
                    <a:pt x="185737" y="1100138"/>
                  </a:cubicBezTo>
                  <a:cubicBezTo>
                    <a:pt x="245268" y="1016794"/>
                    <a:pt x="301227" y="508397"/>
                    <a:pt x="357187" y="0"/>
                  </a:cubicBezTo>
                </a:path>
              </a:pathLst>
            </a:cu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6399" name="标题 3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单</a:t>
            </a:r>
            <a:r>
              <a:rPr lang="zh-CN" altLang="en-US" smtClean="0"/>
              <a:t>叶双曲面</a:t>
            </a:r>
          </a:p>
        </p:txBody>
      </p:sp>
      <p:graphicFrame>
        <p:nvGraphicFramePr>
          <p:cNvPr id="47" name="Object 10"/>
          <p:cNvGraphicFramePr>
            <a:graphicFrameLocks noChangeAspect="1"/>
          </p:cNvGraphicFramePr>
          <p:nvPr/>
        </p:nvGraphicFramePr>
        <p:xfrm>
          <a:off x="1582738" y="2028825"/>
          <a:ext cx="1624012" cy="1212850"/>
        </p:xfrm>
        <a:graphic>
          <a:graphicData uri="http://schemas.openxmlformats.org/presentationml/2006/ole">
            <p:oleObj spid="_x0000_s16386" name="Equation" r:id="rId5" imgW="901440" imgH="67284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976688" y="427038"/>
          <a:ext cx="4749800" cy="838200"/>
        </p:xfrm>
        <a:graphic>
          <a:graphicData uri="http://schemas.openxmlformats.org/presentationml/2006/ole">
            <p:oleObj spid="_x0000_s16387" name="Equation" r:id="rId6" imgW="2374560" imgH="419040" progId="Equation.DSMT4">
              <p:embed/>
            </p:oleObj>
          </a:graphicData>
        </a:graphic>
      </p:graphicFrame>
      <p:graphicFrame>
        <p:nvGraphicFramePr>
          <p:cNvPr id="49" name="Object 12"/>
          <p:cNvGraphicFramePr>
            <a:graphicFrameLocks noChangeAspect="1"/>
          </p:cNvGraphicFramePr>
          <p:nvPr/>
        </p:nvGraphicFramePr>
        <p:xfrm>
          <a:off x="1582738" y="4214813"/>
          <a:ext cx="2149475" cy="1212850"/>
        </p:xfrm>
        <a:graphic>
          <a:graphicData uri="http://schemas.openxmlformats.org/presentationml/2006/ole">
            <p:oleObj spid="_x0000_s16388" name="Equation" r:id="rId7" imgW="1193760" imgH="672840" progId="Equation.DSMT4">
              <p:embed/>
            </p:oleObj>
          </a:graphicData>
        </a:graphic>
      </p:graphicFrame>
      <p:graphicFrame>
        <p:nvGraphicFramePr>
          <p:cNvPr id="50" name="Object 13"/>
          <p:cNvGraphicFramePr>
            <a:graphicFrameLocks noChangeAspect="1"/>
          </p:cNvGraphicFramePr>
          <p:nvPr/>
        </p:nvGraphicFramePr>
        <p:xfrm>
          <a:off x="5697538" y="5548313"/>
          <a:ext cx="1395412" cy="1166812"/>
        </p:xfrm>
        <a:graphic>
          <a:graphicData uri="http://schemas.openxmlformats.org/presentationml/2006/ole">
            <p:oleObj spid="_x0000_s16389" name="Equation" r:id="rId8" imgW="774360" imgH="647640" progId="Equation.DSMT4">
              <p:embed/>
            </p:oleObj>
          </a:graphicData>
        </a:graphic>
      </p:graphicFrame>
      <p:sp>
        <p:nvSpPr>
          <p:cNvPr id="52" name="AutoShape 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8218" name="Oval 26"/>
          <p:cNvSpPr>
            <a:spLocks noChangeAspect="1" noChangeArrowheads="1"/>
          </p:cNvSpPr>
          <p:nvPr/>
        </p:nvSpPr>
        <p:spPr bwMode="auto">
          <a:xfrm>
            <a:off x="7121525" y="3673475"/>
            <a:ext cx="107950" cy="107950"/>
          </a:xfrm>
          <a:prstGeom prst="ellipse">
            <a:avLst/>
          </a:prstGeom>
          <a:solidFill>
            <a:srgbClr val="00CC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26"/>
          <p:cNvSpPr>
            <a:spLocks noChangeAspect="1" noChangeArrowheads="1"/>
          </p:cNvSpPr>
          <p:nvPr/>
        </p:nvSpPr>
        <p:spPr bwMode="auto">
          <a:xfrm>
            <a:off x="5800725" y="3673475"/>
            <a:ext cx="107950" cy="107950"/>
          </a:xfrm>
          <a:prstGeom prst="ellipse">
            <a:avLst/>
          </a:prstGeom>
          <a:solidFill>
            <a:srgbClr val="00CC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Object 26"/>
          <p:cNvGraphicFramePr>
            <a:graphicFrameLocks noChangeAspect="1"/>
          </p:cNvGraphicFramePr>
          <p:nvPr/>
        </p:nvGraphicFramePr>
        <p:xfrm>
          <a:off x="7215188" y="3448050"/>
          <a:ext cx="192087" cy="266700"/>
        </p:xfrm>
        <a:graphic>
          <a:graphicData uri="http://schemas.openxmlformats.org/presentationml/2006/ole">
            <p:oleObj spid="_x0000_s16390" name="Equation" r:id="rId10" imgW="126720" imgH="177480" progId="Equation.DSMT4">
              <p:embed/>
            </p:oleObj>
          </a:graphicData>
        </a:graphic>
      </p:graphicFrame>
      <p:graphicFrame>
        <p:nvGraphicFramePr>
          <p:cNvPr id="9" name="Object 27"/>
          <p:cNvGraphicFramePr>
            <a:graphicFrameLocks noChangeAspect="1"/>
          </p:cNvGraphicFramePr>
          <p:nvPr/>
        </p:nvGraphicFramePr>
        <p:xfrm>
          <a:off x="5500688" y="3448050"/>
          <a:ext cx="325437" cy="266700"/>
        </p:xfrm>
        <a:graphic>
          <a:graphicData uri="http://schemas.openxmlformats.org/presentationml/2006/ole">
            <p:oleObj spid="_x0000_s16391" name="Equation" r:id="rId11" imgW="215640" imgH="177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8218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与 </a:t>
            </a:r>
            <a:r>
              <a:rPr lang="en-US" altLang="zh-CN" i="1" smtClean="0"/>
              <a:t>yOz</a:t>
            </a:r>
            <a:r>
              <a:rPr lang="zh-CN" altLang="en-US" smtClean="0"/>
              <a:t> 面不相交．</a:t>
            </a:r>
            <a:endParaRPr lang="en-US" altLang="zh-CN" smtClean="0"/>
          </a:p>
          <a:p>
            <a:r>
              <a:rPr lang="zh-CN" altLang="en-US" smtClean="0"/>
              <a:t>用平面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h</a:t>
            </a:r>
            <a:r>
              <a:rPr lang="zh-CN" altLang="en-US" smtClean="0"/>
              <a:t> 截双叶双曲面：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当 </a:t>
            </a:r>
            <a:r>
              <a:rPr lang="en-US" altLang="zh-CN" smtClean="0">
                <a:solidFill>
                  <a:srgbClr val="FF0000"/>
                </a:solidFill>
              </a:rPr>
              <a:t>|</a:t>
            </a:r>
            <a:r>
              <a:rPr lang="en-US" altLang="zh-CN" i="1" smtClean="0">
                <a:solidFill>
                  <a:srgbClr val="FF0000"/>
                </a:solidFill>
              </a:rPr>
              <a:t>h</a:t>
            </a:r>
            <a:r>
              <a:rPr lang="en-US" altLang="zh-CN" smtClean="0">
                <a:solidFill>
                  <a:srgbClr val="FF0000"/>
                </a:solidFill>
              </a:rPr>
              <a:t>| &lt;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zh-CN" altLang="en-US" smtClean="0"/>
              <a:t> 时，无截痕；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当 </a:t>
            </a:r>
            <a:r>
              <a:rPr lang="en-US" altLang="zh-CN" smtClean="0">
                <a:solidFill>
                  <a:srgbClr val="FF0000"/>
                </a:solidFill>
              </a:rPr>
              <a:t>|</a:t>
            </a:r>
            <a:r>
              <a:rPr lang="en-US" altLang="zh-CN" i="1" smtClean="0">
                <a:solidFill>
                  <a:srgbClr val="FF0000"/>
                </a:solidFill>
              </a:rPr>
              <a:t>h</a:t>
            </a:r>
            <a:r>
              <a:rPr lang="en-US" altLang="zh-CN" smtClean="0">
                <a:solidFill>
                  <a:srgbClr val="FF0000"/>
                </a:solidFill>
              </a:rPr>
              <a:t>| =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zh-CN" altLang="en-US" smtClean="0"/>
              <a:t> 时，截痕为一点，即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 0, 0) </a:t>
            </a:r>
            <a:r>
              <a:rPr lang="zh-CN" altLang="en-US" smtClean="0"/>
              <a:t>或 </a:t>
            </a:r>
            <a:r>
              <a:rPr lang="en-US" altLang="zh-CN" smtClean="0"/>
              <a:t>(−</a:t>
            </a:r>
            <a:r>
              <a:rPr lang="en-US" altLang="zh-CN" i="1" smtClean="0"/>
              <a:t>a</a:t>
            </a:r>
            <a:r>
              <a:rPr lang="en-US" altLang="zh-CN" smtClean="0"/>
              <a:t>, 0, 0)</a:t>
            </a:r>
            <a:r>
              <a:rPr lang="zh-CN" altLang="en-US" smtClean="0"/>
              <a:t>；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此时称</a:t>
            </a:r>
            <a:r>
              <a:rPr lang="zh-CN" altLang="en-US" smtClean="0">
                <a:solidFill>
                  <a:srgbClr val="0000FF"/>
                </a:solidFill>
              </a:rPr>
              <a:t>曲面与平面相切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当 </a:t>
            </a:r>
            <a:r>
              <a:rPr lang="en-US" altLang="zh-CN" smtClean="0">
                <a:solidFill>
                  <a:srgbClr val="FF0000"/>
                </a:solidFill>
              </a:rPr>
              <a:t>|</a:t>
            </a:r>
            <a:r>
              <a:rPr lang="en-US" altLang="zh-CN" i="1" smtClean="0">
                <a:solidFill>
                  <a:srgbClr val="FF0000"/>
                </a:solidFill>
              </a:rPr>
              <a:t>h</a:t>
            </a:r>
            <a:r>
              <a:rPr lang="en-US" altLang="zh-CN" smtClean="0">
                <a:solidFill>
                  <a:srgbClr val="FF0000"/>
                </a:solidFill>
              </a:rPr>
              <a:t>| &gt;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zh-CN" altLang="en-US" smtClean="0"/>
              <a:t> 时，截痕为椭圆．</a:t>
            </a:r>
          </a:p>
        </p:txBody>
      </p:sp>
      <p:sp>
        <p:nvSpPr>
          <p:cNvPr id="17415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ffectLst/>
              </a:rPr>
              <a:t>双</a:t>
            </a:r>
            <a:r>
              <a:rPr lang="zh-CN" altLang="en-US" smtClean="0">
                <a:effectLst/>
              </a:rPr>
              <a:t>叶双曲面</a:t>
            </a:r>
            <a:endParaRPr lang="en-US" altLang="zh-CN" smtClean="0">
              <a:effectLst/>
            </a:endParaRP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976688" y="427038"/>
          <a:ext cx="4749800" cy="838200"/>
        </p:xfrm>
        <a:graphic>
          <a:graphicData uri="http://schemas.openxmlformats.org/presentationml/2006/ole">
            <p:oleObj spid="_x0000_s17410" name="Equation" r:id="rId3" imgW="2374560" imgH="419040" progId="Equation.DSMT4">
              <p:embed/>
            </p:oleObj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1401763" y="2428875"/>
          <a:ext cx="2149475" cy="1212850"/>
        </p:xfrm>
        <a:graphic>
          <a:graphicData uri="http://schemas.openxmlformats.org/presentationml/2006/ole">
            <p:oleObj spid="_x0000_s17411" name="Equation" r:id="rId4" imgW="1193760" imgH="672840" progId="Equation.DSMT4">
              <p:embed/>
            </p:oleObj>
          </a:graphicData>
        </a:graphic>
      </p:graphicFrame>
      <p:pic>
        <p:nvPicPr>
          <p:cNvPr id="17416" name="Picture 5" descr="F:\为人师表\任教课程\高等数学\temp\p22-旋转双叶双曲面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48250" y="2060575"/>
            <a:ext cx="4095750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9" name="Oval 15"/>
          <p:cNvSpPr>
            <a:spLocks noChangeAspect="1" noChangeArrowheads="1"/>
          </p:cNvSpPr>
          <p:nvPr/>
        </p:nvSpPr>
        <p:spPr bwMode="auto">
          <a:xfrm>
            <a:off x="7696200" y="3081338"/>
            <a:ext cx="377825" cy="1025525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0" name="Oval 16"/>
          <p:cNvSpPr>
            <a:spLocks noChangeAspect="1" noChangeArrowheads="1"/>
          </p:cNvSpPr>
          <p:nvPr/>
        </p:nvSpPr>
        <p:spPr bwMode="auto">
          <a:xfrm>
            <a:off x="5954713" y="3081338"/>
            <a:ext cx="377825" cy="1025525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26"/>
          <p:cNvSpPr>
            <a:spLocks noChangeAspect="1" noChangeArrowheads="1"/>
          </p:cNvSpPr>
          <p:nvPr/>
        </p:nvSpPr>
        <p:spPr bwMode="auto">
          <a:xfrm>
            <a:off x="7358063" y="3530600"/>
            <a:ext cx="107950" cy="107950"/>
          </a:xfrm>
          <a:prstGeom prst="ellipse">
            <a:avLst/>
          </a:prstGeom>
          <a:solidFill>
            <a:srgbClr val="00CC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26"/>
          <p:cNvSpPr>
            <a:spLocks noChangeAspect="1" noChangeArrowheads="1"/>
          </p:cNvSpPr>
          <p:nvPr/>
        </p:nvSpPr>
        <p:spPr bwMode="auto">
          <a:xfrm>
            <a:off x="6586538" y="3530600"/>
            <a:ext cx="107950" cy="107950"/>
          </a:xfrm>
          <a:prstGeom prst="ellipse">
            <a:avLst/>
          </a:prstGeom>
          <a:solidFill>
            <a:srgbClr val="00CC6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7239000" y="3362325"/>
          <a:ext cx="190500" cy="209550"/>
        </p:xfrm>
        <a:graphic>
          <a:graphicData uri="http://schemas.openxmlformats.org/presentationml/2006/ole">
            <p:oleObj spid="_x0000_s17412" name="Equation" r:id="rId6" imgW="126720" imgH="139680" progId="Equation.DSMT4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6645275" y="3362325"/>
          <a:ext cx="325438" cy="209550"/>
        </p:xfrm>
        <a:graphic>
          <a:graphicData uri="http://schemas.openxmlformats.org/presentationml/2006/ole">
            <p:oleObj spid="_x0000_s17413" name="Equation" r:id="rId7" imgW="215640" imgH="1396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9" grpId="0" animBg="1"/>
      <p:bldP spid="62480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与 </a:t>
            </a:r>
            <a:r>
              <a:rPr lang="en-US" altLang="zh-CN" i="1" smtClean="0"/>
              <a:t>zOx</a:t>
            </a:r>
            <a:r>
              <a:rPr lang="zh-CN" altLang="en-US" smtClean="0"/>
              <a:t> 面的交线是双曲线：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与平面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h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altLang="zh-CN" i="1" smtClean="0">
                <a:solidFill>
                  <a:srgbClr val="0000FF"/>
                </a:solidFill>
              </a:rPr>
              <a:t>h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R</a:t>
            </a:r>
            <a:r>
              <a:rPr lang="zh-CN" altLang="en-US" smtClean="0">
                <a:sym typeface="Symbol" pitchFamily="18" charset="2"/>
              </a:rPr>
              <a:t>）</a:t>
            </a:r>
            <a:r>
              <a:rPr lang="zh-CN" altLang="en-US" smtClean="0"/>
              <a:t>的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交线也是双曲线：</a:t>
            </a:r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843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ffectLst/>
              </a:rPr>
              <a:t>双</a:t>
            </a:r>
            <a:r>
              <a:rPr lang="zh-CN" altLang="en-US" smtClean="0">
                <a:effectLst/>
              </a:rPr>
              <a:t>叶双曲面</a:t>
            </a:r>
            <a:endParaRPr lang="en-US" altLang="zh-CN" smtClean="0">
              <a:effectLst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63700" y="2028825"/>
          <a:ext cx="1624013" cy="1212850"/>
        </p:xfrm>
        <a:graphic>
          <a:graphicData uri="http://schemas.openxmlformats.org/presentationml/2006/ole">
            <p:oleObj spid="_x0000_s18434" name="Equation" r:id="rId3" imgW="901440" imgH="67284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663700" y="4216400"/>
          <a:ext cx="2449513" cy="1327150"/>
        </p:xfrm>
        <a:graphic>
          <a:graphicData uri="http://schemas.openxmlformats.org/presentationml/2006/ole">
            <p:oleObj spid="_x0000_s18435" name="Equation" r:id="rId4" imgW="1358640" imgH="736560" progId="Equation.DSMT4">
              <p:embed/>
            </p:oleObj>
          </a:graphicData>
        </a:graphic>
      </p:graphicFrame>
      <p:pic>
        <p:nvPicPr>
          <p:cNvPr id="18439" name="Picture 5" descr="F:\为人师表\任教课程\高等数学\temp\p22-旋转双叶双曲面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48250" y="2060575"/>
            <a:ext cx="4095750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05" name="Freeform 17"/>
          <p:cNvSpPr>
            <a:spLocks/>
          </p:cNvSpPr>
          <p:nvPr/>
        </p:nvSpPr>
        <p:spPr bwMode="auto">
          <a:xfrm>
            <a:off x="5776913" y="2924175"/>
            <a:ext cx="863600" cy="1368425"/>
          </a:xfrm>
          <a:custGeom>
            <a:avLst/>
            <a:gdLst>
              <a:gd name="T0" fmla="*/ 0 w 544"/>
              <a:gd name="T1" fmla="*/ 0 h 862"/>
              <a:gd name="T2" fmla="*/ 2147483647 w 544"/>
              <a:gd name="T3" fmla="*/ 2147483647 h 862"/>
              <a:gd name="T4" fmla="*/ 0 w 544"/>
              <a:gd name="T5" fmla="*/ 2147483647 h 862"/>
              <a:gd name="T6" fmla="*/ 0 60000 65536"/>
              <a:gd name="T7" fmla="*/ 0 60000 65536"/>
              <a:gd name="T8" fmla="*/ 0 60000 65536"/>
              <a:gd name="T9" fmla="*/ 0 w 544"/>
              <a:gd name="T10" fmla="*/ 0 h 862"/>
              <a:gd name="T11" fmla="*/ 544 w 544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862">
                <a:moveTo>
                  <a:pt x="0" y="0"/>
                </a:moveTo>
                <a:cubicBezTo>
                  <a:pt x="272" y="132"/>
                  <a:pt x="544" y="265"/>
                  <a:pt x="544" y="409"/>
                </a:cubicBezTo>
                <a:cubicBezTo>
                  <a:pt x="544" y="553"/>
                  <a:pt x="272" y="707"/>
                  <a:pt x="0" y="862"/>
                </a:cubicBezTo>
              </a:path>
            </a:pathLst>
          </a:cu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6" name="Freeform 18"/>
          <p:cNvSpPr>
            <a:spLocks/>
          </p:cNvSpPr>
          <p:nvPr/>
        </p:nvSpPr>
        <p:spPr bwMode="auto">
          <a:xfrm flipH="1">
            <a:off x="7405688" y="2924175"/>
            <a:ext cx="863600" cy="1368425"/>
          </a:xfrm>
          <a:custGeom>
            <a:avLst/>
            <a:gdLst>
              <a:gd name="T0" fmla="*/ 0 w 544"/>
              <a:gd name="T1" fmla="*/ 0 h 862"/>
              <a:gd name="T2" fmla="*/ 2147483647 w 544"/>
              <a:gd name="T3" fmla="*/ 2147483647 h 862"/>
              <a:gd name="T4" fmla="*/ 0 w 544"/>
              <a:gd name="T5" fmla="*/ 2147483647 h 862"/>
              <a:gd name="T6" fmla="*/ 0 60000 65536"/>
              <a:gd name="T7" fmla="*/ 0 60000 65536"/>
              <a:gd name="T8" fmla="*/ 0 60000 65536"/>
              <a:gd name="T9" fmla="*/ 0 w 544"/>
              <a:gd name="T10" fmla="*/ 0 h 862"/>
              <a:gd name="T11" fmla="*/ 544 w 544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862">
                <a:moveTo>
                  <a:pt x="0" y="0"/>
                </a:moveTo>
                <a:cubicBezTo>
                  <a:pt x="272" y="132"/>
                  <a:pt x="544" y="265"/>
                  <a:pt x="544" y="409"/>
                </a:cubicBezTo>
                <a:cubicBezTo>
                  <a:pt x="544" y="553"/>
                  <a:pt x="272" y="707"/>
                  <a:pt x="0" y="862"/>
                </a:cubicBezTo>
              </a:path>
            </a:pathLst>
          </a:cu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7" name="Freeform 19"/>
          <p:cNvSpPr>
            <a:spLocks noChangeAspect="1"/>
          </p:cNvSpPr>
          <p:nvPr/>
        </p:nvSpPr>
        <p:spPr bwMode="auto">
          <a:xfrm>
            <a:off x="5651500" y="3197225"/>
            <a:ext cx="649288" cy="820738"/>
          </a:xfrm>
          <a:custGeom>
            <a:avLst/>
            <a:gdLst>
              <a:gd name="T0" fmla="*/ 0 w 544"/>
              <a:gd name="T1" fmla="*/ 0 h 862"/>
              <a:gd name="T2" fmla="*/ 2147483647 w 544"/>
              <a:gd name="T3" fmla="*/ 2147483647 h 862"/>
              <a:gd name="T4" fmla="*/ 0 w 544"/>
              <a:gd name="T5" fmla="*/ 2147483647 h 862"/>
              <a:gd name="T6" fmla="*/ 0 60000 65536"/>
              <a:gd name="T7" fmla="*/ 0 60000 65536"/>
              <a:gd name="T8" fmla="*/ 0 60000 65536"/>
              <a:gd name="T9" fmla="*/ 0 w 544"/>
              <a:gd name="T10" fmla="*/ 0 h 862"/>
              <a:gd name="T11" fmla="*/ 544 w 544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862">
                <a:moveTo>
                  <a:pt x="0" y="0"/>
                </a:moveTo>
                <a:cubicBezTo>
                  <a:pt x="272" y="132"/>
                  <a:pt x="544" y="265"/>
                  <a:pt x="544" y="409"/>
                </a:cubicBezTo>
                <a:cubicBezTo>
                  <a:pt x="544" y="553"/>
                  <a:pt x="272" y="707"/>
                  <a:pt x="0" y="862"/>
                </a:cubicBezTo>
              </a:path>
            </a:pathLst>
          </a:cu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8" name="Freeform 20"/>
          <p:cNvSpPr>
            <a:spLocks noChangeAspect="1"/>
          </p:cNvSpPr>
          <p:nvPr/>
        </p:nvSpPr>
        <p:spPr bwMode="auto">
          <a:xfrm flipH="1">
            <a:off x="7740650" y="3197225"/>
            <a:ext cx="647700" cy="820738"/>
          </a:xfrm>
          <a:custGeom>
            <a:avLst/>
            <a:gdLst>
              <a:gd name="T0" fmla="*/ 0 w 544"/>
              <a:gd name="T1" fmla="*/ 0 h 862"/>
              <a:gd name="T2" fmla="*/ 2147483647 w 544"/>
              <a:gd name="T3" fmla="*/ 2147483647 h 862"/>
              <a:gd name="T4" fmla="*/ 0 w 544"/>
              <a:gd name="T5" fmla="*/ 2147483647 h 862"/>
              <a:gd name="T6" fmla="*/ 0 60000 65536"/>
              <a:gd name="T7" fmla="*/ 0 60000 65536"/>
              <a:gd name="T8" fmla="*/ 0 60000 65536"/>
              <a:gd name="T9" fmla="*/ 0 w 544"/>
              <a:gd name="T10" fmla="*/ 0 h 862"/>
              <a:gd name="T11" fmla="*/ 544 w 544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862">
                <a:moveTo>
                  <a:pt x="0" y="0"/>
                </a:moveTo>
                <a:cubicBezTo>
                  <a:pt x="272" y="132"/>
                  <a:pt x="544" y="265"/>
                  <a:pt x="544" y="409"/>
                </a:cubicBezTo>
                <a:cubicBezTo>
                  <a:pt x="544" y="553"/>
                  <a:pt x="272" y="707"/>
                  <a:pt x="0" y="862"/>
                </a:cubicBezTo>
              </a:path>
            </a:pathLst>
          </a:cu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976688" y="427038"/>
          <a:ext cx="4749800" cy="838200"/>
        </p:xfrm>
        <a:graphic>
          <a:graphicData uri="http://schemas.openxmlformats.org/presentationml/2006/ole">
            <p:oleObj spid="_x0000_s18436" name="Equation" r:id="rId6" imgW="237456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5" grpId="0" animBg="1"/>
      <p:bldP spid="63505" grpId="1" animBg="1"/>
      <p:bldP spid="63506" grpId="0" animBg="1"/>
      <p:bldP spid="63506" grpId="1" animBg="1"/>
      <p:bldP spid="63507" grpId="0" animBg="1"/>
      <p:bldP spid="6350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与 </a:t>
            </a:r>
            <a:r>
              <a:rPr lang="en-US" altLang="zh-CN" i="1" smtClean="0"/>
              <a:t>xOy</a:t>
            </a:r>
            <a:r>
              <a:rPr lang="zh-CN" altLang="en-US" smtClean="0"/>
              <a:t> 面的交线是双曲线：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与平面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h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altLang="zh-CN" i="1" smtClean="0">
                <a:solidFill>
                  <a:srgbClr val="0000FF"/>
                </a:solidFill>
              </a:rPr>
              <a:t>h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R</a:t>
            </a:r>
            <a:r>
              <a:rPr lang="zh-CN" altLang="en-US" smtClean="0">
                <a:sym typeface="Symbol" pitchFamily="18" charset="2"/>
              </a:rPr>
              <a:t>）</a:t>
            </a:r>
            <a:r>
              <a:rPr lang="zh-CN" altLang="en-US" smtClean="0"/>
              <a:t>的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交线也是双曲线：</a:t>
            </a:r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946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ffectLst/>
              </a:rPr>
              <a:t>双</a:t>
            </a:r>
            <a:r>
              <a:rPr lang="zh-CN" altLang="en-US" smtClean="0">
                <a:effectLst/>
              </a:rPr>
              <a:t>叶双曲面</a:t>
            </a:r>
            <a:endParaRPr lang="en-US" altLang="zh-CN" smtClean="0">
              <a:effectLst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662113" y="2028825"/>
          <a:ext cx="1647825" cy="1212850"/>
        </p:xfrm>
        <a:graphic>
          <a:graphicData uri="http://schemas.openxmlformats.org/presentationml/2006/ole">
            <p:oleObj spid="_x0000_s19458" name="Equation" r:id="rId3" imgW="914400" imgH="672840" progId="Equation.DSMT4">
              <p:embed/>
            </p:oleObj>
          </a:graphicData>
        </a:graphic>
      </p:graphicFrame>
      <p:pic>
        <p:nvPicPr>
          <p:cNvPr id="19463" name="Picture 5" descr="F:\为人师表\任教课程\高等数学\temp\p22-旋转双叶双曲面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8250" y="2060575"/>
            <a:ext cx="4095750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30" name="Freeform 18"/>
          <p:cNvSpPr>
            <a:spLocks/>
          </p:cNvSpPr>
          <p:nvPr/>
        </p:nvSpPr>
        <p:spPr bwMode="auto">
          <a:xfrm>
            <a:off x="7342188" y="3381375"/>
            <a:ext cx="1125537" cy="407988"/>
          </a:xfrm>
          <a:custGeom>
            <a:avLst/>
            <a:gdLst>
              <a:gd name="T0" fmla="*/ 2147483647 w 709"/>
              <a:gd name="T1" fmla="*/ 0 h 257"/>
              <a:gd name="T2" fmla="*/ 2147483647 w 709"/>
              <a:gd name="T3" fmla="*/ 2147483647 h 257"/>
              <a:gd name="T4" fmla="*/ 2147483647 w 709"/>
              <a:gd name="T5" fmla="*/ 2147483647 h 257"/>
              <a:gd name="T6" fmla="*/ 0 60000 65536"/>
              <a:gd name="T7" fmla="*/ 0 60000 65536"/>
              <a:gd name="T8" fmla="*/ 0 60000 65536"/>
              <a:gd name="T9" fmla="*/ 0 w 709"/>
              <a:gd name="T10" fmla="*/ 0 h 257"/>
              <a:gd name="T11" fmla="*/ 709 w 709"/>
              <a:gd name="T12" fmla="*/ 257 h 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9" h="257">
                <a:moveTo>
                  <a:pt x="709" y="0"/>
                </a:moveTo>
                <a:cubicBezTo>
                  <a:pt x="599" y="22"/>
                  <a:pt x="92" y="92"/>
                  <a:pt x="46" y="135"/>
                </a:cubicBezTo>
                <a:cubicBezTo>
                  <a:pt x="0" y="178"/>
                  <a:pt x="352" y="232"/>
                  <a:pt x="432" y="257"/>
                </a:cubicBezTo>
              </a:path>
            </a:pathLst>
          </a:cu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31" name="Freeform 19"/>
          <p:cNvSpPr>
            <a:spLocks/>
          </p:cNvSpPr>
          <p:nvPr/>
        </p:nvSpPr>
        <p:spPr bwMode="auto">
          <a:xfrm>
            <a:off x="5580063" y="3429000"/>
            <a:ext cx="1116012" cy="431800"/>
          </a:xfrm>
          <a:custGeom>
            <a:avLst/>
            <a:gdLst>
              <a:gd name="T0" fmla="*/ 2147483647 w 703"/>
              <a:gd name="T1" fmla="*/ 0 h 272"/>
              <a:gd name="T2" fmla="*/ 2147483647 w 703"/>
              <a:gd name="T3" fmla="*/ 2147483647 h 272"/>
              <a:gd name="T4" fmla="*/ 0 w 703"/>
              <a:gd name="T5" fmla="*/ 2147483647 h 272"/>
              <a:gd name="T6" fmla="*/ 0 60000 65536"/>
              <a:gd name="T7" fmla="*/ 0 60000 65536"/>
              <a:gd name="T8" fmla="*/ 0 60000 65536"/>
              <a:gd name="T9" fmla="*/ 0 w 703"/>
              <a:gd name="T10" fmla="*/ 0 h 272"/>
              <a:gd name="T11" fmla="*/ 703 w 703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3" h="272">
                <a:moveTo>
                  <a:pt x="272" y="0"/>
                </a:moveTo>
                <a:cubicBezTo>
                  <a:pt x="336" y="18"/>
                  <a:pt x="703" y="63"/>
                  <a:pt x="658" y="108"/>
                </a:cubicBezTo>
                <a:cubicBezTo>
                  <a:pt x="613" y="153"/>
                  <a:pt x="137" y="238"/>
                  <a:pt x="0" y="272"/>
                </a:cubicBezTo>
              </a:path>
            </a:pathLst>
          </a:cu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662113" y="4216400"/>
          <a:ext cx="2471737" cy="1327150"/>
        </p:xfrm>
        <a:graphic>
          <a:graphicData uri="http://schemas.openxmlformats.org/presentationml/2006/ole">
            <p:oleObj spid="_x0000_s19459" name="Equation" r:id="rId5" imgW="1371600" imgH="73656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976688" y="427038"/>
          <a:ext cx="4749800" cy="838200"/>
        </p:xfrm>
        <a:graphic>
          <a:graphicData uri="http://schemas.openxmlformats.org/presentationml/2006/ole">
            <p:oleObj spid="_x0000_s19460" name="Equation" r:id="rId6" imgW="237456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0" grpId="0" animBg="1"/>
      <p:bldP spid="645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5172075"/>
            <a:ext cx="8229600" cy="1643063"/>
          </a:xfrm>
          <a:prstGeom prst="rect">
            <a:avLst/>
          </a:prstGeom>
          <a:solidFill>
            <a:srgbClr val="FFFF99"/>
          </a:solidFill>
          <a:ln w="28575" cmpd="sng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0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5547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建立球心在点 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、半径为 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 的球面的方程．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r>
              <a:rPr lang="zh-CN" altLang="en-US" dirty="0" smtClean="0"/>
              <a:t>设点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)</a:t>
            </a:r>
            <a:r>
              <a:rPr lang="zh-CN" altLang="en-US" dirty="0" smtClean="0"/>
              <a:t> 为球面上的一点，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根据题意，可得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即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方程 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z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−2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+ 4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0 </a:t>
            </a:r>
            <a:r>
              <a:rPr lang="zh-CN" altLang="en-US" dirty="0" smtClean="0"/>
              <a:t>表示什么样的曲面？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r>
              <a:rPr lang="zh-CN" altLang="en-US" dirty="0" smtClean="0"/>
              <a:t>对方程进行配方，得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− 1)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+ 2)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z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= 5 </a:t>
            </a:r>
            <a:r>
              <a:rPr lang="en-US" altLang="zh-CN" dirty="0" smtClean="0">
                <a:solidFill>
                  <a:srgbClr val="FF0000"/>
                </a:solidFill>
              </a:rPr>
              <a:t>&gt; 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因此该方程表示以点</a:t>
            </a:r>
            <a:r>
              <a:rPr lang="en-US" altLang="zh-CN" dirty="0" smtClean="0"/>
              <a:t>(1, −2, 0) </a:t>
            </a:r>
            <a:r>
              <a:rPr lang="zh-CN" altLang="en-US" dirty="0" smtClean="0"/>
              <a:t>为球心，      为半径的球面．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i="1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z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)+</a:t>
            </a:r>
            <a:r>
              <a:rPr lang="en-US" altLang="zh-CN" i="1" dirty="0" err="1" smtClean="0"/>
              <a:t>Dx</a:t>
            </a:r>
            <a:r>
              <a:rPr lang="en-US" altLang="zh-CN" dirty="0" smtClean="0"/>
              <a:t> + </a:t>
            </a:r>
            <a:r>
              <a:rPr lang="en-US" altLang="zh-CN" i="1" dirty="0" err="1" smtClean="0"/>
              <a:t>Ey</a:t>
            </a:r>
            <a:r>
              <a:rPr lang="en-US" altLang="zh-CN" dirty="0" smtClean="0"/>
              <a:t> + </a:t>
            </a:r>
            <a:r>
              <a:rPr lang="en-US" altLang="zh-CN" i="1" dirty="0" err="1" smtClean="0"/>
              <a:t>Fz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 = 0</a:t>
            </a:r>
            <a:r>
              <a:rPr lang="zh-CN" altLang="en-US" dirty="0" smtClean="0"/>
              <a:t> 通常表示球面的方程，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其特点是：</a:t>
            </a:r>
            <a:r>
              <a:rPr lang="zh-CN" altLang="en-US" dirty="0" smtClean="0">
                <a:solidFill>
                  <a:srgbClr val="0000FF"/>
                </a:solidFill>
              </a:rPr>
              <a:t>① </a:t>
            </a:r>
            <a:r>
              <a:rPr lang="zh-CN" altLang="en-US" dirty="0" smtClean="0"/>
              <a:t>平方项的系数相等，且都不等于零；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② </a:t>
            </a:r>
            <a:r>
              <a:rPr lang="zh-CN" altLang="en-US" dirty="0" smtClean="0"/>
              <a:t>缺少交叉项； </a:t>
            </a:r>
            <a:r>
              <a:rPr lang="zh-CN" altLang="zh-CN" dirty="0" smtClean="0">
                <a:solidFill>
                  <a:srgbClr val="0000FF"/>
                </a:solidFill>
              </a:rPr>
              <a:t>③</a:t>
            </a:r>
            <a:r>
              <a:rPr lang="zh-CN" altLang="en-US" dirty="0" smtClean="0"/>
              <a:t> 配方后化为课本</a:t>
            </a:r>
            <a:r>
              <a:rPr lang="en-US" altLang="zh-CN" dirty="0" smtClean="0"/>
              <a:t>P.37</a:t>
            </a:r>
            <a:r>
              <a:rPr lang="zh-CN" altLang="en-US" dirty="0" smtClean="0"/>
              <a:t>方程</a:t>
            </a:r>
            <a:r>
              <a:rPr lang="en-US" altLang="zh-CN" dirty="0" smtClean="0"/>
              <a:t>(5-1)</a:t>
            </a:r>
            <a:r>
              <a:rPr lang="zh-CN" altLang="en-US" dirty="0" smtClean="0"/>
              <a:t>的情形</a:t>
            </a:r>
            <a:r>
              <a:rPr lang="en-US" altLang="zh-CN" dirty="0" smtClean="0"/>
              <a:t> </a:t>
            </a:r>
            <a:r>
              <a:rPr lang="zh-CN" altLang="en-US" dirty="0" smtClean="0"/>
              <a:t>．</a:t>
            </a:r>
            <a:endParaRPr lang="en-US" altLang="zh-CN" dirty="0" smtClean="0"/>
          </a:p>
        </p:txBody>
      </p:sp>
      <p:pic>
        <p:nvPicPr>
          <p:cNvPr id="1031" name="Picture 4" descr="C:\Users\cjl\Desktop\p21-ex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3650" y="842963"/>
            <a:ext cx="28003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71500" y="1857375"/>
          <a:ext cx="5867400" cy="584200"/>
        </p:xfrm>
        <a:graphic>
          <a:graphicData uri="http://schemas.openxmlformats.org/presentationml/2006/ole">
            <p:oleObj spid="_x0000_s1026" name="Equation" r:id="rId4" imgW="2933640" imgH="29196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971550" y="2471738"/>
          <a:ext cx="4622800" cy="482600"/>
        </p:xfrm>
        <a:graphic>
          <a:graphicData uri="http://schemas.openxmlformats.org/presentationml/2006/ole">
            <p:oleObj spid="_x0000_s1027" name="Equation" r:id="rId5" imgW="2311200" imgH="241200" progId="Equation.DSMT4">
              <p:embed/>
            </p:oleObj>
          </a:graphicData>
        </a:graphic>
      </p:graphicFrame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5800725" y="4657725"/>
          <a:ext cx="482600" cy="457200"/>
        </p:xfrm>
        <a:graphic>
          <a:graphicData uri="http://schemas.openxmlformats.org/presentationml/2006/ole">
            <p:oleObj spid="_x0000_s1028" name="Equation" r:id="rId6" imgW="241200" imgH="22860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57325" y="1871663"/>
            <a:ext cx="4356100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5" descr="F:\为人师表\任教课程\高等数学\temp\p22-旋转双叶双曲面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8625" y="3773488"/>
            <a:ext cx="3635375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单叶双曲面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当 </a:t>
            </a:r>
            <a:r>
              <a:rPr lang="en-US" altLang="zh-CN" i="1" smtClean="0"/>
              <a:t>a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zh-CN" altLang="en-US" smtClean="0"/>
              <a:t> 时</a:t>
            </a:r>
            <a:r>
              <a:rPr lang="en-US" altLang="zh-CN" smtClean="0"/>
              <a:t>	         </a:t>
            </a:r>
            <a:r>
              <a:rPr lang="zh-CN" altLang="en-US" smtClean="0">
                <a:solidFill>
                  <a:srgbClr val="0000FF"/>
                </a:solidFill>
              </a:rPr>
              <a:t>旋转单叶双曲面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双叶双曲面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当 </a:t>
            </a:r>
            <a:r>
              <a:rPr lang="en-US" altLang="zh-CN" i="1" smtClean="0"/>
              <a:t>b</a:t>
            </a:r>
            <a:r>
              <a:rPr lang="en-US" altLang="zh-CN" smtClean="0"/>
              <a:t> = </a:t>
            </a:r>
            <a:r>
              <a:rPr lang="en-US" altLang="zh-CN" i="1" smtClean="0"/>
              <a:t>c</a:t>
            </a:r>
            <a:r>
              <a:rPr lang="zh-CN" altLang="en-US" smtClean="0"/>
              <a:t> 时</a:t>
            </a:r>
            <a:r>
              <a:rPr lang="en-US" altLang="zh-CN" smtClean="0"/>
              <a:t>	         </a:t>
            </a:r>
            <a:r>
              <a:rPr lang="zh-CN" altLang="en-US" smtClean="0">
                <a:solidFill>
                  <a:srgbClr val="FF0000"/>
                </a:solidFill>
              </a:rPr>
              <a:t>旋转双叶双曲面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旋转双曲面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P.39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例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4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</a:p>
        </p:txBody>
      </p:sp>
      <p:pic>
        <p:nvPicPr>
          <p:cNvPr id="20487" name="Picture 5" descr="C:\Users\cjl\Desktop\p-44-单叶双曲面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6050" y="1357313"/>
            <a:ext cx="2190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916238" y="1285875"/>
          <a:ext cx="2133600" cy="838200"/>
        </p:xfrm>
        <a:graphic>
          <a:graphicData uri="http://schemas.openxmlformats.org/presentationml/2006/ole">
            <p:oleObj spid="_x0000_s20482" name="Equation" r:id="rId6" imgW="1066680" imgH="4190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16238" y="3519488"/>
          <a:ext cx="2133600" cy="838200"/>
        </p:xfrm>
        <a:graphic>
          <a:graphicData uri="http://schemas.openxmlformats.org/presentationml/2006/ole">
            <p:oleObj spid="_x0000_s20483" name="Equation" r:id="rId7" imgW="1066680" imgH="419040" progId="Equation.DSMT4">
              <p:embed/>
            </p:oleObj>
          </a:graphicData>
        </a:graphic>
      </p:graphicFrame>
      <p:sp>
        <p:nvSpPr>
          <p:cNvPr id="8" name="右箭头 7"/>
          <p:cNvSpPr/>
          <p:nvPr/>
        </p:nvSpPr>
        <p:spPr>
          <a:xfrm>
            <a:off x="2428875" y="2371725"/>
            <a:ext cx="485775" cy="485775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428875" y="4572000"/>
            <a:ext cx="485775" cy="4857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000375" y="2357438"/>
            <a:ext cx="235743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000375" y="4572000"/>
            <a:ext cx="2357438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椭圆锥面</a:t>
            </a:r>
            <a:endParaRPr lang="en-US" altLang="zh-CN" smtClean="0">
              <a:effectLst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如果点 </a:t>
            </a: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（不是原点）落在曲面上，则过点 </a:t>
            </a:r>
            <a:r>
              <a:rPr lang="en-US" altLang="zh-CN" i="1" smtClean="0"/>
              <a:t>M</a:t>
            </a:r>
            <a:r>
              <a:rPr lang="zh-CN" altLang="en-US" smtClean="0"/>
              <a:t> 和坐标原点 </a:t>
            </a:r>
            <a:r>
              <a:rPr lang="en-US" altLang="zh-CN" i="1" smtClean="0"/>
              <a:t>O</a:t>
            </a:r>
            <a:r>
              <a:rPr lang="zh-CN" altLang="en-US" smtClean="0"/>
              <a:t> 的直线都落在曲面上．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与平面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h</a:t>
            </a:r>
            <a:r>
              <a:rPr lang="zh-CN" altLang="en-US" smtClean="0"/>
              <a:t> 相截，得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当 </a:t>
            </a:r>
            <a:r>
              <a:rPr lang="en-US" altLang="zh-CN" i="1" smtClean="0">
                <a:solidFill>
                  <a:srgbClr val="FF0000"/>
                </a:solidFill>
              </a:rPr>
              <a:t>h</a:t>
            </a:r>
            <a:r>
              <a:rPr lang="en-US" altLang="zh-CN" smtClean="0">
                <a:solidFill>
                  <a:srgbClr val="FF0000"/>
                </a:solidFill>
              </a:rPr>
              <a:t> = 0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时，截痕为坐标原点；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当 </a:t>
            </a:r>
            <a:r>
              <a:rPr lang="en-US" altLang="zh-CN" i="1" smtClean="0">
                <a:solidFill>
                  <a:srgbClr val="FF0000"/>
                </a:solidFill>
              </a:rPr>
              <a:t>h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CN" smtClean="0">
                <a:solidFill>
                  <a:srgbClr val="FF0000"/>
                </a:solidFill>
              </a:rPr>
              <a:t> 0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时，截痕为椭圆．</a:t>
            </a:r>
            <a:endParaRPr lang="en-US" altLang="zh-CN" smtClean="0"/>
          </a:p>
          <a:p>
            <a:endParaRPr lang="zh-CN" altLang="en-US" smtClean="0"/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976688" y="427038"/>
          <a:ext cx="4775200" cy="838200"/>
        </p:xfrm>
        <a:graphic>
          <a:graphicData uri="http://schemas.openxmlformats.org/presentationml/2006/ole">
            <p:oleObj spid="_x0000_s21506" name="Equation" r:id="rId4" imgW="2387520" imgH="41904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800475" y="2486025"/>
          <a:ext cx="1830388" cy="1212850"/>
        </p:xfrm>
        <a:graphic>
          <a:graphicData uri="http://schemas.openxmlformats.org/presentationml/2006/ole">
            <p:oleObj spid="_x0000_s21507" name="Equation" r:id="rId5" imgW="1015920" imgH="672840" progId="Equation.DSMT4">
              <p:embed/>
            </p:oleObj>
          </a:graphicData>
        </a:graphic>
      </p:graphicFrame>
      <p:pic>
        <p:nvPicPr>
          <p:cNvPr id="21510" name="Picture 11" descr="C:\Users\cjl\Desktop\p45-二次锥面-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7400" y="2349500"/>
            <a:ext cx="281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C:\Users\cjl\Desktop\p45-二次锥面-2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7400" y="2349500"/>
            <a:ext cx="281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椭圆锥面</a:t>
            </a:r>
            <a:endParaRPr lang="en-US" altLang="zh-CN" smtClean="0">
              <a:effectLst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当 </a:t>
            </a:r>
            <a:r>
              <a:rPr lang="en-US" altLang="zh-CN" i="1" smtClean="0"/>
              <a:t>a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zh-CN" altLang="en-US" smtClean="0"/>
              <a:t> 时，椭圆锥面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该曲面就是 </a:t>
            </a:r>
            <a:r>
              <a:rPr lang="en-US" altLang="zh-CN" i="1" smtClean="0"/>
              <a:t>yOz</a:t>
            </a:r>
            <a:r>
              <a:rPr lang="zh-CN" altLang="en-US" smtClean="0"/>
              <a:t> 面上的直线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绕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zh-CN" altLang="en-US" smtClean="0"/>
              <a:t> 轴旋转而成的</a:t>
            </a:r>
            <a:r>
              <a:rPr lang="zh-CN" altLang="en-US" smtClean="0">
                <a:solidFill>
                  <a:srgbClr val="FF0000"/>
                </a:solidFill>
              </a:rPr>
              <a:t>圆锥面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在椭圆上任取一点 </a:t>
            </a:r>
            <a:r>
              <a:rPr lang="en-US" altLang="zh-CN" i="1" smtClean="0"/>
              <a:t>M</a:t>
            </a:r>
            <a:r>
              <a:rPr lang="zh-CN" altLang="en-US" smtClean="0"/>
              <a:t>，作直线 </a:t>
            </a:r>
            <a:r>
              <a:rPr lang="en-US" altLang="zh-CN" i="1" smtClean="0"/>
              <a:t>OM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当 </a:t>
            </a:r>
            <a:r>
              <a:rPr lang="en-US" altLang="zh-CN" i="1" smtClean="0"/>
              <a:t>M</a:t>
            </a:r>
            <a:r>
              <a:rPr lang="zh-CN" altLang="en-US" smtClean="0"/>
              <a:t> 沿椭圆运动一周时，直线 </a:t>
            </a:r>
            <a:r>
              <a:rPr lang="en-US" altLang="zh-CN" i="1" smtClean="0"/>
              <a:t>OM</a:t>
            </a:r>
            <a:r>
              <a:rPr lang="zh-CN" altLang="en-US" smtClean="0"/>
              <a:t>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的轨迹就是椭圆锥面．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60421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976688" y="427038"/>
          <a:ext cx="4775200" cy="838200"/>
        </p:xfrm>
        <a:graphic>
          <a:graphicData uri="http://schemas.openxmlformats.org/presentationml/2006/ole">
            <p:oleObj spid="_x0000_s22530" name="Equation" r:id="rId5" imgW="2387520" imgH="419040" progId="Equation.DSMT4">
              <p:embed/>
            </p:oleObj>
          </a:graphicData>
        </a:graphic>
      </p:graphicFrame>
      <p:pic>
        <p:nvPicPr>
          <p:cNvPr id="22537" name="Picture 11" descr="C:\Users\cjl\Desktop\p45-二次锥面-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7400" y="2349500"/>
            <a:ext cx="281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384300" y="1954213"/>
          <a:ext cx="1803400" cy="838200"/>
        </p:xfrm>
        <a:graphic>
          <a:graphicData uri="http://schemas.openxmlformats.org/presentationml/2006/ole">
            <p:oleObj spid="_x0000_s22531" name="Equation" r:id="rId7" imgW="901440" imgH="41904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84300" y="1954213"/>
          <a:ext cx="2184400" cy="838200"/>
        </p:xfrm>
        <a:graphic>
          <a:graphicData uri="http://schemas.openxmlformats.org/presentationml/2006/ole">
            <p:oleObj spid="_x0000_s22532" name="Equation" r:id="rId8" imgW="1091880" imgH="4190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57688" y="2643188"/>
          <a:ext cx="838200" cy="812800"/>
        </p:xfrm>
        <a:graphic>
          <a:graphicData uri="http://schemas.openxmlformats.org/presentationml/2006/ole">
            <p:oleObj spid="_x0000_s22533" name="Equation" r:id="rId9" imgW="419040" imgH="406080" progId="Equation.DSMT4">
              <p:embed/>
            </p:oleObj>
          </a:graphicData>
        </a:graphic>
      </p:graphicFrame>
      <p:pic>
        <p:nvPicPr>
          <p:cNvPr id="14" name="Picture 1" descr="C:\Users\cjl\Desktop\p45-二次锥面-3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867400" y="2349500"/>
            <a:ext cx="281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 descr="C:\Users\cjl\Desktop\p45-二次锥面-4.bm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867400" y="2349500"/>
            <a:ext cx="281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C:\Users\cjl\Desktop\p45-二次锥面-5.bmp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867400" y="2349500"/>
            <a:ext cx="281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 descr="C:\Users\cjl\Desktop\p45-二次锥面-6.bm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7400" y="2349500"/>
            <a:ext cx="281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6" descr="C:\Users\cjl\Desktop\p45-二次锥面-7.bmp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867400" y="2349500"/>
            <a:ext cx="281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" descr="C:\Users\cjl\Desktop\p45-二次锥面-8.bmp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867400" y="2349500"/>
            <a:ext cx="281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 descr="C:\Users\cjl\Desktop\p45-二次锥面-9.bm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867400" y="2349500"/>
            <a:ext cx="281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 descr="C:\Users\cjl\Desktop\p45-二次锥面-10.bmp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867400" y="2349500"/>
            <a:ext cx="281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C:\Users\cjl\Desktop\p45-二次锥面-11.bmp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5867400" y="2349500"/>
            <a:ext cx="281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1" descr="C:\Users\cjl\Desktop\p45-二次锥面-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7400" y="2349500"/>
            <a:ext cx="281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604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用平面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h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截椭圆抛物面：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当 </a:t>
            </a:r>
            <a:r>
              <a:rPr lang="en-US" altLang="zh-CN" i="1" smtClean="0">
                <a:solidFill>
                  <a:srgbClr val="FF0000"/>
                </a:solidFill>
              </a:rPr>
              <a:t>h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zh-CN" altLang="en-US" smtClean="0"/>
              <a:t> 时，无截痕；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当 </a:t>
            </a:r>
            <a:r>
              <a:rPr lang="en-US" altLang="zh-CN" i="1" smtClean="0">
                <a:solidFill>
                  <a:srgbClr val="FF0000"/>
                </a:solidFill>
              </a:rPr>
              <a:t>h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zh-CN" altLang="en-US" smtClean="0"/>
              <a:t> 时，截痕为坐标原点；</a:t>
            </a:r>
            <a:r>
              <a:rPr lang="en-US" altLang="zh-CN" smtClean="0"/>
              <a:t>	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当 </a:t>
            </a:r>
            <a:r>
              <a:rPr lang="en-US" altLang="zh-CN" i="1" smtClean="0">
                <a:solidFill>
                  <a:srgbClr val="FF0000"/>
                </a:solidFill>
              </a:rPr>
              <a:t>h</a:t>
            </a:r>
            <a:r>
              <a:rPr lang="en-US" altLang="zh-CN" smtClean="0">
                <a:solidFill>
                  <a:srgbClr val="FF0000"/>
                </a:solidFill>
              </a:rPr>
              <a:t> &gt; 0</a:t>
            </a:r>
            <a:r>
              <a:rPr lang="zh-CN" altLang="en-US" smtClean="0"/>
              <a:t> 时，截痕为椭圆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用平面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h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截椭圆抛物面，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截痕为抛物线</a:t>
            </a:r>
            <a:endParaRPr lang="en-US" altLang="zh-CN" smtClean="0"/>
          </a:p>
        </p:txBody>
      </p:sp>
      <p:sp>
        <p:nvSpPr>
          <p:cNvPr id="2355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椭圆抛物面</a:t>
            </a:r>
            <a:endParaRPr lang="en-US" altLang="zh-CN" smtClean="0">
              <a:effectLst/>
            </a:endParaRP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976688" y="427038"/>
          <a:ext cx="3403600" cy="838200"/>
        </p:xfrm>
        <a:graphic>
          <a:graphicData uri="http://schemas.openxmlformats.org/presentationml/2006/ole">
            <p:oleObj spid="_x0000_s23554" name="Equation" r:id="rId4" imgW="1701720" imgH="41904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641475" y="3316288"/>
          <a:ext cx="1670050" cy="1212850"/>
        </p:xfrm>
        <a:graphic>
          <a:graphicData uri="http://schemas.openxmlformats.org/presentationml/2006/ole">
            <p:oleObj spid="_x0000_s23555" name="Equation" r:id="rId5" imgW="927000" imgH="672840" progId="Equation.DSMT4">
              <p:embed/>
            </p:oleObj>
          </a:graphicData>
        </a:graphic>
      </p:graphicFrame>
      <p:pic>
        <p:nvPicPr>
          <p:cNvPr id="23559" name="Picture 1" descr="C:\Users\cjl\Desktop\p41-抛物面-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1481138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 descr="C:\Users\cjl\Desktop\p41-抛物面-2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05400" y="1481138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 descr="C:\Users\cjl\Desktop\p41-抛物面-3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05400" y="1481138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Users\cjl\Desktop\p41-抛物面-4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05400" y="1473200"/>
            <a:ext cx="3581400" cy="358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819400" y="5037138"/>
          <a:ext cx="2174875" cy="1328737"/>
        </p:xfrm>
        <a:graphic>
          <a:graphicData uri="http://schemas.openxmlformats.org/presentationml/2006/ole">
            <p:oleObj spid="_x0000_s23556" name="Equation" r:id="rId10" imgW="1206360" imgH="736560" progId="Equation.DSMT4">
              <p:embed/>
            </p:oleObj>
          </a:graphicData>
        </a:graphic>
      </p:graphicFrame>
      <p:pic>
        <p:nvPicPr>
          <p:cNvPr id="19" name="Picture 5" descr="C:\Users\cjl\Desktop\p41-抛物面-5.bm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105400" y="1481138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" descr="C:\Users\cjl\Desktop\p41-抛物面-6.bmp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105400" y="1481138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172200" y="4000500"/>
            <a:ext cx="696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顶点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b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时，椭圆抛物面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该曲面就是 </a:t>
            </a:r>
            <a:r>
              <a:rPr lang="en-US" altLang="zh-CN" i="1" smtClean="0"/>
              <a:t>zOx</a:t>
            </a:r>
            <a:r>
              <a:rPr lang="zh-CN" altLang="en-US" smtClean="0"/>
              <a:t> 面的抛物线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绕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zh-CN" altLang="en-US" smtClean="0"/>
              <a:t> 轴旋转而成的旋转抛物面．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椭圆抛物面</a:t>
            </a:r>
            <a:endParaRPr lang="zh-CN" altLang="en-US" dirty="0"/>
          </a:p>
        </p:txBody>
      </p:sp>
      <p:pic>
        <p:nvPicPr>
          <p:cNvPr id="24582" name="Picture 2" descr="C:\Users\cjl\Desktop\p41-抛物面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481138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371600" y="1966913"/>
          <a:ext cx="2209800" cy="812800"/>
        </p:xfrm>
        <a:graphic>
          <a:graphicData uri="http://schemas.openxmlformats.org/presentationml/2006/ole">
            <p:oleObj spid="_x0000_s24578" name="Equation" r:id="rId4" imgW="1104840" imgH="40608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358900" y="3279775"/>
          <a:ext cx="914400" cy="838200"/>
        </p:xfrm>
        <a:graphic>
          <a:graphicData uri="http://schemas.openxmlformats.org/presentationml/2006/ole">
            <p:oleObj spid="_x0000_s24579" name="Equation" r:id="rId5" imgW="45720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>
                <a:sym typeface="Symbol" pitchFamily="18" charset="2"/>
              </a:rPr>
              <a:t>椭圆抛物面位于 </a:t>
            </a:r>
            <a:r>
              <a:rPr lang="en-US" altLang="zh-CN" i="1" smtClean="0"/>
              <a:t>xOy</a:t>
            </a:r>
            <a:r>
              <a:rPr lang="zh-CN" altLang="en-US" smtClean="0"/>
              <a:t> 面的上方（左图）：</a:t>
            </a:r>
            <a:endParaRPr lang="en-US" altLang="zh-CN" smtClean="0"/>
          </a:p>
          <a:p>
            <a:endParaRPr lang="zh-CN" altLang="en-US" smtClean="0">
              <a:sym typeface="Symbol" pitchFamily="18" charset="2"/>
            </a:endParaRPr>
          </a:p>
          <a:p>
            <a:endParaRPr lang="zh-CN" altLang="en-US" smtClean="0"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椭圆抛物面位于 </a:t>
            </a:r>
            <a:r>
              <a:rPr lang="en-US" altLang="zh-CN" i="1" smtClean="0"/>
              <a:t>xOy</a:t>
            </a:r>
            <a:r>
              <a:rPr lang="zh-CN" altLang="en-US" smtClean="0"/>
              <a:t> 面的下方（右图）：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椭圆抛物面</a:t>
            </a:r>
            <a:endParaRPr lang="zh-CN" altLang="en-US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6372225" y="1366838"/>
          <a:ext cx="1574800" cy="838200"/>
        </p:xfrm>
        <a:graphic>
          <a:graphicData uri="http://schemas.openxmlformats.org/presentationml/2006/ole">
            <p:oleObj spid="_x0000_s25602" name="Equation" r:id="rId4" imgW="787320" imgH="419040" progId="Equation.DSMT4">
              <p:embed/>
            </p:oleObj>
          </a:graphicData>
        </a:graphic>
      </p:graphicFrame>
      <p:sp>
        <p:nvSpPr>
          <p:cNvPr id="5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pic>
        <p:nvPicPr>
          <p:cNvPr id="6" name="Picture 7" descr="C:\Users\cjl\Desktop\p41-抛物面-7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19613" y="3643313"/>
            <a:ext cx="26860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 descr="C:\Users\cjl\Desktop\p41-抛物面-1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57263" y="3643313"/>
            <a:ext cx="26860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6372225" y="2608263"/>
          <a:ext cx="2082800" cy="965200"/>
        </p:xfrm>
        <a:graphic>
          <a:graphicData uri="http://schemas.openxmlformats.org/presentationml/2006/ole">
            <p:oleObj spid="_x0000_s25603" name="Equation" r:id="rId8" imgW="1041120" imgH="482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r>
              <a:rPr lang="zh-CN" altLang="en-US" smtClean="0"/>
              <a:t>用平面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0 </a:t>
            </a:r>
            <a:r>
              <a:rPr lang="zh-CN" altLang="en-US" smtClean="0"/>
              <a:t>去截，得到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一对相交于原点的直线：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用平面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0 </a:t>
            </a:r>
            <a:r>
              <a:rPr lang="zh-CN" altLang="en-US" smtClean="0"/>
              <a:t>去截，得到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一条</a:t>
            </a:r>
            <a:r>
              <a:rPr lang="zh-CN" altLang="en-US" smtClean="0">
                <a:solidFill>
                  <a:srgbClr val="0000FF"/>
                </a:solidFill>
              </a:rPr>
              <a:t>开口向下</a:t>
            </a:r>
            <a:r>
              <a:rPr lang="zh-CN" altLang="en-US" smtClean="0"/>
              <a:t>的抛物线：</a:t>
            </a:r>
          </a:p>
          <a:p>
            <a:endParaRPr lang="zh-CN" altLang="en-US" smtClean="0"/>
          </a:p>
        </p:txBody>
      </p:sp>
      <p:sp>
        <p:nvSpPr>
          <p:cNvPr id="20" name="内容占位符 19"/>
          <p:cNvSpPr>
            <a:spLocks noGrp="1"/>
          </p:cNvSpPr>
          <p:nvPr>
            <p:ph sz="half" idx="4294967295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用平面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0 </a:t>
            </a:r>
            <a:r>
              <a:rPr lang="zh-CN" altLang="en-US" smtClean="0"/>
              <a:t>去截，得到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一条</a:t>
            </a:r>
            <a:r>
              <a:rPr lang="zh-CN" altLang="en-US" smtClean="0">
                <a:solidFill>
                  <a:srgbClr val="FF0000"/>
                </a:solidFill>
              </a:rPr>
              <a:t>开口向上</a:t>
            </a:r>
            <a:r>
              <a:rPr lang="zh-CN" altLang="en-US" smtClean="0"/>
              <a:t>的抛物线：</a:t>
            </a:r>
            <a:endParaRPr lang="en-US" altLang="zh-CN" smtClean="0"/>
          </a:p>
        </p:txBody>
      </p:sp>
      <p:sp>
        <p:nvSpPr>
          <p:cNvPr id="2663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双曲抛物面</a:t>
            </a:r>
            <a:endParaRPr lang="en-US" altLang="zh-CN" smtClean="0">
              <a:effectLst/>
            </a:endParaRPr>
          </a:p>
        </p:txBody>
      </p:sp>
      <p:sp>
        <p:nvSpPr>
          <p:cNvPr id="62468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pic>
        <p:nvPicPr>
          <p:cNvPr id="26634" name="Picture 9" descr="C:\Users\cjl\Desktop\p42-双曲抛物面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7725" y="1481138"/>
            <a:ext cx="40290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976688" y="427038"/>
          <a:ext cx="3632200" cy="838200"/>
        </p:xfrm>
        <a:graphic>
          <a:graphicData uri="http://schemas.openxmlformats.org/presentationml/2006/ole">
            <p:oleObj spid="_x0000_s26626" name="Equation" r:id="rId6" imgW="1815840" imgH="419040" progId="Equation.DSMT4">
              <p:embed/>
            </p:oleObj>
          </a:graphicData>
        </a:graphic>
      </p:graphicFrame>
      <p:graphicFrame>
        <p:nvGraphicFramePr>
          <p:cNvPr id="50" name="Object 13"/>
          <p:cNvGraphicFramePr>
            <a:graphicFrameLocks noChangeAspect="1"/>
          </p:cNvGraphicFramePr>
          <p:nvPr/>
        </p:nvGraphicFramePr>
        <p:xfrm>
          <a:off x="1662113" y="2500313"/>
          <a:ext cx="1417637" cy="1166812"/>
        </p:xfrm>
        <a:graphic>
          <a:graphicData uri="http://schemas.openxmlformats.org/presentationml/2006/ole">
            <p:oleObj spid="_x0000_s26627" name="Equation" r:id="rId7" imgW="787320" imgH="64764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662113" y="4667250"/>
          <a:ext cx="1304925" cy="1211263"/>
        </p:xfrm>
        <a:graphic>
          <a:graphicData uri="http://schemas.openxmlformats.org/presentationml/2006/ole">
            <p:oleObj spid="_x0000_s26628" name="Equation" r:id="rId8" imgW="723600" imgH="67284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6107113" y="5516563"/>
          <a:ext cx="1120775" cy="1212850"/>
        </p:xfrm>
        <a:graphic>
          <a:graphicData uri="http://schemas.openxmlformats.org/presentationml/2006/ole">
            <p:oleObj spid="_x0000_s26629" name="Equation" r:id="rId9" imgW="622080" imgH="672840" progId="Equation.DSMT4">
              <p:embed/>
            </p:oleObj>
          </a:graphicData>
        </a:graphic>
      </p:graphicFrame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578725" y="1481138"/>
            <a:ext cx="1108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马鞍面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5" name="组合 23"/>
          <p:cNvGrpSpPr>
            <a:grpSpLocks/>
          </p:cNvGrpSpPr>
          <p:nvPr/>
        </p:nvGrpSpPr>
        <p:grpSpPr bwMode="auto">
          <a:xfrm>
            <a:off x="4486275" y="2343150"/>
            <a:ext cx="3871913" cy="1157288"/>
            <a:chOff x="4486274" y="2343144"/>
            <a:chExt cx="3871938" cy="1157294"/>
          </a:xfrm>
        </p:grpSpPr>
        <p:sp>
          <p:nvSpPr>
            <p:cNvPr id="25" name="平行四边形 24"/>
            <p:cNvSpPr/>
            <p:nvPr/>
          </p:nvSpPr>
          <p:spPr>
            <a:xfrm>
              <a:off x="4500562" y="2343144"/>
              <a:ext cx="3857650" cy="1143006"/>
            </a:xfrm>
            <a:prstGeom prst="parallelogram">
              <a:avLst>
                <a:gd name="adj" fmla="val 99285"/>
              </a:avLst>
            </a:prstGeom>
            <a:solidFill>
              <a:srgbClr val="33CC3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808933" y="2343144"/>
              <a:ext cx="541340" cy="0"/>
            </a:xfrm>
            <a:prstGeom prst="line">
              <a:avLst/>
            </a:prstGeom>
            <a:ln w="1905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629281" y="2343144"/>
              <a:ext cx="1727211" cy="0"/>
            </a:xfrm>
            <a:prstGeom prst="line">
              <a:avLst/>
            </a:prstGeom>
            <a:ln w="1905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500562" y="3484563"/>
              <a:ext cx="2735280" cy="1587"/>
            </a:xfrm>
            <a:prstGeom prst="line">
              <a:avLst/>
            </a:prstGeom>
            <a:ln w="1905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 flipH="1" flipV="1">
              <a:off x="7215205" y="2357431"/>
              <a:ext cx="1143006" cy="1143007"/>
            </a:xfrm>
            <a:prstGeom prst="line">
              <a:avLst/>
            </a:prstGeom>
            <a:ln w="1905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 flipH="1" flipV="1">
              <a:off x="4486275" y="2357431"/>
              <a:ext cx="1143006" cy="1143007"/>
            </a:xfrm>
            <a:prstGeom prst="line">
              <a:avLst/>
            </a:prstGeom>
            <a:ln w="19050">
              <a:solidFill>
                <a:srgbClr val="0000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12"/>
          <p:cNvGrpSpPr>
            <a:grpSpLocks/>
          </p:cNvGrpSpPr>
          <p:nvPr/>
        </p:nvGrpSpPr>
        <p:grpSpPr bwMode="auto">
          <a:xfrm>
            <a:off x="4943475" y="2871788"/>
            <a:ext cx="2928938" cy="500062"/>
            <a:chOff x="4929190" y="2857496"/>
            <a:chExt cx="2928958" cy="500066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4929190" y="2857496"/>
              <a:ext cx="2928958" cy="500066"/>
            </a:xfrm>
            <a:prstGeom prst="line">
              <a:avLst/>
            </a:pr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429256" y="2857496"/>
              <a:ext cx="1857388" cy="500066"/>
            </a:xfrm>
            <a:prstGeom prst="line">
              <a:avLst/>
            </a:prstGeom>
            <a:ln w="28575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任意多边形 15"/>
          <p:cNvSpPr>
            <a:spLocks noChangeAspect="1"/>
          </p:cNvSpPr>
          <p:nvPr/>
        </p:nvSpPr>
        <p:spPr bwMode="auto">
          <a:xfrm>
            <a:off x="6119813" y="3067050"/>
            <a:ext cx="519112" cy="785813"/>
          </a:xfrm>
          <a:custGeom>
            <a:avLst/>
            <a:gdLst>
              <a:gd name="T0" fmla="*/ 33338 w 519113"/>
              <a:gd name="T1" fmla="*/ 725366 h 897730"/>
              <a:gd name="T2" fmla="*/ 33338 w 519113"/>
              <a:gd name="T3" fmla="*/ 675341 h 897730"/>
              <a:gd name="T4" fmla="*/ 233363 w 519113"/>
              <a:gd name="T5" fmla="*/ 62531 h 897730"/>
              <a:gd name="T6" fmla="*/ 519112 w 519113"/>
              <a:gd name="T7" fmla="*/ 300151 h 897730"/>
              <a:gd name="T8" fmla="*/ 0 60000 65536"/>
              <a:gd name="T9" fmla="*/ 0 60000 65536"/>
              <a:gd name="T10" fmla="*/ 0 60000 65536"/>
              <a:gd name="T11" fmla="*/ 0 60000 65536"/>
              <a:gd name="T12" fmla="*/ 0 w 519113"/>
              <a:gd name="T13" fmla="*/ 0 h 897730"/>
              <a:gd name="T14" fmla="*/ 519113 w 519113"/>
              <a:gd name="T15" fmla="*/ 897730 h 8977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9113" h="897730">
                <a:moveTo>
                  <a:pt x="33338" y="828674"/>
                </a:moveTo>
                <a:cubicBezTo>
                  <a:pt x="16669" y="863202"/>
                  <a:pt x="0" y="897730"/>
                  <a:pt x="33338" y="771524"/>
                </a:cubicBezTo>
                <a:cubicBezTo>
                  <a:pt x="66676" y="645318"/>
                  <a:pt x="152401" y="142875"/>
                  <a:pt x="233363" y="71437"/>
                </a:cubicBezTo>
                <a:cubicBezTo>
                  <a:pt x="314326" y="0"/>
                  <a:pt x="416719" y="171449"/>
                  <a:pt x="519113" y="342899"/>
                </a:cubicBezTo>
              </a:path>
            </a:pathLst>
          </a:custGeom>
          <a:noFill/>
          <a:ln w="28575" algn="ctr">
            <a:solidFill>
              <a:srgbClr val="FFFF66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7" name="任意多边形 16"/>
          <p:cNvSpPr>
            <a:spLocks noChangeAspect="1"/>
          </p:cNvSpPr>
          <p:nvPr/>
        </p:nvSpPr>
        <p:spPr bwMode="auto">
          <a:xfrm>
            <a:off x="6543675" y="2800350"/>
            <a:ext cx="814388" cy="1052513"/>
          </a:xfrm>
          <a:custGeom>
            <a:avLst/>
            <a:gdLst>
              <a:gd name="T0" fmla="*/ 52301 w 519113"/>
              <a:gd name="T1" fmla="*/ 971551 h 897730"/>
              <a:gd name="T2" fmla="*/ 52301 w 519113"/>
              <a:gd name="T3" fmla="*/ 904547 h 897730"/>
              <a:gd name="T4" fmla="*/ 366101 w 519113"/>
              <a:gd name="T5" fmla="*/ 83754 h 897730"/>
              <a:gd name="T6" fmla="*/ 814388 w 519113"/>
              <a:gd name="T7" fmla="*/ 402020 h 897730"/>
              <a:gd name="T8" fmla="*/ 0 60000 65536"/>
              <a:gd name="T9" fmla="*/ 0 60000 65536"/>
              <a:gd name="T10" fmla="*/ 0 60000 65536"/>
              <a:gd name="T11" fmla="*/ 0 60000 65536"/>
              <a:gd name="T12" fmla="*/ 0 w 519113"/>
              <a:gd name="T13" fmla="*/ 0 h 897730"/>
              <a:gd name="T14" fmla="*/ 519113 w 519113"/>
              <a:gd name="T15" fmla="*/ 897730 h 8977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9113" h="897730">
                <a:moveTo>
                  <a:pt x="33338" y="828674"/>
                </a:moveTo>
                <a:cubicBezTo>
                  <a:pt x="16669" y="863202"/>
                  <a:pt x="0" y="897730"/>
                  <a:pt x="33338" y="771524"/>
                </a:cubicBezTo>
                <a:cubicBezTo>
                  <a:pt x="66676" y="645318"/>
                  <a:pt x="152401" y="142875"/>
                  <a:pt x="233363" y="71437"/>
                </a:cubicBezTo>
                <a:cubicBezTo>
                  <a:pt x="314326" y="0"/>
                  <a:pt x="416719" y="171449"/>
                  <a:pt x="519113" y="342899"/>
                </a:cubicBezTo>
              </a:path>
            </a:pathLst>
          </a:custGeom>
          <a:noFill/>
          <a:ln w="28575" algn="ctr">
            <a:solidFill>
              <a:srgbClr val="FFFF66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8" name="任意多边形 17"/>
          <p:cNvSpPr>
            <a:spLocks noChangeAspect="1"/>
          </p:cNvSpPr>
          <p:nvPr/>
        </p:nvSpPr>
        <p:spPr bwMode="auto">
          <a:xfrm>
            <a:off x="5549900" y="2846388"/>
            <a:ext cx="665163" cy="1006475"/>
          </a:xfrm>
          <a:custGeom>
            <a:avLst/>
            <a:gdLst>
              <a:gd name="T0" fmla="*/ 42717 w 519113"/>
              <a:gd name="T1" fmla="*/ 929054 h 897730"/>
              <a:gd name="T2" fmla="*/ 42717 w 519113"/>
              <a:gd name="T3" fmla="*/ 864981 h 897730"/>
              <a:gd name="T4" fmla="*/ 299019 w 519113"/>
              <a:gd name="T5" fmla="*/ 80090 h 897730"/>
              <a:gd name="T6" fmla="*/ 665163 w 519113"/>
              <a:gd name="T7" fmla="*/ 384436 h 897730"/>
              <a:gd name="T8" fmla="*/ 0 60000 65536"/>
              <a:gd name="T9" fmla="*/ 0 60000 65536"/>
              <a:gd name="T10" fmla="*/ 0 60000 65536"/>
              <a:gd name="T11" fmla="*/ 0 60000 65536"/>
              <a:gd name="T12" fmla="*/ 0 w 519113"/>
              <a:gd name="T13" fmla="*/ 0 h 897730"/>
              <a:gd name="T14" fmla="*/ 519113 w 519113"/>
              <a:gd name="T15" fmla="*/ 897730 h 8977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9113" h="897730">
                <a:moveTo>
                  <a:pt x="33338" y="828674"/>
                </a:moveTo>
                <a:cubicBezTo>
                  <a:pt x="16669" y="863202"/>
                  <a:pt x="0" y="897730"/>
                  <a:pt x="33338" y="771524"/>
                </a:cubicBezTo>
                <a:cubicBezTo>
                  <a:pt x="66676" y="645318"/>
                  <a:pt x="152401" y="142875"/>
                  <a:pt x="233363" y="71437"/>
                </a:cubicBezTo>
                <a:cubicBezTo>
                  <a:pt x="314326" y="0"/>
                  <a:pt x="416719" y="171449"/>
                  <a:pt x="519113" y="342899"/>
                </a:cubicBezTo>
              </a:path>
            </a:pathLst>
          </a:custGeom>
          <a:noFill/>
          <a:ln w="28575" algn="ctr">
            <a:solidFill>
              <a:srgbClr val="FFFF66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5640388" y="2386013"/>
            <a:ext cx="1671637" cy="725487"/>
          </a:xfrm>
          <a:custGeom>
            <a:avLst/>
            <a:gdLst>
              <a:gd name="connsiteX0" fmla="*/ 0 w 1688123"/>
              <a:gd name="connsiteY0" fmla="*/ 0 h 815926"/>
              <a:gd name="connsiteX1" fmla="*/ 745588 w 1688123"/>
              <a:gd name="connsiteY1" fmla="*/ 801858 h 815926"/>
              <a:gd name="connsiteX2" fmla="*/ 1688123 w 1688123"/>
              <a:gd name="connsiteY2" fmla="*/ 84406 h 815926"/>
              <a:gd name="connsiteX0" fmla="*/ 0 w 1688123"/>
              <a:gd name="connsiteY0" fmla="*/ 0 h 815926"/>
              <a:gd name="connsiteX1" fmla="*/ 745588 w 1688123"/>
              <a:gd name="connsiteY1" fmla="*/ 801858 h 815926"/>
              <a:gd name="connsiteX2" fmla="*/ 1688123 w 1688123"/>
              <a:gd name="connsiteY2" fmla="*/ 84406 h 815926"/>
              <a:gd name="connsiteX0" fmla="*/ 0 w 1688123"/>
              <a:gd name="connsiteY0" fmla="*/ 0 h 815926"/>
              <a:gd name="connsiteX1" fmla="*/ 745588 w 1688123"/>
              <a:gd name="connsiteY1" fmla="*/ 801858 h 815926"/>
              <a:gd name="connsiteX2" fmla="*/ 1688123 w 1688123"/>
              <a:gd name="connsiteY2" fmla="*/ 84406 h 815926"/>
              <a:gd name="connsiteX0" fmla="*/ 0 w 1688123"/>
              <a:gd name="connsiteY0" fmla="*/ 0 h 815926"/>
              <a:gd name="connsiteX1" fmla="*/ 745588 w 1688123"/>
              <a:gd name="connsiteY1" fmla="*/ 801858 h 815926"/>
              <a:gd name="connsiteX2" fmla="*/ 1688123 w 1688123"/>
              <a:gd name="connsiteY2" fmla="*/ 84406 h 815926"/>
              <a:gd name="connsiteX0" fmla="*/ 0 w 1618968"/>
              <a:gd name="connsiteY0" fmla="*/ 59845 h 727426"/>
              <a:gd name="connsiteX1" fmla="*/ 676433 w 1618968"/>
              <a:gd name="connsiteY1" fmla="*/ 717452 h 727426"/>
              <a:gd name="connsiteX2" fmla="*/ 1618968 w 1618968"/>
              <a:gd name="connsiteY2" fmla="*/ 0 h 727426"/>
              <a:gd name="connsiteX0" fmla="*/ 0 w 1618968"/>
              <a:gd name="connsiteY0" fmla="*/ 59845 h 727426"/>
              <a:gd name="connsiteX1" fmla="*/ 676433 w 1618968"/>
              <a:gd name="connsiteY1" fmla="*/ 717452 h 727426"/>
              <a:gd name="connsiteX2" fmla="*/ 1618968 w 1618968"/>
              <a:gd name="connsiteY2" fmla="*/ 0 h 727426"/>
              <a:gd name="connsiteX0" fmla="*/ 0 w 1618968"/>
              <a:gd name="connsiteY0" fmla="*/ 59845 h 727426"/>
              <a:gd name="connsiteX1" fmla="*/ 676433 w 1618968"/>
              <a:gd name="connsiteY1" fmla="*/ 717452 h 727426"/>
              <a:gd name="connsiteX2" fmla="*/ 1618968 w 1618968"/>
              <a:gd name="connsiteY2" fmla="*/ 0 h 727426"/>
              <a:gd name="connsiteX0" fmla="*/ 0 w 1618968"/>
              <a:gd name="connsiteY0" fmla="*/ 59845 h 727426"/>
              <a:gd name="connsiteX1" fmla="*/ 676433 w 1618968"/>
              <a:gd name="connsiteY1" fmla="*/ 717452 h 727426"/>
              <a:gd name="connsiteX2" fmla="*/ 1618968 w 1618968"/>
              <a:gd name="connsiteY2" fmla="*/ 0 h 727426"/>
              <a:gd name="connsiteX0" fmla="*/ 0 w 1618968"/>
              <a:gd name="connsiteY0" fmla="*/ 59845 h 727426"/>
              <a:gd name="connsiteX1" fmla="*/ 676433 w 1618968"/>
              <a:gd name="connsiteY1" fmla="*/ 717452 h 727426"/>
              <a:gd name="connsiteX2" fmla="*/ 1618968 w 1618968"/>
              <a:gd name="connsiteY2" fmla="*/ 0 h 727426"/>
              <a:gd name="connsiteX0" fmla="*/ 0 w 1618968"/>
              <a:gd name="connsiteY0" fmla="*/ 0 h 731822"/>
              <a:gd name="connsiteX1" fmla="*/ 676433 w 1618968"/>
              <a:gd name="connsiteY1" fmla="*/ 729768 h 731822"/>
              <a:gd name="connsiteX2" fmla="*/ 1618968 w 1618968"/>
              <a:gd name="connsiteY2" fmla="*/ 12316 h 731822"/>
              <a:gd name="connsiteX0" fmla="*/ 0 w 1618968"/>
              <a:gd name="connsiteY0" fmla="*/ 0 h 731821"/>
              <a:gd name="connsiteX1" fmla="*/ 676433 w 1618968"/>
              <a:gd name="connsiteY1" fmla="*/ 729768 h 731821"/>
              <a:gd name="connsiteX2" fmla="*/ 1618968 w 1618968"/>
              <a:gd name="connsiteY2" fmla="*/ 12316 h 731821"/>
              <a:gd name="connsiteX0" fmla="*/ 0 w 1618968"/>
              <a:gd name="connsiteY0" fmla="*/ 0 h 731821"/>
              <a:gd name="connsiteX1" fmla="*/ 676433 w 1618968"/>
              <a:gd name="connsiteY1" fmla="*/ 729768 h 731821"/>
              <a:gd name="connsiteX2" fmla="*/ 1618968 w 1618968"/>
              <a:gd name="connsiteY2" fmla="*/ 12316 h 731821"/>
              <a:gd name="connsiteX0" fmla="*/ 0 w 1618968"/>
              <a:gd name="connsiteY0" fmla="*/ 0 h 731821"/>
              <a:gd name="connsiteX1" fmla="*/ 676433 w 1618968"/>
              <a:gd name="connsiteY1" fmla="*/ 729768 h 731821"/>
              <a:gd name="connsiteX2" fmla="*/ 1618968 w 1618968"/>
              <a:gd name="connsiteY2" fmla="*/ 12316 h 731821"/>
              <a:gd name="connsiteX0" fmla="*/ 0 w 1618968"/>
              <a:gd name="connsiteY0" fmla="*/ 0 h 731821"/>
              <a:gd name="connsiteX1" fmla="*/ 676433 w 1618968"/>
              <a:gd name="connsiteY1" fmla="*/ 729768 h 731821"/>
              <a:gd name="connsiteX2" fmla="*/ 1618968 w 1618968"/>
              <a:gd name="connsiteY2" fmla="*/ 12316 h 731821"/>
              <a:gd name="connsiteX0" fmla="*/ 0 w 1618968"/>
              <a:gd name="connsiteY0" fmla="*/ 0 h 731821"/>
              <a:gd name="connsiteX1" fmla="*/ 676433 w 1618968"/>
              <a:gd name="connsiteY1" fmla="*/ 729768 h 731821"/>
              <a:gd name="connsiteX2" fmla="*/ 1618968 w 1618968"/>
              <a:gd name="connsiteY2" fmla="*/ 12316 h 73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8968" h="731821">
                <a:moveTo>
                  <a:pt x="0" y="0"/>
                </a:moveTo>
                <a:cubicBezTo>
                  <a:pt x="173581" y="463774"/>
                  <a:pt x="406605" y="727715"/>
                  <a:pt x="676433" y="729768"/>
                </a:cubicBezTo>
                <a:cubicBezTo>
                  <a:pt x="946261" y="731821"/>
                  <a:pt x="1303317" y="412492"/>
                  <a:pt x="1618968" y="12316"/>
                </a:cubicBezTo>
              </a:path>
            </a:pathLst>
          </a:cu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任意多边形 20"/>
          <p:cNvSpPr>
            <a:spLocks noChangeAspect="1"/>
          </p:cNvSpPr>
          <p:nvPr/>
        </p:nvSpPr>
        <p:spPr>
          <a:xfrm>
            <a:off x="5522913" y="2609850"/>
            <a:ext cx="1906587" cy="709613"/>
          </a:xfrm>
          <a:custGeom>
            <a:avLst/>
            <a:gdLst>
              <a:gd name="connsiteX0" fmla="*/ 0 w 1688123"/>
              <a:gd name="connsiteY0" fmla="*/ 0 h 815926"/>
              <a:gd name="connsiteX1" fmla="*/ 745588 w 1688123"/>
              <a:gd name="connsiteY1" fmla="*/ 801858 h 815926"/>
              <a:gd name="connsiteX2" fmla="*/ 1688123 w 1688123"/>
              <a:gd name="connsiteY2" fmla="*/ 84406 h 815926"/>
              <a:gd name="connsiteX0" fmla="*/ 0 w 1688123"/>
              <a:gd name="connsiteY0" fmla="*/ 0 h 815926"/>
              <a:gd name="connsiteX1" fmla="*/ 745588 w 1688123"/>
              <a:gd name="connsiteY1" fmla="*/ 801858 h 815926"/>
              <a:gd name="connsiteX2" fmla="*/ 1688123 w 1688123"/>
              <a:gd name="connsiteY2" fmla="*/ 84406 h 815926"/>
              <a:gd name="connsiteX0" fmla="*/ 0 w 1688123"/>
              <a:gd name="connsiteY0" fmla="*/ 0 h 815926"/>
              <a:gd name="connsiteX1" fmla="*/ 745588 w 1688123"/>
              <a:gd name="connsiteY1" fmla="*/ 801858 h 815926"/>
              <a:gd name="connsiteX2" fmla="*/ 1688123 w 1688123"/>
              <a:gd name="connsiteY2" fmla="*/ 84406 h 815926"/>
              <a:gd name="connsiteX0" fmla="*/ 0 w 1688123"/>
              <a:gd name="connsiteY0" fmla="*/ 0 h 815926"/>
              <a:gd name="connsiteX1" fmla="*/ 745588 w 1688123"/>
              <a:gd name="connsiteY1" fmla="*/ 801858 h 815926"/>
              <a:gd name="connsiteX2" fmla="*/ 1688123 w 1688123"/>
              <a:gd name="connsiteY2" fmla="*/ 84406 h 815926"/>
              <a:gd name="connsiteX0" fmla="*/ 0 w 1618968"/>
              <a:gd name="connsiteY0" fmla="*/ 59845 h 727426"/>
              <a:gd name="connsiteX1" fmla="*/ 676433 w 1618968"/>
              <a:gd name="connsiteY1" fmla="*/ 717452 h 727426"/>
              <a:gd name="connsiteX2" fmla="*/ 1618968 w 1618968"/>
              <a:gd name="connsiteY2" fmla="*/ 0 h 727426"/>
              <a:gd name="connsiteX0" fmla="*/ 0 w 1618968"/>
              <a:gd name="connsiteY0" fmla="*/ 59845 h 727426"/>
              <a:gd name="connsiteX1" fmla="*/ 676433 w 1618968"/>
              <a:gd name="connsiteY1" fmla="*/ 717452 h 727426"/>
              <a:gd name="connsiteX2" fmla="*/ 1618968 w 1618968"/>
              <a:gd name="connsiteY2" fmla="*/ 0 h 727426"/>
              <a:gd name="connsiteX0" fmla="*/ 0 w 1618968"/>
              <a:gd name="connsiteY0" fmla="*/ 59845 h 727426"/>
              <a:gd name="connsiteX1" fmla="*/ 676433 w 1618968"/>
              <a:gd name="connsiteY1" fmla="*/ 717452 h 727426"/>
              <a:gd name="connsiteX2" fmla="*/ 1618968 w 1618968"/>
              <a:gd name="connsiteY2" fmla="*/ 0 h 727426"/>
              <a:gd name="connsiteX0" fmla="*/ 0 w 1618968"/>
              <a:gd name="connsiteY0" fmla="*/ 59845 h 727426"/>
              <a:gd name="connsiteX1" fmla="*/ 676433 w 1618968"/>
              <a:gd name="connsiteY1" fmla="*/ 717452 h 727426"/>
              <a:gd name="connsiteX2" fmla="*/ 1618968 w 1618968"/>
              <a:gd name="connsiteY2" fmla="*/ 0 h 727426"/>
              <a:gd name="connsiteX0" fmla="*/ 0 w 1618968"/>
              <a:gd name="connsiteY0" fmla="*/ 59845 h 727426"/>
              <a:gd name="connsiteX1" fmla="*/ 676433 w 1618968"/>
              <a:gd name="connsiteY1" fmla="*/ 717452 h 727426"/>
              <a:gd name="connsiteX2" fmla="*/ 1618968 w 1618968"/>
              <a:gd name="connsiteY2" fmla="*/ 0 h 727426"/>
              <a:gd name="connsiteX0" fmla="*/ 0 w 1618968"/>
              <a:gd name="connsiteY0" fmla="*/ 0 h 731822"/>
              <a:gd name="connsiteX1" fmla="*/ 676433 w 1618968"/>
              <a:gd name="connsiteY1" fmla="*/ 729768 h 731822"/>
              <a:gd name="connsiteX2" fmla="*/ 1618968 w 1618968"/>
              <a:gd name="connsiteY2" fmla="*/ 12316 h 731822"/>
              <a:gd name="connsiteX0" fmla="*/ 0 w 1618968"/>
              <a:gd name="connsiteY0" fmla="*/ 0 h 731821"/>
              <a:gd name="connsiteX1" fmla="*/ 676433 w 1618968"/>
              <a:gd name="connsiteY1" fmla="*/ 729768 h 731821"/>
              <a:gd name="connsiteX2" fmla="*/ 1618968 w 1618968"/>
              <a:gd name="connsiteY2" fmla="*/ 12316 h 731821"/>
              <a:gd name="connsiteX0" fmla="*/ 0 w 1618968"/>
              <a:gd name="connsiteY0" fmla="*/ 0 h 731821"/>
              <a:gd name="connsiteX1" fmla="*/ 676433 w 1618968"/>
              <a:gd name="connsiteY1" fmla="*/ 729768 h 731821"/>
              <a:gd name="connsiteX2" fmla="*/ 1618968 w 1618968"/>
              <a:gd name="connsiteY2" fmla="*/ 12316 h 731821"/>
              <a:gd name="connsiteX0" fmla="*/ 0 w 1618968"/>
              <a:gd name="connsiteY0" fmla="*/ 0 h 731821"/>
              <a:gd name="connsiteX1" fmla="*/ 676433 w 1618968"/>
              <a:gd name="connsiteY1" fmla="*/ 729768 h 731821"/>
              <a:gd name="connsiteX2" fmla="*/ 1618968 w 1618968"/>
              <a:gd name="connsiteY2" fmla="*/ 12316 h 731821"/>
              <a:gd name="connsiteX0" fmla="*/ 0 w 1618968"/>
              <a:gd name="connsiteY0" fmla="*/ 0 h 731821"/>
              <a:gd name="connsiteX1" fmla="*/ 676433 w 1618968"/>
              <a:gd name="connsiteY1" fmla="*/ 729768 h 731821"/>
              <a:gd name="connsiteX2" fmla="*/ 1618968 w 1618968"/>
              <a:gd name="connsiteY2" fmla="*/ 12316 h 731821"/>
              <a:gd name="connsiteX0" fmla="*/ 0 w 1618968"/>
              <a:gd name="connsiteY0" fmla="*/ 0 h 731821"/>
              <a:gd name="connsiteX1" fmla="*/ 676433 w 1618968"/>
              <a:gd name="connsiteY1" fmla="*/ 729768 h 731821"/>
              <a:gd name="connsiteX2" fmla="*/ 1618968 w 1618968"/>
              <a:gd name="connsiteY2" fmla="*/ 12316 h 73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8968" h="731821">
                <a:moveTo>
                  <a:pt x="0" y="0"/>
                </a:moveTo>
                <a:cubicBezTo>
                  <a:pt x="173581" y="463774"/>
                  <a:pt x="406605" y="727715"/>
                  <a:pt x="676433" y="729768"/>
                </a:cubicBezTo>
                <a:cubicBezTo>
                  <a:pt x="946261" y="731821"/>
                  <a:pt x="1303317" y="412492"/>
                  <a:pt x="1618968" y="12316"/>
                </a:cubicBezTo>
              </a:path>
            </a:pathLst>
          </a:cu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5076825" y="2944813"/>
            <a:ext cx="2289175" cy="752475"/>
          </a:xfrm>
          <a:custGeom>
            <a:avLst/>
            <a:gdLst>
              <a:gd name="connsiteX0" fmla="*/ 0 w 2289197"/>
              <a:gd name="connsiteY0" fmla="*/ 0 h 752408"/>
              <a:gd name="connsiteX1" fmla="*/ 1023105 w 2289197"/>
              <a:gd name="connsiteY1" fmla="*/ 696990 h 752408"/>
              <a:gd name="connsiteX2" fmla="*/ 2289197 w 2289197"/>
              <a:gd name="connsiteY2" fmla="*/ 332509 h 752408"/>
              <a:gd name="connsiteX0" fmla="*/ 0 w 2289197"/>
              <a:gd name="connsiteY0" fmla="*/ 0 h 752408"/>
              <a:gd name="connsiteX1" fmla="*/ 1023105 w 2289197"/>
              <a:gd name="connsiteY1" fmla="*/ 696990 h 752408"/>
              <a:gd name="connsiteX2" fmla="*/ 2289197 w 2289197"/>
              <a:gd name="connsiteY2" fmla="*/ 332509 h 75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9197" h="752408">
                <a:moveTo>
                  <a:pt x="0" y="0"/>
                </a:moveTo>
                <a:cubicBezTo>
                  <a:pt x="237253" y="375739"/>
                  <a:pt x="641572" y="641572"/>
                  <a:pt x="1023105" y="696990"/>
                </a:cubicBezTo>
                <a:cubicBezTo>
                  <a:pt x="1404638" y="752408"/>
                  <a:pt x="1846917" y="542458"/>
                  <a:pt x="2289197" y="332509"/>
                </a:cubicBezTo>
              </a:path>
            </a:pathLst>
          </a:cu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62468" grpId="0" animBg="1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8 − 5</a:t>
            </a:r>
          </a:p>
          <a:p>
            <a:pPr lvl="1"/>
            <a:r>
              <a:rPr lang="en-US" altLang="zh-CN" smtClean="0"/>
              <a:t>2</a:t>
            </a:r>
          </a:p>
          <a:p>
            <a:pPr lvl="1"/>
            <a:r>
              <a:rPr lang="en-US" altLang="zh-CN" smtClean="0"/>
              <a:t>5</a:t>
            </a:r>
          </a:p>
          <a:p>
            <a:pPr lvl="1"/>
            <a:r>
              <a:rPr lang="en-US" altLang="zh-CN" smtClean="0"/>
              <a:t>7</a:t>
            </a:r>
          </a:p>
          <a:p>
            <a:pPr lvl="1"/>
            <a:r>
              <a:rPr lang="en-US" altLang="zh-CN" smtClean="0"/>
              <a:t>8</a:t>
            </a:r>
            <a:r>
              <a:rPr lang="zh-CN" altLang="en-US" smtClean="0">
                <a:solidFill>
                  <a:srgbClr val="FF0000"/>
                </a:solidFill>
              </a:rPr>
              <a:t>（只要求判断曲面的类型，不要求画图）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10(4)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A</a:t>
            </a:r>
            <a:r>
              <a:rPr lang="en-US" altLang="zh-CN" smtClean="0"/>
              <a:t>(1, 2,</a:t>
            </a:r>
            <a:r>
              <a:rPr lang="zh-CN" altLang="en-US" smtClean="0"/>
              <a:t> </a:t>
            </a:r>
            <a:r>
              <a:rPr lang="en-US" altLang="zh-CN" smtClean="0"/>
              <a:t>3)</a:t>
            </a:r>
            <a:r>
              <a:rPr lang="zh-CN" altLang="en-US" smtClean="0"/>
              <a:t>、</a:t>
            </a:r>
            <a:r>
              <a:rPr lang="en-US" altLang="zh-CN" i="1" smtClean="0"/>
              <a:t>B</a:t>
            </a:r>
            <a:r>
              <a:rPr lang="en-US" altLang="zh-CN" smtClean="0"/>
              <a:t>(2, −1,</a:t>
            </a:r>
            <a:r>
              <a:rPr lang="zh-CN" altLang="en-US" smtClean="0"/>
              <a:t> </a:t>
            </a:r>
            <a:r>
              <a:rPr lang="en-US" altLang="zh-CN" smtClean="0"/>
              <a:t>4)</a:t>
            </a:r>
            <a:r>
              <a:rPr lang="zh-CN" altLang="en-US" smtClean="0"/>
              <a:t>， 求线段 </a:t>
            </a:r>
            <a:r>
              <a:rPr lang="en-US" altLang="zh-CN" i="1" smtClean="0"/>
              <a:t>AB</a:t>
            </a:r>
            <a:r>
              <a:rPr lang="zh-CN" altLang="en-US" smtClean="0"/>
              <a:t>的垂直平分面的方程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设点 </a:t>
            </a: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为所求平面上的一点，根据题意，可得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即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化简可得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en-US" altLang="zh-CN" smtClean="0"/>
              <a:t> − 6</a:t>
            </a:r>
            <a:r>
              <a:rPr lang="en-US" altLang="zh-CN" i="1" smtClean="0"/>
              <a:t>y</a:t>
            </a:r>
            <a:r>
              <a:rPr lang="en-US" altLang="zh-CN" smtClean="0"/>
              <a:t> + 2</a:t>
            </a:r>
            <a:r>
              <a:rPr lang="en-US" altLang="zh-CN" i="1" smtClean="0"/>
              <a:t>z</a:t>
            </a:r>
            <a:r>
              <a:rPr lang="en-US" altLang="zh-CN" smtClean="0"/>
              <a:t> − 7 = 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例题</a:t>
            </a:r>
            <a:endParaRPr lang="zh-CN" altLang="en-US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695700" y="2989263"/>
          <a:ext cx="1752600" cy="482600"/>
        </p:xfrm>
        <a:graphic>
          <a:graphicData uri="http://schemas.openxmlformats.org/presentationml/2006/ole">
            <p:oleObj spid="_x0000_s2050" name="Equation" r:id="rId3" imgW="876240" imgH="24120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998538" y="3513138"/>
          <a:ext cx="7645400" cy="558800"/>
        </p:xfrm>
        <a:graphic>
          <a:graphicData uri="http://schemas.openxmlformats.org/presentationml/2006/ole">
            <p:oleObj spid="_x0000_s2051" name="Equation" r:id="rId4" imgW="382248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定义：</a:t>
            </a:r>
            <a:r>
              <a:rPr lang="zh-CN" altLang="en-US" sz="2400" smtClean="0"/>
              <a:t>一条平面曲线绕其平</a:t>
            </a:r>
            <a:endParaRPr lang="en-US" altLang="zh-CN" sz="2400" smtClean="0"/>
          </a:p>
          <a:p>
            <a:pPr>
              <a:buFont typeface="Wingdings 3" pitchFamily="18" charset="2"/>
              <a:buNone/>
            </a:pPr>
            <a:r>
              <a:rPr lang="zh-CN" altLang="en-US" sz="2400" smtClean="0"/>
              <a:t>面上的一条定直线旋转一周</a:t>
            </a:r>
            <a:endParaRPr lang="en-US" altLang="zh-CN" sz="2400" smtClean="0"/>
          </a:p>
          <a:p>
            <a:pPr>
              <a:buFont typeface="Wingdings 3" pitchFamily="18" charset="2"/>
              <a:buNone/>
            </a:pPr>
            <a:r>
              <a:rPr lang="zh-CN" altLang="en-US" sz="2400" smtClean="0"/>
              <a:t>形成的曲面称为</a:t>
            </a:r>
            <a:r>
              <a:rPr lang="zh-CN" altLang="en-US" sz="2400" smtClean="0">
                <a:solidFill>
                  <a:srgbClr val="FF0000"/>
                </a:solidFill>
              </a:rPr>
              <a:t>旋转曲面</a:t>
            </a:r>
            <a:r>
              <a:rPr lang="zh-CN" altLang="en-US" sz="2400" smtClean="0"/>
              <a:t>．</a:t>
            </a:r>
            <a:endParaRPr lang="en-US" altLang="zh-CN" sz="2400" smtClean="0"/>
          </a:p>
          <a:p>
            <a:pPr>
              <a:buFont typeface="Wingdings 3" pitchFamily="18" charset="2"/>
              <a:buNone/>
            </a:pPr>
            <a:endParaRPr lang="en-US" altLang="zh-CN" sz="2400" smtClean="0"/>
          </a:p>
          <a:p>
            <a:pPr>
              <a:buFont typeface="Wingdings 3" pitchFamily="18" charset="2"/>
              <a:buNone/>
            </a:pPr>
            <a:r>
              <a:rPr lang="zh-CN" altLang="en-US" sz="2400" smtClean="0"/>
              <a:t>这条平面曲线和定直线分别</a:t>
            </a:r>
            <a:endParaRPr lang="en-US" altLang="zh-CN" sz="2400" smtClean="0"/>
          </a:p>
          <a:p>
            <a:pPr>
              <a:buFont typeface="Wingdings 3" pitchFamily="18" charset="2"/>
              <a:buNone/>
            </a:pPr>
            <a:r>
              <a:rPr lang="zh-CN" altLang="en-US" sz="2400" smtClean="0"/>
              <a:t>称为旋转曲面的</a:t>
            </a:r>
            <a:r>
              <a:rPr lang="zh-CN" altLang="en-US" sz="2400" smtClean="0">
                <a:solidFill>
                  <a:srgbClr val="FF0000"/>
                </a:solidFill>
              </a:rPr>
              <a:t>母线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FF0000"/>
                </a:solidFill>
              </a:rPr>
              <a:t>轴</a:t>
            </a:r>
            <a:r>
              <a:rPr lang="zh-CN" altLang="en-US" sz="2400" smtClean="0"/>
              <a:t>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二、旋转曲面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886325" y="1500188"/>
            <a:ext cx="3810000" cy="3725862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6325" y="1500188"/>
            <a:ext cx="3810000" cy="37242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6325" y="1500188"/>
            <a:ext cx="3810000" cy="37242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86325" y="1500188"/>
            <a:ext cx="3810000" cy="37242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6325" y="1500188"/>
            <a:ext cx="3810000" cy="37242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86325" y="1500188"/>
            <a:ext cx="3810000" cy="37242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86325" y="1500188"/>
            <a:ext cx="3810000" cy="37242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86325" y="1500188"/>
            <a:ext cx="3810000" cy="37242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86325" y="1500188"/>
            <a:ext cx="3810000" cy="37242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6900863" y="2243138"/>
            <a:ext cx="1157287" cy="1905000"/>
            <a:chOff x="6357950" y="2800348"/>
            <a:chExt cx="1157275" cy="1905000"/>
          </a:xfrm>
        </p:grpSpPr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6357950" y="2800348"/>
              <a:ext cx="0" cy="1905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6629409" y="3357560"/>
              <a:ext cx="885816" cy="1031875"/>
            </a:xfrm>
            <a:custGeom>
              <a:avLst/>
              <a:gdLst>
                <a:gd name="connsiteX0" fmla="*/ 888206 w 888206"/>
                <a:gd name="connsiteY0" fmla="*/ 0 h 1271588"/>
                <a:gd name="connsiteX1" fmla="*/ 2381 w 888206"/>
                <a:gd name="connsiteY1" fmla="*/ 628650 h 1271588"/>
                <a:gd name="connsiteX2" fmla="*/ 873919 w 888206"/>
                <a:gd name="connsiteY2" fmla="*/ 1271588 h 1271588"/>
                <a:gd name="connsiteX0" fmla="*/ 888206 w 888206"/>
                <a:gd name="connsiteY0" fmla="*/ 0 h 1271588"/>
                <a:gd name="connsiteX1" fmla="*/ 2381 w 888206"/>
                <a:gd name="connsiteY1" fmla="*/ 628650 h 1271588"/>
                <a:gd name="connsiteX2" fmla="*/ 873919 w 888206"/>
                <a:gd name="connsiteY2" fmla="*/ 1271588 h 1271588"/>
                <a:gd name="connsiteX0" fmla="*/ 888206 w 888206"/>
                <a:gd name="connsiteY0" fmla="*/ 0 h 1271588"/>
                <a:gd name="connsiteX1" fmla="*/ 2381 w 888206"/>
                <a:gd name="connsiteY1" fmla="*/ 628650 h 1271588"/>
                <a:gd name="connsiteX2" fmla="*/ 873919 w 888206"/>
                <a:gd name="connsiteY2" fmla="*/ 1271588 h 1271588"/>
                <a:gd name="connsiteX0" fmla="*/ 902318 w 902318"/>
                <a:gd name="connsiteY0" fmla="*/ 0 h 1271588"/>
                <a:gd name="connsiteX1" fmla="*/ 16493 w 902318"/>
                <a:gd name="connsiteY1" fmla="*/ 628650 h 1271588"/>
                <a:gd name="connsiteX2" fmla="*/ 888031 w 902318"/>
                <a:gd name="connsiteY2" fmla="*/ 1271588 h 1271588"/>
                <a:gd name="connsiteX0" fmla="*/ 902318 w 902318"/>
                <a:gd name="connsiteY0" fmla="*/ 0 h 1271588"/>
                <a:gd name="connsiteX1" fmla="*/ 16493 w 902318"/>
                <a:gd name="connsiteY1" fmla="*/ 628650 h 1271588"/>
                <a:gd name="connsiteX2" fmla="*/ 888031 w 902318"/>
                <a:gd name="connsiteY2" fmla="*/ 1271588 h 1271588"/>
                <a:gd name="connsiteX0" fmla="*/ 902318 w 902318"/>
                <a:gd name="connsiteY0" fmla="*/ 0 h 1271588"/>
                <a:gd name="connsiteX1" fmla="*/ 16493 w 902318"/>
                <a:gd name="connsiteY1" fmla="*/ 628650 h 1271588"/>
                <a:gd name="connsiteX2" fmla="*/ 888031 w 902318"/>
                <a:gd name="connsiteY2" fmla="*/ 1271588 h 1271588"/>
                <a:gd name="connsiteX0" fmla="*/ 902318 w 902318"/>
                <a:gd name="connsiteY0" fmla="*/ 0 h 1271588"/>
                <a:gd name="connsiteX1" fmla="*/ 16493 w 902318"/>
                <a:gd name="connsiteY1" fmla="*/ 628650 h 1271588"/>
                <a:gd name="connsiteX2" fmla="*/ 888031 w 902318"/>
                <a:gd name="connsiteY2" fmla="*/ 1271588 h 1271588"/>
                <a:gd name="connsiteX0" fmla="*/ 902318 w 902318"/>
                <a:gd name="connsiteY0" fmla="*/ 0 h 1271588"/>
                <a:gd name="connsiteX1" fmla="*/ 16493 w 902318"/>
                <a:gd name="connsiteY1" fmla="*/ 628650 h 1271588"/>
                <a:gd name="connsiteX2" fmla="*/ 888031 w 902318"/>
                <a:gd name="connsiteY2" fmla="*/ 1271588 h 1271588"/>
                <a:gd name="connsiteX0" fmla="*/ 897570 w 897570"/>
                <a:gd name="connsiteY0" fmla="*/ 0 h 1271588"/>
                <a:gd name="connsiteX1" fmla="*/ 11745 w 897570"/>
                <a:gd name="connsiteY1" fmla="*/ 628650 h 1271588"/>
                <a:gd name="connsiteX2" fmla="*/ 883283 w 897570"/>
                <a:gd name="connsiteY2" fmla="*/ 1271588 h 1271588"/>
                <a:gd name="connsiteX0" fmla="*/ 897570 w 897570"/>
                <a:gd name="connsiteY0" fmla="*/ 0 h 1271588"/>
                <a:gd name="connsiteX1" fmla="*/ 11745 w 897570"/>
                <a:gd name="connsiteY1" fmla="*/ 628650 h 1271588"/>
                <a:gd name="connsiteX2" fmla="*/ 883283 w 897570"/>
                <a:gd name="connsiteY2" fmla="*/ 1271588 h 1271588"/>
                <a:gd name="connsiteX0" fmla="*/ 897570 w 897570"/>
                <a:gd name="connsiteY0" fmla="*/ 0 h 1271588"/>
                <a:gd name="connsiteX1" fmla="*/ 11745 w 897570"/>
                <a:gd name="connsiteY1" fmla="*/ 628650 h 1271588"/>
                <a:gd name="connsiteX2" fmla="*/ 883283 w 897570"/>
                <a:gd name="connsiteY2" fmla="*/ 1271588 h 1271588"/>
                <a:gd name="connsiteX0" fmla="*/ 897570 w 897570"/>
                <a:gd name="connsiteY0" fmla="*/ 0 h 1271588"/>
                <a:gd name="connsiteX1" fmla="*/ 11745 w 897570"/>
                <a:gd name="connsiteY1" fmla="*/ 628650 h 1271588"/>
                <a:gd name="connsiteX2" fmla="*/ 883283 w 897570"/>
                <a:gd name="connsiteY2" fmla="*/ 1271588 h 1271588"/>
                <a:gd name="connsiteX0" fmla="*/ 897570 w 897570"/>
                <a:gd name="connsiteY0" fmla="*/ 0 h 1271588"/>
                <a:gd name="connsiteX1" fmla="*/ 11745 w 897570"/>
                <a:gd name="connsiteY1" fmla="*/ 628650 h 1271588"/>
                <a:gd name="connsiteX2" fmla="*/ 883283 w 897570"/>
                <a:gd name="connsiteY2" fmla="*/ 1271588 h 1271588"/>
                <a:gd name="connsiteX0" fmla="*/ 897570 w 897570"/>
                <a:gd name="connsiteY0" fmla="*/ 0 h 1271588"/>
                <a:gd name="connsiteX1" fmla="*/ 11745 w 897570"/>
                <a:gd name="connsiteY1" fmla="*/ 628650 h 1271588"/>
                <a:gd name="connsiteX2" fmla="*/ 883283 w 897570"/>
                <a:gd name="connsiteY2" fmla="*/ 1271588 h 1271588"/>
                <a:gd name="connsiteX0" fmla="*/ 897570 w 897570"/>
                <a:gd name="connsiteY0" fmla="*/ 0 h 1271588"/>
                <a:gd name="connsiteX1" fmla="*/ 11745 w 897570"/>
                <a:gd name="connsiteY1" fmla="*/ 628650 h 1271588"/>
                <a:gd name="connsiteX2" fmla="*/ 883283 w 897570"/>
                <a:gd name="connsiteY2" fmla="*/ 1271588 h 1271588"/>
                <a:gd name="connsiteX0" fmla="*/ 885825 w 885825"/>
                <a:gd name="connsiteY0" fmla="*/ 0 h 1271588"/>
                <a:gd name="connsiteX1" fmla="*/ 0 w 885825"/>
                <a:gd name="connsiteY1" fmla="*/ 628650 h 1271588"/>
                <a:gd name="connsiteX2" fmla="*/ 871538 w 885825"/>
                <a:gd name="connsiteY2" fmla="*/ 1271588 h 1271588"/>
                <a:gd name="connsiteX0" fmla="*/ 885825 w 885825"/>
                <a:gd name="connsiteY0" fmla="*/ 0 h 1271588"/>
                <a:gd name="connsiteX1" fmla="*/ 0 w 885825"/>
                <a:gd name="connsiteY1" fmla="*/ 628650 h 1271588"/>
                <a:gd name="connsiteX2" fmla="*/ 871538 w 885825"/>
                <a:gd name="connsiteY2" fmla="*/ 1271588 h 1271588"/>
                <a:gd name="connsiteX0" fmla="*/ 885825 w 885825"/>
                <a:gd name="connsiteY0" fmla="*/ 0 h 1271588"/>
                <a:gd name="connsiteX1" fmla="*/ 0 w 885825"/>
                <a:gd name="connsiteY1" fmla="*/ 628650 h 1271588"/>
                <a:gd name="connsiteX2" fmla="*/ 871538 w 885825"/>
                <a:gd name="connsiteY2" fmla="*/ 1271588 h 1271588"/>
                <a:gd name="connsiteX0" fmla="*/ 885825 w 885825"/>
                <a:gd name="connsiteY0" fmla="*/ 0 h 1271588"/>
                <a:gd name="connsiteX1" fmla="*/ 0 w 885825"/>
                <a:gd name="connsiteY1" fmla="*/ 628650 h 1271588"/>
                <a:gd name="connsiteX2" fmla="*/ 871538 w 885825"/>
                <a:gd name="connsiteY2" fmla="*/ 1271588 h 1271588"/>
                <a:gd name="connsiteX0" fmla="*/ 885825 w 885825"/>
                <a:gd name="connsiteY0" fmla="*/ 0 h 1271588"/>
                <a:gd name="connsiteX1" fmla="*/ 0 w 885825"/>
                <a:gd name="connsiteY1" fmla="*/ 628650 h 1271588"/>
                <a:gd name="connsiteX2" fmla="*/ 871538 w 885825"/>
                <a:gd name="connsiteY2" fmla="*/ 1271588 h 1271588"/>
                <a:gd name="connsiteX0" fmla="*/ 885825 w 885825"/>
                <a:gd name="connsiteY0" fmla="*/ 0 h 1271588"/>
                <a:gd name="connsiteX1" fmla="*/ 0 w 885825"/>
                <a:gd name="connsiteY1" fmla="*/ 540519 h 1271588"/>
                <a:gd name="connsiteX2" fmla="*/ 871538 w 885825"/>
                <a:gd name="connsiteY2" fmla="*/ 1271588 h 1271588"/>
                <a:gd name="connsiteX0" fmla="*/ 885825 w 885825"/>
                <a:gd name="connsiteY0" fmla="*/ 0 h 1271588"/>
                <a:gd name="connsiteX1" fmla="*/ 0 w 885825"/>
                <a:gd name="connsiteY1" fmla="*/ 540519 h 1271588"/>
                <a:gd name="connsiteX2" fmla="*/ 871538 w 885825"/>
                <a:gd name="connsiteY2" fmla="*/ 1271588 h 1271588"/>
                <a:gd name="connsiteX0" fmla="*/ 885825 w 885825"/>
                <a:gd name="connsiteY0" fmla="*/ 0 h 1271588"/>
                <a:gd name="connsiteX1" fmla="*/ 0 w 885825"/>
                <a:gd name="connsiteY1" fmla="*/ 540519 h 1271588"/>
                <a:gd name="connsiteX2" fmla="*/ 871538 w 885825"/>
                <a:gd name="connsiteY2" fmla="*/ 1271588 h 12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5825" h="1271588">
                  <a:moveTo>
                    <a:pt x="885825" y="0"/>
                  </a:moveTo>
                  <a:cubicBezTo>
                    <a:pt x="416065" y="41319"/>
                    <a:pt x="4433" y="236723"/>
                    <a:pt x="0" y="540519"/>
                  </a:cubicBezTo>
                  <a:cubicBezTo>
                    <a:pt x="2089" y="772854"/>
                    <a:pt x="434578" y="1056084"/>
                    <a:pt x="871538" y="1271588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886325" y="1501775"/>
            <a:ext cx="3810000" cy="37242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886325" y="1501775"/>
            <a:ext cx="3810000" cy="37242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grpSp>
        <p:nvGrpSpPr>
          <p:cNvPr id="13" name="组合 17"/>
          <p:cNvGrpSpPr>
            <a:grpSpLocks/>
          </p:cNvGrpSpPr>
          <p:nvPr/>
        </p:nvGrpSpPr>
        <p:grpSpPr bwMode="auto">
          <a:xfrm>
            <a:off x="6900863" y="2243138"/>
            <a:ext cx="1157287" cy="1587500"/>
            <a:chOff x="6357950" y="2800348"/>
            <a:chExt cx="1157275" cy="1588294"/>
          </a:xfrm>
        </p:grpSpPr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6357950" y="2800348"/>
              <a:ext cx="0" cy="10085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6629409" y="3357839"/>
              <a:ext cx="885816" cy="1030803"/>
            </a:xfrm>
            <a:custGeom>
              <a:avLst/>
              <a:gdLst>
                <a:gd name="connsiteX0" fmla="*/ 888206 w 888206"/>
                <a:gd name="connsiteY0" fmla="*/ 0 h 1271588"/>
                <a:gd name="connsiteX1" fmla="*/ 2381 w 888206"/>
                <a:gd name="connsiteY1" fmla="*/ 628650 h 1271588"/>
                <a:gd name="connsiteX2" fmla="*/ 873919 w 888206"/>
                <a:gd name="connsiteY2" fmla="*/ 1271588 h 1271588"/>
                <a:gd name="connsiteX0" fmla="*/ 888206 w 888206"/>
                <a:gd name="connsiteY0" fmla="*/ 0 h 1271588"/>
                <a:gd name="connsiteX1" fmla="*/ 2381 w 888206"/>
                <a:gd name="connsiteY1" fmla="*/ 628650 h 1271588"/>
                <a:gd name="connsiteX2" fmla="*/ 873919 w 888206"/>
                <a:gd name="connsiteY2" fmla="*/ 1271588 h 1271588"/>
                <a:gd name="connsiteX0" fmla="*/ 888206 w 888206"/>
                <a:gd name="connsiteY0" fmla="*/ 0 h 1271588"/>
                <a:gd name="connsiteX1" fmla="*/ 2381 w 888206"/>
                <a:gd name="connsiteY1" fmla="*/ 628650 h 1271588"/>
                <a:gd name="connsiteX2" fmla="*/ 873919 w 888206"/>
                <a:gd name="connsiteY2" fmla="*/ 1271588 h 1271588"/>
                <a:gd name="connsiteX0" fmla="*/ 902318 w 902318"/>
                <a:gd name="connsiteY0" fmla="*/ 0 h 1271588"/>
                <a:gd name="connsiteX1" fmla="*/ 16493 w 902318"/>
                <a:gd name="connsiteY1" fmla="*/ 628650 h 1271588"/>
                <a:gd name="connsiteX2" fmla="*/ 888031 w 902318"/>
                <a:gd name="connsiteY2" fmla="*/ 1271588 h 1271588"/>
                <a:gd name="connsiteX0" fmla="*/ 902318 w 902318"/>
                <a:gd name="connsiteY0" fmla="*/ 0 h 1271588"/>
                <a:gd name="connsiteX1" fmla="*/ 16493 w 902318"/>
                <a:gd name="connsiteY1" fmla="*/ 628650 h 1271588"/>
                <a:gd name="connsiteX2" fmla="*/ 888031 w 902318"/>
                <a:gd name="connsiteY2" fmla="*/ 1271588 h 1271588"/>
                <a:gd name="connsiteX0" fmla="*/ 902318 w 902318"/>
                <a:gd name="connsiteY0" fmla="*/ 0 h 1271588"/>
                <a:gd name="connsiteX1" fmla="*/ 16493 w 902318"/>
                <a:gd name="connsiteY1" fmla="*/ 628650 h 1271588"/>
                <a:gd name="connsiteX2" fmla="*/ 888031 w 902318"/>
                <a:gd name="connsiteY2" fmla="*/ 1271588 h 1271588"/>
                <a:gd name="connsiteX0" fmla="*/ 902318 w 902318"/>
                <a:gd name="connsiteY0" fmla="*/ 0 h 1271588"/>
                <a:gd name="connsiteX1" fmla="*/ 16493 w 902318"/>
                <a:gd name="connsiteY1" fmla="*/ 628650 h 1271588"/>
                <a:gd name="connsiteX2" fmla="*/ 888031 w 902318"/>
                <a:gd name="connsiteY2" fmla="*/ 1271588 h 1271588"/>
                <a:gd name="connsiteX0" fmla="*/ 902318 w 902318"/>
                <a:gd name="connsiteY0" fmla="*/ 0 h 1271588"/>
                <a:gd name="connsiteX1" fmla="*/ 16493 w 902318"/>
                <a:gd name="connsiteY1" fmla="*/ 628650 h 1271588"/>
                <a:gd name="connsiteX2" fmla="*/ 888031 w 902318"/>
                <a:gd name="connsiteY2" fmla="*/ 1271588 h 1271588"/>
                <a:gd name="connsiteX0" fmla="*/ 897570 w 897570"/>
                <a:gd name="connsiteY0" fmla="*/ 0 h 1271588"/>
                <a:gd name="connsiteX1" fmla="*/ 11745 w 897570"/>
                <a:gd name="connsiteY1" fmla="*/ 628650 h 1271588"/>
                <a:gd name="connsiteX2" fmla="*/ 883283 w 897570"/>
                <a:gd name="connsiteY2" fmla="*/ 1271588 h 1271588"/>
                <a:gd name="connsiteX0" fmla="*/ 897570 w 897570"/>
                <a:gd name="connsiteY0" fmla="*/ 0 h 1271588"/>
                <a:gd name="connsiteX1" fmla="*/ 11745 w 897570"/>
                <a:gd name="connsiteY1" fmla="*/ 628650 h 1271588"/>
                <a:gd name="connsiteX2" fmla="*/ 883283 w 897570"/>
                <a:gd name="connsiteY2" fmla="*/ 1271588 h 1271588"/>
                <a:gd name="connsiteX0" fmla="*/ 897570 w 897570"/>
                <a:gd name="connsiteY0" fmla="*/ 0 h 1271588"/>
                <a:gd name="connsiteX1" fmla="*/ 11745 w 897570"/>
                <a:gd name="connsiteY1" fmla="*/ 628650 h 1271588"/>
                <a:gd name="connsiteX2" fmla="*/ 883283 w 897570"/>
                <a:gd name="connsiteY2" fmla="*/ 1271588 h 1271588"/>
                <a:gd name="connsiteX0" fmla="*/ 897570 w 897570"/>
                <a:gd name="connsiteY0" fmla="*/ 0 h 1271588"/>
                <a:gd name="connsiteX1" fmla="*/ 11745 w 897570"/>
                <a:gd name="connsiteY1" fmla="*/ 628650 h 1271588"/>
                <a:gd name="connsiteX2" fmla="*/ 883283 w 897570"/>
                <a:gd name="connsiteY2" fmla="*/ 1271588 h 1271588"/>
                <a:gd name="connsiteX0" fmla="*/ 897570 w 897570"/>
                <a:gd name="connsiteY0" fmla="*/ 0 h 1271588"/>
                <a:gd name="connsiteX1" fmla="*/ 11745 w 897570"/>
                <a:gd name="connsiteY1" fmla="*/ 628650 h 1271588"/>
                <a:gd name="connsiteX2" fmla="*/ 883283 w 897570"/>
                <a:gd name="connsiteY2" fmla="*/ 1271588 h 1271588"/>
                <a:gd name="connsiteX0" fmla="*/ 897570 w 897570"/>
                <a:gd name="connsiteY0" fmla="*/ 0 h 1271588"/>
                <a:gd name="connsiteX1" fmla="*/ 11745 w 897570"/>
                <a:gd name="connsiteY1" fmla="*/ 628650 h 1271588"/>
                <a:gd name="connsiteX2" fmla="*/ 883283 w 897570"/>
                <a:gd name="connsiteY2" fmla="*/ 1271588 h 1271588"/>
                <a:gd name="connsiteX0" fmla="*/ 897570 w 897570"/>
                <a:gd name="connsiteY0" fmla="*/ 0 h 1271588"/>
                <a:gd name="connsiteX1" fmla="*/ 11745 w 897570"/>
                <a:gd name="connsiteY1" fmla="*/ 628650 h 1271588"/>
                <a:gd name="connsiteX2" fmla="*/ 883283 w 897570"/>
                <a:gd name="connsiteY2" fmla="*/ 1271588 h 1271588"/>
                <a:gd name="connsiteX0" fmla="*/ 885825 w 885825"/>
                <a:gd name="connsiteY0" fmla="*/ 0 h 1271588"/>
                <a:gd name="connsiteX1" fmla="*/ 0 w 885825"/>
                <a:gd name="connsiteY1" fmla="*/ 628650 h 1271588"/>
                <a:gd name="connsiteX2" fmla="*/ 871538 w 885825"/>
                <a:gd name="connsiteY2" fmla="*/ 1271588 h 1271588"/>
                <a:gd name="connsiteX0" fmla="*/ 885825 w 885825"/>
                <a:gd name="connsiteY0" fmla="*/ 0 h 1271588"/>
                <a:gd name="connsiteX1" fmla="*/ 0 w 885825"/>
                <a:gd name="connsiteY1" fmla="*/ 628650 h 1271588"/>
                <a:gd name="connsiteX2" fmla="*/ 871538 w 885825"/>
                <a:gd name="connsiteY2" fmla="*/ 1271588 h 1271588"/>
                <a:gd name="connsiteX0" fmla="*/ 885825 w 885825"/>
                <a:gd name="connsiteY0" fmla="*/ 0 h 1271588"/>
                <a:gd name="connsiteX1" fmla="*/ 0 w 885825"/>
                <a:gd name="connsiteY1" fmla="*/ 628650 h 1271588"/>
                <a:gd name="connsiteX2" fmla="*/ 871538 w 885825"/>
                <a:gd name="connsiteY2" fmla="*/ 1271588 h 1271588"/>
                <a:gd name="connsiteX0" fmla="*/ 885825 w 885825"/>
                <a:gd name="connsiteY0" fmla="*/ 0 h 1271588"/>
                <a:gd name="connsiteX1" fmla="*/ 0 w 885825"/>
                <a:gd name="connsiteY1" fmla="*/ 628650 h 1271588"/>
                <a:gd name="connsiteX2" fmla="*/ 871538 w 885825"/>
                <a:gd name="connsiteY2" fmla="*/ 1271588 h 1271588"/>
                <a:gd name="connsiteX0" fmla="*/ 885825 w 885825"/>
                <a:gd name="connsiteY0" fmla="*/ 0 h 1271588"/>
                <a:gd name="connsiteX1" fmla="*/ 0 w 885825"/>
                <a:gd name="connsiteY1" fmla="*/ 628650 h 1271588"/>
                <a:gd name="connsiteX2" fmla="*/ 871538 w 885825"/>
                <a:gd name="connsiteY2" fmla="*/ 1271588 h 1271588"/>
                <a:gd name="connsiteX0" fmla="*/ 885825 w 885825"/>
                <a:gd name="connsiteY0" fmla="*/ 0 h 1271588"/>
                <a:gd name="connsiteX1" fmla="*/ 0 w 885825"/>
                <a:gd name="connsiteY1" fmla="*/ 540519 h 1271588"/>
                <a:gd name="connsiteX2" fmla="*/ 871538 w 885825"/>
                <a:gd name="connsiteY2" fmla="*/ 1271588 h 1271588"/>
                <a:gd name="connsiteX0" fmla="*/ 885825 w 885825"/>
                <a:gd name="connsiteY0" fmla="*/ 0 h 1271588"/>
                <a:gd name="connsiteX1" fmla="*/ 0 w 885825"/>
                <a:gd name="connsiteY1" fmla="*/ 540519 h 1271588"/>
                <a:gd name="connsiteX2" fmla="*/ 871538 w 885825"/>
                <a:gd name="connsiteY2" fmla="*/ 1271588 h 1271588"/>
                <a:gd name="connsiteX0" fmla="*/ 885825 w 885825"/>
                <a:gd name="connsiteY0" fmla="*/ 0 h 1271588"/>
                <a:gd name="connsiteX1" fmla="*/ 0 w 885825"/>
                <a:gd name="connsiteY1" fmla="*/ 540519 h 1271588"/>
                <a:gd name="connsiteX2" fmla="*/ 871538 w 885825"/>
                <a:gd name="connsiteY2" fmla="*/ 1271588 h 12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5825" h="1271588">
                  <a:moveTo>
                    <a:pt x="885825" y="0"/>
                  </a:moveTo>
                  <a:cubicBezTo>
                    <a:pt x="416065" y="41319"/>
                    <a:pt x="4433" y="236723"/>
                    <a:pt x="0" y="540519"/>
                  </a:cubicBezTo>
                  <a:cubicBezTo>
                    <a:pt x="2089" y="772854"/>
                    <a:pt x="434578" y="1056084"/>
                    <a:pt x="871538" y="1271588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yOz</a:t>
            </a:r>
            <a:r>
              <a:rPr lang="en-US" altLang="zh-CN" smtClean="0"/>
              <a:t> </a:t>
            </a:r>
            <a:r>
              <a:rPr lang="zh-CN" altLang="en-US" smtClean="0"/>
              <a:t>面上的曲线 </a:t>
            </a:r>
            <a:r>
              <a:rPr lang="en-US" altLang="zh-CN" i="1" smtClean="0"/>
              <a:t>C</a:t>
            </a:r>
            <a:r>
              <a:rPr lang="zh-CN" altLang="en-US" smtClean="0"/>
              <a:t>：                    ，</a:t>
            </a:r>
            <a:r>
              <a:rPr lang="en-US" altLang="zh-CN" i="1" smtClean="0">
                <a:sym typeface="Symbol" pitchFamily="18" charset="2"/>
              </a:rPr>
              <a:t>M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0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>
                <a:sym typeface="Symbol" pitchFamily="18" charset="2"/>
              </a:rPr>
              <a:t> 为曲线</a:t>
            </a:r>
            <a:r>
              <a:rPr lang="zh-CN" altLang="en-US" i="1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 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上一点，</a:t>
            </a:r>
            <a:r>
              <a:rPr lang="en-US" altLang="zh-CN" i="1" smtClean="0">
                <a:sym typeface="Symbol" pitchFamily="18" charset="2"/>
              </a:rPr>
              <a:t>M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zh-CN" altLang="en-US" baseline="-25000" smtClean="0">
                <a:sym typeface="Symbol" pitchFamily="18" charset="2"/>
              </a:rPr>
              <a:t> </a:t>
            </a:r>
            <a:r>
              <a:rPr lang="zh-CN" altLang="en-US" smtClean="0"/>
              <a:t>到 </a:t>
            </a:r>
            <a:r>
              <a:rPr lang="en-US" altLang="zh-CN" i="1" smtClean="0"/>
              <a:t>z</a:t>
            </a:r>
            <a:r>
              <a:rPr lang="zh-CN" altLang="en-US" smtClean="0"/>
              <a:t> 轴的距离 </a:t>
            </a:r>
            <a:r>
              <a:rPr lang="en-US" altLang="zh-CN" smtClean="0"/>
              <a:t>= |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2</a:t>
            </a:r>
            <a:r>
              <a:rPr lang="en-US" altLang="zh-CN" smtClean="0"/>
              <a:t>|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|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/>
              <a:t>|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当点 </a:t>
            </a:r>
            <a:r>
              <a:rPr lang="en-US" altLang="zh-CN" i="1" smtClean="0">
                <a:sym typeface="Symbol" pitchFamily="18" charset="2"/>
              </a:rPr>
              <a:t>M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0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) </a:t>
            </a:r>
            <a:r>
              <a:rPr lang="zh-CN" altLang="en-US" smtClean="0"/>
              <a:t>随着曲线转到点 </a:t>
            </a:r>
            <a:r>
              <a:rPr lang="en-US" altLang="zh-CN" i="1" smtClean="0">
                <a:sym typeface="Symbol" pitchFamily="18" charset="2"/>
              </a:rPr>
              <a:t>M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/>
              <a:t> 的位置时，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baseline="-25000" smtClean="0">
                <a:solidFill>
                  <a:srgbClr val="0000FF"/>
                </a:solidFill>
              </a:rPr>
              <a:t>1</a:t>
            </a:r>
            <a:r>
              <a:rPr lang="zh-CN" altLang="en-US" smtClean="0"/>
              <a:t>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且点 </a:t>
            </a:r>
            <a:r>
              <a:rPr lang="en-US" altLang="zh-CN" i="1" smtClean="0">
                <a:sym typeface="Symbol" pitchFamily="18" charset="2"/>
              </a:rPr>
              <a:t>M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到 </a:t>
            </a:r>
            <a:r>
              <a:rPr lang="en-US" altLang="zh-CN" i="1" smtClean="0"/>
              <a:t>z</a:t>
            </a:r>
            <a:r>
              <a:rPr lang="zh-CN" altLang="en-US" smtClean="0"/>
              <a:t> 轴的距离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即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旋转曲面的方程</a:t>
            </a:r>
            <a:endParaRPr lang="zh-CN" altLang="en-US" dirty="0"/>
          </a:p>
        </p:txBody>
      </p:sp>
      <p:pic>
        <p:nvPicPr>
          <p:cNvPr id="3084" name="Picture 2" descr="C:\Users\cjl\Desktop\p21-旋转面-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75" y="3500438"/>
            <a:ext cx="3286125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cjl\Desktop\p21-旋转面-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75" y="3500438"/>
            <a:ext cx="3286125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643313" y="1314450"/>
          <a:ext cx="1625600" cy="939800"/>
        </p:xfrm>
        <a:graphic>
          <a:graphicData uri="http://schemas.openxmlformats.org/presentationml/2006/ole">
            <p:oleObj spid="_x0000_s3074" name="Equation" r:id="rId6" imgW="812520" imgH="46980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85875" y="5162550"/>
          <a:ext cx="4140200" cy="711200"/>
        </p:xfrm>
        <a:graphic>
          <a:graphicData uri="http://schemas.openxmlformats.org/presentationml/2006/ole">
            <p:oleObj spid="_x0000_s3075" name="Equation" r:id="rId7" imgW="2070000" imgH="355320" progId="Equation.DSMT4">
              <p:embed/>
            </p:oleObj>
          </a:graphicData>
        </a:graphic>
      </p:graphicFrame>
      <p:grpSp>
        <p:nvGrpSpPr>
          <p:cNvPr id="7" name="组合 15"/>
          <p:cNvGrpSpPr>
            <a:grpSpLocks/>
          </p:cNvGrpSpPr>
          <p:nvPr/>
        </p:nvGrpSpPr>
        <p:grpSpPr bwMode="auto">
          <a:xfrm>
            <a:off x="942975" y="1941858"/>
            <a:ext cx="2519363" cy="73025"/>
            <a:chOff x="942730" y="1972104"/>
            <a:chExt cx="2857520" cy="7302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942730" y="1972104"/>
              <a:ext cx="285752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42730" y="2043543"/>
              <a:ext cx="2857520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429250" y="1500188"/>
            <a:ext cx="3071813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8" name="线形标注 1(无边框) 17"/>
          <p:cNvSpPr/>
          <p:nvPr/>
        </p:nvSpPr>
        <p:spPr>
          <a:xfrm>
            <a:off x="4071938" y="433388"/>
            <a:ext cx="2857500" cy="825500"/>
          </a:xfrm>
          <a:prstGeom prst="callout1">
            <a:avLst>
              <a:gd name="adj1" fmla="val 111489"/>
              <a:gd name="adj2" fmla="val 49696"/>
              <a:gd name="adj3" fmla="val 157086"/>
              <a:gd name="adj4" fmla="val 41253"/>
            </a:avLst>
          </a:prstGeom>
          <a:noFill/>
          <a:ln w="28575" cmpd="sng">
            <a:solidFill>
              <a:srgbClr val="0000FF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注意根据上下文判断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该条件是否成立</a:t>
            </a:r>
            <a:endParaRPr lang="zh-CN" altLang="en-US" sz="2000" b="1" dirty="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42988" y="4608513"/>
          <a:ext cx="2108200" cy="558800"/>
        </p:xfrm>
        <a:graphic>
          <a:graphicData uri="http://schemas.openxmlformats.org/presentationml/2006/ole">
            <p:oleObj spid="_x0000_s3076" name="Equation" r:id="rId8" imgW="1054080" imgH="279360" progId="Equation.DSMT4">
              <p:embed/>
            </p:oleObj>
          </a:graphicData>
        </a:graphic>
      </p:graphicFrame>
      <p:sp>
        <p:nvSpPr>
          <p:cNvPr id="13" name="矩形 11"/>
          <p:cNvSpPr>
            <a:spLocks noChangeArrowheads="1"/>
          </p:cNvSpPr>
          <p:nvPr/>
        </p:nvSpPr>
        <p:spPr bwMode="auto">
          <a:xfrm>
            <a:off x="2455863" y="5072063"/>
            <a:ext cx="2439987" cy="739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pic>
        <p:nvPicPr>
          <p:cNvPr id="3095" name="Picture 23" descr="F:\为人师表\任教课程\高等数学\temp\p21-旋转面-3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57875" y="3500438"/>
            <a:ext cx="3286125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6" name="Picture 24" descr="F:\为人师表\任教课程\高等数学\temp\p21-旋转面-4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857875" y="3500438"/>
            <a:ext cx="3286125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6" descr="C:\Users\cjl\Desktop\p21-旋转面-5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857875" y="3500438"/>
            <a:ext cx="3286125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684463" y="5137150"/>
            <a:ext cx="2744787" cy="7397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8" name="Object 22"/>
          <p:cNvGraphicFramePr>
            <a:graphicFrameLocks noChangeAspect="1"/>
          </p:cNvGraphicFramePr>
          <p:nvPr/>
        </p:nvGraphicFramePr>
        <p:xfrm>
          <a:off x="7189788" y="4549775"/>
          <a:ext cx="355600" cy="319088"/>
        </p:xfrm>
        <a:graphic>
          <a:graphicData uri="http://schemas.openxmlformats.org/presentationml/2006/ole">
            <p:oleObj spid="_x0000_s3077" name="Equation" r:id="rId12" imgW="253800" imgH="228600" progId="Equation.DSMT4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3559175" y="4030663"/>
          <a:ext cx="2286000" cy="584200"/>
        </p:xfrm>
        <a:graphic>
          <a:graphicData uri="http://schemas.openxmlformats.org/presentationml/2006/ole">
            <p:oleObj spid="_x0000_s3078" name="Equation" r:id="rId13" imgW="1143000" imgH="291960" progId="Equation.DSMT4">
              <p:embed/>
            </p:oleObj>
          </a:graphicData>
        </a:graphic>
      </p:graphicFrame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913438" y="2473325"/>
            <a:ext cx="28400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其中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zh-CN" altLang="en-US"/>
          </a:p>
        </p:txBody>
      </p:sp>
      <p:cxnSp>
        <p:nvCxnSpPr>
          <p:cNvPr id="28" name="直接连接符 27"/>
          <p:cNvCxnSpPr>
            <a:cxnSpLocks noChangeAspect="1"/>
          </p:cNvCxnSpPr>
          <p:nvPr/>
        </p:nvCxnSpPr>
        <p:spPr>
          <a:xfrm rot="10800000">
            <a:off x="7223125" y="4522788"/>
            <a:ext cx="792163" cy="23336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23"/>
          <p:cNvGraphicFramePr>
            <a:graphicFrameLocks noChangeAspect="1"/>
          </p:cNvGraphicFramePr>
          <p:nvPr/>
        </p:nvGraphicFramePr>
        <p:xfrm>
          <a:off x="7715250" y="4786313"/>
          <a:ext cx="338138" cy="319087"/>
        </p:xfrm>
        <a:graphic>
          <a:graphicData uri="http://schemas.openxmlformats.org/presentationml/2006/ole">
            <p:oleObj spid="_x0000_s3079" name="Equation" r:id="rId14" imgW="241200" imgH="228600" progId="Equation.DSMT4">
              <p:embed/>
            </p:oleObj>
          </a:graphicData>
        </a:graphic>
      </p:graphicFrame>
      <p:graphicFrame>
        <p:nvGraphicFramePr>
          <p:cNvPr id="16" name="Object 24"/>
          <p:cNvGraphicFramePr>
            <a:graphicFrameLocks noChangeAspect="1"/>
          </p:cNvGraphicFramePr>
          <p:nvPr/>
        </p:nvGraphicFramePr>
        <p:xfrm>
          <a:off x="6343650" y="4865688"/>
          <a:ext cx="284163" cy="230187"/>
        </p:xfrm>
        <a:graphic>
          <a:graphicData uri="http://schemas.openxmlformats.org/presentationml/2006/ole">
            <p:oleObj spid="_x0000_s3080" name="Equation" r:id="rId15" imgW="203040" imgH="164880" progId="Equation.DSMT4">
              <p:embed/>
            </p:oleObj>
          </a:graphicData>
        </a:graphic>
      </p:graphicFrame>
      <p:cxnSp>
        <p:nvCxnSpPr>
          <p:cNvPr id="32" name="直接连接符 31"/>
          <p:cNvCxnSpPr>
            <a:cxnSpLocks/>
          </p:cNvCxnSpPr>
          <p:nvPr/>
        </p:nvCxnSpPr>
        <p:spPr>
          <a:xfrm flipV="1">
            <a:off x="6500813" y="4522788"/>
            <a:ext cx="706437" cy="306387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5"/>
          <p:cNvGrpSpPr>
            <a:grpSpLocks/>
          </p:cNvGrpSpPr>
          <p:nvPr/>
        </p:nvGrpSpPr>
        <p:grpSpPr bwMode="auto">
          <a:xfrm>
            <a:off x="6989790" y="2901950"/>
            <a:ext cx="1439862" cy="73025"/>
            <a:chOff x="942730" y="1972104"/>
            <a:chExt cx="2857520" cy="73026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942730" y="1972104"/>
              <a:ext cx="285752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942730" y="2043543"/>
              <a:ext cx="2857520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5"/>
          <p:cNvGrpSpPr>
            <a:grpSpLocks/>
          </p:cNvGrpSpPr>
          <p:nvPr/>
        </p:nvGrpSpPr>
        <p:grpSpPr bwMode="auto">
          <a:xfrm>
            <a:off x="4878388" y="3441700"/>
            <a:ext cx="1439862" cy="73025"/>
            <a:chOff x="942730" y="1972104"/>
            <a:chExt cx="2857520" cy="73026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942730" y="1972104"/>
              <a:ext cx="285752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942730" y="2043543"/>
              <a:ext cx="2857520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556000" y="4100513"/>
          <a:ext cx="2489200" cy="508000"/>
        </p:xfrm>
        <a:graphic>
          <a:graphicData uri="http://schemas.openxmlformats.org/presentationml/2006/ole">
            <p:oleObj spid="_x0000_s3081" name="Equation" r:id="rId16" imgW="1244520" imgH="253800" progId="Equation.DSMT4">
              <p:embed/>
            </p:oleObj>
          </a:graphicData>
        </a:graphic>
      </p:graphicFrame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814513" y="2455863"/>
            <a:ext cx="44005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pSp>
        <p:nvGrpSpPr>
          <p:cNvPr id="35" name="组合 15"/>
          <p:cNvGrpSpPr>
            <a:grpSpLocks/>
          </p:cNvGrpSpPr>
          <p:nvPr/>
        </p:nvGrpSpPr>
        <p:grpSpPr bwMode="auto">
          <a:xfrm>
            <a:off x="5561030" y="1938741"/>
            <a:ext cx="1439862" cy="73025"/>
            <a:chOff x="942730" y="1972104"/>
            <a:chExt cx="2857520" cy="73026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942730" y="1972104"/>
              <a:ext cx="285752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942730" y="2043543"/>
              <a:ext cx="2857520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18" grpId="0" animBg="1"/>
      <p:bldP spid="13" grpId="0" animBg="1"/>
      <p:bldP spid="1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设给定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/>
              <a:t>yOz</a:t>
            </a:r>
            <a:r>
              <a:rPr lang="en-US" altLang="zh-CN" smtClean="0"/>
              <a:t> </a:t>
            </a:r>
            <a:r>
              <a:rPr lang="zh-CN" altLang="en-US" smtClean="0"/>
              <a:t>面上的曲线 </a:t>
            </a:r>
            <a:r>
              <a:rPr lang="en-US" altLang="zh-CN" i="1" smtClean="0"/>
              <a:t>C</a:t>
            </a:r>
            <a:r>
              <a:rPr lang="zh-CN" altLang="en-US" smtClean="0"/>
              <a:t>：                    ，则                      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曲线 </a:t>
            </a:r>
            <a:r>
              <a:rPr lang="en-US" altLang="zh-CN" i="1" smtClean="0"/>
              <a:t>C</a:t>
            </a:r>
            <a:r>
              <a:rPr lang="zh-CN" altLang="en-US" smtClean="0"/>
              <a:t> 绕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zh-CN" altLang="en-US" smtClean="0"/>
              <a:t> 轴旋转一周所</a:t>
            </a:r>
            <a:r>
              <a:rPr lang="zh-CN" altLang="en-US" smtClean="0">
                <a:sym typeface="Symbol" pitchFamily="18" charset="2"/>
              </a:rPr>
              <a:t>形成的曲面为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mtClean="0"/>
              <a:t>曲线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绕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smtClean="0"/>
              <a:t> 轴旋转一周所</a:t>
            </a:r>
            <a:r>
              <a:rPr lang="zh-CN" altLang="en-US" smtClean="0">
                <a:sym typeface="Symbol" pitchFamily="18" charset="2"/>
              </a:rPr>
              <a:t>形成的曲面为</a:t>
            </a:r>
            <a:endParaRPr lang="en-US" altLang="zh-CN" smtClean="0">
              <a:sym typeface="Symbol" pitchFamily="18" charset="2"/>
            </a:endParaRPr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旋转曲面的方程</a:t>
            </a:r>
            <a:endParaRPr lang="zh-CN" alt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160963" y="1314450"/>
          <a:ext cx="1625600" cy="939800"/>
        </p:xfrm>
        <a:graphic>
          <a:graphicData uri="http://schemas.openxmlformats.org/presentationml/2006/ole">
            <p:oleObj spid="_x0000_s4098" name="Equation" r:id="rId3" imgW="812520" imgH="46980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143625" y="2460625"/>
          <a:ext cx="2743200" cy="711200"/>
        </p:xfrm>
        <a:graphic>
          <a:graphicData uri="http://schemas.openxmlformats.org/presentationml/2006/ole">
            <p:oleObj spid="_x0000_s4099" name="Equation" r:id="rId4" imgW="1371600" imgH="35532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6143625" y="3571875"/>
          <a:ext cx="2743200" cy="711200"/>
        </p:xfrm>
        <a:graphic>
          <a:graphicData uri="http://schemas.openxmlformats.org/presentationml/2006/ole">
            <p:oleObj spid="_x0000_s4100" name="Equation" r:id="rId5" imgW="1371600" imgH="355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定义：</a:t>
            </a:r>
            <a:r>
              <a:rPr lang="zh-CN" altLang="en-US" sz="2400" smtClean="0"/>
              <a:t>直线 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 绕着与直线 </a:t>
            </a:r>
            <a:r>
              <a:rPr lang="en-US" altLang="zh-CN" sz="2400" i="1" smtClean="0"/>
              <a:t>L</a:t>
            </a:r>
            <a:r>
              <a:rPr lang="zh-CN" altLang="en-US" sz="2400" smtClean="0"/>
              <a:t> </a:t>
            </a:r>
            <a:endParaRPr lang="en-US" altLang="zh-CN" sz="2400" smtClean="0"/>
          </a:p>
          <a:p>
            <a:pPr>
              <a:buFont typeface="Wingdings 3" pitchFamily="18" charset="2"/>
              <a:buNone/>
            </a:pPr>
            <a:r>
              <a:rPr lang="zh-CN" altLang="en-US" sz="2400" smtClean="0"/>
              <a:t>相交的定直线旋转一周形成</a:t>
            </a:r>
            <a:endParaRPr lang="en-US" altLang="zh-CN" sz="2400" smtClean="0"/>
          </a:p>
          <a:p>
            <a:pPr>
              <a:buFont typeface="Wingdings 3" pitchFamily="18" charset="2"/>
              <a:buNone/>
            </a:pPr>
            <a:r>
              <a:rPr lang="zh-CN" altLang="en-US" sz="2400" smtClean="0"/>
              <a:t>的曲面称为</a:t>
            </a:r>
            <a:r>
              <a:rPr lang="zh-CN" altLang="en-US" sz="2400" smtClean="0">
                <a:solidFill>
                  <a:srgbClr val="FF0000"/>
                </a:solidFill>
              </a:rPr>
              <a:t>圆锥面</a:t>
            </a:r>
            <a:r>
              <a:rPr lang="zh-CN" altLang="en-US" sz="2400" smtClean="0"/>
              <a:t>．</a:t>
            </a:r>
            <a:endParaRPr lang="en-US" altLang="zh-CN" sz="2400" smtClean="0"/>
          </a:p>
          <a:p>
            <a:pPr>
              <a:buFont typeface="Wingdings 3" pitchFamily="18" charset="2"/>
              <a:buNone/>
            </a:pPr>
            <a:r>
              <a:rPr lang="zh-CN" altLang="en-US" sz="2400" smtClean="0"/>
              <a:t>两直线的交点称为圆锥面的</a:t>
            </a:r>
            <a:endParaRPr lang="en-US" altLang="zh-CN" sz="2400" smtClean="0"/>
          </a:p>
          <a:p>
            <a:pPr>
              <a:buFont typeface="Wingdings 3" pitchFamily="18" charset="2"/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顶点</a:t>
            </a:r>
            <a:r>
              <a:rPr lang="zh-CN" altLang="en-US" sz="2400" smtClean="0"/>
              <a:t>．</a:t>
            </a:r>
            <a:endParaRPr lang="en-US" altLang="zh-CN" sz="2400" smtClean="0"/>
          </a:p>
          <a:p>
            <a:pPr>
              <a:buFont typeface="Wingdings 3" pitchFamily="18" charset="2"/>
              <a:buNone/>
            </a:pPr>
            <a:r>
              <a:rPr lang="zh-CN" altLang="en-US" sz="2400" smtClean="0"/>
              <a:t>两直线的夹角</a:t>
            </a:r>
            <a:r>
              <a:rPr lang="en-US" altLang="zh-CN" sz="2400" i="1" smtClean="0">
                <a:latin typeface="Symbol" pitchFamily="18" charset="2"/>
              </a:rPr>
              <a:t>a</a:t>
            </a:r>
            <a:r>
              <a:rPr lang="en-US" altLang="zh-CN" sz="2400" smtClean="0"/>
              <a:t> </a:t>
            </a:r>
            <a:r>
              <a:rPr lang="zh-CN" altLang="en-US" sz="2400" smtClean="0"/>
              <a:t>称为圆锥面</a:t>
            </a:r>
            <a:endParaRPr lang="en-US" altLang="zh-CN" sz="2400" smtClean="0"/>
          </a:p>
          <a:p>
            <a:pPr>
              <a:buFont typeface="Wingdings 3" pitchFamily="18" charset="2"/>
              <a:buNone/>
            </a:pPr>
            <a:r>
              <a:rPr lang="zh-CN" altLang="en-US" sz="2400" smtClean="0"/>
              <a:t>的</a:t>
            </a:r>
            <a:r>
              <a:rPr lang="zh-CN" altLang="en-US" sz="2400" smtClean="0">
                <a:solidFill>
                  <a:srgbClr val="FF0000"/>
                </a:solidFill>
              </a:rPr>
              <a:t>半顶角</a:t>
            </a:r>
            <a:r>
              <a:rPr lang="zh-CN" altLang="en-US" sz="2400" smtClean="0"/>
              <a:t>（</a:t>
            </a:r>
            <a:r>
              <a:rPr lang="en-US" altLang="zh-CN" sz="2400" smtClean="0"/>
              <a:t>0 &lt; </a:t>
            </a:r>
            <a:r>
              <a:rPr lang="en-US" altLang="zh-CN" sz="2400" i="1" smtClean="0">
                <a:latin typeface="Symbol" pitchFamily="18" charset="2"/>
              </a:rPr>
              <a:t>a</a:t>
            </a:r>
            <a:r>
              <a:rPr lang="en-US" altLang="zh-CN" sz="2400" smtClean="0"/>
              <a:t> &lt; </a:t>
            </a:r>
            <a:r>
              <a:rPr lang="en-US" altLang="zh-CN" sz="2400" i="1" smtClean="0">
                <a:latin typeface="Symbol" pitchFamily="18" charset="2"/>
              </a:rPr>
              <a:t>p</a:t>
            </a:r>
            <a:r>
              <a:rPr lang="en-US" altLang="zh-CN" sz="2400" i="1" smtClean="0"/>
              <a:t> </a:t>
            </a:r>
            <a:r>
              <a:rPr lang="en-US" altLang="zh-CN" sz="2400" smtClean="0"/>
              <a:t>/2</a:t>
            </a:r>
            <a:r>
              <a:rPr lang="zh-CN" altLang="en-US" sz="2400" smtClean="0"/>
              <a:t>）．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圆锥面</a:t>
            </a:r>
            <a:endParaRPr lang="zh-CN" altLang="en-US" dirty="0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100263" y="4572000"/>
            <a:ext cx="1619250" cy="73025"/>
            <a:chOff x="942730" y="1972104"/>
            <a:chExt cx="2857520" cy="73026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942730" y="1972104"/>
              <a:ext cx="285752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942730" y="2043543"/>
              <a:ext cx="2857520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797" name="Picture 7" descr="C:\Users\cjl\Desktop\p22-圆锥面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481138"/>
            <a:ext cx="381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C:\Users\cjl\Desktop\p22-圆锥面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481138"/>
            <a:ext cx="381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9" descr="C:\Users\cjl\Desktop\p22-圆锥面-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481138"/>
            <a:ext cx="381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" descr="C:\Users\cjl\Desktop\p22-圆锥面-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481138"/>
            <a:ext cx="381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286375" y="3900488"/>
            <a:ext cx="696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顶点</a:t>
            </a:r>
            <a:endParaRPr lang="zh-CN" altLang="en-US" sz="1600"/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6715125" y="3443288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半顶角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在 </a:t>
            </a:r>
            <a:r>
              <a:rPr lang="en-US" altLang="zh-CN" i="1" smtClean="0"/>
              <a:t>yOz</a:t>
            </a:r>
            <a:r>
              <a:rPr lang="en-US" altLang="zh-CN" smtClean="0"/>
              <a:t> </a:t>
            </a:r>
            <a:r>
              <a:rPr lang="zh-CN" altLang="en-US" smtClean="0"/>
              <a:t>面上与 </a:t>
            </a:r>
            <a:r>
              <a:rPr lang="en-US" altLang="zh-CN" i="1" smtClean="0"/>
              <a:t>z</a:t>
            </a:r>
            <a:r>
              <a:rPr lang="zh-CN" altLang="en-US" smtClean="0"/>
              <a:t> 轴相交于原点且与 </a:t>
            </a:r>
            <a:r>
              <a:rPr lang="en-US" altLang="zh-CN" i="1" smtClean="0"/>
              <a:t>z</a:t>
            </a:r>
            <a:r>
              <a:rPr lang="zh-CN" altLang="en-US" smtClean="0"/>
              <a:t> 轴的夹角为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 的直线：</a:t>
            </a:r>
            <a:endParaRPr lang="en-US" altLang="zh-CN" smtClean="0"/>
          </a:p>
          <a:p>
            <a:pPr algn="ctr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smtClean="0"/>
              <a:t> cot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． 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该直线绕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zh-CN" altLang="en-US" smtClean="0"/>
              <a:t> 轴旋转一周所</a:t>
            </a:r>
            <a:r>
              <a:rPr lang="zh-CN" altLang="en-US" smtClean="0">
                <a:sym typeface="Symbol" pitchFamily="18" charset="2"/>
              </a:rPr>
              <a:t>形成的曲面为圆锥面，其方程为：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即</a:t>
            </a:r>
            <a:endParaRPr lang="en-US" altLang="zh-CN" smtClean="0">
              <a:sym typeface="Symbol" pitchFamily="18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圆锥面的方程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251200" y="3184525"/>
          <a:ext cx="2641600" cy="558800"/>
        </p:xfrm>
        <a:graphic>
          <a:graphicData uri="http://schemas.openxmlformats.org/presentationml/2006/ole">
            <p:oleObj spid="_x0000_s5122" name="Equation" r:id="rId3" imgW="1320480" imgH="27936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968375" y="3786188"/>
          <a:ext cx="4318000" cy="558800"/>
        </p:xfrm>
        <a:graphic>
          <a:graphicData uri="http://schemas.openxmlformats.org/presentationml/2006/ole">
            <p:oleObj spid="_x0000_s5123" name="Equation" r:id="rId4" imgW="2158920" imgH="279360" progId="Equation.DSMT4">
              <p:embed/>
            </p:oleObj>
          </a:graphicData>
        </a:graphic>
      </p:graphicFrame>
      <p:pic>
        <p:nvPicPr>
          <p:cNvPr id="5127" name="Picture 10" descr="C:\Users\cjl\Desktop\p22-圆锥面-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00" y="3286125"/>
            <a:ext cx="2857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8" name="Group 13"/>
          <p:cNvGrpSpPr>
            <a:grpSpLocks/>
          </p:cNvGrpSpPr>
          <p:nvPr/>
        </p:nvGrpSpPr>
        <p:grpSpPr bwMode="auto">
          <a:xfrm>
            <a:off x="6286500" y="3286125"/>
            <a:ext cx="2857500" cy="3571875"/>
            <a:chOff x="1980" y="2070"/>
            <a:chExt cx="1800" cy="2250"/>
          </a:xfrm>
        </p:grpSpPr>
        <p:pic>
          <p:nvPicPr>
            <p:cNvPr id="5139" name="Picture 7" descr="C:\Users\cjl\Desktop\p22-圆锥面-1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980" y="2070"/>
              <a:ext cx="1800" cy="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40" name="Arc 10"/>
            <p:cNvSpPr>
              <a:spLocks/>
            </p:cNvSpPr>
            <p:nvPr/>
          </p:nvSpPr>
          <p:spPr bwMode="auto">
            <a:xfrm>
              <a:off x="2662" y="3113"/>
              <a:ext cx="115" cy="181"/>
            </a:xfrm>
            <a:custGeom>
              <a:avLst/>
              <a:gdLst>
                <a:gd name="T0" fmla="*/ 0 w 13727"/>
                <a:gd name="T1" fmla="*/ 0 h 21600"/>
                <a:gd name="T2" fmla="*/ 0 w 13727"/>
                <a:gd name="T3" fmla="*/ 0 h 21600"/>
                <a:gd name="T4" fmla="*/ 0 w 13727"/>
                <a:gd name="T5" fmla="*/ 0 h 21600"/>
                <a:gd name="T6" fmla="*/ 0 60000 65536"/>
                <a:gd name="T7" fmla="*/ 0 60000 65536"/>
                <a:gd name="T8" fmla="*/ 0 60000 65536"/>
                <a:gd name="T9" fmla="*/ 0 w 13727"/>
                <a:gd name="T10" fmla="*/ 0 h 21600"/>
                <a:gd name="T11" fmla="*/ 13727 w 137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727" h="21600" fill="none" extrusionOk="0">
                  <a:moveTo>
                    <a:pt x="-1" y="0"/>
                  </a:moveTo>
                  <a:cubicBezTo>
                    <a:pt x="5007" y="0"/>
                    <a:pt x="9860" y="1740"/>
                    <a:pt x="13726" y="4922"/>
                  </a:cubicBezTo>
                </a:path>
                <a:path w="13727" h="21600" stroke="0" extrusionOk="0">
                  <a:moveTo>
                    <a:pt x="-1" y="0"/>
                  </a:moveTo>
                  <a:cubicBezTo>
                    <a:pt x="5007" y="0"/>
                    <a:pt x="9860" y="1740"/>
                    <a:pt x="13726" y="49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Rectangle 12"/>
            <p:cNvSpPr>
              <a:spLocks noChangeArrowheads="1"/>
            </p:cNvSpPr>
            <p:nvPr/>
          </p:nvSpPr>
          <p:spPr bwMode="auto">
            <a:xfrm>
              <a:off x="2626" y="2877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Symbol" pitchFamily="18" charset="2"/>
                  <a:cs typeface="Times New Roman" pitchFamily="18" charset="0"/>
                </a:rPr>
                <a:t>a</a:t>
              </a:r>
              <a:endParaRPr lang="zh-CN" altLang="en-US" sz="2000" b="1" i="1">
                <a:latin typeface="Symbol" pitchFamily="18" charset="2"/>
                <a:cs typeface="Times New Roman" pitchFamily="18" charset="0"/>
              </a:endParaRPr>
            </a:p>
          </p:txBody>
        </p:sp>
      </p:grpSp>
      <p:pic>
        <p:nvPicPr>
          <p:cNvPr id="3" name="Picture 11" descr="C:\Users\cjl\Desktop\p22-圆锥面-5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86500" y="3286125"/>
            <a:ext cx="2857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7091363" y="4005263"/>
            <a:ext cx="900112" cy="877887"/>
            <a:chOff x="4467" y="2523"/>
            <a:chExt cx="567" cy="553"/>
          </a:xfrm>
        </p:grpSpPr>
        <p:sp>
          <p:nvSpPr>
            <p:cNvPr id="5135" name="Oval 14"/>
            <p:cNvSpPr>
              <a:spLocks noChangeArrowheads="1"/>
            </p:cNvSpPr>
            <p:nvPr/>
          </p:nvSpPr>
          <p:spPr bwMode="auto">
            <a:xfrm flipH="1">
              <a:off x="4976" y="2782"/>
              <a:ext cx="58" cy="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Line 15"/>
            <p:cNvSpPr>
              <a:spLocks noChangeShapeType="1"/>
            </p:cNvSpPr>
            <p:nvPr/>
          </p:nvSpPr>
          <p:spPr bwMode="auto">
            <a:xfrm flipH="1">
              <a:off x="4649" y="2811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4739" y="2523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38" name="Rectangle 19"/>
            <p:cNvSpPr>
              <a:spLocks noChangeArrowheads="1"/>
            </p:cNvSpPr>
            <p:nvPr/>
          </p:nvSpPr>
          <p:spPr bwMode="auto">
            <a:xfrm>
              <a:off x="4467" y="27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  <a:endParaRPr lang="zh-CN" alt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736975" y="3205163"/>
            <a:ext cx="1376363" cy="555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pSp>
        <p:nvGrpSpPr>
          <p:cNvPr id="9" name="组合 15"/>
          <p:cNvGrpSpPr>
            <a:grpSpLocks/>
          </p:cNvGrpSpPr>
          <p:nvPr/>
        </p:nvGrpSpPr>
        <p:grpSpPr bwMode="auto">
          <a:xfrm>
            <a:off x="642938" y="2030413"/>
            <a:ext cx="1584325" cy="73025"/>
            <a:chOff x="942730" y="1972104"/>
            <a:chExt cx="2857520" cy="7302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942730" y="1972104"/>
              <a:ext cx="2857520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942730" y="2043542"/>
              <a:ext cx="285752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4700" y="2093913"/>
          <a:ext cx="1320800" cy="406400"/>
        </p:xfrm>
        <a:graphic>
          <a:graphicData uri="http://schemas.openxmlformats.org/presentationml/2006/ole">
            <p:oleObj spid="_x0000_s5124" name="Equation" r:id="rId8" imgW="66024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8300</TotalTime>
  <Words>1521</Words>
  <Application>Microsoft Office PowerPoint</Application>
  <PresentationFormat>全屏显示(4:3)</PresentationFormat>
  <Paragraphs>323</Paragraphs>
  <Slides>37</Slides>
  <Notes>4</Notes>
  <HiddenSlides>16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5_聚合</vt:lpstr>
      <vt:lpstr>MathType 6.0 Equation</vt:lpstr>
      <vt:lpstr>MathType 5.0 Equation</vt:lpstr>
      <vt:lpstr>第八章  向量代数与空间解析几何</vt:lpstr>
      <vt:lpstr>一、曲面方程的概念</vt:lpstr>
      <vt:lpstr>幻灯片 3</vt:lpstr>
      <vt:lpstr>例题</vt:lpstr>
      <vt:lpstr>二、旋转曲面</vt:lpstr>
      <vt:lpstr>旋转曲面的方程</vt:lpstr>
      <vt:lpstr>旋转曲面的方程</vt:lpstr>
      <vt:lpstr>圆锥面</vt:lpstr>
      <vt:lpstr>圆锥面的方程</vt:lpstr>
      <vt:lpstr>幻灯片 10</vt:lpstr>
      <vt:lpstr>三、柱面</vt:lpstr>
      <vt:lpstr>圆柱面</vt:lpstr>
      <vt:lpstr>椭圆柱面</vt:lpstr>
      <vt:lpstr>抛物柱面及平面</vt:lpstr>
      <vt:lpstr>双曲柱面</vt:lpstr>
      <vt:lpstr>结论（课本P.41）</vt:lpstr>
      <vt:lpstr>代数曲面及其次数</vt:lpstr>
      <vt:lpstr>截痕法</vt:lpstr>
      <vt:lpstr>四、二次曲面</vt:lpstr>
      <vt:lpstr>二次曲面（续）</vt:lpstr>
      <vt:lpstr>椭球面</vt:lpstr>
      <vt:lpstr>椭球面</vt:lpstr>
      <vt:lpstr>椭球面</vt:lpstr>
      <vt:lpstr>椭球面</vt:lpstr>
      <vt:lpstr>单叶双曲面</vt:lpstr>
      <vt:lpstr>单叶双曲面</vt:lpstr>
      <vt:lpstr>双叶双曲面</vt:lpstr>
      <vt:lpstr>双叶双曲面</vt:lpstr>
      <vt:lpstr>双叶双曲面</vt:lpstr>
      <vt:lpstr>旋转双曲面（P.39例4）</vt:lpstr>
      <vt:lpstr>椭圆锥面</vt:lpstr>
      <vt:lpstr>椭圆锥面</vt:lpstr>
      <vt:lpstr>椭圆抛物面</vt:lpstr>
      <vt:lpstr>椭圆抛物面</vt:lpstr>
      <vt:lpstr>椭圆抛物面</vt:lpstr>
      <vt:lpstr>双曲抛物面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692</cp:revision>
  <dcterms:created xsi:type="dcterms:W3CDTF">2010-09-04T05:21:04Z</dcterms:created>
  <dcterms:modified xsi:type="dcterms:W3CDTF">2023-03-02T12:52:18Z</dcterms:modified>
</cp:coreProperties>
</file>