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893" r:id="rId2"/>
  </p:sldMasterIdLst>
  <p:notesMasterIdLst>
    <p:notesMasterId r:id="rId23"/>
  </p:notesMasterIdLst>
  <p:handoutMasterIdLst>
    <p:handoutMasterId r:id="rId24"/>
  </p:handoutMasterIdLst>
  <p:sldIdLst>
    <p:sldId id="353" r:id="rId3"/>
    <p:sldId id="330" r:id="rId4"/>
    <p:sldId id="331" r:id="rId5"/>
    <p:sldId id="333" r:id="rId6"/>
    <p:sldId id="334" r:id="rId7"/>
    <p:sldId id="335" r:id="rId8"/>
    <p:sldId id="344" r:id="rId9"/>
    <p:sldId id="357" r:id="rId10"/>
    <p:sldId id="356" r:id="rId11"/>
    <p:sldId id="336" r:id="rId12"/>
    <p:sldId id="358" r:id="rId13"/>
    <p:sldId id="360" r:id="rId14"/>
    <p:sldId id="350" r:id="rId15"/>
    <p:sldId id="345" r:id="rId16"/>
    <p:sldId id="346" r:id="rId17"/>
    <p:sldId id="347" r:id="rId18"/>
    <p:sldId id="348" r:id="rId19"/>
    <p:sldId id="349" r:id="rId20"/>
    <p:sldId id="351" r:id="rId21"/>
    <p:sldId id="352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0000FF"/>
    <a:srgbClr val="33CC33"/>
    <a:srgbClr val="FF0000"/>
    <a:srgbClr val="00CC66"/>
    <a:srgbClr val="FFCC66"/>
    <a:srgbClr val="FFFF99"/>
    <a:srgbClr val="FFFF66"/>
    <a:srgbClr val="66FF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547" autoAdjust="0"/>
    <p:restoredTop sz="95871" autoAdjust="0"/>
  </p:normalViewPr>
  <p:slideViewPr>
    <p:cSldViewPr>
      <p:cViewPr varScale="1">
        <p:scale>
          <a:sx n="65" d="100"/>
          <a:sy n="65" d="100"/>
        </p:scale>
        <p:origin x="-1364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4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2.wmf"/><Relationship Id="rId4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96C3F4B-3627-4B5C-90CA-1C51BA9B42BC}" type="datetimeFigureOut">
              <a:rPr lang="zh-CN" altLang="en-US"/>
              <a:pPr>
                <a:defRPr/>
              </a:pPr>
              <a:t>2022/3/14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FD14985-768A-4215-8D15-40D92E83F0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0AFF013-0E39-47D6-B8EC-D2FAAA19334F}" type="datetimeFigureOut">
              <a:rPr lang="zh-CN" altLang="en-US"/>
              <a:pPr>
                <a:defRPr/>
              </a:pPr>
              <a:t>2022/3/14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80E2597-0A7A-4335-AE8C-2926AC2720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2EB41F0-FA7F-4FE9-BF1D-E6B2CB75BE86}" type="slidenum">
              <a:rPr lang="zh-CN" altLang="en-US" smtClean="0"/>
              <a:pPr/>
              <a:t>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/>
              <a:t>消去某个变量不是得到投影柱面的唯一方法。曲线</a:t>
            </a:r>
            <a:r>
              <a:rPr lang="en-US" altLang="zh-CN" smtClean="0"/>
              <a:t>C</a:t>
            </a:r>
            <a:r>
              <a:rPr lang="zh-CN" altLang="en-US" smtClean="0"/>
              <a:t>的投影柱面一定以</a:t>
            </a:r>
            <a:r>
              <a:rPr lang="en-US" altLang="zh-CN" smtClean="0"/>
              <a:t>C</a:t>
            </a:r>
            <a:r>
              <a:rPr lang="zh-CN" altLang="en-US" smtClean="0"/>
              <a:t>为准线，但若曲线</a:t>
            </a:r>
            <a:r>
              <a:rPr lang="en-US" altLang="zh-CN" smtClean="0"/>
              <a:t>C</a:t>
            </a:r>
            <a:r>
              <a:rPr lang="zh-CN" altLang="en-US" smtClean="0"/>
              <a:t>是柱面</a:t>
            </a:r>
            <a:r>
              <a:rPr lang="en-US" altLang="zh-CN" smtClean="0"/>
              <a:t>S</a:t>
            </a:r>
            <a:r>
              <a:rPr lang="zh-CN" altLang="en-US" smtClean="0"/>
              <a:t>的准线中的一部分，则</a:t>
            </a:r>
            <a:r>
              <a:rPr lang="en-US" altLang="zh-CN" smtClean="0"/>
              <a:t>S</a:t>
            </a:r>
            <a:r>
              <a:rPr lang="zh-CN" altLang="en-US" smtClean="0"/>
              <a:t>不是</a:t>
            </a:r>
            <a:r>
              <a:rPr lang="en-US" altLang="zh-CN" smtClean="0"/>
              <a:t>C</a:t>
            </a:r>
            <a:r>
              <a:rPr lang="zh-CN" altLang="en-US" smtClean="0"/>
              <a:t>的投影柱面本身。</a:t>
            </a: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8FF1FF4-C28E-456B-BEA3-1321C4A70954}" type="slidenum">
              <a:rPr lang="zh-CN" altLang="en-US" smtClean="0"/>
              <a:pPr/>
              <a:t>10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/>
              <a:t>课本</a:t>
            </a:r>
            <a:r>
              <a:rPr lang="en-US" altLang="zh-CN" smtClean="0"/>
              <a:t>P.48</a:t>
            </a:r>
            <a:r>
              <a:rPr lang="zh-CN" altLang="en-US" smtClean="0"/>
              <a:t>第</a:t>
            </a:r>
            <a:r>
              <a:rPr lang="en-US" altLang="zh-CN" smtClean="0"/>
              <a:t>13</a:t>
            </a:r>
            <a:r>
              <a:rPr lang="zh-CN" altLang="en-US" smtClean="0"/>
              <a:t>题</a:t>
            </a:r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FFFFFF"/>
                </a:solidFill>
                <a:ea typeface="楷体_GB2312" pitchFamily="49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6049DE79-A407-42B1-A504-43737889DB7B}" type="datetimeFigureOut">
              <a:rPr lang="zh-CN" altLang="en-US"/>
              <a:pPr>
                <a:defRPr/>
              </a:pPr>
              <a:t>2022/3/14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174209B-71D8-426F-AAEA-C68BA1FA3F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AD0B9-BF47-46B4-8B6C-D65539ED0C46}" type="datetimeFigureOut">
              <a:rPr lang="zh-CN" altLang="en-US"/>
              <a:pPr>
                <a:defRPr/>
              </a:pPr>
              <a:t>2022/3/14</a:t>
            </a:fld>
            <a:endParaRPr lang="zh-CN" altLang="en-US"/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2459D-A420-4807-BD8B-128B2AEA06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3057A-E313-4274-81E8-995E822CBF67}" type="datetimeFigureOut">
              <a:rPr lang="zh-CN" altLang="en-US"/>
              <a:pPr>
                <a:defRPr/>
              </a:pPr>
              <a:t>2022/3/14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8B03D-3B02-471A-A990-F8D6AD7921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BD603-2019-48B9-A6E3-E299F420CC0D}" type="datetimeFigureOut">
              <a:rPr lang="zh-CN" altLang="en-US"/>
              <a:pPr>
                <a:defRPr/>
              </a:pPr>
              <a:t>2022/3/14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C1555-75DB-48DF-980C-72B056489E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7389E-B35E-4526-B791-FE4A82A9B4E4}" type="datetimeFigureOut">
              <a:rPr lang="zh-CN" altLang="en-US"/>
              <a:pPr>
                <a:defRPr/>
              </a:pPr>
              <a:t>2022/3/14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4550E-4DD4-4ABF-A8F9-BA2E4A94A9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29A5A-DE6E-46BC-8884-4DC47DA9B167}" type="datetimeFigureOut">
              <a:rPr lang="zh-CN" altLang="en-US"/>
              <a:pPr>
                <a:defRPr/>
              </a:pPr>
              <a:t>2022/3/14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1210E-3F4D-41C7-9473-13A2B691FC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ECD25-EDCD-420B-9786-ADDB301525A4}" type="datetimeFigureOut">
              <a:rPr lang="zh-CN" altLang="en-US"/>
              <a:pPr>
                <a:defRPr/>
              </a:pPr>
              <a:t>2022/3/14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260AB-8133-4A9D-93CF-9511822903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A013E8-FD90-444D-A621-6330F5A20746}" type="datetimeFigureOut">
              <a:rPr lang="zh-CN" altLang="en-US"/>
              <a:pPr>
                <a:defRPr/>
              </a:pPr>
              <a:t>2022/3/14</a:t>
            </a:fld>
            <a:endParaRPr lang="zh-CN" altLang="en-US"/>
          </a:p>
        </p:txBody>
      </p:sp>
      <p:sp>
        <p:nvSpPr>
          <p:cNvPr id="4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625623-F2E0-4FAD-AF08-8528C8BAD0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339EE-9319-4875-B2AD-9EF07ABB9B49}" type="datetimeFigureOut">
              <a:rPr lang="zh-CN" altLang="en-US"/>
              <a:pPr>
                <a:defRPr/>
              </a:pPr>
              <a:t>2022/3/14</a:t>
            </a:fld>
            <a:endParaRPr lang="zh-CN" altLang="en-US"/>
          </a:p>
        </p:txBody>
      </p:sp>
      <p:sp>
        <p:nvSpPr>
          <p:cNvPr id="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E925F-14DE-4EF8-80B6-6135DB1736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F24BE-3994-4F9D-916F-C74978A843F3}" type="datetimeFigureOut">
              <a:rPr lang="zh-CN" altLang="en-US"/>
              <a:pPr>
                <a:defRPr/>
              </a:pPr>
              <a:t>2022/3/14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5D576-E0D1-4312-94CD-4AE337E2C6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7C8F8-E0A7-4A3D-95D0-3EBFABCC7CA6}" type="datetimeFigureOut">
              <a:rPr lang="zh-CN" altLang="en-US"/>
              <a:pPr>
                <a:defRPr/>
              </a:pPr>
              <a:t>2022/3/14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F3AEE-F770-41C6-A052-3A27F6B80E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3A01D-CEDF-435F-B186-6E03251037E9}" type="datetimeFigureOut">
              <a:rPr lang="zh-CN" altLang="en-US"/>
              <a:pPr>
                <a:defRPr/>
              </a:pPr>
              <a:t>2022/3/14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A639B3-B89C-453F-A088-9EF7DB2719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F0D2F-91E8-4EF2-A65E-581234DC4B42}" type="datetimeFigureOut">
              <a:rPr lang="zh-CN" altLang="en-US"/>
              <a:pPr>
                <a:defRPr/>
              </a:pPr>
              <a:t>2022/3/14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29249-F281-45C7-BE8C-0CAD7A479A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7577C9-E952-4E15-BC9F-3FFF54D5AE5C}" type="datetimeFigureOut">
              <a:rPr lang="zh-CN" altLang="en-US"/>
              <a:pPr>
                <a:defRPr/>
              </a:pPr>
              <a:t>2022/3/14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7F1E69-99B7-48F9-A28D-B3B23AC361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AC57A-5368-482A-A365-73400D379156}" type="datetimeFigureOut">
              <a:rPr lang="zh-CN" altLang="en-US"/>
              <a:pPr>
                <a:defRPr/>
              </a:pPr>
              <a:t>2022/3/14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2B885-2539-46BD-BE07-AF4CD462BC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85BCD9-9CF2-41FB-A0EF-A7863ACAB372}" type="datetimeFigureOut">
              <a:rPr lang="zh-CN" altLang="en-US"/>
              <a:pPr>
                <a:defRPr/>
              </a:pPr>
              <a:t>2022/3/14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A96AC-E91B-408B-8768-99B862C9F1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F2211-A22C-4715-AB84-A7728D98BF2A}" type="datetimeFigureOut">
              <a:rPr lang="zh-CN" altLang="en-US"/>
              <a:pPr>
                <a:defRPr/>
              </a:pPr>
              <a:t>2022/3/14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4B96A-402F-4A21-B11E-C93E918815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2E574-146D-4DE1-A0B1-F022B8650261}" type="datetimeFigureOut">
              <a:rPr lang="zh-CN" altLang="en-US"/>
              <a:pPr>
                <a:defRPr/>
              </a:pPr>
              <a:t>2022/3/14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D40F9-B2E0-41F8-AD1E-1A31E8E91D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E71AEE-9483-4AAD-951E-C957E14183B7}" type="datetimeFigureOut">
              <a:rPr lang="zh-CN" altLang="en-US"/>
              <a:pPr>
                <a:defRPr/>
              </a:pPr>
              <a:t>2022/3/14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CE982-75DD-4E20-83C1-626FE8695E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8229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006AAE-49FE-4D60-8966-D0DBED9E0BE0}" type="datetimeFigureOut">
              <a:rPr lang="zh-CN" altLang="en-US"/>
              <a:pPr>
                <a:defRPr/>
              </a:pPr>
              <a:t>2022/3/14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BEF25-E9D2-4DC9-B4B9-5EC8722ECC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0E5A0-CE58-454E-BBFD-413DB41B91AF}" type="datetimeFigureOut">
              <a:rPr lang="zh-CN" altLang="en-US"/>
              <a:pPr>
                <a:defRPr/>
              </a:pPr>
              <a:t>2022/3/14</a:t>
            </a:fld>
            <a:endParaRPr lang="zh-CN" altLang="en-US"/>
          </a:p>
        </p:txBody>
      </p:sp>
      <p:sp>
        <p:nvSpPr>
          <p:cNvPr id="7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6C4ED-303A-4983-B44F-D266B501FD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8441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9107CD39-EBA0-4A5D-A2B7-132DC1BA027E}" type="datetimeFigureOut">
              <a:rPr lang="zh-CN" altLang="en-US"/>
              <a:pPr>
                <a:defRPr/>
              </a:pPr>
              <a:t>2022/3/14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D6EF35B9-162B-466B-A1DB-CE3351CE65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95" r:id="rId1"/>
    <p:sldLayoutId id="2147485375" r:id="rId2"/>
    <p:sldLayoutId id="2147485376" r:id="rId3"/>
    <p:sldLayoutId id="2147485377" r:id="rId4"/>
    <p:sldLayoutId id="2147485378" r:id="rId5"/>
    <p:sldLayoutId id="2147485379" r:id="rId6"/>
    <p:sldLayoutId id="2147485380" r:id="rId7"/>
    <p:sldLayoutId id="2147485381" r:id="rId8"/>
    <p:sldLayoutId id="2147485382" r:id="rId9"/>
    <p:sldLayoutId id="2147485383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9pPr>
      <a:extLst/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9459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000000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173FE71E-815D-46B9-B11C-656D37B659FF}" type="datetimeFigureOut">
              <a:rPr lang="zh-CN" altLang="en-US"/>
              <a:pPr>
                <a:defRPr/>
              </a:pPr>
              <a:t>2022/3/14</a:t>
            </a:fld>
            <a:endParaRPr lang="zh-CN" altLang="en-US"/>
          </a:p>
        </p:txBody>
      </p:sp>
      <p:sp>
        <p:nvSpPr>
          <p:cNvPr id="16" name="页脚占位符 7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000000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000000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225313C6-0111-4592-8B33-33118252C9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84" r:id="rId1"/>
    <p:sldLayoutId id="2147485385" r:id="rId2"/>
    <p:sldLayoutId id="2147485386" r:id="rId3"/>
    <p:sldLayoutId id="2147485387" r:id="rId4"/>
    <p:sldLayoutId id="2147485388" r:id="rId5"/>
    <p:sldLayoutId id="2147485389" r:id="rId6"/>
    <p:sldLayoutId id="2147485390" r:id="rId7"/>
    <p:sldLayoutId id="2147485391" r:id="rId8"/>
    <p:sldLayoutId id="2147485392" r:id="rId9"/>
    <p:sldLayoutId id="2147485393" r:id="rId10"/>
    <p:sldLayoutId id="214748539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9pPr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0.bin"/><Relationship Id="rId5" Type="http://schemas.openxmlformats.org/officeDocument/2006/relationships/audio" Target="../media/audio1.wav"/><Relationship Id="rId4" Type="http://schemas.openxmlformats.org/officeDocument/2006/relationships/audio" Target="../media/audio2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oleObject" Target="../embeddings/oleObject33.bin"/><Relationship Id="rId7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oleObject" Target="../embeddings/oleObject34.bin"/><Relationship Id="rId9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51.png"/><Relationship Id="rId4" Type="http://schemas.openxmlformats.org/officeDocument/2006/relationships/oleObject" Target="../embeddings/oleObject3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oleObject" Target="../embeddings/oleObject38.bin"/><Relationship Id="rId7" Type="http://schemas.openxmlformats.org/officeDocument/2006/relationships/image" Target="../media/image6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2.png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Relationship Id="rId9" Type="http://schemas.openxmlformats.org/officeDocument/2006/relationships/oleObject" Target="../embeddings/oleObject4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5.bin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png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7.png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2.bin"/><Relationship Id="rId7" Type="http://schemas.openxmlformats.org/officeDocument/2006/relationships/image" Target="../media/image31.jpeg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jpeg"/><Relationship Id="rId11" Type="http://schemas.openxmlformats.org/officeDocument/2006/relationships/oleObject" Target="../embeddings/oleObject17.bin"/><Relationship Id="rId5" Type="http://schemas.openxmlformats.org/officeDocument/2006/relationships/image" Target="../media/image29.jpeg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3"/>
          <p:cNvSpPr>
            <a:spLocks noGrp="1"/>
          </p:cNvSpPr>
          <p:nvPr>
            <p:ph type="ctrTitle" idx="4294967295"/>
          </p:nvPr>
        </p:nvSpPr>
        <p:spPr bwMode="auto">
          <a:xfrm>
            <a:off x="685800" y="1752600"/>
            <a:ext cx="7772400" cy="1830388"/>
          </a:xfrm>
          <a:noFill/>
        </p:spPr>
        <p:txBody>
          <a:bodyPr anchor="b"/>
          <a:lstStyle/>
          <a:p>
            <a:pPr algn="r"/>
            <a:r>
              <a:rPr lang="zh-CN" altLang="en-US" sz="4000" smtClean="0">
                <a:effectLst/>
              </a:rPr>
              <a:t>第八章  向量代数与空间解析几何</a:t>
            </a:r>
          </a:p>
        </p:txBody>
      </p:sp>
      <p:sp>
        <p:nvSpPr>
          <p:cNvPr id="21507" name="副标题 4"/>
          <p:cNvSpPr>
            <a:spLocks noGrp="1"/>
          </p:cNvSpPr>
          <p:nvPr>
            <p:ph type="subTitle" idx="4294967295"/>
          </p:nvPr>
        </p:nvSpPr>
        <p:spPr>
          <a:xfrm>
            <a:off x="685800" y="3611563"/>
            <a:ext cx="7772400" cy="1200150"/>
          </a:xfrm>
        </p:spPr>
        <p:txBody>
          <a:bodyPr lIns="45720" rIns="45720"/>
          <a:lstStyle/>
          <a:p>
            <a:pPr marL="0" indent="0" algn="r">
              <a:buFont typeface="Wingdings 3" pitchFamily="18" charset="2"/>
              <a:buNone/>
            </a:pPr>
            <a:r>
              <a:rPr lang="zh-CN" altLang="en-US" sz="3600" smtClean="0">
                <a:solidFill>
                  <a:schemeClr val="tx2"/>
                </a:solidFill>
              </a:rPr>
              <a:t>第六节</a:t>
            </a:r>
            <a:r>
              <a:rPr lang="en-US" altLang="zh-CN" sz="3600" smtClean="0">
                <a:solidFill>
                  <a:schemeClr val="tx2"/>
                </a:solidFill>
              </a:rPr>
              <a:t>    </a:t>
            </a:r>
            <a:r>
              <a:rPr lang="zh-CN" altLang="en-US" sz="3600" smtClean="0">
                <a:solidFill>
                  <a:schemeClr val="tx2"/>
                </a:solidFill>
              </a:rPr>
              <a:t>空间曲线及其方程</a:t>
            </a:r>
            <a:endParaRPr lang="en-US" altLang="zh-CN" sz="36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8229600" cy="4967287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在空间直角坐标系中，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点 </a:t>
            </a:r>
            <a:r>
              <a:rPr lang="en-US" altLang="zh-CN" i="1" smtClean="0">
                <a:sym typeface="Symbol" pitchFamily="18" charset="2"/>
              </a:rPr>
              <a:t>M</a:t>
            </a:r>
            <a:r>
              <a:rPr lang="zh-CN" altLang="en-US" smtClean="0">
                <a:sym typeface="Symbol" pitchFamily="18" charset="2"/>
              </a:rPr>
              <a:t>曲线</a:t>
            </a:r>
            <a:r>
              <a:rPr lang="en-US" altLang="zh-CN" smtClean="0">
                <a:sym typeface="Symbol" pitchFamily="18" charset="2"/>
              </a:rPr>
              <a:t>		</a:t>
            </a:r>
            <a:r>
              <a:rPr lang="en-US" altLang="zh-CN" i="1" smtClean="0">
                <a:sym typeface="Symbol" pitchFamily="18" charset="2"/>
              </a:rPr>
              <a:t>		</a:t>
            </a:r>
            <a:r>
              <a:rPr lang="zh-CN" altLang="en-US" i="1" smtClean="0">
                <a:sym typeface="Symbol" pitchFamily="18" charset="2"/>
              </a:rPr>
              <a:t>   </a:t>
            </a:r>
            <a:r>
              <a:rPr lang="zh-CN" altLang="en-US" smtClean="0">
                <a:sym typeface="Symbol" pitchFamily="18" charset="2"/>
              </a:rPr>
              <a:t>点 </a:t>
            </a:r>
            <a:r>
              <a:rPr lang="en-US" altLang="zh-CN" i="1" smtClean="0">
                <a:sym typeface="Symbol" pitchFamily="18" charset="2"/>
              </a:rPr>
              <a:t>M</a:t>
            </a:r>
            <a:r>
              <a:rPr lang="zh-CN" altLang="en-US" smtClean="0">
                <a:sym typeface="Symbol" pitchFamily="18" charset="2"/>
              </a:rPr>
              <a:t> </a:t>
            </a:r>
            <a:r>
              <a:rPr lang="zh-CN" altLang="en-US" smtClean="0">
                <a:solidFill>
                  <a:srgbClr val="0000FF"/>
                </a:solidFill>
                <a:sym typeface="Symbol" pitchFamily="18" charset="2"/>
              </a:rPr>
              <a:t>曲面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以曲线 </a:t>
            </a:r>
            <a:r>
              <a:rPr lang="en-US" altLang="zh-CN" i="1" smtClean="0"/>
              <a:t>C</a:t>
            </a:r>
            <a:r>
              <a:rPr lang="zh-CN" altLang="en-US" smtClean="0"/>
              <a:t> 为准线且母线平行于 </a:t>
            </a:r>
            <a:r>
              <a:rPr lang="en-US" altLang="zh-CN" i="1" smtClean="0">
                <a:solidFill>
                  <a:srgbClr val="FF0000"/>
                </a:solidFill>
              </a:rPr>
              <a:t>z</a:t>
            </a:r>
            <a:r>
              <a:rPr lang="zh-CN" altLang="en-US" smtClean="0"/>
              <a:t> 轴的柱面</a:t>
            </a:r>
            <a:r>
              <a:rPr lang="zh-CN" altLang="en-US" smtClean="0">
                <a:sym typeface="Symbol" pitchFamily="18" charset="2"/>
              </a:rPr>
              <a:t>称为曲线 </a:t>
            </a:r>
            <a:r>
              <a:rPr lang="en-US" altLang="zh-CN" i="1" smtClean="0">
                <a:sym typeface="Symbol" pitchFamily="18" charset="2"/>
              </a:rPr>
              <a:t>C</a:t>
            </a:r>
            <a:r>
              <a:rPr lang="zh-CN" altLang="en-US" smtClean="0">
                <a:sym typeface="Symbol" pitchFamily="18" charset="2"/>
              </a:rPr>
              <a:t> 关于 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en-US" altLang="zh-CN" i="1" smtClean="0">
                <a:sym typeface="Symbol" pitchFamily="18" charset="2"/>
              </a:rPr>
              <a:t>xOy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zh-CN" altLang="en-US" smtClean="0">
                <a:sym typeface="Symbol" pitchFamily="18" charset="2"/>
              </a:rPr>
              <a:t>面的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投影柱面</a:t>
            </a:r>
            <a:r>
              <a:rPr lang="zh-CN" altLang="en-US" smtClean="0">
                <a:sym typeface="Symbol" pitchFamily="18" charset="2"/>
              </a:rPr>
              <a:t>．</a:t>
            </a:r>
            <a:endParaRPr lang="en-US" altLang="zh-CN" smtClean="0">
              <a:solidFill>
                <a:srgbClr val="0000FF"/>
              </a:solidFill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投影柱面与 </a:t>
            </a:r>
            <a:r>
              <a:rPr lang="en-US" altLang="zh-CN" i="1" smtClean="0">
                <a:sym typeface="Symbol" pitchFamily="18" charset="2"/>
              </a:rPr>
              <a:t>xOy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zh-CN" altLang="en-US" smtClean="0">
                <a:sym typeface="Symbol" pitchFamily="18" charset="2"/>
              </a:rPr>
              <a:t>面的交线称为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投影曲线</a:t>
            </a:r>
            <a:r>
              <a:rPr lang="zh-CN" altLang="en-US" smtClean="0">
                <a:sym typeface="Symbol" pitchFamily="18" charset="2"/>
              </a:rPr>
              <a:t>，简称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投影</a:t>
            </a:r>
            <a:r>
              <a:rPr lang="zh-CN" altLang="en-US" smtClean="0">
                <a:sym typeface="Symbol" pitchFamily="18" charset="2"/>
              </a:rPr>
              <a:t>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sym typeface="Symbol" pitchFamily="18" charset="2"/>
              </a:rPr>
              <a:t>注意：</a:t>
            </a:r>
            <a:endParaRPr lang="en-US" altLang="zh-CN" smtClean="0">
              <a:solidFill>
                <a:srgbClr val="0000FF"/>
              </a:solidFill>
              <a:sym typeface="Symbol" pitchFamily="18" charset="2"/>
            </a:endParaRPr>
          </a:p>
          <a:p>
            <a:r>
              <a:rPr lang="zh-CN" altLang="en-US" smtClean="0">
                <a:sym typeface="Symbol" pitchFamily="18" charset="2"/>
              </a:rPr>
              <a:t>柱面 </a:t>
            </a:r>
            <a:r>
              <a:rPr lang="en-US" altLang="zh-CN" i="1" smtClean="0">
                <a:sym typeface="Symbol" pitchFamily="18" charset="2"/>
              </a:rPr>
              <a:t>S</a:t>
            </a:r>
            <a:r>
              <a:rPr lang="zh-CN" altLang="en-US" smtClean="0">
                <a:sym typeface="Symbol" pitchFamily="18" charset="2"/>
              </a:rPr>
              <a:t> 包含曲线 </a:t>
            </a:r>
            <a:r>
              <a:rPr lang="en-US" altLang="zh-CN" i="1" smtClean="0">
                <a:sym typeface="Symbol" pitchFamily="18" charset="2"/>
              </a:rPr>
              <a:t>C</a:t>
            </a:r>
            <a:r>
              <a:rPr lang="zh-CN" altLang="en-US" smtClean="0">
                <a:sym typeface="Symbol" pitchFamily="18" charset="2"/>
              </a:rPr>
              <a:t> 的投影柱面，但未必是投影柱面本身</a:t>
            </a:r>
            <a:r>
              <a:rPr lang="en-US" altLang="zh-CN" smtClean="0">
                <a:sym typeface="Symbol" pitchFamily="18" charset="2"/>
              </a:rPr>
              <a:t>.</a:t>
            </a:r>
            <a:endParaRPr lang="en-US" altLang="zh-CN" i="1" smtClean="0">
              <a:sym typeface="Symbol" pitchFamily="18" charset="2"/>
            </a:endParaRPr>
          </a:p>
          <a:p>
            <a:r>
              <a:rPr lang="zh-CN" altLang="en-US" smtClean="0">
                <a:sym typeface="Symbol" pitchFamily="18" charset="2"/>
              </a:rPr>
              <a:t>曲线                     包含曲线 </a:t>
            </a:r>
            <a:r>
              <a:rPr lang="en-US" altLang="zh-CN" i="1" smtClean="0">
                <a:sym typeface="Symbol" pitchFamily="18" charset="2"/>
              </a:rPr>
              <a:t>C</a:t>
            </a:r>
            <a:r>
              <a:rPr lang="zh-CN" altLang="en-US" smtClean="0">
                <a:sym typeface="Symbol" pitchFamily="18" charset="2"/>
              </a:rPr>
              <a:t> 在 </a:t>
            </a:r>
            <a:r>
              <a:rPr lang="en-US" altLang="zh-CN" i="1" smtClean="0">
                <a:sym typeface="Symbol" pitchFamily="18" charset="2"/>
              </a:rPr>
              <a:t>xOy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zh-CN" altLang="en-US" smtClean="0">
                <a:sym typeface="Symbol" pitchFamily="18" charset="2"/>
              </a:rPr>
              <a:t>面上的投影曲线，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sym typeface="Symbol" pitchFamily="18" charset="2"/>
              </a:rPr>
              <a:t>			</a:t>
            </a:r>
            <a:r>
              <a:rPr lang="zh-CN" altLang="en-US" smtClean="0">
                <a:sym typeface="Symbol" pitchFamily="18" charset="2"/>
              </a:rPr>
              <a:t>          但未必是投影曲线本身．</a:t>
            </a:r>
            <a:endParaRPr lang="en-US" altLang="zh-CN" smtClean="0">
              <a:sym typeface="Symbol" pitchFamily="18" charset="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zh-CN" altLang="en-US" kern="12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三、空间曲线在坐标面上的投影</a:t>
            </a:r>
            <a:endParaRPr lang="zh-CN" altLang="en-US" kern="1200" dirty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2157413" y="2185988"/>
          <a:ext cx="2362200" cy="939800"/>
        </p:xfrm>
        <a:graphic>
          <a:graphicData uri="http://schemas.openxmlformats.org/presentationml/2006/ole">
            <p:oleObj spid="_x0000_s9218" name="Equation" r:id="rId6" imgW="1180800" imgH="469800" progId="Equation.DSMT4">
              <p:embed/>
            </p:oleObj>
          </a:graphicData>
        </a:graphic>
      </p:graphicFrame>
      <p:cxnSp>
        <p:nvCxnSpPr>
          <p:cNvPr id="10" name="直接箭头连接符 9"/>
          <p:cNvCxnSpPr/>
          <p:nvPr/>
        </p:nvCxnSpPr>
        <p:spPr>
          <a:xfrm>
            <a:off x="4537075" y="2560638"/>
            <a:ext cx="720725" cy="1587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4537075" y="2713038"/>
            <a:ext cx="720725" cy="1587"/>
          </a:xfrm>
          <a:prstGeom prst="straightConnector1">
            <a:avLst/>
          </a:prstGeom>
          <a:ln w="28575" cmpd="sng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7" name="矩形 11"/>
          <p:cNvSpPr>
            <a:spLocks noChangeArrowheads="1"/>
          </p:cNvSpPr>
          <p:nvPr/>
        </p:nvSpPr>
        <p:spPr bwMode="auto">
          <a:xfrm>
            <a:off x="4359275" y="1900238"/>
            <a:ext cx="1104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b="1">
                <a:solidFill>
                  <a:srgbClr val="FF0000"/>
                </a:solidFill>
                <a:latin typeface="Times New Roman" pitchFamily="18" charset="0"/>
              </a:rPr>
              <a:t>如果可以</a:t>
            </a:r>
            <a:endParaRPr lang="en-US" altLang="zh-CN" b="1">
              <a:solidFill>
                <a:srgbClr val="FF0000"/>
              </a:solidFill>
              <a:latin typeface="Times New Roman" pitchFamily="18" charset="0"/>
            </a:endParaRPr>
          </a:p>
          <a:p>
            <a:pPr algn="ctr"/>
            <a:r>
              <a:rPr lang="zh-CN" altLang="en-US" b="1">
                <a:solidFill>
                  <a:srgbClr val="FF0000"/>
                </a:solidFill>
                <a:latin typeface="Times New Roman" pitchFamily="18" charset="0"/>
              </a:rPr>
              <a:t>消去 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  <a:ea typeface="Tahoma" pitchFamily="34" charset="0"/>
              </a:rPr>
              <a:t>z</a:t>
            </a:r>
            <a:endParaRPr lang="zh-CN" altLang="en-US" b="1" i="1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919913" y="2465388"/>
          <a:ext cx="2032000" cy="406400"/>
        </p:xfrm>
        <a:graphic>
          <a:graphicData uri="http://schemas.openxmlformats.org/presentationml/2006/ole">
            <p:oleObj spid="_x0000_s9219" name="Equation" r:id="rId7" imgW="1015920" imgH="203040" progId="Equation.DSMT4">
              <p:embed/>
            </p:oleObj>
          </a:graphicData>
        </a:graphic>
      </p:graphicFrame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557213" y="2400300"/>
            <a:ext cx="971550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300663" y="2400300"/>
            <a:ext cx="971550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线形标注 1 16"/>
          <p:cNvSpPr/>
          <p:nvPr/>
        </p:nvSpPr>
        <p:spPr>
          <a:xfrm>
            <a:off x="5500688" y="1285875"/>
            <a:ext cx="2428875" cy="708025"/>
          </a:xfrm>
          <a:prstGeom prst="borderCallout1">
            <a:avLst>
              <a:gd name="adj1" fmla="val 112152"/>
              <a:gd name="adj2" fmla="val 48919"/>
              <a:gd name="adj3" fmla="val 154233"/>
              <a:gd name="adj4" fmla="val 59889"/>
            </a:avLst>
          </a:prstGeom>
          <a:noFill/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00FF"/>
                </a:solidFill>
              </a:rPr>
              <a:t>包含曲线 </a:t>
            </a:r>
            <a:r>
              <a:rPr lang="en-US" altLang="zh-CN" sz="2000" b="1" i="1" dirty="0">
                <a:solidFill>
                  <a:srgbClr val="0000FF"/>
                </a:solidFill>
              </a:rPr>
              <a:t>C</a:t>
            </a:r>
            <a:r>
              <a:rPr lang="zh-CN" altLang="en-US" sz="2000" b="1" dirty="0">
                <a:solidFill>
                  <a:srgbClr val="0000FF"/>
                </a:solidFill>
              </a:rPr>
              <a:t> 且母线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zh-CN" altLang="en-US" sz="2000" b="1" dirty="0">
                <a:solidFill>
                  <a:srgbClr val="0000FF"/>
                </a:solidFill>
              </a:rPr>
              <a:t>平行于 </a:t>
            </a:r>
            <a:r>
              <a:rPr lang="en-US" altLang="zh-CN" sz="2000" b="1" i="1" dirty="0">
                <a:solidFill>
                  <a:srgbClr val="FF0000"/>
                </a:solidFill>
              </a:rPr>
              <a:t>z</a:t>
            </a:r>
            <a:r>
              <a:rPr lang="zh-CN" altLang="en-US" sz="2000" b="1" dirty="0">
                <a:solidFill>
                  <a:srgbClr val="0000FF"/>
                </a:solidFill>
              </a:rPr>
              <a:t> 轴的柱面</a:t>
            </a:r>
          </a:p>
        </p:txBody>
      </p:sp>
      <p:graphicFrame>
        <p:nvGraphicFramePr>
          <p:cNvPr id="19" name="Object 5"/>
          <p:cNvGraphicFramePr>
            <a:graphicFrameLocks noChangeAspect="1"/>
          </p:cNvGraphicFramePr>
          <p:nvPr/>
        </p:nvGraphicFramePr>
        <p:xfrm>
          <a:off x="1571625" y="5429250"/>
          <a:ext cx="1382713" cy="752475"/>
        </p:xfrm>
        <a:graphic>
          <a:graphicData uri="http://schemas.openxmlformats.org/presentationml/2006/ole">
            <p:oleObj spid="_x0000_s9220" name="Equation" r:id="rId8" imgW="863280" imgH="469800" progId="Equation.DSMT4">
              <p:embed/>
            </p:oleObj>
          </a:graphicData>
        </a:graphic>
      </p:graphicFrame>
      <p:sp>
        <p:nvSpPr>
          <p:cNvPr id="16" name="乘号 15"/>
          <p:cNvSpPr/>
          <p:nvPr/>
        </p:nvSpPr>
        <p:spPr>
          <a:xfrm>
            <a:off x="4551363" y="2543175"/>
            <a:ext cx="720725" cy="357188"/>
          </a:xfrm>
          <a:prstGeom prst="mathMultiply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矩形 11"/>
          <p:cNvSpPr>
            <a:spLocks noChangeArrowheads="1"/>
          </p:cNvSpPr>
          <p:nvPr/>
        </p:nvSpPr>
        <p:spPr bwMode="auto">
          <a:xfrm>
            <a:off x="357188" y="6345238"/>
            <a:ext cx="3571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latin typeface="Times New Roman" pitchFamily="18" charset="0"/>
              </a:rPr>
              <a:t>（先消去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  <a:ea typeface="Tahoma" pitchFamily="34" charset="0"/>
              </a:rPr>
              <a:t>z</a:t>
            </a:r>
            <a:r>
              <a:rPr lang="en-US" altLang="zh-CN" b="1" i="1">
                <a:solidFill>
                  <a:srgbClr val="0000FF"/>
                </a:solidFill>
                <a:latin typeface="Times New Roman" pitchFamily="18" charset="0"/>
                <a:ea typeface="Tahoma" pitchFamily="34" charset="0"/>
              </a:rPr>
              <a:t> </a:t>
            </a: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ea typeface="Tahoma" pitchFamily="34" charset="0"/>
              </a:rPr>
              <a:t>，然后和  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  <a:ea typeface="Tahoma" pitchFamily="34" charset="0"/>
              </a:rPr>
              <a:t>z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Tahoma" pitchFamily="34" charset="0"/>
              </a:rPr>
              <a:t> = 0 </a:t>
            </a: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ea typeface="Tahoma" pitchFamily="34" charset="0"/>
              </a:rPr>
              <a:t>联立）</a:t>
            </a:r>
            <a:endParaRPr lang="zh-CN" altLang="en-US" b="1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177" grpId="0"/>
      <p:bldP spid="13" grpId="0" animBg="1"/>
      <p:bldP spid="14" grpId="0" animBg="1"/>
      <p:bldP spid="17" grpId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7" descr="J:\高等数学\pic\p25-ex1-3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9363" y="1481138"/>
            <a:ext cx="2600325" cy="303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01967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求曲线 </a:t>
            </a:r>
            <a:r>
              <a:rPr lang="en-US" altLang="zh-CN" i="1" smtClean="0"/>
              <a:t>C</a:t>
            </a:r>
            <a:r>
              <a:rPr lang="zh-CN" altLang="en-US" smtClean="0"/>
              <a:t>：</a:t>
            </a:r>
            <a:endParaRPr lang="en-US" altLang="zh-CN" smtClean="0"/>
          </a:p>
          <a:p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关于</a:t>
            </a:r>
            <a:r>
              <a:rPr lang="en-US" altLang="zh-CN" i="1" smtClean="0">
                <a:solidFill>
                  <a:srgbClr val="FF0000"/>
                </a:solidFill>
              </a:rPr>
              <a:t>xOy</a:t>
            </a:r>
            <a:r>
              <a:rPr lang="en-US" altLang="zh-CN" smtClean="0"/>
              <a:t> </a:t>
            </a:r>
            <a:r>
              <a:rPr lang="zh-CN" altLang="en-US" smtClean="0"/>
              <a:t>面的投影柱面及投影曲线．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思路：先消去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i="1" smtClean="0">
                <a:solidFill>
                  <a:srgbClr val="FF0000"/>
                </a:solidFill>
                <a:cs typeface="Tahoma" pitchFamily="34" charset="0"/>
              </a:rPr>
              <a:t>z</a:t>
            </a:r>
            <a:r>
              <a:rPr lang="en-US" altLang="zh-CN" i="1" smtClean="0">
                <a:solidFill>
                  <a:srgbClr val="0000FF"/>
                </a:solidFill>
                <a:cs typeface="Tahoma" pitchFamily="34" charset="0"/>
              </a:rPr>
              <a:t> </a:t>
            </a:r>
            <a:r>
              <a:rPr lang="zh-CN" altLang="en-US" smtClean="0">
                <a:solidFill>
                  <a:srgbClr val="0000FF"/>
                </a:solidFill>
                <a:cs typeface="Tahoma" pitchFamily="34" charset="0"/>
              </a:rPr>
              <a:t>，然后和 </a:t>
            </a:r>
            <a:r>
              <a:rPr lang="en-US" altLang="zh-CN" i="1" smtClean="0">
                <a:solidFill>
                  <a:srgbClr val="FF0000"/>
                </a:solidFill>
                <a:cs typeface="Tahoma" pitchFamily="34" charset="0"/>
              </a:rPr>
              <a:t>z</a:t>
            </a:r>
            <a:r>
              <a:rPr lang="en-US" altLang="zh-CN" smtClean="0">
                <a:solidFill>
                  <a:srgbClr val="FF0000"/>
                </a:solidFill>
                <a:cs typeface="Tahoma" pitchFamily="34" charset="0"/>
              </a:rPr>
              <a:t> = 0 </a:t>
            </a:r>
            <a:r>
              <a:rPr lang="zh-CN" altLang="en-US" smtClean="0">
                <a:solidFill>
                  <a:srgbClr val="0000FF"/>
                </a:solidFill>
                <a:cs typeface="Tahoma" pitchFamily="34" charset="0"/>
              </a:rPr>
              <a:t>联立</a:t>
            </a:r>
            <a:r>
              <a:rPr lang="zh-CN" altLang="en-US" smtClean="0">
                <a:solidFill>
                  <a:srgbClr val="0000FF"/>
                </a:solidFill>
              </a:rPr>
              <a:t>．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消去 </a:t>
            </a:r>
            <a:r>
              <a:rPr lang="en-US" altLang="zh-CN" i="1" smtClean="0">
                <a:solidFill>
                  <a:srgbClr val="FF0000"/>
                </a:solidFill>
              </a:rPr>
              <a:t>z</a:t>
            </a:r>
            <a:r>
              <a:rPr lang="en-US" altLang="zh-CN" smtClean="0"/>
              <a:t> </a:t>
            </a:r>
            <a:r>
              <a:rPr lang="zh-CN" altLang="en-US" smtClean="0"/>
              <a:t>可得，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 +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2</a:t>
            </a:r>
            <a:r>
              <a:rPr lang="en-US" altLang="zh-CN" smtClean="0"/>
              <a:t> = 1</a:t>
            </a:r>
            <a:r>
              <a:rPr lang="zh-CN" altLang="en-US" smtClean="0"/>
              <a:t>（</a:t>
            </a:r>
            <a:r>
              <a:rPr lang="en-US" altLang="zh-CN" i="1" smtClean="0"/>
              <a:t>S</a:t>
            </a:r>
            <a:r>
              <a:rPr lang="en-US" altLang="zh-CN" smtClean="0"/>
              <a:t> </a:t>
            </a:r>
            <a:r>
              <a:rPr lang="zh-CN" altLang="en-US" smtClean="0"/>
              <a:t>是圆柱面）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曲线 </a:t>
            </a:r>
            <a:r>
              <a:rPr lang="en-US" altLang="zh-CN" i="1" smtClean="0"/>
              <a:t>C</a:t>
            </a:r>
            <a:r>
              <a:rPr lang="en-US" altLang="zh-CN" smtClean="0"/>
              <a:t> </a:t>
            </a:r>
            <a:r>
              <a:rPr lang="zh-CN" altLang="en-US" smtClean="0"/>
              <a:t>关于</a:t>
            </a:r>
            <a:r>
              <a:rPr lang="en-US" altLang="zh-CN" i="1" smtClean="0">
                <a:solidFill>
                  <a:srgbClr val="FF0000"/>
                </a:solidFill>
              </a:rPr>
              <a:t>xOy</a:t>
            </a:r>
            <a:r>
              <a:rPr lang="en-US" altLang="zh-CN" smtClean="0"/>
              <a:t> </a:t>
            </a:r>
            <a:r>
              <a:rPr lang="zh-CN" altLang="en-US" smtClean="0"/>
              <a:t>面的投影柱面 </a:t>
            </a:r>
            <a:r>
              <a:rPr lang="en-US" altLang="zh-CN" smtClean="0">
                <a:solidFill>
                  <a:srgbClr val="FF0000"/>
                </a:solidFill>
              </a:rPr>
              <a:t>=</a:t>
            </a:r>
            <a:r>
              <a:rPr lang="en-US" altLang="zh-CN" smtClean="0"/>
              <a:t> </a:t>
            </a:r>
            <a:r>
              <a:rPr lang="zh-CN" altLang="en-US" smtClean="0"/>
              <a:t>圆柱面 </a:t>
            </a:r>
            <a:r>
              <a:rPr lang="en-US" altLang="zh-CN" i="1" smtClean="0"/>
              <a:t>S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投影柱面 </a:t>
            </a:r>
            <a:r>
              <a:rPr lang="en-US" altLang="zh-CN" i="1" smtClean="0"/>
              <a:t>S</a:t>
            </a:r>
            <a:r>
              <a:rPr lang="en-US" altLang="zh-CN" smtClean="0"/>
              <a:t> </a:t>
            </a:r>
            <a:r>
              <a:rPr lang="zh-CN" altLang="en-US" smtClean="0"/>
              <a:t>与 </a:t>
            </a:r>
            <a:r>
              <a:rPr lang="en-US" altLang="zh-CN" i="1" smtClean="0">
                <a:solidFill>
                  <a:srgbClr val="FF0000"/>
                </a:solidFill>
              </a:rPr>
              <a:t>xOy</a:t>
            </a:r>
            <a:r>
              <a:rPr lang="en-US" altLang="zh-CN" smtClean="0"/>
              <a:t> </a:t>
            </a:r>
            <a:r>
              <a:rPr lang="zh-CN" altLang="en-US" smtClean="0"/>
              <a:t>面的交线是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 algn="r">
              <a:buFont typeface="Wingdings 3" pitchFamily="18" charset="2"/>
              <a:buNone/>
            </a:pPr>
            <a:r>
              <a:rPr lang="en-US" altLang="zh-CN" smtClean="0"/>
              <a:t>				</a:t>
            </a:r>
            <a:r>
              <a:rPr lang="zh-CN" altLang="en-US" smtClean="0"/>
              <a:t>就是曲线 </a:t>
            </a:r>
            <a:r>
              <a:rPr lang="en-US" altLang="zh-CN" i="1" smtClean="0"/>
              <a:t>C</a:t>
            </a:r>
            <a:r>
              <a:rPr lang="en-US" altLang="zh-CN" smtClean="0"/>
              <a:t> </a:t>
            </a:r>
            <a:r>
              <a:rPr lang="zh-CN" altLang="en-US" smtClean="0"/>
              <a:t>关于</a:t>
            </a:r>
            <a:r>
              <a:rPr lang="en-US" altLang="zh-CN" i="1" smtClean="0">
                <a:solidFill>
                  <a:srgbClr val="FF0000"/>
                </a:solidFill>
              </a:rPr>
              <a:t>xOy</a:t>
            </a:r>
            <a:r>
              <a:rPr lang="en-US" altLang="zh-CN" smtClean="0"/>
              <a:t> </a:t>
            </a:r>
            <a:r>
              <a:rPr lang="zh-CN" altLang="en-US" smtClean="0"/>
              <a:t>面的投影曲线．</a:t>
            </a:r>
            <a:endParaRPr lang="en-US" altLang="zh-CN" smtClean="0"/>
          </a:p>
        </p:txBody>
      </p:sp>
      <p:sp>
        <p:nvSpPr>
          <p:cNvPr id="102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P.46</a:t>
            </a:r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（续）</a:t>
            </a: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2063750" y="1285875"/>
          <a:ext cx="1651000" cy="965200"/>
        </p:xfrm>
        <a:graphic>
          <a:graphicData uri="http://schemas.openxmlformats.org/presentationml/2006/ole">
            <p:oleObj spid="_x0000_s10242" name="Equation" r:id="rId4" imgW="825480" imgH="482400" progId="Equation.DSMT4">
              <p:embed/>
            </p:oleObj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938463" y="3776663"/>
            <a:ext cx="1500187" cy="3603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 flipH="1">
            <a:off x="4448175" y="3776663"/>
            <a:ext cx="1866900" cy="3603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4778375" y="4802188"/>
          <a:ext cx="1651000" cy="965200"/>
        </p:xfrm>
        <a:graphic>
          <a:graphicData uri="http://schemas.openxmlformats.org/presentationml/2006/ole">
            <p:oleObj spid="_x0000_s10243" name="Equation" r:id="rId5" imgW="825480" imgH="482400" progId="Equation.DSMT4">
              <p:embed/>
            </p:oleObj>
          </a:graphicData>
        </a:graphic>
      </p:graphicFrame>
      <p:cxnSp>
        <p:nvCxnSpPr>
          <p:cNvPr id="8" name="直接连接符 7"/>
          <p:cNvCxnSpPr/>
          <p:nvPr/>
        </p:nvCxnSpPr>
        <p:spPr>
          <a:xfrm rot="5400000">
            <a:off x="6868318" y="2726532"/>
            <a:ext cx="1871663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26"/>
          <p:cNvSpPr>
            <a:spLocks noChangeAspect="1" noChangeArrowheads="1"/>
          </p:cNvSpPr>
          <p:nvPr/>
        </p:nvSpPr>
        <p:spPr bwMode="auto">
          <a:xfrm>
            <a:off x="7750175" y="2428875"/>
            <a:ext cx="107950" cy="10795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Oval 15"/>
          <p:cNvSpPr>
            <a:spLocks noChangeAspect="1" noChangeArrowheads="1"/>
          </p:cNvSpPr>
          <p:nvPr/>
        </p:nvSpPr>
        <p:spPr bwMode="auto">
          <a:xfrm rot="5400000">
            <a:off x="7034212" y="3097213"/>
            <a:ext cx="449263" cy="1093788"/>
          </a:xfrm>
          <a:prstGeom prst="ellipse">
            <a:avLst/>
          </a:prstGeom>
          <a:noFill/>
          <a:ln w="28575">
            <a:solidFill>
              <a:srgbClr val="FFFF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7" descr="J:\高等数学\pic\p25-ex1-3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9363" y="1481138"/>
            <a:ext cx="2600325" cy="303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162550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求曲线 </a:t>
            </a:r>
            <a:r>
              <a:rPr lang="en-US" altLang="zh-CN" i="1" smtClean="0"/>
              <a:t>C</a:t>
            </a:r>
            <a:r>
              <a:rPr lang="zh-CN" altLang="en-US" smtClean="0"/>
              <a:t>：</a:t>
            </a:r>
            <a:endParaRPr lang="en-US" altLang="zh-CN" smtClean="0"/>
          </a:p>
          <a:p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关于</a:t>
            </a:r>
            <a:r>
              <a:rPr lang="en-US" altLang="zh-CN" i="1" smtClean="0">
                <a:solidFill>
                  <a:srgbClr val="FF0000"/>
                </a:solidFill>
              </a:rPr>
              <a:t>zOx</a:t>
            </a:r>
            <a:r>
              <a:rPr lang="en-US" altLang="zh-CN" smtClean="0"/>
              <a:t> </a:t>
            </a:r>
            <a:r>
              <a:rPr lang="zh-CN" altLang="en-US" smtClean="0"/>
              <a:t>面的投影柱面及投影曲线．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思路：先消去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i="1" smtClean="0">
                <a:solidFill>
                  <a:srgbClr val="FF0000"/>
                </a:solidFill>
                <a:cs typeface="Tahoma" pitchFamily="34" charset="0"/>
              </a:rPr>
              <a:t>y</a:t>
            </a:r>
            <a:r>
              <a:rPr lang="en-US" altLang="zh-CN" i="1" smtClean="0">
                <a:solidFill>
                  <a:srgbClr val="0000FF"/>
                </a:solidFill>
                <a:cs typeface="Tahoma" pitchFamily="34" charset="0"/>
              </a:rPr>
              <a:t> </a:t>
            </a:r>
            <a:r>
              <a:rPr lang="zh-CN" altLang="en-US" smtClean="0">
                <a:solidFill>
                  <a:srgbClr val="0000FF"/>
                </a:solidFill>
                <a:cs typeface="Tahoma" pitchFamily="34" charset="0"/>
              </a:rPr>
              <a:t>，然后和 </a:t>
            </a:r>
            <a:r>
              <a:rPr lang="en-US" altLang="zh-CN" i="1" smtClean="0">
                <a:solidFill>
                  <a:srgbClr val="FF0000"/>
                </a:solidFill>
                <a:cs typeface="Tahoma" pitchFamily="34" charset="0"/>
              </a:rPr>
              <a:t>y</a:t>
            </a:r>
            <a:r>
              <a:rPr lang="en-US" altLang="zh-CN" smtClean="0">
                <a:solidFill>
                  <a:srgbClr val="FF0000"/>
                </a:solidFill>
                <a:cs typeface="Tahoma" pitchFamily="34" charset="0"/>
              </a:rPr>
              <a:t> = 0 </a:t>
            </a:r>
            <a:r>
              <a:rPr lang="zh-CN" altLang="en-US" smtClean="0">
                <a:solidFill>
                  <a:srgbClr val="0000FF"/>
                </a:solidFill>
                <a:cs typeface="Tahoma" pitchFamily="34" charset="0"/>
              </a:rPr>
              <a:t>联立</a:t>
            </a:r>
            <a:r>
              <a:rPr lang="zh-CN" altLang="en-US" smtClean="0">
                <a:solidFill>
                  <a:srgbClr val="0000FF"/>
                </a:solidFill>
              </a:rPr>
              <a:t>．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消去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smtClean="0"/>
              <a:t> </a:t>
            </a:r>
            <a:r>
              <a:rPr lang="zh-CN" altLang="en-US" smtClean="0"/>
              <a:t>可得，</a:t>
            </a:r>
            <a:r>
              <a:rPr lang="en-US" altLang="zh-CN" smtClean="0"/>
              <a:t>2</a:t>
            </a:r>
            <a:r>
              <a:rPr lang="en-US" altLang="zh-CN" i="1" smtClean="0"/>
              <a:t>x</a:t>
            </a:r>
            <a:r>
              <a:rPr lang="en-US" altLang="zh-CN" smtClean="0"/>
              <a:t> + 3</a:t>
            </a:r>
            <a:r>
              <a:rPr lang="en-US" altLang="zh-CN" i="1" smtClean="0"/>
              <a:t>z</a:t>
            </a:r>
            <a:r>
              <a:rPr lang="en-US" altLang="zh-CN" smtClean="0"/>
              <a:t> = 6</a:t>
            </a:r>
            <a:r>
              <a:rPr lang="zh-CN" altLang="en-US" smtClean="0"/>
              <a:t>（</a:t>
            </a:r>
            <a:r>
              <a:rPr lang="en-US" altLang="zh-CN" i="1" smtClean="0"/>
              <a:t>S</a:t>
            </a:r>
            <a:r>
              <a:rPr lang="en-US" altLang="zh-CN" smtClean="0"/>
              <a:t> </a:t>
            </a:r>
            <a:r>
              <a:rPr lang="zh-CN" altLang="en-US" smtClean="0"/>
              <a:t>是平面）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曲线 </a:t>
            </a:r>
            <a:r>
              <a:rPr lang="en-US" altLang="zh-CN" i="1" smtClean="0"/>
              <a:t>C</a:t>
            </a:r>
            <a:r>
              <a:rPr lang="en-US" altLang="zh-CN" smtClean="0"/>
              <a:t> </a:t>
            </a:r>
            <a:r>
              <a:rPr lang="zh-CN" altLang="en-US" smtClean="0"/>
              <a:t>关于</a:t>
            </a:r>
            <a:r>
              <a:rPr lang="en-US" altLang="zh-CN" i="1" smtClean="0">
                <a:solidFill>
                  <a:srgbClr val="FF0000"/>
                </a:solidFill>
              </a:rPr>
              <a:t>zOx</a:t>
            </a:r>
            <a:r>
              <a:rPr lang="en-US" altLang="zh-CN" smtClean="0"/>
              <a:t> </a:t>
            </a:r>
            <a:r>
              <a:rPr lang="zh-CN" altLang="en-US" smtClean="0"/>
              <a:t>面的投影柱面 </a:t>
            </a:r>
            <a:r>
              <a:rPr lang="en-US" altLang="zh-CN" smtClean="0"/>
              <a:t>= </a:t>
            </a:r>
            <a:r>
              <a:rPr lang="zh-CN" altLang="en-US" sz="1600" smtClean="0">
                <a:solidFill>
                  <a:srgbClr val="FF0000"/>
                </a:solidFill>
              </a:rPr>
              <a:t>平面 </a:t>
            </a:r>
            <a:r>
              <a:rPr lang="en-US" altLang="zh-CN" sz="1600" i="1" smtClean="0">
                <a:solidFill>
                  <a:srgbClr val="FF0000"/>
                </a:solidFill>
              </a:rPr>
              <a:t>S </a:t>
            </a:r>
            <a:r>
              <a:rPr lang="zh-CN" altLang="en-US" sz="1600" smtClean="0">
                <a:solidFill>
                  <a:srgbClr val="FF0000"/>
                </a:solidFill>
              </a:rPr>
              <a:t>的一部分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平面 </a:t>
            </a:r>
            <a:r>
              <a:rPr lang="en-US" altLang="zh-CN" i="1" smtClean="0"/>
              <a:t>S</a:t>
            </a:r>
            <a:r>
              <a:rPr lang="en-US" altLang="zh-CN" smtClean="0"/>
              <a:t> </a:t>
            </a:r>
            <a:r>
              <a:rPr lang="zh-CN" altLang="en-US" smtClean="0"/>
              <a:t>与 </a:t>
            </a:r>
            <a:r>
              <a:rPr lang="en-US" altLang="zh-CN" i="1" smtClean="0">
                <a:solidFill>
                  <a:srgbClr val="FF0000"/>
                </a:solidFill>
              </a:rPr>
              <a:t>zOx</a:t>
            </a:r>
            <a:r>
              <a:rPr lang="en-US" altLang="zh-CN" smtClean="0"/>
              <a:t> </a:t>
            </a:r>
            <a:r>
              <a:rPr lang="zh-CN" altLang="en-US" smtClean="0"/>
              <a:t>面的交线是                      是直线</a:t>
            </a:r>
            <a:r>
              <a:rPr lang="zh-CN" altLang="en-US" sz="1600" smtClean="0">
                <a:solidFill>
                  <a:srgbClr val="0000FF"/>
                </a:solidFill>
              </a:rPr>
              <a:t>（蓝虚线）</a:t>
            </a:r>
            <a:r>
              <a:rPr lang="zh-CN" altLang="en-US" sz="1600" smtClean="0"/>
              <a:t>，</a:t>
            </a:r>
            <a:endParaRPr lang="en-US" altLang="zh-CN" sz="160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 algn="r">
              <a:buFont typeface="Wingdings 3" pitchFamily="18" charset="2"/>
              <a:buNone/>
            </a:pPr>
            <a:r>
              <a:rPr lang="en-US" altLang="zh-CN" smtClean="0"/>
              <a:t>		</a:t>
            </a:r>
            <a:r>
              <a:rPr lang="zh-CN" altLang="en-US" smtClean="0"/>
              <a:t>曲线 </a:t>
            </a:r>
            <a:r>
              <a:rPr lang="en-US" altLang="zh-CN" i="1" smtClean="0"/>
              <a:t>C</a:t>
            </a:r>
            <a:r>
              <a:rPr lang="en-US" altLang="zh-CN" smtClean="0"/>
              <a:t> </a:t>
            </a:r>
            <a:r>
              <a:rPr lang="zh-CN" altLang="en-US" smtClean="0"/>
              <a:t>关于</a:t>
            </a:r>
            <a:r>
              <a:rPr lang="en-US" altLang="zh-CN" i="1" smtClean="0">
                <a:solidFill>
                  <a:srgbClr val="FF0000"/>
                </a:solidFill>
              </a:rPr>
              <a:t>zOx</a:t>
            </a:r>
            <a:r>
              <a:rPr lang="en-US" altLang="zh-CN" smtClean="0"/>
              <a:t> </a:t>
            </a:r>
            <a:r>
              <a:rPr lang="zh-CN" altLang="en-US" smtClean="0"/>
              <a:t>面的投影曲线是线段</a:t>
            </a:r>
            <a:r>
              <a:rPr lang="zh-CN" altLang="en-US" sz="1600" smtClean="0">
                <a:solidFill>
                  <a:srgbClr val="FF0000"/>
                </a:solidFill>
              </a:rPr>
              <a:t>（红实线）</a:t>
            </a:r>
            <a:r>
              <a:rPr lang="zh-CN" altLang="en-US" smtClean="0"/>
              <a:t>．</a:t>
            </a:r>
            <a:endParaRPr lang="en-US" altLang="zh-CN" smtClean="0"/>
          </a:p>
        </p:txBody>
      </p:sp>
      <p:sp>
        <p:nvSpPr>
          <p:cNvPr id="102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P.46</a:t>
            </a:r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（续）</a:t>
            </a: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2063750" y="1285875"/>
          <a:ext cx="1651000" cy="965200"/>
        </p:xfrm>
        <a:graphic>
          <a:graphicData uri="http://schemas.openxmlformats.org/presentationml/2006/ole">
            <p:oleObj spid="_x0000_s11266" name="Equation" r:id="rId4" imgW="825480" imgH="482400" progId="Equation.DSMT4">
              <p:embed/>
            </p:oleObj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947988" y="3783013"/>
            <a:ext cx="1500187" cy="3603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 flipH="1">
            <a:off x="4457700" y="3783013"/>
            <a:ext cx="1868488" cy="3603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4071938" y="4814888"/>
          <a:ext cx="1651000" cy="939800"/>
        </p:xfrm>
        <a:graphic>
          <a:graphicData uri="http://schemas.openxmlformats.org/presentationml/2006/ole">
            <p:oleObj spid="_x0000_s11267" name="Equation" r:id="rId5" imgW="825480" imgH="469800" progId="Equation.DSMT4">
              <p:embed/>
            </p:oleObj>
          </a:graphicData>
        </a:graphic>
      </p:graphicFrame>
      <p:sp>
        <p:nvSpPr>
          <p:cNvPr id="12" name="平行四边形 11"/>
          <p:cNvSpPr>
            <a:spLocks noChangeAspect="1"/>
          </p:cNvSpPr>
          <p:nvPr/>
        </p:nvSpPr>
        <p:spPr>
          <a:xfrm>
            <a:off x="6111875" y="1876425"/>
            <a:ext cx="2727325" cy="1347788"/>
          </a:xfrm>
          <a:prstGeom prst="parallelogram">
            <a:avLst>
              <a:gd name="adj" fmla="val 35205"/>
            </a:avLst>
          </a:prstGeom>
          <a:solidFill>
            <a:srgbClr val="FFFF00">
              <a:alpha val="70000"/>
            </a:srgbClr>
          </a:solidFill>
          <a:ln w="28575" cmpd="sng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6591300" y="1857375"/>
            <a:ext cx="2266950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5400000">
            <a:off x="6550025" y="2286000"/>
            <a:ext cx="1357313" cy="5000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5400000">
            <a:off x="5822157" y="2321719"/>
            <a:ext cx="2603500" cy="960437"/>
          </a:xfrm>
          <a:prstGeom prst="line">
            <a:avLst/>
          </a:pr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26"/>
          <p:cNvSpPr>
            <a:spLocks noChangeAspect="1" noChangeArrowheads="1"/>
          </p:cNvSpPr>
          <p:nvPr/>
        </p:nvSpPr>
        <p:spPr bwMode="auto">
          <a:xfrm>
            <a:off x="7410450" y="1820863"/>
            <a:ext cx="107950" cy="10795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Oval 26"/>
          <p:cNvSpPr>
            <a:spLocks noChangeAspect="1" noChangeArrowheads="1"/>
          </p:cNvSpPr>
          <p:nvPr/>
        </p:nvSpPr>
        <p:spPr bwMode="auto">
          <a:xfrm>
            <a:off x="6929438" y="3168650"/>
            <a:ext cx="107950" cy="10795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347 0.19769 L 0.00174 -0.00185 " pathEditMode="relative" rAng="0" ptsTypes="AA">
                                      <p:cBhvr>
                                        <p:cTn id="42" dur="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5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三、空间曲线在坐标面上的投影</a:t>
            </a:r>
          </a:p>
        </p:txBody>
      </p:sp>
      <p:sp>
        <p:nvSpPr>
          <p:cNvPr id="12" name="右箭头 11"/>
          <p:cNvSpPr/>
          <p:nvPr/>
        </p:nvSpPr>
        <p:spPr>
          <a:xfrm>
            <a:off x="2955925" y="4838700"/>
            <a:ext cx="606425" cy="4572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5581650" y="4838700"/>
            <a:ext cx="606425" cy="4572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202" name="矩形 15"/>
          <p:cNvSpPr>
            <a:spLocks noChangeArrowheads="1"/>
          </p:cNvSpPr>
          <p:nvPr/>
        </p:nvSpPr>
        <p:spPr bwMode="auto">
          <a:xfrm>
            <a:off x="1238250" y="4837113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</a:rPr>
              <a:t>空间曲线</a:t>
            </a:r>
            <a:endParaRPr lang="zh-CN" altLang="en-US"/>
          </a:p>
        </p:txBody>
      </p:sp>
      <p:sp>
        <p:nvSpPr>
          <p:cNvPr id="8203" name="矩形 16"/>
          <p:cNvSpPr>
            <a:spLocks noChangeArrowheads="1"/>
          </p:cNvSpPr>
          <p:nvPr/>
        </p:nvSpPr>
        <p:spPr bwMode="auto">
          <a:xfrm>
            <a:off x="3863975" y="4473575"/>
            <a:ext cx="14033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</a:rPr>
              <a:t>包含</a:t>
            </a:r>
          </a:p>
          <a:p>
            <a:pPr algn="ctr"/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</a:rPr>
              <a:t>投影柱面</a:t>
            </a:r>
          </a:p>
          <a:p>
            <a:pPr algn="ctr"/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</a:rPr>
              <a:t>的柱面</a:t>
            </a:r>
            <a:endParaRPr lang="en-US" altLang="zh-CN"/>
          </a:p>
        </p:txBody>
      </p:sp>
      <p:sp>
        <p:nvSpPr>
          <p:cNvPr id="8204" name="矩形 17"/>
          <p:cNvSpPr>
            <a:spLocks noChangeArrowheads="1"/>
          </p:cNvSpPr>
          <p:nvPr/>
        </p:nvSpPr>
        <p:spPr bwMode="auto">
          <a:xfrm>
            <a:off x="6489700" y="4473575"/>
            <a:ext cx="14033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</a:rPr>
              <a:t>包含</a:t>
            </a:r>
          </a:p>
          <a:p>
            <a:pPr algn="ctr"/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</a:rPr>
              <a:t>投影曲线</a:t>
            </a:r>
          </a:p>
          <a:p>
            <a:pPr algn="ctr"/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</a:rPr>
              <a:t>的曲线</a:t>
            </a:r>
            <a:endParaRPr lang="en-US" altLang="zh-CN"/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962025" y="5586413"/>
          <a:ext cx="1930400" cy="939800"/>
        </p:xfrm>
        <a:graphic>
          <a:graphicData uri="http://schemas.openxmlformats.org/presentationml/2006/ole">
            <p:oleObj spid="_x0000_s12290" name="Equation" r:id="rId3" imgW="965160" imgH="469800" progId="Equation.DSMT4">
              <p:embed/>
            </p:oleObj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3797300" y="5853113"/>
          <a:ext cx="1549400" cy="406400"/>
        </p:xfrm>
        <a:graphic>
          <a:graphicData uri="http://schemas.openxmlformats.org/presentationml/2006/ole">
            <p:oleObj spid="_x0000_s12291" name="Equation" r:id="rId4" imgW="774360" imgH="203040" progId="Equation.DSMT4">
              <p:embed/>
            </p:oleObj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6391275" y="5586413"/>
          <a:ext cx="1727200" cy="939800"/>
        </p:xfrm>
        <a:graphic>
          <a:graphicData uri="http://schemas.openxmlformats.org/presentationml/2006/ole">
            <p:oleObj spid="_x0000_s12292" name="Equation" r:id="rId5" imgW="863280" imgH="469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8202" grpId="0"/>
      <p:bldP spid="8203" grpId="0"/>
      <p:bldP spid="820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三、空间曲线在坐标面上的投影</a:t>
            </a:r>
          </a:p>
        </p:txBody>
      </p:sp>
      <p:pic>
        <p:nvPicPr>
          <p:cNvPr id="8198" name="Picture 1" descr="F:\为人师表\任教课程\高等数学\temp\p26-投影柱面-1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38250" y="1285875"/>
            <a:ext cx="24765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2" descr="F:\为人师表\任教课程\高等数学\temp\p26-投影柱面-2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29250" y="1285875"/>
            <a:ext cx="24765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椭圆 20"/>
          <p:cNvSpPr/>
          <p:nvPr/>
        </p:nvSpPr>
        <p:spPr>
          <a:xfrm>
            <a:off x="6072188" y="3698875"/>
            <a:ext cx="1071562" cy="541338"/>
          </a:xfrm>
          <a:prstGeom prst="ellipse">
            <a:avLst/>
          </a:prstGeom>
          <a:noFill/>
          <a:ln w="28575" cmpd="sng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139825" y="5357813"/>
          <a:ext cx="1574800" cy="1397000"/>
        </p:xfrm>
        <a:graphic>
          <a:graphicData uri="http://schemas.openxmlformats.org/presentationml/2006/ole">
            <p:oleObj spid="_x0000_s13314" name="Equation" r:id="rId6" imgW="787320" imgH="69840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3771900" y="5827713"/>
          <a:ext cx="1600200" cy="457200"/>
        </p:xfrm>
        <a:graphic>
          <a:graphicData uri="http://schemas.openxmlformats.org/presentationml/2006/ole">
            <p:oleObj spid="_x0000_s13315" name="Equation" r:id="rId7" imgW="799920" imgH="228600" progId="Equation.DSMT4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6365875" y="5573713"/>
          <a:ext cx="1778000" cy="965200"/>
        </p:xfrm>
        <a:graphic>
          <a:graphicData uri="http://schemas.openxmlformats.org/presentationml/2006/ole">
            <p:oleObj spid="_x0000_s13316" name="Equation" r:id="rId8" imgW="888840" imgH="482400" progId="Equation.DSMT4">
              <p:embed/>
            </p:oleObj>
          </a:graphicData>
        </a:graphic>
      </p:graphicFrame>
      <p:sp>
        <p:nvSpPr>
          <p:cNvPr id="12" name="右箭头 11"/>
          <p:cNvSpPr/>
          <p:nvPr/>
        </p:nvSpPr>
        <p:spPr>
          <a:xfrm>
            <a:off x="2955925" y="4838700"/>
            <a:ext cx="606425" cy="4572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5581650" y="4838700"/>
            <a:ext cx="606425" cy="4572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323" name="矩形 15"/>
          <p:cNvSpPr>
            <a:spLocks noChangeArrowheads="1"/>
          </p:cNvSpPr>
          <p:nvPr/>
        </p:nvSpPr>
        <p:spPr bwMode="auto">
          <a:xfrm>
            <a:off x="1238250" y="4837113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</a:rPr>
              <a:t>空间曲线</a:t>
            </a:r>
            <a:endParaRPr lang="zh-CN" altLang="en-US"/>
          </a:p>
        </p:txBody>
      </p:sp>
      <p:sp>
        <p:nvSpPr>
          <p:cNvPr id="13324" name="矩形 16"/>
          <p:cNvSpPr>
            <a:spLocks noChangeArrowheads="1"/>
          </p:cNvSpPr>
          <p:nvPr/>
        </p:nvSpPr>
        <p:spPr bwMode="auto">
          <a:xfrm>
            <a:off x="3863975" y="4473575"/>
            <a:ext cx="14033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</a:rPr>
              <a:t>包含</a:t>
            </a:r>
          </a:p>
          <a:p>
            <a:pPr algn="ctr"/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</a:rPr>
              <a:t>投影柱面</a:t>
            </a:r>
          </a:p>
          <a:p>
            <a:pPr algn="ctr"/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</a:rPr>
              <a:t>的柱面</a:t>
            </a:r>
            <a:endParaRPr lang="en-US" altLang="zh-CN"/>
          </a:p>
        </p:txBody>
      </p:sp>
      <p:sp>
        <p:nvSpPr>
          <p:cNvPr id="13325" name="矩形 17"/>
          <p:cNvSpPr>
            <a:spLocks noChangeArrowheads="1"/>
          </p:cNvSpPr>
          <p:nvPr/>
        </p:nvSpPr>
        <p:spPr bwMode="auto">
          <a:xfrm>
            <a:off x="6489700" y="4473575"/>
            <a:ext cx="14033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</a:rPr>
              <a:t>包含</a:t>
            </a:r>
          </a:p>
          <a:p>
            <a:pPr algn="ctr"/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</a:rPr>
              <a:t>投影曲线</a:t>
            </a:r>
          </a:p>
          <a:p>
            <a:pPr algn="ctr"/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</a:rPr>
              <a:t>的曲线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854700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求曲线                                       在坐标面上的投影方程． 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消去变量 </a:t>
            </a:r>
            <a:r>
              <a:rPr lang="en-US" altLang="zh-CN" i="1" smtClean="0">
                <a:solidFill>
                  <a:srgbClr val="FF0000"/>
                </a:solidFill>
              </a:rPr>
              <a:t>z</a:t>
            </a:r>
            <a:r>
              <a:rPr lang="zh-CN" altLang="en-US" smtClean="0"/>
              <a:t>，得到</a:t>
            </a:r>
            <a:r>
              <a:rPr lang="zh-CN" altLang="en-US" smtClean="0">
                <a:sym typeface="Symbol" pitchFamily="18" charset="2"/>
              </a:rPr>
              <a:t>曲线 </a:t>
            </a:r>
            <a:r>
              <a:rPr lang="en-US" altLang="zh-CN" i="1" smtClean="0">
                <a:sym typeface="Symbol" pitchFamily="18" charset="2"/>
              </a:rPr>
              <a:t>C</a:t>
            </a:r>
            <a:r>
              <a:rPr lang="zh-CN" altLang="en-US" smtClean="0">
                <a:sym typeface="Symbol" pitchFamily="18" charset="2"/>
              </a:rPr>
              <a:t> 关于 </a:t>
            </a:r>
            <a:r>
              <a:rPr lang="en-US" altLang="zh-CN" i="1" smtClean="0">
                <a:solidFill>
                  <a:srgbClr val="FF0000"/>
                </a:solidFill>
                <a:sym typeface="Symbol" pitchFamily="18" charset="2"/>
              </a:rPr>
              <a:t>xOy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zh-CN" altLang="en-US" smtClean="0">
                <a:sym typeface="Symbol" pitchFamily="18" charset="2"/>
              </a:rPr>
              <a:t>面的投影柱面：</a:t>
            </a:r>
            <a:endParaRPr lang="en-US" altLang="zh-CN" smtClean="0">
              <a:sym typeface="Symbol" pitchFamily="18" charset="2"/>
            </a:endParaRPr>
          </a:p>
          <a:p>
            <a:pPr algn="ctr">
              <a:buFont typeface="Wingdings 3" pitchFamily="18" charset="2"/>
              <a:buNone/>
            </a:pP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 +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2</a:t>
            </a:r>
            <a:r>
              <a:rPr lang="en-US" altLang="zh-CN" smtClean="0"/>
              <a:t> = 3/4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于是曲线 </a:t>
            </a:r>
            <a:r>
              <a:rPr lang="en-US" altLang="zh-CN" i="1" smtClean="0">
                <a:sym typeface="Symbol" pitchFamily="18" charset="2"/>
              </a:rPr>
              <a:t>C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zh-CN" altLang="en-US" smtClean="0"/>
              <a:t>在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olidFill>
                  <a:srgbClr val="FF0000"/>
                </a:solidFill>
                <a:sym typeface="Symbol" pitchFamily="18" charset="2"/>
              </a:rPr>
              <a:t>xOy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zh-CN" altLang="en-US" smtClean="0">
                <a:sym typeface="Symbol" pitchFamily="18" charset="2"/>
              </a:rPr>
              <a:t>面</a:t>
            </a:r>
            <a:r>
              <a:rPr lang="zh-CN" altLang="en-US" smtClean="0"/>
              <a:t>上的投影曲线为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问题：</a:t>
            </a:r>
            <a:r>
              <a:rPr lang="zh-CN" altLang="en-US" smtClean="0"/>
              <a:t>如何得到曲线 </a:t>
            </a:r>
            <a:r>
              <a:rPr lang="en-US" altLang="zh-CN" i="1" smtClean="0"/>
              <a:t>C</a:t>
            </a:r>
            <a:r>
              <a:rPr lang="zh-CN" altLang="en-US" smtClean="0"/>
              <a:t> 在其它坐标面上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	</a:t>
            </a:r>
            <a:r>
              <a:rPr lang="zh-CN" altLang="en-US" smtClean="0"/>
              <a:t>  的投影方程</a:t>
            </a:r>
            <a:r>
              <a:rPr lang="zh-CN" altLang="en-US" smtClean="0">
                <a:sym typeface="Symbol" pitchFamily="18" charset="2"/>
              </a:rPr>
              <a:t>？</a:t>
            </a:r>
            <a:endParaRPr lang="en-US" altLang="zh-CN" smtClean="0"/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2290763" y="357188"/>
          <a:ext cx="2667000" cy="1320800"/>
        </p:xfrm>
        <a:graphic>
          <a:graphicData uri="http://schemas.openxmlformats.org/presentationml/2006/ole">
            <p:oleObj spid="_x0000_s14338" name="Equation" r:id="rId3" imgW="1333440" imgH="660240" progId="Equation.DSMT4">
              <p:embed/>
            </p:oleObj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3357563" y="3857625"/>
          <a:ext cx="1803400" cy="1295400"/>
        </p:xfrm>
        <a:graphic>
          <a:graphicData uri="http://schemas.openxmlformats.org/presentationml/2006/ole">
            <p:oleObj spid="_x0000_s14339" name="Equation" r:id="rId4" imgW="901440" imgH="647640" progId="Equation.DSMT4">
              <p:embed/>
            </p:oleObj>
          </a:graphicData>
        </a:graphic>
      </p:graphicFrame>
      <p:pic>
        <p:nvPicPr>
          <p:cNvPr id="24" name="Picture 8" descr="F:\为人师表\任教课程\高等数学\temp\p27-ex4-1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57900" y="3810000"/>
            <a:ext cx="30861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9" descr="F:\为人师表\任教课程\高等数学\temp\p27-ex4-2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57900" y="3810000"/>
            <a:ext cx="30861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10" descr="F:\为人师表\任教课程\高等数学\temp\p27-ex4-3.bmp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57900" y="3810000"/>
            <a:ext cx="30861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11" descr="F:\为人师表\任教课程\高等数学\temp\p27-ex4-4.bmp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57900" y="3810000"/>
            <a:ext cx="30861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12" descr="F:\为人师表\任教课程\高等数学\temp\p27-ex4-5.bmp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057900" y="3810000"/>
            <a:ext cx="30861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椭圆 28"/>
          <p:cNvSpPr>
            <a:spLocks noChangeAspect="1"/>
          </p:cNvSpPr>
          <p:nvPr/>
        </p:nvSpPr>
        <p:spPr>
          <a:xfrm>
            <a:off x="6584950" y="5372100"/>
            <a:ext cx="1728788" cy="736600"/>
          </a:xfrm>
          <a:prstGeom prst="ellipse">
            <a:avLst/>
          </a:prstGeom>
          <a:noFill/>
          <a:ln w="28575" cmpd="sng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>
            <a:off x="6584950" y="4957763"/>
            <a:ext cx="1728788" cy="736600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457200" y="1771650"/>
            <a:ext cx="8229600" cy="642938"/>
            <a:chOff x="288" y="1116"/>
            <a:chExt cx="5184" cy="405"/>
          </a:xfrm>
        </p:grpSpPr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288" y="1116"/>
              <a:ext cx="5184" cy="405"/>
            </a:xfrm>
            <a:prstGeom prst="rect">
              <a:avLst/>
            </a:prstGeom>
            <a:solidFill>
              <a:srgbClr val="FFFF99"/>
            </a:solidFill>
            <a:ln w="28575" algn="ctr">
              <a:solidFill>
                <a:srgbClr val="33CC3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右箭头 12"/>
            <p:cNvSpPr/>
            <p:nvPr/>
          </p:nvSpPr>
          <p:spPr>
            <a:xfrm>
              <a:off x="1211" y="1174"/>
              <a:ext cx="382" cy="289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右箭头 14"/>
            <p:cNvSpPr/>
            <p:nvPr/>
          </p:nvSpPr>
          <p:spPr>
            <a:xfrm>
              <a:off x="3350" y="1174"/>
              <a:ext cx="382" cy="289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352" name="矩形 16"/>
            <p:cNvSpPr>
              <a:spLocks noChangeArrowheads="1"/>
            </p:cNvSpPr>
            <p:nvPr/>
          </p:nvSpPr>
          <p:spPr bwMode="auto">
            <a:xfrm>
              <a:off x="355" y="1193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空间曲线</a:t>
              </a:r>
              <a:endParaRPr lang="zh-CN" altLang="en-US" sz="2000"/>
            </a:p>
          </p:txBody>
        </p:sp>
        <p:sp>
          <p:nvSpPr>
            <p:cNvPr id="14353" name="矩形 17"/>
            <p:cNvSpPr>
              <a:spLocks noChangeArrowheads="1"/>
            </p:cNvSpPr>
            <p:nvPr/>
          </p:nvSpPr>
          <p:spPr bwMode="auto">
            <a:xfrm>
              <a:off x="1694" y="1193"/>
              <a:ext cx="15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包含投影柱面的柱面</a:t>
              </a:r>
              <a:endParaRPr lang="en-US" altLang="zh-CN" sz="2000"/>
            </a:p>
          </p:txBody>
        </p:sp>
        <p:sp>
          <p:nvSpPr>
            <p:cNvPr id="14354" name="矩形 18"/>
            <p:cNvSpPr>
              <a:spLocks noChangeArrowheads="1"/>
            </p:cNvSpPr>
            <p:nvPr/>
          </p:nvSpPr>
          <p:spPr bwMode="auto">
            <a:xfrm>
              <a:off x="3833" y="1193"/>
              <a:ext cx="15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包含投影曲线的曲线</a:t>
              </a:r>
              <a:endParaRPr lang="zh-CN" altLang="en-US" sz="2000" b="1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967287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求曲线                                       在坐标面上的投影方程． 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解（续）：</a:t>
            </a:r>
            <a:r>
              <a:rPr lang="zh-CN" altLang="en-US" smtClean="0"/>
              <a:t>根据投影柱面的定义，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曲线 </a:t>
            </a:r>
            <a:r>
              <a:rPr lang="en-US" altLang="zh-CN" i="1" smtClean="0">
                <a:sym typeface="Symbol" pitchFamily="18" charset="2"/>
              </a:rPr>
              <a:t>C</a:t>
            </a:r>
            <a:r>
              <a:rPr lang="zh-CN" altLang="en-US" smtClean="0">
                <a:sym typeface="Symbol" pitchFamily="18" charset="2"/>
              </a:rPr>
              <a:t> 关于 </a:t>
            </a:r>
            <a:r>
              <a:rPr lang="en-US" altLang="zh-CN" i="1" smtClean="0">
                <a:sym typeface="Symbol" pitchFamily="18" charset="2"/>
              </a:rPr>
              <a:t>yOz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zh-CN" altLang="en-US" smtClean="0">
                <a:sym typeface="Symbol" pitchFamily="18" charset="2"/>
              </a:rPr>
              <a:t>面的投影柱面是平面 </a:t>
            </a:r>
            <a:r>
              <a:rPr lang="en-US" altLang="zh-CN" i="1" smtClean="0">
                <a:solidFill>
                  <a:srgbClr val="FF0000"/>
                </a:solidFill>
                <a:sym typeface="Symbol" pitchFamily="18" charset="2"/>
              </a:rPr>
              <a:t>z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=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1/2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zh-CN" altLang="en-US" smtClean="0">
                <a:sym typeface="Symbol" pitchFamily="18" charset="2"/>
              </a:rPr>
              <a:t>的一部分，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于是曲线 </a:t>
            </a:r>
            <a:r>
              <a:rPr lang="en-US" altLang="zh-CN" i="1" smtClean="0">
                <a:sym typeface="Symbol" pitchFamily="18" charset="2"/>
              </a:rPr>
              <a:t>C</a:t>
            </a:r>
            <a:r>
              <a:rPr lang="zh-CN" altLang="en-US" smtClean="0">
                <a:sym typeface="Symbol" pitchFamily="18" charset="2"/>
              </a:rPr>
              <a:t> 在 </a:t>
            </a:r>
            <a:r>
              <a:rPr lang="en-US" altLang="zh-CN" i="1" smtClean="0">
                <a:sym typeface="Symbol" pitchFamily="18" charset="2"/>
              </a:rPr>
              <a:t>yOz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zh-CN" altLang="en-US" smtClean="0">
                <a:sym typeface="Symbol" pitchFamily="18" charset="2"/>
              </a:rPr>
              <a:t>面</a:t>
            </a:r>
            <a:r>
              <a:rPr lang="zh-CN" altLang="en-US" smtClean="0"/>
              <a:t>上的投影曲线为线段：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曲线 </a:t>
            </a:r>
            <a:r>
              <a:rPr lang="en-US" altLang="zh-CN" i="1" smtClean="0">
                <a:sym typeface="Symbol" pitchFamily="18" charset="2"/>
              </a:rPr>
              <a:t>C</a:t>
            </a:r>
            <a:r>
              <a:rPr lang="zh-CN" altLang="en-US" smtClean="0">
                <a:sym typeface="Symbol" pitchFamily="18" charset="2"/>
              </a:rPr>
              <a:t> 在 </a:t>
            </a:r>
            <a:r>
              <a:rPr lang="en-US" altLang="zh-CN" i="1" smtClean="0">
                <a:sym typeface="Symbol" pitchFamily="18" charset="2"/>
              </a:rPr>
              <a:t>zOx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zh-CN" altLang="en-US" smtClean="0">
                <a:sym typeface="Symbol" pitchFamily="18" charset="2"/>
              </a:rPr>
              <a:t>面</a:t>
            </a:r>
            <a:r>
              <a:rPr lang="zh-CN" altLang="en-US" smtClean="0"/>
              <a:t>上的投影曲线为线段：</a:t>
            </a:r>
            <a:endParaRPr lang="en-US" altLang="zh-CN" smtClean="0"/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2290763" y="357188"/>
          <a:ext cx="2667000" cy="1320800"/>
        </p:xfrm>
        <a:graphic>
          <a:graphicData uri="http://schemas.openxmlformats.org/presentationml/2006/ole">
            <p:oleObj spid="_x0000_s15362" name="Equation" r:id="rId3" imgW="1333440" imgH="660240" progId="Equation.DSMT4">
              <p:embed/>
            </p:oleObj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1857375" y="3857625"/>
          <a:ext cx="3149600" cy="863600"/>
        </p:xfrm>
        <a:graphic>
          <a:graphicData uri="http://schemas.openxmlformats.org/presentationml/2006/ole">
            <p:oleObj spid="_x0000_s15363" name="Equation" r:id="rId4" imgW="1574640" imgH="431640" progId="Equation.DSMT4">
              <p:embed/>
            </p:oleObj>
          </a:graphicData>
        </a:graphic>
      </p:graphicFrame>
      <p:pic>
        <p:nvPicPr>
          <p:cNvPr id="15366" name="Picture 12" descr="F:\为人师表\任教课程\高等数学\temp\p27-ex4-5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57900" y="3810000"/>
            <a:ext cx="30861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933575" y="5214938"/>
          <a:ext cx="3073400" cy="863600"/>
        </p:xfrm>
        <a:graphic>
          <a:graphicData uri="http://schemas.openxmlformats.org/presentationml/2006/ole">
            <p:oleObj spid="_x0000_s15364" name="Equation" r:id="rId6" imgW="1536480" imgH="431640" progId="Equation.DSMT4">
              <p:embed/>
            </p:oleObj>
          </a:graphicData>
        </a:graphic>
      </p:graphicFrame>
      <p:sp>
        <p:nvSpPr>
          <p:cNvPr id="18" name="平行四边形 17"/>
          <p:cNvSpPr/>
          <p:nvPr/>
        </p:nvSpPr>
        <p:spPr>
          <a:xfrm>
            <a:off x="6059488" y="4714875"/>
            <a:ext cx="3084512" cy="900113"/>
          </a:xfrm>
          <a:prstGeom prst="parallelogram">
            <a:avLst>
              <a:gd name="adj" fmla="val 131197"/>
            </a:avLst>
          </a:prstGeom>
          <a:solidFill>
            <a:srgbClr val="FFCC66">
              <a:alpha val="70000"/>
            </a:srgbClr>
          </a:solidFill>
          <a:ln w="28575" cmpd="sng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cxnSp>
        <p:nvCxnSpPr>
          <p:cNvPr id="38" name="直接连接符 37"/>
          <p:cNvCxnSpPr>
            <a:cxnSpLocks noChangeAspect="1"/>
          </p:cNvCxnSpPr>
          <p:nvPr/>
        </p:nvCxnSpPr>
        <p:spPr>
          <a:xfrm flipV="1">
            <a:off x="6059488" y="4714875"/>
            <a:ext cx="1190625" cy="9001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6583363" y="5281613"/>
            <a:ext cx="1728787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平行四边形 27"/>
          <p:cNvSpPr>
            <a:spLocks noChangeAspect="1"/>
          </p:cNvSpPr>
          <p:nvPr/>
        </p:nvSpPr>
        <p:spPr>
          <a:xfrm>
            <a:off x="6059488" y="4967288"/>
            <a:ext cx="2727325" cy="647700"/>
          </a:xfrm>
          <a:prstGeom prst="parallelogram">
            <a:avLst>
              <a:gd name="adj" fmla="val 131197"/>
            </a:avLst>
          </a:prstGeom>
          <a:solidFill>
            <a:srgbClr val="33CC33">
              <a:alpha val="70000"/>
            </a:srgbClr>
          </a:solidFill>
          <a:ln w="28575" cmpd="sng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cxnSp>
        <p:nvCxnSpPr>
          <p:cNvPr id="29" name="直接连接符 28"/>
          <p:cNvCxnSpPr>
            <a:cxnSpLocks noChangeAspect="1"/>
          </p:cNvCxnSpPr>
          <p:nvPr/>
        </p:nvCxnSpPr>
        <p:spPr>
          <a:xfrm flipV="1">
            <a:off x="6954838" y="4986338"/>
            <a:ext cx="855662" cy="647700"/>
          </a:xfrm>
          <a:prstGeom prst="line">
            <a:avLst/>
          </a:prstGeom>
          <a:ln w="28575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6915150" y="4957763"/>
            <a:ext cx="1871663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>
            <a:spLocks noChangeAspect="1"/>
          </p:cNvSpPr>
          <p:nvPr/>
        </p:nvSpPr>
        <p:spPr>
          <a:xfrm>
            <a:off x="6584950" y="4957763"/>
            <a:ext cx="1728788" cy="736600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288" name="Rectangle 24"/>
          <p:cNvSpPr>
            <a:spLocks noChangeArrowheads="1"/>
          </p:cNvSpPr>
          <p:nvPr/>
        </p:nvSpPr>
        <p:spPr bwMode="auto">
          <a:xfrm>
            <a:off x="1633538" y="4076700"/>
            <a:ext cx="1152525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375" name="Group 25"/>
          <p:cNvGrpSpPr>
            <a:grpSpLocks/>
          </p:cNvGrpSpPr>
          <p:nvPr/>
        </p:nvGrpSpPr>
        <p:grpSpPr bwMode="auto">
          <a:xfrm>
            <a:off x="457200" y="1771650"/>
            <a:ext cx="8229600" cy="642938"/>
            <a:chOff x="288" y="1116"/>
            <a:chExt cx="5184" cy="405"/>
          </a:xfrm>
        </p:grpSpPr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288" y="1116"/>
              <a:ext cx="5184" cy="405"/>
            </a:xfrm>
            <a:prstGeom prst="rect">
              <a:avLst/>
            </a:prstGeom>
            <a:solidFill>
              <a:srgbClr val="FFFF99"/>
            </a:solidFill>
            <a:ln w="28575" algn="ctr">
              <a:solidFill>
                <a:srgbClr val="33CC3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grpSp>
          <p:nvGrpSpPr>
            <p:cNvPr id="15377" name="Group 27"/>
            <p:cNvGrpSpPr>
              <a:grpSpLocks/>
            </p:cNvGrpSpPr>
            <p:nvPr/>
          </p:nvGrpSpPr>
          <p:grpSpPr bwMode="auto">
            <a:xfrm>
              <a:off x="567" y="1173"/>
              <a:ext cx="4630" cy="290"/>
              <a:chOff x="567" y="1173"/>
              <a:chExt cx="4630" cy="290"/>
            </a:xfrm>
          </p:grpSpPr>
          <p:sp>
            <p:nvSpPr>
              <p:cNvPr id="13" name="右箭头 12"/>
              <p:cNvSpPr/>
              <p:nvPr/>
            </p:nvSpPr>
            <p:spPr>
              <a:xfrm>
                <a:off x="1513" y="1174"/>
                <a:ext cx="382" cy="289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5" name="右箭头 14"/>
              <p:cNvSpPr/>
              <p:nvPr/>
            </p:nvSpPr>
            <p:spPr>
              <a:xfrm>
                <a:off x="3864" y="1174"/>
                <a:ext cx="382" cy="289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5380" name="矩形 16"/>
              <p:cNvSpPr>
                <a:spLocks noChangeArrowheads="1"/>
              </p:cNvSpPr>
              <p:nvPr/>
            </p:nvSpPr>
            <p:spPr bwMode="auto">
              <a:xfrm>
                <a:off x="567" y="1173"/>
                <a:ext cx="8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空间曲线</a:t>
                </a:r>
                <a:endParaRPr lang="zh-CN" altLang="en-US"/>
              </a:p>
            </p:txBody>
          </p:sp>
          <p:sp>
            <p:nvSpPr>
              <p:cNvPr id="15381" name="矩形 17"/>
              <p:cNvSpPr>
                <a:spLocks noChangeArrowheads="1"/>
              </p:cNvSpPr>
              <p:nvPr/>
            </p:nvSpPr>
            <p:spPr bwMode="auto">
              <a:xfrm>
                <a:off x="1954" y="1173"/>
                <a:ext cx="18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4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包含投影柱面的柱面</a:t>
                </a:r>
                <a:endParaRPr lang="en-US" altLang="zh-CN" sz="2400"/>
              </a:p>
            </p:txBody>
          </p:sp>
          <p:sp>
            <p:nvSpPr>
              <p:cNvPr id="15382" name="矩形 18"/>
              <p:cNvSpPr>
                <a:spLocks noChangeArrowheads="1"/>
              </p:cNvSpPr>
              <p:nvPr/>
            </p:nvSpPr>
            <p:spPr bwMode="auto">
              <a:xfrm>
                <a:off x="4309" y="1173"/>
                <a:ext cx="8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投影曲线</a:t>
                </a:r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8" grpId="0" animBg="1"/>
      <p:bldP spid="18" grpId="1" animBg="1"/>
      <p:bldP spid="28" grpId="0" animBg="1"/>
      <p:bldP spid="1128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内容占位符 16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67287"/>
          </a:xfrm>
        </p:spPr>
        <p:txBody>
          <a:bodyPr>
            <a:sp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空间立体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空间曲面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  <a:p>
            <a:pPr>
              <a:buFont typeface="Wingdings 3" pitchFamily="18" charset="2"/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	</a:t>
            </a:r>
            <a:r>
              <a:rPr lang="zh-CN" altLang="en-US" dirty="0" smtClean="0">
                <a:solidFill>
                  <a:srgbClr val="FF0000"/>
                </a:solidFill>
              </a:rPr>
              <a:t>关键在于确定该空间立体（或空间曲面）的</a:t>
            </a:r>
            <a:r>
              <a:rPr lang="zh-CN" altLang="en-US" dirty="0" smtClean="0">
                <a:solidFill>
                  <a:srgbClr val="0000FF"/>
                </a:solidFill>
              </a:rPr>
              <a:t>轮廓线</a:t>
            </a:r>
            <a:r>
              <a:rPr lang="zh-CN" altLang="en-US" dirty="0" smtClean="0">
                <a:solidFill>
                  <a:srgbClr val="FF0000"/>
                </a:solidFill>
              </a:rPr>
              <a:t>在坐标面的投影．</a:t>
            </a:r>
          </a:p>
        </p:txBody>
      </p:sp>
      <p:sp>
        <p:nvSpPr>
          <p:cNvPr id="1638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空间立体在坐标面上的投影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24500" y="1270000"/>
            <a:ext cx="1752600" cy="1866900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47925" y="3514725"/>
            <a:ext cx="2057400" cy="1719263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72100" y="3532188"/>
            <a:ext cx="2057400" cy="1701800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13025" y="1265238"/>
            <a:ext cx="1727200" cy="1878012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</p:spPr>
      </p:pic>
      <p:sp>
        <p:nvSpPr>
          <p:cNvPr id="19" name="右箭头 18"/>
          <p:cNvSpPr/>
          <p:nvPr/>
        </p:nvSpPr>
        <p:spPr>
          <a:xfrm>
            <a:off x="4629150" y="1974850"/>
            <a:ext cx="606425" cy="4572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4635500" y="4146550"/>
            <a:ext cx="606425" cy="4572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800" decel="100000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964237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设立体由上半球面                            和锥面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所围成，求该立体在 </a:t>
            </a:r>
            <a:r>
              <a:rPr lang="en-US" altLang="zh-CN" i="1" smtClean="0">
                <a:sym typeface="Symbol" pitchFamily="18" charset="2"/>
              </a:rPr>
              <a:t>xOy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zh-CN" altLang="en-US" smtClean="0">
                <a:sym typeface="Symbol" pitchFamily="18" charset="2"/>
              </a:rPr>
              <a:t>面</a:t>
            </a:r>
            <a:r>
              <a:rPr lang="zh-CN" altLang="en-US" smtClean="0"/>
              <a:t>上的投影． 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上半球面</a:t>
            </a:r>
            <a:r>
              <a:rPr lang="zh-CN" altLang="en-US" smtClean="0">
                <a:sym typeface="Symbol" pitchFamily="18" charset="2"/>
              </a:rPr>
              <a:t>与锥面的交线</a:t>
            </a:r>
            <a:endParaRPr lang="en-US" altLang="zh-CN" smtClean="0">
              <a:sym typeface="Symbol" pitchFamily="18" charset="2"/>
            </a:endParaRPr>
          </a:p>
          <a:p>
            <a:pPr algn="ctr"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消去变量 </a:t>
            </a:r>
            <a:r>
              <a:rPr lang="en-US" altLang="zh-CN" i="1" smtClean="0"/>
              <a:t>z</a:t>
            </a:r>
            <a:r>
              <a:rPr lang="zh-CN" altLang="en-US" smtClean="0"/>
              <a:t>，得到</a:t>
            </a:r>
            <a:r>
              <a:rPr lang="zh-CN" altLang="en-US" smtClean="0">
                <a:sym typeface="Symbol" pitchFamily="18" charset="2"/>
              </a:rPr>
              <a:t>曲线 </a:t>
            </a:r>
            <a:r>
              <a:rPr lang="en-US" altLang="zh-CN" i="1" smtClean="0">
                <a:sym typeface="Symbol" pitchFamily="18" charset="2"/>
              </a:rPr>
              <a:t>C</a:t>
            </a:r>
            <a:r>
              <a:rPr lang="zh-CN" altLang="en-US" smtClean="0">
                <a:sym typeface="Symbol" pitchFamily="18" charset="2"/>
              </a:rPr>
              <a:t> 关于 </a:t>
            </a:r>
            <a:r>
              <a:rPr lang="en-US" altLang="zh-CN" i="1" smtClean="0">
                <a:sym typeface="Symbol" pitchFamily="18" charset="2"/>
              </a:rPr>
              <a:t>xOy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zh-CN" altLang="en-US" smtClean="0">
                <a:sym typeface="Symbol" pitchFamily="18" charset="2"/>
              </a:rPr>
              <a:t>面的投影柱面：</a:t>
            </a:r>
            <a:endParaRPr lang="en-US" altLang="zh-CN" smtClean="0">
              <a:sym typeface="Symbol" pitchFamily="18" charset="2"/>
            </a:endParaRPr>
          </a:p>
          <a:p>
            <a:pPr algn="ctr">
              <a:buFont typeface="Wingdings 3" pitchFamily="18" charset="2"/>
              <a:buNone/>
            </a:pP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 +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2</a:t>
            </a:r>
            <a:r>
              <a:rPr lang="en-US" altLang="zh-CN" smtClean="0"/>
              <a:t> = 1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曲线 </a:t>
            </a:r>
            <a:r>
              <a:rPr lang="en-US" altLang="zh-CN" i="1" smtClean="0">
                <a:sym typeface="Symbol" pitchFamily="18" charset="2"/>
              </a:rPr>
              <a:t>C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zh-CN" altLang="en-US" smtClean="0"/>
              <a:t>在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xOy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zh-CN" altLang="en-US" smtClean="0">
                <a:sym typeface="Symbol" pitchFamily="18" charset="2"/>
              </a:rPr>
              <a:t>面</a:t>
            </a:r>
            <a:r>
              <a:rPr lang="zh-CN" altLang="en-US" smtClean="0"/>
              <a:t>上的投影曲线为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于是立体在 </a:t>
            </a:r>
            <a:r>
              <a:rPr lang="en-US" altLang="zh-CN" i="1" smtClean="0">
                <a:sym typeface="Symbol" pitchFamily="18" charset="2"/>
              </a:rPr>
              <a:t>xOy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zh-CN" altLang="en-US" smtClean="0">
                <a:sym typeface="Symbol" pitchFamily="18" charset="2"/>
              </a:rPr>
              <a:t>面</a:t>
            </a:r>
            <a:r>
              <a:rPr lang="zh-CN" altLang="en-US" smtClean="0"/>
              <a:t>上的投影为</a:t>
            </a:r>
            <a:endParaRPr lang="en-US" altLang="zh-CN" smtClean="0"/>
          </a:p>
          <a:p>
            <a:pPr algn="ctr">
              <a:buFont typeface="Wingdings 3" pitchFamily="18" charset="2"/>
              <a:buNone/>
            </a:pP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baseline="30000" smtClean="0">
                <a:solidFill>
                  <a:srgbClr val="FF0000"/>
                </a:solidFill>
              </a:rPr>
              <a:t>2</a:t>
            </a:r>
            <a:r>
              <a:rPr lang="en-US" altLang="zh-CN" smtClean="0">
                <a:solidFill>
                  <a:srgbClr val="FF0000"/>
                </a:solidFill>
              </a:rPr>
              <a:t> +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baseline="30000" smtClean="0">
                <a:solidFill>
                  <a:srgbClr val="FF0000"/>
                </a:solidFill>
              </a:rPr>
              <a:t>2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en-US" altLang="zh-CN" smtClean="0">
                <a:solidFill>
                  <a:srgbClr val="FF0000"/>
                </a:solidFill>
              </a:rPr>
              <a:t> 1</a:t>
            </a:r>
            <a:r>
              <a:rPr lang="zh-CN" altLang="en-US" smtClean="0"/>
              <a:t>．</a:t>
            </a:r>
            <a:endParaRPr lang="en-US" altLang="zh-CN" smtClean="0"/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3759200" y="261938"/>
          <a:ext cx="2108200" cy="558800"/>
        </p:xfrm>
        <a:graphic>
          <a:graphicData uri="http://schemas.openxmlformats.org/presentationml/2006/ole">
            <p:oleObj spid="_x0000_s16386" name="Equation" r:id="rId3" imgW="1054080" imgH="279360" progId="Equation.DSMT4">
              <p:embed/>
            </p:oleObj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4354513" y="1433513"/>
          <a:ext cx="2819400" cy="1168400"/>
        </p:xfrm>
        <a:graphic>
          <a:graphicData uri="http://schemas.openxmlformats.org/presentationml/2006/ole">
            <p:oleObj spid="_x0000_s16387" name="Equation" r:id="rId4" imgW="1409400" imgH="583920" progId="Equation.DSMT4">
              <p:embed/>
            </p:oleObj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6786563" y="261938"/>
          <a:ext cx="2057400" cy="558800"/>
        </p:xfrm>
        <a:graphic>
          <a:graphicData uri="http://schemas.openxmlformats.org/presentationml/2006/ole">
            <p:oleObj spid="_x0000_s16388" name="Equation" r:id="rId5" imgW="1028520" imgH="279360" progId="Equation.DSMT4">
              <p:embed/>
            </p:oleObj>
          </a:graphicData>
        </a:graphic>
      </p:graphicFrame>
      <p:pic>
        <p:nvPicPr>
          <p:cNvPr id="16391" name="Picture 8" descr="F:\为人师表\任教课程\高等数学\temp\p27-ex5-1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5000" y="3771900"/>
            <a:ext cx="34290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9" descr="F:\为人师表\任教课程\高等数学\temp\p27-ex5-2.bmp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715000" y="3771900"/>
            <a:ext cx="34290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F:\为人师表\任教课程\高等数学\temp\p27-ex5-3.bmp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715000" y="3771900"/>
            <a:ext cx="34290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3490913" y="4143375"/>
          <a:ext cx="1752600" cy="965200"/>
        </p:xfrm>
        <a:graphic>
          <a:graphicData uri="http://schemas.openxmlformats.org/presentationml/2006/ole">
            <p:oleObj spid="_x0000_s16389" name="Equation" r:id="rId9" imgW="876240" imgH="482400" progId="Equation.DSMT4">
              <p:embed/>
            </p:oleObj>
          </a:graphicData>
        </a:graphic>
      </p:graphicFrame>
      <p:sp>
        <p:nvSpPr>
          <p:cNvPr id="12" name="椭圆 11"/>
          <p:cNvSpPr/>
          <p:nvPr/>
        </p:nvSpPr>
        <p:spPr>
          <a:xfrm>
            <a:off x="5994400" y="4602163"/>
            <a:ext cx="2414588" cy="541337"/>
          </a:xfrm>
          <a:prstGeom prst="ellipse">
            <a:avLst/>
          </a:prstGeom>
          <a:noFill/>
          <a:ln w="28575" cmpd="sng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994400" y="5630863"/>
            <a:ext cx="2414588" cy="541337"/>
          </a:xfrm>
          <a:prstGeom prst="ellipse">
            <a:avLst/>
          </a:prstGeom>
          <a:noFill/>
          <a:ln w="28575" cmpd="sng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空间曲线的</a:t>
            </a:r>
            <a:r>
              <a:rPr lang="zh-CN" altLang="en-US" dirty="0" smtClean="0"/>
              <a:t>一般方程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空间曲线的参数方程</a:t>
            </a:r>
            <a:r>
              <a:rPr lang="en-US" altLang="zh-CN" dirty="0" smtClean="0"/>
              <a:t>	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=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 =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z</a:t>
            </a:r>
            <a:r>
              <a:rPr lang="en-US" altLang="zh-CN" dirty="0" smtClean="0"/>
              <a:t> = </a:t>
            </a:r>
            <a:r>
              <a:rPr lang="en-US" altLang="zh-CN" i="1" dirty="0" smtClean="0"/>
              <a:t>z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螺旋线的方程</a:t>
            </a:r>
            <a:r>
              <a:rPr lang="en-US" altLang="zh-CN" dirty="0" smtClean="0"/>
              <a:t>	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= </a:t>
            </a:r>
            <a:r>
              <a:rPr lang="en-US" altLang="zh-CN" i="1" dirty="0" smtClean="0"/>
              <a:t>a</a:t>
            </a:r>
            <a:r>
              <a:rPr lang="zh-CN" altLang="en-US" i="1" dirty="0" smtClean="0"/>
              <a:t> </a:t>
            </a:r>
            <a:r>
              <a:rPr lang="en-US" altLang="zh-CN" dirty="0" err="1" smtClean="0"/>
              <a:t>cos</a:t>
            </a:r>
            <a:r>
              <a:rPr lang="en-US" altLang="zh-CN" i="1" dirty="0" err="1" smtClean="0">
                <a:latin typeface="Symbol" pitchFamily="18" charset="2"/>
              </a:rPr>
              <a:t>q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 = </a:t>
            </a:r>
            <a:r>
              <a:rPr lang="en-US" altLang="zh-CN" i="1" dirty="0" smtClean="0"/>
              <a:t>a</a:t>
            </a:r>
            <a:r>
              <a:rPr lang="zh-CN" altLang="en-US" i="1" dirty="0" smtClean="0"/>
              <a:t> </a:t>
            </a:r>
            <a:r>
              <a:rPr lang="en-US" altLang="zh-CN" dirty="0" err="1" smtClean="0"/>
              <a:t>cos</a:t>
            </a:r>
            <a:r>
              <a:rPr lang="en-US" altLang="zh-CN" i="1" dirty="0" err="1" smtClean="0">
                <a:latin typeface="Symbol" pitchFamily="18" charset="2"/>
              </a:rPr>
              <a:t>q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z</a:t>
            </a:r>
            <a:r>
              <a:rPr lang="en-US" altLang="zh-CN" dirty="0" smtClean="0"/>
              <a:t> = </a:t>
            </a:r>
            <a:r>
              <a:rPr lang="en-US" altLang="zh-CN" i="1" dirty="0" err="1" smtClean="0"/>
              <a:t>b</a:t>
            </a:r>
            <a:r>
              <a:rPr lang="en-US" altLang="zh-CN" i="1" dirty="0" err="1" smtClean="0">
                <a:latin typeface="Symbol" pitchFamily="18" charset="2"/>
              </a:rPr>
              <a:t>q</a:t>
            </a:r>
            <a:endParaRPr lang="en-US" altLang="zh-CN" i="1" dirty="0" smtClean="0">
              <a:latin typeface="Symbol" pitchFamily="18" charset="2"/>
            </a:endParaRPr>
          </a:p>
          <a:p>
            <a:endParaRPr lang="en-US" altLang="zh-CN" i="1" dirty="0" smtClean="0">
              <a:latin typeface="Symbol" pitchFamily="18" charset="2"/>
            </a:endParaRPr>
          </a:p>
          <a:p>
            <a:r>
              <a:rPr lang="zh-CN" altLang="en-US" dirty="0" smtClean="0">
                <a:solidFill>
                  <a:srgbClr val="0000FF"/>
                </a:solidFill>
              </a:rPr>
              <a:t>结论：</a:t>
            </a:r>
          </a:p>
          <a:p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小结</a:t>
            </a:r>
            <a:endParaRPr lang="zh-CN" altLang="en-US" dirty="0"/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3716338" y="1331913"/>
          <a:ext cx="2463800" cy="939800"/>
        </p:xfrm>
        <a:graphic>
          <a:graphicData uri="http://schemas.openxmlformats.org/presentationml/2006/ole">
            <p:oleObj spid="_x0000_s17410" name="Equation" r:id="rId3" imgW="1231560" imgH="469800" progId="Equation.DSMT4">
              <p:embed/>
            </p:oleObj>
          </a:graphicData>
        </a:graphic>
      </p:graphicFrame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1444625" y="3824288"/>
            <a:ext cx="7156450" cy="2052637"/>
            <a:chOff x="910" y="2409"/>
            <a:chExt cx="4508" cy="1293"/>
          </a:xfrm>
        </p:grpSpPr>
        <p:sp>
          <p:nvSpPr>
            <p:cNvPr id="12" name="右箭头 11"/>
            <p:cNvSpPr/>
            <p:nvPr/>
          </p:nvSpPr>
          <p:spPr>
            <a:xfrm>
              <a:off x="2166" y="2639"/>
              <a:ext cx="382" cy="288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右箭头 14"/>
            <p:cNvSpPr/>
            <p:nvPr/>
          </p:nvSpPr>
          <p:spPr>
            <a:xfrm>
              <a:off x="3820" y="2639"/>
              <a:ext cx="382" cy="288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19" name="矩形 15"/>
            <p:cNvSpPr>
              <a:spLocks noChangeArrowheads="1"/>
            </p:cNvSpPr>
            <p:nvPr/>
          </p:nvSpPr>
          <p:spPr bwMode="auto">
            <a:xfrm>
              <a:off x="1084" y="2638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空间曲线</a:t>
              </a:r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17420" name="矩形 16"/>
            <p:cNvSpPr>
              <a:spLocks noChangeArrowheads="1"/>
            </p:cNvSpPr>
            <p:nvPr/>
          </p:nvSpPr>
          <p:spPr bwMode="auto">
            <a:xfrm>
              <a:off x="2738" y="2409"/>
              <a:ext cx="884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包含</a:t>
              </a:r>
            </a:p>
            <a:p>
              <a:pPr algn="ctr"/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投影柱面</a:t>
              </a:r>
            </a:p>
            <a:p>
              <a:pPr algn="ctr"/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的柱面</a:t>
              </a:r>
              <a:endParaRPr lang="en-US" altLang="zh-CN">
                <a:cs typeface="Times New Roman" pitchFamily="18" charset="0"/>
              </a:endParaRPr>
            </a:p>
          </p:txBody>
        </p:sp>
        <p:sp>
          <p:nvSpPr>
            <p:cNvPr id="17421" name="矩形 17"/>
            <p:cNvSpPr>
              <a:spLocks noChangeArrowheads="1"/>
            </p:cNvSpPr>
            <p:nvPr/>
          </p:nvSpPr>
          <p:spPr bwMode="auto">
            <a:xfrm>
              <a:off x="4392" y="2409"/>
              <a:ext cx="884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包含</a:t>
              </a:r>
            </a:p>
            <a:p>
              <a:pPr algn="ctr"/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投影曲线</a:t>
              </a:r>
            </a:p>
            <a:p>
              <a:pPr algn="ctr"/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的曲线</a:t>
              </a:r>
              <a:endParaRPr lang="en-US" altLang="zh-CN">
                <a:cs typeface="Times New Roman" pitchFamily="18" charset="0"/>
              </a:endParaRPr>
            </a:p>
          </p:txBody>
        </p:sp>
        <p:graphicFrame>
          <p:nvGraphicFramePr>
            <p:cNvPr id="8" name="Object 3"/>
            <p:cNvGraphicFramePr>
              <a:graphicFrameLocks noChangeAspect="1"/>
            </p:cNvGraphicFramePr>
            <p:nvPr/>
          </p:nvGraphicFramePr>
          <p:xfrm>
            <a:off x="910" y="3110"/>
            <a:ext cx="1216" cy="592"/>
          </p:xfrm>
          <a:graphic>
            <a:graphicData uri="http://schemas.openxmlformats.org/presentationml/2006/ole">
              <p:oleObj spid="_x0000_s17411" name="Equation" r:id="rId4" imgW="965160" imgH="469800" progId="Equation.DSMT4">
                <p:embed/>
              </p:oleObj>
            </a:graphicData>
          </a:graphic>
        </p:graphicFrame>
        <p:graphicFrame>
          <p:nvGraphicFramePr>
            <p:cNvPr id="9" name="Object 9"/>
            <p:cNvGraphicFramePr>
              <a:graphicFrameLocks noChangeAspect="1"/>
            </p:cNvGraphicFramePr>
            <p:nvPr/>
          </p:nvGraphicFramePr>
          <p:xfrm>
            <a:off x="2696" y="3278"/>
            <a:ext cx="976" cy="256"/>
          </p:xfrm>
          <a:graphic>
            <a:graphicData uri="http://schemas.openxmlformats.org/presentationml/2006/ole">
              <p:oleObj spid="_x0000_s17412" name="Equation" r:id="rId5" imgW="774360" imgH="203040" progId="Equation.DSMT4">
                <p:embed/>
              </p:oleObj>
            </a:graphicData>
          </a:graphic>
        </p:graphicFrame>
        <p:graphicFrame>
          <p:nvGraphicFramePr>
            <p:cNvPr id="10" name="Object 4"/>
            <p:cNvGraphicFramePr>
              <a:graphicFrameLocks noChangeAspect="1"/>
            </p:cNvGraphicFramePr>
            <p:nvPr/>
          </p:nvGraphicFramePr>
          <p:xfrm>
            <a:off x="4330" y="3110"/>
            <a:ext cx="1088" cy="592"/>
          </p:xfrm>
          <a:graphic>
            <a:graphicData uri="http://schemas.openxmlformats.org/presentationml/2006/ole">
              <p:oleObj spid="_x0000_s17413" name="Equation" r:id="rId6" imgW="863280" imgH="46980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任何空间曲线总可以看作空间中两曲面的交线．</a:t>
            </a:r>
            <a:endParaRPr lang="en-US" altLang="zh-CN" smtClean="0">
              <a:solidFill>
                <a:srgbClr val="FF0000"/>
              </a:solidFill>
            </a:endParaRPr>
          </a:p>
          <a:p>
            <a:endParaRPr lang="en-US" altLang="zh-CN" smtClean="0"/>
          </a:p>
          <a:p>
            <a:r>
              <a:rPr lang="zh-CN" altLang="en-US" smtClean="0"/>
              <a:t>空间曲线的一般方程</a:t>
            </a:r>
          </a:p>
          <a:p>
            <a:pPr>
              <a:buFont typeface="Wingdings 3" pitchFamily="18" charset="2"/>
              <a:buNone/>
            </a:pPr>
            <a:r>
              <a:rPr lang="zh-CN" altLang="en-US" i="1" smtClean="0"/>
              <a:t>	</a:t>
            </a: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特点：</a:t>
            </a:r>
            <a:r>
              <a:rPr lang="zh-CN" altLang="en-US" smtClean="0"/>
              <a:t>曲线 </a:t>
            </a:r>
            <a:r>
              <a:rPr lang="en-US" altLang="zh-CN" i="1" smtClean="0"/>
              <a:t>C</a:t>
            </a:r>
            <a:r>
              <a:rPr lang="en-US" altLang="zh-CN" smtClean="0"/>
              <a:t> </a:t>
            </a:r>
            <a:r>
              <a:rPr lang="zh-CN" altLang="en-US" smtClean="0"/>
              <a:t>上所有点的坐标都满足这两个方程；</a:t>
            </a:r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	 </a:t>
            </a:r>
            <a:r>
              <a:rPr lang="zh-CN" altLang="en-US" smtClean="0"/>
              <a:t>坐标同时满足这两个方程的点一定在曲线 </a:t>
            </a:r>
            <a:r>
              <a:rPr lang="en-US" altLang="zh-CN" i="1" smtClean="0"/>
              <a:t>C</a:t>
            </a:r>
            <a:r>
              <a:rPr lang="en-US" altLang="zh-CN" smtClean="0"/>
              <a:t> </a:t>
            </a:r>
            <a:r>
              <a:rPr lang="zh-CN" altLang="en-US" smtClean="0"/>
              <a:t>上．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一、空间曲线的一般方程</a:t>
            </a:r>
            <a:endParaRPr lang="zh-CN" altLang="en-US" dirty="0"/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3716338" y="2201863"/>
          <a:ext cx="2463800" cy="939800"/>
        </p:xfrm>
        <a:graphic>
          <a:graphicData uri="http://schemas.openxmlformats.org/presentationml/2006/ole">
            <p:oleObj spid="_x0000_s1026" name="Equation" r:id="rId3" imgW="1231560" imgH="469800" progId="Equation.DSMT4">
              <p:embed/>
            </p:oleObj>
          </a:graphicData>
        </a:graphic>
      </p:graphicFrame>
      <p:pic>
        <p:nvPicPr>
          <p:cNvPr id="1029" name="Picture 6" descr="J:\高等数学\pic\p25-空间曲线的一般方程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14988" y="4195763"/>
            <a:ext cx="3529012" cy="266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任意多边形 5"/>
          <p:cNvSpPr/>
          <p:nvPr/>
        </p:nvSpPr>
        <p:spPr>
          <a:xfrm>
            <a:off x="7215188" y="4591050"/>
            <a:ext cx="785812" cy="866775"/>
          </a:xfrm>
          <a:custGeom>
            <a:avLst/>
            <a:gdLst>
              <a:gd name="connsiteX0" fmla="*/ 863097 w 863097"/>
              <a:gd name="connsiteY0" fmla="*/ 0 h 995882"/>
              <a:gd name="connsiteX1" fmla="*/ 380245 w 863097"/>
              <a:gd name="connsiteY1" fmla="*/ 452674 h 995882"/>
              <a:gd name="connsiteX2" fmla="*/ 0 w 863097"/>
              <a:gd name="connsiteY2" fmla="*/ 995882 h 99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3097" h="995882">
                <a:moveTo>
                  <a:pt x="863097" y="0"/>
                </a:moveTo>
                <a:cubicBezTo>
                  <a:pt x="693596" y="143347"/>
                  <a:pt x="524095" y="286694"/>
                  <a:pt x="380245" y="452674"/>
                </a:cubicBezTo>
                <a:cubicBezTo>
                  <a:pt x="236395" y="618654"/>
                  <a:pt x="0" y="995882"/>
                  <a:pt x="0" y="995882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zh-CN" altLang="en-US" dirty="0" smtClean="0"/>
              <a:t>习题</a:t>
            </a:r>
            <a:r>
              <a:rPr lang="en-US" altLang="zh-CN" dirty="0" smtClean="0"/>
              <a:t>8 − 6 </a:t>
            </a:r>
          </a:p>
          <a:p>
            <a:pPr lvl="1">
              <a:defRPr/>
            </a:pPr>
            <a:r>
              <a:rPr lang="en-US" altLang="zh-CN" dirty="0" smtClean="0"/>
              <a:t>3</a:t>
            </a:r>
          </a:p>
          <a:p>
            <a:pPr lvl="1">
              <a:defRPr/>
            </a:pPr>
            <a:r>
              <a:rPr lang="en-US" altLang="zh-CN" dirty="0" smtClean="0"/>
              <a:t>4</a:t>
            </a:r>
          </a:p>
          <a:p>
            <a:pPr lvl="1">
              <a:defRPr/>
            </a:pPr>
            <a:r>
              <a:rPr lang="en-US" altLang="zh-CN" dirty="0" smtClean="0"/>
              <a:t>7</a:t>
            </a:r>
            <a:r>
              <a:rPr lang="zh-CN" altLang="en-US" dirty="0" smtClean="0">
                <a:solidFill>
                  <a:srgbClr val="FF0000"/>
                </a:solidFill>
              </a:rPr>
              <a:t>（答案详解中</a:t>
            </a:r>
            <a:r>
              <a:rPr lang="zh-CN" altLang="en-US" dirty="0" smtClean="0">
                <a:solidFill>
                  <a:srgbClr val="FF0000"/>
                </a:solidFill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问</a:t>
            </a:r>
            <a:r>
              <a:rPr lang="zh-CN" altLang="en-US" dirty="0" smtClean="0">
                <a:solidFill>
                  <a:srgbClr val="FF0000"/>
                </a:solidFill>
              </a:rPr>
              <a:t>的解答是错的，课后答案才正确）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altLang="zh-CN" dirty="0" smtClean="0"/>
              <a:t>8</a:t>
            </a:r>
          </a:p>
          <a:p>
            <a:pPr>
              <a:defRPr/>
            </a:pP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r>
              <a:rPr lang="zh-CN" altLang="en-US" dirty="0" smtClean="0"/>
              <a:t>总复习八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14</a:t>
            </a:r>
          </a:p>
          <a:p>
            <a:pPr lvl="1">
              <a:defRPr/>
            </a:pPr>
            <a:r>
              <a:rPr lang="en-US" altLang="zh-CN" dirty="0" smtClean="0"/>
              <a:t>17</a:t>
            </a:r>
          </a:p>
          <a:p>
            <a:pPr lvl="1">
              <a:defRPr/>
            </a:pPr>
            <a:r>
              <a:rPr lang="en-US" altLang="zh-CN" dirty="0" smtClean="0"/>
              <a:t>18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作业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J:\高等数学\pic\p25-ex1-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43675" y="3824288"/>
            <a:ext cx="2600325" cy="303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 descr="J:\高等数学\pic\p25-ex1-2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43675" y="3824288"/>
            <a:ext cx="2600325" cy="303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 descr="J:\高等数学\pic\p25-ex1-3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43675" y="3824288"/>
            <a:ext cx="2600325" cy="303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方程组                        表示怎样的曲线？</a:t>
            </a:r>
            <a:r>
              <a:rPr lang="zh-CN" altLang="en-US" smtClean="0">
                <a:solidFill>
                  <a:srgbClr val="FF0000"/>
                </a:solidFill>
              </a:rPr>
              <a:t>（</a:t>
            </a:r>
            <a:r>
              <a:rPr lang="en-US" altLang="zh-CN" smtClean="0">
                <a:solidFill>
                  <a:srgbClr val="FF0000"/>
                </a:solidFill>
              </a:rPr>
              <a:t>P.46</a:t>
            </a:r>
            <a:r>
              <a:rPr lang="zh-CN" altLang="en-US" smtClean="0">
                <a:solidFill>
                  <a:srgbClr val="FF0000"/>
                </a:solidFill>
              </a:rPr>
              <a:t>例</a:t>
            </a:r>
            <a:r>
              <a:rPr lang="en-US" altLang="zh-CN" smtClean="0">
                <a:solidFill>
                  <a:srgbClr val="FF0000"/>
                </a:solidFill>
              </a:rPr>
              <a:t>1</a:t>
            </a:r>
            <a:r>
              <a:rPr lang="zh-CN" altLang="en-US" smtClean="0">
                <a:solidFill>
                  <a:srgbClr val="FF0000"/>
                </a:solidFill>
              </a:rPr>
              <a:t>）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在空间直角坐标系中，</a:t>
            </a:r>
            <a:endParaRPr lang="en-US" altLang="zh-CN" smtClean="0"/>
          </a:p>
          <a:p>
            <a:r>
              <a:rPr lang="zh-CN" altLang="en-US" smtClean="0"/>
              <a:t>方程 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 +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2</a:t>
            </a:r>
            <a:r>
              <a:rPr lang="en-US" altLang="zh-CN" smtClean="0"/>
              <a:t> = 1 </a:t>
            </a:r>
            <a:r>
              <a:rPr lang="zh-CN" altLang="en-US" smtClean="0"/>
              <a:t>表示一个圆柱面（母线平行于 </a:t>
            </a:r>
            <a:r>
              <a:rPr lang="en-US" altLang="zh-CN" i="1" smtClean="0">
                <a:solidFill>
                  <a:srgbClr val="FF0000"/>
                </a:solidFill>
              </a:rPr>
              <a:t>z</a:t>
            </a:r>
            <a:r>
              <a:rPr lang="zh-CN" altLang="en-US" smtClean="0"/>
              <a:t> 轴，准线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是 </a:t>
            </a:r>
            <a:r>
              <a:rPr lang="en-US" altLang="zh-CN" i="1" smtClean="0"/>
              <a:t>xOy</a:t>
            </a:r>
            <a:r>
              <a:rPr lang="en-US" altLang="zh-CN" smtClean="0"/>
              <a:t> </a:t>
            </a:r>
            <a:r>
              <a:rPr lang="zh-CN" altLang="en-US" smtClean="0"/>
              <a:t>面上以原点为圆心、</a:t>
            </a:r>
            <a:r>
              <a:rPr lang="en-US" altLang="zh-CN" smtClean="0"/>
              <a:t>1</a:t>
            </a:r>
            <a:r>
              <a:rPr lang="zh-CN" altLang="en-US" smtClean="0"/>
              <a:t>为半径的圆）．</a:t>
            </a:r>
            <a:endParaRPr lang="en-US" altLang="zh-CN" smtClean="0"/>
          </a:p>
          <a:p>
            <a:r>
              <a:rPr lang="zh-CN" altLang="en-US" smtClean="0"/>
              <a:t>方程 </a:t>
            </a:r>
            <a:r>
              <a:rPr lang="en-US" altLang="zh-CN" smtClean="0"/>
              <a:t>2</a:t>
            </a:r>
            <a:r>
              <a:rPr lang="en-US" altLang="zh-CN" i="1" smtClean="0"/>
              <a:t>x</a:t>
            </a:r>
            <a:r>
              <a:rPr lang="en-US" altLang="zh-CN" smtClean="0"/>
              <a:t> + 3</a:t>
            </a:r>
            <a:r>
              <a:rPr lang="en-US" altLang="zh-CN" i="1" smtClean="0"/>
              <a:t>z</a:t>
            </a:r>
            <a:r>
              <a:rPr lang="en-US" altLang="zh-CN" smtClean="0"/>
              <a:t> = 6 </a:t>
            </a:r>
            <a:r>
              <a:rPr lang="zh-CN" altLang="en-US" smtClean="0"/>
              <a:t>表示一个平面（母线平行于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zh-CN" altLang="en-US" smtClean="0"/>
              <a:t> 轴，其准线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是 </a:t>
            </a:r>
            <a:r>
              <a:rPr lang="en-US" altLang="zh-CN" i="1" smtClean="0"/>
              <a:t>zOx</a:t>
            </a:r>
            <a:r>
              <a:rPr lang="en-US" altLang="zh-CN" smtClean="0"/>
              <a:t> </a:t>
            </a:r>
            <a:r>
              <a:rPr lang="zh-CN" altLang="en-US" smtClean="0"/>
              <a:t>面上的直线 </a:t>
            </a:r>
            <a:r>
              <a:rPr lang="en-US" altLang="zh-CN" smtClean="0"/>
              <a:t>2</a:t>
            </a:r>
            <a:r>
              <a:rPr lang="en-US" altLang="zh-CN" i="1" smtClean="0"/>
              <a:t>x</a:t>
            </a:r>
            <a:r>
              <a:rPr lang="en-US" altLang="zh-CN" smtClean="0"/>
              <a:t> + 3</a:t>
            </a:r>
            <a:r>
              <a:rPr lang="en-US" altLang="zh-CN" i="1" smtClean="0"/>
              <a:t>z</a:t>
            </a:r>
            <a:r>
              <a:rPr lang="en-US" altLang="zh-CN" smtClean="0"/>
              <a:t> = 6</a:t>
            </a:r>
            <a:r>
              <a:rPr lang="zh-CN" altLang="en-US" smtClean="0"/>
              <a:t>）．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于是方程组就表示上述圆柱面与平面的交线．</a:t>
            </a:r>
          </a:p>
          <a:p>
            <a:endParaRPr lang="zh-CN" altLang="en-US" smtClean="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224463" y="2071688"/>
            <a:ext cx="2500312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 flipH="1">
            <a:off x="7720013" y="2071688"/>
            <a:ext cx="1000125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914900" y="2928938"/>
            <a:ext cx="2643188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 flipH="1">
            <a:off x="7543800" y="2928938"/>
            <a:ext cx="1000125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 flipH="1">
            <a:off x="3568700" y="2071688"/>
            <a:ext cx="1655763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 flipH="1">
            <a:off x="3643313" y="2928938"/>
            <a:ext cx="1260475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2214563" y="500063"/>
          <a:ext cx="1651000" cy="965200"/>
        </p:xfrm>
        <a:graphic>
          <a:graphicData uri="http://schemas.openxmlformats.org/presentationml/2006/ole">
            <p:oleObj spid="_x0000_s2050" name="Equation" r:id="rId6" imgW="825480" imgH="482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329613" cy="447357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方程组                                表示怎样的曲线？</a:t>
            </a:r>
            <a:r>
              <a:rPr lang="zh-CN" altLang="en-US" smtClean="0">
                <a:solidFill>
                  <a:srgbClr val="FF0000"/>
                </a:solidFill>
              </a:rPr>
              <a:t>（</a:t>
            </a:r>
            <a:r>
              <a:rPr lang="en-US" altLang="zh-CN" smtClean="0">
                <a:solidFill>
                  <a:srgbClr val="FF0000"/>
                </a:solidFill>
              </a:rPr>
              <a:t>P.46</a:t>
            </a:r>
            <a:r>
              <a:rPr lang="zh-CN" altLang="en-US" smtClean="0">
                <a:solidFill>
                  <a:srgbClr val="FF0000"/>
                </a:solidFill>
              </a:rPr>
              <a:t>例</a:t>
            </a:r>
            <a:r>
              <a:rPr lang="en-US" altLang="zh-CN" smtClean="0">
                <a:solidFill>
                  <a:srgbClr val="FF0000"/>
                </a:solidFill>
              </a:rPr>
              <a:t>2</a:t>
            </a:r>
            <a:r>
              <a:rPr lang="zh-CN" altLang="en-US" smtClean="0">
                <a:solidFill>
                  <a:srgbClr val="FF0000"/>
                </a:solidFill>
              </a:rPr>
              <a:t>）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在空间直角坐标系中，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                            表示以原点为球心、</a:t>
            </a:r>
            <a:r>
              <a:rPr lang="en-US" altLang="zh-CN" i="1" smtClean="0"/>
              <a:t>a </a:t>
            </a:r>
            <a:r>
              <a:rPr lang="zh-CN" altLang="en-US" smtClean="0"/>
              <a:t>为半径的</a:t>
            </a:r>
            <a:r>
              <a:rPr lang="zh-CN" altLang="en-US" smtClean="0">
                <a:solidFill>
                  <a:srgbClr val="FF0000"/>
                </a:solidFill>
              </a:rPr>
              <a:t>上半球面</a:t>
            </a:r>
            <a:r>
              <a:rPr lang="en-US" altLang="zh-CN" smtClean="0"/>
              <a:t>.</a:t>
            </a:r>
          </a:p>
          <a:p>
            <a:pPr>
              <a:lnSpc>
                <a:spcPct val="150000"/>
              </a:lnSpc>
            </a:pP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                             表示一个圆柱面（母线平行于 </a:t>
            </a:r>
            <a:r>
              <a:rPr lang="en-US" altLang="zh-CN" i="1" smtClean="0">
                <a:solidFill>
                  <a:srgbClr val="FF0000"/>
                </a:solidFill>
              </a:rPr>
              <a:t>z</a:t>
            </a:r>
            <a:r>
              <a:rPr lang="zh-CN" altLang="en-US" smtClean="0"/>
              <a:t> 轴，准线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是 </a:t>
            </a:r>
            <a:r>
              <a:rPr lang="en-US" altLang="zh-CN" i="1" smtClean="0"/>
              <a:t>xOy</a:t>
            </a:r>
            <a:r>
              <a:rPr lang="en-US" altLang="zh-CN" smtClean="0"/>
              <a:t> </a:t>
            </a:r>
            <a:r>
              <a:rPr lang="zh-CN" altLang="en-US" smtClean="0"/>
              <a:t>面上以点</a:t>
            </a:r>
            <a:r>
              <a:rPr lang="en-US" altLang="zh-CN" smtClean="0"/>
              <a:t>(</a:t>
            </a:r>
            <a:r>
              <a:rPr lang="en-US" altLang="zh-CN" i="1" smtClean="0"/>
              <a:t>a</a:t>
            </a:r>
            <a:r>
              <a:rPr lang="en-US" altLang="zh-CN" smtClean="0"/>
              <a:t>/2, 0)</a:t>
            </a:r>
            <a:r>
              <a:rPr lang="zh-CN" altLang="en-US" smtClean="0"/>
              <a:t>为圆心、</a:t>
            </a:r>
            <a:r>
              <a:rPr lang="en-US" altLang="zh-CN" i="1" smtClean="0"/>
              <a:t> a</a:t>
            </a:r>
            <a:r>
              <a:rPr lang="en-US" altLang="zh-CN" smtClean="0"/>
              <a:t>/2</a:t>
            </a:r>
            <a:r>
              <a:rPr lang="zh-CN" altLang="en-US" smtClean="0"/>
              <a:t> 为半径的圆）．</a:t>
            </a:r>
            <a:endParaRPr lang="en-US" altLang="zh-CN" smtClean="0"/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2212975" y="244475"/>
          <a:ext cx="2382838" cy="1398588"/>
        </p:xfrm>
        <a:graphic>
          <a:graphicData uri="http://schemas.openxmlformats.org/presentationml/2006/ole">
            <p:oleObj spid="_x0000_s3074" name="Equation" r:id="rId3" imgW="1320480" imgH="774360" progId="Equation.DSMT4">
              <p:embed/>
            </p:oleObj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871538" y="2568575"/>
          <a:ext cx="2038350" cy="503238"/>
        </p:xfrm>
        <a:graphic>
          <a:graphicData uri="http://schemas.openxmlformats.org/presentationml/2006/ole">
            <p:oleObj spid="_x0000_s3075" name="Equation" r:id="rId4" imgW="1130040" imgH="279360" progId="Equation.DSMT4">
              <p:embed/>
            </p:oleObj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871538" y="3429000"/>
          <a:ext cx="2216150" cy="846138"/>
        </p:xfrm>
        <a:graphic>
          <a:graphicData uri="http://schemas.openxmlformats.org/presentationml/2006/ole">
            <p:oleObj spid="_x0000_s3076" name="Equation" r:id="rId5" imgW="1231560" imgH="469800" progId="Equation.DSMT4">
              <p:embed/>
            </p:oleObj>
          </a:graphicData>
        </a:graphic>
      </p:graphicFrame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786313" y="1538288"/>
            <a:ext cx="35925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维维安尼（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Viviani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）曲线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0" name="肘形连接符 9"/>
          <p:cNvCxnSpPr>
            <a:stCxn id="13" idx="3"/>
            <a:endCxn id="8" idx="3"/>
          </p:cNvCxnSpPr>
          <p:nvPr/>
        </p:nvCxnSpPr>
        <p:spPr>
          <a:xfrm flipV="1">
            <a:off x="7242175" y="1770063"/>
            <a:ext cx="1136650" cy="3968750"/>
          </a:xfrm>
          <a:prstGeom prst="bentConnector3">
            <a:avLst>
              <a:gd name="adj1" fmla="val 138948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3800" y="4724400"/>
            <a:ext cx="2238375" cy="20288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19" name="任意多边形 18"/>
          <p:cNvSpPr/>
          <p:nvPr/>
        </p:nvSpPr>
        <p:spPr>
          <a:xfrm>
            <a:off x="5484813" y="5284788"/>
            <a:ext cx="742950" cy="1044575"/>
          </a:xfrm>
          <a:custGeom>
            <a:avLst/>
            <a:gdLst>
              <a:gd name="connsiteX0" fmla="*/ 661381 w 741994"/>
              <a:gd name="connsiteY0" fmla="*/ 81790 h 1036791"/>
              <a:gd name="connsiteX1" fmla="*/ 650789 w 741994"/>
              <a:gd name="connsiteY1" fmla="*/ 558408 h 1036791"/>
              <a:gd name="connsiteX2" fmla="*/ 114153 w 741994"/>
              <a:gd name="connsiteY2" fmla="*/ 1017373 h 1036791"/>
              <a:gd name="connsiteX3" fmla="*/ 32951 w 741994"/>
              <a:gd name="connsiteY3" fmla="*/ 441901 h 1036791"/>
              <a:gd name="connsiteX4" fmla="*/ 311861 w 741994"/>
              <a:gd name="connsiteY4" fmla="*/ 67668 h 1036791"/>
              <a:gd name="connsiteX5" fmla="*/ 661381 w 741994"/>
              <a:gd name="connsiteY5" fmla="*/ 81790 h 1036791"/>
              <a:gd name="connsiteX0" fmla="*/ 661381 w 740109"/>
              <a:gd name="connsiteY0" fmla="*/ 81790 h 1036791"/>
              <a:gd name="connsiteX1" fmla="*/ 650789 w 740109"/>
              <a:gd name="connsiteY1" fmla="*/ 558408 h 1036791"/>
              <a:gd name="connsiteX2" fmla="*/ 114153 w 740109"/>
              <a:gd name="connsiteY2" fmla="*/ 1017373 h 1036791"/>
              <a:gd name="connsiteX3" fmla="*/ 32951 w 740109"/>
              <a:gd name="connsiteY3" fmla="*/ 441901 h 1036791"/>
              <a:gd name="connsiteX4" fmla="*/ 311861 w 740109"/>
              <a:gd name="connsiteY4" fmla="*/ 67668 h 1036791"/>
              <a:gd name="connsiteX5" fmla="*/ 661381 w 740109"/>
              <a:gd name="connsiteY5" fmla="*/ 81790 h 1036791"/>
              <a:gd name="connsiteX0" fmla="*/ 672317 w 751045"/>
              <a:gd name="connsiteY0" fmla="*/ 81790 h 1044165"/>
              <a:gd name="connsiteX1" fmla="*/ 661725 w 751045"/>
              <a:gd name="connsiteY1" fmla="*/ 558408 h 1044165"/>
              <a:gd name="connsiteX2" fmla="*/ 102973 w 751045"/>
              <a:gd name="connsiteY2" fmla="*/ 1024747 h 1044165"/>
              <a:gd name="connsiteX3" fmla="*/ 43887 w 751045"/>
              <a:gd name="connsiteY3" fmla="*/ 441901 h 1044165"/>
              <a:gd name="connsiteX4" fmla="*/ 322797 w 751045"/>
              <a:gd name="connsiteY4" fmla="*/ 67668 h 1044165"/>
              <a:gd name="connsiteX5" fmla="*/ 672317 w 751045"/>
              <a:gd name="connsiteY5" fmla="*/ 81790 h 1044165"/>
              <a:gd name="connsiteX0" fmla="*/ 672317 w 751045"/>
              <a:gd name="connsiteY0" fmla="*/ 81790 h 1044165"/>
              <a:gd name="connsiteX1" fmla="*/ 661725 w 751045"/>
              <a:gd name="connsiteY1" fmla="*/ 558408 h 1044165"/>
              <a:gd name="connsiteX2" fmla="*/ 102973 w 751045"/>
              <a:gd name="connsiteY2" fmla="*/ 1024747 h 1044165"/>
              <a:gd name="connsiteX3" fmla="*/ 43887 w 751045"/>
              <a:gd name="connsiteY3" fmla="*/ 441901 h 1044165"/>
              <a:gd name="connsiteX4" fmla="*/ 322797 w 751045"/>
              <a:gd name="connsiteY4" fmla="*/ 67668 h 1044165"/>
              <a:gd name="connsiteX5" fmla="*/ 672317 w 751045"/>
              <a:gd name="connsiteY5" fmla="*/ 81790 h 1044165"/>
              <a:gd name="connsiteX0" fmla="*/ 672317 w 751045"/>
              <a:gd name="connsiteY0" fmla="*/ 81790 h 1044165"/>
              <a:gd name="connsiteX1" fmla="*/ 661725 w 751045"/>
              <a:gd name="connsiteY1" fmla="*/ 558408 h 1044165"/>
              <a:gd name="connsiteX2" fmla="*/ 102973 w 751045"/>
              <a:gd name="connsiteY2" fmla="*/ 1024747 h 1044165"/>
              <a:gd name="connsiteX3" fmla="*/ 43887 w 751045"/>
              <a:gd name="connsiteY3" fmla="*/ 441901 h 1044165"/>
              <a:gd name="connsiteX4" fmla="*/ 322797 w 751045"/>
              <a:gd name="connsiteY4" fmla="*/ 67668 h 1044165"/>
              <a:gd name="connsiteX5" fmla="*/ 672317 w 751045"/>
              <a:gd name="connsiteY5" fmla="*/ 81790 h 1044165"/>
              <a:gd name="connsiteX0" fmla="*/ 665067 w 743795"/>
              <a:gd name="connsiteY0" fmla="*/ 81790 h 1044165"/>
              <a:gd name="connsiteX1" fmla="*/ 654475 w 743795"/>
              <a:gd name="connsiteY1" fmla="*/ 558408 h 1044165"/>
              <a:gd name="connsiteX2" fmla="*/ 95723 w 743795"/>
              <a:gd name="connsiteY2" fmla="*/ 1024747 h 1044165"/>
              <a:gd name="connsiteX3" fmla="*/ 36637 w 743795"/>
              <a:gd name="connsiteY3" fmla="*/ 441901 h 1044165"/>
              <a:gd name="connsiteX4" fmla="*/ 315547 w 743795"/>
              <a:gd name="connsiteY4" fmla="*/ 67668 h 1044165"/>
              <a:gd name="connsiteX5" fmla="*/ 665067 w 743795"/>
              <a:gd name="connsiteY5" fmla="*/ 81790 h 104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3795" h="1044165">
                <a:moveTo>
                  <a:pt x="665067" y="81790"/>
                </a:moveTo>
                <a:cubicBezTo>
                  <a:pt x="721555" y="163580"/>
                  <a:pt x="743795" y="380030"/>
                  <a:pt x="654475" y="558408"/>
                </a:cubicBezTo>
                <a:cubicBezTo>
                  <a:pt x="563270" y="714338"/>
                  <a:pt x="198696" y="1044165"/>
                  <a:pt x="95723" y="1024747"/>
                </a:cubicBezTo>
                <a:cubicBezTo>
                  <a:pt x="35017" y="931709"/>
                  <a:pt x="0" y="601414"/>
                  <a:pt x="36637" y="441901"/>
                </a:cubicBezTo>
                <a:cubicBezTo>
                  <a:pt x="73274" y="282388"/>
                  <a:pt x="211397" y="132394"/>
                  <a:pt x="315547" y="67668"/>
                </a:cubicBezTo>
                <a:cubicBezTo>
                  <a:pt x="419697" y="2942"/>
                  <a:pt x="608579" y="0"/>
                  <a:pt x="665067" y="81790"/>
                </a:cubicBezTo>
                <a:close/>
              </a:path>
            </a:pathLst>
          </a:cu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r>
              <a:rPr lang="zh-CN" altLang="en-US" smtClean="0"/>
              <a:t>空间曲线的参数方程</a:t>
            </a:r>
            <a:endParaRPr lang="en-US" altLang="zh-CN" i="1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二、空间曲线的参数方程</a:t>
            </a:r>
            <a:endParaRPr lang="zh-CN" altLang="en-US" dirty="0"/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3705225" y="1557338"/>
          <a:ext cx="1803400" cy="1397000"/>
        </p:xfrm>
        <a:graphic>
          <a:graphicData uri="http://schemas.openxmlformats.org/presentationml/2006/ole">
            <p:oleObj spid="_x0000_s4098" name="Equation" r:id="rId3" imgW="901440" imgH="698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cjl\Desktop\螺旋线-1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86450" y="2314575"/>
            <a:ext cx="3257550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C:\Users\cjl\Desktop\螺旋线-2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86450" y="2314575"/>
            <a:ext cx="3257550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cjl\Desktop\螺旋线-3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86450" y="2314575"/>
            <a:ext cx="3257550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Users\cjl\Desktop\螺旋线-4.bmp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886450" y="2314575"/>
            <a:ext cx="3257550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854700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若空间中一点 </a:t>
            </a:r>
            <a:r>
              <a:rPr lang="en-US" altLang="zh-CN" i="1" smtClean="0"/>
              <a:t>M</a:t>
            </a:r>
            <a:r>
              <a:rPr lang="zh-CN" altLang="en-US" smtClean="0"/>
              <a:t> 在圆柱面 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 +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2</a:t>
            </a:r>
            <a:r>
              <a:rPr lang="en-US" altLang="zh-CN" smtClean="0"/>
              <a:t> = </a:t>
            </a:r>
            <a:r>
              <a:rPr lang="en-US" altLang="zh-CN" i="1" smtClean="0"/>
              <a:t>a</a:t>
            </a:r>
            <a:r>
              <a:rPr lang="en-US" altLang="zh-CN" baseline="30000" smtClean="0"/>
              <a:t>2</a:t>
            </a:r>
            <a:r>
              <a:rPr lang="en-US" altLang="zh-CN" smtClean="0"/>
              <a:t> </a:t>
            </a:r>
            <a:r>
              <a:rPr lang="zh-CN" altLang="en-US" smtClean="0"/>
              <a:t>上以角速度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</a:rPr>
              <a:t>w</a:t>
            </a:r>
            <a:r>
              <a:rPr lang="zh-CN" altLang="en-US" smtClean="0"/>
              <a:t> 绕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 </a:t>
            </a:r>
            <a:r>
              <a:rPr lang="en-US" altLang="zh-CN" i="1" smtClean="0"/>
              <a:t>z</a:t>
            </a:r>
            <a:r>
              <a:rPr lang="zh-CN" altLang="en-US" smtClean="0"/>
              <a:t> 轴旋转，同时又以线速度 </a:t>
            </a:r>
            <a:r>
              <a:rPr lang="en-US" altLang="zh-CN" i="1" smtClean="0">
                <a:solidFill>
                  <a:srgbClr val="0000FF"/>
                </a:solidFill>
              </a:rPr>
              <a:t>v</a:t>
            </a:r>
            <a:r>
              <a:rPr lang="zh-CN" altLang="en-US" smtClean="0"/>
              <a:t> 沿着 </a:t>
            </a:r>
            <a:r>
              <a:rPr lang="en-US" altLang="zh-CN" i="1" smtClean="0"/>
              <a:t>z</a:t>
            </a:r>
            <a:r>
              <a:rPr lang="zh-CN" altLang="en-US" smtClean="0"/>
              <a:t> 轴的正方向上升（其中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i="1" smtClean="0">
                <a:latin typeface="Symbol" pitchFamily="18" charset="2"/>
              </a:rPr>
              <a:t>w</a:t>
            </a:r>
            <a:r>
              <a:rPr lang="zh-CN" altLang="en-US" smtClean="0"/>
              <a:t>、</a:t>
            </a:r>
            <a:r>
              <a:rPr lang="en-US" altLang="zh-CN" i="1" smtClean="0"/>
              <a:t>v</a:t>
            </a:r>
            <a:r>
              <a:rPr lang="zh-CN" altLang="en-US" smtClean="0"/>
              <a:t> 是常数），则点 </a:t>
            </a:r>
            <a:r>
              <a:rPr lang="en-US" altLang="zh-CN" i="1" smtClean="0"/>
              <a:t>M</a:t>
            </a:r>
            <a:r>
              <a:rPr lang="zh-CN" altLang="en-US" smtClean="0"/>
              <a:t> 的轨迹称为</a:t>
            </a:r>
            <a:r>
              <a:rPr lang="zh-CN" altLang="en-US" smtClean="0">
                <a:solidFill>
                  <a:srgbClr val="FF0000"/>
                </a:solidFill>
              </a:rPr>
              <a:t>螺旋线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设动点从点 </a:t>
            </a:r>
            <a:r>
              <a:rPr lang="en-US" altLang="zh-CN" i="1" smtClean="0">
                <a:solidFill>
                  <a:srgbClr val="0000FF"/>
                </a:solidFill>
              </a:rPr>
              <a:t>A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a</a:t>
            </a:r>
            <a:r>
              <a:rPr lang="en-US" altLang="zh-CN" smtClean="0">
                <a:solidFill>
                  <a:srgbClr val="0000FF"/>
                </a:solidFill>
              </a:rPr>
              <a:t>, 0, 0)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zh-CN" altLang="en-US" smtClean="0"/>
              <a:t>开始运动，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经过时间 </a:t>
            </a:r>
            <a:r>
              <a:rPr lang="en-US" altLang="zh-CN" i="1" smtClean="0"/>
              <a:t>t</a:t>
            </a:r>
            <a:r>
              <a:rPr lang="en-US" altLang="zh-CN" smtClean="0"/>
              <a:t> </a:t>
            </a:r>
            <a:r>
              <a:rPr lang="zh-CN" altLang="en-US" smtClean="0"/>
              <a:t>后，动点到达点 </a:t>
            </a:r>
            <a:r>
              <a:rPr lang="en-US" altLang="zh-CN" i="1" smtClean="0"/>
              <a:t>M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smtClean="0"/>
              <a:t>)</a:t>
            </a:r>
            <a:r>
              <a:rPr lang="zh-CN" altLang="en-US" smtClean="0"/>
              <a:t> 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记点 </a:t>
            </a:r>
            <a:r>
              <a:rPr lang="en-US" altLang="zh-CN" i="1" smtClean="0"/>
              <a:t>M</a:t>
            </a:r>
            <a:r>
              <a:rPr lang="zh-CN" altLang="en-US" smtClean="0"/>
              <a:t> 在 </a:t>
            </a:r>
            <a:r>
              <a:rPr lang="en-US" altLang="zh-CN" i="1" smtClean="0"/>
              <a:t>xOy</a:t>
            </a:r>
            <a:r>
              <a:rPr lang="en-US" altLang="zh-CN" smtClean="0"/>
              <a:t> </a:t>
            </a:r>
            <a:r>
              <a:rPr lang="zh-CN" altLang="en-US" smtClean="0"/>
              <a:t>面的投影为</a:t>
            </a:r>
            <a:r>
              <a:rPr lang="en-US" altLang="zh-CN" i="1" smtClean="0"/>
              <a:t>M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smtClean="0">
                <a:solidFill>
                  <a:srgbClr val="FF0000"/>
                </a:solidFill>
              </a:rPr>
              <a:t>0</a:t>
            </a:r>
            <a:r>
              <a:rPr lang="en-US" altLang="zh-CN" smtClean="0"/>
              <a:t>)</a:t>
            </a:r>
            <a:r>
              <a:rPr lang="zh-CN" altLang="en-US" smtClean="0"/>
              <a:t> 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则∠</a:t>
            </a:r>
            <a:r>
              <a:rPr lang="en-US" altLang="zh-CN" i="1" smtClean="0"/>
              <a:t>AOM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>
                <a:latin typeface="Symbol" pitchFamily="18" charset="2"/>
              </a:rPr>
              <a:t>w</a:t>
            </a:r>
            <a:r>
              <a:rPr lang="zh-CN" altLang="en-US" i="1" smtClean="0"/>
              <a:t> </a:t>
            </a:r>
            <a:r>
              <a:rPr lang="en-US" altLang="zh-CN" i="1" smtClean="0"/>
              <a:t>t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于是</a:t>
            </a:r>
            <a:r>
              <a:rPr lang="en-US" altLang="zh-CN" smtClean="0"/>
              <a:t>	</a:t>
            </a:r>
            <a:r>
              <a:rPr lang="en-US" altLang="zh-CN" i="1" smtClean="0"/>
              <a:t>x</a:t>
            </a:r>
            <a:r>
              <a:rPr lang="en-US" altLang="zh-CN" smtClean="0"/>
              <a:t> = |</a:t>
            </a:r>
            <a:r>
              <a:rPr lang="en-US" altLang="zh-CN" i="1" smtClean="0"/>
              <a:t>OM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|cos</a:t>
            </a:r>
            <a:r>
              <a:rPr lang="en-US" altLang="zh-CN" i="1" smtClean="0">
                <a:latin typeface="Symbol" pitchFamily="18" charset="2"/>
              </a:rPr>
              <a:t>w</a:t>
            </a:r>
            <a:r>
              <a:rPr lang="zh-CN" altLang="en-US" i="1" smtClean="0"/>
              <a:t> </a:t>
            </a:r>
            <a:r>
              <a:rPr lang="en-US" altLang="zh-CN" i="1" smtClean="0"/>
              <a:t>t</a:t>
            </a:r>
            <a:r>
              <a:rPr lang="en-US" altLang="zh-CN" smtClean="0"/>
              <a:t>  =</a:t>
            </a:r>
            <a:r>
              <a:rPr lang="zh-CN" altLang="en-US" smtClean="0"/>
              <a:t> </a:t>
            </a:r>
            <a:r>
              <a:rPr lang="en-US" altLang="zh-CN" i="1" smtClean="0"/>
              <a:t>a </a:t>
            </a:r>
            <a:r>
              <a:rPr lang="en-US" altLang="zh-CN" smtClean="0"/>
              <a:t>cos</a:t>
            </a:r>
            <a:r>
              <a:rPr lang="en-US" altLang="zh-CN" i="1" smtClean="0">
                <a:latin typeface="Symbol" pitchFamily="18" charset="2"/>
              </a:rPr>
              <a:t>w</a:t>
            </a:r>
            <a:r>
              <a:rPr lang="zh-CN" altLang="en-US" i="1" smtClean="0"/>
              <a:t> </a:t>
            </a:r>
            <a:r>
              <a:rPr lang="en-US" altLang="zh-CN" i="1" smtClean="0"/>
              <a:t>t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	</a:t>
            </a:r>
            <a:r>
              <a:rPr lang="en-US" altLang="zh-CN" i="1" smtClean="0"/>
              <a:t>y</a:t>
            </a:r>
            <a:r>
              <a:rPr lang="en-US" altLang="zh-CN" smtClean="0"/>
              <a:t> = |</a:t>
            </a:r>
            <a:r>
              <a:rPr lang="en-US" altLang="zh-CN" i="1" smtClean="0"/>
              <a:t>OM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|sin</a:t>
            </a:r>
            <a:r>
              <a:rPr lang="en-US" altLang="zh-CN" i="1" smtClean="0">
                <a:latin typeface="Symbol" pitchFamily="18" charset="2"/>
              </a:rPr>
              <a:t>w</a:t>
            </a:r>
            <a:r>
              <a:rPr lang="zh-CN" altLang="en-US" i="1" smtClean="0"/>
              <a:t> </a:t>
            </a:r>
            <a:r>
              <a:rPr lang="en-US" altLang="zh-CN" i="1" smtClean="0"/>
              <a:t>t</a:t>
            </a:r>
            <a:r>
              <a:rPr lang="en-US" altLang="zh-CN" smtClean="0"/>
              <a:t>  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a </a:t>
            </a:r>
            <a:r>
              <a:rPr lang="en-US" altLang="zh-CN" smtClean="0"/>
              <a:t>sin</a:t>
            </a:r>
            <a:r>
              <a:rPr lang="en-US" altLang="zh-CN" i="1" smtClean="0">
                <a:latin typeface="Symbol" pitchFamily="18" charset="2"/>
              </a:rPr>
              <a:t>w</a:t>
            </a:r>
            <a:r>
              <a:rPr lang="zh-CN" altLang="en-US" i="1" smtClean="0"/>
              <a:t> </a:t>
            </a:r>
            <a:r>
              <a:rPr lang="en-US" altLang="zh-CN" i="1" smtClean="0"/>
              <a:t>t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	</a:t>
            </a:r>
            <a:r>
              <a:rPr lang="en-US" altLang="zh-CN" i="1" smtClean="0"/>
              <a:t>z</a:t>
            </a:r>
            <a:r>
              <a:rPr lang="en-US" altLang="zh-CN" smtClean="0"/>
              <a:t> = |</a:t>
            </a:r>
            <a:r>
              <a:rPr lang="en-US" altLang="zh-CN" i="1" smtClean="0"/>
              <a:t>MM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| 	   </a:t>
            </a:r>
            <a:r>
              <a:rPr lang="zh-CN" altLang="en-US" smtClean="0"/>
              <a:t> </a:t>
            </a:r>
            <a:r>
              <a:rPr lang="en-US" altLang="zh-CN" smtClean="0"/>
              <a:t>= </a:t>
            </a:r>
            <a:r>
              <a:rPr lang="en-US" altLang="zh-CN" i="1" smtClean="0"/>
              <a:t>vt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螺旋线的参数方程</a:t>
            </a:r>
            <a:endParaRPr lang="zh-CN" altLang="en-US" smtClean="0"/>
          </a:p>
        </p:txBody>
      </p:sp>
      <p:grpSp>
        <p:nvGrpSpPr>
          <p:cNvPr id="8" name="组合 19"/>
          <p:cNvGrpSpPr>
            <a:grpSpLocks/>
          </p:cNvGrpSpPr>
          <p:nvPr/>
        </p:nvGrpSpPr>
        <p:grpSpPr bwMode="auto">
          <a:xfrm>
            <a:off x="6919913" y="5484813"/>
            <a:ext cx="1273175" cy="660400"/>
            <a:chOff x="6919954" y="5485536"/>
            <a:chExt cx="1273184" cy="659794"/>
          </a:xfrm>
        </p:grpSpPr>
        <p:cxnSp>
          <p:nvCxnSpPr>
            <p:cNvPr id="9" name="直接连接符 8"/>
            <p:cNvCxnSpPr>
              <a:cxnSpLocks noChangeAspect="1"/>
            </p:cNvCxnSpPr>
            <p:nvPr/>
          </p:nvCxnSpPr>
          <p:spPr>
            <a:xfrm flipV="1">
              <a:off x="7699422" y="5929628"/>
              <a:ext cx="215902" cy="215702"/>
            </a:xfrm>
            <a:prstGeom prst="line">
              <a:avLst/>
            </a:prstGeom>
            <a:ln w="28575">
              <a:solidFill>
                <a:srgbClr val="FFFF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cxnSpLocks noChangeAspect="1"/>
            </p:cNvCxnSpPr>
            <p:nvPr/>
          </p:nvCxnSpPr>
          <p:spPr>
            <a:xfrm>
              <a:off x="7170781" y="5886804"/>
              <a:ext cx="503241" cy="250595"/>
            </a:xfrm>
            <a:prstGeom prst="line">
              <a:avLst/>
            </a:prstGeom>
            <a:ln w="28575">
              <a:solidFill>
                <a:srgbClr val="FFFF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34" name="矩形 16"/>
            <p:cNvSpPr>
              <a:spLocks noChangeArrowheads="1"/>
            </p:cNvSpPr>
            <p:nvPr/>
          </p:nvSpPr>
          <p:spPr bwMode="auto">
            <a:xfrm>
              <a:off x="6919954" y="5495801"/>
              <a:ext cx="3385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5135" name="矩形 17"/>
            <p:cNvSpPr>
              <a:spLocks noChangeArrowheads="1"/>
            </p:cNvSpPr>
            <p:nvPr/>
          </p:nvSpPr>
          <p:spPr bwMode="auto">
            <a:xfrm>
              <a:off x="7872216" y="5485536"/>
              <a:ext cx="32092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zh-CN" altLang="en-US">
                <a:solidFill>
                  <a:srgbClr val="FFFF00"/>
                </a:solidFill>
              </a:endParaRPr>
            </a:p>
          </p:txBody>
        </p:sp>
      </p:grpSp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3170238" y="5143500"/>
          <a:ext cx="1930400" cy="1397000"/>
        </p:xfrm>
        <a:graphic>
          <a:graphicData uri="http://schemas.openxmlformats.org/presentationml/2006/ole">
            <p:oleObj spid="_x0000_s5122" name="Equation" r:id="rId8" imgW="965160" imgH="698400" progId="Equation.DSMT4">
              <p:embed/>
            </p:oleObj>
          </a:graphicData>
        </a:graphic>
      </p:graphicFrame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3516313" y="3887788"/>
            <a:ext cx="1527175" cy="3603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3516313" y="4327525"/>
            <a:ext cx="1527175" cy="3587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3516313" y="4756150"/>
            <a:ext cx="1527175" cy="3587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78802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若空间中一点 </a:t>
            </a:r>
            <a:r>
              <a:rPr lang="en-US" altLang="zh-CN" i="1" smtClean="0"/>
              <a:t>M</a:t>
            </a:r>
            <a:r>
              <a:rPr lang="zh-CN" altLang="en-US" smtClean="0"/>
              <a:t> 在圆柱面 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 +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2</a:t>
            </a:r>
            <a:r>
              <a:rPr lang="en-US" altLang="zh-CN" smtClean="0"/>
              <a:t> = </a:t>
            </a:r>
            <a:r>
              <a:rPr lang="en-US" altLang="zh-CN" i="1" smtClean="0"/>
              <a:t>a</a:t>
            </a:r>
            <a:r>
              <a:rPr lang="en-US" altLang="zh-CN" baseline="30000" smtClean="0"/>
              <a:t>2</a:t>
            </a:r>
            <a:r>
              <a:rPr lang="en-US" altLang="zh-CN" smtClean="0"/>
              <a:t> </a:t>
            </a:r>
            <a:r>
              <a:rPr lang="zh-CN" altLang="en-US" smtClean="0"/>
              <a:t>上以角速度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</a:rPr>
              <a:t>w</a:t>
            </a:r>
            <a:r>
              <a:rPr lang="zh-CN" altLang="en-US" smtClean="0"/>
              <a:t> 绕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 </a:t>
            </a:r>
            <a:r>
              <a:rPr lang="en-US" altLang="zh-CN" i="1" smtClean="0"/>
              <a:t>z</a:t>
            </a:r>
            <a:r>
              <a:rPr lang="zh-CN" altLang="en-US" smtClean="0"/>
              <a:t> 轴旋转，同时又以线速度 </a:t>
            </a:r>
            <a:r>
              <a:rPr lang="en-US" altLang="zh-CN" i="1" smtClean="0">
                <a:solidFill>
                  <a:srgbClr val="0000FF"/>
                </a:solidFill>
              </a:rPr>
              <a:t>v</a:t>
            </a:r>
            <a:r>
              <a:rPr lang="zh-CN" altLang="en-US" smtClean="0"/>
              <a:t> 沿着 </a:t>
            </a:r>
            <a:r>
              <a:rPr lang="en-US" altLang="zh-CN" i="1" smtClean="0"/>
              <a:t>z</a:t>
            </a:r>
            <a:r>
              <a:rPr lang="zh-CN" altLang="en-US" smtClean="0"/>
              <a:t> 轴的正方向上升（其中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i="1" smtClean="0">
                <a:latin typeface="Symbol" pitchFamily="18" charset="2"/>
              </a:rPr>
              <a:t>w</a:t>
            </a:r>
            <a:r>
              <a:rPr lang="zh-CN" altLang="en-US" smtClean="0"/>
              <a:t>、</a:t>
            </a:r>
            <a:r>
              <a:rPr lang="en-US" altLang="zh-CN" i="1" smtClean="0"/>
              <a:t>v</a:t>
            </a:r>
            <a:r>
              <a:rPr lang="zh-CN" altLang="en-US" smtClean="0"/>
              <a:t> 是常数），则点 </a:t>
            </a:r>
            <a:r>
              <a:rPr lang="en-US" altLang="zh-CN" i="1" smtClean="0"/>
              <a:t>M</a:t>
            </a:r>
            <a:r>
              <a:rPr lang="zh-CN" altLang="en-US" smtClean="0"/>
              <a:t> 的轨迹称为</a:t>
            </a:r>
            <a:r>
              <a:rPr lang="zh-CN" altLang="en-US" smtClean="0">
                <a:solidFill>
                  <a:srgbClr val="FF0000"/>
                </a:solidFill>
              </a:rPr>
              <a:t>螺旋线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结论：</a:t>
            </a:r>
            <a:r>
              <a:rPr lang="zh-CN" altLang="en-US" smtClean="0"/>
              <a:t>螺旋线的参数方程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令 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US" altLang="zh-CN" smtClean="0">
                <a:solidFill>
                  <a:srgbClr val="FF0000"/>
                </a:solidFill>
              </a:rPr>
              <a:t> = 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w</a:t>
            </a:r>
            <a:r>
              <a:rPr lang="en-US" altLang="zh-CN" i="1" smtClean="0">
                <a:solidFill>
                  <a:srgbClr val="FF0000"/>
                </a:solidFill>
              </a:rPr>
              <a:t>t</a:t>
            </a:r>
            <a:r>
              <a:rPr lang="zh-CN" altLang="en-US" smtClean="0"/>
              <a:t>，则                     （</a:t>
            </a:r>
            <a:r>
              <a:rPr lang="en-US" altLang="zh-CN" i="1" smtClean="0"/>
              <a:t>b </a:t>
            </a:r>
            <a:r>
              <a:rPr lang="en-US" altLang="zh-CN" smtClean="0"/>
              <a:t>= </a:t>
            </a:r>
            <a:r>
              <a:rPr lang="en-US" altLang="zh-CN" i="1" smtClean="0"/>
              <a:t>v</a:t>
            </a:r>
            <a:r>
              <a:rPr lang="zh-CN" altLang="en-US" i="1" smtClean="0"/>
              <a:t> </a:t>
            </a:r>
            <a:r>
              <a:rPr lang="en-US" altLang="zh-CN" smtClean="0"/>
              <a:t>/</a:t>
            </a:r>
            <a:r>
              <a:rPr lang="en-US" altLang="zh-CN" i="1" smtClean="0">
                <a:latin typeface="Symbol" pitchFamily="18" charset="2"/>
              </a:rPr>
              <a:t>w</a:t>
            </a:r>
            <a:r>
              <a:rPr lang="zh-CN" altLang="en-US" smtClean="0">
                <a:latin typeface="Symbol" pitchFamily="18" charset="2"/>
              </a:rPr>
              <a:t>）</a:t>
            </a:r>
            <a:r>
              <a:rPr lang="en-US" altLang="zh-CN" smtClean="0"/>
              <a:t>.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螺旋线的重要性质</a:t>
            </a:r>
            <a:r>
              <a:rPr lang="zh-CN" altLang="en-US" smtClean="0"/>
              <a:t>（课本</a:t>
            </a:r>
            <a:r>
              <a:rPr lang="en-US" altLang="zh-CN" smtClean="0"/>
              <a:t>P.47</a:t>
            </a:r>
            <a:r>
              <a:rPr lang="zh-CN" altLang="en-US" smtClean="0"/>
              <a:t>）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2500313" y="3786188"/>
          <a:ext cx="1574800" cy="1397000"/>
        </p:xfrm>
        <a:graphic>
          <a:graphicData uri="http://schemas.openxmlformats.org/presentationml/2006/ole">
            <p:oleObj spid="_x0000_s6146" name="Equation" r:id="rId4" imgW="787320" imgH="698400" progId="Equation.DSMT4">
              <p:embed/>
            </p:oleObj>
          </a:graphicData>
        </a:graphic>
      </p:graphicFrame>
      <p:pic>
        <p:nvPicPr>
          <p:cNvPr id="6149" name="Picture 5" descr="C:\Users\cjl\Desktop\螺旋线-4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86450" y="2314575"/>
            <a:ext cx="3257550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150" name="组合 14"/>
          <p:cNvGrpSpPr>
            <a:grpSpLocks/>
          </p:cNvGrpSpPr>
          <p:nvPr/>
        </p:nvGrpSpPr>
        <p:grpSpPr bwMode="auto">
          <a:xfrm>
            <a:off x="6919913" y="5484813"/>
            <a:ext cx="1273175" cy="660400"/>
            <a:chOff x="6919954" y="5485536"/>
            <a:chExt cx="1273184" cy="659794"/>
          </a:xfrm>
        </p:grpSpPr>
        <p:cxnSp>
          <p:nvCxnSpPr>
            <p:cNvPr id="16" name="直接连接符 15"/>
            <p:cNvCxnSpPr>
              <a:cxnSpLocks noChangeAspect="1"/>
            </p:cNvCxnSpPr>
            <p:nvPr/>
          </p:nvCxnSpPr>
          <p:spPr>
            <a:xfrm flipV="1">
              <a:off x="7699422" y="5929628"/>
              <a:ext cx="215902" cy="215702"/>
            </a:xfrm>
            <a:prstGeom prst="line">
              <a:avLst/>
            </a:prstGeom>
            <a:ln w="28575">
              <a:solidFill>
                <a:srgbClr val="FFFF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cxnSpLocks noChangeAspect="1"/>
            </p:cNvCxnSpPr>
            <p:nvPr/>
          </p:nvCxnSpPr>
          <p:spPr>
            <a:xfrm>
              <a:off x="7170781" y="5886804"/>
              <a:ext cx="503241" cy="250595"/>
            </a:xfrm>
            <a:prstGeom prst="line">
              <a:avLst/>
            </a:prstGeom>
            <a:ln w="28575">
              <a:solidFill>
                <a:srgbClr val="FFFF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53" name="矩形 20"/>
            <p:cNvSpPr>
              <a:spLocks noChangeArrowheads="1"/>
            </p:cNvSpPr>
            <p:nvPr/>
          </p:nvSpPr>
          <p:spPr bwMode="auto">
            <a:xfrm>
              <a:off x="6919954" y="5495801"/>
              <a:ext cx="3385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6154" name="矩形 21"/>
            <p:cNvSpPr>
              <a:spLocks noChangeArrowheads="1"/>
            </p:cNvSpPr>
            <p:nvPr/>
          </p:nvSpPr>
          <p:spPr bwMode="auto">
            <a:xfrm>
              <a:off x="7872216" y="5485536"/>
              <a:ext cx="32092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zh-CN" altLang="en-US">
                <a:solidFill>
                  <a:srgbClr val="FFFF00"/>
                </a:solidFill>
              </a:endParaRPr>
            </a:p>
          </p:txBody>
        </p:sp>
      </p:grpSp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4064000" y="2032000"/>
          <a:ext cx="1930400" cy="1397000"/>
        </p:xfrm>
        <a:graphic>
          <a:graphicData uri="http://schemas.openxmlformats.org/presentationml/2006/ole">
            <p:oleObj spid="_x0000_s6147" name="Equation" r:id="rId6" imgW="965160" imgH="698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endParaRPr lang="en-US" altLang="zh-CN" smtClean="0"/>
          </a:p>
          <a:p>
            <a:r>
              <a:rPr lang="zh-CN" altLang="en-US" smtClean="0"/>
              <a:t>空间曲线的参数方程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曲面的参数方程通常是含</a:t>
            </a:r>
            <a:r>
              <a:rPr lang="zh-CN" altLang="en-US" smtClean="0">
                <a:solidFill>
                  <a:srgbClr val="FF0000"/>
                </a:solidFill>
              </a:rPr>
              <a:t>两个参数</a:t>
            </a:r>
            <a:r>
              <a:rPr lang="zh-CN" altLang="en-US" smtClean="0"/>
              <a:t>的方程，形如</a:t>
            </a:r>
            <a:endParaRPr lang="en-US" altLang="zh-CN" i="1" smtClean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曲面的参数方程</a:t>
            </a: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3706813" y="1557338"/>
          <a:ext cx="1803400" cy="1397000"/>
        </p:xfrm>
        <a:graphic>
          <a:graphicData uri="http://schemas.openxmlformats.org/presentationml/2006/ole">
            <p:oleObj spid="_x0000_s7170" name="Equation" r:id="rId4" imgW="901440" imgH="69840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3746500" y="3933825"/>
          <a:ext cx="1651000" cy="1397000"/>
        </p:xfrm>
        <a:graphic>
          <a:graphicData uri="http://schemas.openxmlformats.org/presentationml/2006/ole">
            <p:oleObj spid="_x0000_s7171" name="Equation" r:id="rId5" imgW="825480" imgH="698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曲面的参数方程</a:t>
            </a:r>
          </a:p>
        </p:txBody>
      </p:sp>
      <p:sp>
        <p:nvSpPr>
          <p:cNvPr id="57349" name="Rectangle 5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4473575"/>
          </a:xfrm>
          <a:noFill/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例如，空间曲线 </a:t>
            </a:r>
            <a:r>
              <a:rPr lang="en-US" altLang="zh-CN" i="1" smtClean="0"/>
              <a:t>C </a:t>
            </a:r>
            <a:r>
              <a:rPr lang="zh-CN" altLang="en-US" smtClean="0"/>
              <a:t>：                                      绕 </a:t>
            </a:r>
            <a:r>
              <a:rPr lang="en-US" altLang="zh-CN" i="1" smtClean="0">
                <a:solidFill>
                  <a:srgbClr val="FF0000"/>
                </a:solidFill>
              </a:rPr>
              <a:t>z</a:t>
            </a:r>
            <a:r>
              <a:rPr lang="en-US" altLang="zh-CN" smtClean="0"/>
              <a:t> </a:t>
            </a:r>
            <a:r>
              <a:rPr lang="zh-CN" altLang="en-US" smtClean="0"/>
              <a:t>轴旋转，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设</a:t>
            </a:r>
            <a:r>
              <a:rPr lang="en-US" altLang="zh-CN" i="1" smtClean="0">
                <a:latin typeface="Symbol" pitchFamily="18" charset="2"/>
                <a:ea typeface="方正舒体" pitchFamily="2" charset="-122"/>
                <a:sym typeface="Symbol" pitchFamily="18" charset="2"/>
              </a:rPr>
              <a:t>q</a:t>
            </a:r>
            <a:r>
              <a:rPr lang="zh-CN" altLang="en-US" smtClean="0"/>
              <a:t> 表示 </a:t>
            </a:r>
            <a:r>
              <a:rPr lang="en-US" altLang="zh-CN" i="1" smtClean="0">
                <a:solidFill>
                  <a:schemeClr val="bg1"/>
                </a:solidFill>
              </a:rPr>
              <a:t>PM</a:t>
            </a:r>
            <a:r>
              <a:rPr lang="en-US" altLang="zh-CN" smtClean="0"/>
              <a:t> </a:t>
            </a:r>
            <a:r>
              <a:rPr lang="zh-CN" altLang="en-US" smtClean="0"/>
              <a:t>与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/>
              <a:t> </a:t>
            </a:r>
            <a:r>
              <a:rPr lang="zh-CN" altLang="en-US" smtClean="0"/>
              <a:t>轴正向的夹角，则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旋转曲面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的方程为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其中</a:t>
            </a: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3276600" y="1514475"/>
          <a:ext cx="3048000" cy="1397000"/>
        </p:xfrm>
        <a:graphic>
          <a:graphicData uri="http://schemas.openxmlformats.org/presentationml/2006/ole">
            <p:oleObj spid="_x0000_s8194" name="Equation" r:id="rId3" imgW="1523880" imgH="69840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943100" y="3643313"/>
          <a:ext cx="3784600" cy="1955800"/>
        </p:xfrm>
        <a:graphic>
          <a:graphicData uri="http://schemas.openxmlformats.org/presentationml/2006/ole">
            <p:oleObj spid="_x0000_s8195" name="Equation" r:id="rId4" imgW="1892160" imgH="977760" progId="Equation.DSMT4">
              <p:embed/>
            </p:oleObj>
          </a:graphicData>
        </a:graphic>
      </p:graphicFrame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2135188" y="3703638"/>
            <a:ext cx="1800225" cy="590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2135188" y="4335463"/>
            <a:ext cx="1800225" cy="590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8206" name="Picture 2" descr="C:\Users\cjl\Desktop\p21-旋转面-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57875" y="3500438"/>
            <a:ext cx="3286125" cy="335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cjl\Desktop\p21-旋转面-2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57875" y="3500438"/>
            <a:ext cx="3286125" cy="335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5" name="Picture 23" descr="F:\为人师表\任教课程\高等数学\temp\p21-旋转面-3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857875" y="3500438"/>
            <a:ext cx="3286125" cy="335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7360" name="Object 16"/>
          <p:cNvGraphicFramePr>
            <a:graphicFrameLocks noChangeAspect="1"/>
          </p:cNvGraphicFramePr>
          <p:nvPr/>
        </p:nvGraphicFramePr>
        <p:xfrm>
          <a:off x="1277938" y="5589588"/>
          <a:ext cx="2947987" cy="406400"/>
        </p:xfrm>
        <a:graphic>
          <a:graphicData uri="http://schemas.openxmlformats.org/presentationml/2006/ole">
            <p:oleObj spid="_x0000_s8196" name="Equation" r:id="rId8" imgW="1473120" imgH="203040" progId="Equation.DSMT4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7740650" y="4076700"/>
          <a:ext cx="1317625" cy="303213"/>
        </p:xfrm>
        <a:graphic>
          <a:graphicData uri="http://schemas.openxmlformats.org/presentationml/2006/ole">
            <p:oleObj spid="_x0000_s8197" name="Equation" r:id="rId9" imgW="1104840" imgH="253800" progId="Equation.DSMT4">
              <p:embed/>
            </p:oleObj>
          </a:graphicData>
        </a:graphic>
      </p:graphicFrame>
      <p:sp>
        <p:nvSpPr>
          <p:cNvPr id="57362" name="Line 18"/>
          <p:cNvSpPr>
            <a:spLocks noChangeAspect="1" noChangeShapeType="1"/>
          </p:cNvSpPr>
          <p:nvPr/>
        </p:nvSpPr>
        <p:spPr bwMode="auto">
          <a:xfrm>
            <a:off x="7188200" y="4532313"/>
            <a:ext cx="815975" cy="219075"/>
          </a:xfrm>
          <a:prstGeom prst="line">
            <a:avLst/>
          </a:prstGeom>
          <a:noFill/>
          <a:ln w="28575">
            <a:solidFill>
              <a:srgbClr val="0000FF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63" name="Oval 19"/>
          <p:cNvSpPr>
            <a:spLocks noChangeArrowheads="1"/>
          </p:cNvSpPr>
          <p:nvPr/>
        </p:nvSpPr>
        <p:spPr bwMode="auto">
          <a:xfrm rot="951028">
            <a:off x="6462713" y="4351338"/>
            <a:ext cx="1543050" cy="415925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Group 23"/>
          <p:cNvGrpSpPr>
            <a:grpSpLocks/>
          </p:cNvGrpSpPr>
          <p:nvPr/>
        </p:nvGrpSpPr>
        <p:grpSpPr bwMode="auto">
          <a:xfrm>
            <a:off x="6838950" y="4537075"/>
            <a:ext cx="368300" cy="158750"/>
            <a:chOff x="4308" y="2858"/>
            <a:chExt cx="232" cy="100"/>
          </a:xfrm>
        </p:grpSpPr>
        <p:sp>
          <p:nvSpPr>
            <p:cNvPr id="8214" name="Line 21"/>
            <p:cNvSpPr>
              <a:spLocks noChangeShapeType="1"/>
            </p:cNvSpPr>
            <p:nvPr/>
          </p:nvSpPr>
          <p:spPr bwMode="auto">
            <a:xfrm flipH="1">
              <a:off x="4332" y="2858"/>
              <a:ext cx="208" cy="7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5" name="Oval 22"/>
            <p:cNvSpPr>
              <a:spLocks noChangeAspect="1" noChangeArrowheads="1"/>
            </p:cNvSpPr>
            <p:nvPr/>
          </p:nvSpPr>
          <p:spPr bwMode="auto">
            <a:xfrm>
              <a:off x="4308" y="2913"/>
              <a:ext cx="45" cy="4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488113" y="4652963"/>
          <a:ext cx="244475" cy="198437"/>
        </p:xfrm>
        <a:graphic>
          <a:graphicData uri="http://schemas.openxmlformats.org/presentationml/2006/ole">
            <p:oleObj spid="_x0000_s8198" name="Equation" r:id="rId10" imgW="203040" imgH="16488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019925" y="4322763"/>
          <a:ext cx="198438" cy="198437"/>
        </p:xfrm>
        <a:graphic>
          <a:graphicData uri="http://schemas.openxmlformats.org/presentationml/2006/ole">
            <p:oleObj spid="_x0000_s8199" name="Equation" r:id="rId11" imgW="164880" imgH="16488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795463" y="3286125"/>
          <a:ext cx="609600" cy="406400"/>
        </p:xfrm>
        <a:graphic>
          <a:graphicData uri="http://schemas.openxmlformats.org/presentationml/2006/ole">
            <p:oleObj spid="_x0000_s8200" name="Equation" r:id="rId12" imgW="304560" imgH="203040" progId="Equation.DSMT4">
              <p:embed/>
            </p:oleObj>
          </a:graphicData>
        </a:graphic>
      </p:graphicFrame>
      <p:sp>
        <p:nvSpPr>
          <p:cNvPr id="21" name="Rectangle 8"/>
          <p:cNvSpPr>
            <a:spLocks noChangeArrowheads="1"/>
          </p:cNvSpPr>
          <p:nvPr/>
        </p:nvSpPr>
        <p:spPr bwMode="auto">
          <a:xfrm flipH="1">
            <a:off x="3935413" y="3703638"/>
            <a:ext cx="1798637" cy="590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 flipH="1">
            <a:off x="3935413" y="4335463"/>
            <a:ext cx="1798637" cy="590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" name="Object 21"/>
          <p:cNvGraphicFramePr>
            <a:graphicFrameLocks noChangeAspect="1"/>
          </p:cNvGraphicFramePr>
          <p:nvPr/>
        </p:nvGraphicFramePr>
        <p:xfrm>
          <a:off x="1943100" y="3821113"/>
          <a:ext cx="3683000" cy="1803400"/>
        </p:xfrm>
        <a:graphic>
          <a:graphicData uri="http://schemas.openxmlformats.org/presentationml/2006/ole">
            <p:oleObj spid="_x0000_s8201" name="Equation" r:id="rId13" imgW="1841400" imgH="9014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7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7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73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73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2" grpId="0" animBg="1"/>
      <p:bldP spid="57353" grpId="0" animBg="1"/>
      <p:bldP spid="57362" grpId="0" animBg="1"/>
      <p:bldP spid="57363" grpId="0" animBg="1"/>
      <p:bldP spid="21" grpId="0" animBg="1"/>
      <p:bldP spid="2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聚合">
  <a:themeElements>
    <a:clrScheme name="4_聚合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4_聚合">
      <a:majorFont>
        <a:latin typeface="Times New Roman"/>
        <a:ea typeface="楷体_GB2312"/>
        <a:cs typeface="Times New Roman"/>
      </a:majorFont>
      <a:minorFont>
        <a:latin typeface="Times New Roman"/>
        <a:ea typeface="楷体_GB2312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聚合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8956</TotalTime>
  <Words>966</Words>
  <Application>Microsoft Office PowerPoint</Application>
  <PresentationFormat>全屏显示(4:3)</PresentationFormat>
  <Paragraphs>219</Paragraphs>
  <Slides>20</Slides>
  <Notes>3</Notes>
  <HiddenSlides>2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Arial</vt:lpstr>
      <vt:lpstr>楷体_GB2312</vt:lpstr>
      <vt:lpstr>Times New Roman</vt:lpstr>
      <vt:lpstr>Wingdings 3</vt:lpstr>
      <vt:lpstr>Verdana</vt:lpstr>
      <vt:lpstr>Wingdings 2</vt:lpstr>
      <vt:lpstr>Calibri</vt:lpstr>
      <vt:lpstr>Lucida Sans Unicode</vt:lpstr>
      <vt:lpstr>黑体</vt:lpstr>
      <vt:lpstr>Symbol</vt:lpstr>
      <vt:lpstr>方正舒体</vt:lpstr>
      <vt:lpstr>Tahoma</vt:lpstr>
      <vt:lpstr>聚合</vt:lpstr>
      <vt:lpstr>4_聚合</vt:lpstr>
      <vt:lpstr>MathType 6.0 Equation</vt:lpstr>
      <vt:lpstr>第八章  向量代数与空间解析几何</vt:lpstr>
      <vt:lpstr>一、空间曲线的一般方程</vt:lpstr>
      <vt:lpstr>幻灯片 3</vt:lpstr>
      <vt:lpstr>幻灯片 4</vt:lpstr>
      <vt:lpstr>二、空间曲线的参数方程</vt:lpstr>
      <vt:lpstr>幻灯片 6</vt:lpstr>
      <vt:lpstr>幻灯片 7</vt:lpstr>
      <vt:lpstr>曲面的参数方程</vt:lpstr>
      <vt:lpstr>曲面的参数方程</vt:lpstr>
      <vt:lpstr>三、空间曲线在坐标面上的投影</vt:lpstr>
      <vt:lpstr>P.46例1（续）</vt:lpstr>
      <vt:lpstr>P.46例1（续）</vt:lpstr>
      <vt:lpstr>三、空间曲线在坐标面上的投影</vt:lpstr>
      <vt:lpstr>三、空间曲线在坐标面上的投影</vt:lpstr>
      <vt:lpstr>幻灯片 15</vt:lpstr>
      <vt:lpstr>幻灯片 16</vt:lpstr>
      <vt:lpstr>空间立体在坐标面上的投影</vt:lpstr>
      <vt:lpstr>幻灯片 18</vt:lpstr>
      <vt:lpstr>小结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高等数学（下册）</dc:title>
  <dc:creator>cjl</dc:creator>
  <cp:lastModifiedBy>SONY</cp:lastModifiedBy>
  <cp:revision>774</cp:revision>
  <dcterms:created xsi:type="dcterms:W3CDTF">2010-09-04T05:21:04Z</dcterms:created>
  <dcterms:modified xsi:type="dcterms:W3CDTF">2022-03-14T09:39:01Z</dcterms:modified>
</cp:coreProperties>
</file>