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322" r:id="rId2"/>
  </p:sldMasterIdLst>
  <p:notesMasterIdLst>
    <p:notesMasterId r:id="rId34"/>
  </p:notesMasterIdLst>
  <p:handoutMasterIdLst>
    <p:handoutMasterId r:id="rId35"/>
  </p:handoutMasterIdLst>
  <p:sldIdLst>
    <p:sldId id="501" r:id="rId3"/>
    <p:sldId id="502" r:id="rId4"/>
    <p:sldId id="468" r:id="rId5"/>
    <p:sldId id="477" r:id="rId6"/>
    <p:sldId id="475" r:id="rId7"/>
    <p:sldId id="478" r:id="rId8"/>
    <p:sldId id="479" r:id="rId9"/>
    <p:sldId id="480" r:id="rId10"/>
    <p:sldId id="484" r:id="rId11"/>
    <p:sldId id="485" r:id="rId12"/>
    <p:sldId id="469" r:id="rId13"/>
    <p:sldId id="488" r:id="rId14"/>
    <p:sldId id="470" r:id="rId15"/>
    <p:sldId id="487" r:id="rId16"/>
    <p:sldId id="471" r:id="rId17"/>
    <p:sldId id="489" r:id="rId18"/>
    <p:sldId id="503" r:id="rId19"/>
    <p:sldId id="492" r:id="rId20"/>
    <p:sldId id="490" r:id="rId21"/>
    <p:sldId id="491" r:id="rId22"/>
    <p:sldId id="494" r:id="rId23"/>
    <p:sldId id="495" r:id="rId24"/>
    <p:sldId id="493" r:id="rId25"/>
    <p:sldId id="472" r:id="rId26"/>
    <p:sldId id="496" r:id="rId27"/>
    <p:sldId id="506" r:id="rId28"/>
    <p:sldId id="497" r:id="rId29"/>
    <p:sldId id="504" r:id="rId30"/>
    <p:sldId id="505" r:id="rId31"/>
    <p:sldId id="498" r:id="rId32"/>
    <p:sldId id="499" r:id="rId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楷体_GB2312" pitchFamily="49" charset="-122"/>
        <a:cs typeface="+mn-cs"/>
      </a:defRPr>
    </a:lvl1pPr>
    <a:lvl2pPr marL="457200" algn="l" rtl="0" fontAlgn="base">
      <a:spcBef>
        <a:spcPct val="0"/>
      </a:spcBef>
      <a:spcAft>
        <a:spcPct val="0"/>
      </a:spcAft>
      <a:defRPr kern="1200">
        <a:solidFill>
          <a:schemeClr val="tx1"/>
        </a:solidFill>
        <a:latin typeface="Arial" charset="0"/>
        <a:ea typeface="楷体_GB2312" pitchFamily="49" charset="-122"/>
        <a:cs typeface="+mn-cs"/>
      </a:defRPr>
    </a:lvl2pPr>
    <a:lvl3pPr marL="914400" algn="l" rtl="0" fontAlgn="base">
      <a:spcBef>
        <a:spcPct val="0"/>
      </a:spcBef>
      <a:spcAft>
        <a:spcPct val="0"/>
      </a:spcAft>
      <a:defRPr kern="1200">
        <a:solidFill>
          <a:schemeClr val="tx1"/>
        </a:solidFill>
        <a:latin typeface="Arial" charset="0"/>
        <a:ea typeface="楷体_GB2312" pitchFamily="49" charset="-122"/>
        <a:cs typeface="+mn-cs"/>
      </a:defRPr>
    </a:lvl3pPr>
    <a:lvl4pPr marL="1371600" algn="l" rtl="0" fontAlgn="base">
      <a:spcBef>
        <a:spcPct val="0"/>
      </a:spcBef>
      <a:spcAft>
        <a:spcPct val="0"/>
      </a:spcAft>
      <a:defRPr kern="1200">
        <a:solidFill>
          <a:schemeClr val="tx1"/>
        </a:solidFill>
        <a:latin typeface="Arial" charset="0"/>
        <a:ea typeface="楷体_GB2312" pitchFamily="49" charset="-122"/>
        <a:cs typeface="+mn-cs"/>
      </a:defRPr>
    </a:lvl4pPr>
    <a:lvl5pPr marL="1828800" algn="l" rtl="0" fontAlgn="base">
      <a:spcBef>
        <a:spcPct val="0"/>
      </a:spcBef>
      <a:spcAft>
        <a:spcPct val="0"/>
      </a:spcAft>
      <a:defRPr kern="1200">
        <a:solidFill>
          <a:schemeClr val="tx1"/>
        </a:solidFill>
        <a:latin typeface="Arial" charset="0"/>
        <a:ea typeface="楷体_GB2312" pitchFamily="49" charset="-122"/>
        <a:cs typeface="+mn-cs"/>
      </a:defRPr>
    </a:lvl5pPr>
    <a:lvl6pPr marL="2286000" algn="l" defTabSz="914400" rtl="0" eaLnBrk="1" latinLnBrk="0" hangingPunct="1">
      <a:defRPr kern="1200">
        <a:solidFill>
          <a:schemeClr val="tx1"/>
        </a:solidFill>
        <a:latin typeface="Arial" charset="0"/>
        <a:ea typeface="楷体_GB2312" pitchFamily="49" charset="-122"/>
        <a:cs typeface="+mn-cs"/>
      </a:defRPr>
    </a:lvl6pPr>
    <a:lvl7pPr marL="2743200" algn="l" defTabSz="914400" rtl="0" eaLnBrk="1" latinLnBrk="0" hangingPunct="1">
      <a:defRPr kern="1200">
        <a:solidFill>
          <a:schemeClr val="tx1"/>
        </a:solidFill>
        <a:latin typeface="Arial" charset="0"/>
        <a:ea typeface="楷体_GB2312" pitchFamily="49" charset="-122"/>
        <a:cs typeface="+mn-cs"/>
      </a:defRPr>
    </a:lvl7pPr>
    <a:lvl8pPr marL="3200400" algn="l" defTabSz="914400" rtl="0" eaLnBrk="1" latinLnBrk="0" hangingPunct="1">
      <a:defRPr kern="1200">
        <a:solidFill>
          <a:schemeClr val="tx1"/>
        </a:solidFill>
        <a:latin typeface="Arial" charset="0"/>
        <a:ea typeface="楷体_GB2312" pitchFamily="49" charset="-122"/>
        <a:cs typeface="+mn-cs"/>
      </a:defRPr>
    </a:lvl8pPr>
    <a:lvl9pPr marL="3657600" algn="l" defTabSz="914400" rtl="0" eaLnBrk="1" latinLnBrk="0" hangingPunct="1">
      <a:defRPr kern="1200">
        <a:solidFill>
          <a:schemeClr val="tx1"/>
        </a:solidFill>
        <a:latin typeface="Arial"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gb2312"/>
  <p:clrMru>
    <a:srgbClr val="0000FF"/>
    <a:srgbClr val="FF0000"/>
    <a:srgbClr val="FFFF99"/>
    <a:srgbClr val="FFFF66"/>
    <a:srgbClr val="33CC33"/>
    <a:srgbClr val="00CC66"/>
    <a:srgbClr val="FFCC66"/>
    <a:srgbClr val="80808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547" autoAdjust="0"/>
    <p:restoredTop sz="94708" autoAdjust="0"/>
  </p:normalViewPr>
  <p:slideViewPr>
    <p:cSldViewPr>
      <p:cViewPr varScale="1">
        <p:scale>
          <a:sx n="64" d="100"/>
          <a:sy n="64" d="100"/>
        </p:scale>
        <p:origin x="-848"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53.wmf"/><Relationship Id="rId7" Type="http://schemas.openxmlformats.org/officeDocument/2006/relationships/image" Target="../media/image57.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 Id="rId9"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5" Type="http://schemas.openxmlformats.org/officeDocument/2006/relationships/image" Target="../media/image78.wmf"/><Relationship Id="rId4" Type="http://schemas.openxmlformats.org/officeDocument/2006/relationships/image" Target="../media/image7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3.wmf"/><Relationship Id="rId1" Type="http://schemas.openxmlformats.org/officeDocument/2006/relationships/image" Target="../media/image8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12" Type="http://schemas.openxmlformats.org/officeDocument/2006/relationships/image" Target="../media/image48.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11" Type="http://schemas.openxmlformats.org/officeDocument/2006/relationships/image" Target="../media/image47.wmf"/><Relationship Id="rId5" Type="http://schemas.openxmlformats.org/officeDocument/2006/relationships/image" Target="../media/image41.wmf"/><Relationship Id="rId10" Type="http://schemas.openxmlformats.org/officeDocument/2006/relationships/image" Target="../media/image46.wmf"/><Relationship Id="rId4" Type="http://schemas.openxmlformats.org/officeDocument/2006/relationships/image" Target="../media/image40.wmf"/><Relationship Id="rId9"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EA878EF8-917C-464B-8197-5127FABF8E08}" type="datetimeFigureOut">
              <a:rPr lang="zh-CN" altLang="en-US"/>
              <a:pPr>
                <a:defRPr/>
              </a:pPr>
              <a:t>2023/3/8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39FD0C45-A979-46E7-ABCF-D6AAC71377F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B3B6D24C-CFF5-4A38-B495-4C70DF0C2E8E}" type="datetimeFigureOut">
              <a:rPr lang="zh-CN" altLang="en-US"/>
              <a:pPr>
                <a:defRPr/>
              </a:pPr>
              <a:t>2023/3/8</a:t>
            </a:fld>
            <a:endParaRPr lang="en-US" altLang="zh-CN"/>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740023CF-73F6-48E1-80E7-8FF32D9DDE3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楷体_GB2312" pitchFamily="49" charset="-122"/>
        <a:cs typeface="+mn-cs"/>
      </a:defRPr>
    </a:lvl1pPr>
    <a:lvl2pPr marL="457200" algn="l" rtl="0" eaLnBrk="0" fontAlgn="base" hangingPunct="0">
      <a:spcBef>
        <a:spcPct val="30000"/>
      </a:spcBef>
      <a:spcAft>
        <a:spcPct val="0"/>
      </a:spcAft>
      <a:defRPr sz="1200" kern="1200">
        <a:solidFill>
          <a:schemeClr val="tx1"/>
        </a:solidFill>
        <a:latin typeface="+mn-lt"/>
        <a:ea typeface="楷体_GB2312" pitchFamily="49" charset="-122"/>
        <a:cs typeface="+mn-cs"/>
      </a:defRPr>
    </a:lvl2pPr>
    <a:lvl3pPr marL="914400" algn="l" rtl="0" eaLnBrk="0" fontAlgn="base" hangingPunct="0">
      <a:spcBef>
        <a:spcPct val="30000"/>
      </a:spcBef>
      <a:spcAft>
        <a:spcPct val="0"/>
      </a:spcAft>
      <a:defRPr sz="1200" kern="1200">
        <a:solidFill>
          <a:schemeClr val="tx1"/>
        </a:solidFill>
        <a:latin typeface="+mn-lt"/>
        <a:ea typeface="楷体_GB2312" pitchFamily="49" charset="-122"/>
        <a:cs typeface="+mn-cs"/>
      </a:defRPr>
    </a:lvl3pPr>
    <a:lvl4pPr marL="1371600" algn="l" rtl="0" eaLnBrk="0" fontAlgn="base" hangingPunct="0">
      <a:spcBef>
        <a:spcPct val="30000"/>
      </a:spcBef>
      <a:spcAft>
        <a:spcPct val="0"/>
      </a:spcAft>
      <a:defRPr sz="1200" kern="1200">
        <a:solidFill>
          <a:schemeClr val="tx1"/>
        </a:solidFill>
        <a:latin typeface="+mn-lt"/>
        <a:ea typeface="楷体_GB2312" pitchFamily="49" charset="-122"/>
        <a:cs typeface="+mn-cs"/>
      </a:defRPr>
    </a:lvl4pPr>
    <a:lvl5pPr marL="1828800" algn="l" rtl="0" eaLnBrk="0" fontAlgn="base" hangingPunct="0">
      <a:spcBef>
        <a:spcPct val="30000"/>
      </a:spcBef>
      <a:spcAft>
        <a:spcPct val="0"/>
      </a:spcAft>
      <a:defRPr sz="1200" kern="1200">
        <a:solidFill>
          <a:schemeClr val="tx1"/>
        </a:solidFill>
        <a:latin typeface="+mn-lt"/>
        <a:ea typeface="楷体_GB2312"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p:spPr>
      </p:sp>
      <p:sp>
        <p:nvSpPr>
          <p:cNvPr id="36867" name="备注占位符 2"/>
          <p:cNvSpPr>
            <a:spLocks noGrp="1"/>
          </p:cNvSpPr>
          <p:nvPr>
            <p:ph type="body" idx="1"/>
          </p:nvPr>
        </p:nvSpPr>
        <p:spPr bwMode="auto">
          <a:noFill/>
        </p:spPr>
        <p:txBody>
          <a:bodyPr/>
          <a:lstStyle/>
          <a:p>
            <a:r>
              <a:rPr lang="zh-CN" altLang="en-US" smtClean="0"/>
              <a:t>注意纠正孤立点的定义。</a:t>
            </a:r>
          </a:p>
        </p:txBody>
      </p:sp>
      <p:sp>
        <p:nvSpPr>
          <p:cNvPr id="36868" name="灯片编号占位符 3"/>
          <p:cNvSpPr>
            <a:spLocks noGrp="1"/>
          </p:cNvSpPr>
          <p:nvPr>
            <p:ph type="sldNum" sz="quarter" idx="5"/>
          </p:nvPr>
        </p:nvSpPr>
        <p:spPr bwMode="auto">
          <a:noFill/>
          <a:ln>
            <a:miter lim="800000"/>
            <a:headEnd/>
            <a:tailEnd/>
          </a:ln>
        </p:spPr>
        <p:txBody>
          <a:bodyPr/>
          <a:lstStyle/>
          <a:p>
            <a:fld id="{BE98F9EC-E9AA-43C0-90EB-65D8162FCAC3}" type="slidenum">
              <a:rPr lang="zh-CN" altLang="en-US" smtClean="0"/>
              <a:pPr/>
              <a:t>7</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p:spPr>
      </p:sp>
      <p:sp>
        <p:nvSpPr>
          <p:cNvPr id="37891" name="备注占位符 2"/>
          <p:cNvSpPr>
            <a:spLocks noGrp="1"/>
          </p:cNvSpPr>
          <p:nvPr>
            <p:ph type="body" idx="1"/>
          </p:nvPr>
        </p:nvSpPr>
        <p:spPr bwMode="auto">
          <a:noFill/>
        </p:spPr>
        <p:txBody>
          <a:bodyPr/>
          <a:lstStyle/>
          <a:p>
            <a:r>
              <a:rPr lang="zh-CN" altLang="en-US" smtClean="0"/>
              <a:t>注意说明闭集的等价性定义。</a:t>
            </a:r>
          </a:p>
        </p:txBody>
      </p:sp>
      <p:sp>
        <p:nvSpPr>
          <p:cNvPr id="37892" name="灯片编号占位符 3"/>
          <p:cNvSpPr>
            <a:spLocks noGrp="1"/>
          </p:cNvSpPr>
          <p:nvPr>
            <p:ph type="sldNum" sz="quarter" idx="5"/>
          </p:nvPr>
        </p:nvSpPr>
        <p:spPr bwMode="auto">
          <a:noFill/>
          <a:ln>
            <a:miter lim="800000"/>
            <a:headEnd/>
            <a:tailEnd/>
          </a:ln>
        </p:spPr>
        <p:txBody>
          <a:bodyPr/>
          <a:lstStyle/>
          <a:p>
            <a:fld id="{E1660A0E-D04B-4957-99E5-23CADA3A8623}" type="slidenum">
              <a:rPr lang="zh-CN" altLang="en-US" smtClean="0"/>
              <a:pPr/>
              <a:t>9</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a:lstStyle/>
          <a:p>
            <a:r>
              <a:rPr lang="zh-CN" altLang="en-US" smtClean="0"/>
              <a:t>注意说明闭集的等价性定义。</a:t>
            </a:r>
          </a:p>
        </p:txBody>
      </p:sp>
      <p:sp>
        <p:nvSpPr>
          <p:cNvPr id="38916" name="灯片编号占位符 3"/>
          <p:cNvSpPr>
            <a:spLocks noGrp="1"/>
          </p:cNvSpPr>
          <p:nvPr>
            <p:ph type="sldNum" sz="quarter" idx="5"/>
          </p:nvPr>
        </p:nvSpPr>
        <p:spPr bwMode="auto">
          <a:noFill/>
          <a:ln>
            <a:miter lim="800000"/>
            <a:headEnd/>
            <a:tailEnd/>
          </a:ln>
        </p:spPr>
        <p:txBody>
          <a:bodyPr/>
          <a:lstStyle/>
          <a:p>
            <a:fld id="{1674D5F2-92D8-47A5-AD9A-5429B4C720B4}" type="slidenum">
              <a:rPr lang="zh-CN" altLang="en-US" smtClean="0"/>
              <a:pPr/>
              <a:t>10</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p:spPr>
      </p:sp>
      <p:sp>
        <p:nvSpPr>
          <p:cNvPr id="39939" name="备注占位符 2"/>
          <p:cNvSpPr>
            <a:spLocks noGrp="1"/>
          </p:cNvSpPr>
          <p:nvPr>
            <p:ph type="body" idx="1"/>
          </p:nvPr>
        </p:nvSpPr>
        <p:spPr bwMode="auto">
          <a:noFill/>
        </p:spPr>
        <p:txBody>
          <a:bodyPr/>
          <a:lstStyle/>
          <a:p>
            <a:endParaRPr lang="zh-CN" altLang="en-US" smtClean="0"/>
          </a:p>
        </p:txBody>
      </p:sp>
      <p:sp>
        <p:nvSpPr>
          <p:cNvPr id="39940" name="灯片编号占位符 3"/>
          <p:cNvSpPr>
            <a:spLocks noGrp="1"/>
          </p:cNvSpPr>
          <p:nvPr>
            <p:ph type="sldNum" sz="quarter" idx="5"/>
          </p:nvPr>
        </p:nvSpPr>
        <p:spPr bwMode="auto">
          <a:noFill/>
          <a:ln>
            <a:miter lim="800000"/>
            <a:headEnd/>
            <a:tailEnd/>
          </a:ln>
        </p:spPr>
        <p:txBody>
          <a:bodyPr/>
          <a:lstStyle/>
          <a:p>
            <a:fld id="{C9BB47E1-F2CF-4A91-86E4-2448AA99BF68}" type="slidenum">
              <a:rPr lang="zh-CN" altLang="en-US" smtClean="0"/>
              <a:pPr/>
              <a:t>11</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楷体_GB2312" pitchFamily="49" charset="-122"/>
            </a:endParaRPr>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latin typeface="Lucida Sans Unicode" pitchFamily="34" charset="0"/>
              </a:endParaRPr>
            </a:p>
          </p:txBody>
        </p:sp>
        <p:sp>
          <p:nvSpPr>
            <p:cNvPr id="7" name="任意多边形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latin typeface="Lucida Sans Unicode" pitchFamily="34" charset="0"/>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楷体_GB2312" pitchFamily="49" charset="-122"/>
              </a:endParaRPr>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normAutofit/>
          </a:bodyPr>
          <a:lstStyle>
            <a:lvl1pPr marL="0" marR="64008" indent="0" algn="r">
              <a:buNone/>
              <a:defRPr sz="3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fld id="{C4E0BA6B-D8B4-48A9-B126-A4E75214F095}" type="datetimeFigureOut">
              <a:rPr lang="zh-CN" altLang="en-US"/>
              <a:pPr>
                <a:defRPr/>
              </a:pPr>
              <a:t>2023/3/8</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F95FB348-9AF9-4FA2-A299-7AE86B7DE30E}"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9"/>
          <p:cNvSpPr>
            <a:spLocks noGrp="1"/>
          </p:cNvSpPr>
          <p:nvPr>
            <p:ph type="dt" sz="half" idx="10"/>
          </p:nvPr>
        </p:nvSpPr>
        <p:spPr/>
        <p:txBody>
          <a:bodyPr/>
          <a:lstStyle>
            <a:lvl1pPr>
              <a:defRPr/>
            </a:lvl1pPr>
          </a:lstStyle>
          <a:p>
            <a:pPr>
              <a:defRPr/>
            </a:pPr>
            <a:fld id="{9601623B-31B2-40B6-B605-0F622515B055}" type="datetimeFigureOut">
              <a:rPr lang="zh-CN" altLang="en-US"/>
              <a:pPr>
                <a:defRPr/>
              </a:pPr>
              <a:t>2023/3/8</a:t>
            </a:fld>
            <a:endParaRPr lang="zh-CN" altLang="en-US"/>
          </a:p>
        </p:txBody>
      </p:sp>
      <p:sp>
        <p:nvSpPr>
          <p:cNvPr id="8" name="页脚占位符 21"/>
          <p:cNvSpPr>
            <a:spLocks noGrp="1"/>
          </p:cNvSpPr>
          <p:nvPr>
            <p:ph type="ftr" sz="quarter" idx="11"/>
          </p:nvPr>
        </p:nvSpPr>
        <p:spPr/>
        <p:txBody>
          <a:bodyPr/>
          <a:lstStyle>
            <a:lvl1pPr>
              <a:defRPr/>
            </a:lvl1pPr>
          </a:lstStyle>
          <a:p>
            <a:pPr>
              <a:defRPr/>
            </a:pPr>
            <a:endParaRPr lang="zh-CN" altLang="en-US"/>
          </a:p>
        </p:txBody>
      </p:sp>
      <p:sp>
        <p:nvSpPr>
          <p:cNvPr id="9" name="灯片编号占位符 17"/>
          <p:cNvSpPr>
            <a:spLocks noGrp="1"/>
          </p:cNvSpPr>
          <p:nvPr>
            <p:ph type="sldNum" sz="quarter" idx="12"/>
          </p:nvPr>
        </p:nvSpPr>
        <p:spPr/>
        <p:txBody>
          <a:bodyPr/>
          <a:lstStyle>
            <a:lvl1pPr>
              <a:defRPr/>
            </a:lvl1pPr>
          </a:lstStyle>
          <a:p>
            <a:pPr>
              <a:defRPr/>
            </a:pPr>
            <a:fld id="{0F088315-9767-43AC-9CD9-9EAD7FEAA44B}"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p:cNvSpPr>
          <p:nvPr>
            <p:ph type="dt" sz="half" idx="10"/>
          </p:nvPr>
        </p:nvSpPr>
        <p:spPr/>
        <p:txBody>
          <a:bodyPr/>
          <a:lstStyle>
            <a:lvl1pPr>
              <a:defRPr/>
            </a:lvl1pPr>
          </a:lstStyle>
          <a:p>
            <a:pPr>
              <a:defRPr/>
            </a:pPr>
            <a:fld id="{A05DFD2B-91F4-404B-9BA5-19420FDCDE44}" type="datetimeFigureOut">
              <a:rPr lang="zh-CN" altLang="en-US"/>
              <a:pPr>
                <a:defRPr/>
              </a:pPr>
              <a:t>2023/3/8</a:t>
            </a:fld>
            <a:endParaRPr lang="zh-CN" altLang="en-US"/>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517C0F3B-76C3-4C9B-A2A9-224B6CBA5104}"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p:cNvSpPr>
          <p:nvPr>
            <p:ph type="dt" sz="half" idx="10"/>
          </p:nvPr>
        </p:nvSpPr>
        <p:spPr/>
        <p:txBody>
          <a:bodyPr/>
          <a:lstStyle>
            <a:lvl1pPr>
              <a:defRPr/>
            </a:lvl1pPr>
          </a:lstStyle>
          <a:p>
            <a:pPr>
              <a:defRPr/>
            </a:pPr>
            <a:fld id="{9272F8B0-3322-477B-B12F-6DC4D5207FF0}" type="datetimeFigureOut">
              <a:rPr lang="zh-CN" altLang="en-US"/>
              <a:pPr>
                <a:defRPr/>
              </a:pPr>
              <a:t>2023/3/8</a:t>
            </a:fld>
            <a:endParaRPr lang="zh-CN" altLang="en-US"/>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263190DA-5F7E-47F9-A6D2-3E1790F6682D}"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6"/>
          <p:cNvSpPr>
            <a:spLocks noGrp="1"/>
          </p:cNvSpPr>
          <p:nvPr>
            <p:ph type="dt" sz="half" idx="10"/>
          </p:nvPr>
        </p:nvSpPr>
        <p:spPr/>
        <p:txBody>
          <a:bodyPr/>
          <a:lstStyle>
            <a:lvl1pPr>
              <a:defRPr/>
            </a:lvl1pPr>
          </a:lstStyle>
          <a:p>
            <a:pPr>
              <a:defRPr/>
            </a:pPr>
            <a:fld id="{6E1D4302-19F2-4463-8B3F-5955B59681A1}" type="datetimeFigureOut">
              <a:rPr lang="zh-CN" altLang="en-US"/>
              <a:pPr>
                <a:defRPr/>
              </a:pPr>
              <a:t>2023/3/8</a:t>
            </a:fld>
            <a:endParaRPr lang="zh-CN" altLang="en-US"/>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8618D29F-6179-4099-A038-FE7FC05EBD6C}"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p:cNvSpPr>
          <p:nvPr>
            <p:ph type="dt" sz="half" idx="10"/>
          </p:nvPr>
        </p:nvSpPr>
        <p:spPr/>
        <p:txBody>
          <a:bodyPr/>
          <a:lstStyle>
            <a:lvl1pPr>
              <a:defRPr/>
            </a:lvl1pPr>
          </a:lstStyle>
          <a:p>
            <a:pPr>
              <a:defRPr/>
            </a:pPr>
            <a:fld id="{44EB44F8-0974-4880-AAA5-14F039689190}" type="datetimeFigureOut">
              <a:rPr lang="zh-CN" altLang="en-US"/>
              <a:pPr>
                <a:defRPr/>
              </a:pPr>
              <a:t>2023/3/8</a:t>
            </a:fld>
            <a:endParaRPr lang="zh-CN" altLang="en-US"/>
          </a:p>
        </p:txBody>
      </p:sp>
      <p:sp>
        <p:nvSpPr>
          <p:cNvPr id="6" name="页脚占位符 7"/>
          <p:cNvSpPr>
            <a:spLocks noGrp="1"/>
          </p:cNvSpPr>
          <p:nvPr>
            <p:ph type="ftr" sz="quarter" idx="11"/>
          </p:nvPr>
        </p:nvSpPr>
        <p:spPr/>
        <p:txBody>
          <a:bodyPr/>
          <a:lstStyle>
            <a:lvl1pPr>
              <a:defRPr/>
            </a:lvl1pPr>
          </a:lstStyle>
          <a:p>
            <a:pPr>
              <a:defRPr/>
            </a:pPr>
            <a:endParaRPr lang="zh-CN" altLang="en-US"/>
          </a:p>
        </p:txBody>
      </p:sp>
      <p:sp>
        <p:nvSpPr>
          <p:cNvPr id="7" name="灯片编号占位符 8"/>
          <p:cNvSpPr>
            <a:spLocks noGrp="1"/>
          </p:cNvSpPr>
          <p:nvPr>
            <p:ph type="sldNum" sz="quarter" idx="12"/>
          </p:nvPr>
        </p:nvSpPr>
        <p:spPr/>
        <p:txBody>
          <a:bodyPr/>
          <a:lstStyle>
            <a:lvl1pPr>
              <a:defRPr/>
            </a:lvl1pPr>
          </a:lstStyle>
          <a:p>
            <a:pPr>
              <a:defRPr/>
            </a:pPr>
            <a:fld id="{6262A568-C0B4-471C-9998-58BF2E635435}"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B933EB62-0E33-4D0B-94EA-B903396526E1}" type="datetimeFigureOut">
              <a:rPr lang="zh-CN" altLang="en-US"/>
              <a:pPr>
                <a:defRPr/>
              </a:pPr>
              <a:t>2023/3/8</a:t>
            </a:fld>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542EE545-21B6-402E-9887-96E7E4C64D39}"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6"/>
          <p:cNvSpPr>
            <a:spLocks noGrp="1"/>
          </p:cNvSpPr>
          <p:nvPr>
            <p:ph type="dt" sz="half" idx="10"/>
          </p:nvPr>
        </p:nvSpPr>
        <p:spPr/>
        <p:txBody>
          <a:bodyPr/>
          <a:lstStyle>
            <a:lvl1pPr>
              <a:defRPr/>
            </a:lvl1pPr>
          </a:lstStyle>
          <a:p>
            <a:pPr>
              <a:defRPr/>
            </a:pPr>
            <a:fld id="{6D6E68A2-7F74-4EA7-9270-D1B33AB8F43A}" type="datetimeFigureOut">
              <a:rPr lang="zh-CN" altLang="en-US"/>
              <a:pPr>
                <a:defRPr/>
              </a:pPr>
              <a:t>2023/3/8</a:t>
            </a:fld>
            <a:endParaRPr lang="zh-CN" altLang="en-US"/>
          </a:p>
        </p:txBody>
      </p:sp>
      <p:sp>
        <p:nvSpPr>
          <p:cNvPr id="4" name="页脚占位符 7"/>
          <p:cNvSpPr>
            <a:spLocks noGrp="1"/>
          </p:cNvSpPr>
          <p:nvPr>
            <p:ph type="ftr" sz="quarter" idx="11"/>
          </p:nvPr>
        </p:nvSpPr>
        <p:spPr/>
        <p:txBody>
          <a:bodyPr/>
          <a:lstStyle>
            <a:lvl1pPr>
              <a:defRPr/>
            </a:lvl1pPr>
          </a:lstStyle>
          <a:p>
            <a:pPr>
              <a:defRPr/>
            </a:pPr>
            <a:endParaRPr lang="zh-CN" altLang="en-US"/>
          </a:p>
        </p:txBody>
      </p:sp>
      <p:sp>
        <p:nvSpPr>
          <p:cNvPr id="5" name="灯片编号占位符 8"/>
          <p:cNvSpPr>
            <a:spLocks noGrp="1"/>
          </p:cNvSpPr>
          <p:nvPr>
            <p:ph type="sldNum" sz="quarter" idx="12"/>
          </p:nvPr>
        </p:nvSpPr>
        <p:spPr/>
        <p:txBody>
          <a:bodyPr/>
          <a:lstStyle>
            <a:lvl1pPr>
              <a:defRPr/>
            </a:lvl1pPr>
          </a:lstStyle>
          <a:p>
            <a:pPr>
              <a:defRPr/>
            </a:pPr>
            <a:fld id="{180B44E2-51EB-42E3-8805-7F375415D428}"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p:cNvSpPr>
          <p:nvPr>
            <p:ph type="dt" sz="half" idx="10"/>
          </p:nvPr>
        </p:nvSpPr>
        <p:spPr/>
        <p:txBody>
          <a:bodyPr/>
          <a:lstStyle>
            <a:lvl1pPr>
              <a:defRPr/>
            </a:lvl1pPr>
          </a:lstStyle>
          <a:p>
            <a:pPr>
              <a:defRPr/>
            </a:pPr>
            <a:fld id="{467EAB29-0F3A-42ED-85B6-3BC54D36EEB3}" type="datetimeFigureOut">
              <a:rPr lang="zh-CN" altLang="en-US"/>
              <a:pPr>
                <a:defRPr/>
              </a:pPr>
              <a:t>2023/3/8</a:t>
            </a:fld>
            <a:endParaRPr lang="zh-CN" altLang="en-US"/>
          </a:p>
        </p:txBody>
      </p:sp>
      <p:sp>
        <p:nvSpPr>
          <p:cNvPr id="3" name="页脚占位符 7"/>
          <p:cNvSpPr>
            <a:spLocks noGrp="1"/>
          </p:cNvSpPr>
          <p:nvPr>
            <p:ph type="ftr" sz="quarter" idx="11"/>
          </p:nvPr>
        </p:nvSpPr>
        <p:spPr/>
        <p:txBody>
          <a:bodyPr/>
          <a:lstStyle>
            <a:lvl1pPr>
              <a:defRPr/>
            </a:lvl1pPr>
          </a:lstStyle>
          <a:p>
            <a:pPr>
              <a:defRPr/>
            </a:pPr>
            <a:endParaRPr lang="zh-CN" altLang="en-US"/>
          </a:p>
        </p:txBody>
      </p:sp>
      <p:sp>
        <p:nvSpPr>
          <p:cNvPr id="4" name="灯片编号占位符 8"/>
          <p:cNvSpPr>
            <a:spLocks noGrp="1"/>
          </p:cNvSpPr>
          <p:nvPr>
            <p:ph type="sldNum" sz="quarter" idx="12"/>
          </p:nvPr>
        </p:nvSpPr>
        <p:spPr/>
        <p:txBody>
          <a:bodyPr/>
          <a:lstStyle>
            <a:lvl1pPr>
              <a:defRPr/>
            </a:lvl1pPr>
          </a:lstStyle>
          <a:p>
            <a:pPr>
              <a:defRPr/>
            </a:pPr>
            <a:fld id="{5C81F483-4C09-42D5-A3AA-C0DDF48404F2}"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p:cNvSpPr>
          <p:nvPr>
            <p:ph type="dt" sz="half" idx="10"/>
          </p:nvPr>
        </p:nvSpPr>
        <p:spPr/>
        <p:txBody>
          <a:bodyPr/>
          <a:lstStyle>
            <a:lvl1pPr>
              <a:defRPr/>
            </a:lvl1pPr>
          </a:lstStyle>
          <a:p>
            <a:pPr>
              <a:defRPr/>
            </a:pPr>
            <a:fld id="{E327C76D-69D5-402F-8A1E-8B78AC9BF6A6}" type="datetimeFigureOut">
              <a:rPr lang="zh-CN" altLang="en-US"/>
              <a:pPr>
                <a:defRPr/>
              </a:pPr>
              <a:t>2023/3/8</a:t>
            </a:fld>
            <a:endParaRPr lang="zh-CN" altLang="en-US"/>
          </a:p>
        </p:txBody>
      </p:sp>
      <p:sp>
        <p:nvSpPr>
          <p:cNvPr id="6" name="页脚占位符 7"/>
          <p:cNvSpPr>
            <a:spLocks noGrp="1"/>
          </p:cNvSpPr>
          <p:nvPr>
            <p:ph type="ftr" sz="quarter" idx="11"/>
          </p:nvPr>
        </p:nvSpPr>
        <p:spPr/>
        <p:txBody>
          <a:bodyPr/>
          <a:lstStyle>
            <a:lvl1pPr>
              <a:defRPr/>
            </a:lvl1pPr>
          </a:lstStyle>
          <a:p>
            <a:pPr>
              <a:defRPr/>
            </a:pPr>
            <a:endParaRPr lang="zh-CN" altLang="en-US"/>
          </a:p>
        </p:txBody>
      </p:sp>
      <p:sp>
        <p:nvSpPr>
          <p:cNvPr id="7" name="灯片编号占位符 8"/>
          <p:cNvSpPr>
            <a:spLocks noGrp="1"/>
          </p:cNvSpPr>
          <p:nvPr>
            <p:ph type="sldNum" sz="quarter" idx="12"/>
          </p:nvPr>
        </p:nvSpPr>
        <p:spPr/>
        <p:txBody>
          <a:bodyPr/>
          <a:lstStyle>
            <a:lvl1pPr>
              <a:defRPr/>
            </a:lvl1pPr>
          </a:lstStyle>
          <a:p>
            <a:pPr>
              <a:defRPr/>
            </a:pPr>
            <a:fld id="{F0E4C79C-D334-4011-837A-6FAF722E19A4}"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p:cNvSpPr>
          <p:nvPr>
            <p:ph type="dt" sz="half" idx="10"/>
          </p:nvPr>
        </p:nvSpPr>
        <p:spPr/>
        <p:txBody>
          <a:bodyPr/>
          <a:lstStyle>
            <a:lvl1pPr>
              <a:defRPr/>
            </a:lvl1pPr>
          </a:lstStyle>
          <a:p>
            <a:pPr>
              <a:defRPr/>
            </a:pPr>
            <a:fld id="{A09FEEC4-2F30-412E-8DAD-F147371ECFDF}" type="datetimeFigureOut">
              <a:rPr lang="zh-CN" altLang="en-US"/>
              <a:pPr>
                <a:defRPr/>
              </a:pPr>
              <a:t>2023/3/8</a:t>
            </a:fld>
            <a:endParaRPr lang="zh-CN" altLang="en-US"/>
          </a:p>
        </p:txBody>
      </p:sp>
      <p:sp>
        <p:nvSpPr>
          <p:cNvPr id="6" name="页脚占位符 7"/>
          <p:cNvSpPr>
            <a:spLocks noGrp="1"/>
          </p:cNvSpPr>
          <p:nvPr>
            <p:ph type="ftr" sz="quarter" idx="11"/>
          </p:nvPr>
        </p:nvSpPr>
        <p:spPr/>
        <p:txBody>
          <a:bodyPr/>
          <a:lstStyle>
            <a:lvl1pPr>
              <a:defRPr/>
            </a:lvl1pPr>
          </a:lstStyle>
          <a:p>
            <a:pPr>
              <a:defRPr/>
            </a:pPr>
            <a:endParaRPr lang="zh-CN" altLang="en-US"/>
          </a:p>
        </p:txBody>
      </p:sp>
      <p:sp>
        <p:nvSpPr>
          <p:cNvPr id="7" name="灯片编号占位符 8"/>
          <p:cNvSpPr>
            <a:spLocks noGrp="1"/>
          </p:cNvSpPr>
          <p:nvPr>
            <p:ph type="sldNum" sz="quarter" idx="12"/>
          </p:nvPr>
        </p:nvSpPr>
        <p:spPr/>
        <p:txBody>
          <a:bodyPr/>
          <a:lstStyle>
            <a:lvl1pPr>
              <a:defRPr/>
            </a:lvl1pPr>
          </a:lstStyle>
          <a:p>
            <a:pPr>
              <a:defRPr/>
            </a:pPr>
            <a:fld id="{ECD5C5A7-8C55-4346-B4FE-2AFA05514661}"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A90AC7C2-AE6D-4793-B707-138E8B3F2C8D}" type="datetimeFigureOut">
              <a:rPr lang="zh-CN" altLang="en-US"/>
              <a:pPr>
                <a:defRPr/>
              </a:pPr>
              <a:t>2023/3/8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C712EEB6-5A9A-4392-8A56-2EAF2DC51858}"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p:cNvSpPr>
          <p:nvPr>
            <p:ph type="dt" sz="half" idx="10"/>
          </p:nvPr>
        </p:nvSpPr>
        <p:spPr/>
        <p:txBody>
          <a:bodyPr/>
          <a:lstStyle>
            <a:lvl1pPr>
              <a:defRPr/>
            </a:lvl1pPr>
          </a:lstStyle>
          <a:p>
            <a:pPr>
              <a:defRPr/>
            </a:pPr>
            <a:fld id="{42A78D33-E485-4FFE-9342-D35F5CEC80C7}" type="datetimeFigureOut">
              <a:rPr lang="zh-CN" altLang="en-US"/>
              <a:pPr>
                <a:defRPr/>
              </a:pPr>
              <a:t>2023/3/8</a:t>
            </a:fld>
            <a:endParaRPr lang="zh-CN" altLang="en-US"/>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6335AC3A-0F15-4608-B4A9-91A55DF9A5B7}"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p:cNvSpPr>
          <p:nvPr>
            <p:ph type="dt" sz="half" idx="10"/>
          </p:nvPr>
        </p:nvSpPr>
        <p:spPr/>
        <p:txBody>
          <a:bodyPr/>
          <a:lstStyle>
            <a:lvl1pPr>
              <a:defRPr/>
            </a:lvl1pPr>
          </a:lstStyle>
          <a:p>
            <a:pPr>
              <a:defRPr/>
            </a:pPr>
            <a:fld id="{2EEB75E4-075E-4450-837E-4E1265D42EDD}" type="datetimeFigureOut">
              <a:rPr lang="zh-CN" altLang="en-US"/>
              <a:pPr>
                <a:defRPr/>
              </a:pPr>
              <a:t>2023/3/8</a:t>
            </a:fld>
            <a:endParaRPr lang="zh-CN" altLang="en-US"/>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C7019E97-CECA-402D-A15C-2F909B939909}"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8200" y="1481138"/>
            <a:ext cx="4038600"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p:cNvSpPr>
          <p:nvPr>
            <p:ph type="dt" sz="half" idx="10"/>
          </p:nvPr>
        </p:nvSpPr>
        <p:spPr/>
        <p:txBody>
          <a:bodyPr/>
          <a:lstStyle>
            <a:lvl1pPr>
              <a:defRPr/>
            </a:lvl1pPr>
          </a:lstStyle>
          <a:p>
            <a:pPr>
              <a:defRPr/>
            </a:pPr>
            <a:fld id="{A488E27B-C3DF-492D-BD01-4709F3602AEB}" type="datetimeFigureOut">
              <a:rPr lang="zh-CN" altLang="en-US"/>
              <a:pPr>
                <a:defRPr/>
              </a:pPr>
              <a:t>2023/3/8</a:t>
            </a:fld>
            <a:endParaRPr lang="zh-CN" altLang="en-US"/>
          </a:p>
        </p:txBody>
      </p:sp>
      <p:sp>
        <p:nvSpPr>
          <p:cNvPr id="6" name="页脚占位符 7"/>
          <p:cNvSpPr>
            <a:spLocks noGrp="1"/>
          </p:cNvSpPr>
          <p:nvPr>
            <p:ph type="ftr" sz="quarter" idx="11"/>
          </p:nvPr>
        </p:nvSpPr>
        <p:spPr/>
        <p:txBody>
          <a:bodyPr/>
          <a:lstStyle>
            <a:lvl1pPr>
              <a:defRPr/>
            </a:lvl1pPr>
          </a:lstStyle>
          <a:p>
            <a:pPr>
              <a:defRPr/>
            </a:pPr>
            <a:endParaRPr lang="zh-CN" altLang="en-US"/>
          </a:p>
        </p:txBody>
      </p:sp>
      <p:sp>
        <p:nvSpPr>
          <p:cNvPr id="7" name="灯片编号占位符 8"/>
          <p:cNvSpPr>
            <a:spLocks noGrp="1"/>
          </p:cNvSpPr>
          <p:nvPr>
            <p:ph type="sldNum" sz="quarter" idx="12"/>
          </p:nvPr>
        </p:nvSpPr>
        <p:spPr/>
        <p:txBody>
          <a:bodyPr/>
          <a:lstStyle>
            <a:lvl1pPr>
              <a:defRPr/>
            </a:lvl1pPr>
          </a:lstStyle>
          <a:p>
            <a:pPr>
              <a:defRPr/>
            </a:pPr>
            <a:fld id="{22D02B00-6706-421A-9188-86F7838DB11D}"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OverTx">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481138"/>
            <a:ext cx="4038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81138"/>
            <a:ext cx="4038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457200" y="3819525"/>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6"/>
          <p:cNvSpPr>
            <a:spLocks noGrp="1"/>
          </p:cNvSpPr>
          <p:nvPr>
            <p:ph type="dt" sz="half" idx="10"/>
          </p:nvPr>
        </p:nvSpPr>
        <p:spPr/>
        <p:txBody>
          <a:bodyPr/>
          <a:lstStyle>
            <a:lvl1pPr>
              <a:defRPr/>
            </a:lvl1pPr>
          </a:lstStyle>
          <a:p>
            <a:pPr>
              <a:defRPr/>
            </a:pPr>
            <a:fld id="{2E6D3F4F-FEFC-4783-9B2E-B3D2D553D51E}" type="datetimeFigureOut">
              <a:rPr lang="zh-CN" altLang="en-US"/>
              <a:pPr>
                <a:defRPr/>
              </a:pPr>
              <a:t>2023/3/8</a:t>
            </a:fld>
            <a:endParaRPr lang="zh-CN" altLang="en-US"/>
          </a:p>
        </p:txBody>
      </p:sp>
      <p:sp>
        <p:nvSpPr>
          <p:cNvPr id="7" name="页脚占位符 7"/>
          <p:cNvSpPr>
            <a:spLocks noGrp="1"/>
          </p:cNvSpPr>
          <p:nvPr>
            <p:ph type="ftr" sz="quarter" idx="11"/>
          </p:nvPr>
        </p:nvSpPr>
        <p:spPr/>
        <p:txBody>
          <a:bodyPr/>
          <a:lstStyle>
            <a:lvl1pPr>
              <a:defRPr/>
            </a:lvl1pPr>
          </a:lstStyle>
          <a:p>
            <a:pPr>
              <a:defRPr/>
            </a:pPr>
            <a:endParaRPr lang="zh-CN" altLang="en-US"/>
          </a:p>
        </p:txBody>
      </p:sp>
      <p:sp>
        <p:nvSpPr>
          <p:cNvPr id="8" name="灯片编号占位符 8"/>
          <p:cNvSpPr>
            <a:spLocks noGrp="1"/>
          </p:cNvSpPr>
          <p:nvPr>
            <p:ph type="sldNum" sz="quarter" idx="12"/>
          </p:nvPr>
        </p:nvSpPr>
        <p:spPr/>
        <p:txBody>
          <a:bodyPr/>
          <a:lstStyle>
            <a:lvl1pPr>
              <a:defRPr/>
            </a:lvl1pPr>
          </a:lstStyle>
          <a:p>
            <a:pPr>
              <a:defRPr/>
            </a:pPr>
            <a:fld id="{D32B896C-FD68-47B9-B584-15DA911FD08B}"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9"/>
          <p:cNvSpPr>
            <a:spLocks noGrp="1"/>
          </p:cNvSpPr>
          <p:nvPr>
            <p:ph type="dt" sz="half" idx="10"/>
          </p:nvPr>
        </p:nvSpPr>
        <p:spPr/>
        <p:txBody>
          <a:bodyPr/>
          <a:lstStyle>
            <a:lvl1pPr>
              <a:defRPr/>
            </a:lvl1pPr>
          </a:lstStyle>
          <a:p>
            <a:pPr>
              <a:defRPr/>
            </a:pPr>
            <a:fld id="{24DD0064-79EB-4A9D-BA49-AA24F3C15147}" type="datetimeFigureOut">
              <a:rPr lang="zh-CN" altLang="en-US"/>
              <a:pPr>
                <a:defRPr/>
              </a:pPr>
              <a:t>2023/3/8</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4C8687BE-8C8E-499E-ABE8-93C25139D723}"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fld id="{86933643-B294-4610-B928-A3A5B5E9DD39}" type="datetimeFigureOut">
              <a:rPr lang="zh-CN" altLang="en-US"/>
              <a:pPr>
                <a:defRPr/>
              </a:pPr>
              <a:t>2023/3/8</a:t>
            </a:fld>
            <a:endParaRPr lang="zh-CN" altLang="en-US"/>
          </a:p>
        </p:txBody>
      </p:sp>
      <p:sp>
        <p:nvSpPr>
          <p:cNvPr id="4" name="页脚占位符 21"/>
          <p:cNvSpPr>
            <a:spLocks noGrp="1"/>
          </p:cNvSpPr>
          <p:nvPr>
            <p:ph type="ftr" sz="quarter" idx="11"/>
          </p:nvPr>
        </p:nvSpPr>
        <p:spPr/>
        <p:txBody>
          <a:bodyPr/>
          <a:lstStyle>
            <a:lvl1pPr>
              <a:defRPr/>
            </a:lvl1pPr>
          </a:lstStyle>
          <a:p>
            <a:pPr>
              <a:defRPr/>
            </a:pPr>
            <a:endParaRPr lang="zh-CN" altLang="en-US"/>
          </a:p>
        </p:txBody>
      </p:sp>
      <p:sp>
        <p:nvSpPr>
          <p:cNvPr id="5" name="灯片编号占位符 17"/>
          <p:cNvSpPr>
            <a:spLocks noGrp="1"/>
          </p:cNvSpPr>
          <p:nvPr>
            <p:ph type="sldNum" sz="quarter" idx="12"/>
          </p:nvPr>
        </p:nvSpPr>
        <p:spPr/>
        <p:txBody>
          <a:bodyPr/>
          <a:lstStyle>
            <a:lvl1pPr>
              <a:defRPr/>
            </a:lvl1pPr>
          </a:lstStyle>
          <a:p>
            <a:pPr>
              <a:defRPr/>
            </a:pPr>
            <a:fld id="{47DD289B-C7F9-4086-87D0-9497FBEA7F47}"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12DE4377-F1BA-4A4C-9162-EBFE429EC456}" type="datetimeFigureOut">
              <a:rPr lang="zh-CN" altLang="en-US"/>
              <a:pPr>
                <a:defRPr/>
              </a:pPr>
              <a:t>2023/3/8</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212B8B86-A859-4CB7-BD65-11F98A001C9A}"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77785C57-9183-48F3-B088-194C5F47F996}" type="datetimeFigureOut">
              <a:rPr lang="zh-CN" altLang="en-US"/>
              <a:pPr>
                <a:defRPr/>
              </a:pPr>
              <a:t>2023/3/8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3F90EC61-A732-4773-BE45-D8505FC465A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42C09F43-65D2-4D65-8B6E-CD4D3C5E6893}" type="datetimeFigureOut">
              <a:rPr lang="zh-CN" altLang="en-US"/>
              <a:pPr>
                <a:defRPr/>
              </a:pPr>
              <a:t>2023/3/8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01A3C606-AF4B-4E6A-8E26-4E434CB3100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81138"/>
            <a:ext cx="8229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819525"/>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9"/>
          <p:cNvSpPr>
            <a:spLocks noGrp="1"/>
          </p:cNvSpPr>
          <p:nvPr>
            <p:ph type="dt" sz="half" idx="10"/>
          </p:nvPr>
        </p:nvSpPr>
        <p:spPr/>
        <p:txBody>
          <a:bodyPr/>
          <a:lstStyle>
            <a:lvl1pPr>
              <a:defRPr/>
            </a:lvl1pPr>
          </a:lstStyle>
          <a:p>
            <a:pPr>
              <a:defRPr/>
            </a:pPr>
            <a:fld id="{CCF86B84-3E5E-43A2-8A88-B12C173B5FCA}" type="datetimeFigureOut">
              <a:rPr lang="zh-CN" altLang="en-US"/>
              <a:pPr>
                <a:defRPr/>
              </a:pPr>
              <a:t>2023/3/8</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BB5B3C4B-45B3-4E1B-8DEC-049C53B808F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481138"/>
            <a:ext cx="4038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81138"/>
            <a:ext cx="4038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457200" y="3819525"/>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9"/>
          <p:cNvSpPr>
            <a:spLocks noGrp="1"/>
          </p:cNvSpPr>
          <p:nvPr>
            <p:ph type="dt" sz="half" idx="10"/>
          </p:nvPr>
        </p:nvSpPr>
        <p:spPr/>
        <p:txBody>
          <a:bodyPr/>
          <a:lstStyle>
            <a:lvl1pPr>
              <a:defRPr/>
            </a:lvl1pPr>
          </a:lstStyle>
          <a:p>
            <a:pPr>
              <a:defRPr/>
            </a:pPr>
            <a:fld id="{0E120D1C-964D-45F3-8DC2-4CFAA57DA39C}" type="datetimeFigureOut">
              <a:rPr lang="zh-CN" altLang="en-US"/>
              <a:pPr>
                <a:defRPr/>
              </a:pPr>
              <a:t>2023/3/8</a:t>
            </a:fld>
            <a:endParaRPr lang="zh-CN" altLang="en-US"/>
          </a:p>
        </p:txBody>
      </p:sp>
      <p:sp>
        <p:nvSpPr>
          <p:cNvPr id="7" name="页脚占位符 21"/>
          <p:cNvSpPr>
            <a:spLocks noGrp="1"/>
          </p:cNvSpPr>
          <p:nvPr>
            <p:ph type="ftr" sz="quarter" idx="11"/>
          </p:nvPr>
        </p:nvSpPr>
        <p:spPr/>
        <p:txBody>
          <a:bodyPr/>
          <a:lstStyle>
            <a:lvl1pPr>
              <a:defRPr/>
            </a:lvl1pPr>
          </a:lstStyle>
          <a:p>
            <a:pPr>
              <a:defRPr/>
            </a:pPr>
            <a:endParaRPr lang="zh-CN" altLang="en-US"/>
          </a:p>
        </p:txBody>
      </p:sp>
      <p:sp>
        <p:nvSpPr>
          <p:cNvPr id="8" name="灯片编号占位符 17"/>
          <p:cNvSpPr>
            <a:spLocks noGrp="1"/>
          </p:cNvSpPr>
          <p:nvPr>
            <p:ph type="sldNum" sz="quarter" idx="12"/>
          </p:nvPr>
        </p:nvSpPr>
        <p:spPr/>
        <p:txBody>
          <a:bodyPr/>
          <a:lstStyle>
            <a:lvl1pPr>
              <a:defRPr/>
            </a:lvl1pPr>
          </a:lstStyle>
          <a:p>
            <a:pPr>
              <a:defRPr/>
            </a:pPr>
            <a:fld id="{0A823CA4-7FAE-48FA-BA66-11AD8669CBCF}"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latin typeface="Lucida Sans Unicode" pitchFamily="34" charset="0"/>
            </a:endParaRPr>
          </a:p>
        </p:txBody>
      </p:sp>
      <p:sp>
        <p:nvSpPr>
          <p:cNvPr id="12" name="任意多边形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latin typeface="Lucida Sans Unicode" pitchFamily="34" charset="0"/>
            </a:endParaRPr>
          </a:p>
        </p:txBody>
      </p:sp>
      <p:sp>
        <p:nvSpPr>
          <p:cNvPr id="14" name="直角三角形 13"/>
          <p:cNvSpPr>
            <a:spLocks/>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楷体_GB2312" pitchFamily="49" charset="-122"/>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bodyPr>
          <a:lstStyle/>
          <a:p>
            <a:pPr lvl="0"/>
            <a:r>
              <a:rPr lang="zh-CN" altLang="en-US" smtClean="0"/>
              <a:t>单击此处编辑母版标题样式</a:t>
            </a:r>
            <a:endParaRPr lang="en-US" smtClean="0"/>
          </a:p>
        </p:txBody>
      </p:sp>
      <p:sp>
        <p:nvSpPr>
          <p:cNvPr id="21513"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ea typeface="+mn-ea"/>
              </a:defRPr>
            </a:lvl1pPr>
            <a:extLst/>
          </a:lstStyle>
          <a:p>
            <a:pPr>
              <a:defRPr/>
            </a:pPr>
            <a:fld id="{2BA3F61E-0F17-42D0-80B6-22B31F2B60C0}" type="datetimeFigureOut">
              <a:rPr lang="zh-CN" altLang="en-US"/>
              <a:pPr>
                <a:defRPr/>
              </a:pPr>
              <a:t>2023/3/8</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ea typeface="+mn-ea"/>
              </a:defRPr>
            </a:lvl1pPr>
            <a:extLst/>
          </a:lstStyle>
          <a:p>
            <a:pPr>
              <a:defRPr/>
            </a:pPr>
            <a:fld id="{FFA01D87-14AF-4AF7-AA88-BC2164B8663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5007" r:id="rId1"/>
    <p:sldLayoutId id="2147484985" r:id="rId2"/>
    <p:sldLayoutId id="2147484986" r:id="rId3"/>
    <p:sldLayoutId id="2147484987" r:id="rId4"/>
    <p:sldLayoutId id="2147484988" r:id="rId5"/>
    <p:sldLayoutId id="2147484989" r:id="rId6"/>
    <p:sldLayoutId id="2147484990" r:id="rId7"/>
    <p:sldLayoutId id="2147484991" r:id="rId8"/>
    <p:sldLayoutId id="2147484992" r:id="rId9"/>
    <p:sldLayoutId id="2147484993" r:id="rId10"/>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Times New Roman" pitchFamily="18" charset="0"/>
          <a:ea typeface="楷体_GB2312" pitchFamily="49" charset="-122"/>
          <a:cs typeface="Times New Roman" pitchFamily="18" charset="0"/>
        </a:defRPr>
      </a:lvl1pPr>
      <a:lvl2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2pPr>
      <a:lvl3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3pPr>
      <a:lvl4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4pPr>
      <a:lvl5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5pPr>
      <a:lvl6pPr marL="457200" algn="l" rtl="0" fontAlgn="base">
        <a:spcBef>
          <a:spcPct val="0"/>
        </a:spcBef>
        <a:spcAft>
          <a:spcPct val="0"/>
        </a:spcAft>
        <a:defRPr sz="4100" b="1">
          <a:solidFill>
            <a:schemeClr val="tx2"/>
          </a:solidFill>
          <a:latin typeface="Times New Roman" pitchFamily="18" charset="0"/>
          <a:ea typeface="楷体" pitchFamily="49" charset="-122"/>
          <a:cs typeface="Times New Roman" pitchFamily="18" charset="0"/>
        </a:defRPr>
      </a:lvl6pPr>
      <a:lvl7pPr marL="914400" algn="l" rtl="0" fontAlgn="base">
        <a:spcBef>
          <a:spcPct val="0"/>
        </a:spcBef>
        <a:spcAft>
          <a:spcPct val="0"/>
        </a:spcAft>
        <a:defRPr sz="4100" b="1">
          <a:solidFill>
            <a:schemeClr val="tx2"/>
          </a:solidFill>
          <a:latin typeface="Times New Roman" pitchFamily="18" charset="0"/>
          <a:ea typeface="楷体" pitchFamily="49" charset="-122"/>
          <a:cs typeface="Times New Roman" pitchFamily="18" charset="0"/>
        </a:defRPr>
      </a:lvl7pPr>
      <a:lvl8pPr marL="1371600" algn="l" rtl="0" fontAlgn="base">
        <a:spcBef>
          <a:spcPct val="0"/>
        </a:spcBef>
        <a:spcAft>
          <a:spcPct val="0"/>
        </a:spcAft>
        <a:defRPr sz="4100" b="1">
          <a:solidFill>
            <a:schemeClr val="tx2"/>
          </a:solidFill>
          <a:latin typeface="Times New Roman" pitchFamily="18" charset="0"/>
          <a:ea typeface="楷体" pitchFamily="49" charset="-122"/>
          <a:cs typeface="Times New Roman" pitchFamily="18" charset="0"/>
        </a:defRPr>
      </a:lvl8pPr>
      <a:lvl9pPr marL="1828800" algn="l" rtl="0" fontAlgn="base">
        <a:spcBef>
          <a:spcPct val="0"/>
        </a:spcBef>
        <a:spcAft>
          <a:spcPct val="0"/>
        </a:spcAft>
        <a:defRPr sz="4100" b="1">
          <a:solidFill>
            <a:schemeClr val="tx2"/>
          </a:solidFill>
          <a:latin typeface="Times New Roman" pitchFamily="18" charset="0"/>
          <a:ea typeface="楷体" pitchFamily="49" charset="-122"/>
          <a:cs typeface="Times New Roman" pitchFamily="18" charset="0"/>
        </a:defRPr>
      </a:lvl9pPr>
      <a:extLst/>
    </p:titleStyle>
    <p:bodyStyle>
      <a:lvl1pPr marL="365125" indent="-255588" algn="l" rtl="0" eaLnBrk="0" fontAlgn="base" hangingPunct="0">
        <a:lnSpc>
          <a:spcPct val="120000"/>
        </a:lnSpc>
        <a:spcBef>
          <a:spcPct val="0"/>
        </a:spcBef>
        <a:spcAft>
          <a:spcPct val="0"/>
        </a:spcAft>
        <a:buClr>
          <a:schemeClr val="accent1"/>
        </a:buClr>
        <a:buSzPct val="68000"/>
        <a:buFont typeface="Wingdings 3" pitchFamily="18" charset="2"/>
        <a:buChar char=""/>
        <a:defRPr sz="2400" b="1" kern="1200">
          <a:solidFill>
            <a:schemeClr val="tx1"/>
          </a:solidFill>
          <a:latin typeface="Times New Roman" pitchFamily="18" charset="0"/>
          <a:ea typeface="楷体_GB2312" pitchFamily="49" charset="-122"/>
          <a:cs typeface="Times New Roman" pitchFamily="18" charset="0"/>
        </a:defRPr>
      </a:lvl1pPr>
      <a:lvl2pPr marL="620713" indent="-228600" algn="l" rtl="0" eaLnBrk="0" fontAlgn="base" hangingPunct="0">
        <a:lnSpc>
          <a:spcPct val="120000"/>
        </a:lnSpc>
        <a:spcBef>
          <a:spcPct val="0"/>
        </a:spcBef>
        <a:spcAft>
          <a:spcPct val="0"/>
        </a:spcAft>
        <a:buClr>
          <a:schemeClr val="accent1"/>
        </a:buClr>
        <a:buFont typeface="Verdana" pitchFamily="34" charset="0"/>
        <a:buChar char="◦"/>
        <a:defRPr sz="2400" b="1" kern="1200">
          <a:solidFill>
            <a:schemeClr val="tx1"/>
          </a:solidFill>
          <a:latin typeface="Times New Roman" pitchFamily="18" charset="0"/>
          <a:ea typeface="楷体_GB2312" pitchFamily="49" charset="-122"/>
          <a:cs typeface="Times New Roman" pitchFamily="18" charset="0"/>
        </a:defRPr>
      </a:lvl2pPr>
      <a:lvl3pPr marL="858838" indent="-228600" algn="l" rtl="0" eaLnBrk="0" fontAlgn="base" hangingPunct="0">
        <a:lnSpc>
          <a:spcPct val="120000"/>
        </a:lnSpc>
        <a:spcBef>
          <a:spcPct val="0"/>
        </a:spcBef>
        <a:spcAft>
          <a:spcPct val="0"/>
        </a:spcAft>
        <a:buClr>
          <a:schemeClr val="accent2"/>
        </a:buClr>
        <a:buSzPct val="100000"/>
        <a:buFont typeface="Wingdings 2" pitchFamily="18" charset="2"/>
        <a:buChar char=""/>
        <a:defRPr sz="2400" b="1" kern="1200">
          <a:solidFill>
            <a:schemeClr val="tx1"/>
          </a:solidFill>
          <a:latin typeface="Times New Roman" pitchFamily="18" charset="0"/>
          <a:ea typeface="楷体_GB2312" pitchFamily="49" charset="-122"/>
          <a:cs typeface="Times New Roman" pitchFamily="18" charset="0"/>
        </a:defRPr>
      </a:lvl3pPr>
      <a:lvl4pPr marL="1143000" indent="-228600" algn="l" rtl="0" eaLnBrk="0" fontAlgn="base" hangingPunct="0">
        <a:lnSpc>
          <a:spcPct val="120000"/>
        </a:lnSpc>
        <a:spcBef>
          <a:spcPct val="0"/>
        </a:spcBef>
        <a:spcAft>
          <a:spcPct val="0"/>
        </a:spcAft>
        <a:buClr>
          <a:schemeClr val="accent2"/>
        </a:buClr>
        <a:buFont typeface="Wingdings 2" pitchFamily="18" charset="2"/>
        <a:buChar char=""/>
        <a:defRPr sz="2400" b="1" kern="1200">
          <a:solidFill>
            <a:schemeClr val="tx1"/>
          </a:solidFill>
          <a:latin typeface="Times New Roman" pitchFamily="18" charset="0"/>
          <a:ea typeface="楷体_GB2312" pitchFamily="49" charset="-122"/>
          <a:cs typeface="Times New Roman" pitchFamily="18" charset="0"/>
        </a:defRPr>
      </a:lvl4pPr>
      <a:lvl5pPr marL="1371600" indent="-228600" algn="l" rtl="0" eaLnBrk="0" fontAlgn="base" hangingPunct="0">
        <a:lnSpc>
          <a:spcPct val="120000"/>
        </a:lnSpc>
        <a:spcBef>
          <a:spcPct val="0"/>
        </a:spcBef>
        <a:spcAft>
          <a:spcPct val="0"/>
        </a:spcAft>
        <a:buClr>
          <a:schemeClr val="accent2"/>
        </a:buClr>
        <a:buFont typeface="Wingdings 2" pitchFamily="18" charset="2"/>
        <a:buChar char=""/>
        <a:defRPr sz="2400" b="1" kern="1200">
          <a:solidFill>
            <a:schemeClr val="tx1"/>
          </a:solidFill>
          <a:latin typeface="Times New Roman" pitchFamily="18" charset="0"/>
          <a:ea typeface="楷体_GB2312" pitchFamily="49" charset="-122"/>
          <a:cs typeface="Times New Roman" pitchFamily="18"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22531"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1" name="日期占位符 6"/>
          <p:cNvSpPr>
            <a:spLocks noGrp="1"/>
          </p:cNvSpPr>
          <p:nvPr>
            <p:ph type="dt" sz="half" idx="2"/>
          </p:nvPr>
        </p:nvSpPr>
        <p:spPr>
          <a:xfrm>
            <a:off x="6727825" y="6408738"/>
            <a:ext cx="1919288" cy="365125"/>
          </a:xfrm>
          <a:prstGeom prst="rect">
            <a:avLst/>
          </a:prstGeom>
        </p:spPr>
        <p:txBody>
          <a:bodyPr vert="horz" anchor="b"/>
          <a:lstStyle>
            <a:lvl1pPr fontAlgn="auto">
              <a:spcBef>
                <a:spcPts val="0"/>
              </a:spcBef>
              <a:spcAft>
                <a:spcPts val="0"/>
              </a:spcAft>
              <a:defRPr sz="1000">
                <a:solidFill>
                  <a:srgbClr val="000000"/>
                </a:solidFill>
                <a:latin typeface="+mn-lt"/>
                <a:ea typeface="+mn-ea"/>
              </a:defRPr>
            </a:lvl1pPr>
            <a:extLst/>
          </a:lstStyle>
          <a:p>
            <a:pPr>
              <a:defRPr/>
            </a:pPr>
            <a:fld id="{D20E3811-3F57-4AF6-8281-3DF1FE4EEA92}" type="datetimeFigureOut">
              <a:rPr lang="zh-CN" altLang="en-US"/>
              <a:pPr>
                <a:defRPr/>
              </a:pPr>
              <a:t>2023/3/8</a:t>
            </a:fld>
            <a:endParaRPr lang="zh-CN" altLang="en-US"/>
          </a:p>
        </p:txBody>
      </p:sp>
      <p:sp>
        <p:nvSpPr>
          <p:cNvPr id="16" name="页脚占位符 7"/>
          <p:cNvSpPr>
            <a:spLocks noGrp="1"/>
          </p:cNvSpPr>
          <p:nvPr>
            <p:ph type="ftr" sz="quarter" idx="3"/>
          </p:nvPr>
        </p:nvSpPr>
        <p:spPr>
          <a:xfrm>
            <a:off x="4379913" y="6408738"/>
            <a:ext cx="2351087" cy="365125"/>
          </a:xfrm>
          <a:prstGeom prst="rect">
            <a:avLst/>
          </a:prstGeom>
        </p:spPr>
        <p:txBody>
          <a:bodyPr vert="horz" anchor="b"/>
          <a:lstStyle>
            <a:lvl1pPr algn="r" fontAlgn="auto">
              <a:spcBef>
                <a:spcPts val="0"/>
              </a:spcBef>
              <a:spcAft>
                <a:spcPts val="0"/>
              </a:spcAft>
              <a:defRPr sz="1000">
                <a:solidFill>
                  <a:srgbClr val="000000"/>
                </a:solidFill>
                <a:latin typeface="+mn-lt"/>
                <a:ea typeface="+mn-ea"/>
              </a:defRPr>
            </a:lvl1pPr>
            <a:extLst/>
          </a:lstStyle>
          <a:p>
            <a:pPr>
              <a:defRPr/>
            </a:pPr>
            <a:endParaRPr lang="zh-CN" altLang="en-US"/>
          </a:p>
        </p:txBody>
      </p:sp>
      <p:sp>
        <p:nvSpPr>
          <p:cNvPr id="17" name="灯片编号占位符 8"/>
          <p:cNvSpPr>
            <a:spLocks noGrp="1"/>
          </p:cNvSpPr>
          <p:nvPr>
            <p:ph type="sldNum" sz="quarter" idx="4"/>
          </p:nvPr>
        </p:nvSpPr>
        <p:spPr>
          <a:xfrm>
            <a:off x="8647113" y="6408738"/>
            <a:ext cx="366712" cy="365125"/>
          </a:xfrm>
          <a:prstGeom prst="rect">
            <a:avLst/>
          </a:prstGeom>
        </p:spPr>
        <p:txBody>
          <a:bodyPr vert="horz" anchor="b"/>
          <a:lstStyle>
            <a:lvl1pPr algn="r" fontAlgn="auto">
              <a:spcBef>
                <a:spcPts val="0"/>
              </a:spcBef>
              <a:spcAft>
                <a:spcPts val="0"/>
              </a:spcAft>
              <a:defRPr sz="1000">
                <a:solidFill>
                  <a:srgbClr val="000000"/>
                </a:solidFill>
                <a:latin typeface="+mn-lt"/>
                <a:ea typeface="+mn-ea"/>
              </a:defRPr>
            </a:lvl1pPr>
            <a:extLst/>
          </a:lstStyle>
          <a:p>
            <a:pPr>
              <a:defRPr/>
            </a:pPr>
            <a:fld id="{44E5657C-AB92-410B-800D-3DC3D519580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994" r:id="rId1"/>
    <p:sldLayoutId id="2147484995" r:id="rId2"/>
    <p:sldLayoutId id="2147484996" r:id="rId3"/>
    <p:sldLayoutId id="2147484997" r:id="rId4"/>
    <p:sldLayoutId id="2147484998" r:id="rId5"/>
    <p:sldLayoutId id="2147484999" r:id="rId6"/>
    <p:sldLayoutId id="2147485000" r:id="rId7"/>
    <p:sldLayoutId id="2147485001" r:id="rId8"/>
    <p:sldLayoutId id="2147485002" r:id="rId9"/>
    <p:sldLayoutId id="2147485003" r:id="rId10"/>
    <p:sldLayoutId id="2147485004" r:id="rId11"/>
    <p:sldLayoutId id="2147485005" r:id="rId12"/>
    <p:sldLayoutId id="2147485006" r:id="rId13"/>
  </p:sldLayoutIdLst>
  <p:txStyles>
    <p:titleStyle>
      <a:lvl1pPr algn="l" rtl="0" eaLnBrk="0" fontAlgn="base" hangingPunct="0">
        <a:spcBef>
          <a:spcPct val="0"/>
        </a:spcBef>
        <a:spcAft>
          <a:spcPct val="0"/>
        </a:spcAft>
        <a:defRPr sz="4100" b="1">
          <a:solidFill>
            <a:schemeClr val="tx2"/>
          </a:solidFill>
          <a:latin typeface="+mj-lt"/>
          <a:ea typeface="+mj-ea"/>
          <a:cs typeface="+mj-cs"/>
        </a:defRPr>
      </a:lvl1pPr>
      <a:lvl2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2pPr>
      <a:lvl3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3pPr>
      <a:lvl4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4pPr>
      <a:lvl5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5pPr>
      <a:lvl6pPr marL="457200" algn="l" rtl="0" fontAlgn="base">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6pPr>
      <a:lvl7pPr marL="914400" algn="l" rtl="0" fontAlgn="base">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7pPr>
      <a:lvl8pPr marL="1371600" algn="l" rtl="0" fontAlgn="base">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8pPr>
      <a:lvl9pPr marL="1828800" algn="l" rtl="0" fontAlgn="base">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9pPr>
    </p:titleStyle>
    <p:bodyStyle>
      <a:lvl1pPr marL="365125" indent="-255588" algn="l" rtl="0" eaLnBrk="0" fontAlgn="base" hangingPunct="0">
        <a:lnSpc>
          <a:spcPct val="120000"/>
        </a:lnSpc>
        <a:spcBef>
          <a:spcPct val="0"/>
        </a:spcBef>
        <a:spcAft>
          <a:spcPct val="0"/>
        </a:spcAft>
        <a:buClr>
          <a:schemeClr val="accent1"/>
        </a:buClr>
        <a:buSzPct val="68000"/>
        <a:buFont typeface="Wingdings 3" pitchFamily="18" charset="2"/>
        <a:buChar char=""/>
        <a:defRPr sz="2400" b="1">
          <a:solidFill>
            <a:schemeClr val="tx1"/>
          </a:solidFill>
          <a:latin typeface="+mn-lt"/>
          <a:ea typeface="+mn-ea"/>
          <a:cs typeface="+mn-cs"/>
        </a:defRPr>
      </a:lvl1pPr>
      <a:lvl2pPr marL="620713" indent="-228600" algn="l" rtl="0" eaLnBrk="0" fontAlgn="base" hangingPunct="0">
        <a:lnSpc>
          <a:spcPct val="120000"/>
        </a:lnSpc>
        <a:spcBef>
          <a:spcPct val="0"/>
        </a:spcBef>
        <a:spcAft>
          <a:spcPct val="0"/>
        </a:spcAft>
        <a:buClr>
          <a:schemeClr val="accent1"/>
        </a:buClr>
        <a:buFont typeface="Verdana" pitchFamily="34" charset="0"/>
        <a:buChar char="◦"/>
        <a:defRPr sz="2400" b="1">
          <a:solidFill>
            <a:schemeClr val="tx1"/>
          </a:solidFill>
          <a:latin typeface="+mn-lt"/>
          <a:ea typeface="+mn-ea"/>
          <a:cs typeface="+mn-cs"/>
        </a:defRPr>
      </a:lvl2pPr>
      <a:lvl3pPr marL="858838" indent="-228600" algn="l" rtl="0" eaLnBrk="0" fontAlgn="base" hangingPunct="0">
        <a:lnSpc>
          <a:spcPct val="120000"/>
        </a:lnSpc>
        <a:spcBef>
          <a:spcPct val="0"/>
        </a:spcBef>
        <a:spcAft>
          <a:spcPct val="0"/>
        </a:spcAft>
        <a:buClr>
          <a:schemeClr val="accent2"/>
        </a:buClr>
        <a:buSzPct val="100000"/>
        <a:buFont typeface="Wingdings 2" pitchFamily="18" charset="2"/>
        <a:buChar char=""/>
        <a:defRPr sz="2400" b="1">
          <a:solidFill>
            <a:schemeClr val="tx1"/>
          </a:solidFill>
          <a:latin typeface="+mn-lt"/>
          <a:ea typeface="+mn-ea"/>
          <a:cs typeface="+mn-cs"/>
        </a:defRPr>
      </a:lvl3pPr>
      <a:lvl4pPr marL="1143000" indent="-228600" algn="l" rtl="0" eaLnBrk="0" fontAlgn="base" hangingPunct="0">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4pPr>
      <a:lvl5pPr marL="1371600" indent="-228600" algn="l" rtl="0" eaLnBrk="0" fontAlgn="base" hangingPunct="0">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5pPr>
      <a:lvl6pPr marL="1828800" indent="-228600" algn="l" rtl="0" fontAlgn="base">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6pPr>
      <a:lvl7pPr marL="2286000" indent="-228600" algn="l" rtl="0" fontAlgn="base">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7pPr>
      <a:lvl8pPr marL="2743200" indent="-228600" algn="l" rtl="0" fontAlgn="base">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8pPr>
      <a:lvl9pPr marL="3200400" indent="-228600" algn="l" rtl="0" fontAlgn="base">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oleObject" Target="../embeddings/oleObject39.bin"/><Relationship Id="rId3" Type="http://schemas.openxmlformats.org/officeDocument/2006/relationships/image" Target="../media/image49.png"/><Relationship Id="rId7" Type="http://schemas.openxmlformats.org/officeDocument/2006/relationships/oleObject" Target="../embeddings/oleObject33.bin"/><Relationship Id="rId12" Type="http://schemas.openxmlformats.org/officeDocument/2006/relationships/oleObject" Target="../embeddings/oleObject38.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oleObject" Target="../embeddings/oleObject32.bin"/><Relationship Id="rId11" Type="http://schemas.openxmlformats.org/officeDocument/2006/relationships/oleObject" Target="../embeddings/oleObject37.bin"/><Relationship Id="rId5" Type="http://schemas.openxmlformats.org/officeDocument/2006/relationships/oleObject" Target="../embeddings/oleObject31.bin"/><Relationship Id="rId15" Type="http://schemas.openxmlformats.org/officeDocument/2006/relationships/oleObject" Target="../embeddings/oleObject41.bin"/><Relationship Id="rId10" Type="http://schemas.openxmlformats.org/officeDocument/2006/relationships/oleObject" Target="../embeddings/oleObject36.bin"/><Relationship Id="rId4" Type="http://schemas.openxmlformats.org/officeDocument/2006/relationships/oleObject" Target="../embeddings/oleObject30.bin"/><Relationship Id="rId9" Type="http://schemas.openxmlformats.org/officeDocument/2006/relationships/oleObject" Target="../embeddings/oleObject35.bin"/><Relationship Id="rId14" Type="http://schemas.openxmlformats.org/officeDocument/2006/relationships/oleObject" Target="../embeddings/oleObject40.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2.xml"/><Relationship Id="rId1" Type="http://schemas.openxmlformats.org/officeDocument/2006/relationships/vmlDrawing" Target="../drawings/vmlDrawing10.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11.v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8.bin"/><Relationship Id="rId12"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7.bin"/><Relationship Id="rId11" Type="http://schemas.openxmlformats.org/officeDocument/2006/relationships/image" Target="../media/image16.png"/><Relationship Id="rId5" Type="http://schemas.openxmlformats.org/officeDocument/2006/relationships/oleObject" Target="../embeddings/oleObject46.bin"/><Relationship Id="rId10" Type="http://schemas.openxmlformats.org/officeDocument/2006/relationships/oleObject" Target="../embeddings/oleObject51.bin"/><Relationship Id="rId4" Type="http://schemas.openxmlformats.org/officeDocument/2006/relationships/oleObject" Target="../embeddings/oleObject45.bin"/><Relationship Id="rId9" Type="http://schemas.openxmlformats.org/officeDocument/2006/relationships/oleObject" Target="../embeddings/oleObject50.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5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oleObject" Target="../embeddings/oleObject56.bin"/></Relationships>
</file>

<file path=ppt/slides/_rels/slide21.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oleObject" Target="../embeddings/oleObject62.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oleObject" Target="../embeddings/oleObject59.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17.xml"/><Relationship Id="rId1" Type="http://schemas.openxmlformats.org/officeDocument/2006/relationships/vmlDrawing" Target="../drawings/vmlDrawing16.vml"/><Relationship Id="rId6" Type="http://schemas.openxmlformats.org/officeDocument/2006/relationships/oleObject" Target="../embeddings/oleObject65.bin"/><Relationship Id="rId5" Type="http://schemas.openxmlformats.org/officeDocument/2006/relationships/image" Target="../media/image73.png"/><Relationship Id="rId4" Type="http://schemas.openxmlformats.org/officeDocument/2006/relationships/oleObject" Target="../embeddings/oleObject64.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6.bin"/><Relationship Id="rId7"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69.bin"/><Relationship Id="rId5" Type="http://schemas.openxmlformats.org/officeDocument/2006/relationships/oleObject" Target="../embeddings/oleObject68.bin"/><Relationship Id="rId4" Type="http://schemas.openxmlformats.org/officeDocument/2006/relationships/oleObject" Target="../embeddings/oleObject67.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73.bin"/><Relationship Id="rId4" Type="http://schemas.openxmlformats.org/officeDocument/2006/relationships/oleObject" Target="../embeddings/oleObject72.bin"/></Relationships>
</file>

<file path=ppt/slides/_rels/slide2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76.bin"/><Relationship Id="rId5" Type="http://schemas.openxmlformats.org/officeDocument/2006/relationships/oleObject" Target="../embeddings/oleObject75.bin"/><Relationship Id="rId4" Type="http://schemas.openxmlformats.org/officeDocument/2006/relationships/oleObject" Target="../embeddings/oleObject74.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17.xml"/><Relationship Id="rId1" Type="http://schemas.openxmlformats.org/officeDocument/2006/relationships/vmlDrawing" Target="../drawings/vmlDrawing20.vml"/><Relationship Id="rId5" Type="http://schemas.openxmlformats.org/officeDocument/2006/relationships/oleObject" Target="../embeddings/oleObject79.bin"/><Relationship Id="rId4" Type="http://schemas.openxmlformats.org/officeDocument/2006/relationships/oleObject" Target="../embeddings/oleObject78.bin"/></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oleObject" Target="../embeddings/oleObject11.bin"/><Relationship Id="rId3" Type="http://schemas.openxmlformats.org/officeDocument/2006/relationships/audio" Target="../media/audio1.wav"/><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png"/><Relationship Id="rId11" Type="http://schemas.openxmlformats.org/officeDocument/2006/relationships/oleObject" Target="../embeddings/oleObject9.bin"/><Relationship Id="rId5" Type="http://schemas.openxmlformats.org/officeDocument/2006/relationships/image" Target="../media/image6.png"/><Relationship Id="rId10" Type="http://schemas.openxmlformats.org/officeDocument/2006/relationships/oleObject" Target="../embeddings/oleObject8.bin"/><Relationship Id="rId4" Type="http://schemas.openxmlformats.org/officeDocument/2006/relationships/image" Target="../media/image15.png"/><Relationship Id="rId9" Type="http://schemas.openxmlformats.org/officeDocument/2006/relationships/oleObject" Target="../embeddings/oleObject7.bin"/><Relationship Id="rId14"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21.png"/><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oleObject" Target="../embeddings/oleObject16.bin"/><Relationship Id="rId4" Type="http://schemas.openxmlformats.org/officeDocument/2006/relationships/image" Target="../media/image22.png"/><Relationship Id="rId9" Type="http://schemas.openxmlformats.org/officeDocument/2006/relationships/oleObject" Target="../embeddings/oleObject15.bin"/></Relationships>
</file>

<file path=ppt/slides/_rels/slide6.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1.xml"/><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audio" Target="../media/audio2.wav"/></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2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4294967295"/>
          </p:nvPr>
        </p:nvSpPr>
        <p:spPr>
          <a:xfrm>
            <a:off x="685800" y="1752600"/>
            <a:ext cx="7772400" cy="1830388"/>
          </a:xfrm>
        </p:spPr>
        <p:txBody>
          <a:bodyPr anchor="b"/>
          <a:lstStyle/>
          <a:p>
            <a:pPr algn="r">
              <a:defRPr/>
            </a:pPr>
            <a:r>
              <a:rPr lang="zh-CN" altLang="en-US" sz="4000" smtClean="0">
                <a:effectLst/>
              </a:rPr>
              <a:t>第九章  多元函数微分法及其应用</a:t>
            </a:r>
            <a:endParaRPr lang="en-US" altLang="zh-CN" sz="4000" smtClean="0">
              <a:effectLst>
                <a:outerShdw blurRad="38100" dist="38100" dir="2700000" algn="tl">
                  <a:srgbClr val="C0C0C0"/>
                </a:outerShdw>
              </a:effectLst>
            </a:endParaRPr>
          </a:p>
        </p:txBody>
      </p:sp>
      <p:sp>
        <p:nvSpPr>
          <p:cNvPr id="24579" name="副标题 4"/>
          <p:cNvSpPr>
            <a:spLocks noGrp="1"/>
          </p:cNvSpPr>
          <p:nvPr>
            <p:ph type="subTitle" idx="4294967295"/>
          </p:nvPr>
        </p:nvSpPr>
        <p:spPr>
          <a:xfrm>
            <a:off x="685800" y="3611563"/>
            <a:ext cx="7772400" cy="1200150"/>
          </a:xfrm>
        </p:spPr>
        <p:txBody>
          <a:bodyPr lIns="45720" rIns="45720"/>
          <a:lstStyle/>
          <a:p>
            <a:pPr marL="0" indent="0" algn="r">
              <a:buFont typeface="Wingdings 3" pitchFamily="18" charset="2"/>
              <a:buNone/>
            </a:pPr>
            <a:r>
              <a:rPr lang="zh-CN" altLang="en-US" sz="3600" smtClean="0">
                <a:solidFill>
                  <a:schemeClr val="tx2"/>
                </a:solidFill>
              </a:rPr>
              <a:t>第一节</a:t>
            </a:r>
            <a:r>
              <a:rPr lang="en-US" altLang="zh-CN" sz="3600" smtClean="0">
                <a:solidFill>
                  <a:schemeClr val="tx2"/>
                </a:solidFill>
              </a:rPr>
              <a:t>    </a:t>
            </a:r>
            <a:r>
              <a:rPr lang="zh-CN" altLang="en-US" sz="3600" smtClean="0">
                <a:solidFill>
                  <a:schemeClr val="tx2"/>
                </a:solidFill>
              </a:rPr>
              <a:t>多元函数的基本概念</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solidFill>
                  <a:srgbClr val="0000FF"/>
                </a:solidFill>
              </a:rPr>
              <a:t>开区域和闭区域</a:t>
            </a:r>
            <a:endParaRPr lang="en-US" altLang="zh-CN" smtClean="0">
              <a:solidFill>
                <a:srgbClr val="0000FF"/>
              </a:solidFill>
            </a:endParaRPr>
          </a:p>
          <a:p>
            <a:pPr>
              <a:buFont typeface="Wingdings 3" pitchFamily="18" charset="2"/>
              <a:buNone/>
            </a:pPr>
            <a:r>
              <a:rPr lang="en-US" altLang="zh-CN" smtClean="0"/>
              <a:t>	</a:t>
            </a:r>
            <a:r>
              <a:rPr lang="zh-CN" altLang="en-US" smtClean="0"/>
              <a:t>开区域：连通的开集．</a:t>
            </a:r>
            <a:r>
              <a:rPr lang="zh-CN" altLang="en-US" smtClean="0">
                <a:solidFill>
                  <a:srgbClr val="FF0000"/>
                </a:solidFill>
              </a:rPr>
              <a:t>开区域简称区域．</a:t>
            </a:r>
            <a:endParaRPr lang="en-US" altLang="zh-CN" smtClean="0">
              <a:solidFill>
                <a:srgbClr val="FF0000"/>
              </a:solidFill>
            </a:endParaRPr>
          </a:p>
          <a:p>
            <a:pPr>
              <a:buFont typeface="Wingdings 3" pitchFamily="18" charset="2"/>
              <a:buNone/>
            </a:pPr>
            <a:r>
              <a:rPr lang="en-US" altLang="zh-CN" smtClean="0"/>
              <a:t>	</a:t>
            </a:r>
            <a:r>
              <a:rPr lang="zh-CN" altLang="en-US" smtClean="0"/>
              <a:t>闭区域： 开区域连同它的边界．</a:t>
            </a:r>
            <a:endParaRPr lang="en-US" altLang="zh-CN" smtClean="0"/>
          </a:p>
          <a:p>
            <a:pPr>
              <a:buFont typeface="Wingdings 3" pitchFamily="18" charset="2"/>
              <a:buNone/>
            </a:pPr>
            <a:endParaRPr lang="en-US" altLang="zh-CN" smtClean="0"/>
          </a:p>
          <a:p>
            <a:r>
              <a:rPr lang="zh-CN" altLang="en-US" smtClean="0">
                <a:solidFill>
                  <a:srgbClr val="0000FF"/>
                </a:solidFill>
              </a:rPr>
              <a:t>有界集和无界集</a:t>
            </a:r>
            <a:endParaRPr lang="en-US" altLang="zh-CN" smtClean="0">
              <a:solidFill>
                <a:srgbClr val="0000FF"/>
              </a:solidFill>
            </a:endParaRPr>
          </a:p>
          <a:p>
            <a:pPr>
              <a:buFont typeface="Wingdings 3" pitchFamily="18" charset="2"/>
              <a:buNone/>
            </a:pPr>
            <a:r>
              <a:rPr lang="en-US" altLang="zh-CN" smtClean="0"/>
              <a:t>	</a:t>
            </a:r>
            <a:r>
              <a:rPr lang="zh-CN" altLang="en-US" smtClean="0"/>
              <a:t>有界集：</a:t>
            </a:r>
            <a:r>
              <a:rPr lang="zh-CN" altLang="en-US" smtClean="0">
                <a:solidFill>
                  <a:srgbClr val="0000FF"/>
                </a:solidFill>
                <a:sym typeface="Symbol" pitchFamily="18" charset="2"/>
              </a:rPr>
              <a:t>  </a:t>
            </a:r>
            <a:r>
              <a:rPr lang="en-US" altLang="zh-CN" i="1" smtClean="0">
                <a:solidFill>
                  <a:srgbClr val="0000FF"/>
                </a:solidFill>
              </a:rPr>
              <a:t>r</a:t>
            </a:r>
            <a:r>
              <a:rPr lang="zh-CN" altLang="en-US" smtClean="0">
                <a:solidFill>
                  <a:srgbClr val="0000FF"/>
                </a:solidFill>
              </a:rPr>
              <a:t> </a:t>
            </a:r>
            <a:r>
              <a:rPr lang="en-US" altLang="zh-CN" smtClean="0">
                <a:solidFill>
                  <a:srgbClr val="0000FF"/>
                </a:solidFill>
              </a:rPr>
              <a:t>&gt; 0</a:t>
            </a:r>
            <a:r>
              <a:rPr lang="zh-CN" altLang="en-US" smtClean="0"/>
              <a:t>，使得</a:t>
            </a:r>
            <a:endParaRPr lang="en-US" altLang="zh-CN" smtClean="0"/>
          </a:p>
          <a:p>
            <a:pPr>
              <a:buFont typeface="Wingdings 3" pitchFamily="18" charset="2"/>
              <a:buNone/>
            </a:pPr>
            <a:r>
              <a:rPr lang="en-US" altLang="zh-CN" smtClean="0"/>
              <a:t>	</a:t>
            </a:r>
            <a:r>
              <a:rPr lang="zh-CN" altLang="en-US" smtClean="0"/>
              <a:t>无界集：</a:t>
            </a:r>
            <a:r>
              <a:rPr lang="zh-CN" altLang="en-US" smtClean="0">
                <a:solidFill>
                  <a:srgbClr val="0000FF"/>
                </a:solidFill>
                <a:sym typeface="Symbol" pitchFamily="18" charset="2"/>
              </a:rPr>
              <a:t>  </a:t>
            </a:r>
            <a:r>
              <a:rPr lang="en-US" altLang="zh-CN" i="1" smtClean="0">
                <a:solidFill>
                  <a:srgbClr val="0000FF"/>
                </a:solidFill>
              </a:rPr>
              <a:t>r</a:t>
            </a:r>
            <a:r>
              <a:rPr lang="zh-CN" altLang="en-US" smtClean="0">
                <a:solidFill>
                  <a:srgbClr val="0000FF"/>
                </a:solidFill>
              </a:rPr>
              <a:t> </a:t>
            </a:r>
            <a:r>
              <a:rPr lang="en-US" altLang="zh-CN" smtClean="0">
                <a:solidFill>
                  <a:srgbClr val="0000FF"/>
                </a:solidFill>
              </a:rPr>
              <a:t>&gt; 0</a:t>
            </a:r>
            <a:r>
              <a:rPr lang="zh-CN" altLang="en-US" smtClean="0"/>
              <a:t>，都不满足</a:t>
            </a:r>
            <a:endParaRPr lang="en-US" altLang="zh-CN" smtClean="0"/>
          </a:p>
          <a:p>
            <a:pPr>
              <a:buFont typeface="Wingdings 3" pitchFamily="18" charset="2"/>
              <a:buNone/>
            </a:pPr>
            <a:endParaRPr lang="en-US" altLang="zh-CN" smtClean="0"/>
          </a:p>
        </p:txBody>
      </p:sp>
      <p:sp>
        <p:nvSpPr>
          <p:cNvPr id="3" name="标题 2"/>
          <p:cNvSpPr>
            <a:spLocks noGrp="1"/>
          </p:cNvSpPr>
          <p:nvPr>
            <p:ph type="title"/>
          </p:nvPr>
        </p:nvSpPr>
        <p:spPr/>
        <p:txBody>
          <a:bodyPr/>
          <a:lstStyle/>
          <a:p>
            <a:pPr>
              <a:defRPr/>
            </a:pPr>
            <a:r>
              <a:rPr lang="zh-CN" altLang="en-US" dirty="0" smtClean="0"/>
              <a:t>常见的平面点集</a:t>
            </a:r>
            <a:endParaRPr lang="zh-CN" altLang="en-US" dirty="0"/>
          </a:p>
        </p:txBody>
      </p:sp>
      <p:sp>
        <p:nvSpPr>
          <p:cNvPr id="11" name="矩形 10"/>
          <p:cNvSpPr>
            <a:spLocks noChangeArrowheads="1"/>
          </p:cNvSpPr>
          <p:nvPr/>
        </p:nvSpPr>
        <p:spPr bwMode="auto">
          <a:xfrm>
            <a:off x="3941763" y="1928813"/>
            <a:ext cx="2630487" cy="500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pSp>
        <p:nvGrpSpPr>
          <p:cNvPr id="4" name="组合 10"/>
          <p:cNvGrpSpPr>
            <a:grpSpLocks/>
          </p:cNvGrpSpPr>
          <p:nvPr/>
        </p:nvGrpSpPr>
        <p:grpSpPr bwMode="auto">
          <a:xfrm>
            <a:off x="7426325" y="285750"/>
            <a:ext cx="1130300" cy="1130300"/>
            <a:chOff x="6765408" y="4493686"/>
            <a:chExt cx="1584000" cy="1584000"/>
          </a:xfrm>
        </p:grpSpPr>
        <p:sp>
          <p:nvSpPr>
            <p:cNvPr id="13" name="椭圆 12"/>
            <p:cNvSpPr>
              <a:spLocks noChangeAspect="1"/>
            </p:cNvSpPr>
            <p:nvPr/>
          </p:nvSpPr>
          <p:spPr>
            <a:xfrm>
              <a:off x="6765408" y="4493686"/>
              <a:ext cx="1584000" cy="1584000"/>
            </a:xfrm>
            <a:prstGeom prst="ellipse">
              <a:avLst/>
            </a:prstGeom>
            <a:solidFill>
              <a:srgbClr val="92D050"/>
            </a:solidFill>
            <a:ln w="28575" cmpd="sng">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椭圆 13"/>
            <p:cNvSpPr>
              <a:spLocks noChangeAspect="1"/>
            </p:cNvSpPr>
            <p:nvPr/>
          </p:nvSpPr>
          <p:spPr>
            <a:xfrm>
              <a:off x="7185881" y="4914159"/>
              <a:ext cx="743056" cy="743056"/>
            </a:xfrm>
            <a:prstGeom prst="ellipse">
              <a:avLst/>
            </a:prstGeom>
            <a:solidFill>
              <a:schemeClr val="bg1"/>
            </a:solidFill>
            <a:ln w="28575"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1" name="矩形 20"/>
          <p:cNvSpPr>
            <a:spLocks noChangeArrowheads="1"/>
          </p:cNvSpPr>
          <p:nvPr/>
        </p:nvSpPr>
        <p:spPr bwMode="auto">
          <a:xfrm>
            <a:off x="7513638" y="1544638"/>
            <a:ext cx="954087" cy="400050"/>
          </a:xfrm>
          <a:prstGeom prst="rect">
            <a:avLst/>
          </a:prstGeom>
          <a:noFill/>
          <a:ln w="9525">
            <a:noFill/>
            <a:miter lim="800000"/>
            <a:headEnd/>
            <a:tailEnd/>
          </a:ln>
        </p:spPr>
        <p:txBody>
          <a:bodyPr wrap="none">
            <a:spAutoFit/>
          </a:bodyPr>
          <a:lstStyle/>
          <a:p>
            <a:r>
              <a:rPr lang="zh-CN" altLang="en-US" sz="2000" b="1">
                <a:solidFill>
                  <a:srgbClr val="000000"/>
                </a:solidFill>
                <a:latin typeface="Times New Roman" pitchFamily="18" charset="0"/>
                <a:cs typeface="Times New Roman" pitchFamily="18" charset="0"/>
              </a:rPr>
              <a:t>开区域</a:t>
            </a:r>
            <a:endParaRPr lang="zh-CN" altLang="en-US" sz="1600"/>
          </a:p>
        </p:txBody>
      </p:sp>
      <p:grpSp>
        <p:nvGrpSpPr>
          <p:cNvPr id="5" name="组合 10"/>
          <p:cNvGrpSpPr>
            <a:grpSpLocks/>
          </p:cNvGrpSpPr>
          <p:nvPr/>
        </p:nvGrpSpPr>
        <p:grpSpPr bwMode="auto">
          <a:xfrm>
            <a:off x="7426325" y="2282825"/>
            <a:ext cx="1130300" cy="1130300"/>
            <a:chOff x="6765408" y="4493686"/>
            <a:chExt cx="1584000" cy="1584000"/>
          </a:xfrm>
        </p:grpSpPr>
        <p:sp>
          <p:nvSpPr>
            <p:cNvPr id="16" name="椭圆 15"/>
            <p:cNvSpPr>
              <a:spLocks noChangeAspect="1"/>
            </p:cNvSpPr>
            <p:nvPr/>
          </p:nvSpPr>
          <p:spPr>
            <a:xfrm>
              <a:off x="6765408" y="4493686"/>
              <a:ext cx="1584000" cy="1584000"/>
            </a:xfrm>
            <a:prstGeom prst="ellipse">
              <a:avLst/>
            </a:prstGeom>
            <a:solidFill>
              <a:srgbClr val="92D050"/>
            </a:solidFill>
            <a:ln w="28575" cmpd="sng">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椭圆 16"/>
            <p:cNvSpPr>
              <a:spLocks noChangeAspect="1"/>
            </p:cNvSpPr>
            <p:nvPr/>
          </p:nvSpPr>
          <p:spPr>
            <a:xfrm>
              <a:off x="7185881" y="4914159"/>
              <a:ext cx="743056" cy="743056"/>
            </a:xfrm>
            <a:prstGeom prst="ellipse">
              <a:avLst/>
            </a:prstGeom>
            <a:solidFill>
              <a:schemeClr val="bg1"/>
            </a:solid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2" name="矩形 21"/>
          <p:cNvSpPr>
            <a:spLocks noChangeArrowheads="1"/>
          </p:cNvSpPr>
          <p:nvPr/>
        </p:nvSpPr>
        <p:spPr bwMode="auto">
          <a:xfrm>
            <a:off x="7513638" y="3548063"/>
            <a:ext cx="954087" cy="400050"/>
          </a:xfrm>
          <a:prstGeom prst="rect">
            <a:avLst/>
          </a:prstGeom>
          <a:noFill/>
          <a:ln w="9525">
            <a:noFill/>
            <a:miter lim="800000"/>
            <a:headEnd/>
            <a:tailEnd/>
          </a:ln>
        </p:spPr>
        <p:txBody>
          <a:bodyPr wrap="none">
            <a:spAutoFit/>
          </a:bodyPr>
          <a:lstStyle/>
          <a:p>
            <a:r>
              <a:rPr lang="zh-CN" altLang="en-US" sz="2000" b="1">
                <a:solidFill>
                  <a:srgbClr val="000000"/>
                </a:solidFill>
                <a:latin typeface="Times New Roman" pitchFamily="18" charset="0"/>
                <a:cs typeface="Times New Roman" pitchFamily="18" charset="0"/>
              </a:rPr>
              <a:t>闭区域</a:t>
            </a:r>
            <a:endParaRPr lang="zh-CN" altLang="en-US" sz="1600"/>
          </a:p>
        </p:txBody>
      </p:sp>
      <p:grpSp>
        <p:nvGrpSpPr>
          <p:cNvPr id="6" name="组合 10"/>
          <p:cNvGrpSpPr>
            <a:grpSpLocks/>
          </p:cNvGrpSpPr>
          <p:nvPr/>
        </p:nvGrpSpPr>
        <p:grpSpPr bwMode="auto">
          <a:xfrm>
            <a:off x="7426325" y="4286250"/>
            <a:ext cx="1130300" cy="1130300"/>
            <a:chOff x="6765408" y="4493686"/>
            <a:chExt cx="1584000" cy="1584000"/>
          </a:xfrm>
        </p:grpSpPr>
        <p:sp>
          <p:nvSpPr>
            <p:cNvPr id="19" name="椭圆 18"/>
            <p:cNvSpPr>
              <a:spLocks noChangeAspect="1"/>
            </p:cNvSpPr>
            <p:nvPr/>
          </p:nvSpPr>
          <p:spPr>
            <a:xfrm>
              <a:off x="6765408" y="4493686"/>
              <a:ext cx="1584000" cy="1584000"/>
            </a:xfrm>
            <a:prstGeom prst="ellipse">
              <a:avLst/>
            </a:prstGeom>
            <a:solidFill>
              <a:srgbClr val="92D050"/>
            </a:solidFill>
            <a:ln w="28575" cmpd="sng">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椭圆 19"/>
            <p:cNvSpPr>
              <a:spLocks noChangeAspect="1"/>
            </p:cNvSpPr>
            <p:nvPr/>
          </p:nvSpPr>
          <p:spPr>
            <a:xfrm>
              <a:off x="7185881" y="4914159"/>
              <a:ext cx="743056" cy="743056"/>
            </a:xfrm>
            <a:prstGeom prst="ellipse">
              <a:avLst/>
            </a:prstGeom>
            <a:solidFill>
              <a:schemeClr val="bg1"/>
            </a:solid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3" name="矩形 22"/>
          <p:cNvSpPr>
            <a:spLocks noChangeArrowheads="1"/>
          </p:cNvSpPr>
          <p:nvPr/>
        </p:nvSpPr>
        <p:spPr bwMode="auto">
          <a:xfrm>
            <a:off x="7000875" y="5559425"/>
            <a:ext cx="1979613" cy="708025"/>
          </a:xfrm>
          <a:prstGeom prst="rect">
            <a:avLst/>
          </a:prstGeom>
          <a:noFill/>
          <a:ln w="9525">
            <a:noFill/>
            <a:miter lim="800000"/>
            <a:headEnd/>
            <a:tailEnd/>
          </a:ln>
        </p:spPr>
        <p:txBody>
          <a:bodyPr wrap="none">
            <a:spAutoFit/>
          </a:bodyPr>
          <a:lstStyle/>
          <a:p>
            <a:r>
              <a:rPr lang="zh-CN" altLang="en-US" sz="2000" b="1">
                <a:solidFill>
                  <a:srgbClr val="000000"/>
                </a:solidFill>
                <a:latin typeface="Times New Roman" pitchFamily="18" charset="0"/>
                <a:cs typeface="Times New Roman" pitchFamily="18" charset="0"/>
              </a:rPr>
              <a:t>既不是开区域，</a:t>
            </a:r>
            <a:endParaRPr lang="en-US" altLang="zh-CN" sz="2000" b="1">
              <a:solidFill>
                <a:srgbClr val="000000"/>
              </a:solidFill>
              <a:latin typeface="Times New Roman" pitchFamily="18" charset="0"/>
              <a:cs typeface="Times New Roman" pitchFamily="18" charset="0"/>
            </a:endParaRPr>
          </a:p>
          <a:p>
            <a:r>
              <a:rPr lang="zh-CN" altLang="en-US" sz="2000" b="1">
                <a:solidFill>
                  <a:srgbClr val="000000"/>
                </a:solidFill>
                <a:latin typeface="Times New Roman" pitchFamily="18" charset="0"/>
                <a:cs typeface="Times New Roman" pitchFamily="18" charset="0"/>
              </a:rPr>
              <a:t>也不是闭区域．</a:t>
            </a:r>
            <a:endParaRPr lang="zh-CN" altLang="en-US" sz="1600"/>
          </a:p>
        </p:txBody>
      </p:sp>
      <p:graphicFrame>
        <p:nvGraphicFramePr>
          <p:cNvPr id="24" name="Object 4"/>
          <p:cNvGraphicFramePr>
            <a:graphicFrameLocks noChangeAspect="1"/>
          </p:cNvGraphicFramePr>
          <p:nvPr/>
        </p:nvGraphicFramePr>
        <p:xfrm>
          <a:off x="3992563" y="3786188"/>
          <a:ext cx="1701800" cy="406400"/>
        </p:xfrm>
        <a:graphic>
          <a:graphicData uri="http://schemas.openxmlformats.org/presentationml/2006/ole">
            <p:oleObj spid="_x0000_s7170" name="Equation" r:id="rId4" imgW="850680" imgH="203040" progId="Equation.DSMT4">
              <p:embed/>
            </p:oleObj>
          </a:graphicData>
        </a:graphic>
      </p:graphicFrame>
      <p:sp>
        <p:nvSpPr>
          <p:cNvPr id="35" name="矩形 34"/>
          <p:cNvSpPr/>
          <p:nvPr/>
        </p:nvSpPr>
        <p:spPr>
          <a:xfrm rot="2700000">
            <a:off x="4114800" y="5192713"/>
            <a:ext cx="2124075" cy="768350"/>
          </a:xfrm>
          <a:prstGeom prst="rect">
            <a:avLst/>
          </a:prstGeom>
          <a:solidFill>
            <a:srgbClr val="92D05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矩形 35"/>
          <p:cNvSpPr>
            <a:spLocks noChangeArrowheads="1"/>
          </p:cNvSpPr>
          <p:nvPr/>
        </p:nvSpPr>
        <p:spPr bwMode="auto">
          <a:xfrm>
            <a:off x="3143250" y="5180013"/>
            <a:ext cx="1112838" cy="400050"/>
          </a:xfrm>
          <a:prstGeom prst="rect">
            <a:avLst/>
          </a:prstGeom>
          <a:noFill/>
          <a:ln w="9525">
            <a:noFill/>
            <a:miter lim="800000"/>
            <a:headEnd/>
            <a:tailEnd/>
          </a:ln>
        </p:spPr>
        <p:txBody>
          <a:bodyPr wrap="none">
            <a:spAutoFit/>
          </a:bodyPr>
          <a:lstStyle/>
          <a:p>
            <a:pPr algn="ctr"/>
            <a:r>
              <a:rPr lang="en-US" altLang="zh-CN" sz="2000" b="1" i="1">
                <a:solidFill>
                  <a:srgbClr val="0000FF"/>
                </a:solidFill>
                <a:latin typeface="Times New Roman" pitchFamily="18" charset="0"/>
                <a:cs typeface="Times New Roman" pitchFamily="18" charset="0"/>
              </a:rPr>
              <a:t>x</a:t>
            </a:r>
            <a:r>
              <a:rPr lang="en-US" altLang="zh-CN" sz="2000" b="1">
                <a:solidFill>
                  <a:srgbClr val="0000FF"/>
                </a:solidFill>
                <a:latin typeface="Times New Roman" pitchFamily="18" charset="0"/>
                <a:cs typeface="Times New Roman" pitchFamily="18" charset="0"/>
              </a:rPr>
              <a:t> </a:t>
            </a:r>
            <a:r>
              <a:rPr lang="en-US" altLang="zh-CN" sz="2000" b="1" i="1">
                <a:solidFill>
                  <a:srgbClr val="0000FF"/>
                </a:solidFill>
                <a:latin typeface="Times New Roman" pitchFamily="18" charset="0"/>
                <a:cs typeface="Times New Roman" pitchFamily="18" charset="0"/>
              </a:rPr>
              <a:t>+ y</a:t>
            </a:r>
            <a:r>
              <a:rPr lang="en-US" altLang="zh-CN" sz="2000" b="1">
                <a:solidFill>
                  <a:srgbClr val="0000FF"/>
                </a:solidFill>
                <a:latin typeface="Times New Roman" pitchFamily="18" charset="0"/>
                <a:cs typeface="Times New Roman" pitchFamily="18" charset="0"/>
              </a:rPr>
              <a:t> </a:t>
            </a:r>
            <a:r>
              <a:rPr lang="en-US" altLang="zh-CN" sz="2000" b="1">
                <a:solidFill>
                  <a:srgbClr val="0000FF"/>
                </a:solidFill>
                <a:latin typeface="Times New Roman" pitchFamily="18" charset="0"/>
                <a:cs typeface="Times New Roman" pitchFamily="18" charset="0"/>
                <a:sym typeface="Symbol" pitchFamily="18" charset="2"/>
              </a:rPr>
              <a:t>= 0</a:t>
            </a:r>
            <a:endParaRPr lang="zh-CN" altLang="en-US"/>
          </a:p>
        </p:txBody>
      </p:sp>
      <p:cxnSp>
        <p:nvCxnSpPr>
          <p:cNvPr id="37" name="直接连接符 36"/>
          <p:cNvCxnSpPr/>
          <p:nvPr/>
        </p:nvCxnSpPr>
        <p:spPr>
          <a:xfrm rot="16200000" flipH="1">
            <a:off x="4143375" y="5094288"/>
            <a:ext cx="1500187" cy="15001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38" name="椭圆 37"/>
          <p:cNvSpPr>
            <a:spLocks noChangeAspect="1"/>
          </p:cNvSpPr>
          <p:nvPr/>
        </p:nvSpPr>
        <p:spPr>
          <a:xfrm>
            <a:off x="4316413" y="5280025"/>
            <a:ext cx="1154112" cy="1154113"/>
          </a:xfrm>
          <a:prstGeom prst="ellipse">
            <a:avLst/>
          </a:prstGeom>
          <a:no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矩形 38"/>
          <p:cNvSpPr>
            <a:spLocks noChangeArrowheads="1"/>
          </p:cNvSpPr>
          <p:nvPr/>
        </p:nvSpPr>
        <p:spPr bwMode="auto">
          <a:xfrm>
            <a:off x="4445000" y="4814888"/>
            <a:ext cx="341313" cy="400050"/>
          </a:xfrm>
          <a:prstGeom prst="rect">
            <a:avLst/>
          </a:prstGeom>
          <a:noFill/>
          <a:ln w="9525">
            <a:noFill/>
            <a:miter lim="800000"/>
            <a:headEnd/>
            <a:tailEnd/>
          </a:ln>
        </p:spPr>
        <p:txBody>
          <a:bodyPr wrap="none">
            <a:spAutoFit/>
          </a:bodyPr>
          <a:lstStyle/>
          <a:p>
            <a:r>
              <a:rPr lang="en-US" altLang="zh-CN" sz="2000" b="1" i="1">
                <a:solidFill>
                  <a:srgbClr val="0000FF"/>
                </a:solidFill>
                <a:latin typeface="Symbol" pitchFamily="18" charset="2"/>
                <a:cs typeface="Times New Roman" pitchFamily="18" charset="0"/>
              </a:rPr>
              <a:t>E</a:t>
            </a:r>
            <a:endParaRPr lang="zh-CN" altLang="en-US" sz="1600"/>
          </a:p>
        </p:txBody>
      </p:sp>
      <p:graphicFrame>
        <p:nvGraphicFramePr>
          <p:cNvPr id="8" name="Object 27"/>
          <p:cNvGraphicFramePr>
            <a:graphicFrameLocks noChangeAspect="1"/>
          </p:cNvGraphicFramePr>
          <p:nvPr/>
        </p:nvGraphicFramePr>
        <p:xfrm>
          <a:off x="4643438" y="4214813"/>
          <a:ext cx="1701800" cy="406400"/>
        </p:xfrm>
        <a:graphic>
          <a:graphicData uri="http://schemas.openxmlformats.org/presentationml/2006/ole">
            <p:oleObj spid="_x0000_s7171" name="Equation" r:id="rId5" imgW="850680" imgH="203040" progId="Equation.DSMT4">
              <p:embed/>
            </p:oleObj>
          </a:graphicData>
        </a:graphic>
      </p:graphicFrame>
      <p:grpSp>
        <p:nvGrpSpPr>
          <p:cNvPr id="7" name="组合 35"/>
          <p:cNvGrpSpPr>
            <a:grpSpLocks/>
          </p:cNvGrpSpPr>
          <p:nvPr/>
        </p:nvGrpSpPr>
        <p:grpSpPr bwMode="auto">
          <a:xfrm>
            <a:off x="3500438" y="4965700"/>
            <a:ext cx="2786062" cy="1800225"/>
            <a:chOff x="3286116" y="4429133"/>
            <a:chExt cx="2786082" cy="1800000"/>
          </a:xfrm>
        </p:grpSpPr>
        <p:cxnSp>
          <p:nvCxnSpPr>
            <p:cNvPr id="27" name="直接箭头连接符 26"/>
            <p:cNvCxnSpPr/>
            <p:nvPr/>
          </p:nvCxnSpPr>
          <p:spPr>
            <a:xfrm>
              <a:off x="3286116" y="5319610"/>
              <a:ext cx="2786082" cy="158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16200000">
              <a:off x="3779156" y="5328339"/>
              <a:ext cx="1800000" cy="1588"/>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89" name="矩形 32"/>
            <p:cNvSpPr>
              <a:spLocks noChangeArrowheads="1"/>
            </p:cNvSpPr>
            <p:nvPr/>
          </p:nvSpPr>
          <p:spPr bwMode="auto">
            <a:xfrm>
              <a:off x="4351580" y="5271205"/>
              <a:ext cx="434734" cy="400110"/>
            </a:xfrm>
            <a:prstGeom prst="rect">
              <a:avLst/>
            </a:prstGeom>
            <a:noFill/>
            <a:ln w="9525">
              <a:noFill/>
              <a:miter lim="800000"/>
              <a:headEnd/>
              <a:tailEnd/>
            </a:ln>
          </p:spPr>
          <p:txBody>
            <a:bodyPr wrap="none">
              <a:spAutoFit/>
            </a:bodyPr>
            <a:lstStyle/>
            <a:p>
              <a:r>
                <a:rPr lang="en-US" altLang="zh-CN" sz="2000" b="1" i="1">
                  <a:latin typeface="Symbol" pitchFamily="18" charset="2"/>
                  <a:cs typeface="Times New Roman" pitchFamily="18" charset="0"/>
                </a:rPr>
                <a:t>O</a:t>
              </a:r>
              <a:r>
                <a:rPr lang="zh-CN" altLang="en-US" sz="2000" b="1">
                  <a:latin typeface="Times New Roman" pitchFamily="18" charset="0"/>
                  <a:cs typeface="Times New Roman" pitchFamily="18" charset="0"/>
                </a:rPr>
                <a:t> </a:t>
              </a:r>
              <a:endParaRPr lang="zh-CN" altLang="en-US" sz="16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p:cTn id="45" dur="500" fill="hold"/>
                                        <p:tgtEl>
                                          <p:spTgt spid="22"/>
                                        </p:tgtEl>
                                        <p:attrNameLst>
                                          <p:attrName>ppt_w</p:attrName>
                                        </p:attrNameLst>
                                      </p:cBhvr>
                                      <p:tavLst>
                                        <p:tav tm="0">
                                          <p:val>
                                            <p:fltVal val="0"/>
                                          </p:val>
                                        </p:tav>
                                        <p:tav tm="100000">
                                          <p:val>
                                            <p:strVal val="#ppt_w"/>
                                          </p:val>
                                        </p:tav>
                                      </p:tavLst>
                                    </p:anim>
                                    <p:anim calcmode="lin" valueType="num">
                                      <p:cBhvr>
                                        <p:cTn id="46"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3" presetClass="entr" presetSubtype="16"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500" fill="hold"/>
                                        <p:tgtEl>
                                          <p:spTgt spid="23"/>
                                        </p:tgtEl>
                                        <p:attrNameLst>
                                          <p:attrName>ppt_w</p:attrName>
                                        </p:attrNameLst>
                                      </p:cBhvr>
                                      <p:tavLst>
                                        <p:tav tm="0">
                                          <p:val>
                                            <p:fltVal val="0"/>
                                          </p:val>
                                        </p:tav>
                                        <p:tav tm="100000">
                                          <p:val>
                                            <p:strVal val="#ppt_w"/>
                                          </p:val>
                                        </p:tav>
                                      </p:tavLst>
                                    </p:anim>
                                    <p:anim calcmode="lin" valueType="num">
                                      <p:cBhvr>
                                        <p:cTn id="52"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5" presetClass="entr" presetSubtype="0" fill="hold" grpId="0" nodeType="clickEffect">
                                  <p:stCondLst>
                                    <p:cond delay="0"/>
                                  </p:stCondLst>
                                  <p:childTnLst>
                                    <p:set>
                                      <p:cBhvr>
                                        <p:cTn id="56" dur="1" fill="hold">
                                          <p:stCondLst>
                                            <p:cond delay="0"/>
                                          </p:stCondLst>
                                        </p:cTn>
                                        <p:tgtEl>
                                          <p:spTgt spid="2">
                                            <p:txEl>
                                              <p:pRg st="4" end="4"/>
                                            </p:txEl>
                                          </p:spTgt>
                                        </p:tgtEl>
                                        <p:attrNameLst>
                                          <p:attrName>style.visibility</p:attrName>
                                        </p:attrNameLst>
                                      </p:cBhvr>
                                      <p:to>
                                        <p:strVal val="visible"/>
                                      </p:to>
                                    </p:set>
                                    <p:anim calcmode="lin" valueType="num">
                                      <p:cBhvr>
                                        <p:cTn id="57" dur="500" decel="50000" fill="hold">
                                          <p:stCondLst>
                                            <p:cond delay="0"/>
                                          </p:stCondLst>
                                        </p:cTn>
                                        <p:tgtEl>
                                          <p:spTgt spid="2">
                                            <p:txEl>
                                              <p:pRg st="4" end="4"/>
                                            </p:txEl>
                                          </p:spTgt>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2">
                                            <p:txEl>
                                              <p:pRg st="4" end="4"/>
                                            </p:txEl>
                                          </p:spTgt>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2">
                                            <p:txEl>
                                              <p:pRg st="4" end="4"/>
                                            </p:txEl>
                                          </p:spTgt>
                                        </p:tgtEl>
                                        <p:attrNameLst>
                                          <p:attrName>ppt_w</p:attrName>
                                        </p:attrNameLst>
                                      </p:cBhvr>
                                      <p:tavLst>
                                        <p:tav tm="0">
                                          <p:val>
                                            <p:strVal val="#ppt_w*.05"/>
                                          </p:val>
                                        </p:tav>
                                        <p:tav tm="100000">
                                          <p:val>
                                            <p:strVal val="#ppt_w"/>
                                          </p:val>
                                        </p:tav>
                                      </p:tavLst>
                                    </p:anim>
                                    <p:anim calcmode="lin" valueType="num">
                                      <p:cBhvr>
                                        <p:cTn id="60" dur="1000" fill="hold"/>
                                        <p:tgtEl>
                                          <p:spTgt spid="2">
                                            <p:txEl>
                                              <p:pRg st="4" end="4"/>
                                            </p:txEl>
                                          </p:spTgt>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2">
                                            <p:txEl>
                                              <p:pRg st="4" end="4"/>
                                            </p:txEl>
                                          </p:spTgt>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2">
                                            <p:txEl>
                                              <p:pRg st="4" end="4"/>
                                            </p:txEl>
                                          </p:spTgt>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2">
                                            <p:txEl>
                                              <p:pRg st="4" end="4"/>
                                            </p:txEl>
                                          </p:spTgt>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2">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txEl>
                                              <p:pRg st="5" end="5"/>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
                                            <p:txEl>
                                              <p:pRg st="6" end="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8" presetClass="entr" presetSubtype="6" fill="hold" nodeType="click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strips(downRight)">
                                      <p:cBhvr>
                                        <p:cTn id="85" dur="500"/>
                                        <p:tgtEl>
                                          <p:spTgt spid="37"/>
                                        </p:tgtEl>
                                      </p:cBhvr>
                                    </p:animEffec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8" presetClass="entr" presetSubtype="3" fill="hold" grpId="0" nodeType="click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strips(upRight)">
                                      <p:cBhvr>
                                        <p:cTn id="93" dur="500"/>
                                        <p:tgtEl>
                                          <p:spTgt spid="35"/>
                                        </p:tgtEl>
                                      </p:cBhvr>
                                    </p:animEffect>
                                  </p:childTnLst>
                                </p:cTn>
                              </p:par>
                            </p:childTnLst>
                          </p:cTn>
                        </p:par>
                        <p:par>
                          <p:cTn id="94" fill="hold">
                            <p:stCondLst>
                              <p:cond delay="500"/>
                            </p:stCondLst>
                            <p:childTnLst>
                              <p:par>
                                <p:cTn id="95" presetID="1" presetClass="entr" presetSubtype="0" fill="hold" grpId="0" nodeType="afterEffect">
                                  <p:stCondLst>
                                    <p:cond delay="0"/>
                                  </p:stCondLst>
                                  <p:childTnLst>
                                    <p:set>
                                      <p:cBhvr>
                                        <p:cTn id="96" dur="1" fill="hold">
                                          <p:stCondLst>
                                            <p:cond delay="0"/>
                                          </p:stCondLst>
                                        </p:cTn>
                                        <p:tgtEl>
                                          <p:spTgt spid="3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0" presetClass="entr" presetSubtype="0" fill="hold" grpId="0" nodeType="click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wedge">
                                      <p:cBhvr>
                                        <p:cTn id="10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animBg="1"/>
      <p:bldP spid="21" grpId="0"/>
      <p:bldP spid="22" grpId="0"/>
      <p:bldP spid="23" grpId="0"/>
      <p:bldP spid="35" grpId="0" animBg="1"/>
      <p:bldP spid="36" grpId="0"/>
      <p:bldP spid="38" grpId="0" animBg="1"/>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idx="1"/>
          </p:nvPr>
        </p:nvSpPr>
        <p:spPr/>
        <p:txBody>
          <a:bodyPr/>
          <a:lstStyle/>
          <a:p>
            <a:r>
              <a:rPr lang="zh-CN" altLang="en-US" smtClean="0"/>
              <a:t>实数的全体记为 </a:t>
            </a:r>
            <a:r>
              <a:rPr lang="en-US" altLang="zh-CN" i="1" smtClean="0"/>
              <a:t>R		</a:t>
            </a:r>
            <a:r>
              <a:rPr lang="zh-CN" altLang="en-US" smtClean="0">
                <a:solidFill>
                  <a:srgbClr val="000000"/>
                </a:solidFill>
              </a:rPr>
              <a:t>数轴上的点</a:t>
            </a:r>
            <a:endParaRPr lang="en-US" altLang="zh-CN" i="1" smtClean="0"/>
          </a:p>
          <a:p>
            <a:endParaRPr lang="en-US" altLang="zh-CN" smtClean="0"/>
          </a:p>
          <a:p>
            <a:r>
              <a:rPr lang="en-US" altLang="zh-CN" smtClean="0"/>
              <a:t>(</a:t>
            </a:r>
            <a:r>
              <a:rPr lang="en-US" altLang="zh-CN" i="1" smtClean="0"/>
              <a:t>x</a:t>
            </a:r>
            <a:r>
              <a:rPr lang="en-US" altLang="zh-CN" smtClean="0"/>
              <a:t>,</a:t>
            </a:r>
            <a:r>
              <a:rPr lang="zh-CN" altLang="en-US" smtClean="0"/>
              <a:t> </a:t>
            </a:r>
            <a:r>
              <a:rPr lang="en-US" altLang="zh-CN" i="1" smtClean="0"/>
              <a:t>y</a:t>
            </a:r>
            <a:r>
              <a:rPr lang="en-US" altLang="zh-CN" smtClean="0"/>
              <a:t>)</a:t>
            </a:r>
            <a:r>
              <a:rPr lang="zh-CN" altLang="en-US" smtClean="0"/>
              <a:t> 的全体记为 </a:t>
            </a:r>
            <a:r>
              <a:rPr lang="en-US" altLang="zh-CN" i="1" smtClean="0"/>
              <a:t>R</a:t>
            </a:r>
            <a:r>
              <a:rPr lang="en-US" altLang="zh-CN" baseline="30000" smtClean="0"/>
              <a:t>2		</a:t>
            </a:r>
            <a:r>
              <a:rPr lang="zh-CN" altLang="en-US" smtClean="0">
                <a:solidFill>
                  <a:srgbClr val="000000"/>
                </a:solidFill>
              </a:rPr>
              <a:t>平面上的点</a:t>
            </a:r>
            <a:endParaRPr lang="en-US" altLang="zh-CN" smtClean="0">
              <a:solidFill>
                <a:srgbClr val="000000"/>
              </a:solidFill>
            </a:endParaRPr>
          </a:p>
          <a:p>
            <a:pPr>
              <a:buFont typeface="Wingdings 3" pitchFamily="18" charset="2"/>
              <a:buNone/>
            </a:pPr>
            <a:endParaRPr lang="en-US" altLang="zh-CN" baseline="30000" smtClean="0"/>
          </a:p>
          <a:p>
            <a:endParaRPr lang="en-US" altLang="zh-CN" baseline="30000" smtClean="0"/>
          </a:p>
          <a:p>
            <a:r>
              <a:rPr lang="en-US" altLang="zh-CN" smtClean="0"/>
              <a:t>(</a:t>
            </a:r>
            <a:r>
              <a:rPr lang="en-US" altLang="zh-CN" i="1" smtClean="0"/>
              <a:t>x</a:t>
            </a:r>
            <a:r>
              <a:rPr lang="en-US" altLang="zh-CN" smtClean="0"/>
              <a:t>,</a:t>
            </a:r>
            <a:r>
              <a:rPr lang="zh-CN" altLang="en-US" smtClean="0"/>
              <a:t> </a:t>
            </a:r>
            <a:r>
              <a:rPr lang="en-US" altLang="zh-CN" i="1" smtClean="0"/>
              <a:t>y</a:t>
            </a:r>
            <a:r>
              <a:rPr lang="en-US" altLang="zh-CN" smtClean="0"/>
              <a:t>,</a:t>
            </a:r>
            <a:r>
              <a:rPr lang="zh-CN" altLang="en-US" smtClean="0"/>
              <a:t> </a:t>
            </a:r>
            <a:r>
              <a:rPr lang="en-US" altLang="zh-CN" i="1" smtClean="0"/>
              <a:t>z</a:t>
            </a:r>
            <a:r>
              <a:rPr lang="en-US" altLang="zh-CN" smtClean="0"/>
              <a:t>)</a:t>
            </a:r>
            <a:r>
              <a:rPr lang="zh-CN" altLang="en-US" smtClean="0"/>
              <a:t> 的全体记为 </a:t>
            </a:r>
            <a:r>
              <a:rPr lang="en-US" altLang="zh-CN" i="1" smtClean="0"/>
              <a:t>R</a:t>
            </a:r>
            <a:r>
              <a:rPr lang="en-US" altLang="zh-CN" baseline="30000" smtClean="0"/>
              <a:t>3</a:t>
            </a:r>
            <a:r>
              <a:rPr lang="en-US" altLang="zh-CN" smtClean="0"/>
              <a:t>		</a:t>
            </a:r>
            <a:r>
              <a:rPr lang="en-US" altLang="zh-CN" i="1" smtClean="0"/>
              <a:t> </a:t>
            </a:r>
            <a:r>
              <a:rPr lang="en-US" altLang="zh-CN" smtClean="0"/>
              <a:t>3</a:t>
            </a:r>
            <a:r>
              <a:rPr lang="en-US" altLang="zh-CN" i="1" smtClean="0"/>
              <a:t> </a:t>
            </a:r>
            <a:r>
              <a:rPr lang="zh-CN" altLang="en-US" smtClean="0"/>
              <a:t>维</a:t>
            </a:r>
            <a:r>
              <a:rPr lang="zh-CN" altLang="en-US" smtClean="0">
                <a:solidFill>
                  <a:srgbClr val="000000"/>
                </a:solidFill>
              </a:rPr>
              <a:t>空间中的点</a:t>
            </a:r>
            <a:endParaRPr lang="en-US" altLang="zh-CN" smtClean="0">
              <a:solidFill>
                <a:srgbClr val="000000"/>
              </a:solidFill>
            </a:endParaRPr>
          </a:p>
          <a:p>
            <a:endParaRPr lang="en-US" altLang="zh-CN" smtClean="0">
              <a:solidFill>
                <a:srgbClr val="000000"/>
              </a:solidFill>
            </a:endParaRPr>
          </a:p>
          <a:p>
            <a:r>
              <a:rPr lang="en-US" altLang="zh-CN" smtClean="0"/>
              <a:t>(</a:t>
            </a:r>
            <a:r>
              <a:rPr lang="en-US" altLang="zh-CN" i="1" smtClean="0"/>
              <a:t>x</a:t>
            </a:r>
            <a:r>
              <a:rPr lang="en-US" altLang="zh-CN" baseline="-25000" smtClean="0"/>
              <a:t>1</a:t>
            </a:r>
            <a:r>
              <a:rPr lang="en-US" altLang="zh-CN" smtClean="0"/>
              <a:t>,</a:t>
            </a:r>
            <a:r>
              <a:rPr lang="zh-CN" altLang="en-US" smtClean="0"/>
              <a:t> </a:t>
            </a:r>
            <a:r>
              <a:rPr lang="en-US" altLang="zh-CN" i="1" smtClean="0"/>
              <a:t>…</a:t>
            </a:r>
            <a:r>
              <a:rPr lang="en-US" altLang="zh-CN" smtClean="0"/>
              <a:t>,</a:t>
            </a:r>
            <a:r>
              <a:rPr lang="zh-CN" altLang="en-US" smtClean="0"/>
              <a:t> </a:t>
            </a:r>
            <a:r>
              <a:rPr lang="en-US" altLang="zh-CN" i="1" smtClean="0"/>
              <a:t>x</a:t>
            </a:r>
            <a:r>
              <a:rPr lang="en-US" altLang="zh-CN" i="1" baseline="-25000" smtClean="0"/>
              <a:t>n</a:t>
            </a:r>
            <a:r>
              <a:rPr lang="en-US" altLang="zh-CN" smtClean="0"/>
              <a:t>)</a:t>
            </a:r>
            <a:r>
              <a:rPr lang="zh-CN" altLang="en-US" smtClean="0"/>
              <a:t> 的全体记为 </a:t>
            </a:r>
            <a:r>
              <a:rPr lang="en-US" altLang="zh-CN" i="1" smtClean="0"/>
              <a:t>R</a:t>
            </a:r>
            <a:r>
              <a:rPr lang="en-US" altLang="zh-CN" i="1" baseline="30000" smtClean="0"/>
              <a:t>n</a:t>
            </a:r>
            <a:r>
              <a:rPr lang="en-US" altLang="zh-CN" smtClean="0"/>
              <a:t>	</a:t>
            </a:r>
            <a:r>
              <a:rPr lang="zh-CN" altLang="en-US" smtClean="0"/>
              <a:t> </a:t>
            </a:r>
            <a:r>
              <a:rPr lang="en-US" altLang="zh-CN" i="1" smtClean="0"/>
              <a:t>n </a:t>
            </a:r>
            <a:r>
              <a:rPr lang="zh-CN" altLang="en-US" smtClean="0"/>
              <a:t>维</a:t>
            </a:r>
            <a:r>
              <a:rPr lang="zh-CN" altLang="en-US" smtClean="0">
                <a:solidFill>
                  <a:srgbClr val="000000"/>
                </a:solidFill>
              </a:rPr>
              <a:t>空间中的点</a:t>
            </a:r>
            <a:endParaRPr lang="en-US" altLang="zh-CN" smtClean="0">
              <a:solidFill>
                <a:srgbClr val="000000"/>
              </a:solidFill>
            </a:endParaRPr>
          </a:p>
        </p:txBody>
      </p:sp>
      <p:sp>
        <p:nvSpPr>
          <p:cNvPr id="3" name="标题 2"/>
          <p:cNvSpPr>
            <a:spLocks noGrp="1"/>
          </p:cNvSpPr>
          <p:nvPr>
            <p:ph type="title"/>
          </p:nvPr>
        </p:nvSpPr>
        <p:spPr/>
        <p:txBody>
          <a:bodyPr/>
          <a:lstStyle/>
          <a:p>
            <a:pPr>
              <a:defRPr/>
            </a:pPr>
            <a:r>
              <a:rPr lang="en-US" altLang="zh-CN" i="1" smtClean="0">
                <a:effectLst>
                  <a:outerShdw blurRad="38100" dist="38100" dir="2700000" algn="tl">
                    <a:srgbClr val="C0C0C0"/>
                  </a:outerShdw>
                </a:effectLst>
              </a:rPr>
              <a:t>n</a:t>
            </a:r>
            <a:r>
              <a:rPr lang="en-US" altLang="zh-CN" smtClean="0">
                <a:effectLst>
                  <a:outerShdw blurRad="38100" dist="38100" dir="2700000" algn="tl">
                    <a:srgbClr val="C0C0C0"/>
                  </a:outerShdw>
                </a:effectLst>
              </a:rPr>
              <a:t> </a:t>
            </a:r>
            <a:r>
              <a:rPr lang="zh-CN" altLang="en-US" smtClean="0">
                <a:effectLst>
                  <a:outerShdw blurRad="38100" dist="38100" dir="2700000" algn="tl">
                    <a:srgbClr val="C0C0C0"/>
                  </a:outerShdw>
                </a:effectLst>
              </a:rPr>
              <a:t>维空间的概念</a:t>
            </a:r>
          </a:p>
        </p:txBody>
      </p:sp>
      <p:sp>
        <p:nvSpPr>
          <p:cNvPr id="5" name="左右箭头 4"/>
          <p:cNvSpPr/>
          <p:nvPr/>
        </p:nvSpPr>
        <p:spPr>
          <a:xfrm>
            <a:off x="4400550" y="1643063"/>
            <a:ext cx="571500" cy="271462"/>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左右箭头 5"/>
          <p:cNvSpPr/>
          <p:nvPr/>
        </p:nvSpPr>
        <p:spPr>
          <a:xfrm>
            <a:off x="4400550" y="2566988"/>
            <a:ext cx="571500" cy="271462"/>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左右箭头 6"/>
          <p:cNvSpPr/>
          <p:nvPr/>
        </p:nvSpPr>
        <p:spPr>
          <a:xfrm>
            <a:off x="4400550" y="3490913"/>
            <a:ext cx="571500" cy="271462"/>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左右箭头 8"/>
          <p:cNvSpPr/>
          <p:nvPr/>
        </p:nvSpPr>
        <p:spPr>
          <a:xfrm>
            <a:off x="4400550" y="4414838"/>
            <a:ext cx="571500" cy="271462"/>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a:spLocks noChangeArrowheads="1"/>
          </p:cNvSpPr>
          <p:nvPr/>
        </p:nvSpPr>
        <p:spPr bwMode="auto">
          <a:xfrm>
            <a:off x="5029200" y="1530350"/>
            <a:ext cx="2428875"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0" name="矩形 9"/>
          <p:cNvSpPr>
            <a:spLocks noChangeArrowheads="1"/>
          </p:cNvSpPr>
          <p:nvPr/>
        </p:nvSpPr>
        <p:spPr bwMode="auto">
          <a:xfrm>
            <a:off x="5029200" y="2432050"/>
            <a:ext cx="2428875"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1" name="矩形 10"/>
          <p:cNvSpPr>
            <a:spLocks noChangeArrowheads="1"/>
          </p:cNvSpPr>
          <p:nvPr/>
        </p:nvSpPr>
        <p:spPr bwMode="auto">
          <a:xfrm>
            <a:off x="5029200" y="3444875"/>
            <a:ext cx="2428875"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2" name="矩形 11"/>
          <p:cNvSpPr>
            <a:spLocks noChangeArrowheads="1"/>
          </p:cNvSpPr>
          <p:nvPr/>
        </p:nvSpPr>
        <p:spPr bwMode="auto">
          <a:xfrm>
            <a:off x="5029200" y="4318000"/>
            <a:ext cx="2428875"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266">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par>
                          <p:cTn id="22" fill="hold">
                            <p:stCondLst>
                              <p:cond delay="0"/>
                            </p:stCondLst>
                            <p:childTnLst>
                              <p:par>
                                <p:cTn id="23" presetID="1" presetClass="exit"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26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par>
                          <p:cTn id="33" fill="hold">
                            <p:stCondLst>
                              <p:cond delay="0"/>
                            </p:stCondLst>
                            <p:childTnLst>
                              <p:par>
                                <p:cTn id="34" presetID="1" presetClass="exit" presetSubtype="0" fill="hold" grpId="0" nodeType="afterEffect">
                                  <p:stCondLst>
                                    <p:cond delay="0"/>
                                  </p:stCondLst>
                                  <p:childTnLst>
                                    <p:set>
                                      <p:cBhvr>
                                        <p:cTn id="35" dur="1" fill="hold">
                                          <p:stCondLst>
                                            <p:cond delay="0"/>
                                          </p:stCondLst>
                                        </p:cTn>
                                        <p:tgtEl>
                                          <p:spTgt spid="1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1266">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par>
                          <p:cTn id="44" fill="hold">
                            <p:stCondLst>
                              <p:cond delay="0"/>
                            </p:stCondLst>
                            <p:childTnLst>
                              <p:par>
                                <p:cTn id="45" presetID="1" presetClass="exit"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8" grpId="0" animBg="1"/>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solidFill>
                  <a:srgbClr val="0000FF"/>
                </a:solidFill>
              </a:rPr>
              <a:t>设 </a:t>
            </a:r>
            <a:r>
              <a:rPr lang="en-US" altLang="zh-CN" i="1" smtClean="0">
                <a:solidFill>
                  <a:srgbClr val="0000FF"/>
                </a:solidFill>
              </a:rPr>
              <a:t>P</a:t>
            </a:r>
            <a:r>
              <a:rPr lang="en-US" altLang="zh-CN" baseline="-25000" smtClean="0">
                <a:solidFill>
                  <a:srgbClr val="0000FF"/>
                </a:solidFill>
              </a:rPr>
              <a:t>0</a:t>
            </a:r>
            <a:r>
              <a:rPr lang="en-US" altLang="zh-CN" smtClean="0">
                <a:solidFill>
                  <a:srgbClr val="0000FF"/>
                </a:solidFill>
              </a:rPr>
              <a:t>(</a:t>
            </a:r>
            <a:r>
              <a:rPr lang="en-US" altLang="zh-CN" i="1" smtClean="0">
                <a:solidFill>
                  <a:srgbClr val="0000FF"/>
                </a:solidFill>
              </a:rPr>
              <a:t>x</a:t>
            </a:r>
            <a:r>
              <a:rPr lang="en-US" altLang="zh-CN" baseline="-25000" smtClean="0">
                <a:solidFill>
                  <a:srgbClr val="0000FF"/>
                </a:solidFill>
              </a:rPr>
              <a:t>0</a:t>
            </a:r>
            <a:r>
              <a:rPr lang="en-US" altLang="zh-CN" smtClean="0">
                <a:solidFill>
                  <a:srgbClr val="0000FF"/>
                </a:solidFill>
              </a:rPr>
              <a:t>,</a:t>
            </a:r>
            <a:r>
              <a:rPr lang="zh-CN" altLang="en-US" smtClean="0">
                <a:solidFill>
                  <a:srgbClr val="0000FF"/>
                </a:solidFill>
              </a:rPr>
              <a:t> </a:t>
            </a:r>
            <a:r>
              <a:rPr lang="en-US" altLang="zh-CN" i="1" smtClean="0">
                <a:solidFill>
                  <a:srgbClr val="0000FF"/>
                </a:solidFill>
              </a:rPr>
              <a:t>y</a:t>
            </a:r>
            <a:r>
              <a:rPr lang="en-US" altLang="zh-CN" baseline="-25000" smtClean="0">
                <a:solidFill>
                  <a:srgbClr val="0000FF"/>
                </a:solidFill>
              </a:rPr>
              <a:t>0</a:t>
            </a:r>
            <a:r>
              <a:rPr lang="en-US" altLang="zh-CN" smtClean="0">
                <a:solidFill>
                  <a:srgbClr val="0000FF"/>
                </a:solidFill>
              </a:rPr>
              <a:t>)</a:t>
            </a:r>
            <a:r>
              <a:rPr lang="zh-CN" altLang="en-US" smtClean="0">
                <a:solidFill>
                  <a:srgbClr val="0000FF"/>
                </a:solidFill>
              </a:rPr>
              <a:t> 、</a:t>
            </a:r>
            <a:r>
              <a:rPr lang="en-US" altLang="zh-CN" i="1" smtClean="0">
                <a:solidFill>
                  <a:srgbClr val="0000FF"/>
                </a:solidFill>
              </a:rPr>
              <a:t> P</a:t>
            </a:r>
            <a:r>
              <a:rPr lang="en-US" altLang="zh-CN" baseline="-25000" smtClean="0">
                <a:solidFill>
                  <a:srgbClr val="0000FF"/>
                </a:solidFill>
              </a:rPr>
              <a:t> </a:t>
            </a:r>
            <a:r>
              <a:rPr lang="en-US" altLang="zh-CN" smtClean="0">
                <a:solidFill>
                  <a:srgbClr val="0000FF"/>
                </a:solidFill>
              </a:rPr>
              <a:t>(</a:t>
            </a:r>
            <a:r>
              <a:rPr lang="en-US" altLang="zh-CN" i="1" smtClean="0">
                <a:solidFill>
                  <a:srgbClr val="0000FF"/>
                </a:solidFill>
              </a:rPr>
              <a:t>x</a:t>
            </a:r>
            <a:r>
              <a:rPr lang="en-US" altLang="zh-CN" smtClean="0">
                <a:solidFill>
                  <a:srgbClr val="0000FF"/>
                </a:solidFill>
              </a:rPr>
              <a:t>,</a:t>
            </a:r>
            <a:r>
              <a:rPr lang="zh-CN" altLang="en-US" smtClean="0">
                <a:solidFill>
                  <a:srgbClr val="0000FF"/>
                </a:solidFill>
              </a:rPr>
              <a:t> </a:t>
            </a:r>
            <a:r>
              <a:rPr lang="en-US" altLang="zh-CN" i="1" smtClean="0">
                <a:solidFill>
                  <a:srgbClr val="0000FF"/>
                </a:solidFill>
              </a:rPr>
              <a:t>y</a:t>
            </a:r>
            <a:r>
              <a:rPr lang="en-US" altLang="zh-CN" smtClean="0">
                <a:solidFill>
                  <a:srgbClr val="0000FF"/>
                </a:solidFill>
              </a:rPr>
              <a:t>)</a:t>
            </a:r>
            <a:r>
              <a:rPr lang="zh-CN" altLang="en-US" smtClean="0">
                <a:solidFill>
                  <a:srgbClr val="0000FF"/>
                </a:solidFill>
              </a:rPr>
              <a:t> </a:t>
            </a:r>
            <a:r>
              <a:rPr lang="zh-CN" altLang="en-US" smtClean="0">
                <a:solidFill>
                  <a:srgbClr val="0000FF"/>
                </a:solidFill>
                <a:sym typeface="Symbol" pitchFamily="18" charset="2"/>
              </a:rPr>
              <a:t> </a:t>
            </a:r>
            <a:r>
              <a:rPr lang="en-US" altLang="zh-CN" i="1" smtClean="0">
                <a:solidFill>
                  <a:srgbClr val="0000FF"/>
                </a:solidFill>
              </a:rPr>
              <a:t>R</a:t>
            </a:r>
            <a:r>
              <a:rPr lang="en-US" altLang="zh-CN" baseline="30000" smtClean="0">
                <a:solidFill>
                  <a:srgbClr val="0000FF"/>
                </a:solidFill>
              </a:rPr>
              <a:t>2</a:t>
            </a:r>
            <a:r>
              <a:rPr lang="zh-CN" altLang="en-US" smtClean="0">
                <a:solidFill>
                  <a:srgbClr val="0000FF"/>
                </a:solidFill>
              </a:rPr>
              <a:t>，则</a:t>
            </a:r>
            <a:endParaRPr lang="en-US" altLang="zh-CN" smtClean="0">
              <a:solidFill>
                <a:srgbClr val="0000FF"/>
              </a:solidFill>
            </a:endParaRPr>
          </a:p>
          <a:p>
            <a:endParaRPr lang="en-US" altLang="zh-CN" smtClean="0"/>
          </a:p>
          <a:p>
            <a:endParaRPr lang="en-US" altLang="zh-CN" smtClean="0"/>
          </a:p>
          <a:p>
            <a:endParaRPr lang="en-US" altLang="zh-CN" smtClean="0"/>
          </a:p>
          <a:p>
            <a:endParaRPr lang="en-US" altLang="zh-CN" smtClean="0"/>
          </a:p>
          <a:p>
            <a:r>
              <a:rPr lang="zh-CN" altLang="en-US" smtClean="0">
                <a:solidFill>
                  <a:srgbClr val="0000FF"/>
                </a:solidFill>
              </a:rPr>
              <a:t>设 </a:t>
            </a:r>
            <a:r>
              <a:rPr lang="en-US" altLang="zh-CN" i="1" smtClean="0">
                <a:solidFill>
                  <a:srgbClr val="0000FF"/>
                </a:solidFill>
              </a:rPr>
              <a:t>P</a:t>
            </a:r>
            <a:r>
              <a:rPr lang="en-US" altLang="zh-CN" baseline="-25000" smtClean="0">
                <a:solidFill>
                  <a:srgbClr val="0000FF"/>
                </a:solidFill>
              </a:rPr>
              <a:t>0</a:t>
            </a:r>
            <a:r>
              <a:rPr lang="en-US" altLang="zh-CN" smtClean="0">
                <a:solidFill>
                  <a:srgbClr val="0000FF"/>
                </a:solidFill>
              </a:rPr>
              <a:t>(</a:t>
            </a:r>
            <a:r>
              <a:rPr lang="en-US" altLang="zh-CN" i="1" smtClean="0">
                <a:solidFill>
                  <a:srgbClr val="0000FF"/>
                </a:solidFill>
              </a:rPr>
              <a:t>x</a:t>
            </a:r>
            <a:r>
              <a:rPr lang="en-US" altLang="zh-CN" baseline="-25000" smtClean="0">
                <a:solidFill>
                  <a:srgbClr val="0000FF"/>
                </a:solidFill>
              </a:rPr>
              <a:t>0</a:t>
            </a:r>
            <a:r>
              <a:rPr lang="en-US" altLang="zh-CN" smtClean="0">
                <a:solidFill>
                  <a:srgbClr val="0000FF"/>
                </a:solidFill>
              </a:rPr>
              <a:t>,</a:t>
            </a:r>
            <a:r>
              <a:rPr lang="zh-CN" altLang="en-US" smtClean="0">
                <a:solidFill>
                  <a:srgbClr val="0000FF"/>
                </a:solidFill>
              </a:rPr>
              <a:t> </a:t>
            </a:r>
            <a:r>
              <a:rPr lang="en-US" altLang="zh-CN" i="1" smtClean="0">
                <a:solidFill>
                  <a:srgbClr val="0000FF"/>
                </a:solidFill>
              </a:rPr>
              <a:t>y</a:t>
            </a:r>
            <a:r>
              <a:rPr lang="en-US" altLang="zh-CN" baseline="-25000" smtClean="0">
                <a:solidFill>
                  <a:srgbClr val="0000FF"/>
                </a:solidFill>
              </a:rPr>
              <a:t>0</a:t>
            </a:r>
            <a:r>
              <a:rPr lang="en-US" altLang="zh-CN" smtClean="0">
                <a:solidFill>
                  <a:srgbClr val="0000FF"/>
                </a:solidFill>
              </a:rPr>
              <a:t>,</a:t>
            </a:r>
            <a:r>
              <a:rPr lang="zh-CN" altLang="en-US" smtClean="0">
                <a:solidFill>
                  <a:srgbClr val="0000FF"/>
                </a:solidFill>
              </a:rPr>
              <a:t> </a:t>
            </a:r>
            <a:r>
              <a:rPr lang="en-US" altLang="zh-CN" i="1" smtClean="0">
                <a:solidFill>
                  <a:srgbClr val="0000FF"/>
                </a:solidFill>
              </a:rPr>
              <a:t>z</a:t>
            </a:r>
            <a:r>
              <a:rPr lang="en-US" altLang="zh-CN" baseline="-25000" smtClean="0">
                <a:solidFill>
                  <a:srgbClr val="0000FF"/>
                </a:solidFill>
              </a:rPr>
              <a:t>0</a:t>
            </a:r>
            <a:r>
              <a:rPr lang="en-US" altLang="zh-CN" smtClean="0">
                <a:solidFill>
                  <a:srgbClr val="0000FF"/>
                </a:solidFill>
              </a:rPr>
              <a:t>)</a:t>
            </a:r>
            <a:r>
              <a:rPr lang="zh-CN" altLang="en-US" smtClean="0">
                <a:solidFill>
                  <a:srgbClr val="0000FF"/>
                </a:solidFill>
              </a:rPr>
              <a:t> 、</a:t>
            </a:r>
            <a:r>
              <a:rPr lang="en-US" altLang="zh-CN" i="1" smtClean="0">
                <a:solidFill>
                  <a:srgbClr val="0000FF"/>
                </a:solidFill>
              </a:rPr>
              <a:t> P</a:t>
            </a:r>
            <a:r>
              <a:rPr lang="en-US" altLang="zh-CN" baseline="-25000" smtClean="0">
                <a:solidFill>
                  <a:srgbClr val="0000FF"/>
                </a:solidFill>
              </a:rPr>
              <a:t> </a:t>
            </a:r>
            <a:r>
              <a:rPr lang="en-US" altLang="zh-CN" smtClean="0">
                <a:solidFill>
                  <a:srgbClr val="0000FF"/>
                </a:solidFill>
              </a:rPr>
              <a:t>(</a:t>
            </a:r>
            <a:r>
              <a:rPr lang="en-US" altLang="zh-CN" i="1" smtClean="0">
                <a:solidFill>
                  <a:srgbClr val="0000FF"/>
                </a:solidFill>
              </a:rPr>
              <a:t>x</a:t>
            </a:r>
            <a:r>
              <a:rPr lang="en-US" altLang="zh-CN" smtClean="0">
                <a:solidFill>
                  <a:srgbClr val="0000FF"/>
                </a:solidFill>
              </a:rPr>
              <a:t>,</a:t>
            </a:r>
            <a:r>
              <a:rPr lang="zh-CN" altLang="en-US" smtClean="0">
                <a:solidFill>
                  <a:srgbClr val="0000FF"/>
                </a:solidFill>
              </a:rPr>
              <a:t> </a:t>
            </a:r>
            <a:r>
              <a:rPr lang="en-US" altLang="zh-CN" i="1" smtClean="0">
                <a:solidFill>
                  <a:srgbClr val="0000FF"/>
                </a:solidFill>
              </a:rPr>
              <a:t>y</a:t>
            </a:r>
            <a:r>
              <a:rPr lang="en-US" altLang="zh-CN" smtClean="0">
                <a:solidFill>
                  <a:srgbClr val="0000FF"/>
                </a:solidFill>
              </a:rPr>
              <a:t>,</a:t>
            </a:r>
            <a:r>
              <a:rPr lang="zh-CN" altLang="en-US" smtClean="0">
                <a:solidFill>
                  <a:srgbClr val="0000FF"/>
                </a:solidFill>
              </a:rPr>
              <a:t> </a:t>
            </a:r>
            <a:r>
              <a:rPr lang="en-US" altLang="zh-CN" i="1" smtClean="0">
                <a:solidFill>
                  <a:srgbClr val="0000FF"/>
                </a:solidFill>
              </a:rPr>
              <a:t>z</a:t>
            </a:r>
            <a:r>
              <a:rPr lang="en-US" altLang="zh-CN" smtClean="0">
                <a:solidFill>
                  <a:srgbClr val="0000FF"/>
                </a:solidFill>
              </a:rPr>
              <a:t>)</a:t>
            </a:r>
            <a:r>
              <a:rPr lang="zh-CN" altLang="en-US" smtClean="0">
                <a:solidFill>
                  <a:srgbClr val="0000FF"/>
                </a:solidFill>
              </a:rPr>
              <a:t> </a:t>
            </a:r>
            <a:r>
              <a:rPr lang="zh-CN" altLang="en-US" smtClean="0">
                <a:solidFill>
                  <a:srgbClr val="0000FF"/>
                </a:solidFill>
                <a:sym typeface="Symbol" pitchFamily="18" charset="2"/>
              </a:rPr>
              <a:t> </a:t>
            </a:r>
            <a:r>
              <a:rPr lang="en-US" altLang="zh-CN" i="1" smtClean="0">
                <a:solidFill>
                  <a:srgbClr val="0000FF"/>
                </a:solidFill>
              </a:rPr>
              <a:t>R</a:t>
            </a:r>
            <a:r>
              <a:rPr lang="en-US" altLang="zh-CN" baseline="30000" smtClean="0">
                <a:solidFill>
                  <a:srgbClr val="0000FF"/>
                </a:solidFill>
              </a:rPr>
              <a:t>3</a:t>
            </a:r>
            <a:r>
              <a:rPr lang="zh-CN" altLang="en-US" smtClean="0">
                <a:solidFill>
                  <a:srgbClr val="0000FF"/>
                </a:solidFill>
              </a:rPr>
              <a:t>，则</a:t>
            </a:r>
          </a:p>
          <a:p>
            <a:pPr>
              <a:buFont typeface="Wingdings 3" pitchFamily="18" charset="2"/>
              <a:buNone/>
            </a:pPr>
            <a:endParaRPr lang="zh-CN" altLang="en-US" smtClean="0"/>
          </a:p>
          <a:p>
            <a:endParaRPr lang="zh-CN" altLang="en-US" smtClean="0"/>
          </a:p>
        </p:txBody>
      </p:sp>
      <p:sp>
        <p:nvSpPr>
          <p:cNvPr id="3" name="标题 2"/>
          <p:cNvSpPr>
            <a:spLocks noGrp="1"/>
          </p:cNvSpPr>
          <p:nvPr>
            <p:ph type="title"/>
          </p:nvPr>
        </p:nvSpPr>
        <p:spPr/>
        <p:txBody>
          <a:bodyPr/>
          <a:lstStyle/>
          <a:p>
            <a:pPr>
              <a:defRPr/>
            </a:pPr>
            <a:r>
              <a:rPr lang="zh-CN" altLang="en-US" dirty="0" smtClean="0"/>
              <a:t>相关概念的推广</a:t>
            </a:r>
            <a:endParaRPr lang="zh-CN" altLang="en-US" dirty="0"/>
          </a:p>
        </p:txBody>
      </p:sp>
      <p:graphicFrame>
        <p:nvGraphicFramePr>
          <p:cNvPr id="5" name="Object 3"/>
          <p:cNvGraphicFramePr>
            <a:graphicFrameLocks noChangeAspect="1"/>
          </p:cNvGraphicFramePr>
          <p:nvPr/>
        </p:nvGraphicFramePr>
        <p:xfrm>
          <a:off x="955675" y="2085975"/>
          <a:ext cx="3860800" cy="660400"/>
        </p:xfrm>
        <a:graphic>
          <a:graphicData uri="http://schemas.openxmlformats.org/presentationml/2006/ole">
            <p:oleObj spid="_x0000_s8194" name="Equation" r:id="rId3" imgW="1930320" imgH="330120" progId="Equation.DSMT4">
              <p:embed/>
            </p:oleObj>
          </a:graphicData>
        </a:graphic>
      </p:graphicFrame>
      <p:graphicFrame>
        <p:nvGraphicFramePr>
          <p:cNvPr id="4" name="Object 47"/>
          <p:cNvGraphicFramePr>
            <a:graphicFrameLocks noChangeAspect="1"/>
          </p:cNvGraphicFramePr>
          <p:nvPr/>
        </p:nvGraphicFramePr>
        <p:xfrm>
          <a:off x="955675" y="2900363"/>
          <a:ext cx="7924800" cy="711200"/>
        </p:xfrm>
        <a:graphic>
          <a:graphicData uri="http://schemas.openxmlformats.org/presentationml/2006/ole">
            <p:oleObj spid="_x0000_s8195" name="Equation" r:id="rId4" imgW="3962160" imgH="355320" progId="Equation.DSMT4">
              <p:embed/>
            </p:oleObj>
          </a:graphicData>
        </a:graphic>
      </p:graphicFrame>
      <p:sp>
        <p:nvSpPr>
          <p:cNvPr id="6" name="矩形 5"/>
          <p:cNvSpPr>
            <a:spLocks noChangeArrowheads="1"/>
          </p:cNvSpPr>
          <p:nvPr/>
        </p:nvSpPr>
        <p:spPr bwMode="auto">
          <a:xfrm>
            <a:off x="6650038" y="2886075"/>
            <a:ext cx="2314575" cy="7286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aphicFrame>
        <p:nvGraphicFramePr>
          <p:cNvPr id="7" name="Object 4"/>
          <p:cNvGraphicFramePr>
            <a:graphicFrameLocks noChangeAspect="1"/>
          </p:cNvGraphicFramePr>
          <p:nvPr/>
        </p:nvGraphicFramePr>
        <p:xfrm>
          <a:off x="955675" y="4314825"/>
          <a:ext cx="5181600" cy="660400"/>
        </p:xfrm>
        <a:graphic>
          <a:graphicData uri="http://schemas.openxmlformats.org/presentationml/2006/ole">
            <p:oleObj spid="_x0000_s8196" name="Equation" r:id="rId5" imgW="2590560" imgH="330120" progId="Equation.DSMT4">
              <p:embed/>
            </p:oleObj>
          </a:graphicData>
        </a:graphic>
      </p:graphicFrame>
      <p:graphicFrame>
        <p:nvGraphicFramePr>
          <p:cNvPr id="8" name="Object 5"/>
          <p:cNvGraphicFramePr>
            <a:graphicFrameLocks noChangeAspect="1"/>
          </p:cNvGraphicFramePr>
          <p:nvPr/>
        </p:nvGraphicFramePr>
        <p:xfrm>
          <a:off x="955675" y="5205413"/>
          <a:ext cx="3327400" cy="558800"/>
        </p:xfrm>
        <a:graphic>
          <a:graphicData uri="http://schemas.openxmlformats.org/presentationml/2006/ole">
            <p:oleObj spid="_x0000_s8197" name="Equation" r:id="rId6" imgW="1663560" imgH="2793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idx="1"/>
          </p:nvPr>
        </p:nvSpPr>
        <p:spPr/>
        <p:txBody>
          <a:bodyPr/>
          <a:lstStyle/>
          <a:p>
            <a:pPr>
              <a:buFont typeface="Wingdings 3" pitchFamily="18" charset="2"/>
              <a:buNone/>
            </a:pPr>
            <a:r>
              <a:rPr lang="zh-CN" altLang="en-US" smtClean="0"/>
              <a:t>设 </a:t>
            </a:r>
            <a:r>
              <a:rPr lang="en-US" altLang="zh-CN" i="1" smtClean="0"/>
              <a:t>D</a:t>
            </a:r>
            <a:r>
              <a:rPr lang="zh-CN" altLang="en-US" smtClean="0"/>
              <a:t> 是平面上的一个非空点集，若对于 </a:t>
            </a:r>
            <a:r>
              <a:rPr lang="en-US" altLang="zh-CN" i="1" smtClean="0"/>
              <a:t>D</a:t>
            </a:r>
            <a:r>
              <a:rPr lang="zh-CN" altLang="en-US" smtClean="0"/>
              <a:t> 内任一点 </a:t>
            </a:r>
            <a:r>
              <a:rPr lang="en-US" altLang="zh-CN" smtClean="0"/>
              <a:t>(</a:t>
            </a:r>
            <a:r>
              <a:rPr lang="en-US" altLang="zh-CN" i="1" smtClean="0"/>
              <a:t>x</a:t>
            </a:r>
            <a:r>
              <a:rPr lang="en-US" altLang="zh-CN" smtClean="0"/>
              <a:t>, </a:t>
            </a:r>
            <a:r>
              <a:rPr lang="en-US" altLang="zh-CN" i="1" smtClean="0"/>
              <a:t>y</a:t>
            </a:r>
            <a:r>
              <a:rPr lang="en-US" altLang="zh-CN" smtClean="0"/>
              <a:t>)</a:t>
            </a:r>
            <a:r>
              <a:rPr lang="zh-CN" altLang="en-US" smtClean="0"/>
              <a:t>，</a:t>
            </a:r>
            <a:endParaRPr lang="en-US" altLang="zh-CN" smtClean="0"/>
          </a:p>
          <a:p>
            <a:pPr>
              <a:buFont typeface="Wingdings 3" pitchFamily="18" charset="2"/>
              <a:buNone/>
            </a:pPr>
            <a:r>
              <a:rPr lang="zh-CN" altLang="en-US" smtClean="0"/>
              <a:t>按照某种法则 </a:t>
            </a:r>
            <a:r>
              <a:rPr lang="en-US" altLang="zh-CN" i="1" smtClean="0"/>
              <a:t>f</a:t>
            </a:r>
            <a:r>
              <a:rPr lang="zh-CN" altLang="en-US" smtClean="0"/>
              <a:t>，都有唯一确定的实数 </a:t>
            </a:r>
            <a:r>
              <a:rPr lang="en-US" altLang="zh-CN" i="1" smtClean="0"/>
              <a:t>z</a:t>
            </a:r>
            <a:r>
              <a:rPr lang="zh-CN" altLang="en-US" smtClean="0"/>
              <a:t> 与之对应，则称 </a:t>
            </a:r>
            <a:r>
              <a:rPr lang="en-US" altLang="zh-CN" i="1" smtClean="0"/>
              <a:t>f</a:t>
            </a:r>
            <a:r>
              <a:rPr lang="zh-CN" altLang="en-US" smtClean="0"/>
              <a:t> </a:t>
            </a:r>
            <a:endParaRPr lang="en-US" altLang="zh-CN" smtClean="0"/>
          </a:p>
          <a:p>
            <a:pPr>
              <a:buFont typeface="Wingdings 3" pitchFamily="18" charset="2"/>
              <a:buNone/>
            </a:pPr>
            <a:r>
              <a:rPr lang="zh-CN" altLang="en-US" smtClean="0"/>
              <a:t>是 </a:t>
            </a:r>
            <a:r>
              <a:rPr lang="en-US" altLang="zh-CN" i="1" smtClean="0"/>
              <a:t>D</a:t>
            </a:r>
            <a:r>
              <a:rPr lang="zh-CN" altLang="en-US" smtClean="0"/>
              <a:t> 上的</a:t>
            </a:r>
            <a:r>
              <a:rPr lang="zh-CN" altLang="en-US" smtClean="0">
                <a:solidFill>
                  <a:srgbClr val="FF0000"/>
                </a:solidFill>
              </a:rPr>
              <a:t>二元函数</a:t>
            </a:r>
            <a:r>
              <a:rPr lang="zh-CN" altLang="en-US" smtClean="0"/>
              <a:t>，记为 </a:t>
            </a:r>
            <a:r>
              <a:rPr lang="en-US" altLang="zh-CN" i="1" smtClean="0"/>
              <a:t>z</a:t>
            </a:r>
            <a:r>
              <a:rPr lang="zh-CN" altLang="en-US" smtClean="0"/>
              <a:t> </a:t>
            </a:r>
            <a:r>
              <a:rPr lang="en-US" altLang="zh-CN" smtClean="0"/>
              <a:t>=</a:t>
            </a:r>
            <a:r>
              <a:rPr lang="zh-CN" altLang="en-US" smtClean="0"/>
              <a:t> </a:t>
            </a:r>
            <a:r>
              <a:rPr lang="en-US" altLang="zh-CN" i="1" smtClean="0"/>
              <a:t>f</a:t>
            </a:r>
            <a:r>
              <a:rPr lang="en-US" altLang="zh-CN" smtClean="0"/>
              <a:t> (</a:t>
            </a:r>
            <a:r>
              <a:rPr lang="en-US" altLang="zh-CN" i="1" smtClean="0"/>
              <a:t>x</a:t>
            </a:r>
            <a:r>
              <a:rPr lang="en-US" altLang="zh-CN" smtClean="0"/>
              <a:t>, </a:t>
            </a:r>
            <a:r>
              <a:rPr lang="en-US" altLang="zh-CN" i="1" smtClean="0"/>
              <a:t>y</a:t>
            </a:r>
            <a:r>
              <a:rPr lang="en-US" altLang="zh-CN" smtClean="0"/>
              <a:t>) </a:t>
            </a:r>
            <a:r>
              <a:rPr lang="zh-CN" altLang="en-US" smtClean="0"/>
              <a:t>或 </a:t>
            </a:r>
            <a:r>
              <a:rPr lang="en-US" altLang="zh-CN" i="1" smtClean="0"/>
              <a:t>z</a:t>
            </a:r>
            <a:r>
              <a:rPr lang="zh-CN" altLang="en-US" smtClean="0"/>
              <a:t> </a:t>
            </a:r>
            <a:r>
              <a:rPr lang="en-US" altLang="zh-CN" smtClean="0"/>
              <a:t>=</a:t>
            </a:r>
            <a:r>
              <a:rPr lang="zh-CN" altLang="en-US" smtClean="0"/>
              <a:t> </a:t>
            </a:r>
            <a:r>
              <a:rPr lang="en-US" altLang="zh-CN" i="1" smtClean="0"/>
              <a:t>f</a:t>
            </a:r>
            <a:r>
              <a:rPr lang="en-US" altLang="zh-CN" smtClean="0"/>
              <a:t> (</a:t>
            </a:r>
            <a:r>
              <a:rPr lang="en-US" altLang="zh-CN" i="1" smtClean="0"/>
              <a:t>P</a:t>
            </a:r>
            <a:r>
              <a:rPr lang="en-US" altLang="zh-CN" smtClean="0"/>
              <a:t>)</a:t>
            </a:r>
            <a:r>
              <a:rPr lang="zh-CN" altLang="en-US" smtClean="0"/>
              <a:t>，</a:t>
            </a:r>
            <a:endParaRPr lang="en-US" altLang="zh-CN" smtClean="0"/>
          </a:p>
          <a:p>
            <a:pPr>
              <a:buFont typeface="Wingdings 3" pitchFamily="18" charset="2"/>
              <a:buNone/>
            </a:pPr>
            <a:r>
              <a:rPr lang="zh-CN" altLang="en-US" smtClean="0"/>
              <a:t>其中 </a:t>
            </a:r>
            <a:r>
              <a:rPr lang="en-US" altLang="zh-CN" i="1" smtClean="0"/>
              <a:t>x</a:t>
            </a:r>
            <a:r>
              <a:rPr lang="en-US" altLang="zh-CN" smtClean="0"/>
              <a:t>, </a:t>
            </a:r>
            <a:r>
              <a:rPr lang="en-US" altLang="zh-CN" i="1" smtClean="0"/>
              <a:t>y</a:t>
            </a:r>
            <a:r>
              <a:rPr lang="zh-CN" altLang="en-US" smtClean="0"/>
              <a:t> 称为</a:t>
            </a:r>
            <a:r>
              <a:rPr lang="zh-CN" altLang="en-US" smtClean="0">
                <a:solidFill>
                  <a:srgbClr val="FF0000"/>
                </a:solidFill>
              </a:rPr>
              <a:t>自变量</a:t>
            </a:r>
            <a:r>
              <a:rPr lang="zh-CN" altLang="en-US" smtClean="0"/>
              <a:t>， </a:t>
            </a:r>
            <a:r>
              <a:rPr lang="en-US" altLang="zh-CN" i="1" smtClean="0"/>
              <a:t>z</a:t>
            </a:r>
            <a:r>
              <a:rPr lang="en-US" altLang="zh-CN" smtClean="0"/>
              <a:t> </a:t>
            </a:r>
            <a:r>
              <a:rPr lang="zh-CN" altLang="en-US" smtClean="0"/>
              <a:t>称为</a:t>
            </a:r>
            <a:r>
              <a:rPr lang="zh-CN" altLang="en-US" smtClean="0">
                <a:solidFill>
                  <a:srgbClr val="FF0000"/>
                </a:solidFill>
              </a:rPr>
              <a:t>因变量</a:t>
            </a:r>
            <a:r>
              <a:rPr lang="zh-CN" altLang="en-US" smtClean="0"/>
              <a:t>．</a:t>
            </a:r>
            <a:endParaRPr lang="en-US" altLang="zh-CN" smtClean="0"/>
          </a:p>
          <a:p>
            <a:pPr>
              <a:buFont typeface="Wingdings 3" pitchFamily="18" charset="2"/>
              <a:buNone/>
            </a:pPr>
            <a:r>
              <a:rPr lang="zh-CN" altLang="en-US" smtClean="0"/>
              <a:t>点集 </a:t>
            </a:r>
            <a:r>
              <a:rPr lang="en-US" altLang="zh-CN" i="1" smtClean="0"/>
              <a:t>D</a:t>
            </a:r>
            <a:r>
              <a:rPr lang="zh-CN" altLang="en-US" i="1" smtClean="0"/>
              <a:t> </a:t>
            </a:r>
            <a:r>
              <a:rPr lang="zh-CN" altLang="en-US" smtClean="0"/>
              <a:t>称为该函数的</a:t>
            </a:r>
            <a:r>
              <a:rPr lang="zh-CN" altLang="en-US" smtClean="0">
                <a:solidFill>
                  <a:srgbClr val="FF0000"/>
                </a:solidFill>
              </a:rPr>
              <a:t>定义域</a:t>
            </a:r>
            <a:r>
              <a:rPr lang="zh-CN" altLang="en-US" smtClean="0"/>
              <a:t>， </a:t>
            </a:r>
            <a:endParaRPr lang="en-US" altLang="zh-CN" smtClean="0"/>
          </a:p>
          <a:p>
            <a:pPr>
              <a:buFont typeface="Wingdings 3" pitchFamily="18" charset="2"/>
              <a:buNone/>
            </a:pPr>
            <a:r>
              <a:rPr lang="zh-CN" altLang="en-US" smtClean="0"/>
              <a:t>数集 </a:t>
            </a:r>
            <a:r>
              <a:rPr lang="en-US" altLang="zh-CN" smtClean="0"/>
              <a:t>{ </a:t>
            </a:r>
            <a:r>
              <a:rPr lang="en-US" altLang="zh-CN" i="1" smtClean="0"/>
              <a:t>z</a:t>
            </a:r>
            <a:r>
              <a:rPr lang="en-US" altLang="zh-CN" smtClean="0"/>
              <a:t> | </a:t>
            </a:r>
            <a:r>
              <a:rPr lang="en-US" altLang="zh-CN" i="1" smtClean="0"/>
              <a:t>z</a:t>
            </a:r>
            <a:r>
              <a:rPr lang="zh-CN" altLang="en-US" smtClean="0"/>
              <a:t> </a:t>
            </a:r>
            <a:r>
              <a:rPr lang="en-US" altLang="zh-CN" smtClean="0"/>
              <a:t>=</a:t>
            </a:r>
            <a:r>
              <a:rPr lang="zh-CN" altLang="en-US" smtClean="0"/>
              <a:t> </a:t>
            </a:r>
            <a:r>
              <a:rPr lang="en-US" altLang="zh-CN" i="1" smtClean="0"/>
              <a:t>f</a:t>
            </a:r>
            <a:r>
              <a:rPr lang="en-US" altLang="zh-CN" smtClean="0"/>
              <a:t> (</a:t>
            </a:r>
            <a:r>
              <a:rPr lang="en-US" altLang="zh-CN" i="1" smtClean="0"/>
              <a:t>x</a:t>
            </a:r>
            <a:r>
              <a:rPr lang="en-US" altLang="zh-CN" smtClean="0"/>
              <a:t>, </a:t>
            </a:r>
            <a:r>
              <a:rPr lang="en-US" altLang="zh-CN" i="1" smtClean="0"/>
              <a:t>y</a:t>
            </a:r>
            <a:r>
              <a:rPr lang="en-US" altLang="zh-CN" smtClean="0"/>
              <a:t>)</a:t>
            </a:r>
            <a:r>
              <a:rPr lang="zh-CN" altLang="en-US" smtClean="0"/>
              <a:t>，</a:t>
            </a:r>
            <a:r>
              <a:rPr lang="en-US" altLang="zh-CN" smtClean="0"/>
              <a:t>(</a:t>
            </a:r>
            <a:r>
              <a:rPr lang="en-US" altLang="zh-CN" i="1" smtClean="0"/>
              <a:t>x</a:t>
            </a:r>
            <a:r>
              <a:rPr lang="en-US" altLang="zh-CN" smtClean="0"/>
              <a:t>, </a:t>
            </a:r>
            <a:r>
              <a:rPr lang="en-US" altLang="zh-CN" i="1" smtClean="0"/>
              <a:t>y</a:t>
            </a:r>
            <a:r>
              <a:rPr lang="en-US" altLang="zh-CN" smtClean="0"/>
              <a:t>)</a:t>
            </a:r>
            <a:r>
              <a:rPr lang="zh-CN" altLang="en-US" smtClean="0"/>
              <a:t> </a:t>
            </a:r>
            <a:r>
              <a:rPr lang="zh-CN" altLang="en-US" smtClean="0">
                <a:sym typeface="Symbol" pitchFamily="18" charset="2"/>
              </a:rPr>
              <a:t> </a:t>
            </a:r>
            <a:r>
              <a:rPr lang="en-US" altLang="zh-CN" i="1" smtClean="0">
                <a:sym typeface="Symbol" pitchFamily="18" charset="2"/>
              </a:rPr>
              <a:t>D</a:t>
            </a:r>
            <a:r>
              <a:rPr lang="en-US" altLang="zh-CN" smtClean="0"/>
              <a:t>}</a:t>
            </a:r>
            <a:r>
              <a:rPr lang="zh-CN" altLang="en-US" smtClean="0"/>
              <a:t>称为该函数的</a:t>
            </a:r>
            <a:r>
              <a:rPr lang="zh-CN" altLang="en-US" smtClean="0">
                <a:solidFill>
                  <a:srgbClr val="FF0000"/>
                </a:solidFill>
              </a:rPr>
              <a:t>值域</a:t>
            </a:r>
            <a:r>
              <a:rPr lang="zh-CN" altLang="en-US" smtClean="0"/>
              <a:t>．</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类似地，可定义三元及三元以上的函数．</a:t>
            </a:r>
          </a:p>
          <a:p>
            <a:pPr>
              <a:buFont typeface="Wingdings 3" pitchFamily="18" charset="2"/>
              <a:buNone/>
            </a:pPr>
            <a:r>
              <a:rPr lang="zh-CN" altLang="en-US" smtClean="0"/>
              <a:t>当 </a:t>
            </a:r>
            <a:r>
              <a:rPr lang="en-US" altLang="zh-CN" i="1" smtClean="0"/>
              <a:t>n</a:t>
            </a:r>
            <a:r>
              <a:rPr lang="en-US" altLang="zh-CN" smtClean="0"/>
              <a:t> </a:t>
            </a:r>
            <a:r>
              <a:rPr lang="en-US" altLang="zh-CN" smtClean="0">
                <a:sym typeface="Symbol" pitchFamily="18" charset="2"/>
              </a:rPr>
              <a:t> 2 </a:t>
            </a:r>
            <a:r>
              <a:rPr lang="zh-CN" altLang="en-US" smtClean="0">
                <a:sym typeface="Symbol" pitchFamily="18" charset="2"/>
              </a:rPr>
              <a:t>时，</a:t>
            </a:r>
            <a:r>
              <a:rPr lang="en-US" altLang="zh-CN" i="1" smtClean="0">
                <a:sym typeface="Symbol" pitchFamily="18" charset="2"/>
              </a:rPr>
              <a:t>n</a:t>
            </a:r>
            <a:r>
              <a:rPr lang="en-US" altLang="zh-CN" smtClean="0">
                <a:sym typeface="Symbol" pitchFamily="18" charset="2"/>
              </a:rPr>
              <a:t> </a:t>
            </a:r>
            <a:r>
              <a:rPr lang="zh-CN" altLang="en-US" smtClean="0">
                <a:sym typeface="Symbol" pitchFamily="18" charset="2"/>
              </a:rPr>
              <a:t>元函数统称为</a:t>
            </a:r>
            <a:r>
              <a:rPr lang="zh-CN" altLang="en-US" smtClean="0">
                <a:solidFill>
                  <a:srgbClr val="FF0000"/>
                </a:solidFill>
                <a:sym typeface="Symbol" pitchFamily="18" charset="2"/>
              </a:rPr>
              <a:t>多元函数</a:t>
            </a:r>
            <a:r>
              <a:rPr lang="zh-CN" altLang="en-US" smtClean="0">
                <a:sym typeface="Symbol" pitchFamily="18" charset="2"/>
              </a:rPr>
              <a:t>．</a:t>
            </a:r>
          </a:p>
          <a:p>
            <a:pPr>
              <a:buFont typeface="Wingdings 3" pitchFamily="18" charset="2"/>
              <a:buNone/>
            </a:pPr>
            <a:r>
              <a:rPr lang="zh-CN" altLang="en-US" smtClean="0">
                <a:solidFill>
                  <a:srgbClr val="0000FF"/>
                </a:solidFill>
              </a:rPr>
              <a:t>说明：</a:t>
            </a:r>
            <a:r>
              <a:rPr lang="zh-CN" altLang="en-US" smtClean="0"/>
              <a:t>函数的自然定义域</a:t>
            </a:r>
            <a:r>
              <a:rPr lang="zh-CN" altLang="en-US" smtClean="0">
                <a:solidFill>
                  <a:srgbClr val="0000FF"/>
                </a:solidFill>
              </a:rPr>
              <a:t>（课本</a:t>
            </a:r>
            <a:r>
              <a:rPr lang="en-US" altLang="zh-CN" smtClean="0">
                <a:solidFill>
                  <a:srgbClr val="0000FF"/>
                </a:solidFill>
              </a:rPr>
              <a:t>P.59</a:t>
            </a:r>
            <a:r>
              <a:rPr lang="zh-CN" altLang="en-US" smtClean="0">
                <a:solidFill>
                  <a:srgbClr val="0000FF"/>
                </a:solidFill>
              </a:rPr>
              <a:t>）</a:t>
            </a:r>
            <a:endParaRPr lang="en-US" altLang="zh-CN" smtClean="0">
              <a:sym typeface="Symbol" pitchFamily="18" charset="2"/>
            </a:endParaRPr>
          </a:p>
        </p:txBody>
      </p:sp>
      <p:sp>
        <p:nvSpPr>
          <p:cNvPr id="3" name="标题 2"/>
          <p:cNvSpPr>
            <a:spLocks noGrp="1"/>
          </p:cNvSpPr>
          <p:nvPr>
            <p:ph type="title"/>
          </p:nvPr>
        </p:nvSpPr>
        <p:spPr/>
        <p:txBody>
          <a:bodyPr/>
          <a:lstStyle/>
          <a:p>
            <a:pPr>
              <a:defRPr/>
            </a:pPr>
            <a:r>
              <a:rPr lang="zh-CN" altLang="en-US" smtClean="0">
                <a:effectLst>
                  <a:outerShdw blurRad="38100" dist="38100" dir="2700000" algn="tl">
                    <a:srgbClr val="C0C0C0"/>
                  </a:outerShdw>
                </a:effectLst>
              </a:rPr>
              <a:t>二、多元函数的概念</a:t>
            </a:r>
          </a:p>
        </p:txBody>
      </p:sp>
      <p:sp>
        <p:nvSpPr>
          <p:cNvPr id="4" name="矩形 3"/>
          <p:cNvSpPr>
            <a:spLocks noChangeArrowheads="1"/>
          </p:cNvSpPr>
          <p:nvPr/>
        </p:nvSpPr>
        <p:spPr bwMode="auto">
          <a:xfrm>
            <a:off x="4895850" y="1514475"/>
            <a:ext cx="3671888" cy="44291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5" name="矩形 4"/>
          <p:cNvSpPr>
            <a:spLocks noChangeArrowheads="1"/>
          </p:cNvSpPr>
          <p:nvPr/>
        </p:nvSpPr>
        <p:spPr bwMode="auto">
          <a:xfrm>
            <a:off x="2913063" y="1957388"/>
            <a:ext cx="4500562" cy="44291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6" name="矩形 5"/>
          <p:cNvSpPr>
            <a:spLocks noChangeArrowheads="1"/>
          </p:cNvSpPr>
          <p:nvPr/>
        </p:nvSpPr>
        <p:spPr bwMode="auto">
          <a:xfrm flipH="1">
            <a:off x="7415213" y="1957388"/>
            <a:ext cx="1152525" cy="44291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7" name="矩形 6"/>
          <p:cNvSpPr>
            <a:spLocks noChangeArrowheads="1"/>
          </p:cNvSpPr>
          <p:nvPr/>
        </p:nvSpPr>
        <p:spPr bwMode="auto">
          <a:xfrm flipH="1">
            <a:off x="3357563" y="2400300"/>
            <a:ext cx="2071687" cy="4445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8" name="矩形 7"/>
          <p:cNvSpPr>
            <a:spLocks noChangeArrowheads="1"/>
          </p:cNvSpPr>
          <p:nvPr/>
        </p:nvSpPr>
        <p:spPr bwMode="auto">
          <a:xfrm flipH="1">
            <a:off x="3592513" y="2843213"/>
            <a:ext cx="2265362" cy="4445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9" name="矩形 8"/>
          <p:cNvSpPr>
            <a:spLocks noChangeArrowheads="1"/>
          </p:cNvSpPr>
          <p:nvPr/>
        </p:nvSpPr>
        <p:spPr bwMode="auto">
          <a:xfrm>
            <a:off x="5429250" y="2400300"/>
            <a:ext cx="1714500" cy="4445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362">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362">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362">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536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5" descr="p55-二元函数的几何意义"/>
          <p:cNvPicPr>
            <a:picLocks noChangeAspect="1" noChangeArrowheads="1"/>
          </p:cNvPicPr>
          <p:nvPr/>
        </p:nvPicPr>
        <p:blipFill>
          <a:blip r:embed="rId2"/>
          <a:srcRect/>
          <a:stretch>
            <a:fillRect/>
          </a:stretch>
        </p:blipFill>
        <p:spPr bwMode="auto">
          <a:xfrm>
            <a:off x="4476750" y="3238500"/>
            <a:ext cx="4667250" cy="3619500"/>
          </a:xfrm>
          <a:prstGeom prst="rect">
            <a:avLst/>
          </a:prstGeom>
          <a:noFill/>
          <a:ln w="9525">
            <a:noFill/>
            <a:miter lim="800000"/>
            <a:headEnd/>
            <a:tailEnd/>
          </a:ln>
        </p:spPr>
      </p:pic>
      <p:sp>
        <p:nvSpPr>
          <p:cNvPr id="15362" name="内容占位符 1"/>
          <p:cNvSpPr>
            <a:spLocks noGrp="1"/>
          </p:cNvSpPr>
          <p:nvPr>
            <p:ph idx="1"/>
          </p:nvPr>
        </p:nvSpPr>
        <p:spPr/>
        <p:txBody>
          <a:bodyPr/>
          <a:lstStyle/>
          <a:p>
            <a:pPr algn="ctr">
              <a:buFont typeface="Wingdings 3" pitchFamily="18" charset="2"/>
              <a:buNone/>
            </a:pPr>
            <a:r>
              <a:rPr lang="en-US" altLang="zh-CN" i="1" smtClean="0"/>
              <a:t>z</a:t>
            </a:r>
            <a:r>
              <a:rPr lang="zh-CN" altLang="en-US" smtClean="0"/>
              <a:t> </a:t>
            </a:r>
            <a:r>
              <a:rPr lang="en-US" altLang="zh-CN" smtClean="0"/>
              <a:t>=</a:t>
            </a:r>
            <a:r>
              <a:rPr lang="zh-CN" altLang="en-US" smtClean="0"/>
              <a:t> </a:t>
            </a:r>
            <a:r>
              <a:rPr lang="en-US" altLang="zh-CN" i="1" smtClean="0"/>
              <a:t>f</a:t>
            </a:r>
            <a:r>
              <a:rPr lang="en-US" altLang="zh-CN" smtClean="0"/>
              <a:t> (</a:t>
            </a:r>
            <a:r>
              <a:rPr lang="en-US" altLang="zh-CN" i="1" smtClean="0"/>
              <a:t>x</a:t>
            </a:r>
            <a:r>
              <a:rPr lang="en-US" altLang="zh-CN" smtClean="0"/>
              <a:t>, </a:t>
            </a:r>
            <a:r>
              <a:rPr lang="en-US" altLang="zh-CN" i="1" smtClean="0"/>
              <a:t>y</a:t>
            </a:r>
            <a:r>
              <a:rPr lang="en-US" altLang="zh-CN" smtClean="0"/>
              <a:t>)</a:t>
            </a:r>
            <a:r>
              <a:rPr lang="zh-CN" altLang="en-US" smtClean="0"/>
              <a:t>，</a:t>
            </a:r>
            <a:r>
              <a:rPr lang="en-US" altLang="zh-CN" smtClean="0"/>
              <a:t>(</a:t>
            </a:r>
            <a:r>
              <a:rPr lang="en-US" altLang="zh-CN" i="1" smtClean="0"/>
              <a:t>x</a:t>
            </a:r>
            <a:r>
              <a:rPr lang="en-US" altLang="zh-CN" smtClean="0"/>
              <a:t>, </a:t>
            </a:r>
            <a:r>
              <a:rPr lang="en-US" altLang="zh-CN" i="1" smtClean="0"/>
              <a:t>y</a:t>
            </a:r>
            <a:r>
              <a:rPr lang="en-US" altLang="zh-CN" smtClean="0"/>
              <a:t>)</a:t>
            </a:r>
            <a:r>
              <a:rPr lang="zh-CN" altLang="en-US" smtClean="0"/>
              <a:t> </a:t>
            </a:r>
            <a:r>
              <a:rPr lang="zh-CN" altLang="en-US" smtClean="0">
                <a:sym typeface="Symbol" pitchFamily="18" charset="2"/>
              </a:rPr>
              <a:t> </a:t>
            </a:r>
            <a:r>
              <a:rPr lang="en-US" altLang="zh-CN" i="1" smtClean="0">
                <a:sym typeface="Symbol" pitchFamily="18" charset="2"/>
              </a:rPr>
              <a:t>D</a:t>
            </a:r>
            <a:r>
              <a:rPr lang="zh-CN" altLang="en-US" smtClean="0"/>
              <a:t>．</a:t>
            </a:r>
          </a:p>
          <a:p>
            <a:r>
              <a:rPr lang="zh-CN" altLang="en-US" smtClean="0"/>
              <a:t>二元函数的图形就是空间中点集 </a:t>
            </a:r>
            <a:r>
              <a:rPr lang="en-US" altLang="zh-CN" i="1" smtClean="0"/>
              <a:t>D</a:t>
            </a:r>
            <a:r>
              <a:rPr lang="zh-CN" altLang="en-US" smtClean="0"/>
              <a:t> 上的一张曲面．</a:t>
            </a:r>
            <a:endParaRPr lang="en-US" altLang="zh-CN" smtClean="0"/>
          </a:p>
          <a:p>
            <a:r>
              <a:rPr lang="zh-CN" altLang="en-US" smtClean="0"/>
              <a:t>定义域 </a:t>
            </a:r>
            <a:r>
              <a:rPr lang="en-US" altLang="zh-CN" i="1" smtClean="0"/>
              <a:t>D</a:t>
            </a:r>
            <a:r>
              <a:rPr lang="zh-CN" altLang="en-US" smtClean="0"/>
              <a:t> 就是该曲面在 </a:t>
            </a:r>
            <a:r>
              <a:rPr lang="en-US" altLang="zh-CN" i="1" smtClean="0"/>
              <a:t>xOy</a:t>
            </a:r>
            <a:r>
              <a:rPr lang="en-US" altLang="zh-CN" smtClean="0"/>
              <a:t> </a:t>
            </a:r>
            <a:r>
              <a:rPr lang="zh-CN" altLang="en-US" smtClean="0"/>
              <a:t>面上的投影．</a:t>
            </a:r>
            <a:endParaRPr lang="en-US" altLang="zh-CN" smtClean="0"/>
          </a:p>
          <a:p>
            <a:pPr>
              <a:buFont typeface="Wingdings 3" pitchFamily="18" charset="2"/>
              <a:buNone/>
            </a:pPr>
            <a:endParaRPr lang="en-US" altLang="zh-CN" smtClean="0">
              <a:solidFill>
                <a:srgbClr val="0000FF"/>
              </a:solidFill>
            </a:endParaRPr>
          </a:p>
          <a:p>
            <a:pPr>
              <a:buFont typeface="Wingdings 3" pitchFamily="18" charset="2"/>
              <a:buNone/>
            </a:pPr>
            <a:r>
              <a:rPr lang="zh-CN" altLang="en-US" smtClean="0">
                <a:solidFill>
                  <a:srgbClr val="0000FF"/>
                </a:solidFill>
              </a:rPr>
              <a:t>注意：</a:t>
            </a:r>
            <a:r>
              <a:rPr lang="zh-CN" altLang="en-US" smtClean="0"/>
              <a:t>曲面既可以看作</a:t>
            </a:r>
            <a:endParaRPr lang="en-US" altLang="zh-CN" smtClean="0"/>
          </a:p>
          <a:p>
            <a:pPr>
              <a:buFont typeface="Wingdings 3" pitchFamily="18" charset="2"/>
              <a:buNone/>
            </a:pPr>
            <a:r>
              <a:rPr lang="zh-CN" altLang="en-US" smtClean="0">
                <a:sym typeface="Symbol" pitchFamily="18" charset="2"/>
              </a:rPr>
              <a:t>方程 </a:t>
            </a:r>
            <a:r>
              <a:rPr lang="en-US" altLang="zh-CN" i="1" smtClean="0">
                <a:sym typeface="Symbol" pitchFamily="18" charset="2"/>
              </a:rPr>
              <a:t>F </a:t>
            </a:r>
            <a:r>
              <a:rPr lang="en-US" altLang="zh-CN" smtClean="0">
                <a:sym typeface="Symbol" pitchFamily="18" charset="2"/>
              </a:rPr>
              <a:t>(</a:t>
            </a:r>
            <a:r>
              <a:rPr lang="en-US" altLang="zh-CN" i="1" smtClean="0">
                <a:sym typeface="Symbol" pitchFamily="18" charset="2"/>
              </a:rPr>
              <a:t>x</a:t>
            </a:r>
            <a:r>
              <a:rPr lang="en-US" altLang="zh-CN" smtClean="0">
                <a:sym typeface="Symbol" pitchFamily="18" charset="2"/>
              </a:rPr>
              <a:t>, </a:t>
            </a:r>
            <a:r>
              <a:rPr lang="en-US" altLang="zh-CN" i="1" smtClean="0">
                <a:sym typeface="Symbol" pitchFamily="18" charset="2"/>
              </a:rPr>
              <a:t>y</a:t>
            </a:r>
            <a:r>
              <a:rPr lang="en-US" altLang="zh-CN" smtClean="0">
                <a:sym typeface="Symbol" pitchFamily="18" charset="2"/>
              </a:rPr>
              <a:t>, </a:t>
            </a:r>
            <a:r>
              <a:rPr lang="en-US" altLang="zh-CN" i="1" smtClean="0">
                <a:sym typeface="Symbol" pitchFamily="18" charset="2"/>
              </a:rPr>
              <a:t>z</a:t>
            </a:r>
            <a:r>
              <a:rPr lang="en-US" altLang="zh-CN" smtClean="0">
                <a:sym typeface="Symbol" pitchFamily="18" charset="2"/>
              </a:rPr>
              <a:t>) = 0 </a:t>
            </a:r>
            <a:r>
              <a:rPr lang="zh-CN" altLang="en-US" smtClean="0">
                <a:sym typeface="Symbol" pitchFamily="18" charset="2"/>
              </a:rPr>
              <a:t>的</a:t>
            </a:r>
            <a:r>
              <a:rPr lang="zh-CN" altLang="en-US" smtClean="0">
                <a:solidFill>
                  <a:srgbClr val="FF0000"/>
                </a:solidFill>
                <a:sym typeface="Symbol" pitchFamily="18" charset="2"/>
              </a:rPr>
              <a:t>图形</a:t>
            </a:r>
            <a:r>
              <a:rPr lang="zh-CN" altLang="en-US" smtClean="0">
                <a:sym typeface="Symbol" pitchFamily="18" charset="2"/>
              </a:rPr>
              <a:t>，</a:t>
            </a:r>
            <a:endParaRPr lang="en-US" altLang="zh-CN" smtClean="0">
              <a:sym typeface="Symbol" pitchFamily="18" charset="2"/>
            </a:endParaRPr>
          </a:p>
          <a:p>
            <a:pPr>
              <a:buFont typeface="Wingdings 3" pitchFamily="18" charset="2"/>
              <a:buNone/>
            </a:pPr>
            <a:r>
              <a:rPr lang="zh-CN" altLang="en-US" smtClean="0">
                <a:sym typeface="Symbol" pitchFamily="18" charset="2"/>
              </a:rPr>
              <a:t>也可以看作</a:t>
            </a:r>
            <a:r>
              <a:rPr lang="zh-CN" altLang="en-US" smtClean="0"/>
              <a:t>二元函数</a:t>
            </a:r>
            <a:endParaRPr lang="en-US" altLang="zh-CN" smtClean="0"/>
          </a:p>
          <a:p>
            <a:pPr>
              <a:buFont typeface="Wingdings 3" pitchFamily="18" charset="2"/>
              <a:buNone/>
            </a:pPr>
            <a:r>
              <a:rPr lang="zh-CN" altLang="en-US" smtClean="0"/>
              <a:t> </a:t>
            </a:r>
            <a:r>
              <a:rPr lang="en-US" altLang="zh-CN" i="1" smtClean="0"/>
              <a:t>z</a:t>
            </a:r>
            <a:r>
              <a:rPr lang="zh-CN" altLang="en-US" smtClean="0"/>
              <a:t> </a:t>
            </a:r>
            <a:r>
              <a:rPr lang="en-US" altLang="zh-CN" smtClean="0"/>
              <a:t>=</a:t>
            </a:r>
            <a:r>
              <a:rPr lang="zh-CN" altLang="en-US" smtClean="0"/>
              <a:t> </a:t>
            </a:r>
            <a:r>
              <a:rPr lang="en-US" altLang="zh-CN" i="1" smtClean="0"/>
              <a:t>f</a:t>
            </a:r>
            <a:r>
              <a:rPr lang="en-US" altLang="zh-CN" smtClean="0"/>
              <a:t> (</a:t>
            </a:r>
            <a:r>
              <a:rPr lang="en-US" altLang="zh-CN" i="1" smtClean="0"/>
              <a:t>x</a:t>
            </a:r>
            <a:r>
              <a:rPr lang="en-US" altLang="zh-CN" smtClean="0"/>
              <a:t>, </a:t>
            </a:r>
            <a:r>
              <a:rPr lang="en-US" altLang="zh-CN" i="1" smtClean="0"/>
              <a:t>y</a:t>
            </a:r>
            <a:r>
              <a:rPr lang="en-US" altLang="zh-CN" smtClean="0"/>
              <a:t>)</a:t>
            </a:r>
            <a:r>
              <a:rPr lang="zh-CN" altLang="en-US" smtClean="0"/>
              <a:t>，</a:t>
            </a:r>
            <a:r>
              <a:rPr lang="en-US" altLang="zh-CN" smtClean="0"/>
              <a:t>(</a:t>
            </a:r>
            <a:r>
              <a:rPr lang="en-US" altLang="zh-CN" i="1" smtClean="0"/>
              <a:t>x</a:t>
            </a:r>
            <a:r>
              <a:rPr lang="en-US" altLang="zh-CN" smtClean="0"/>
              <a:t>, </a:t>
            </a:r>
            <a:r>
              <a:rPr lang="en-US" altLang="zh-CN" i="1" smtClean="0"/>
              <a:t>y</a:t>
            </a:r>
            <a:r>
              <a:rPr lang="en-US" altLang="zh-CN" smtClean="0"/>
              <a:t>)</a:t>
            </a:r>
            <a:r>
              <a:rPr lang="zh-CN" altLang="en-US" smtClean="0"/>
              <a:t> </a:t>
            </a:r>
            <a:r>
              <a:rPr lang="zh-CN" altLang="en-US" smtClean="0">
                <a:sym typeface="Symbol" pitchFamily="18" charset="2"/>
              </a:rPr>
              <a:t> </a:t>
            </a:r>
            <a:r>
              <a:rPr lang="en-US" altLang="zh-CN" i="1" smtClean="0">
                <a:sym typeface="Symbol" pitchFamily="18" charset="2"/>
              </a:rPr>
              <a:t>D </a:t>
            </a:r>
            <a:r>
              <a:rPr lang="zh-CN" altLang="en-US" smtClean="0">
                <a:sym typeface="Symbol" pitchFamily="18" charset="2"/>
              </a:rPr>
              <a:t>的</a:t>
            </a:r>
            <a:r>
              <a:rPr lang="zh-CN" altLang="en-US" smtClean="0">
                <a:solidFill>
                  <a:srgbClr val="FF0000"/>
                </a:solidFill>
                <a:sym typeface="Symbol" pitchFamily="18" charset="2"/>
              </a:rPr>
              <a:t>图形</a:t>
            </a:r>
            <a:r>
              <a:rPr lang="zh-CN" altLang="en-US" smtClean="0">
                <a:sym typeface="Symbol" pitchFamily="18" charset="2"/>
              </a:rPr>
              <a:t>．</a:t>
            </a:r>
            <a:endParaRPr lang="zh-CN" altLang="en-US" smtClean="0"/>
          </a:p>
        </p:txBody>
      </p:sp>
      <p:sp>
        <p:nvSpPr>
          <p:cNvPr id="3" name="标题 2"/>
          <p:cNvSpPr>
            <a:spLocks noGrp="1"/>
          </p:cNvSpPr>
          <p:nvPr>
            <p:ph type="title"/>
          </p:nvPr>
        </p:nvSpPr>
        <p:spPr/>
        <p:txBody>
          <a:bodyPr/>
          <a:lstStyle/>
          <a:p>
            <a:pPr>
              <a:defRPr/>
            </a:pPr>
            <a:r>
              <a:rPr lang="zh-CN" altLang="en-US" dirty="0" smtClean="0"/>
              <a:t>二元函数的几何意义</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36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36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0" name="标题 2"/>
          <p:cNvSpPr>
            <a:spLocks noGrp="1"/>
          </p:cNvSpPr>
          <p:nvPr>
            <p:ph type="title"/>
          </p:nvPr>
        </p:nvSpPr>
        <p:spPr/>
        <p:txBody>
          <a:bodyPr/>
          <a:lstStyle/>
          <a:p>
            <a:r>
              <a:rPr lang="zh-CN" altLang="en-US" smtClean="0"/>
              <a:t>回顾：一元函数的极限</a:t>
            </a:r>
          </a:p>
        </p:txBody>
      </p:sp>
      <p:sp>
        <p:nvSpPr>
          <p:cNvPr id="17410" name="内容占位符 1"/>
          <p:cNvSpPr>
            <a:spLocks noGrp="1"/>
          </p:cNvSpPr>
          <p:nvPr>
            <p:ph idx="1"/>
          </p:nvPr>
        </p:nvSpPr>
        <p:spPr/>
        <p:txBody>
          <a:bodyPr/>
          <a:lstStyle/>
          <a:p>
            <a:pPr>
              <a:buSzPct val="100000"/>
              <a:buFont typeface="Wingdings 3" pitchFamily="18" charset="2"/>
              <a:buBlip>
                <a:blip r:embed="rId3"/>
              </a:buBlip>
            </a:pPr>
            <a:r>
              <a:rPr lang="zh-CN" altLang="en-US" smtClean="0"/>
              <a:t>一元函数的极限：在自变量 </a:t>
            </a:r>
            <a:r>
              <a:rPr lang="en-US" altLang="zh-CN" i="1" smtClean="0"/>
              <a:t>x</a:t>
            </a:r>
            <a:r>
              <a:rPr lang="zh-CN" altLang="en-US" smtClean="0"/>
              <a:t> 的某个变化过程中，对应的函数值 </a:t>
            </a:r>
            <a:r>
              <a:rPr lang="en-US" altLang="zh-CN" i="1" smtClean="0"/>
              <a:t>f</a:t>
            </a:r>
            <a:r>
              <a:rPr lang="zh-CN" altLang="en-US" i="1" smtClean="0"/>
              <a:t> </a:t>
            </a:r>
            <a:r>
              <a:rPr lang="en-US" altLang="zh-CN" smtClean="0"/>
              <a:t>(</a:t>
            </a:r>
            <a:r>
              <a:rPr lang="en-US" altLang="zh-CN" i="1" smtClean="0"/>
              <a:t>x</a:t>
            </a:r>
            <a:r>
              <a:rPr lang="en-US" altLang="zh-CN" smtClean="0"/>
              <a:t>)</a:t>
            </a:r>
            <a:r>
              <a:rPr lang="zh-CN" altLang="en-US" smtClean="0"/>
              <a:t> 无限接近于某个确定的常数 </a:t>
            </a:r>
            <a:r>
              <a:rPr lang="en-US" altLang="zh-CN" i="1" smtClean="0"/>
              <a:t>A</a:t>
            </a:r>
            <a:r>
              <a:rPr lang="zh-CN" altLang="en-US" smtClean="0"/>
              <a:t> ．</a:t>
            </a:r>
            <a:endParaRPr lang="en-US" altLang="zh-CN" smtClean="0"/>
          </a:p>
          <a:p>
            <a:pPr>
              <a:buSzPct val="100000"/>
              <a:buFont typeface="Wingdings 3" pitchFamily="18" charset="2"/>
              <a:buBlip>
                <a:blip r:embed="rId3"/>
              </a:buBlip>
            </a:pPr>
            <a:r>
              <a:rPr lang="zh-CN" altLang="en-US" smtClean="0"/>
              <a:t>自变量的变化过程不同，函数的极限就有不同的形式：</a:t>
            </a:r>
            <a:endParaRPr lang="en-US" altLang="zh-CN" smtClean="0"/>
          </a:p>
          <a:p>
            <a:pPr>
              <a:buClr>
                <a:srgbClr val="0000FF"/>
              </a:buClr>
              <a:buSzPct val="100000"/>
              <a:buFontTx/>
              <a:buAutoNum type="circleNumDbPlain"/>
            </a:pPr>
            <a:r>
              <a:rPr lang="en-US" altLang="zh-CN" smtClean="0"/>
              <a:t>    </a:t>
            </a:r>
            <a:r>
              <a:rPr lang="en-US" altLang="zh-CN" i="1" smtClean="0"/>
              <a:t>x</a:t>
            </a:r>
            <a:r>
              <a:rPr lang="en-US" altLang="zh-CN" smtClean="0"/>
              <a:t> </a:t>
            </a:r>
            <a:r>
              <a:rPr lang="en-US" altLang="zh-CN" smtClean="0">
                <a:sym typeface="Symbol" pitchFamily="18" charset="2"/>
              </a:rPr>
              <a:t> </a:t>
            </a:r>
            <a:r>
              <a:rPr lang="zh-CN" altLang="en-US" smtClean="0"/>
              <a:t>（包括 </a:t>
            </a:r>
            <a:r>
              <a:rPr lang="en-US" altLang="zh-CN" i="1" smtClean="0"/>
              <a:t>x</a:t>
            </a:r>
            <a:r>
              <a:rPr lang="en-US" altLang="zh-CN" smtClean="0"/>
              <a:t> </a:t>
            </a:r>
            <a:r>
              <a:rPr lang="en-US" altLang="zh-CN" smtClean="0">
                <a:sym typeface="Symbol" pitchFamily="18" charset="2"/>
              </a:rPr>
              <a:t> +</a:t>
            </a:r>
            <a:r>
              <a:rPr lang="zh-CN" altLang="en-US" smtClean="0">
                <a:sym typeface="Symbol" pitchFamily="18" charset="2"/>
              </a:rPr>
              <a:t>，</a:t>
            </a:r>
            <a:r>
              <a:rPr lang="en-US" altLang="zh-CN" i="1" smtClean="0"/>
              <a:t> x</a:t>
            </a:r>
            <a:r>
              <a:rPr lang="en-US" altLang="zh-CN" smtClean="0"/>
              <a:t> </a:t>
            </a:r>
            <a:r>
              <a:rPr lang="en-US" altLang="zh-CN" smtClean="0">
                <a:sym typeface="Symbol" pitchFamily="18" charset="2"/>
              </a:rPr>
              <a:t> −</a:t>
            </a:r>
            <a:r>
              <a:rPr lang="zh-CN" altLang="en-US" smtClean="0">
                <a:sym typeface="Symbol" pitchFamily="18" charset="2"/>
              </a:rPr>
              <a:t> </a:t>
            </a:r>
            <a:r>
              <a:rPr lang="zh-CN" altLang="en-US" smtClean="0"/>
              <a:t>两种情况）  </a:t>
            </a:r>
            <a:endParaRPr lang="en-US" altLang="zh-CN" smtClean="0"/>
          </a:p>
          <a:p>
            <a:pPr>
              <a:buClr>
                <a:srgbClr val="0000FF"/>
              </a:buClr>
              <a:buSzPct val="100000"/>
              <a:buFontTx/>
              <a:buAutoNum type="circleNumDbPlain"/>
            </a:pPr>
            <a:r>
              <a:rPr lang="zh-CN" altLang="en-US" smtClean="0"/>
              <a:t>    </a:t>
            </a:r>
            <a:r>
              <a:rPr lang="en-US" altLang="zh-CN" i="1" smtClean="0"/>
              <a:t>x</a:t>
            </a:r>
            <a:r>
              <a:rPr lang="en-US" altLang="zh-CN" smtClean="0"/>
              <a:t> </a:t>
            </a:r>
            <a:r>
              <a:rPr lang="en-US" altLang="zh-CN" smtClean="0">
                <a:sym typeface="Symbol" pitchFamily="18" charset="2"/>
              </a:rPr>
              <a:t> </a:t>
            </a:r>
            <a:r>
              <a:rPr lang="en-US" altLang="zh-CN" i="1" smtClean="0">
                <a:sym typeface="Symbol" pitchFamily="18" charset="2"/>
              </a:rPr>
              <a:t>x</a:t>
            </a:r>
            <a:r>
              <a:rPr lang="en-US" altLang="zh-CN" baseline="-25000" smtClean="0">
                <a:sym typeface="Symbol" pitchFamily="18" charset="2"/>
              </a:rPr>
              <a:t>0</a:t>
            </a:r>
            <a:r>
              <a:rPr lang="zh-CN" altLang="en-US" smtClean="0"/>
              <a:t>（包括 </a:t>
            </a:r>
            <a:r>
              <a:rPr lang="en-US" altLang="zh-CN" i="1" smtClean="0"/>
              <a:t>x</a:t>
            </a:r>
            <a:r>
              <a:rPr lang="en-US" altLang="zh-CN" smtClean="0"/>
              <a:t> </a:t>
            </a:r>
            <a:r>
              <a:rPr lang="en-US" altLang="zh-CN" smtClean="0">
                <a:sym typeface="Symbol" pitchFamily="18" charset="2"/>
              </a:rPr>
              <a:t> </a:t>
            </a:r>
            <a:r>
              <a:rPr lang="en-US" altLang="zh-CN" i="1" smtClean="0">
                <a:sym typeface="Symbol" pitchFamily="18" charset="2"/>
              </a:rPr>
              <a:t>x</a:t>
            </a:r>
            <a:r>
              <a:rPr lang="en-US" altLang="zh-CN" baseline="-25000" smtClean="0">
                <a:sym typeface="Symbol" pitchFamily="18" charset="2"/>
              </a:rPr>
              <a:t>0</a:t>
            </a:r>
            <a:r>
              <a:rPr lang="en-US" altLang="zh-CN" baseline="30000" smtClean="0">
                <a:sym typeface="Symbol" pitchFamily="18" charset="2"/>
              </a:rPr>
              <a:t>+</a:t>
            </a:r>
            <a:r>
              <a:rPr lang="zh-CN" altLang="en-US" smtClean="0">
                <a:sym typeface="Symbol" pitchFamily="18" charset="2"/>
              </a:rPr>
              <a:t>，</a:t>
            </a:r>
            <a:r>
              <a:rPr lang="en-US" altLang="zh-CN" i="1" smtClean="0"/>
              <a:t> x</a:t>
            </a:r>
            <a:r>
              <a:rPr lang="en-US" altLang="zh-CN" smtClean="0"/>
              <a:t> </a:t>
            </a:r>
            <a:r>
              <a:rPr lang="en-US" altLang="zh-CN" smtClean="0">
                <a:sym typeface="Symbol" pitchFamily="18" charset="2"/>
              </a:rPr>
              <a:t> </a:t>
            </a:r>
            <a:r>
              <a:rPr lang="en-US" altLang="zh-CN" i="1" smtClean="0">
                <a:sym typeface="Symbol" pitchFamily="18" charset="2"/>
              </a:rPr>
              <a:t>x</a:t>
            </a:r>
            <a:r>
              <a:rPr lang="en-US" altLang="zh-CN" baseline="-25000" smtClean="0">
                <a:sym typeface="Symbol" pitchFamily="18" charset="2"/>
              </a:rPr>
              <a:t>0</a:t>
            </a:r>
            <a:r>
              <a:rPr lang="en-US" altLang="zh-CN" baseline="30000" smtClean="0">
                <a:sym typeface="Symbol" pitchFamily="18" charset="2"/>
              </a:rPr>
              <a:t>−</a:t>
            </a:r>
            <a:r>
              <a:rPr lang="zh-CN" altLang="en-US" i="1" smtClean="0"/>
              <a:t> </a:t>
            </a:r>
            <a:r>
              <a:rPr lang="zh-CN" altLang="en-US" smtClean="0"/>
              <a:t>两种情况）</a:t>
            </a:r>
            <a:endParaRPr lang="en-US" altLang="zh-CN" smtClean="0"/>
          </a:p>
          <a:p>
            <a:endParaRPr lang="zh-CN" altLang="en-US" smtClean="0"/>
          </a:p>
        </p:txBody>
      </p:sp>
      <p:sp>
        <p:nvSpPr>
          <p:cNvPr id="10" name="矩形 9"/>
          <p:cNvSpPr/>
          <p:nvPr/>
        </p:nvSpPr>
        <p:spPr>
          <a:xfrm>
            <a:off x="2143125" y="2857500"/>
            <a:ext cx="4857750" cy="428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2143125" y="3357563"/>
            <a:ext cx="4857750" cy="428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 name="Group 71"/>
          <p:cNvGrpSpPr>
            <a:grpSpLocks/>
          </p:cNvGrpSpPr>
          <p:nvPr/>
        </p:nvGrpSpPr>
        <p:grpSpPr bwMode="auto">
          <a:xfrm>
            <a:off x="457200" y="4000500"/>
            <a:ext cx="8229600" cy="2349500"/>
            <a:chOff x="288" y="1897"/>
            <a:chExt cx="5184" cy="1480"/>
          </a:xfrm>
        </p:grpSpPr>
        <p:sp>
          <p:nvSpPr>
            <p:cNvPr id="9244" name="Rectangle 20"/>
            <p:cNvSpPr>
              <a:spLocks noChangeArrowheads="1"/>
            </p:cNvSpPr>
            <p:nvPr/>
          </p:nvSpPr>
          <p:spPr bwMode="auto">
            <a:xfrm>
              <a:off x="288" y="1897"/>
              <a:ext cx="1095" cy="370"/>
            </a:xfrm>
            <a:prstGeom prst="rect">
              <a:avLst/>
            </a:prstGeom>
            <a:noFill/>
            <a:ln w="9525">
              <a:noFill/>
              <a:miter lim="800000"/>
              <a:headEnd/>
              <a:tailEnd/>
            </a:ln>
          </p:spPr>
          <p:txBody>
            <a:bodyPr anchor="ctr"/>
            <a:lstStyle/>
            <a:p>
              <a:pPr algn="ctr"/>
              <a:r>
                <a:rPr lang="zh-CN" altLang="en-US" sz="2400" b="1">
                  <a:solidFill>
                    <a:srgbClr val="0000FF"/>
                  </a:solidFill>
                  <a:latin typeface="Times New Roman" pitchFamily="18" charset="0"/>
                </a:rPr>
                <a:t>记号</a:t>
              </a:r>
            </a:p>
          </p:txBody>
        </p:sp>
        <p:sp>
          <p:nvSpPr>
            <p:cNvPr id="9245" name="Rectangle 21"/>
            <p:cNvSpPr>
              <a:spLocks noChangeArrowheads="1"/>
            </p:cNvSpPr>
            <p:nvPr/>
          </p:nvSpPr>
          <p:spPr bwMode="auto">
            <a:xfrm>
              <a:off x="1383" y="1897"/>
              <a:ext cx="4089" cy="370"/>
            </a:xfrm>
            <a:prstGeom prst="rect">
              <a:avLst/>
            </a:prstGeom>
            <a:noFill/>
            <a:ln w="9525">
              <a:noFill/>
              <a:miter lim="800000"/>
              <a:headEnd/>
              <a:tailEnd/>
            </a:ln>
          </p:spPr>
          <p:txBody>
            <a:bodyPr anchor="ctr"/>
            <a:lstStyle/>
            <a:p>
              <a:pPr algn="ctr"/>
              <a:r>
                <a:rPr lang="zh-CN" altLang="en-US" sz="2400" b="1">
                  <a:solidFill>
                    <a:srgbClr val="0000FF"/>
                  </a:solidFill>
                  <a:latin typeface="Symbol" pitchFamily="18" charset="2"/>
                </a:rPr>
                <a:t>定义</a:t>
              </a:r>
            </a:p>
          </p:txBody>
        </p:sp>
        <p:sp>
          <p:nvSpPr>
            <p:cNvPr id="9246" name="Rectangle 24"/>
            <p:cNvSpPr>
              <a:spLocks noChangeArrowheads="1"/>
            </p:cNvSpPr>
            <p:nvPr/>
          </p:nvSpPr>
          <p:spPr bwMode="auto">
            <a:xfrm>
              <a:off x="288" y="2267"/>
              <a:ext cx="1095" cy="370"/>
            </a:xfrm>
            <a:prstGeom prst="rect">
              <a:avLst/>
            </a:prstGeom>
            <a:noFill/>
            <a:ln w="9525">
              <a:noFill/>
              <a:miter lim="800000"/>
              <a:headEnd/>
              <a:tailEnd/>
            </a:ln>
          </p:spPr>
          <p:txBody>
            <a:bodyPr anchor="ctr"/>
            <a:lstStyle/>
            <a:p>
              <a:endParaRPr lang="zh-CN" altLang="en-US" sz="2400" b="1">
                <a:latin typeface="Times New Roman" pitchFamily="18" charset="0"/>
              </a:endParaRPr>
            </a:p>
          </p:txBody>
        </p:sp>
        <p:sp>
          <p:nvSpPr>
            <p:cNvPr id="9247" name="Rectangle 25"/>
            <p:cNvSpPr>
              <a:spLocks noChangeArrowheads="1"/>
            </p:cNvSpPr>
            <p:nvPr/>
          </p:nvSpPr>
          <p:spPr bwMode="auto">
            <a:xfrm>
              <a:off x="1383" y="2267"/>
              <a:ext cx="1317" cy="370"/>
            </a:xfrm>
            <a:prstGeom prst="rect">
              <a:avLst/>
            </a:prstGeom>
            <a:noFill/>
            <a:ln w="9525">
              <a:noFill/>
              <a:miter lim="800000"/>
              <a:headEnd/>
              <a:tailEnd/>
            </a:ln>
          </p:spPr>
          <p:txBody>
            <a:bodyPr anchor="ctr"/>
            <a:lstStyle/>
            <a:p>
              <a:endParaRPr lang="zh-CN" altLang="en-US" sz="2400" b="1">
                <a:latin typeface="Times New Roman" pitchFamily="18" charset="0"/>
              </a:endParaRPr>
            </a:p>
          </p:txBody>
        </p:sp>
        <p:sp>
          <p:nvSpPr>
            <p:cNvPr id="9248" name="Rectangle 28"/>
            <p:cNvSpPr>
              <a:spLocks noChangeArrowheads="1"/>
            </p:cNvSpPr>
            <p:nvPr/>
          </p:nvSpPr>
          <p:spPr bwMode="auto">
            <a:xfrm>
              <a:off x="288" y="2637"/>
              <a:ext cx="1095" cy="370"/>
            </a:xfrm>
            <a:prstGeom prst="rect">
              <a:avLst/>
            </a:prstGeom>
            <a:noFill/>
            <a:ln w="9525">
              <a:noFill/>
              <a:miter lim="800000"/>
              <a:headEnd/>
              <a:tailEnd/>
            </a:ln>
          </p:spPr>
          <p:txBody>
            <a:bodyPr anchor="ctr"/>
            <a:lstStyle/>
            <a:p>
              <a:endParaRPr lang="zh-CN" altLang="en-US" sz="2400" b="1">
                <a:latin typeface="Times New Roman" pitchFamily="18" charset="0"/>
              </a:endParaRPr>
            </a:p>
          </p:txBody>
        </p:sp>
        <p:sp>
          <p:nvSpPr>
            <p:cNvPr id="9249" name="Rectangle 29"/>
            <p:cNvSpPr>
              <a:spLocks noChangeArrowheads="1"/>
            </p:cNvSpPr>
            <p:nvPr/>
          </p:nvSpPr>
          <p:spPr bwMode="auto">
            <a:xfrm>
              <a:off x="1383" y="2637"/>
              <a:ext cx="1317" cy="370"/>
            </a:xfrm>
            <a:prstGeom prst="rect">
              <a:avLst/>
            </a:prstGeom>
            <a:noFill/>
            <a:ln w="9525">
              <a:noFill/>
              <a:miter lim="800000"/>
              <a:headEnd/>
              <a:tailEnd/>
            </a:ln>
          </p:spPr>
          <p:txBody>
            <a:bodyPr anchor="ctr"/>
            <a:lstStyle/>
            <a:p>
              <a:endParaRPr lang="zh-CN" altLang="en-US" sz="2400" b="1">
                <a:latin typeface="Times New Roman" pitchFamily="18" charset="0"/>
              </a:endParaRPr>
            </a:p>
          </p:txBody>
        </p:sp>
        <p:sp>
          <p:nvSpPr>
            <p:cNvPr id="9250" name="Rectangle 32"/>
            <p:cNvSpPr>
              <a:spLocks noChangeArrowheads="1"/>
            </p:cNvSpPr>
            <p:nvPr/>
          </p:nvSpPr>
          <p:spPr bwMode="auto">
            <a:xfrm>
              <a:off x="288" y="3007"/>
              <a:ext cx="1095" cy="370"/>
            </a:xfrm>
            <a:prstGeom prst="rect">
              <a:avLst/>
            </a:prstGeom>
            <a:noFill/>
            <a:ln w="9525">
              <a:noFill/>
              <a:miter lim="800000"/>
              <a:headEnd/>
              <a:tailEnd/>
            </a:ln>
          </p:spPr>
          <p:txBody>
            <a:bodyPr anchor="ctr"/>
            <a:lstStyle/>
            <a:p>
              <a:endParaRPr lang="zh-CN" altLang="en-US" sz="2400" b="1">
                <a:latin typeface="Times New Roman" pitchFamily="18" charset="0"/>
              </a:endParaRPr>
            </a:p>
          </p:txBody>
        </p:sp>
        <p:sp>
          <p:nvSpPr>
            <p:cNvPr id="9251" name="Rectangle 33"/>
            <p:cNvSpPr>
              <a:spLocks noChangeArrowheads="1"/>
            </p:cNvSpPr>
            <p:nvPr/>
          </p:nvSpPr>
          <p:spPr bwMode="auto">
            <a:xfrm>
              <a:off x="1383" y="3007"/>
              <a:ext cx="1317" cy="370"/>
            </a:xfrm>
            <a:prstGeom prst="rect">
              <a:avLst/>
            </a:prstGeom>
            <a:noFill/>
            <a:ln w="9525">
              <a:noFill/>
              <a:miter lim="800000"/>
              <a:headEnd/>
              <a:tailEnd/>
            </a:ln>
          </p:spPr>
          <p:txBody>
            <a:bodyPr anchor="ctr"/>
            <a:lstStyle/>
            <a:p>
              <a:endParaRPr lang="zh-CN" altLang="en-US" sz="2400" b="1">
                <a:latin typeface="Times New Roman" pitchFamily="18" charset="0"/>
              </a:endParaRPr>
            </a:p>
          </p:txBody>
        </p:sp>
        <p:sp>
          <p:nvSpPr>
            <p:cNvPr id="9252" name="Line 36"/>
            <p:cNvSpPr>
              <a:spLocks noChangeShapeType="1"/>
            </p:cNvSpPr>
            <p:nvPr/>
          </p:nvSpPr>
          <p:spPr bwMode="auto">
            <a:xfrm>
              <a:off x="1383" y="1897"/>
              <a:ext cx="0" cy="1480"/>
            </a:xfrm>
            <a:prstGeom prst="line">
              <a:avLst/>
            </a:prstGeom>
            <a:noFill/>
            <a:ln w="12700" algn="ctr">
              <a:solidFill>
                <a:schemeClr val="tx1"/>
              </a:solidFill>
              <a:round/>
              <a:headEnd/>
              <a:tailEnd/>
            </a:ln>
          </p:spPr>
          <p:txBody>
            <a:bodyPr/>
            <a:lstStyle/>
            <a:p>
              <a:endParaRPr lang="zh-CN" altLang="en-US"/>
            </a:p>
          </p:txBody>
        </p:sp>
        <p:sp>
          <p:nvSpPr>
            <p:cNvPr id="9253" name="Line 39"/>
            <p:cNvSpPr>
              <a:spLocks noChangeShapeType="1"/>
            </p:cNvSpPr>
            <p:nvPr/>
          </p:nvSpPr>
          <p:spPr bwMode="auto">
            <a:xfrm>
              <a:off x="288" y="2267"/>
              <a:ext cx="5184" cy="0"/>
            </a:xfrm>
            <a:prstGeom prst="line">
              <a:avLst/>
            </a:prstGeom>
            <a:noFill/>
            <a:ln w="12700" algn="ctr">
              <a:solidFill>
                <a:schemeClr val="tx1"/>
              </a:solidFill>
              <a:round/>
              <a:headEnd/>
              <a:tailEnd/>
            </a:ln>
          </p:spPr>
          <p:txBody>
            <a:bodyPr/>
            <a:lstStyle/>
            <a:p>
              <a:endParaRPr lang="zh-CN" altLang="en-US"/>
            </a:p>
          </p:txBody>
        </p:sp>
        <p:sp>
          <p:nvSpPr>
            <p:cNvPr id="9254" name="Line 40"/>
            <p:cNvSpPr>
              <a:spLocks noChangeShapeType="1"/>
            </p:cNvSpPr>
            <p:nvPr/>
          </p:nvSpPr>
          <p:spPr bwMode="auto">
            <a:xfrm>
              <a:off x="288" y="2637"/>
              <a:ext cx="5184" cy="0"/>
            </a:xfrm>
            <a:prstGeom prst="line">
              <a:avLst/>
            </a:prstGeom>
            <a:noFill/>
            <a:ln w="12700" algn="ctr">
              <a:solidFill>
                <a:schemeClr val="tx1"/>
              </a:solidFill>
              <a:round/>
              <a:headEnd/>
              <a:tailEnd/>
            </a:ln>
          </p:spPr>
          <p:txBody>
            <a:bodyPr/>
            <a:lstStyle/>
            <a:p>
              <a:endParaRPr lang="zh-CN" altLang="en-US"/>
            </a:p>
          </p:txBody>
        </p:sp>
        <p:sp>
          <p:nvSpPr>
            <p:cNvPr id="9255" name="Line 41"/>
            <p:cNvSpPr>
              <a:spLocks noChangeShapeType="1"/>
            </p:cNvSpPr>
            <p:nvPr/>
          </p:nvSpPr>
          <p:spPr bwMode="auto">
            <a:xfrm>
              <a:off x="288" y="3007"/>
              <a:ext cx="5184" cy="0"/>
            </a:xfrm>
            <a:prstGeom prst="line">
              <a:avLst/>
            </a:prstGeom>
            <a:noFill/>
            <a:ln w="12700" algn="ctr">
              <a:solidFill>
                <a:schemeClr val="tx1"/>
              </a:solidFill>
              <a:round/>
              <a:headEnd/>
              <a:tailEnd/>
            </a:ln>
          </p:spPr>
          <p:txBody>
            <a:bodyPr/>
            <a:lstStyle/>
            <a:p>
              <a:endParaRPr lang="zh-CN" altLang="en-US"/>
            </a:p>
          </p:txBody>
        </p:sp>
        <p:sp>
          <p:nvSpPr>
            <p:cNvPr id="9256" name="Line 42"/>
            <p:cNvSpPr>
              <a:spLocks noChangeShapeType="1"/>
            </p:cNvSpPr>
            <p:nvPr/>
          </p:nvSpPr>
          <p:spPr bwMode="auto">
            <a:xfrm>
              <a:off x="288" y="1897"/>
              <a:ext cx="0" cy="1480"/>
            </a:xfrm>
            <a:prstGeom prst="line">
              <a:avLst/>
            </a:prstGeom>
            <a:noFill/>
            <a:ln w="12700" algn="ctr">
              <a:solidFill>
                <a:schemeClr val="tx1"/>
              </a:solidFill>
              <a:round/>
              <a:headEnd/>
              <a:tailEnd/>
            </a:ln>
          </p:spPr>
          <p:txBody>
            <a:bodyPr/>
            <a:lstStyle/>
            <a:p>
              <a:endParaRPr lang="zh-CN" altLang="en-US"/>
            </a:p>
          </p:txBody>
        </p:sp>
        <p:sp>
          <p:nvSpPr>
            <p:cNvPr id="9257" name="Line 43"/>
            <p:cNvSpPr>
              <a:spLocks noChangeShapeType="1"/>
            </p:cNvSpPr>
            <p:nvPr/>
          </p:nvSpPr>
          <p:spPr bwMode="auto">
            <a:xfrm>
              <a:off x="5472" y="1897"/>
              <a:ext cx="0" cy="1480"/>
            </a:xfrm>
            <a:prstGeom prst="line">
              <a:avLst/>
            </a:prstGeom>
            <a:noFill/>
            <a:ln w="12700" algn="ctr">
              <a:solidFill>
                <a:schemeClr val="tx1"/>
              </a:solidFill>
              <a:round/>
              <a:headEnd/>
              <a:tailEnd/>
            </a:ln>
          </p:spPr>
          <p:txBody>
            <a:bodyPr/>
            <a:lstStyle/>
            <a:p>
              <a:endParaRPr lang="zh-CN" altLang="en-US"/>
            </a:p>
          </p:txBody>
        </p:sp>
        <p:sp>
          <p:nvSpPr>
            <p:cNvPr id="9258" name="Line 44"/>
            <p:cNvSpPr>
              <a:spLocks noChangeShapeType="1"/>
            </p:cNvSpPr>
            <p:nvPr/>
          </p:nvSpPr>
          <p:spPr bwMode="auto">
            <a:xfrm>
              <a:off x="288" y="1897"/>
              <a:ext cx="5184" cy="0"/>
            </a:xfrm>
            <a:prstGeom prst="line">
              <a:avLst/>
            </a:prstGeom>
            <a:noFill/>
            <a:ln w="12700" algn="ctr">
              <a:solidFill>
                <a:schemeClr val="tx1"/>
              </a:solidFill>
              <a:round/>
              <a:headEnd/>
              <a:tailEnd/>
            </a:ln>
          </p:spPr>
          <p:txBody>
            <a:bodyPr/>
            <a:lstStyle/>
            <a:p>
              <a:endParaRPr lang="zh-CN" altLang="en-US"/>
            </a:p>
          </p:txBody>
        </p:sp>
        <p:sp>
          <p:nvSpPr>
            <p:cNvPr id="9259" name="Line 45"/>
            <p:cNvSpPr>
              <a:spLocks noChangeShapeType="1"/>
            </p:cNvSpPr>
            <p:nvPr/>
          </p:nvSpPr>
          <p:spPr bwMode="auto">
            <a:xfrm>
              <a:off x="288" y="3377"/>
              <a:ext cx="5184" cy="0"/>
            </a:xfrm>
            <a:prstGeom prst="line">
              <a:avLst/>
            </a:prstGeom>
            <a:noFill/>
            <a:ln w="12700" algn="ctr">
              <a:solidFill>
                <a:schemeClr val="tx1"/>
              </a:solidFill>
              <a:round/>
              <a:headEnd/>
              <a:tailEnd/>
            </a:ln>
          </p:spPr>
          <p:txBody>
            <a:bodyPr/>
            <a:lstStyle/>
            <a:p>
              <a:endParaRPr lang="zh-CN" altLang="en-US"/>
            </a:p>
          </p:txBody>
        </p:sp>
      </p:grpSp>
      <p:sp>
        <p:nvSpPr>
          <p:cNvPr id="29" name="Rectangle 93"/>
          <p:cNvSpPr>
            <a:spLocks noChangeArrowheads="1"/>
          </p:cNvSpPr>
          <p:nvPr/>
        </p:nvSpPr>
        <p:spPr bwMode="auto">
          <a:xfrm>
            <a:off x="6843713" y="4562475"/>
            <a:ext cx="1971675" cy="587375"/>
          </a:xfrm>
          <a:prstGeom prst="rect">
            <a:avLst/>
          </a:prstGeom>
          <a:noFill/>
          <a:ln w="9525">
            <a:noFill/>
            <a:miter lim="800000"/>
            <a:headEnd/>
            <a:tailEnd/>
          </a:ln>
        </p:spPr>
        <p:txBody>
          <a:bodyPr anchor="ctr"/>
          <a:lstStyle/>
          <a:p>
            <a:r>
              <a:rPr lang="en-US" altLang="zh-CN" sz="2200" b="1">
                <a:solidFill>
                  <a:srgbClr val="000000"/>
                </a:solidFill>
                <a:latin typeface="Times New Roman" pitchFamily="18" charset="0"/>
              </a:rPr>
              <a:t>|</a:t>
            </a:r>
            <a:r>
              <a:rPr lang="en-US" altLang="zh-CN" sz="2200" b="1" i="1">
                <a:solidFill>
                  <a:srgbClr val="000000"/>
                </a:solidFill>
                <a:latin typeface="Times New Roman" pitchFamily="18" charset="0"/>
              </a:rPr>
              <a:t> f</a:t>
            </a:r>
            <a:r>
              <a:rPr lang="zh-CN" altLang="en-US" sz="2200" b="1" i="1">
                <a:solidFill>
                  <a:srgbClr val="000000"/>
                </a:solidFill>
                <a:latin typeface="Times New Roman" pitchFamily="18" charset="0"/>
              </a:rPr>
              <a:t> </a:t>
            </a:r>
            <a:r>
              <a:rPr lang="en-US" altLang="zh-CN" sz="2200" b="1">
                <a:solidFill>
                  <a:srgbClr val="000000"/>
                </a:solidFill>
                <a:latin typeface="Times New Roman" pitchFamily="18" charset="0"/>
              </a:rPr>
              <a:t>(</a:t>
            </a:r>
            <a:r>
              <a:rPr lang="en-US" altLang="zh-CN" sz="2200" b="1" i="1">
                <a:solidFill>
                  <a:srgbClr val="000000"/>
                </a:solidFill>
                <a:latin typeface="Times New Roman" pitchFamily="18" charset="0"/>
              </a:rPr>
              <a:t>x</a:t>
            </a:r>
            <a:r>
              <a:rPr lang="en-US" altLang="zh-CN" sz="2200" b="1">
                <a:solidFill>
                  <a:srgbClr val="000000"/>
                </a:solidFill>
                <a:latin typeface="Times New Roman" pitchFamily="18" charset="0"/>
              </a:rPr>
              <a:t>)</a:t>
            </a:r>
            <a:r>
              <a:rPr lang="en-US" altLang="zh-CN" sz="2200" b="1" i="1">
                <a:solidFill>
                  <a:srgbClr val="000000"/>
                </a:solidFill>
                <a:latin typeface="Times New Roman" pitchFamily="18" charset="0"/>
              </a:rPr>
              <a:t> </a:t>
            </a:r>
            <a:r>
              <a:rPr lang="en-US" altLang="zh-CN" sz="2200" b="1">
                <a:solidFill>
                  <a:srgbClr val="000000"/>
                </a:solidFill>
                <a:latin typeface="Times New Roman" pitchFamily="18" charset="0"/>
              </a:rPr>
              <a:t>−</a:t>
            </a:r>
            <a:r>
              <a:rPr lang="en-US" altLang="zh-CN" sz="2200" b="1" i="1">
                <a:solidFill>
                  <a:srgbClr val="000000"/>
                </a:solidFill>
                <a:latin typeface="Times New Roman" pitchFamily="18" charset="0"/>
              </a:rPr>
              <a:t> A </a:t>
            </a:r>
            <a:r>
              <a:rPr lang="en-US" altLang="zh-CN" sz="2200" b="1">
                <a:solidFill>
                  <a:srgbClr val="000000"/>
                </a:solidFill>
                <a:latin typeface="Times New Roman" pitchFamily="18" charset="0"/>
              </a:rPr>
              <a:t>| &lt; </a:t>
            </a:r>
            <a:r>
              <a:rPr lang="en-US" altLang="zh-CN" sz="2200" b="1" i="1">
                <a:solidFill>
                  <a:srgbClr val="000000"/>
                </a:solidFill>
                <a:latin typeface="Symbol" pitchFamily="18" charset="2"/>
              </a:rPr>
              <a:t>e</a:t>
            </a:r>
            <a:r>
              <a:rPr lang="zh-CN" altLang="en-US" sz="2200" b="1" i="1">
                <a:solidFill>
                  <a:srgbClr val="000000"/>
                </a:solidFill>
                <a:latin typeface="Symbol" pitchFamily="18" charset="2"/>
              </a:rPr>
              <a:t> </a:t>
            </a:r>
            <a:endParaRPr lang="zh-CN" altLang="en-US" sz="2200" b="1">
              <a:latin typeface="Times New Roman" pitchFamily="18" charset="0"/>
            </a:endParaRPr>
          </a:p>
        </p:txBody>
      </p:sp>
      <p:sp>
        <p:nvSpPr>
          <p:cNvPr id="30" name="Rectangle 94"/>
          <p:cNvSpPr>
            <a:spLocks noChangeArrowheads="1"/>
          </p:cNvSpPr>
          <p:nvPr/>
        </p:nvSpPr>
        <p:spPr bwMode="auto">
          <a:xfrm>
            <a:off x="6843713" y="5137150"/>
            <a:ext cx="1971675" cy="587375"/>
          </a:xfrm>
          <a:prstGeom prst="rect">
            <a:avLst/>
          </a:prstGeom>
          <a:noFill/>
          <a:ln w="9525">
            <a:noFill/>
            <a:miter lim="800000"/>
            <a:headEnd/>
            <a:tailEnd/>
          </a:ln>
        </p:spPr>
        <p:txBody>
          <a:bodyPr anchor="ctr"/>
          <a:lstStyle/>
          <a:p>
            <a:r>
              <a:rPr lang="en-US" altLang="zh-CN" sz="2200" b="1">
                <a:solidFill>
                  <a:srgbClr val="000000"/>
                </a:solidFill>
                <a:latin typeface="Times New Roman" pitchFamily="18" charset="0"/>
              </a:rPr>
              <a:t>|</a:t>
            </a:r>
            <a:r>
              <a:rPr lang="en-US" altLang="zh-CN" sz="2200" b="1" i="1">
                <a:solidFill>
                  <a:srgbClr val="000000"/>
                </a:solidFill>
                <a:latin typeface="Times New Roman" pitchFamily="18" charset="0"/>
              </a:rPr>
              <a:t> f</a:t>
            </a:r>
            <a:r>
              <a:rPr lang="zh-CN" altLang="en-US" sz="2200" b="1" i="1">
                <a:solidFill>
                  <a:srgbClr val="000000"/>
                </a:solidFill>
                <a:latin typeface="Times New Roman" pitchFamily="18" charset="0"/>
              </a:rPr>
              <a:t> </a:t>
            </a:r>
            <a:r>
              <a:rPr lang="en-US" altLang="zh-CN" sz="2200" b="1">
                <a:solidFill>
                  <a:srgbClr val="000000"/>
                </a:solidFill>
                <a:latin typeface="Times New Roman" pitchFamily="18" charset="0"/>
              </a:rPr>
              <a:t>(</a:t>
            </a:r>
            <a:r>
              <a:rPr lang="en-US" altLang="zh-CN" sz="2200" b="1" i="1">
                <a:solidFill>
                  <a:srgbClr val="000000"/>
                </a:solidFill>
                <a:latin typeface="Times New Roman" pitchFamily="18" charset="0"/>
              </a:rPr>
              <a:t>x</a:t>
            </a:r>
            <a:r>
              <a:rPr lang="en-US" altLang="zh-CN" sz="2200" b="1">
                <a:solidFill>
                  <a:srgbClr val="000000"/>
                </a:solidFill>
                <a:latin typeface="Times New Roman" pitchFamily="18" charset="0"/>
              </a:rPr>
              <a:t>)</a:t>
            </a:r>
            <a:r>
              <a:rPr lang="en-US" altLang="zh-CN" sz="2200" b="1" i="1">
                <a:solidFill>
                  <a:srgbClr val="000000"/>
                </a:solidFill>
                <a:latin typeface="Times New Roman" pitchFamily="18" charset="0"/>
              </a:rPr>
              <a:t> </a:t>
            </a:r>
            <a:r>
              <a:rPr lang="en-US" altLang="zh-CN" sz="2200" b="1">
                <a:solidFill>
                  <a:srgbClr val="000000"/>
                </a:solidFill>
                <a:latin typeface="Times New Roman" pitchFamily="18" charset="0"/>
              </a:rPr>
              <a:t>−</a:t>
            </a:r>
            <a:r>
              <a:rPr lang="en-US" altLang="zh-CN" sz="2200" b="1" i="1">
                <a:solidFill>
                  <a:srgbClr val="000000"/>
                </a:solidFill>
                <a:latin typeface="Times New Roman" pitchFamily="18" charset="0"/>
              </a:rPr>
              <a:t> A </a:t>
            </a:r>
            <a:r>
              <a:rPr lang="en-US" altLang="zh-CN" sz="2200" b="1">
                <a:solidFill>
                  <a:srgbClr val="000000"/>
                </a:solidFill>
                <a:latin typeface="Times New Roman" pitchFamily="18" charset="0"/>
              </a:rPr>
              <a:t>| &lt; </a:t>
            </a:r>
            <a:r>
              <a:rPr lang="en-US" altLang="zh-CN" sz="2200" b="1" i="1">
                <a:solidFill>
                  <a:srgbClr val="000000"/>
                </a:solidFill>
                <a:latin typeface="Symbol" pitchFamily="18" charset="2"/>
              </a:rPr>
              <a:t>e</a:t>
            </a:r>
            <a:r>
              <a:rPr lang="zh-CN" altLang="en-US" sz="2200" b="1" i="1">
                <a:solidFill>
                  <a:srgbClr val="000000"/>
                </a:solidFill>
                <a:latin typeface="Symbol" pitchFamily="18" charset="2"/>
              </a:rPr>
              <a:t> </a:t>
            </a:r>
            <a:endParaRPr lang="zh-CN" altLang="en-US" sz="2200" b="1">
              <a:latin typeface="Times New Roman" pitchFamily="18" charset="0"/>
            </a:endParaRPr>
          </a:p>
        </p:txBody>
      </p:sp>
      <p:sp>
        <p:nvSpPr>
          <p:cNvPr id="31" name="Rectangle 95"/>
          <p:cNvSpPr>
            <a:spLocks noChangeArrowheads="1"/>
          </p:cNvSpPr>
          <p:nvPr/>
        </p:nvSpPr>
        <p:spPr bwMode="auto">
          <a:xfrm>
            <a:off x="6843713" y="5724525"/>
            <a:ext cx="1971675" cy="587375"/>
          </a:xfrm>
          <a:prstGeom prst="rect">
            <a:avLst/>
          </a:prstGeom>
          <a:noFill/>
          <a:ln w="9525">
            <a:noFill/>
            <a:miter lim="800000"/>
            <a:headEnd/>
            <a:tailEnd/>
          </a:ln>
        </p:spPr>
        <p:txBody>
          <a:bodyPr anchor="ctr"/>
          <a:lstStyle/>
          <a:p>
            <a:r>
              <a:rPr lang="en-US" altLang="zh-CN" sz="2200" b="1">
                <a:solidFill>
                  <a:srgbClr val="000000"/>
                </a:solidFill>
                <a:latin typeface="Times New Roman" pitchFamily="18" charset="0"/>
              </a:rPr>
              <a:t>|</a:t>
            </a:r>
            <a:r>
              <a:rPr lang="en-US" altLang="zh-CN" sz="2200" b="1" i="1">
                <a:solidFill>
                  <a:srgbClr val="000000"/>
                </a:solidFill>
                <a:latin typeface="Times New Roman" pitchFamily="18" charset="0"/>
              </a:rPr>
              <a:t> f</a:t>
            </a:r>
            <a:r>
              <a:rPr lang="zh-CN" altLang="en-US" sz="2200" b="1" i="1">
                <a:solidFill>
                  <a:srgbClr val="000000"/>
                </a:solidFill>
                <a:latin typeface="Times New Roman" pitchFamily="18" charset="0"/>
              </a:rPr>
              <a:t> </a:t>
            </a:r>
            <a:r>
              <a:rPr lang="en-US" altLang="zh-CN" sz="2200" b="1">
                <a:solidFill>
                  <a:srgbClr val="000000"/>
                </a:solidFill>
                <a:latin typeface="Times New Roman" pitchFamily="18" charset="0"/>
              </a:rPr>
              <a:t>(</a:t>
            </a:r>
            <a:r>
              <a:rPr lang="en-US" altLang="zh-CN" sz="2200" b="1" i="1">
                <a:solidFill>
                  <a:srgbClr val="000000"/>
                </a:solidFill>
                <a:latin typeface="Times New Roman" pitchFamily="18" charset="0"/>
              </a:rPr>
              <a:t>x</a:t>
            </a:r>
            <a:r>
              <a:rPr lang="en-US" altLang="zh-CN" sz="2200" b="1">
                <a:solidFill>
                  <a:srgbClr val="000000"/>
                </a:solidFill>
                <a:latin typeface="Times New Roman" pitchFamily="18" charset="0"/>
              </a:rPr>
              <a:t>)</a:t>
            </a:r>
            <a:r>
              <a:rPr lang="en-US" altLang="zh-CN" sz="2200" b="1" i="1">
                <a:solidFill>
                  <a:srgbClr val="000000"/>
                </a:solidFill>
                <a:latin typeface="Times New Roman" pitchFamily="18" charset="0"/>
              </a:rPr>
              <a:t> </a:t>
            </a:r>
            <a:r>
              <a:rPr lang="en-US" altLang="zh-CN" sz="2200" b="1">
                <a:solidFill>
                  <a:srgbClr val="000000"/>
                </a:solidFill>
                <a:latin typeface="Times New Roman" pitchFamily="18" charset="0"/>
              </a:rPr>
              <a:t>−</a:t>
            </a:r>
            <a:r>
              <a:rPr lang="en-US" altLang="zh-CN" sz="2200" b="1" i="1">
                <a:solidFill>
                  <a:srgbClr val="000000"/>
                </a:solidFill>
                <a:latin typeface="Times New Roman" pitchFamily="18" charset="0"/>
              </a:rPr>
              <a:t> A </a:t>
            </a:r>
            <a:r>
              <a:rPr lang="en-US" altLang="zh-CN" sz="2200" b="1">
                <a:solidFill>
                  <a:srgbClr val="000000"/>
                </a:solidFill>
                <a:latin typeface="Times New Roman" pitchFamily="18" charset="0"/>
              </a:rPr>
              <a:t>| &lt; </a:t>
            </a:r>
            <a:r>
              <a:rPr lang="en-US" altLang="zh-CN" sz="2200" b="1" i="1">
                <a:solidFill>
                  <a:srgbClr val="000000"/>
                </a:solidFill>
                <a:latin typeface="Symbol" pitchFamily="18" charset="2"/>
              </a:rPr>
              <a:t>e</a:t>
            </a:r>
            <a:r>
              <a:rPr lang="zh-CN" altLang="en-US" sz="2200" b="1" i="1">
                <a:solidFill>
                  <a:srgbClr val="000000"/>
                </a:solidFill>
                <a:latin typeface="Symbol" pitchFamily="18" charset="2"/>
              </a:rPr>
              <a:t> </a:t>
            </a:r>
            <a:endParaRPr lang="zh-CN" altLang="en-US" sz="2200" b="1">
              <a:latin typeface="Times New Roman" pitchFamily="18" charset="0"/>
            </a:endParaRPr>
          </a:p>
        </p:txBody>
      </p:sp>
      <p:graphicFrame>
        <p:nvGraphicFramePr>
          <p:cNvPr id="32" name="Object 6"/>
          <p:cNvGraphicFramePr>
            <a:graphicFrameLocks noChangeAspect="1"/>
          </p:cNvGraphicFramePr>
          <p:nvPr/>
        </p:nvGraphicFramePr>
        <p:xfrm>
          <a:off x="514350" y="4670425"/>
          <a:ext cx="1622425" cy="525463"/>
        </p:xfrm>
        <a:graphic>
          <a:graphicData uri="http://schemas.openxmlformats.org/presentationml/2006/ole">
            <p:oleObj spid="_x0000_s9218" name="Equation" r:id="rId4" imgW="901440" imgH="291960" progId="Equation.DSMT4">
              <p:embed/>
            </p:oleObj>
          </a:graphicData>
        </a:graphic>
      </p:graphicFrame>
      <p:graphicFrame>
        <p:nvGraphicFramePr>
          <p:cNvPr id="33" name="Object 9"/>
          <p:cNvGraphicFramePr>
            <a:graphicFrameLocks noChangeAspect="1"/>
          </p:cNvGraphicFramePr>
          <p:nvPr/>
        </p:nvGraphicFramePr>
        <p:xfrm>
          <a:off x="500063" y="5238750"/>
          <a:ext cx="1652587" cy="550863"/>
        </p:xfrm>
        <a:graphic>
          <a:graphicData uri="http://schemas.openxmlformats.org/presentationml/2006/ole">
            <p:oleObj spid="_x0000_s9219" name="Equation" r:id="rId5" imgW="914400" imgH="304560" progId="Equation.DSMT4">
              <p:embed/>
            </p:oleObj>
          </a:graphicData>
        </a:graphic>
      </p:graphicFrame>
      <p:graphicFrame>
        <p:nvGraphicFramePr>
          <p:cNvPr id="34" name="Object 8"/>
          <p:cNvGraphicFramePr>
            <a:graphicFrameLocks noChangeAspect="1"/>
          </p:cNvGraphicFramePr>
          <p:nvPr/>
        </p:nvGraphicFramePr>
        <p:xfrm>
          <a:off x="500063" y="5832475"/>
          <a:ext cx="1652587" cy="550863"/>
        </p:xfrm>
        <a:graphic>
          <a:graphicData uri="http://schemas.openxmlformats.org/presentationml/2006/ole">
            <p:oleObj spid="_x0000_s9220" name="Equation" r:id="rId6" imgW="914400" imgH="304560" progId="Equation.DSMT4">
              <p:embed/>
            </p:oleObj>
          </a:graphicData>
        </a:graphic>
      </p:graphicFrame>
      <p:graphicFrame>
        <p:nvGraphicFramePr>
          <p:cNvPr id="35" name="Object 99"/>
          <p:cNvGraphicFramePr>
            <a:graphicFrameLocks noChangeAspect="1"/>
          </p:cNvGraphicFramePr>
          <p:nvPr/>
        </p:nvGraphicFramePr>
        <p:xfrm>
          <a:off x="2254250" y="4695825"/>
          <a:ext cx="915988" cy="320675"/>
        </p:xfrm>
        <a:graphic>
          <a:graphicData uri="http://schemas.openxmlformats.org/presentationml/2006/ole">
            <p:oleObj spid="_x0000_s9221" name="Equation" r:id="rId7" imgW="507960" imgH="177480" progId="Equation.DSMT4">
              <p:embed/>
            </p:oleObj>
          </a:graphicData>
        </a:graphic>
      </p:graphicFrame>
      <p:graphicFrame>
        <p:nvGraphicFramePr>
          <p:cNvPr id="36" name="Object 10"/>
          <p:cNvGraphicFramePr>
            <a:graphicFrameLocks noChangeAspect="1"/>
          </p:cNvGraphicFramePr>
          <p:nvPr/>
        </p:nvGraphicFramePr>
        <p:xfrm>
          <a:off x="2254250" y="5270500"/>
          <a:ext cx="915988" cy="320675"/>
        </p:xfrm>
        <a:graphic>
          <a:graphicData uri="http://schemas.openxmlformats.org/presentationml/2006/ole">
            <p:oleObj spid="_x0000_s9222" name="Equation" r:id="rId8" imgW="507960" imgH="177480" progId="Equation.DSMT4">
              <p:embed/>
            </p:oleObj>
          </a:graphicData>
        </a:graphic>
      </p:graphicFrame>
      <p:graphicFrame>
        <p:nvGraphicFramePr>
          <p:cNvPr id="37" name="Object 11"/>
          <p:cNvGraphicFramePr>
            <a:graphicFrameLocks noChangeAspect="1"/>
          </p:cNvGraphicFramePr>
          <p:nvPr/>
        </p:nvGraphicFramePr>
        <p:xfrm>
          <a:off x="2254250" y="5857875"/>
          <a:ext cx="915988" cy="320675"/>
        </p:xfrm>
        <a:graphic>
          <a:graphicData uri="http://schemas.openxmlformats.org/presentationml/2006/ole">
            <p:oleObj spid="_x0000_s9223" name="Equation" r:id="rId9" imgW="507960" imgH="177480" progId="Equation.DSMT4">
              <p:embed/>
            </p:oleObj>
          </a:graphicData>
        </a:graphic>
      </p:graphicFrame>
      <p:grpSp>
        <p:nvGrpSpPr>
          <p:cNvPr id="3" name="Group 102"/>
          <p:cNvGrpSpPr>
            <a:grpSpLocks/>
          </p:cNvGrpSpPr>
          <p:nvPr/>
        </p:nvGrpSpPr>
        <p:grpSpPr bwMode="auto">
          <a:xfrm>
            <a:off x="4140200" y="4641850"/>
            <a:ext cx="2843213" cy="458788"/>
            <a:chOff x="2608" y="2317"/>
            <a:chExt cx="1791" cy="289"/>
          </a:xfrm>
        </p:grpSpPr>
        <p:sp>
          <p:nvSpPr>
            <p:cNvPr id="9243" name="Rectangle 103"/>
            <p:cNvSpPr>
              <a:spLocks noChangeArrowheads="1"/>
            </p:cNvSpPr>
            <p:nvPr/>
          </p:nvSpPr>
          <p:spPr bwMode="auto">
            <a:xfrm>
              <a:off x="2608" y="2317"/>
              <a:ext cx="1791" cy="269"/>
            </a:xfrm>
            <a:prstGeom prst="rect">
              <a:avLst/>
            </a:prstGeom>
            <a:noFill/>
            <a:ln w="9525">
              <a:noFill/>
              <a:miter lim="800000"/>
              <a:headEnd/>
              <a:tailEnd/>
            </a:ln>
          </p:spPr>
          <p:txBody>
            <a:bodyPr wrap="none" anchor="ctr">
              <a:spAutoFit/>
            </a:bodyPr>
            <a:lstStyle/>
            <a:p>
              <a:r>
                <a:rPr lang="zh-CN" altLang="en-US" sz="2200" b="1">
                  <a:latin typeface="Times New Roman" pitchFamily="18" charset="0"/>
                </a:rPr>
                <a:t>当                          时，</a:t>
              </a:r>
            </a:p>
          </p:txBody>
        </p:sp>
        <p:graphicFrame>
          <p:nvGraphicFramePr>
            <p:cNvPr id="22" name="Object 14"/>
            <p:cNvGraphicFramePr>
              <a:graphicFrameLocks noChangeAspect="1"/>
            </p:cNvGraphicFramePr>
            <p:nvPr/>
          </p:nvGraphicFramePr>
          <p:xfrm>
            <a:off x="2844" y="2318"/>
            <a:ext cx="1094" cy="288"/>
          </p:xfrm>
          <a:graphic>
            <a:graphicData uri="http://schemas.openxmlformats.org/presentationml/2006/ole">
              <p:oleObj spid="_x0000_s9229" name="Equation" r:id="rId10" imgW="965160" imgH="253800" progId="Equation.DSMT4">
                <p:embed/>
              </p:oleObj>
            </a:graphicData>
          </a:graphic>
        </p:graphicFrame>
      </p:grpSp>
      <p:grpSp>
        <p:nvGrpSpPr>
          <p:cNvPr id="4" name="Group 105"/>
          <p:cNvGrpSpPr>
            <a:grpSpLocks/>
          </p:cNvGrpSpPr>
          <p:nvPr/>
        </p:nvGrpSpPr>
        <p:grpSpPr bwMode="auto">
          <a:xfrm>
            <a:off x="4140200" y="5216525"/>
            <a:ext cx="2843213" cy="463550"/>
            <a:chOff x="2608" y="2687"/>
            <a:chExt cx="1791" cy="292"/>
          </a:xfrm>
        </p:grpSpPr>
        <p:sp>
          <p:nvSpPr>
            <p:cNvPr id="9242" name="Rectangle 106"/>
            <p:cNvSpPr>
              <a:spLocks noChangeArrowheads="1"/>
            </p:cNvSpPr>
            <p:nvPr/>
          </p:nvSpPr>
          <p:spPr bwMode="auto">
            <a:xfrm>
              <a:off x="2608" y="2687"/>
              <a:ext cx="1791" cy="269"/>
            </a:xfrm>
            <a:prstGeom prst="rect">
              <a:avLst/>
            </a:prstGeom>
            <a:noFill/>
            <a:ln w="9525">
              <a:noFill/>
              <a:miter lim="800000"/>
              <a:headEnd/>
              <a:tailEnd/>
            </a:ln>
          </p:spPr>
          <p:txBody>
            <a:bodyPr wrap="none" anchor="ctr">
              <a:spAutoFit/>
            </a:bodyPr>
            <a:lstStyle/>
            <a:p>
              <a:r>
                <a:rPr lang="zh-CN" altLang="en-US" sz="2200" b="1">
                  <a:latin typeface="Times New Roman" pitchFamily="18" charset="0"/>
                </a:rPr>
                <a:t>当                          时，</a:t>
              </a:r>
              <a:endParaRPr lang="zh-CN" altLang="en-US" sz="2200" b="1">
                <a:solidFill>
                  <a:srgbClr val="000000"/>
                </a:solidFill>
                <a:latin typeface="Times New Roman" pitchFamily="18" charset="0"/>
              </a:endParaRPr>
            </a:p>
          </p:txBody>
        </p:sp>
        <p:graphicFrame>
          <p:nvGraphicFramePr>
            <p:cNvPr id="23" name="Object 15"/>
            <p:cNvGraphicFramePr>
              <a:graphicFrameLocks noChangeAspect="1"/>
            </p:cNvGraphicFramePr>
            <p:nvPr/>
          </p:nvGraphicFramePr>
          <p:xfrm>
            <a:off x="2851" y="2719"/>
            <a:ext cx="1109" cy="260"/>
          </p:xfrm>
          <a:graphic>
            <a:graphicData uri="http://schemas.openxmlformats.org/presentationml/2006/ole">
              <p:oleObj spid="_x0000_s9228" name="Equation" r:id="rId11" imgW="977760" imgH="228600" progId="Equation.DSMT4">
                <p:embed/>
              </p:oleObj>
            </a:graphicData>
          </a:graphic>
        </p:graphicFrame>
      </p:grpSp>
      <p:grpSp>
        <p:nvGrpSpPr>
          <p:cNvPr id="5" name="Group 108"/>
          <p:cNvGrpSpPr>
            <a:grpSpLocks/>
          </p:cNvGrpSpPr>
          <p:nvPr/>
        </p:nvGrpSpPr>
        <p:grpSpPr bwMode="auto">
          <a:xfrm>
            <a:off x="4140200" y="5803900"/>
            <a:ext cx="2843213" cy="469900"/>
            <a:chOff x="2608" y="3057"/>
            <a:chExt cx="1791" cy="296"/>
          </a:xfrm>
        </p:grpSpPr>
        <p:sp>
          <p:nvSpPr>
            <p:cNvPr id="9241" name="Rectangle 109"/>
            <p:cNvSpPr>
              <a:spLocks noChangeArrowheads="1"/>
            </p:cNvSpPr>
            <p:nvPr/>
          </p:nvSpPr>
          <p:spPr bwMode="auto">
            <a:xfrm>
              <a:off x="2608" y="3057"/>
              <a:ext cx="1791" cy="269"/>
            </a:xfrm>
            <a:prstGeom prst="rect">
              <a:avLst/>
            </a:prstGeom>
            <a:noFill/>
            <a:ln w="9525">
              <a:noFill/>
              <a:miter lim="800000"/>
              <a:headEnd/>
              <a:tailEnd/>
            </a:ln>
          </p:spPr>
          <p:txBody>
            <a:bodyPr wrap="none" anchor="ctr">
              <a:spAutoFit/>
            </a:bodyPr>
            <a:lstStyle/>
            <a:p>
              <a:r>
                <a:rPr lang="zh-CN" altLang="en-US" sz="2200" b="1">
                  <a:latin typeface="Times New Roman" pitchFamily="18" charset="0"/>
                </a:rPr>
                <a:t>当                          时，</a:t>
              </a:r>
            </a:p>
          </p:txBody>
        </p:sp>
        <p:graphicFrame>
          <p:nvGraphicFramePr>
            <p:cNvPr id="24" name="Object 16"/>
            <p:cNvGraphicFramePr>
              <a:graphicFrameLocks noChangeAspect="1"/>
            </p:cNvGraphicFramePr>
            <p:nvPr/>
          </p:nvGraphicFramePr>
          <p:xfrm>
            <a:off x="2837" y="3093"/>
            <a:ext cx="1123" cy="260"/>
          </p:xfrm>
          <a:graphic>
            <a:graphicData uri="http://schemas.openxmlformats.org/presentationml/2006/ole">
              <p:oleObj spid="_x0000_s9227" name="Equation" r:id="rId12" imgW="990360" imgH="228600" progId="Equation.DSMT4">
                <p:embed/>
              </p:oleObj>
            </a:graphicData>
          </a:graphic>
        </p:graphicFrame>
      </p:grpSp>
      <p:graphicFrame>
        <p:nvGraphicFramePr>
          <p:cNvPr id="47" name="Object 111"/>
          <p:cNvGraphicFramePr>
            <a:graphicFrameLocks noChangeAspect="1"/>
          </p:cNvGraphicFramePr>
          <p:nvPr/>
        </p:nvGraphicFramePr>
        <p:xfrm>
          <a:off x="3238500" y="4695825"/>
          <a:ext cx="892175" cy="320675"/>
        </p:xfrm>
        <a:graphic>
          <a:graphicData uri="http://schemas.openxmlformats.org/presentationml/2006/ole">
            <p:oleObj spid="_x0000_s9224" name="Equation" r:id="rId13" imgW="495000" imgH="177480" progId="Equation.DSMT4">
              <p:embed/>
            </p:oleObj>
          </a:graphicData>
        </a:graphic>
      </p:graphicFrame>
      <p:graphicFrame>
        <p:nvGraphicFramePr>
          <p:cNvPr id="48" name="Object 112"/>
          <p:cNvGraphicFramePr>
            <a:graphicFrameLocks noChangeAspect="1"/>
          </p:cNvGraphicFramePr>
          <p:nvPr/>
        </p:nvGraphicFramePr>
        <p:xfrm>
          <a:off x="3238500" y="5270500"/>
          <a:ext cx="892175" cy="320675"/>
        </p:xfrm>
        <a:graphic>
          <a:graphicData uri="http://schemas.openxmlformats.org/presentationml/2006/ole">
            <p:oleObj spid="_x0000_s9225" name="Equation" r:id="rId14" imgW="495000" imgH="177480" progId="Equation.DSMT4">
              <p:embed/>
            </p:oleObj>
          </a:graphicData>
        </a:graphic>
      </p:graphicFrame>
      <p:graphicFrame>
        <p:nvGraphicFramePr>
          <p:cNvPr id="49" name="Object 113"/>
          <p:cNvGraphicFramePr>
            <a:graphicFrameLocks noChangeAspect="1"/>
          </p:cNvGraphicFramePr>
          <p:nvPr/>
        </p:nvGraphicFramePr>
        <p:xfrm>
          <a:off x="3222625" y="5857875"/>
          <a:ext cx="893763" cy="320675"/>
        </p:xfrm>
        <a:graphic>
          <a:graphicData uri="http://schemas.openxmlformats.org/presentationml/2006/ole">
            <p:oleObj spid="_x0000_s9226" name="Equation" r:id="rId15" imgW="495000" imgH="1774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dissolv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3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9" grpId="0"/>
      <p:bldP spid="30"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3" name="标题 2"/>
          <p:cNvSpPr>
            <a:spLocks noGrp="1"/>
          </p:cNvSpPr>
          <p:nvPr>
            <p:ph type="title"/>
          </p:nvPr>
        </p:nvSpPr>
        <p:spPr/>
        <p:txBody>
          <a:bodyPr/>
          <a:lstStyle/>
          <a:p>
            <a:r>
              <a:rPr lang="zh-CN" altLang="en-US" smtClean="0"/>
              <a:t>四、二元函数的极限</a:t>
            </a:r>
          </a:p>
        </p:txBody>
      </p:sp>
      <p:sp>
        <p:nvSpPr>
          <p:cNvPr id="2" name="内容占位符 1"/>
          <p:cNvSpPr>
            <a:spLocks noGrp="1"/>
          </p:cNvSpPr>
          <p:nvPr>
            <p:ph idx="1"/>
          </p:nvPr>
        </p:nvSpPr>
        <p:spPr>
          <a:xfrm>
            <a:off x="457200" y="1481138"/>
            <a:ext cx="8229600" cy="5410200"/>
          </a:xfrm>
        </p:spPr>
        <p:txBody>
          <a:bodyPr>
            <a:spAutoFit/>
          </a:bodyPr>
          <a:lstStyle/>
          <a:p>
            <a:pPr>
              <a:buFont typeface="Wingdings 3" pitchFamily="18" charset="2"/>
              <a:buNone/>
              <a:defRPr/>
            </a:pPr>
            <a:r>
              <a:rPr lang="zh-CN" altLang="en-US" dirty="0" smtClean="0">
                <a:solidFill>
                  <a:srgbClr val="0000FF"/>
                </a:solidFill>
              </a:rPr>
              <a:t>定义：</a:t>
            </a:r>
            <a:r>
              <a:rPr lang="zh-CN" altLang="en-US" dirty="0" smtClean="0"/>
              <a:t>设 </a:t>
            </a:r>
            <a:r>
              <a:rPr lang="en-US" altLang="zh-CN" i="1" dirty="0" smtClean="0"/>
              <a:t>f</a:t>
            </a:r>
            <a:r>
              <a:rPr lang="zh-CN" altLang="en-US" i="1" dirty="0" smtClean="0"/>
              <a:t> </a:t>
            </a:r>
            <a:r>
              <a:rPr lang="en-US" altLang="zh-CN" dirty="0" smtClean="0"/>
              <a:t>(</a:t>
            </a:r>
            <a:r>
              <a:rPr lang="en-US" altLang="zh-CN" i="1" dirty="0" smtClean="0"/>
              <a:t>x</a:t>
            </a:r>
            <a:r>
              <a:rPr lang="en-US" altLang="zh-CN" dirty="0" smtClean="0"/>
              <a:t>, </a:t>
            </a:r>
            <a:r>
              <a:rPr lang="en-US" altLang="zh-CN" i="1" dirty="0" smtClean="0"/>
              <a:t>y</a:t>
            </a:r>
            <a:r>
              <a:rPr lang="en-US" altLang="zh-CN" dirty="0" smtClean="0"/>
              <a:t>) </a:t>
            </a:r>
            <a:r>
              <a:rPr lang="zh-CN" altLang="en-US" dirty="0" smtClean="0"/>
              <a:t>在点 </a:t>
            </a:r>
            <a:r>
              <a:rPr lang="en-US" altLang="zh-CN" i="1" dirty="0" smtClean="0"/>
              <a:t>P</a:t>
            </a:r>
            <a:r>
              <a:rPr lang="en-US" altLang="zh-CN" baseline="-25000" dirty="0" smtClean="0"/>
              <a:t>0</a:t>
            </a:r>
            <a:r>
              <a:rPr lang="en-US" altLang="zh-CN" dirty="0" smtClean="0"/>
              <a:t>(</a:t>
            </a:r>
            <a:r>
              <a:rPr lang="en-US" altLang="zh-CN" i="1" dirty="0" smtClean="0"/>
              <a:t>x</a:t>
            </a:r>
            <a:r>
              <a:rPr lang="en-US" altLang="zh-CN" baseline="-25000" dirty="0" smtClean="0"/>
              <a:t>0</a:t>
            </a:r>
            <a:r>
              <a:rPr lang="en-US" altLang="zh-CN" dirty="0" smtClean="0"/>
              <a:t>,</a:t>
            </a:r>
            <a:r>
              <a:rPr lang="zh-CN" altLang="en-US" dirty="0" smtClean="0"/>
              <a:t> </a:t>
            </a:r>
            <a:r>
              <a:rPr lang="en-US" altLang="zh-CN" i="1" dirty="0" smtClean="0"/>
              <a:t>y</a:t>
            </a:r>
            <a:r>
              <a:rPr lang="en-US" altLang="zh-CN" baseline="-25000" dirty="0" smtClean="0"/>
              <a:t>0</a:t>
            </a:r>
            <a:r>
              <a:rPr lang="en-US" altLang="zh-CN" dirty="0" smtClean="0"/>
              <a:t>) </a:t>
            </a:r>
            <a:r>
              <a:rPr lang="zh-CN" altLang="en-US" dirty="0" smtClean="0"/>
              <a:t>的某一去心邻域内有定义，</a:t>
            </a:r>
            <a:endParaRPr lang="en-US" altLang="zh-CN" dirty="0" smtClean="0"/>
          </a:p>
          <a:p>
            <a:pPr>
              <a:buFont typeface="Wingdings 3" pitchFamily="18" charset="2"/>
              <a:buNone/>
              <a:defRPr/>
            </a:pPr>
            <a:r>
              <a:rPr lang="zh-CN" altLang="en-US" dirty="0" smtClean="0"/>
              <a:t>若对于任意给定的正数 </a:t>
            </a:r>
            <a:r>
              <a:rPr lang="en-US" altLang="zh-CN" i="1" dirty="0" smtClean="0">
                <a:latin typeface="Symbol" pitchFamily="18" charset="2"/>
              </a:rPr>
              <a:t>e</a:t>
            </a:r>
            <a:r>
              <a:rPr lang="zh-CN" altLang="en-US" dirty="0" smtClean="0"/>
              <a:t>，总存在正数 </a:t>
            </a:r>
            <a:r>
              <a:rPr lang="en-US" altLang="zh-CN" i="1" dirty="0" smtClean="0">
                <a:latin typeface="Symbol" pitchFamily="18" charset="2"/>
              </a:rPr>
              <a:t>d</a:t>
            </a:r>
            <a:r>
              <a:rPr lang="zh-CN" altLang="en-US" dirty="0" smtClean="0"/>
              <a:t>，</a:t>
            </a:r>
            <a:endParaRPr lang="en-US" altLang="zh-CN" dirty="0" smtClean="0"/>
          </a:p>
          <a:p>
            <a:pPr>
              <a:buFont typeface="Wingdings 3" pitchFamily="18" charset="2"/>
              <a:buNone/>
              <a:defRPr/>
            </a:pPr>
            <a:r>
              <a:rPr lang="zh-CN" altLang="en-US" dirty="0" smtClean="0"/>
              <a:t>使得对于满足 </a:t>
            </a:r>
            <a:r>
              <a:rPr lang="en-US" altLang="zh-CN" dirty="0" smtClean="0">
                <a:solidFill>
                  <a:srgbClr val="0000FF"/>
                </a:solidFill>
              </a:rPr>
              <a:t>0 &lt;</a:t>
            </a:r>
            <a:r>
              <a:rPr lang="zh-CN" altLang="en-US" dirty="0" smtClean="0">
                <a:solidFill>
                  <a:srgbClr val="0000FF"/>
                </a:solidFill>
              </a:rPr>
              <a:t> </a:t>
            </a:r>
            <a:r>
              <a:rPr lang="en-US" altLang="zh-CN" dirty="0" smtClean="0">
                <a:solidFill>
                  <a:srgbClr val="0000FF"/>
                </a:solidFill>
              </a:rPr>
              <a:t>| </a:t>
            </a:r>
            <a:r>
              <a:rPr lang="en-US" altLang="zh-CN" i="1" dirty="0" smtClean="0">
                <a:solidFill>
                  <a:srgbClr val="0000FF"/>
                </a:solidFill>
              </a:rPr>
              <a:t>PP</a:t>
            </a:r>
            <a:r>
              <a:rPr lang="en-US" altLang="zh-CN" baseline="-25000" dirty="0" smtClean="0">
                <a:solidFill>
                  <a:srgbClr val="0000FF"/>
                </a:solidFill>
              </a:rPr>
              <a:t>0</a:t>
            </a:r>
            <a:r>
              <a:rPr lang="en-US" altLang="zh-CN" dirty="0" smtClean="0">
                <a:solidFill>
                  <a:srgbClr val="0000FF"/>
                </a:solidFill>
              </a:rPr>
              <a:t> | &lt; </a:t>
            </a:r>
            <a:r>
              <a:rPr lang="en-US" altLang="zh-CN" i="1" dirty="0" smtClean="0">
                <a:solidFill>
                  <a:srgbClr val="0000FF"/>
                </a:solidFill>
                <a:latin typeface="Symbol" pitchFamily="18" charset="2"/>
              </a:rPr>
              <a:t>d</a:t>
            </a:r>
            <a:r>
              <a:rPr lang="en-US" altLang="zh-CN" dirty="0" smtClean="0">
                <a:solidFill>
                  <a:srgbClr val="0000FF"/>
                </a:solidFill>
              </a:rPr>
              <a:t> </a:t>
            </a:r>
            <a:r>
              <a:rPr lang="zh-CN" altLang="en-US" dirty="0" smtClean="0"/>
              <a:t>的一切点 </a:t>
            </a:r>
            <a:r>
              <a:rPr lang="en-US" altLang="zh-CN" i="1" dirty="0" smtClean="0"/>
              <a:t>P</a:t>
            </a:r>
            <a:r>
              <a:rPr lang="en-US" altLang="zh-CN" baseline="-25000" dirty="0" smtClean="0"/>
              <a:t> </a:t>
            </a:r>
            <a:r>
              <a:rPr lang="en-US" altLang="zh-CN" dirty="0" smtClean="0"/>
              <a:t>(</a:t>
            </a:r>
            <a:r>
              <a:rPr lang="en-US" altLang="zh-CN" i="1" dirty="0" smtClean="0"/>
              <a:t>x</a:t>
            </a:r>
            <a:r>
              <a:rPr lang="en-US" altLang="zh-CN" dirty="0" smtClean="0"/>
              <a:t>,</a:t>
            </a:r>
            <a:r>
              <a:rPr lang="zh-CN" altLang="en-US" dirty="0" smtClean="0"/>
              <a:t> </a:t>
            </a:r>
            <a:r>
              <a:rPr lang="en-US" altLang="zh-CN" i="1" dirty="0" smtClean="0"/>
              <a:t>y</a:t>
            </a:r>
            <a:r>
              <a:rPr lang="en-US" altLang="zh-CN" dirty="0" smtClean="0"/>
              <a:t>)</a:t>
            </a:r>
            <a:r>
              <a:rPr lang="zh-CN" altLang="en-US" i="1" dirty="0" smtClean="0"/>
              <a:t> </a:t>
            </a:r>
            <a:r>
              <a:rPr lang="zh-CN" altLang="en-US" dirty="0" smtClean="0"/>
              <a:t>，</a:t>
            </a:r>
            <a:endParaRPr lang="en-US" altLang="zh-CN" dirty="0" smtClean="0"/>
          </a:p>
          <a:p>
            <a:pPr>
              <a:buFont typeface="Wingdings 3" pitchFamily="18" charset="2"/>
              <a:buNone/>
              <a:defRPr/>
            </a:pPr>
            <a:r>
              <a:rPr lang="en-US" altLang="zh-CN" i="1" dirty="0" smtClean="0">
                <a:solidFill>
                  <a:srgbClr val="0000FF"/>
                </a:solidFill>
              </a:rPr>
              <a:t>| f</a:t>
            </a:r>
            <a:r>
              <a:rPr lang="zh-CN" altLang="en-US" i="1" dirty="0" smtClean="0">
                <a:solidFill>
                  <a:srgbClr val="0000FF"/>
                </a:solidFill>
              </a:rPr>
              <a:t> </a:t>
            </a:r>
            <a:r>
              <a:rPr lang="en-US" altLang="zh-CN" dirty="0" smtClean="0">
                <a:solidFill>
                  <a:srgbClr val="0000FF"/>
                </a:solidFill>
              </a:rPr>
              <a:t>(</a:t>
            </a:r>
            <a:r>
              <a:rPr lang="en-US" altLang="zh-CN" i="1" dirty="0" smtClean="0">
                <a:solidFill>
                  <a:srgbClr val="0000FF"/>
                </a:solidFill>
              </a:rPr>
              <a:t>P</a:t>
            </a:r>
            <a:r>
              <a:rPr lang="en-US" altLang="zh-CN" dirty="0" smtClean="0">
                <a:solidFill>
                  <a:srgbClr val="0000FF"/>
                </a:solidFill>
              </a:rPr>
              <a:t>)</a:t>
            </a:r>
            <a:r>
              <a:rPr lang="en-US" altLang="zh-CN" i="1" dirty="0" smtClean="0">
                <a:solidFill>
                  <a:srgbClr val="0000FF"/>
                </a:solidFill>
              </a:rPr>
              <a:t> </a:t>
            </a:r>
            <a:r>
              <a:rPr lang="en-US" altLang="zh-CN" dirty="0" smtClean="0">
                <a:solidFill>
                  <a:srgbClr val="0000FF"/>
                </a:solidFill>
              </a:rPr>
              <a:t>−</a:t>
            </a:r>
            <a:r>
              <a:rPr lang="en-US" altLang="zh-CN" i="1" dirty="0" smtClean="0">
                <a:solidFill>
                  <a:srgbClr val="0000FF"/>
                </a:solidFill>
              </a:rPr>
              <a:t> A </a:t>
            </a:r>
            <a:r>
              <a:rPr lang="en-US" altLang="zh-CN" dirty="0" smtClean="0">
                <a:solidFill>
                  <a:srgbClr val="0000FF"/>
                </a:solidFill>
              </a:rPr>
              <a:t>| = </a:t>
            </a:r>
            <a:r>
              <a:rPr lang="en-US" altLang="zh-CN" i="1" dirty="0" smtClean="0">
                <a:solidFill>
                  <a:srgbClr val="0000FF"/>
                </a:solidFill>
              </a:rPr>
              <a:t>| f</a:t>
            </a:r>
            <a:r>
              <a:rPr lang="zh-CN" altLang="en-US" i="1" dirty="0" smtClean="0">
                <a:solidFill>
                  <a:srgbClr val="0000FF"/>
                </a:solidFill>
              </a:rPr>
              <a:t> </a:t>
            </a:r>
            <a:r>
              <a:rPr lang="en-US" altLang="zh-CN" dirty="0" smtClean="0">
                <a:solidFill>
                  <a:srgbClr val="0000FF"/>
                </a:solidFill>
              </a:rPr>
              <a:t>(</a:t>
            </a:r>
            <a:r>
              <a:rPr lang="en-US" altLang="zh-CN" i="1" dirty="0" smtClean="0">
                <a:solidFill>
                  <a:srgbClr val="0000FF"/>
                </a:solidFill>
              </a:rPr>
              <a:t>x</a:t>
            </a:r>
            <a:r>
              <a:rPr lang="en-US" altLang="zh-CN" dirty="0" smtClean="0">
                <a:solidFill>
                  <a:srgbClr val="0000FF"/>
                </a:solidFill>
              </a:rPr>
              <a:t>, </a:t>
            </a:r>
            <a:r>
              <a:rPr lang="en-US" altLang="zh-CN" i="1" dirty="0" smtClean="0">
                <a:solidFill>
                  <a:srgbClr val="0000FF"/>
                </a:solidFill>
              </a:rPr>
              <a:t>y</a:t>
            </a:r>
            <a:r>
              <a:rPr lang="en-US" altLang="zh-CN" dirty="0" smtClean="0">
                <a:solidFill>
                  <a:srgbClr val="0000FF"/>
                </a:solidFill>
              </a:rPr>
              <a:t>)</a:t>
            </a:r>
            <a:r>
              <a:rPr lang="en-US" altLang="zh-CN" i="1" dirty="0" smtClean="0">
                <a:solidFill>
                  <a:srgbClr val="0000FF"/>
                </a:solidFill>
              </a:rPr>
              <a:t> </a:t>
            </a:r>
            <a:r>
              <a:rPr lang="en-US" altLang="zh-CN" dirty="0" smtClean="0">
                <a:solidFill>
                  <a:srgbClr val="0000FF"/>
                </a:solidFill>
              </a:rPr>
              <a:t>−</a:t>
            </a:r>
            <a:r>
              <a:rPr lang="en-US" altLang="zh-CN" i="1" dirty="0" smtClean="0">
                <a:solidFill>
                  <a:srgbClr val="0000FF"/>
                </a:solidFill>
              </a:rPr>
              <a:t> A </a:t>
            </a:r>
            <a:r>
              <a:rPr lang="en-US" altLang="zh-CN" dirty="0" smtClean="0">
                <a:solidFill>
                  <a:srgbClr val="0000FF"/>
                </a:solidFill>
              </a:rPr>
              <a:t>| &lt; </a:t>
            </a:r>
            <a:r>
              <a:rPr lang="en-US" altLang="zh-CN" i="1" dirty="0" smtClean="0">
                <a:solidFill>
                  <a:srgbClr val="0000FF"/>
                </a:solidFill>
                <a:latin typeface="Symbol" pitchFamily="18" charset="2"/>
              </a:rPr>
              <a:t>e</a:t>
            </a:r>
            <a:r>
              <a:rPr lang="zh-CN" altLang="en-US" i="1" dirty="0" smtClean="0">
                <a:solidFill>
                  <a:srgbClr val="0000FF"/>
                </a:solidFill>
                <a:latin typeface="Symbol" pitchFamily="18" charset="2"/>
              </a:rPr>
              <a:t> </a:t>
            </a:r>
            <a:r>
              <a:rPr lang="zh-CN" altLang="en-US" dirty="0" smtClean="0"/>
              <a:t>都成立，</a:t>
            </a:r>
            <a:endParaRPr lang="en-US" altLang="zh-CN" dirty="0" smtClean="0"/>
          </a:p>
          <a:p>
            <a:pPr>
              <a:buFont typeface="Wingdings 3" pitchFamily="18" charset="2"/>
              <a:buNone/>
              <a:defRPr/>
            </a:pPr>
            <a:r>
              <a:rPr lang="zh-CN" altLang="en-US" dirty="0" smtClean="0"/>
              <a:t>则把常数 </a:t>
            </a:r>
            <a:r>
              <a:rPr lang="en-US" altLang="zh-CN" i="1" dirty="0" smtClean="0"/>
              <a:t>A</a:t>
            </a:r>
            <a:r>
              <a:rPr lang="zh-CN" altLang="en-US" i="1" dirty="0" smtClean="0"/>
              <a:t> </a:t>
            </a:r>
            <a:r>
              <a:rPr lang="zh-CN" altLang="en-US" dirty="0" smtClean="0"/>
              <a:t>称为</a:t>
            </a:r>
            <a:r>
              <a:rPr lang="zh-CN" altLang="en-US" dirty="0" smtClean="0">
                <a:solidFill>
                  <a:srgbClr val="FF0000"/>
                </a:solidFill>
              </a:rPr>
              <a:t>当 </a:t>
            </a:r>
            <a:r>
              <a:rPr lang="en-US" altLang="zh-CN" i="1" dirty="0" smtClean="0">
                <a:solidFill>
                  <a:srgbClr val="FF0000"/>
                </a:solidFill>
              </a:rPr>
              <a:t>P</a:t>
            </a:r>
            <a:r>
              <a:rPr lang="en-US" altLang="zh-CN" dirty="0" smtClean="0">
                <a:solidFill>
                  <a:srgbClr val="FF0000"/>
                </a:solidFill>
              </a:rPr>
              <a:t> </a:t>
            </a:r>
            <a:r>
              <a:rPr lang="zh-CN" altLang="en-US" dirty="0" smtClean="0">
                <a:solidFill>
                  <a:srgbClr val="FF0000"/>
                </a:solidFill>
                <a:sym typeface="Symbol"/>
              </a:rPr>
              <a:t></a:t>
            </a:r>
            <a:r>
              <a:rPr lang="zh-CN" altLang="en-US" dirty="0" smtClean="0">
                <a:solidFill>
                  <a:srgbClr val="FF0000"/>
                </a:solidFill>
              </a:rPr>
              <a:t> </a:t>
            </a:r>
            <a:r>
              <a:rPr lang="en-US" altLang="zh-CN" i="1" dirty="0" smtClean="0">
                <a:solidFill>
                  <a:srgbClr val="FF0000"/>
                </a:solidFill>
              </a:rPr>
              <a:t>P</a:t>
            </a:r>
            <a:r>
              <a:rPr lang="en-US" altLang="zh-CN" baseline="-25000" dirty="0" smtClean="0">
                <a:solidFill>
                  <a:srgbClr val="FF0000"/>
                </a:solidFill>
              </a:rPr>
              <a:t>0</a:t>
            </a:r>
            <a:r>
              <a:rPr lang="zh-CN" altLang="en-US" dirty="0" smtClean="0">
                <a:solidFill>
                  <a:srgbClr val="FF0000"/>
                </a:solidFill>
              </a:rPr>
              <a:t> 时 </a:t>
            </a:r>
            <a:r>
              <a:rPr lang="en-US" altLang="zh-CN" i="1" dirty="0" smtClean="0">
                <a:solidFill>
                  <a:srgbClr val="FF0000"/>
                </a:solidFill>
              </a:rPr>
              <a:t>f</a:t>
            </a:r>
            <a:r>
              <a:rPr lang="zh-CN" altLang="en-US" i="1" dirty="0" smtClean="0">
                <a:solidFill>
                  <a:srgbClr val="FF0000"/>
                </a:solidFill>
              </a:rPr>
              <a:t> </a:t>
            </a:r>
            <a:r>
              <a:rPr lang="en-US" altLang="zh-CN" dirty="0" smtClean="0">
                <a:solidFill>
                  <a:srgbClr val="FF0000"/>
                </a:solidFill>
              </a:rPr>
              <a:t>(</a:t>
            </a:r>
            <a:r>
              <a:rPr lang="en-US" altLang="zh-CN" i="1" dirty="0" smtClean="0">
                <a:solidFill>
                  <a:srgbClr val="FF0000"/>
                </a:solidFill>
              </a:rPr>
              <a:t>x</a:t>
            </a:r>
            <a:r>
              <a:rPr lang="en-US" altLang="zh-CN" dirty="0" smtClean="0">
                <a:solidFill>
                  <a:srgbClr val="FF0000"/>
                </a:solidFill>
              </a:rPr>
              <a:t>, </a:t>
            </a:r>
            <a:r>
              <a:rPr lang="en-US" altLang="zh-CN" i="1" dirty="0" smtClean="0">
                <a:solidFill>
                  <a:srgbClr val="FF0000"/>
                </a:solidFill>
              </a:rPr>
              <a:t>y</a:t>
            </a:r>
            <a:r>
              <a:rPr lang="en-US" altLang="zh-CN" dirty="0" smtClean="0">
                <a:solidFill>
                  <a:srgbClr val="FF0000"/>
                </a:solidFill>
              </a:rPr>
              <a:t>)</a:t>
            </a:r>
            <a:r>
              <a:rPr lang="zh-CN" altLang="en-US" dirty="0" smtClean="0">
                <a:solidFill>
                  <a:srgbClr val="FF0000"/>
                </a:solidFill>
              </a:rPr>
              <a:t> 的极限</a:t>
            </a:r>
            <a:r>
              <a:rPr lang="zh-CN" altLang="en-US" dirty="0" smtClean="0"/>
              <a:t>，</a:t>
            </a:r>
            <a:endParaRPr lang="en-US" altLang="zh-CN" dirty="0" smtClean="0"/>
          </a:p>
          <a:p>
            <a:pPr>
              <a:buFont typeface="Wingdings 3" pitchFamily="18" charset="2"/>
              <a:buNone/>
              <a:defRPr/>
            </a:pPr>
            <a:r>
              <a:rPr lang="zh-CN" altLang="en-US" dirty="0" smtClean="0"/>
              <a:t>记作</a:t>
            </a:r>
            <a:endParaRPr lang="en-US" altLang="zh-CN" dirty="0" smtClean="0"/>
          </a:p>
          <a:p>
            <a:pPr>
              <a:lnSpc>
                <a:spcPct val="100000"/>
              </a:lnSpc>
              <a:buFont typeface="Wingdings 3" pitchFamily="18" charset="2"/>
              <a:buNone/>
              <a:defRPr/>
            </a:pPr>
            <a:endParaRPr lang="en-US" altLang="zh-CN" dirty="0" smtClean="0">
              <a:solidFill>
                <a:srgbClr val="0000FF"/>
              </a:solidFill>
            </a:endParaRPr>
          </a:p>
          <a:p>
            <a:pPr>
              <a:buFont typeface="Wingdings 3" pitchFamily="18" charset="2"/>
              <a:buNone/>
              <a:defRPr/>
            </a:pPr>
            <a:r>
              <a:rPr lang="zh-CN" altLang="en-US" dirty="0" smtClean="0">
                <a:solidFill>
                  <a:srgbClr val="0000FF"/>
                </a:solidFill>
              </a:rPr>
              <a:t>说明：</a:t>
            </a:r>
          </a:p>
          <a:p>
            <a:pPr marL="566737" indent="-457200">
              <a:buClr>
                <a:srgbClr val="0000FF"/>
              </a:buClr>
              <a:buSzPct val="100000"/>
              <a:buFont typeface="+mj-ea"/>
              <a:buAutoNum type="circleNumDbPlain"/>
              <a:defRPr/>
            </a:pPr>
            <a:r>
              <a:rPr lang="zh-CN" altLang="en-US" dirty="0" smtClean="0"/>
              <a:t>函数极限与 </a:t>
            </a:r>
            <a:r>
              <a:rPr lang="en-US" altLang="zh-CN" i="1" dirty="0" smtClean="0"/>
              <a:t>f</a:t>
            </a:r>
            <a:r>
              <a:rPr lang="zh-CN" altLang="en-US" i="1" dirty="0" smtClean="0"/>
              <a:t> </a:t>
            </a:r>
            <a:r>
              <a:rPr lang="en-US" altLang="zh-CN" dirty="0" smtClean="0"/>
              <a:t>(</a:t>
            </a:r>
            <a:r>
              <a:rPr lang="en-US" altLang="zh-CN" i="1" dirty="0" smtClean="0"/>
              <a:t>x</a:t>
            </a:r>
            <a:r>
              <a:rPr lang="en-US" altLang="zh-CN" dirty="0" smtClean="0"/>
              <a:t>, </a:t>
            </a:r>
            <a:r>
              <a:rPr lang="en-US" altLang="zh-CN" i="1" dirty="0" smtClean="0"/>
              <a:t>y</a:t>
            </a:r>
            <a:r>
              <a:rPr lang="en-US" altLang="zh-CN" dirty="0" smtClean="0"/>
              <a:t>) </a:t>
            </a:r>
            <a:r>
              <a:rPr lang="zh-CN" altLang="en-US" dirty="0" smtClean="0"/>
              <a:t>在点 </a:t>
            </a:r>
            <a:r>
              <a:rPr lang="en-US" altLang="zh-CN" i="1" dirty="0" smtClean="0"/>
              <a:t>P</a:t>
            </a:r>
            <a:r>
              <a:rPr lang="en-US" altLang="zh-CN" baseline="-25000" dirty="0" smtClean="0"/>
              <a:t>0</a:t>
            </a:r>
            <a:r>
              <a:rPr lang="en-US" altLang="zh-CN" dirty="0" smtClean="0"/>
              <a:t>(</a:t>
            </a:r>
            <a:r>
              <a:rPr lang="en-US" altLang="zh-CN" i="1" dirty="0" smtClean="0"/>
              <a:t>x</a:t>
            </a:r>
            <a:r>
              <a:rPr lang="en-US" altLang="zh-CN" baseline="-25000" dirty="0" smtClean="0"/>
              <a:t>0</a:t>
            </a:r>
            <a:r>
              <a:rPr lang="en-US" altLang="zh-CN" dirty="0" smtClean="0"/>
              <a:t>,</a:t>
            </a:r>
            <a:r>
              <a:rPr lang="zh-CN" altLang="en-US" dirty="0" smtClean="0"/>
              <a:t> </a:t>
            </a:r>
            <a:r>
              <a:rPr lang="en-US" altLang="zh-CN" i="1" dirty="0" smtClean="0"/>
              <a:t>y</a:t>
            </a:r>
            <a:r>
              <a:rPr lang="en-US" altLang="zh-CN" baseline="-25000" dirty="0" smtClean="0"/>
              <a:t>0</a:t>
            </a:r>
            <a:r>
              <a:rPr lang="en-US" altLang="zh-CN" dirty="0" smtClean="0"/>
              <a:t>)</a:t>
            </a:r>
            <a:r>
              <a:rPr lang="zh-CN" altLang="en-US" dirty="0" smtClean="0"/>
              <a:t>处是否有定义无关；</a:t>
            </a:r>
            <a:endParaRPr lang="en-US" altLang="zh-CN" dirty="0" smtClean="0"/>
          </a:p>
          <a:p>
            <a:pPr marL="566737" indent="-457200">
              <a:buClr>
                <a:srgbClr val="0000FF"/>
              </a:buClr>
              <a:buSzPct val="100000"/>
              <a:buFont typeface="+mj-ea"/>
              <a:buAutoNum type="circleNumDbPlain"/>
              <a:defRPr/>
            </a:pPr>
            <a:r>
              <a:rPr lang="zh-CN" altLang="en-US" dirty="0" smtClean="0">
                <a:latin typeface="Symbol" pitchFamily="18" charset="2"/>
              </a:rPr>
              <a:t> </a:t>
            </a:r>
            <a:r>
              <a:rPr lang="en-US" altLang="zh-CN" i="1" dirty="0" smtClean="0">
                <a:latin typeface="Symbol" pitchFamily="18" charset="2"/>
              </a:rPr>
              <a:t>d</a:t>
            </a:r>
            <a:r>
              <a:rPr lang="en-US" altLang="zh-CN" dirty="0" smtClean="0"/>
              <a:t> </a:t>
            </a:r>
            <a:r>
              <a:rPr lang="zh-CN" altLang="en-US" dirty="0" smtClean="0"/>
              <a:t>的取值与点 </a:t>
            </a:r>
            <a:r>
              <a:rPr lang="en-US" altLang="zh-CN" i="1" dirty="0" smtClean="0"/>
              <a:t>P</a:t>
            </a:r>
            <a:r>
              <a:rPr lang="en-US" altLang="zh-CN" baseline="-25000" dirty="0" smtClean="0"/>
              <a:t>0</a:t>
            </a:r>
            <a:r>
              <a:rPr lang="en-US" altLang="zh-CN" dirty="0" smtClean="0"/>
              <a:t>(</a:t>
            </a:r>
            <a:r>
              <a:rPr lang="en-US" altLang="zh-CN" i="1" dirty="0" smtClean="0"/>
              <a:t>x</a:t>
            </a:r>
            <a:r>
              <a:rPr lang="en-US" altLang="zh-CN" baseline="-25000" dirty="0" smtClean="0"/>
              <a:t>0</a:t>
            </a:r>
            <a:r>
              <a:rPr lang="en-US" altLang="zh-CN" dirty="0" smtClean="0"/>
              <a:t>,</a:t>
            </a:r>
            <a:r>
              <a:rPr lang="zh-CN" altLang="en-US" dirty="0" smtClean="0"/>
              <a:t> </a:t>
            </a:r>
            <a:r>
              <a:rPr lang="en-US" altLang="zh-CN" i="1" dirty="0" smtClean="0"/>
              <a:t>y</a:t>
            </a:r>
            <a:r>
              <a:rPr lang="en-US" altLang="zh-CN" baseline="-25000" dirty="0" smtClean="0"/>
              <a:t>0</a:t>
            </a:r>
            <a:r>
              <a:rPr lang="en-US" altLang="zh-CN" dirty="0" smtClean="0"/>
              <a:t>)</a:t>
            </a:r>
            <a:r>
              <a:rPr lang="zh-CN" altLang="en-US" dirty="0" smtClean="0"/>
              <a:t> 以及任意给定的正数 </a:t>
            </a:r>
            <a:r>
              <a:rPr lang="en-US" altLang="zh-CN" i="1" dirty="0" smtClean="0">
                <a:latin typeface="Symbol" pitchFamily="18" charset="2"/>
              </a:rPr>
              <a:t>e</a:t>
            </a:r>
            <a:r>
              <a:rPr lang="zh-CN" altLang="en-US" dirty="0" smtClean="0"/>
              <a:t>  有关．</a:t>
            </a:r>
            <a:endParaRPr lang="en-US" altLang="zh-CN" dirty="0" smtClean="0"/>
          </a:p>
          <a:p>
            <a:pPr marL="566737" indent="-457200">
              <a:buClr>
                <a:srgbClr val="0000FF"/>
              </a:buClr>
              <a:buSzPct val="100000"/>
              <a:buFont typeface="+mj-ea"/>
              <a:buAutoNum type="circleNumDbPlain"/>
              <a:defRPr/>
            </a:pPr>
            <a:r>
              <a:rPr lang="zh-CN" altLang="en-US" dirty="0" smtClean="0">
                <a:solidFill>
                  <a:srgbClr val="000000"/>
                </a:solidFill>
              </a:rPr>
              <a:t>二元函数的极限与一元函数的极限具有相同的性质和运算法则．</a:t>
            </a:r>
          </a:p>
        </p:txBody>
      </p:sp>
      <p:graphicFrame>
        <p:nvGraphicFramePr>
          <p:cNvPr id="5" name="Object 2"/>
          <p:cNvGraphicFramePr>
            <a:graphicFrameLocks noChangeAspect="1"/>
          </p:cNvGraphicFramePr>
          <p:nvPr/>
        </p:nvGraphicFramePr>
        <p:xfrm>
          <a:off x="1355725" y="3886200"/>
          <a:ext cx="4419600" cy="584200"/>
        </p:xfrm>
        <a:graphic>
          <a:graphicData uri="http://schemas.openxmlformats.org/presentationml/2006/ole">
            <p:oleObj spid="_x0000_s10242" name="Equation" r:id="rId3" imgW="2209680" imgH="291960" progId="Equation.DSMT4">
              <p:embed/>
            </p:oleObj>
          </a:graphicData>
        </a:graphic>
      </p:graphicFrame>
      <p:sp>
        <p:nvSpPr>
          <p:cNvPr id="6" name="矩形 5"/>
          <p:cNvSpPr>
            <a:spLocks noChangeArrowheads="1"/>
          </p:cNvSpPr>
          <p:nvPr/>
        </p:nvSpPr>
        <p:spPr bwMode="auto">
          <a:xfrm flipH="1">
            <a:off x="2667000" y="3794125"/>
            <a:ext cx="2449513" cy="642938"/>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pSp>
        <p:nvGrpSpPr>
          <p:cNvPr id="14" name="组合 9"/>
          <p:cNvGrpSpPr>
            <a:grpSpLocks/>
          </p:cNvGrpSpPr>
          <p:nvPr/>
        </p:nvGrpSpPr>
        <p:grpSpPr bwMode="auto">
          <a:xfrm>
            <a:off x="3454401" y="1936829"/>
            <a:ext cx="1260475" cy="63133"/>
            <a:chOff x="3428992" y="1928802"/>
            <a:chExt cx="1260000" cy="63133"/>
          </a:xfrm>
        </p:grpSpPr>
        <p:cxnSp>
          <p:nvCxnSpPr>
            <p:cNvPr id="15" name="直接连接符 14"/>
            <p:cNvCxnSpPr/>
            <p:nvPr/>
          </p:nvCxnSpPr>
          <p:spPr>
            <a:xfrm>
              <a:off x="3428992" y="1928802"/>
              <a:ext cx="12600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428992" y="1990348"/>
              <a:ext cx="1260000"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组合 9"/>
          <p:cNvGrpSpPr>
            <a:grpSpLocks/>
          </p:cNvGrpSpPr>
          <p:nvPr/>
        </p:nvGrpSpPr>
        <p:grpSpPr bwMode="auto">
          <a:xfrm>
            <a:off x="5621827" y="2805936"/>
            <a:ext cx="900000" cy="63133"/>
            <a:chOff x="3428992" y="1928802"/>
            <a:chExt cx="1260000" cy="63133"/>
          </a:xfrm>
        </p:grpSpPr>
        <p:cxnSp>
          <p:nvCxnSpPr>
            <p:cNvPr id="18" name="直接连接符 17"/>
            <p:cNvCxnSpPr/>
            <p:nvPr/>
          </p:nvCxnSpPr>
          <p:spPr>
            <a:xfrm>
              <a:off x="3428992" y="1928802"/>
              <a:ext cx="12600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428992" y="1990348"/>
              <a:ext cx="1260000"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par>
                                <p:cTn id="34" presetID="22" presetClass="entr" presetSubtype="8"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 calcmode="lin" valueType="num">
                                      <p:cBhvr additive="base">
                                        <p:cTn id="45"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2"/>
          <p:cNvSpPr>
            <a:spLocks noGrp="1"/>
          </p:cNvSpPr>
          <p:nvPr>
            <p:ph type="title"/>
          </p:nvPr>
        </p:nvSpPr>
        <p:spPr/>
        <p:txBody>
          <a:bodyPr/>
          <a:lstStyle/>
          <a:p>
            <a:r>
              <a:rPr lang="zh-CN" altLang="en-US" smtClean="0"/>
              <a:t>四、二元函数的极限</a:t>
            </a:r>
          </a:p>
        </p:txBody>
      </p:sp>
      <p:sp>
        <p:nvSpPr>
          <p:cNvPr id="2" name="内容占位符 1"/>
          <p:cNvSpPr>
            <a:spLocks noGrp="1"/>
          </p:cNvSpPr>
          <p:nvPr>
            <p:ph idx="1"/>
          </p:nvPr>
        </p:nvSpPr>
        <p:spPr>
          <a:xfrm>
            <a:off x="457200" y="1481138"/>
            <a:ext cx="8229600" cy="5410200"/>
          </a:xfrm>
        </p:spPr>
        <p:txBody>
          <a:bodyPr>
            <a:spAutoFit/>
          </a:bodyPr>
          <a:lstStyle/>
          <a:p>
            <a:pPr>
              <a:buFont typeface="Wingdings 3" pitchFamily="18" charset="2"/>
              <a:buNone/>
              <a:defRPr/>
            </a:pPr>
            <a:r>
              <a:rPr lang="zh-CN" altLang="en-US" dirty="0" smtClean="0">
                <a:solidFill>
                  <a:srgbClr val="0000FF"/>
                </a:solidFill>
              </a:rPr>
              <a:t>定义：</a:t>
            </a:r>
            <a:r>
              <a:rPr lang="zh-CN" altLang="en-US" dirty="0" smtClean="0"/>
              <a:t>设 </a:t>
            </a:r>
            <a:r>
              <a:rPr lang="en-US" altLang="zh-CN" i="1" dirty="0" smtClean="0"/>
              <a:t>f</a:t>
            </a:r>
            <a:r>
              <a:rPr lang="zh-CN" altLang="en-US" i="1" dirty="0" smtClean="0"/>
              <a:t> </a:t>
            </a:r>
            <a:r>
              <a:rPr lang="en-US" altLang="zh-CN" dirty="0" smtClean="0"/>
              <a:t>(</a:t>
            </a:r>
            <a:r>
              <a:rPr lang="en-US" altLang="zh-CN" i="1" dirty="0" smtClean="0"/>
              <a:t>x</a:t>
            </a:r>
            <a:r>
              <a:rPr lang="en-US" altLang="zh-CN" dirty="0" smtClean="0"/>
              <a:t>, </a:t>
            </a:r>
            <a:r>
              <a:rPr lang="en-US" altLang="zh-CN" i="1" dirty="0" smtClean="0"/>
              <a:t>y</a:t>
            </a:r>
            <a:r>
              <a:rPr lang="en-US" altLang="zh-CN" dirty="0" smtClean="0"/>
              <a:t>) </a:t>
            </a:r>
            <a:r>
              <a:rPr lang="zh-CN" altLang="en-US" dirty="0" smtClean="0"/>
              <a:t>的定义域是 </a:t>
            </a:r>
            <a:r>
              <a:rPr lang="en-US" altLang="zh-CN" i="1" dirty="0" smtClean="0"/>
              <a:t>D</a:t>
            </a:r>
            <a:r>
              <a:rPr lang="zh-CN" altLang="en-US" dirty="0" smtClean="0"/>
              <a:t>，</a:t>
            </a:r>
            <a:r>
              <a:rPr lang="en-US" altLang="zh-CN" i="1" dirty="0" smtClean="0"/>
              <a:t>P</a:t>
            </a:r>
            <a:r>
              <a:rPr lang="en-US" altLang="zh-CN" baseline="-25000" dirty="0" smtClean="0"/>
              <a:t>0</a:t>
            </a:r>
            <a:r>
              <a:rPr lang="en-US" altLang="zh-CN" dirty="0" smtClean="0"/>
              <a:t>(</a:t>
            </a:r>
            <a:r>
              <a:rPr lang="en-US" altLang="zh-CN" i="1" dirty="0" smtClean="0"/>
              <a:t>x</a:t>
            </a:r>
            <a:r>
              <a:rPr lang="en-US" altLang="zh-CN" baseline="-25000" dirty="0" smtClean="0"/>
              <a:t>0</a:t>
            </a:r>
            <a:r>
              <a:rPr lang="en-US" altLang="zh-CN" dirty="0" smtClean="0"/>
              <a:t>,</a:t>
            </a:r>
            <a:r>
              <a:rPr lang="zh-CN" altLang="en-US" dirty="0" smtClean="0"/>
              <a:t> </a:t>
            </a:r>
            <a:r>
              <a:rPr lang="en-US" altLang="zh-CN" i="1" dirty="0" smtClean="0"/>
              <a:t>y</a:t>
            </a:r>
            <a:r>
              <a:rPr lang="en-US" altLang="zh-CN" baseline="-25000" dirty="0" smtClean="0"/>
              <a:t>0</a:t>
            </a:r>
            <a:r>
              <a:rPr lang="en-US" altLang="zh-CN" dirty="0" smtClean="0"/>
              <a:t>) </a:t>
            </a:r>
            <a:r>
              <a:rPr lang="zh-CN" altLang="en-US" dirty="0" smtClean="0"/>
              <a:t>是 </a:t>
            </a:r>
            <a:r>
              <a:rPr lang="en-US" altLang="zh-CN" i="1" dirty="0" smtClean="0"/>
              <a:t>D</a:t>
            </a:r>
            <a:r>
              <a:rPr lang="en-US" altLang="zh-CN" dirty="0" smtClean="0"/>
              <a:t> </a:t>
            </a:r>
            <a:r>
              <a:rPr lang="zh-CN" altLang="en-US" dirty="0" smtClean="0"/>
              <a:t>的聚点，</a:t>
            </a:r>
            <a:endParaRPr lang="en-US" altLang="zh-CN" dirty="0" smtClean="0"/>
          </a:p>
          <a:p>
            <a:pPr>
              <a:buFont typeface="Wingdings 3" pitchFamily="18" charset="2"/>
              <a:buNone/>
              <a:defRPr/>
            </a:pPr>
            <a:r>
              <a:rPr lang="zh-CN" altLang="en-US" dirty="0" smtClean="0"/>
              <a:t>若对于任意给定的正数 </a:t>
            </a:r>
            <a:r>
              <a:rPr lang="en-US" altLang="zh-CN" i="1" dirty="0" smtClean="0">
                <a:latin typeface="Symbol" pitchFamily="18" charset="2"/>
              </a:rPr>
              <a:t>e</a:t>
            </a:r>
            <a:r>
              <a:rPr lang="zh-CN" altLang="en-US" dirty="0" smtClean="0"/>
              <a:t>，总存在正数 </a:t>
            </a:r>
            <a:r>
              <a:rPr lang="en-US" altLang="zh-CN" i="1" dirty="0" smtClean="0">
                <a:latin typeface="Symbol" pitchFamily="18" charset="2"/>
              </a:rPr>
              <a:t>d</a:t>
            </a:r>
            <a:r>
              <a:rPr lang="zh-CN" altLang="en-US" dirty="0" smtClean="0"/>
              <a:t>，</a:t>
            </a:r>
            <a:endParaRPr lang="en-US" altLang="zh-CN" dirty="0" smtClean="0"/>
          </a:p>
          <a:p>
            <a:pPr>
              <a:buFont typeface="Wingdings 3" pitchFamily="18" charset="2"/>
              <a:buNone/>
              <a:defRPr/>
            </a:pPr>
            <a:r>
              <a:rPr lang="zh-CN" altLang="en-US" dirty="0" smtClean="0"/>
              <a:t>使得对于满足 </a:t>
            </a:r>
            <a:r>
              <a:rPr lang="en-US" altLang="zh-CN" dirty="0" smtClean="0">
                <a:solidFill>
                  <a:srgbClr val="0000FF"/>
                </a:solidFill>
              </a:rPr>
              <a:t>0 &lt;</a:t>
            </a:r>
            <a:r>
              <a:rPr lang="zh-CN" altLang="en-US" dirty="0" smtClean="0">
                <a:solidFill>
                  <a:srgbClr val="0000FF"/>
                </a:solidFill>
              </a:rPr>
              <a:t> </a:t>
            </a:r>
            <a:r>
              <a:rPr lang="en-US" altLang="zh-CN" dirty="0" smtClean="0">
                <a:solidFill>
                  <a:srgbClr val="0000FF"/>
                </a:solidFill>
              </a:rPr>
              <a:t>| </a:t>
            </a:r>
            <a:r>
              <a:rPr lang="en-US" altLang="zh-CN" i="1" dirty="0" smtClean="0">
                <a:solidFill>
                  <a:srgbClr val="0000FF"/>
                </a:solidFill>
              </a:rPr>
              <a:t>PP</a:t>
            </a:r>
            <a:r>
              <a:rPr lang="en-US" altLang="zh-CN" baseline="-25000" dirty="0" smtClean="0">
                <a:solidFill>
                  <a:srgbClr val="0000FF"/>
                </a:solidFill>
              </a:rPr>
              <a:t>0</a:t>
            </a:r>
            <a:r>
              <a:rPr lang="en-US" altLang="zh-CN" dirty="0" smtClean="0">
                <a:solidFill>
                  <a:srgbClr val="0000FF"/>
                </a:solidFill>
              </a:rPr>
              <a:t> | &lt; </a:t>
            </a:r>
            <a:r>
              <a:rPr lang="en-US" altLang="zh-CN" i="1" dirty="0" smtClean="0">
                <a:solidFill>
                  <a:srgbClr val="0000FF"/>
                </a:solidFill>
                <a:latin typeface="Symbol" pitchFamily="18" charset="2"/>
              </a:rPr>
              <a:t>d</a:t>
            </a:r>
            <a:r>
              <a:rPr lang="en-US" altLang="zh-CN" dirty="0" smtClean="0">
                <a:solidFill>
                  <a:srgbClr val="0000FF"/>
                </a:solidFill>
              </a:rPr>
              <a:t> </a:t>
            </a:r>
            <a:r>
              <a:rPr lang="zh-CN" altLang="en-US" dirty="0" smtClean="0"/>
              <a:t>的一切点 </a:t>
            </a:r>
            <a:r>
              <a:rPr lang="en-US" altLang="zh-CN" i="1" dirty="0" smtClean="0"/>
              <a:t>P</a:t>
            </a:r>
            <a:r>
              <a:rPr lang="en-US" altLang="zh-CN" baseline="-25000" dirty="0" smtClean="0"/>
              <a:t> </a:t>
            </a:r>
            <a:r>
              <a:rPr lang="en-US" altLang="zh-CN" dirty="0" smtClean="0"/>
              <a:t>(</a:t>
            </a:r>
            <a:r>
              <a:rPr lang="en-US" altLang="zh-CN" i="1" dirty="0" smtClean="0"/>
              <a:t>x</a:t>
            </a:r>
            <a:r>
              <a:rPr lang="en-US" altLang="zh-CN" dirty="0" smtClean="0"/>
              <a:t>,</a:t>
            </a:r>
            <a:r>
              <a:rPr lang="zh-CN" altLang="en-US" dirty="0" smtClean="0"/>
              <a:t> </a:t>
            </a:r>
            <a:r>
              <a:rPr lang="en-US" altLang="zh-CN" i="1" dirty="0" smtClean="0"/>
              <a:t>y</a:t>
            </a:r>
            <a:r>
              <a:rPr lang="en-US" altLang="zh-CN" dirty="0" smtClean="0"/>
              <a:t>) </a:t>
            </a:r>
            <a:r>
              <a:rPr lang="en-US" altLang="zh-CN" dirty="0" smtClean="0">
                <a:sym typeface="Symbol"/>
              </a:rPr>
              <a:t> </a:t>
            </a:r>
            <a:r>
              <a:rPr lang="en-US" altLang="zh-CN" i="1" dirty="0" smtClean="0">
                <a:sym typeface="Symbol"/>
              </a:rPr>
              <a:t>D</a:t>
            </a:r>
            <a:r>
              <a:rPr lang="zh-CN" altLang="en-US" dirty="0" smtClean="0"/>
              <a:t>，</a:t>
            </a:r>
            <a:endParaRPr lang="en-US" altLang="zh-CN" dirty="0" smtClean="0"/>
          </a:p>
          <a:p>
            <a:pPr>
              <a:buFont typeface="Wingdings 3" pitchFamily="18" charset="2"/>
              <a:buNone/>
              <a:defRPr/>
            </a:pPr>
            <a:r>
              <a:rPr lang="en-US" altLang="zh-CN" i="1" dirty="0" smtClean="0">
                <a:solidFill>
                  <a:srgbClr val="0000FF"/>
                </a:solidFill>
              </a:rPr>
              <a:t>| f</a:t>
            </a:r>
            <a:r>
              <a:rPr lang="zh-CN" altLang="en-US" i="1" dirty="0" smtClean="0">
                <a:solidFill>
                  <a:srgbClr val="0000FF"/>
                </a:solidFill>
              </a:rPr>
              <a:t> </a:t>
            </a:r>
            <a:r>
              <a:rPr lang="en-US" altLang="zh-CN" dirty="0" smtClean="0">
                <a:solidFill>
                  <a:srgbClr val="0000FF"/>
                </a:solidFill>
              </a:rPr>
              <a:t>(</a:t>
            </a:r>
            <a:r>
              <a:rPr lang="en-US" altLang="zh-CN" i="1" dirty="0" smtClean="0">
                <a:solidFill>
                  <a:srgbClr val="0000FF"/>
                </a:solidFill>
              </a:rPr>
              <a:t>P</a:t>
            </a:r>
            <a:r>
              <a:rPr lang="en-US" altLang="zh-CN" dirty="0" smtClean="0">
                <a:solidFill>
                  <a:srgbClr val="0000FF"/>
                </a:solidFill>
              </a:rPr>
              <a:t>)</a:t>
            </a:r>
            <a:r>
              <a:rPr lang="en-US" altLang="zh-CN" i="1" dirty="0" smtClean="0">
                <a:solidFill>
                  <a:srgbClr val="0000FF"/>
                </a:solidFill>
              </a:rPr>
              <a:t> </a:t>
            </a:r>
            <a:r>
              <a:rPr lang="en-US" altLang="zh-CN" dirty="0" smtClean="0">
                <a:solidFill>
                  <a:srgbClr val="0000FF"/>
                </a:solidFill>
              </a:rPr>
              <a:t>−</a:t>
            </a:r>
            <a:r>
              <a:rPr lang="en-US" altLang="zh-CN" i="1" dirty="0" smtClean="0">
                <a:solidFill>
                  <a:srgbClr val="0000FF"/>
                </a:solidFill>
              </a:rPr>
              <a:t> A </a:t>
            </a:r>
            <a:r>
              <a:rPr lang="en-US" altLang="zh-CN" dirty="0" smtClean="0">
                <a:solidFill>
                  <a:srgbClr val="0000FF"/>
                </a:solidFill>
              </a:rPr>
              <a:t>| = </a:t>
            </a:r>
            <a:r>
              <a:rPr lang="en-US" altLang="zh-CN" i="1" dirty="0" smtClean="0">
                <a:solidFill>
                  <a:srgbClr val="0000FF"/>
                </a:solidFill>
              </a:rPr>
              <a:t>| f</a:t>
            </a:r>
            <a:r>
              <a:rPr lang="zh-CN" altLang="en-US" i="1" dirty="0" smtClean="0">
                <a:solidFill>
                  <a:srgbClr val="0000FF"/>
                </a:solidFill>
              </a:rPr>
              <a:t> </a:t>
            </a:r>
            <a:r>
              <a:rPr lang="en-US" altLang="zh-CN" dirty="0" smtClean="0">
                <a:solidFill>
                  <a:srgbClr val="0000FF"/>
                </a:solidFill>
              </a:rPr>
              <a:t>(</a:t>
            </a:r>
            <a:r>
              <a:rPr lang="en-US" altLang="zh-CN" i="1" dirty="0" smtClean="0">
                <a:solidFill>
                  <a:srgbClr val="0000FF"/>
                </a:solidFill>
              </a:rPr>
              <a:t>x</a:t>
            </a:r>
            <a:r>
              <a:rPr lang="en-US" altLang="zh-CN" dirty="0" smtClean="0">
                <a:solidFill>
                  <a:srgbClr val="0000FF"/>
                </a:solidFill>
              </a:rPr>
              <a:t>, </a:t>
            </a:r>
            <a:r>
              <a:rPr lang="en-US" altLang="zh-CN" i="1" dirty="0" smtClean="0">
                <a:solidFill>
                  <a:srgbClr val="0000FF"/>
                </a:solidFill>
              </a:rPr>
              <a:t>y</a:t>
            </a:r>
            <a:r>
              <a:rPr lang="en-US" altLang="zh-CN" dirty="0" smtClean="0">
                <a:solidFill>
                  <a:srgbClr val="0000FF"/>
                </a:solidFill>
              </a:rPr>
              <a:t>)</a:t>
            </a:r>
            <a:r>
              <a:rPr lang="en-US" altLang="zh-CN" i="1" dirty="0" smtClean="0">
                <a:solidFill>
                  <a:srgbClr val="0000FF"/>
                </a:solidFill>
              </a:rPr>
              <a:t> </a:t>
            </a:r>
            <a:r>
              <a:rPr lang="en-US" altLang="zh-CN" dirty="0" smtClean="0">
                <a:solidFill>
                  <a:srgbClr val="0000FF"/>
                </a:solidFill>
              </a:rPr>
              <a:t>−</a:t>
            </a:r>
            <a:r>
              <a:rPr lang="en-US" altLang="zh-CN" i="1" dirty="0" smtClean="0">
                <a:solidFill>
                  <a:srgbClr val="0000FF"/>
                </a:solidFill>
              </a:rPr>
              <a:t> A </a:t>
            </a:r>
            <a:r>
              <a:rPr lang="en-US" altLang="zh-CN" dirty="0" smtClean="0">
                <a:solidFill>
                  <a:srgbClr val="0000FF"/>
                </a:solidFill>
              </a:rPr>
              <a:t>| &lt; </a:t>
            </a:r>
            <a:r>
              <a:rPr lang="en-US" altLang="zh-CN" i="1" dirty="0" smtClean="0">
                <a:solidFill>
                  <a:srgbClr val="0000FF"/>
                </a:solidFill>
                <a:latin typeface="Symbol" pitchFamily="18" charset="2"/>
              </a:rPr>
              <a:t>e</a:t>
            </a:r>
            <a:r>
              <a:rPr lang="zh-CN" altLang="en-US" i="1" dirty="0" smtClean="0">
                <a:solidFill>
                  <a:srgbClr val="0000FF"/>
                </a:solidFill>
                <a:latin typeface="Symbol" pitchFamily="18" charset="2"/>
              </a:rPr>
              <a:t> </a:t>
            </a:r>
            <a:r>
              <a:rPr lang="zh-CN" altLang="en-US" dirty="0" smtClean="0"/>
              <a:t>都成立，</a:t>
            </a:r>
            <a:endParaRPr lang="en-US" altLang="zh-CN" dirty="0" smtClean="0"/>
          </a:p>
          <a:p>
            <a:pPr>
              <a:buFont typeface="Wingdings 3" pitchFamily="18" charset="2"/>
              <a:buNone/>
              <a:defRPr/>
            </a:pPr>
            <a:r>
              <a:rPr lang="zh-CN" altLang="en-US" dirty="0" smtClean="0"/>
              <a:t>则把常数 </a:t>
            </a:r>
            <a:r>
              <a:rPr lang="en-US" altLang="zh-CN" i="1" dirty="0" smtClean="0"/>
              <a:t>A</a:t>
            </a:r>
            <a:r>
              <a:rPr lang="zh-CN" altLang="en-US" i="1" dirty="0" smtClean="0"/>
              <a:t> </a:t>
            </a:r>
            <a:r>
              <a:rPr lang="zh-CN" altLang="en-US" dirty="0" smtClean="0"/>
              <a:t>称为</a:t>
            </a:r>
            <a:r>
              <a:rPr lang="zh-CN" altLang="en-US" dirty="0" smtClean="0">
                <a:solidFill>
                  <a:srgbClr val="FF0000"/>
                </a:solidFill>
              </a:rPr>
              <a:t>当 </a:t>
            </a:r>
            <a:r>
              <a:rPr lang="en-US" altLang="zh-CN" i="1" dirty="0" smtClean="0">
                <a:solidFill>
                  <a:srgbClr val="FF0000"/>
                </a:solidFill>
              </a:rPr>
              <a:t>P</a:t>
            </a:r>
            <a:r>
              <a:rPr lang="en-US" altLang="zh-CN" dirty="0" smtClean="0">
                <a:solidFill>
                  <a:srgbClr val="FF0000"/>
                </a:solidFill>
              </a:rPr>
              <a:t> </a:t>
            </a:r>
            <a:r>
              <a:rPr lang="zh-CN" altLang="en-US" dirty="0" smtClean="0">
                <a:solidFill>
                  <a:srgbClr val="FF0000"/>
                </a:solidFill>
                <a:sym typeface="Symbol"/>
              </a:rPr>
              <a:t></a:t>
            </a:r>
            <a:r>
              <a:rPr lang="zh-CN" altLang="en-US" dirty="0" smtClean="0">
                <a:solidFill>
                  <a:srgbClr val="FF0000"/>
                </a:solidFill>
              </a:rPr>
              <a:t> </a:t>
            </a:r>
            <a:r>
              <a:rPr lang="en-US" altLang="zh-CN" i="1" dirty="0" smtClean="0">
                <a:solidFill>
                  <a:srgbClr val="FF0000"/>
                </a:solidFill>
              </a:rPr>
              <a:t>P</a:t>
            </a:r>
            <a:r>
              <a:rPr lang="en-US" altLang="zh-CN" baseline="-25000" dirty="0" smtClean="0">
                <a:solidFill>
                  <a:srgbClr val="FF0000"/>
                </a:solidFill>
              </a:rPr>
              <a:t>0</a:t>
            </a:r>
            <a:r>
              <a:rPr lang="zh-CN" altLang="en-US" dirty="0" smtClean="0">
                <a:solidFill>
                  <a:srgbClr val="FF0000"/>
                </a:solidFill>
              </a:rPr>
              <a:t> 时 </a:t>
            </a:r>
            <a:r>
              <a:rPr lang="en-US" altLang="zh-CN" i="1" dirty="0" smtClean="0">
                <a:solidFill>
                  <a:srgbClr val="FF0000"/>
                </a:solidFill>
              </a:rPr>
              <a:t>f</a:t>
            </a:r>
            <a:r>
              <a:rPr lang="zh-CN" altLang="en-US" i="1" dirty="0" smtClean="0">
                <a:solidFill>
                  <a:srgbClr val="FF0000"/>
                </a:solidFill>
              </a:rPr>
              <a:t> </a:t>
            </a:r>
            <a:r>
              <a:rPr lang="en-US" altLang="zh-CN" dirty="0" smtClean="0">
                <a:solidFill>
                  <a:srgbClr val="FF0000"/>
                </a:solidFill>
              </a:rPr>
              <a:t>(</a:t>
            </a:r>
            <a:r>
              <a:rPr lang="en-US" altLang="zh-CN" i="1" dirty="0" smtClean="0">
                <a:solidFill>
                  <a:srgbClr val="FF0000"/>
                </a:solidFill>
              </a:rPr>
              <a:t>x</a:t>
            </a:r>
            <a:r>
              <a:rPr lang="en-US" altLang="zh-CN" dirty="0" smtClean="0">
                <a:solidFill>
                  <a:srgbClr val="FF0000"/>
                </a:solidFill>
              </a:rPr>
              <a:t>, </a:t>
            </a:r>
            <a:r>
              <a:rPr lang="en-US" altLang="zh-CN" i="1" dirty="0" smtClean="0">
                <a:solidFill>
                  <a:srgbClr val="FF0000"/>
                </a:solidFill>
              </a:rPr>
              <a:t>y</a:t>
            </a:r>
            <a:r>
              <a:rPr lang="en-US" altLang="zh-CN" dirty="0" smtClean="0">
                <a:solidFill>
                  <a:srgbClr val="FF0000"/>
                </a:solidFill>
              </a:rPr>
              <a:t>)</a:t>
            </a:r>
            <a:r>
              <a:rPr lang="zh-CN" altLang="en-US" dirty="0" smtClean="0">
                <a:solidFill>
                  <a:srgbClr val="FF0000"/>
                </a:solidFill>
              </a:rPr>
              <a:t> 的极限</a:t>
            </a:r>
            <a:r>
              <a:rPr lang="zh-CN" altLang="en-US" dirty="0" smtClean="0"/>
              <a:t>，</a:t>
            </a:r>
            <a:endParaRPr lang="en-US" altLang="zh-CN" dirty="0" smtClean="0"/>
          </a:p>
          <a:p>
            <a:pPr>
              <a:buFont typeface="Wingdings 3" pitchFamily="18" charset="2"/>
              <a:buNone/>
              <a:defRPr/>
            </a:pPr>
            <a:r>
              <a:rPr lang="zh-CN" altLang="en-US" dirty="0" smtClean="0"/>
              <a:t>记作</a:t>
            </a:r>
            <a:endParaRPr lang="en-US" altLang="zh-CN" dirty="0" smtClean="0"/>
          </a:p>
          <a:p>
            <a:pPr>
              <a:lnSpc>
                <a:spcPct val="100000"/>
              </a:lnSpc>
              <a:buFont typeface="Wingdings 3" pitchFamily="18" charset="2"/>
              <a:buNone/>
              <a:defRPr/>
            </a:pPr>
            <a:endParaRPr lang="en-US" altLang="zh-CN" dirty="0" smtClean="0">
              <a:solidFill>
                <a:srgbClr val="0000FF"/>
              </a:solidFill>
            </a:endParaRPr>
          </a:p>
          <a:p>
            <a:pPr>
              <a:buFont typeface="Wingdings 3" pitchFamily="18" charset="2"/>
              <a:buNone/>
              <a:defRPr/>
            </a:pPr>
            <a:r>
              <a:rPr lang="zh-CN" altLang="en-US" dirty="0" smtClean="0">
                <a:solidFill>
                  <a:srgbClr val="0000FF"/>
                </a:solidFill>
              </a:rPr>
              <a:t>说明：</a:t>
            </a:r>
          </a:p>
          <a:p>
            <a:pPr marL="566737" indent="-457200">
              <a:buClr>
                <a:srgbClr val="0000FF"/>
              </a:buClr>
              <a:buSzPct val="100000"/>
              <a:buFont typeface="+mj-ea"/>
              <a:buAutoNum type="circleNumDbPlain"/>
              <a:defRPr/>
            </a:pPr>
            <a:r>
              <a:rPr lang="zh-CN" altLang="en-US" dirty="0" smtClean="0"/>
              <a:t>函数极限与 </a:t>
            </a:r>
            <a:r>
              <a:rPr lang="en-US" altLang="zh-CN" i="1" dirty="0" smtClean="0"/>
              <a:t>f</a:t>
            </a:r>
            <a:r>
              <a:rPr lang="zh-CN" altLang="en-US" i="1" dirty="0" smtClean="0"/>
              <a:t> </a:t>
            </a:r>
            <a:r>
              <a:rPr lang="en-US" altLang="zh-CN" dirty="0" smtClean="0"/>
              <a:t>(</a:t>
            </a:r>
            <a:r>
              <a:rPr lang="en-US" altLang="zh-CN" i="1" dirty="0" smtClean="0"/>
              <a:t>x</a:t>
            </a:r>
            <a:r>
              <a:rPr lang="en-US" altLang="zh-CN" dirty="0" smtClean="0"/>
              <a:t>, </a:t>
            </a:r>
            <a:r>
              <a:rPr lang="en-US" altLang="zh-CN" i="1" dirty="0" smtClean="0"/>
              <a:t>y</a:t>
            </a:r>
            <a:r>
              <a:rPr lang="en-US" altLang="zh-CN" dirty="0" smtClean="0"/>
              <a:t>) </a:t>
            </a:r>
            <a:r>
              <a:rPr lang="zh-CN" altLang="en-US" dirty="0" smtClean="0"/>
              <a:t>在点 </a:t>
            </a:r>
            <a:r>
              <a:rPr lang="en-US" altLang="zh-CN" i="1" dirty="0" smtClean="0"/>
              <a:t>P</a:t>
            </a:r>
            <a:r>
              <a:rPr lang="en-US" altLang="zh-CN" baseline="-25000" dirty="0" smtClean="0"/>
              <a:t>0</a:t>
            </a:r>
            <a:r>
              <a:rPr lang="en-US" altLang="zh-CN" dirty="0" smtClean="0"/>
              <a:t>(</a:t>
            </a:r>
            <a:r>
              <a:rPr lang="en-US" altLang="zh-CN" i="1" dirty="0" smtClean="0"/>
              <a:t>x</a:t>
            </a:r>
            <a:r>
              <a:rPr lang="en-US" altLang="zh-CN" baseline="-25000" dirty="0" smtClean="0"/>
              <a:t>0</a:t>
            </a:r>
            <a:r>
              <a:rPr lang="en-US" altLang="zh-CN" dirty="0" smtClean="0"/>
              <a:t>,</a:t>
            </a:r>
            <a:r>
              <a:rPr lang="zh-CN" altLang="en-US" dirty="0" smtClean="0"/>
              <a:t> </a:t>
            </a:r>
            <a:r>
              <a:rPr lang="en-US" altLang="zh-CN" i="1" dirty="0" smtClean="0"/>
              <a:t>y</a:t>
            </a:r>
            <a:r>
              <a:rPr lang="en-US" altLang="zh-CN" baseline="-25000" dirty="0" smtClean="0"/>
              <a:t>0</a:t>
            </a:r>
            <a:r>
              <a:rPr lang="en-US" altLang="zh-CN" dirty="0" smtClean="0"/>
              <a:t>)</a:t>
            </a:r>
            <a:r>
              <a:rPr lang="zh-CN" altLang="en-US" dirty="0" smtClean="0"/>
              <a:t>处是否有定义无关；</a:t>
            </a:r>
            <a:endParaRPr lang="en-US" altLang="zh-CN" dirty="0" smtClean="0"/>
          </a:p>
          <a:p>
            <a:pPr marL="566737" indent="-457200">
              <a:buClr>
                <a:srgbClr val="0000FF"/>
              </a:buClr>
              <a:buSzPct val="100000"/>
              <a:buFont typeface="+mj-ea"/>
              <a:buAutoNum type="circleNumDbPlain"/>
              <a:defRPr/>
            </a:pPr>
            <a:r>
              <a:rPr lang="zh-CN" altLang="en-US" dirty="0" smtClean="0">
                <a:latin typeface="Symbol" pitchFamily="18" charset="2"/>
              </a:rPr>
              <a:t> </a:t>
            </a:r>
            <a:r>
              <a:rPr lang="en-US" altLang="zh-CN" i="1" dirty="0" smtClean="0">
                <a:latin typeface="Symbol" pitchFamily="18" charset="2"/>
              </a:rPr>
              <a:t>d</a:t>
            </a:r>
            <a:r>
              <a:rPr lang="en-US" altLang="zh-CN" dirty="0" smtClean="0"/>
              <a:t> </a:t>
            </a:r>
            <a:r>
              <a:rPr lang="zh-CN" altLang="en-US" dirty="0" smtClean="0"/>
              <a:t>的取值与点 </a:t>
            </a:r>
            <a:r>
              <a:rPr lang="en-US" altLang="zh-CN" i="1" dirty="0" smtClean="0"/>
              <a:t>P</a:t>
            </a:r>
            <a:r>
              <a:rPr lang="en-US" altLang="zh-CN" baseline="-25000" dirty="0" smtClean="0"/>
              <a:t>0</a:t>
            </a:r>
            <a:r>
              <a:rPr lang="en-US" altLang="zh-CN" dirty="0" smtClean="0"/>
              <a:t>(</a:t>
            </a:r>
            <a:r>
              <a:rPr lang="en-US" altLang="zh-CN" i="1" dirty="0" smtClean="0"/>
              <a:t>x</a:t>
            </a:r>
            <a:r>
              <a:rPr lang="en-US" altLang="zh-CN" baseline="-25000" dirty="0" smtClean="0"/>
              <a:t>0</a:t>
            </a:r>
            <a:r>
              <a:rPr lang="en-US" altLang="zh-CN" dirty="0" smtClean="0"/>
              <a:t>,</a:t>
            </a:r>
            <a:r>
              <a:rPr lang="zh-CN" altLang="en-US" dirty="0" smtClean="0"/>
              <a:t> </a:t>
            </a:r>
            <a:r>
              <a:rPr lang="en-US" altLang="zh-CN" i="1" dirty="0" smtClean="0"/>
              <a:t>y</a:t>
            </a:r>
            <a:r>
              <a:rPr lang="en-US" altLang="zh-CN" baseline="-25000" dirty="0" smtClean="0"/>
              <a:t>0</a:t>
            </a:r>
            <a:r>
              <a:rPr lang="en-US" altLang="zh-CN" dirty="0" smtClean="0"/>
              <a:t>)</a:t>
            </a:r>
            <a:r>
              <a:rPr lang="zh-CN" altLang="en-US" dirty="0" smtClean="0"/>
              <a:t> 以及任意给定的正数 </a:t>
            </a:r>
            <a:r>
              <a:rPr lang="en-US" altLang="zh-CN" i="1" dirty="0" smtClean="0">
                <a:latin typeface="Symbol" pitchFamily="18" charset="2"/>
              </a:rPr>
              <a:t>e</a:t>
            </a:r>
            <a:r>
              <a:rPr lang="zh-CN" altLang="en-US" dirty="0" smtClean="0"/>
              <a:t>  有关．</a:t>
            </a:r>
            <a:endParaRPr lang="en-US" altLang="zh-CN" dirty="0" smtClean="0"/>
          </a:p>
          <a:p>
            <a:pPr marL="566737" indent="-457200">
              <a:buClr>
                <a:srgbClr val="0000FF"/>
              </a:buClr>
              <a:buSzPct val="100000"/>
              <a:buFont typeface="+mj-ea"/>
              <a:buAutoNum type="circleNumDbPlain"/>
              <a:defRPr/>
            </a:pPr>
            <a:r>
              <a:rPr lang="zh-CN" altLang="en-US" dirty="0" smtClean="0">
                <a:solidFill>
                  <a:srgbClr val="000000"/>
                </a:solidFill>
              </a:rPr>
              <a:t>二元函数的极限与一元函数的极限具有相同的性质和运算法则．</a:t>
            </a:r>
          </a:p>
        </p:txBody>
      </p:sp>
      <p:graphicFrame>
        <p:nvGraphicFramePr>
          <p:cNvPr id="5" name="Object 2"/>
          <p:cNvGraphicFramePr>
            <a:graphicFrameLocks noChangeAspect="1"/>
          </p:cNvGraphicFramePr>
          <p:nvPr/>
        </p:nvGraphicFramePr>
        <p:xfrm>
          <a:off x="1355725" y="3886200"/>
          <a:ext cx="4419600" cy="584200"/>
        </p:xfrm>
        <a:graphic>
          <a:graphicData uri="http://schemas.openxmlformats.org/presentationml/2006/ole">
            <p:oleObj spid="_x0000_s11266" name="Equation" r:id="rId3" imgW="2209680" imgH="291960" progId="Equation.DSMT4">
              <p:embed/>
            </p:oleObj>
          </a:graphicData>
        </a:graphic>
      </p:graphicFrame>
      <p:sp>
        <p:nvSpPr>
          <p:cNvPr id="6" name="矩形 5"/>
          <p:cNvSpPr>
            <a:spLocks noChangeArrowheads="1"/>
          </p:cNvSpPr>
          <p:nvPr/>
        </p:nvSpPr>
        <p:spPr bwMode="auto">
          <a:xfrm flipH="1">
            <a:off x="2667000" y="3794125"/>
            <a:ext cx="2449513" cy="642938"/>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pSp>
        <p:nvGrpSpPr>
          <p:cNvPr id="3" name="组合 9"/>
          <p:cNvGrpSpPr>
            <a:grpSpLocks/>
          </p:cNvGrpSpPr>
          <p:nvPr/>
        </p:nvGrpSpPr>
        <p:grpSpPr bwMode="auto">
          <a:xfrm>
            <a:off x="4932363" y="1936829"/>
            <a:ext cx="1260475" cy="63133"/>
            <a:chOff x="3428992" y="1928802"/>
            <a:chExt cx="1260000" cy="63133"/>
          </a:xfrm>
        </p:grpSpPr>
        <p:cxnSp>
          <p:nvCxnSpPr>
            <p:cNvPr id="8" name="直接连接符 7"/>
            <p:cNvCxnSpPr/>
            <p:nvPr/>
          </p:nvCxnSpPr>
          <p:spPr>
            <a:xfrm>
              <a:off x="3428992" y="1928802"/>
              <a:ext cx="12600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428992" y="1990348"/>
              <a:ext cx="1260000"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 name="组合 9"/>
          <p:cNvGrpSpPr>
            <a:grpSpLocks/>
          </p:cNvGrpSpPr>
          <p:nvPr/>
        </p:nvGrpSpPr>
        <p:grpSpPr bwMode="auto">
          <a:xfrm>
            <a:off x="5621827" y="2805936"/>
            <a:ext cx="900000" cy="63133"/>
            <a:chOff x="3428992" y="1928802"/>
            <a:chExt cx="1260000" cy="63133"/>
          </a:xfrm>
        </p:grpSpPr>
        <p:cxnSp>
          <p:nvCxnSpPr>
            <p:cNvPr id="16" name="直接连接符 15"/>
            <p:cNvCxnSpPr/>
            <p:nvPr/>
          </p:nvCxnSpPr>
          <p:spPr>
            <a:xfrm>
              <a:off x="3428992" y="1928802"/>
              <a:ext cx="12600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428992" y="1990348"/>
              <a:ext cx="1260000"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par>
                                <p:cTn id="34" presetID="22" presetClass="entr" presetSubtype="8"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 calcmode="lin" valueType="num">
                                      <p:cBhvr additive="base">
                                        <p:cTn id="45"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74638"/>
            <a:ext cx="8229600" cy="4525962"/>
          </a:xfrm>
        </p:spPr>
        <p:txBody>
          <a:bodyPr/>
          <a:lstStyle/>
          <a:p>
            <a:pPr>
              <a:buFont typeface="Wingdings 3" pitchFamily="18" charset="2"/>
              <a:buNone/>
            </a:pPr>
            <a:r>
              <a:rPr lang="zh-CN" altLang="en-US" dirty="0" smtClean="0">
                <a:solidFill>
                  <a:srgbClr val="0000FF"/>
                </a:solidFill>
              </a:rPr>
              <a:t>例：</a:t>
            </a:r>
            <a:r>
              <a:rPr lang="zh-CN" altLang="en-US" dirty="0" smtClean="0"/>
              <a:t>设                                    ，求证</a:t>
            </a:r>
            <a:endParaRPr lang="en-US" altLang="zh-CN" dirty="0" smtClean="0"/>
          </a:p>
          <a:p>
            <a:pPr>
              <a:buFont typeface="Wingdings 3" pitchFamily="18" charset="2"/>
              <a:buNone/>
            </a:pPr>
            <a:endParaRPr lang="en-US" altLang="zh-CN" dirty="0" smtClean="0"/>
          </a:p>
          <a:p>
            <a:pPr>
              <a:buFont typeface="Wingdings 3" pitchFamily="18" charset="2"/>
              <a:buNone/>
            </a:pPr>
            <a:r>
              <a:rPr lang="zh-CN" altLang="en-US" dirty="0" smtClean="0">
                <a:solidFill>
                  <a:srgbClr val="0000FF"/>
                </a:solidFill>
              </a:rPr>
              <a:t>思路：                                                </a:t>
            </a:r>
            <a:r>
              <a:rPr lang="zh-CN" altLang="en-US" dirty="0" smtClean="0"/>
              <a:t>，即</a:t>
            </a:r>
          </a:p>
          <a:p>
            <a:pPr>
              <a:buFont typeface="Wingdings 3" pitchFamily="18" charset="2"/>
              <a:buNone/>
            </a:pPr>
            <a:endParaRPr lang="en-US" altLang="zh-CN" dirty="0" smtClean="0">
              <a:solidFill>
                <a:srgbClr val="0000FF"/>
              </a:solidFill>
            </a:endParaRPr>
          </a:p>
          <a:p>
            <a:pPr>
              <a:buFont typeface="Wingdings 3" pitchFamily="18" charset="2"/>
              <a:buNone/>
            </a:pPr>
            <a:endParaRPr lang="zh-CN" altLang="en-US" dirty="0" smtClean="0">
              <a:solidFill>
                <a:srgbClr val="0000FF"/>
              </a:solidFill>
            </a:endParaRPr>
          </a:p>
          <a:p>
            <a:pPr>
              <a:buNone/>
            </a:pPr>
            <a:r>
              <a:rPr lang="zh-CN" altLang="en-US" dirty="0" smtClean="0">
                <a:solidFill>
                  <a:srgbClr val="0000FF"/>
                </a:solidFill>
              </a:rPr>
              <a:t>证明：</a:t>
            </a:r>
            <a:r>
              <a:rPr lang="zh-CN" altLang="en-US" dirty="0" smtClean="0">
                <a:sym typeface="Symbol" pitchFamily="18" charset="2"/>
              </a:rPr>
              <a:t></a:t>
            </a:r>
            <a:r>
              <a:rPr lang="zh-CN" altLang="en-US" i="1" dirty="0" smtClean="0">
                <a:sym typeface="Symbol" pitchFamily="18" charset="2"/>
              </a:rPr>
              <a:t></a:t>
            </a:r>
            <a:r>
              <a:rPr lang="zh-CN" altLang="en-US" dirty="0" smtClean="0">
                <a:sym typeface="Symbol" pitchFamily="18" charset="2"/>
              </a:rPr>
              <a:t> </a:t>
            </a:r>
            <a:r>
              <a:rPr lang="en-US" altLang="zh-CN" dirty="0" smtClean="0">
                <a:sym typeface="Symbol" pitchFamily="18" charset="2"/>
              </a:rPr>
              <a:t>&gt; 0</a:t>
            </a:r>
            <a:r>
              <a:rPr lang="zh-CN" altLang="en-US" dirty="0" smtClean="0">
                <a:sym typeface="Symbol" pitchFamily="18" charset="2"/>
              </a:rPr>
              <a:t>，</a:t>
            </a:r>
            <a:r>
              <a:rPr lang="zh-CN" altLang="en-US" dirty="0" smtClean="0">
                <a:sym typeface="Symbol" pitchFamily="18" charset="2"/>
              </a:rPr>
              <a:t>令</a:t>
            </a:r>
            <a:r>
              <a:rPr lang="en-US" altLang="zh-CN" i="1" dirty="0" smtClean="0">
                <a:latin typeface="Symbol" pitchFamily="18" charset="2"/>
                <a:sym typeface="Symbol" pitchFamily="18" charset="2"/>
              </a:rPr>
              <a:t>d </a:t>
            </a:r>
            <a:r>
              <a:rPr lang="zh-CN" altLang="en-US" dirty="0" smtClean="0">
                <a:sym typeface="Symbol" pitchFamily="18" charset="2"/>
              </a:rPr>
              <a:t> </a:t>
            </a:r>
            <a:r>
              <a:rPr lang="en-US" altLang="zh-CN" dirty="0" smtClean="0">
                <a:sym typeface="Symbol" pitchFamily="18" charset="2"/>
              </a:rPr>
              <a:t>= </a:t>
            </a:r>
            <a:r>
              <a:rPr lang="zh-CN" altLang="en-US" dirty="0" smtClean="0">
                <a:sym typeface="Symbol" pitchFamily="18" charset="2"/>
              </a:rPr>
              <a:t>        ，</a:t>
            </a:r>
            <a:r>
              <a:rPr lang="zh-CN" altLang="en-US" dirty="0" smtClean="0">
                <a:sym typeface="Symbol" pitchFamily="18" charset="2"/>
              </a:rPr>
              <a:t>则</a:t>
            </a:r>
            <a:r>
              <a:rPr lang="zh-CN" altLang="en-US" dirty="0" smtClean="0">
                <a:sym typeface="Symbol" pitchFamily="18" charset="2"/>
              </a:rPr>
              <a:t>当                              时</a:t>
            </a:r>
            <a:r>
              <a:rPr lang="zh-CN" altLang="en-US" dirty="0" smtClean="0">
                <a:sym typeface="Symbol" pitchFamily="18" charset="2"/>
              </a:rPr>
              <a:t>，</a:t>
            </a:r>
            <a:endParaRPr lang="en-US" altLang="zh-CN" dirty="0" smtClean="0">
              <a:sym typeface="Symbol" pitchFamily="18" charset="2"/>
            </a:endParaRPr>
          </a:p>
          <a:p>
            <a:pPr>
              <a:buFont typeface="Wingdings 3" pitchFamily="18" charset="2"/>
              <a:buNone/>
            </a:pPr>
            <a:endParaRPr lang="en-US" altLang="zh-CN" dirty="0" smtClean="0">
              <a:sym typeface="Symbol" pitchFamily="18" charset="2"/>
            </a:endParaRPr>
          </a:p>
          <a:p>
            <a:pPr>
              <a:buFont typeface="Wingdings 3" pitchFamily="18" charset="2"/>
              <a:buNone/>
            </a:pPr>
            <a:endParaRPr lang="en-US" altLang="zh-CN" dirty="0" smtClean="0">
              <a:sym typeface="Symbol" pitchFamily="18" charset="2"/>
            </a:endParaRPr>
          </a:p>
          <a:p>
            <a:pPr>
              <a:buFont typeface="Wingdings 3" pitchFamily="18" charset="2"/>
              <a:buNone/>
            </a:pPr>
            <a:endParaRPr lang="en-US" altLang="zh-CN" dirty="0" smtClean="0">
              <a:sym typeface="Symbol" pitchFamily="18" charset="2"/>
            </a:endParaRPr>
          </a:p>
          <a:p>
            <a:pPr>
              <a:buFont typeface="Wingdings 3" pitchFamily="18" charset="2"/>
              <a:buNone/>
            </a:pPr>
            <a:r>
              <a:rPr lang="zh-CN" altLang="en-US" dirty="0" smtClean="0">
                <a:sym typeface="Symbol" pitchFamily="18" charset="2"/>
              </a:rPr>
              <a:t>也可以令              ，则当 </a:t>
            </a:r>
            <a:r>
              <a:rPr lang="en-US" altLang="zh-CN" dirty="0" smtClean="0">
                <a:sym typeface="Symbol" pitchFamily="18" charset="2"/>
              </a:rPr>
              <a:t>|</a:t>
            </a:r>
            <a:r>
              <a:rPr lang="en-US" altLang="zh-CN" i="1" dirty="0" smtClean="0">
                <a:sym typeface="Symbol" pitchFamily="18" charset="2"/>
              </a:rPr>
              <a:t>x</a:t>
            </a:r>
            <a:r>
              <a:rPr lang="en-US" altLang="zh-CN" dirty="0" smtClean="0">
                <a:sym typeface="Symbol" pitchFamily="18" charset="2"/>
              </a:rPr>
              <a:t>|</a:t>
            </a:r>
            <a:r>
              <a:rPr lang="zh-CN" altLang="en-US" dirty="0" smtClean="0">
                <a:sym typeface="Symbol" pitchFamily="18" charset="2"/>
              </a:rPr>
              <a:t> </a:t>
            </a:r>
            <a:r>
              <a:rPr lang="en-US" altLang="zh-CN" dirty="0" smtClean="0">
                <a:sym typeface="Symbol" pitchFamily="18" charset="2"/>
              </a:rPr>
              <a:t>&lt; </a:t>
            </a:r>
            <a:r>
              <a:rPr lang="en-US" altLang="zh-CN" i="1" dirty="0" smtClean="0">
                <a:latin typeface="Symbol" pitchFamily="18" charset="2"/>
                <a:sym typeface="Symbol" pitchFamily="18" charset="2"/>
              </a:rPr>
              <a:t>d</a:t>
            </a:r>
            <a:r>
              <a:rPr lang="zh-CN" altLang="en-US" dirty="0" smtClean="0">
                <a:sym typeface="Symbol" pitchFamily="18" charset="2"/>
              </a:rPr>
              <a:t>，</a:t>
            </a:r>
            <a:r>
              <a:rPr lang="en-US" altLang="zh-CN" dirty="0" smtClean="0">
                <a:sym typeface="Symbol" pitchFamily="18" charset="2"/>
              </a:rPr>
              <a:t> |</a:t>
            </a:r>
            <a:r>
              <a:rPr lang="en-US" altLang="zh-CN" i="1" dirty="0" smtClean="0">
                <a:sym typeface="Symbol" pitchFamily="18" charset="2"/>
              </a:rPr>
              <a:t>y</a:t>
            </a:r>
            <a:r>
              <a:rPr lang="en-US" altLang="zh-CN" dirty="0" smtClean="0">
                <a:sym typeface="Symbol" pitchFamily="18" charset="2"/>
              </a:rPr>
              <a:t>|</a:t>
            </a:r>
            <a:r>
              <a:rPr lang="zh-CN" altLang="en-US" dirty="0" smtClean="0">
                <a:sym typeface="Symbol" pitchFamily="18" charset="2"/>
              </a:rPr>
              <a:t> </a:t>
            </a:r>
            <a:r>
              <a:rPr lang="en-US" altLang="zh-CN" dirty="0" smtClean="0">
                <a:sym typeface="Symbol" pitchFamily="18" charset="2"/>
              </a:rPr>
              <a:t>&lt; </a:t>
            </a:r>
            <a:r>
              <a:rPr lang="en-US" altLang="zh-CN" i="1" dirty="0" smtClean="0">
                <a:latin typeface="Symbol" pitchFamily="18" charset="2"/>
                <a:sym typeface="Symbol" pitchFamily="18" charset="2"/>
              </a:rPr>
              <a:t>d</a:t>
            </a:r>
            <a:r>
              <a:rPr lang="zh-CN" altLang="en-US" dirty="0" smtClean="0">
                <a:sym typeface="Symbol" pitchFamily="18" charset="2"/>
              </a:rPr>
              <a:t>， </a:t>
            </a:r>
            <a:r>
              <a:rPr lang="en-US" altLang="zh-CN" dirty="0" smtClean="0">
                <a:sym typeface="Symbol" pitchFamily="18" charset="2"/>
              </a:rPr>
              <a:t>(</a:t>
            </a:r>
            <a:r>
              <a:rPr lang="en-US" altLang="zh-CN" i="1" dirty="0" smtClean="0">
                <a:sym typeface="Symbol" pitchFamily="18" charset="2"/>
              </a:rPr>
              <a:t>x</a:t>
            </a:r>
            <a:r>
              <a:rPr lang="en-US" altLang="zh-CN" dirty="0" smtClean="0">
                <a:sym typeface="Symbol" pitchFamily="18" charset="2"/>
              </a:rPr>
              <a:t>, </a:t>
            </a:r>
            <a:r>
              <a:rPr lang="en-US" altLang="zh-CN" i="1" dirty="0" smtClean="0">
                <a:sym typeface="Symbol" pitchFamily="18" charset="2"/>
              </a:rPr>
              <a:t>y</a:t>
            </a:r>
            <a:r>
              <a:rPr lang="en-US" altLang="zh-CN" dirty="0" smtClean="0">
                <a:sym typeface="Symbol" pitchFamily="18" charset="2"/>
              </a:rPr>
              <a:t>)</a:t>
            </a:r>
            <a:r>
              <a:rPr lang="zh-CN" altLang="en-US" dirty="0" smtClean="0">
                <a:sym typeface="Symbol" pitchFamily="18" charset="2"/>
              </a:rPr>
              <a:t>  </a:t>
            </a:r>
            <a:r>
              <a:rPr lang="en-US" altLang="zh-CN" dirty="0" smtClean="0">
                <a:sym typeface="Symbol" pitchFamily="18" charset="2"/>
              </a:rPr>
              <a:t>(0, 0) </a:t>
            </a:r>
            <a:r>
              <a:rPr lang="zh-CN" altLang="en-US" dirty="0" smtClean="0">
                <a:sym typeface="Symbol" pitchFamily="18" charset="2"/>
              </a:rPr>
              <a:t>时，</a:t>
            </a:r>
            <a:endParaRPr lang="en-US" altLang="zh-CN" dirty="0" smtClean="0">
              <a:sym typeface="Symbol" pitchFamily="18" charset="2"/>
            </a:endParaRPr>
          </a:p>
        </p:txBody>
      </p:sp>
      <p:graphicFrame>
        <p:nvGraphicFramePr>
          <p:cNvPr id="5" name="Object 2"/>
          <p:cNvGraphicFramePr>
            <a:graphicFrameLocks noChangeAspect="1"/>
          </p:cNvGraphicFramePr>
          <p:nvPr/>
        </p:nvGraphicFramePr>
        <p:xfrm>
          <a:off x="1557338" y="114300"/>
          <a:ext cx="2667000" cy="889000"/>
        </p:xfrm>
        <a:graphic>
          <a:graphicData uri="http://schemas.openxmlformats.org/presentationml/2006/ole">
            <p:oleObj spid="_x0000_s12290" name="Equation" r:id="rId3" imgW="1333440" imgH="444240" progId="Equation.DSMT4">
              <p:embed/>
            </p:oleObj>
          </a:graphicData>
        </a:graphic>
      </p:graphicFrame>
      <p:graphicFrame>
        <p:nvGraphicFramePr>
          <p:cNvPr id="3" name="Object 4"/>
          <p:cNvGraphicFramePr>
            <a:graphicFrameLocks noChangeAspect="1"/>
          </p:cNvGraphicFramePr>
          <p:nvPr/>
        </p:nvGraphicFramePr>
        <p:xfrm>
          <a:off x="5294313" y="333375"/>
          <a:ext cx="2590800" cy="584200"/>
        </p:xfrm>
        <a:graphic>
          <a:graphicData uri="http://schemas.openxmlformats.org/presentationml/2006/ole">
            <p:oleObj spid="_x0000_s12291" name="Equation" r:id="rId4" imgW="1295280" imgH="291960" progId="Equation.DSMT4">
              <p:embed/>
            </p:oleObj>
          </a:graphicData>
        </a:graphic>
      </p:graphicFrame>
      <p:graphicFrame>
        <p:nvGraphicFramePr>
          <p:cNvPr id="4" name="Object 5"/>
          <p:cNvGraphicFramePr>
            <a:graphicFrameLocks noChangeAspect="1"/>
          </p:cNvGraphicFramePr>
          <p:nvPr/>
        </p:nvGraphicFramePr>
        <p:xfrm>
          <a:off x="1651000" y="3209925"/>
          <a:ext cx="5842000" cy="965200"/>
        </p:xfrm>
        <a:graphic>
          <a:graphicData uri="http://schemas.openxmlformats.org/presentationml/2006/ole">
            <p:oleObj spid="_x0000_s12292" name="Equation" r:id="rId5" imgW="2920680" imgH="482400" progId="Equation.DSMT4">
              <p:embed/>
            </p:oleObj>
          </a:graphicData>
        </a:graphic>
      </p:graphicFrame>
      <p:graphicFrame>
        <p:nvGraphicFramePr>
          <p:cNvPr id="6" name="Object 6"/>
          <p:cNvGraphicFramePr>
            <a:graphicFrameLocks noChangeAspect="1"/>
          </p:cNvGraphicFramePr>
          <p:nvPr/>
        </p:nvGraphicFramePr>
        <p:xfrm>
          <a:off x="3010303" y="2490367"/>
          <a:ext cx="1143000" cy="457200"/>
        </p:xfrm>
        <a:graphic>
          <a:graphicData uri="http://schemas.openxmlformats.org/presentationml/2006/ole">
            <p:oleObj spid="_x0000_s12293" name="Equation" r:id="rId6" imgW="571320" imgH="228600" progId="Equation.DSMT4">
              <p:embed/>
            </p:oleObj>
          </a:graphicData>
        </a:graphic>
      </p:graphicFrame>
      <p:graphicFrame>
        <p:nvGraphicFramePr>
          <p:cNvPr id="7" name="Object 7"/>
          <p:cNvGraphicFramePr>
            <a:graphicFrameLocks noChangeAspect="1"/>
          </p:cNvGraphicFramePr>
          <p:nvPr/>
        </p:nvGraphicFramePr>
        <p:xfrm>
          <a:off x="5143504" y="2449513"/>
          <a:ext cx="2209800" cy="558800"/>
        </p:xfrm>
        <a:graphic>
          <a:graphicData uri="http://schemas.openxmlformats.org/presentationml/2006/ole">
            <p:oleObj spid="_x0000_s12294" name="Equation" r:id="rId7" imgW="1104840" imgH="279360" progId="Equation.DSMT4">
              <p:embed/>
            </p:oleObj>
          </a:graphicData>
        </a:graphic>
      </p:graphicFrame>
      <p:graphicFrame>
        <p:nvGraphicFramePr>
          <p:cNvPr id="8" name="Object 8"/>
          <p:cNvGraphicFramePr>
            <a:graphicFrameLocks noChangeAspect="1"/>
          </p:cNvGraphicFramePr>
          <p:nvPr/>
        </p:nvGraphicFramePr>
        <p:xfrm>
          <a:off x="2268538" y="1844675"/>
          <a:ext cx="4648200" cy="558800"/>
        </p:xfrm>
        <a:graphic>
          <a:graphicData uri="http://schemas.openxmlformats.org/presentationml/2006/ole">
            <p:oleObj spid="_x0000_s12295" name="Equation" r:id="rId8" imgW="2323800" imgH="279360" progId="Equation.DSMT4">
              <p:embed/>
            </p:oleObj>
          </a:graphicData>
        </a:graphic>
      </p:graphicFrame>
      <p:sp>
        <p:nvSpPr>
          <p:cNvPr id="10" name="矩形 9"/>
          <p:cNvSpPr>
            <a:spLocks noChangeArrowheads="1"/>
          </p:cNvSpPr>
          <p:nvPr/>
        </p:nvSpPr>
        <p:spPr bwMode="auto">
          <a:xfrm>
            <a:off x="4914900" y="3125788"/>
            <a:ext cx="728663" cy="10858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1" name="矩形 10"/>
          <p:cNvSpPr>
            <a:spLocks noChangeArrowheads="1"/>
          </p:cNvSpPr>
          <p:nvPr/>
        </p:nvSpPr>
        <p:spPr bwMode="auto">
          <a:xfrm flipH="1">
            <a:off x="5643563" y="3125788"/>
            <a:ext cx="1285875" cy="10858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aphicFrame>
        <p:nvGraphicFramePr>
          <p:cNvPr id="9" name="Object 9"/>
          <p:cNvGraphicFramePr>
            <a:graphicFrameLocks noChangeAspect="1"/>
          </p:cNvGraphicFramePr>
          <p:nvPr/>
        </p:nvGraphicFramePr>
        <p:xfrm>
          <a:off x="1919288" y="4257684"/>
          <a:ext cx="990600" cy="457200"/>
        </p:xfrm>
        <a:graphic>
          <a:graphicData uri="http://schemas.openxmlformats.org/presentationml/2006/ole">
            <p:oleObj spid="_x0000_s12296" name="Equation" r:id="rId9" imgW="495000" imgH="228600" progId="Equation.DSMT4">
              <p:embed/>
            </p:oleObj>
          </a:graphicData>
        </a:graphic>
      </p:graphicFrame>
      <p:graphicFrame>
        <p:nvGraphicFramePr>
          <p:cNvPr id="12" name="Object 10"/>
          <p:cNvGraphicFramePr>
            <a:graphicFrameLocks noChangeAspect="1"/>
          </p:cNvGraphicFramePr>
          <p:nvPr/>
        </p:nvGraphicFramePr>
        <p:xfrm>
          <a:off x="1651000" y="4911725"/>
          <a:ext cx="5207000" cy="965200"/>
        </p:xfrm>
        <a:graphic>
          <a:graphicData uri="http://schemas.openxmlformats.org/presentationml/2006/ole">
            <p:oleObj spid="_x0000_s12297" name="Equation" r:id="rId10" imgW="2603160" imgH="482400" progId="Equation.DSMT4">
              <p:embed/>
            </p:oleObj>
          </a:graphicData>
        </a:graphic>
      </p:graphicFrame>
      <p:pic>
        <p:nvPicPr>
          <p:cNvPr id="14" name="Picture 2" descr="C:\Users\cjl\Desktop\p52-邻域-2.bmp"/>
          <p:cNvPicPr>
            <a:picLocks noChangeAspect="1" noChangeArrowheads="1"/>
          </p:cNvPicPr>
          <p:nvPr/>
        </p:nvPicPr>
        <p:blipFill>
          <a:blip r:embed="rId11"/>
          <a:srcRect/>
          <a:stretch>
            <a:fillRect/>
          </a:stretch>
        </p:blipFill>
        <p:spPr bwMode="auto">
          <a:xfrm>
            <a:off x="6810375" y="4857750"/>
            <a:ext cx="2333625" cy="2000250"/>
          </a:xfrm>
          <a:prstGeom prst="rect">
            <a:avLst/>
          </a:prstGeom>
          <a:noFill/>
          <a:ln w="9525">
            <a:noFill/>
            <a:miter lim="800000"/>
            <a:headEnd/>
            <a:tailEnd/>
          </a:ln>
        </p:spPr>
      </p:pic>
      <p:sp>
        <p:nvSpPr>
          <p:cNvPr id="15" name="椭圆 14"/>
          <p:cNvSpPr>
            <a:spLocks noChangeAspect="1"/>
          </p:cNvSpPr>
          <p:nvPr/>
        </p:nvSpPr>
        <p:spPr>
          <a:xfrm>
            <a:off x="7472363" y="5214938"/>
            <a:ext cx="1108075" cy="1108075"/>
          </a:xfrm>
          <a:prstGeom prst="ellipse">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椭圆 15"/>
          <p:cNvSpPr>
            <a:spLocks noChangeAspect="1"/>
          </p:cNvSpPr>
          <p:nvPr/>
        </p:nvSpPr>
        <p:spPr>
          <a:xfrm>
            <a:off x="7194550" y="4937125"/>
            <a:ext cx="1663700" cy="1663700"/>
          </a:xfrm>
          <a:prstGeom prst="ellipse">
            <a:avLst/>
          </a:prstGeom>
          <a:no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a:spLocks noChangeArrowheads="1"/>
          </p:cNvSpPr>
          <p:nvPr/>
        </p:nvSpPr>
        <p:spPr bwMode="auto">
          <a:xfrm>
            <a:off x="3143250" y="4297363"/>
            <a:ext cx="5357813" cy="500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aphicFrame>
        <p:nvGraphicFramePr>
          <p:cNvPr id="13" name="Object 10"/>
          <p:cNvGraphicFramePr>
            <a:graphicFrameLocks noChangeAspect="1"/>
          </p:cNvGraphicFramePr>
          <p:nvPr/>
        </p:nvGraphicFramePr>
        <p:xfrm>
          <a:off x="1547813" y="1219200"/>
          <a:ext cx="3657600" cy="482600"/>
        </p:xfrm>
        <a:graphic>
          <a:graphicData uri="http://schemas.openxmlformats.org/presentationml/2006/ole">
            <p:oleObj spid="_x0000_s12298" name="Equation" r:id="rId12" imgW="1828800" imgH="241200" progId="Equation.DSMT4">
              <p:embed/>
            </p:oleObj>
          </a:graphicData>
        </a:graphic>
      </p:graphicFrame>
      <p:sp>
        <p:nvSpPr>
          <p:cNvPr id="18" name="矩形 17"/>
          <p:cNvSpPr>
            <a:spLocks noChangeArrowheads="1"/>
          </p:cNvSpPr>
          <p:nvPr/>
        </p:nvSpPr>
        <p:spPr bwMode="auto">
          <a:xfrm flipH="1">
            <a:off x="4429124" y="2500306"/>
            <a:ext cx="3500462"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0"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edge">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20"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edge">
                                      <p:cBhvr>
                                        <p:cTn id="6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0" grpId="0" uiExpand="1" animBg="1"/>
      <p:bldP spid="11" grpId="0" uiExpand="1" animBg="1"/>
      <p:bldP spid="15" grpId="0" animBg="1"/>
      <p:bldP spid="16" grpId="0" animBg="1"/>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 </a:t>
            </a: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endParaRPr lang="en-US" altLang="zh-CN" smtClean="0"/>
          </a:p>
          <a:p>
            <a:r>
              <a:rPr lang="zh-CN" altLang="en-US" smtClean="0"/>
              <a:t>  </a:t>
            </a:r>
            <a:endParaRPr lang="en-US" altLang="zh-CN" smtClean="0"/>
          </a:p>
          <a:p>
            <a:endParaRPr lang="en-US" altLang="zh-CN" smtClean="0"/>
          </a:p>
          <a:p>
            <a:pPr>
              <a:buFont typeface="Wingdings 3" pitchFamily="18" charset="2"/>
              <a:buNone/>
            </a:pPr>
            <a:r>
              <a:rPr lang="zh-CN" altLang="en-US" smtClean="0">
                <a:solidFill>
                  <a:srgbClr val="FF0000"/>
                </a:solidFill>
              </a:rPr>
              <a:t>（课本 </a:t>
            </a:r>
            <a:r>
              <a:rPr lang="en-US" altLang="zh-CN" smtClean="0">
                <a:solidFill>
                  <a:srgbClr val="FF0000"/>
                </a:solidFill>
              </a:rPr>
              <a:t>P.61</a:t>
            </a:r>
            <a:r>
              <a:rPr lang="zh-CN" altLang="en-US" smtClean="0">
                <a:solidFill>
                  <a:srgbClr val="FF0000"/>
                </a:solidFill>
              </a:rPr>
              <a:t>的说明）</a:t>
            </a:r>
          </a:p>
        </p:txBody>
      </p:sp>
      <p:sp>
        <p:nvSpPr>
          <p:cNvPr id="3" name="标题 2"/>
          <p:cNvSpPr>
            <a:spLocks noGrp="1"/>
          </p:cNvSpPr>
          <p:nvPr>
            <p:ph type="title"/>
          </p:nvPr>
        </p:nvSpPr>
        <p:spPr/>
        <p:txBody>
          <a:bodyPr/>
          <a:lstStyle/>
          <a:p>
            <a:pPr>
              <a:defRPr/>
            </a:pPr>
            <a:r>
              <a:rPr lang="zh-CN" altLang="en-US" dirty="0" smtClean="0"/>
              <a:t>自变量变化趋势比较</a:t>
            </a:r>
            <a:endParaRPr lang="zh-CN" altLang="en-US" dirty="0"/>
          </a:p>
        </p:txBody>
      </p:sp>
      <p:graphicFrame>
        <p:nvGraphicFramePr>
          <p:cNvPr id="5" name="Object 2"/>
          <p:cNvGraphicFramePr>
            <a:graphicFrameLocks noChangeAspect="1"/>
          </p:cNvGraphicFramePr>
          <p:nvPr/>
        </p:nvGraphicFramePr>
        <p:xfrm>
          <a:off x="857250" y="1544638"/>
          <a:ext cx="1879600" cy="584200"/>
        </p:xfrm>
        <a:graphic>
          <a:graphicData uri="http://schemas.openxmlformats.org/presentationml/2006/ole">
            <p:oleObj spid="_x0000_s13314" name="Equation" r:id="rId3" imgW="939600" imgH="291960" progId="Equation.DSMT4">
              <p:embed/>
            </p:oleObj>
          </a:graphicData>
        </a:graphic>
      </p:graphicFrame>
      <p:graphicFrame>
        <p:nvGraphicFramePr>
          <p:cNvPr id="4" name="Object 3"/>
          <p:cNvGraphicFramePr>
            <a:graphicFrameLocks noChangeAspect="1"/>
          </p:cNvGraphicFramePr>
          <p:nvPr/>
        </p:nvGraphicFramePr>
        <p:xfrm>
          <a:off x="857250" y="3830638"/>
          <a:ext cx="4419600" cy="584200"/>
        </p:xfrm>
        <a:graphic>
          <a:graphicData uri="http://schemas.openxmlformats.org/presentationml/2006/ole">
            <p:oleObj spid="_x0000_s13315" name="Equation" r:id="rId4" imgW="2209680" imgH="291960" progId="Equation.DSMT4">
              <p:embed/>
            </p:oleObj>
          </a:graphicData>
        </a:graphic>
      </p:graphicFrame>
      <p:grpSp>
        <p:nvGrpSpPr>
          <p:cNvPr id="6" name="组合 5"/>
          <p:cNvGrpSpPr>
            <a:grpSpLocks/>
          </p:cNvGrpSpPr>
          <p:nvPr/>
        </p:nvGrpSpPr>
        <p:grpSpPr bwMode="auto">
          <a:xfrm>
            <a:off x="5364163" y="1643063"/>
            <a:ext cx="3290887" cy="700087"/>
            <a:chOff x="5786446" y="2357430"/>
            <a:chExt cx="3290281" cy="699791"/>
          </a:xfrm>
        </p:grpSpPr>
        <p:cxnSp>
          <p:nvCxnSpPr>
            <p:cNvPr id="7" name="直接箭头连接符 6"/>
            <p:cNvCxnSpPr/>
            <p:nvPr/>
          </p:nvCxnSpPr>
          <p:spPr>
            <a:xfrm>
              <a:off x="5786446" y="2587520"/>
              <a:ext cx="2499852" cy="158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椭圆 7"/>
            <p:cNvSpPr>
              <a:spLocks noChangeAspect="1"/>
            </p:cNvSpPr>
            <p:nvPr/>
          </p:nvSpPr>
          <p:spPr>
            <a:xfrm>
              <a:off x="6983201" y="2533567"/>
              <a:ext cx="107930" cy="10790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9" name="直接箭头连接符 8"/>
            <p:cNvCxnSpPr/>
            <p:nvPr/>
          </p:nvCxnSpPr>
          <p:spPr>
            <a:xfrm>
              <a:off x="6337207" y="2427250"/>
              <a:ext cx="541238" cy="1586"/>
            </a:xfrm>
            <a:prstGeom prst="straightConnector1">
              <a:avLst/>
            </a:prstGeom>
            <a:ln w="28575">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7195886" y="2427250"/>
              <a:ext cx="539651" cy="1586"/>
            </a:xfrm>
            <a:prstGeom prst="straightConnector1">
              <a:avLst/>
            </a:prstGeom>
            <a:ln w="28575">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sp>
          <p:nvSpPr>
            <p:cNvPr id="13337" name="矩形 10"/>
            <p:cNvSpPr>
              <a:spLocks noChangeArrowheads="1"/>
            </p:cNvSpPr>
            <p:nvPr/>
          </p:nvSpPr>
          <p:spPr bwMode="auto">
            <a:xfrm>
              <a:off x="6843526" y="2600214"/>
              <a:ext cx="438069" cy="457007"/>
            </a:xfrm>
            <a:prstGeom prst="rect">
              <a:avLst/>
            </a:prstGeom>
            <a:noFill/>
            <a:ln w="9525">
              <a:noFill/>
              <a:miter lim="800000"/>
              <a:headEnd/>
              <a:tailEnd/>
            </a:ln>
          </p:spPr>
          <p:txBody>
            <a:bodyPr wrap="none">
              <a:spAutoFit/>
            </a:bodyPr>
            <a:lstStyle/>
            <a:p>
              <a:r>
                <a:rPr lang="en-US" altLang="zh-CN" sz="2400" b="1" i="1">
                  <a:solidFill>
                    <a:srgbClr val="FF0000"/>
                  </a:solidFill>
                  <a:latin typeface="Times New Roman" pitchFamily="18" charset="0"/>
                  <a:cs typeface="Times New Roman" pitchFamily="18" charset="0"/>
                </a:rPr>
                <a:t>x</a:t>
              </a:r>
              <a:r>
                <a:rPr lang="en-US" altLang="zh-CN" sz="2400" b="1" baseline="-25000">
                  <a:solidFill>
                    <a:srgbClr val="FF0000"/>
                  </a:solidFill>
                  <a:latin typeface="Times New Roman" pitchFamily="18" charset="0"/>
                  <a:cs typeface="Times New Roman" pitchFamily="18" charset="0"/>
                </a:rPr>
                <a:t>0</a:t>
              </a:r>
              <a:endParaRPr lang="zh-CN" altLang="en-US">
                <a:solidFill>
                  <a:srgbClr val="FF0000"/>
                </a:solidFill>
              </a:endParaRPr>
            </a:p>
          </p:txBody>
        </p:sp>
        <p:sp>
          <p:nvSpPr>
            <p:cNvPr id="13338" name="矩形 11"/>
            <p:cNvSpPr>
              <a:spLocks noChangeArrowheads="1"/>
            </p:cNvSpPr>
            <p:nvPr/>
          </p:nvSpPr>
          <p:spPr bwMode="auto">
            <a:xfrm>
              <a:off x="8357722" y="2357430"/>
              <a:ext cx="719005" cy="457006"/>
            </a:xfrm>
            <a:prstGeom prst="rect">
              <a:avLst/>
            </a:prstGeom>
            <a:noFill/>
            <a:ln w="9525">
              <a:noFill/>
              <a:miter lim="800000"/>
              <a:headEnd/>
              <a:tailEnd/>
            </a:ln>
          </p:spPr>
          <p:txBody>
            <a:bodyPr wrap="none">
              <a:spAutoFit/>
            </a:bodyPr>
            <a:lstStyle/>
            <a:p>
              <a:r>
                <a:rPr lang="en-US" altLang="zh-CN" sz="2400" b="1" i="1">
                  <a:latin typeface="Times New Roman" pitchFamily="18" charset="0"/>
                  <a:cs typeface="Times New Roman" pitchFamily="18" charset="0"/>
                </a:rPr>
                <a:t>x</a:t>
              </a:r>
              <a:r>
                <a:rPr lang="zh-CN" altLang="en-US" sz="2400" b="1" i="1">
                  <a:latin typeface="Times New Roman" pitchFamily="18" charset="0"/>
                  <a:cs typeface="Times New Roman" pitchFamily="18" charset="0"/>
                </a:rPr>
                <a:t> </a:t>
              </a:r>
              <a:r>
                <a:rPr lang="zh-CN" altLang="en-US" sz="2400" b="1">
                  <a:latin typeface="Times New Roman" pitchFamily="18" charset="0"/>
                  <a:cs typeface="Times New Roman" pitchFamily="18" charset="0"/>
                </a:rPr>
                <a:t>轴</a:t>
              </a:r>
              <a:endParaRPr lang="zh-CN" altLang="en-US"/>
            </a:p>
          </p:txBody>
        </p:sp>
      </p:grpSp>
      <p:grpSp>
        <p:nvGrpSpPr>
          <p:cNvPr id="11" name="组合 12"/>
          <p:cNvGrpSpPr>
            <a:grpSpLocks/>
          </p:cNvGrpSpPr>
          <p:nvPr/>
        </p:nvGrpSpPr>
        <p:grpSpPr bwMode="auto">
          <a:xfrm>
            <a:off x="5364163" y="2309813"/>
            <a:ext cx="2979737" cy="2686050"/>
            <a:chOff x="4921758" y="1142984"/>
            <a:chExt cx="2978710" cy="2685769"/>
          </a:xfrm>
        </p:grpSpPr>
        <p:cxnSp>
          <p:nvCxnSpPr>
            <p:cNvPr id="14" name="直接箭头连接符 13"/>
            <p:cNvCxnSpPr/>
            <p:nvPr/>
          </p:nvCxnSpPr>
          <p:spPr>
            <a:xfrm>
              <a:off x="5543844" y="2641427"/>
              <a:ext cx="539564" cy="1587"/>
            </a:xfrm>
            <a:prstGeom prst="straightConnector1">
              <a:avLst/>
            </a:prstGeom>
            <a:ln w="28575">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6400798" y="2641427"/>
              <a:ext cx="539564" cy="1587"/>
            </a:xfrm>
            <a:prstGeom prst="straightConnector1">
              <a:avLst/>
            </a:prstGeom>
            <a:ln w="28575">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椭圆 15"/>
            <p:cNvSpPr>
              <a:spLocks noChangeAspect="1"/>
            </p:cNvSpPr>
            <p:nvPr/>
          </p:nvSpPr>
          <p:spPr>
            <a:xfrm>
              <a:off x="6188146" y="2616030"/>
              <a:ext cx="107913" cy="1079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323" name="矩形 16"/>
            <p:cNvSpPr>
              <a:spLocks noChangeArrowheads="1"/>
            </p:cNvSpPr>
            <p:nvPr/>
          </p:nvSpPr>
          <p:spPr bwMode="auto">
            <a:xfrm>
              <a:off x="6048494" y="2681111"/>
              <a:ext cx="471325" cy="457152"/>
            </a:xfrm>
            <a:prstGeom prst="rect">
              <a:avLst/>
            </a:prstGeom>
            <a:noFill/>
            <a:ln w="9525">
              <a:noFill/>
              <a:miter lim="800000"/>
              <a:headEnd/>
              <a:tailEnd/>
            </a:ln>
          </p:spPr>
          <p:txBody>
            <a:bodyPr wrap="none">
              <a:spAutoFit/>
            </a:bodyPr>
            <a:lstStyle/>
            <a:p>
              <a:r>
                <a:rPr lang="en-US" altLang="zh-CN" sz="2400" b="1" i="1">
                  <a:solidFill>
                    <a:srgbClr val="FF0000"/>
                  </a:solidFill>
                  <a:latin typeface="Times New Roman" pitchFamily="18" charset="0"/>
                  <a:cs typeface="Times New Roman" pitchFamily="18" charset="0"/>
                </a:rPr>
                <a:t>P</a:t>
              </a:r>
              <a:r>
                <a:rPr lang="en-US" altLang="zh-CN" sz="2400" b="1" baseline="-25000">
                  <a:solidFill>
                    <a:srgbClr val="FF0000"/>
                  </a:solidFill>
                  <a:latin typeface="Times New Roman" pitchFamily="18" charset="0"/>
                  <a:cs typeface="Times New Roman" pitchFamily="18" charset="0"/>
                </a:rPr>
                <a:t>0</a:t>
              </a:r>
              <a:endParaRPr lang="zh-CN" altLang="en-US">
                <a:solidFill>
                  <a:srgbClr val="FF0000"/>
                </a:solidFill>
              </a:endParaRPr>
            </a:p>
          </p:txBody>
        </p:sp>
        <p:cxnSp>
          <p:nvCxnSpPr>
            <p:cNvPr id="18" name="直接箭头连接符 17"/>
            <p:cNvCxnSpPr/>
            <p:nvPr/>
          </p:nvCxnSpPr>
          <p:spPr>
            <a:xfrm>
              <a:off x="4991584" y="3454142"/>
              <a:ext cx="2501038" cy="158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325" name="矩形 18"/>
            <p:cNvSpPr>
              <a:spLocks noChangeArrowheads="1"/>
            </p:cNvSpPr>
            <p:nvPr/>
          </p:nvSpPr>
          <p:spPr bwMode="auto">
            <a:xfrm>
              <a:off x="7564034" y="3223979"/>
              <a:ext cx="336434" cy="457152"/>
            </a:xfrm>
            <a:prstGeom prst="rect">
              <a:avLst/>
            </a:prstGeom>
            <a:noFill/>
            <a:ln w="9525">
              <a:noFill/>
              <a:miter lim="800000"/>
              <a:headEnd/>
              <a:tailEnd/>
            </a:ln>
          </p:spPr>
          <p:txBody>
            <a:bodyPr wrap="none">
              <a:spAutoFit/>
            </a:bodyPr>
            <a:lstStyle/>
            <a:p>
              <a:r>
                <a:rPr lang="en-US" altLang="zh-CN" sz="2400" b="1" i="1">
                  <a:latin typeface="Times New Roman" pitchFamily="18" charset="0"/>
                  <a:cs typeface="Times New Roman" pitchFamily="18" charset="0"/>
                </a:rPr>
                <a:t>x</a:t>
              </a:r>
              <a:endParaRPr lang="zh-CN" altLang="en-US"/>
            </a:p>
          </p:txBody>
        </p:sp>
        <p:cxnSp>
          <p:nvCxnSpPr>
            <p:cNvPr id="20" name="直接箭头连接符 19"/>
            <p:cNvCxnSpPr/>
            <p:nvPr/>
          </p:nvCxnSpPr>
          <p:spPr>
            <a:xfrm rot="5400000" flipH="1" flipV="1">
              <a:off x="4205782" y="2704921"/>
              <a:ext cx="2160361" cy="158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327" name="矩形 20"/>
            <p:cNvSpPr>
              <a:spLocks noChangeArrowheads="1"/>
            </p:cNvSpPr>
            <p:nvPr/>
          </p:nvSpPr>
          <p:spPr bwMode="auto">
            <a:xfrm>
              <a:off x="5129649" y="1142984"/>
              <a:ext cx="318977" cy="457152"/>
            </a:xfrm>
            <a:prstGeom prst="rect">
              <a:avLst/>
            </a:prstGeom>
            <a:noFill/>
            <a:ln w="9525">
              <a:noFill/>
              <a:miter lim="800000"/>
              <a:headEnd/>
              <a:tailEnd/>
            </a:ln>
          </p:spPr>
          <p:txBody>
            <a:bodyPr wrap="none">
              <a:spAutoFit/>
            </a:bodyPr>
            <a:lstStyle/>
            <a:p>
              <a:r>
                <a:rPr lang="en-US" altLang="zh-CN" sz="2400" b="1" i="1">
                  <a:latin typeface="Times New Roman" pitchFamily="18" charset="0"/>
                  <a:cs typeface="Times New Roman" pitchFamily="18" charset="0"/>
                </a:rPr>
                <a:t>y</a:t>
              </a:r>
              <a:endParaRPr lang="zh-CN" altLang="en-US"/>
            </a:p>
          </p:txBody>
        </p:sp>
        <p:sp>
          <p:nvSpPr>
            <p:cNvPr id="13328" name="矩形 21"/>
            <p:cNvSpPr>
              <a:spLocks noChangeArrowheads="1"/>
            </p:cNvSpPr>
            <p:nvPr/>
          </p:nvSpPr>
          <p:spPr bwMode="auto">
            <a:xfrm>
              <a:off x="4921758" y="3371601"/>
              <a:ext cx="404673" cy="457152"/>
            </a:xfrm>
            <a:prstGeom prst="rect">
              <a:avLst/>
            </a:prstGeom>
            <a:noFill/>
            <a:ln w="9525">
              <a:noFill/>
              <a:miter lim="800000"/>
              <a:headEnd/>
              <a:tailEnd/>
            </a:ln>
          </p:spPr>
          <p:txBody>
            <a:bodyPr wrap="none">
              <a:spAutoFit/>
            </a:bodyPr>
            <a:lstStyle/>
            <a:p>
              <a:r>
                <a:rPr lang="en-US" altLang="zh-CN" sz="2400" b="1" i="1">
                  <a:latin typeface="Times New Roman" pitchFamily="18" charset="0"/>
                  <a:cs typeface="Times New Roman" pitchFamily="18" charset="0"/>
                </a:rPr>
                <a:t>O</a:t>
              </a:r>
              <a:endParaRPr lang="zh-CN" altLang="en-US"/>
            </a:p>
          </p:txBody>
        </p:sp>
        <p:cxnSp>
          <p:nvCxnSpPr>
            <p:cNvPr id="23" name="曲线连接符 22"/>
            <p:cNvCxnSpPr/>
            <p:nvPr/>
          </p:nvCxnSpPr>
          <p:spPr>
            <a:xfrm rot="5400000">
              <a:off x="6215056" y="2000195"/>
              <a:ext cx="571440" cy="428477"/>
            </a:xfrm>
            <a:prstGeom prst="curvedConnector3">
              <a:avLst>
                <a:gd name="adj1" fmla="val 50000"/>
              </a:avLst>
            </a:prstGeom>
            <a:ln w="28575">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曲线连接符 23"/>
            <p:cNvCxnSpPr/>
            <p:nvPr/>
          </p:nvCxnSpPr>
          <p:spPr>
            <a:xfrm rot="16200000" flipH="1">
              <a:off x="5700891" y="2028759"/>
              <a:ext cx="500011" cy="357064"/>
            </a:xfrm>
            <a:prstGeom prst="curvedConnector3">
              <a:avLst>
                <a:gd name="adj1" fmla="val 50000"/>
              </a:avLst>
            </a:prstGeom>
            <a:ln w="28575">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形状 33"/>
            <p:cNvCxnSpPr>
              <a:endCxn id="13323" idx="1"/>
            </p:cNvCxnSpPr>
            <p:nvPr/>
          </p:nvCxnSpPr>
          <p:spPr>
            <a:xfrm flipV="1">
              <a:off x="5572409" y="2912861"/>
              <a:ext cx="476086" cy="301593"/>
            </a:xfrm>
            <a:prstGeom prst="curvedConnector3">
              <a:avLst>
                <a:gd name="adj1" fmla="val 50000"/>
              </a:avLst>
            </a:prstGeom>
            <a:ln w="28575">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曲线连接符 25"/>
            <p:cNvCxnSpPr/>
            <p:nvPr/>
          </p:nvCxnSpPr>
          <p:spPr>
            <a:xfrm rot="16200000" flipV="1">
              <a:off x="6457885" y="2814489"/>
              <a:ext cx="357151" cy="357064"/>
            </a:xfrm>
            <a:prstGeom prst="curvedConnector3">
              <a:avLst>
                <a:gd name="adj1" fmla="val 50000"/>
              </a:avLst>
            </a:prstGeom>
            <a:ln w="28575">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 calcmode="lin" valueType="num">
                                      <p:cBhvr>
                                        <p:cTn id="15"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7" end="7"/>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bwMode="auto">
          <a:noFill/>
        </p:spPr>
        <p:txBody>
          <a:bodyPr/>
          <a:lstStyle/>
          <a:p>
            <a:r>
              <a:rPr lang="zh-CN" altLang="en-US" smtClean="0">
                <a:effectLst/>
              </a:rPr>
              <a:t>一、平面点集   </a:t>
            </a:r>
            <a:r>
              <a:rPr lang="en-US" altLang="zh-CN" i="1" smtClean="0">
                <a:effectLst/>
              </a:rPr>
              <a:t>n</a:t>
            </a:r>
            <a:r>
              <a:rPr lang="en-US" altLang="zh-CN" smtClean="0">
                <a:effectLst/>
              </a:rPr>
              <a:t> </a:t>
            </a:r>
            <a:r>
              <a:rPr lang="zh-CN" altLang="en-US" smtClean="0">
                <a:effectLst/>
              </a:rPr>
              <a:t>维空间</a:t>
            </a:r>
            <a:endParaRPr lang="en-US" altLang="zh-CN" smtClean="0">
              <a:effectLst/>
            </a:endParaRPr>
          </a:p>
        </p:txBody>
      </p:sp>
      <p:sp>
        <p:nvSpPr>
          <p:cNvPr id="65539" name="Rectangle 3"/>
          <p:cNvSpPr>
            <a:spLocks noGrp="1"/>
          </p:cNvSpPr>
          <p:nvPr>
            <p:ph type="body" idx="1"/>
          </p:nvPr>
        </p:nvSpPr>
        <p:spPr/>
        <p:txBody>
          <a:bodyPr/>
          <a:lstStyle/>
          <a:p>
            <a:r>
              <a:rPr lang="zh-CN" altLang="en-US" smtClean="0"/>
              <a:t>建立了坐标系的平面称为</a:t>
            </a:r>
            <a:r>
              <a:rPr lang="zh-CN" altLang="en-US" smtClean="0">
                <a:solidFill>
                  <a:srgbClr val="FF0000"/>
                </a:solidFill>
              </a:rPr>
              <a:t>坐标平面</a:t>
            </a:r>
            <a:r>
              <a:rPr lang="zh-CN" altLang="en-US" smtClean="0"/>
              <a:t>．</a:t>
            </a:r>
          </a:p>
          <a:p>
            <a:pPr>
              <a:buFont typeface="Wingdings 3" pitchFamily="18" charset="2"/>
              <a:buNone/>
            </a:pPr>
            <a:endParaRPr lang="zh-CN" altLang="en-US" smtClean="0"/>
          </a:p>
          <a:p>
            <a:r>
              <a:rPr lang="zh-CN" altLang="en-US" smtClean="0"/>
              <a:t>坐标平面上的点             二元有序数组 </a:t>
            </a:r>
            <a:r>
              <a:rPr lang="en-US" altLang="zh-CN" smtClean="0"/>
              <a:t>(</a:t>
            </a:r>
            <a:r>
              <a:rPr lang="en-US" altLang="zh-CN" i="1" smtClean="0"/>
              <a:t>x</a:t>
            </a:r>
            <a:r>
              <a:rPr lang="en-US" altLang="zh-CN" smtClean="0"/>
              <a:t>, </a:t>
            </a:r>
            <a:r>
              <a:rPr lang="en-US" altLang="zh-CN" i="1" smtClean="0"/>
              <a:t>y</a:t>
            </a:r>
            <a:r>
              <a:rPr lang="en-US" altLang="zh-CN" smtClean="0"/>
              <a:t>)</a:t>
            </a:r>
            <a:r>
              <a:rPr lang="zh-CN" altLang="en-US" smtClean="0"/>
              <a:t>，即</a:t>
            </a:r>
          </a:p>
          <a:p>
            <a:pPr>
              <a:buFont typeface="Wingdings 3" pitchFamily="18" charset="2"/>
              <a:buNone/>
            </a:pPr>
            <a:r>
              <a:rPr lang="en-US" altLang="zh-CN" i="1" smtClean="0"/>
              <a:t>	R</a:t>
            </a:r>
            <a:r>
              <a:rPr lang="en-US" altLang="zh-CN" baseline="30000" smtClean="0"/>
              <a:t>2</a:t>
            </a:r>
            <a:r>
              <a:rPr lang="zh-CN" altLang="en-US" smtClean="0"/>
              <a:t> </a:t>
            </a:r>
            <a:r>
              <a:rPr lang="en-US" altLang="zh-CN" smtClean="0"/>
              <a:t>= { (</a:t>
            </a:r>
            <a:r>
              <a:rPr lang="en-US" altLang="zh-CN" i="1" smtClean="0"/>
              <a:t>x</a:t>
            </a:r>
            <a:r>
              <a:rPr lang="en-US" altLang="zh-CN" smtClean="0"/>
              <a:t>, </a:t>
            </a:r>
            <a:r>
              <a:rPr lang="en-US" altLang="zh-CN" i="1" smtClean="0"/>
              <a:t>y</a:t>
            </a:r>
            <a:r>
              <a:rPr lang="en-US" altLang="zh-CN" smtClean="0"/>
              <a:t>) | </a:t>
            </a:r>
            <a:r>
              <a:rPr lang="en-US" altLang="zh-CN" i="1" smtClean="0"/>
              <a:t>x</a:t>
            </a:r>
            <a:r>
              <a:rPr lang="zh-CN" altLang="en-US" smtClean="0"/>
              <a:t>、</a:t>
            </a:r>
            <a:r>
              <a:rPr lang="en-US" altLang="zh-CN" i="1" smtClean="0"/>
              <a:t>y</a:t>
            </a:r>
            <a:r>
              <a:rPr lang="en-US" altLang="zh-CN" smtClean="0">
                <a:sym typeface="Symbol" pitchFamily="18" charset="2"/>
              </a:rPr>
              <a:t> </a:t>
            </a:r>
            <a:r>
              <a:rPr lang="en-US" altLang="zh-CN" i="1" smtClean="0">
                <a:sym typeface="Symbol" pitchFamily="18" charset="2"/>
              </a:rPr>
              <a:t>R</a:t>
            </a:r>
            <a:r>
              <a:rPr lang="en-US" altLang="zh-CN" smtClean="0">
                <a:sym typeface="Symbol" pitchFamily="18" charset="2"/>
              </a:rPr>
              <a:t> </a:t>
            </a:r>
            <a:r>
              <a:rPr lang="en-US" altLang="zh-CN" smtClean="0"/>
              <a:t>} </a:t>
            </a:r>
            <a:r>
              <a:rPr lang="zh-CN" altLang="en-US" smtClean="0"/>
              <a:t>就表示坐标平面．</a:t>
            </a:r>
          </a:p>
          <a:p>
            <a:pPr>
              <a:buFont typeface="Wingdings 3" pitchFamily="18" charset="2"/>
              <a:buNone/>
            </a:pPr>
            <a:endParaRPr lang="en-US" altLang="zh-CN" smtClean="0"/>
          </a:p>
          <a:p>
            <a:r>
              <a:rPr lang="zh-CN" altLang="en-US" smtClean="0"/>
              <a:t>坐标平面上具有某种性质 </a:t>
            </a:r>
            <a:r>
              <a:rPr lang="en-US" altLang="zh-CN" i="1" smtClean="0"/>
              <a:t>P</a:t>
            </a:r>
            <a:r>
              <a:rPr lang="en-US" altLang="zh-CN" smtClean="0"/>
              <a:t> </a:t>
            </a:r>
            <a:r>
              <a:rPr lang="zh-CN" altLang="en-US" smtClean="0"/>
              <a:t>的点的集合称为</a:t>
            </a:r>
            <a:r>
              <a:rPr lang="zh-CN" altLang="en-US" smtClean="0">
                <a:solidFill>
                  <a:srgbClr val="FF0000"/>
                </a:solidFill>
              </a:rPr>
              <a:t>平面点集</a:t>
            </a:r>
            <a:r>
              <a:rPr lang="zh-CN" altLang="en-US" smtClean="0"/>
              <a:t>，</a:t>
            </a:r>
          </a:p>
          <a:p>
            <a:pPr>
              <a:buFont typeface="Wingdings 3" pitchFamily="18" charset="2"/>
              <a:buNone/>
            </a:pPr>
            <a:r>
              <a:rPr lang="zh-CN" altLang="en-US" smtClean="0"/>
              <a:t>	记作 </a:t>
            </a:r>
            <a:r>
              <a:rPr lang="en-US" altLang="zh-CN" i="1" smtClean="0"/>
              <a:t>E</a:t>
            </a:r>
            <a:r>
              <a:rPr lang="zh-CN" altLang="en-US" smtClean="0"/>
              <a:t> </a:t>
            </a:r>
            <a:r>
              <a:rPr lang="en-US" altLang="zh-CN" smtClean="0"/>
              <a:t>= { (</a:t>
            </a:r>
            <a:r>
              <a:rPr lang="en-US" altLang="zh-CN" i="1" smtClean="0"/>
              <a:t>x</a:t>
            </a:r>
            <a:r>
              <a:rPr lang="en-US" altLang="zh-CN" smtClean="0"/>
              <a:t>, </a:t>
            </a:r>
            <a:r>
              <a:rPr lang="en-US" altLang="zh-CN" i="1" smtClean="0"/>
              <a:t>y</a:t>
            </a:r>
            <a:r>
              <a:rPr lang="en-US" altLang="zh-CN" smtClean="0"/>
              <a:t>) | (</a:t>
            </a:r>
            <a:r>
              <a:rPr lang="en-US" altLang="zh-CN" i="1" smtClean="0"/>
              <a:t>x</a:t>
            </a:r>
            <a:r>
              <a:rPr lang="en-US" altLang="zh-CN" smtClean="0"/>
              <a:t>, </a:t>
            </a:r>
            <a:r>
              <a:rPr lang="en-US" altLang="zh-CN" i="1" smtClean="0"/>
              <a:t>y</a:t>
            </a:r>
            <a:r>
              <a:rPr lang="en-US" altLang="zh-CN" smtClean="0"/>
              <a:t>) </a:t>
            </a:r>
            <a:r>
              <a:rPr lang="zh-CN" altLang="en-US" smtClean="0"/>
              <a:t>具有某种性质 </a:t>
            </a:r>
            <a:r>
              <a:rPr lang="en-US" altLang="zh-CN" i="1" smtClean="0"/>
              <a:t>P</a:t>
            </a:r>
            <a:r>
              <a:rPr lang="en-US" altLang="zh-CN" smtClean="0">
                <a:sym typeface="Symbol" pitchFamily="18" charset="2"/>
              </a:rPr>
              <a:t> </a:t>
            </a:r>
            <a:r>
              <a:rPr lang="en-US" altLang="zh-CN" smtClean="0"/>
              <a:t>}</a:t>
            </a:r>
            <a:r>
              <a:rPr lang="zh-CN" altLang="en-US" smtClean="0"/>
              <a:t>．</a:t>
            </a:r>
          </a:p>
        </p:txBody>
      </p:sp>
      <p:sp>
        <p:nvSpPr>
          <p:cNvPr id="65540" name="AutoShape 4"/>
          <p:cNvSpPr>
            <a:spLocks noChangeArrowheads="1"/>
          </p:cNvSpPr>
          <p:nvPr/>
        </p:nvSpPr>
        <p:spPr bwMode="auto">
          <a:xfrm>
            <a:off x="3189288" y="2508250"/>
            <a:ext cx="720725" cy="258763"/>
          </a:xfrm>
          <a:prstGeom prst="leftRightArrow">
            <a:avLst>
              <a:gd name="adj1" fmla="val 50000"/>
              <a:gd name="adj2" fmla="val 55705"/>
            </a:avLst>
          </a:prstGeom>
          <a:solidFill>
            <a:srgbClr val="FF0000"/>
          </a:solidFill>
          <a:ln w="9525">
            <a:no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2" end="2"/>
                                            </p:txEl>
                                          </p:spTgt>
                                        </p:tgtEl>
                                        <p:attrNameLst>
                                          <p:attrName>style.visibility</p:attrName>
                                        </p:attrNameLst>
                                      </p:cBhvr>
                                      <p:to>
                                        <p:strVal val="visible"/>
                                      </p:to>
                                    </p:set>
                                  </p:childTnLst>
                                </p:cTn>
                              </p:par>
                              <p:par>
                                <p:cTn id="11" presetID="17" presetClass="entr" presetSubtype="10" fill="hold" grpId="0" nodeType="withEffect">
                                  <p:stCondLst>
                                    <p:cond delay="0"/>
                                  </p:stCondLst>
                                  <p:childTnLst>
                                    <p:set>
                                      <p:cBhvr>
                                        <p:cTn id="12" dur="1" fill="hold">
                                          <p:stCondLst>
                                            <p:cond delay="0"/>
                                          </p:stCondLst>
                                        </p:cTn>
                                        <p:tgtEl>
                                          <p:spTgt spid="65540"/>
                                        </p:tgtEl>
                                        <p:attrNameLst>
                                          <p:attrName>style.visibility</p:attrName>
                                        </p:attrNameLst>
                                      </p:cBhvr>
                                      <p:to>
                                        <p:strVal val="visible"/>
                                      </p:to>
                                    </p:set>
                                    <p:anim calcmode="lin" valueType="num">
                                      <p:cBhvr>
                                        <p:cTn id="13" dur="500" fill="hold"/>
                                        <p:tgtEl>
                                          <p:spTgt spid="65540"/>
                                        </p:tgtEl>
                                        <p:attrNameLst>
                                          <p:attrName>ppt_w</p:attrName>
                                        </p:attrNameLst>
                                      </p:cBhvr>
                                      <p:tavLst>
                                        <p:tav tm="0">
                                          <p:val>
                                            <p:fltVal val="0"/>
                                          </p:val>
                                        </p:tav>
                                        <p:tav tm="100000">
                                          <p:val>
                                            <p:strVal val="#ppt_w"/>
                                          </p:val>
                                        </p:tav>
                                      </p:tavLst>
                                    </p:anim>
                                    <p:anim calcmode="lin" valueType="num">
                                      <p:cBhvr>
                                        <p:cTn id="14" dur="500" fill="hold"/>
                                        <p:tgtEl>
                                          <p:spTgt spid="65540"/>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74638"/>
            <a:ext cx="8229600" cy="5743575"/>
          </a:xfrm>
        </p:spPr>
        <p:txBody>
          <a:bodyPr>
            <a:spAutoFit/>
          </a:bodyPr>
          <a:lstStyle/>
          <a:p>
            <a:pPr>
              <a:buFont typeface="Wingdings 3" pitchFamily="18" charset="2"/>
              <a:buNone/>
            </a:pPr>
            <a:r>
              <a:rPr lang="zh-CN" altLang="en-US" smtClean="0">
                <a:solidFill>
                  <a:srgbClr val="0000FF"/>
                </a:solidFill>
              </a:rPr>
              <a:t>例：</a:t>
            </a:r>
            <a:r>
              <a:rPr lang="zh-CN" altLang="en-US" smtClean="0"/>
              <a:t>证明                            不存在．</a:t>
            </a:r>
            <a:r>
              <a:rPr lang="zh-CN" altLang="en-US" smtClean="0">
                <a:solidFill>
                  <a:srgbClr val="FF0000"/>
                </a:solidFill>
              </a:rPr>
              <a:t>（课本</a:t>
            </a:r>
            <a:r>
              <a:rPr lang="en-US" altLang="zh-CN" smtClean="0">
                <a:solidFill>
                  <a:srgbClr val="FF0000"/>
                </a:solidFill>
              </a:rPr>
              <a:t>P.61</a:t>
            </a:r>
            <a:r>
              <a:rPr lang="zh-CN" altLang="en-US" smtClean="0">
                <a:solidFill>
                  <a:srgbClr val="FF0000"/>
                </a:solidFill>
              </a:rPr>
              <a:t>）</a:t>
            </a:r>
            <a:endParaRPr lang="en-US" altLang="zh-CN" smtClean="0">
              <a:solidFill>
                <a:srgbClr val="FF0000"/>
              </a:solidFill>
            </a:endParaRPr>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证明：</a:t>
            </a:r>
            <a:r>
              <a:rPr lang="zh-CN" altLang="en-US" smtClean="0"/>
              <a:t>取 </a:t>
            </a:r>
            <a:r>
              <a:rPr lang="en-US" altLang="zh-CN" i="1" smtClean="0"/>
              <a:t>y</a:t>
            </a:r>
            <a:r>
              <a:rPr lang="zh-CN" altLang="en-US" smtClean="0"/>
              <a:t> </a:t>
            </a:r>
            <a:r>
              <a:rPr lang="en-US" altLang="zh-CN" smtClean="0"/>
              <a:t>=</a:t>
            </a:r>
            <a:r>
              <a:rPr lang="zh-CN" altLang="en-US" smtClean="0"/>
              <a:t> </a:t>
            </a:r>
            <a:r>
              <a:rPr lang="en-US" altLang="zh-CN" i="1" smtClean="0"/>
              <a:t>kx</a:t>
            </a:r>
            <a:r>
              <a:rPr lang="zh-CN" altLang="en-US" smtClean="0"/>
              <a:t>（</a:t>
            </a:r>
            <a:r>
              <a:rPr lang="en-US" altLang="zh-CN" i="1" smtClean="0"/>
              <a:t>k</a:t>
            </a:r>
            <a:r>
              <a:rPr lang="zh-CN" altLang="en-US" smtClean="0"/>
              <a:t> 为常数），则</a:t>
            </a: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r>
              <a:rPr lang="zh-CN" altLang="en-US" smtClean="0"/>
              <a:t>极限值与 </a:t>
            </a:r>
            <a:r>
              <a:rPr lang="en-US" altLang="zh-CN" i="1" smtClean="0"/>
              <a:t>k</a:t>
            </a:r>
            <a:r>
              <a:rPr lang="zh-CN" altLang="en-US" smtClean="0"/>
              <a:t> 有关，</a:t>
            </a:r>
            <a:endParaRPr lang="en-US" altLang="zh-CN" smtClean="0"/>
          </a:p>
          <a:p>
            <a:pPr>
              <a:buFont typeface="Wingdings 3" pitchFamily="18" charset="2"/>
              <a:buNone/>
            </a:pPr>
            <a:r>
              <a:rPr lang="zh-CN" altLang="en-US" smtClean="0"/>
              <a:t>也就是说沿着不同的直线趋于 </a:t>
            </a:r>
            <a:r>
              <a:rPr lang="en-US" altLang="zh-CN" smtClean="0"/>
              <a:t>(0, 0) </a:t>
            </a:r>
            <a:r>
              <a:rPr lang="zh-CN" altLang="en-US" smtClean="0"/>
              <a:t>时函数的极限不同，</a:t>
            </a:r>
            <a:endParaRPr lang="en-US" altLang="zh-CN" smtClean="0"/>
          </a:p>
          <a:p>
            <a:pPr>
              <a:lnSpc>
                <a:spcPct val="150000"/>
              </a:lnSpc>
              <a:buFont typeface="Wingdings 3" pitchFamily="18" charset="2"/>
              <a:buNone/>
            </a:pPr>
            <a:r>
              <a:rPr lang="zh-CN" altLang="en-US" smtClean="0"/>
              <a:t>故                            不存在．</a:t>
            </a:r>
            <a:endParaRPr lang="en-US" altLang="zh-CN" smtClean="0"/>
          </a:p>
          <a:p>
            <a:pPr>
              <a:lnSpc>
                <a:spcPct val="150000"/>
              </a:lnSpc>
              <a:buFont typeface="Wingdings 3" pitchFamily="18" charset="2"/>
              <a:buNone/>
            </a:pPr>
            <a:endParaRPr lang="en-US" altLang="zh-CN" smtClean="0"/>
          </a:p>
          <a:p>
            <a:pPr>
              <a:lnSpc>
                <a:spcPct val="150000"/>
              </a:lnSpc>
              <a:buFont typeface="Wingdings 3" pitchFamily="18" charset="2"/>
              <a:buNone/>
            </a:pPr>
            <a:r>
              <a:rPr lang="zh-CN" altLang="en-US" smtClean="0">
                <a:solidFill>
                  <a:srgbClr val="FF0000"/>
                </a:solidFill>
              </a:rPr>
              <a:t>注意：</a:t>
            </a:r>
            <a:endParaRPr lang="en-US" altLang="zh-CN" smtClean="0">
              <a:solidFill>
                <a:srgbClr val="FF0000"/>
              </a:solidFill>
            </a:endParaRPr>
          </a:p>
        </p:txBody>
      </p:sp>
      <p:graphicFrame>
        <p:nvGraphicFramePr>
          <p:cNvPr id="5" name="Object 2"/>
          <p:cNvGraphicFramePr>
            <a:graphicFrameLocks noChangeAspect="1"/>
          </p:cNvGraphicFramePr>
          <p:nvPr/>
        </p:nvGraphicFramePr>
        <p:xfrm>
          <a:off x="1908175" y="193675"/>
          <a:ext cx="2082800" cy="863600"/>
        </p:xfrm>
        <a:graphic>
          <a:graphicData uri="http://schemas.openxmlformats.org/presentationml/2006/ole">
            <p:oleObj spid="_x0000_s14338" name="Equation" r:id="rId3" imgW="1041120" imgH="431640" progId="Equation.DSMT4">
              <p:embed/>
            </p:oleObj>
          </a:graphicData>
        </a:graphic>
      </p:graphicFrame>
      <p:graphicFrame>
        <p:nvGraphicFramePr>
          <p:cNvPr id="6" name="Object 3"/>
          <p:cNvGraphicFramePr>
            <a:graphicFrameLocks noChangeAspect="1"/>
          </p:cNvGraphicFramePr>
          <p:nvPr/>
        </p:nvGraphicFramePr>
        <p:xfrm>
          <a:off x="946150" y="2228850"/>
          <a:ext cx="7442200" cy="990600"/>
        </p:xfrm>
        <a:graphic>
          <a:graphicData uri="http://schemas.openxmlformats.org/presentationml/2006/ole">
            <p:oleObj spid="_x0000_s14339" name="Equation" r:id="rId4" imgW="3720960" imgH="495000" progId="Equation.DSMT4">
              <p:embed/>
            </p:oleObj>
          </a:graphicData>
        </a:graphic>
      </p:graphicFrame>
      <p:sp>
        <p:nvSpPr>
          <p:cNvPr id="7" name="矩形 6"/>
          <p:cNvSpPr>
            <a:spLocks noChangeArrowheads="1"/>
          </p:cNvSpPr>
          <p:nvPr/>
        </p:nvSpPr>
        <p:spPr bwMode="auto">
          <a:xfrm>
            <a:off x="3000375" y="2228850"/>
            <a:ext cx="2071688" cy="928688"/>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8" name="矩形 7"/>
          <p:cNvSpPr>
            <a:spLocks noChangeArrowheads="1"/>
          </p:cNvSpPr>
          <p:nvPr/>
        </p:nvSpPr>
        <p:spPr bwMode="auto">
          <a:xfrm flipH="1">
            <a:off x="5072063" y="2228850"/>
            <a:ext cx="2071687" cy="928688"/>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9" name="矩形 8"/>
          <p:cNvSpPr>
            <a:spLocks noChangeArrowheads="1"/>
          </p:cNvSpPr>
          <p:nvPr/>
        </p:nvSpPr>
        <p:spPr bwMode="auto">
          <a:xfrm>
            <a:off x="7143750" y="2228850"/>
            <a:ext cx="1285875" cy="928688"/>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aphicFrame>
        <p:nvGraphicFramePr>
          <p:cNvPr id="10" name="Object 4"/>
          <p:cNvGraphicFramePr>
            <a:graphicFrameLocks noChangeAspect="1"/>
          </p:cNvGraphicFramePr>
          <p:nvPr/>
        </p:nvGraphicFramePr>
        <p:xfrm>
          <a:off x="971550" y="4164013"/>
          <a:ext cx="2082800" cy="863600"/>
        </p:xfrm>
        <a:graphic>
          <a:graphicData uri="http://schemas.openxmlformats.org/presentationml/2006/ole">
            <p:oleObj spid="_x0000_s14340" name="Equation" r:id="rId5" imgW="1041120" imgH="431640" progId="Equation.DSMT4">
              <p:embed/>
            </p:oleObj>
          </a:graphicData>
        </a:graphic>
      </p:graphicFrame>
      <p:graphicFrame>
        <p:nvGraphicFramePr>
          <p:cNvPr id="3" name="Object 9"/>
          <p:cNvGraphicFramePr>
            <a:graphicFrameLocks noChangeAspect="1"/>
          </p:cNvGraphicFramePr>
          <p:nvPr/>
        </p:nvGraphicFramePr>
        <p:xfrm>
          <a:off x="1644650" y="5265738"/>
          <a:ext cx="4699000" cy="939800"/>
        </p:xfrm>
        <a:graphic>
          <a:graphicData uri="http://schemas.openxmlformats.org/presentationml/2006/ole">
            <p:oleObj spid="_x0000_s14341" name="Equation" r:id="rId6" imgW="2349360" imgH="469800" progId="Equation.DSMT4">
              <p:embed/>
            </p:oleObj>
          </a:graphicData>
        </a:graphic>
      </p:graphicFrame>
      <p:cxnSp>
        <p:nvCxnSpPr>
          <p:cNvPr id="14" name="直接箭头连接符 13"/>
          <p:cNvCxnSpPr>
            <a:cxnSpLocks noChangeShapeType="1"/>
          </p:cNvCxnSpPr>
          <p:nvPr/>
        </p:nvCxnSpPr>
        <p:spPr bwMode="auto">
          <a:xfrm>
            <a:off x="6527800" y="5697538"/>
            <a:ext cx="900113" cy="1587"/>
          </a:xfrm>
          <a:prstGeom prst="straightConnector1">
            <a:avLst/>
          </a:prstGeom>
          <a:noFill/>
          <a:ln w="28575" algn="ctr">
            <a:solidFill>
              <a:srgbClr val="FF0000"/>
            </a:solidFill>
            <a:round/>
            <a:headEnd type="stealth" w="lg" len="lg"/>
            <a:tailEnd type="none" w="lg" len="lg"/>
          </a:ln>
        </p:spPr>
      </p:cxnSp>
      <p:grpSp>
        <p:nvGrpSpPr>
          <p:cNvPr id="4" name="Group 28"/>
          <p:cNvGrpSpPr>
            <a:grpSpLocks/>
          </p:cNvGrpSpPr>
          <p:nvPr/>
        </p:nvGrpSpPr>
        <p:grpSpPr bwMode="auto">
          <a:xfrm>
            <a:off x="6164263" y="4171950"/>
            <a:ext cx="2979737" cy="2686050"/>
            <a:chOff x="3883" y="2628"/>
            <a:chExt cx="1877" cy="1692"/>
          </a:xfrm>
        </p:grpSpPr>
        <p:sp>
          <p:nvSpPr>
            <p:cNvPr id="16" name="椭圆 15"/>
            <p:cNvSpPr>
              <a:spLocks noChangeAspect="1"/>
            </p:cNvSpPr>
            <p:nvPr/>
          </p:nvSpPr>
          <p:spPr>
            <a:xfrm>
              <a:off x="4681" y="3556"/>
              <a:ext cx="68" cy="6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350" name="矩形 16"/>
            <p:cNvSpPr>
              <a:spLocks noChangeArrowheads="1"/>
            </p:cNvSpPr>
            <p:nvPr/>
          </p:nvSpPr>
          <p:spPr bwMode="auto">
            <a:xfrm>
              <a:off x="4593" y="3249"/>
              <a:ext cx="638" cy="288"/>
            </a:xfrm>
            <a:prstGeom prst="rect">
              <a:avLst/>
            </a:prstGeom>
            <a:noFill/>
            <a:ln w="9525">
              <a:noFill/>
              <a:miter lim="800000"/>
              <a:headEnd/>
              <a:tailEnd/>
            </a:ln>
          </p:spPr>
          <p:txBody>
            <a:bodyPr wrap="none">
              <a:spAutoFit/>
            </a:bodyPr>
            <a:lstStyle/>
            <a:p>
              <a:r>
                <a:rPr lang="en-US" altLang="zh-CN" sz="2400" b="1" i="1">
                  <a:solidFill>
                    <a:srgbClr val="FF0000"/>
                  </a:solidFill>
                  <a:latin typeface="Times New Roman" pitchFamily="18" charset="0"/>
                  <a:cs typeface="Times New Roman" pitchFamily="18" charset="0"/>
                </a:rPr>
                <a:t>P</a:t>
              </a:r>
              <a:r>
                <a:rPr lang="en-US" altLang="zh-CN" sz="2400" b="1">
                  <a:solidFill>
                    <a:srgbClr val="FF0000"/>
                  </a:solidFill>
                  <a:latin typeface="Times New Roman" pitchFamily="18" charset="0"/>
                  <a:cs typeface="Times New Roman" pitchFamily="18" charset="0"/>
                </a:rPr>
                <a:t>(</a:t>
              </a:r>
              <a:r>
                <a:rPr lang="en-US" altLang="zh-CN" sz="2400" b="1" i="1">
                  <a:solidFill>
                    <a:srgbClr val="FF0000"/>
                  </a:solidFill>
                  <a:latin typeface="Times New Roman" pitchFamily="18" charset="0"/>
                  <a:cs typeface="Times New Roman" pitchFamily="18" charset="0"/>
                </a:rPr>
                <a:t>x</a:t>
              </a:r>
              <a:r>
                <a:rPr lang="en-US" altLang="zh-CN" sz="2400" b="1">
                  <a:solidFill>
                    <a:srgbClr val="FF0000"/>
                  </a:solidFill>
                  <a:latin typeface="Times New Roman" pitchFamily="18" charset="0"/>
                  <a:cs typeface="Times New Roman" pitchFamily="18" charset="0"/>
                </a:rPr>
                <a:t>, </a:t>
              </a:r>
              <a:r>
                <a:rPr lang="en-US" altLang="zh-CN" sz="2400" b="1" i="1">
                  <a:solidFill>
                    <a:srgbClr val="FF0000"/>
                  </a:solidFill>
                  <a:latin typeface="Times New Roman" pitchFamily="18" charset="0"/>
                  <a:cs typeface="Times New Roman" pitchFamily="18" charset="0"/>
                </a:rPr>
                <a:t>y</a:t>
              </a:r>
              <a:r>
                <a:rPr lang="en-US" altLang="zh-CN" sz="2400" b="1">
                  <a:solidFill>
                    <a:srgbClr val="FF0000"/>
                  </a:solidFill>
                  <a:latin typeface="Times New Roman" pitchFamily="18" charset="0"/>
                  <a:cs typeface="Times New Roman" pitchFamily="18" charset="0"/>
                </a:rPr>
                <a:t>)</a:t>
              </a:r>
              <a:endParaRPr lang="zh-CN" altLang="en-US" sz="2400">
                <a:solidFill>
                  <a:srgbClr val="FF0000"/>
                </a:solidFill>
                <a:latin typeface="Times New Roman" pitchFamily="18" charset="0"/>
              </a:endParaRPr>
            </a:p>
          </p:txBody>
        </p:sp>
        <p:cxnSp>
          <p:nvCxnSpPr>
            <p:cNvPr id="18" name="直接箭头连接符 17"/>
            <p:cNvCxnSpPr/>
            <p:nvPr/>
          </p:nvCxnSpPr>
          <p:spPr>
            <a:xfrm>
              <a:off x="3927" y="4084"/>
              <a:ext cx="1576"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4352" name="矩形 18"/>
            <p:cNvSpPr>
              <a:spLocks noChangeArrowheads="1"/>
            </p:cNvSpPr>
            <p:nvPr/>
          </p:nvSpPr>
          <p:spPr bwMode="auto">
            <a:xfrm>
              <a:off x="5548" y="3939"/>
              <a:ext cx="212" cy="288"/>
            </a:xfrm>
            <a:prstGeom prst="rect">
              <a:avLst/>
            </a:prstGeom>
            <a:noFill/>
            <a:ln w="9525">
              <a:noFill/>
              <a:miter lim="800000"/>
              <a:headEnd/>
              <a:tailEnd/>
            </a:ln>
          </p:spPr>
          <p:txBody>
            <a:bodyPr wrap="none">
              <a:spAutoFit/>
            </a:bodyPr>
            <a:lstStyle/>
            <a:p>
              <a:r>
                <a:rPr lang="en-US" altLang="zh-CN" sz="2400" b="1" i="1">
                  <a:latin typeface="Times New Roman" pitchFamily="18" charset="0"/>
                  <a:cs typeface="Times New Roman" pitchFamily="18" charset="0"/>
                </a:rPr>
                <a:t>x</a:t>
              </a:r>
              <a:endParaRPr lang="zh-CN" altLang="en-US"/>
            </a:p>
          </p:txBody>
        </p:sp>
        <p:cxnSp>
          <p:nvCxnSpPr>
            <p:cNvPr id="20" name="直接箭头连接符 19"/>
            <p:cNvCxnSpPr/>
            <p:nvPr/>
          </p:nvCxnSpPr>
          <p:spPr>
            <a:xfrm rot="5400000" flipH="1" flipV="1">
              <a:off x="3432" y="3612"/>
              <a:ext cx="1361"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4354" name="矩形 20"/>
            <p:cNvSpPr>
              <a:spLocks noChangeArrowheads="1"/>
            </p:cNvSpPr>
            <p:nvPr/>
          </p:nvSpPr>
          <p:spPr bwMode="auto">
            <a:xfrm>
              <a:off x="4014" y="2628"/>
              <a:ext cx="201" cy="288"/>
            </a:xfrm>
            <a:prstGeom prst="rect">
              <a:avLst/>
            </a:prstGeom>
            <a:noFill/>
            <a:ln w="9525">
              <a:noFill/>
              <a:miter lim="800000"/>
              <a:headEnd/>
              <a:tailEnd/>
            </a:ln>
          </p:spPr>
          <p:txBody>
            <a:bodyPr wrap="none">
              <a:spAutoFit/>
            </a:bodyPr>
            <a:lstStyle/>
            <a:p>
              <a:r>
                <a:rPr lang="en-US" altLang="zh-CN" sz="2400" b="1" i="1">
                  <a:latin typeface="Times New Roman" pitchFamily="18" charset="0"/>
                  <a:cs typeface="Times New Roman" pitchFamily="18" charset="0"/>
                </a:rPr>
                <a:t>y</a:t>
              </a:r>
              <a:endParaRPr lang="zh-CN" altLang="en-US"/>
            </a:p>
          </p:txBody>
        </p:sp>
        <p:sp>
          <p:nvSpPr>
            <p:cNvPr id="14355" name="矩形 21"/>
            <p:cNvSpPr>
              <a:spLocks noChangeArrowheads="1"/>
            </p:cNvSpPr>
            <p:nvPr/>
          </p:nvSpPr>
          <p:spPr bwMode="auto">
            <a:xfrm>
              <a:off x="3883" y="4032"/>
              <a:ext cx="255" cy="288"/>
            </a:xfrm>
            <a:prstGeom prst="rect">
              <a:avLst/>
            </a:prstGeom>
            <a:noFill/>
            <a:ln w="9525">
              <a:noFill/>
              <a:miter lim="800000"/>
              <a:headEnd/>
              <a:tailEnd/>
            </a:ln>
          </p:spPr>
          <p:txBody>
            <a:bodyPr wrap="none">
              <a:spAutoFit/>
            </a:bodyPr>
            <a:lstStyle/>
            <a:p>
              <a:r>
                <a:rPr lang="en-US" altLang="zh-CN" sz="2400" b="1" i="1">
                  <a:latin typeface="Times New Roman" pitchFamily="18" charset="0"/>
                  <a:cs typeface="Times New Roman" pitchFamily="18" charset="0"/>
                </a:rPr>
                <a:t>O</a:t>
              </a:r>
              <a:endParaRPr lang="zh-CN" altLang="en-US"/>
            </a:p>
          </p:txBody>
        </p:sp>
      </p:grpSp>
      <p:cxnSp>
        <p:nvCxnSpPr>
          <p:cNvPr id="15" name="直接箭头连接符 14"/>
          <p:cNvCxnSpPr>
            <a:cxnSpLocks noChangeShapeType="1"/>
          </p:cNvCxnSpPr>
          <p:nvPr/>
        </p:nvCxnSpPr>
        <p:spPr bwMode="auto">
          <a:xfrm flipH="1">
            <a:off x="6527800" y="5697538"/>
            <a:ext cx="0" cy="792162"/>
          </a:xfrm>
          <a:prstGeom prst="straightConnector1">
            <a:avLst/>
          </a:prstGeom>
          <a:noFill/>
          <a:ln w="28575" algn="ctr">
            <a:solidFill>
              <a:srgbClr val="FF0000"/>
            </a:solidFill>
            <a:round/>
            <a:headEnd/>
            <a:tailEnd type="stealth"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right)">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up)">
                                      <p:cBhvr>
                                        <p:cTn id="5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标题 2"/>
          <p:cNvSpPr>
            <a:spLocks noGrp="1"/>
          </p:cNvSpPr>
          <p:nvPr>
            <p:ph type="title"/>
          </p:nvPr>
        </p:nvSpPr>
        <p:spPr/>
        <p:txBody>
          <a:bodyPr/>
          <a:lstStyle/>
          <a:p>
            <a:r>
              <a:rPr lang="zh-CN" altLang="en-US" smtClean="0"/>
              <a:t>思考题</a:t>
            </a:r>
          </a:p>
        </p:txBody>
      </p:sp>
      <p:sp>
        <p:nvSpPr>
          <p:cNvPr id="2" name="内容占位符 1"/>
          <p:cNvSpPr>
            <a:spLocks noGrp="1"/>
          </p:cNvSpPr>
          <p:nvPr>
            <p:ph idx="1"/>
          </p:nvPr>
        </p:nvSpPr>
        <p:spPr>
          <a:xfrm>
            <a:off x="457200" y="1481138"/>
            <a:ext cx="8229600" cy="4765675"/>
          </a:xfrm>
        </p:spPr>
        <p:txBody>
          <a:bodyPr>
            <a:spAutoFit/>
          </a:bodyPr>
          <a:lstStyle/>
          <a:p>
            <a:pPr>
              <a:buFont typeface="Wingdings 3" pitchFamily="18" charset="2"/>
              <a:buNone/>
            </a:pPr>
            <a:r>
              <a:rPr lang="zh-CN" altLang="en-US" smtClean="0"/>
              <a:t>若点 </a:t>
            </a:r>
            <a:r>
              <a:rPr lang="en-US" altLang="zh-CN" smtClean="0"/>
              <a:t>(</a:t>
            </a:r>
            <a:r>
              <a:rPr lang="en-US" altLang="zh-CN" i="1" smtClean="0"/>
              <a:t>x</a:t>
            </a:r>
            <a:r>
              <a:rPr lang="en-US" altLang="zh-CN" smtClean="0"/>
              <a:t>, </a:t>
            </a:r>
            <a:r>
              <a:rPr lang="en-US" altLang="zh-CN" i="1" smtClean="0"/>
              <a:t>y</a:t>
            </a:r>
            <a:r>
              <a:rPr lang="en-US" altLang="zh-CN" smtClean="0"/>
              <a:t>) </a:t>
            </a:r>
            <a:r>
              <a:rPr lang="zh-CN" altLang="en-US" smtClean="0"/>
              <a:t>沿着无数多条平面直线趋于点 </a:t>
            </a:r>
            <a:r>
              <a:rPr lang="en-US" altLang="zh-CN" smtClean="0"/>
              <a:t>(</a:t>
            </a:r>
            <a:r>
              <a:rPr lang="en-US" altLang="zh-CN" i="1" smtClean="0"/>
              <a:t>x</a:t>
            </a:r>
            <a:r>
              <a:rPr lang="en-US" altLang="zh-CN" baseline="-25000" smtClean="0"/>
              <a:t>0</a:t>
            </a:r>
            <a:r>
              <a:rPr lang="en-US" altLang="zh-CN" smtClean="0"/>
              <a:t>, </a:t>
            </a:r>
            <a:r>
              <a:rPr lang="en-US" altLang="zh-CN" i="1" smtClean="0"/>
              <a:t>y</a:t>
            </a:r>
            <a:r>
              <a:rPr lang="en-US" altLang="zh-CN" baseline="-25000" smtClean="0"/>
              <a:t>0</a:t>
            </a:r>
            <a:r>
              <a:rPr lang="en-US" altLang="zh-CN" smtClean="0"/>
              <a:t>)</a:t>
            </a:r>
            <a:r>
              <a:rPr lang="zh-CN" altLang="en-US" smtClean="0"/>
              <a:t> 时，</a:t>
            </a:r>
            <a:r>
              <a:rPr lang="en-US" altLang="zh-CN" i="1" smtClean="0"/>
              <a:t>f</a:t>
            </a:r>
            <a:r>
              <a:rPr lang="en-US" altLang="zh-CN" smtClean="0"/>
              <a:t> (</a:t>
            </a:r>
            <a:r>
              <a:rPr lang="en-US" altLang="zh-CN" i="1" smtClean="0"/>
              <a:t>x</a:t>
            </a:r>
            <a:r>
              <a:rPr lang="en-US" altLang="zh-CN" smtClean="0"/>
              <a:t>, </a:t>
            </a:r>
            <a:r>
              <a:rPr lang="en-US" altLang="zh-CN" i="1" smtClean="0"/>
              <a:t>y</a:t>
            </a:r>
            <a:r>
              <a:rPr lang="en-US" altLang="zh-CN" smtClean="0"/>
              <a:t>) </a:t>
            </a:r>
          </a:p>
          <a:p>
            <a:pPr>
              <a:buFont typeface="Wingdings 3" pitchFamily="18" charset="2"/>
              <a:buNone/>
            </a:pPr>
            <a:r>
              <a:rPr lang="zh-CN" altLang="en-US" smtClean="0"/>
              <a:t>都趋于常数 </a:t>
            </a:r>
            <a:r>
              <a:rPr lang="en-US" altLang="zh-CN" i="1" smtClean="0"/>
              <a:t>A</a:t>
            </a:r>
            <a:r>
              <a:rPr lang="zh-CN" altLang="en-US" smtClean="0"/>
              <a:t>，能否由此断定                                     成立？</a:t>
            </a:r>
            <a:endParaRPr lang="en-US" altLang="zh-CN" smtClean="0"/>
          </a:p>
          <a:p>
            <a:pPr>
              <a:buFont typeface="Wingdings 3" pitchFamily="18" charset="2"/>
              <a:buNone/>
            </a:pPr>
            <a:endParaRPr lang="zh-CN" altLang="en-US" smtClean="0"/>
          </a:p>
          <a:p>
            <a:pPr>
              <a:buFont typeface="Wingdings 3" pitchFamily="18" charset="2"/>
              <a:buNone/>
            </a:pPr>
            <a:r>
              <a:rPr lang="zh-CN" altLang="en-US" smtClean="0">
                <a:solidFill>
                  <a:srgbClr val="0000FF"/>
                </a:solidFill>
              </a:rPr>
              <a:t>答：</a:t>
            </a:r>
            <a:r>
              <a:rPr lang="zh-CN" altLang="en-US" smtClean="0">
                <a:solidFill>
                  <a:srgbClr val="FF0000"/>
                </a:solidFill>
              </a:rPr>
              <a:t>不能！</a:t>
            </a:r>
            <a:endParaRPr lang="en-US" altLang="zh-CN" smtClean="0">
              <a:solidFill>
                <a:srgbClr val="FF0000"/>
              </a:solidFill>
            </a:endParaRPr>
          </a:p>
          <a:p>
            <a:pPr>
              <a:lnSpc>
                <a:spcPct val="200000"/>
              </a:lnSpc>
              <a:buFont typeface="Wingdings 3" pitchFamily="18" charset="2"/>
              <a:buNone/>
            </a:pPr>
            <a:r>
              <a:rPr lang="zh-CN" altLang="en-US" smtClean="0"/>
              <a:t>例如</a:t>
            </a:r>
            <a:endParaRPr lang="en-US" altLang="zh-CN" smtClean="0"/>
          </a:p>
          <a:p>
            <a:pPr>
              <a:lnSpc>
                <a:spcPct val="200000"/>
              </a:lnSpc>
              <a:buFont typeface="Wingdings 3" pitchFamily="18" charset="2"/>
              <a:buNone/>
            </a:pPr>
            <a:endParaRPr lang="en-US" altLang="zh-CN" smtClean="0"/>
          </a:p>
          <a:p>
            <a:pPr>
              <a:lnSpc>
                <a:spcPct val="200000"/>
              </a:lnSpc>
              <a:buFont typeface="Wingdings 3" pitchFamily="18" charset="2"/>
              <a:buNone/>
            </a:pPr>
            <a:endParaRPr lang="en-US" altLang="zh-CN" smtClean="0"/>
          </a:p>
          <a:p>
            <a:pPr>
              <a:lnSpc>
                <a:spcPct val="200000"/>
              </a:lnSpc>
              <a:buFont typeface="Wingdings 3" pitchFamily="18" charset="2"/>
              <a:buNone/>
            </a:pPr>
            <a:r>
              <a:rPr lang="zh-CN" altLang="en-US" smtClean="0"/>
              <a:t>    故                            不存在．</a:t>
            </a:r>
          </a:p>
        </p:txBody>
      </p:sp>
      <p:graphicFrame>
        <p:nvGraphicFramePr>
          <p:cNvPr id="5" name="Object 3"/>
          <p:cNvGraphicFramePr>
            <a:graphicFrameLocks noChangeAspect="1"/>
          </p:cNvGraphicFramePr>
          <p:nvPr/>
        </p:nvGraphicFramePr>
        <p:xfrm>
          <a:off x="4600575" y="1989138"/>
          <a:ext cx="2794000" cy="584200"/>
        </p:xfrm>
        <a:graphic>
          <a:graphicData uri="http://schemas.openxmlformats.org/presentationml/2006/ole">
            <p:oleObj spid="_x0000_s15362" name="Equation" r:id="rId4" imgW="1396800" imgH="291960" progId="Equation.DSMT4">
              <p:embed/>
            </p:oleObj>
          </a:graphicData>
        </a:graphic>
      </p:graphicFrame>
      <p:graphicFrame>
        <p:nvGraphicFramePr>
          <p:cNvPr id="4" name="Object 4"/>
          <p:cNvGraphicFramePr>
            <a:graphicFrameLocks noChangeAspect="1"/>
          </p:cNvGraphicFramePr>
          <p:nvPr/>
        </p:nvGraphicFramePr>
        <p:xfrm>
          <a:off x="1289050" y="3343275"/>
          <a:ext cx="6451600" cy="990600"/>
        </p:xfrm>
        <a:graphic>
          <a:graphicData uri="http://schemas.openxmlformats.org/presentationml/2006/ole">
            <p:oleObj spid="_x0000_s15363" name="Equation" r:id="rId5" imgW="3225600" imgH="495000" progId="Equation.DSMT4">
              <p:embed/>
            </p:oleObj>
          </a:graphicData>
        </a:graphic>
      </p:graphicFrame>
      <p:graphicFrame>
        <p:nvGraphicFramePr>
          <p:cNvPr id="6" name="Object 5"/>
          <p:cNvGraphicFramePr>
            <a:graphicFrameLocks noChangeAspect="1"/>
          </p:cNvGraphicFramePr>
          <p:nvPr/>
        </p:nvGraphicFramePr>
        <p:xfrm>
          <a:off x="1000125" y="4416425"/>
          <a:ext cx="6197600" cy="1016000"/>
        </p:xfrm>
        <a:graphic>
          <a:graphicData uri="http://schemas.openxmlformats.org/presentationml/2006/ole">
            <p:oleObj spid="_x0000_s15364" name="Equation" r:id="rId6" imgW="3098520" imgH="507960" progId="Equation.DSMT4">
              <p:embed/>
            </p:oleObj>
          </a:graphicData>
        </a:graphic>
      </p:graphicFrame>
      <p:graphicFrame>
        <p:nvGraphicFramePr>
          <p:cNvPr id="7" name="Object 6"/>
          <p:cNvGraphicFramePr>
            <a:graphicFrameLocks noChangeAspect="1"/>
          </p:cNvGraphicFramePr>
          <p:nvPr/>
        </p:nvGraphicFramePr>
        <p:xfrm>
          <a:off x="1258888" y="5516563"/>
          <a:ext cx="2082800" cy="889000"/>
        </p:xfrm>
        <a:graphic>
          <a:graphicData uri="http://schemas.openxmlformats.org/presentationml/2006/ole">
            <p:oleObj spid="_x0000_s15365" name="Equation" r:id="rId7" imgW="1041120" imgH="444240" progId="Equation.DSMT4">
              <p:embed/>
            </p:oleObj>
          </a:graphicData>
        </a:graphic>
      </p:graphicFrame>
      <p:sp>
        <p:nvSpPr>
          <p:cNvPr id="9" name="矩形 8"/>
          <p:cNvSpPr>
            <a:spLocks noChangeArrowheads="1"/>
          </p:cNvSpPr>
          <p:nvPr/>
        </p:nvSpPr>
        <p:spPr bwMode="auto">
          <a:xfrm>
            <a:off x="1285875" y="3314700"/>
            <a:ext cx="1065213" cy="985838"/>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0" name="矩形 9"/>
          <p:cNvSpPr>
            <a:spLocks noChangeArrowheads="1"/>
          </p:cNvSpPr>
          <p:nvPr/>
        </p:nvSpPr>
        <p:spPr bwMode="auto">
          <a:xfrm flipH="1">
            <a:off x="3348038" y="3314700"/>
            <a:ext cx="2071687" cy="985838"/>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1" name="矩形 10"/>
          <p:cNvSpPr>
            <a:spLocks noChangeArrowheads="1"/>
          </p:cNvSpPr>
          <p:nvPr/>
        </p:nvSpPr>
        <p:spPr bwMode="auto">
          <a:xfrm>
            <a:off x="5419725" y="3314700"/>
            <a:ext cx="1714500" cy="985838"/>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2" name="矩形 11"/>
          <p:cNvSpPr>
            <a:spLocks noChangeArrowheads="1"/>
          </p:cNvSpPr>
          <p:nvPr/>
        </p:nvSpPr>
        <p:spPr bwMode="auto">
          <a:xfrm flipH="1">
            <a:off x="7134225" y="3314700"/>
            <a:ext cx="714375" cy="985838"/>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3" name="矩形 12"/>
          <p:cNvSpPr>
            <a:spLocks noChangeArrowheads="1"/>
          </p:cNvSpPr>
          <p:nvPr/>
        </p:nvSpPr>
        <p:spPr bwMode="auto">
          <a:xfrm flipH="1">
            <a:off x="3059113" y="4357688"/>
            <a:ext cx="1714500" cy="985837"/>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4" name="矩形 13"/>
          <p:cNvSpPr>
            <a:spLocks noChangeArrowheads="1"/>
          </p:cNvSpPr>
          <p:nvPr/>
        </p:nvSpPr>
        <p:spPr bwMode="auto">
          <a:xfrm>
            <a:off x="4773613" y="4357688"/>
            <a:ext cx="1331912" cy="985837"/>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5" name="矩形 14"/>
          <p:cNvSpPr>
            <a:spLocks noChangeArrowheads="1"/>
          </p:cNvSpPr>
          <p:nvPr/>
        </p:nvSpPr>
        <p:spPr bwMode="auto">
          <a:xfrm flipH="1">
            <a:off x="6105525" y="4357688"/>
            <a:ext cx="1168400" cy="985837"/>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p:cTn id="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2">
                                            <p:txEl>
                                              <p:pRg st="3" end="3"/>
                                            </p:txEl>
                                          </p:spTgt>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explode.wav" builtIn="1"/>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457200" y="274638"/>
            <a:ext cx="8229600" cy="6297612"/>
          </a:xfrm>
        </p:spPr>
        <p:txBody>
          <a:bodyPr>
            <a:spAutoFit/>
          </a:bodyPr>
          <a:lstStyle/>
          <a:p>
            <a:pPr>
              <a:buFont typeface="Wingdings 3" pitchFamily="18" charset="2"/>
              <a:buNone/>
            </a:pPr>
            <a:r>
              <a:rPr lang="zh-CN" altLang="en-US" smtClean="0">
                <a:solidFill>
                  <a:srgbClr val="0000FF"/>
                </a:solidFill>
              </a:rPr>
              <a:t>例：</a:t>
            </a:r>
            <a:r>
              <a:rPr lang="zh-CN" altLang="en-US" smtClean="0"/>
              <a:t>求                                                </a:t>
            </a:r>
            <a:r>
              <a:rPr lang="zh-CN" altLang="en-US" smtClean="0">
                <a:solidFill>
                  <a:srgbClr val="FF0000"/>
                </a:solidFill>
              </a:rPr>
              <a:t>（课本</a:t>
            </a:r>
            <a:r>
              <a:rPr lang="en-US" altLang="zh-CN" smtClean="0">
                <a:solidFill>
                  <a:srgbClr val="FF0000"/>
                </a:solidFill>
              </a:rPr>
              <a:t>P.60</a:t>
            </a:r>
            <a:r>
              <a:rPr lang="zh-CN" altLang="en-US" smtClean="0">
                <a:solidFill>
                  <a:srgbClr val="FF0000"/>
                </a:solidFill>
              </a:rPr>
              <a:t>例</a:t>
            </a:r>
            <a:r>
              <a:rPr lang="en-US" altLang="zh-CN" smtClean="0">
                <a:solidFill>
                  <a:srgbClr val="FF0000"/>
                </a:solidFill>
              </a:rPr>
              <a:t>4</a:t>
            </a:r>
            <a:r>
              <a:rPr lang="zh-CN" altLang="en-US" smtClean="0">
                <a:solidFill>
                  <a:srgbClr val="FF0000"/>
                </a:solidFill>
              </a:rPr>
              <a:t>）</a:t>
            </a:r>
            <a:r>
              <a:rPr lang="zh-CN" altLang="en-US" smtClean="0"/>
              <a:t>．</a:t>
            </a: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解：</a:t>
            </a:r>
            <a:r>
              <a:rPr lang="zh-CN" altLang="en-US" smtClean="0"/>
              <a:t>令 </a:t>
            </a:r>
            <a:r>
              <a:rPr lang="en-US" altLang="zh-CN" i="1" smtClean="0">
                <a:solidFill>
                  <a:srgbClr val="FF0000"/>
                </a:solidFill>
              </a:rPr>
              <a:t>u</a:t>
            </a:r>
            <a:r>
              <a:rPr lang="zh-CN" altLang="en-US" smtClean="0">
                <a:solidFill>
                  <a:srgbClr val="FF0000"/>
                </a:solidFill>
              </a:rPr>
              <a:t> </a:t>
            </a:r>
            <a:r>
              <a:rPr lang="en-US" altLang="zh-CN" smtClean="0">
                <a:solidFill>
                  <a:srgbClr val="FF0000"/>
                </a:solidFill>
              </a:rPr>
              <a:t>=</a:t>
            </a:r>
            <a:r>
              <a:rPr lang="zh-CN" altLang="en-US" smtClean="0">
                <a:solidFill>
                  <a:srgbClr val="FF0000"/>
                </a:solidFill>
              </a:rPr>
              <a:t> </a:t>
            </a:r>
            <a:r>
              <a:rPr lang="en-US" altLang="zh-CN" i="1" smtClean="0">
                <a:solidFill>
                  <a:srgbClr val="FF0000"/>
                </a:solidFill>
              </a:rPr>
              <a:t>x</a:t>
            </a:r>
            <a:r>
              <a:rPr lang="en-US" altLang="zh-CN" baseline="30000" smtClean="0">
                <a:solidFill>
                  <a:srgbClr val="FF0000"/>
                </a:solidFill>
              </a:rPr>
              <a:t>2</a:t>
            </a:r>
            <a:r>
              <a:rPr lang="en-US" altLang="zh-CN" smtClean="0">
                <a:solidFill>
                  <a:srgbClr val="FF0000"/>
                </a:solidFill>
              </a:rPr>
              <a:t> + </a:t>
            </a:r>
            <a:r>
              <a:rPr lang="en-US" altLang="zh-CN" i="1" smtClean="0">
                <a:solidFill>
                  <a:srgbClr val="FF0000"/>
                </a:solidFill>
              </a:rPr>
              <a:t>y</a:t>
            </a:r>
            <a:r>
              <a:rPr lang="en-US" altLang="zh-CN" baseline="30000" smtClean="0">
                <a:solidFill>
                  <a:srgbClr val="FF0000"/>
                </a:solidFill>
              </a:rPr>
              <a:t>2</a:t>
            </a:r>
            <a:r>
              <a:rPr lang="zh-CN" altLang="en-US" smtClean="0"/>
              <a:t>，则</a:t>
            </a: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solidFill>
                <a:srgbClr val="0000FF"/>
              </a:solidFill>
            </a:endParaRPr>
          </a:p>
          <a:p>
            <a:pPr>
              <a:buFont typeface="Wingdings 3" pitchFamily="18" charset="2"/>
              <a:buNone/>
            </a:pPr>
            <a:r>
              <a:rPr lang="zh-CN" altLang="en-US" smtClean="0">
                <a:solidFill>
                  <a:srgbClr val="0000FF"/>
                </a:solidFill>
              </a:rPr>
              <a:t>分析：</a:t>
            </a:r>
            <a:r>
              <a:rPr lang="en-US" altLang="zh-CN" smtClean="0"/>
              <a:t> (</a:t>
            </a:r>
            <a:r>
              <a:rPr lang="en-US" altLang="zh-CN" i="1" smtClean="0"/>
              <a:t>x</a:t>
            </a:r>
            <a:r>
              <a:rPr lang="en-US" altLang="zh-CN" smtClean="0"/>
              <a:t>, </a:t>
            </a:r>
            <a:r>
              <a:rPr lang="en-US" altLang="zh-CN" i="1" smtClean="0"/>
              <a:t>y</a:t>
            </a:r>
            <a:r>
              <a:rPr lang="en-US" altLang="zh-CN" smtClean="0"/>
              <a:t>) </a:t>
            </a:r>
            <a:r>
              <a:rPr lang="zh-CN" altLang="en-US" smtClean="0">
                <a:sym typeface="Symbol" pitchFamily="18" charset="2"/>
              </a:rPr>
              <a:t> </a:t>
            </a:r>
            <a:r>
              <a:rPr lang="en-US" altLang="zh-CN" smtClean="0"/>
              <a:t>(0, 0)</a:t>
            </a:r>
            <a:r>
              <a:rPr lang="zh-CN" altLang="en-US" smtClean="0"/>
              <a:t> </a:t>
            </a:r>
            <a:r>
              <a:rPr lang="zh-CN" altLang="en-US" smtClean="0">
                <a:solidFill>
                  <a:srgbClr val="FF0000"/>
                </a:solidFill>
                <a:sym typeface="Symbol" pitchFamily="18" charset="2"/>
              </a:rPr>
              <a:t></a:t>
            </a:r>
            <a:r>
              <a:rPr lang="zh-CN" altLang="en-US" smtClean="0">
                <a:sym typeface="Symbol" pitchFamily="18" charset="2"/>
              </a:rPr>
              <a:t>             </a:t>
            </a:r>
            <a:r>
              <a:rPr lang="en-US" altLang="zh-CN" smtClean="0"/>
              <a:t>           </a:t>
            </a:r>
            <a:r>
              <a:rPr lang="zh-CN" altLang="en-US" smtClean="0">
                <a:solidFill>
                  <a:srgbClr val="FF0000"/>
                </a:solidFill>
                <a:sym typeface="Symbol" pitchFamily="18" charset="2"/>
              </a:rPr>
              <a:t> </a:t>
            </a:r>
            <a:r>
              <a:rPr lang="zh-CN" altLang="en-US" smtClean="0"/>
              <a:t> </a:t>
            </a:r>
            <a:r>
              <a:rPr lang="en-US" altLang="zh-CN" i="1" smtClean="0"/>
              <a:t>u</a:t>
            </a:r>
            <a:r>
              <a:rPr lang="zh-CN" altLang="en-US" smtClean="0"/>
              <a:t> </a:t>
            </a:r>
            <a:r>
              <a:rPr lang="en-US" altLang="zh-CN" smtClean="0"/>
              <a:t>=</a:t>
            </a:r>
            <a:r>
              <a:rPr lang="zh-CN" altLang="en-US" smtClean="0"/>
              <a:t> </a:t>
            </a:r>
            <a:r>
              <a:rPr lang="en-US" altLang="zh-CN" i="1" smtClean="0"/>
              <a:t>x</a:t>
            </a:r>
            <a:r>
              <a:rPr lang="en-US" altLang="zh-CN" baseline="30000" smtClean="0"/>
              <a:t>2</a:t>
            </a:r>
            <a:r>
              <a:rPr lang="en-US" altLang="zh-CN" smtClean="0"/>
              <a:t> + </a:t>
            </a:r>
            <a:r>
              <a:rPr lang="en-US" altLang="zh-CN" i="1" smtClean="0"/>
              <a:t>y</a:t>
            </a:r>
            <a:r>
              <a:rPr lang="en-US" altLang="zh-CN" baseline="30000" smtClean="0"/>
              <a:t>2</a:t>
            </a:r>
            <a:r>
              <a:rPr lang="en-US" altLang="zh-CN" smtClean="0"/>
              <a:t> </a:t>
            </a:r>
            <a:r>
              <a:rPr lang="zh-CN" altLang="en-US" smtClean="0">
                <a:sym typeface="Symbol" pitchFamily="18" charset="2"/>
              </a:rPr>
              <a:t> </a:t>
            </a:r>
            <a:r>
              <a:rPr lang="en-US" altLang="zh-CN" smtClean="0">
                <a:solidFill>
                  <a:srgbClr val="FF0000"/>
                </a:solidFill>
              </a:rPr>
              <a:t>0</a:t>
            </a:r>
            <a:r>
              <a:rPr lang="en-US" altLang="zh-CN" baseline="30000" smtClean="0">
                <a:solidFill>
                  <a:srgbClr val="FF0000"/>
                </a:solidFill>
              </a:rPr>
              <a:t>+</a:t>
            </a:r>
            <a:r>
              <a:rPr lang="zh-CN" altLang="en-US" smtClean="0"/>
              <a:t>．</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经验：</a:t>
            </a:r>
            <a:r>
              <a:rPr lang="zh-CN" altLang="en-US" smtClean="0"/>
              <a:t>不能人为地假定 </a:t>
            </a:r>
            <a:r>
              <a:rPr lang="en-US" altLang="zh-CN" i="1" smtClean="0"/>
              <a:t>y</a:t>
            </a:r>
            <a:r>
              <a:rPr lang="en-US" altLang="zh-CN" smtClean="0"/>
              <a:t> = </a:t>
            </a:r>
            <a:r>
              <a:rPr lang="en-US" altLang="zh-CN" i="1" smtClean="0"/>
              <a:t>f</a:t>
            </a:r>
            <a:r>
              <a:rPr lang="zh-CN" altLang="en-US" smtClean="0"/>
              <a:t> </a:t>
            </a:r>
            <a:r>
              <a:rPr lang="en-US" altLang="zh-CN" smtClean="0"/>
              <a:t>(</a:t>
            </a:r>
            <a:r>
              <a:rPr lang="en-US" altLang="zh-CN" i="1" smtClean="0"/>
              <a:t>x</a:t>
            </a:r>
            <a:r>
              <a:rPr lang="en-US" altLang="zh-CN" smtClean="0"/>
              <a:t>) </a:t>
            </a:r>
            <a:r>
              <a:rPr lang="zh-CN" altLang="en-US" smtClean="0"/>
              <a:t>或</a:t>
            </a:r>
            <a:endParaRPr lang="en-US" altLang="zh-CN" smtClean="0"/>
          </a:p>
          <a:p>
            <a:pPr>
              <a:buFont typeface="Wingdings 3" pitchFamily="18" charset="2"/>
              <a:buNone/>
            </a:pPr>
            <a:r>
              <a:rPr lang="zh-CN" altLang="en-US" smtClean="0"/>
              <a:t> </a:t>
            </a:r>
            <a:r>
              <a:rPr lang="en-US" altLang="zh-CN" i="1" smtClean="0"/>
              <a:t>x</a:t>
            </a:r>
            <a:r>
              <a:rPr lang="en-US" altLang="zh-CN" smtClean="0"/>
              <a:t> = </a:t>
            </a:r>
            <a:r>
              <a:rPr lang="en-US" altLang="zh-CN" i="1" smtClean="0"/>
              <a:t>g</a:t>
            </a:r>
            <a:r>
              <a:rPr lang="en-US" altLang="zh-CN" smtClean="0"/>
              <a:t>(</a:t>
            </a:r>
            <a:r>
              <a:rPr lang="en-US" altLang="zh-CN" i="1" smtClean="0"/>
              <a:t>y</a:t>
            </a:r>
            <a:r>
              <a:rPr lang="en-US" altLang="zh-CN" smtClean="0"/>
              <a:t>)</a:t>
            </a:r>
            <a:r>
              <a:rPr lang="zh-CN" altLang="en-US" smtClean="0"/>
              <a:t>，但是可以构造 </a:t>
            </a:r>
            <a:r>
              <a:rPr lang="en-US" altLang="zh-CN" i="1" smtClean="0"/>
              <a:t>u</a:t>
            </a:r>
            <a:r>
              <a:rPr lang="zh-CN" altLang="en-US" smtClean="0"/>
              <a:t> </a:t>
            </a:r>
            <a:r>
              <a:rPr lang="en-US" altLang="zh-CN" smtClean="0"/>
              <a:t>=</a:t>
            </a:r>
            <a:r>
              <a:rPr lang="zh-CN" altLang="en-US" smtClean="0"/>
              <a:t> </a:t>
            </a:r>
            <a:r>
              <a:rPr lang="en-US" altLang="zh-CN" i="1" smtClean="0"/>
              <a:t>h</a:t>
            </a:r>
            <a:r>
              <a:rPr lang="en-US" altLang="zh-CN" smtClean="0"/>
              <a:t>(</a:t>
            </a:r>
            <a:r>
              <a:rPr lang="en-US" altLang="zh-CN" i="1" smtClean="0"/>
              <a:t>x</a:t>
            </a:r>
            <a:r>
              <a:rPr lang="en-US" altLang="zh-CN" smtClean="0"/>
              <a:t>, </a:t>
            </a:r>
            <a:r>
              <a:rPr lang="en-US" altLang="zh-CN" i="1" smtClean="0"/>
              <a:t>y</a:t>
            </a:r>
            <a:r>
              <a:rPr lang="en-US" altLang="zh-CN" smtClean="0"/>
              <a:t>)</a:t>
            </a:r>
            <a:r>
              <a:rPr lang="zh-CN" altLang="en-US" smtClean="0"/>
              <a:t>；</a:t>
            </a:r>
            <a:endParaRPr lang="en-US" altLang="zh-CN" smtClean="0"/>
          </a:p>
          <a:p>
            <a:pPr>
              <a:buFont typeface="Wingdings 3" pitchFamily="18" charset="2"/>
              <a:buNone/>
            </a:pPr>
            <a:r>
              <a:rPr lang="zh-CN" altLang="en-US" smtClean="0"/>
              <a:t>若当 </a:t>
            </a:r>
            <a:r>
              <a:rPr lang="en-US" altLang="zh-CN" i="1" smtClean="0"/>
              <a:t>x</a:t>
            </a:r>
            <a:r>
              <a:rPr lang="en-US" altLang="zh-CN" smtClean="0"/>
              <a:t> </a:t>
            </a:r>
            <a:r>
              <a:rPr lang="en-US" altLang="zh-CN" smtClean="0">
                <a:sym typeface="Symbol" pitchFamily="18" charset="2"/>
              </a:rPr>
              <a:t> </a:t>
            </a:r>
            <a:r>
              <a:rPr lang="en-US" altLang="zh-CN" i="1" smtClean="0">
                <a:sym typeface="Symbol" pitchFamily="18" charset="2"/>
              </a:rPr>
              <a:t>x</a:t>
            </a:r>
            <a:r>
              <a:rPr lang="en-US" altLang="zh-CN" baseline="-25000" smtClean="0">
                <a:sym typeface="Symbol" pitchFamily="18" charset="2"/>
              </a:rPr>
              <a:t>0</a:t>
            </a:r>
            <a:r>
              <a:rPr lang="zh-CN" altLang="en-US" smtClean="0">
                <a:sym typeface="Symbol" pitchFamily="18" charset="2"/>
              </a:rPr>
              <a:t>，</a:t>
            </a:r>
            <a:r>
              <a:rPr lang="en-US" altLang="zh-CN" i="1" smtClean="0"/>
              <a:t> y</a:t>
            </a:r>
            <a:r>
              <a:rPr lang="en-US" altLang="zh-CN" smtClean="0"/>
              <a:t> </a:t>
            </a:r>
            <a:r>
              <a:rPr lang="en-US" altLang="zh-CN" smtClean="0">
                <a:sym typeface="Symbol" pitchFamily="18" charset="2"/>
              </a:rPr>
              <a:t> </a:t>
            </a:r>
            <a:r>
              <a:rPr lang="en-US" altLang="zh-CN" i="1" smtClean="0">
                <a:sym typeface="Symbol" pitchFamily="18" charset="2"/>
              </a:rPr>
              <a:t>y</a:t>
            </a:r>
            <a:r>
              <a:rPr lang="en-US" altLang="zh-CN" baseline="-25000" smtClean="0">
                <a:sym typeface="Symbol" pitchFamily="18" charset="2"/>
              </a:rPr>
              <a:t>0</a:t>
            </a:r>
            <a:r>
              <a:rPr lang="zh-CN" altLang="en-US" smtClean="0">
                <a:sym typeface="Symbol" pitchFamily="18" charset="2"/>
              </a:rPr>
              <a:t> 时，</a:t>
            </a:r>
            <a:r>
              <a:rPr lang="en-US" altLang="zh-CN" i="1" smtClean="0">
                <a:sym typeface="Symbol" pitchFamily="18" charset="2"/>
              </a:rPr>
              <a:t>u</a:t>
            </a:r>
            <a:r>
              <a:rPr lang="en-US" altLang="zh-CN" smtClean="0"/>
              <a:t> </a:t>
            </a:r>
            <a:r>
              <a:rPr lang="en-US" altLang="zh-CN" smtClean="0">
                <a:sym typeface="Symbol" pitchFamily="18" charset="2"/>
              </a:rPr>
              <a:t> </a:t>
            </a:r>
            <a:r>
              <a:rPr lang="en-US" altLang="zh-CN" i="1" smtClean="0">
                <a:sym typeface="Symbol" pitchFamily="18" charset="2"/>
              </a:rPr>
              <a:t>u</a:t>
            </a:r>
            <a:r>
              <a:rPr lang="en-US" altLang="zh-CN" baseline="-25000" smtClean="0">
                <a:sym typeface="Symbol" pitchFamily="18" charset="2"/>
              </a:rPr>
              <a:t>0</a:t>
            </a:r>
            <a:r>
              <a:rPr lang="zh-CN" altLang="en-US" smtClean="0">
                <a:sym typeface="Symbol" pitchFamily="18" charset="2"/>
              </a:rPr>
              <a:t>且</a:t>
            </a:r>
            <a:endParaRPr lang="en-US" altLang="zh-CN" smtClean="0">
              <a:sym typeface="Symbol" pitchFamily="18" charset="2"/>
            </a:endParaRPr>
          </a:p>
          <a:p>
            <a:pPr>
              <a:buFont typeface="Wingdings 3" pitchFamily="18" charset="2"/>
              <a:buNone/>
            </a:pPr>
            <a:r>
              <a:rPr lang="zh-CN" altLang="en-US" smtClean="0">
                <a:solidFill>
                  <a:srgbClr val="FF0000"/>
                </a:solidFill>
                <a:sym typeface="Symbol" pitchFamily="18" charset="2"/>
              </a:rPr>
              <a:t>函数经过变量代换后化为一元函数</a:t>
            </a:r>
            <a:r>
              <a:rPr lang="zh-CN" altLang="en-US" smtClean="0">
                <a:sym typeface="Symbol" pitchFamily="18" charset="2"/>
              </a:rPr>
              <a:t>，</a:t>
            </a:r>
            <a:endParaRPr lang="en-US" altLang="zh-CN" smtClean="0">
              <a:sym typeface="Symbol" pitchFamily="18" charset="2"/>
            </a:endParaRPr>
          </a:p>
          <a:p>
            <a:pPr>
              <a:buFont typeface="Wingdings 3" pitchFamily="18" charset="2"/>
              <a:buNone/>
            </a:pPr>
            <a:r>
              <a:rPr lang="zh-CN" altLang="en-US" smtClean="0">
                <a:sym typeface="Symbol" pitchFamily="18" charset="2"/>
              </a:rPr>
              <a:t>则二元函数的极限转化为一元函数</a:t>
            </a:r>
            <a:endParaRPr lang="en-US" altLang="zh-CN" smtClean="0">
              <a:sym typeface="Symbol" pitchFamily="18" charset="2"/>
            </a:endParaRPr>
          </a:p>
          <a:p>
            <a:pPr>
              <a:buFont typeface="Wingdings 3" pitchFamily="18" charset="2"/>
              <a:buNone/>
            </a:pPr>
            <a:r>
              <a:rPr lang="zh-CN" altLang="en-US" smtClean="0">
                <a:sym typeface="Symbol" pitchFamily="18" charset="2"/>
              </a:rPr>
              <a:t>的极限．</a:t>
            </a:r>
            <a:endParaRPr lang="en-US" altLang="zh-CN" smtClean="0"/>
          </a:p>
        </p:txBody>
      </p:sp>
      <p:graphicFrame>
        <p:nvGraphicFramePr>
          <p:cNvPr id="5" name="Object 2"/>
          <p:cNvGraphicFramePr>
            <a:graphicFrameLocks noChangeAspect="1"/>
          </p:cNvGraphicFramePr>
          <p:nvPr/>
        </p:nvGraphicFramePr>
        <p:xfrm>
          <a:off x="1584325" y="115888"/>
          <a:ext cx="3708400" cy="863600"/>
        </p:xfrm>
        <a:graphic>
          <a:graphicData uri="http://schemas.openxmlformats.org/presentationml/2006/ole">
            <p:oleObj spid="_x0000_s16386" name="Equation" r:id="rId3" imgW="1854000" imgH="431640" progId="Equation.DSMT4">
              <p:embed/>
            </p:oleObj>
          </a:graphicData>
        </a:graphic>
      </p:graphicFrame>
      <p:graphicFrame>
        <p:nvGraphicFramePr>
          <p:cNvPr id="3" name="Object 3"/>
          <p:cNvGraphicFramePr>
            <a:graphicFrameLocks noChangeAspect="1"/>
          </p:cNvGraphicFramePr>
          <p:nvPr/>
        </p:nvGraphicFramePr>
        <p:xfrm>
          <a:off x="1612900" y="2060575"/>
          <a:ext cx="5918200" cy="863600"/>
        </p:xfrm>
        <a:graphic>
          <a:graphicData uri="http://schemas.openxmlformats.org/presentationml/2006/ole">
            <p:oleObj spid="_x0000_s16387" name="Equation" r:id="rId4" imgW="2958840" imgH="431640" progId="Equation.DSMT4">
              <p:embed/>
            </p:oleObj>
          </a:graphicData>
        </a:graphic>
      </p:graphicFrame>
      <p:pic>
        <p:nvPicPr>
          <p:cNvPr id="60420" name="Picture 4" descr="C:\Users\cjl\Desktop\p56-ex3.bmp"/>
          <p:cNvPicPr>
            <a:picLocks noChangeAspect="1" noChangeArrowheads="1"/>
          </p:cNvPicPr>
          <p:nvPr/>
        </p:nvPicPr>
        <p:blipFill>
          <a:blip r:embed="rId5"/>
          <a:srcRect/>
          <a:stretch>
            <a:fillRect/>
          </a:stretch>
        </p:blipFill>
        <p:spPr bwMode="auto">
          <a:xfrm>
            <a:off x="5791200" y="3725863"/>
            <a:ext cx="3352800" cy="3132137"/>
          </a:xfrm>
          <a:prstGeom prst="rect">
            <a:avLst/>
          </a:prstGeom>
          <a:noFill/>
          <a:ln w="9525">
            <a:noFill/>
            <a:miter lim="800000"/>
            <a:headEnd/>
            <a:tailEnd/>
          </a:ln>
        </p:spPr>
      </p:pic>
      <p:sp>
        <p:nvSpPr>
          <p:cNvPr id="6" name="椭圆 5"/>
          <p:cNvSpPr/>
          <p:nvPr/>
        </p:nvSpPr>
        <p:spPr>
          <a:xfrm>
            <a:off x="7258050" y="5400675"/>
            <a:ext cx="571500" cy="428625"/>
          </a:xfrm>
          <a:prstGeom prst="ellipse">
            <a:avLst/>
          </a:prstGeom>
          <a:solidFill>
            <a:srgbClr val="FFFF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4" name="Object 7"/>
          <p:cNvGraphicFramePr>
            <a:graphicFrameLocks noChangeAspect="1"/>
          </p:cNvGraphicFramePr>
          <p:nvPr/>
        </p:nvGraphicFramePr>
        <p:xfrm>
          <a:off x="3814763" y="2878138"/>
          <a:ext cx="1828800" cy="558800"/>
        </p:xfrm>
        <a:graphic>
          <a:graphicData uri="http://schemas.openxmlformats.org/presentationml/2006/ole">
            <p:oleObj spid="_x0000_s16388" name="Equation" r:id="rId6" imgW="914400" imgH="279360" progId="Equation.DSMT4">
              <p:embed/>
            </p:oleObj>
          </a:graphicData>
        </a:graphic>
      </p:graphicFrame>
      <p:sp>
        <p:nvSpPr>
          <p:cNvPr id="9" name="矩形 8"/>
          <p:cNvSpPr>
            <a:spLocks noChangeArrowheads="1"/>
          </p:cNvSpPr>
          <p:nvPr/>
        </p:nvSpPr>
        <p:spPr bwMode="auto">
          <a:xfrm>
            <a:off x="5664200" y="2949575"/>
            <a:ext cx="2857500"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0" name="矩形 9"/>
          <p:cNvSpPr>
            <a:spLocks noChangeArrowheads="1"/>
          </p:cNvSpPr>
          <p:nvPr/>
        </p:nvSpPr>
        <p:spPr bwMode="auto">
          <a:xfrm>
            <a:off x="7018338" y="2238375"/>
            <a:ext cx="523875"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74638"/>
            <a:ext cx="8229600" cy="5521325"/>
          </a:xfrm>
        </p:spPr>
        <p:txBody>
          <a:bodyPr>
            <a:spAutoFit/>
          </a:bodyPr>
          <a:lstStyle/>
          <a:p>
            <a:pPr>
              <a:lnSpc>
                <a:spcPct val="150000"/>
              </a:lnSpc>
              <a:buFont typeface="Wingdings 3" pitchFamily="18" charset="2"/>
              <a:buNone/>
            </a:pPr>
            <a:r>
              <a:rPr lang="zh-CN" altLang="en-US" smtClean="0">
                <a:solidFill>
                  <a:srgbClr val="0000FF"/>
                </a:solidFill>
              </a:rPr>
              <a:t>例：</a:t>
            </a:r>
            <a:r>
              <a:rPr lang="zh-CN" altLang="en-US" smtClean="0"/>
              <a:t>求</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要点：</a:t>
            </a:r>
            <a:r>
              <a:rPr lang="zh-CN" altLang="en-US" smtClean="0">
                <a:solidFill>
                  <a:srgbClr val="FF0000"/>
                </a:solidFill>
              </a:rPr>
              <a:t>利用重要极限                      及夹逼准则．</a:t>
            </a:r>
            <a:endParaRPr lang="en-US" altLang="zh-CN" smtClean="0">
              <a:solidFill>
                <a:srgbClr val="FF0000"/>
              </a:solidFill>
            </a:endParaRPr>
          </a:p>
          <a:p>
            <a:pPr>
              <a:buFont typeface="Wingdings 3" pitchFamily="18" charset="2"/>
              <a:buNone/>
            </a:pPr>
            <a:endParaRPr lang="en-US" altLang="zh-CN" smtClean="0">
              <a:solidFill>
                <a:srgbClr val="0000FF"/>
              </a:solidFill>
            </a:endParaRPr>
          </a:p>
          <a:p>
            <a:pPr>
              <a:buFont typeface="Wingdings 3" pitchFamily="18" charset="2"/>
              <a:buNone/>
            </a:pPr>
            <a:endParaRPr lang="en-US" altLang="zh-CN" smtClean="0">
              <a:solidFill>
                <a:srgbClr val="0000FF"/>
              </a:solidFill>
            </a:endParaRPr>
          </a:p>
          <a:p>
            <a:pPr>
              <a:buFont typeface="Wingdings 3" pitchFamily="18" charset="2"/>
              <a:buNone/>
            </a:pPr>
            <a:r>
              <a:rPr lang="zh-CN" altLang="en-US" smtClean="0">
                <a:solidFill>
                  <a:srgbClr val="0000FF"/>
                </a:solidFill>
              </a:rPr>
              <a:t>解：</a:t>
            </a:r>
            <a:endParaRPr lang="en-US" altLang="zh-CN" smtClean="0">
              <a:solidFill>
                <a:srgbClr val="0000FF"/>
              </a:solidFill>
            </a:endParaRPr>
          </a:p>
          <a:p>
            <a:pPr>
              <a:buFont typeface="Wingdings 3" pitchFamily="18" charset="2"/>
              <a:buNone/>
            </a:pPr>
            <a:endParaRPr lang="en-US" altLang="zh-CN" smtClean="0">
              <a:solidFill>
                <a:srgbClr val="0000FF"/>
              </a:solidFill>
            </a:endParaRPr>
          </a:p>
          <a:p>
            <a:pPr>
              <a:buFont typeface="Wingdings 3" pitchFamily="18" charset="2"/>
              <a:buNone/>
            </a:pPr>
            <a:endParaRPr lang="en-US" altLang="zh-CN" smtClean="0">
              <a:solidFill>
                <a:srgbClr val="0000FF"/>
              </a:solidFill>
            </a:endParaRPr>
          </a:p>
          <a:p>
            <a:pPr>
              <a:buFont typeface="Wingdings 3" pitchFamily="18" charset="2"/>
              <a:buNone/>
            </a:pPr>
            <a:r>
              <a:rPr lang="zh-CN" altLang="en-US" smtClean="0"/>
              <a:t>其中</a:t>
            </a: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r>
              <a:rPr lang="zh-CN" altLang="en-US" smtClean="0"/>
              <a:t>当 </a:t>
            </a:r>
            <a:r>
              <a:rPr lang="en-US" altLang="zh-CN" smtClean="0"/>
              <a:t>(</a:t>
            </a:r>
            <a:r>
              <a:rPr lang="en-US" altLang="zh-CN" i="1" smtClean="0"/>
              <a:t>x</a:t>
            </a:r>
            <a:r>
              <a:rPr lang="en-US" altLang="zh-CN" smtClean="0"/>
              <a:t>, </a:t>
            </a:r>
            <a:r>
              <a:rPr lang="en-US" altLang="zh-CN" i="1" smtClean="0"/>
              <a:t>y</a:t>
            </a:r>
            <a:r>
              <a:rPr lang="en-US" altLang="zh-CN" smtClean="0"/>
              <a:t>)</a:t>
            </a:r>
            <a:r>
              <a:rPr lang="zh-CN" altLang="en-US" smtClean="0"/>
              <a:t> </a:t>
            </a:r>
            <a:r>
              <a:rPr lang="zh-CN" altLang="en-US" smtClean="0">
                <a:sym typeface="Symbol" pitchFamily="18" charset="2"/>
              </a:rPr>
              <a:t> </a:t>
            </a:r>
            <a:r>
              <a:rPr lang="en-US" altLang="zh-CN" smtClean="0">
                <a:sym typeface="Symbol" pitchFamily="18" charset="2"/>
              </a:rPr>
              <a:t>(0, 0)</a:t>
            </a:r>
            <a:r>
              <a:rPr lang="zh-CN" altLang="en-US" smtClean="0">
                <a:sym typeface="Symbol" pitchFamily="18" charset="2"/>
              </a:rPr>
              <a:t> </a:t>
            </a:r>
            <a:r>
              <a:rPr lang="zh-CN" altLang="en-US" smtClean="0"/>
              <a:t>时，</a:t>
            </a:r>
            <a:endParaRPr lang="en-US" altLang="zh-CN" smtClean="0"/>
          </a:p>
        </p:txBody>
      </p:sp>
      <p:graphicFrame>
        <p:nvGraphicFramePr>
          <p:cNvPr id="5" name="Object 2"/>
          <p:cNvGraphicFramePr>
            <a:graphicFrameLocks noChangeAspect="1"/>
          </p:cNvGraphicFramePr>
          <p:nvPr/>
        </p:nvGraphicFramePr>
        <p:xfrm>
          <a:off x="1557338" y="165100"/>
          <a:ext cx="2438400" cy="990600"/>
        </p:xfrm>
        <a:graphic>
          <a:graphicData uri="http://schemas.openxmlformats.org/presentationml/2006/ole">
            <p:oleObj spid="_x0000_s17410" name="Equation" r:id="rId3" imgW="1218960" imgH="495000" progId="Equation.DSMT4">
              <p:embed/>
            </p:oleObj>
          </a:graphicData>
        </a:graphic>
      </p:graphicFrame>
      <p:graphicFrame>
        <p:nvGraphicFramePr>
          <p:cNvPr id="13" name="Object 4"/>
          <p:cNvGraphicFramePr>
            <a:graphicFrameLocks noChangeAspect="1"/>
          </p:cNvGraphicFramePr>
          <p:nvPr/>
        </p:nvGraphicFramePr>
        <p:xfrm>
          <a:off x="1123950" y="2343150"/>
          <a:ext cx="6832600" cy="1143000"/>
        </p:xfrm>
        <a:graphic>
          <a:graphicData uri="http://schemas.openxmlformats.org/presentationml/2006/ole">
            <p:oleObj spid="_x0000_s17411" name="Equation" r:id="rId4" imgW="3416040" imgH="571320" progId="Equation.DSMT4">
              <p:embed/>
            </p:oleObj>
          </a:graphicData>
        </a:graphic>
      </p:graphicFrame>
      <p:graphicFrame>
        <p:nvGraphicFramePr>
          <p:cNvPr id="14" name="Object 5"/>
          <p:cNvGraphicFramePr>
            <a:graphicFrameLocks noChangeAspect="1"/>
          </p:cNvGraphicFramePr>
          <p:nvPr/>
        </p:nvGraphicFramePr>
        <p:xfrm>
          <a:off x="3449638" y="1143000"/>
          <a:ext cx="1651000" cy="812800"/>
        </p:xfrm>
        <a:graphic>
          <a:graphicData uri="http://schemas.openxmlformats.org/presentationml/2006/ole">
            <p:oleObj spid="_x0000_s17412" name="Equation" r:id="rId5" imgW="825480" imgH="406080" progId="Equation.DSMT4">
              <p:embed/>
            </p:oleObj>
          </a:graphicData>
        </a:graphic>
      </p:graphicFrame>
      <p:graphicFrame>
        <p:nvGraphicFramePr>
          <p:cNvPr id="15" name="Object 6"/>
          <p:cNvGraphicFramePr>
            <a:graphicFrameLocks noChangeAspect="1"/>
          </p:cNvGraphicFramePr>
          <p:nvPr/>
        </p:nvGraphicFramePr>
        <p:xfrm>
          <a:off x="1187450" y="3719513"/>
          <a:ext cx="4546600" cy="990600"/>
        </p:xfrm>
        <a:graphic>
          <a:graphicData uri="http://schemas.openxmlformats.org/presentationml/2006/ole">
            <p:oleObj spid="_x0000_s17413" name="Equation" r:id="rId6" imgW="2273040" imgH="495000" progId="Equation.DSMT4">
              <p:embed/>
            </p:oleObj>
          </a:graphicData>
        </a:graphic>
      </p:graphicFrame>
      <p:graphicFrame>
        <p:nvGraphicFramePr>
          <p:cNvPr id="16" name="Object 7"/>
          <p:cNvGraphicFramePr>
            <a:graphicFrameLocks noChangeAspect="1"/>
          </p:cNvGraphicFramePr>
          <p:nvPr/>
        </p:nvGraphicFramePr>
        <p:xfrm>
          <a:off x="3606800" y="5035550"/>
          <a:ext cx="5080000" cy="965200"/>
        </p:xfrm>
        <a:graphic>
          <a:graphicData uri="http://schemas.openxmlformats.org/presentationml/2006/ole">
            <p:oleObj spid="_x0000_s17414" name="Equation" r:id="rId7" imgW="2539800" imgH="482400" progId="Equation.DSMT4">
              <p:embed/>
            </p:oleObj>
          </a:graphicData>
        </a:graphic>
      </p:graphicFrame>
      <p:sp>
        <p:nvSpPr>
          <p:cNvPr id="17" name="矩形 16"/>
          <p:cNvSpPr>
            <a:spLocks noChangeArrowheads="1"/>
          </p:cNvSpPr>
          <p:nvPr/>
        </p:nvSpPr>
        <p:spPr bwMode="auto">
          <a:xfrm>
            <a:off x="3571875" y="4972050"/>
            <a:ext cx="514350" cy="10858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8" name="矩形 17"/>
          <p:cNvSpPr>
            <a:spLocks noChangeArrowheads="1"/>
          </p:cNvSpPr>
          <p:nvPr/>
        </p:nvSpPr>
        <p:spPr bwMode="auto">
          <a:xfrm flipH="1">
            <a:off x="5186363" y="4972050"/>
            <a:ext cx="1957387" cy="10858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9" name="矩形 18"/>
          <p:cNvSpPr>
            <a:spLocks noChangeArrowheads="1"/>
          </p:cNvSpPr>
          <p:nvPr/>
        </p:nvSpPr>
        <p:spPr bwMode="auto">
          <a:xfrm>
            <a:off x="7143750" y="4972050"/>
            <a:ext cx="857250" cy="10858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21" name="矩形 20"/>
          <p:cNvSpPr>
            <a:spLocks noChangeArrowheads="1"/>
          </p:cNvSpPr>
          <p:nvPr/>
        </p:nvSpPr>
        <p:spPr bwMode="auto">
          <a:xfrm flipH="1">
            <a:off x="8001000" y="4972050"/>
            <a:ext cx="714375" cy="10858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23" name="矩形 22"/>
          <p:cNvSpPr>
            <a:spLocks noChangeArrowheads="1"/>
          </p:cNvSpPr>
          <p:nvPr/>
        </p:nvSpPr>
        <p:spPr bwMode="auto">
          <a:xfrm>
            <a:off x="7380288" y="2671763"/>
            <a:ext cx="642937" cy="500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24" name="矩形 23"/>
          <p:cNvSpPr>
            <a:spLocks noChangeArrowheads="1"/>
          </p:cNvSpPr>
          <p:nvPr/>
        </p:nvSpPr>
        <p:spPr bwMode="auto">
          <a:xfrm>
            <a:off x="4835525" y="371475"/>
            <a:ext cx="3860800" cy="558800"/>
          </a:xfrm>
          <a:prstGeom prst="rect">
            <a:avLst/>
          </a:prstGeom>
          <a:noFill/>
          <a:ln w="28575">
            <a:solidFill>
              <a:srgbClr val="00B050"/>
            </a:solidFill>
            <a:miter lim="800000"/>
            <a:headEnd/>
            <a:tailEnd/>
          </a:ln>
        </p:spPr>
        <p:txBody>
          <a:bodyPr wrap="none">
            <a:spAutoFit/>
          </a:bodyPr>
          <a:lstStyle/>
          <a:p>
            <a:pPr marL="365125" indent="-255588" algn="ctr" eaLnBrk="0" hangingPunct="0">
              <a:lnSpc>
                <a:spcPct val="120000"/>
              </a:lnSpc>
              <a:buClr>
                <a:srgbClr val="2DA2BF"/>
              </a:buClr>
              <a:buSzPct val="68000"/>
            </a:pPr>
            <a:r>
              <a:rPr lang="zh-CN" altLang="en-US" sz="2400" b="1">
                <a:solidFill>
                  <a:srgbClr val="000000"/>
                </a:solidFill>
                <a:latin typeface="Times New Roman" pitchFamily="18" charset="0"/>
                <a:cs typeface="Times New Roman" pitchFamily="18" charset="0"/>
              </a:rPr>
              <a:t>类似的例题：</a:t>
            </a:r>
            <a:r>
              <a:rPr lang="zh-CN" altLang="en-US" sz="2400" b="1">
                <a:solidFill>
                  <a:srgbClr val="0000FF"/>
                </a:solidFill>
                <a:latin typeface="Times New Roman" pitchFamily="18" charset="0"/>
                <a:cs typeface="Times New Roman" pitchFamily="18" charset="0"/>
              </a:rPr>
              <a:t>课本</a:t>
            </a:r>
            <a:r>
              <a:rPr lang="en-US" altLang="zh-CN" sz="2400" b="1">
                <a:solidFill>
                  <a:srgbClr val="0000FF"/>
                </a:solidFill>
                <a:latin typeface="Times New Roman" pitchFamily="18" charset="0"/>
                <a:cs typeface="Times New Roman" pitchFamily="18" charset="0"/>
              </a:rPr>
              <a:t>P.61</a:t>
            </a:r>
            <a:r>
              <a:rPr lang="zh-CN" altLang="en-US" sz="2400" b="1">
                <a:solidFill>
                  <a:srgbClr val="0000FF"/>
                </a:solidFill>
                <a:latin typeface="Times New Roman" pitchFamily="18" charset="0"/>
                <a:cs typeface="Times New Roman" pitchFamily="18" charset="0"/>
              </a:rPr>
              <a:t>例</a:t>
            </a:r>
            <a:r>
              <a:rPr lang="en-US" altLang="zh-CN" sz="2400" b="1">
                <a:solidFill>
                  <a:srgbClr val="0000FF"/>
                </a:solidFill>
                <a:latin typeface="Times New Roman" pitchFamily="18" charset="0"/>
                <a:cs typeface="Times New Roman" pitchFamily="18" charset="0"/>
              </a:rPr>
              <a:t>5</a:t>
            </a:r>
            <a:r>
              <a:rPr lang="zh-CN" altLang="en-US" sz="2400" b="1">
                <a:solidFill>
                  <a:srgbClr val="0000FF"/>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p:cTn id="53" dur="500" fill="hold"/>
                                        <p:tgtEl>
                                          <p:spTgt spid="24"/>
                                        </p:tgtEl>
                                        <p:attrNameLst>
                                          <p:attrName>ppt_w</p:attrName>
                                        </p:attrNameLst>
                                      </p:cBhvr>
                                      <p:tavLst>
                                        <p:tav tm="0">
                                          <p:val>
                                            <p:fltVal val="0"/>
                                          </p:val>
                                        </p:tav>
                                        <p:tav tm="100000">
                                          <p:val>
                                            <p:strVal val="#ppt_w"/>
                                          </p:val>
                                        </p:tav>
                                      </p:tavLst>
                                    </p:anim>
                                    <p:anim calcmode="lin" valueType="num">
                                      <p:cBhvr>
                                        <p:cTn id="54" dur="500" fill="hold"/>
                                        <p:tgtEl>
                                          <p:spTgt spid="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7" grpId="0" animBg="1"/>
      <p:bldP spid="18" grpId="0" animBg="1"/>
      <p:bldP spid="19" grpId="0" animBg="1"/>
      <p:bldP spid="21" grpId="0" animBg="1"/>
      <p:bldP spid="23"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idx="1"/>
          </p:nvPr>
        </p:nvSpPr>
        <p:spPr>
          <a:xfrm>
            <a:off x="457200" y="1481138"/>
            <a:ext cx="8229600" cy="4692650"/>
          </a:xfrm>
        </p:spPr>
        <p:txBody>
          <a:bodyPr>
            <a:spAutoFit/>
          </a:bodyPr>
          <a:lstStyle/>
          <a:p>
            <a:pPr>
              <a:buFont typeface="Wingdings 3" pitchFamily="18" charset="2"/>
              <a:buNone/>
            </a:pPr>
            <a:r>
              <a:rPr lang="zh-CN" altLang="en-US" smtClean="0">
                <a:solidFill>
                  <a:srgbClr val="0000FF"/>
                </a:solidFill>
              </a:rPr>
              <a:t>定义：</a:t>
            </a:r>
            <a:r>
              <a:rPr lang="zh-CN" altLang="en-US" smtClean="0"/>
              <a:t>设 </a:t>
            </a:r>
            <a:r>
              <a:rPr lang="en-US" altLang="zh-CN" i="1" smtClean="0"/>
              <a:t>f</a:t>
            </a:r>
            <a:r>
              <a:rPr lang="zh-CN" altLang="en-US" i="1" smtClean="0"/>
              <a:t> </a:t>
            </a:r>
            <a:r>
              <a:rPr lang="en-US" altLang="zh-CN" smtClean="0"/>
              <a:t>(</a:t>
            </a:r>
            <a:r>
              <a:rPr lang="en-US" altLang="zh-CN" i="1" smtClean="0"/>
              <a:t>x</a:t>
            </a:r>
            <a:r>
              <a:rPr lang="en-US" altLang="zh-CN" smtClean="0"/>
              <a:t>, </a:t>
            </a:r>
            <a:r>
              <a:rPr lang="en-US" altLang="zh-CN" i="1" smtClean="0"/>
              <a:t>y</a:t>
            </a:r>
            <a:r>
              <a:rPr lang="en-US" altLang="zh-CN" smtClean="0"/>
              <a:t>) </a:t>
            </a:r>
            <a:r>
              <a:rPr lang="zh-CN" altLang="en-US" smtClean="0"/>
              <a:t>的定义域是 </a:t>
            </a:r>
            <a:r>
              <a:rPr lang="en-US" altLang="zh-CN" i="1" smtClean="0"/>
              <a:t>D</a:t>
            </a:r>
            <a:r>
              <a:rPr lang="zh-CN" altLang="en-US" smtClean="0"/>
              <a:t>，</a:t>
            </a:r>
            <a:r>
              <a:rPr lang="en-US" altLang="zh-CN" i="1" smtClean="0"/>
              <a:t>P</a:t>
            </a:r>
            <a:r>
              <a:rPr lang="en-US" altLang="zh-CN" baseline="-25000" smtClean="0"/>
              <a:t>0</a:t>
            </a:r>
            <a:r>
              <a:rPr lang="en-US" altLang="zh-CN" smtClean="0"/>
              <a:t>(</a:t>
            </a:r>
            <a:r>
              <a:rPr lang="en-US" altLang="zh-CN" i="1" smtClean="0"/>
              <a:t>x</a:t>
            </a:r>
            <a:r>
              <a:rPr lang="en-US" altLang="zh-CN" baseline="-25000" smtClean="0"/>
              <a:t>0</a:t>
            </a:r>
            <a:r>
              <a:rPr lang="en-US" altLang="zh-CN" smtClean="0"/>
              <a:t>,</a:t>
            </a:r>
            <a:r>
              <a:rPr lang="zh-CN" altLang="en-US" smtClean="0"/>
              <a:t> </a:t>
            </a:r>
            <a:r>
              <a:rPr lang="en-US" altLang="zh-CN" i="1" smtClean="0"/>
              <a:t>y</a:t>
            </a:r>
            <a:r>
              <a:rPr lang="en-US" altLang="zh-CN" baseline="-25000" smtClean="0"/>
              <a:t>0</a:t>
            </a:r>
            <a:r>
              <a:rPr lang="en-US" altLang="zh-CN" smtClean="0"/>
              <a:t>) </a:t>
            </a:r>
            <a:r>
              <a:rPr lang="zh-CN" altLang="en-US" smtClean="0"/>
              <a:t>是 </a:t>
            </a:r>
            <a:r>
              <a:rPr lang="en-US" altLang="zh-CN" i="1" smtClean="0"/>
              <a:t>D</a:t>
            </a:r>
            <a:r>
              <a:rPr lang="en-US" altLang="zh-CN" smtClean="0"/>
              <a:t> </a:t>
            </a:r>
            <a:r>
              <a:rPr lang="zh-CN" altLang="en-US" smtClean="0"/>
              <a:t>的聚点，</a:t>
            </a:r>
          </a:p>
          <a:p>
            <a:pPr>
              <a:buFont typeface="Wingdings 3" pitchFamily="18" charset="2"/>
              <a:buNone/>
            </a:pPr>
            <a:r>
              <a:rPr lang="zh-CN" altLang="en-US" smtClean="0"/>
              <a:t> </a:t>
            </a:r>
            <a:r>
              <a:rPr lang="en-US" altLang="zh-CN" i="1" smtClean="0"/>
              <a:t>P</a:t>
            </a:r>
            <a:r>
              <a:rPr lang="en-US" altLang="zh-CN" baseline="-25000" smtClean="0"/>
              <a:t>0</a:t>
            </a:r>
            <a:r>
              <a:rPr lang="zh-CN" altLang="en-US" smtClean="0"/>
              <a:t> </a:t>
            </a:r>
            <a:r>
              <a:rPr lang="zh-CN" altLang="en-US" smtClean="0">
                <a:sym typeface="Symbol" pitchFamily="18" charset="2"/>
              </a:rPr>
              <a:t></a:t>
            </a:r>
            <a:r>
              <a:rPr lang="en-US" altLang="zh-CN" i="1" smtClean="0"/>
              <a:t>D</a:t>
            </a:r>
            <a:r>
              <a:rPr lang="en-US" altLang="zh-CN" smtClean="0"/>
              <a:t> </a:t>
            </a:r>
            <a:r>
              <a:rPr lang="zh-CN" altLang="en-US" smtClean="0"/>
              <a:t>，如果</a:t>
            </a: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r>
              <a:rPr lang="zh-CN" altLang="en-US" smtClean="0"/>
              <a:t>则称 </a:t>
            </a:r>
            <a:r>
              <a:rPr lang="en-US" altLang="zh-CN" i="1" smtClean="0"/>
              <a:t>f</a:t>
            </a:r>
            <a:r>
              <a:rPr lang="zh-CN" altLang="en-US" i="1" smtClean="0"/>
              <a:t> </a:t>
            </a:r>
            <a:r>
              <a:rPr lang="en-US" altLang="zh-CN" smtClean="0"/>
              <a:t>(</a:t>
            </a:r>
            <a:r>
              <a:rPr lang="en-US" altLang="zh-CN" i="1" smtClean="0"/>
              <a:t>x</a:t>
            </a:r>
            <a:r>
              <a:rPr lang="en-US" altLang="zh-CN" smtClean="0"/>
              <a:t>, </a:t>
            </a:r>
            <a:r>
              <a:rPr lang="en-US" altLang="zh-CN" i="1" smtClean="0"/>
              <a:t>y</a:t>
            </a:r>
            <a:r>
              <a:rPr lang="en-US" altLang="zh-CN" smtClean="0"/>
              <a:t>) </a:t>
            </a:r>
            <a:r>
              <a:rPr lang="zh-CN" altLang="en-US" smtClean="0"/>
              <a:t>在点 </a:t>
            </a:r>
            <a:r>
              <a:rPr lang="en-US" altLang="zh-CN" smtClean="0"/>
              <a:t>(</a:t>
            </a:r>
            <a:r>
              <a:rPr lang="en-US" altLang="zh-CN" i="1" smtClean="0"/>
              <a:t>x</a:t>
            </a:r>
            <a:r>
              <a:rPr lang="en-US" altLang="zh-CN" baseline="-25000" smtClean="0"/>
              <a:t>0</a:t>
            </a:r>
            <a:r>
              <a:rPr lang="en-US" altLang="zh-CN" smtClean="0"/>
              <a:t>,</a:t>
            </a:r>
            <a:r>
              <a:rPr lang="zh-CN" altLang="en-US" smtClean="0"/>
              <a:t> </a:t>
            </a:r>
            <a:r>
              <a:rPr lang="en-US" altLang="zh-CN" i="1" smtClean="0"/>
              <a:t>y</a:t>
            </a:r>
            <a:r>
              <a:rPr lang="en-US" altLang="zh-CN" baseline="-25000" smtClean="0"/>
              <a:t>0</a:t>
            </a:r>
            <a:r>
              <a:rPr lang="en-US" altLang="zh-CN" smtClean="0"/>
              <a:t>) </a:t>
            </a:r>
            <a:r>
              <a:rPr lang="zh-CN" altLang="en-US" smtClean="0"/>
              <a:t>处</a:t>
            </a:r>
            <a:r>
              <a:rPr lang="zh-CN" altLang="en-US" smtClean="0">
                <a:solidFill>
                  <a:srgbClr val="FF0000"/>
                </a:solidFill>
              </a:rPr>
              <a:t>连续</a:t>
            </a:r>
            <a:r>
              <a:rPr lang="zh-CN" altLang="en-US" smtClean="0"/>
              <a:t>；否则，称为</a:t>
            </a:r>
            <a:r>
              <a:rPr lang="zh-CN" altLang="en-US" smtClean="0">
                <a:solidFill>
                  <a:srgbClr val="FF0000"/>
                </a:solidFill>
              </a:rPr>
              <a:t>间断</a:t>
            </a:r>
            <a:r>
              <a:rPr lang="zh-CN" altLang="en-US" smtClean="0"/>
              <a:t>．</a:t>
            </a:r>
            <a:endParaRPr lang="en-US" altLang="zh-CN" smtClean="0"/>
          </a:p>
          <a:p>
            <a:pPr>
              <a:buFont typeface="Wingdings 3" pitchFamily="18" charset="2"/>
              <a:buNone/>
            </a:pPr>
            <a:r>
              <a:rPr lang="zh-CN" altLang="en-US" smtClean="0">
                <a:solidFill>
                  <a:srgbClr val="0000FF"/>
                </a:solidFill>
              </a:rPr>
              <a:t>说明：</a:t>
            </a:r>
            <a:endParaRPr lang="en-US" altLang="zh-CN" smtClean="0"/>
          </a:p>
          <a:p>
            <a:pPr>
              <a:buFont typeface="Wingdings 3" pitchFamily="18" charset="2"/>
              <a:buNone/>
            </a:pPr>
            <a:r>
              <a:rPr lang="en-US" altLang="zh-CN" i="1" smtClean="0"/>
              <a:t>f</a:t>
            </a:r>
            <a:r>
              <a:rPr lang="zh-CN" altLang="en-US" i="1" smtClean="0"/>
              <a:t> </a:t>
            </a:r>
            <a:r>
              <a:rPr lang="en-US" altLang="zh-CN" smtClean="0"/>
              <a:t>(</a:t>
            </a:r>
            <a:r>
              <a:rPr lang="en-US" altLang="zh-CN" i="1" smtClean="0"/>
              <a:t>x</a:t>
            </a:r>
            <a:r>
              <a:rPr lang="en-US" altLang="zh-CN" smtClean="0"/>
              <a:t>, </a:t>
            </a:r>
            <a:r>
              <a:rPr lang="en-US" altLang="zh-CN" i="1" smtClean="0"/>
              <a:t>y</a:t>
            </a:r>
            <a:r>
              <a:rPr lang="en-US" altLang="zh-CN" smtClean="0"/>
              <a:t>) </a:t>
            </a:r>
            <a:r>
              <a:rPr lang="zh-CN" altLang="en-US" smtClean="0"/>
              <a:t>在点 </a:t>
            </a:r>
            <a:r>
              <a:rPr lang="en-US" altLang="zh-CN" smtClean="0"/>
              <a:t>(</a:t>
            </a:r>
            <a:r>
              <a:rPr lang="en-US" altLang="zh-CN" i="1" smtClean="0"/>
              <a:t>x</a:t>
            </a:r>
            <a:r>
              <a:rPr lang="en-US" altLang="zh-CN" baseline="-25000" smtClean="0"/>
              <a:t>0</a:t>
            </a:r>
            <a:r>
              <a:rPr lang="en-US" altLang="zh-CN" smtClean="0"/>
              <a:t>,</a:t>
            </a:r>
            <a:r>
              <a:rPr lang="zh-CN" altLang="en-US" smtClean="0"/>
              <a:t> </a:t>
            </a:r>
            <a:r>
              <a:rPr lang="en-US" altLang="zh-CN" i="1" smtClean="0"/>
              <a:t>y</a:t>
            </a:r>
            <a:r>
              <a:rPr lang="en-US" altLang="zh-CN" baseline="-25000" smtClean="0"/>
              <a:t>0</a:t>
            </a:r>
            <a:r>
              <a:rPr lang="en-US" altLang="zh-CN" smtClean="0"/>
              <a:t>) </a:t>
            </a:r>
            <a:r>
              <a:rPr lang="zh-CN" altLang="en-US" smtClean="0"/>
              <a:t>处连续当且仅当下列三个条件同时成立</a:t>
            </a:r>
            <a:endParaRPr lang="en-US" altLang="zh-CN" smtClean="0"/>
          </a:p>
          <a:p>
            <a:pPr>
              <a:buClr>
                <a:srgbClr val="0000FF"/>
              </a:buClr>
              <a:buSzPct val="100000"/>
              <a:buFontTx/>
              <a:buAutoNum type="circleNumDbPlain"/>
            </a:pPr>
            <a:r>
              <a:rPr lang="zh-CN" altLang="en-US" smtClean="0"/>
              <a:t> </a:t>
            </a:r>
            <a:r>
              <a:rPr lang="en-US" altLang="zh-CN" i="1" smtClean="0"/>
              <a:t>P</a:t>
            </a:r>
            <a:r>
              <a:rPr lang="en-US" altLang="zh-CN" baseline="-25000" smtClean="0"/>
              <a:t>0</a:t>
            </a:r>
            <a:r>
              <a:rPr lang="en-US" altLang="zh-CN" smtClean="0"/>
              <a:t>(</a:t>
            </a:r>
            <a:r>
              <a:rPr lang="en-US" altLang="zh-CN" i="1" smtClean="0"/>
              <a:t>x</a:t>
            </a:r>
            <a:r>
              <a:rPr lang="en-US" altLang="zh-CN" baseline="-25000" smtClean="0"/>
              <a:t>0</a:t>
            </a:r>
            <a:r>
              <a:rPr lang="en-US" altLang="zh-CN" smtClean="0"/>
              <a:t>,</a:t>
            </a:r>
            <a:r>
              <a:rPr lang="zh-CN" altLang="en-US" smtClean="0"/>
              <a:t> </a:t>
            </a:r>
            <a:r>
              <a:rPr lang="en-US" altLang="zh-CN" i="1" smtClean="0"/>
              <a:t>y</a:t>
            </a:r>
            <a:r>
              <a:rPr lang="en-US" altLang="zh-CN" baseline="-25000" smtClean="0"/>
              <a:t>0</a:t>
            </a:r>
            <a:r>
              <a:rPr lang="en-US" altLang="zh-CN" smtClean="0"/>
              <a:t>) </a:t>
            </a:r>
            <a:r>
              <a:rPr lang="zh-CN" altLang="en-US" smtClean="0"/>
              <a:t>是 </a:t>
            </a:r>
            <a:r>
              <a:rPr lang="en-US" altLang="zh-CN" i="1" smtClean="0"/>
              <a:t>D</a:t>
            </a:r>
            <a:r>
              <a:rPr lang="en-US" altLang="zh-CN" smtClean="0"/>
              <a:t> </a:t>
            </a:r>
            <a:r>
              <a:rPr lang="zh-CN" altLang="en-US" smtClean="0"/>
              <a:t>的聚点且 </a:t>
            </a:r>
            <a:r>
              <a:rPr lang="en-US" altLang="zh-CN" i="1" smtClean="0"/>
              <a:t>P</a:t>
            </a:r>
            <a:r>
              <a:rPr lang="en-US" altLang="zh-CN" baseline="-25000" smtClean="0"/>
              <a:t>0</a:t>
            </a:r>
            <a:r>
              <a:rPr lang="zh-CN" altLang="en-US" smtClean="0"/>
              <a:t> </a:t>
            </a:r>
            <a:r>
              <a:rPr lang="zh-CN" altLang="en-US" smtClean="0">
                <a:sym typeface="Symbol" pitchFamily="18" charset="2"/>
              </a:rPr>
              <a:t></a:t>
            </a:r>
            <a:r>
              <a:rPr lang="en-US" altLang="zh-CN" i="1" smtClean="0"/>
              <a:t>D</a:t>
            </a:r>
            <a:r>
              <a:rPr lang="en-US" altLang="zh-CN" smtClean="0"/>
              <a:t> </a:t>
            </a:r>
            <a:r>
              <a:rPr lang="zh-CN" altLang="en-US" smtClean="0"/>
              <a:t>；</a:t>
            </a:r>
            <a:endParaRPr lang="en-US" altLang="zh-CN" smtClean="0"/>
          </a:p>
          <a:p>
            <a:pPr>
              <a:lnSpc>
                <a:spcPct val="150000"/>
              </a:lnSpc>
              <a:buClr>
                <a:srgbClr val="0000FF"/>
              </a:buClr>
              <a:buSzPct val="100000"/>
              <a:buFontTx/>
              <a:buAutoNum type="circleNumDbPlain"/>
            </a:pPr>
            <a:r>
              <a:rPr lang="zh-CN" altLang="en-US" smtClean="0"/>
              <a:t>                              存在；</a:t>
            </a:r>
            <a:endParaRPr lang="en-US" altLang="zh-CN" smtClean="0"/>
          </a:p>
          <a:p>
            <a:pPr>
              <a:lnSpc>
                <a:spcPct val="150000"/>
              </a:lnSpc>
              <a:buClr>
                <a:srgbClr val="0000FF"/>
              </a:buClr>
              <a:buSzPct val="100000"/>
              <a:buFontTx/>
              <a:buAutoNum type="circleNumDbPlain"/>
            </a:pPr>
            <a:r>
              <a:rPr lang="zh-CN" altLang="en-US" smtClean="0"/>
              <a:t>极限值等于 </a:t>
            </a:r>
            <a:r>
              <a:rPr lang="en-US" altLang="zh-CN" i="1" smtClean="0"/>
              <a:t>f</a:t>
            </a:r>
            <a:r>
              <a:rPr lang="zh-CN" altLang="en-US" i="1" smtClean="0"/>
              <a:t> </a:t>
            </a:r>
            <a:r>
              <a:rPr lang="en-US" altLang="zh-CN" smtClean="0"/>
              <a:t>(</a:t>
            </a:r>
            <a:r>
              <a:rPr lang="en-US" altLang="zh-CN" i="1" smtClean="0"/>
              <a:t>x</a:t>
            </a:r>
            <a:r>
              <a:rPr lang="en-US" altLang="zh-CN" baseline="-25000" smtClean="0"/>
              <a:t>0</a:t>
            </a:r>
            <a:r>
              <a:rPr lang="en-US" altLang="zh-CN" smtClean="0"/>
              <a:t>,</a:t>
            </a:r>
            <a:r>
              <a:rPr lang="zh-CN" altLang="en-US" smtClean="0"/>
              <a:t> </a:t>
            </a:r>
            <a:r>
              <a:rPr lang="en-US" altLang="zh-CN" i="1" smtClean="0"/>
              <a:t>y</a:t>
            </a:r>
            <a:r>
              <a:rPr lang="en-US" altLang="zh-CN" baseline="-25000" smtClean="0"/>
              <a:t>0</a:t>
            </a:r>
            <a:r>
              <a:rPr lang="en-US" altLang="zh-CN" smtClean="0"/>
              <a:t>)</a:t>
            </a:r>
            <a:r>
              <a:rPr lang="zh-CN" altLang="en-US" smtClean="0"/>
              <a:t>．</a:t>
            </a:r>
          </a:p>
        </p:txBody>
      </p:sp>
      <p:sp>
        <p:nvSpPr>
          <p:cNvPr id="3" name="标题 2"/>
          <p:cNvSpPr>
            <a:spLocks noGrp="1"/>
          </p:cNvSpPr>
          <p:nvPr>
            <p:ph type="title"/>
          </p:nvPr>
        </p:nvSpPr>
        <p:spPr/>
        <p:txBody>
          <a:bodyPr/>
          <a:lstStyle/>
          <a:p>
            <a:pPr>
              <a:defRPr/>
            </a:pPr>
            <a:r>
              <a:rPr lang="zh-CN" altLang="en-US" dirty="0" smtClean="0"/>
              <a:t>五、二元函数的连续性</a:t>
            </a:r>
            <a:endParaRPr lang="zh-CN" altLang="en-US" dirty="0"/>
          </a:p>
        </p:txBody>
      </p:sp>
      <p:graphicFrame>
        <p:nvGraphicFramePr>
          <p:cNvPr id="6" name="Object 7"/>
          <p:cNvGraphicFramePr>
            <a:graphicFrameLocks noChangeAspect="1"/>
          </p:cNvGraphicFramePr>
          <p:nvPr/>
        </p:nvGraphicFramePr>
        <p:xfrm>
          <a:off x="971550" y="5135563"/>
          <a:ext cx="2260600" cy="584200"/>
        </p:xfrm>
        <a:graphic>
          <a:graphicData uri="http://schemas.openxmlformats.org/presentationml/2006/ole">
            <p:oleObj spid="_x0000_s18434" name="Equation" r:id="rId3" imgW="1130040" imgH="291960" progId="Equation.DSMT4">
              <p:embed/>
            </p:oleObj>
          </a:graphicData>
        </a:graphic>
      </p:graphicFrame>
      <p:sp>
        <p:nvSpPr>
          <p:cNvPr id="11" name="矩形 10"/>
          <p:cNvSpPr>
            <a:spLocks noChangeArrowheads="1"/>
          </p:cNvSpPr>
          <p:nvPr/>
        </p:nvSpPr>
        <p:spPr bwMode="auto">
          <a:xfrm>
            <a:off x="4972050" y="3284538"/>
            <a:ext cx="2528888" cy="500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aphicFrame>
        <p:nvGraphicFramePr>
          <p:cNvPr id="4" name="Object 2"/>
          <p:cNvGraphicFramePr>
            <a:graphicFrameLocks noChangeAspect="1"/>
          </p:cNvGraphicFramePr>
          <p:nvPr/>
        </p:nvGraphicFramePr>
        <p:xfrm>
          <a:off x="3773488" y="2565400"/>
          <a:ext cx="4114800" cy="584200"/>
        </p:xfrm>
        <a:graphic>
          <a:graphicData uri="http://schemas.openxmlformats.org/presentationml/2006/ole">
            <p:oleObj spid="_x0000_s18435" name="Equation" r:id="rId4" imgW="2057400" imgH="291960" progId="Equation.DSMT4">
              <p:embed/>
            </p:oleObj>
          </a:graphicData>
        </a:graphic>
      </p:graphicFrame>
      <p:graphicFrame>
        <p:nvGraphicFramePr>
          <p:cNvPr id="5" name="Object 4"/>
          <p:cNvGraphicFramePr>
            <a:graphicFrameLocks noChangeAspect="1"/>
          </p:cNvGraphicFramePr>
          <p:nvPr/>
        </p:nvGraphicFramePr>
        <p:xfrm>
          <a:off x="1255713" y="2565400"/>
          <a:ext cx="2438400" cy="584200"/>
        </p:xfrm>
        <a:graphic>
          <a:graphicData uri="http://schemas.openxmlformats.org/presentationml/2006/ole">
            <p:oleObj spid="_x0000_s18436" name="Equation" r:id="rId5" imgW="1218960" imgH="291960" progId="Equation.DSMT4">
              <p:embed/>
            </p:oleObj>
          </a:graphicData>
        </a:graphic>
      </p:graphicFrame>
      <p:sp>
        <p:nvSpPr>
          <p:cNvPr id="18" name="矩形 17"/>
          <p:cNvSpPr>
            <a:spLocks noChangeArrowheads="1"/>
          </p:cNvSpPr>
          <p:nvPr/>
        </p:nvSpPr>
        <p:spPr bwMode="auto">
          <a:xfrm>
            <a:off x="2571750" y="2540000"/>
            <a:ext cx="1143000"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pSp>
        <p:nvGrpSpPr>
          <p:cNvPr id="19" name="组合 9"/>
          <p:cNvGrpSpPr>
            <a:grpSpLocks/>
          </p:cNvGrpSpPr>
          <p:nvPr/>
        </p:nvGrpSpPr>
        <p:grpSpPr bwMode="auto">
          <a:xfrm>
            <a:off x="671513" y="2379600"/>
            <a:ext cx="972000" cy="63133"/>
            <a:chOff x="3428992" y="1928802"/>
            <a:chExt cx="1260000" cy="63133"/>
          </a:xfrm>
        </p:grpSpPr>
        <p:cxnSp>
          <p:nvCxnSpPr>
            <p:cNvPr id="20" name="直接连接符 19"/>
            <p:cNvCxnSpPr/>
            <p:nvPr/>
          </p:nvCxnSpPr>
          <p:spPr>
            <a:xfrm>
              <a:off x="3428992" y="1928802"/>
              <a:ext cx="12600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428992" y="1990348"/>
              <a:ext cx="1260000"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 name="组合 9"/>
          <p:cNvGrpSpPr>
            <a:grpSpLocks/>
          </p:cNvGrpSpPr>
          <p:nvPr/>
        </p:nvGrpSpPr>
        <p:grpSpPr bwMode="auto">
          <a:xfrm>
            <a:off x="4171950" y="5008941"/>
            <a:ext cx="972000" cy="63133"/>
            <a:chOff x="3428992" y="1928802"/>
            <a:chExt cx="1260000" cy="63133"/>
          </a:xfrm>
        </p:grpSpPr>
        <p:cxnSp>
          <p:nvCxnSpPr>
            <p:cNvPr id="23" name="直接连接符 22"/>
            <p:cNvCxnSpPr/>
            <p:nvPr/>
          </p:nvCxnSpPr>
          <p:spPr>
            <a:xfrm>
              <a:off x="3428992" y="1928802"/>
              <a:ext cx="12600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428992" y="1990348"/>
              <a:ext cx="1260000"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25602">
                                            <p:txEl>
                                              <p:pRg st="5" end="5"/>
                                            </p:txEl>
                                          </p:spTgt>
                                        </p:tgtEl>
                                        <p:attrNameLst>
                                          <p:attrName>style.visibility</p:attrName>
                                        </p:attrNameLst>
                                      </p:cBhvr>
                                      <p:to>
                                        <p:strVal val="visible"/>
                                      </p:to>
                                    </p:set>
                                    <p:anim calcmode="lin" valueType="num">
                                      <p:cBhvr additive="base">
                                        <p:cTn id="35" dur="500" fill="hold"/>
                                        <p:tgtEl>
                                          <p:spTgt spid="25602">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560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602">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5602">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par>
                                <p:cTn id="50" presetID="22" presetClass="entr" presetSubtype="8"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left)">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5602">
                                            <p:txEl>
                                              <p:pRg st="8" end="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56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74638"/>
            <a:ext cx="8229600" cy="4692650"/>
          </a:xfrm>
        </p:spPr>
        <p:txBody>
          <a:bodyPr>
            <a:spAutoFit/>
          </a:bodyPr>
          <a:lstStyle/>
          <a:p>
            <a:pPr marL="566738" indent="-457200">
              <a:buFont typeface="Wingdings 3" pitchFamily="18" charset="2"/>
              <a:buNone/>
            </a:pPr>
            <a:endParaRPr lang="en-US" altLang="zh-CN" smtClean="0"/>
          </a:p>
          <a:p>
            <a:pPr marL="566738" indent="-457200">
              <a:buFont typeface="Wingdings 3" pitchFamily="18" charset="2"/>
              <a:buNone/>
            </a:pPr>
            <a:r>
              <a:rPr lang="zh-CN" altLang="en-US" smtClean="0"/>
              <a:t>讨论                                                            在 </a:t>
            </a:r>
            <a:r>
              <a:rPr lang="en-US" altLang="zh-CN" smtClean="0"/>
              <a:t>(0,</a:t>
            </a:r>
            <a:r>
              <a:rPr lang="zh-CN" altLang="en-US" smtClean="0"/>
              <a:t> </a:t>
            </a:r>
            <a:r>
              <a:rPr lang="en-US" altLang="zh-CN" smtClean="0"/>
              <a:t>0)</a:t>
            </a:r>
            <a:r>
              <a:rPr lang="zh-CN" altLang="en-US" smtClean="0"/>
              <a:t> 处的连续性</a:t>
            </a:r>
            <a:r>
              <a:rPr lang="en-US" altLang="zh-CN" smtClean="0"/>
              <a:t>.</a:t>
            </a:r>
          </a:p>
          <a:p>
            <a:pPr marL="566738" indent="-457200">
              <a:buFont typeface="Wingdings 3" pitchFamily="18" charset="2"/>
              <a:buNone/>
            </a:pPr>
            <a:endParaRPr lang="en-US" altLang="zh-CN" smtClean="0"/>
          </a:p>
          <a:p>
            <a:pPr marL="566738" indent="-457200">
              <a:buFont typeface="Wingdings 3" pitchFamily="18" charset="2"/>
              <a:buNone/>
            </a:pPr>
            <a:r>
              <a:rPr lang="zh-CN" altLang="en-US" smtClean="0">
                <a:solidFill>
                  <a:srgbClr val="0000FF"/>
                </a:solidFill>
              </a:rPr>
              <a:t>知识点：</a:t>
            </a:r>
            <a:endParaRPr lang="en-US" altLang="zh-CN" smtClean="0">
              <a:solidFill>
                <a:srgbClr val="0000FF"/>
              </a:solidFill>
            </a:endParaRPr>
          </a:p>
          <a:p>
            <a:pPr marL="566738" indent="-457200">
              <a:buFont typeface="Wingdings 3" pitchFamily="18" charset="2"/>
              <a:buNone/>
            </a:pPr>
            <a:r>
              <a:rPr lang="en-US" altLang="zh-CN" i="1" smtClean="0"/>
              <a:t>f</a:t>
            </a:r>
            <a:r>
              <a:rPr lang="zh-CN" altLang="en-US" i="1" smtClean="0"/>
              <a:t> </a:t>
            </a:r>
            <a:r>
              <a:rPr lang="en-US" altLang="zh-CN" smtClean="0"/>
              <a:t>(</a:t>
            </a:r>
            <a:r>
              <a:rPr lang="en-US" altLang="zh-CN" i="1" smtClean="0"/>
              <a:t>x</a:t>
            </a:r>
            <a:r>
              <a:rPr lang="en-US" altLang="zh-CN" smtClean="0"/>
              <a:t>, </a:t>
            </a:r>
            <a:r>
              <a:rPr lang="en-US" altLang="zh-CN" i="1" smtClean="0"/>
              <a:t>y</a:t>
            </a:r>
            <a:r>
              <a:rPr lang="en-US" altLang="zh-CN" smtClean="0"/>
              <a:t>) </a:t>
            </a:r>
            <a:r>
              <a:rPr lang="zh-CN" altLang="en-US" smtClean="0"/>
              <a:t>在点 </a:t>
            </a:r>
            <a:r>
              <a:rPr lang="en-US" altLang="zh-CN" smtClean="0"/>
              <a:t>(0,</a:t>
            </a:r>
            <a:r>
              <a:rPr lang="zh-CN" altLang="en-US" smtClean="0"/>
              <a:t> </a:t>
            </a:r>
            <a:r>
              <a:rPr lang="en-US" altLang="zh-CN" smtClean="0"/>
              <a:t>0)</a:t>
            </a:r>
            <a:r>
              <a:rPr lang="zh-CN" altLang="en-US" smtClean="0"/>
              <a:t> 处连续当且仅当下列三个条件同时成立：</a:t>
            </a:r>
            <a:endParaRPr lang="en-US" altLang="zh-CN" smtClean="0"/>
          </a:p>
          <a:p>
            <a:pPr marL="566738" indent="-457200">
              <a:buClr>
                <a:srgbClr val="0000FF"/>
              </a:buClr>
              <a:buSzPct val="100000"/>
              <a:buFontTx/>
              <a:buAutoNum type="circleNumDbPlain"/>
            </a:pPr>
            <a:r>
              <a:rPr lang="zh-CN" altLang="en-US" smtClean="0"/>
              <a:t>点 </a:t>
            </a:r>
            <a:r>
              <a:rPr lang="en-US" altLang="zh-CN" smtClean="0"/>
              <a:t>(0,</a:t>
            </a:r>
            <a:r>
              <a:rPr lang="zh-CN" altLang="en-US" smtClean="0"/>
              <a:t> </a:t>
            </a:r>
            <a:r>
              <a:rPr lang="en-US" altLang="zh-CN" smtClean="0"/>
              <a:t>0) </a:t>
            </a:r>
            <a:r>
              <a:rPr lang="zh-CN" altLang="en-US" smtClean="0"/>
              <a:t>是 </a:t>
            </a:r>
            <a:r>
              <a:rPr lang="en-US" altLang="zh-CN" i="1" smtClean="0"/>
              <a:t>D</a:t>
            </a:r>
            <a:r>
              <a:rPr lang="en-US" altLang="zh-CN" smtClean="0"/>
              <a:t> </a:t>
            </a:r>
            <a:r>
              <a:rPr lang="zh-CN" altLang="en-US" smtClean="0"/>
              <a:t>的聚点且点 </a:t>
            </a:r>
            <a:r>
              <a:rPr lang="en-US" altLang="zh-CN" smtClean="0"/>
              <a:t>(0,</a:t>
            </a:r>
            <a:r>
              <a:rPr lang="zh-CN" altLang="en-US" smtClean="0"/>
              <a:t> </a:t>
            </a:r>
            <a:r>
              <a:rPr lang="en-US" altLang="zh-CN" smtClean="0"/>
              <a:t>0)</a:t>
            </a:r>
            <a:r>
              <a:rPr lang="zh-CN" altLang="en-US" smtClean="0"/>
              <a:t> </a:t>
            </a:r>
            <a:r>
              <a:rPr lang="zh-CN" altLang="en-US" smtClean="0">
                <a:sym typeface="Symbol" pitchFamily="18" charset="2"/>
              </a:rPr>
              <a:t></a:t>
            </a:r>
            <a:r>
              <a:rPr lang="en-US" altLang="zh-CN" i="1" smtClean="0"/>
              <a:t>D</a:t>
            </a:r>
            <a:r>
              <a:rPr lang="en-US" altLang="zh-CN" smtClean="0"/>
              <a:t> </a:t>
            </a:r>
            <a:r>
              <a:rPr lang="zh-CN" altLang="en-US" smtClean="0"/>
              <a:t>；</a:t>
            </a:r>
            <a:endParaRPr lang="en-US" altLang="zh-CN" smtClean="0"/>
          </a:p>
          <a:p>
            <a:pPr marL="566738" indent="-457200">
              <a:lnSpc>
                <a:spcPct val="150000"/>
              </a:lnSpc>
              <a:buClr>
                <a:srgbClr val="0000FF"/>
              </a:buClr>
              <a:buSzPct val="100000"/>
              <a:buFontTx/>
              <a:buAutoNum type="circleNumDbPlain"/>
            </a:pPr>
            <a:r>
              <a:rPr lang="zh-CN" altLang="en-US" smtClean="0"/>
              <a:t>                          存在；</a:t>
            </a:r>
            <a:endParaRPr lang="en-US" altLang="zh-CN" smtClean="0"/>
          </a:p>
          <a:p>
            <a:pPr marL="566738" indent="-457200">
              <a:lnSpc>
                <a:spcPct val="150000"/>
              </a:lnSpc>
              <a:buClr>
                <a:srgbClr val="0000FF"/>
              </a:buClr>
              <a:buSzPct val="100000"/>
              <a:buFontTx/>
              <a:buAutoNum type="circleNumDbPlain"/>
            </a:pPr>
            <a:r>
              <a:rPr lang="zh-CN" altLang="en-US" smtClean="0"/>
              <a:t>极限值等于 </a:t>
            </a:r>
            <a:r>
              <a:rPr lang="en-US" altLang="zh-CN" i="1" smtClean="0"/>
              <a:t>f</a:t>
            </a:r>
            <a:r>
              <a:rPr lang="zh-CN" altLang="en-US" i="1" smtClean="0"/>
              <a:t> </a:t>
            </a:r>
            <a:r>
              <a:rPr lang="en-US" altLang="zh-CN" smtClean="0"/>
              <a:t>(0,</a:t>
            </a:r>
            <a:r>
              <a:rPr lang="zh-CN" altLang="en-US" smtClean="0"/>
              <a:t> </a:t>
            </a:r>
            <a:r>
              <a:rPr lang="en-US" altLang="zh-CN" smtClean="0"/>
              <a:t>0)</a:t>
            </a:r>
            <a:r>
              <a:rPr lang="zh-CN" altLang="en-US" smtClean="0"/>
              <a:t>．</a:t>
            </a:r>
            <a:endParaRPr lang="en-US" altLang="zh-CN" smtClean="0"/>
          </a:p>
          <a:p>
            <a:pPr marL="566738" indent="-457200">
              <a:buClr>
                <a:srgbClr val="0000FF"/>
              </a:buClr>
              <a:buSzPct val="100000"/>
              <a:buFontTx/>
              <a:buAutoNum type="circleNumDbPlain"/>
            </a:pPr>
            <a:endParaRPr lang="en-US" altLang="zh-CN" smtClean="0"/>
          </a:p>
          <a:p>
            <a:pPr marL="566738" indent="-457200">
              <a:buClr>
                <a:srgbClr val="0000FF"/>
              </a:buClr>
              <a:buSzPct val="100000"/>
              <a:buFont typeface="Wingdings 3" pitchFamily="18" charset="2"/>
              <a:buNone/>
            </a:pPr>
            <a:r>
              <a:rPr lang="zh-CN" altLang="en-US" smtClean="0"/>
              <a:t>令 </a:t>
            </a:r>
            <a:r>
              <a:rPr lang="en-US" altLang="zh-CN" i="1" smtClean="0"/>
              <a:t>x</a:t>
            </a:r>
            <a:r>
              <a:rPr lang="zh-CN" altLang="en-US" smtClean="0"/>
              <a:t> </a:t>
            </a:r>
            <a:r>
              <a:rPr lang="en-US" altLang="zh-CN" smtClean="0"/>
              <a:t>=</a:t>
            </a:r>
            <a:r>
              <a:rPr lang="zh-CN" altLang="en-US" smtClean="0"/>
              <a:t> </a:t>
            </a:r>
            <a:r>
              <a:rPr lang="en-US" altLang="zh-CN" i="1" smtClean="0">
                <a:latin typeface="Symbol" pitchFamily="18" charset="2"/>
              </a:rPr>
              <a:t>r </a:t>
            </a:r>
            <a:r>
              <a:rPr lang="en-US" altLang="zh-CN" smtClean="0"/>
              <a:t>cos</a:t>
            </a:r>
            <a:r>
              <a:rPr lang="en-US" altLang="zh-CN" i="1" smtClean="0">
                <a:latin typeface="Symbol" pitchFamily="18" charset="2"/>
              </a:rPr>
              <a:t>q</a:t>
            </a:r>
            <a:r>
              <a:rPr lang="zh-CN" altLang="en-US" smtClean="0"/>
              <a:t>，</a:t>
            </a:r>
            <a:r>
              <a:rPr lang="en-US" altLang="zh-CN" i="1" smtClean="0"/>
              <a:t>y</a:t>
            </a:r>
            <a:r>
              <a:rPr lang="en-US" altLang="zh-CN" smtClean="0"/>
              <a:t> = </a:t>
            </a:r>
            <a:r>
              <a:rPr lang="en-US" altLang="zh-CN" i="1" smtClean="0">
                <a:latin typeface="Symbol" pitchFamily="18" charset="2"/>
              </a:rPr>
              <a:t>r </a:t>
            </a:r>
            <a:r>
              <a:rPr lang="en-US" altLang="zh-CN" smtClean="0"/>
              <a:t>sin</a:t>
            </a:r>
            <a:r>
              <a:rPr lang="en-US" altLang="zh-CN" i="1" smtClean="0">
                <a:latin typeface="Symbol" pitchFamily="18" charset="2"/>
              </a:rPr>
              <a:t>q </a:t>
            </a:r>
            <a:r>
              <a:rPr lang="zh-CN" altLang="en-US" smtClean="0"/>
              <a:t>，则</a:t>
            </a:r>
          </a:p>
        </p:txBody>
      </p:sp>
      <p:graphicFrame>
        <p:nvGraphicFramePr>
          <p:cNvPr id="5" name="Object 2"/>
          <p:cNvGraphicFramePr>
            <a:graphicFrameLocks noChangeAspect="1"/>
          </p:cNvGraphicFramePr>
          <p:nvPr/>
        </p:nvGraphicFramePr>
        <p:xfrm>
          <a:off x="1243013" y="319088"/>
          <a:ext cx="4479925" cy="1392237"/>
        </p:xfrm>
        <a:graphic>
          <a:graphicData uri="http://schemas.openxmlformats.org/presentationml/2006/ole">
            <p:oleObj spid="_x0000_s19458" name="Equation" r:id="rId4" imgW="2247840" imgH="698400" progId="Equation.DSMT4">
              <p:embed/>
            </p:oleObj>
          </a:graphicData>
        </a:graphic>
      </p:graphicFrame>
      <p:graphicFrame>
        <p:nvGraphicFramePr>
          <p:cNvPr id="4" name="Object 3"/>
          <p:cNvGraphicFramePr>
            <a:graphicFrameLocks noChangeAspect="1"/>
          </p:cNvGraphicFramePr>
          <p:nvPr/>
        </p:nvGraphicFramePr>
        <p:xfrm>
          <a:off x="971550" y="3086100"/>
          <a:ext cx="2057400" cy="584200"/>
        </p:xfrm>
        <a:graphic>
          <a:graphicData uri="http://schemas.openxmlformats.org/presentationml/2006/ole">
            <p:oleObj spid="_x0000_s19459" name="Equation" r:id="rId5" imgW="1028520" imgH="291960" progId="Equation.DSMT4">
              <p:embed/>
            </p:oleObj>
          </a:graphicData>
        </a:graphic>
      </p:graphicFrame>
      <p:graphicFrame>
        <p:nvGraphicFramePr>
          <p:cNvPr id="8" name="Object 4"/>
          <p:cNvGraphicFramePr>
            <a:graphicFrameLocks noChangeAspect="1"/>
          </p:cNvGraphicFramePr>
          <p:nvPr/>
        </p:nvGraphicFramePr>
        <p:xfrm>
          <a:off x="1168400" y="5078413"/>
          <a:ext cx="6807200" cy="635000"/>
        </p:xfrm>
        <a:graphic>
          <a:graphicData uri="http://schemas.openxmlformats.org/presentationml/2006/ole">
            <p:oleObj spid="_x0000_s19460" name="Equation" r:id="rId6" imgW="3403440" imgH="317160" progId="Equation.DSMT4">
              <p:embed/>
            </p:oleObj>
          </a:graphicData>
        </a:graphic>
      </p:graphicFrame>
      <p:sp>
        <p:nvSpPr>
          <p:cNvPr id="10" name="矩形 9"/>
          <p:cNvSpPr>
            <a:spLocks noChangeArrowheads="1"/>
          </p:cNvSpPr>
          <p:nvPr/>
        </p:nvSpPr>
        <p:spPr bwMode="auto">
          <a:xfrm>
            <a:off x="3465513" y="5435600"/>
            <a:ext cx="458787" cy="2571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1" name="矩形 10"/>
          <p:cNvSpPr>
            <a:spLocks noChangeArrowheads="1"/>
          </p:cNvSpPr>
          <p:nvPr/>
        </p:nvSpPr>
        <p:spPr bwMode="auto">
          <a:xfrm>
            <a:off x="6229350" y="5092700"/>
            <a:ext cx="485775"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2" name="矩形 11"/>
          <p:cNvSpPr>
            <a:spLocks noChangeArrowheads="1"/>
          </p:cNvSpPr>
          <p:nvPr/>
        </p:nvSpPr>
        <p:spPr bwMode="auto">
          <a:xfrm flipH="1">
            <a:off x="6715125" y="5092700"/>
            <a:ext cx="1357313"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4" name="十字形 13"/>
          <p:cNvSpPr>
            <a:spLocks noChangeArrowheads="1"/>
          </p:cNvSpPr>
          <p:nvPr/>
        </p:nvSpPr>
        <p:spPr bwMode="auto">
          <a:xfrm rot="-2757288">
            <a:off x="3027363" y="5013325"/>
            <a:ext cx="622300" cy="622300"/>
          </a:xfrm>
          <a:prstGeom prst="plus">
            <a:avLst>
              <a:gd name="adj" fmla="val 50000"/>
            </a:avLst>
          </a:prstGeom>
          <a:solidFill>
            <a:srgbClr val="FF0000"/>
          </a:solidFill>
          <a:ln w="76200" algn="ctr">
            <a:solidFill>
              <a:srgbClr val="FF0000"/>
            </a:solidFill>
            <a:miter lim="800000"/>
            <a:headEnd/>
            <a:tailEnd/>
          </a:ln>
        </p:spPr>
        <p:txBody>
          <a:bodyPr vert="eaVert" anchor="ctr"/>
          <a:lstStyle/>
          <a:p>
            <a:pPr algn="ctr">
              <a:defRPr/>
            </a:pPr>
            <a:endParaRPr lang="zh-CN" altLang="en-US">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3" presetClass="entr" presetSubtype="32"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strVal val="4*#ppt_w"/>
                                          </p:val>
                                        </p:tav>
                                        <p:tav tm="100000">
                                          <p:val>
                                            <p:strVal val="#ppt_w"/>
                                          </p:val>
                                        </p:tav>
                                      </p:tavLst>
                                    </p:anim>
                                    <p:anim calcmode="lin" valueType="num">
                                      <p:cBhvr>
                                        <p:cTn id="42" dur="500" fill="hold"/>
                                        <p:tgtEl>
                                          <p:spTgt spid="14"/>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39"/>
                                            </p:cond>
                                          </p:stCondLst>
                                          <p:endCondLst>
                                            <p:cond evt="onStopAudio" delay="0">
                                              <p:tgtEl>
                                                <p:sldTgt/>
                                              </p:tgtEl>
                                            </p:cond>
                                          </p:endCondLst>
                                        </p:cTn>
                                        <p:tgtEl>
                                          <p:sndTgt r:embed="rId3" name="explod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457200" y="274638"/>
            <a:ext cx="8229600" cy="3816350"/>
          </a:xfrm>
        </p:spPr>
        <p:txBody>
          <a:bodyPr>
            <a:spAutoFit/>
          </a:bodyPr>
          <a:lstStyle/>
          <a:p>
            <a:pPr marL="566738" indent="-457200">
              <a:buFont typeface="Wingdings 3" pitchFamily="18" charset="2"/>
              <a:buNone/>
            </a:pPr>
            <a:endParaRPr lang="en-US" altLang="zh-CN" smtClean="0"/>
          </a:p>
          <a:p>
            <a:pPr marL="566738" indent="-457200">
              <a:buFont typeface="Wingdings 3" pitchFamily="18" charset="2"/>
              <a:buNone/>
            </a:pPr>
            <a:r>
              <a:rPr lang="zh-CN" altLang="en-US" smtClean="0"/>
              <a:t>讨论                                                            在 </a:t>
            </a:r>
            <a:r>
              <a:rPr lang="en-US" altLang="zh-CN" smtClean="0"/>
              <a:t>(0,</a:t>
            </a:r>
            <a:r>
              <a:rPr lang="zh-CN" altLang="en-US" smtClean="0"/>
              <a:t> </a:t>
            </a:r>
            <a:r>
              <a:rPr lang="en-US" altLang="zh-CN" smtClean="0"/>
              <a:t>0)</a:t>
            </a:r>
            <a:r>
              <a:rPr lang="zh-CN" altLang="en-US" smtClean="0"/>
              <a:t> 处的连续性</a:t>
            </a:r>
            <a:r>
              <a:rPr lang="en-US" altLang="zh-CN" smtClean="0"/>
              <a:t>.</a:t>
            </a:r>
          </a:p>
          <a:p>
            <a:pPr marL="566738" indent="-457200">
              <a:buFont typeface="Wingdings 3" pitchFamily="18" charset="2"/>
              <a:buNone/>
            </a:pPr>
            <a:endParaRPr lang="en-US" altLang="zh-CN" smtClean="0"/>
          </a:p>
          <a:p>
            <a:pPr marL="566738" indent="-457200">
              <a:buFont typeface="Wingdings 3" pitchFamily="18" charset="2"/>
              <a:buNone/>
            </a:pPr>
            <a:r>
              <a:rPr lang="zh-CN" altLang="en-US" smtClean="0">
                <a:solidFill>
                  <a:srgbClr val="0000FF"/>
                </a:solidFill>
              </a:rPr>
              <a:t>知识点：</a:t>
            </a:r>
            <a:endParaRPr lang="en-US" altLang="zh-CN" smtClean="0">
              <a:solidFill>
                <a:srgbClr val="0000FF"/>
              </a:solidFill>
            </a:endParaRPr>
          </a:p>
          <a:p>
            <a:pPr marL="566738" indent="-457200">
              <a:buFont typeface="Wingdings 3" pitchFamily="18" charset="2"/>
              <a:buNone/>
            </a:pPr>
            <a:r>
              <a:rPr lang="en-US" altLang="zh-CN" i="1" smtClean="0"/>
              <a:t>f</a:t>
            </a:r>
            <a:r>
              <a:rPr lang="zh-CN" altLang="en-US" i="1" smtClean="0"/>
              <a:t> </a:t>
            </a:r>
            <a:r>
              <a:rPr lang="en-US" altLang="zh-CN" smtClean="0"/>
              <a:t>(</a:t>
            </a:r>
            <a:r>
              <a:rPr lang="en-US" altLang="zh-CN" i="1" smtClean="0"/>
              <a:t>x</a:t>
            </a:r>
            <a:r>
              <a:rPr lang="en-US" altLang="zh-CN" smtClean="0"/>
              <a:t>, </a:t>
            </a:r>
            <a:r>
              <a:rPr lang="en-US" altLang="zh-CN" i="1" smtClean="0"/>
              <a:t>y</a:t>
            </a:r>
            <a:r>
              <a:rPr lang="en-US" altLang="zh-CN" smtClean="0"/>
              <a:t>) </a:t>
            </a:r>
            <a:r>
              <a:rPr lang="zh-CN" altLang="en-US" smtClean="0"/>
              <a:t>在点 </a:t>
            </a:r>
            <a:r>
              <a:rPr lang="en-US" altLang="zh-CN" smtClean="0"/>
              <a:t>(0,</a:t>
            </a:r>
            <a:r>
              <a:rPr lang="zh-CN" altLang="en-US" smtClean="0"/>
              <a:t> </a:t>
            </a:r>
            <a:r>
              <a:rPr lang="en-US" altLang="zh-CN" smtClean="0"/>
              <a:t>0)</a:t>
            </a:r>
            <a:r>
              <a:rPr lang="zh-CN" altLang="en-US" smtClean="0"/>
              <a:t> 处连续当且仅当下列三个条件同时成立：</a:t>
            </a:r>
            <a:endParaRPr lang="en-US" altLang="zh-CN" smtClean="0"/>
          </a:p>
          <a:p>
            <a:pPr marL="566738" indent="-457200">
              <a:buClr>
                <a:srgbClr val="0000FF"/>
              </a:buClr>
              <a:buSzPct val="100000"/>
              <a:buFontTx/>
              <a:buAutoNum type="circleNumDbPlain"/>
            </a:pPr>
            <a:r>
              <a:rPr lang="zh-CN" altLang="en-US" smtClean="0"/>
              <a:t>点 </a:t>
            </a:r>
            <a:r>
              <a:rPr lang="en-US" altLang="zh-CN" smtClean="0"/>
              <a:t>(0,</a:t>
            </a:r>
            <a:r>
              <a:rPr lang="zh-CN" altLang="en-US" smtClean="0"/>
              <a:t> </a:t>
            </a:r>
            <a:r>
              <a:rPr lang="en-US" altLang="zh-CN" smtClean="0"/>
              <a:t>0) </a:t>
            </a:r>
            <a:r>
              <a:rPr lang="zh-CN" altLang="en-US" smtClean="0"/>
              <a:t>是 </a:t>
            </a:r>
            <a:r>
              <a:rPr lang="en-US" altLang="zh-CN" i="1" smtClean="0"/>
              <a:t>D</a:t>
            </a:r>
            <a:r>
              <a:rPr lang="en-US" altLang="zh-CN" smtClean="0"/>
              <a:t> </a:t>
            </a:r>
            <a:r>
              <a:rPr lang="zh-CN" altLang="en-US" smtClean="0"/>
              <a:t>的聚点且点 </a:t>
            </a:r>
            <a:r>
              <a:rPr lang="en-US" altLang="zh-CN" smtClean="0"/>
              <a:t>(0,</a:t>
            </a:r>
            <a:r>
              <a:rPr lang="zh-CN" altLang="en-US" smtClean="0"/>
              <a:t> </a:t>
            </a:r>
            <a:r>
              <a:rPr lang="en-US" altLang="zh-CN" smtClean="0"/>
              <a:t>0)</a:t>
            </a:r>
            <a:r>
              <a:rPr lang="zh-CN" altLang="en-US" smtClean="0"/>
              <a:t> </a:t>
            </a:r>
            <a:r>
              <a:rPr lang="zh-CN" altLang="en-US" smtClean="0">
                <a:sym typeface="Symbol" pitchFamily="18" charset="2"/>
              </a:rPr>
              <a:t></a:t>
            </a:r>
            <a:r>
              <a:rPr lang="en-US" altLang="zh-CN" i="1" smtClean="0"/>
              <a:t>D</a:t>
            </a:r>
            <a:r>
              <a:rPr lang="en-US" altLang="zh-CN" smtClean="0"/>
              <a:t> </a:t>
            </a:r>
            <a:r>
              <a:rPr lang="zh-CN" altLang="en-US" smtClean="0"/>
              <a:t>；</a:t>
            </a:r>
            <a:endParaRPr lang="en-US" altLang="zh-CN" smtClean="0"/>
          </a:p>
          <a:p>
            <a:pPr marL="566738" indent="-457200">
              <a:lnSpc>
                <a:spcPct val="150000"/>
              </a:lnSpc>
              <a:buClr>
                <a:srgbClr val="0000FF"/>
              </a:buClr>
              <a:buSzPct val="100000"/>
              <a:buFontTx/>
              <a:buAutoNum type="circleNumDbPlain"/>
            </a:pPr>
            <a:r>
              <a:rPr lang="zh-CN" altLang="en-US" smtClean="0"/>
              <a:t>                          存在；</a:t>
            </a:r>
            <a:endParaRPr lang="en-US" altLang="zh-CN" smtClean="0"/>
          </a:p>
          <a:p>
            <a:pPr marL="566738" indent="-457200">
              <a:lnSpc>
                <a:spcPct val="150000"/>
              </a:lnSpc>
              <a:buClr>
                <a:srgbClr val="0000FF"/>
              </a:buClr>
              <a:buSzPct val="100000"/>
              <a:buFontTx/>
              <a:buAutoNum type="circleNumDbPlain"/>
            </a:pPr>
            <a:r>
              <a:rPr lang="zh-CN" altLang="en-US" smtClean="0"/>
              <a:t>极限值等于 </a:t>
            </a:r>
            <a:r>
              <a:rPr lang="en-US" altLang="zh-CN" i="1" smtClean="0"/>
              <a:t>f</a:t>
            </a:r>
            <a:r>
              <a:rPr lang="zh-CN" altLang="en-US" i="1" smtClean="0"/>
              <a:t> </a:t>
            </a:r>
            <a:r>
              <a:rPr lang="en-US" altLang="zh-CN" smtClean="0"/>
              <a:t>(0,</a:t>
            </a:r>
            <a:r>
              <a:rPr lang="zh-CN" altLang="en-US" smtClean="0"/>
              <a:t> </a:t>
            </a:r>
            <a:r>
              <a:rPr lang="en-US" altLang="zh-CN" smtClean="0"/>
              <a:t>0)</a:t>
            </a:r>
            <a:r>
              <a:rPr lang="zh-CN" altLang="en-US" smtClean="0"/>
              <a:t>．</a:t>
            </a:r>
            <a:endParaRPr lang="en-US" altLang="zh-CN" smtClean="0"/>
          </a:p>
        </p:txBody>
      </p:sp>
      <p:graphicFrame>
        <p:nvGraphicFramePr>
          <p:cNvPr id="5" name="Object 2"/>
          <p:cNvGraphicFramePr>
            <a:graphicFrameLocks noChangeAspect="1"/>
          </p:cNvGraphicFramePr>
          <p:nvPr/>
        </p:nvGraphicFramePr>
        <p:xfrm>
          <a:off x="1243013" y="319088"/>
          <a:ext cx="4479925" cy="1392237"/>
        </p:xfrm>
        <a:graphic>
          <a:graphicData uri="http://schemas.openxmlformats.org/presentationml/2006/ole">
            <p:oleObj spid="_x0000_s20482" name="Equation" r:id="rId3" imgW="2247840" imgH="698400" progId="Equation.DSMT4">
              <p:embed/>
            </p:oleObj>
          </a:graphicData>
        </a:graphic>
      </p:graphicFrame>
      <p:graphicFrame>
        <p:nvGraphicFramePr>
          <p:cNvPr id="4" name="Object 3"/>
          <p:cNvGraphicFramePr>
            <a:graphicFrameLocks noChangeAspect="1"/>
          </p:cNvGraphicFramePr>
          <p:nvPr/>
        </p:nvGraphicFramePr>
        <p:xfrm>
          <a:off x="971550" y="3086100"/>
          <a:ext cx="2057400" cy="584200"/>
        </p:xfrm>
        <a:graphic>
          <a:graphicData uri="http://schemas.openxmlformats.org/presentationml/2006/ole">
            <p:oleObj spid="_x0000_s20483" name="Equation" r:id="rId4" imgW="1028520" imgH="291960" progId="Equation.DSMT4">
              <p:embed/>
            </p:oleObj>
          </a:graphicData>
        </a:graphic>
      </p:graphicFrame>
      <p:graphicFrame>
        <p:nvGraphicFramePr>
          <p:cNvPr id="8" name="Object 4"/>
          <p:cNvGraphicFramePr>
            <a:graphicFrameLocks noChangeAspect="1"/>
          </p:cNvGraphicFramePr>
          <p:nvPr/>
        </p:nvGraphicFramePr>
        <p:xfrm>
          <a:off x="381000" y="4087813"/>
          <a:ext cx="8382000" cy="2311400"/>
        </p:xfrm>
        <a:graphic>
          <a:graphicData uri="http://schemas.openxmlformats.org/presentationml/2006/ole">
            <p:oleObj spid="_x0000_s20484" name="Equation" r:id="rId5" imgW="4190760" imgH="1155600" progId="Equation.DSMT4">
              <p:embed/>
            </p:oleObj>
          </a:graphicData>
        </a:graphic>
      </p:graphicFrame>
      <p:sp>
        <p:nvSpPr>
          <p:cNvPr id="11" name="矩形 10"/>
          <p:cNvSpPr>
            <a:spLocks noChangeArrowheads="1"/>
          </p:cNvSpPr>
          <p:nvPr/>
        </p:nvSpPr>
        <p:spPr bwMode="auto">
          <a:xfrm>
            <a:off x="2339975" y="5005388"/>
            <a:ext cx="4248150" cy="9398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2" name="矩形 11"/>
          <p:cNvSpPr>
            <a:spLocks noChangeArrowheads="1"/>
          </p:cNvSpPr>
          <p:nvPr/>
        </p:nvSpPr>
        <p:spPr bwMode="auto">
          <a:xfrm flipH="1">
            <a:off x="2339975" y="5997575"/>
            <a:ext cx="1944688" cy="3841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3" name="矩形 10"/>
          <p:cNvSpPr>
            <a:spLocks noChangeArrowheads="1"/>
          </p:cNvSpPr>
          <p:nvPr/>
        </p:nvSpPr>
        <p:spPr bwMode="auto">
          <a:xfrm>
            <a:off x="4725988" y="4108450"/>
            <a:ext cx="4065587" cy="8445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0" name="矩形 9"/>
          <p:cNvSpPr/>
          <p:nvPr/>
        </p:nvSpPr>
        <p:spPr>
          <a:xfrm>
            <a:off x="6627813" y="2514600"/>
            <a:ext cx="1401762" cy="646113"/>
          </a:xfrm>
          <a:prstGeom prst="rect">
            <a:avLst/>
          </a:prstGeom>
          <a:ln w="28575">
            <a:solidFill>
              <a:srgbClr val="00B050"/>
            </a:solidFill>
          </a:ln>
        </p:spPr>
        <p:txBody>
          <a:bodyPr wrap="none">
            <a:spAutoFit/>
          </a:bodyPr>
          <a:lstStyle/>
          <a:p>
            <a:pPr algn="ctr">
              <a:defRPr/>
            </a:pPr>
            <a:r>
              <a:rPr lang="en-US" altLang="zh-CN" b="1" i="1" kern="0" dirty="0">
                <a:solidFill>
                  <a:srgbClr val="000000"/>
                </a:solidFill>
                <a:latin typeface="Times New Roman"/>
                <a:ea typeface="楷体_GB2312"/>
              </a:rPr>
              <a:t>f</a:t>
            </a:r>
            <a:r>
              <a:rPr lang="zh-CN" altLang="en-US" b="1" i="1" kern="0" dirty="0">
                <a:solidFill>
                  <a:srgbClr val="000000"/>
                </a:solidFill>
                <a:latin typeface="Times New Roman"/>
                <a:ea typeface="楷体_GB2312"/>
              </a:rPr>
              <a:t> </a:t>
            </a:r>
            <a:r>
              <a:rPr lang="en-US" altLang="zh-CN" b="1" kern="0" dirty="0">
                <a:solidFill>
                  <a:srgbClr val="000000"/>
                </a:solidFill>
                <a:latin typeface="Times New Roman"/>
                <a:ea typeface="楷体_GB2312"/>
              </a:rPr>
              <a:t>(</a:t>
            </a:r>
            <a:r>
              <a:rPr lang="en-US" altLang="zh-CN" b="1" i="1" kern="0" dirty="0">
                <a:solidFill>
                  <a:srgbClr val="000000"/>
                </a:solidFill>
                <a:latin typeface="Times New Roman"/>
                <a:ea typeface="楷体_GB2312"/>
              </a:rPr>
              <a:t>x</a:t>
            </a:r>
            <a:r>
              <a:rPr lang="en-US" altLang="zh-CN" b="1" kern="0" dirty="0">
                <a:solidFill>
                  <a:srgbClr val="000000"/>
                </a:solidFill>
                <a:latin typeface="Times New Roman"/>
                <a:ea typeface="楷体_GB2312"/>
              </a:rPr>
              <a:t>, </a:t>
            </a:r>
            <a:r>
              <a:rPr lang="en-US" altLang="zh-CN" b="1" i="1" kern="0" dirty="0">
                <a:solidFill>
                  <a:srgbClr val="000000"/>
                </a:solidFill>
                <a:latin typeface="Times New Roman"/>
                <a:ea typeface="楷体_GB2312"/>
              </a:rPr>
              <a:t>y</a:t>
            </a:r>
            <a:r>
              <a:rPr lang="en-US" altLang="zh-CN" b="1" kern="0" dirty="0">
                <a:solidFill>
                  <a:srgbClr val="000000"/>
                </a:solidFill>
                <a:latin typeface="Times New Roman"/>
                <a:ea typeface="楷体_GB2312"/>
              </a:rPr>
              <a:t>) </a:t>
            </a:r>
            <a:r>
              <a:rPr lang="zh-CN" altLang="en-US" b="1" kern="0" dirty="0">
                <a:solidFill>
                  <a:srgbClr val="000000"/>
                </a:solidFill>
                <a:latin typeface="Times New Roman"/>
                <a:ea typeface="楷体_GB2312"/>
              </a:rPr>
              <a:t>在</a:t>
            </a:r>
            <a:endParaRPr lang="en-US" altLang="zh-CN" b="1" kern="0" dirty="0">
              <a:solidFill>
                <a:srgbClr val="000000"/>
              </a:solidFill>
              <a:latin typeface="Times New Roman"/>
              <a:ea typeface="楷体_GB2312"/>
            </a:endParaRPr>
          </a:p>
          <a:p>
            <a:pPr algn="ctr">
              <a:defRPr/>
            </a:pPr>
            <a:r>
              <a:rPr lang="zh-CN" altLang="en-US" b="1" kern="0" dirty="0">
                <a:solidFill>
                  <a:srgbClr val="000000"/>
                </a:solidFill>
                <a:latin typeface="Times New Roman"/>
                <a:ea typeface="楷体_GB2312"/>
              </a:rPr>
              <a:t> </a:t>
            </a:r>
            <a:r>
              <a:rPr lang="en-US" altLang="zh-CN" b="1" i="1" kern="0" dirty="0">
                <a:solidFill>
                  <a:srgbClr val="000000"/>
                </a:solidFill>
                <a:latin typeface="Times New Roman"/>
                <a:ea typeface="楷体_GB2312"/>
              </a:rPr>
              <a:t>R</a:t>
            </a:r>
            <a:r>
              <a:rPr lang="en-US" altLang="zh-CN" b="1" kern="0" baseline="30000" dirty="0">
                <a:solidFill>
                  <a:srgbClr val="000000"/>
                </a:solidFill>
                <a:latin typeface="Times New Roman"/>
                <a:ea typeface="楷体_GB2312"/>
              </a:rPr>
              <a:t>2</a:t>
            </a:r>
            <a:r>
              <a:rPr lang="zh-CN" altLang="en-US" b="1" kern="0" dirty="0">
                <a:solidFill>
                  <a:srgbClr val="000000"/>
                </a:solidFill>
                <a:latin typeface="Times New Roman"/>
                <a:ea typeface="楷体_GB2312"/>
              </a:rPr>
              <a:t>上有定义</a:t>
            </a:r>
            <a:endParaRPr lang="zh-CN" altLang="en-US" sz="1400" dirty="0"/>
          </a:p>
        </p:txBody>
      </p:sp>
      <p:sp>
        <p:nvSpPr>
          <p:cNvPr id="13" name="矩形 12"/>
          <p:cNvSpPr/>
          <p:nvPr/>
        </p:nvSpPr>
        <p:spPr>
          <a:xfrm>
            <a:off x="6269038" y="3502025"/>
            <a:ext cx="2119312" cy="647700"/>
          </a:xfrm>
          <a:prstGeom prst="rect">
            <a:avLst/>
          </a:prstGeom>
          <a:ln w="28575">
            <a:solidFill>
              <a:srgbClr val="00B050"/>
            </a:solidFill>
          </a:ln>
        </p:spPr>
        <p:txBody>
          <a:bodyPr wrap="none">
            <a:spAutoFit/>
          </a:bodyPr>
          <a:lstStyle/>
          <a:p>
            <a:pPr>
              <a:defRPr/>
            </a:pPr>
            <a:r>
              <a:rPr lang="zh-CN" altLang="en-US" b="1" kern="0" dirty="0">
                <a:solidFill>
                  <a:srgbClr val="000000"/>
                </a:solidFill>
                <a:latin typeface="Times New Roman"/>
                <a:ea typeface="楷体_GB2312"/>
              </a:rPr>
              <a:t>点 </a:t>
            </a:r>
            <a:r>
              <a:rPr lang="en-US" altLang="zh-CN" b="1" kern="0" dirty="0">
                <a:solidFill>
                  <a:srgbClr val="000000"/>
                </a:solidFill>
                <a:latin typeface="Times New Roman"/>
                <a:ea typeface="楷体_GB2312"/>
              </a:rPr>
              <a:t>(0,</a:t>
            </a:r>
            <a:r>
              <a:rPr lang="zh-CN" altLang="en-US" b="1" kern="0" dirty="0">
                <a:solidFill>
                  <a:srgbClr val="000000"/>
                </a:solidFill>
                <a:latin typeface="Times New Roman"/>
                <a:ea typeface="楷体_GB2312"/>
              </a:rPr>
              <a:t> </a:t>
            </a:r>
            <a:r>
              <a:rPr lang="en-US" altLang="zh-CN" b="1" kern="0" dirty="0">
                <a:solidFill>
                  <a:srgbClr val="000000"/>
                </a:solidFill>
                <a:latin typeface="Times New Roman"/>
                <a:ea typeface="楷体_GB2312"/>
              </a:rPr>
              <a:t>0)</a:t>
            </a:r>
            <a:r>
              <a:rPr lang="zh-CN" altLang="en-US" b="1" kern="0" dirty="0">
                <a:solidFill>
                  <a:srgbClr val="000000"/>
                </a:solidFill>
                <a:latin typeface="Times New Roman"/>
                <a:ea typeface="楷体_GB2312"/>
              </a:rPr>
              <a:t> </a:t>
            </a:r>
            <a:r>
              <a:rPr lang="zh-CN" altLang="en-US" b="1" kern="0" dirty="0">
                <a:solidFill>
                  <a:srgbClr val="000000"/>
                </a:solidFill>
                <a:latin typeface="Times New Roman"/>
                <a:ea typeface="楷体_GB2312"/>
                <a:sym typeface="Symbol" pitchFamily="18" charset="2"/>
              </a:rPr>
              <a:t></a:t>
            </a:r>
            <a:r>
              <a:rPr lang="en-US" altLang="zh-CN" b="1" i="1" kern="0" dirty="0">
                <a:solidFill>
                  <a:srgbClr val="000000"/>
                </a:solidFill>
                <a:latin typeface="Times New Roman"/>
                <a:ea typeface="楷体_GB2312"/>
              </a:rPr>
              <a:t>D</a:t>
            </a:r>
            <a:r>
              <a:rPr lang="en-US" altLang="zh-CN" b="1" kern="0" dirty="0">
                <a:solidFill>
                  <a:srgbClr val="000000"/>
                </a:solidFill>
                <a:latin typeface="Times New Roman"/>
                <a:ea typeface="楷体_GB2312"/>
              </a:rPr>
              <a:t> </a:t>
            </a:r>
            <a:r>
              <a:rPr lang="zh-CN" altLang="en-US" b="1" kern="0" dirty="0">
                <a:solidFill>
                  <a:srgbClr val="000000"/>
                </a:solidFill>
                <a:latin typeface="Times New Roman"/>
                <a:ea typeface="楷体_GB2312"/>
              </a:rPr>
              <a:t>是内点</a:t>
            </a:r>
            <a:endParaRPr lang="en-US" altLang="zh-CN" b="1" kern="0" dirty="0">
              <a:solidFill>
                <a:srgbClr val="000000"/>
              </a:solidFill>
              <a:latin typeface="Times New Roman"/>
              <a:ea typeface="楷体_GB2312"/>
            </a:endParaRPr>
          </a:p>
          <a:p>
            <a:pPr>
              <a:defRPr/>
            </a:pPr>
            <a:r>
              <a:rPr lang="zh-CN" altLang="en-US" b="1" kern="0" dirty="0">
                <a:solidFill>
                  <a:srgbClr val="000000"/>
                </a:solidFill>
                <a:latin typeface="Times New Roman"/>
                <a:ea typeface="楷体_GB2312"/>
              </a:rPr>
              <a:t>从而也是 </a:t>
            </a:r>
            <a:r>
              <a:rPr lang="en-US" altLang="zh-CN" b="1" i="1" kern="0" dirty="0">
                <a:solidFill>
                  <a:srgbClr val="000000"/>
                </a:solidFill>
                <a:latin typeface="Times New Roman"/>
                <a:ea typeface="楷体_GB2312"/>
              </a:rPr>
              <a:t>D</a:t>
            </a:r>
            <a:r>
              <a:rPr lang="en-US" altLang="zh-CN" b="1" kern="0" dirty="0">
                <a:solidFill>
                  <a:srgbClr val="000000"/>
                </a:solidFill>
                <a:latin typeface="Times New Roman"/>
                <a:ea typeface="楷体_GB2312"/>
              </a:rPr>
              <a:t> </a:t>
            </a:r>
            <a:r>
              <a:rPr lang="zh-CN" altLang="en-US" b="1" kern="0" dirty="0">
                <a:solidFill>
                  <a:srgbClr val="000000"/>
                </a:solidFill>
                <a:latin typeface="Times New Roman"/>
                <a:ea typeface="楷体_GB2312"/>
              </a:rPr>
              <a:t>的聚点</a:t>
            </a:r>
            <a:endParaRPr lang="zh-CN" altLang="en-US" sz="1400" dirty="0"/>
          </a:p>
        </p:txBody>
      </p:sp>
      <p:cxnSp>
        <p:nvCxnSpPr>
          <p:cNvPr id="15" name="直接箭头连接符 14"/>
          <p:cNvCxnSpPr>
            <a:stCxn id="10" idx="2"/>
            <a:endCxn id="13" idx="0"/>
          </p:cNvCxnSpPr>
          <p:nvPr/>
        </p:nvCxnSpPr>
        <p:spPr>
          <a:xfrm>
            <a:off x="7327900" y="3160713"/>
            <a:ext cx="0" cy="34131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xEl>
                                              <p:pRg st="1" end="1"/>
                                            </p:txEl>
                                          </p:spTgt>
                                        </p:tgtEl>
                                        <p:attrNameLst>
                                          <p:attrName>style.visibility</p:attrName>
                                        </p:attrNameLst>
                                      </p:cBhvr>
                                      <p:to>
                                        <p:strVal val="visible"/>
                                      </p:to>
                                    </p:set>
                                  </p:childTnLst>
                                </p:cTn>
                              </p:par>
                            </p:childTnLst>
                          </p:cTn>
                        </p:par>
                        <p:par>
                          <p:cTn id="33" fill="hold">
                            <p:stCondLst>
                              <p:cond delay="0"/>
                            </p:stCondLst>
                            <p:childTnLst>
                              <p:par>
                                <p:cTn id="34" presetID="20" presetClass="entr" presetSubtype="0" fill="hold" grpId="0" nodeType="afterEffect">
                                  <p:stCondLst>
                                    <p:cond delay="0"/>
                                  </p:stCondLst>
                                  <p:childTnLst>
                                    <p:set>
                                      <p:cBhvr>
                                        <p:cTn id="35" dur="1" fill="hold">
                                          <p:stCondLst>
                                            <p:cond delay="0"/>
                                          </p:stCondLst>
                                        </p:cTn>
                                        <p:tgtEl>
                                          <p:spTgt spid="13">
                                            <p:bg/>
                                          </p:spTgt>
                                        </p:tgtEl>
                                        <p:attrNameLst>
                                          <p:attrName>style.visibility</p:attrName>
                                        </p:attrNameLst>
                                      </p:cBhvr>
                                      <p:to>
                                        <p:strVal val="visible"/>
                                      </p:to>
                                    </p:set>
                                    <p:animEffect transition="in" filter="wedge">
                                      <p:cBhvr>
                                        <p:cTn id="36" dur="1000"/>
                                        <p:tgtEl>
                                          <p:spTgt spid="13">
                                            <p:bg/>
                                          </p:spTgt>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3" grpId="0" animBg="1"/>
      <p:bldP spid="10" grpId="0" animBg="1"/>
      <p:bldP spid="13"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229600" cy="5349875"/>
          </a:xfrm>
        </p:spPr>
        <p:txBody>
          <a:bodyPr>
            <a:spAutoFit/>
          </a:bodyPr>
          <a:lstStyle/>
          <a:p>
            <a:pPr>
              <a:buFont typeface="Wingdings 3" pitchFamily="18" charset="2"/>
              <a:buNone/>
            </a:pPr>
            <a:r>
              <a:rPr lang="zh-CN" altLang="en-US" smtClean="0"/>
              <a:t>与一元函数的连续性类似，</a:t>
            </a:r>
            <a:endParaRPr lang="en-US" altLang="zh-CN" smtClean="0"/>
          </a:p>
          <a:p>
            <a:r>
              <a:rPr lang="zh-CN" altLang="en-US" smtClean="0"/>
              <a:t>若 </a:t>
            </a:r>
            <a:r>
              <a:rPr lang="en-US" altLang="zh-CN" i="1" smtClean="0"/>
              <a:t>f</a:t>
            </a:r>
            <a:r>
              <a:rPr lang="zh-CN" altLang="en-US" i="1" smtClean="0"/>
              <a:t> </a:t>
            </a:r>
            <a:r>
              <a:rPr lang="en-US" altLang="zh-CN" smtClean="0"/>
              <a:t>(</a:t>
            </a:r>
            <a:r>
              <a:rPr lang="en-US" altLang="zh-CN" i="1" smtClean="0"/>
              <a:t>x</a:t>
            </a:r>
            <a:r>
              <a:rPr lang="en-US" altLang="zh-CN" smtClean="0"/>
              <a:t>, </a:t>
            </a:r>
            <a:r>
              <a:rPr lang="en-US" altLang="zh-CN" i="1" smtClean="0"/>
              <a:t>y</a:t>
            </a:r>
            <a:r>
              <a:rPr lang="en-US" altLang="zh-CN" smtClean="0"/>
              <a:t>) </a:t>
            </a:r>
            <a:r>
              <a:rPr lang="zh-CN" altLang="en-US" smtClean="0"/>
              <a:t>在区域 </a:t>
            </a:r>
            <a:r>
              <a:rPr lang="en-US" altLang="zh-CN" i="1" smtClean="0"/>
              <a:t>D</a:t>
            </a:r>
            <a:r>
              <a:rPr lang="en-US" altLang="zh-CN" smtClean="0"/>
              <a:t> </a:t>
            </a:r>
            <a:r>
              <a:rPr lang="zh-CN" altLang="en-US" smtClean="0"/>
              <a:t>内每一点处连续，则称 </a:t>
            </a:r>
            <a:r>
              <a:rPr lang="en-US" altLang="zh-CN" i="1" smtClean="0"/>
              <a:t>f</a:t>
            </a:r>
            <a:r>
              <a:rPr lang="zh-CN" altLang="en-US" i="1" smtClean="0"/>
              <a:t> </a:t>
            </a:r>
            <a:r>
              <a:rPr lang="en-US" altLang="zh-CN" smtClean="0"/>
              <a:t>(</a:t>
            </a:r>
            <a:r>
              <a:rPr lang="en-US" altLang="zh-CN" i="1" smtClean="0"/>
              <a:t>x</a:t>
            </a:r>
            <a:r>
              <a:rPr lang="en-US" altLang="zh-CN" smtClean="0"/>
              <a:t>, </a:t>
            </a:r>
            <a:r>
              <a:rPr lang="en-US" altLang="zh-CN" i="1" smtClean="0"/>
              <a:t>y</a:t>
            </a:r>
            <a:r>
              <a:rPr lang="en-US" altLang="zh-CN" smtClean="0"/>
              <a:t>) </a:t>
            </a:r>
            <a:r>
              <a:rPr lang="zh-CN" altLang="en-US" smtClean="0"/>
              <a:t>在区域 </a:t>
            </a:r>
            <a:r>
              <a:rPr lang="en-US" altLang="zh-CN" i="1" smtClean="0"/>
              <a:t>D</a:t>
            </a:r>
            <a:r>
              <a:rPr lang="en-US" altLang="zh-CN" smtClean="0"/>
              <a:t> </a:t>
            </a:r>
            <a:r>
              <a:rPr lang="zh-CN" altLang="en-US" smtClean="0"/>
              <a:t>内连续．</a:t>
            </a:r>
            <a:endParaRPr lang="en-US" altLang="zh-CN" smtClean="0"/>
          </a:p>
          <a:p>
            <a:r>
              <a:rPr lang="zh-CN" altLang="en-US" smtClean="0"/>
              <a:t>二元连续函数的图形是一张连续曲面．</a:t>
            </a:r>
            <a:endParaRPr lang="en-US" altLang="zh-CN" smtClean="0"/>
          </a:p>
          <a:p>
            <a:r>
              <a:rPr lang="zh-CN" altLang="en-US" smtClean="0"/>
              <a:t>二元连续函数经过</a:t>
            </a:r>
            <a:r>
              <a:rPr lang="zh-CN" altLang="en-US" smtClean="0">
                <a:solidFill>
                  <a:srgbClr val="0000FF"/>
                </a:solidFill>
              </a:rPr>
              <a:t>四则运算</a:t>
            </a:r>
            <a:r>
              <a:rPr lang="zh-CN" altLang="en-US" smtClean="0"/>
              <a:t>和</a:t>
            </a:r>
            <a:r>
              <a:rPr lang="zh-CN" altLang="en-US" smtClean="0">
                <a:solidFill>
                  <a:srgbClr val="0000FF"/>
                </a:solidFill>
              </a:rPr>
              <a:t>复合运算</a:t>
            </a:r>
            <a:r>
              <a:rPr lang="zh-CN" altLang="en-US" smtClean="0"/>
              <a:t>后仍为二元连续函数．</a:t>
            </a:r>
            <a:endParaRPr lang="en-US" altLang="zh-CN" smtClean="0"/>
          </a:p>
          <a:p>
            <a:r>
              <a:rPr lang="zh-CN" altLang="en-US" smtClean="0"/>
              <a:t>由常数和具有不同自变量的一元基本初等函数经过有限次的四则运算和复合运算，可用一个式子表示的二元函数称为</a:t>
            </a:r>
            <a:r>
              <a:rPr lang="zh-CN" altLang="en-US" smtClean="0">
                <a:solidFill>
                  <a:srgbClr val="FF0000"/>
                </a:solidFill>
              </a:rPr>
              <a:t>二元初等函数</a:t>
            </a:r>
            <a:r>
              <a:rPr lang="zh-CN" altLang="en-US" smtClean="0"/>
              <a:t>．</a:t>
            </a:r>
            <a:endParaRPr lang="en-US" altLang="zh-CN" smtClean="0"/>
          </a:p>
          <a:p>
            <a:r>
              <a:rPr lang="zh-CN" altLang="en-US" smtClean="0"/>
              <a:t>一切二元初等函数在其</a:t>
            </a:r>
            <a:r>
              <a:rPr lang="zh-CN" altLang="en-US" smtClean="0">
                <a:solidFill>
                  <a:srgbClr val="0000FF"/>
                </a:solidFill>
              </a:rPr>
              <a:t>定义区域</a:t>
            </a:r>
            <a:r>
              <a:rPr lang="zh-CN" altLang="en-US" smtClean="0"/>
              <a:t>内是连续的．</a:t>
            </a:r>
            <a:endParaRPr lang="en-US" altLang="zh-CN" smtClean="0"/>
          </a:p>
          <a:p>
            <a:pPr>
              <a:buFont typeface="Wingdings 3" pitchFamily="18" charset="2"/>
              <a:buNone/>
            </a:pPr>
            <a:r>
              <a:rPr lang="en-US" altLang="zh-CN" smtClean="0"/>
              <a:t>	</a:t>
            </a:r>
            <a:r>
              <a:rPr lang="zh-CN" altLang="en-US" smtClean="0"/>
              <a:t>其中</a:t>
            </a:r>
            <a:r>
              <a:rPr lang="zh-CN" altLang="en-US" smtClean="0">
                <a:solidFill>
                  <a:srgbClr val="FF0000"/>
                </a:solidFill>
              </a:rPr>
              <a:t>定义区域</a:t>
            </a:r>
            <a:r>
              <a:rPr lang="zh-CN" altLang="en-US" smtClean="0"/>
              <a:t>是指包含在定义域内的开区域或闭区域．</a:t>
            </a:r>
          </a:p>
          <a:p>
            <a:pPr algn="r">
              <a:buFont typeface="Wingdings 3" pitchFamily="18" charset="2"/>
              <a:buNone/>
            </a:pPr>
            <a:r>
              <a:rPr lang="zh-CN" altLang="en-US" smtClean="0">
                <a:solidFill>
                  <a:srgbClr val="0000FF"/>
                </a:solidFill>
              </a:rPr>
              <a:t>例：</a:t>
            </a:r>
            <a:r>
              <a:rPr lang="zh-CN" altLang="en-US" smtClean="0">
                <a:solidFill>
                  <a:srgbClr val="FF0000"/>
                </a:solidFill>
              </a:rPr>
              <a:t>课本</a:t>
            </a:r>
            <a:r>
              <a:rPr lang="en-US" altLang="zh-CN" smtClean="0">
                <a:solidFill>
                  <a:srgbClr val="FF0000"/>
                </a:solidFill>
              </a:rPr>
              <a:t>P.63</a:t>
            </a:r>
            <a:r>
              <a:rPr lang="zh-CN" altLang="en-US" smtClean="0">
                <a:solidFill>
                  <a:srgbClr val="FF0000"/>
                </a:solidFill>
              </a:rPr>
              <a:t>例</a:t>
            </a:r>
            <a:r>
              <a:rPr lang="en-US" altLang="zh-CN" smtClean="0">
                <a:solidFill>
                  <a:srgbClr val="FF0000"/>
                </a:solidFill>
              </a:rPr>
              <a:t>7</a:t>
            </a:r>
            <a:r>
              <a:rPr lang="zh-CN" altLang="en-US" smtClean="0">
                <a:solidFill>
                  <a:srgbClr val="FF0000"/>
                </a:solidFill>
              </a:rPr>
              <a:t>、</a:t>
            </a:r>
            <a:r>
              <a:rPr lang="en-US" altLang="zh-CN" smtClean="0">
                <a:solidFill>
                  <a:srgbClr val="FF0000"/>
                </a:solidFill>
              </a:rPr>
              <a:t>P.64</a:t>
            </a:r>
            <a:r>
              <a:rPr lang="zh-CN" altLang="en-US" smtClean="0">
                <a:solidFill>
                  <a:srgbClr val="FF0000"/>
                </a:solidFill>
              </a:rPr>
              <a:t>例</a:t>
            </a:r>
            <a:r>
              <a:rPr lang="en-US" altLang="zh-CN" smtClean="0">
                <a:solidFill>
                  <a:srgbClr val="FF0000"/>
                </a:solidFill>
              </a:rPr>
              <a:t>8</a:t>
            </a:r>
            <a:r>
              <a:rPr lang="zh-CN" altLang="en-US" smtClean="0">
                <a:solidFill>
                  <a:srgbClr val="FF0000"/>
                </a:solidFill>
              </a:rPr>
              <a:t> </a:t>
            </a:r>
            <a:r>
              <a:rPr lang="zh-CN" altLang="en-US" smtClean="0"/>
              <a:t>．</a:t>
            </a:r>
          </a:p>
        </p:txBody>
      </p:sp>
      <p:sp>
        <p:nvSpPr>
          <p:cNvPr id="3" name="标题 2"/>
          <p:cNvSpPr>
            <a:spLocks noGrp="1"/>
          </p:cNvSpPr>
          <p:nvPr>
            <p:ph type="title"/>
          </p:nvPr>
        </p:nvSpPr>
        <p:spPr/>
        <p:txBody>
          <a:bodyPr/>
          <a:lstStyle/>
          <a:p>
            <a:pPr>
              <a:defRPr/>
            </a:pPr>
            <a:r>
              <a:rPr lang="zh-CN" altLang="en-US" dirty="0" smtClean="0"/>
              <a:t>五、二元函数的连续性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0"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fade">
                                      <p:cBhvr>
                                        <p:cTn id="31" dur="800" decel="100000"/>
                                        <p:tgtEl>
                                          <p:spTgt spid="2">
                                            <p:txEl>
                                              <p:pRg st="7" end="7"/>
                                            </p:txEl>
                                          </p:spTgt>
                                        </p:tgtEl>
                                      </p:cBhvr>
                                    </p:animEffect>
                                    <p:anim calcmode="lin" valueType="num">
                                      <p:cBhvr>
                                        <p:cTn id="32" dur="800" decel="100000" fill="hold"/>
                                        <p:tgtEl>
                                          <p:spTgt spid="2">
                                            <p:txEl>
                                              <p:pRg st="7" end="7"/>
                                            </p:txEl>
                                          </p:spTgt>
                                        </p:tgtEl>
                                        <p:attrNameLst>
                                          <p:attrName>style.rotation</p:attrName>
                                        </p:attrNameLst>
                                      </p:cBhvr>
                                      <p:tavLst>
                                        <p:tav tm="0">
                                          <p:val>
                                            <p:fltVal val="-90"/>
                                          </p:val>
                                        </p:tav>
                                        <p:tav tm="100000">
                                          <p:val>
                                            <p:fltVal val="0"/>
                                          </p:val>
                                        </p:tav>
                                      </p:tavLst>
                                    </p:anim>
                                    <p:anim calcmode="lin" valueType="num">
                                      <p:cBhvr>
                                        <p:cTn id="33" dur="800" decel="100000" fill="hold"/>
                                        <p:tgtEl>
                                          <p:spTgt spid="2">
                                            <p:txEl>
                                              <p:pRg st="7" end="7"/>
                                            </p:txEl>
                                          </p:spTgt>
                                        </p:tgtEl>
                                        <p:attrNameLst>
                                          <p:attrName>ppt_x</p:attrName>
                                        </p:attrNameLst>
                                      </p:cBhvr>
                                      <p:tavLst>
                                        <p:tav tm="0">
                                          <p:val>
                                            <p:strVal val="#ppt_x+0.4"/>
                                          </p:val>
                                        </p:tav>
                                        <p:tav tm="100000">
                                          <p:val>
                                            <p:strVal val="#ppt_x-0.05"/>
                                          </p:val>
                                        </p:tav>
                                      </p:tavLst>
                                    </p:anim>
                                    <p:anim calcmode="lin" valueType="num">
                                      <p:cBhvr>
                                        <p:cTn id="34" dur="800" decel="100000" fill="hold"/>
                                        <p:tgtEl>
                                          <p:spTgt spid="2">
                                            <p:txEl>
                                              <p:pRg st="7" end="7"/>
                                            </p:txEl>
                                          </p:spTgt>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2">
                                            <p:txEl>
                                              <p:pRg st="7" end="7"/>
                                            </p:txEl>
                                          </p:spTgt>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2">
                                            <p:txEl>
                                              <p:pRg st="7" end="7"/>
                                            </p:txEl>
                                          </p:spTgt>
                                        </p:tgtEl>
                                        <p:attrNameLst>
                                          <p:attrName>ppt_y</p:attrName>
                                        </p:attrNameLst>
                                      </p:cBhvr>
                                      <p:tavLst>
                                        <p:tav tm="0">
                                          <p:val>
                                            <p:strVal val="#ppt_y+0.1"/>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65150" indent="-457200">
              <a:buFont typeface="Wingdings 3" pitchFamily="18" charset="2"/>
              <a:buNone/>
            </a:pPr>
            <a:r>
              <a:rPr lang="zh-CN" altLang="en-US" smtClean="0">
                <a:solidFill>
                  <a:srgbClr val="0000FF"/>
                </a:solidFill>
              </a:rPr>
              <a:t>有界性定理：</a:t>
            </a:r>
          </a:p>
          <a:p>
            <a:pPr marL="565150" indent="-457200">
              <a:buFont typeface="Wingdings 3" pitchFamily="18" charset="2"/>
              <a:buNone/>
            </a:pPr>
            <a:r>
              <a:rPr lang="zh-CN" altLang="en-US" smtClean="0">
                <a:solidFill>
                  <a:srgbClr val="FF0000"/>
                </a:solidFill>
              </a:rPr>
              <a:t>	</a:t>
            </a:r>
            <a:r>
              <a:rPr lang="zh-CN" altLang="en-US" smtClean="0">
                <a:solidFill>
                  <a:srgbClr val="0000FF"/>
                </a:solidFill>
              </a:rPr>
              <a:t>有界闭集 </a:t>
            </a:r>
            <a:r>
              <a:rPr lang="en-US" altLang="zh-CN" i="1" smtClean="0"/>
              <a:t>D</a:t>
            </a:r>
            <a:r>
              <a:rPr lang="zh-CN" altLang="en-US" smtClean="0"/>
              <a:t> 上的多元连续函数一定在 </a:t>
            </a:r>
            <a:r>
              <a:rPr lang="en-US" altLang="zh-CN" i="1" smtClean="0"/>
              <a:t>D</a:t>
            </a:r>
            <a:r>
              <a:rPr lang="zh-CN" altLang="en-US" smtClean="0"/>
              <a:t> 上有界．</a:t>
            </a:r>
          </a:p>
          <a:p>
            <a:pPr marL="565150" indent="-457200"/>
            <a:endParaRPr lang="zh-CN" altLang="en-US" smtClean="0"/>
          </a:p>
          <a:p>
            <a:pPr marL="565150" indent="-457200">
              <a:buFont typeface="Wingdings 3" pitchFamily="18" charset="2"/>
              <a:buNone/>
            </a:pPr>
            <a:r>
              <a:rPr lang="zh-CN" altLang="en-US" smtClean="0">
                <a:solidFill>
                  <a:srgbClr val="0000FF"/>
                </a:solidFill>
              </a:rPr>
              <a:t>最值定理：</a:t>
            </a:r>
          </a:p>
          <a:p>
            <a:pPr marL="565150" indent="-457200">
              <a:buFont typeface="Wingdings 3" pitchFamily="18" charset="2"/>
              <a:buNone/>
            </a:pPr>
            <a:r>
              <a:rPr lang="zh-CN" altLang="en-US" smtClean="0">
                <a:solidFill>
                  <a:srgbClr val="0000FF"/>
                </a:solidFill>
              </a:rPr>
              <a:t>	有界闭集 </a:t>
            </a:r>
            <a:r>
              <a:rPr lang="en-US" altLang="zh-CN" i="1" smtClean="0"/>
              <a:t>D</a:t>
            </a:r>
            <a:r>
              <a:rPr lang="zh-CN" altLang="en-US" smtClean="0"/>
              <a:t> 上的多元连续函数一定在 </a:t>
            </a:r>
            <a:r>
              <a:rPr lang="en-US" altLang="zh-CN" i="1" smtClean="0"/>
              <a:t>D</a:t>
            </a:r>
            <a:r>
              <a:rPr lang="zh-CN" altLang="en-US" smtClean="0"/>
              <a:t> 上取得最大值和最小值．</a:t>
            </a:r>
            <a:endParaRPr lang="en-US" altLang="zh-CN" smtClean="0"/>
          </a:p>
          <a:p>
            <a:pPr marL="565150" indent="-457200"/>
            <a:endParaRPr lang="en-US" altLang="zh-CN" smtClean="0"/>
          </a:p>
          <a:p>
            <a:pPr marL="565150" indent="-457200">
              <a:buFont typeface="Wingdings 3" pitchFamily="18" charset="2"/>
              <a:buNone/>
            </a:pPr>
            <a:r>
              <a:rPr lang="zh-CN" altLang="en-US" smtClean="0">
                <a:solidFill>
                  <a:srgbClr val="0000FF"/>
                </a:solidFill>
              </a:rPr>
              <a:t>介值定理：</a:t>
            </a:r>
          </a:p>
          <a:p>
            <a:pPr marL="565150" indent="-457200">
              <a:buFont typeface="Wingdings 3" pitchFamily="18" charset="2"/>
              <a:buNone/>
            </a:pPr>
            <a:r>
              <a:rPr lang="zh-CN" altLang="en-US" smtClean="0">
                <a:solidFill>
                  <a:srgbClr val="0000FF"/>
                </a:solidFill>
              </a:rPr>
              <a:t>	</a:t>
            </a:r>
            <a:r>
              <a:rPr lang="zh-CN" altLang="en-US" smtClean="0">
                <a:solidFill>
                  <a:srgbClr val="FF0000"/>
                </a:solidFill>
              </a:rPr>
              <a:t>有界闭区域 </a:t>
            </a:r>
            <a:r>
              <a:rPr lang="en-US" altLang="zh-CN" i="1" smtClean="0"/>
              <a:t>D</a:t>
            </a:r>
            <a:r>
              <a:rPr lang="zh-CN" altLang="en-US" smtClean="0"/>
              <a:t> 上的多元连续函数一定在 </a:t>
            </a:r>
            <a:r>
              <a:rPr lang="en-US" altLang="zh-CN" i="1" smtClean="0"/>
              <a:t>D</a:t>
            </a:r>
            <a:r>
              <a:rPr lang="zh-CN" altLang="en-US" smtClean="0"/>
              <a:t> 上取得介于最大值和最小值之间的任何数值．</a:t>
            </a:r>
            <a:endParaRPr lang="en-US" altLang="zh-CN" smtClean="0"/>
          </a:p>
        </p:txBody>
      </p:sp>
      <p:sp>
        <p:nvSpPr>
          <p:cNvPr id="3" name="标题 2"/>
          <p:cNvSpPr>
            <a:spLocks noGrp="1"/>
          </p:cNvSpPr>
          <p:nvPr>
            <p:ph type="title"/>
          </p:nvPr>
        </p:nvSpPr>
        <p:spPr/>
        <p:txBody>
          <a:bodyPr/>
          <a:lstStyle/>
          <a:p>
            <a:pPr>
              <a:defRPr/>
            </a:pPr>
            <a:r>
              <a:rPr lang="zh-CN" altLang="en-US" smtClean="0">
                <a:effectLst>
                  <a:outerShdw blurRad="38100" dist="38100" dir="2700000" algn="tl">
                    <a:srgbClr val="C0C0C0"/>
                  </a:outerShdw>
                </a:effectLst>
              </a:rPr>
              <a:t>多元连续函数的性质</a:t>
            </a:r>
            <a:r>
              <a:rPr lang="zh-CN" altLang="en-US" sz="2400" smtClean="0">
                <a:solidFill>
                  <a:srgbClr val="FF0000"/>
                </a:solidFill>
                <a:effectLst>
                  <a:outerShdw blurRad="38100" dist="38100" dir="2700000" algn="tl">
                    <a:srgbClr val="C0C0C0"/>
                  </a:outerShdw>
                </a:effectLst>
              </a:rPr>
              <a:t>（课本</a:t>
            </a:r>
            <a:r>
              <a:rPr lang="en-US" altLang="zh-CN" sz="2400" smtClean="0">
                <a:solidFill>
                  <a:srgbClr val="FF0000"/>
                </a:solidFill>
                <a:effectLst>
                  <a:outerShdw blurRad="38100" dist="38100" dir="2700000" algn="tl">
                    <a:srgbClr val="C0C0C0"/>
                  </a:outerShdw>
                </a:effectLst>
              </a:rPr>
              <a:t>P.64</a:t>
            </a:r>
            <a:r>
              <a:rPr lang="zh-CN" altLang="en-US" sz="2400" smtClean="0">
                <a:solidFill>
                  <a:srgbClr val="FF0000"/>
                </a:solidFill>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有界闭区间上一元连续函数满足有界性定理、最值定理、介值定理以及一致连续性定理．</a:t>
            </a:r>
            <a:endParaRPr lang="en-US" altLang="zh-CN" smtClean="0"/>
          </a:p>
          <a:p>
            <a:r>
              <a:rPr lang="zh-CN" altLang="en-US" smtClean="0"/>
              <a:t>这些定理都特别强调了“有界闭区间”这个条件．</a:t>
            </a:r>
            <a:endParaRPr lang="en-US" altLang="zh-CN" smtClean="0"/>
          </a:p>
          <a:p>
            <a:r>
              <a:rPr lang="zh-CN" altLang="en-US" smtClean="0"/>
              <a:t>实际上，区间的一个特点是连通性，这对于介值定理是不可缺少的条件，而其它几个定理之所以要求有界闭区间这个条件，本质上是因为闭区间是有界的和闭的．</a:t>
            </a:r>
          </a:p>
        </p:txBody>
      </p:sp>
      <p:sp>
        <p:nvSpPr>
          <p:cNvPr id="3" name="标题 2"/>
          <p:cNvSpPr>
            <a:spLocks noGrp="1"/>
          </p:cNvSpPr>
          <p:nvPr>
            <p:ph type="title"/>
          </p:nvPr>
        </p:nvSpPr>
        <p:spPr/>
        <p:txBody>
          <a:bodyPr/>
          <a:lstStyle/>
          <a:p>
            <a:pPr>
              <a:defRPr/>
            </a:pPr>
            <a:r>
              <a:rPr lang="zh-CN" altLang="en-US" dirty="0" smtClean="0"/>
              <a:t>说明</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defRPr/>
            </a:pPr>
            <a:r>
              <a:rPr lang="zh-CN" altLang="en-US" smtClean="0">
                <a:effectLst>
                  <a:outerShdw blurRad="38100" dist="38100" dir="2700000" algn="tl">
                    <a:srgbClr val="C0C0C0"/>
                  </a:outerShdw>
                </a:effectLst>
              </a:rPr>
              <a:t>邻域的概念</a:t>
            </a:r>
          </a:p>
        </p:txBody>
      </p:sp>
      <p:pic>
        <p:nvPicPr>
          <p:cNvPr id="8" name="Picture 3" descr="C:\Users\cjl\Desktop\p52-邻域-1.bmp"/>
          <p:cNvPicPr>
            <a:picLocks noChangeAspect="1" noChangeArrowheads="1"/>
          </p:cNvPicPr>
          <p:nvPr/>
        </p:nvPicPr>
        <p:blipFill>
          <a:blip r:embed="rId3"/>
          <a:srcRect/>
          <a:stretch>
            <a:fillRect/>
          </a:stretch>
        </p:blipFill>
        <p:spPr bwMode="auto">
          <a:xfrm>
            <a:off x="5810250" y="4000500"/>
            <a:ext cx="3333750" cy="2857500"/>
          </a:xfrm>
          <a:prstGeom prst="rect">
            <a:avLst/>
          </a:prstGeom>
          <a:noFill/>
          <a:ln w="9525">
            <a:noFill/>
            <a:miter lim="800000"/>
            <a:headEnd/>
            <a:tailEnd/>
          </a:ln>
        </p:spPr>
      </p:pic>
      <p:sp>
        <p:nvSpPr>
          <p:cNvPr id="1036" name="Rectangle 12"/>
          <p:cNvSpPr>
            <a:spLocks noChangeArrowheads="1"/>
          </p:cNvSpPr>
          <p:nvPr/>
        </p:nvSpPr>
        <p:spPr bwMode="auto">
          <a:xfrm>
            <a:off x="7310438" y="5229225"/>
            <a:ext cx="285750" cy="336550"/>
          </a:xfrm>
          <a:prstGeom prst="rect">
            <a:avLst/>
          </a:prstGeom>
          <a:noFill/>
          <a:ln w="9525">
            <a:noFill/>
            <a:miter lim="800000"/>
            <a:headEnd/>
            <a:tailEnd/>
          </a:ln>
        </p:spPr>
        <p:txBody>
          <a:bodyPr wrap="none">
            <a:spAutoFit/>
          </a:bodyPr>
          <a:lstStyle/>
          <a:p>
            <a:r>
              <a:rPr lang="en-US" altLang="zh-CN" sz="2400" b="1" baseline="-25000">
                <a:latin typeface="Times New Roman" pitchFamily="18" charset="0"/>
                <a:cs typeface="Times New Roman" pitchFamily="18" charset="0"/>
              </a:rPr>
              <a:t>0</a:t>
            </a:r>
            <a:endParaRPr lang="zh-CN" altLang="en-US" sz="2400" b="1" baseline="-25000">
              <a:latin typeface="Times New Roman" pitchFamily="18" charset="0"/>
              <a:cs typeface="Times New Roman" pitchFamily="18" charset="0"/>
            </a:endParaRPr>
          </a:p>
        </p:txBody>
      </p:sp>
      <p:graphicFrame>
        <p:nvGraphicFramePr>
          <p:cNvPr id="4" name="Object 47"/>
          <p:cNvGraphicFramePr>
            <a:graphicFrameLocks noChangeAspect="1"/>
          </p:cNvGraphicFramePr>
          <p:nvPr/>
        </p:nvGraphicFramePr>
        <p:xfrm>
          <a:off x="2843213" y="4840288"/>
          <a:ext cx="914400" cy="457200"/>
        </p:xfrm>
        <a:graphic>
          <a:graphicData uri="http://schemas.openxmlformats.org/presentationml/2006/ole">
            <p:oleObj spid="_x0000_s1026" name="Equation" r:id="rId4" imgW="457200" imgH="228600" progId="Equation.DSMT4">
              <p:embed/>
            </p:oleObj>
          </a:graphicData>
        </a:graphic>
      </p:graphicFrame>
      <p:graphicFrame>
        <p:nvGraphicFramePr>
          <p:cNvPr id="5" name="Object 3"/>
          <p:cNvGraphicFramePr>
            <a:graphicFrameLocks noChangeAspect="1"/>
          </p:cNvGraphicFramePr>
          <p:nvPr/>
        </p:nvGraphicFramePr>
        <p:xfrm>
          <a:off x="3513138" y="5229225"/>
          <a:ext cx="914400" cy="635000"/>
        </p:xfrm>
        <a:graphic>
          <a:graphicData uri="http://schemas.openxmlformats.org/presentationml/2006/ole">
            <p:oleObj spid="_x0000_s1027" name="Equation" r:id="rId5" imgW="457200" imgH="317160" progId="Equation.DSMT4">
              <p:embed/>
            </p:oleObj>
          </a:graphicData>
        </a:graphic>
      </p:graphicFrame>
      <p:sp>
        <p:nvSpPr>
          <p:cNvPr id="1028" name="内容占位符 1"/>
          <p:cNvSpPr>
            <a:spLocks noGrp="1"/>
          </p:cNvSpPr>
          <p:nvPr>
            <p:ph idx="1"/>
          </p:nvPr>
        </p:nvSpPr>
        <p:spPr/>
        <p:txBody>
          <a:bodyPr/>
          <a:lstStyle/>
          <a:p>
            <a:pPr>
              <a:buFont typeface="Wingdings 3" pitchFamily="18" charset="2"/>
              <a:buNone/>
            </a:pPr>
            <a:r>
              <a:rPr lang="zh-CN" altLang="en-US" smtClean="0">
                <a:solidFill>
                  <a:srgbClr val="0000FF"/>
                </a:solidFill>
              </a:rPr>
              <a:t>定义：</a:t>
            </a:r>
            <a:r>
              <a:rPr lang="zh-CN" altLang="en-US" smtClean="0"/>
              <a:t>设 </a:t>
            </a:r>
            <a:r>
              <a:rPr lang="en-US" altLang="zh-CN" i="1" smtClean="0"/>
              <a:t>P</a:t>
            </a:r>
            <a:r>
              <a:rPr lang="en-US" altLang="zh-CN" baseline="-25000" smtClean="0"/>
              <a:t>0</a:t>
            </a:r>
            <a:r>
              <a:rPr lang="en-US" altLang="zh-CN" smtClean="0"/>
              <a:t>(</a:t>
            </a:r>
            <a:r>
              <a:rPr lang="en-US" altLang="zh-CN" i="1" smtClean="0"/>
              <a:t>x</a:t>
            </a:r>
            <a:r>
              <a:rPr lang="en-US" altLang="zh-CN" baseline="-25000" smtClean="0"/>
              <a:t>0</a:t>
            </a:r>
            <a:r>
              <a:rPr lang="en-US" altLang="zh-CN" smtClean="0"/>
              <a:t>, </a:t>
            </a:r>
            <a:r>
              <a:rPr lang="en-US" altLang="zh-CN" i="1" smtClean="0"/>
              <a:t>y</a:t>
            </a:r>
            <a:r>
              <a:rPr lang="en-US" altLang="zh-CN" baseline="-25000" smtClean="0"/>
              <a:t>0</a:t>
            </a:r>
            <a:r>
              <a:rPr lang="en-US" altLang="zh-CN" smtClean="0"/>
              <a:t>) </a:t>
            </a:r>
            <a:r>
              <a:rPr lang="zh-CN" altLang="en-US" smtClean="0"/>
              <a:t>是直角坐标平面上一点，</a:t>
            </a:r>
            <a:r>
              <a:rPr lang="en-US" altLang="zh-CN" i="1" smtClean="0">
                <a:solidFill>
                  <a:srgbClr val="0000FF"/>
                </a:solidFill>
                <a:latin typeface="Symbol" pitchFamily="18" charset="2"/>
              </a:rPr>
              <a:t>d</a:t>
            </a:r>
            <a:r>
              <a:rPr lang="zh-CN" altLang="en-US" smtClean="0">
                <a:solidFill>
                  <a:srgbClr val="0000FF"/>
                </a:solidFill>
              </a:rPr>
              <a:t>  </a:t>
            </a:r>
            <a:r>
              <a:rPr lang="en-US" altLang="zh-CN" smtClean="0">
                <a:solidFill>
                  <a:srgbClr val="0000FF"/>
                </a:solidFill>
              </a:rPr>
              <a:t>&gt; 0</a:t>
            </a:r>
            <a:r>
              <a:rPr lang="zh-CN" altLang="en-US" smtClean="0"/>
              <a:t>，则</a:t>
            </a:r>
            <a:endParaRPr lang="en-US" altLang="zh-CN" smtClean="0"/>
          </a:p>
          <a:p>
            <a:pPr>
              <a:lnSpc>
                <a:spcPct val="150000"/>
              </a:lnSpc>
            </a:pPr>
            <a:r>
              <a:rPr lang="en-US" altLang="zh-CN" i="1" smtClean="0"/>
              <a:t>P</a:t>
            </a:r>
            <a:r>
              <a:rPr lang="en-US" altLang="zh-CN" baseline="-25000" smtClean="0"/>
              <a:t>0</a:t>
            </a:r>
            <a:r>
              <a:rPr lang="zh-CN" altLang="en-US" smtClean="0"/>
              <a:t> 的 </a:t>
            </a:r>
            <a:r>
              <a:rPr lang="en-US" altLang="zh-CN" i="1" smtClean="0">
                <a:solidFill>
                  <a:srgbClr val="FF0000"/>
                </a:solidFill>
                <a:latin typeface="Symbol" pitchFamily="18" charset="2"/>
              </a:rPr>
              <a:t>d</a:t>
            </a:r>
            <a:r>
              <a:rPr lang="zh-CN" altLang="en-US" smtClean="0">
                <a:solidFill>
                  <a:srgbClr val="FF0000"/>
                </a:solidFill>
              </a:rPr>
              <a:t>  邻域</a:t>
            </a:r>
            <a:endParaRPr lang="en-US" altLang="zh-CN" smtClean="0">
              <a:solidFill>
                <a:srgbClr val="FF0000"/>
              </a:solidFill>
            </a:endParaRPr>
          </a:p>
          <a:p>
            <a:pPr>
              <a:lnSpc>
                <a:spcPct val="150000"/>
              </a:lnSpc>
            </a:pPr>
            <a:r>
              <a:rPr lang="en-US" altLang="zh-CN" i="1" smtClean="0"/>
              <a:t>P</a:t>
            </a:r>
            <a:r>
              <a:rPr lang="en-US" altLang="zh-CN" baseline="-25000" smtClean="0"/>
              <a:t>0</a:t>
            </a:r>
            <a:r>
              <a:rPr lang="zh-CN" altLang="en-US" smtClean="0"/>
              <a:t> 的</a:t>
            </a:r>
            <a:r>
              <a:rPr lang="zh-CN" altLang="en-US" smtClean="0">
                <a:solidFill>
                  <a:srgbClr val="FF0000"/>
                </a:solidFill>
              </a:rPr>
              <a:t>去心 </a:t>
            </a:r>
            <a:r>
              <a:rPr lang="en-US" altLang="zh-CN" i="1" smtClean="0">
                <a:solidFill>
                  <a:srgbClr val="FF0000"/>
                </a:solidFill>
                <a:latin typeface="Symbol" pitchFamily="18" charset="2"/>
              </a:rPr>
              <a:t>d</a:t>
            </a:r>
            <a:r>
              <a:rPr lang="zh-CN" altLang="en-US" smtClean="0">
                <a:solidFill>
                  <a:srgbClr val="FF0000"/>
                </a:solidFill>
              </a:rPr>
              <a:t>  邻域</a:t>
            </a:r>
            <a:endParaRPr lang="en-US" altLang="zh-CN" smtClean="0">
              <a:solidFill>
                <a:srgbClr val="FF0000"/>
              </a:solidFill>
            </a:endParaRPr>
          </a:p>
          <a:p>
            <a:pPr>
              <a:lnSpc>
                <a:spcPct val="150000"/>
              </a:lnSpc>
              <a:buFont typeface="Wingdings 3" pitchFamily="18" charset="2"/>
              <a:buNone/>
            </a:pPr>
            <a:r>
              <a:rPr lang="en-US" altLang="zh-CN" smtClean="0">
                <a:solidFill>
                  <a:srgbClr val="0000FF"/>
                </a:solidFill>
              </a:rPr>
              <a:t>	</a:t>
            </a:r>
          </a:p>
          <a:p>
            <a:pPr>
              <a:lnSpc>
                <a:spcPct val="150000"/>
              </a:lnSpc>
              <a:buFont typeface="Wingdings 3" pitchFamily="18" charset="2"/>
              <a:buNone/>
            </a:pPr>
            <a:r>
              <a:rPr lang="en-US" altLang="zh-CN" smtClean="0"/>
              <a:t>	</a:t>
            </a:r>
            <a:r>
              <a:rPr lang="zh-CN" altLang="en-US" smtClean="0"/>
              <a:t>其中 </a:t>
            </a:r>
            <a:r>
              <a:rPr lang="en-US" altLang="zh-CN" i="1" smtClean="0">
                <a:latin typeface="Symbol" pitchFamily="18" charset="2"/>
              </a:rPr>
              <a:t>d</a:t>
            </a:r>
            <a:r>
              <a:rPr lang="zh-CN" altLang="en-US" smtClean="0"/>
              <a:t>  称为</a:t>
            </a:r>
            <a:r>
              <a:rPr lang="zh-CN" altLang="en-US" smtClean="0">
                <a:solidFill>
                  <a:srgbClr val="FF0000"/>
                </a:solidFill>
              </a:rPr>
              <a:t>邻域的半径</a:t>
            </a:r>
            <a:r>
              <a:rPr lang="zh-CN" altLang="en-US" smtClean="0"/>
              <a:t>．</a:t>
            </a:r>
          </a:p>
          <a:p>
            <a:pPr>
              <a:lnSpc>
                <a:spcPct val="150000"/>
              </a:lnSpc>
              <a:buFont typeface="Wingdings 3" pitchFamily="18" charset="2"/>
              <a:buNone/>
            </a:pPr>
            <a:r>
              <a:rPr lang="zh-CN" altLang="en-US" smtClean="0">
                <a:solidFill>
                  <a:srgbClr val="0000FF"/>
                </a:solidFill>
              </a:rPr>
              <a:t>注意：</a:t>
            </a:r>
            <a:r>
              <a:rPr lang="zh-CN" altLang="en-US" smtClean="0"/>
              <a:t>若不需要强调邻域的半径 </a:t>
            </a:r>
            <a:r>
              <a:rPr lang="en-US" altLang="zh-CN" i="1" smtClean="0">
                <a:latin typeface="Symbol" pitchFamily="18" charset="2"/>
              </a:rPr>
              <a:t>d</a:t>
            </a:r>
            <a:r>
              <a:rPr lang="zh-CN" altLang="en-US" smtClean="0"/>
              <a:t> ，则</a:t>
            </a:r>
          </a:p>
          <a:p>
            <a:pPr>
              <a:lnSpc>
                <a:spcPct val="150000"/>
              </a:lnSpc>
              <a:buSzTx/>
              <a:buFont typeface="Wingdings" pitchFamily="2" charset="2"/>
              <a:buChar char="ü"/>
            </a:pPr>
            <a:r>
              <a:rPr lang="en-US" altLang="zh-CN" i="1" smtClean="0"/>
              <a:t>P</a:t>
            </a:r>
            <a:r>
              <a:rPr lang="en-US" altLang="zh-CN" baseline="-25000" smtClean="0"/>
              <a:t>0</a:t>
            </a:r>
            <a:r>
              <a:rPr lang="zh-CN" altLang="en-US" smtClean="0"/>
              <a:t> 的</a:t>
            </a:r>
            <a:r>
              <a:rPr lang="zh-CN" altLang="en-US" smtClean="0">
                <a:solidFill>
                  <a:srgbClr val="FF0000"/>
                </a:solidFill>
              </a:rPr>
              <a:t>邻域</a:t>
            </a:r>
            <a:r>
              <a:rPr lang="zh-CN" altLang="en-US" smtClean="0"/>
              <a:t>记作</a:t>
            </a:r>
          </a:p>
          <a:p>
            <a:pPr>
              <a:lnSpc>
                <a:spcPct val="150000"/>
              </a:lnSpc>
              <a:buSzTx/>
              <a:buFont typeface="Wingdings" pitchFamily="2" charset="2"/>
              <a:buChar char="ü"/>
            </a:pPr>
            <a:r>
              <a:rPr lang="en-US" altLang="zh-CN" i="1" smtClean="0"/>
              <a:t>P</a:t>
            </a:r>
            <a:r>
              <a:rPr lang="en-US" altLang="zh-CN" baseline="-25000" smtClean="0"/>
              <a:t>0</a:t>
            </a:r>
            <a:r>
              <a:rPr lang="zh-CN" altLang="en-US" smtClean="0"/>
              <a:t> 的</a:t>
            </a:r>
            <a:r>
              <a:rPr lang="zh-CN" altLang="en-US" smtClean="0">
                <a:solidFill>
                  <a:srgbClr val="FF0000"/>
                </a:solidFill>
              </a:rPr>
              <a:t>去心邻域</a:t>
            </a:r>
            <a:r>
              <a:rPr lang="zh-CN" altLang="en-US" smtClean="0"/>
              <a:t>记作</a:t>
            </a:r>
            <a:endParaRPr lang="en-US" altLang="zh-CN" smtClean="0"/>
          </a:p>
        </p:txBody>
      </p:sp>
      <p:graphicFrame>
        <p:nvGraphicFramePr>
          <p:cNvPr id="2" name="Object 4"/>
          <p:cNvGraphicFramePr>
            <a:graphicFrameLocks noChangeAspect="1"/>
          </p:cNvGraphicFramePr>
          <p:nvPr/>
        </p:nvGraphicFramePr>
        <p:xfrm>
          <a:off x="2665413" y="1989138"/>
          <a:ext cx="5842000" cy="711200"/>
        </p:xfrm>
        <a:graphic>
          <a:graphicData uri="http://schemas.openxmlformats.org/presentationml/2006/ole">
            <p:oleObj spid="_x0000_s1028" name="Equation" r:id="rId6" imgW="2920680" imgH="355320" progId="Equation.DSMT4">
              <p:embed/>
            </p:oleObj>
          </a:graphicData>
        </a:graphic>
      </p:graphicFrame>
      <p:graphicFrame>
        <p:nvGraphicFramePr>
          <p:cNvPr id="9" name="Object 5"/>
          <p:cNvGraphicFramePr>
            <a:graphicFrameLocks noChangeAspect="1"/>
          </p:cNvGraphicFramePr>
          <p:nvPr/>
        </p:nvGraphicFramePr>
        <p:xfrm>
          <a:off x="2665413" y="3028950"/>
          <a:ext cx="6299200" cy="762000"/>
        </p:xfrm>
        <a:graphic>
          <a:graphicData uri="http://schemas.openxmlformats.org/presentationml/2006/ole">
            <p:oleObj spid="_x0000_s1029" name="Equation" r:id="rId7" imgW="3149280" imgH="380880" progId="Equation.DSMT4">
              <p:embed/>
            </p:oleObj>
          </a:graphicData>
        </a:graphic>
      </p:graphicFrame>
      <p:sp>
        <p:nvSpPr>
          <p:cNvPr id="6" name="矩形 5"/>
          <p:cNvSpPr>
            <a:spLocks noChangeArrowheads="1"/>
          </p:cNvSpPr>
          <p:nvPr/>
        </p:nvSpPr>
        <p:spPr bwMode="auto">
          <a:xfrm>
            <a:off x="2660650" y="2085975"/>
            <a:ext cx="1403350"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7" name="矩形 6"/>
          <p:cNvSpPr>
            <a:spLocks noChangeArrowheads="1"/>
          </p:cNvSpPr>
          <p:nvPr/>
        </p:nvSpPr>
        <p:spPr bwMode="auto">
          <a:xfrm>
            <a:off x="2660650" y="3105150"/>
            <a:ext cx="1403350"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8">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28">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28">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28">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28">
                                            <p:txEl>
                                              <p:pRg st="7" end="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 grpId="0"/>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65150" indent="-457200">
              <a:buFont typeface="Wingdings 3" pitchFamily="18" charset="2"/>
              <a:buNone/>
            </a:pPr>
            <a:r>
              <a:rPr lang="zh-CN" altLang="en-US" smtClean="0">
                <a:solidFill>
                  <a:srgbClr val="0000FF"/>
                </a:solidFill>
              </a:rPr>
              <a:t>有界性定理：</a:t>
            </a:r>
          </a:p>
          <a:p>
            <a:pPr marL="565150" indent="-457200">
              <a:buFont typeface="Wingdings 3" pitchFamily="18" charset="2"/>
              <a:buNone/>
            </a:pPr>
            <a:r>
              <a:rPr lang="zh-CN" altLang="en-US" smtClean="0">
                <a:solidFill>
                  <a:srgbClr val="FF0000"/>
                </a:solidFill>
              </a:rPr>
              <a:t>	有界闭区域 </a:t>
            </a:r>
            <a:r>
              <a:rPr lang="en-US" altLang="zh-CN" i="1" smtClean="0"/>
              <a:t>D</a:t>
            </a:r>
            <a:r>
              <a:rPr lang="zh-CN" altLang="en-US" smtClean="0"/>
              <a:t> 上的多元连续函数一定在 </a:t>
            </a:r>
            <a:r>
              <a:rPr lang="en-US" altLang="zh-CN" i="1" smtClean="0"/>
              <a:t>D</a:t>
            </a:r>
            <a:r>
              <a:rPr lang="zh-CN" altLang="en-US" smtClean="0"/>
              <a:t> 上有界．</a:t>
            </a:r>
          </a:p>
          <a:p>
            <a:pPr marL="565150" indent="-457200"/>
            <a:endParaRPr lang="zh-CN" altLang="en-US" smtClean="0"/>
          </a:p>
          <a:p>
            <a:pPr marL="565150" indent="-457200">
              <a:buFont typeface="Wingdings 3" pitchFamily="18" charset="2"/>
              <a:buNone/>
            </a:pPr>
            <a:r>
              <a:rPr lang="zh-CN" altLang="en-US" smtClean="0">
                <a:solidFill>
                  <a:srgbClr val="0000FF"/>
                </a:solidFill>
              </a:rPr>
              <a:t>最值定理：</a:t>
            </a:r>
          </a:p>
          <a:p>
            <a:pPr marL="565150" indent="-457200">
              <a:buFont typeface="Wingdings 3" pitchFamily="18" charset="2"/>
              <a:buNone/>
            </a:pPr>
            <a:r>
              <a:rPr lang="zh-CN" altLang="en-US" smtClean="0">
                <a:solidFill>
                  <a:srgbClr val="0000FF"/>
                </a:solidFill>
              </a:rPr>
              <a:t>	</a:t>
            </a:r>
            <a:r>
              <a:rPr lang="zh-CN" altLang="en-US" smtClean="0">
                <a:solidFill>
                  <a:srgbClr val="FF0000"/>
                </a:solidFill>
              </a:rPr>
              <a:t>有界闭区域 </a:t>
            </a:r>
            <a:r>
              <a:rPr lang="en-US" altLang="zh-CN" i="1" smtClean="0"/>
              <a:t>D</a:t>
            </a:r>
            <a:r>
              <a:rPr lang="zh-CN" altLang="en-US" smtClean="0"/>
              <a:t> 上的多元连续函数一定在 </a:t>
            </a:r>
            <a:r>
              <a:rPr lang="en-US" altLang="zh-CN" i="1" smtClean="0"/>
              <a:t>D</a:t>
            </a:r>
            <a:r>
              <a:rPr lang="zh-CN" altLang="en-US" smtClean="0"/>
              <a:t> 上取得最大值和最小值．</a:t>
            </a:r>
            <a:endParaRPr lang="en-US" altLang="zh-CN" smtClean="0"/>
          </a:p>
          <a:p>
            <a:pPr marL="565150" indent="-457200"/>
            <a:endParaRPr lang="en-US" altLang="zh-CN" smtClean="0"/>
          </a:p>
          <a:p>
            <a:pPr marL="565150" indent="-457200">
              <a:buFont typeface="Wingdings 3" pitchFamily="18" charset="2"/>
              <a:buNone/>
            </a:pPr>
            <a:r>
              <a:rPr lang="zh-CN" altLang="en-US" smtClean="0">
                <a:solidFill>
                  <a:srgbClr val="0000FF"/>
                </a:solidFill>
              </a:rPr>
              <a:t>介值定理：</a:t>
            </a:r>
          </a:p>
          <a:p>
            <a:pPr marL="565150" indent="-457200">
              <a:buFont typeface="Wingdings 3" pitchFamily="18" charset="2"/>
              <a:buNone/>
            </a:pPr>
            <a:r>
              <a:rPr lang="zh-CN" altLang="en-US" smtClean="0">
                <a:solidFill>
                  <a:srgbClr val="0000FF"/>
                </a:solidFill>
              </a:rPr>
              <a:t>	</a:t>
            </a:r>
            <a:r>
              <a:rPr lang="zh-CN" altLang="en-US" smtClean="0">
                <a:solidFill>
                  <a:srgbClr val="FF0000"/>
                </a:solidFill>
              </a:rPr>
              <a:t>有界闭区域 </a:t>
            </a:r>
            <a:r>
              <a:rPr lang="en-US" altLang="zh-CN" i="1" smtClean="0"/>
              <a:t>D</a:t>
            </a:r>
            <a:r>
              <a:rPr lang="zh-CN" altLang="en-US" smtClean="0"/>
              <a:t> 上的多元连续函数一定在 </a:t>
            </a:r>
            <a:r>
              <a:rPr lang="en-US" altLang="zh-CN" i="1" smtClean="0"/>
              <a:t>D</a:t>
            </a:r>
            <a:r>
              <a:rPr lang="zh-CN" altLang="en-US" smtClean="0"/>
              <a:t> 上取得介于最大值和最小值之间的任何数值．</a:t>
            </a:r>
            <a:endParaRPr lang="en-US" altLang="zh-CN" smtClean="0"/>
          </a:p>
        </p:txBody>
      </p:sp>
      <p:sp>
        <p:nvSpPr>
          <p:cNvPr id="3" name="标题 2"/>
          <p:cNvSpPr>
            <a:spLocks noGrp="1"/>
          </p:cNvSpPr>
          <p:nvPr>
            <p:ph type="title"/>
          </p:nvPr>
        </p:nvSpPr>
        <p:spPr/>
        <p:txBody>
          <a:bodyPr/>
          <a:lstStyle/>
          <a:p>
            <a:pPr>
              <a:defRPr/>
            </a:pPr>
            <a:r>
              <a:rPr lang="zh-CN" altLang="en-US" smtClean="0">
                <a:effectLst>
                  <a:outerShdw blurRad="38100" dist="38100" dir="2700000" algn="tl">
                    <a:srgbClr val="C0C0C0"/>
                  </a:outerShdw>
                </a:effectLst>
              </a:rPr>
              <a:t>多元连续函数的性质</a:t>
            </a:r>
            <a:r>
              <a:rPr lang="zh-CN" altLang="en-US" sz="2400" smtClean="0">
                <a:solidFill>
                  <a:srgbClr val="FF0000"/>
                </a:solidFill>
                <a:effectLst>
                  <a:outerShdw blurRad="38100" dist="38100" dir="2700000" algn="tl">
                    <a:srgbClr val="C0C0C0"/>
                  </a:outerShdw>
                </a:effectLst>
              </a:rPr>
              <a:t>（课本</a:t>
            </a:r>
            <a:r>
              <a:rPr lang="en-US" altLang="zh-CN" sz="2400" smtClean="0">
                <a:solidFill>
                  <a:srgbClr val="FF0000"/>
                </a:solidFill>
                <a:effectLst>
                  <a:outerShdw blurRad="38100" dist="38100" dir="2700000" algn="tl">
                    <a:srgbClr val="C0C0C0"/>
                  </a:outerShdw>
                </a:effectLst>
              </a:rPr>
              <a:t>P.64</a:t>
            </a:r>
            <a:r>
              <a:rPr lang="zh-CN" altLang="en-US" sz="2400" smtClean="0">
                <a:solidFill>
                  <a:srgbClr val="FF0000"/>
                </a:solidFill>
                <a:effectLst>
                  <a:outerShdw blurRad="38100" dist="38100" dir="2700000" algn="tl">
                    <a:srgbClr val="C0C0C0"/>
                  </a:outerShdw>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p:txBody>
          <a:bodyPr/>
          <a:lstStyle/>
          <a:p>
            <a:pPr marL="107950" indent="0" eaLnBrk="1" hangingPunct="1">
              <a:lnSpc>
                <a:spcPct val="100000"/>
              </a:lnSpc>
              <a:buClrTx/>
              <a:buSzTx/>
              <a:buFontTx/>
              <a:buNone/>
            </a:pPr>
            <a:r>
              <a:rPr lang="zh-CN" altLang="en-US" smtClean="0"/>
              <a:t>习题</a:t>
            </a:r>
            <a:r>
              <a:rPr lang="en-US" altLang="zh-CN" smtClean="0"/>
              <a:t>9 − 1</a:t>
            </a:r>
          </a:p>
          <a:p>
            <a:pPr lvl="1"/>
            <a:r>
              <a:rPr lang="en-US" altLang="zh-CN" smtClean="0"/>
              <a:t>6(4)(6)</a:t>
            </a:r>
          </a:p>
          <a:p>
            <a:pPr lvl="1"/>
            <a:r>
              <a:rPr lang="en-US" altLang="zh-CN" smtClean="0"/>
              <a:t>7</a:t>
            </a:r>
          </a:p>
        </p:txBody>
      </p:sp>
      <p:sp>
        <p:nvSpPr>
          <p:cNvPr id="3" name="标题 2"/>
          <p:cNvSpPr>
            <a:spLocks noGrp="1"/>
          </p:cNvSpPr>
          <p:nvPr>
            <p:ph type="title"/>
          </p:nvPr>
        </p:nvSpPr>
        <p:spPr/>
        <p:txBody>
          <a:bodyPr/>
          <a:lstStyle/>
          <a:p>
            <a:pPr>
              <a:defRPr/>
            </a:pPr>
            <a:r>
              <a:rPr lang="zh-CN" altLang="en-US" dirty="0"/>
              <a:t>作业</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zh-CN" altLang="en-US" smtClean="0">
                <a:solidFill>
                  <a:srgbClr val="0000FF"/>
                </a:solidFill>
              </a:rPr>
              <a:t>圆形邻域</a:t>
            </a:r>
            <a:endParaRPr lang="en-US" altLang="zh-CN" smtClean="0">
              <a:solidFill>
                <a:srgbClr val="0000FF"/>
              </a:solidFill>
            </a:endParaRPr>
          </a:p>
          <a:p>
            <a:endParaRPr lang="en-US" altLang="zh-CN" smtClean="0"/>
          </a:p>
          <a:p>
            <a:pPr>
              <a:buFont typeface="Wingdings 3" pitchFamily="18" charset="2"/>
              <a:buNone/>
            </a:pPr>
            <a:endParaRPr lang="en-US" altLang="zh-CN" smtClean="0"/>
          </a:p>
          <a:p>
            <a:r>
              <a:rPr lang="zh-CN" altLang="en-US" smtClean="0">
                <a:solidFill>
                  <a:srgbClr val="0000FF"/>
                </a:solidFill>
              </a:rPr>
              <a:t>方形邻域</a:t>
            </a:r>
          </a:p>
        </p:txBody>
      </p:sp>
      <p:sp>
        <p:nvSpPr>
          <p:cNvPr id="3" name="标题 2"/>
          <p:cNvSpPr>
            <a:spLocks noGrp="1"/>
          </p:cNvSpPr>
          <p:nvPr>
            <p:ph type="title"/>
          </p:nvPr>
        </p:nvSpPr>
        <p:spPr/>
        <p:txBody>
          <a:bodyPr/>
          <a:lstStyle/>
          <a:p>
            <a:pPr>
              <a:defRPr/>
            </a:pPr>
            <a:r>
              <a:rPr lang="zh-CN" altLang="en-US" dirty="0" smtClean="0"/>
              <a:t>圆形邻域与方形邻域</a:t>
            </a:r>
            <a:endParaRPr lang="zh-CN" altLang="en-US" dirty="0"/>
          </a:p>
        </p:txBody>
      </p:sp>
      <p:pic>
        <p:nvPicPr>
          <p:cNvPr id="28" name="Picture 5"/>
          <p:cNvPicPr>
            <a:picLocks noChangeAspect="1" noChangeArrowheads="1"/>
          </p:cNvPicPr>
          <p:nvPr/>
        </p:nvPicPr>
        <p:blipFill>
          <a:blip r:embed="rId4"/>
          <a:srcRect/>
          <a:stretch>
            <a:fillRect/>
          </a:stretch>
        </p:blipFill>
        <p:spPr bwMode="auto">
          <a:xfrm>
            <a:off x="5791200" y="3981450"/>
            <a:ext cx="3352800" cy="2876550"/>
          </a:xfrm>
          <a:prstGeom prst="rect">
            <a:avLst/>
          </a:prstGeom>
          <a:noFill/>
          <a:ln w="9525">
            <a:noFill/>
            <a:miter lim="800000"/>
            <a:headEnd/>
            <a:tailEnd/>
          </a:ln>
        </p:spPr>
      </p:pic>
      <p:pic>
        <p:nvPicPr>
          <p:cNvPr id="2061" name="Picture 3" descr="C:\Users\cjl\Desktop\p52-邻域-1.bmp"/>
          <p:cNvPicPr>
            <a:picLocks noChangeAspect="1" noChangeArrowheads="1"/>
          </p:cNvPicPr>
          <p:nvPr/>
        </p:nvPicPr>
        <p:blipFill>
          <a:blip r:embed="rId5"/>
          <a:srcRect/>
          <a:stretch>
            <a:fillRect/>
          </a:stretch>
        </p:blipFill>
        <p:spPr bwMode="auto">
          <a:xfrm>
            <a:off x="1500188" y="4000500"/>
            <a:ext cx="3333750" cy="2857500"/>
          </a:xfrm>
          <a:prstGeom prst="rect">
            <a:avLst/>
          </a:prstGeom>
          <a:noFill/>
          <a:ln w="9525">
            <a:noFill/>
            <a:miter lim="800000"/>
            <a:headEnd/>
            <a:tailEnd/>
          </a:ln>
        </p:spPr>
      </p:pic>
      <p:pic>
        <p:nvPicPr>
          <p:cNvPr id="9" name="Picture 2" descr="C:\Users\cjl\Desktop\p52-邻域-2.bmp"/>
          <p:cNvPicPr>
            <a:picLocks noChangeAspect="1" noChangeArrowheads="1"/>
          </p:cNvPicPr>
          <p:nvPr/>
        </p:nvPicPr>
        <p:blipFill>
          <a:blip r:embed="rId6"/>
          <a:srcRect/>
          <a:stretch>
            <a:fillRect/>
          </a:stretch>
        </p:blipFill>
        <p:spPr bwMode="auto">
          <a:xfrm>
            <a:off x="5810250" y="4000500"/>
            <a:ext cx="3333750" cy="2857500"/>
          </a:xfrm>
          <a:prstGeom prst="rect">
            <a:avLst/>
          </a:prstGeom>
          <a:noFill/>
          <a:ln w="9525">
            <a:noFill/>
            <a:miter lim="800000"/>
            <a:headEnd/>
            <a:tailEnd/>
          </a:ln>
        </p:spPr>
      </p:pic>
      <p:graphicFrame>
        <p:nvGraphicFramePr>
          <p:cNvPr id="10" name="Object 47"/>
          <p:cNvGraphicFramePr>
            <a:graphicFrameLocks noChangeAspect="1"/>
          </p:cNvGraphicFramePr>
          <p:nvPr/>
        </p:nvGraphicFramePr>
        <p:xfrm>
          <a:off x="2432050" y="1471613"/>
          <a:ext cx="5740400" cy="711200"/>
        </p:xfrm>
        <a:graphic>
          <a:graphicData uri="http://schemas.openxmlformats.org/presentationml/2006/ole">
            <p:oleObj spid="_x0000_s2050" name="Equation" r:id="rId7" imgW="2869920" imgH="355320" progId="Equation.DSMT4">
              <p:embed/>
            </p:oleObj>
          </a:graphicData>
        </a:graphic>
      </p:graphicFrame>
      <p:graphicFrame>
        <p:nvGraphicFramePr>
          <p:cNvPr id="11" name="Object 3"/>
          <p:cNvGraphicFramePr>
            <a:graphicFrameLocks noChangeAspect="1"/>
          </p:cNvGraphicFramePr>
          <p:nvPr/>
        </p:nvGraphicFramePr>
        <p:xfrm>
          <a:off x="3779838" y="2800350"/>
          <a:ext cx="4241800" cy="558800"/>
        </p:xfrm>
        <a:graphic>
          <a:graphicData uri="http://schemas.openxmlformats.org/presentationml/2006/ole">
            <p:oleObj spid="_x0000_s2051" name="Equation" r:id="rId8" imgW="2120760" imgH="279360" progId="Equation.DSMT4">
              <p:embed/>
            </p:oleObj>
          </a:graphicData>
        </a:graphic>
      </p:graphicFrame>
      <p:sp>
        <p:nvSpPr>
          <p:cNvPr id="12" name="椭圆 11"/>
          <p:cNvSpPr>
            <a:spLocks noChangeAspect="1"/>
          </p:cNvSpPr>
          <p:nvPr/>
        </p:nvSpPr>
        <p:spPr>
          <a:xfrm>
            <a:off x="6765925" y="4494213"/>
            <a:ext cx="1582738" cy="1582737"/>
          </a:xfrm>
          <a:prstGeom prst="ellipse">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椭圆 12"/>
          <p:cNvSpPr>
            <a:spLocks noChangeAspect="1"/>
          </p:cNvSpPr>
          <p:nvPr/>
        </p:nvSpPr>
        <p:spPr>
          <a:xfrm>
            <a:off x="6369050" y="4097338"/>
            <a:ext cx="2376488" cy="2376487"/>
          </a:xfrm>
          <a:prstGeom prst="ellipse">
            <a:avLst/>
          </a:prstGeom>
          <a:no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60" name="Rectangle 12"/>
          <p:cNvSpPr>
            <a:spLocks noChangeArrowheads="1"/>
          </p:cNvSpPr>
          <p:nvPr/>
        </p:nvSpPr>
        <p:spPr bwMode="auto">
          <a:xfrm>
            <a:off x="7310438" y="5229225"/>
            <a:ext cx="285750" cy="336550"/>
          </a:xfrm>
          <a:prstGeom prst="rect">
            <a:avLst/>
          </a:prstGeom>
          <a:noFill/>
          <a:ln w="9525">
            <a:noFill/>
            <a:miter lim="800000"/>
            <a:headEnd/>
            <a:tailEnd/>
          </a:ln>
        </p:spPr>
        <p:txBody>
          <a:bodyPr wrap="none">
            <a:spAutoFit/>
          </a:bodyPr>
          <a:lstStyle/>
          <a:p>
            <a:r>
              <a:rPr lang="en-US" altLang="zh-CN" sz="2400" b="1" baseline="-25000">
                <a:latin typeface="Times New Roman" pitchFamily="18" charset="0"/>
                <a:cs typeface="Times New Roman" pitchFamily="18" charset="0"/>
              </a:rPr>
              <a:t>0</a:t>
            </a:r>
            <a:endParaRPr lang="zh-CN" altLang="en-US" sz="2400" b="1" baseline="-25000">
              <a:latin typeface="Times New Roman" pitchFamily="18" charset="0"/>
              <a:cs typeface="Times New Roman" pitchFamily="18" charset="0"/>
            </a:endParaRPr>
          </a:p>
        </p:txBody>
      </p:sp>
      <p:sp>
        <p:nvSpPr>
          <p:cNvPr id="2066" name="Rectangle 15"/>
          <p:cNvSpPr>
            <a:spLocks noChangeArrowheads="1"/>
          </p:cNvSpPr>
          <p:nvPr/>
        </p:nvSpPr>
        <p:spPr bwMode="auto">
          <a:xfrm>
            <a:off x="3000375" y="5229225"/>
            <a:ext cx="285750" cy="336550"/>
          </a:xfrm>
          <a:prstGeom prst="rect">
            <a:avLst/>
          </a:prstGeom>
          <a:noFill/>
          <a:ln w="9525">
            <a:noFill/>
            <a:miter lim="800000"/>
            <a:headEnd/>
            <a:tailEnd/>
          </a:ln>
        </p:spPr>
        <p:txBody>
          <a:bodyPr wrap="none">
            <a:spAutoFit/>
          </a:bodyPr>
          <a:lstStyle/>
          <a:p>
            <a:r>
              <a:rPr lang="en-US" altLang="zh-CN" sz="2400" b="1" baseline="-25000">
                <a:latin typeface="Times New Roman" pitchFamily="18" charset="0"/>
                <a:cs typeface="Times New Roman" pitchFamily="18" charset="0"/>
              </a:rPr>
              <a:t>0</a:t>
            </a:r>
            <a:endParaRPr lang="zh-CN" altLang="en-US" sz="2400" b="1" baseline="-25000">
              <a:latin typeface="Times New Roman" pitchFamily="18" charset="0"/>
              <a:cs typeface="Times New Roman" pitchFamily="18" charset="0"/>
            </a:endParaRPr>
          </a:p>
        </p:txBody>
      </p:sp>
      <p:cxnSp>
        <p:nvCxnSpPr>
          <p:cNvPr id="15" name="直接连接符 14"/>
          <p:cNvCxnSpPr/>
          <p:nvPr/>
        </p:nvCxnSpPr>
        <p:spPr>
          <a:xfrm rot="5400000">
            <a:off x="5754688" y="5457825"/>
            <a:ext cx="1979612" cy="1588"/>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7367588" y="5457825"/>
            <a:ext cx="1979612" cy="1588"/>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6957219" y="5853906"/>
            <a:ext cx="1187450" cy="1588"/>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Object 12"/>
          <p:cNvGraphicFramePr>
            <a:graphicFrameLocks noChangeAspect="1"/>
          </p:cNvGraphicFramePr>
          <p:nvPr/>
        </p:nvGraphicFramePr>
        <p:xfrm>
          <a:off x="7429500" y="6469063"/>
          <a:ext cx="266700" cy="342900"/>
        </p:xfrm>
        <a:graphic>
          <a:graphicData uri="http://schemas.openxmlformats.org/presentationml/2006/ole">
            <p:oleObj spid="_x0000_s2052" name="Equation" r:id="rId9" imgW="177480" imgH="228600" progId="Equation.DSMT4">
              <p:embed/>
            </p:oleObj>
          </a:graphicData>
        </a:graphic>
      </p:graphicFrame>
      <p:graphicFrame>
        <p:nvGraphicFramePr>
          <p:cNvPr id="4" name="Object 13"/>
          <p:cNvGraphicFramePr>
            <a:graphicFrameLocks noChangeAspect="1"/>
          </p:cNvGraphicFramePr>
          <p:nvPr/>
        </p:nvGraphicFramePr>
        <p:xfrm>
          <a:off x="8061325" y="6469063"/>
          <a:ext cx="590550" cy="342900"/>
        </p:xfrm>
        <a:graphic>
          <a:graphicData uri="http://schemas.openxmlformats.org/presentationml/2006/ole">
            <p:oleObj spid="_x0000_s2053" name="Equation" r:id="rId10" imgW="393480" imgH="228600" progId="Equation.DSMT4">
              <p:embed/>
            </p:oleObj>
          </a:graphicData>
        </a:graphic>
      </p:graphicFrame>
      <p:graphicFrame>
        <p:nvGraphicFramePr>
          <p:cNvPr id="5" name="Object 14"/>
          <p:cNvGraphicFramePr>
            <a:graphicFrameLocks noChangeAspect="1"/>
          </p:cNvGraphicFramePr>
          <p:nvPr/>
        </p:nvGraphicFramePr>
        <p:xfrm>
          <a:off x="6427788" y="6469063"/>
          <a:ext cx="647700" cy="342900"/>
        </p:xfrm>
        <a:graphic>
          <a:graphicData uri="http://schemas.openxmlformats.org/presentationml/2006/ole">
            <p:oleObj spid="_x0000_s2054" name="Equation" r:id="rId11" imgW="431640" imgH="228600" progId="Equation.DSMT4">
              <p:embed/>
            </p:oleObj>
          </a:graphicData>
        </a:graphic>
      </p:graphicFrame>
      <p:cxnSp>
        <p:nvCxnSpPr>
          <p:cNvPr id="21" name="直接连接符 20"/>
          <p:cNvCxnSpPr/>
          <p:nvPr/>
        </p:nvCxnSpPr>
        <p:spPr>
          <a:xfrm>
            <a:off x="6143625" y="6113463"/>
            <a:ext cx="2195513" cy="1587"/>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143625" y="4500563"/>
            <a:ext cx="2195513" cy="1587"/>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143625" y="5307013"/>
            <a:ext cx="1403350" cy="1587"/>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6" name="Object 15"/>
          <p:cNvGraphicFramePr>
            <a:graphicFrameLocks noChangeAspect="1"/>
          </p:cNvGraphicFramePr>
          <p:nvPr/>
        </p:nvGraphicFramePr>
        <p:xfrm>
          <a:off x="5800725" y="5140325"/>
          <a:ext cx="266700" cy="342900"/>
        </p:xfrm>
        <a:graphic>
          <a:graphicData uri="http://schemas.openxmlformats.org/presentationml/2006/ole">
            <p:oleObj spid="_x0000_s2055" name="Equation" r:id="rId12" imgW="177480" imgH="228600" progId="Equation.DSMT4">
              <p:embed/>
            </p:oleObj>
          </a:graphicData>
        </a:graphic>
      </p:graphicFrame>
      <p:graphicFrame>
        <p:nvGraphicFramePr>
          <p:cNvPr id="18" name="Object 16"/>
          <p:cNvGraphicFramePr>
            <a:graphicFrameLocks noChangeAspect="1"/>
          </p:cNvGraphicFramePr>
          <p:nvPr/>
        </p:nvGraphicFramePr>
        <p:xfrm>
          <a:off x="5476875" y="4337050"/>
          <a:ext cx="590550" cy="342900"/>
        </p:xfrm>
        <a:graphic>
          <a:graphicData uri="http://schemas.openxmlformats.org/presentationml/2006/ole">
            <p:oleObj spid="_x0000_s2056" name="Equation" r:id="rId13" imgW="393480" imgH="228600" progId="Equation.DSMT4">
              <p:embed/>
            </p:oleObj>
          </a:graphicData>
        </a:graphic>
      </p:graphicFrame>
      <p:graphicFrame>
        <p:nvGraphicFramePr>
          <p:cNvPr id="25" name="Object 17"/>
          <p:cNvGraphicFramePr>
            <a:graphicFrameLocks noChangeAspect="1"/>
          </p:cNvGraphicFramePr>
          <p:nvPr/>
        </p:nvGraphicFramePr>
        <p:xfrm>
          <a:off x="5419725" y="5943600"/>
          <a:ext cx="647700" cy="342900"/>
        </p:xfrm>
        <a:graphic>
          <a:graphicData uri="http://schemas.openxmlformats.org/presentationml/2006/ole">
            <p:oleObj spid="_x0000_s2057" name="Equation" r:id="rId14" imgW="43164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2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22" presetClass="entr" presetSubtype="8"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22" presetClass="entr" presetSubtype="8"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7">
                                            <p:txEl>
                                              <p:pRg st="3" end="3"/>
                                            </p:txEl>
                                          </p:spTgt>
                                        </p:tgtEl>
                                        <p:attrNameLst>
                                          <p:attrName>style.visibility</p:attrName>
                                        </p:attrNameLst>
                                      </p:cBhvr>
                                      <p:to>
                                        <p:strVal val="visible"/>
                                      </p:to>
                                    </p:set>
                                    <p:anim calcmode="lin" valueType="num">
                                      <p:cBhvr additive="base">
                                        <p:cTn id="59"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7">
                                            <p:txEl>
                                              <p:pRg st="3" end="3"/>
                                            </p:txEl>
                                          </p:spTgt>
                                        </p:tgtEl>
                                        <p:attrNameLst>
                                          <p:attrName>ppt_y</p:attrName>
                                        </p:attrNameLst>
                                      </p:cBhvr>
                                      <p:tavLst>
                                        <p:tav tm="0">
                                          <p:val>
                                            <p:strVal val="#ppt_y"/>
                                          </p:val>
                                        </p:tav>
                                        <p:tav tm="100000">
                                          <p:val>
                                            <p:strVal val="#ppt_y"/>
                                          </p:val>
                                        </p:tav>
                                      </p:tavLst>
                                    </p:anim>
                                  </p:childTnLst>
                                </p:cTn>
                              </p:par>
                              <p:par>
                                <p:cTn id="61" presetID="17" presetClass="entr" presetSubtype="1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p:cTn id="63" dur="500" fill="hold"/>
                                        <p:tgtEl>
                                          <p:spTgt spid="3"/>
                                        </p:tgtEl>
                                        <p:attrNameLst>
                                          <p:attrName>ppt_w</p:attrName>
                                        </p:attrNameLst>
                                      </p:cBhvr>
                                      <p:tavLst>
                                        <p:tav tm="0">
                                          <p:val>
                                            <p:fltVal val="0"/>
                                          </p:val>
                                        </p:tav>
                                        <p:tav tm="100000">
                                          <p:val>
                                            <p:strVal val="#ppt_w"/>
                                          </p:val>
                                        </p:tav>
                                      </p:tavLst>
                                    </p:anim>
                                    <p:anim calcmode="lin" valueType="num">
                                      <p:cBhvr>
                                        <p:cTn id="64" dur="500" fill="hold"/>
                                        <p:tgtEl>
                                          <p:spTgt spid="3"/>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61"/>
                                            </p:cond>
                                          </p:stCondLst>
                                          <p:endCondLst>
                                            <p:cond evt="onStopAudio" delay="0">
                                              <p:tgtEl>
                                                <p:sldTgt/>
                                              </p:tgtEl>
                                            </p:cond>
                                          </p:endCondLst>
                                        </p:cTn>
                                        <p:tgtEl>
                                          <p:sndTgt r:embed="rId3" name="cashreg.wav" builtIn="1"/>
                                        </p:tgtEl>
                                      </p:cMediaNode>
                                    </p:audio>
                                  </p:subTnLst>
                                </p:cTn>
                              </p:par>
                            </p:childTnLst>
                          </p:cTn>
                        </p:par>
                      </p:childTnLst>
                    </p:cTn>
                  </p:par>
                  <p:par>
                    <p:cTn id="65" fill="hold">
                      <p:stCondLst>
                        <p:cond delay="indefinite"/>
                      </p:stCondLst>
                      <p:childTnLst>
                        <p:par>
                          <p:cTn id="66" fill="hold">
                            <p:stCondLst>
                              <p:cond delay="0"/>
                            </p:stCondLst>
                            <p:childTnLst>
                              <p:par>
                                <p:cTn id="67" presetID="20" presetClass="entr" presetSubtype="0"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edge">
                                      <p:cBhvr>
                                        <p:cTn id="69" dur="500"/>
                                        <p:tgtEl>
                                          <p:spTgt spid="12"/>
                                        </p:tgtEl>
                                      </p:cBhvr>
                                    </p:animEffect>
                                  </p:childTnLst>
                                </p:cTn>
                              </p:par>
                            </p:childTnLst>
                          </p:cTn>
                        </p:par>
                      </p:childTnLst>
                    </p:cTn>
                  </p:par>
                  <p:par>
                    <p:cTn id="70" fill="hold">
                      <p:stCondLst>
                        <p:cond delay="indefinite"/>
                      </p:stCondLst>
                      <p:childTnLst>
                        <p:par>
                          <p:cTn id="71" fill="hold">
                            <p:stCondLst>
                              <p:cond delay="0"/>
                            </p:stCondLst>
                            <p:childTnLst>
                              <p:par>
                                <p:cTn id="72" presetID="20" presetClass="entr" presetSubtype="0"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wedge">
                                      <p:cBhvr>
                                        <p:cTn id="7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20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p:txBody>
          <a:bodyPr/>
          <a:lstStyle/>
          <a:p>
            <a:pPr>
              <a:buFont typeface="Wingdings 3" pitchFamily="18" charset="2"/>
              <a:buNone/>
            </a:pPr>
            <a:r>
              <a:rPr lang="zh-CN" altLang="en-US" smtClean="0"/>
              <a:t>设 </a:t>
            </a:r>
            <a:r>
              <a:rPr lang="en-US" altLang="zh-CN" i="1" smtClean="0"/>
              <a:t>E</a:t>
            </a:r>
            <a:r>
              <a:rPr lang="zh-CN" altLang="en-US" smtClean="0"/>
              <a:t> 是平面上的一个点集，</a:t>
            </a:r>
            <a:r>
              <a:rPr lang="en-US" altLang="zh-CN" i="1" smtClean="0"/>
              <a:t> P</a:t>
            </a:r>
            <a:r>
              <a:rPr lang="zh-CN" altLang="en-US" smtClean="0"/>
              <a:t> 是平面上的一个点，则点 </a:t>
            </a:r>
            <a:r>
              <a:rPr lang="en-US" altLang="zh-CN" i="1" smtClean="0"/>
              <a:t>P</a:t>
            </a:r>
            <a:r>
              <a:rPr lang="zh-CN" altLang="en-US" smtClean="0"/>
              <a:t> </a:t>
            </a:r>
            <a:endParaRPr lang="en-US" altLang="zh-CN" smtClean="0"/>
          </a:p>
          <a:p>
            <a:pPr>
              <a:buFont typeface="Wingdings 3" pitchFamily="18" charset="2"/>
              <a:buNone/>
            </a:pPr>
            <a:r>
              <a:rPr lang="zh-CN" altLang="en-US" smtClean="0"/>
              <a:t>与点集 </a:t>
            </a:r>
            <a:r>
              <a:rPr lang="en-US" altLang="zh-CN" i="1" smtClean="0"/>
              <a:t>E</a:t>
            </a:r>
            <a:r>
              <a:rPr lang="zh-CN" altLang="en-US" smtClean="0"/>
              <a:t> 之间必存在以下三种关系之一：</a:t>
            </a:r>
            <a:endParaRPr lang="en-US" altLang="zh-CN" smtClean="0"/>
          </a:p>
          <a:p>
            <a:r>
              <a:rPr lang="zh-CN" altLang="en-US" smtClean="0">
                <a:solidFill>
                  <a:srgbClr val="FF0000"/>
                </a:solidFill>
              </a:rPr>
              <a:t>内点</a:t>
            </a:r>
            <a:r>
              <a:rPr lang="zh-CN" altLang="en-US" smtClean="0"/>
              <a:t>，即 </a:t>
            </a:r>
            <a:r>
              <a:rPr lang="zh-CN" altLang="en-US" smtClean="0">
                <a:solidFill>
                  <a:srgbClr val="0000FF"/>
                </a:solidFill>
                <a:sym typeface="Symbol" pitchFamily="18" charset="2"/>
              </a:rPr>
              <a:t></a:t>
            </a:r>
            <a:r>
              <a:rPr lang="en-US" altLang="zh-CN" i="1" smtClean="0">
                <a:solidFill>
                  <a:srgbClr val="0000FF"/>
                </a:solidFill>
                <a:latin typeface="Symbol" pitchFamily="18" charset="2"/>
              </a:rPr>
              <a:t>d</a:t>
            </a:r>
            <a:r>
              <a:rPr lang="zh-CN" altLang="en-US" smtClean="0">
                <a:solidFill>
                  <a:srgbClr val="0000FF"/>
                </a:solidFill>
              </a:rPr>
              <a:t>  </a:t>
            </a:r>
            <a:r>
              <a:rPr lang="en-US" altLang="zh-CN" smtClean="0">
                <a:solidFill>
                  <a:srgbClr val="0000FF"/>
                </a:solidFill>
              </a:rPr>
              <a:t>&gt; 0</a:t>
            </a:r>
            <a:r>
              <a:rPr lang="zh-CN" altLang="en-US" smtClean="0"/>
              <a:t>，使得</a:t>
            </a:r>
            <a:endParaRPr lang="en-US" altLang="zh-CN" smtClean="0"/>
          </a:p>
          <a:p>
            <a:r>
              <a:rPr lang="zh-CN" altLang="en-US" smtClean="0">
                <a:solidFill>
                  <a:srgbClr val="FF0000"/>
                </a:solidFill>
              </a:rPr>
              <a:t>外点</a:t>
            </a:r>
            <a:r>
              <a:rPr lang="zh-CN" altLang="en-US" smtClean="0"/>
              <a:t>，即 </a:t>
            </a:r>
            <a:r>
              <a:rPr lang="zh-CN" altLang="en-US" smtClean="0">
                <a:solidFill>
                  <a:srgbClr val="0000FF"/>
                </a:solidFill>
                <a:sym typeface="Symbol" pitchFamily="18" charset="2"/>
              </a:rPr>
              <a:t></a:t>
            </a:r>
            <a:r>
              <a:rPr lang="en-US" altLang="zh-CN" i="1" smtClean="0">
                <a:solidFill>
                  <a:srgbClr val="0000FF"/>
                </a:solidFill>
                <a:latin typeface="Symbol" pitchFamily="18" charset="2"/>
              </a:rPr>
              <a:t>d</a:t>
            </a:r>
            <a:r>
              <a:rPr lang="zh-CN" altLang="en-US" smtClean="0">
                <a:solidFill>
                  <a:srgbClr val="0000FF"/>
                </a:solidFill>
              </a:rPr>
              <a:t>  </a:t>
            </a:r>
            <a:r>
              <a:rPr lang="en-US" altLang="zh-CN" smtClean="0">
                <a:solidFill>
                  <a:srgbClr val="0000FF"/>
                </a:solidFill>
              </a:rPr>
              <a:t>&gt; 0</a:t>
            </a:r>
            <a:r>
              <a:rPr lang="zh-CN" altLang="en-US" smtClean="0"/>
              <a:t>，使得</a:t>
            </a:r>
            <a:endParaRPr lang="en-US" altLang="zh-CN" smtClean="0"/>
          </a:p>
          <a:p>
            <a:r>
              <a:rPr lang="zh-CN" altLang="en-US" smtClean="0">
                <a:solidFill>
                  <a:srgbClr val="FF0000"/>
                </a:solidFill>
              </a:rPr>
              <a:t>边界点</a:t>
            </a:r>
            <a:r>
              <a:rPr lang="zh-CN" altLang="en-US" smtClean="0"/>
              <a:t>，即 </a:t>
            </a:r>
            <a:r>
              <a:rPr lang="zh-CN" altLang="en-US" smtClean="0">
                <a:solidFill>
                  <a:srgbClr val="0000FF"/>
                </a:solidFill>
                <a:sym typeface="Symbol" pitchFamily="18" charset="2"/>
              </a:rPr>
              <a:t></a:t>
            </a:r>
            <a:r>
              <a:rPr lang="en-US" altLang="zh-CN" i="1" smtClean="0">
                <a:solidFill>
                  <a:srgbClr val="0000FF"/>
                </a:solidFill>
                <a:latin typeface="Symbol" pitchFamily="18" charset="2"/>
              </a:rPr>
              <a:t>d</a:t>
            </a:r>
            <a:r>
              <a:rPr lang="zh-CN" altLang="en-US" smtClean="0">
                <a:solidFill>
                  <a:srgbClr val="0000FF"/>
                </a:solidFill>
              </a:rPr>
              <a:t>  </a:t>
            </a:r>
            <a:r>
              <a:rPr lang="en-US" altLang="zh-CN" smtClean="0">
                <a:solidFill>
                  <a:srgbClr val="0000FF"/>
                </a:solidFill>
              </a:rPr>
              <a:t>&gt; 0</a:t>
            </a:r>
            <a:r>
              <a:rPr lang="zh-CN" altLang="en-US" smtClean="0"/>
              <a:t>， 都有</a:t>
            </a:r>
            <a:endParaRPr lang="en-US" altLang="zh-CN" smtClean="0"/>
          </a:p>
          <a:p>
            <a:pPr>
              <a:buFont typeface="Wingdings 3" pitchFamily="18" charset="2"/>
              <a:buNone/>
            </a:pPr>
            <a:endParaRPr lang="en-US" altLang="zh-CN" smtClean="0"/>
          </a:p>
          <a:p>
            <a:pPr>
              <a:buFont typeface="Wingdings 3" pitchFamily="18" charset="2"/>
              <a:buNone/>
            </a:pPr>
            <a:r>
              <a:rPr lang="en-US" altLang="zh-CN" i="1" smtClean="0">
                <a:solidFill>
                  <a:srgbClr val="000000"/>
                </a:solidFill>
              </a:rPr>
              <a:t>E</a:t>
            </a:r>
            <a:r>
              <a:rPr lang="en-US" altLang="zh-CN" smtClean="0">
                <a:solidFill>
                  <a:srgbClr val="000000"/>
                </a:solidFill>
              </a:rPr>
              <a:t> </a:t>
            </a:r>
            <a:r>
              <a:rPr lang="zh-CN" altLang="en-US" smtClean="0">
                <a:solidFill>
                  <a:srgbClr val="000000"/>
                </a:solidFill>
              </a:rPr>
              <a:t>的边界点的全体称为</a:t>
            </a:r>
            <a:r>
              <a:rPr lang="en-US" altLang="zh-CN" smtClean="0">
                <a:solidFill>
                  <a:srgbClr val="000000"/>
                </a:solidFill>
              </a:rPr>
              <a:t> </a:t>
            </a:r>
            <a:r>
              <a:rPr lang="en-US" altLang="zh-CN" i="1" smtClean="0">
                <a:solidFill>
                  <a:srgbClr val="000000"/>
                </a:solidFill>
              </a:rPr>
              <a:t>E</a:t>
            </a:r>
            <a:r>
              <a:rPr lang="zh-CN" altLang="en-US" smtClean="0">
                <a:solidFill>
                  <a:srgbClr val="000000"/>
                </a:solidFill>
              </a:rPr>
              <a:t> 的</a:t>
            </a:r>
            <a:r>
              <a:rPr lang="zh-CN" altLang="en-US" smtClean="0">
                <a:solidFill>
                  <a:srgbClr val="FF0000"/>
                </a:solidFill>
              </a:rPr>
              <a:t>边界</a:t>
            </a:r>
            <a:r>
              <a:rPr lang="zh-CN" altLang="en-US" smtClean="0"/>
              <a:t>，记为 </a:t>
            </a:r>
            <a:r>
              <a:rPr lang="zh-CN" altLang="en-US" smtClean="0">
                <a:sym typeface="Symbol" pitchFamily="18" charset="2"/>
              </a:rPr>
              <a:t></a:t>
            </a:r>
            <a:r>
              <a:rPr lang="en-US" altLang="zh-CN" i="1" smtClean="0"/>
              <a:t>E</a:t>
            </a:r>
            <a:r>
              <a:rPr lang="zh-CN" altLang="en-US" smtClean="0">
                <a:solidFill>
                  <a:srgbClr val="000000"/>
                </a:solidFill>
              </a:rPr>
              <a:t>．</a:t>
            </a:r>
            <a:endParaRPr lang="en-US" altLang="zh-CN" smtClean="0"/>
          </a:p>
        </p:txBody>
      </p:sp>
      <p:sp>
        <p:nvSpPr>
          <p:cNvPr id="3" name="标题 2"/>
          <p:cNvSpPr>
            <a:spLocks noGrp="1"/>
          </p:cNvSpPr>
          <p:nvPr>
            <p:ph type="title"/>
          </p:nvPr>
        </p:nvSpPr>
        <p:spPr/>
        <p:txBody>
          <a:bodyPr/>
          <a:lstStyle/>
          <a:p>
            <a:pPr>
              <a:defRPr/>
            </a:pPr>
            <a:r>
              <a:rPr lang="zh-CN" altLang="en-US" dirty="0" smtClean="0"/>
              <a:t>平面上的点与点集之间的关系</a:t>
            </a:r>
            <a:endParaRPr lang="zh-CN" altLang="en-US" dirty="0"/>
          </a:p>
        </p:txBody>
      </p:sp>
      <p:pic>
        <p:nvPicPr>
          <p:cNvPr id="4" name="Picture 4" descr="C:\Users\cjl\Desktop\p52-内点-1.bmp"/>
          <p:cNvPicPr>
            <a:picLocks noChangeAspect="1" noChangeArrowheads="1"/>
          </p:cNvPicPr>
          <p:nvPr/>
        </p:nvPicPr>
        <p:blipFill>
          <a:blip r:embed="rId3"/>
          <a:srcRect/>
          <a:stretch>
            <a:fillRect/>
          </a:stretch>
        </p:blipFill>
        <p:spPr bwMode="auto">
          <a:xfrm>
            <a:off x="6715125" y="3781425"/>
            <a:ext cx="2428875" cy="3076575"/>
          </a:xfrm>
          <a:prstGeom prst="rect">
            <a:avLst/>
          </a:prstGeom>
          <a:noFill/>
          <a:ln w="9525">
            <a:noFill/>
            <a:miter lim="800000"/>
            <a:headEnd/>
            <a:tailEnd/>
          </a:ln>
        </p:spPr>
      </p:pic>
      <p:pic>
        <p:nvPicPr>
          <p:cNvPr id="5" name="Picture 7" descr="C:\Users\cjl\Desktop\p52-内点-2.bmp"/>
          <p:cNvPicPr>
            <a:picLocks noChangeAspect="1" noChangeArrowheads="1"/>
          </p:cNvPicPr>
          <p:nvPr/>
        </p:nvPicPr>
        <p:blipFill>
          <a:blip r:embed="rId4"/>
          <a:srcRect/>
          <a:stretch>
            <a:fillRect/>
          </a:stretch>
        </p:blipFill>
        <p:spPr bwMode="auto">
          <a:xfrm>
            <a:off x="6715125" y="3781425"/>
            <a:ext cx="2428875" cy="3076575"/>
          </a:xfrm>
          <a:prstGeom prst="rect">
            <a:avLst/>
          </a:prstGeom>
          <a:noFill/>
          <a:ln w="9525">
            <a:noFill/>
            <a:miter lim="800000"/>
            <a:headEnd/>
            <a:tailEnd/>
          </a:ln>
        </p:spPr>
      </p:pic>
      <p:pic>
        <p:nvPicPr>
          <p:cNvPr id="6" name="Picture 5" descr="C:\Users\cjl\Desktop\p52-外点.bmp"/>
          <p:cNvPicPr>
            <a:picLocks noChangeAspect="1" noChangeArrowheads="1"/>
          </p:cNvPicPr>
          <p:nvPr/>
        </p:nvPicPr>
        <p:blipFill>
          <a:blip r:embed="rId5"/>
          <a:srcRect/>
          <a:stretch>
            <a:fillRect/>
          </a:stretch>
        </p:blipFill>
        <p:spPr bwMode="auto">
          <a:xfrm>
            <a:off x="6715125" y="3781425"/>
            <a:ext cx="2428875" cy="3076575"/>
          </a:xfrm>
          <a:prstGeom prst="rect">
            <a:avLst/>
          </a:prstGeom>
          <a:noFill/>
          <a:ln w="9525">
            <a:noFill/>
            <a:miter lim="800000"/>
            <a:headEnd/>
            <a:tailEnd/>
          </a:ln>
        </p:spPr>
      </p:pic>
      <p:pic>
        <p:nvPicPr>
          <p:cNvPr id="7" name="Picture 6" descr="C:\Users\cjl\Desktop\p52-边界点.bmp"/>
          <p:cNvPicPr>
            <a:picLocks noChangeAspect="1" noChangeArrowheads="1"/>
          </p:cNvPicPr>
          <p:nvPr/>
        </p:nvPicPr>
        <p:blipFill>
          <a:blip r:embed="rId6"/>
          <a:srcRect/>
          <a:stretch>
            <a:fillRect/>
          </a:stretch>
        </p:blipFill>
        <p:spPr bwMode="auto">
          <a:xfrm>
            <a:off x="6715125" y="3781425"/>
            <a:ext cx="2428875" cy="3076575"/>
          </a:xfrm>
          <a:prstGeom prst="rect">
            <a:avLst/>
          </a:prstGeom>
          <a:noFill/>
          <a:ln w="9525">
            <a:noFill/>
            <a:miter lim="800000"/>
            <a:headEnd/>
            <a:tailEnd/>
          </a:ln>
        </p:spPr>
      </p:pic>
      <p:graphicFrame>
        <p:nvGraphicFramePr>
          <p:cNvPr id="2" name="Object 4"/>
          <p:cNvGraphicFramePr>
            <a:graphicFrameLocks noChangeAspect="1"/>
          </p:cNvGraphicFramePr>
          <p:nvPr/>
        </p:nvGraphicFramePr>
        <p:xfrm>
          <a:off x="4029075" y="2454275"/>
          <a:ext cx="1752600" cy="406400"/>
        </p:xfrm>
        <a:graphic>
          <a:graphicData uri="http://schemas.openxmlformats.org/presentationml/2006/ole">
            <p:oleObj spid="_x0000_s3074" name="Equation" r:id="rId7" imgW="876240" imgH="203040" progId="Equation.DSMT4">
              <p:embed/>
            </p:oleObj>
          </a:graphicData>
        </a:graphic>
      </p:graphicFrame>
      <p:graphicFrame>
        <p:nvGraphicFramePr>
          <p:cNvPr id="12" name="Object 5"/>
          <p:cNvGraphicFramePr>
            <a:graphicFrameLocks noChangeAspect="1"/>
          </p:cNvGraphicFramePr>
          <p:nvPr/>
        </p:nvGraphicFramePr>
        <p:xfrm>
          <a:off x="4029075" y="2889250"/>
          <a:ext cx="2260600" cy="431800"/>
        </p:xfrm>
        <a:graphic>
          <a:graphicData uri="http://schemas.openxmlformats.org/presentationml/2006/ole">
            <p:oleObj spid="_x0000_s3075" name="Equation" r:id="rId8" imgW="1130040" imgH="215640" progId="Equation.DSMT4">
              <p:embed/>
            </p:oleObj>
          </a:graphicData>
        </a:graphic>
      </p:graphicFrame>
      <p:graphicFrame>
        <p:nvGraphicFramePr>
          <p:cNvPr id="13" name="Object 6"/>
          <p:cNvGraphicFramePr>
            <a:graphicFrameLocks noChangeAspect="1"/>
          </p:cNvGraphicFramePr>
          <p:nvPr/>
        </p:nvGraphicFramePr>
        <p:xfrm>
          <a:off x="4429125" y="3349625"/>
          <a:ext cx="2260600" cy="431800"/>
        </p:xfrm>
        <a:graphic>
          <a:graphicData uri="http://schemas.openxmlformats.org/presentationml/2006/ole">
            <p:oleObj spid="_x0000_s3076" name="Equation" r:id="rId9" imgW="1130040" imgH="215640" progId="Equation.DSMT4">
              <p:embed/>
            </p:oleObj>
          </a:graphicData>
        </a:graphic>
      </p:graphicFrame>
      <p:graphicFrame>
        <p:nvGraphicFramePr>
          <p:cNvPr id="14" name="Object 7"/>
          <p:cNvGraphicFramePr>
            <a:graphicFrameLocks noChangeAspect="1"/>
          </p:cNvGraphicFramePr>
          <p:nvPr/>
        </p:nvGraphicFramePr>
        <p:xfrm>
          <a:off x="6775450" y="3292475"/>
          <a:ext cx="2260600" cy="482600"/>
        </p:xfrm>
        <a:graphic>
          <a:graphicData uri="http://schemas.openxmlformats.org/presentationml/2006/ole">
            <p:oleObj spid="_x0000_s3077" name="Equation" r:id="rId10" imgW="1130040" imgH="241200" progId="Equation.DSMT4">
              <p:embed/>
            </p:oleObj>
          </a:graphicData>
        </a:graphic>
      </p:graphicFrame>
      <p:sp>
        <p:nvSpPr>
          <p:cNvPr id="16" name="矩形 15"/>
          <p:cNvSpPr>
            <a:spLocks noChangeArrowheads="1"/>
          </p:cNvSpPr>
          <p:nvPr/>
        </p:nvSpPr>
        <p:spPr bwMode="auto">
          <a:xfrm>
            <a:off x="1763713" y="2414588"/>
            <a:ext cx="2279650" cy="42862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7" name="矩形 16"/>
          <p:cNvSpPr>
            <a:spLocks noChangeArrowheads="1"/>
          </p:cNvSpPr>
          <p:nvPr/>
        </p:nvSpPr>
        <p:spPr bwMode="auto">
          <a:xfrm>
            <a:off x="1763713" y="2857500"/>
            <a:ext cx="2279650" cy="42862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9" name="矩形 18"/>
          <p:cNvSpPr>
            <a:spLocks noChangeArrowheads="1"/>
          </p:cNvSpPr>
          <p:nvPr/>
        </p:nvSpPr>
        <p:spPr bwMode="auto">
          <a:xfrm>
            <a:off x="2057400" y="3286125"/>
            <a:ext cx="2398713" cy="42862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434">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434">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84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1"/>
          </p:nvPr>
        </p:nvSpPr>
        <p:spPr/>
        <p:txBody>
          <a:bodyPr/>
          <a:lstStyle/>
          <a:p>
            <a:pPr marL="565150" indent="-457200">
              <a:buClr>
                <a:srgbClr val="0000FF"/>
              </a:buClr>
              <a:buSzPct val="100000"/>
              <a:buFontTx/>
              <a:buAutoNum type="circleNumDbPlain"/>
            </a:pPr>
            <a:r>
              <a:rPr lang="zh-CN" altLang="en-US" smtClean="0">
                <a:solidFill>
                  <a:srgbClr val="000000"/>
                </a:solidFill>
              </a:rPr>
              <a:t> </a:t>
            </a:r>
            <a:r>
              <a:rPr lang="en-US" altLang="zh-CN" i="1" smtClean="0">
                <a:solidFill>
                  <a:srgbClr val="000000"/>
                </a:solidFill>
              </a:rPr>
              <a:t>E</a:t>
            </a:r>
            <a:r>
              <a:rPr lang="zh-CN" altLang="en-US" smtClean="0">
                <a:solidFill>
                  <a:srgbClr val="000000"/>
                </a:solidFill>
              </a:rPr>
              <a:t> 的内点一定属于 </a:t>
            </a:r>
            <a:r>
              <a:rPr lang="en-US" altLang="zh-CN" i="1" smtClean="0">
                <a:solidFill>
                  <a:srgbClr val="000000"/>
                </a:solidFill>
              </a:rPr>
              <a:t>E</a:t>
            </a:r>
            <a:r>
              <a:rPr lang="zh-CN" altLang="en-US" smtClean="0">
                <a:solidFill>
                  <a:srgbClr val="000000"/>
                </a:solidFill>
              </a:rPr>
              <a:t>．</a:t>
            </a:r>
            <a:endParaRPr lang="en-US" altLang="zh-CN" smtClean="0">
              <a:solidFill>
                <a:srgbClr val="000000"/>
              </a:solidFill>
            </a:endParaRPr>
          </a:p>
          <a:p>
            <a:pPr marL="565150" indent="-457200">
              <a:buClr>
                <a:srgbClr val="0000FF"/>
              </a:buClr>
              <a:buSzPct val="100000"/>
              <a:buFontTx/>
              <a:buAutoNum type="circleNumDbPlain"/>
            </a:pPr>
            <a:r>
              <a:rPr lang="zh-CN" altLang="en-US" smtClean="0">
                <a:solidFill>
                  <a:srgbClr val="000000"/>
                </a:solidFill>
              </a:rPr>
              <a:t> </a:t>
            </a:r>
            <a:r>
              <a:rPr lang="en-US" altLang="zh-CN" i="1" smtClean="0">
                <a:solidFill>
                  <a:srgbClr val="000000"/>
                </a:solidFill>
              </a:rPr>
              <a:t>E</a:t>
            </a:r>
            <a:r>
              <a:rPr lang="zh-CN" altLang="en-US" smtClean="0">
                <a:solidFill>
                  <a:srgbClr val="000000"/>
                </a:solidFill>
              </a:rPr>
              <a:t> 的外点一定不属于 </a:t>
            </a:r>
            <a:r>
              <a:rPr lang="en-US" altLang="zh-CN" i="1" smtClean="0">
                <a:solidFill>
                  <a:srgbClr val="000000"/>
                </a:solidFill>
              </a:rPr>
              <a:t>E</a:t>
            </a:r>
            <a:r>
              <a:rPr lang="zh-CN" altLang="en-US" smtClean="0">
                <a:solidFill>
                  <a:srgbClr val="000000"/>
                </a:solidFill>
              </a:rPr>
              <a:t>． </a:t>
            </a:r>
            <a:endParaRPr lang="en-US" altLang="zh-CN" smtClean="0">
              <a:solidFill>
                <a:srgbClr val="000000"/>
              </a:solidFill>
            </a:endParaRPr>
          </a:p>
          <a:p>
            <a:pPr marL="565150" indent="-457200">
              <a:buClr>
                <a:srgbClr val="0000FF"/>
              </a:buClr>
              <a:buSzPct val="100000"/>
              <a:buFontTx/>
              <a:buAutoNum type="circleNumDbPlain"/>
            </a:pPr>
            <a:r>
              <a:rPr lang="zh-CN" altLang="en-US" smtClean="0">
                <a:solidFill>
                  <a:srgbClr val="000000"/>
                </a:solidFill>
              </a:rPr>
              <a:t> </a:t>
            </a:r>
            <a:r>
              <a:rPr lang="en-US" altLang="zh-CN" i="1" smtClean="0">
                <a:solidFill>
                  <a:srgbClr val="000000"/>
                </a:solidFill>
              </a:rPr>
              <a:t>E</a:t>
            </a:r>
            <a:r>
              <a:rPr lang="zh-CN" altLang="en-US" smtClean="0">
                <a:solidFill>
                  <a:srgbClr val="000000"/>
                </a:solidFill>
              </a:rPr>
              <a:t> 的边界点可能属于 </a:t>
            </a:r>
            <a:r>
              <a:rPr lang="en-US" altLang="zh-CN" i="1" smtClean="0">
                <a:solidFill>
                  <a:srgbClr val="000000"/>
                </a:solidFill>
              </a:rPr>
              <a:t>E</a:t>
            </a:r>
            <a:r>
              <a:rPr lang="zh-CN" altLang="en-US" smtClean="0">
                <a:solidFill>
                  <a:srgbClr val="000000"/>
                </a:solidFill>
              </a:rPr>
              <a:t>，也可能不属于 </a:t>
            </a:r>
            <a:r>
              <a:rPr lang="en-US" altLang="zh-CN" i="1" smtClean="0">
                <a:solidFill>
                  <a:srgbClr val="000000"/>
                </a:solidFill>
              </a:rPr>
              <a:t>E</a:t>
            </a:r>
            <a:r>
              <a:rPr lang="zh-CN" altLang="en-US" smtClean="0">
                <a:solidFill>
                  <a:srgbClr val="000000"/>
                </a:solidFill>
              </a:rPr>
              <a:t>． </a:t>
            </a:r>
            <a:endParaRPr lang="zh-CN" altLang="en-US" smtClean="0"/>
          </a:p>
        </p:txBody>
      </p:sp>
      <p:sp>
        <p:nvSpPr>
          <p:cNvPr id="3" name="标题 2"/>
          <p:cNvSpPr>
            <a:spLocks noGrp="1"/>
          </p:cNvSpPr>
          <p:nvPr>
            <p:ph type="title"/>
          </p:nvPr>
        </p:nvSpPr>
        <p:spPr/>
        <p:txBody>
          <a:bodyPr/>
          <a:lstStyle/>
          <a:p>
            <a:pPr>
              <a:defRPr/>
            </a:pPr>
            <a:r>
              <a:rPr lang="zh-CN" altLang="en-US" dirty="0" smtClean="0"/>
              <a:t>结论</a:t>
            </a:r>
            <a:endParaRPr lang="zh-CN" altLang="en-US" dirty="0"/>
          </a:p>
        </p:txBody>
      </p:sp>
      <p:pic>
        <p:nvPicPr>
          <p:cNvPr id="4101" name="Picture 4" descr="C:\Users\cjl\Desktop\p52-内点-1.bmp"/>
          <p:cNvPicPr>
            <a:picLocks noChangeAspect="1" noChangeArrowheads="1"/>
          </p:cNvPicPr>
          <p:nvPr/>
        </p:nvPicPr>
        <p:blipFill>
          <a:blip r:embed="rId4"/>
          <a:srcRect/>
          <a:stretch>
            <a:fillRect/>
          </a:stretch>
        </p:blipFill>
        <p:spPr bwMode="auto">
          <a:xfrm>
            <a:off x="457200" y="3473450"/>
            <a:ext cx="2000250" cy="2533650"/>
          </a:xfrm>
          <a:prstGeom prst="rect">
            <a:avLst/>
          </a:prstGeom>
          <a:noFill/>
          <a:ln w="9525">
            <a:noFill/>
            <a:miter lim="800000"/>
            <a:headEnd/>
            <a:tailEnd/>
          </a:ln>
        </p:spPr>
      </p:pic>
      <p:pic>
        <p:nvPicPr>
          <p:cNvPr id="4102" name="Picture 5" descr="C:\Users\cjl\Desktop\p52-外点.bmp"/>
          <p:cNvPicPr>
            <a:picLocks noChangeAspect="1" noChangeArrowheads="1"/>
          </p:cNvPicPr>
          <p:nvPr/>
        </p:nvPicPr>
        <p:blipFill>
          <a:blip r:embed="rId5"/>
          <a:srcRect/>
          <a:stretch>
            <a:fillRect/>
          </a:stretch>
        </p:blipFill>
        <p:spPr bwMode="auto">
          <a:xfrm>
            <a:off x="3571875" y="3473450"/>
            <a:ext cx="2000250" cy="2533650"/>
          </a:xfrm>
          <a:prstGeom prst="rect">
            <a:avLst/>
          </a:prstGeom>
          <a:noFill/>
          <a:ln w="9525">
            <a:noFill/>
            <a:miter lim="800000"/>
            <a:headEnd/>
            <a:tailEnd/>
          </a:ln>
        </p:spPr>
      </p:pic>
      <p:pic>
        <p:nvPicPr>
          <p:cNvPr id="4103" name="Picture 6" descr="C:\Users\cjl\Desktop\p52-边界点.bmp"/>
          <p:cNvPicPr>
            <a:picLocks noChangeAspect="1" noChangeArrowheads="1"/>
          </p:cNvPicPr>
          <p:nvPr/>
        </p:nvPicPr>
        <p:blipFill>
          <a:blip r:embed="rId6"/>
          <a:srcRect/>
          <a:stretch>
            <a:fillRect/>
          </a:stretch>
        </p:blipFill>
        <p:spPr bwMode="auto">
          <a:xfrm>
            <a:off x="6686550" y="3473450"/>
            <a:ext cx="2000250" cy="2533650"/>
          </a:xfrm>
          <a:prstGeom prst="rect">
            <a:avLst/>
          </a:prstGeom>
          <a:noFill/>
          <a:ln w="9525">
            <a:noFill/>
            <a:miter lim="800000"/>
            <a:headEnd/>
            <a:tailEnd/>
          </a:ln>
        </p:spPr>
      </p:pic>
      <p:grpSp>
        <p:nvGrpSpPr>
          <p:cNvPr id="2" name="组合 10"/>
          <p:cNvGrpSpPr>
            <a:grpSpLocks/>
          </p:cNvGrpSpPr>
          <p:nvPr/>
        </p:nvGrpSpPr>
        <p:grpSpPr bwMode="auto">
          <a:xfrm>
            <a:off x="6908800" y="1500188"/>
            <a:ext cx="1584325" cy="1584325"/>
            <a:chOff x="6765408" y="4493686"/>
            <a:chExt cx="1584000" cy="1584000"/>
          </a:xfrm>
        </p:grpSpPr>
        <p:sp>
          <p:nvSpPr>
            <p:cNvPr id="12" name="椭圆 11"/>
            <p:cNvSpPr>
              <a:spLocks noChangeAspect="1"/>
            </p:cNvSpPr>
            <p:nvPr/>
          </p:nvSpPr>
          <p:spPr>
            <a:xfrm>
              <a:off x="6765408" y="4493686"/>
              <a:ext cx="1584000" cy="1584000"/>
            </a:xfrm>
            <a:prstGeom prst="ellipse">
              <a:avLst/>
            </a:prstGeom>
            <a:solidFill>
              <a:srgbClr val="92D050"/>
            </a:solidFill>
            <a:ln w="28575" cmpd="sng">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椭圆 12"/>
            <p:cNvSpPr>
              <a:spLocks noChangeAspect="1"/>
            </p:cNvSpPr>
            <p:nvPr/>
          </p:nvSpPr>
          <p:spPr>
            <a:xfrm>
              <a:off x="7186010" y="4914287"/>
              <a:ext cx="742798" cy="742798"/>
            </a:xfrm>
            <a:prstGeom prst="ellipse">
              <a:avLst/>
            </a:prstGeom>
            <a:solidFill>
              <a:schemeClr val="bg1"/>
            </a:solid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4" name="Object 47"/>
          <p:cNvGraphicFramePr>
            <a:graphicFrameLocks noChangeAspect="1"/>
          </p:cNvGraphicFramePr>
          <p:nvPr/>
        </p:nvGraphicFramePr>
        <p:xfrm>
          <a:off x="6581775" y="1052513"/>
          <a:ext cx="2238375" cy="420687"/>
        </p:xfrm>
        <a:graphic>
          <a:graphicData uri="http://schemas.openxmlformats.org/presentationml/2006/ole">
            <p:oleObj spid="_x0000_s4098" name="Equation" r:id="rId7" imgW="1485720" imgH="2793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 calcmode="lin" valueType="num">
                                      <p:cBhvr>
                                        <p:cTn id="21" dur="5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0">
                                            <p:txEl>
                                              <p:pRg st="2" end="2"/>
                                            </p:txEl>
                                          </p:spTgt>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9"/>
                                            </p:cond>
                                          </p:stCondLst>
                                          <p:endCondLst>
                                            <p:cond evt="onStopAudio" delay="0">
                                              <p:tgtEl>
                                                <p:sldTgt/>
                                              </p:tgtEl>
                                            </p:cond>
                                          </p:endCondLst>
                                        </p:cTn>
                                        <p:tgtEl>
                                          <p:sndTgt r:embed="rId3" name="explod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229600" cy="4692650"/>
          </a:xfrm>
        </p:spPr>
        <p:txBody>
          <a:bodyPr>
            <a:spAutoFit/>
          </a:bodyPr>
          <a:lstStyle/>
          <a:p>
            <a:pPr>
              <a:buFont typeface="Wingdings 3" pitchFamily="18" charset="2"/>
              <a:buNone/>
            </a:pPr>
            <a:r>
              <a:rPr lang="zh-CN" altLang="en-US" smtClean="0"/>
              <a:t>如果按点 </a:t>
            </a:r>
            <a:r>
              <a:rPr lang="en-US" altLang="zh-CN" i="1" smtClean="0"/>
              <a:t>P</a:t>
            </a:r>
            <a:r>
              <a:rPr lang="zh-CN" altLang="en-US" smtClean="0"/>
              <a:t> 的邻近处是否有无穷多个点来分类，则有</a:t>
            </a:r>
            <a:endParaRPr lang="en-US" altLang="zh-CN" smtClean="0"/>
          </a:p>
          <a:p>
            <a:pPr>
              <a:lnSpc>
                <a:spcPct val="150000"/>
              </a:lnSpc>
            </a:pPr>
            <a:r>
              <a:rPr lang="en-US" altLang="zh-CN" i="1" smtClean="0"/>
              <a:t>P</a:t>
            </a:r>
            <a:r>
              <a:rPr lang="en-US" altLang="zh-CN" smtClean="0"/>
              <a:t> </a:t>
            </a:r>
            <a:r>
              <a:rPr lang="zh-CN" altLang="en-US" smtClean="0"/>
              <a:t>是 </a:t>
            </a:r>
            <a:r>
              <a:rPr lang="en-US" altLang="zh-CN" i="1" smtClean="0"/>
              <a:t>E</a:t>
            </a:r>
            <a:r>
              <a:rPr lang="zh-CN" altLang="en-US" smtClean="0"/>
              <a:t> 的</a:t>
            </a:r>
            <a:r>
              <a:rPr lang="zh-CN" altLang="en-US" smtClean="0">
                <a:solidFill>
                  <a:srgbClr val="FF0000"/>
                </a:solidFill>
              </a:rPr>
              <a:t>聚点</a:t>
            </a:r>
            <a:r>
              <a:rPr lang="zh-CN" altLang="en-US" smtClean="0"/>
              <a:t>：</a:t>
            </a:r>
            <a:r>
              <a:rPr lang="zh-CN" altLang="en-US" smtClean="0">
                <a:solidFill>
                  <a:srgbClr val="0000FF"/>
                </a:solidFill>
                <a:sym typeface="Symbol" pitchFamily="18" charset="2"/>
              </a:rPr>
              <a:t></a:t>
            </a:r>
            <a:r>
              <a:rPr lang="en-US" altLang="zh-CN" i="1" smtClean="0">
                <a:solidFill>
                  <a:srgbClr val="0000FF"/>
                </a:solidFill>
                <a:latin typeface="Symbol" pitchFamily="18" charset="2"/>
              </a:rPr>
              <a:t>d</a:t>
            </a:r>
            <a:r>
              <a:rPr lang="zh-CN" altLang="en-US" smtClean="0">
                <a:solidFill>
                  <a:srgbClr val="0000FF"/>
                </a:solidFill>
              </a:rPr>
              <a:t>  </a:t>
            </a:r>
            <a:r>
              <a:rPr lang="en-US" altLang="zh-CN" smtClean="0">
                <a:solidFill>
                  <a:srgbClr val="0000FF"/>
                </a:solidFill>
              </a:rPr>
              <a:t>&gt; 0</a:t>
            </a:r>
            <a:r>
              <a:rPr lang="zh-CN" altLang="en-US" smtClean="0"/>
              <a:t>，总有</a:t>
            </a:r>
            <a:endParaRPr lang="en-US" altLang="zh-CN" smtClean="0"/>
          </a:p>
          <a:p>
            <a:pPr>
              <a:lnSpc>
                <a:spcPct val="150000"/>
              </a:lnSpc>
            </a:pPr>
            <a:r>
              <a:rPr lang="en-US" altLang="zh-CN" i="1" smtClean="0"/>
              <a:t>P</a:t>
            </a:r>
            <a:r>
              <a:rPr lang="en-US" altLang="zh-CN" smtClean="0"/>
              <a:t> </a:t>
            </a:r>
            <a:r>
              <a:rPr lang="zh-CN" altLang="en-US" smtClean="0"/>
              <a:t>是 </a:t>
            </a:r>
            <a:r>
              <a:rPr lang="en-US" altLang="zh-CN" i="1" smtClean="0"/>
              <a:t>E</a:t>
            </a:r>
            <a:r>
              <a:rPr lang="zh-CN" altLang="en-US" smtClean="0"/>
              <a:t> 的</a:t>
            </a:r>
            <a:r>
              <a:rPr lang="zh-CN" altLang="en-US" smtClean="0">
                <a:solidFill>
                  <a:srgbClr val="FF0000"/>
                </a:solidFill>
              </a:rPr>
              <a:t>孤立点</a:t>
            </a:r>
            <a:r>
              <a:rPr lang="zh-CN" altLang="en-US" smtClean="0"/>
              <a:t>：</a:t>
            </a:r>
            <a:r>
              <a:rPr lang="en-US" altLang="zh-CN" i="1" smtClean="0"/>
              <a:t> P</a:t>
            </a:r>
            <a:r>
              <a:rPr lang="en-US" altLang="zh-CN" smtClean="0"/>
              <a:t> </a:t>
            </a:r>
            <a:r>
              <a:rPr lang="zh-CN" altLang="en-US" smtClean="0">
                <a:sym typeface="Symbol" pitchFamily="18" charset="2"/>
              </a:rPr>
              <a:t></a:t>
            </a:r>
            <a:r>
              <a:rPr lang="zh-CN" altLang="en-US" smtClean="0"/>
              <a:t> </a:t>
            </a:r>
            <a:r>
              <a:rPr lang="en-US" altLang="zh-CN" i="1" smtClean="0"/>
              <a:t>E</a:t>
            </a:r>
            <a:r>
              <a:rPr lang="zh-CN" altLang="en-US" smtClean="0"/>
              <a:t> 且</a:t>
            </a:r>
            <a:r>
              <a:rPr lang="zh-CN" altLang="en-US" smtClean="0">
                <a:solidFill>
                  <a:srgbClr val="0000FF"/>
                </a:solidFill>
                <a:sym typeface="Symbol" pitchFamily="18" charset="2"/>
              </a:rPr>
              <a:t></a:t>
            </a:r>
            <a:r>
              <a:rPr lang="en-US" altLang="zh-CN" i="1" smtClean="0">
                <a:solidFill>
                  <a:srgbClr val="0000FF"/>
                </a:solidFill>
                <a:latin typeface="Symbol" pitchFamily="18" charset="2"/>
              </a:rPr>
              <a:t>d</a:t>
            </a:r>
            <a:r>
              <a:rPr lang="zh-CN" altLang="en-US" smtClean="0">
                <a:solidFill>
                  <a:srgbClr val="0000FF"/>
                </a:solidFill>
              </a:rPr>
              <a:t>  </a:t>
            </a:r>
            <a:r>
              <a:rPr lang="en-US" altLang="zh-CN" smtClean="0">
                <a:solidFill>
                  <a:srgbClr val="0000FF"/>
                </a:solidFill>
              </a:rPr>
              <a:t>&gt; 0</a:t>
            </a:r>
            <a:r>
              <a:rPr lang="zh-CN" altLang="en-US" smtClean="0"/>
              <a:t>，使得</a:t>
            </a:r>
            <a:endParaRPr lang="en-US" altLang="zh-CN" smtClean="0"/>
          </a:p>
          <a:p>
            <a:endParaRPr lang="en-US" altLang="zh-CN" smtClean="0"/>
          </a:p>
          <a:p>
            <a:pPr>
              <a:buFont typeface="Wingdings 3" pitchFamily="18" charset="2"/>
              <a:buNone/>
            </a:pPr>
            <a:r>
              <a:rPr lang="zh-CN" altLang="en-US" smtClean="0">
                <a:solidFill>
                  <a:srgbClr val="0000FF"/>
                </a:solidFill>
              </a:rPr>
              <a:t>练习题：</a:t>
            </a:r>
            <a:r>
              <a:rPr lang="zh-CN" altLang="en-US" smtClean="0"/>
              <a:t>请判断下列哪些点是聚点？</a:t>
            </a:r>
            <a:endParaRPr lang="en-US" altLang="zh-CN" smtClean="0"/>
          </a:p>
          <a:p>
            <a:pPr>
              <a:buClr>
                <a:srgbClr val="0000FF"/>
              </a:buClr>
              <a:buSzPct val="100000"/>
              <a:buFontTx/>
              <a:buAutoNum type="circleNumDbPlain"/>
            </a:pPr>
            <a:r>
              <a:rPr lang="zh-CN" altLang="en-US" smtClean="0"/>
              <a:t>内点</a:t>
            </a:r>
            <a:r>
              <a:rPr lang="en-US" altLang="zh-CN" smtClean="0"/>
              <a:t>	</a:t>
            </a:r>
            <a:r>
              <a:rPr lang="zh-CN" altLang="en-US" smtClean="0"/>
              <a:t>一定是聚点．</a:t>
            </a:r>
            <a:endParaRPr lang="en-US" altLang="zh-CN" smtClean="0"/>
          </a:p>
          <a:p>
            <a:pPr>
              <a:buClr>
                <a:srgbClr val="0000FF"/>
              </a:buClr>
              <a:buSzPct val="100000"/>
              <a:buFontTx/>
              <a:buAutoNum type="circleNumDbPlain"/>
            </a:pPr>
            <a:r>
              <a:rPr lang="zh-CN" altLang="en-US" smtClean="0"/>
              <a:t>外点</a:t>
            </a:r>
            <a:r>
              <a:rPr lang="en-US" altLang="zh-CN" smtClean="0"/>
              <a:t>	</a:t>
            </a:r>
            <a:r>
              <a:rPr lang="zh-CN" altLang="en-US" smtClean="0"/>
              <a:t>一定不是聚点．</a:t>
            </a:r>
            <a:endParaRPr lang="en-US" altLang="zh-CN" smtClean="0"/>
          </a:p>
          <a:p>
            <a:pPr>
              <a:buClr>
                <a:srgbClr val="0000FF"/>
              </a:buClr>
              <a:buSzPct val="100000"/>
              <a:buFontTx/>
              <a:buAutoNum type="circleNumDbPlain"/>
            </a:pPr>
            <a:r>
              <a:rPr lang="zh-CN" altLang="en-US" smtClean="0"/>
              <a:t>边界点</a:t>
            </a:r>
            <a:r>
              <a:rPr lang="en-US" altLang="zh-CN" smtClean="0"/>
              <a:t>	</a:t>
            </a:r>
            <a:r>
              <a:rPr lang="zh-CN" altLang="en-US" smtClean="0"/>
              <a:t>可能是聚点，</a:t>
            </a:r>
            <a:r>
              <a:rPr lang="zh-CN" altLang="en-US" smtClean="0">
                <a:solidFill>
                  <a:srgbClr val="000000"/>
                </a:solidFill>
              </a:rPr>
              <a:t> 也可能不是</a:t>
            </a:r>
            <a:r>
              <a:rPr lang="zh-CN" altLang="en-US" smtClean="0"/>
              <a:t>聚点</a:t>
            </a:r>
            <a:r>
              <a:rPr lang="zh-CN" altLang="en-US" smtClean="0">
                <a:solidFill>
                  <a:srgbClr val="000000"/>
                </a:solidFill>
              </a:rPr>
              <a:t>．</a:t>
            </a:r>
            <a:endParaRPr lang="en-US" altLang="zh-CN" smtClean="0">
              <a:solidFill>
                <a:srgbClr val="000000"/>
              </a:solidFill>
            </a:endParaRPr>
          </a:p>
          <a:p>
            <a:pPr>
              <a:buClr>
                <a:srgbClr val="0000FF"/>
              </a:buClr>
              <a:buSzPct val="100000"/>
              <a:buFont typeface="Wingdings 3" pitchFamily="18" charset="2"/>
              <a:buNone/>
            </a:pPr>
            <a:r>
              <a:rPr lang="zh-CN" altLang="en-US" smtClean="0">
                <a:solidFill>
                  <a:srgbClr val="0000FF"/>
                </a:solidFill>
              </a:rPr>
              <a:t>分析：</a:t>
            </a:r>
            <a:r>
              <a:rPr lang="en-US" altLang="zh-CN" i="1" smtClean="0"/>
              <a:t> P</a:t>
            </a:r>
            <a:r>
              <a:rPr lang="en-US" altLang="zh-CN" smtClean="0"/>
              <a:t> </a:t>
            </a:r>
            <a:r>
              <a:rPr lang="zh-CN" altLang="en-US" smtClean="0"/>
              <a:t>是 </a:t>
            </a:r>
            <a:r>
              <a:rPr lang="en-US" altLang="zh-CN" i="1" smtClean="0"/>
              <a:t>E</a:t>
            </a:r>
            <a:r>
              <a:rPr lang="zh-CN" altLang="en-US" smtClean="0"/>
              <a:t> 的边界点，但 </a:t>
            </a:r>
            <a:r>
              <a:rPr lang="en-US" altLang="zh-CN" i="1" smtClean="0"/>
              <a:t>P</a:t>
            </a:r>
            <a:r>
              <a:rPr lang="en-US" altLang="zh-CN" smtClean="0"/>
              <a:t> </a:t>
            </a:r>
            <a:r>
              <a:rPr lang="zh-CN" altLang="en-US" smtClean="0"/>
              <a:t>不是 </a:t>
            </a:r>
            <a:r>
              <a:rPr lang="en-US" altLang="zh-CN" i="1" smtClean="0"/>
              <a:t>E</a:t>
            </a:r>
            <a:r>
              <a:rPr lang="zh-CN" altLang="en-US" smtClean="0"/>
              <a:t> 的聚点，</a:t>
            </a:r>
            <a:endParaRPr lang="en-US" altLang="zh-CN" smtClean="0"/>
          </a:p>
          <a:p>
            <a:pPr>
              <a:buClr>
                <a:srgbClr val="0000FF"/>
              </a:buClr>
              <a:buSzPct val="100000"/>
              <a:buFont typeface="Wingdings 3" pitchFamily="18" charset="2"/>
              <a:buNone/>
            </a:pPr>
            <a:r>
              <a:rPr lang="en-US" altLang="zh-CN" smtClean="0"/>
              <a:t>	</a:t>
            </a:r>
            <a:r>
              <a:rPr lang="zh-CN" altLang="en-US" smtClean="0"/>
              <a:t>          </a:t>
            </a:r>
            <a:r>
              <a:rPr lang="en-US" altLang="zh-CN" i="1" smtClean="0"/>
              <a:t>P</a:t>
            </a:r>
            <a:r>
              <a:rPr lang="zh-CN" altLang="en-US" smtClean="0"/>
              <a:t> </a:t>
            </a:r>
            <a:r>
              <a:rPr lang="zh-CN" altLang="en-US" smtClean="0">
                <a:solidFill>
                  <a:srgbClr val="000000"/>
                </a:solidFill>
              </a:rPr>
              <a:t>是 </a:t>
            </a:r>
            <a:r>
              <a:rPr lang="en-US" altLang="zh-CN" i="1" smtClean="0">
                <a:solidFill>
                  <a:srgbClr val="000000"/>
                </a:solidFill>
              </a:rPr>
              <a:t>E</a:t>
            </a:r>
            <a:r>
              <a:rPr lang="zh-CN" altLang="en-US" smtClean="0">
                <a:solidFill>
                  <a:srgbClr val="000000"/>
                </a:solidFill>
              </a:rPr>
              <a:t> 的</a:t>
            </a:r>
            <a:r>
              <a:rPr lang="zh-CN" altLang="en-US" smtClean="0"/>
              <a:t>孤立点</a:t>
            </a:r>
            <a:r>
              <a:rPr lang="zh-CN" altLang="en-US" smtClean="0">
                <a:solidFill>
                  <a:srgbClr val="000000"/>
                </a:solidFill>
              </a:rPr>
              <a:t>．  </a:t>
            </a:r>
            <a:endParaRPr lang="zh-CN" altLang="en-US" smtClean="0"/>
          </a:p>
        </p:txBody>
      </p:sp>
      <p:sp>
        <p:nvSpPr>
          <p:cNvPr id="3" name="标题 2"/>
          <p:cNvSpPr>
            <a:spLocks noGrp="1"/>
          </p:cNvSpPr>
          <p:nvPr>
            <p:ph type="title"/>
          </p:nvPr>
        </p:nvSpPr>
        <p:spPr/>
        <p:txBody>
          <a:bodyPr/>
          <a:lstStyle/>
          <a:p>
            <a:pPr>
              <a:defRPr/>
            </a:pPr>
            <a:r>
              <a:rPr lang="zh-CN" altLang="en-US" dirty="0" smtClean="0"/>
              <a:t>聚点和孤立点</a:t>
            </a:r>
            <a:endParaRPr lang="zh-CN" altLang="en-US" dirty="0"/>
          </a:p>
        </p:txBody>
      </p:sp>
      <p:graphicFrame>
        <p:nvGraphicFramePr>
          <p:cNvPr id="5" name="Object 3"/>
          <p:cNvGraphicFramePr>
            <a:graphicFrameLocks noChangeAspect="1"/>
          </p:cNvGraphicFramePr>
          <p:nvPr/>
        </p:nvGraphicFramePr>
        <p:xfrm>
          <a:off x="4946650" y="1928813"/>
          <a:ext cx="2260600" cy="609600"/>
        </p:xfrm>
        <a:graphic>
          <a:graphicData uri="http://schemas.openxmlformats.org/presentationml/2006/ole">
            <p:oleObj spid="_x0000_s5122" name="Equation" r:id="rId5" imgW="1130040" imgH="304560" progId="Equation.DSMT4">
              <p:embed/>
            </p:oleObj>
          </a:graphicData>
        </a:graphic>
      </p:graphicFrame>
      <p:graphicFrame>
        <p:nvGraphicFramePr>
          <p:cNvPr id="6" name="Object 3"/>
          <p:cNvGraphicFramePr>
            <a:graphicFrameLocks noChangeAspect="1"/>
          </p:cNvGraphicFramePr>
          <p:nvPr/>
        </p:nvGraphicFramePr>
        <p:xfrm>
          <a:off x="6477000" y="2486025"/>
          <a:ext cx="2260600" cy="609600"/>
        </p:xfrm>
        <a:graphic>
          <a:graphicData uri="http://schemas.openxmlformats.org/presentationml/2006/ole">
            <p:oleObj spid="_x0000_s5123" name="Equation" r:id="rId6" imgW="1130040" imgH="304560" progId="Equation.DSMT4">
              <p:embed/>
            </p:oleObj>
          </a:graphicData>
        </a:graphic>
      </p:graphicFrame>
      <p:sp>
        <p:nvSpPr>
          <p:cNvPr id="11" name="矩形 10"/>
          <p:cNvSpPr>
            <a:spLocks noChangeArrowheads="1"/>
          </p:cNvSpPr>
          <p:nvPr/>
        </p:nvSpPr>
        <p:spPr bwMode="auto">
          <a:xfrm>
            <a:off x="2286000" y="3957638"/>
            <a:ext cx="2214563" cy="42862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2" name="矩形 11"/>
          <p:cNvSpPr>
            <a:spLocks noChangeArrowheads="1"/>
          </p:cNvSpPr>
          <p:nvPr/>
        </p:nvSpPr>
        <p:spPr bwMode="auto">
          <a:xfrm>
            <a:off x="2286000" y="4395788"/>
            <a:ext cx="2214563" cy="42862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3" name="矩形 12"/>
          <p:cNvSpPr>
            <a:spLocks noChangeArrowheads="1"/>
          </p:cNvSpPr>
          <p:nvPr/>
        </p:nvSpPr>
        <p:spPr bwMode="auto">
          <a:xfrm>
            <a:off x="2286000" y="4833938"/>
            <a:ext cx="4786313" cy="42862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22" name="矩形 21"/>
          <p:cNvSpPr>
            <a:spLocks noChangeArrowheads="1"/>
          </p:cNvSpPr>
          <p:nvPr/>
        </p:nvSpPr>
        <p:spPr bwMode="auto">
          <a:xfrm>
            <a:off x="3995738" y="5272088"/>
            <a:ext cx="3086100" cy="42862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7" name="矩形 6"/>
          <p:cNvSpPr>
            <a:spLocks noChangeArrowheads="1"/>
          </p:cNvSpPr>
          <p:nvPr/>
        </p:nvSpPr>
        <p:spPr bwMode="auto">
          <a:xfrm>
            <a:off x="3043238" y="2000250"/>
            <a:ext cx="1243012"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8" name="矩形 7"/>
          <p:cNvSpPr>
            <a:spLocks noChangeArrowheads="1"/>
          </p:cNvSpPr>
          <p:nvPr/>
        </p:nvSpPr>
        <p:spPr bwMode="auto">
          <a:xfrm flipH="1">
            <a:off x="4286250" y="2000250"/>
            <a:ext cx="3074988"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9" name="矩形 8"/>
          <p:cNvSpPr>
            <a:spLocks noChangeArrowheads="1"/>
          </p:cNvSpPr>
          <p:nvPr/>
        </p:nvSpPr>
        <p:spPr bwMode="auto">
          <a:xfrm>
            <a:off x="3386138" y="2571750"/>
            <a:ext cx="842962"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0" name="矩形 9"/>
          <p:cNvSpPr>
            <a:spLocks noChangeArrowheads="1"/>
          </p:cNvSpPr>
          <p:nvPr/>
        </p:nvSpPr>
        <p:spPr bwMode="auto">
          <a:xfrm flipH="1">
            <a:off x="4229100" y="2571750"/>
            <a:ext cx="4664075"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pSp>
        <p:nvGrpSpPr>
          <p:cNvPr id="14" name="组合 10"/>
          <p:cNvGrpSpPr>
            <a:grpSpLocks/>
          </p:cNvGrpSpPr>
          <p:nvPr/>
        </p:nvGrpSpPr>
        <p:grpSpPr bwMode="auto">
          <a:xfrm>
            <a:off x="7124700" y="4092575"/>
            <a:ext cx="1584325" cy="1584325"/>
            <a:chOff x="6765408" y="4493686"/>
            <a:chExt cx="1584000" cy="1584000"/>
          </a:xfrm>
        </p:grpSpPr>
        <p:sp>
          <p:nvSpPr>
            <p:cNvPr id="15" name="椭圆 11"/>
            <p:cNvSpPr>
              <a:spLocks noChangeAspect="1"/>
            </p:cNvSpPr>
            <p:nvPr/>
          </p:nvSpPr>
          <p:spPr>
            <a:xfrm>
              <a:off x="6765408" y="4493686"/>
              <a:ext cx="1584000" cy="1584000"/>
            </a:xfrm>
            <a:prstGeom prst="ellipse">
              <a:avLst/>
            </a:prstGeom>
            <a:solidFill>
              <a:srgbClr val="92D050"/>
            </a:solidFill>
            <a:ln w="28575" cmpd="sng">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椭圆 12"/>
            <p:cNvSpPr>
              <a:spLocks noChangeAspect="1"/>
            </p:cNvSpPr>
            <p:nvPr/>
          </p:nvSpPr>
          <p:spPr>
            <a:xfrm>
              <a:off x="7186010" y="4914288"/>
              <a:ext cx="742798" cy="742798"/>
            </a:xfrm>
            <a:prstGeom prst="ellipse">
              <a:avLst/>
            </a:prstGeom>
            <a:solidFill>
              <a:schemeClr val="bg1"/>
            </a:solid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4" name="Object 47"/>
          <p:cNvGraphicFramePr>
            <a:graphicFrameLocks noChangeAspect="1"/>
          </p:cNvGraphicFramePr>
          <p:nvPr/>
        </p:nvGraphicFramePr>
        <p:xfrm>
          <a:off x="6797675" y="3644900"/>
          <a:ext cx="2238375" cy="420688"/>
        </p:xfrm>
        <a:graphic>
          <a:graphicData uri="http://schemas.openxmlformats.org/presentationml/2006/ole">
            <p:oleObj spid="_x0000_s5124" name="Equation" r:id="rId7" imgW="1485720" imgH="279360" progId="Equation.DSMT4">
              <p:embed/>
            </p:oleObj>
          </a:graphicData>
        </a:graphic>
      </p:graphicFrame>
      <p:sp>
        <p:nvSpPr>
          <p:cNvPr id="4120" name="Oval 24"/>
          <p:cNvSpPr>
            <a:spLocks noChangeAspect="1" noChangeArrowheads="1"/>
          </p:cNvSpPr>
          <p:nvPr/>
        </p:nvSpPr>
        <p:spPr bwMode="auto">
          <a:xfrm>
            <a:off x="7881938" y="6345238"/>
            <a:ext cx="71437" cy="71437"/>
          </a:xfrm>
          <a:prstGeom prst="ellipse">
            <a:avLst/>
          </a:prstGeom>
          <a:solidFill>
            <a:srgbClr val="FF0000"/>
          </a:solidFill>
          <a:ln w="9525">
            <a:noFill/>
            <a:round/>
            <a:headEnd/>
            <a:tailEnd/>
          </a:ln>
        </p:spPr>
        <p:txBody>
          <a:bodyPr wrap="none" anchor="ctr"/>
          <a:lstStyle/>
          <a:p>
            <a:endParaRPr lang="zh-CN" altLang="en-US"/>
          </a:p>
        </p:txBody>
      </p:sp>
      <p:sp>
        <p:nvSpPr>
          <p:cNvPr id="4121" name="Oval 25"/>
          <p:cNvSpPr>
            <a:spLocks noChangeArrowheads="1"/>
          </p:cNvSpPr>
          <p:nvPr/>
        </p:nvSpPr>
        <p:spPr bwMode="auto">
          <a:xfrm>
            <a:off x="7748588" y="6213475"/>
            <a:ext cx="336550" cy="336550"/>
          </a:xfrm>
          <a:prstGeom prst="ellipse">
            <a:avLst/>
          </a:prstGeom>
          <a:noFill/>
          <a:ln w="25400">
            <a:solidFill>
              <a:srgbClr val="808080"/>
            </a:solidFill>
            <a:round/>
            <a:headEnd/>
            <a:tailEnd/>
          </a:ln>
        </p:spPr>
        <p:txBody>
          <a:bodyPr wrap="none" anchor="ctr"/>
          <a:lstStyle/>
          <a:p>
            <a:endParaRPr lang="zh-CN" altLang="en-US"/>
          </a:p>
        </p:txBody>
      </p:sp>
      <p:sp>
        <p:nvSpPr>
          <p:cNvPr id="4122" name="Oval 26"/>
          <p:cNvSpPr>
            <a:spLocks noChangeArrowheads="1"/>
          </p:cNvSpPr>
          <p:nvPr/>
        </p:nvSpPr>
        <p:spPr bwMode="auto">
          <a:xfrm>
            <a:off x="7621588" y="6086475"/>
            <a:ext cx="590550" cy="590550"/>
          </a:xfrm>
          <a:prstGeom prst="ellipse">
            <a:avLst/>
          </a:prstGeom>
          <a:noFill/>
          <a:ln w="25400">
            <a:solidFill>
              <a:srgbClr val="808080"/>
            </a:solidFill>
            <a:round/>
            <a:headEnd/>
            <a:tailEnd/>
          </a:ln>
        </p:spPr>
        <p:txBody>
          <a:bodyPr wrap="none" anchor="ctr"/>
          <a:lstStyle/>
          <a:p>
            <a:endParaRPr lang="zh-CN" altLang="en-US"/>
          </a:p>
        </p:txBody>
      </p:sp>
      <p:sp>
        <p:nvSpPr>
          <p:cNvPr id="4123" name="Oval 27"/>
          <p:cNvSpPr>
            <a:spLocks noChangeAspect="1" noChangeArrowheads="1"/>
          </p:cNvSpPr>
          <p:nvPr/>
        </p:nvSpPr>
        <p:spPr bwMode="auto">
          <a:xfrm>
            <a:off x="7092950" y="4848225"/>
            <a:ext cx="71438" cy="71438"/>
          </a:xfrm>
          <a:prstGeom prst="ellipse">
            <a:avLst/>
          </a:prstGeom>
          <a:solidFill>
            <a:srgbClr val="FF0000"/>
          </a:solidFill>
          <a:ln w="9525">
            <a:noFill/>
            <a:round/>
            <a:headEnd/>
            <a:tailEnd/>
          </a:ln>
        </p:spPr>
        <p:txBody>
          <a:bodyPr wrap="none" anchor="ctr"/>
          <a:lstStyle/>
          <a:p>
            <a:endParaRPr lang="zh-CN" altLang="en-US"/>
          </a:p>
        </p:txBody>
      </p:sp>
      <p:sp>
        <p:nvSpPr>
          <p:cNvPr id="4124" name="Oval 28"/>
          <p:cNvSpPr>
            <a:spLocks noChangeArrowheads="1"/>
          </p:cNvSpPr>
          <p:nvPr/>
        </p:nvSpPr>
        <p:spPr bwMode="auto">
          <a:xfrm>
            <a:off x="6959600" y="4716463"/>
            <a:ext cx="336550" cy="336550"/>
          </a:xfrm>
          <a:prstGeom prst="ellipse">
            <a:avLst/>
          </a:prstGeom>
          <a:noFill/>
          <a:ln w="25400">
            <a:solidFill>
              <a:srgbClr val="808080"/>
            </a:solidFill>
            <a:round/>
            <a:headEnd/>
            <a:tailEnd/>
          </a:ln>
        </p:spPr>
        <p:txBody>
          <a:bodyPr wrap="none" anchor="ctr"/>
          <a:lstStyle/>
          <a:p>
            <a:endParaRPr lang="zh-CN" altLang="en-US"/>
          </a:p>
        </p:txBody>
      </p:sp>
      <p:sp>
        <p:nvSpPr>
          <p:cNvPr id="4125" name="Oval 29"/>
          <p:cNvSpPr>
            <a:spLocks noChangeArrowheads="1"/>
          </p:cNvSpPr>
          <p:nvPr/>
        </p:nvSpPr>
        <p:spPr bwMode="auto">
          <a:xfrm>
            <a:off x="6832600" y="4589463"/>
            <a:ext cx="590550" cy="590550"/>
          </a:xfrm>
          <a:prstGeom prst="ellipse">
            <a:avLst/>
          </a:prstGeom>
          <a:noFill/>
          <a:ln w="25400">
            <a:solidFill>
              <a:srgbClr val="808080"/>
            </a:solidFill>
            <a:round/>
            <a:headEnd/>
            <a:tailEnd/>
          </a:ln>
        </p:spPr>
        <p:txBody>
          <a:bodyPr wrap="none" anchor="ctr"/>
          <a:lstStyle/>
          <a:p>
            <a:endParaRPr lang="zh-CN" altLang="en-US"/>
          </a:p>
        </p:txBody>
      </p:sp>
      <p:graphicFrame>
        <p:nvGraphicFramePr>
          <p:cNvPr id="17" name="Object 24"/>
          <p:cNvGraphicFramePr>
            <a:graphicFrameLocks noChangeAspect="1"/>
          </p:cNvGraphicFramePr>
          <p:nvPr/>
        </p:nvGraphicFramePr>
        <p:xfrm>
          <a:off x="5795963" y="3648075"/>
          <a:ext cx="1052512" cy="382588"/>
        </p:xfrm>
        <a:graphic>
          <a:graphicData uri="http://schemas.openxmlformats.org/presentationml/2006/ole">
            <p:oleObj spid="_x0000_s5125" name="Equation" r:id="rId8" imgW="698400" imgH="2538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4125"/>
                                        </p:tgtEl>
                                        <p:attrNameLst>
                                          <p:attrName>style.visibility</p:attrName>
                                        </p:attrNameLst>
                                      </p:cBhvr>
                                      <p:to>
                                        <p:strVal val="visible"/>
                                      </p:to>
                                    </p:set>
                                    <p:animEffect transition="in" filter="wipe(down)">
                                      <p:cBhvr>
                                        <p:cTn id="61" dur="500"/>
                                        <p:tgtEl>
                                          <p:spTgt spid="412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4124"/>
                                        </p:tgtEl>
                                        <p:attrNameLst>
                                          <p:attrName>style.visibility</p:attrName>
                                        </p:attrNameLst>
                                      </p:cBhvr>
                                      <p:to>
                                        <p:strVal val="visible"/>
                                      </p:to>
                                    </p:set>
                                    <p:animEffect transition="in" filter="wipe(down)">
                                      <p:cBhvr>
                                        <p:cTn id="66" dur="500"/>
                                        <p:tgtEl>
                                          <p:spTgt spid="4124"/>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2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4122"/>
                                        </p:tgtEl>
                                        <p:attrNameLst>
                                          <p:attrName>style.visibility</p:attrName>
                                        </p:attrNameLst>
                                      </p:cBhvr>
                                      <p:to>
                                        <p:strVal val="visible"/>
                                      </p:to>
                                    </p:set>
                                    <p:animEffect transition="in" filter="wipe(down)">
                                      <p:cBhvr>
                                        <p:cTn id="77" dur="500"/>
                                        <p:tgtEl>
                                          <p:spTgt spid="412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4121"/>
                                        </p:tgtEl>
                                        <p:attrNameLst>
                                          <p:attrName>style.visibility</p:attrName>
                                        </p:attrNameLst>
                                      </p:cBhvr>
                                      <p:to>
                                        <p:strVal val="visible"/>
                                      </p:to>
                                    </p:set>
                                    <p:animEffect transition="in" filter="wipe(down)">
                                      <p:cBhvr>
                                        <p:cTn id="82" dur="500"/>
                                        <p:tgtEl>
                                          <p:spTgt spid="4121"/>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0" nodeType="clickEffect">
                                  <p:stCondLst>
                                    <p:cond delay="0"/>
                                  </p:stCondLst>
                                  <p:childTnLst>
                                    <p:set>
                                      <p:cBhvr>
                                        <p:cTn id="90" dur="1" fill="hold">
                                          <p:stCondLst>
                                            <p:cond delay="0"/>
                                          </p:stCondLst>
                                        </p:cTn>
                                        <p:tgtEl>
                                          <p:spTgt spid="2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3" presetClass="exit" presetSubtype="32" fill="hold" grpId="0" nodeType="clickEffect">
                                  <p:stCondLst>
                                    <p:cond delay="0"/>
                                  </p:stCondLst>
                                  <p:childTnLst>
                                    <p:anim calcmode="lin" valueType="num">
                                      <p:cBhvr>
                                        <p:cTn id="98" dur="500"/>
                                        <p:tgtEl>
                                          <p:spTgt spid="13"/>
                                        </p:tgtEl>
                                        <p:attrNameLst>
                                          <p:attrName>ppt_w</p:attrName>
                                        </p:attrNameLst>
                                      </p:cBhvr>
                                      <p:tavLst>
                                        <p:tav tm="0">
                                          <p:val>
                                            <p:strVal val="ppt_w"/>
                                          </p:val>
                                        </p:tav>
                                        <p:tav tm="100000">
                                          <p:val>
                                            <p:fltVal val="0"/>
                                          </p:val>
                                        </p:tav>
                                      </p:tavLst>
                                    </p:anim>
                                    <p:anim calcmode="lin" valueType="num">
                                      <p:cBhvr>
                                        <p:cTn id="99" dur="500"/>
                                        <p:tgtEl>
                                          <p:spTgt spid="13"/>
                                        </p:tgtEl>
                                        <p:attrNameLst>
                                          <p:attrName>ppt_h</p:attrName>
                                        </p:attrNameLst>
                                      </p:cBhvr>
                                      <p:tavLst>
                                        <p:tav tm="0">
                                          <p:val>
                                            <p:strVal val="ppt_h"/>
                                          </p:val>
                                        </p:tav>
                                        <p:tav tm="100000">
                                          <p:val>
                                            <p:fltVal val="0"/>
                                          </p:val>
                                        </p:tav>
                                      </p:tavLst>
                                    </p:anim>
                                    <p:set>
                                      <p:cBhvr>
                                        <p:cTn id="100" dur="1" fill="hold">
                                          <p:stCondLst>
                                            <p:cond delay="499"/>
                                          </p:stCondLst>
                                        </p:cTn>
                                        <p:tgtEl>
                                          <p:spTgt spid="13"/>
                                        </p:tgtEl>
                                        <p:attrNameLst>
                                          <p:attrName>style.visibility</p:attrName>
                                        </p:attrNameLst>
                                      </p:cBhvr>
                                      <p:to>
                                        <p:strVal val="hidden"/>
                                      </p:to>
                                    </p:set>
                                  </p:childTnLst>
                                  <p:subTnLst>
                                    <p:audio>
                                      <p:cMediaNode>
                                        <p:cTn display="0" masterRel="sameClick">
                                          <p:stCondLst>
                                            <p:cond evt="begin" delay="0">
                                              <p:tn val="97"/>
                                            </p:cond>
                                          </p:stCondLst>
                                          <p:endCondLst>
                                            <p:cond evt="onStopAudio" delay="0">
                                              <p:tgtEl>
                                                <p:sldTgt/>
                                              </p:tgtEl>
                                            </p:cond>
                                          </p:endCondLst>
                                        </p:cTn>
                                        <p:tgtEl>
                                          <p:sndTgt r:embed="rId4" name="explod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2" grpId="0" animBg="1"/>
      <p:bldP spid="7" grpId="0" animBg="1"/>
      <p:bldP spid="8" grpId="0" animBg="1"/>
      <p:bldP spid="9" grpId="0" animBg="1"/>
      <p:bldP spid="10" grpId="0" animBg="1"/>
      <p:bldP spid="4120" grpId="0" animBg="1"/>
      <p:bldP spid="4121" grpId="0" animBg="1"/>
      <p:bldP spid="4122" grpId="0" animBg="1"/>
      <p:bldP spid="4123" grpId="0" animBg="1"/>
      <p:bldP spid="4124" grpId="0" animBg="1"/>
      <p:bldP spid="41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1"/>
          </p:nvPr>
        </p:nvSpPr>
        <p:spPr/>
        <p:txBody>
          <a:bodyPr/>
          <a:lstStyle/>
          <a:p>
            <a:pPr marL="565150" indent="-457200">
              <a:buClr>
                <a:srgbClr val="0000FF"/>
              </a:buClr>
              <a:buSzPct val="100000"/>
              <a:buFontTx/>
              <a:buAutoNum type="circleNumDbPlain"/>
            </a:pPr>
            <a:r>
              <a:rPr lang="zh-CN" altLang="en-US" smtClean="0">
                <a:solidFill>
                  <a:srgbClr val="000000"/>
                </a:solidFill>
              </a:rPr>
              <a:t> </a:t>
            </a:r>
            <a:r>
              <a:rPr lang="en-US" altLang="zh-CN" i="1" smtClean="0">
                <a:solidFill>
                  <a:srgbClr val="C00000"/>
                </a:solidFill>
              </a:rPr>
              <a:t>E</a:t>
            </a:r>
            <a:r>
              <a:rPr lang="zh-CN" altLang="en-US" smtClean="0">
                <a:solidFill>
                  <a:srgbClr val="C00000"/>
                </a:solidFill>
              </a:rPr>
              <a:t> 的内点一定属于 </a:t>
            </a:r>
            <a:r>
              <a:rPr lang="en-US" altLang="zh-CN" i="1" smtClean="0">
                <a:solidFill>
                  <a:srgbClr val="C00000"/>
                </a:solidFill>
              </a:rPr>
              <a:t>E</a:t>
            </a:r>
            <a:r>
              <a:rPr lang="zh-CN" altLang="en-US" smtClean="0">
                <a:solidFill>
                  <a:srgbClr val="C00000"/>
                </a:solidFill>
              </a:rPr>
              <a:t>．</a:t>
            </a:r>
            <a:endParaRPr lang="en-US" altLang="zh-CN" smtClean="0">
              <a:solidFill>
                <a:srgbClr val="C00000"/>
              </a:solidFill>
            </a:endParaRPr>
          </a:p>
          <a:p>
            <a:pPr marL="565150" indent="-457200">
              <a:buClr>
                <a:srgbClr val="0000FF"/>
              </a:buClr>
              <a:buSzPct val="100000"/>
              <a:buFontTx/>
              <a:buAutoNum type="circleNumDbPlain"/>
            </a:pPr>
            <a:r>
              <a:rPr lang="zh-CN" altLang="en-US" smtClean="0">
                <a:solidFill>
                  <a:srgbClr val="C00000"/>
                </a:solidFill>
              </a:rPr>
              <a:t> </a:t>
            </a:r>
            <a:r>
              <a:rPr lang="en-US" altLang="zh-CN" i="1" smtClean="0">
                <a:solidFill>
                  <a:srgbClr val="C00000"/>
                </a:solidFill>
              </a:rPr>
              <a:t>E</a:t>
            </a:r>
            <a:r>
              <a:rPr lang="zh-CN" altLang="en-US" smtClean="0">
                <a:solidFill>
                  <a:srgbClr val="C00000"/>
                </a:solidFill>
              </a:rPr>
              <a:t> 的外点一定不属于 </a:t>
            </a:r>
            <a:r>
              <a:rPr lang="en-US" altLang="zh-CN" i="1" smtClean="0">
                <a:solidFill>
                  <a:srgbClr val="C00000"/>
                </a:solidFill>
              </a:rPr>
              <a:t>E</a:t>
            </a:r>
            <a:r>
              <a:rPr lang="zh-CN" altLang="en-US" smtClean="0">
                <a:solidFill>
                  <a:srgbClr val="C00000"/>
                </a:solidFill>
              </a:rPr>
              <a:t>． </a:t>
            </a:r>
            <a:endParaRPr lang="en-US" altLang="zh-CN" smtClean="0">
              <a:solidFill>
                <a:srgbClr val="C00000"/>
              </a:solidFill>
            </a:endParaRPr>
          </a:p>
          <a:p>
            <a:pPr marL="565150" indent="-457200">
              <a:buClr>
                <a:srgbClr val="0000FF"/>
              </a:buClr>
              <a:buSzPct val="100000"/>
              <a:buFontTx/>
              <a:buAutoNum type="circleNumDbPlain"/>
            </a:pPr>
            <a:r>
              <a:rPr lang="zh-CN" altLang="en-US" smtClean="0">
                <a:solidFill>
                  <a:srgbClr val="C00000"/>
                </a:solidFill>
              </a:rPr>
              <a:t> </a:t>
            </a:r>
            <a:r>
              <a:rPr lang="en-US" altLang="zh-CN" i="1" smtClean="0">
                <a:solidFill>
                  <a:srgbClr val="C00000"/>
                </a:solidFill>
              </a:rPr>
              <a:t>E</a:t>
            </a:r>
            <a:r>
              <a:rPr lang="zh-CN" altLang="en-US" smtClean="0">
                <a:solidFill>
                  <a:srgbClr val="C00000"/>
                </a:solidFill>
              </a:rPr>
              <a:t> 的边界点可能属于 </a:t>
            </a:r>
            <a:r>
              <a:rPr lang="en-US" altLang="zh-CN" i="1" smtClean="0">
                <a:solidFill>
                  <a:srgbClr val="C00000"/>
                </a:solidFill>
              </a:rPr>
              <a:t>E</a:t>
            </a:r>
            <a:r>
              <a:rPr lang="zh-CN" altLang="en-US" smtClean="0">
                <a:solidFill>
                  <a:srgbClr val="C00000"/>
                </a:solidFill>
              </a:rPr>
              <a:t>，也可能不属于 </a:t>
            </a:r>
            <a:r>
              <a:rPr lang="en-US" altLang="zh-CN" i="1" smtClean="0">
                <a:solidFill>
                  <a:srgbClr val="C00000"/>
                </a:solidFill>
              </a:rPr>
              <a:t>E</a:t>
            </a:r>
            <a:r>
              <a:rPr lang="zh-CN" altLang="en-US" smtClean="0">
                <a:solidFill>
                  <a:srgbClr val="C00000"/>
                </a:solidFill>
              </a:rPr>
              <a:t>．</a:t>
            </a:r>
            <a:endParaRPr lang="en-US" altLang="zh-CN" smtClean="0">
              <a:solidFill>
                <a:srgbClr val="C00000"/>
              </a:solidFill>
            </a:endParaRPr>
          </a:p>
          <a:p>
            <a:pPr marL="565150" indent="-457200">
              <a:buClr>
                <a:srgbClr val="0000FF"/>
              </a:buClr>
              <a:buSzPct val="100000"/>
              <a:buFontTx/>
              <a:buAutoNum type="circleNumDbPlain"/>
            </a:pPr>
            <a:r>
              <a:rPr lang="zh-CN" altLang="en-US" smtClean="0">
                <a:solidFill>
                  <a:srgbClr val="000000"/>
                </a:solidFill>
              </a:rPr>
              <a:t> </a:t>
            </a:r>
            <a:r>
              <a:rPr lang="en-US" altLang="zh-CN" i="1" smtClean="0">
                <a:solidFill>
                  <a:srgbClr val="000000"/>
                </a:solidFill>
              </a:rPr>
              <a:t>E</a:t>
            </a:r>
            <a:r>
              <a:rPr lang="zh-CN" altLang="en-US" smtClean="0">
                <a:solidFill>
                  <a:srgbClr val="000000"/>
                </a:solidFill>
              </a:rPr>
              <a:t> 的内点一定是 </a:t>
            </a:r>
            <a:r>
              <a:rPr lang="en-US" altLang="zh-CN" i="1" smtClean="0">
                <a:solidFill>
                  <a:srgbClr val="000000"/>
                </a:solidFill>
              </a:rPr>
              <a:t>E</a:t>
            </a:r>
            <a:r>
              <a:rPr lang="zh-CN" altLang="en-US" smtClean="0">
                <a:solidFill>
                  <a:srgbClr val="000000"/>
                </a:solidFill>
              </a:rPr>
              <a:t> 的</a:t>
            </a:r>
            <a:r>
              <a:rPr lang="zh-CN" altLang="en-US" smtClean="0"/>
              <a:t>聚点．</a:t>
            </a:r>
            <a:endParaRPr lang="en-US" altLang="zh-CN" smtClean="0"/>
          </a:p>
          <a:p>
            <a:pPr marL="565150" indent="-457200">
              <a:buClr>
                <a:srgbClr val="0000FF"/>
              </a:buClr>
              <a:buSzPct val="100000"/>
              <a:buFontTx/>
              <a:buAutoNum type="circleNumDbPlain"/>
            </a:pPr>
            <a:r>
              <a:rPr lang="zh-CN" altLang="en-US" smtClean="0">
                <a:solidFill>
                  <a:srgbClr val="000000"/>
                </a:solidFill>
              </a:rPr>
              <a:t> </a:t>
            </a:r>
            <a:r>
              <a:rPr lang="en-US" altLang="zh-CN" i="1" smtClean="0">
                <a:solidFill>
                  <a:srgbClr val="000000"/>
                </a:solidFill>
              </a:rPr>
              <a:t>E</a:t>
            </a:r>
            <a:r>
              <a:rPr lang="zh-CN" altLang="en-US" smtClean="0">
                <a:solidFill>
                  <a:srgbClr val="000000"/>
                </a:solidFill>
              </a:rPr>
              <a:t> 的外点一定不是 </a:t>
            </a:r>
            <a:r>
              <a:rPr lang="en-US" altLang="zh-CN" i="1" smtClean="0">
                <a:solidFill>
                  <a:srgbClr val="000000"/>
                </a:solidFill>
              </a:rPr>
              <a:t>E</a:t>
            </a:r>
            <a:r>
              <a:rPr lang="zh-CN" altLang="en-US" smtClean="0">
                <a:solidFill>
                  <a:srgbClr val="000000"/>
                </a:solidFill>
              </a:rPr>
              <a:t> 的</a:t>
            </a:r>
            <a:r>
              <a:rPr lang="zh-CN" altLang="en-US" smtClean="0"/>
              <a:t>聚点．</a:t>
            </a:r>
            <a:endParaRPr lang="en-US" altLang="zh-CN" smtClean="0"/>
          </a:p>
          <a:p>
            <a:pPr marL="565150" indent="-457200">
              <a:buClr>
                <a:srgbClr val="0000FF"/>
              </a:buClr>
              <a:buSzPct val="100000"/>
              <a:buFontTx/>
              <a:buAutoNum type="circleNumDbPlain"/>
            </a:pPr>
            <a:r>
              <a:rPr lang="zh-CN" altLang="en-US" smtClean="0">
                <a:solidFill>
                  <a:srgbClr val="000000"/>
                </a:solidFill>
              </a:rPr>
              <a:t> </a:t>
            </a:r>
            <a:r>
              <a:rPr lang="en-US" altLang="zh-CN" i="1" smtClean="0">
                <a:solidFill>
                  <a:srgbClr val="000000"/>
                </a:solidFill>
              </a:rPr>
              <a:t>E</a:t>
            </a:r>
            <a:r>
              <a:rPr lang="zh-CN" altLang="en-US" smtClean="0">
                <a:solidFill>
                  <a:srgbClr val="000000"/>
                </a:solidFill>
              </a:rPr>
              <a:t> 的边界点可能是 </a:t>
            </a:r>
            <a:r>
              <a:rPr lang="en-US" altLang="zh-CN" i="1" smtClean="0">
                <a:solidFill>
                  <a:srgbClr val="000000"/>
                </a:solidFill>
              </a:rPr>
              <a:t>E</a:t>
            </a:r>
            <a:r>
              <a:rPr lang="zh-CN" altLang="en-US" smtClean="0">
                <a:solidFill>
                  <a:srgbClr val="000000"/>
                </a:solidFill>
              </a:rPr>
              <a:t> 的</a:t>
            </a:r>
            <a:r>
              <a:rPr lang="zh-CN" altLang="en-US" smtClean="0"/>
              <a:t>聚点</a:t>
            </a:r>
            <a:r>
              <a:rPr lang="zh-CN" altLang="en-US" smtClean="0">
                <a:solidFill>
                  <a:srgbClr val="000000"/>
                </a:solidFill>
              </a:rPr>
              <a:t>，也可能不是 </a:t>
            </a:r>
            <a:r>
              <a:rPr lang="en-US" altLang="zh-CN" i="1" smtClean="0">
                <a:solidFill>
                  <a:srgbClr val="000000"/>
                </a:solidFill>
              </a:rPr>
              <a:t>E</a:t>
            </a:r>
            <a:r>
              <a:rPr lang="zh-CN" altLang="en-US" smtClean="0">
                <a:solidFill>
                  <a:srgbClr val="000000"/>
                </a:solidFill>
              </a:rPr>
              <a:t> 的</a:t>
            </a:r>
            <a:r>
              <a:rPr lang="zh-CN" altLang="en-US" smtClean="0"/>
              <a:t>聚点</a:t>
            </a:r>
            <a:r>
              <a:rPr lang="zh-CN" altLang="en-US" smtClean="0">
                <a:solidFill>
                  <a:srgbClr val="000000"/>
                </a:solidFill>
              </a:rPr>
              <a:t>． </a:t>
            </a:r>
            <a:endParaRPr lang="en-US" altLang="zh-CN" smtClean="0">
              <a:solidFill>
                <a:srgbClr val="000000"/>
              </a:solidFill>
            </a:endParaRPr>
          </a:p>
          <a:p>
            <a:pPr marL="565150" indent="-457200">
              <a:buClr>
                <a:srgbClr val="0000FF"/>
              </a:buClr>
              <a:buSzPct val="100000"/>
              <a:buFontTx/>
              <a:buAutoNum type="circleNumDbPlain"/>
            </a:pPr>
            <a:r>
              <a:rPr lang="en-US" altLang="zh-CN" smtClean="0">
                <a:solidFill>
                  <a:srgbClr val="000000"/>
                </a:solidFill>
              </a:rPr>
              <a:t> </a:t>
            </a:r>
            <a:r>
              <a:rPr lang="en-US" altLang="zh-CN" i="1" smtClean="0"/>
              <a:t>E</a:t>
            </a:r>
            <a:r>
              <a:rPr lang="zh-CN" altLang="en-US" smtClean="0"/>
              <a:t> 的聚点可能属于 </a:t>
            </a:r>
            <a:r>
              <a:rPr lang="en-US" altLang="zh-CN" i="1" smtClean="0"/>
              <a:t>E</a:t>
            </a:r>
            <a:r>
              <a:rPr lang="zh-CN" altLang="en-US" smtClean="0"/>
              <a:t>，也可能不属于 </a:t>
            </a:r>
            <a:r>
              <a:rPr lang="en-US" altLang="zh-CN" i="1" smtClean="0"/>
              <a:t>E</a:t>
            </a:r>
            <a:r>
              <a:rPr lang="zh-CN" altLang="en-US" smtClean="0"/>
              <a:t>．</a:t>
            </a:r>
            <a:endParaRPr lang="en-US" altLang="zh-CN" smtClean="0"/>
          </a:p>
          <a:p>
            <a:pPr marL="565150" indent="-457200">
              <a:buClr>
                <a:srgbClr val="0000FF"/>
              </a:buClr>
              <a:buSzPct val="100000"/>
              <a:buFontTx/>
              <a:buAutoNum type="circleNumDbPlain"/>
            </a:pPr>
            <a:endParaRPr lang="en-US" altLang="zh-CN" smtClean="0"/>
          </a:p>
          <a:p>
            <a:pPr marL="565150" indent="-457200">
              <a:buClr>
                <a:srgbClr val="0000FF"/>
              </a:buClr>
              <a:buSzPct val="100000"/>
              <a:buFont typeface="Wingdings 3" pitchFamily="18" charset="2"/>
              <a:buNone/>
            </a:pPr>
            <a:r>
              <a:rPr lang="zh-CN" altLang="en-US" smtClean="0">
                <a:solidFill>
                  <a:srgbClr val="0000FF"/>
                </a:solidFill>
              </a:rPr>
              <a:t>口诀：</a:t>
            </a:r>
            <a:r>
              <a:rPr lang="zh-CN" altLang="en-US" smtClean="0">
                <a:solidFill>
                  <a:srgbClr val="FF0000"/>
                </a:solidFill>
              </a:rPr>
              <a:t>内外有别，风吹边界两边倒，聚点也是墙头草．</a:t>
            </a:r>
            <a:endParaRPr lang="en-US" altLang="zh-CN" smtClean="0">
              <a:solidFill>
                <a:srgbClr val="FF0000"/>
              </a:solidFill>
            </a:endParaRPr>
          </a:p>
          <a:p>
            <a:pPr marL="565150" indent="-457200">
              <a:buClr>
                <a:srgbClr val="0000FF"/>
              </a:buClr>
              <a:buSzPct val="100000"/>
              <a:buFont typeface="Wingdings 3" pitchFamily="18" charset="2"/>
              <a:buNone/>
            </a:pPr>
            <a:endParaRPr lang="en-US" altLang="zh-CN" smtClean="0">
              <a:solidFill>
                <a:srgbClr val="0000FF"/>
              </a:solidFill>
            </a:endParaRPr>
          </a:p>
        </p:txBody>
      </p:sp>
      <p:sp>
        <p:nvSpPr>
          <p:cNvPr id="3" name="标题 2"/>
          <p:cNvSpPr>
            <a:spLocks noGrp="1"/>
          </p:cNvSpPr>
          <p:nvPr>
            <p:ph type="title"/>
          </p:nvPr>
        </p:nvSpPr>
        <p:spPr/>
        <p:txBody>
          <a:bodyPr/>
          <a:lstStyle/>
          <a:p>
            <a:pPr>
              <a:defRPr/>
            </a:pPr>
            <a:r>
              <a:rPr lang="zh-CN" altLang="en-US" dirty="0" smtClean="0"/>
              <a:t>结论（续）</a:t>
            </a:r>
            <a:endParaRPr lang="zh-CN" altLang="en-US" dirty="0"/>
          </a:p>
        </p:txBody>
      </p:sp>
      <p:sp>
        <p:nvSpPr>
          <p:cNvPr id="14" name="椭圆 13"/>
          <p:cNvSpPr>
            <a:spLocks noChangeAspect="1"/>
          </p:cNvSpPr>
          <p:nvPr/>
        </p:nvSpPr>
        <p:spPr bwMode="auto">
          <a:xfrm>
            <a:off x="6838950" y="128588"/>
            <a:ext cx="1298575" cy="1298575"/>
          </a:xfrm>
          <a:prstGeom prst="ellipse">
            <a:avLst/>
          </a:prstGeom>
          <a:solidFill>
            <a:srgbClr val="92D050"/>
          </a:solidFill>
          <a:ln w="28575" cmpd="sng">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 name="组合 22"/>
          <p:cNvGrpSpPr>
            <a:grpSpLocks/>
          </p:cNvGrpSpPr>
          <p:nvPr/>
        </p:nvGrpSpPr>
        <p:grpSpPr bwMode="auto">
          <a:xfrm>
            <a:off x="6554788" y="460375"/>
            <a:ext cx="330200" cy="354013"/>
            <a:chOff x="1512790" y="5047182"/>
            <a:chExt cx="329818" cy="352988"/>
          </a:xfrm>
        </p:grpSpPr>
        <p:sp>
          <p:nvSpPr>
            <p:cNvPr id="17" name="椭圆 16"/>
            <p:cNvSpPr>
              <a:spLocks noChangeAspect="1"/>
            </p:cNvSpPr>
            <p:nvPr/>
          </p:nvSpPr>
          <p:spPr bwMode="auto">
            <a:xfrm>
              <a:off x="1771253" y="5328939"/>
              <a:ext cx="71355" cy="71231"/>
            </a:xfrm>
            <a:prstGeom prst="ellipse">
              <a:avLst/>
            </a:prstGeom>
            <a:solidFill>
              <a:srgbClr val="FF0000"/>
            </a:solid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2" name="Object 8"/>
            <p:cNvGraphicFramePr>
              <a:graphicFrameLocks noChangeAspect="1"/>
            </p:cNvGraphicFramePr>
            <p:nvPr/>
          </p:nvGraphicFramePr>
          <p:xfrm>
            <a:off x="1512790" y="5047182"/>
            <a:ext cx="263525" cy="261937"/>
          </p:xfrm>
          <a:graphic>
            <a:graphicData uri="http://schemas.openxmlformats.org/presentationml/2006/ole">
              <p:oleObj spid="_x0000_s6147" name="Equation" r:id="rId3" imgW="164880" imgH="164880" progId="Equation.DSMT4">
                <p:embed/>
              </p:oleObj>
            </a:graphicData>
          </a:graphic>
        </p:graphicFrame>
      </p:grpSp>
      <p:sp>
        <p:nvSpPr>
          <p:cNvPr id="5128" name="矩形 18"/>
          <p:cNvSpPr>
            <a:spLocks noChangeArrowheads="1"/>
          </p:cNvSpPr>
          <p:nvPr/>
        </p:nvSpPr>
        <p:spPr bwMode="auto">
          <a:xfrm>
            <a:off x="5929313" y="1471613"/>
            <a:ext cx="3116262" cy="831850"/>
          </a:xfrm>
          <a:prstGeom prst="rect">
            <a:avLst/>
          </a:prstGeom>
          <a:noFill/>
          <a:ln w="9525">
            <a:noFill/>
            <a:miter lim="800000"/>
            <a:headEnd/>
            <a:tailEnd/>
          </a:ln>
        </p:spPr>
        <p:txBody>
          <a:bodyPr wrap="none">
            <a:spAutoFit/>
          </a:bodyPr>
          <a:lstStyle/>
          <a:p>
            <a:pPr marL="565150" indent="-457200" eaLnBrk="0" hangingPunct="0">
              <a:lnSpc>
                <a:spcPct val="120000"/>
              </a:lnSpc>
              <a:buClr>
                <a:srgbClr val="0000FF"/>
              </a:buClr>
              <a:buSzPct val="100000"/>
            </a:pPr>
            <a:r>
              <a:rPr lang="zh-CN" altLang="en-US" sz="2000" b="1">
                <a:solidFill>
                  <a:srgbClr val="0000FF"/>
                </a:solidFill>
                <a:latin typeface="Times New Roman" pitchFamily="18" charset="0"/>
                <a:cs typeface="Times New Roman" pitchFamily="18" charset="0"/>
              </a:rPr>
              <a:t>点 </a:t>
            </a:r>
            <a:r>
              <a:rPr lang="en-US" altLang="zh-CN" sz="2000" b="1" i="1">
                <a:solidFill>
                  <a:srgbClr val="0000FF"/>
                </a:solidFill>
                <a:latin typeface="Times New Roman" pitchFamily="18" charset="0"/>
                <a:cs typeface="Times New Roman" pitchFamily="18" charset="0"/>
              </a:rPr>
              <a:t>A</a:t>
            </a:r>
            <a:r>
              <a:rPr lang="zh-CN" altLang="en-US" sz="2000" b="1">
                <a:solidFill>
                  <a:srgbClr val="0000FF"/>
                </a:solidFill>
                <a:latin typeface="Times New Roman" pitchFamily="18" charset="0"/>
                <a:cs typeface="Times New Roman" pitchFamily="18" charset="0"/>
              </a:rPr>
              <a:t>、</a:t>
            </a:r>
            <a:r>
              <a:rPr lang="en-US" altLang="zh-CN" sz="2000" b="1" i="1">
                <a:solidFill>
                  <a:srgbClr val="0000FF"/>
                </a:solidFill>
                <a:latin typeface="Times New Roman" pitchFamily="18" charset="0"/>
                <a:cs typeface="Times New Roman" pitchFamily="18" charset="0"/>
              </a:rPr>
              <a:t>B</a:t>
            </a:r>
            <a:r>
              <a:rPr lang="zh-CN" altLang="en-US" sz="2000" b="1">
                <a:solidFill>
                  <a:srgbClr val="0000FF"/>
                </a:solidFill>
                <a:latin typeface="Times New Roman" pitchFamily="18" charset="0"/>
                <a:cs typeface="Times New Roman" pitchFamily="18" charset="0"/>
              </a:rPr>
              <a:t> 都是 </a:t>
            </a:r>
            <a:r>
              <a:rPr lang="en-US" altLang="zh-CN" sz="2000" b="1" i="1">
                <a:solidFill>
                  <a:srgbClr val="0000FF"/>
                </a:solidFill>
                <a:latin typeface="Times New Roman" pitchFamily="18" charset="0"/>
                <a:cs typeface="Times New Roman" pitchFamily="18" charset="0"/>
              </a:rPr>
              <a:t>E</a:t>
            </a:r>
            <a:r>
              <a:rPr lang="zh-CN" altLang="en-US" sz="2000" b="1">
                <a:solidFill>
                  <a:srgbClr val="0000FF"/>
                </a:solidFill>
                <a:latin typeface="Times New Roman" pitchFamily="18" charset="0"/>
                <a:cs typeface="Times New Roman" pitchFamily="18" charset="0"/>
              </a:rPr>
              <a:t> 的聚点，</a:t>
            </a:r>
            <a:endParaRPr lang="en-US" altLang="zh-CN" sz="2000" b="1">
              <a:solidFill>
                <a:srgbClr val="0000FF"/>
              </a:solidFill>
              <a:latin typeface="Times New Roman" pitchFamily="18" charset="0"/>
              <a:cs typeface="Times New Roman" pitchFamily="18" charset="0"/>
            </a:endParaRPr>
          </a:p>
          <a:p>
            <a:pPr marL="565150" indent="-457200" eaLnBrk="0" hangingPunct="0">
              <a:lnSpc>
                <a:spcPct val="120000"/>
              </a:lnSpc>
              <a:buClr>
                <a:srgbClr val="0000FF"/>
              </a:buClr>
              <a:buSzPct val="100000"/>
            </a:pPr>
            <a:r>
              <a:rPr lang="zh-CN" altLang="en-US" sz="2000" b="1">
                <a:solidFill>
                  <a:srgbClr val="0000FF"/>
                </a:solidFill>
                <a:latin typeface="Times New Roman" pitchFamily="18" charset="0"/>
                <a:cs typeface="Times New Roman" pitchFamily="18" charset="0"/>
              </a:rPr>
              <a:t>点 </a:t>
            </a:r>
            <a:r>
              <a:rPr lang="en-US" altLang="zh-CN" sz="2000" b="1" i="1">
                <a:solidFill>
                  <a:srgbClr val="0000FF"/>
                </a:solidFill>
                <a:latin typeface="Times New Roman" pitchFamily="18" charset="0"/>
                <a:cs typeface="Times New Roman" pitchFamily="18" charset="0"/>
              </a:rPr>
              <a:t>A</a:t>
            </a:r>
            <a:r>
              <a:rPr lang="zh-CN" altLang="en-US" sz="2000" b="1">
                <a:solidFill>
                  <a:srgbClr val="0000FF"/>
                </a:solidFill>
                <a:latin typeface="Times New Roman" pitchFamily="18" charset="0"/>
                <a:cs typeface="Times New Roman" pitchFamily="18" charset="0"/>
                <a:sym typeface="Symbol" pitchFamily="18" charset="2"/>
              </a:rPr>
              <a:t></a:t>
            </a:r>
            <a:r>
              <a:rPr lang="zh-CN" altLang="en-US" sz="2000" b="1">
                <a:solidFill>
                  <a:srgbClr val="0000FF"/>
                </a:solidFill>
                <a:latin typeface="Times New Roman" pitchFamily="18" charset="0"/>
                <a:cs typeface="Times New Roman" pitchFamily="18" charset="0"/>
              </a:rPr>
              <a:t> </a:t>
            </a:r>
            <a:r>
              <a:rPr lang="en-US" altLang="zh-CN" sz="2000" b="1" i="1">
                <a:solidFill>
                  <a:srgbClr val="0000FF"/>
                </a:solidFill>
                <a:latin typeface="Times New Roman" pitchFamily="18" charset="0"/>
                <a:cs typeface="Times New Roman" pitchFamily="18" charset="0"/>
              </a:rPr>
              <a:t>E</a:t>
            </a:r>
            <a:r>
              <a:rPr lang="zh-CN" altLang="en-US" sz="2000" b="1">
                <a:solidFill>
                  <a:srgbClr val="0000FF"/>
                </a:solidFill>
                <a:latin typeface="Times New Roman" pitchFamily="18" charset="0"/>
                <a:cs typeface="Times New Roman" pitchFamily="18" charset="0"/>
              </a:rPr>
              <a:t>，点 </a:t>
            </a:r>
            <a:r>
              <a:rPr lang="en-US" altLang="zh-CN" sz="2000" b="1" i="1">
                <a:solidFill>
                  <a:srgbClr val="0000FF"/>
                </a:solidFill>
                <a:latin typeface="Times New Roman" pitchFamily="18" charset="0"/>
                <a:cs typeface="Times New Roman" pitchFamily="18" charset="0"/>
              </a:rPr>
              <a:t>B</a:t>
            </a:r>
            <a:r>
              <a:rPr lang="zh-CN" altLang="en-US" sz="2000" b="1">
                <a:solidFill>
                  <a:srgbClr val="0000FF"/>
                </a:solidFill>
                <a:latin typeface="Times New Roman" pitchFamily="18" charset="0"/>
                <a:cs typeface="Times New Roman" pitchFamily="18" charset="0"/>
              </a:rPr>
              <a:t> </a:t>
            </a:r>
            <a:r>
              <a:rPr lang="zh-CN" altLang="en-US" sz="2000" b="1">
                <a:solidFill>
                  <a:srgbClr val="0000FF"/>
                </a:solidFill>
                <a:latin typeface="Times New Roman" pitchFamily="18" charset="0"/>
                <a:cs typeface="Times New Roman" pitchFamily="18" charset="0"/>
                <a:sym typeface="Symbol" pitchFamily="18" charset="2"/>
              </a:rPr>
              <a:t></a:t>
            </a:r>
            <a:r>
              <a:rPr lang="zh-CN" altLang="en-US" sz="2000" b="1">
                <a:solidFill>
                  <a:srgbClr val="0000FF"/>
                </a:solidFill>
                <a:latin typeface="Times New Roman" pitchFamily="18" charset="0"/>
                <a:cs typeface="Times New Roman" pitchFamily="18" charset="0"/>
              </a:rPr>
              <a:t> </a:t>
            </a:r>
            <a:r>
              <a:rPr lang="en-US" altLang="zh-CN" sz="2000" b="1" i="1">
                <a:solidFill>
                  <a:srgbClr val="0000FF"/>
                </a:solidFill>
                <a:latin typeface="Times New Roman" pitchFamily="18" charset="0"/>
                <a:cs typeface="Times New Roman" pitchFamily="18" charset="0"/>
              </a:rPr>
              <a:t>E </a:t>
            </a:r>
            <a:r>
              <a:rPr lang="zh-CN" altLang="en-US" sz="2000" b="1">
                <a:solidFill>
                  <a:srgbClr val="0000FF"/>
                </a:solidFill>
                <a:latin typeface="Times New Roman" pitchFamily="18" charset="0"/>
                <a:cs typeface="Times New Roman" pitchFamily="18" charset="0"/>
              </a:rPr>
              <a:t>． </a:t>
            </a:r>
            <a:endParaRPr lang="en-US" altLang="zh-CN" sz="2000" b="1">
              <a:solidFill>
                <a:srgbClr val="0000FF"/>
              </a:solidFill>
              <a:latin typeface="Times New Roman" pitchFamily="18" charset="0"/>
              <a:cs typeface="Times New Roman" pitchFamily="18" charset="0"/>
            </a:endParaRPr>
          </a:p>
        </p:txBody>
      </p:sp>
      <p:grpSp>
        <p:nvGrpSpPr>
          <p:cNvPr id="6" name="组合 24"/>
          <p:cNvGrpSpPr>
            <a:grpSpLocks/>
          </p:cNvGrpSpPr>
          <p:nvPr/>
        </p:nvGrpSpPr>
        <p:grpSpPr bwMode="auto">
          <a:xfrm>
            <a:off x="7358063" y="387350"/>
            <a:ext cx="263525" cy="427038"/>
            <a:chOff x="2315480" y="4973442"/>
            <a:chExt cx="263525" cy="426728"/>
          </a:xfrm>
        </p:grpSpPr>
        <p:sp>
          <p:nvSpPr>
            <p:cNvPr id="21" name="椭圆 20"/>
            <p:cNvSpPr>
              <a:spLocks noChangeAspect="1"/>
            </p:cNvSpPr>
            <p:nvPr/>
          </p:nvSpPr>
          <p:spPr bwMode="auto">
            <a:xfrm>
              <a:off x="2409142" y="5328784"/>
              <a:ext cx="71438" cy="71386"/>
            </a:xfrm>
            <a:prstGeom prst="ellipse">
              <a:avLst/>
            </a:prstGeom>
            <a:solidFill>
              <a:srgbClr val="FF0000"/>
            </a:solid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5" name="Object 9"/>
            <p:cNvGraphicFramePr>
              <a:graphicFrameLocks noChangeAspect="1"/>
            </p:cNvGraphicFramePr>
            <p:nvPr/>
          </p:nvGraphicFramePr>
          <p:xfrm>
            <a:off x="2315480" y="4973442"/>
            <a:ext cx="263525" cy="261937"/>
          </p:xfrm>
          <a:graphic>
            <a:graphicData uri="http://schemas.openxmlformats.org/presentationml/2006/ole">
              <p:oleObj spid="_x0000_s6146" name="Equation" r:id="rId4" imgW="164880" imgH="164880" progId="Equation.DSMT4">
                <p:embed/>
              </p:oleObj>
            </a:graphicData>
          </a:graphic>
        </p:graphicFrame>
      </p:grpSp>
      <p:sp>
        <p:nvSpPr>
          <p:cNvPr id="12" name="矩形 11"/>
          <p:cNvSpPr>
            <a:spLocks noChangeArrowheads="1"/>
          </p:cNvSpPr>
          <p:nvPr/>
        </p:nvSpPr>
        <p:spPr bwMode="auto">
          <a:xfrm>
            <a:off x="5500688" y="5000625"/>
            <a:ext cx="3000375" cy="44291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solidFill>
                  <a:srgbClr val="0000FF"/>
                </a:solidFill>
              </a:rPr>
              <a:t>开集和闭集</a:t>
            </a:r>
            <a:endParaRPr lang="en-US" altLang="zh-CN" smtClean="0">
              <a:solidFill>
                <a:srgbClr val="0000FF"/>
              </a:solidFill>
            </a:endParaRPr>
          </a:p>
          <a:p>
            <a:pPr>
              <a:buFont typeface="Wingdings 3" pitchFamily="18" charset="2"/>
              <a:buNone/>
            </a:pPr>
            <a:r>
              <a:rPr lang="en-US" altLang="zh-CN" smtClean="0"/>
              <a:t>	</a:t>
            </a:r>
            <a:r>
              <a:rPr lang="zh-CN" altLang="en-US" smtClean="0"/>
              <a:t>开集：点集 </a:t>
            </a:r>
            <a:r>
              <a:rPr lang="en-US" altLang="zh-CN" i="1" smtClean="0"/>
              <a:t>E</a:t>
            </a:r>
            <a:r>
              <a:rPr lang="zh-CN" altLang="en-US" smtClean="0"/>
              <a:t> 内任意一点都是 </a:t>
            </a:r>
            <a:r>
              <a:rPr lang="en-US" altLang="zh-CN" i="1" smtClean="0"/>
              <a:t>E</a:t>
            </a:r>
            <a:r>
              <a:rPr lang="zh-CN" altLang="en-US" smtClean="0"/>
              <a:t> 的内点．</a:t>
            </a:r>
            <a:endParaRPr lang="en-US" altLang="zh-CN" smtClean="0"/>
          </a:p>
          <a:p>
            <a:pPr>
              <a:buFont typeface="Wingdings 3" pitchFamily="18" charset="2"/>
              <a:buNone/>
            </a:pPr>
            <a:r>
              <a:rPr lang="en-US" altLang="zh-CN" smtClean="0"/>
              <a:t>	</a:t>
            </a:r>
            <a:r>
              <a:rPr lang="zh-CN" altLang="en-US" smtClean="0"/>
              <a:t>闭集：满足 </a:t>
            </a:r>
            <a:r>
              <a:rPr lang="zh-CN" altLang="en-US" smtClean="0">
                <a:solidFill>
                  <a:srgbClr val="FF0000"/>
                </a:solidFill>
                <a:sym typeface="Symbol" pitchFamily="18" charset="2"/>
              </a:rPr>
              <a:t></a:t>
            </a:r>
            <a:r>
              <a:rPr lang="en-US" altLang="zh-CN" i="1" smtClean="0">
                <a:solidFill>
                  <a:srgbClr val="FF0000"/>
                </a:solidFill>
              </a:rPr>
              <a:t>E</a:t>
            </a:r>
            <a:r>
              <a:rPr lang="zh-CN" altLang="en-US" smtClean="0">
                <a:solidFill>
                  <a:srgbClr val="FF0000"/>
                </a:solidFill>
                <a:sym typeface="Symbol" pitchFamily="18" charset="2"/>
              </a:rPr>
              <a:t>  </a:t>
            </a:r>
            <a:r>
              <a:rPr lang="en-US" altLang="zh-CN" i="1" smtClean="0">
                <a:solidFill>
                  <a:srgbClr val="FF0000"/>
                </a:solidFill>
              </a:rPr>
              <a:t>E</a:t>
            </a:r>
            <a:r>
              <a:rPr lang="zh-CN" altLang="en-US" smtClean="0">
                <a:solidFill>
                  <a:srgbClr val="FF0000"/>
                </a:solidFill>
              </a:rPr>
              <a:t> （如果 </a:t>
            </a:r>
            <a:r>
              <a:rPr lang="zh-CN" altLang="en-US" smtClean="0">
                <a:solidFill>
                  <a:srgbClr val="FF0000"/>
                </a:solidFill>
                <a:sym typeface="Symbol" pitchFamily="18" charset="2"/>
              </a:rPr>
              <a:t></a:t>
            </a:r>
            <a:r>
              <a:rPr lang="en-US" altLang="zh-CN" i="1" smtClean="0">
                <a:solidFill>
                  <a:srgbClr val="FF0000"/>
                </a:solidFill>
              </a:rPr>
              <a:t>E</a:t>
            </a:r>
            <a:r>
              <a:rPr lang="zh-CN" altLang="en-US" smtClean="0">
                <a:solidFill>
                  <a:srgbClr val="FF0000"/>
                </a:solidFill>
              </a:rPr>
              <a:t> 存在的话）</a:t>
            </a:r>
            <a:r>
              <a:rPr lang="zh-CN" altLang="en-US" smtClean="0"/>
              <a:t>的点集</a:t>
            </a:r>
            <a:r>
              <a:rPr lang="zh-CN" altLang="en-US" smtClean="0">
                <a:solidFill>
                  <a:srgbClr val="000000"/>
                </a:solidFill>
              </a:rPr>
              <a:t>．</a:t>
            </a:r>
            <a:endParaRPr lang="en-US" altLang="zh-CN" smtClean="0">
              <a:solidFill>
                <a:srgbClr val="000000"/>
              </a:solidFill>
            </a:endParaRPr>
          </a:p>
          <a:p>
            <a:pPr>
              <a:buFont typeface="Wingdings 3" pitchFamily="18" charset="2"/>
              <a:buNone/>
            </a:pPr>
            <a:r>
              <a:rPr lang="en-US" altLang="zh-CN" smtClean="0">
                <a:solidFill>
                  <a:srgbClr val="000000"/>
                </a:solidFill>
              </a:rPr>
              <a:t>		</a:t>
            </a:r>
            <a:r>
              <a:rPr lang="zh-CN" altLang="en-US" smtClean="0">
                <a:solidFill>
                  <a:srgbClr val="000000"/>
                </a:solidFill>
              </a:rPr>
              <a:t>     如果</a:t>
            </a:r>
            <a:r>
              <a:rPr lang="zh-CN" altLang="en-US" smtClean="0"/>
              <a:t>点集 </a:t>
            </a:r>
            <a:r>
              <a:rPr lang="en-US" altLang="zh-CN" i="1" smtClean="0"/>
              <a:t>E</a:t>
            </a:r>
            <a:r>
              <a:rPr lang="zh-CN" altLang="en-US" smtClean="0"/>
              <a:t> 的余集是开集，则称 </a:t>
            </a:r>
            <a:r>
              <a:rPr lang="en-US" altLang="zh-CN" i="1" smtClean="0"/>
              <a:t>E</a:t>
            </a:r>
            <a:r>
              <a:rPr lang="zh-CN" altLang="en-US" smtClean="0"/>
              <a:t> 为闭集．</a:t>
            </a:r>
            <a:endParaRPr lang="en-US" altLang="zh-CN" smtClean="0">
              <a:solidFill>
                <a:srgbClr val="000000"/>
              </a:solidFill>
            </a:endParaRPr>
          </a:p>
          <a:p>
            <a:pPr>
              <a:buFont typeface="Wingdings 3" pitchFamily="18" charset="2"/>
              <a:buNone/>
            </a:pPr>
            <a:endParaRPr lang="en-US" altLang="zh-CN" smtClean="0">
              <a:solidFill>
                <a:srgbClr val="000000"/>
              </a:solidFill>
            </a:endParaRPr>
          </a:p>
          <a:p>
            <a:r>
              <a:rPr lang="zh-CN" altLang="en-US" smtClean="0">
                <a:solidFill>
                  <a:srgbClr val="0000FF"/>
                </a:solidFill>
              </a:rPr>
              <a:t>连通集</a:t>
            </a:r>
            <a:endParaRPr lang="en-US" altLang="zh-CN" smtClean="0">
              <a:solidFill>
                <a:srgbClr val="0000FF"/>
              </a:solidFill>
            </a:endParaRPr>
          </a:p>
          <a:p>
            <a:pPr>
              <a:buFont typeface="Wingdings 3" pitchFamily="18" charset="2"/>
              <a:buNone/>
            </a:pPr>
            <a:r>
              <a:rPr lang="en-US" altLang="zh-CN" smtClean="0"/>
              <a:t>	</a:t>
            </a:r>
            <a:r>
              <a:rPr lang="zh-CN" altLang="en-US" smtClean="0"/>
              <a:t>如果点集 </a:t>
            </a:r>
            <a:r>
              <a:rPr lang="en-US" altLang="zh-CN" i="1" smtClean="0"/>
              <a:t>E</a:t>
            </a:r>
            <a:r>
              <a:rPr lang="zh-CN" altLang="en-US" smtClean="0"/>
              <a:t> 内任意两点都可用由有限条直线段组成的折线连接起来且折线上的点都属于 </a:t>
            </a:r>
            <a:r>
              <a:rPr lang="en-US" altLang="zh-CN" i="1" smtClean="0"/>
              <a:t>E</a:t>
            </a:r>
            <a:r>
              <a:rPr lang="zh-CN" altLang="en-US" smtClean="0"/>
              <a:t>．</a:t>
            </a:r>
            <a:endParaRPr lang="en-US" altLang="zh-CN" smtClean="0"/>
          </a:p>
          <a:p>
            <a:pPr>
              <a:buFont typeface="Wingdings 3" pitchFamily="18" charset="2"/>
              <a:buNone/>
            </a:pPr>
            <a:endParaRPr lang="en-US" altLang="zh-CN" smtClean="0"/>
          </a:p>
        </p:txBody>
      </p:sp>
      <p:sp>
        <p:nvSpPr>
          <p:cNvPr id="3" name="标题 2"/>
          <p:cNvSpPr>
            <a:spLocks noGrp="1"/>
          </p:cNvSpPr>
          <p:nvPr>
            <p:ph type="title"/>
          </p:nvPr>
        </p:nvSpPr>
        <p:spPr/>
        <p:txBody>
          <a:bodyPr/>
          <a:lstStyle/>
          <a:p>
            <a:pPr>
              <a:defRPr/>
            </a:pPr>
            <a:r>
              <a:rPr lang="zh-CN" altLang="en-US" dirty="0" smtClean="0"/>
              <a:t>常见的平面点集</a:t>
            </a:r>
            <a:endParaRPr lang="zh-CN" altLang="en-US" dirty="0"/>
          </a:p>
        </p:txBody>
      </p:sp>
      <p:sp>
        <p:nvSpPr>
          <p:cNvPr id="4" name="AutoShape 53"/>
          <p:cNvSpPr>
            <a:spLocks noChangeArrowheads="1"/>
          </p:cNvSpPr>
          <p:nvPr/>
        </p:nvSpPr>
        <p:spPr bwMode="auto">
          <a:xfrm>
            <a:off x="2428875" y="5203825"/>
            <a:ext cx="1524000" cy="1295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6051" y="12270"/>
                </a:moveTo>
                <a:cubicBezTo>
                  <a:pt x="16185" y="11791"/>
                  <a:pt x="16253" y="11297"/>
                  <a:pt x="16253" y="10800"/>
                </a:cubicBezTo>
                <a:cubicBezTo>
                  <a:pt x="16253" y="7788"/>
                  <a:pt x="13811" y="5347"/>
                  <a:pt x="10800" y="5347"/>
                </a:cubicBezTo>
                <a:cubicBezTo>
                  <a:pt x="10302" y="5346"/>
                  <a:pt x="9808" y="5414"/>
                  <a:pt x="9329" y="5548"/>
                </a:cubicBezTo>
                <a:close/>
                <a:moveTo>
                  <a:pt x="5548" y="9329"/>
                </a:moveTo>
                <a:cubicBezTo>
                  <a:pt x="5414" y="9808"/>
                  <a:pt x="5347" y="10302"/>
                  <a:pt x="5347" y="10799"/>
                </a:cubicBezTo>
                <a:cubicBezTo>
                  <a:pt x="5347" y="13811"/>
                  <a:pt x="7788" y="16253"/>
                  <a:pt x="10800" y="16253"/>
                </a:cubicBezTo>
                <a:cubicBezTo>
                  <a:pt x="11297" y="16253"/>
                  <a:pt x="11791" y="16185"/>
                  <a:pt x="12270" y="16051"/>
                </a:cubicBezTo>
                <a:close/>
              </a:path>
            </a:pathLst>
          </a:custGeom>
          <a:solidFill>
            <a:srgbClr val="66FFFF"/>
          </a:solidFill>
          <a:ln w="28575">
            <a:solidFill>
              <a:schemeClr val="tx1"/>
            </a:solidFill>
            <a:miter lim="800000"/>
            <a:headEnd/>
            <a:tailEnd/>
          </a:ln>
        </p:spPr>
        <p:txBody>
          <a:bodyPr wrap="none" anchor="ctr"/>
          <a:lstStyle/>
          <a:p>
            <a:endParaRPr lang="zh-CN" altLang="en-US"/>
          </a:p>
        </p:txBody>
      </p:sp>
      <p:grpSp>
        <p:nvGrpSpPr>
          <p:cNvPr id="5" name="组合 4"/>
          <p:cNvGrpSpPr>
            <a:grpSpLocks/>
          </p:cNvGrpSpPr>
          <p:nvPr/>
        </p:nvGrpSpPr>
        <p:grpSpPr bwMode="auto">
          <a:xfrm>
            <a:off x="2814638" y="5370513"/>
            <a:ext cx="823912" cy="509587"/>
            <a:chOff x="6962175" y="776650"/>
            <a:chExt cx="824534" cy="509210"/>
          </a:xfrm>
        </p:grpSpPr>
        <p:sp>
          <p:nvSpPr>
            <p:cNvPr id="26641" name="Line 56"/>
            <p:cNvSpPr>
              <a:spLocks noChangeShapeType="1"/>
            </p:cNvSpPr>
            <p:nvPr/>
          </p:nvSpPr>
          <p:spPr bwMode="auto">
            <a:xfrm flipH="1" flipV="1">
              <a:off x="6962175" y="1002861"/>
              <a:ext cx="333613" cy="282999"/>
            </a:xfrm>
            <a:prstGeom prst="line">
              <a:avLst/>
            </a:prstGeom>
            <a:noFill/>
            <a:ln w="28575">
              <a:solidFill>
                <a:srgbClr val="0000FF"/>
              </a:solidFill>
              <a:round/>
              <a:headEnd/>
              <a:tailEnd/>
            </a:ln>
          </p:spPr>
          <p:txBody>
            <a:bodyPr wrap="none" anchor="ctr"/>
            <a:lstStyle/>
            <a:p>
              <a:endParaRPr lang="zh-CN" altLang="en-US"/>
            </a:p>
          </p:txBody>
        </p:sp>
        <p:sp>
          <p:nvSpPr>
            <p:cNvPr id="26642" name="Line 57"/>
            <p:cNvSpPr>
              <a:spLocks noChangeShapeType="1"/>
            </p:cNvSpPr>
            <p:nvPr/>
          </p:nvSpPr>
          <p:spPr bwMode="auto">
            <a:xfrm flipV="1">
              <a:off x="6982604" y="776650"/>
              <a:ext cx="304800" cy="228600"/>
            </a:xfrm>
            <a:prstGeom prst="line">
              <a:avLst/>
            </a:prstGeom>
            <a:noFill/>
            <a:ln w="28575">
              <a:solidFill>
                <a:srgbClr val="0000FF"/>
              </a:solidFill>
              <a:round/>
              <a:headEnd/>
              <a:tailEnd/>
            </a:ln>
          </p:spPr>
          <p:txBody>
            <a:bodyPr wrap="none" anchor="ctr"/>
            <a:lstStyle/>
            <a:p>
              <a:endParaRPr lang="zh-CN" altLang="en-US"/>
            </a:p>
          </p:txBody>
        </p:sp>
        <p:sp>
          <p:nvSpPr>
            <p:cNvPr id="26643" name="Line 58"/>
            <p:cNvSpPr>
              <a:spLocks noChangeShapeType="1"/>
            </p:cNvSpPr>
            <p:nvPr/>
          </p:nvSpPr>
          <p:spPr bwMode="auto">
            <a:xfrm>
              <a:off x="7275512" y="777875"/>
              <a:ext cx="511197" cy="222233"/>
            </a:xfrm>
            <a:prstGeom prst="line">
              <a:avLst/>
            </a:prstGeom>
            <a:noFill/>
            <a:ln w="28575">
              <a:solidFill>
                <a:srgbClr val="0000FF"/>
              </a:solidFill>
              <a:round/>
              <a:headEnd/>
              <a:tailEnd/>
            </a:ln>
          </p:spPr>
          <p:txBody>
            <a:bodyPr wrap="none" anchor="ctr"/>
            <a:lstStyle/>
            <a:p>
              <a:endParaRPr lang="zh-CN" altLang="en-US"/>
            </a:p>
          </p:txBody>
        </p:sp>
      </p:grpSp>
      <p:sp>
        <p:nvSpPr>
          <p:cNvPr id="9" name="椭圆 8"/>
          <p:cNvSpPr>
            <a:spLocks noChangeAspect="1"/>
          </p:cNvSpPr>
          <p:nvPr/>
        </p:nvSpPr>
        <p:spPr>
          <a:xfrm>
            <a:off x="3114675" y="5835650"/>
            <a:ext cx="107950" cy="1079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椭圆 9"/>
          <p:cNvSpPr>
            <a:spLocks noChangeAspect="1"/>
          </p:cNvSpPr>
          <p:nvPr/>
        </p:nvSpPr>
        <p:spPr>
          <a:xfrm>
            <a:off x="3638550" y="5565775"/>
            <a:ext cx="107950" cy="1079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 name="组合 33"/>
          <p:cNvGrpSpPr>
            <a:grpSpLocks/>
          </p:cNvGrpSpPr>
          <p:nvPr/>
        </p:nvGrpSpPr>
        <p:grpSpPr bwMode="auto">
          <a:xfrm>
            <a:off x="5929313" y="4743450"/>
            <a:ext cx="2857500" cy="1857375"/>
            <a:chOff x="5929322" y="4743460"/>
            <a:chExt cx="2857520" cy="1857388"/>
          </a:xfrm>
        </p:grpSpPr>
        <p:grpSp>
          <p:nvGrpSpPr>
            <p:cNvPr id="26636" name="组合 27"/>
            <p:cNvGrpSpPr>
              <a:grpSpLocks/>
            </p:cNvGrpSpPr>
            <p:nvPr/>
          </p:nvGrpSpPr>
          <p:grpSpPr bwMode="auto">
            <a:xfrm>
              <a:off x="6211104" y="5286388"/>
              <a:ext cx="2293956" cy="1130318"/>
              <a:chOff x="6286512" y="5286388"/>
              <a:chExt cx="2293956" cy="1130318"/>
            </a:xfrm>
          </p:grpSpPr>
          <p:sp>
            <p:nvSpPr>
              <p:cNvPr id="29" name="椭圆 28"/>
              <p:cNvSpPr>
                <a:spLocks noChangeAspect="1"/>
              </p:cNvSpPr>
              <p:nvPr/>
            </p:nvSpPr>
            <p:spPr bwMode="auto">
              <a:xfrm>
                <a:off x="6285719" y="5480065"/>
                <a:ext cx="742955" cy="742955"/>
              </a:xfrm>
              <a:prstGeom prst="ellipse">
                <a:avLst/>
              </a:prstGeom>
              <a:solidFill>
                <a:srgbClr val="92D050"/>
              </a:solidFill>
              <a:ln w="28575"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i="1" dirty="0">
                    <a:solidFill>
                      <a:prstClr val="black"/>
                    </a:solidFill>
                    <a:latin typeface="Times New Roman" pitchFamily="18" charset="0"/>
                    <a:ea typeface="楷体_GB2312" pitchFamily="49" charset="-122"/>
                    <a:cs typeface="Times New Roman" pitchFamily="18" charset="0"/>
                  </a:rPr>
                  <a:t>E</a:t>
                </a:r>
                <a:r>
                  <a:rPr lang="en-US" altLang="zh-CN" sz="2400" b="1" baseline="-25000" dirty="0">
                    <a:solidFill>
                      <a:prstClr val="black"/>
                    </a:solidFill>
                    <a:latin typeface="Times New Roman" pitchFamily="18" charset="0"/>
                    <a:ea typeface="楷体_GB2312" pitchFamily="49" charset="-122"/>
                    <a:cs typeface="Times New Roman" pitchFamily="18" charset="0"/>
                  </a:rPr>
                  <a:t>1</a:t>
                </a:r>
                <a:endParaRPr lang="zh-CN" altLang="en-US" baseline="-25000" dirty="0">
                  <a:solidFill>
                    <a:prstClr val="black"/>
                  </a:solidFill>
                  <a:latin typeface="Arial" charset="0"/>
                  <a:ea typeface="楷体_GB2312" pitchFamily="49" charset="-122"/>
                </a:endParaRPr>
              </a:p>
            </p:txBody>
          </p:sp>
          <p:sp>
            <p:nvSpPr>
              <p:cNvPr id="30" name="椭圆 29"/>
              <p:cNvSpPr>
                <a:spLocks noChangeAspect="1"/>
              </p:cNvSpPr>
              <p:nvPr/>
            </p:nvSpPr>
            <p:spPr bwMode="auto">
              <a:xfrm>
                <a:off x="7450952" y="5286389"/>
                <a:ext cx="1130308" cy="1130308"/>
              </a:xfrm>
              <a:prstGeom prst="ellipse">
                <a:avLst/>
              </a:prstGeom>
              <a:solidFill>
                <a:srgbClr val="FFC000"/>
              </a:solidFill>
              <a:ln w="28575"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i="1" dirty="0">
                    <a:solidFill>
                      <a:prstClr val="black"/>
                    </a:solidFill>
                    <a:latin typeface="Times New Roman" pitchFamily="18" charset="0"/>
                    <a:ea typeface="楷体_GB2312" pitchFamily="49" charset="-122"/>
                    <a:cs typeface="Times New Roman" pitchFamily="18" charset="0"/>
                  </a:rPr>
                  <a:t>E</a:t>
                </a:r>
                <a:r>
                  <a:rPr lang="en-US" altLang="zh-CN" sz="2400" b="1" baseline="-25000" dirty="0">
                    <a:solidFill>
                      <a:prstClr val="black"/>
                    </a:solidFill>
                    <a:latin typeface="Times New Roman" pitchFamily="18" charset="0"/>
                    <a:ea typeface="楷体_GB2312" pitchFamily="49" charset="-122"/>
                    <a:cs typeface="Times New Roman" pitchFamily="18" charset="0"/>
                  </a:rPr>
                  <a:t>2</a:t>
                </a:r>
                <a:endParaRPr lang="zh-CN" altLang="en-US" baseline="-25000" dirty="0">
                  <a:solidFill>
                    <a:prstClr val="black"/>
                  </a:solidFill>
                  <a:latin typeface="Arial" charset="0"/>
                  <a:ea typeface="楷体_GB2312" pitchFamily="49" charset="-122"/>
                </a:endParaRPr>
              </a:p>
            </p:txBody>
          </p:sp>
        </p:grpSp>
        <p:sp>
          <p:nvSpPr>
            <p:cNvPr id="26637" name="矩形 30"/>
            <p:cNvSpPr>
              <a:spLocks noChangeArrowheads="1"/>
            </p:cNvSpPr>
            <p:nvPr/>
          </p:nvSpPr>
          <p:spPr bwMode="auto">
            <a:xfrm>
              <a:off x="6472263" y="4786322"/>
              <a:ext cx="1771639" cy="461665"/>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E</a:t>
              </a:r>
              <a:r>
                <a:rPr lang="zh-CN" altLang="en-US" sz="2400" b="1" i="1">
                  <a:solidFill>
                    <a:srgbClr val="000000"/>
                  </a:solidFill>
                  <a:latin typeface="Times New Roman" pitchFamily="18" charset="0"/>
                  <a:cs typeface="Times New Roman" pitchFamily="18" charset="0"/>
                </a:rPr>
                <a:t> </a:t>
              </a:r>
              <a:r>
                <a:rPr lang="en-US" altLang="zh-CN" sz="2400" b="1" i="1">
                  <a:solidFill>
                    <a:srgbClr val="000000"/>
                  </a:solidFill>
                  <a:latin typeface="Times New Roman" pitchFamily="18" charset="0"/>
                  <a:cs typeface="Times New Roman" pitchFamily="18" charset="0"/>
                </a:rPr>
                <a:t>=</a:t>
              </a:r>
              <a:r>
                <a:rPr lang="zh-CN" altLang="en-US" sz="2400" b="1" i="1">
                  <a:solidFill>
                    <a:srgbClr val="000000"/>
                  </a:solidFill>
                  <a:latin typeface="Times New Roman" pitchFamily="18" charset="0"/>
                  <a:cs typeface="Times New Roman" pitchFamily="18" charset="0"/>
                </a:rPr>
                <a:t> </a:t>
              </a:r>
              <a:r>
                <a:rPr lang="en-US" altLang="zh-CN" sz="2400" b="1" i="1">
                  <a:solidFill>
                    <a:srgbClr val="000000"/>
                  </a:solidFill>
                  <a:latin typeface="Times New Roman" pitchFamily="18" charset="0"/>
                  <a:cs typeface="Times New Roman" pitchFamily="18" charset="0"/>
                </a:rPr>
                <a:t>E</a:t>
              </a:r>
              <a:r>
                <a:rPr lang="en-US" altLang="zh-CN" sz="2400" b="1" baseline="-25000">
                  <a:solidFill>
                    <a:srgbClr val="000000"/>
                  </a:solidFill>
                  <a:latin typeface="Times New Roman" pitchFamily="18" charset="0"/>
                  <a:cs typeface="Times New Roman" pitchFamily="18" charset="0"/>
                </a:rPr>
                <a:t>1</a:t>
              </a:r>
              <a:r>
                <a:rPr lang="en-US" altLang="zh-CN" sz="2400" b="1">
                  <a:solidFill>
                    <a:srgbClr val="000000"/>
                  </a:solidFill>
                  <a:latin typeface="Times New Roman" pitchFamily="18" charset="0"/>
                  <a:cs typeface="Times New Roman" pitchFamily="18" charset="0"/>
                </a:rPr>
                <a:t>∪</a:t>
              </a:r>
              <a:r>
                <a:rPr lang="en-US" altLang="zh-CN" sz="2400" b="1" i="1">
                  <a:solidFill>
                    <a:srgbClr val="000000"/>
                  </a:solidFill>
                  <a:latin typeface="Times New Roman" pitchFamily="18" charset="0"/>
                  <a:cs typeface="Times New Roman" pitchFamily="18" charset="0"/>
                </a:rPr>
                <a:t> E</a:t>
              </a:r>
              <a:r>
                <a:rPr lang="en-US" altLang="zh-CN" sz="2400" b="1" baseline="-25000">
                  <a:solidFill>
                    <a:srgbClr val="000000"/>
                  </a:solidFill>
                  <a:latin typeface="Times New Roman" pitchFamily="18" charset="0"/>
                  <a:cs typeface="Times New Roman" pitchFamily="18" charset="0"/>
                </a:rPr>
                <a:t>2</a:t>
              </a:r>
              <a:endParaRPr lang="zh-CN" altLang="en-US" baseline="-25000"/>
            </a:p>
          </p:txBody>
        </p:sp>
        <p:sp>
          <p:nvSpPr>
            <p:cNvPr id="33" name="矩形 32"/>
            <p:cNvSpPr/>
            <p:nvPr/>
          </p:nvSpPr>
          <p:spPr>
            <a:xfrm>
              <a:off x="5929322" y="4743460"/>
              <a:ext cx="2857520" cy="1857388"/>
            </a:xfrm>
            <a:prstGeom prst="rect">
              <a:avLst/>
            </a:prstGeom>
            <a:noFill/>
            <a:ln w="29591"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35" name="椭圆 34"/>
          <p:cNvSpPr>
            <a:spLocks noChangeAspect="1"/>
          </p:cNvSpPr>
          <p:nvPr/>
        </p:nvSpPr>
        <p:spPr>
          <a:xfrm>
            <a:off x="4392613" y="5275263"/>
            <a:ext cx="1154112" cy="1154112"/>
          </a:xfrm>
          <a:prstGeom prst="ellipse">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椭圆 35"/>
          <p:cNvSpPr>
            <a:spLocks noChangeAspect="1"/>
          </p:cNvSpPr>
          <p:nvPr/>
        </p:nvSpPr>
        <p:spPr>
          <a:xfrm>
            <a:off x="4335463" y="5797550"/>
            <a:ext cx="107950" cy="1079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椭圆 36"/>
          <p:cNvSpPr>
            <a:spLocks noChangeAspect="1"/>
          </p:cNvSpPr>
          <p:nvPr/>
        </p:nvSpPr>
        <p:spPr>
          <a:xfrm>
            <a:off x="4914900" y="5229225"/>
            <a:ext cx="109538" cy="1079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3" presetClass="entr" presetSubtype="32"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p:cTn id="27" dur="500" fill="hold"/>
                                        <p:tgtEl>
                                          <p:spTgt spid="2">
                                            <p:txEl>
                                              <p:pRg st="3" end="3"/>
                                            </p:txEl>
                                          </p:spTgt>
                                        </p:tgtEl>
                                        <p:attrNameLst>
                                          <p:attrName>ppt_w</p:attrName>
                                        </p:attrNameLst>
                                      </p:cBhvr>
                                      <p:tavLst>
                                        <p:tav tm="0">
                                          <p:val>
                                            <p:strVal val="4*#ppt_w"/>
                                          </p:val>
                                        </p:tav>
                                        <p:tav tm="100000">
                                          <p:val>
                                            <p:strVal val="#ppt_w"/>
                                          </p:val>
                                        </p:tav>
                                      </p:tavLst>
                                    </p:anim>
                                    <p:anim calcmode="lin" valueType="num">
                                      <p:cBhvr>
                                        <p:cTn id="28" dur="500" fill="hold"/>
                                        <p:tgtEl>
                                          <p:spTgt spid="2">
                                            <p:txEl>
                                              <p:pRg st="3" end="3"/>
                                            </p:txEl>
                                          </p:spTgt>
                                        </p:tgtEl>
                                        <p:attrNameLst>
                                          <p:attrName>ppt_h</p:attrName>
                                        </p:attrNameLst>
                                      </p:cBhvr>
                                      <p:tavLst>
                                        <p:tav tm="0">
                                          <p:val>
                                            <p:strVal val="4*#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5" presetClass="entr" presetSubtype="0" fill="hold" grpId="0"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 calcmode="lin" valueType="num">
                                      <p:cBhvr>
                                        <p:cTn id="33" dur="500" decel="50000" fill="hold">
                                          <p:stCondLst>
                                            <p:cond delay="0"/>
                                          </p:stCondLst>
                                        </p:cTn>
                                        <p:tgtEl>
                                          <p:spTgt spid="2">
                                            <p:txEl>
                                              <p:pRg st="5" end="5"/>
                                            </p:txEl>
                                          </p:spTgt>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2">
                                            <p:txEl>
                                              <p:pRg st="5" end="5"/>
                                            </p:txEl>
                                          </p:spTgt>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2">
                                            <p:txEl>
                                              <p:pRg st="5" end="5"/>
                                            </p:txEl>
                                          </p:spTgt>
                                        </p:tgtEl>
                                        <p:attrNameLst>
                                          <p:attrName>ppt_w</p:attrName>
                                        </p:attrNameLst>
                                      </p:cBhvr>
                                      <p:tavLst>
                                        <p:tav tm="0">
                                          <p:val>
                                            <p:strVal val="#ppt_w*.05"/>
                                          </p:val>
                                        </p:tav>
                                        <p:tav tm="100000">
                                          <p:val>
                                            <p:strVal val="#ppt_w"/>
                                          </p:val>
                                        </p:tav>
                                      </p:tavLst>
                                    </p:anim>
                                    <p:anim calcmode="lin" valueType="num">
                                      <p:cBhvr>
                                        <p:cTn id="36" dur="1000" fill="hold"/>
                                        <p:tgtEl>
                                          <p:spTgt spid="2">
                                            <p:txEl>
                                              <p:pRg st="5" end="5"/>
                                            </p:txEl>
                                          </p:spTgt>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2">
                                            <p:txEl>
                                              <p:pRg st="5" end="5"/>
                                            </p:txEl>
                                          </p:spTgt>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2">
                                            <p:txEl>
                                              <p:pRg st="5" end="5"/>
                                            </p:txEl>
                                          </p:spTgt>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2">
                                            <p:txEl>
                                              <p:pRg st="5" end="5"/>
                                            </p:txEl>
                                          </p:spTgt>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2">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3"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strips(upRight)">
                                      <p:cBhvr>
                                        <p:cTn id="59" dur="500"/>
                                        <p:tgtEl>
                                          <p:spTgt spid="5"/>
                                        </p:tgtEl>
                                      </p:cBhvr>
                                    </p:animEffect>
                                  </p:childTnLst>
                                </p:cTn>
                              </p:par>
                            </p:childTnLst>
                          </p:cTn>
                        </p:par>
                      </p:childTnLst>
                    </p:cTn>
                  </p:par>
                  <p:par>
                    <p:cTn id="60" fill="hold">
                      <p:stCondLst>
                        <p:cond delay="indefinite"/>
                      </p:stCondLst>
                      <p:childTnLst>
                        <p:par>
                          <p:cTn id="61" fill="hold">
                            <p:stCondLst>
                              <p:cond delay="0"/>
                            </p:stCondLst>
                            <p:childTnLst>
                              <p:par>
                                <p:cTn id="62" presetID="20" presetClass="entr" presetSubtype="0"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edge">
                                      <p:cBhvr>
                                        <p:cTn id="64" dur="500"/>
                                        <p:tgtEl>
                                          <p:spTgt spid="35"/>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P spid="9" grpId="0" animBg="1"/>
      <p:bldP spid="10" grpId="0" animBg="1"/>
      <p:bldP spid="35" grpId="0" animBg="1"/>
      <p:bldP spid="36" grpId="0" animBg="1"/>
      <p:bldP spid="3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5_聚合">
  <a:themeElements>
    <a:clrScheme name="4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4_聚合">
      <a:majorFont>
        <a:latin typeface="Times New Roman"/>
        <a:ea typeface="楷体_GB2312"/>
        <a:cs typeface="Times New Roman"/>
      </a:majorFont>
      <a:minorFont>
        <a:latin typeface="Times New Roman"/>
        <a:ea typeface="楷体_GB2312"/>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8124</TotalTime>
  <Words>2057</Words>
  <Application>Microsoft Office PowerPoint</Application>
  <PresentationFormat>全屏显示(4:3)</PresentationFormat>
  <Paragraphs>313</Paragraphs>
  <Slides>31</Slides>
  <Notes>4</Notes>
  <HiddenSlides>3</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31</vt:i4>
      </vt:variant>
    </vt:vector>
  </HeadingPairs>
  <TitlesOfParts>
    <vt:vector size="45" baseType="lpstr">
      <vt:lpstr>Arial</vt:lpstr>
      <vt:lpstr>楷体_GB2312</vt:lpstr>
      <vt:lpstr>Times New Roman</vt:lpstr>
      <vt:lpstr>Wingdings 3</vt:lpstr>
      <vt:lpstr>Verdana</vt:lpstr>
      <vt:lpstr>Wingdings 2</vt:lpstr>
      <vt:lpstr>Calibri</vt:lpstr>
      <vt:lpstr>Lucida Sans Unicode</vt:lpstr>
      <vt:lpstr>黑体</vt:lpstr>
      <vt:lpstr>Symbol</vt:lpstr>
      <vt:lpstr>Wingdings</vt:lpstr>
      <vt:lpstr>聚合</vt:lpstr>
      <vt:lpstr>5_聚合</vt:lpstr>
      <vt:lpstr>MathType 6.0 Equation</vt:lpstr>
      <vt:lpstr>第九章  多元函数微分法及其应用</vt:lpstr>
      <vt:lpstr>一、平面点集   n 维空间</vt:lpstr>
      <vt:lpstr>邻域的概念</vt:lpstr>
      <vt:lpstr>圆形邻域与方形邻域</vt:lpstr>
      <vt:lpstr>平面上的点与点集之间的关系</vt:lpstr>
      <vt:lpstr>结论</vt:lpstr>
      <vt:lpstr>聚点和孤立点</vt:lpstr>
      <vt:lpstr>结论（续）</vt:lpstr>
      <vt:lpstr>常见的平面点集</vt:lpstr>
      <vt:lpstr>常见的平面点集</vt:lpstr>
      <vt:lpstr>n 维空间的概念</vt:lpstr>
      <vt:lpstr>相关概念的推广</vt:lpstr>
      <vt:lpstr>二、多元函数的概念</vt:lpstr>
      <vt:lpstr>二元函数的几何意义</vt:lpstr>
      <vt:lpstr>回顾：一元函数的极限</vt:lpstr>
      <vt:lpstr>四、二元函数的极限</vt:lpstr>
      <vt:lpstr>四、二元函数的极限</vt:lpstr>
      <vt:lpstr>幻灯片 18</vt:lpstr>
      <vt:lpstr>自变量变化趋势比较</vt:lpstr>
      <vt:lpstr>幻灯片 20</vt:lpstr>
      <vt:lpstr>思考题</vt:lpstr>
      <vt:lpstr>幻灯片 22</vt:lpstr>
      <vt:lpstr>幻灯片 23</vt:lpstr>
      <vt:lpstr>五、二元函数的连续性</vt:lpstr>
      <vt:lpstr>幻灯片 25</vt:lpstr>
      <vt:lpstr>幻灯片 26</vt:lpstr>
      <vt:lpstr>五、二元函数的连续性</vt:lpstr>
      <vt:lpstr>多元连续函数的性质（课本P.64）</vt:lpstr>
      <vt:lpstr>说明</vt:lpstr>
      <vt:lpstr>多元连续函数的性质（课本P.64）</vt:lpstr>
      <vt:lpstr>作业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高等数学（下册）</dc:title>
  <dc:creator>cjl</dc:creator>
  <cp:lastModifiedBy>SONY</cp:lastModifiedBy>
  <cp:revision>668</cp:revision>
  <dcterms:created xsi:type="dcterms:W3CDTF">2010-09-04T05:21:04Z</dcterms:created>
  <dcterms:modified xsi:type="dcterms:W3CDTF">2023-03-08T02:46:25Z</dcterms:modified>
</cp:coreProperties>
</file>