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518" r:id="rId2"/>
    <p:sldId id="499" r:id="rId3"/>
    <p:sldId id="500" r:id="rId4"/>
    <p:sldId id="501" r:id="rId5"/>
    <p:sldId id="524" r:id="rId6"/>
    <p:sldId id="525" r:id="rId7"/>
    <p:sldId id="523" r:id="rId8"/>
    <p:sldId id="506" r:id="rId9"/>
    <p:sldId id="507" r:id="rId10"/>
    <p:sldId id="511" r:id="rId11"/>
    <p:sldId id="526" r:id="rId12"/>
    <p:sldId id="512" r:id="rId13"/>
    <p:sldId id="508" r:id="rId14"/>
    <p:sldId id="509" r:id="rId15"/>
    <p:sldId id="513" r:id="rId16"/>
    <p:sldId id="514" r:id="rId17"/>
    <p:sldId id="519" r:id="rId18"/>
    <p:sldId id="521" r:id="rId19"/>
    <p:sldId id="522" r:id="rId20"/>
    <p:sldId id="510" r:id="rId21"/>
    <p:sldId id="516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66"/>
    <a:srgbClr val="FFFF99"/>
    <a:srgbClr val="00CC66"/>
    <a:srgbClr val="FFCC66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0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D2FBB5-1DC1-4E7E-8180-791B6E466D08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1C297F-E2B5-475C-9E4D-5F0B8F149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EA3E3D-E8DA-465E-A6D5-26C0A4802CDA}" type="datetimeFigureOut">
              <a:rPr lang="zh-CN" altLang="en-US"/>
              <a:pPr>
                <a:defRPr/>
              </a:pPr>
              <a:t>2023/3/9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618F2E-0E35-490B-A4F6-9CDAF4061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课本</a:t>
            </a:r>
            <a:r>
              <a:rPr lang="en-US" altLang="zh-CN" smtClean="0"/>
              <a:t>P.65</a:t>
            </a:r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P.66</a:t>
            </a:r>
            <a:r>
              <a:rPr lang="zh-CN" altLang="en-US" smtClean="0"/>
              <a:t>例</a:t>
            </a:r>
            <a:r>
              <a:rPr lang="en-US" altLang="zh-CN" smtClean="0"/>
              <a:t>5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93E56E4-B395-40C9-A498-F1FB30D3A88E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CBDE560-BE02-4063-8E71-30077041C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116EC-7F44-44AA-B880-D2CAEB3BFE08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74609-1170-4870-A891-3D1FC66CC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C6620-AAFD-492A-BE11-0C8B4491FE33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6EFDB-5E44-4B5E-88E2-CA6A6DEA2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A3EBF-EF66-4A0D-97A1-FA19340F40C2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21B3-4F03-4B49-BB19-4429B4C53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BFA1F-13E1-4CF1-AFAC-A90968206CC4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56066-019D-4607-9CEA-66446A7A27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95E56-6E2B-4271-82F2-23270823A326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B38F-D3C9-4696-BA28-0C739D0EE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D9A05-E5BC-4494-A2DB-375AEEA8EB79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70EDD-9725-4698-B4EF-B540820F9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2A1B0-087F-4042-B3F9-25F0AD7C487D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BE624-DA5C-4BB7-A752-D24B5F896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E097-F583-400B-BBCB-804497F5FC8A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1625-E46F-47E6-AAE8-457EF180A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8F451-DBCF-47A9-99E7-1C8ACCE83F64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9DCB-3B9B-40A9-83A0-88100630F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2B97B30-885C-4DB9-B2EA-3B42520E974D}" type="datetimeFigureOut">
              <a:rPr lang="zh-CN" altLang="en-US"/>
              <a:pPr>
                <a:defRPr/>
              </a:pPr>
              <a:t>2023/3/9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6EC0C46-B995-44B4-923B-F9CFC6A9FD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0" r:id="rId1"/>
    <p:sldLayoutId id="2147484871" r:id="rId2"/>
    <p:sldLayoutId id="2147484872" r:id="rId3"/>
    <p:sldLayoutId id="2147484873" r:id="rId4"/>
    <p:sldLayoutId id="2147484874" r:id="rId5"/>
    <p:sldLayoutId id="2147484875" r:id="rId6"/>
    <p:sldLayoutId id="2147484876" r:id="rId7"/>
    <p:sldLayoutId id="2147484877" r:id="rId8"/>
    <p:sldLayoutId id="2147484878" r:id="rId9"/>
    <p:sldLayoutId id="214748487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11.x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slide" Target="slide17.xml"/><Relationship Id="rId4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偏导数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对一元函数而言，导数        可看作函数的微分</a:t>
            </a:r>
            <a:r>
              <a:rPr lang="en-US" altLang="zh-CN" smtClean="0"/>
              <a:t> </a:t>
            </a:r>
            <a:r>
              <a:rPr lang="en-US" altLang="zh-CN" i="1" smtClean="0"/>
              <a:t>df</a:t>
            </a:r>
            <a:r>
              <a:rPr lang="zh-CN" altLang="en-US" smtClean="0"/>
              <a:t> 与自变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量的微分 </a:t>
            </a:r>
            <a:r>
              <a:rPr lang="en-US" altLang="zh-CN" i="1" smtClean="0"/>
              <a:t>dx</a:t>
            </a:r>
            <a:r>
              <a:rPr lang="zh-CN" altLang="en-US" smtClean="0"/>
              <a:t> 的商；但偏导数       的记号是一个整体．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（例：</a:t>
            </a:r>
            <a:r>
              <a:rPr lang="en-US" altLang="zh-CN" smtClean="0">
                <a:solidFill>
                  <a:srgbClr val="FF0000"/>
                </a:solidFill>
              </a:rPr>
              <a:t>P.68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r>
              <a:rPr lang="zh-CN" altLang="en-US" smtClean="0"/>
              <a:t>与一元函数类似，对于分段函数在分段点的偏导数要利用偏导数的定义来求．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对一元函数而言，可微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altLang="en-US" smtClean="0">
                <a:sym typeface="Symbol" pitchFamily="18" charset="2"/>
              </a:rPr>
              <a:t> 可导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连续．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但</a:t>
            </a:r>
            <a:r>
              <a:rPr lang="zh-CN" altLang="en-US" smtClean="0">
                <a:solidFill>
                  <a:srgbClr val="FF0000"/>
                </a:solidFill>
              </a:rPr>
              <a:t>对多元函数而言，即使函数的各个偏导数存在，也不能保证函数在该点连续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．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关于偏导数的几点说明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P.68 ~ P.69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44950" y="1330325"/>
          <a:ext cx="455613" cy="812800"/>
        </p:xfrm>
        <a:graphic>
          <a:graphicData uri="http://schemas.openxmlformats.org/presentationml/2006/ole">
            <p:oleObj spid="_x0000_s8194" name="Equation" r:id="rId4" imgW="228600" imgH="40608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814888" y="2000250"/>
          <a:ext cx="455612" cy="812800"/>
        </p:xfrm>
        <a:graphic>
          <a:graphicData uri="http://schemas.openxmlformats.org/presentationml/2006/ole">
            <p:oleObj spid="_x0000_s8195" name="Equation" r:id="rId5" imgW="228600" imgH="4060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3" y="4451350"/>
            <a:ext cx="2825750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021138" y="4451350"/>
            <a:ext cx="395287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2063" y="4451350"/>
            <a:ext cx="395287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动作按钮: 信息 10">
            <a:hlinkClick r:id="rId6" action="ppaction://hlinksldjump" highlightClick="1"/>
          </p:cNvPr>
          <p:cNvSpPr>
            <a:spLocks noChangeAspect="1"/>
          </p:cNvSpPr>
          <p:nvPr/>
        </p:nvSpPr>
        <p:spPr>
          <a:xfrm>
            <a:off x="8362950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可导</a:t>
            </a:r>
            <a:endParaRPr lang="zh-CN" altLang="en-US" smtClean="0"/>
          </a:p>
          <a:p>
            <a:endParaRPr lang="en-US" altLang="zh-CN" smtClean="0"/>
          </a:p>
          <a:p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可微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连续、可导、可微</a:t>
            </a:r>
            <a:endParaRPr lang="zh-CN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14750" y="1522413"/>
          <a:ext cx="1822450" cy="558800"/>
        </p:xfrm>
        <a:graphic>
          <a:graphicData uri="http://schemas.openxmlformats.org/presentationml/2006/ole">
            <p:oleObj spid="_x0000_s9218" name="Equation" r:id="rId4" imgW="914400" imgH="27936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624513" y="1522413"/>
          <a:ext cx="2733675" cy="584200"/>
        </p:xfrm>
        <a:graphic>
          <a:graphicData uri="http://schemas.openxmlformats.org/presentationml/2006/ole">
            <p:oleObj spid="_x0000_s9219" name="Equation" r:id="rId5" imgW="1371600" imgH="29196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714750" y="2165350"/>
          <a:ext cx="4606925" cy="889000"/>
        </p:xfrm>
        <a:graphic>
          <a:graphicData uri="http://schemas.openxmlformats.org/presentationml/2006/ole">
            <p:oleObj spid="_x0000_s9220" name="Equation" r:id="rId6" imgW="2311200" imgH="44424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714750" y="3276600"/>
          <a:ext cx="5113338" cy="457200"/>
        </p:xfrm>
        <a:graphic>
          <a:graphicData uri="http://schemas.openxmlformats.org/presentationml/2006/ole">
            <p:oleObj spid="_x0000_s9221" name="Equation" r:id="rId7" imgW="2565360" imgH="2286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87900" y="3276600"/>
            <a:ext cx="792163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29125" y="3786188"/>
          <a:ext cx="1382713" cy="341312"/>
        </p:xfrm>
        <a:graphic>
          <a:graphicData uri="http://schemas.openxmlformats.org/presentationml/2006/ole">
            <p:oleObj spid="_x0000_s9222" name="Equation" r:id="rId8" imgW="927000" imgH="2286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43500" y="2214563"/>
            <a:ext cx="2500313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二元函数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在点 </a:t>
            </a:r>
            <a:r>
              <a:rPr lang="en-US" altLang="zh-CN" smtClean="0"/>
              <a:t>(0, 0) </a:t>
            </a:r>
            <a:r>
              <a:rPr lang="zh-CN" altLang="en-US" smtClean="0"/>
              <a:t>处的偏导数为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但由</a:t>
            </a:r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P.61</a:t>
            </a:r>
            <a:r>
              <a:rPr lang="zh-CN" altLang="en-US" smtClean="0"/>
              <a:t>的讨论可知，该函数在点 </a:t>
            </a:r>
            <a:r>
              <a:rPr lang="en-US" altLang="zh-CN" smtClean="0"/>
              <a:t>(0, 0) </a:t>
            </a:r>
            <a:r>
              <a:rPr lang="zh-CN" altLang="en-US" smtClean="0"/>
              <a:t>处没有极限，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从而在点 </a:t>
            </a:r>
            <a:r>
              <a:rPr lang="en-US" altLang="zh-CN" smtClean="0"/>
              <a:t>(0, 0) </a:t>
            </a:r>
            <a:r>
              <a:rPr lang="zh-CN" altLang="en-US" smtClean="0"/>
              <a:t>处不连续．</a:t>
            </a:r>
            <a:r>
              <a:rPr lang="zh-CN" altLang="en-US" sz="1800" smtClean="0">
                <a:solidFill>
                  <a:srgbClr val="FF0000"/>
                </a:solidFill>
              </a:rPr>
              <a:t>（原因见课本</a:t>
            </a:r>
            <a:r>
              <a:rPr lang="en-US" altLang="zh-CN" sz="1800" smtClean="0">
                <a:solidFill>
                  <a:srgbClr val="FF0000"/>
                </a:solidFill>
              </a:rPr>
              <a:t>P.68</a:t>
            </a:r>
            <a:r>
              <a:rPr lang="zh-CN" altLang="en-US" sz="1800" smtClean="0">
                <a:solidFill>
                  <a:srgbClr val="FF0000"/>
                </a:solidFill>
              </a:rPr>
              <a:t>倒数第三行）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例题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P.69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40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28813" y="1085850"/>
          <a:ext cx="4486275" cy="1371600"/>
        </p:xfrm>
        <a:graphic>
          <a:graphicData uri="http://schemas.openxmlformats.org/presentationml/2006/ole">
            <p:oleObj spid="_x0000_s10242" name="Equation" r:id="rId3" imgW="2247840" imgH="6858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404938" y="3473450"/>
          <a:ext cx="6334125" cy="812800"/>
        </p:xfrm>
        <a:graphic>
          <a:graphicData uri="http://schemas.openxmlformats.org/presentationml/2006/ole">
            <p:oleObj spid="_x0000_s10243" name="Equation" r:id="rId4" imgW="317484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443038" y="4475163"/>
          <a:ext cx="6257925" cy="863600"/>
        </p:xfrm>
        <a:graphic>
          <a:graphicData uri="http://schemas.openxmlformats.org/presentationml/2006/ole">
            <p:oleObj spid="_x0000_s10244" name="Equation" r:id="rId5" imgW="313668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14688" y="3392488"/>
            <a:ext cx="1785937" cy="466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5940425" y="3371850"/>
            <a:ext cx="1241425" cy="1014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7181850" y="3371850"/>
            <a:ext cx="703263" cy="1014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5940425" y="4387850"/>
            <a:ext cx="1241425" cy="1014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7181850" y="4387850"/>
            <a:ext cx="703263" cy="1014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214688" y="3941763"/>
            <a:ext cx="2725737" cy="466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665413" y="3371850"/>
            <a:ext cx="558800" cy="1014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214688" y="4397375"/>
            <a:ext cx="1785937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14688" y="4946650"/>
            <a:ext cx="2725737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665413" y="4378325"/>
            <a:ext cx="558800" cy="1014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6300788" y="2420938"/>
          <a:ext cx="1800225" cy="965200"/>
        </p:xfrm>
        <a:graphic>
          <a:graphicData uri="http://schemas.openxmlformats.org/presentationml/2006/ole">
            <p:oleObj spid="_x0000_s11266" name="Equation" r:id="rId3" imgW="901440" imgH="482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300788" y="2420938"/>
          <a:ext cx="1927225" cy="965200"/>
        </p:xfrm>
        <a:graphic>
          <a:graphicData uri="http://schemas.openxmlformats.org/presentationml/2006/ole">
            <p:oleObj spid="_x0000_s11267" name="Equation" r:id="rId4" imgW="965160" imgH="482400" progId="Equation.DSMT4">
              <p:embed/>
            </p:oleObj>
          </a:graphicData>
        </a:graphic>
      </p:graphicFrame>
      <p:sp>
        <p:nvSpPr>
          <p:cNvPr id="1127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偏导数的几何意义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P.68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设曲面方程为 </a:t>
            </a:r>
            <a:r>
              <a:rPr lang="en-US" altLang="zh-CN" i="1" dirty="0" smtClean="0">
                <a:solidFill>
                  <a:srgbClr val="FF0000"/>
                </a:solidFill>
              </a:rPr>
              <a:t>z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baseline="-25000" dirty="0" smtClean="0"/>
              <a:t> </a:t>
            </a:r>
            <a:r>
              <a:rPr lang="en-US" altLang="zh-CN" i="1" dirty="0" smtClean="0"/>
              <a:t>f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) </a:t>
            </a:r>
            <a:r>
              <a:rPr lang="zh-CN" altLang="en-US" dirty="0" smtClean="0"/>
              <a:t>是该曲面上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一点，过点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作平面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 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 ，交线方程为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则偏导数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 表示</a:t>
            </a:r>
            <a:r>
              <a:rPr lang="zh-CN" altLang="en-US" dirty="0" smtClean="0"/>
              <a:t>上述交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线在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处的切线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 对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轴正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向的斜率．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同理可得，偏导数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 表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示</a:t>
            </a:r>
            <a:r>
              <a:rPr lang="zh-CN" altLang="en-US" dirty="0" smtClean="0"/>
              <a:t>上述交线</a:t>
            </a:r>
            <a:r>
              <a:rPr lang="zh-CN" altLang="en-US" dirty="0" smtClean="0"/>
              <a:t>在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处的切线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/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		对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轴正向的斜率．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67175" y="2003425"/>
            <a:ext cx="44656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1476375" y="2640013"/>
            <a:ext cx="31686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686300" y="2640013"/>
            <a:ext cx="16557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3016" name="Picture 8" descr="p61-偏导数的几何意义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9963" y="3506788"/>
            <a:ext cx="4379912" cy="33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6145213" y="3549650"/>
            <a:ext cx="1266825" cy="15652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850063" y="3494088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000" b="1" i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20" name="Freeform 12"/>
          <p:cNvSpPr>
            <a:spLocks/>
          </p:cNvSpPr>
          <p:nvPr/>
        </p:nvSpPr>
        <p:spPr bwMode="auto">
          <a:xfrm>
            <a:off x="6575425" y="4057650"/>
            <a:ext cx="723900" cy="727075"/>
          </a:xfrm>
          <a:custGeom>
            <a:avLst/>
            <a:gdLst>
              <a:gd name="T0" fmla="*/ 0 w 456"/>
              <a:gd name="T1" fmla="*/ 2147483647 h 458"/>
              <a:gd name="T2" fmla="*/ 2147483647 w 456"/>
              <a:gd name="T3" fmla="*/ 2147483647 h 458"/>
              <a:gd name="T4" fmla="*/ 2147483647 w 456"/>
              <a:gd name="T5" fmla="*/ 2147483647 h 458"/>
              <a:gd name="T6" fmla="*/ 0 60000 65536"/>
              <a:gd name="T7" fmla="*/ 0 60000 65536"/>
              <a:gd name="T8" fmla="*/ 0 60000 65536"/>
              <a:gd name="T9" fmla="*/ 0 w 456"/>
              <a:gd name="T10" fmla="*/ 0 h 458"/>
              <a:gd name="T11" fmla="*/ 456 w 456"/>
              <a:gd name="T12" fmla="*/ 458 h 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458">
                <a:moveTo>
                  <a:pt x="0" y="458"/>
                </a:moveTo>
                <a:cubicBezTo>
                  <a:pt x="0" y="380"/>
                  <a:pt x="114" y="175"/>
                  <a:pt x="190" y="100"/>
                </a:cubicBezTo>
                <a:cubicBezTo>
                  <a:pt x="274" y="13"/>
                  <a:pt x="398" y="0"/>
                  <a:pt x="456" y="1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22" name="Picture 14" descr="p61-偏导数的几何意义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900" y="3514725"/>
            <a:ext cx="43719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3" name="Freeform 15"/>
          <p:cNvSpPr>
            <a:spLocks/>
          </p:cNvSpPr>
          <p:nvPr/>
        </p:nvSpPr>
        <p:spPr bwMode="auto">
          <a:xfrm>
            <a:off x="6011863" y="4173538"/>
            <a:ext cx="1944687" cy="566737"/>
          </a:xfrm>
          <a:custGeom>
            <a:avLst/>
            <a:gdLst>
              <a:gd name="T0" fmla="*/ 0 w 1225"/>
              <a:gd name="T1" fmla="*/ 2147483647 h 357"/>
              <a:gd name="T2" fmla="*/ 2147483647 w 1225"/>
              <a:gd name="T3" fmla="*/ 2147483647 h 357"/>
              <a:gd name="T4" fmla="*/ 2147483647 w 1225"/>
              <a:gd name="T5" fmla="*/ 2147483647 h 357"/>
              <a:gd name="T6" fmla="*/ 0 60000 65536"/>
              <a:gd name="T7" fmla="*/ 0 60000 65536"/>
              <a:gd name="T8" fmla="*/ 0 60000 65536"/>
              <a:gd name="T9" fmla="*/ 0 w 1225"/>
              <a:gd name="T10" fmla="*/ 0 h 357"/>
              <a:gd name="T11" fmla="*/ 1225 w 1225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5" h="357">
                <a:moveTo>
                  <a:pt x="0" y="131"/>
                </a:moveTo>
                <a:cubicBezTo>
                  <a:pt x="173" y="0"/>
                  <a:pt x="341" y="2"/>
                  <a:pt x="545" y="40"/>
                </a:cubicBezTo>
                <a:cubicBezTo>
                  <a:pt x="749" y="78"/>
                  <a:pt x="983" y="217"/>
                  <a:pt x="1225" y="357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724525" y="4062413"/>
            <a:ext cx="3024188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5291138" y="3817938"/>
            <a:ext cx="41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000" b="1" i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95263" y="1268413"/>
          <a:ext cx="4905375" cy="730250"/>
        </p:xfrm>
        <a:graphic>
          <a:graphicData uri="http://schemas.openxmlformats.org/presentationml/2006/ole">
            <p:oleObj spid="_x0000_s11268" name="Equation" r:id="rId7" imgW="2730240" imgH="406080" progId="Equation.DSMT4">
              <p:embed/>
            </p:oleObj>
          </a:graphicData>
        </a:graphic>
      </p:graphicFrame>
      <p:graphicFrame>
        <p:nvGraphicFramePr>
          <p:cNvPr id="8" name="Object 23"/>
          <p:cNvGraphicFramePr>
            <a:graphicFrameLocks noChangeAspect="1"/>
          </p:cNvGraphicFramePr>
          <p:nvPr/>
        </p:nvGraphicFramePr>
        <p:xfrm>
          <a:off x="5076825" y="1273175"/>
          <a:ext cx="2919413" cy="731838"/>
        </p:xfrm>
        <a:graphic>
          <a:graphicData uri="http://schemas.openxmlformats.org/presentationml/2006/ole">
            <p:oleObj spid="_x0000_s11269" name="Equation" r:id="rId8" imgW="1625400" imgH="406080" progId="Equation.DSMT4">
              <p:embed/>
            </p:oleObj>
          </a:graphicData>
        </a:graphic>
      </p:graphicFrame>
      <p:graphicFrame>
        <p:nvGraphicFramePr>
          <p:cNvPr id="9" name="Object 24"/>
          <p:cNvGraphicFramePr>
            <a:graphicFrameLocks noChangeAspect="1"/>
          </p:cNvGraphicFramePr>
          <p:nvPr/>
        </p:nvGraphicFramePr>
        <p:xfrm>
          <a:off x="7956550" y="1452563"/>
          <a:ext cx="1004888" cy="412750"/>
        </p:xfrm>
        <a:graphic>
          <a:graphicData uri="http://schemas.openxmlformats.org/presentationml/2006/ole">
            <p:oleObj spid="_x0000_s11270" name="Equation" r:id="rId9" imgW="558720" imgH="228600" progId="Equation.DSMT4">
              <p:embed/>
            </p:oleObj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8085138" y="2463800"/>
          <a:ext cx="938212" cy="406400"/>
        </p:xfrm>
        <a:graphic>
          <a:graphicData uri="http://schemas.openxmlformats.org/presentationml/2006/ole">
            <p:oleObj spid="_x0000_s11271" name="Equation" r:id="rId10" imgW="469800" imgH="203040" progId="Equation.DSMT4">
              <p:embed/>
            </p:oleObj>
          </a:graphicData>
        </a:graphic>
      </p:graphicFrame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5778372" y="1285860"/>
            <a:ext cx="1476000" cy="35719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 flipH="1">
            <a:off x="7254372" y="1285860"/>
            <a:ext cx="684000" cy="35719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43017" grpId="0" animBg="1"/>
      <p:bldP spid="43019" grpId="0"/>
      <p:bldP spid="43020" grpId="0" animBg="1"/>
      <p:bldP spid="43023" grpId="0" animBg="1"/>
      <p:bldP spid="43024" grpId="0" animBg="1"/>
      <p:bldP spid="43025" grpId="0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内具有偏导数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则在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内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都是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的函数．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若这两个函数的偏导数存在，则称它们为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二阶偏导数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按照对变量求导次序的不同，共有下列四个二阶偏导数：</a:t>
            </a:r>
            <a:endParaRPr lang="en-US" altLang="zh-CN" smtClean="0"/>
          </a:p>
        </p:txBody>
      </p:sp>
      <p:sp>
        <p:nvSpPr>
          <p:cNvPr id="8200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 dirty="0" smtClean="0">
                <a:effectLst/>
              </a:rPr>
              <a:t>高阶偏导数</a:t>
            </a:r>
            <a:r>
              <a:rPr lang="zh-CN" altLang="en-US" sz="3600" dirty="0" smtClean="0">
                <a:solidFill>
                  <a:srgbClr val="FF0000"/>
                </a:solidFill>
                <a:effectLst/>
              </a:rPr>
              <a:t>（</a:t>
            </a:r>
            <a:r>
              <a:rPr lang="zh-CN" altLang="en-US" sz="3600" dirty="0" smtClean="0">
                <a:solidFill>
                  <a:srgbClr val="FF0000"/>
                </a:solidFill>
              </a:rPr>
              <a:t>二阶及二阶以上的偏导数</a:t>
            </a:r>
            <a:r>
              <a:rPr lang="zh-CN" altLang="en-US" sz="3600" dirty="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3600" dirty="0" smtClean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05088" y="1971675"/>
          <a:ext cx="3933825" cy="863600"/>
        </p:xfrm>
        <a:graphic>
          <a:graphicData uri="http://schemas.openxmlformats.org/presentationml/2006/ole">
            <p:oleObj spid="_x0000_s12290" name="Equation" r:id="rId3" imgW="1968480" imgH="4316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79450" y="4214813"/>
          <a:ext cx="3475038" cy="889000"/>
        </p:xfrm>
        <a:graphic>
          <a:graphicData uri="http://schemas.openxmlformats.org/presentationml/2006/ole">
            <p:oleObj spid="_x0000_s12291" name="Equation" r:id="rId4" imgW="1739880" imgH="4442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724400" y="4214813"/>
          <a:ext cx="3602038" cy="889000"/>
        </p:xfrm>
        <a:graphic>
          <a:graphicData uri="http://schemas.openxmlformats.org/presentationml/2006/ole">
            <p:oleObj spid="_x0000_s12292" name="Equation" r:id="rId5" imgW="1803240" imgH="44424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79450" y="5197475"/>
          <a:ext cx="3627438" cy="939800"/>
        </p:xfrm>
        <a:graphic>
          <a:graphicData uri="http://schemas.openxmlformats.org/presentationml/2006/ole">
            <p:oleObj spid="_x0000_s12293" name="Equation" r:id="rId6" imgW="1815840" imgH="46980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724400" y="5197475"/>
          <a:ext cx="3400425" cy="939800"/>
        </p:xfrm>
        <a:graphic>
          <a:graphicData uri="http://schemas.openxmlformats.org/presentationml/2006/ole">
            <p:oleObj spid="_x0000_s12294" name="Equation" r:id="rId7" imgW="1701720" imgH="4698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828800" y="4200525"/>
            <a:ext cx="814388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843588" y="4200525"/>
            <a:ext cx="97155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643188" y="4200525"/>
            <a:ext cx="15716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6815138" y="4200525"/>
            <a:ext cx="154305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814513" y="5200650"/>
            <a:ext cx="97155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2786063" y="5200650"/>
            <a:ext cx="154305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829300" y="5200650"/>
            <a:ext cx="814388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6643688" y="5200650"/>
            <a:ext cx="15716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00088" y="5200650"/>
            <a:ext cx="3643312" cy="9715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729163" y="4200525"/>
            <a:ext cx="3643312" cy="9715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求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ln(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的二阶混合偏导数．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是否                        总成立？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练习题</a:t>
            </a:r>
            <a:endParaRPr lang="zh-CN" altLang="en-US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28750" y="2214563"/>
          <a:ext cx="2994025" cy="863600"/>
        </p:xfrm>
        <a:graphic>
          <a:graphicData uri="http://schemas.openxmlformats.org/presentationml/2006/ole">
            <p:oleObj spid="_x0000_s13314" name="Equation" r:id="rId3" imgW="1498320" imgH="431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856163" y="2214563"/>
          <a:ext cx="1573212" cy="863600"/>
        </p:xfrm>
        <a:graphic>
          <a:graphicData uri="http://schemas.openxmlformats.org/presentationml/2006/ole">
            <p:oleObj spid="_x0000_s13315" name="Equation" r:id="rId4" imgW="787320" imgH="4316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428750" y="3135313"/>
          <a:ext cx="4643438" cy="990600"/>
        </p:xfrm>
        <a:graphic>
          <a:graphicData uri="http://schemas.openxmlformats.org/presentationml/2006/ole">
            <p:oleObj spid="_x0000_s13316" name="Equation" r:id="rId5" imgW="2323800" imgH="49500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428750" y="4181475"/>
          <a:ext cx="4618038" cy="990600"/>
        </p:xfrm>
        <a:graphic>
          <a:graphicData uri="http://schemas.openxmlformats.org/presentationml/2006/ole">
            <p:oleObj spid="_x0000_s13317" name="Equation" r:id="rId6" imgW="2311200" imgH="49500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227263" y="5229225"/>
          <a:ext cx="1698625" cy="889000"/>
        </p:xfrm>
        <a:graphic>
          <a:graphicData uri="http://schemas.openxmlformats.org/presentationml/2006/ole">
            <p:oleObj spid="_x0000_s13318" name="Equation" r:id="rId7" imgW="85068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87538" y="2170113"/>
            <a:ext cx="2541587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07013" y="2170113"/>
            <a:ext cx="1357312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82813" y="3111500"/>
            <a:ext cx="41751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82813" y="4165600"/>
            <a:ext cx="41751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是否                        总成立？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不是！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i="1" baseline="-25000" smtClean="0"/>
              <a:t>xy</a:t>
            </a:r>
            <a:r>
              <a:rPr lang="en-US" altLang="zh-CN" smtClean="0"/>
              <a:t>(0,0) = −1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i="1" baseline="-25000" smtClean="0"/>
              <a:t>yx</a:t>
            </a:r>
            <a:r>
              <a:rPr lang="en-US" altLang="zh-CN" smtClean="0"/>
              <a:t>(0,0) = 1</a:t>
            </a:r>
            <a:r>
              <a:rPr lang="zh-CN" altLang="en-US" smtClean="0"/>
              <a:t>，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xy</a:t>
            </a:r>
            <a:r>
              <a:rPr lang="en-US" altLang="zh-CN" smtClean="0">
                <a:solidFill>
                  <a:srgbClr val="FF0000"/>
                </a:solidFill>
              </a:rPr>
              <a:t>(0,0)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xy</a:t>
            </a:r>
            <a:r>
              <a:rPr lang="en-US" altLang="zh-CN" smtClean="0">
                <a:solidFill>
                  <a:srgbClr val="FF0000"/>
                </a:solidFill>
              </a:rPr>
              <a:t>(0,0)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问题解答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28850" y="1285875"/>
          <a:ext cx="1698625" cy="889000"/>
        </p:xfrm>
        <a:graphic>
          <a:graphicData uri="http://schemas.openxmlformats.org/presentationml/2006/ole">
            <p:oleObj spid="_x0000_s14338" name="Equation" r:id="rId3" imgW="850680" imgH="4442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57338" y="2787650"/>
          <a:ext cx="4872037" cy="1498600"/>
        </p:xfrm>
        <a:graphic>
          <a:graphicData uri="http://schemas.openxmlformats.org/presentationml/2006/ole">
            <p:oleObj spid="_x0000_s14339" name="Equation" r:id="rId4" imgW="2438280" imgH="7491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57450" y="4600575"/>
            <a:ext cx="17573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214813" y="4600575"/>
            <a:ext cx="26431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动作按钮: 信息 8">
            <a:hlinkClick r:id="rId5" action="ppaction://hlinksldjump" highlightClick="1"/>
          </p:cNvPr>
          <p:cNvSpPr>
            <a:spLocks noChangeAspect="1"/>
          </p:cNvSpPr>
          <p:nvPr/>
        </p:nvSpPr>
        <p:spPr>
          <a:xfrm>
            <a:off x="8362950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19238" y="2125663"/>
          <a:ext cx="6089650" cy="1778000"/>
        </p:xfrm>
        <a:graphic>
          <a:graphicData uri="http://schemas.openxmlformats.org/presentationml/2006/ole">
            <p:oleObj spid="_x0000_s15362" name="Equation" r:id="rId3" imgW="3047760" imgH="8888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19238" y="4073525"/>
          <a:ext cx="6089650" cy="1778000"/>
        </p:xfrm>
        <a:graphic>
          <a:graphicData uri="http://schemas.openxmlformats.org/presentationml/2006/ole">
            <p:oleObj spid="_x0000_s15363" name="Equation" r:id="rId4" imgW="3047760" imgH="888840" progId="Equation.DSMT4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519238" y="455613"/>
          <a:ext cx="4948237" cy="1498600"/>
        </p:xfrm>
        <a:graphic>
          <a:graphicData uri="http://schemas.openxmlformats.org/presentationml/2006/ole">
            <p:oleObj spid="_x0000_s15364" name="Equation" r:id="rId5" imgW="2476440" imgH="749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19238" y="2125663"/>
          <a:ext cx="6089650" cy="1778000"/>
        </p:xfrm>
        <a:graphic>
          <a:graphicData uri="http://schemas.openxmlformats.org/presentationml/2006/ole">
            <p:oleObj spid="_x0000_s16386" name="Equation" r:id="rId3" imgW="3047760" imgH="888840" progId="Equation.DSMT4">
              <p:embed/>
            </p:oleObj>
          </a:graphicData>
        </a:graphic>
      </p:graphicFrame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1519238" y="455613"/>
          <a:ext cx="4948237" cy="1498600"/>
        </p:xfrm>
        <a:graphic>
          <a:graphicData uri="http://schemas.openxmlformats.org/presentationml/2006/ole">
            <p:oleObj spid="_x0000_s16387" name="Equation" r:id="rId4" imgW="2476440" imgH="74916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19238" y="4530725"/>
          <a:ext cx="6877050" cy="863600"/>
        </p:xfrm>
        <a:graphic>
          <a:graphicData uri="http://schemas.openxmlformats.org/presentationml/2006/ole">
            <p:oleObj spid="_x0000_s16388" name="Equation" r:id="rId5" imgW="344160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19238" y="2125663"/>
          <a:ext cx="6089650" cy="1778000"/>
        </p:xfrm>
        <a:graphic>
          <a:graphicData uri="http://schemas.openxmlformats.org/presentationml/2006/ole">
            <p:oleObj spid="_x0000_s17410" name="Equation" r:id="rId4" imgW="3047760" imgH="888840" progId="Equation.DSMT4">
              <p:embed/>
            </p:oleObj>
          </a:graphicData>
        </a:graphic>
      </p:graphicFrame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1519238" y="455613"/>
          <a:ext cx="4948237" cy="1498600"/>
        </p:xfrm>
        <a:graphic>
          <a:graphicData uri="http://schemas.openxmlformats.org/presentationml/2006/ole">
            <p:oleObj spid="_x0000_s17411" name="Equation" r:id="rId5" imgW="2476440" imgH="7491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19238" y="4543425"/>
          <a:ext cx="6572250" cy="838200"/>
        </p:xfrm>
        <a:graphic>
          <a:graphicData uri="http://schemas.openxmlformats.org/presentationml/2006/ole">
            <p:oleObj spid="_x0000_s17412" name="Equation" r:id="rId6" imgW="3288960" imgH="419040" progId="Equation.DSMT4">
              <p:embed/>
            </p:oleObj>
          </a:graphicData>
        </a:graphic>
      </p:graphicFrame>
      <p:sp>
        <p:nvSpPr>
          <p:cNvPr id="6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导数的定义</a:t>
            </a:r>
            <a:r>
              <a:rPr lang="en-US" altLang="zh-CN" smtClean="0">
                <a:solidFill>
                  <a:srgbClr val="0000FF"/>
                </a:solidFill>
              </a:rPr>
              <a:t>——</a:t>
            </a:r>
            <a:r>
              <a:rPr lang="zh-CN" altLang="en-US" smtClean="0">
                <a:solidFill>
                  <a:srgbClr val="0000FF"/>
                </a:solidFill>
              </a:rPr>
              <a:t>增量比的极限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导数的几何意义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割线的斜率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切线的斜率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回顾：导数的概念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200150" y="1995488"/>
          <a:ext cx="6745288" cy="965200"/>
        </p:xfrm>
        <a:graphic>
          <a:graphicData uri="http://schemas.openxmlformats.org/presentationml/2006/ole">
            <p:oleObj spid="_x0000_s1026" name="Equation" r:id="rId3" imgW="3377880" imgH="4824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00563" y="2044700"/>
            <a:ext cx="344170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5883275" y="5761038"/>
          <a:ext cx="306388" cy="282575"/>
        </p:xfrm>
        <a:graphic>
          <a:graphicData uri="http://schemas.openxmlformats.org/presentationml/2006/ole">
            <p:oleObj spid="_x0000_s1027" name="Equation" r:id="rId4" imgW="152280" imgH="139680" progId="Equation.DSMT4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6557963" y="5713413"/>
          <a:ext cx="280987" cy="331787"/>
        </p:xfrm>
        <a:graphic>
          <a:graphicData uri="http://schemas.openxmlformats.org/presentationml/2006/ole">
            <p:oleObj spid="_x0000_s1028" name="Equation" r:id="rId5" imgW="139680" imgH="164880" progId="Equation.DSMT4">
              <p:embed/>
            </p:oleObj>
          </a:graphicData>
        </a:graphic>
      </p:graphicFrame>
      <p:grpSp>
        <p:nvGrpSpPr>
          <p:cNvPr id="8" name="组合 57"/>
          <p:cNvGrpSpPr>
            <a:grpSpLocks/>
          </p:cNvGrpSpPr>
          <p:nvPr/>
        </p:nvGrpSpPr>
        <p:grpSpPr bwMode="auto">
          <a:xfrm>
            <a:off x="6638925" y="5538788"/>
            <a:ext cx="360363" cy="962025"/>
            <a:chOff x="6501535" y="2682550"/>
            <a:chExt cx="360363" cy="960990"/>
          </a:xfrm>
        </p:grpSpPr>
        <p:sp>
          <p:nvSpPr>
            <p:cNvPr id="1067" name="Line 8"/>
            <p:cNvSpPr>
              <a:spLocks noChangeShapeType="1"/>
            </p:cNvSpPr>
            <p:nvPr/>
          </p:nvSpPr>
          <p:spPr bwMode="auto">
            <a:xfrm>
              <a:off x="6681716" y="2682550"/>
              <a:ext cx="0" cy="46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1" name="Object 18"/>
            <p:cNvGraphicFramePr>
              <a:graphicFrameLocks noChangeAspect="1"/>
            </p:cNvGraphicFramePr>
            <p:nvPr/>
          </p:nvGraphicFramePr>
          <p:xfrm>
            <a:off x="6501535" y="3184751"/>
            <a:ext cx="360363" cy="458789"/>
          </p:xfrm>
          <a:graphic>
            <a:graphicData uri="http://schemas.openxmlformats.org/presentationml/2006/ole">
              <p:oleObj spid="_x0000_s1041" name="Equation" r:id="rId6" imgW="177480" imgH="228600" progId="Equation.DSMT4">
                <p:embed/>
              </p:oleObj>
            </a:graphicData>
          </a:graphic>
        </p:graphicFrame>
      </p:grpSp>
      <p:grpSp>
        <p:nvGrpSpPr>
          <p:cNvPr id="9" name="组合 58"/>
          <p:cNvGrpSpPr>
            <a:grpSpLocks/>
          </p:cNvGrpSpPr>
          <p:nvPr/>
        </p:nvGrpSpPr>
        <p:grpSpPr bwMode="auto">
          <a:xfrm>
            <a:off x="7354888" y="4495800"/>
            <a:ext cx="1046162" cy="2005013"/>
            <a:chOff x="7216774" y="1638550"/>
            <a:chExt cx="1046162" cy="2005701"/>
          </a:xfrm>
        </p:grpSpPr>
        <p:sp>
          <p:nvSpPr>
            <p:cNvPr id="1066" name="Line 11"/>
            <p:cNvSpPr>
              <a:spLocks noChangeShapeType="1"/>
            </p:cNvSpPr>
            <p:nvPr/>
          </p:nvSpPr>
          <p:spPr bwMode="auto">
            <a:xfrm>
              <a:off x="7739928" y="1638550"/>
              <a:ext cx="0" cy="151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0" name="Object 19"/>
            <p:cNvGraphicFramePr>
              <a:graphicFrameLocks noChangeAspect="1"/>
            </p:cNvGraphicFramePr>
            <p:nvPr/>
          </p:nvGraphicFramePr>
          <p:xfrm>
            <a:off x="7216774" y="3185463"/>
            <a:ext cx="1046162" cy="458788"/>
          </p:xfrm>
          <a:graphic>
            <a:graphicData uri="http://schemas.openxmlformats.org/presentationml/2006/ole">
              <p:oleObj spid="_x0000_s1040" name="Equation" r:id="rId7" imgW="520560" imgH="228600" progId="Equation.DSMT4">
                <p:embed/>
              </p:oleObj>
            </a:graphicData>
          </a:graphic>
        </p:graphicFrame>
      </p:grpSp>
      <p:grpSp>
        <p:nvGrpSpPr>
          <p:cNvPr id="10" name="组合 53"/>
          <p:cNvGrpSpPr>
            <a:grpSpLocks/>
          </p:cNvGrpSpPr>
          <p:nvPr/>
        </p:nvGrpSpPr>
        <p:grpSpPr bwMode="auto">
          <a:xfrm>
            <a:off x="4786313" y="3395663"/>
            <a:ext cx="4048125" cy="3054350"/>
            <a:chOff x="4648200" y="539295"/>
            <a:chExt cx="4048125" cy="3054805"/>
          </a:xfrm>
        </p:grpSpPr>
        <p:sp>
          <p:nvSpPr>
            <p:cNvPr id="1063" name="Line 15"/>
            <p:cNvSpPr>
              <a:spLocks noChangeShapeType="1"/>
            </p:cNvSpPr>
            <p:nvPr/>
          </p:nvSpPr>
          <p:spPr bwMode="auto">
            <a:xfrm>
              <a:off x="4648200" y="3136900"/>
              <a:ext cx="396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16"/>
            <p:cNvSpPr>
              <a:spLocks noChangeShapeType="1"/>
            </p:cNvSpPr>
            <p:nvPr/>
          </p:nvSpPr>
          <p:spPr bwMode="auto">
            <a:xfrm flipV="1">
              <a:off x="5105400" y="6985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6" name="Object 20"/>
            <p:cNvGraphicFramePr>
              <a:graphicFrameLocks noChangeAspect="1"/>
            </p:cNvGraphicFramePr>
            <p:nvPr/>
          </p:nvGraphicFramePr>
          <p:xfrm>
            <a:off x="4728944" y="3157316"/>
            <a:ext cx="334963" cy="357187"/>
          </p:xfrm>
          <a:graphic>
            <a:graphicData uri="http://schemas.openxmlformats.org/presentationml/2006/ole">
              <p:oleObj spid="_x0000_s1036" name="Equation" r:id="rId8" imgW="164880" imgH="177480" progId="Equation.DSMT4">
                <p:embed/>
              </p:oleObj>
            </a:graphicData>
          </a:graphic>
        </p:graphicFrame>
        <p:graphicFrame>
          <p:nvGraphicFramePr>
            <p:cNvPr id="1037" name="Object 21"/>
            <p:cNvGraphicFramePr>
              <a:graphicFrameLocks noChangeAspect="1"/>
            </p:cNvGraphicFramePr>
            <p:nvPr/>
          </p:nvGraphicFramePr>
          <p:xfrm>
            <a:off x="8415338" y="3273651"/>
            <a:ext cx="280987" cy="280988"/>
          </p:xfrm>
          <a:graphic>
            <a:graphicData uri="http://schemas.openxmlformats.org/presentationml/2006/ole">
              <p:oleObj spid="_x0000_s1037" name="Equation" r:id="rId9" imgW="139680" imgH="139680" progId="Equation.DSMT4">
                <p:embed/>
              </p:oleObj>
            </a:graphicData>
          </a:graphic>
        </p:graphicFrame>
        <p:graphicFrame>
          <p:nvGraphicFramePr>
            <p:cNvPr id="1038" name="Object 22"/>
            <p:cNvGraphicFramePr>
              <a:graphicFrameLocks noChangeAspect="1"/>
            </p:cNvGraphicFramePr>
            <p:nvPr/>
          </p:nvGraphicFramePr>
          <p:xfrm>
            <a:off x="4728944" y="642918"/>
            <a:ext cx="280988" cy="331788"/>
          </p:xfrm>
          <a:graphic>
            <a:graphicData uri="http://schemas.openxmlformats.org/presentationml/2006/ole">
              <p:oleObj spid="_x0000_s1038" name="Equation" r:id="rId10" imgW="139680" imgH="164880" progId="Equation.DSMT4">
                <p:embed/>
              </p:oleObj>
            </a:graphicData>
          </a:graphic>
        </p:graphicFrame>
        <p:sp>
          <p:nvSpPr>
            <p:cNvPr id="1065" name="Arc 20"/>
            <p:cNvSpPr>
              <a:spLocks/>
            </p:cNvSpPr>
            <p:nvPr/>
          </p:nvSpPr>
          <p:spPr bwMode="auto">
            <a:xfrm rot="1220612" flipH="1">
              <a:off x="5909204" y="539295"/>
              <a:ext cx="1702379" cy="2547938"/>
            </a:xfrm>
            <a:custGeom>
              <a:avLst/>
              <a:gdLst>
                <a:gd name="T0" fmla="*/ 2147483647 w 21600"/>
                <a:gd name="T1" fmla="*/ 2147483647 h 28873"/>
                <a:gd name="T2" fmla="*/ 2147483647 w 21600"/>
                <a:gd name="T3" fmla="*/ 0 h 28873"/>
                <a:gd name="T4" fmla="*/ 2147483647 w 21600"/>
                <a:gd name="T5" fmla="*/ 2147483647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9" name="Object 23"/>
            <p:cNvGraphicFramePr>
              <a:graphicFrameLocks noChangeAspect="1"/>
            </p:cNvGraphicFramePr>
            <p:nvPr/>
          </p:nvGraphicFramePr>
          <p:xfrm>
            <a:off x="6470672" y="1152525"/>
            <a:ext cx="1244600" cy="406400"/>
          </p:xfrm>
          <a:graphic>
            <a:graphicData uri="http://schemas.openxmlformats.org/presentationml/2006/ole">
              <p:oleObj spid="_x0000_s1039" name="Equation" r:id="rId11" imgW="622080" imgH="203040" progId="Equation.DSMT4">
                <p:embed/>
              </p:oleObj>
            </a:graphicData>
          </a:graphic>
        </p:graphicFrame>
      </p:grp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6367463" y="3941763"/>
            <a:ext cx="2057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54"/>
          <p:cNvGrpSpPr>
            <a:grpSpLocks/>
          </p:cNvGrpSpPr>
          <p:nvPr/>
        </p:nvGrpSpPr>
        <p:grpSpPr bwMode="auto">
          <a:xfrm>
            <a:off x="6556375" y="5062538"/>
            <a:ext cx="406400" cy="522287"/>
            <a:chOff x="6418560" y="2206608"/>
            <a:chExt cx="406400" cy="522288"/>
          </a:xfrm>
        </p:grpSpPr>
        <p:graphicFrame>
          <p:nvGraphicFramePr>
            <p:cNvPr id="1035" name="Object 26"/>
            <p:cNvGraphicFramePr>
              <a:graphicFrameLocks noChangeAspect="1"/>
            </p:cNvGraphicFramePr>
            <p:nvPr/>
          </p:nvGraphicFramePr>
          <p:xfrm>
            <a:off x="6418560" y="2206608"/>
            <a:ext cx="406400" cy="327025"/>
          </p:xfrm>
          <a:graphic>
            <a:graphicData uri="http://schemas.openxmlformats.org/presentationml/2006/ole">
              <p:oleObj spid="_x0000_s1035" name="Equation" r:id="rId12" imgW="203040" imgH="164880" progId="Equation.DSMT4">
                <p:embed/>
              </p:oleObj>
            </a:graphicData>
          </a:graphic>
        </p:graphicFrame>
        <p:sp>
          <p:nvSpPr>
            <p:cNvPr id="1062" name="Oval 28"/>
            <p:cNvSpPr>
              <a:spLocks noChangeArrowheads="1"/>
            </p:cNvSpPr>
            <p:nvPr/>
          </p:nvSpPr>
          <p:spPr bwMode="auto">
            <a:xfrm>
              <a:off x="6627741" y="2620946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56"/>
          <p:cNvGrpSpPr>
            <a:grpSpLocks/>
          </p:cNvGrpSpPr>
          <p:nvPr/>
        </p:nvGrpSpPr>
        <p:grpSpPr bwMode="auto">
          <a:xfrm>
            <a:off x="7824788" y="4313238"/>
            <a:ext cx="628650" cy="330200"/>
            <a:chOff x="7685953" y="1499028"/>
            <a:chExt cx="629396" cy="330200"/>
          </a:xfrm>
        </p:grpSpPr>
        <p:graphicFrame>
          <p:nvGraphicFramePr>
            <p:cNvPr id="1034" name="Object 25"/>
            <p:cNvGraphicFramePr>
              <a:graphicFrameLocks noChangeAspect="1"/>
            </p:cNvGraphicFramePr>
            <p:nvPr/>
          </p:nvGraphicFramePr>
          <p:xfrm>
            <a:off x="7929586" y="1499028"/>
            <a:ext cx="385763" cy="330200"/>
          </p:xfrm>
          <a:graphic>
            <a:graphicData uri="http://schemas.openxmlformats.org/presentationml/2006/ole">
              <p:oleObj spid="_x0000_s1034" name="Equation" r:id="rId13" imgW="190440" imgH="164880" progId="Equation.DSMT4">
                <p:embed/>
              </p:oleObj>
            </a:graphicData>
          </a:graphic>
        </p:graphicFrame>
        <p:sp>
          <p:nvSpPr>
            <p:cNvPr id="1061" name="Oval 28"/>
            <p:cNvSpPr>
              <a:spLocks noChangeArrowheads="1"/>
            </p:cNvSpPr>
            <p:nvPr/>
          </p:nvSpPr>
          <p:spPr bwMode="auto">
            <a:xfrm>
              <a:off x="7685953" y="1610153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6873875" y="5526088"/>
            <a:ext cx="100806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6886575" y="5532438"/>
            <a:ext cx="1008063" cy="366712"/>
            <a:chOff x="3991" y="3615"/>
            <a:chExt cx="635" cy="231"/>
          </a:xfrm>
        </p:grpSpPr>
        <p:sp>
          <p:nvSpPr>
            <p:cNvPr id="1060" name="Line 22"/>
            <p:cNvSpPr>
              <a:spLocks noChangeShapeType="1"/>
            </p:cNvSpPr>
            <p:nvPr/>
          </p:nvSpPr>
          <p:spPr bwMode="auto">
            <a:xfrm>
              <a:off x="3991" y="3615"/>
              <a:ext cx="635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3" name="Object 13"/>
            <p:cNvGraphicFramePr>
              <a:graphicFrameLocks noChangeAspect="1"/>
            </p:cNvGraphicFramePr>
            <p:nvPr/>
          </p:nvGraphicFramePr>
          <p:xfrm>
            <a:off x="4163" y="3621"/>
            <a:ext cx="290" cy="225"/>
          </p:xfrm>
          <a:graphic>
            <a:graphicData uri="http://schemas.openxmlformats.org/presentationml/2006/ole">
              <p:oleObj spid="_x0000_s1033" name="Equation" r:id="rId14" imgW="228600" imgH="177480" progId="Equation.DSMT4">
                <p:embed/>
              </p:oleObj>
            </a:graphicData>
          </a:graphic>
        </p:graphicFrame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7880350" y="4522788"/>
            <a:ext cx="449263" cy="1008062"/>
            <a:chOff x="4663" y="2999"/>
            <a:chExt cx="283" cy="635"/>
          </a:xfrm>
        </p:grpSpPr>
        <p:sp>
          <p:nvSpPr>
            <p:cNvPr id="1059" name="Line 25"/>
            <p:cNvSpPr>
              <a:spLocks noChangeShapeType="1"/>
            </p:cNvSpPr>
            <p:nvPr/>
          </p:nvSpPr>
          <p:spPr bwMode="auto">
            <a:xfrm flipV="1">
              <a:off x="4663" y="2999"/>
              <a:ext cx="0" cy="63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2" name="Object 14"/>
            <p:cNvGraphicFramePr>
              <a:graphicFrameLocks noChangeAspect="1"/>
            </p:cNvGraphicFramePr>
            <p:nvPr/>
          </p:nvGraphicFramePr>
          <p:xfrm>
            <a:off x="4678" y="3190"/>
            <a:ext cx="268" cy="254"/>
          </p:xfrm>
          <a:graphic>
            <a:graphicData uri="http://schemas.openxmlformats.org/presentationml/2006/ole">
              <p:oleObj spid="_x0000_s1032" name="Equation" r:id="rId15" imgW="215640" imgH="203040" progId="Equation.DSMT4">
                <p:embed/>
              </p:oleObj>
            </a:graphicData>
          </a:graphic>
        </p:graphicFrame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5210175" y="5068888"/>
            <a:ext cx="3436938" cy="919162"/>
            <a:chOff x="3177" y="1367"/>
            <a:chExt cx="2165" cy="579"/>
          </a:xfrm>
        </p:grpSpPr>
        <p:sp>
          <p:nvSpPr>
            <p:cNvPr id="1058" name="Line 5"/>
            <p:cNvSpPr>
              <a:spLocks noChangeShapeType="1"/>
            </p:cNvSpPr>
            <p:nvPr/>
          </p:nvSpPr>
          <p:spPr bwMode="auto">
            <a:xfrm flipV="1">
              <a:off x="3177" y="1367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17"/>
            <p:cNvGraphicFramePr>
              <a:graphicFrameLocks noChangeAspect="1"/>
            </p:cNvGraphicFramePr>
            <p:nvPr/>
          </p:nvGraphicFramePr>
          <p:xfrm>
            <a:off x="5149" y="1441"/>
            <a:ext cx="193" cy="206"/>
          </p:xfrm>
          <a:graphic>
            <a:graphicData uri="http://schemas.openxmlformats.org/presentationml/2006/ole">
              <p:oleObj spid="_x0000_s1031" name="Equation" r:id="rId16" imgW="152280" imgH="164880" progId="Equation.DSMT4">
                <p:embed/>
              </p:oleObj>
            </a:graphicData>
          </a:graphic>
        </p:graphicFrame>
      </p:grp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530475" y="3544888"/>
          <a:ext cx="1470025" cy="812800"/>
        </p:xfrm>
        <a:graphic>
          <a:graphicData uri="http://schemas.openxmlformats.org/presentationml/2006/ole">
            <p:oleObj spid="_x0000_s1029" name="Equation" r:id="rId17" imgW="736560" imgH="406080" progId="Equation.DSMT4">
              <p:embed/>
            </p:oleObj>
          </a:graphicData>
        </a:graphic>
      </p:graphicFrame>
      <p:graphicFrame>
        <p:nvGraphicFramePr>
          <p:cNvPr id="40" name="Object 29"/>
          <p:cNvGraphicFramePr>
            <a:graphicFrameLocks noChangeAspect="1"/>
          </p:cNvGraphicFramePr>
          <p:nvPr/>
        </p:nvGraphicFramePr>
        <p:xfrm>
          <a:off x="2530475" y="4887913"/>
          <a:ext cx="2001838" cy="812800"/>
        </p:xfrm>
        <a:graphic>
          <a:graphicData uri="http://schemas.openxmlformats.org/presentationml/2006/ole">
            <p:oleObj spid="_x0000_s1030" name="Equation" r:id="rId18" imgW="1002960" imgH="406080" progId="Equation.DSMT4">
              <p:embed/>
            </p:oleObj>
          </a:graphicData>
        </a:graphic>
      </p:graphicFrame>
      <p:sp>
        <p:nvSpPr>
          <p:cNvPr id="42" name="下箭头 41"/>
          <p:cNvSpPr>
            <a:spLocks noChangeArrowheads="1"/>
          </p:cNvSpPr>
          <p:nvPr/>
        </p:nvSpPr>
        <p:spPr bwMode="auto">
          <a:xfrm>
            <a:off x="1500188" y="4257675"/>
            <a:ext cx="357187" cy="720725"/>
          </a:xfrm>
          <a:prstGeom prst="down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3175" algn="ctr">
            <a:solidFill>
              <a:srgbClr val="1E768C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214438" y="2044700"/>
            <a:ext cx="114300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357438" y="2044700"/>
            <a:ext cx="118745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22" grpId="0" animBg="1"/>
      <p:bldP spid="42" grpId="0" animBg="1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课本</a:t>
            </a:r>
            <a:r>
              <a:rPr lang="en-US" altLang="zh-CN" smtClean="0">
                <a:effectLst/>
              </a:rPr>
              <a:t>P.70</a:t>
            </a:r>
            <a:r>
              <a:rPr lang="zh-CN" altLang="en-US" smtClean="0">
                <a:effectLst/>
              </a:rPr>
              <a:t>的定理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若函数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的两个二阶混合偏导数在区域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内连续，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则这两个二阶混合偏导数相等，即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该定理表明：二阶混合偏导数在连续的条件下与求偏导的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次序无关．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659188" y="2551113"/>
          <a:ext cx="1825625" cy="889000"/>
        </p:xfrm>
        <a:graphic>
          <a:graphicData uri="http://schemas.openxmlformats.org/presentationml/2006/ole">
            <p:oleObj spid="_x0000_s18434" name="Equation" r:id="rId3" imgW="914400" imgH="444240" progId="Equation.DSMT4">
              <p:embed/>
            </p:oleObj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37463" y="1484313"/>
            <a:ext cx="6477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9 − 2</a:t>
            </a:r>
          </a:p>
          <a:p>
            <a:pPr lvl="1"/>
            <a:r>
              <a:rPr lang="en-US" altLang="zh-CN" smtClean="0"/>
              <a:t>1(5)(8)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7</a:t>
            </a:r>
          </a:p>
          <a:p>
            <a:pPr lvl="1"/>
            <a:r>
              <a:rPr lang="en-US" altLang="zh-CN" smtClean="0"/>
              <a:t>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一个受到多种因素制约的变量，在其它因素固定不变的情况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下，该变量只随一种因素变化的变化率问题，反映在数学上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就是多元函数在其它自变量固定不变时，函数随一个自变量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变化的变化率问题，这就是偏导数．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偏导数的背景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的某一邻域内有定义，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y</a:t>
            </a:r>
            <a:r>
              <a:rPr lang="zh-CN" altLang="en-US" smtClean="0"/>
              <a:t> 固定在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 而 </a:t>
            </a:r>
            <a:r>
              <a:rPr lang="en-US" altLang="zh-CN" i="1" smtClean="0"/>
              <a:t>x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处有增量 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smtClean="0"/>
              <a:t> 时，函数对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zh-CN" altLang="en-US" smtClean="0"/>
              <a:t>有</a:t>
            </a:r>
            <a:r>
              <a:rPr lang="zh-CN" altLang="en-US" smtClean="0">
                <a:solidFill>
                  <a:srgbClr val="FF0000"/>
                </a:solidFill>
              </a:rPr>
              <a:t>偏增量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                                                       存在，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则称此极限为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r>
              <a:rPr lang="zh-CN" altLang="en-US" smtClean="0"/>
              <a:t>，记为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偏导数的概念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381125" y="3143250"/>
          <a:ext cx="3905250" cy="812800"/>
        </p:xfrm>
        <a:graphic>
          <a:graphicData uri="http://schemas.openxmlformats.org/presentationml/2006/ole">
            <p:oleObj spid="_x0000_s2050" name="Equation" r:id="rId3" imgW="195552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925763" y="4714875"/>
          <a:ext cx="3292475" cy="1041400"/>
        </p:xfrm>
        <a:graphic>
          <a:graphicData uri="http://schemas.openxmlformats.org/presentationml/2006/ole">
            <p:oleObj spid="_x0000_s2051" name="Equation" r:id="rId4" imgW="1650960" imgH="520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偏导数的概念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84350" y="1989138"/>
          <a:ext cx="5578475" cy="812800"/>
        </p:xfrm>
        <a:graphic>
          <a:graphicData uri="http://schemas.openxmlformats.org/presentationml/2006/ole">
            <p:oleObj spid="_x0000_s3074" name="Equation" r:id="rId3" imgW="27939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09750" y="3284538"/>
          <a:ext cx="5527675" cy="863600"/>
        </p:xfrm>
        <a:graphic>
          <a:graphicData uri="http://schemas.openxmlformats.org/presentationml/2006/ole">
            <p:oleObj spid="_x0000_s3075" name="Equation" r:id="rId4" imgW="2768400" imgH="4316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57638" y="3286125"/>
            <a:ext cx="2011362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72000" y="3771900"/>
            <a:ext cx="2011363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57563" y="3471863"/>
            <a:ext cx="539750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1728788" y="3471863"/>
            <a:ext cx="1643062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偏导数的概念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84350" y="1989138"/>
          <a:ext cx="5578475" cy="812800"/>
        </p:xfrm>
        <a:graphic>
          <a:graphicData uri="http://schemas.openxmlformats.org/presentationml/2006/ole">
            <p:oleObj spid="_x0000_s4098" name="Equation" r:id="rId3" imgW="27939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09750" y="3284538"/>
          <a:ext cx="5527675" cy="863600"/>
        </p:xfrm>
        <a:graphic>
          <a:graphicData uri="http://schemas.openxmlformats.org/presentationml/2006/ole">
            <p:oleObj spid="_x0000_s4099" name="Equation" r:id="rId4" imgW="2768400" imgH="4316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57638" y="3286125"/>
            <a:ext cx="2011362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572000" y="3771900"/>
            <a:ext cx="2011363" cy="3857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57563" y="3471863"/>
            <a:ext cx="539750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1728788" y="3471863"/>
            <a:ext cx="1643062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957638" y="1989138"/>
            <a:ext cx="2011362" cy="3857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72000" y="2474913"/>
            <a:ext cx="2011363" cy="3857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357563" y="2174875"/>
            <a:ext cx="539750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1728788" y="2174875"/>
            <a:ext cx="1643062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对自变量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的偏导函数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对自变量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的偏导函数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的偏导数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偏导数的概念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84350" y="1989138"/>
          <a:ext cx="5578475" cy="812800"/>
        </p:xfrm>
        <a:graphic>
          <a:graphicData uri="http://schemas.openxmlformats.org/presentationml/2006/ole">
            <p:oleObj spid="_x0000_s5122" name="Equation" r:id="rId3" imgW="27939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09750" y="3284538"/>
          <a:ext cx="5527675" cy="863600"/>
        </p:xfrm>
        <a:graphic>
          <a:graphicData uri="http://schemas.openxmlformats.org/presentationml/2006/ole">
            <p:oleObj spid="_x0000_s5123" name="Equation" r:id="rId4" imgW="2768400" imgH="431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125663" y="1989138"/>
          <a:ext cx="4894262" cy="812800"/>
        </p:xfrm>
        <a:graphic>
          <a:graphicData uri="http://schemas.openxmlformats.org/presentationml/2006/ole">
            <p:oleObj spid="_x0000_s5124" name="Equation" r:id="rId5" imgW="245088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138363" y="3284538"/>
          <a:ext cx="4868862" cy="863600"/>
        </p:xfrm>
        <a:graphic>
          <a:graphicData uri="http://schemas.openxmlformats.org/presentationml/2006/ole">
            <p:oleObj spid="_x0000_s5125" name="Equation" r:id="rId6" imgW="24382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560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16512"/>
          </a:xfrm>
        </p:spPr>
        <p:txBody>
          <a:bodyPr/>
          <a:lstStyle/>
          <a:p>
            <a:pPr>
              <a:defRPr/>
            </a:pP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) </a:t>
            </a:r>
            <a:r>
              <a:rPr lang="zh-CN" altLang="en-US" dirty="0" smtClean="0">
                <a:solidFill>
                  <a:srgbClr val="0000FF"/>
                </a:solidFill>
              </a:rPr>
              <a:t>对自变量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的偏导函数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) </a:t>
            </a:r>
            <a:r>
              <a:rPr lang="zh-CN" altLang="en-US" dirty="0" smtClean="0">
                <a:solidFill>
                  <a:srgbClr val="0000FF"/>
                </a:solidFill>
              </a:rPr>
              <a:t>对自变量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的偏导函数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课本</a:t>
            </a:r>
            <a:r>
              <a:rPr lang="en-US" altLang="zh-CN" dirty="0" smtClean="0">
                <a:solidFill>
                  <a:srgbClr val="0000FF"/>
                </a:solidFill>
              </a:rPr>
              <a:t>P.66</a:t>
            </a:r>
            <a:r>
              <a:rPr lang="zh-CN" altLang="en-US" dirty="0" smtClean="0">
                <a:solidFill>
                  <a:srgbClr val="0000FF"/>
                </a:solidFill>
              </a:rPr>
              <a:t>说明：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566737" indent="-457200">
              <a:lnSpc>
                <a:spcPct val="150000"/>
              </a:lnSpc>
              <a:buClr>
                <a:srgbClr val="FF0000"/>
              </a:buClr>
              <a:buSzPct val="100000"/>
              <a:buFont typeface="+mj-ea"/>
              <a:buAutoNum type="circleNumDbPlain"/>
              <a:defRPr/>
            </a:pPr>
            <a:r>
              <a:rPr lang="en-US" altLang="zh-CN" dirty="0" smtClean="0"/>
              <a:t>    </a:t>
            </a:r>
          </a:p>
          <a:p>
            <a:pPr marL="566737" indent="-457200">
              <a:buClr>
                <a:srgbClr val="FF0000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/>
              <a:t>在求多元函数对某个自变量的偏导数时，只需把其余自变量看作常数，然后直接利用一元函数的求导公式及复</a:t>
            </a:r>
            <a:endParaRPr lang="en-US" altLang="zh-CN" dirty="0" smtClean="0"/>
          </a:p>
          <a:p>
            <a:pPr marL="566737" indent="-457200" algn="ctr">
              <a:buClr>
                <a:srgbClr val="FF0000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合函数求导法则来计算．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偏导数的概念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125663" y="1989138"/>
          <a:ext cx="4894262" cy="812800"/>
        </p:xfrm>
        <a:graphic>
          <a:graphicData uri="http://schemas.openxmlformats.org/presentationml/2006/ole">
            <p:oleObj spid="_x0000_s6146" name="Equation" r:id="rId3" imgW="2450880" imgH="40608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38363" y="3286125"/>
          <a:ext cx="4868862" cy="863600"/>
        </p:xfrm>
        <a:graphic>
          <a:graphicData uri="http://schemas.openxmlformats.org/presentationml/2006/ole">
            <p:oleObj spid="_x0000_s6147" name="Equation" r:id="rId4" imgW="2438280" imgH="4316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971550" y="4652963"/>
          <a:ext cx="3448050" cy="558800"/>
        </p:xfrm>
        <a:graphic>
          <a:graphicData uri="http://schemas.openxmlformats.org/presentationml/2006/ole">
            <p:oleObj spid="_x0000_s6148" name="Equation" r:id="rId5" imgW="1726920" imgH="27936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643438" y="4600575"/>
          <a:ext cx="3448050" cy="660400"/>
        </p:xfrm>
        <a:graphic>
          <a:graphicData uri="http://schemas.openxmlformats.org/presentationml/2006/ole">
            <p:oleObj spid="_x0000_s6149" name="Equation" r:id="rId6" imgW="1726920" imgH="330120" progId="Equation.DSMT4">
              <p:embed/>
            </p:oleObj>
          </a:graphicData>
        </a:graphic>
      </p:graphicFrame>
      <p:sp>
        <p:nvSpPr>
          <p:cNvPr id="8" name="右大括号 7"/>
          <p:cNvSpPr/>
          <p:nvPr/>
        </p:nvSpPr>
        <p:spPr>
          <a:xfrm>
            <a:off x="7019925" y="2251075"/>
            <a:ext cx="215900" cy="1584325"/>
          </a:xfrm>
          <a:prstGeom prst="rightBrace">
            <a:avLst>
              <a:gd name="adj1" fmla="val 29037"/>
              <a:gd name="adj2" fmla="val 51255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32638" y="2720975"/>
            <a:ext cx="1858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都是关于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的二元函数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mtClean="0">
                <a:effectLst/>
              </a:rPr>
              <a:t>P.67~P.68</a:t>
            </a:r>
            <a:r>
              <a:rPr lang="zh-CN" altLang="en-US" smtClean="0">
                <a:effectLst/>
              </a:rPr>
              <a:t>的例题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x 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（</a:t>
            </a:r>
            <a:r>
              <a:rPr lang="en-US" altLang="zh-CN" i="1" smtClean="0"/>
              <a:t>x</a:t>
            </a:r>
            <a:r>
              <a:rPr lang="en-US" altLang="zh-CN" smtClean="0"/>
              <a:t> &gt; 0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1</a:t>
            </a:r>
            <a:r>
              <a:rPr lang="zh-CN" altLang="en-US" smtClean="0"/>
              <a:t>），求证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的偏导数．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已知理想气体的状态方程 </a:t>
            </a:r>
            <a:r>
              <a:rPr lang="en-US" altLang="zh-CN" i="1" smtClean="0"/>
              <a:t>pV</a:t>
            </a:r>
            <a:r>
              <a:rPr lang="en-US" altLang="zh-CN" smtClean="0"/>
              <a:t> = </a:t>
            </a:r>
            <a:r>
              <a:rPr lang="en-US" altLang="zh-CN" i="1" smtClean="0"/>
              <a:t>RT</a:t>
            </a:r>
            <a:r>
              <a:rPr lang="zh-CN" altLang="en-US" smtClean="0"/>
              <a:t>（</a:t>
            </a:r>
            <a:r>
              <a:rPr lang="en-US" altLang="zh-CN" i="1" smtClean="0"/>
              <a:t>R</a:t>
            </a:r>
            <a:r>
              <a:rPr lang="zh-CN" altLang="en-US" smtClean="0"/>
              <a:t>为常数），求证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589588" y="1370013"/>
          <a:ext cx="2611437" cy="863600"/>
        </p:xfrm>
        <a:graphic>
          <a:graphicData uri="http://schemas.openxmlformats.org/presentationml/2006/ole">
            <p:oleObj spid="_x0000_s7170" name="Equation" r:id="rId4" imgW="1307880" imgH="4316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68463" y="2781300"/>
          <a:ext cx="2255837" cy="558800"/>
        </p:xfrm>
        <a:graphic>
          <a:graphicData uri="http://schemas.openxmlformats.org/presentationml/2006/ole">
            <p:oleObj spid="_x0000_s7171" name="Equation" r:id="rId5" imgW="1130040" imgH="27936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355975" y="4292600"/>
          <a:ext cx="2432050" cy="863600"/>
        </p:xfrm>
        <a:graphic>
          <a:graphicData uri="http://schemas.openxmlformats.org/presentationml/2006/ole">
            <p:oleObj spid="_x0000_s7172" name="Equation" r:id="rId6" imgW="1218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8133</TotalTime>
  <Words>945</Words>
  <Application>Microsoft Office PowerPoint</Application>
  <PresentationFormat>全屏显示(4:3)</PresentationFormat>
  <Paragraphs>155</Paragraphs>
  <Slides>21</Slides>
  <Notes>1</Notes>
  <HiddenSlides>5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MathType 6.0 Equation</vt:lpstr>
      <vt:lpstr>MathType 5.0 Equation</vt:lpstr>
      <vt:lpstr>第九章  多元函数微分法及其应用</vt:lpstr>
      <vt:lpstr>回顾：导数的概念</vt:lpstr>
      <vt:lpstr>偏导数的背景</vt:lpstr>
      <vt:lpstr>偏导数的概念</vt:lpstr>
      <vt:lpstr>偏导数的概念</vt:lpstr>
      <vt:lpstr>偏导数的概念</vt:lpstr>
      <vt:lpstr>偏导数的概念</vt:lpstr>
      <vt:lpstr>偏导数的概念</vt:lpstr>
      <vt:lpstr>P.67~P.68的例题</vt:lpstr>
      <vt:lpstr>关于偏导数的几点说明（P.68 ~ P.69）</vt:lpstr>
      <vt:lpstr>连续、可导、可微</vt:lpstr>
      <vt:lpstr>例题（课本P.69）</vt:lpstr>
      <vt:lpstr>偏导数的几何意义（课本P.68）</vt:lpstr>
      <vt:lpstr>高阶偏导数（二阶及二阶以上的偏导数）</vt:lpstr>
      <vt:lpstr>练习题</vt:lpstr>
      <vt:lpstr>问题解答</vt:lpstr>
      <vt:lpstr>幻灯片 17</vt:lpstr>
      <vt:lpstr>幻灯片 18</vt:lpstr>
      <vt:lpstr>幻灯片 19</vt:lpstr>
      <vt:lpstr>课本P.70的定理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677</cp:revision>
  <dcterms:created xsi:type="dcterms:W3CDTF">2010-09-04T05:21:04Z</dcterms:created>
  <dcterms:modified xsi:type="dcterms:W3CDTF">2023-03-09T12:35:36Z</dcterms:modified>
</cp:coreProperties>
</file>