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705" r:id="rId2"/>
  </p:sldMasterIdLst>
  <p:notesMasterIdLst>
    <p:notesMasterId r:id="rId26"/>
  </p:notesMasterIdLst>
  <p:handoutMasterIdLst>
    <p:handoutMasterId r:id="rId27"/>
  </p:handoutMasterIdLst>
  <p:sldIdLst>
    <p:sldId id="538" r:id="rId3"/>
    <p:sldId id="527" r:id="rId4"/>
    <p:sldId id="528" r:id="rId5"/>
    <p:sldId id="515" r:id="rId6"/>
    <p:sldId id="526" r:id="rId7"/>
    <p:sldId id="516" r:id="rId8"/>
    <p:sldId id="521" r:id="rId9"/>
    <p:sldId id="529" r:id="rId10"/>
    <p:sldId id="522" r:id="rId11"/>
    <p:sldId id="530" r:id="rId12"/>
    <p:sldId id="540" r:id="rId13"/>
    <p:sldId id="535" r:id="rId14"/>
    <p:sldId id="523" r:id="rId15"/>
    <p:sldId id="531" r:id="rId16"/>
    <p:sldId id="532" r:id="rId17"/>
    <p:sldId id="519" r:id="rId18"/>
    <p:sldId id="524" r:id="rId19"/>
    <p:sldId id="539" r:id="rId20"/>
    <p:sldId id="533" r:id="rId21"/>
    <p:sldId id="534" r:id="rId22"/>
    <p:sldId id="541" r:id="rId23"/>
    <p:sldId id="543" r:id="rId24"/>
    <p:sldId id="536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33CC33"/>
    <a:srgbClr val="FFFF66"/>
    <a:srgbClr val="FFFF99"/>
    <a:srgbClr val="00CC66"/>
    <a:srgbClr val="FFCC66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Relationship Id="rId5" Type="http://schemas.openxmlformats.org/officeDocument/2006/relationships/image" Target="../media/image54.wmf"/><Relationship Id="rId4" Type="http://schemas.openxmlformats.org/officeDocument/2006/relationships/image" Target="../media/image53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4" Type="http://schemas.openxmlformats.org/officeDocument/2006/relationships/image" Target="../media/image6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13" Type="http://schemas.openxmlformats.org/officeDocument/2006/relationships/image" Target="../media/image16.wmf"/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12" Type="http://schemas.openxmlformats.org/officeDocument/2006/relationships/image" Target="../media/image15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11" Type="http://schemas.openxmlformats.org/officeDocument/2006/relationships/image" Target="../media/image14.wmf"/><Relationship Id="rId5" Type="http://schemas.openxmlformats.org/officeDocument/2006/relationships/image" Target="../media/image8.wmf"/><Relationship Id="rId10" Type="http://schemas.openxmlformats.org/officeDocument/2006/relationships/image" Target="../media/image13.wmf"/><Relationship Id="rId4" Type="http://schemas.openxmlformats.org/officeDocument/2006/relationships/image" Target="../media/image7.wmf"/><Relationship Id="rId9" Type="http://schemas.openxmlformats.org/officeDocument/2006/relationships/image" Target="../media/image12.wmf"/><Relationship Id="rId14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4" Type="http://schemas.openxmlformats.org/officeDocument/2006/relationships/image" Target="../media/image2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7" Type="http://schemas.openxmlformats.org/officeDocument/2006/relationships/image" Target="../media/image34.wmf"/><Relationship Id="rId2" Type="http://schemas.openxmlformats.org/officeDocument/2006/relationships/image" Target="../media/image25.wmf"/><Relationship Id="rId1" Type="http://schemas.openxmlformats.org/officeDocument/2006/relationships/image" Target="../media/image29.wmf"/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1B109CB-058E-40A4-AE61-EBDE9D17203A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CA4CEF-CA73-48C7-BE43-7FE37E7410B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4D4BDAF-3398-4231-A482-383ACDC920E5}" type="datetimeFigureOut">
              <a:rPr lang="zh-CN" altLang="en-US"/>
              <a:pPr>
                <a:defRPr/>
              </a:pPr>
              <a:t>2023/3/12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F55F620-2984-4CC9-A6E6-5205E17A7B0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2867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8607C52-33AB-4DB6-A1CC-3505CD4531F0}" type="slidenum">
              <a:rPr lang="zh-CN" altLang="en-US" smtClean="0"/>
              <a:pPr/>
              <a:t>14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堂上练习：</a:t>
            </a:r>
            <a:r>
              <a:rPr lang="zh-CN" altLang="en-US" smtClean="0"/>
              <a:t>习题</a:t>
            </a:r>
            <a:r>
              <a:rPr lang="en-US" altLang="zh-CN" smtClean="0"/>
              <a:t>9 − 3</a:t>
            </a:r>
            <a:r>
              <a:rPr lang="zh-CN" altLang="en-US" smtClean="0"/>
              <a:t>第 </a:t>
            </a:r>
            <a:r>
              <a:rPr lang="en-US" altLang="zh-CN" smtClean="0"/>
              <a:t>5 </a:t>
            </a:r>
            <a:r>
              <a:rPr lang="zh-CN" altLang="en-US" smtClean="0"/>
              <a:t>题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P.78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297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9F93553-5F11-4784-8093-1114CD6525E4}" type="slidenum">
              <a:rPr lang="zh-CN" altLang="en-US" smtClean="0"/>
              <a:pPr/>
              <a:t>20</a:t>
            </a:fld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4940487-6D3D-4D99-959F-51A1820026BE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424097D2-B6BA-4A58-9645-4D41E3891E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6561EA-1420-4771-AF08-75D5CC68ABDF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794D-F8A7-4566-AA55-39B4991EF3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6BCD86-F4C9-4C62-9A6B-29404429C52E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23A73D-3BD2-4D0E-87F2-BCCC4996F3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A31EA1-34C9-451E-978D-A978E3864211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349298-0CE7-4605-B6C2-7362CA58DBA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E3036-DA4E-4A8A-978C-1FD3963D1DD6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CF9F8-15F7-4321-A177-F9C86EFD80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0A757B-4751-4CA1-9342-7A005794AB44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71C47-0239-4C7E-88E6-DB2373562E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AC5202-9729-427C-862E-25FAC5648FB3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4864A-97B6-4F57-886B-3A25CDCA55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F5D95-3371-4741-9B62-5ED3BF3BC4FE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E39318-054A-4117-B043-F087BD0946B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B293D1-940B-4916-9726-B92A4C2BA55B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3BE169-F596-470C-BA1E-566B70EDC1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4EE33D-7788-4C23-B256-1C39B51B04EE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B0E0E3-574D-47A6-A0CF-99FC539CC2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DCD1EF-33EB-4985-8740-91411D8B2312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E1B8A-6DA9-46E3-A516-003E898BA7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9AB09-5835-4497-93B9-81E8B2F6B497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12B329-708E-4E54-8E2E-AB70C3A6DC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F80D95-C65A-49AA-8265-AB88BD2EC348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6C432B-F4F8-4BE0-B4AD-F5376A60E0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9AA3E5-D2CC-4FFD-9C77-92E537FC51DB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F27AC2-FA19-4395-995C-67E13EB759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035B2-6408-4625-9ED8-79CA47B64D63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B1FF8-6EF2-4C8A-A9D4-924E9352B8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C793B-979D-44F2-A15E-10385D0E1F46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1CDF4F-0A6C-4799-BC62-BDBBB87A9F1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735C38-955F-4DF5-96DF-33FDA6C6D289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62E76A-CE73-41ED-98BC-72CF96A32B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946156-7815-4F1C-9C0E-C8A9A075E254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67F160-CE31-443F-9FD8-7499F49D0D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04741E-B68F-41EC-AD05-95FBD4744151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18435D-EC27-4086-A235-5B94346DE7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6D3DB-A4B9-4905-8194-DD45DB21031C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D547F8-977F-4262-B9BB-C0E239DE4D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1DA078-F800-4FD4-8B0E-564AD743CC09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721053-508C-4E83-ACD2-40C2AAC7F6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E160A1-3B7B-417C-8F30-C1ACB851C69A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E7E0E-8E07-4941-BA8E-DA96D49665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F87C0-F692-4ADB-BEB0-B67F51C254F5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B4CD0-57F4-4D16-87A1-5795AF15DF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639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4972B09-C832-4924-8F72-8E95FB315744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5BFC9AA-C88B-42D6-9525-623B3BA94C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4" r:id="rId1"/>
    <p:sldLayoutId id="2147485272" r:id="rId2"/>
    <p:sldLayoutId id="2147485273" r:id="rId3"/>
    <p:sldLayoutId id="2147485274" r:id="rId4"/>
    <p:sldLayoutId id="2147485275" r:id="rId5"/>
    <p:sldLayoutId id="2147485276" r:id="rId6"/>
    <p:sldLayoutId id="2147485277" r:id="rId7"/>
    <p:sldLayoutId id="2147485278" r:id="rId8"/>
    <p:sldLayoutId id="2147485279" r:id="rId9"/>
    <p:sldLayoutId id="2147485280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7411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F7F2DF7-496E-4A08-A002-46AE66FE93F4}" type="datetimeFigureOut">
              <a:rPr lang="zh-CN" altLang="en-US"/>
              <a:pPr>
                <a:defRPr/>
              </a:pPr>
              <a:t>2023/3/12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FB926E4B-332E-436E-94DE-D894165AFE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81" r:id="rId1"/>
    <p:sldLayoutId id="2147485282" r:id="rId2"/>
    <p:sldLayoutId id="2147485283" r:id="rId3"/>
    <p:sldLayoutId id="2147485284" r:id="rId4"/>
    <p:sldLayoutId id="2147485285" r:id="rId5"/>
    <p:sldLayoutId id="2147485286" r:id="rId6"/>
    <p:sldLayoutId id="2147485287" r:id="rId7"/>
    <p:sldLayoutId id="2147485288" r:id="rId8"/>
    <p:sldLayoutId id="2147485289" r:id="rId9"/>
    <p:sldLayoutId id="2147485290" r:id="rId10"/>
    <p:sldLayoutId id="2147485291" r:id="rId11"/>
    <p:sldLayoutId id="2147485292" r:id="rId12"/>
    <p:sldLayoutId id="2147485293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slide" Target="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0.bin"/><Relationship Id="rId5" Type="http://schemas.openxmlformats.org/officeDocument/2006/relationships/oleObject" Target="../embeddings/oleObject39.bin"/><Relationship Id="rId4" Type="http://schemas.openxmlformats.org/officeDocument/2006/relationships/oleObject" Target="../embeddings/oleObject38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10" Type="http://schemas.openxmlformats.org/officeDocument/2006/relationships/slide" Target="slide10.xml"/><Relationship Id="rId4" Type="http://schemas.openxmlformats.org/officeDocument/2006/relationships/oleObject" Target="../embeddings/oleObject41.bin"/><Relationship Id="rId9" Type="http://schemas.openxmlformats.org/officeDocument/2006/relationships/oleObject" Target="../embeddings/oleObject46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slide" Target="slide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" Target="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e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1.bin"/><Relationship Id="rId5" Type="http://schemas.openxmlformats.org/officeDocument/2006/relationships/oleObject" Target="../embeddings/oleObject60.bin"/><Relationship Id="rId4" Type="http://schemas.openxmlformats.org/officeDocument/2006/relationships/oleObject" Target="../embeddings/oleObject5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12.bin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6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5.bin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4.bin"/><Relationship Id="rId9" Type="http://schemas.openxmlformats.org/officeDocument/2006/relationships/oleObject" Target="../embeddings/oleObject9.bin"/><Relationship Id="rId1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3" Type="http://schemas.openxmlformats.org/officeDocument/2006/relationships/audio" Target="../media/audio1.wav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9.bin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18.bin"/><Relationship Id="rId10" Type="http://schemas.openxmlformats.org/officeDocument/2006/relationships/slide" Target="slide6.xml"/><Relationship Id="rId4" Type="http://schemas.openxmlformats.org/officeDocument/2006/relationships/slide" Target="slide5.xml"/><Relationship Id="rId9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slide" Target="slide4.xml"/><Relationship Id="rId4" Type="http://schemas.openxmlformats.org/officeDocument/2006/relationships/oleObject" Target="../embeddings/oleObject24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5" Type="http://schemas.openxmlformats.org/officeDocument/2006/relationships/oleObject" Target="../embeddings/oleObject26.bin"/><Relationship Id="rId4" Type="http://schemas.openxmlformats.org/officeDocument/2006/relationships/audio" Target="../media/audio3.wav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3.bin"/><Relationship Id="rId5" Type="http://schemas.openxmlformats.org/officeDocument/2006/relationships/oleObject" Target="../embeddings/oleObject32.bin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1.bin"/><Relationship Id="rId9" Type="http://schemas.openxmlformats.org/officeDocument/2006/relationships/oleObject" Target="../embeddings/oleObject3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>
              <a:defRPr/>
            </a:pPr>
            <a:r>
              <a:rPr lang="zh-CN" altLang="en-US" sz="4000" smtClean="0">
                <a:effectLst/>
              </a:rPr>
              <a:t>第九章  多元函数微分法及其应用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9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第三节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全微分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对于多元函数而言，偏导数存在并不一定可微．</a:t>
            </a:r>
          </a:p>
          <a:p>
            <a:pPr marL="742950" lvl="1" indent="-285750"/>
            <a:r>
              <a:rPr lang="zh-CN" altLang="en-US" smtClean="0"/>
              <a:t>函数的偏导数只描述了函数在一点处沿坐标轴的变化率，而全微分描述了函数沿各个方向的变化情况．</a:t>
            </a:r>
          </a:p>
          <a:p>
            <a:pPr marL="742950" lvl="1" indent="-285750">
              <a:lnSpc>
                <a:spcPct val="200000"/>
              </a:lnSpc>
            </a:pPr>
            <a:r>
              <a:rPr lang="zh-CN" altLang="en-US" smtClean="0"/>
              <a:t>当函数的偏导数都存在时，虽然能形式地写出</a:t>
            </a:r>
          </a:p>
          <a:p>
            <a:pPr marL="742950" lvl="1" indent="-285750">
              <a:buFont typeface="Verdana" pitchFamily="34" charset="0"/>
              <a:buNone/>
            </a:pPr>
            <a:r>
              <a:rPr lang="zh-CN" altLang="en-US" smtClean="0"/>
              <a:t>	但它与</a:t>
            </a:r>
            <a:r>
              <a:rPr lang="el-GR" altLang="zh-CN" smtClean="0"/>
              <a:t>Δ</a:t>
            </a:r>
            <a:r>
              <a:rPr lang="en-US" altLang="zh-CN" i="1" smtClean="0"/>
              <a:t>z</a:t>
            </a:r>
            <a:r>
              <a:rPr lang="zh-CN" altLang="en-US" smtClean="0"/>
              <a:t> 之差未必是</a:t>
            </a:r>
            <a:r>
              <a:rPr lang="en-US" altLang="zh-CN" i="1" smtClean="0">
                <a:solidFill>
                  <a:srgbClr val="FF0000"/>
                </a:solidFill>
              </a:rPr>
              <a:t>o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r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 ，因此它未必是全微分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例如，</a:t>
            </a:r>
            <a:r>
              <a:rPr lang="en-US" altLang="zh-CN" smtClean="0"/>
              <a:t>					</a:t>
            </a:r>
            <a:r>
              <a:rPr lang="zh-CN" altLang="en-US" smtClean="0">
                <a:solidFill>
                  <a:srgbClr val="FF0000"/>
                </a:solidFill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</a:rPr>
              <a:t>P.73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如果对偏导数再加些条件，就可以保证函数的可微性．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说明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（课本</a:t>
            </a:r>
            <a:r>
              <a:rPr lang="en-US" altLang="zh-CN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P.73</a:t>
            </a:r>
            <a:r>
              <a:rPr lang="zh-CN" altLang="en-US" sz="28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lang="zh-CN" altLang="en-US" dirty="0" smtClean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50988" y="4071938"/>
          <a:ext cx="4013200" cy="1301750"/>
        </p:xfrm>
        <a:graphic>
          <a:graphicData uri="http://schemas.openxmlformats.org/presentationml/2006/ole">
            <p:oleObj spid="_x0000_s8194" name="Equation" r:id="rId4" imgW="2234880" imgH="723600" progId="Equation.DSMT4">
              <p:embed/>
            </p:oleObj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7369175" y="2997200"/>
          <a:ext cx="1481138" cy="690563"/>
        </p:xfrm>
        <a:graphic>
          <a:graphicData uri="http://schemas.openxmlformats.org/presentationml/2006/ole">
            <p:oleObj spid="_x0000_s8195" name="Equation" r:id="rId5" imgW="927000" imgH="431640" progId="Equation.DSMT4">
              <p:embed/>
            </p:oleObj>
          </a:graphicData>
        </a:graphic>
      </p:graphicFrame>
      <p:grpSp>
        <p:nvGrpSpPr>
          <p:cNvPr id="8199" name="Group 10"/>
          <p:cNvGrpSpPr>
            <a:grpSpLocks/>
          </p:cNvGrpSpPr>
          <p:nvPr/>
        </p:nvGrpSpPr>
        <p:grpSpPr bwMode="auto">
          <a:xfrm>
            <a:off x="3705225" y="447675"/>
            <a:ext cx="4827588" cy="965200"/>
            <a:chOff x="2334" y="282"/>
            <a:chExt cx="3041" cy="608"/>
          </a:xfrm>
        </p:grpSpPr>
        <p:sp>
          <p:nvSpPr>
            <p:cNvPr id="8201" name="Rectangle 8"/>
            <p:cNvSpPr>
              <a:spLocks noChangeArrowheads="1"/>
            </p:cNvSpPr>
            <p:nvPr/>
          </p:nvSpPr>
          <p:spPr bwMode="auto">
            <a:xfrm>
              <a:off x="2334" y="282"/>
              <a:ext cx="3041" cy="608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rgbClr val="33CC33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zh-CN" altLang="en-US" sz="2800" b="1">
                  <a:latin typeface="Times New Roman" pitchFamily="18" charset="0"/>
                  <a:cs typeface="Times New Roman" pitchFamily="18" charset="0"/>
                </a:rPr>
                <a:t>可微 </a:t>
              </a:r>
              <a:r>
                <a:rPr lang="zh-CN" altLang="en-US" sz="2800" b="1">
                  <a:latin typeface="Times New Roman" pitchFamily="18" charset="0"/>
                  <a:cs typeface="Times New Roman" pitchFamily="18" charset="0"/>
                  <a:sym typeface="Symbol" pitchFamily="18" charset="2"/>
                </a:rPr>
                <a:t></a:t>
              </a:r>
              <a:endParaRPr lang="zh-CN" alt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" name="Object 4"/>
            <p:cNvGraphicFramePr>
              <a:graphicFrameLocks noChangeAspect="1"/>
            </p:cNvGraphicFramePr>
            <p:nvPr/>
          </p:nvGraphicFramePr>
          <p:xfrm>
            <a:off x="3222" y="337"/>
            <a:ext cx="2047" cy="545"/>
          </p:xfrm>
          <a:graphic>
            <a:graphicData uri="http://schemas.openxmlformats.org/presentationml/2006/ole">
              <p:oleObj spid="_x0000_s8196" name="Equation" r:id="rId6" imgW="1625400" imgH="431640" progId="Equation.DSMT4">
                <p:embed/>
              </p:oleObj>
            </a:graphicData>
          </a:graphic>
        </p:graphicFrame>
      </p:grpSp>
      <p:sp>
        <p:nvSpPr>
          <p:cNvPr id="10" name="动作按钮: 信息 9">
            <a:hlinkClick r:id="rId7" action="ppaction://hlinksldjump" highlightClick="1"/>
          </p:cNvPr>
          <p:cNvSpPr>
            <a:spLocks noChangeAspect="1"/>
          </p:cNvSpPr>
          <p:nvPr/>
        </p:nvSpPr>
        <p:spPr>
          <a:xfrm>
            <a:off x="8362950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800" decel="100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8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8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800" decel="100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可微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                                                    ，因为在 </a:t>
            </a:r>
            <a:r>
              <a:rPr lang="en-US" altLang="zh-CN" smtClean="0"/>
              <a:t>(0, 0) </a:t>
            </a:r>
            <a:r>
              <a:rPr lang="zh-CN" altLang="en-US" smtClean="0"/>
              <a:t>点处，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pPr>
              <a:defRPr/>
            </a:pP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课本</a:t>
            </a:r>
            <a:r>
              <a:rPr lang="en-US" altLang="zh-CN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P.73</a:t>
            </a:r>
            <a:r>
              <a:rPr lang="zh-CN" altLang="en-US" sz="320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的例子</a:t>
            </a:r>
            <a:endParaRPr lang="zh-CN" altLang="en-US" sz="3200" dirty="0"/>
          </a:p>
        </p:txBody>
      </p: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1344613" y="1365250"/>
          <a:ext cx="3278187" cy="777875"/>
        </p:xfrm>
        <a:graphic>
          <a:graphicData uri="http://schemas.openxmlformats.org/presentationml/2006/ole">
            <p:oleObj spid="_x0000_s9218" name="Equation" r:id="rId4" imgW="1828800" imgH="431640" progId="Equation.DSMT4">
              <p:embed/>
            </p:oleObj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/>
        </p:nvGraphicFramePr>
        <p:xfrm>
          <a:off x="1000125" y="2092325"/>
          <a:ext cx="3573463" cy="1158875"/>
        </p:xfrm>
        <a:graphic>
          <a:graphicData uri="http://schemas.openxmlformats.org/presentationml/2006/ole">
            <p:oleObj spid="_x0000_s9219" name="Equation" r:id="rId5" imgW="2234880" imgH="72360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643438" y="935038"/>
          <a:ext cx="3684587" cy="1208087"/>
        </p:xfrm>
        <a:graphic>
          <a:graphicData uri="http://schemas.openxmlformats.org/presentationml/2006/ole">
            <p:oleObj spid="_x0000_s9220" name="Equation" r:id="rId6" imgW="2057400" imgH="672840" progId="Equation.DSMT4">
              <p:embed/>
            </p:oleObj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714375" y="3306763"/>
          <a:ext cx="5959475" cy="749300"/>
        </p:xfrm>
        <a:graphic>
          <a:graphicData uri="http://schemas.openxmlformats.org/presentationml/2006/ole">
            <p:oleObj spid="_x0000_s9221" name="Equation" r:id="rId7" imgW="3746160" imgH="469800" progId="Equation.DSMT4">
              <p:embed/>
            </p:oleObj>
          </a:graphicData>
        </a:graphic>
      </p:graphicFrame>
      <p:graphicFrame>
        <p:nvGraphicFramePr>
          <p:cNvPr id="11" name="Object 6"/>
          <p:cNvGraphicFramePr>
            <a:graphicFrameLocks noChangeAspect="1"/>
          </p:cNvGraphicFramePr>
          <p:nvPr/>
        </p:nvGraphicFramePr>
        <p:xfrm>
          <a:off x="6811963" y="3263900"/>
          <a:ext cx="1638300" cy="792163"/>
        </p:xfrm>
        <a:graphic>
          <a:graphicData uri="http://schemas.openxmlformats.org/presentationml/2006/ole">
            <p:oleObj spid="_x0000_s9222" name="Equation" r:id="rId8" imgW="1028520" imgH="495000" progId="Equation.DSMT4">
              <p:embed/>
            </p:oleObj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714375" y="4202113"/>
          <a:ext cx="7959725" cy="2370137"/>
        </p:xfrm>
        <a:graphic>
          <a:graphicData uri="http://schemas.openxmlformats.org/presentationml/2006/ole">
            <p:oleObj spid="_x0000_s9223" name="Equation" r:id="rId9" imgW="4444920" imgH="1320480" progId="Equation.DSMT4">
              <p:embed/>
            </p:oleObj>
          </a:graphicData>
        </a:graphic>
      </p:graphicFrame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614863" y="996950"/>
            <a:ext cx="3743325" cy="12176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4614863" y="4643438"/>
            <a:ext cx="3743325" cy="711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562350" y="5453063"/>
            <a:ext cx="2938463" cy="711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6500813" y="5524500"/>
            <a:ext cx="2357437" cy="476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57188" y="887413"/>
            <a:ext cx="8429625" cy="1233487"/>
          </a:xfrm>
          <a:prstGeom prst="roundRect">
            <a:avLst/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3643313" y="6153150"/>
            <a:ext cx="1643062" cy="4683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7" name="AutoShape 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拉格朗日中值定理</a:t>
            </a:r>
            <a:endParaRPr lang="en-US" altLang="zh-CN" smtClean="0">
              <a:effectLst/>
            </a:endParaRP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66738" indent="-457200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如果函数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i="1" smtClean="0"/>
              <a:t>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满足：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smtClean="0"/>
              <a:t> </a:t>
            </a:r>
            <a:r>
              <a:rPr lang="zh-CN" altLang="en-US" smtClean="0"/>
              <a:t>在闭区间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 上连续，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smtClean="0"/>
              <a:t>在开区间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 内可导，</a:t>
            </a:r>
            <a:endParaRPr lang="en-US" altLang="zh-CN" smtClean="0"/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smtClean="0"/>
              <a:t>则在开区间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内至少存在一点 </a:t>
            </a:r>
            <a:r>
              <a:rPr lang="en-US" altLang="zh-CN" i="1" smtClean="0">
                <a:latin typeface="Symbol" pitchFamily="18" charset="2"/>
              </a:rPr>
              <a:t>x</a:t>
            </a:r>
            <a:r>
              <a:rPr lang="zh-CN" altLang="en-US" smtClean="0"/>
              <a:t> ，使得</a:t>
            </a:r>
          </a:p>
          <a:p>
            <a:pPr marL="566738" indent="-457200">
              <a:buClr>
                <a:srgbClr val="0000FF"/>
              </a:buClr>
              <a:buSzPct val="100000"/>
              <a:buFont typeface="Wingdings 3" pitchFamily="18" charset="2"/>
              <a:buNone/>
            </a:pP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x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l-GR" altLang="zh-CN" i="1" smtClean="0"/>
              <a:t>x</a:t>
            </a:r>
            <a:r>
              <a:rPr lang="en-US" altLang="zh-CN" i="1" smtClean="0"/>
              <a:t> </a:t>
            </a:r>
            <a:r>
              <a:rPr lang="en-US" altLang="zh-CN" smtClean="0">
                <a:sym typeface="Symbol" pitchFamily="18" charset="2"/>
              </a:rPr>
              <a:t>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</a:t>
            </a:r>
            <a:r>
              <a:rPr lang="zh-CN" altLang="en-US" smtClean="0"/>
              <a:t> 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，在以 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x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l-GR" altLang="zh-CN" i="1" smtClean="0"/>
              <a:t>x</a:t>
            </a:r>
            <a:r>
              <a:rPr lang="en-US" altLang="zh-CN" i="1" smtClean="0"/>
              <a:t> </a:t>
            </a:r>
            <a:r>
              <a:rPr lang="zh-CN" altLang="en-US" smtClean="0"/>
              <a:t>为端点的区间上应用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拉格朗日公式，得</a:t>
            </a:r>
          </a:p>
          <a:p>
            <a:pPr marL="566738" indent="-457200">
              <a:buFont typeface="Wingdings 3" pitchFamily="18" charset="2"/>
              <a:buNone/>
            </a:pPr>
            <a:r>
              <a:rPr lang="zh-CN" altLang="en-US" smtClean="0"/>
              <a:t>即                                      ，其中 </a:t>
            </a:r>
            <a:r>
              <a:rPr lang="en-US" altLang="zh-CN" smtClean="0"/>
              <a:t>0 &lt;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smtClean="0"/>
              <a:t>  &lt; 1 </a:t>
            </a:r>
            <a:r>
              <a:rPr lang="zh-CN" altLang="en-US" smtClean="0"/>
              <a:t>．</a:t>
            </a:r>
            <a:endParaRPr lang="en-US" altLang="zh-CN" smtClean="0"/>
          </a:p>
          <a:p>
            <a:pPr marL="566738" indent="-457200"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11271" name="AutoShape 8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6372225" y="2693988"/>
          <a:ext cx="2711450" cy="812800"/>
        </p:xfrm>
        <a:graphic>
          <a:graphicData uri="http://schemas.openxmlformats.org/presentationml/2006/ole">
            <p:oleObj spid="_x0000_s10242" name="Equation" r:id="rId5" imgW="1358640" imgH="406080" progId="Equation.DSMT4">
              <p:embed/>
            </p:oleObj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1042988" y="4643438"/>
          <a:ext cx="2789237" cy="406400"/>
        </p:xfrm>
        <a:graphic>
          <a:graphicData uri="http://schemas.openxmlformats.org/presentationml/2006/ole">
            <p:oleObj spid="_x0000_s10243" name="Equation" r:id="rId6" imgW="1396800" imgH="203040" progId="Equation.DSMT4">
              <p:embed/>
            </p:oleObj>
          </a:graphicData>
        </a:graphic>
      </p:graphicFrame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3135313" y="4186238"/>
          <a:ext cx="4714875" cy="406400"/>
        </p:xfrm>
        <a:graphic>
          <a:graphicData uri="http://schemas.openxmlformats.org/presentationml/2006/ole">
            <p:oleObj spid="_x0000_s10244" name="Equation" r:id="rId7" imgW="2361960" imgH="203040" progId="Equation.DSMT4">
              <p:embed/>
            </p:oleObj>
          </a:graphicData>
        </a:graphic>
      </p:graphicFrame>
      <p:sp>
        <p:nvSpPr>
          <p:cNvPr id="8" name="矩形 4"/>
          <p:cNvSpPr>
            <a:spLocks noChangeArrowheads="1"/>
          </p:cNvSpPr>
          <p:nvPr/>
        </p:nvSpPr>
        <p:spPr bwMode="auto">
          <a:xfrm flipH="1">
            <a:off x="611188" y="4652963"/>
            <a:ext cx="3384550" cy="4619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4287" name="AutoShape 15"/>
          <p:cNvSpPr>
            <a:spLocks noChangeArrowheads="1"/>
          </p:cNvSpPr>
          <p:nvPr/>
        </p:nvSpPr>
        <p:spPr bwMode="auto">
          <a:xfrm>
            <a:off x="3635375" y="5233988"/>
            <a:ext cx="2197100" cy="514350"/>
          </a:xfrm>
          <a:prstGeom prst="wedgeRoundRectCallout">
            <a:avLst>
              <a:gd name="adj1" fmla="val -46458"/>
              <a:gd name="adj2" fmla="val -87653"/>
              <a:gd name="adj3" fmla="val 16667"/>
            </a:avLst>
          </a:prstGeom>
          <a:solidFill>
            <a:srgbClr val="FFFF99"/>
          </a:solidFill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400" b="1"/>
              <a:t>有限增量公式</a:t>
            </a:r>
            <a:endParaRPr lang="en-US" altLang="zh-CN" sz="24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4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1" grpId="0" animBg="1"/>
      <p:bldP spid="8" grpId="0" animBg="1"/>
      <p:bldP spid="5428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全微分的充分条件</a:t>
            </a:r>
          </a:p>
        </p:txBody>
      </p:sp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41020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>
                <a:sym typeface="Symbol" pitchFamily="18" charset="2"/>
              </a:rPr>
              <a:t>可导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偏导数连续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mtClean="0"/>
              <a:t>可微</a:t>
            </a:r>
            <a:r>
              <a:rPr lang="zh-CN" altLang="en-US" smtClean="0">
                <a:sym typeface="Symbol" pitchFamily="18" charset="2"/>
              </a:rPr>
              <a:t>．即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函数的全增量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l-GR" altLang="zh-CN" smtClean="0"/>
              <a:t>Δ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</a:t>
            </a:r>
            <a:r>
              <a:rPr lang="en-US" altLang="zh-CN" smtClean="0"/>
              <a:t>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FF0000"/>
                </a:solidFill>
              </a:rPr>
              <a:t>−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i="1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+</a:t>
            </a:r>
            <a:r>
              <a:rPr lang="el-GR" altLang="zh-CN" smtClean="0">
                <a:solidFill>
                  <a:srgbClr val="FF0000"/>
                </a:solidFill>
              </a:rPr>
              <a:t>Δ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+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</a:rPr>
              <a:t> 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 </a:t>
            </a:r>
            <a:r>
              <a:rPr lang="en-US" altLang="zh-CN" smtClean="0">
                <a:solidFill>
                  <a:srgbClr val="0000FF"/>
                </a:solidFill>
              </a:rPr>
              <a:t>+</a:t>
            </a:r>
            <a:r>
              <a:rPr lang="el-GR" altLang="zh-CN" smtClean="0">
                <a:solidFill>
                  <a:srgbClr val="0000FF"/>
                </a:solidFill>
              </a:rPr>
              <a:t>Δ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),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</a:t>
            </a:r>
            <a:r>
              <a:rPr lang="zh-CN" altLang="en-US" smtClean="0">
                <a:hlinkClick r:id="rId2" action="ppaction://hlinksldjump"/>
              </a:rPr>
              <a:t>拉格朗日中值定理</a:t>
            </a:r>
            <a:r>
              <a:rPr lang="zh-CN" altLang="en-US" smtClean="0"/>
              <a:t>，可得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 +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      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0000FF"/>
                </a:solidFill>
              </a:rPr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q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zh-CN" altLang="en-US" smtClean="0"/>
              <a:t>，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smtClean="0"/>
              <a:t>0 &lt;</a:t>
            </a: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/>
              <a:t>,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q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zh-CN" altLang="en-US" smtClean="0"/>
              <a:t> </a:t>
            </a:r>
            <a:r>
              <a:rPr lang="en-US" altLang="zh-CN" smtClean="0"/>
              <a:t>&lt; 1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0 </a:t>
            </a:r>
            <a:r>
              <a:rPr lang="zh-CN" altLang="en-US" smtClean="0">
                <a:sym typeface="Symbol" pitchFamily="18" charset="2"/>
              </a:rPr>
              <a:t>且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0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时，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 +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 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                                      同理，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0000FF"/>
                </a:solidFill>
              </a:rPr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q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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0000FF"/>
                </a:solidFill>
              </a:rPr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).</a:t>
            </a:r>
            <a:r>
              <a:rPr lang="en-US" altLang="zh-CN" smtClean="0">
                <a:sym typeface="Symbol" pitchFamily="18" charset="2"/>
              </a:rPr>
              <a:t> </a:t>
            </a:r>
          </a:p>
          <a:p>
            <a:pPr>
              <a:buFont typeface="Wingdings 3" pitchFamily="18" charset="2"/>
              <a:buNone/>
            </a:pPr>
            <a:endParaRPr lang="zh-CN" altLang="en-US" smtClean="0">
              <a:sym typeface="Symbol" pitchFamily="18" charset="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4386263" y="4200525"/>
            <a:ext cx="374332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357688" y="4640263"/>
            <a:ext cx="3743325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329363" y="5530850"/>
            <a:ext cx="1477962" cy="4318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5076825" y="1509713"/>
            <a:ext cx="3971925" cy="485775"/>
          </a:xfrm>
          <a:prstGeom prst="rect">
            <a:avLst/>
          </a:prstGeom>
          <a:solidFill>
            <a:srgbClr val="FFFF66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即 </a:t>
            </a:r>
            <a:r>
              <a:rPr lang="el-GR" altLang="zh-CN" sz="2400" b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z =</a:t>
            </a:r>
            <a:r>
              <a:rPr lang="zh-CN" altLang="en-US" sz="2400" b="1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lang="el-GR" altLang="zh-CN" sz="2400" b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lang="el-GR" altLang="zh-CN" sz="2400" b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</a:rPr>
              <a:t>r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全微分的充分条件</a:t>
            </a:r>
          </a:p>
        </p:txBody>
      </p:sp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>
                <a:sym typeface="Symbol" pitchFamily="18" charset="2"/>
              </a:rPr>
              <a:t>可导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偏导数连续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mtClean="0"/>
              <a:t>可微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证明（续）：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0 </a:t>
            </a:r>
            <a:r>
              <a:rPr lang="zh-CN" altLang="en-US" smtClean="0">
                <a:sym typeface="Symbol" pitchFamily="18" charset="2"/>
              </a:rPr>
              <a:t>且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0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时，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 +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 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			     同理，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0000FF"/>
                </a:solidFill>
              </a:rPr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q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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0000FF"/>
                </a:solidFill>
              </a:rPr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).</a:t>
            </a:r>
            <a:r>
              <a:rPr lang="en-US" altLang="zh-CN" smtClean="0">
                <a:sym typeface="Symbol" pitchFamily="18" charset="2"/>
              </a:rPr>
              <a:t> </a:t>
            </a:r>
            <a:endParaRPr lang="zh-CN" altLang="en-US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于是由无穷小与函数极限的关系可得，</a:t>
            </a: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 +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q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	   =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x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e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ym typeface="Symbol" pitchFamily="18" charset="2"/>
              </a:rPr>
              <a:t> 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	     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 </a:t>
            </a:r>
            <a:r>
              <a:rPr lang="en-US" altLang="zh-CN" smtClean="0"/>
              <a:t>+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0000FF"/>
                </a:solidFill>
              </a:rPr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q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	   =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0000FF"/>
                </a:solidFill>
              </a:rPr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e</a:t>
            </a:r>
            <a:r>
              <a:rPr lang="en-US" altLang="zh-CN" baseline="-25000" smtClean="0">
                <a:solidFill>
                  <a:srgbClr val="0000FF"/>
                </a:solidFill>
              </a:rPr>
              <a:t>2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258888" y="5949950"/>
          <a:ext cx="2105025" cy="582613"/>
        </p:xfrm>
        <a:graphic>
          <a:graphicData uri="http://schemas.openxmlformats.org/presentationml/2006/ole">
            <p:oleObj spid="_x0000_s11266" name="Equation" r:id="rId4" imgW="1054080" imgH="29196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3475038" y="5949950"/>
          <a:ext cx="2105025" cy="582613"/>
        </p:xfrm>
        <a:graphic>
          <a:graphicData uri="http://schemas.openxmlformats.org/presentationml/2006/ole">
            <p:oleObj spid="_x0000_s11267" name="Equation" r:id="rId5" imgW="1054080" imgH="291960" progId="Equation.DSMT4">
              <p:embed/>
            </p:oleObj>
          </a:graphicData>
        </a:graphic>
      </p:graphicFrame>
      <p:sp>
        <p:nvSpPr>
          <p:cNvPr id="11270" name="矩形 7"/>
          <p:cNvSpPr>
            <a:spLocks noChangeArrowheads="1"/>
          </p:cNvSpPr>
          <p:nvPr/>
        </p:nvSpPr>
        <p:spPr bwMode="auto">
          <a:xfrm>
            <a:off x="5076825" y="1509713"/>
            <a:ext cx="3971925" cy="485775"/>
          </a:xfrm>
          <a:prstGeom prst="rect">
            <a:avLst/>
          </a:prstGeom>
          <a:solidFill>
            <a:srgbClr val="FFFF66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即 </a:t>
            </a:r>
            <a:r>
              <a:rPr lang="el-GR" altLang="zh-CN" sz="2400" b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z =</a:t>
            </a:r>
            <a:r>
              <a:rPr lang="zh-CN" altLang="en-US" sz="2400" b="1" i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lang="el-GR" altLang="zh-CN" sz="2400" b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lang="el-GR" altLang="zh-CN" sz="2400" b="1">
                <a:solidFill>
                  <a:srgbClr val="000000"/>
                </a:solidFill>
                <a:latin typeface="Times New Roman" pitchFamily="18" charset="0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</a:rPr>
              <a:t>+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</a:rPr>
              <a:t>o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</a:rPr>
              <a:t>r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</a:rPr>
              <a:t>)</a:t>
            </a:r>
            <a:endParaRPr lang="zh-CN" altLang="en-US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5641975" y="4652963"/>
            <a:ext cx="488950" cy="3952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6702425" y="4637088"/>
            <a:ext cx="920750" cy="3952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9" name="矩形 4"/>
          <p:cNvSpPr>
            <a:spLocks noChangeArrowheads="1"/>
          </p:cNvSpPr>
          <p:nvPr/>
        </p:nvSpPr>
        <p:spPr bwMode="auto">
          <a:xfrm>
            <a:off x="5602288" y="5554663"/>
            <a:ext cx="471487" cy="3952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0" name="矩形 4"/>
          <p:cNvSpPr>
            <a:spLocks noChangeArrowheads="1"/>
          </p:cNvSpPr>
          <p:nvPr/>
        </p:nvSpPr>
        <p:spPr bwMode="auto">
          <a:xfrm>
            <a:off x="6673850" y="5538788"/>
            <a:ext cx="920750" cy="3952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9232" name="Rectangle 16"/>
          <p:cNvSpPr>
            <a:spLocks noChangeArrowheads="1"/>
          </p:cNvSpPr>
          <p:nvPr/>
        </p:nvSpPr>
        <p:spPr bwMode="auto">
          <a:xfrm>
            <a:off x="3843338" y="2889250"/>
            <a:ext cx="4105275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3" name="Rectangle 17"/>
          <p:cNvSpPr>
            <a:spLocks noChangeArrowheads="1"/>
          </p:cNvSpPr>
          <p:nvPr/>
        </p:nvSpPr>
        <p:spPr bwMode="auto">
          <a:xfrm>
            <a:off x="4486275" y="3322638"/>
            <a:ext cx="3462338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4" name="Line 18"/>
          <p:cNvSpPr>
            <a:spLocks noChangeShapeType="1"/>
          </p:cNvSpPr>
          <p:nvPr/>
        </p:nvSpPr>
        <p:spPr bwMode="auto">
          <a:xfrm>
            <a:off x="2895600" y="4254500"/>
            <a:ext cx="1582738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235" name="Line 19"/>
          <p:cNvSpPr>
            <a:spLocks noChangeShapeType="1"/>
          </p:cNvSpPr>
          <p:nvPr/>
        </p:nvSpPr>
        <p:spPr bwMode="auto">
          <a:xfrm>
            <a:off x="1887538" y="5114925"/>
            <a:ext cx="15827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9232" grpId="0" animBg="1"/>
      <p:bldP spid="9232" grpId="1" animBg="1"/>
      <p:bldP spid="9233" grpId="0" animBg="1"/>
      <p:bldP spid="9234" grpId="0" animBg="1"/>
      <p:bldP spid="92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8926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>
                <a:sym typeface="Symbol" pitchFamily="18" charset="2"/>
              </a:rPr>
              <a:t>可导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偏导数连续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mtClean="0"/>
              <a:t>可微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证明（续）：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110000"/>
              </a:lnSpc>
              <a:buFont typeface="Wingdings 3" pitchFamily="18" charset="2"/>
              <a:buNone/>
            </a:pPr>
            <a:r>
              <a:rPr lang="zh-CN" altLang="en-US" smtClean="0"/>
              <a:t>全增量</a:t>
            </a:r>
            <a:r>
              <a:rPr lang="el-GR" altLang="zh-CN" smtClean="0"/>
              <a:t>Δ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e</a:t>
            </a:r>
            <a:r>
              <a:rPr lang="en-US" altLang="zh-CN" baseline="-25000" smtClean="0">
                <a:solidFill>
                  <a:srgbClr val="FF0000"/>
                </a:solidFill>
              </a:rPr>
              <a:t>1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zh-CN" altLang="en-US" i="1" smtClean="0"/>
              <a:t> </a:t>
            </a:r>
            <a:r>
              <a:rPr lang="en-US" altLang="zh-CN" i="1" smtClean="0"/>
              <a:t>+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0000FF"/>
                </a:solidFill>
              </a:rPr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0000FF"/>
                </a:solidFill>
                <a:latin typeface="Symbol" pitchFamily="18" charset="2"/>
              </a:rPr>
              <a:t>e</a:t>
            </a:r>
            <a:r>
              <a:rPr lang="en-US" altLang="zh-CN" baseline="-25000" smtClean="0">
                <a:solidFill>
                  <a:srgbClr val="0000FF"/>
                </a:solidFill>
              </a:rPr>
              <a:t>2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因为当 </a:t>
            </a:r>
            <a:r>
              <a:rPr lang="en-US" altLang="zh-CN" i="1" smtClean="0">
                <a:latin typeface="Symbol" pitchFamily="18" charset="2"/>
              </a:rPr>
              <a:t>r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0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时（当 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0 </a:t>
            </a:r>
            <a:r>
              <a:rPr lang="zh-CN" altLang="en-US" smtClean="0">
                <a:sym typeface="Symbol" pitchFamily="18" charset="2"/>
              </a:rPr>
              <a:t>且</a:t>
            </a:r>
            <a:r>
              <a:rPr lang="el-GR" altLang="zh-CN" smtClean="0"/>
              <a:t> Δ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0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时），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 </a:t>
            </a:r>
            <a:r>
              <a:rPr lang="el-GR" altLang="zh-CN" smtClean="0"/>
              <a:t>Δ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x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zh-CN" altLang="en-US" i="1" smtClean="0"/>
              <a:t> </a:t>
            </a:r>
            <a:r>
              <a:rPr lang="en-US" altLang="zh-CN" i="1" smtClean="0"/>
              <a:t>+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y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o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r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，即可微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   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全微分的充分条件</a:t>
            </a:r>
            <a:endParaRPr lang="zh-CN" altLang="en-US" dirty="0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842963" y="4229100"/>
          <a:ext cx="6826250" cy="1112838"/>
        </p:xfrm>
        <a:graphic>
          <a:graphicData uri="http://schemas.openxmlformats.org/presentationml/2006/ole">
            <p:oleObj spid="_x0000_s12290" name="Equation" r:id="rId3" imgW="3416040" imgH="55872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3854450" y="2886075"/>
            <a:ext cx="828675" cy="35718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72250" y="2886075"/>
            <a:ext cx="828675" cy="35718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814388" y="4243388"/>
            <a:ext cx="514350" cy="1042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3314700" y="4243388"/>
            <a:ext cx="2374900" cy="1042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5689600" y="4243388"/>
            <a:ext cx="1311275" cy="1042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7000875" y="4243388"/>
            <a:ext cx="785813" cy="10429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2299" name="矩形 7"/>
          <p:cNvSpPr>
            <a:spLocks noChangeArrowheads="1"/>
          </p:cNvSpPr>
          <p:nvPr/>
        </p:nvSpPr>
        <p:spPr bwMode="auto">
          <a:xfrm>
            <a:off x="5076825" y="1509713"/>
            <a:ext cx="3971925" cy="485775"/>
          </a:xfrm>
          <a:prstGeom prst="rect">
            <a:avLst/>
          </a:prstGeom>
          <a:solidFill>
            <a:srgbClr val="FFFF66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即 </a:t>
            </a:r>
            <a:r>
              <a:rPr lang="el-GR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 =</a:t>
            </a:r>
            <a:r>
              <a:rPr lang="zh-CN" altLang="en-US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l-GR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</a:t>
            </a:r>
            <a:r>
              <a:rPr lang="el-GR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i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solidFill>
                  <a:srgbClr val="FF0000"/>
                </a:solidFill>
                <a:latin typeface="Symbol" pitchFamily="18" charset="2"/>
                <a:cs typeface="Times New Roman" pitchFamily="18" charset="0"/>
              </a:rPr>
              <a:t>r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求函数            的偏导数和全微分．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因为函数的偏导数都是连续函数，所以</a:t>
            </a:r>
            <a:endParaRPr lang="en-US" altLang="zh-CN" smtClean="0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2143125" y="285750"/>
          <a:ext cx="965200" cy="455613"/>
        </p:xfrm>
        <a:graphic>
          <a:graphicData uri="http://schemas.openxmlformats.org/presentationml/2006/ole">
            <p:oleObj spid="_x0000_s13314" name="Equation" r:id="rId3" imgW="482400" imgH="2286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1344613" y="1012825"/>
          <a:ext cx="1930400" cy="809625"/>
        </p:xfrm>
        <a:graphic>
          <a:graphicData uri="http://schemas.openxmlformats.org/presentationml/2006/ole">
            <p:oleObj spid="_x0000_s13315" name="Equation" r:id="rId4" imgW="965160" imgH="406080" progId="Equation.DSMT4">
              <p:embed/>
            </p:oleObj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344613" y="1944688"/>
          <a:ext cx="3200400" cy="862012"/>
        </p:xfrm>
        <a:graphic>
          <a:graphicData uri="http://schemas.openxmlformats.org/presentationml/2006/ole">
            <p:oleObj spid="_x0000_s13316" name="Equation" r:id="rId5" imgW="1600200" imgH="431640" progId="Equation.DSMT4">
              <p:embed/>
            </p:oleObj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344613" y="2928938"/>
          <a:ext cx="3327400" cy="835025"/>
        </p:xfrm>
        <a:graphic>
          <a:graphicData uri="http://schemas.openxmlformats.org/presentationml/2006/ole">
            <p:oleObj spid="_x0000_s13317" name="Equation" r:id="rId6" imgW="1663560" imgH="419040" progId="Equation.DSMT4">
              <p:embed/>
            </p:oleObj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590800" y="4357688"/>
          <a:ext cx="3962400" cy="860425"/>
        </p:xfrm>
        <a:graphic>
          <a:graphicData uri="http://schemas.openxmlformats.org/presentationml/2006/ole">
            <p:oleObj spid="_x0000_s13318" name="Equation" r:id="rId7" imgW="1981080" imgH="43164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函数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zh-CN" altLang="en-US" smtClean="0"/>
              <a:t>处可微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l-GR" altLang="zh-CN" smtClean="0"/>
              <a:t>Δ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x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zh-CN" altLang="en-US" i="1" smtClean="0"/>
              <a:t> </a:t>
            </a:r>
            <a:r>
              <a:rPr lang="en-US" altLang="zh-CN" i="1" smtClean="0"/>
              <a:t>+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y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o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r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令 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 =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zh-CN" altLang="en-US" i="1" smtClean="0"/>
              <a:t> </a:t>
            </a:r>
            <a:r>
              <a:rPr lang="en-US" altLang="zh-CN" smtClean="0"/>
              <a:t>−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，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−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zh-CN" altLang="en-US" smtClean="0"/>
              <a:t>，则</a:t>
            </a:r>
            <a:endParaRPr lang="en-US" altLang="zh-CN" smtClean="0">
              <a:sym typeface="Symbol" pitchFamily="18" charset="2"/>
            </a:endParaRPr>
          </a:p>
          <a:p>
            <a:pPr algn="ctr">
              <a:buFont typeface="Wingdings 3" pitchFamily="18" charset="2"/>
              <a:buNone/>
            </a:pP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−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zh-CN" altLang="en-US" i="1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-25000" smtClean="0">
                <a:solidFill>
                  <a:srgbClr val="0000FF"/>
                </a:solidFill>
              </a:rPr>
              <a:t>0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-25000" smtClean="0">
                <a:solidFill>
                  <a:srgbClr val="0000FF"/>
                </a:solidFill>
              </a:rPr>
              <a:t>0</a:t>
            </a:r>
            <a:r>
              <a:rPr lang="en-US" altLang="zh-CN" smtClean="0">
                <a:solidFill>
                  <a:srgbClr val="0000FF"/>
                </a:solidFill>
              </a:rPr>
              <a:t>)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l-GR" altLang="zh-CN" smtClean="0"/>
              <a:t>Δ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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x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)(</a:t>
            </a:r>
            <a:r>
              <a:rPr lang="en-US" altLang="zh-CN" i="1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i="1" smtClean="0"/>
              <a:t> </a:t>
            </a:r>
            <a:r>
              <a:rPr lang="en-US" altLang="zh-CN" i="1" smtClean="0"/>
              <a:t>+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smtClean="0"/>
              <a:t>−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i="1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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+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x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)(</a:t>
            </a:r>
            <a:r>
              <a:rPr lang="en-US" altLang="zh-CN" i="1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i="1" smtClean="0"/>
              <a:t> </a:t>
            </a:r>
            <a:r>
              <a:rPr lang="en-US" altLang="zh-CN" i="1" smtClean="0"/>
              <a:t>+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smtClean="0"/>
              <a:t>−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令 </a:t>
            </a:r>
            <a:r>
              <a:rPr lang="en-US" altLang="zh-CN" i="1" smtClean="0"/>
              <a:t>L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+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x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)(</a:t>
            </a:r>
            <a:r>
              <a:rPr lang="en-US" altLang="zh-CN" i="1" smtClean="0"/>
              <a:t>x</a:t>
            </a:r>
            <a:r>
              <a:rPr lang="en-US" altLang="zh-CN" smtClean="0"/>
              <a:t> −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i="1" smtClean="0"/>
              <a:t> </a:t>
            </a:r>
            <a:r>
              <a:rPr lang="en-US" altLang="zh-CN" i="1" smtClean="0"/>
              <a:t>+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smtClean="0"/>
              <a:t>−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称为</a:t>
            </a:r>
            <a:r>
              <a:rPr lang="zh-CN" altLang="en-US" smtClean="0">
                <a:solidFill>
                  <a:srgbClr val="FF0000"/>
                </a:solidFill>
              </a:rPr>
              <a:t>曲面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>
                <a:solidFill>
                  <a:srgbClr val="FF0000"/>
                </a:solidFill>
              </a:rPr>
              <a:t> =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zh-CN" altLang="en-US" i="1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zh-CN" altLang="en-US" smtClean="0">
                <a:solidFill>
                  <a:srgbClr val="FF0000"/>
                </a:solidFill>
              </a:rPr>
              <a:t>在点 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baseline="-25000" smtClean="0">
                <a:solidFill>
                  <a:srgbClr val="FF0000"/>
                </a:solidFill>
              </a:rPr>
              <a:t>0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>
                <a:solidFill>
                  <a:srgbClr val="FF0000"/>
                </a:solidFill>
              </a:rPr>
              <a:t> 处的切平面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</a:rPr>
              <a:t> 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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L</a:t>
            </a:r>
            <a:r>
              <a:rPr lang="en-US" altLang="zh-CN" smtClean="0">
                <a:solidFill>
                  <a:srgbClr val="0000FF"/>
                </a:solidFill>
              </a:rPr>
              <a:t> 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意味着：曲面某点邻近处的一小块曲面被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相应的一小块切平面近似代替．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全微分在近似计算中的应用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" y="2828925"/>
            <a:ext cx="25717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2071688" y="3300413"/>
            <a:ext cx="5929312" cy="4714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5" name="Rectangle 7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全微分的几何意义</a:t>
            </a:r>
            <a:endParaRPr lang="en-US" altLang="zh-CN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3555" name="Picture 5" descr="P"/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163513" y="1873250"/>
            <a:ext cx="4552950" cy="3741738"/>
          </a:xfrm>
          <a:noFill/>
        </p:spPr>
      </p:pic>
      <p:pic>
        <p:nvPicPr>
          <p:cNvPr id="53293" name="Picture 33" descr="C:\Users\cjl\Desktop\图片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79988" y="2182813"/>
            <a:ext cx="3706812" cy="312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59338" y="596900"/>
            <a:ext cx="4284662" cy="558800"/>
          </a:xfrm>
          <a:prstGeom prst="rect">
            <a:avLst/>
          </a:prstGeom>
          <a:solidFill>
            <a:srgbClr val="FFFF66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eaLnBrk="0" fontAlgn="ctr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实质：</a:t>
            </a:r>
            <a:r>
              <a:rPr lang="zh-CN" altLang="en-US" sz="2400" b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化曲为直，线性近似．</a:t>
            </a:r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7880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 </a:t>
            </a:r>
            <a:r>
              <a:rPr lang="en-US" altLang="zh-CN" smtClean="0"/>
              <a:t>(1.04)</a:t>
            </a:r>
            <a:r>
              <a:rPr lang="en-US" altLang="zh-CN" baseline="30000" smtClean="0"/>
              <a:t>2.02</a:t>
            </a:r>
            <a:r>
              <a:rPr lang="en-US" altLang="zh-CN" smtClean="0"/>
              <a:t> </a:t>
            </a:r>
            <a:r>
              <a:rPr lang="zh-CN" altLang="en-US" smtClean="0"/>
              <a:t>的近似值．</a:t>
            </a:r>
            <a:r>
              <a:rPr lang="zh-CN" altLang="en-US" smtClean="0">
                <a:solidFill>
                  <a:srgbClr val="FF0000"/>
                </a:solidFill>
              </a:rPr>
              <a:t>（课本</a:t>
            </a:r>
            <a:r>
              <a:rPr lang="en-US" altLang="zh-CN" smtClean="0">
                <a:solidFill>
                  <a:srgbClr val="FF0000"/>
                </a:solidFill>
              </a:rPr>
              <a:t>P.76</a:t>
            </a:r>
            <a:r>
              <a:rPr lang="zh-CN" altLang="en-US" smtClean="0">
                <a:solidFill>
                  <a:srgbClr val="FF0000"/>
                </a:solidFill>
              </a:rPr>
              <a:t>例</a:t>
            </a:r>
            <a:r>
              <a:rPr lang="en-US" altLang="zh-CN" smtClean="0">
                <a:solidFill>
                  <a:srgbClr val="FF0000"/>
                </a:solidFill>
              </a:rPr>
              <a:t>5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知识点：</a:t>
            </a:r>
            <a:endParaRPr lang="en-US" altLang="zh-CN" smtClean="0">
              <a:solidFill>
                <a:srgbClr val="0000FF"/>
              </a:solidFill>
            </a:endParaRP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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 +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x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)(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−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zh-CN" altLang="en-US" i="1" smtClean="0"/>
              <a:t> </a:t>
            </a:r>
            <a:r>
              <a:rPr lang="en-US" altLang="zh-CN" i="1" smtClean="0"/>
              <a:t>+</a:t>
            </a:r>
            <a:r>
              <a:rPr lang="en-US" altLang="zh-CN" smtClean="0"/>
              <a:t>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/>
              <a:t>)</a:t>
            </a:r>
            <a:r>
              <a:rPr lang="en-US" altLang="zh-CN" smtClean="0">
                <a:sym typeface="Symbol" pitchFamily="18" charset="2"/>
              </a:rPr>
              <a:t>(</a:t>
            </a:r>
            <a:r>
              <a:rPr lang="en-US" altLang="zh-CN" i="1" smtClean="0">
                <a:sym typeface="Symbol" pitchFamily="18" charset="2"/>
              </a:rPr>
              <a:t>y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/>
              <a:t>− 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en-US" altLang="zh-CN" smtClean="0">
                <a:sym typeface="Symbol" pitchFamily="18" charset="2"/>
              </a:rPr>
              <a:t>)</a:t>
            </a:r>
            <a:r>
              <a:rPr lang="zh-CN" altLang="en-US" smtClean="0">
                <a:sym typeface="Symbol" pitchFamily="18" charset="2"/>
              </a:rPr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解：</a:t>
            </a:r>
            <a:r>
              <a:rPr lang="zh-CN" altLang="en-US" smtClean="0">
                <a:sym typeface="Symbol" pitchFamily="18" charset="2"/>
              </a:rPr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i="1" baseline="30000" smtClean="0"/>
              <a:t>y</a:t>
            </a:r>
            <a:r>
              <a:rPr lang="zh-CN" altLang="en-US" smtClean="0"/>
              <a:t>，</a:t>
            </a:r>
            <a:r>
              <a:rPr lang="en-US" altLang="zh-CN" i="1" smtClean="0"/>
              <a:t> f</a:t>
            </a:r>
            <a:r>
              <a:rPr lang="en-US" altLang="zh-CN" smtClean="0"/>
              <a:t> (1.04, 2.02)</a:t>
            </a:r>
            <a:r>
              <a:rPr lang="zh-CN" altLang="en-US" smtClean="0"/>
              <a:t> 即为所求．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由假设可知， 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x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i="1" baseline="30000" smtClean="0"/>
              <a:t>y</a:t>
            </a:r>
            <a:r>
              <a:rPr lang="en-US" altLang="zh-CN" baseline="30000" smtClean="0"/>
              <a:t>−1</a:t>
            </a:r>
            <a:r>
              <a:rPr lang="zh-CN" altLang="en-US" smtClean="0"/>
              <a:t>，</a:t>
            </a:r>
            <a:r>
              <a:rPr lang="en-US" altLang="zh-CN" i="1" smtClean="0"/>
              <a:t>f</a:t>
            </a:r>
            <a:r>
              <a:rPr lang="en-US" altLang="zh-CN" i="1" baseline="-25000" smtClean="0"/>
              <a:t>y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i="1" baseline="30000" smtClean="0"/>
              <a:t>y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zh-CN" altLang="en-US" smtClean="0"/>
              <a:t> </a:t>
            </a:r>
            <a:r>
              <a:rPr lang="en-US" altLang="zh-CN" smtClean="0"/>
              <a:t>ln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.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 </a:t>
            </a:r>
            <a:r>
              <a:rPr lang="en-US" altLang="zh-CN" i="1" smtClean="0"/>
              <a:t>x</a:t>
            </a:r>
            <a:r>
              <a:rPr lang="en-US" altLang="zh-CN" baseline="-25000" smtClean="0"/>
              <a:t>0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en-US" altLang="zh-CN" baseline="-25000" smtClean="0"/>
              <a:t>0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2</a:t>
            </a:r>
            <a:r>
              <a:rPr lang="zh-CN" altLang="en-US" smtClean="0"/>
              <a:t>，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1.04</a:t>
            </a:r>
            <a:r>
              <a:rPr lang="zh-CN" altLang="en-US" smtClean="0"/>
              <a:t>，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smtClean="0"/>
              <a:t>2.02</a:t>
            </a:r>
            <a:r>
              <a:rPr lang="zh-CN" altLang="en-US" smtClean="0"/>
              <a:t>，于是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(1.04)</a:t>
            </a:r>
            <a:r>
              <a:rPr lang="en-US" altLang="zh-CN" baseline="30000" smtClean="0"/>
              <a:t>2.02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>
                <a:sym typeface="Symbol" pitchFamily="18" charset="2"/>
              </a:rPr>
              <a:t>=</a:t>
            </a:r>
            <a:r>
              <a:rPr lang="en-US" altLang="zh-CN" i="1" smtClean="0"/>
              <a:t> f</a:t>
            </a:r>
            <a:r>
              <a:rPr lang="en-US" altLang="zh-CN" smtClean="0"/>
              <a:t> (1.04, 2.02)</a:t>
            </a:r>
            <a:r>
              <a:rPr lang="zh-CN" altLang="en-US" smtClean="0"/>
              <a:t>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               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smtClean="0"/>
              <a:t>2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en-US" altLang="zh-CN" baseline="30000" smtClean="0"/>
              <a:t>2−1</a:t>
            </a:r>
            <a:r>
              <a:rPr lang="en-US" altLang="zh-CN" smtClean="0"/>
              <a:t>(1.04 − 1) +</a:t>
            </a:r>
            <a:r>
              <a:rPr lang="zh-CN" altLang="en-US" smtClean="0"/>
              <a:t> </a:t>
            </a:r>
            <a:r>
              <a:rPr lang="en-US" altLang="zh-CN" smtClean="0"/>
              <a:t>1</a:t>
            </a:r>
            <a:r>
              <a:rPr lang="en-US" altLang="zh-CN" baseline="30000" smtClean="0"/>
              <a:t>2</a:t>
            </a:r>
            <a:r>
              <a:rPr lang="zh-CN" altLang="en-US" smtClean="0"/>
              <a:t>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zh-CN" altLang="en-US" smtClean="0"/>
              <a:t> </a:t>
            </a:r>
            <a:r>
              <a:rPr lang="en-US" altLang="zh-CN" smtClean="0"/>
              <a:t>ln1</a:t>
            </a:r>
            <a:r>
              <a:rPr lang="en-US" altLang="zh-CN" baseline="30000" smtClean="0"/>
              <a:t> </a:t>
            </a:r>
            <a:r>
              <a:rPr lang="en-US" altLang="zh-CN" smtClean="0"/>
              <a:t>(2.02 − 2)</a:t>
            </a:r>
            <a:r>
              <a:rPr lang="zh-CN" altLang="en-US" smtClean="0"/>
              <a:t>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               = 1 + 0.08 + 0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               = 1.08</a:t>
            </a:r>
            <a:r>
              <a:rPr lang="zh-CN" altLang="en-US" smtClean="0"/>
              <a:t>．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事实上， </a:t>
            </a:r>
            <a:r>
              <a:rPr lang="en-US" altLang="zh-CN" smtClean="0"/>
              <a:t>(1.04)</a:t>
            </a:r>
            <a:r>
              <a:rPr lang="en-US" altLang="zh-CN" baseline="30000" smtClean="0"/>
              <a:t>2.02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en-US" altLang="zh-CN" smtClean="0"/>
              <a:t>= 1.08245</a:t>
            </a:r>
            <a:r>
              <a:rPr lang="zh-CN" altLang="en-US" smtClean="0"/>
              <a:t>．</a:t>
            </a:r>
            <a:r>
              <a:rPr lang="en-US" altLang="zh-CN" i="1" smtClean="0"/>
              <a:t> </a:t>
            </a:r>
            <a:endParaRPr lang="zh-CN" altLang="en-US" i="1" smtClean="0"/>
          </a:p>
        </p:txBody>
      </p:sp>
      <p:sp>
        <p:nvSpPr>
          <p:cNvPr id="4" name="矩形 4"/>
          <p:cNvSpPr>
            <a:spLocks noChangeArrowheads="1"/>
          </p:cNvSpPr>
          <p:nvPr/>
        </p:nvSpPr>
        <p:spPr bwMode="auto">
          <a:xfrm>
            <a:off x="2330450" y="4306888"/>
            <a:ext cx="1152525" cy="3952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3" name="矩形 4"/>
          <p:cNvSpPr>
            <a:spLocks noChangeArrowheads="1"/>
          </p:cNvSpPr>
          <p:nvPr/>
        </p:nvSpPr>
        <p:spPr bwMode="auto">
          <a:xfrm flipH="1">
            <a:off x="3473450" y="4306888"/>
            <a:ext cx="1223963" cy="3952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4706938" y="4306888"/>
            <a:ext cx="1223962" cy="3952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 flipH="1">
            <a:off x="5930900" y="4306888"/>
            <a:ext cx="1439863" cy="3952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051050" y="1722438"/>
            <a:ext cx="1152525" cy="35718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7"/>
          <p:cNvSpPr>
            <a:spLocks noChangeArrowheads="1"/>
          </p:cNvSpPr>
          <p:nvPr/>
        </p:nvSpPr>
        <p:spPr bwMode="auto">
          <a:xfrm flipH="1">
            <a:off x="3203575" y="1722438"/>
            <a:ext cx="1439863" cy="3571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7"/>
          <p:cNvSpPr/>
          <p:nvPr/>
        </p:nvSpPr>
        <p:spPr>
          <a:xfrm>
            <a:off x="4643438" y="1722438"/>
            <a:ext cx="971550" cy="35718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 flipH="1">
            <a:off x="5614988" y="1722438"/>
            <a:ext cx="1404937" cy="3571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7"/>
          <p:cNvSpPr/>
          <p:nvPr/>
        </p:nvSpPr>
        <p:spPr>
          <a:xfrm>
            <a:off x="7019925" y="1722438"/>
            <a:ext cx="936625" cy="35718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矩形 7"/>
          <p:cNvSpPr>
            <a:spLocks noChangeArrowheads="1"/>
          </p:cNvSpPr>
          <p:nvPr/>
        </p:nvSpPr>
        <p:spPr bwMode="auto">
          <a:xfrm flipH="1">
            <a:off x="2438400" y="3021013"/>
            <a:ext cx="2266950" cy="3571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7"/>
          <p:cNvSpPr>
            <a:spLocks noChangeArrowheads="1"/>
          </p:cNvSpPr>
          <p:nvPr/>
        </p:nvSpPr>
        <p:spPr bwMode="auto">
          <a:xfrm flipH="1">
            <a:off x="4870450" y="3021013"/>
            <a:ext cx="2211388" cy="3571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81150" y="2581275"/>
            <a:ext cx="1490663" cy="357188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  <p:bldP spid="5" grpId="0" animBg="1"/>
      <p:bldP spid="6" grpId="0" animBg="1"/>
      <p:bldP spid="8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72050"/>
          </a:xfrm>
        </p:spPr>
        <p:txBody>
          <a:bodyPr/>
          <a:lstStyle/>
          <a:p>
            <a:r>
              <a:rPr lang="zh-CN" altLang="en-US" dirty="0" smtClean="0"/>
              <a:t>函数 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在点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 处</a:t>
            </a:r>
            <a:r>
              <a:rPr lang="zh-CN" altLang="en-US" dirty="0" smtClean="0">
                <a:solidFill>
                  <a:srgbClr val="FF0000"/>
                </a:solidFill>
              </a:rPr>
              <a:t>可导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函数 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f</a:t>
            </a:r>
            <a:r>
              <a:rPr lang="zh-CN" altLang="en-US" dirty="0" smtClean="0"/>
              <a:t> 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在点 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zh-CN" altLang="en-US" dirty="0" smtClean="0"/>
              <a:t> 处</a:t>
            </a:r>
            <a:r>
              <a:rPr lang="zh-CN" altLang="en-US" dirty="0" smtClean="0">
                <a:solidFill>
                  <a:srgbClr val="FF0000"/>
                </a:solidFill>
              </a:rPr>
              <a:t>可微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 </a:t>
            </a:r>
            <a:r>
              <a:rPr lang="en-US" altLang="zh-CN" i="1" dirty="0" smtClean="0"/>
              <a:t>A</a:t>
            </a:r>
            <a:r>
              <a:rPr lang="zh-CN" altLang="en-US" dirty="0" smtClean="0"/>
              <a:t> 是与</a:t>
            </a:r>
            <a:r>
              <a:rPr lang="el-GR" altLang="zh-CN" dirty="0" smtClean="0"/>
              <a:t>Δ</a:t>
            </a:r>
            <a:r>
              <a:rPr lang="el-GR" altLang="zh-CN" i="1" dirty="0" smtClean="0"/>
              <a:t>x</a:t>
            </a:r>
            <a:r>
              <a:rPr lang="zh-CN" altLang="en-US" dirty="0" smtClean="0"/>
              <a:t> 无关的常数．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结论：</a:t>
            </a:r>
            <a:r>
              <a:rPr lang="zh-CN" altLang="en-US" dirty="0" smtClean="0"/>
              <a:t>可微</a:t>
            </a:r>
            <a:r>
              <a:rPr lang="zh-CN" altLang="en-US" dirty="0" smtClean="0">
                <a:sym typeface="Symbol" pitchFamily="18" charset="2"/>
              </a:rPr>
              <a:t>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zh-CN" altLang="en-US" dirty="0" smtClean="0">
                <a:sym typeface="Symbol" pitchFamily="18" charset="2"/>
              </a:rPr>
              <a:t> 可导 </a:t>
            </a:r>
            <a:r>
              <a:rPr lang="zh-CN" altLang="en-US" dirty="0" smtClean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zh-CN" altLang="en-US" dirty="0" smtClean="0">
                <a:sym typeface="Symbol" pitchFamily="18" charset="2"/>
              </a:rPr>
              <a:t> 连续，其中</a:t>
            </a:r>
            <a:r>
              <a:rPr lang="zh-CN" altLang="en-US" i="1" dirty="0" smtClean="0">
                <a:sym typeface="Symbol" pitchFamily="18" charset="2"/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zh-CN" altLang="en-US" i="1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f 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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ym typeface="Symbol" pitchFamily="18" charset="2"/>
              </a:rPr>
              <a:t>，于是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dirty="0" err="1" smtClean="0">
                <a:sym typeface="Symbol" pitchFamily="18" charset="2"/>
              </a:rPr>
              <a:t>dy</a:t>
            </a:r>
            <a:r>
              <a:rPr lang="en-US" altLang="zh-CN" dirty="0" smtClean="0">
                <a:sym typeface="Symbol" pitchFamily="18" charset="2"/>
              </a:rPr>
              <a:t> = </a:t>
            </a:r>
            <a:r>
              <a:rPr lang="en-US" altLang="zh-CN" i="1" dirty="0" smtClean="0">
                <a:solidFill>
                  <a:srgbClr val="FF0000"/>
                </a:solidFill>
              </a:rPr>
              <a:t>f 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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baseline="-25000" dirty="0" smtClean="0">
                <a:solidFill>
                  <a:srgbClr val="FF0000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en-US" altLang="zh-CN" dirty="0" smtClean="0">
                <a:sym typeface="Symbol" pitchFamily="18" charset="2"/>
              </a:rPr>
              <a:t> </a:t>
            </a:r>
            <a:r>
              <a:rPr lang="en-US" altLang="zh-CN" i="1" dirty="0" err="1" smtClean="0">
                <a:sym typeface="Symbol" pitchFamily="18" charset="2"/>
              </a:rPr>
              <a:t>dx</a:t>
            </a:r>
            <a:r>
              <a:rPr lang="zh-CN" altLang="en-US" dirty="0" smtClean="0">
                <a:sym typeface="Symbol" pitchFamily="18" charset="2"/>
              </a:rPr>
              <a:t>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回顾：一元函数的导数与微分</a:t>
            </a:r>
            <a:endParaRPr lang="zh-CN" altLang="en-US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1214438" y="2143125"/>
          <a:ext cx="5578475" cy="809625"/>
        </p:xfrm>
        <a:graphic>
          <a:graphicData uri="http://schemas.openxmlformats.org/presentationml/2006/ole">
            <p:oleObj spid="_x0000_s1026" name="Equation" r:id="rId3" imgW="2793960" imgH="406080" progId="Equation.DSMT4">
              <p:embed/>
            </p:oleObj>
          </a:graphicData>
        </a:graphic>
      </p:graphicFrame>
      <p:graphicFrame>
        <p:nvGraphicFramePr>
          <p:cNvPr id="35844" name="Object 4"/>
          <p:cNvGraphicFramePr>
            <a:graphicFrameLocks noChangeAspect="1"/>
          </p:cNvGraphicFramePr>
          <p:nvPr/>
        </p:nvGraphicFramePr>
        <p:xfrm>
          <a:off x="1674813" y="3954463"/>
          <a:ext cx="6897687" cy="455612"/>
        </p:xfrm>
        <a:graphic>
          <a:graphicData uri="http://schemas.openxmlformats.org/presentationml/2006/ole">
            <p:oleObj spid="_x0000_s1027" name="Equation" r:id="rId4" imgW="3454200" imgH="228600" progId="Equation.DSMT4">
              <p:embed/>
            </p:oleObj>
          </a:graphicData>
        </a:graphic>
      </p:graphicFrame>
      <p:sp>
        <p:nvSpPr>
          <p:cNvPr id="8" name="矩形 7"/>
          <p:cNvSpPr/>
          <p:nvPr/>
        </p:nvSpPr>
        <p:spPr>
          <a:xfrm>
            <a:off x="5099050" y="3986213"/>
            <a:ext cx="785813" cy="357187"/>
          </a:xfrm>
          <a:prstGeom prst="rect">
            <a:avLst/>
          </a:prstGeom>
          <a:noFill/>
          <a:ln w="28575" cmpd="sng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6843713" y="3914775"/>
            <a:ext cx="1800225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886325" y="3571875"/>
            <a:ext cx="12065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000" b="1">
                <a:solidFill>
                  <a:srgbClr val="0000FF"/>
                </a:solidFill>
              </a:rPr>
              <a:t>线性主部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对一元函数而言，可微</a:t>
            </a:r>
            <a:r>
              <a:rPr lang="zh-CN" altLang="en-US" smtClean="0">
                <a:sym typeface="Symbol" pitchFamily="18" charset="2"/>
              </a:rPr>
              <a:t>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</a:t>
            </a:r>
            <a:r>
              <a:rPr lang="zh-CN" altLang="en-US" smtClean="0">
                <a:sym typeface="Symbol" pitchFamily="18" charset="2"/>
              </a:rPr>
              <a:t> 可导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zh-CN" altLang="en-US" smtClean="0">
                <a:sym typeface="Symbol" pitchFamily="18" charset="2"/>
              </a:rPr>
              <a:t> 连续．</a:t>
            </a:r>
            <a:endParaRPr lang="en-US" altLang="zh-CN" smtClean="0">
              <a:sym typeface="Symbol" pitchFamily="18" charset="2"/>
            </a:endParaRPr>
          </a:p>
          <a:p>
            <a:endParaRPr lang="en-US" altLang="zh-CN" smtClean="0">
              <a:sym typeface="Symbol" pitchFamily="18" charset="2"/>
            </a:endParaRPr>
          </a:p>
          <a:p>
            <a:r>
              <a:rPr lang="zh-CN" altLang="en-US" smtClean="0"/>
              <a:t>对多元函数而言，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可导 </a:t>
            </a:r>
            <a:r>
              <a:rPr lang="en-US" altLang="zh-CN" smtClean="0">
                <a:sym typeface="Symbol" pitchFamily="18" charset="2"/>
              </a:rPr>
              <a:t>+</a:t>
            </a:r>
            <a:r>
              <a:rPr lang="zh-CN" altLang="en-US" smtClean="0">
                <a:sym typeface="Symbol" pitchFamily="18" charset="2"/>
              </a:rPr>
              <a:t> 偏导数连续</a:t>
            </a:r>
            <a:r>
              <a:rPr lang="zh-CN" altLang="en-US" smtClean="0"/>
              <a:t>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 </a:t>
            </a:r>
            <a:r>
              <a:rPr lang="zh-CN" altLang="en-US" smtClean="0"/>
              <a:t>可微</a:t>
            </a:r>
            <a:r>
              <a:rPr lang="zh-CN" altLang="en-US" smtClean="0">
                <a:sym typeface="Symbol" pitchFamily="18" charset="2"/>
              </a:rPr>
              <a:t>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 </a:t>
            </a:r>
            <a:r>
              <a:rPr lang="zh-CN" altLang="en-US" smtClean="0">
                <a:sym typeface="Symbol" pitchFamily="18" charset="2"/>
              </a:rPr>
              <a:t> 连续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						   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</a:t>
            </a: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smtClean="0">
                <a:sym typeface="Symbol" pitchFamily="18" charset="2"/>
              </a:rPr>
              <a:t>						 </a:t>
            </a:r>
            <a:r>
              <a:rPr lang="zh-CN" altLang="en-US" smtClean="0">
                <a:sym typeface="Symbol" pitchFamily="18" charset="2"/>
              </a:rPr>
              <a:t>可导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上述命题的逆命题都不成立．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问题：</a:t>
            </a:r>
            <a:r>
              <a:rPr lang="zh-CN" altLang="en-US" smtClean="0">
                <a:sym typeface="Symbol" pitchFamily="18" charset="2"/>
              </a:rPr>
              <a:t>可微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 </a:t>
            </a:r>
            <a:r>
              <a:rPr lang="zh-CN" altLang="en-US" smtClean="0">
                <a:sym typeface="Symbol" pitchFamily="18" charset="2"/>
              </a:rPr>
              <a:t>偏导数连续？</a:t>
            </a:r>
            <a:r>
              <a:rPr lang="en-US" altLang="zh-CN" smtClean="0">
                <a:sym typeface="Symbol" pitchFamily="18" charset="2"/>
              </a:rPr>
              <a:t>	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不能！</a:t>
            </a:r>
            <a:endParaRPr lang="en-US" altLang="zh-CN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             函数连续 </a:t>
            </a:r>
            <a:r>
              <a:rPr lang="en-US" altLang="zh-CN" smtClean="0">
                <a:sym typeface="Symbol" pitchFamily="18" charset="2"/>
              </a:rPr>
              <a:t>+ </a:t>
            </a:r>
            <a:r>
              <a:rPr lang="zh-CN" altLang="en-US" smtClean="0">
                <a:sym typeface="Symbol" pitchFamily="18" charset="2"/>
              </a:rPr>
              <a:t>可导 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</a:t>
            </a:r>
            <a:r>
              <a:rPr lang="zh-CN" altLang="en-US" smtClean="0">
                <a:sym typeface="Symbol" pitchFamily="18" charset="2"/>
              </a:rPr>
              <a:t> 可微？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不能！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P.133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第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8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题</a:t>
            </a:r>
            <a:endParaRPr lang="zh-CN" altLang="en-US" smtClean="0">
              <a:sym typeface="Symbol" pitchFamily="18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小结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092700" y="4572000"/>
            <a:ext cx="1000125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092700" y="5010150"/>
            <a:ext cx="2643188" cy="4286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457200" y="2357438"/>
            <a:ext cx="8229600" cy="2244725"/>
          </a:xfrm>
          <a:prstGeom prst="roundRect">
            <a:avLst>
              <a:gd name="adj" fmla="val 9301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2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可微不能推出偏导数连续！</a:t>
            </a:r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9111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函数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在</a:t>
            </a:r>
            <a:r>
              <a:rPr lang="en-US" altLang="zh-CN" smtClean="0"/>
              <a:t>(0, 0) </a:t>
            </a:r>
            <a:r>
              <a:rPr lang="zh-CN" altLang="en-US" smtClean="0"/>
              <a:t>处，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且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30400" y="1122363"/>
          <a:ext cx="5487988" cy="1235075"/>
        </p:xfrm>
        <a:graphic>
          <a:graphicData uri="http://schemas.openxmlformats.org/presentationml/2006/ole">
            <p:oleObj spid="_x0000_s14338" name="Equation" r:id="rId3" imgW="3035160" imgH="68580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198563" y="4992688"/>
          <a:ext cx="7534275" cy="1579562"/>
        </p:xfrm>
        <a:graphic>
          <a:graphicData uri="http://schemas.openxmlformats.org/presentationml/2006/ole">
            <p:oleObj spid="_x0000_s14339" name="Equation" r:id="rId4" imgW="4190760" imgH="87624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642938" y="2500313"/>
          <a:ext cx="6777037" cy="1028700"/>
        </p:xfrm>
        <a:graphic>
          <a:graphicData uri="http://schemas.openxmlformats.org/presentationml/2006/ole">
            <p:oleObj spid="_x0000_s14340" name="Equation" r:id="rId5" imgW="3771720" imgH="571320" progId="Equation.DSMT4">
              <p:embed/>
            </p:oleObj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642938" y="3689350"/>
          <a:ext cx="6711950" cy="1144588"/>
        </p:xfrm>
        <a:graphic>
          <a:graphicData uri="http://schemas.openxmlformats.org/presentationml/2006/ole">
            <p:oleObj spid="_x0000_s14341" name="Equation" r:id="rId6" imgW="3733560" imgH="634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6369050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在 </a:t>
            </a:r>
            <a:r>
              <a:rPr lang="en-US" altLang="zh-CN" smtClean="0"/>
              <a:t>(0, 0) </a:t>
            </a:r>
            <a:r>
              <a:rPr lang="zh-CN" altLang="en-US" smtClean="0"/>
              <a:t>处，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偏导数存在，全微分也存在．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CN" smtClean="0">
                <a:sym typeface="Symbol" pitchFamily="18" charset="2"/>
              </a:rPr>
              <a:t> </a:t>
            </a:r>
            <a:r>
              <a:rPr lang="en-US" altLang="zh-CN" smtClean="0"/>
              <a:t>(0,0) </a:t>
            </a:r>
            <a:r>
              <a:rPr lang="zh-CN" altLang="en-US" smtClean="0"/>
              <a:t>时，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		     </a:t>
            </a:r>
            <a:r>
              <a:rPr lang="zh-CN" altLang="en-US" smtClean="0">
                <a:solidFill>
                  <a:srgbClr val="FF0000"/>
                </a:solidFill>
              </a:rPr>
              <a:t>极限不存在，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更不可能等于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i="1" baseline="-25000" smtClean="0"/>
              <a:t>x</a:t>
            </a:r>
            <a:r>
              <a:rPr lang="en-US" altLang="zh-CN" smtClean="0"/>
              <a:t>(0, 0)</a:t>
            </a:r>
            <a:r>
              <a:rPr lang="zh-CN" altLang="en-US" smtClean="0"/>
              <a:t>，从而偏导数不连续</a:t>
            </a:r>
            <a:r>
              <a:rPr lang="en-US" altLang="zh-CN" smtClean="0"/>
              <a:t> 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42938" y="1357313"/>
          <a:ext cx="7396162" cy="1144587"/>
        </p:xfrm>
        <a:graphic>
          <a:graphicData uri="http://schemas.openxmlformats.org/presentationml/2006/ole">
            <p:oleObj spid="_x0000_s15362" name="Equation" r:id="rId4" imgW="4114800" imgH="63468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642938" y="642938"/>
          <a:ext cx="7575550" cy="777875"/>
        </p:xfrm>
        <a:graphic>
          <a:graphicData uri="http://schemas.openxmlformats.org/presentationml/2006/ole">
            <p:oleObj spid="_x0000_s15363" name="Equation" r:id="rId5" imgW="4216320" imgH="431640" progId="Equation.DSMT4">
              <p:embed/>
            </p:oleObj>
          </a:graphicData>
        </a:graphic>
      </p:graphicFrame>
      <p:graphicFrame>
        <p:nvGraphicFramePr>
          <p:cNvPr id="9" name="Object 6"/>
          <p:cNvGraphicFramePr>
            <a:graphicFrameLocks noChangeAspect="1"/>
          </p:cNvGraphicFramePr>
          <p:nvPr/>
        </p:nvGraphicFramePr>
        <p:xfrm>
          <a:off x="1395413" y="3071813"/>
          <a:ext cx="6983412" cy="1919287"/>
        </p:xfrm>
        <a:graphic>
          <a:graphicData uri="http://schemas.openxmlformats.org/presentationml/2006/ole">
            <p:oleObj spid="_x0000_s15364" name="Equation" r:id="rId6" imgW="3860640" imgH="1066680" progId="Equation.DSMT4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1046163" y="5000625"/>
          <a:ext cx="4387850" cy="731838"/>
        </p:xfrm>
        <a:graphic>
          <a:graphicData uri="http://schemas.openxmlformats.org/presentationml/2006/ole">
            <p:oleObj spid="_x0000_s15365" name="Equation" r:id="rId7" imgW="24256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9 − 3</a:t>
            </a:r>
          </a:p>
          <a:p>
            <a:pPr lvl="1"/>
            <a:r>
              <a:rPr lang="en-US" altLang="zh-CN" smtClean="0"/>
              <a:t>1(2)(4)</a:t>
            </a:r>
          </a:p>
          <a:p>
            <a:pPr lvl="1"/>
            <a:r>
              <a:rPr lang="en-US" altLang="zh-CN" smtClean="0"/>
              <a:t>2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altLang="zh-CN" dirty="0" smtClean="0">
                <a:solidFill>
                  <a:srgbClr val="000000"/>
                </a:solidFill>
              </a:rPr>
              <a:t>Δ</a:t>
            </a:r>
            <a:r>
              <a:rPr lang="en-US" altLang="zh-CN" i="1" dirty="0" smtClean="0">
                <a:solidFill>
                  <a:srgbClr val="000000"/>
                </a:solidFill>
              </a:rPr>
              <a:t>y</a:t>
            </a:r>
            <a:r>
              <a:rPr lang="zh-CN" altLang="en-US" dirty="0" smtClean="0">
                <a:solidFill>
                  <a:srgbClr val="000000"/>
                </a:solidFill>
              </a:rPr>
              <a:t> 是曲线上的点的纵坐标的增量．</a:t>
            </a:r>
            <a:endParaRPr lang="en-US" altLang="zh-CN" dirty="0" smtClean="0"/>
          </a:p>
          <a:p>
            <a:r>
              <a:rPr lang="en-US" altLang="zh-CN" i="1" dirty="0" err="1" smtClean="0">
                <a:solidFill>
                  <a:srgbClr val="000000"/>
                </a:solidFill>
              </a:rPr>
              <a:t>dy</a:t>
            </a:r>
            <a:r>
              <a:rPr lang="en-US" altLang="zh-CN" i="1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>
                <a:solidFill>
                  <a:srgbClr val="000000"/>
                </a:solidFill>
              </a:rPr>
              <a:t>就是曲线的切线上的点的纵坐标的增量．</a:t>
            </a:r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结论：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</a:t>
            </a:r>
            <a:r>
              <a:rPr lang="en-US" altLang="zh-CN" i="1" dirty="0" smtClean="0">
                <a:solidFill>
                  <a:srgbClr val="FF0000"/>
                </a:solidFill>
                <a:sym typeface="Symbol" pitchFamily="18" charset="2"/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  </a:t>
            </a:r>
            <a:r>
              <a:rPr lang="en-US" altLang="zh-CN" i="1" dirty="0" err="1" smtClean="0">
                <a:solidFill>
                  <a:srgbClr val="FF0000"/>
                </a:solidFill>
                <a:sym typeface="Symbol" pitchFamily="18" charset="2"/>
              </a:rPr>
              <a:t>dy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f </a:t>
            </a:r>
            <a:r>
              <a:rPr lang="en-US" altLang="zh-CN" dirty="0" smtClean="0">
                <a:sym typeface="Symbol"/>
              </a:rPr>
              <a:t>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zh-CN" altLang="en-US" i="1" dirty="0" smtClean="0">
                <a:sym typeface="Symbol" pitchFamily="18" charset="2"/>
              </a:rPr>
              <a:t> </a:t>
            </a:r>
            <a:r>
              <a:rPr lang="en-US" altLang="zh-CN" i="1" dirty="0" err="1" smtClean="0">
                <a:sym typeface="Symbol" pitchFamily="18" charset="2"/>
              </a:rPr>
              <a:t>dx</a:t>
            </a:r>
            <a:r>
              <a:rPr lang="zh-CN" altLang="en-US" dirty="0" smtClean="0">
                <a:sym typeface="Symbol" pitchFamily="18" charset="2"/>
              </a:rPr>
              <a:t>．</a:t>
            </a:r>
            <a:endParaRPr lang="en-US" altLang="zh-CN" dirty="0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  <a:sym typeface="Symbol" pitchFamily="18" charset="2"/>
              </a:rPr>
              <a:t>实质：</a:t>
            </a:r>
            <a:r>
              <a:rPr lang="zh-CN" altLang="en-US" dirty="0" smtClean="0">
                <a:solidFill>
                  <a:srgbClr val="FF0000"/>
                </a:solidFill>
                <a:sym typeface="Symbol" pitchFamily="18" charset="2"/>
              </a:rPr>
              <a:t>化曲为直，线性近似．</a:t>
            </a:r>
            <a:endParaRPr lang="zh-CN" altLang="en-US" dirty="0" smtClean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回顾：一元函数的导数与微分</a:t>
            </a:r>
            <a:endParaRPr lang="zh-CN" altLang="en-US" dirty="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306888" y="2605088"/>
            <a:ext cx="4622800" cy="3760787"/>
            <a:chOff x="2378061" y="1142984"/>
            <a:chExt cx="4622831" cy="3760803"/>
          </a:xfrm>
        </p:grpSpPr>
        <p:sp>
          <p:nvSpPr>
            <p:cNvPr id="2087" name="Line 202"/>
            <p:cNvSpPr>
              <a:spLocks noChangeShapeType="1"/>
            </p:cNvSpPr>
            <p:nvPr/>
          </p:nvSpPr>
          <p:spPr bwMode="auto">
            <a:xfrm>
              <a:off x="2469448" y="4564267"/>
              <a:ext cx="432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8" name="Line 203"/>
            <p:cNvSpPr>
              <a:spLocks noChangeShapeType="1"/>
            </p:cNvSpPr>
            <p:nvPr/>
          </p:nvSpPr>
          <p:spPr bwMode="auto">
            <a:xfrm flipV="1">
              <a:off x="2775836" y="1214403"/>
              <a:ext cx="0" cy="360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2" name="Object 4"/>
            <p:cNvGraphicFramePr>
              <a:graphicFrameLocks noChangeAspect="1"/>
            </p:cNvGraphicFramePr>
            <p:nvPr/>
          </p:nvGraphicFramePr>
          <p:xfrm>
            <a:off x="6719904" y="4583905"/>
            <a:ext cx="280988" cy="280988"/>
          </p:xfrm>
          <a:graphic>
            <a:graphicData uri="http://schemas.openxmlformats.org/presentationml/2006/ole">
              <p:oleObj spid="_x0000_s2062" name="Equation" r:id="rId3" imgW="139680" imgH="139680" progId="Equation.DSMT4">
                <p:embed/>
              </p:oleObj>
            </a:graphicData>
          </a:graphic>
        </p:graphicFrame>
        <p:graphicFrame>
          <p:nvGraphicFramePr>
            <p:cNvPr id="2063" name="Object 5"/>
            <p:cNvGraphicFramePr>
              <a:graphicFrameLocks noChangeAspect="1"/>
            </p:cNvGraphicFramePr>
            <p:nvPr/>
          </p:nvGraphicFramePr>
          <p:xfrm>
            <a:off x="2428860" y="1142984"/>
            <a:ext cx="280988" cy="331788"/>
          </p:xfrm>
          <a:graphic>
            <a:graphicData uri="http://schemas.openxmlformats.org/presentationml/2006/ole">
              <p:oleObj spid="_x0000_s2063" name="Equation" r:id="rId4" imgW="139680" imgH="164880" progId="Equation.DSMT4">
                <p:embed/>
              </p:oleObj>
            </a:graphicData>
          </a:graphic>
        </p:graphicFrame>
        <p:graphicFrame>
          <p:nvGraphicFramePr>
            <p:cNvPr id="2064" name="Object 6"/>
            <p:cNvGraphicFramePr>
              <a:graphicFrameLocks noChangeAspect="1"/>
            </p:cNvGraphicFramePr>
            <p:nvPr/>
          </p:nvGraphicFramePr>
          <p:xfrm>
            <a:off x="2378061" y="4545012"/>
            <a:ext cx="331787" cy="358775"/>
          </p:xfrm>
          <a:graphic>
            <a:graphicData uri="http://schemas.openxmlformats.org/presentationml/2006/ole">
              <p:oleObj spid="_x0000_s2064" name="Equation" r:id="rId5" imgW="164880" imgH="177480" progId="Equation.DSMT4">
                <p:embed/>
              </p:oleObj>
            </a:graphicData>
          </a:graphic>
        </p:graphicFrame>
      </p:grpSp>
      <p:grpSp>
        <p:nvGrpSpPr>
          <p:cNvPr id="5" name="组合 9"/>
          <p:cNvGrpSpPr>
            <a:grpSpLocks/>
          </p:cNvGrpSpPr>
          <p:nvPr/>
        </p:nvGrpSpPr>
        <p:grpSpPr bwMode="auto">
          <a:xfrm>
            <a:off x="4914900" y="2533650"/>
            <a:ext cx="3100388" cy="2822575"/>
            <a:chOff x="2986088" y="1071546"/>
            <a:chExt cx="3100387" cy="2821798"/>
          </a:xfrm>
        </p:grpSpPr>
        <p:graphicFrame>
          <p:nvGraphicFramePr>
            <p:cNvPr id="2061" name="Object 7"/>
            <p:cNvGraphicFramePr>
              <a:graphicFrameLocks noChangeAspect="1"/>
            </p:cNvGraphicFramePr>
            <p:nvPr/>
          </p:nvGraphicFramePr>
          <p:xfrm>
            <a:off x="4714876" y="1071546"/>
            <a:ext cx="1244600" cy="406400"/>
          </p:xfrm>
          <a:graphic>
            <a:graphicData uri="http://schemas.openxmlformats.org/presentationml/2006/ole">
              <p:oleObj spid="_x0000_s2061" name="Equation" r:id="rId6" imgW="622080" imgH="203040" progId="Equation.DSMT4">
                <p:embed/>
              </p:oleObj>
            </a:graphicData>
          </a:graphic>
        </p:graphicFrame>
        <p:sp>
          <p:nvSpPr>
            <p:cNvPr id="48" name="任意多边形 47"/>
            <p:cNvSpPr/>
            <p:nvPr/>
          </p:nvSpPr>
          <p:spPr>
            <a:xfrm>
              <a:off x="2986088" y="1457203"/>
              <a:ext cx="3100387" cy="2436141"/>
            </a:xfrm>
            <a:custGeom>
              <a:avLst/>
              <a:gdLst>
                <a:gd name="connsiteX0" fmla="*/ 0 w 3100387"/>
                <a:gd name="connsiteY0" fmla="*/ 2328863 h 2436019"/>
                <a:gd name="connsiteX1" fmla="*/ 757237 w 3100387"/>
                <a:gd name="connsiteY1" fmla="*/ 2386013 h 2436019"/>
                <a:gd name="connsiteX2" fmla="*/ 1571625 w 3100387"/>
                <a:gd name="connsiteY2" fmla="*/ 2028825 h 2436019"/>
                <a:gd name="connsiteX3" fmla="*/ 2214562 w 3100387"/>
                <a:gd name="connsiteY3" fmla="*/ 1414463 h 2436019"/>
                <a:gd name="connsiteX4" fmla="*/ 2743200 w 3100387"/>
                <a:gd name="connsiteY4" fmla="*/ 671513 h 2436019"/>
                <a:gd name="connsiteX5" fmla="*/ 3100387 w 3100387"/>
                <a:gd name="connsiteY5" fmla="*/ 0 h 24360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00387" h="2436019">
                  <a:moveTo>
                    <a:pt x="0" y="2328863"/>
                  </a:moveTo>
                  <a:cubicBezTo>
                    <a:pt x="247650" y="2382441"/>
                    <a:pt x="495300" y="2436019"/>
                    <a:pt x="757237" y="2386013"/>
                  </a:cubicBezTo>
                  <a:cubicBezTo>
                    <a:pt x="1019174" y="2336007"/>
                    <a:pt x="1328738" y="2190750"/>
                    <a:pt x="1571625" y="2028825"/>
                  </a:cubicBezTo>
                  <a:cubicBezTo>
                    <a:pt x="1814512" y="1866900"/>
                    <a:pt x="2019300" y="1640682"/>
                    <a:pt x="2214562" y="1414463"/>
                  </a:cubicBezTo>
                  <a:cubicBezTo>
                    <a:pt x="2409824" y="1188244"/>
                    <a:pt x="2595563" y="907257"/>
                    <a:pt x="2743200" y="671513"/>
                  </a:cubicBezTo>
                  <a:cubicBezTo>
                    <a:pt x="2890837" y="435769"/>
                    <a:pt x="2995612" y="217884"/>
                    <a:pt x="3100387" y="0"/>
                  </a:cubicBezTo>
                </a:path>
              </a:pathLst>
            </a:cu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49" name="Line 215"/>
          <p:cNvSpPr>
            <a:spLocks noChangeAspect="1" noChangeShapeType="1"/>
          </p:cNvSpPr>
          <p:nvPr/>
        </p:nvSpPr>
        <p:spPr bwMode="auto">
          <a:xfrm flipH="1">
            <a:off x="5014913" y="3860800"/>
            <a:ext cx="3021012" cy="2159000"/>
          </a:xfrm>
          <a:prstGeom prst="line">
            <a:avLst/>
          </a:prstGeom>
          <a:noFill/>
          <a:ln w="22225">
            <a:solidFill>
              <a:srgbClr val="00FF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" name="组合 13"/>
          <p:cNvGrpSpPr>
            <a:grpSpLocks/>
          </p:cNvGrpSpPr>
          <p:nvPr/>
        </p:nvGrpSpPr>
        <p:grpSpPr bwMode="auto">
          <a:xfrm>
            <a:off x="7089775" y="3665538"/>
            <a:ext cx="1025525" cy="2749550"/>
            <a:chOff x="5160973" y="2203432"/>
            <a:chExt cx="1025525" cy="2749567"/>
          </a:xfrm>
        </p:grpSpPr>
        <p:sp>
          <p:nvSpPr>
            <p:cNvPr id="2085" name="Line 198"/>
            <p:cNvSpPr>
              <a:spLocks noChangeShapeType="1"/>
            </p:cNvSpPr>
            <p:nvPr/>
          </p:nvSpPr>
          <p:spPr bwMode="auto">
            <a:xfrm flipV="1">
              <a:off x="5677884" y="2203432"/>
              <a:ext cx="0" cy="234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60" name="Object 8"/>
            <p:cNvGraphicFramePr>
              <a:graphicFrameLocks noChangeAspect="1"/>
            </p:cNvGraphicFramePr>
            <p:nvPr/>
          </p:nvGraphicFramePr>
          <p:xfrm>
            <a:off x="5160973" y="4495799"/>
            <a:ext cx="1025525" cy="457200"/>
          </p:xfrm>
          <a:graphic>
            <a:graphicData uri="http://schemas.openxmlformats.org/presentationml/2006/ole">
              <p:oleObj spid="_x0000_s2060" name="Equation" r:id="rId7" imgW="520560" imgH="228600" progId="Equation.DSMT4">
                <p:embed/>
              </p:oleObj>
            </a:graphicData>
          </a:graphic>
        </p:graphicFrame>
      </p:grpSp>
      <p:grpSp>
        <p:nvGrpSpPr>
          <p:cNvPr id="7" name="组合 16"/>
          <p:cNvGrpSpPr>
            <a:grpSpLocks/>
          </p:cNvGrpSpPr>
          <p:nvPr/>
        </p:nvGrpSpPr>
        <p:grpSpPr bwMode="auto">
          <a:xfrm>
            <a:off x="6357938" y="4926013"/>
            <a:ext cx="349250" cy="1489075"/>
            <a:chOff x="4429124" y="3463432"/>
            <a:chExt cx="349250" cy="1489567"/>
          </a:xfrm>
        </p:grpSpPr>
        <p:sp>
          <p:nvSpPr>
            <p:cNvPr id="2084" name="Line 217"/>
            <p:cNvSpPr>
              <a:spLocks noChangeShapeType="1"/>
            </p:cNvSpPr>
            <p:nvPr/>
          </p:nvSpPr>
          <p:spPr bwMode="auto">
            <a:xfrm>
              <a:off x="4597884" y="3463432"/>
              <a:ext cx="0" cy="10800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059" name="Object 9"/>
            <p:cNvGraphicFramePr>
              <a:graphicFrameLocks noChangeAspect="1"/>
            </p:cNvGraphicFramePr>
            <p:nvPr/>
          </p:nvGraphicFramePr>
          <p:xfrm>
            <a:off x="4429124" y="4495799"/>
            <a:ext cx="349250" cy="457200"/>
          </p:xfrm>
          <a:graphic>
            <a:graphicData uri="http://schemas.openxmlformats.org/presentationml/2006/ole">
              <p:oleObj spid="_x0000_s2059" name="Equation" r:id="rId8" imgW="177480" imgH="228600" progId="Equation.DSMT4">
                <p:embed/>
              </p:oleObj>
            </a:graphicData>
          </a:graphic>
        </p:graphicFrame>
      </p:grpSp>
      <p:grpSp>
        <p:nvGrpSpPr>
          <p:cNvPr id="8" name="组合 35"/>
          <p:cNvGrpSpPr>
            <a:grpSpLocks/>
          </p:cNvGrpSpPr>
          <p:nvPr/>
        </p:nvGrpSpPr>
        <p:grpSpPr bwMode="auto">
          <a:xfrm>
            <a:off x="6543675" y="3665538"/>
            <a:ext cx="1958975" cy="1271587"/>
            <a:chOff x="6543690" y="3665761"/>
            <a:chExt cx="1958871" cy="1270902"/>
          </a:xfrm>
        </p:grpSpPr>
        <p:sp>
          <p:nvSpPr>
            <p:cNvPr id="2082" name="Line 209"/>
            <p:cNvSpPr>
              <a:spLocks noChangeShapeType="1"/>
            </p:cNvSpPr>
            <p:nvPr/>
          </p:nvSpPr>
          <p:spPr bwMode="auto">
            <a:xfrm>
              <a:off x="7602561" y="3665761"/>
              <a:ext cx="900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83" name="Line 210"/>
            <p:cNvSpPr>
              <a:spLocks noChangeShapeType="1"/>
            </p:cNvSpPr>
            <p:nvPr/>
          </p:nvSpPr>
          <p:spPr bwMode="auto">
            <a:xfrm>
              <a:off x="6543690" y="4936663"/>
              <a:ext cx="1944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9" name="Object 10"/>
          <p:cNvGraphicFramePr>
            <a:graphicFrameLocks noChangeAspect="1"/>
          </p:cNvGraphicFramePr>
          <p:nvPr/>
        </p:nvGraphicFramePr>
        <p:xfrm>
          <a:off x="8301038" y="4102100"/>
          <a:ext cx="431800" cy="407988"/>
        </p:xfrm>
        <a:graphic>
          <a:graphicData uri="http://schemas.openxmlformats.org/presentationml/2006/ole">
            <p:oleObj spid="_x0000_s2050" name="Equation" r:id="rId9" imgW="215640" imgH="203040" progId="Equation.DSMT4">
              <p:embed/>
            </p:oleObj>
          </a:graphicData>
        </a:graphic>
      </p:graphicFrame>
      <p:graphicFrame>
        <p:nvGraphicFramePr>
          <p:cNvPr id="60" name="Object 11"/>
          <p:cNvGraphicFramePr>
            <a:graphicFrameLocks noChangeAspect="1"/>
          </p:cNvGraphicFramePr>
          <p:nvPr/>
        </p:nvGraphicFramePr>
        <p:xfrm>
          <a:off x="7812088" y="4346575"/>
          <a:ext cx="377825" cy="406400"/>
        </p:xfrm>
        <a:graphic>
          <a:graphicData uri="http://schemas.openxmlformats.org/presentationml/2006/ole">
            <p:oleObj spid="_x0000_s2051" name="Equation" r:id="rId10" imgW="190440" imgH="203040" progId="Equation.DSMT4">
              <p:embed/>
            </p:oleObj>
          </a:graphicData>
        </a:graphic>
      </p:graphicFrame>
      <p:sp>
        <p:nvSpPr>
          <p:cNvPr id="61" name="Line 209"/>
          <p:cNvSpPr>
            <a:spLocks noChangeShapeType="1"/>
          </p:cNvSpPr>
          <p:nvPr/>
        </p:nvSpPr>
        <p:spPr bwMode="auto">
          <a:xfrm>
            <a:off x="7602538" y="4176713"/>
            <a:ext cx="360362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" name="Line 211"/>
          <p:cNvSpPr>
            <a:spLocks noChangeShapeType="1"/>
          </p:cNvSpPr>
          <p:nvPr/>
        </p:nvSpPr>
        <p:spPr bwMode="auto">
          <a:xfrm>
            <a:off x="7786688" y="4162425"/>
            <a:ext cx="0" cy="7747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Line 211"/>
          <p:cNvSpPr>
            <a:spLocks noChangeShapeType="1"/>
          </p:cNvSpPr>
          <p:nvPr/>
        </p:nvSpPr>
        <p:spPr bwMode="auto">
          <a:xfrm>
            <a:off x="8286750" y="3676650"/>
            <a:ext cx="0" cy="1260475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4" name="Line 211"/>
          <p:cNvSpPr>
            <a:spLocks noChangeShapeType="1"/>
          </p:cNvSpPr>
          <p:nvPr/>
        </p:nvSpPr>
        <p:spPr bwMode="auto">
          <a:xfrm flipV="1">
            <a:off x="6526213" y="5105400"/>
            <a:ext cx="1081087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stealth" w="lg" len="lg"/>
            <a:tailEnd type="stealth" w="lg" len="lg"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5" name="Object 12"/>
          <p:cNvGraphicFramePr>
            <a:graphicFrameLocks noChangeAspect="1"/>
          </p:cNvGraphicFramePr>
          <p:nvPr/>
        </p:nvGraphicFramePr>
        <p:xfrm>
          <a:off x="6840538" y="5106988"/>
          <a:ext cx="450850" cy="355600"/>
        </p:xfrm>
        <a:graphic>
          <a:graphicData uri="http://schemas.openxmlformats.org/presentationml/2006/ole">
            <p:oleObj spid="_x0000_s2052" name="Equation" r:id="rId11" imgW="228600" imgH="177480" progId="Equation.DSMT4">
              <p:embed/>
            </p:oleObj>
          </a:graphicData>
        </a:graphic>
      </p:graphicFrame>
      <p:grpSp>
        <p:nvGrpSpPr>
          <p:cNvPr id="9" name="组合 28"/>
          <p:cNvGrpSpPr>
            <a:grpSpLocks/>
          </p:cNvGrpSpPr>
          <p:nvPr/>
        </p:nvGrpSpPr>
        <p:grpSpPr bwMode="auto">
          <a:xfrm>
            <a:off x="5200650" y="5705475"/>
            <a:ext cx="484188" cy="307975"/>
            <a:chOff x="3271828" y="4229106"/>
            <a:chExt cx="484909" cy="307975"/>
          </a:xfrm>
        </p:grpSpPr>
        <p:graphicFrame>
          <p:nvGraphicFramePr>
            <p:cNvPr id="2058" name="Object 26"/>
            <p:cNvGraphicFramePr>
              <a:graphicFrameLocks noChangeAspect="1"/>
            </p:cNvGraphicFramePr>
            <p:nvPr/>
          </p:nvGraphicFramePr>
          <p:xfrm>
            <a:off x="3455016" y="4229106"/>
            <a:ext cx="301721" cy="279609"/>
          </p:xfrm>
          <a:graphic>
            <a:graphicData uri="http://schemas.openxmlformats.org/presentationml/2006/ole">
              <p:oleObj spid="_x0000_s2058" name="Equation" r:id="rId12" imgW="152280" imgH="139680" progId="Equation.DSMT4">
                <p:embed/>
              </p:oleObj>
            </a:graphicData>
          </a:graphic>
        </p:graphicFrame>
        <p:sp>
          <p:nvSpPr>
            <p:cNvPr id="2081" name="Arc 214"/>
            <p:cNvSpPr>
              <a:spLocks/>
            </p:cNvSpPr>
            <p:nvPr/>
          </p:nvSpPr>
          <p:spPr bwMode="auto">
            <a:xfrm>
              <a:off x="3271828" y="4334466"/>
              <a:ext cx="223597" cy="202615"/>
            </a:xfrm>
            <a:custGeom>
              <a:avLst/>
              <a:gdLst>
                <a:gd name="T0" fmla="*/ 2147483647 w 21600"/>
                <a:gd name="T1" fmla="*/ 0 h 19537"/>
                <a:gd name="T2" fmla="*/ 2147483647 w 21600"/>
                <a:gd name="T3" fmla="*/ 2147483647 h 19537"/>
                <a:gd name="T4" fmla="*/ 0 w 21600"/>
                <a:gd name="T5" fmla="*/ 2147483647 h 1953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37"/>
                <a:gd name="T11" fmla="*/ 21600 w 21600"/>
                <a:gd name="T12" fmla="*/ 19537 h 195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37" fill="none" extrusionOk="0">
                  <a:moveTo>
                    <a:pt x="9972" y="0"/>
                  </a:moveTo>
                  <a:cubicBezTo>
                    <a:pt x="17117" y="3719"/>
                    <a:pt x="21600" y="11105"/>
                    <a:pt x="21600" y="19160"/>
                  </a:cubicBezTo>
                  <a:cubicBezTo>
                    <a:pt x="21600" y="19285"/>
                    <a:pt x="21598" y="19411"/>
                    <a:pt x="21596" y="19536"/>
                  </a:cubicBezTo>
                </a:path>
                <a:path w="21600" h="19537" stroke="0" extrusionOk="0">
                  <a:moveTo>
                    <a:pt x="9972" y="0"/>
                  </a:moveTo>
                  <a:cubicBezTo>
                    <a:pt x="17117" y="3719"/>
                    <a:pt x="21600" y="11105"/>
                    <a:pt x="21600" y="19160"/>
                  </a:cubicBezTo>
                  <a:cubicBezTo>
                    <a:pt x="21600" y="19285"/>
                    <a:pt x="21598" y="19411"/>
                    <a:pt x="21596" y="19536"/>
                  </a:cubicBezTo>
                  <a:lnTo>
                    <a:pt x="0" y="1916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69" name="Object 14"/>
          <p:cNvGraphicFramePr>
            <a:graphicFrameLocks noChangeAspect="1"/>
          </p:cNvGraphicFramePr>
          <p:nvPr/>
        </p:nvGraphicFramePr>
        <p:xfrm>
          <a:off x="6143625" y="4560888"/>
          <a:ext cx="400050" cy="330200"/>
        </p:xfrm>
        <a:graphic>
          <a:graphicData uri="http://schemas.openxmlformats.org/presentationml/2006/ole">
            <p:oleObj spid="_x0000_s2053" name="Equation" r:id="rId13" imgW="203040" imgH="164880" progId="Equation.DSMT4">
              <p:embed/>
            </p:oleObj>
          </a:graphicData>
        </a:graphic>
      </p:graphicFrame>
      <p:graphicFrame>
        <p:nvGraphicFramePr>
          <p:cNvPr id="70" name="Object 15"/>
          <p:cNvGraphicFramePr>
            <a:graphicFrameLocks noChangeAspect="1"/>
          </p:cNvGraphicFramePr>
          <p:nvPr/>
        </p:nvGraphicFramePr>
        <p:xfrm>
          <a:off x="7227888" y="3319463"/>
          <a:ext cx="374650" cy="330200"/>
        </p:xfrm>
        <a:graphic>
          <a:graphicData uri="http://schemas.openxmlformats.org/presentationml/2006/ole">
            <p:oleObj spid="_x0000_s2054" name="Equation" r:id="rId14" imgW="190440" imgH="164880" progId="Equation.DSMT4">
              <p:embed/>
            </p:oleObj>
          </a:graphicData>
        </a:graphic>
      </p:graphicFrame>
      <p:graphicFrame>
        <p:nvGraphicFramePr>
          <p:cNvPr id="71" name="Object 16"/>
          <p:cNvGraphicFramePr>
            <a:graphicFrameLocks noChangeAspect="1"/>
          </p:cNvGraphicFramePr>
          <p:nvPr/>
        </p:nvGraphicFramePr>
        <p:xfrm>
          <a:off x="7605713" y="3819525"/>
          <a:ext cx="323850" cy="330200"/>
        </p:xfrm>
        <a:graphic>
          <a:graphicData uri="http://schemas.openxmlformats.org/presentationml/2006/ole">
            <p:oleObj spid="_x0000_s2055" name="Equation" r:id="rId15" imgW="164880" imgH="164880" progId="Equation.DSMT4">
              <p:embed/>
            </p:oleObj>
          </a:graphicData>
        </a:graphic>
      </p:graphicFrame>
      <p:graphicFrame>
        <p:nvGraphicFramePr>
          <p:cNvPr id="72" name="Object 17"/>
          <p:cNvGraphicFramePr>
            <a:graphicFrameLocks noChangeAspect="1"/>
          </p:cNvGraphicFramePr>
          <p:nvPr/>
        </p:nvGraphicFramePr>
        <p:xfrm>
          <a:off x="7605713" y="4933950"/>
          <a:ext cx="323850" cy="406400"/>
        </p:xfrm>
        <a:graphic>
          <a:graphicData uri="http://schemas.openxmlformats.org/presentationml/2006/ole">
            <p:oleObj spid="_x0000_s2056" name="Equation" r:id="rId16" imgW="164880" imgH="203040" progId="Equation.DSMT4">
              <p:embed/>
            </p:oleObj>
          </a:graphicData>
        </a:graphic>
      </p:graphicFrame>
      <p:grpSp>
        <p:nvGrpSpPr>
          <p:cNvPr id="10" name="组合 28"/>
          <p:cNvGrpSpPr>
            <a:grpSpLocks/>
          </p:cNvGrpSpPr>
          <p:nvPr/>
        </p:nvGrpSpPr>
        <p:grpSpPr bwMode="auto">
          <a:xfrm>
            <a:off x="6665913" y="4652963"/>
            <a:ext cx="484187" cy="307975"/>
            <a:chOff x="3271828" y="4229106"/>
            <a:chExt cx="484909" cy="307975"/>
          </a:xfrm>
        </p:grpSpPr>
        <p:graphicFrame>
          <p:nvGraphicFramePr>
            <p:cNvPr id="2057" name="Object 13"/>
            <p:cNvGraphicFramePr>
              <a:graphicFrameLocks noChangeAspect="1"/>
            </p:cNvGraphicFramePr>
            <p:nvPr/>
          </p:nvGraphicFramePr>
          <p:xfrm>
            <a:off x="3455016" y="4229106"/>
            <a:ext cx="301721" cy="279609"/>
          </p:xfrm>
          <a:graphic>
            <a:graphicData uri="http://schemas.openxmlformats.org/presentationml/2006/ole">
              <p:oleObj spid="_x0000_s2057" name="Equation" r:id="rId17" imgW="152280" imgH="139680" progId="Equation.DSMT4">
                <p:embed/>
              </p:oleObj>
            </a:graphicData>
          </a:graphic>
        </p:graphicFrame>
        <p:sp>
          <p:nvSpPr>
            <p:cNvPr id="2080" name="Arc 214"/>
            <p:cNvSpPr>
              <a:spLocks/>
            </p:cNvSpPr>
            <p:nvPr/>
          </p:nvSpPr>
          <p:spPr bwMode="auto">
            <a:xfrm>
              <a:off x="3271828" y="4334466"/>
              <a:ext cx="223597" cy="202615"/>
            </a:xfrm>
            <a:custGeom>
              <a:avLst/>
              <a:gdLst>
                <a:gd name="T0" fmla="*/ 2147483647 w 21600"/>
                <a:gd name="T1" fmla="*/ 0 h 19537"/>
                <a:gd name="T2" fmla="*/ 2147483647 w 21600"/>
                <a:gd name="T3" fmla="*/ 2147483647 h 19537"/>
                <a:gd name="T4" fmla="*/ 0 w 21600"/>
                <a:gd name="T5" fmla="*/ 2147483647 h 19537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37"/>
                <a:gd name="T11" fmla="*/ 21600 w 21600"/>
                <a:gd name="T12" fmla="*/ 19537 h 1953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37" fill="none" extrusionOk="0">
                  <a:moveTo>
                    <a:pt x="9972" y="0"/>
                  </a:moveTo>
                  <a:cubicBezTo>
                    <a:pt x="17117" y="3719"/>
                    <a:pt x="21600" y="11105"/>
                    <a:pt x="21600" y="19160"/>
                  </a:cubicBezTo>
                  <a:cubicBezTo>
                    <a:pt x="21600" y="19285"/>
                    <a:pt x="21598" y="19411"/>
                    <a:pt x="21596" y="19536"/>
                  </a:cubicBezTo>
                </a:path>
                <a:path w="21600" h="19537" stroke="0" extrusionOk="0">
                  <a:moveTo>
                    <a:pt x="9972" y="0"/>
                  </a:moveTo>
                  <a:cubicBezTo>
                    <a:pt x="17117" y="3719"/>
                    <a:pt x="21600" y="11105"/>
                    <a:pt x="21600" y="19160"/>
                  </a:cubicBezTo>
                  <a:cubicBezTo>
                    <a:pt x="21600" y="19285"/>
                    <a:pt x="21598" y="19411"/>
                    <a:pt x="21596" y="19536"/>
                  </a:cubicBezTo>
                  <a:lnTo>
                    <a:pt x="0" y="1916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 flipH="1">
            <a:off x="1504950" y="2814638"/>
            <a:ext cx="647700" cy="5000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61" grpId="0" animBg="1"/>
      <p:bldP spid="62" grpId="0" animBg="1"/>
      <p:bldP spid="63" grpId="0" animBg="1"/>
      <p:bldP spid="64" grpId="0" animBg="1"/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由</a:t>
            </a:r>
            <a:r>
              <a:rPr lang="zh-CN" altLang="en-US" smtClean="0">
                <a:hlinkClick r:id="rId4" action="ppaction://hlinksldjump"/>
              </a:rPr>
              <a:t>无穷小与函数极限的关系</a:t>
            </a:r>
            <a:r>
              <a:rPr lang="zh-CN" altLang="en-US" smtClean="0"/>
              <a:t>可得，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	</a:t>
            </a:r>
            <a:r>
              <a:rPr lang="zh-CN" altLang="en-US" smtClean="0"/>
              <a:t>      </a:t>
            </a:r>
            <a:r>
              <a:rPr lang="en-US" altLang="zh-CN" smtClean="0"/>
              <a:t>		</a:t>
            </a:r>
            <a:r>
              <a:rPr lang="zh-CN" altLang="en-US" smtClean="0"/>
              <a:t>    ，其中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推导过程</a:t>
            </a:r>
            <a:endParaRPr lang="zh-CN" altLang="en-US" dirty="0"/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52463" y="2143125"/>
          <a:ext cx="4919662" cy="809625"/>
        </p:xfrm>
        <a:graphic>
          <a:graphicData uri="http://schemas.openxmlformats.org/presentationml/2006/ole">
            <p:oleObj spid="_x0000_s3074" name="Equation" r:id="rId5" imgW="2463480" imgH="406080" progId="Equation.DSMT4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652463" y="3122613"/>
          <a:ext cx="4743450" cy="809625"/>
        </p:xfrm>
        <a:graphic>
          <a:graphicData uri="http://schemas.openxmlformats.org/presentationml/2006/ole">
            <p:oleObj spid="_x0000_s3075" name="Equation" r:id="rId6" imgW="2374560" imgH="406080" progId="Equation.DSMT4">
              <p:embed/>
            </p:oleObj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6300788" y="3328988"/>
          <a:ext cx="1368425" cy="557212"/>
        </p:xfrm>
        <a:graphic>
          <a:graphicData uri="http://schemas.openxmlformats.org/presentationml/2006/ole">
            <p:oleObj spid="_x0000_s3076" name="Equation" r:id="rId7" imgW="685800" imgH="279360" progId="Equation.DSMT4">
              <p:embed/>
            </p:oleObj>
          </a:graphicData>
        </a:graphic>
      </p:graphicFrame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652463" y="4103688"/>
          <a:ext cx="5656262" cy="455612"/>
        </p:xfrm>
        <a:graphic>
          <a:graphicData uri="http://schemas.openxmlformats.org/presentationml/2006/ole">
            <p:oleObj spid="_x0000_s3077" name="Equation" r:id="rId8" imgW="2831760" imgH="228600" progId="Equation.DSMT4">
              <p:embed/>
            </p:oleObj>
          </a:graphicData>
        </a:graphic>
      </p:graphicFrame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652463" y="4740275"/>
          <a:ext cx="5659437" cy="455613"/>
        </p:xfrm>
        <a:graphic>
          <a:graphicData uri="http://schemas.openxmlformats.org/presentationml/2006/ole">
            <p:oleObj spid="_x0000_s3078" name="Equation" r:id="rId9" imgW="2831760" imgH="228600" progId="Equation.DSMT4">
              <p:embed/>
            </p:oleObj>
          </a:graphicData>
        </a:graphic>
      </p:graphicFrame>
      <p:sp>
        <p:nvSpPr>
          <p:cNvPr id="3082" name="AutoShape 8">
            <a:hlinkClick r:id="rId10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652463" y="5372100"/>
          <a:ext cx="4645025" cy="455613"/>
        </p:xfrm>
        <a:graphic>
          <a:graphicData uri="http://schemas.openxmlformats.org/presentationml/2006/ole">
            <p:oleObj spid="_x0000_s3079" name="Equation" r:id="rId11" imgW="2323800" imgH="228600" progId="Equation.DSMT4">
              <p:embed/>
            </p:oleObj>
          </a:graphicData>
        </a:graphic>
      </p:graphicFrame>
      <p:sp>
        <p:nvSpPr>
          <p:cNvPr id="3084" name="Rectangle 12"/>
          <p:cNvSpPr>
            <a:spLocks noChangeArrowheads="1"/>
          </p:cNvSpPr>
          <p:nvPr/>
        </p:nvSpPr>
        <p:spPr bwMode="auto">
          <a:xfrm>
            <a:off x="5435600" y="4090988"/>
            <a:ext cx="792163" cy="4572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0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 animBg="1"/>
      <p:bldP spid="30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无穷小与函数极限的关系</a:t>
            </a:r>
            <a:endParaRPr lang="en-US" altLang="zh-CN" smtClean="0">
              <a:effectLst/>
            </a:endParaRP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定理：</a:t>
            </a:r>
            <a:r>
              <a:rPr lang="zh-CN" altLang="en-US" smtClean="0"/>
              <a:t>                        的充分必要条件是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en-US" altLang="zh-CN" i="1" smtClean="0"/>
              <a:t> </a:t>
            </a:r>
            <a:r>
              <a:rPr lang="en-US" altLang="zh-CN" smtClean="0"/>
              <a:t>=</a:t>
            </a:r>
            <a:r>
              <a:rPr lang="en-US" altLang="zh-CN" i="1" smtClean="0"/>
              <a:t> A </a:t>
            </a:r>
            <a:r>
              <a:rPr lang="en-US" altLang="zh-CN" smtClean="0"/>
              <a:t>+ 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zh-CN" altLang="en-US" smtClean="0">
                <a:latin typeface="Symbol" pitchFamily="18" charset="2"/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</a:t>
            </a:r>
            <a:r>
              <a:rPr lang="en-US" altLang="zh-CN" i="1" smtClean="0">
                <a:latin typeface="Symbol" pitchFamily="18" charset="2"/>
              </a:rPr>
              <a:t>a</a:t>
            </a:r>
            <a:r>
              <a:rPr lang="en-US" altLang="zh-CN" smtClean="0"/>
              <a:t> </a:t>
            </a:r>
            <a:r>
              <a:rPr lang="zh-CN" altLang="en-US" smtClean="0"/>
              <a:t>是当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-25000" smtClean="0">
                <a:sym typeface="Symbol" pitchFamily="18" charset="2"/>
              </a:rPr>
              <a:t>0</a:t>
            </a:r>
            <a:r>
              <a:rPr lang="zh-CN" altLang="en-US" smtClean="0"/>
              <a:t> 时的无穷小．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>
                <a:solidFill>
                  <a:srgbClr val="FF0000"/>
                </a:solidFill>
              </a:rPr>
              <a:t>上述定理对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 </a:t>
            </a:r>
            <a:r>
              <a:rPr lang="zh-CN" altLang="en-US" smtClean="0">
                <a:solidFill>
                  <a:srgbClr val="FF0000"/>
                </a:solidFill>
              </a:rPr>
              <a:t> 等其它情形也成立．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应用：</a:t>
            </a:r>
            <a:r>
              <a:rPr lang="zh-CN" altLang="en-US" smtClean="0"/>
              <a:t>该定理把函数的极限运算问题转化为常数与无穷小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的代数运算问题．</a:t>
            </a:r>
            <a:endParaRPr lang="en-US" altLang="zh-CN" smtClean="0"/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1547813" y="1557338"/>
          <a:ext cx="1800225" cy="582612"/>
        </p:xfrm>
        <a:graphic>
          <a:graphicData uri="http://schemas.openxmlformats.org/presentationml/2006/ole">
            <p:oleObj spid="_x0000_s4098" name="Equation" r:id="rId4" imgW="901440" imgH="291960" progId="Equation.DSMT4">
              <p:embed/>
            </p:oleObj>
          </a:graphicData>
        </a:graphic>
      </p:graphicFrame>
      <p:sp>
        <p:nvSpPr>
          <p:cNvPr id="4101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00"/>
                </a:solidFill>
              </a:rPr>
              <a:t>返回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处的一阶偏导数存在，则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i="1" smtClean="0"/>
          </a:p>
          <a:p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对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FF"/>
                </a:solidFill>
              </a:rPr>
              <a:t>偏增量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		f</a:t>
            </a:r>
            <a:r>
              <a:rPr lang="en-US" altLang="zh-CN" smtClean="0"/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i="1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+</a:t>
            </a:r>
            <a:r>
              <a:rPr lang="el-GR" altLang="zh-CN" smtClean="0">
                <a:solidFill>
                  <a:srgbClr val="FF0000"/>
                </a:solidFill>
              </a:rPr>
              <a:t>Δ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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l-GR" altLang="zh-CN" smtClean="0">
                <a:solidFill>
                  <a:srgbClr val="FF0000"/>
                </a:solidFill>
              </a:rPr>
              <a:t>Δ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endParaRPr lang="en-US" altLang="zh-CN" smtClean="0"/>
          </a:p>
          <a:p>
            <a:endParaRPr lang="en-US" altLang="zh-CN" smtClean="0"/>
          </a:p>
          <a:p>
            <a:pPr lvl="1">
              <a:buFont typeface="Verdana" pitchFamily="34" charset="0"/>
              <a:buNone/>
            </a:pP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对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0000FF"/>
                </a:solidFill>
              </a:rPr>
              <a:t>偏增量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		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i="1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olidFill>
                  <a:srgbClr val="FF0000"/>
                </a:solidFill>
              </a:rPr>
              <a:t>+</a:t>
            </a:r>
            <a:r>
              <a:rPr lang="el-GR" altLang="zh-CN" smtClean="0">
                <a:solidFill>
                  <a:srgbClr val="FF0000"/>
                </a:solidFill>
              </a:rPr>
              <a:t>Δ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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el-GR" altLang="zh-CN" smtClean="0">
                <a:solidFill>
                  <a:srgbClr val="FF0000"/>
                </a:solidFill>
              </a:rPr>
              <a:t>Δ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在点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处的</a:t>
            </a:r>
            <a:r>
              <a:rPr lang="zh-CN" altLang="en-US" smtClean="0">
                <a:solidFill>
                  <a:srgbClr val="0000FF"/>
                </a:solidFill>
              </a:rPr>
              <a:t>全增量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en-US" altLang="zh-CN" i="1" smtClean="0"/>
              <a:t>			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l-GR" altLang="zh-CN" smtClean="0">
                <a:solidFill>
                  <a:srgbClr val="FF0000"/>
                </a:solidFill>
              </a:rPr>
              <a:t>Δ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zh-CN" altLang="en-US" i="1" smtClean="0"/>
              <a:t> </a:t>
            </a:r>
            <a:r>
              <a:rPr lang="en-US" altLang="zh-CN" smtClean="0"/>
              <a:t>+</a:t>
            </a:r>
            <a:r>
              <a:rPr lang="el-GR" altLang="zh-CN" smtClean="0">
                <a:solidFill>
                  <a:srgbClr val="FF0000"/>
                </a:solidFill>
              </a:rPr>
              <a:t>Δ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>
                <a:sym typeface="Symbol" pitchFamily="18" charset="2"/>
              </a:rPr>
              <a:t> </a:t>
            </a:r>
            <a:r>
              <a:rPr lang="en-US" altLang="zh-CN" i="1" smtClean="0">
                <a:solidFill>
                  <a:srgbClr val="0000FF"/>
                </a:solidFill>
              </a:rPr>
              <a:t>A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i="1" smtClean="0"/>
              <a:t>+ </a:t>
            </a:r>
            <a:r>
              <a:rPr lang="en-US" altLang="zh-CN" i="1" smtClean="0">
                <a:solidFill>
                  <a:srgbClr val="0000FF"/>
                </a:solidFill>
              </a:rPr>
              <a:t>B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y </a:t>
            </a:r>
            <a:r>
              <a:rPr lang="zh-CN" altLang="en-US" smtClean="0">
                <a:solidFill>
                  <a:srgbClr val="FF0000"/>
                </a:solidFill>
              </a:rPr>
              <a:t>？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偏增量与全增量</a:t>
            </a:r>
            <a:endParaRPr lang="zh-CN" altLang="en-US" dirty="0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957763" y="2741613"/>
            <a:ext cx="1757362" cy="6873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957763" y="4057650"/>
            <a:ext cx="1757362" cy="68738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5164138" y="2843213"/>
            <a:ext cx="1428750" cy="5000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164138" y="4143375"/>
            <a:ext cx="1428750" cy="5000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7126288" y="3494088"/>
            <a:ext cx="1428750" cy="4984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latin typeface="Lucida Sans Unicode" pitchFamily="34" charset="0"/>
              </a:rPr>
              <a:t>偏微分</a:t>
            </a:r>
          </a:p>
        </p:txBody>
      </p:sp>
      <p:cxnSp>
        <p:nvCxnSpPr>
          <p:cNvPr id="9" name="直接箭头连接符 8"/>
          <p:cNvCxnSpPr>
            <a:cxnSpLocks noChangeShapeType="1"/>
            <a:stCxn id="7" idx="1"/>
            <a:endCxn id="4" idx="3"/>
          </p:cNvCxnSpPr>
          <p:nvPr/>
        </p:nvCxnSpPr>
        <p:spPr bwMode="auto">
          <a:xfrm rot="10800000">
            <a:off x="6592888" y="3094038"/>
            <a:ext cx="533400" cy="649287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cxnSp>
        <p:nvCxnSpPr>
          <p:cNvPr id="11" name="直接箭头连接符 10"/>
          <p:cNvCxnSpPr>
            <a:cxnSpLocks noChangeShapeType="1"/>
            <a:stCxn id="7" idx="1"/>
            <a:endCxn id="5" idx="3"/>
          </p:cNvCxnSpPr>
          <p:nvPr/>
        </p:nvCxnSpPr>
        <p:spPr bwMode="auto">
          <a:xfrm rot="10800000" flipV="1">
            <a:off x="6592888" y="3743325"/>
            <a:ext cx="533400" cy="649288"/>
          </a:xfrm>
          <a:prstGeom prst="straightConnector1">
            <a:avLst/>
          </a:prstGeom>
          <a:noFill/>
          <a:ln w="28575" algn="ctr">
            <a:solidFill>
              <a:srgbClr val="0000FF"/>
            </a:solidFill>
            <a:round/>
            <a:headEnd/>
            <a:tailEnd/>
          </a:ln>
        </p:spPr>
      </p:cxn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4500563" y="615950"/>
            <a:ext cx="4195762" cy="485775"/>
          </a:xfrm>
          <a:prstGeom prst="rect">
            <a:avLst/>
          </a:prstGeom>
          <a:solidFill>
            <a:srgbClr val="FFFF66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latin typeface="Times New Roman" pitchFamily="18" charset="0"/>
                <a:cs typeface="Times New Roman" pitchFamily="18" charset="0"/>
              </a:rPr>
              <a:t>偏增量是全增量的特殊情形．</a:t>
            </a:r>
            <a:endParaRPr lang="zh-CN" altLang="en-US" sz="2400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5553075" y="5386388"/>
            <a:ext cx="2447925" cy="6873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9" name="动作按钮: 信息 18">
            <a:hlinkClick r:id="rId3" action="ppaction://hlinksldjump" highlightClick="1"/>
          </p:cNvPr>
          <p:cNvSpPr>
            <a:spLocks noChangeAspect="1"/>
          </p:cNvSpPr>
          <p:nvPr/>
        </p:nvSpPr>
        <p:spPr>
          <a:xfrm>
            <a:off x="8362950" y="6140450"/>
            <a:ext cx="457200" cy="457200"/>
          </a:xfrm>
          <a:prstGeom prst="actionButtonInformation">
            <a:avLst/>
          </a:prstGeom>
          <a:ln w="9525" cmpd="sng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5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53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4" grpId="0" animBg="1"/>
      <p:bldP spid="5" grpId="0" animBg="1"/>
      <p:bldP spid="7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如果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在点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处的全增量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l-GR" altLang="zh-CN" smtClean="0"/>
              <a:t>Δ</a:t>
            </a:r>
            <a:r>
              <a:rPr lang="en-US" altLang="zh-CN" i="1" smtClean="0"/>
              <a:t>z =</a:t>
            </a:r>
            <a:r>
              <a:rPr lang="zh-CN" altLang="en-US" i="1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可以表示为</a:t>
            </a:r>
            <a:r>
              <a:rPr lang="en-US" altLang="zh-CN" smtClean="0"/>
              <a:t>	      </a:t>
            </a:r>
            <a:r>
              <a:rPr lang="el-GR" altLang="zh-CN" smtClean="0"/>
              <a:t>Δ</a:t>
            </a:r>
            <a:r>
              <a:rPr lang="en-US" altLang="zh-CN" i="1" smtClean="0"/>
              <a:t>z =</a:t>
            </a:r>
            <a:r>
              <a:rPr lang="zh-CN" altLang="en-US" i="1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i="1" smtClean="0"/>
              <a:t>+ </a:t>
            </a:r>
            <a:r>
              <a:rPr lang="en-US" altLang="zh-CN" i="1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FF0000"/>
                </a:solidFill>
              </a:rPr>
              <a:t>o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r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zh-CN" altLang="en-US" smtClean="0"/>
              <a:t> 与</a:t>
            </a:r>
            <a:r>
              <a:rPr lang="el-GR" altLang="zh-CN" smtClean="0"/>
              <a:t>Δ</a:t>
            </a:r>
            <a:r>
              <a:rPr lang="el-GR" altLang="zh-CN" i="1" smtClean="0"/>
              <a:t>x</a:t>
            </a:r>
            <a:r>
              <a:rPr lang="en-US" altLang="zh-CN" smtClean="0"/>
              <a:t>, 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zh-CN" altLang="en-US" smtClean="0"/>
              <a:t> 无关，仅与 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zh-CN" altLang="en-US" smtClean="0"/>
              <a:t> 有关，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则称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在点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处</a:t>
            </a:r>
            <a:r>
              <a:rPr lang="zh-CN" altLang="en-US" smtClean="0">
                <a:solidFill>
                  <a:srgbClr val="FF0000"/>
                </a:solidFill>
              </a:rPr>
              <a:t>可微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把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i="1" smtClean="0"/>
              <a:t>+ </a:t>
            </a:r>
            <a:r>
              <a:rPr lang="en-US" altLang="zh-CN" i="1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zh-CN" altLang="en-US" smtClean="0"/>
              <a:t> 称为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zh-CN" altLang="en-US" i="1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在点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处的</a:t>
            </a:r>
            <a:r>
              <a:rPr lang="zh-CN" altLang="en-US" smtClean="0">
                <a:solidFill>
                  <a:srgbClr val="FF0000"/>
                </a:solidFill>
              </a:rPr>
              <a:t>全微分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记为 </a:t>
            </a:r>
            <a:r>
              <a:rPr lang="en-US" altLang="zh-CN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dz =</a:t>
            </a:r>
            <a:r>
              <a:rPr lang="zh-CN" altLang="en-US" i="1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A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el-GR" altLang="zh-CN" smtClean="0">
                <a:solidFill>
                  <a:srgbClr val="FF0000"/>
                </a:solidFill>
              </a:rPr>
              <a:t>Δ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+ B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</a:t>
            </a:r>
            <a:r>
              <a:rPr lang="el-GR" altLang="zh-CN" smtClean="0">
                <a:solidFill>
                  <a:srgbClr val="FF0000"/>
                </a:solidFill>
              </a:rPr>
              <a:t>Δ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若函数在区域 </a:t>
            </a:r>
            <a:r>
              <a:rPr lang="en-US" altLang="zh-CN" i="1" smtClean="0"/>
              <a:t>D</a:t>
            </a:r>
            <a:r>
              <a:rPr lang="zh-CN" altLang="en-US" smtClean="0"/>
              <a:t> 内各点处可微，则称该函数在 </a:t>
            </a:r>
            <a:r>
              <a:rPr lang="en-US" altLang="zh-CN" i="1" smtClean="0"/>
              <a:t>D</a:t>
            </a:r>
            <a:r>
              <a:rPr lang="zh-CN" altLang="en-US" smtClean="0"/>
              <a:t> 内可微．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全微分的概念</a:t>
            </a:r>
            <a:endParaRPr lang="zh-CN" altLang="en-US" dirty="0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6229350" y="2786063"/>
          <a:ext cx="2343150" cy="504825"/>
        </p:xfrm>
        <a:graphic>
          <a:graphicData uri="http://schemas.openxmlformats.org/presentationml/2006/ole">
            <p:oleObj spid="_x0000_s5122" name="Equation" r:id="rId3" imgW="1295280" imgH="27936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414713" y="2414588"/>
            <a:ext cx="1757362" cy="4714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9111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对多元函数而言，  </a:t>
            </a:r>
            <a:endParaRPr lang="en-US" altLang="zh-CN" smtClean="0"/>
          </a:p>
          <a:p>
            <a:r>
              <a:rPr lang="zh-CN" altLang="en-US" smtClean="0"/>
              <a:t>在某点的偏导数存在</a:t>
            </a:r>
            <a:r>
              <a:rPr lang="en-US" altLang="zh-CN" smtClean="0"/>
              <a:t>		</a:t>
            </a:r>
            <a:r>
              <a:rPr lang="zh-CN" altLang="en-US" smtClean="0"/>
              <a:t>函数在该点连续．</a:t>
            </a:r>
            <a:endParaRPr lang="en-US" altLang="zh-CN" smtClean="0"/>
          </a:p>
          <a:p>
            <a:r>
              <a:rPr lang="zh-CN" altLang="en-US" smtClean="0"/>
              <a:t>在某点可微</a:t>
            </a:r>
            <a:r>
              <a:rPr lang="en-US" altLang="zh-CN" smtClean="0"/>
              <a:t>	         </a:t>
            </a:r>
            <a:r>
              <a:rPr lang="zh-CN" altLang="en-US" smtClean="0"/>
              <a:t>函数在该点连续．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事实上，可微 </a:t>
            </a:r>
            <a:r>
              <a:rPr lang="zh-CN" altLang="en-US" smtClean="0">
                <a:sym typeface="Symbol" pitchFamily="18" charset="2"/>
              </a:rPr>
              <a:t> </a:t>
            </a:r>
            <a:r>
              <a:rPr lang="el-GR" altLang="zh-CN" smtClean="0"/>
              <a:t>Δ</a:t>
            </a:r>
            <a:r>
              <a:rPr lang="en-US" altLang="zh-CN" i="1" smtClean="0"/>
              <a:t>z =</a:t>
            </a:r>
            <a:r>
              <a:rPr lang="zh-CN" altLang="en-US" i="1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i="1" smtClean="0"/>
              <a:t>+ </a:t>
            </a:r>
            <a:r>
              <a:rPr lang="en-US" altLang="zh-CN" i="1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FF0000"/>
                </a:solidFill>
              </a:rPr>
              <a:t>o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r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 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0 </a:t>
            </a:r>
            <a:r>
              <a:rPr lang="zh-CN" altLang="en-US" smtClean="0">
                <a:sym typeface="Symbol" pitchFamily="18" charset="2"/>
              </a:rPr>
              <a:t>且</a:t>
            </a:r>
            <a:r>
              <a:rPr lang="el-GR" altLang="zh-CN" smtClean="0"/>
              <a:t> Δ</a:t>
            </a:r>
            <a:r>
              <a:rPr lang="en-US" altLang="zh-CN" i="1" smtClean="0"/>
              <a:t>y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0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时，</a:t>
            </a:r>
            <a:r>
              <a:rPr lang="el-GR" altLang="zh-CN" smtClean="0"/>
              <a:t>Δ</a:t>
            </a:r>
            <a:r>
              <a:rPr lang="en-US" altLang="zh-CN" i="1" smtClean="0"/>
              <a:t>z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0</a:t>
            </a:r>
            <a:r>
              <a:rPr lang="zh-CN" altLang="en-US" smtClean="0"/>
              <a:t>，即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令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、</a:t>
            </a:r>
            <a:r>
              <a:rPr lang="en-US" altLang="zh-CN" i="1" smtClean="0"/>
              <a:t>Q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i="1" smtClean="0"/>
              <a:t>+ 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 +</a:t>
            </a:r>
            <a:r>
              <a:rPr lang="el-GR" altLang="zh-CN" smtClean="0"/>
              <a:t> Δ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，则                                    </a:t>
            </a:r>
            <a:endParaRPr lang="en-US" altLang="zh-CN" smtClean="0"/>
          </a:p>
          <a:p>
            <a:pPr algn="r">
              <a:buFont typeface="Wingdings 3" pitchFamily="18" charset="2"/>
              <a:buNone/>
            </a:pPr>
            <a:r>
              <a:rPr lang="zh-CN" altLang="en-US" smtClean="0"/>
              <a:t>故连续．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可微与连续的关系</a:t>
            </a:r>
            <a:endParaRPr lang="zh-CN" altLang="en-US" dirty="0"/>
          </a:p>
        </p:txBody>
      </p:sp>
      <p:cxnSp>
        <p:nvCxnSpPr>
          <p:cNvPr id="5" name="直接箭头连接符 4"/>
          <p:cNvCxnSpPr/>
          <p:nvPr/>
        </p:nvCxnSpPr>
        <p:spPr>
          <a:xfrm>
            <a:off x="3784600" y="2203450"/>
            <a:ext cx="1258888" cy="1588"/>
          </a:xfrm>
          <a:prstGeom prst="straightConnector1">
            <a:avLst/>
          </a:prstGeom>
          <a:ln w="38100">
            <a:solidFill>
              <a:srgbClr val="0000FF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rot="5400000">
            <a:off x="4144963" y="2024063"/>
            <a:ext cx="360362" cy="36036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597150" y="2624138"/>
            <a:ext cx="1260475" cy="1587"/>
          </a:xfrm>
          <a:prstGeom prst="straightConnector1">
            <a:avLst/>
          </a:prstGeom>
          <a:ln w="38100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1963738" y="4184650"/>
          <a:ext cx="5475287" cy="608013"/>
        </p:xfrm>
        <a:graphic>
          <a:graphicData uri="http://schemas.openxmlformats.org/presentationml/2006/ole">
            <p:oleObj spid="_x0000_s6146" name="Equation" r:id="rId5" imgW="2743200" imgH="304560" progId="Equation.DSMT4">
              <p:embed/>
            </p:oleObj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3398838" y="4841875"/>
          <a:ext cx="4816475" cy="582613"/>
        </p:xfrm>
        <a:graphic>
          <a:graphicData uri="http://schemas.openxmlformats.org/presentationml/2006/ole">
            <p:oleObj spid="_x0000_s6147" name="Equation" r:id="rId6" imgW="2412720" imgH="291960" progId="Equation.DSMT4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6229350" y="3240088"/>
          <a:ext cx="2343150" cy="504825"/>
        </p:xfrm>
        <a:graphic>
          <a:graphicData uri="http://schemas.openxmlformats.org/presentationml/2006/ole">
            <p:oleObj spid="_x0000_s6148" name="Equation" r:id="rId7" imgW="1295280" imgH="27936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4929188" y="5472113"/>
          <a:ext cx="2660650" cy="457200"/>
        </p:xfrm>
        <a:graphic>
          <a:graphicData uri="http://schemas.openxmlformats.org/presentationml/2006/ole">
            <p:oleObj spid="_x0000_s6149" name="Equation" r:id="rId8" imgW="13334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applaus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可微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zh-CN" altLang="en-US" smtClean="0">
                <a:sym typeface="Symbol" pitchFamily="18" charset="2"/>
              </a:rPr>
              <a:t> 可导，且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可微 </a:t>
            </a:r>
            <a:r>
              <a:rPr lang="zh-CN" altLang="en-US" smtClean="0">
                <a:sym typeface="Symbol" pitchFamily="18" charset="2"/>
              </a:rPr>
              <a:t> </a:t>
            </a:r>
            <a:r>
              <a:rPr lang="el-GR" altLang="zh-CN" smtClean="0"/>
              <a:t>Δ</a:t>
            </a:r>
            <a:r>
              <a:rPr lang="en-US" altLang="zh-CN" i="1" smtClean="0"/>
              <a:t>z =</a:t>
            </a:r>
            <a:r>
              <a:rPr lang="zh-CN" altLang="en-US" i="1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i="1" smtClean="0"/>
              <a:t>+ </a:t>
            </a:r>
            <a:r>
              <a:rPr lang="en-US" altLang="zh-CN" i="1" smtClean="0">
                <a:solidFill>
                  <a:srgbClr val="FF0000"/>
                </a:solidFill>
              </a:rPr>
              <a:t>B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 </a:t>
            </a:r>
            <a:r>
              <a:rPr lang="en-US" altLang="zh-CN" i="1" smtClean="0">
                <a:solidFill>
                  <a:srgbClr val="FF0000"/>
                </a:solidFill>
              </a:rPr>
              <a:t>o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  <a:latin typeface="Symbol" pitchFamily="18" charset="2"/>
              </a:rPr>
              <a:t>r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特别地，当 </a:t>
            </a:r>
            <a:r>
              <a:rPr lang="el-GR" altLang="zh-CN" smtClean="0">
                <a:solidFill>
                  <a:srgbClr val="FF0000"/>
                </a:solidFill>
              </a:rPr>
              <a:t>Δ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=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0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zh-CN" altLang="en-US" smtClean="0"/>
              <a:t>时，</a:t>
            </a:r>
            <a:r>
              <a:rPr lang="el-GR" altLang="zh-CN" smtClean="0"/>
              <a:t> </a:t>
            </a:r>
            <a:r>
              <a:rPr lang="zh-CN" altLang="en-US" smtClean="0"/>
              <a:t>右边</a:t>
            </a:r>
            <a:r>
              <a:rPr lang="zh-CN" altLang="en-US" i="1" smtClean="0"/>
              <a:t> </a:t>
            </a:r>
            <a:r>
              <a:rPr lang="en-US" altLang="zh-CN" i="1" smtClean="0"/>
              <a:t>=</a:t>
            </a:r>
            <a:r>
              <a:rPr lang="zh-CN" altLang="en-US" i="1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o</a:t>
            </a:r>
            <a:r>
              <a:rPr lang="en-US" altLang="zh-CN" smtClean="0">
                <a:solidFill>
                  <a:srgbClr val="FF0000"/>
                </a:solidFill>
              </a:rPr>
              <a:t>(|</a:t>
            </a:r>
            <a:r>
              <a:rPr lang="el-GR" altLang="zh-CN" smtClean="0">
                <a:solidFill>
                  <a:srgbClr val="FF0000"/>
                </a:solidFill>
              </a:rPr>
              <a:t>Δ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|)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且</a:t>
            </a:r>
            <a:r>
              <a:rPr lang="zh-CN" altLang="el-GR" smtClean="0"/>
              <a:t>左边</a:t>
            </a:r>
            <a:r>
              <a:rPr lang="zh-CN" altLang="en-US" i="1" smtClean="0"/>
              <a:t> </a:t>
            </a:r>
            <a:r>
              <a:rPr lang="en-US" altLang="zh-CN" i="1" smtClean="0"/>
              <a:t>=</a:t>
            </a:r>
            <a:r>
              <a:rPr lang="zh-CN" altLang="en-US" i="1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 +</a:t>
            </a:r>
            <a:r>
              <a:rPr lang="el-GR" altLang="zh-CN" smtClean="0"/>
              <a:t>Δ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en-US" altLang="zh-CN" i="1" smtClean="0"/>
              <a:t>=</a:t>
            </a:r>
            <a:r>
              <a:rPr lang="zh-CN" altLang="en-US" i="1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+</a:t>
            </a:r>
            <a:r>
              <a:rPr lang="el-GR" altLang="zh-CN" smtClean="0">
                <a:solidFill>
                  <a:srgbClr val="FF0000"/>
                </a:solidFill>
              </a:rPr>
              <a:t>Δ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即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+</a:t>
            </a:r>
            <a:r>
              <a:rPr lang="el-GR" altLang="zh-CN" smtClean="0">
                <a:solidFill>
                  <a:srgbClr val="FF0000"/>
                </a:solidFill>
              </a:rPr>
              <a:t>Δ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i="1" smtClean="0"/>
              <a:t>=</a:t>
            </a:r>
            <a:r>
              <a:rPr lang="zh-CN" altLang="en-US" i="1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ym typeface="Symbol" pitchFamily="18" charset="2"/>
              </a:rPr>
              <a:t>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>
                <a:solidFill>
                  <a:srgbClr val="FF0000"/>
                </a:solidFill>
              </a:rPr>
              <a:t>o</a:t>
            </a:r>
            <a:r>
              <a:rPr lang="en-US" altLang="zh-CN" smtClean="0">
                <a:solidFill>
                  <a:srgbClr val="FF0000"/>
                </a:solidFill>
              </a:rPr>
              <a:t>(|</a:t>
            </a:r>
            <a:r>
              <a:rPr lang="el-GR" altLang="zh-CN" smtClean="0">
                <a:solidFill>
                  <a:srgbClr val="FF0000"/>
                </a:solidFill>
              </a:rPr>
              <a:t>Δ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|)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上式两端同时除以</a:t>
            </a:r>
            <a:r>
              <a:rPr lang="el-GR" altLang="zh-CN" smtClean="0"/>
              <a:t>Δ</a:t>
            </a:r>
            <a:r>
              <a:rPr lang="en-US" altLang="zh-CN" i="1" smtClean="0"/>
              <a:t>x </a:t>
            </a:r>
            <a:r>
              <a:rPr lang="zh-CN" altLang="en-US" smtClean="0"/>
              <a:t>，令</a:t>
            </a:r>
            <a:r>
              <a:rPr lang="el-GR" altLang="zh-CN" smtClean="0"/>
              <a:t>Δ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 0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		</a:t>
            </a:r>
            <a:r>
              <a:rPr lang="zh-CN" altLang="en-US" smtClean="0"/>
              <a:t>同理可得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全微分的必要非充分条件</a:t>
            </a:r>
            <a:endParaRPr lang="zh-CN" altLang="en-US" dirty="0"/>
          </a:p>
        </p:txBody>
      </p:sp>
      <p:graphicFrame>
        <p:nvGraphicFramePr>
          <p:cNvPr id="83973" name="Object 6"/>
          <p:cNvGraphicFramePr>
            <a:graphicFrameLocks noChangeAspect="1"/>
          </p:cNvGraphicFramePr>
          <p:nvPr/>
        </p:nvGraphicFramePr>
        <p:xfrm>
          <a:off x="3863975" y="1352550"/>
          <a:ext cx="2509838" cy="862013"/>
        </p:xfrm>
        <a:graphic>
          <a:graphicData uri="http://schemas.openxmlformats.org/presentationml/2006/ole">
            <p:oleObj spid="_x0000_s7170" name="Equation" r:id="rId3" imgW="1257120" imgH="431640" progId="Equation.DSMT4">
              <p:embed/>
            </p:oleObj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5929313" y="2341563"/>
          <a:ext cx="2343150" cy="504825"/>
        </p:xfrm>
        <a:graphic>
          <a:graphicData uri="http://schemas.openxmlformats.org/presentationml/2006/ole">
            <p:oleObj spid="_x0000_s7171" name="Equation" r:id="rId4" imgW="1295280" imgH="279360" progId="Equation.DSMT4">
              <p:embed/>
            </p:oleObj>
          </a:graphicData>
        </a:graphic>
      </p:graphicFrame>
      <p:graphicFrame>
        <p:nvGraphicFramePr>
          <p:cNvPr id="4" name="Object 10"/>
          <p:cNvGraphicFramePr>
            <a:graphicFrameLocks noChangeAspect="1"/>
          </p:cNvGraphicFramePr>
          <p:nvPr/>
        </p:nvGraphicFramePr>
        <p:xfrm>
          <a:off x="879475" y="4676775"/>
          <a:ext cx="7350125" cy="889000"/>
        </p:xfrm>
        <a:graphic>
          <a:graphicData uri="http://schemas.openxmlformats.org/presentationml/2006/ole">
            <p:oleObj spid="_x0000_s7172" name="Equation" r:id="rId5" imgW="3682800" imgH="44424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57338" y="4714875"/>
            <a:ext cx="566737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graphicFrame>
        <p:nvGraphicFramePr>
          <p:cNvPr id="5" name="Object 8"/>
          <p:cNvGraphicFramePr>
            <a:graphicFrameLocks noChangeAspect="1"/>
          </p:cNvGraphicFramePr>
          <p:nvPr/>
        </p:nvGraphicFramePr>
        <p:xfrm>
          <a:off x="3643313" y="5708650"/>
          <a:ext cx="1038225" cy="863600"/>
        </p:xfrm>
        <a:graphic>
          <a:graphicData uri="http://schemas.openxmlformats.org/presentationml/2006/ole">
            <p:oleObj spid="_x0000_s7173" name="Equation" r:id="rId6" imgW="520560" imgH="431640" progId="Equation.DSMT4">
              <p:embed/>
            </p:oleObj>
          </a:graphicData>
        </a:graphic>
      </p:graphicFrame>
      <p:graphicFrame>
        <p:nvGraphicFramePr>
          <p:cNvPr id="6" name="Object 9"/>
          <p:cNvGraphicFramePr>
            <a:graphicFrameLocks noChangeAspect="1"/>
          </p:cNvGraphicFramePr>
          <p:nvPr/>
        </p:nvGraphicFramePr>
        <p:xfrm>
          <a:off x="5184775" y="5943600"/>
          <a:ext cx="2484438" cy="404813"/>
        </p:xfrm>
        <a:graphic>
          <a:graphicData uri="http://schemas.openxmlformats.org/presentationml/2006/ole">
            <p:oleObj spid="_x0000_s7174" name="Equation" r:id="rId7" imgW="1244520" imgH="20304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186363" y="5710238"/>
          <a:ext cx="2509837" cy="862012"/>
        </p:xfrm>
        <a:graphic>
          <a:graphicData uri="http://schemas.openxmlformats.org/presentationml/2006/ole">
            <p:oleObj spid="_x0000_s7175" name="Equation" r:id="rId8" imgW="1257120" imgH="431640" progId="Equation.DSMT4">
              <p:embed/>
            </p:oleObj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3873500" y="1352550"/>
          <a:ext cx="2432050" cy="862013"/>
        </p:xfrm>
        <a:graphic>
          <a:graphicData uri="http://schemas.openxmlformats.org/presentationml/2006/ole">
            <p:oleObj spid="_x0000_s7176" name="Equation" r:id="rId9" imgW="1218960" imgH="431640" progId="Equation.DSMT4">
              <p:embed/>
            </p:oleObj>
          </a:graphicData>
        </a:graphic>
      </p:graphicFrame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5072063" y="3270250"/>
            <a:ext cx="31686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4497388" y="1315624"/>
            <a:ext cx="390525" cy="88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endParaRPr lang="zh-CN" alt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6"/>
          <p:cNvSpPr>
            <a:spLocks noChangeArrowheads="1"/>
          </p:cNvSpPr>
          <p:nvPr/>
        </p:nvSpPr>
        <p:spPr bwMode="auto">
          <a:xfrm>
            <a:off x="5468938" y="1315624"/>
            <a:ext cx="390525" cy="889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endParaRPr lang="zh-CN" alt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800100" y="4714875"/>
            <a:ext cx="757238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5219700" y="4714875"/>
            <a:ext cx="720725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7454486" y="4714875"/>
            <a:ext cx="122238" cy="857250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760788" y="4159250"/>
            <a:ext cx="2159000" cy="4572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 flipH="1">
            <a:off x="7586663" y="4714875"/>
            <a:ext cx="657225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zh-CN" altLang="en-US">
              <a:solidFill>
                <a:srgbClr val="FFFFFF"/>
              </a:solidFill>
              <a:latin typeface="Lucida Sans Unicode" pitchFamily="34" charset="0"/>
              <a:ea typeface="黑体" pitchFamily="2" charset="-122"/>
            </a:endParaRPr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3786188" y="2857500"/>
            <a:ext cx="2928937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zh-CN" altLang="en-US" sz="24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3214688" y="2419350"/>
            <a:ext cx="2500312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 flipH="1">
            <a:off x="2622550" y="2419350"/>
            <a:ext cx="338138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16"/>
          <p:cNvSpPr>
            <a:spLocks noChangeArrowheads="1"/>
          </p:cNvSpPr>
          <p:nvPr/>
        </p:nvSpPr>
        <p:spPr bwMode="auto">
          <a:xfrm flipH="1">
            <a:off x="1897063" y="2857500"/>
            <a:ext cx="1603375" cy="431800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Object 23"/>
          <p:cNvGraphicFramePr>
            <a:graphicFrameLocks noChangeAspect="1"/>
          </p:cNvGraphicFramePr>
          <p:nvPr/>
        </p:nvGraphicFramePr>
        <p:xfrm>
          <a:off x="5189538" y="5710238"/>
          <a:ext cx="2432050" cy="862012"/>
        </p:xfrm>
        <a:graphic>
          <a:graphicData uri="http://schemas.openxmlformats.org/presentationml/2006/ole">
            <p:oleObj spid="_x0000_s7177" name="Equation" r:id="rId10" imgW="1218960" imgH="431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182" grpId="0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  <p:bldP spid="18" grpId="0" animBg="1"/>
      <p:bldP spid="20" grpId="0" animBg="1"/>
      <p:bldP spid="22" grpId="0" animBg="1"/>
      <p:bldP spid="21" grpId="0" animBg="1"/>
      <p:bldP spid="23" grpId="0" animBg="1"/>
      <p:bldP spid="23" grpId="1" animBg="1"/>
      <p:bldP spid="24" grpId="0" animBg="1"/>
      <p:bldP spid="24" grpId="1" animBg="1"/>
      <p:bldP spid="25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8949</TotalTime>
  <Words>1565</Words>
  <Application>Microsoft Office PowerPoint</Application>
  <PresentationFormat>全屏显示(4:3)</PresentationFormat>
  <Paragraphs>230</Paragraphs>
  <Slides>23</Slides>
  <Notes>2</Notes>
  <HiddenSlides>4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5_聚合</vt:lpstr>
      <vt:lpstr>MathType 6.0 Equation</vt:lpstr>
      <vt:lpstr>MathType 5.0 Equation</vt:lpstr>
      <vt:lpstr>第九章  多元函数微分法及其应用</vt:lpstr>
      <vt:lpstr>回顾：一元函数的导数与微分</vt:lpstr>
      <vt:lpstr>回顾：一元函数的导数与微分</vt:lpstr>
      <vt:lpstr>推导过程</vt:lpstr>
      <vt:lpstr>无穷小与函数极限的关系</vt:lpstr>
      <vt:lpstr>偏增量与全增量</vt:lpstr>
      <vt:lpstr>全微分的概念</vt:lpstr>
      <vt:lpstr>可微与连续的关系</vt:lpstr>
      <vt:lpstr>全微分的必要非充分条件</vt:lpstr>
      <vt:lpstr>说明（课本P.73）</vt:lpstr>
      <vt:lpstr>课本P.73的例子</vt:lpstr>
      <vt:lpstr>拉格朗日中值定理</vt:lpstr>
      <vt:lpstr>全微分的充分条件</vt:lpstr>
      <vt:lpstr>全微分的充分条件</vt:lpstr>
      <vt:lpstr>全微分的充分条件</vt:lpstr>
      <vt:lpstr>幻灯片 16</vt:lpstr>
      <vt:lpstr>全微分在近似计算中的应用</vt:lpstr>
      <vt:lpstr>全微分的几何意义</vt:lpstr>
      <vt:lpstr>幻灯片 19</vt:lpstr>
      <vt:lpstr>小结</vt:lpstr>
      <vt:lpstr>可微不能推出偏导数连续！</vt:lpstr>
      <vt:lpstr>幻灯片 22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760</cp:revision>
  <dcterms:created xsi:type="dcterms:W3CDTF">2010-09-04T05:21:04Z</dcterms:created>
  <dcterms:modified xsi:type="dcterms:W3CDTF">2023-03-12T15:28:45Z</dcterms:modified>
</cp:coreProperties>
</file>