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Default Extension="wav" ContentType="audio/wav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4894" r:id="rId2"/>
  </p:sldMasterIdLst>
  <p:notesMasterIdLst>
    <p:notesMasterId r:id="rId24"/>
  </p:notesMasterIdLst>
  <p:handoutMasterIdLst>
    <p:handoutMasterId r:id="rId25"/>
  </p:handoutMasterIdLst>
  <p:sldIdLst>
    <p:sldId id="282" r:id="rId3"/>
    <p:sldId id="283" r:id="rId4"/>
    <p:sldId id="263" r:id="rId5"/>
    <p:sldId id="259" r:id="rId6"/>
    <p:sldId id="258" r:id="rId7"/>
    <p:sldId id="266" r:id="rId8"/>
    <p:sldId id="268" r:id="rId9"/>
    <p:sldId id="270" r:id="rId10"/>
    <p:sldId id="273" r:id="rId11"/>
    <p:sldId id="261" r:id="rId12"/>
    <p:sldId id="262" r:id="rId13"/>
    <p:sldId id="272" r:id="rId14"/>
    <p:sldId id="274" r:id="rId15"/>
    <p:sldId id="275" r:id="rId16"/>
    <p:sldId id="284" r:id="rId17"/>
    <p:sldId id="276" r:id="rId18"/>
    <p:sldId id="277" r:id="rId19"/>
    <p:sldId id="260" r:id="rId20"/>
    <p:sldId id="285" r:id="rId21"/>
    <p:sldId id="279" r:id="rId22"/>
    <p:sldId id="280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gb2312"/>
  <p:clrMru>
    <a:srgbClr val="0000FF"/>
    <a:srgbClr val="FF0000"/>
    <a:srgbClr val="33CC33"/>
    <a:srgbClr val="FFFF66"/>
    <a:srgbClr val="FFFF99"/>
    <a:srgbClr val="00CC66"/>
    <a:srgbClr val="FFCC66"/>
    <a:srgbClr val="FF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547" autoAdjust="0"/>
    <p:restoredTop sz="94708" autoAdjust="0"/>
  </p:normalViewPr>
  <p:slideViewPr>
    <p:cSldViewPr>
      <p:cViewPr varScale="1">
        <p:scale>
          <a:sx n="64" d="100"/>
          <a:sy n="64" d="100"/>
        </p:scale>
        <p:origin x="-1404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90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6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DD2E569-4411-4719-BB4E-D75F0F8D8189}" type="datetimeFigureOut">
              <a:rPr lang="zh-CN" altLang="en-US"/>
              <a:pPr>
                <a:defRPr/>
              </a:pPr>
              <a:t>2023/3/15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803D1FE-42D5-41DC-B3F7-44E5A767BA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C75A1B6-8F16-4D8A-ADBD-53995E8D231C}" type="datetimeFigureOut">
              <a:rPr lang="zh-CN" altLang="en-US"/>
              <a:pPr>
                <a:defRPr/>
              </a:pPr>
              <a:t>2023/3/15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EE7D24D-910C-4802-A585-B3C9D3224A8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 smtClean="0"/>
              <a:t>解法</a:t>
            </a:r>
            <a:r>
              <a:rPr lang="en-US" altLang="zh-CN" smtClean="0"/>
              <a:t>1</a:t>
            </a:r>
            <a:r>
              <a:rPr lang="zh-CN" altLang="en-US" smtClean="0"/>
              <a:t>：设</a:t>
            </a:r>
            <a:r>
              <a:rPr lang="en-US" altLang="zh-CN" smtClean="0"/>
              <a:t>z=f(x,y,u)</a:t>
            </a:r>
            <a:r>
              <a:rPr lang="zh-CN" altLang="en-US" smtClean="0"/>
              <a:t>，优点是按部就班，不容易出错。解法</a:t>
            </a:r>
            <a:r>
              <a:rPr lang="en-US" altLang="zh-CN" smtClean="0"/>
              <a:t>2</a:t>
            </a:r>
            <a:r>
              <a:rPr lang="zh-CN" altLang="en-US" smtClean="0"/>
              <a:t>：课件上的解法，对求偏导熟练后使用。</a:t>
            </a:r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07D7FE4-71B5-44C8-BB5A-01D8B9FDB860}" type="slidenum">
              <a:rPr lang="zh-CN" altLang="en-US" smtClean="0"/>
              <a:pPr/>
              <a:t>14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 smtClean="0"/>
              <a:t>解法</a:t>
            </a:r>
            <a:r>
              <a:rPr lang="en-US" altLang="zh-CN" smtClean="0"/>
              <a:t>1</a:t>
            </a:r>
            <a:r>
              <a:rPr lang="zh-CN" altLang="en-US" smtClean="0"/>
              <a:t>：设</a:t>
            </a:r>
            <a:r>
              <a:rPr lang="en-US" altLang="zh-CN" smtClean="0"/>
              <a:t>z=f(x,y,u)</a:t>
            </a:r>
            <a:r>
              <a:rPr lang="zh-CN" altLang="en-US" smtClean="0"/>
              <a:t>，优点是按部就班，不容易出错。解法</a:t>
            </a:r>
            <a:r>
              <a:rPr lang="en-US" altLang="zh-CN" smtClean="0"/>
              <a:t>2</a:t>
            </a:r>
            <a:r>
              <a:rPr lang="zh-CN" altLang="en-US" smtClean="0"/>
              <a:t>：对求偏导熟练后使用。</a:t>
            </a:r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218C87-5C84-4695-8E1F-8528C84517CB}" type="slidenum">
              <a:rPr lang="zh-CN" altLang="en-US" smtClean="0"/>
              <a:pPr/>
              <a:t>15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 smtClean="0"/>
              <a:t>提醒学生在微分公式（</a:t>
            </a:r>
            <a:r>
              <a:rPr lang="en-US" altLang="zh-CN" smtClean="0"/>
              <a:t>P.113~114</a:t>
            </a:r>
            <a:r>
              <a:rPr lang="zh-CN" altLang="en-US" smtClean="0"/>
              <a:t>）旁标注：公式中的</a:t>
            </a:r>
            <a:r>
              <a:rPr lang="en-US" altLang="zh-CN" smtClean="0"/>
              <a:t>x</a:t>
            </a:r>
            <a:r>
              <a:rPr lang="zh-CN" altLang="en-US" smtClean="0"/>
              <a:t>既可以是自变量，也可以是中间变量。</a:t>
            </a:r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BB9B38A-C82E-4361-BF8D-CC93BF1D49F3}" type="slidenum">
              <a:rPr lang="zh-CN" altLang="en-US" smtClean="0"/>
              <a:pPr/>
              <a:t>19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latin typeface="Lucida Sans Unicode" pitchFamily="34" charset="0"/>
              </a:endParaRPr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latin typeface="Lucida Sans Unicode" pitchFamily="34" charset="0"/>
              </a:endParaRPr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FFFFFF"/>
                </a:solidFill>
                <a:ea typeface="楷体_GB2312" pitchFamily="49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>
            <a:normAutofit/>
          </a:bodyPr>
          <a:lstStyle>
            <a:lvl1pPr marL="0" marR="64008" indent="0" algn="r">
              <a:buNone/>
              <a:defRPr sz="3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541CF615-33CC-49CF-B065-01124020021F}" type="datetimeFigureOut">
              <a:rPr lang="zh-CN" altLang="en-US"/>
              <a:pPr>
                <a:defRPr/>
              </a:pPr>
              <a:t>2023/3/15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925088C0-481A-4A4B-BCB5-638E545604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BDA53A-A831-47F1-9A68-680F3B66F388}" type="datetimeFigureOut">
              <a:rPr lang="zh-CN" altLang="en-US"/>
              <a:pPr>
                <a:defRPr/>
              </a:pPr>
              <a:t>2023/3/15</a:t>
            </a:fld>
            <a:endParaRPr lang="zh-CN" altLang="en-US"/>
          </a:p>
        </p:txBody>
      </p:sp>
      <p:sp>
        <p:nvSpPr>
          <p:cNvPr id="8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ACDF8-9A73-48BB-87A7-68E919688C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0794B0-2DD6-4FEB-B5E9-E75B9A08622E}" type="datetimeFigureOut">
              <a:rPr lang="zh-CN" altLang="en-US"/>
              <a:pPr>
                <a:defRPr/>
              </a:pPr>
              <a:t>2023/3/15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12E959-DCDD-4736-BD19-C560BD5B5F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5FA805-819D-4716-B56C-79B0A1FBE855}" type="datetimeFigureOut">
              <a:rPr lang="zh-CN" altLang="en-US"/>
              <a:pPr>
                <a:defRPr/>
              </a:pPr>
              <a:t>2023/3/15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0F1C07-CDF3-46A9-B725-954DE0C066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19A645-721E-4AC8-BF28-7BFB0304712F}" type="datetimeFigureOut">
              <a:rPr lang="zh-CN" altLang="en-US"/>
              <a:pPr>
                <a:defRPr/>
              </a:pPr>
              <a:t>2023/3/15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2CE38-C440-4112-BD92-49397DD7BC7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193F1C-B65C-4B9A-BBCB-7B76B149080B}" type="datetimeFigureOut">
              <a:rPr lang="zh-CN" altLang="en-US"/>
              <a:pPr>
                <a:defRPr/>
              </a:pPr>
              <a:t>2023/3/15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9A9324-1307-4241-8F0F-784D493A60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87B544-0FE6-47FA-9A21-EB556435D6A3}" type="datetimeFigureOut">
              <a:rPr lang="zh-CN" altLang="en-US"/>
              <a:pPr>
                <a:defRPr/>
              </a:pPr>
              <a:t>2023/3/15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0496B0-2E6A-47C7-BB5E-2A04D171ED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EB5BE-B99B-4F32-B668-889312439EDC}" type="datetimeFigureOut">
              <a:rPr lang="zh-CN" altLang="en-US"/>
              <a:pPr>
                <a:defRPr/>
              </a:pPr>
              <a:t>2023/3/15</a:t>
            </a:fld>
            <a:endParaRPr lang="zh-CN" altLang="en-US"/>
          </a:p>
        </p:txBody>
      </p:sp>
      <p:sp>
        <p:nvSpPr>
          <p:cNvPr id="4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2A9214-E3F5-4BF9-A728-08837E82F7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9A3F8B-FD77-451C-948A-BB1068301F1F}" type="datetimeFigureOut">
              <a:rPr lang="zh-CN" altLang="en-US"/>
              <a:pPr>
                <a:defRPr/>
              </a:pPr>
              <a:t>2023/3/15</a:t>
            </a:fld>
            <a:endParaRPr lang="zh-CN" altLang="en-US"/>
          </a:p>
        </p:txBody>
      </p:sp>
      <p:sp>
        <p:nvSpPr>
          <p:cNvPr id="3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D2DA35-D9AE-41D9-81C4-D1D5D819B5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7A0F65-C553-41D3-A893-FC02D2EC0538}" type="datetimeFigureOut">
              <a:rPr lang="zh-CN" altLang="en-US"/>
              <a:pPr>
                <a:defRPr/>
              </a:pPr>
              <a:t>2023/3/15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BAD990-2791-4726-8736-9D319A8080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AFF6A-C58C-4B71-A009-F3557D5021BB}" type="datetimeFigureOut">
              <a:rPr lang="zh-CN" altLang="en-US"/>
              <a:pPr>
                <a:defRPr/>
              </a:pPr>
              <a:t>2023/3/15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CD8AE-B38D-491D-8406-80F5ED50D4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46776B-5141-46A8-AF9F-CD61D6A26529}" type="datetimeFigureOut">
              <a:rPr lang="zh-CN" altLang="en-US"/>
              <a:pPr>
                <a:defRPr/>
              </a:pPr>
              <a:t>2023/3/15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A8F6C0-BF87-4D58-982D-4C7A0C00E7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F269F3-BCA4-4B77-88D7-3F8276D2B044}" type="datetimeFigureOut">
              <a:rPr lang="zh-CN" altLang="en-US"/>
              <a:pPr>
                <a:defRPr/>
              </a:pPr>
              <a:t>2023/3/15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78AF5-34AC-45C6-97A1-DA6652F63C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7324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7324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43D8A-A770-4B6F-946D-9A39A751E414}" type="datetimeFigureOut">
              <a:rPr lang="zh-CN" altLang="en-US"/>
              <a:pPr>
                <a:defRPr/>
              </a:pPr>
              <a:t>2023/3/15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6C528-B776-49BE-A7EE-CC3575B6A6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4811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BA2D64-398A-4C49-A7CF-1849E17F13BC}" type="datetimeFigureOut">
              <a:rPr lang="zh-CN" altLang="en-US"/>
              <a:pPr>
                <a:defRPr/>
              </a:pPr>
              <a:t>2023/3/15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0B4CC8-9ADD-4061-98F1-168C00AC52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2AF16-A42A-4926-9564-4D18199ADDF4}" type="datetimeFigureOut">
              <a:rPr lang="zh-CN" altLang="en-US"/>
              <a:pPr>
                <a:defRPr/>
              </a:pPr>
              <a:t>2023/3/15</a:t>
            </a:fld>
            <a:endParaRPr lang="zh-CN" altLang="en-US"/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65C879-16BC-4B9D-A29B-85102F0313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E0FC28-5805-42AD-A4A6-674DB977C603}" type="datetimeFigureOut">
              <a:rPr lang="zh-CN" altLang="en-US"/>
              <a:pPr>
                <a:defRPr/>
              </a:pPr>
              <a:t>2023/3/15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7362CE-6A6F-4BFF-BD9F-D73E086355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8E59FC-3734-4AB1-9672-FAFB94FAAE61}" type="datetimeFigureOut">
              <a:rPr lang="zh-CN" altLang="en-US"/>
              <a:pPr>
                <a:defRPr/>
              </a:pPr>
              <a:t>2023/3/15</a:t>
            </a:fld>
            <a:endParaRPr lang="zh-CN" altLang="en-US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5B387C-C819-4A37-AB44-3693FAD1B7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B596A-4CBB-4F9B-BA6C-40DBF1AF1378}" type="datetimeFigureOut">
              <a:rPr lang="zh-CN" altLang="en-US"/>
              <a:pPr>
                <a:defRPr/>
              </a:pPr>
              <a:t>2023/3/15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D02D6C-93D5-47D6-9A7E-E5A0F46CA4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96BB23-0E87-4C4A-869A-159FDA2D1950}" type="datetimeFigureOut">
              <a:rPr lang="zh-CN" altLang="en-US"/>
              <a:pPr>
                <a:defRPr/>
              </a:pPr>
              <a:t>2023/3/15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733EEF-0622-4178-9886-068B476A01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F604D5-AFF3-4B4A-B6A4-992DBB7CF54B}" type="datetimeFigureOut">
              <a:rPr lang="zh-CN" altLang="en-US"/>
              <a:pPr>
                <a:defRPr/>
              </a:pPr>
              <a:t>2023/3/15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3E132C-045D-4BF0-BC69-82EE2F030F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81138"/>
            <a:ext cx="8229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6343C0-90E7-4F70-BFF7-D30F5FCB2D73}" type="datetimeFigureOut">
              <a:rPr lang="zh-CN" altLang="en-US"/>
              <a:pPr>
                <a:defRPr/>
              </a:pPr>
              <a:t>2023/3/15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23A81E-E55F-41BE-A46C-9E5A394FE8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27D700-1828-4C3F-B36C-B9343A03E658}" type="datetimeFigureOut">
              <a:rPr lang="zh-CN" altLang="en-US"/>
              <a:pPr>
                <a:defRPr/>
              </a:pPr>
              <a:t>2023/3/15</a:t>
            </a:fld>
            <a:endParaRPr lang="zh-CN" altLang="en-US"/>
          </a:p>
        </p:txBody>
      </p:sp>
      <p:sp>
        <p:nvSpPr>
          <p:cNvPr id="7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F43367-A5E8-4E93-B35B-D1926459A5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Lucida Sans Unicode" pitchFamily="34" charset="0"/>
            </a:endParaRPr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Lucida Sans Unicode" pitchFamily="34" charset="0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9465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0FBEA03B-53C0-4718-8022-EC3B55901ED8}" type="datetimeFigureOut">
              <a:rPr lang="zh-CN" altLang="en-US"/>
              <a:pPr>
                <a:defRPr/>
              </a:pPr>
              <a:t>2023/3/15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E33A95B5-7C34-4382-8BFB-3630A3AA3C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59" r:id="rId1"/>
    <p:sldLayoutId id="2147485437" r:id="rId2"/>
    <p:sldLayoutId id="2147485438" r:id="rId3"/>
    <p:sldLayoutId id="2147485439" r:id="rId4"/>
    <p:sldLayoutId id="2147485440" r:id="rId5"/>
    <p:sldLayoutId id="2147485441" r:id="rId6"/>
    <p:sldLayoutId id="2147485442" r:id="rId7"/>
    <p:sldLayoutId id="2147485443" r:id="rId8"/>
    <p:sldLayoutId id="2147485444" r:id="rId9"/>
    <p:sldLayoutId id="2147485445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9pPr>
      <a:extLst/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2048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1" name="日期占位符 6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000000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9DEE7A48-C745-4084-8E28-DB36CBC8D41A}" type="datetimeFigureOut">
              <a:rPr lang="zh-CN" altLang="en-US"/>
              <a:pPr>
                <a:defRPr/>
              </a:pPr>
              <a:t>2023/3/15</a:t>
            </a:fld>
            <a:endParaRPr lang="zh-CN" altLang="en-US"/>
          </a:p>
        </p:txBody>
      </p:sp>
      <p:sp>
        <p:nvSpPr>
          <p:cNvPr id="16" name="页脚占位符 7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000000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7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000000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7891F1C9-75E9-499E-9D08-0EBA140DF5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46" r:id="rId1"/>
    <p:sldLayoutId id="2147485447" r:id="rId2"/>
    <p:sldLayoutId id="2147485448" r:id="rId3"/>
    <p:sldLayoutId id="2147485449" r:id="rId4"/>
    <p:sldLayoutId id="2147485450" r:id="rId5"/>
    <p:sldLayoutId id="2147485451" r:id="rId6"/>
    <p:sldLayoutId id="2147485452" r:id="rId7"/>
    <p:sldLayoutId id="2147485453" r:id="rId8"/>
    <p:sldLayoutId id="2147485454" r:id="rId9"/>
    <p:sldLayoutId id="2147485455" r:id="rId10"/>
    <p:sldLayoutId id="2147485456" r:id="rId11"/>
    <p:sldLayoutId id="2147485457" r:id="rId12"/>
    <p:sldLayoutId id="2147485458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9pPr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audio" Target="../media/audio2.wav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6.bin"/><Relationship Id="rId5" Type="http://schemas.openxmlformats.org/officeDocument/2006/relationships/oleObject" Target="../embeddings/oleObject25.bin"/><Relationship Id="rId4" Type="http://schemas.openxmlformats.org/officeDocument/2006/relationships/audio" Target="../media/audio3.wav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2.bin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5.bin"/><Relationship Id="rId5" Type="http://schemas.openxmlformats.org/officeDocument/2006/relationships/oleObject" Target="../embeddings/oleObject34.bin"/><Relationship Id="rId4" Type="http://schemas.openxmlformats.org/officeDocument/2006/relationships/oleObject" Target="../embeddings/oleObject3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9.bin"/><Relationship Id="rId5" Type="http://schemas.openxmlformats.org/officeDocument/2006/relationships/oleObject" Target="../embeddings/oleObject38.bin"/><Relationship Id="rId4" Type="http://schemas.openxmlformats.org/officeDocument/2006/relationships/oleObject" Target="../embeddings/oleObject3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4.bin"/><Relationship Id="rId5" Type="http://schemas.openxmlformats.org/officeDocument/2006/relationships/oleObject" Target="../embeddings/oleObject43.bin"/><Relationship Id="rId4" Type="http://schemas.openxmlformats.org/officeDocument/2006/relationships/oleObject" Target="../embeddings/oleObject4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9.bin"/><Relationship Id="rId5" Type="http://schemas.openxmlformats.org/officeDocument/2006/relationships/oleObject" Target="../embeddings/oleObject48.bin"/><Relationship Id="rId4" Type="http://schemas.openxmlformats.org/officeDocument/2006/relationships/oleObject" Target="../embeddings/oleObject47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5" Type="http://schemas.openxmlformats.org/officeDocument/2006/relationships/slide" Target="slide19.xml"/><Relationship Id="rId4" Type="http://schemas.openxmlformats.org/officeDocument/2006/relationships/oleObject" Target="../embeddings/oleObject51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7.vml"/><Relationship Id="rId6" Type="http://schemas.openxmlformats.org/officeDocument/2006/relationships/slide" Target="slide18.xml"/><Relationship Id="rId5" Type="http://schemas.openxmlformats.org/officeDocument/2006/relationships/audio" Target="../media/audio1.wav"/><Relationship Id="rId4" Type="http://schemas.openxmlformats.org/officeDocument/2006/relationships/audio" Target="../media/audio4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8.xml"/><Relationship Id="rId4" Type="http://schemas.openxmlformats.org/officeDocument/2006/relationships/slide" Target="slide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slide" Target="slide6.xml"/><Relationship Id="rId4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 idx="4294967295"/>
          </p:nvPr>
        </p:nvSpPr>
        <p:spPr>
          <a:xfrm>
            <a:off x="685800" y="1752600"/>
            <a:ext cx="7772400" cy="1830388"/>
          </a:xfrm>
        </p:spPr>
        <p:txBody>
          <a:bodyPr anchor="b"/>
          <a:lstStyle/>
          <a:p>
            <a:pPr algn="r">
              <a:defRPr/>
            </a:pPr>
            <a:r>
              <a:rPr lang="zh-CN" altLang="en-US" sz="4000" smtClean="0">
                <a:effectLst/>
              </a:rPr>
              <a:t>第九章  多元函数微分法及其应用</a:t>
            </a:r>
            <a:endParaRPr lang="en-US" altLang="zh-CN" sz="4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531" name="副标题 4"/>
          <p:cNvSpPr>
            <a:spLocks noGrp="1"/>
          </p:cNvSpPr>
          <p:nvPr>
            <p:ph type="subTitle" idx="4294967295"/>
          </p:nvPr>
        </p:nvSpPr>
        <p:spPr>
          <a:xfrm>
            <a:off x="685800" y="3611563"/>
            <a:ext cx="7772400" cy="1200150"/>
          </a:xfrm>
        </p:spPr>
        <p:txBody>
          <a:bodyPr lIns="45720" rIns="45720"/>
          <a:lstStyle/>
          <a:p>
            <a:pPr marL="0" indent="0" algn="r">
              <a:buFont typeface="Wingdings 3" pitchFamily="18" charset="2"/>
              <a:buNone/>
            </a:pPr>
            <a:r>
              <a:rPr lang="zh-CN" altLang="en-US" sz="3600" smtClean="0">
                <a:solidFill>
                  <a:schemeClr val="tx2"/>
                </a:solidFill>
              </a:rPr>
              <a:t>第四节</a:t>
            </a:r>
            <a:r>
              <a:rPr lang="en-US" altLang="zh-CN" sz="3600" smtClean="0">
                <a:solidFill>
                  <a:schemeClr val="tx2"/>
                </a:solidFill>
              </a:rPr>
              <a:t>    </a:t>
            </a:r>
            <a:r>
              <a:rPr lang="zh-CN" altLang="en-US" sz="3600" smtClean="0">
                <a:solidFill>
                  <a:schemeClr val="tx2"/>
                </a:solidFill>
              </a:rPr>
              <a:t>多元复合函数的求导法则</a:t>
            </a:r>
            <a:endParaRPr lang="en-US" altLang="zh-CN" sz="36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435975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设 </a:t>
            </a:r>
            <a:r>
              <a:rPr lang="en-US" altLang="zh-CN" i="1" smtClean="0"/>
              <a:t>z</a:t>
            </a:r>
            <a:r>
              <a:rPr lang="en-US" altLang="zh-CN" smtClean="0"/>
              <a:t> =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u</a:t>
            </a:r>
            <a:r>
              <a:rPr lang="en-US" altLang="zh-CN" smtClean="0"/>
              <a:t>, </a:t>
            </a:r>
            <a:r>
              <a:rPr lang="en-US" altLang="zh-CN" i="1" smtClean="0"/>
              <a:t>v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  <a:r>
              <a:rPr lang="en-US" altLang="zh-CN" i="1" smtClean="0"/>
              <a:t> u</a:t>
            </a:r>
            <a:r>
              <a:rPr lang="en-US" altLang="zh-CN" smtClean="0"/>
              <a:t> = </a:t>
            </a:r>
            <a:r>
              <a:rPr lang="en-US" altLang="zh-CN" i="1" smtClean="0">
                <a:latin typeface="Symbol" pitchFamily="18" charset="2"/>
              </a:rPr>
              <a:t>j </a:t>
            </a:r>
            <a:r>
              <a:rPr lang="en-US" altLang="zh-CN" smtClean="0">
                <a:latin typeface="Symbol" pitchFamily="18" charset="2"/>
              </a:rPr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  <a:r>
              <a:rPr lang="en-US" altLang="zh-CN" i="1" smtClean="0"/>
              <a:t> v</a:t>
            </a:r>
            <a:r>
              <a:rPr lang="en-US" altLang="zh-CN" smtClean="0"/>
              <a:t> = </a:t>
            </a:r>
            <a:r>
              <a:rPr lang="en-US" altLang="zh-CN" i="1" smtClean="0">
                <a:latin typeface="Symbol" pitchFamily="18" charset="2"/>
              </a:rPr>
              <a:t>y </a:t>
            </a:r>
            <a:r>
              <a:rPr lang="en-US" altLang="zh-CN" smtClean="0">
                <a:latin typeface="Symbol" pitchFamily="18" charset="2"/>
              </a:rPr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，则</a:t>
            </a:r>
            <a:endParaRPr lang="en-US" altLang="zh-CN" smtClean="0"/>
          </a:p>
          <a:p>
            <a:pPr algn="ctr">
              <a:buFont typeface="Wingdings 3" pitchFamily="18" charset="2"/>
              <a:buNone/>
            </a:pPr>
            <a:r>
              <a:rPr lang="en-US" altLang="zh-CN" i="1" smtClean="0"/>
              <a:t>z</a:t>
            </a:r>
            <a:r>
              <a:rPr lang="en-US" altLang="zh-CN" smtClean="0"/>
              <a:t> = </a:t>
            </a:r>
            <a:r>
              <a:rPr lang="en-US" altLang="zh-CN" i="1" smtClean="0"/>
              <a:t>f</a:t>
            </a:r>
            <a:r>
              <a:rPr lang="en-US" altLang="zh-CN" smtClean="0"/>
              <a:t> [</a:t>
            </a:r>
            <a:r>
              <a:rPr lang="en-US" altLang="zh-CN" i="1" smtClean="0">
                <a:latin typeface="Symbol" pitchFamily="18" charset="2"/>
              </a:rPr>
              <a:t>j </a:t>
            </a:r>
            <a:r>
              <a:rPr lang="en-US" altLang="zh-CN" smtClean="0">
                <a:latin typeface="Symbol" pitchFamily="18" charset="2"/>
              </a:rPr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), </a:t>
            </a:r>
            <a:r>
              <a:rPr lang="en-US" altLang="zh-CN" i="1" smtClean="0">
                <a:latin typeface="Symbol" pitchFamily="18" charset="2"/>
              </a:rPr>
              <a:t>y</a:t>
            </a:r>
            <a:r>
              <a:rPr lang="en-US" altLang="zh-CN" smtClean="0">
                <a:latin typeface="Symbol" pitchFamily="18" charset="2"/>
              </a:rPr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)]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定理：</a:t>
            </a:r>
            <a:r>
              <a:rPr lang="zh-CN" altLang="en-US" smtClean="0"/>
              <a:t>若 </a:t>
            </a:r>
            <a:r>
              <a:rPr lang="en-US" altLang="zh-CN" i="1" smtClean="0"/>
              <a:t>u</a:t>
            </a:r>
            <a:r>
              <a:rPr lang="en-US" altLang="zh-CN" smtClean="0"/>
              <a:t> = </a:t>
            </a:r>
            <a:r>
              <a:rPr lang="en-US" altLang="zh-CN" i="1" smtClean="0">
                <a:latin typeface="Symbol" pitchFamily="18" charset="2"/>
              </a:rPr>
              <a:t>j</a:t>
            </a:r>
            <a:r>
              <a:rPr lang="en-US" altLang="zh-CN" smtClean="0">
                <a:latin typeface="Symbol" pitchFamily="18" charset="2"/>
              </a:rPr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 及 </a:t>
            </a:r>
            <a:r>
              <a:rPr lang="en-US" altLang="zh-CN" i="1" smtClean="0"/>
              <a:t>v</a:t>
            </a:r>
            <a:r>
              <a:rPr lang="en-US" altLang="zh-CN" smtClean="0"/>
              <a:t> = </a:t>
            </a:r>
            <a:r>
              <a:rPr lang="en-US" altLang="zh-CN" i="1" smtClean="0">
                <a:latin typeface="Symbol" pitchFamily="18" charset="2"/>
              </a:rPr>
              <a:t>y</a:t>
            </a:r>
            <a:r>
              <a:rPr lang="en-US" altLang="zh-CN" smtClean="0">
                <a:latin typeface="Symbol" pitchFamily="18" charset="2"/>
              </a:rPr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 </a:t>
            </a:r>
            <a:r>
              <a:rPr lang="zh-CN" altLang="en-US" smtClean="0"/>
              <a:t>在点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 处具有偏导数</a:t>
            </a:r>
            <a:r>
              <a:rPr lang="en-US" altLang="zh-CN" smtClean="0"/>
              <a:t>,</a:t>
            </a:r>
            <a:r>
              <a:rPr lang="en-US" altLang="zh-CN" i="1" smtClean="0"/>
              <a:t> </a:t>
            </a:r>
          </a:p>
          <a:p>
            <a:pPr>
              <a:buFont typeface="Wingdings 3" pitchFamily="18" charset="2"/>
              <a:buNone/>
            </a:pPr>
            <a:r>
              <a:rPr lang="en-US" altLang="zh-CN" i="1" smtClean="0"/>
              <a:t>z</a:t>
            </a:r>
            <a:r>
              <a:rPr lang="en-US" altLang="zh-CN" smtClean="0"/>
              <a:t> =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u</a:t>
            </a:r>
            <a:r>
              <a:rPr lang="en-US" altLang="zh-CN" smtClean="0"/>
              <a:t>, </a:t>
            </a:r>
            <a:r>
              <a:rPr lang="en-US" altLang="zh-CN" i="1" smtClean="0"/>
              <a:t>v</a:t>
            </a:r>
            <a:r>
              <a:rPr lang="en-US" altLang="zh-CN" smtClean="0"/>
              <a:t>)</a:t>
            </a:r>
            <a:r>
              <a:rPr lang="zh-CN" altLang="en-US" smtClean="0"/>
              <a:t> 在对应点 </a:t>
            </a:r>
            <a:r>
              <a:rPr lang="en-US" altLang="zh-CN" smtClean="0"/>
              <a:t>(</a:t>
            </a:r>
            <a:r>
              <a:rPr lang="en-US" altLang="zh-CN" i="1" smtClean="0"/>
              <a:t>u</a:t>
            </a:r>
            <a:r>
              <a:rPr lang="en-US" altLang="zh-CN" smtClean="0"/>
              <a:t>, </a:t>
            </a:r>
            <a:r>
              <a:rPr lang="en-US" altLang="zh-CN" i="1" smtClean="0"/>
              <a:t>v</a:t>
            </a:r>
            <a:r>
              <a:rPr lang="en-US" altLang="zh-CN" smtClean="0"/>
              <a:t>)</a:t>
            </a:r>
            <a:r>
              <a:rPr lang="zh-CN" altLang="en-US" smtClean="0"/>
              <a:t> 处具有连续偏导数，</a:t>
            </a:r>
            <a:r>
              <a:rPr lang="en-US" altLang="zh-CN" i="1" smtClean="0"/>
              <a:t> 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则 </a:t>
            </a:r>
            <a:r>
              <a:rPr lang="en-US" altLang="zh-CN" i="1" smtClean="0"/>
              <a:t>z</a:t>
            </a:r>
            <a:r>
              <a:rPr lang="en-US" altLang="zh-CN" smtClean="0"/>
              <a:t> = </a:t>
            </a:r>
            <a:r>
              <a:rPr lang="en-US" altLang="zh-CN" i="1" smtClean="0"/>
              <a:t>f</a:t>
            </a:r>
            <a:r>
              <a:rPr lang="en-US" altLang="zh-CN" smtClean="0"/>
              <a:t> [</a:t>
            </a:r>
            <a:r>
              <a:rPr lang="en-US" altLang="zh-CN" i="1" smtClean="0">
                <a:latin typeface="Symbol" pitchFamily="18" charset="2"/>
              </a:rPr>
              <a:t>j</a:t>
            </a:r>
            <a:r>
              <a:rPr lang="en-US" altLang="zh-CN" smtClean="0">
                <a:latin typeface="Symbol" pitchFamily="18" charset="2"/>
              </a:rPr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), </a:t>
            </a:r>
            <a:r>
              <a:rPr lang="en-US" altLang="zh-CN" i="1" smtClean="0">
                <a:latin typeface="Symbol" pitchFamily="18" charset="2"/>
              </a:rPr>
              <a:t>y</a:t>
            </a:r>
            <a:r>
              <a:rPr lang="en-US" altLang="zh-CN" smtClean="0">
                <a:latin typeface="Symbol" pitchFamily="18" charset="2"/>
              </a:rPr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)] </a:t>
            </a:r>
            <a:r>
              <a:rPr lang="zh-CN" altLang="en-US" smtClean="0"/>
              <a:t>在点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 处可导且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二、中间变量为多元函数的情形</a:t>
            </a:r>
            <a:endParaRPr lang="zh-CN" altLang="en-US" dirty="0"/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2382838" y="2430463"/>
            <a:ext cx="4367212" cy="1524000"/>
            <a:chOff x="1501" y="1531"/>
            <a:chExt cx="2751" cy="960"/>
          </a:xfrm>
        </p:grpSpPr>
        <p:sp>
          <p:nvSpPr>
            <p:cNvPr id="8207" name="Text Box 1031"/>
            <p:cNvSpPr txBox="1">
              <a:spLocks noChangeArrowheads="1"/>
            </p:cNvSpPr>
            <p:nvPr/>
          </p:nvSpPr>
          <p:spPr bwMode="auto">
            <a:xfrm>
              <a:off x="4061" y="1867"/>
              <a:ext cx="191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z</a:t>
              </a:r>
            </a:p>
          </p:txBody>
        </p:sp>
        <p:sp>
          <p:nvSpPr>
            <p:cNvPr id="8208" name="Text Box 1034"/>
            <p:cNvSpPr txBox="1">
              <a:spLocks noChangeArrowheads="1"/>
            </p:cNvSpPr>
            <p:nvPr/>
          </p:nvSpPr>
          <p:spPr bwMode="auto">
            <a:xfrm>
              <a:off x="2758" y="1531"/>
              <a:ext cx="223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u</a:t>
              </a:r>
            </a:p>
          </p:txBody>
        </p:sp>
        <p:sp>
          <p:nvSpPr>
            <p:cNvPr id="8209" name="Text Box 1035"/>
            <p:cNvSpPr txBox="1">
              <a:spLocks noChangeArrowheads="1"/>
            </p:cNvSpPr>
            <p:nvPr/>
          </p:nvSpPr>
          <p:spPr bwMode="auto">
            <a:xfrm>
              <a:off x="2769" y="2203"/>
              <a:ext cx="201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v</a:t>
              </a:r>
            </a:p>
          </p:txBody>
        </p:sp>
        <p:sp>
          <p:nvSpPr>
            <p:cNvPr id="8210" name="Text Box 1036"/>
            <p:cNvSpPr txBox="1">
              <a:spLocks noChangeArrowheads="1"/>
            </p:cNvSpPr>
            <p:nvPr/>
          </p:nvSpPr>
          <p:spPr bwMode="auto">
            <a:xfrm>
              <a:off x="1501" y="1531"/>
              <a:ext cx="212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  <p:cxnSp>
          <p:nvCxnSpPr>
            <p:cNvPr id="8211" name="直接箭头连接符 24"/>
            <p:cNvCxnSpPr>
              <a:cxnSpLocks noChangeShapeType="1"/>
              <a:stCxn id="8207" idx="1"/>
              <a:endCxn id="8208" idx="3"/>
            </p:cNvCxnSpPr>
            <p:nvPr/>
          </p:nvCxnSpPr>
          <p:spPr bwMode="auto">
            <a:xfrm flipH="1" flipV="1">
              <a:off x="2981" y="1675"/>
              <a:ext cx="1080" cy="336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 type="stealth" w="lg" len="lg"/>
              <a:tailEnd type="none" w="lg" len="lg"/>
            </a:ln>
          </p:spPr>
        </p:cxnSp>
        <p:cxnSp>
          <p:nvCxnSpPr>
            <p:cNvPr id="8212" name="直接箭头连接符 25"/>
            <p:cNvCxnSpPr>
              <a:cxnSpLocks noChangeShapeType="1"/>
              <a:stCxn id="8207" idx="1"/>
              <a:endCxn id="8209" idx="3"/>
            </p:cNvCxnSpPr>
            <p:nvPr/>
          </p:nvCxnSpPr>
          <p:spPr bwMode="auto">
            <a:xfrm flipH="1">
              <a:off x="2970" y="2011"/>
              <a:ext cx="1091" cy="336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 type="stealth" w="lg" len="lg"/>
              <a:tailEnd type="none" w="lg" len="lg"/>
            </a:ln>
          </p:spPr>
        </p:cxnSp>
        <p:cxnSp>
          <p:nvCxnSpPr>
            <p:cNvPr id="8213" name="直接箭头连接符 26"/>
            <p:cNvCxnSpPr>
              <a:cxnSpLocks noChangeShapeType="1"/>
              <a:stCxn id="8208" idx="1"/>
              <a:endCxn id="8210" idx="3"/>
            </p:cNvCxnSpPr>
            <p:nvPr/>
          </p:nvCxnSpPr>
          <p:spPr bwMode="auto">
            <a:xfrm flipH="1">
              <a:off x="1713" y="1675"/>
              <a:ext cx="1045" cy="0"/>
            </a:xfrm>
            <a:prstGeom prst="straightConnector1">
              <a:avLst/>
            </a:prstGeom>
            <a:noFill/>
            <a:ln w="28575" algn="ctr">
              <a:solidFill>
                <a:srgbClr val="0000FF"/>
              </a:solidFill>
              <a:round/>
              <a:headEnd type="stealth" w="lg" len="lg"/>
              <a:tailEnd type="none" w="lg" len="lg"/>
            </a:ln>
          </p:spPr>
        </p:cxnSp>
        <p:cxnSp>
          <p:nvCxnSpPr>
            <p:cNvPr id="8214" name="直接箭头连接符 27"/>
            <p:cNvCxnSpPr>
              <a:cxnSpLocks noChangeShapeType="1"/>
              <a:stCxn id="8209" idx="1"/>
              <a:endCxn id="8210" idx="3"/>
            </p:cNvCxnSpPr>
            <p:nvPr/>
          </p:nvCxnSpPr>
          <p:spPr bwMode="auto">
            <a:xfrm flipH="1" flipV="1">
              <a:off x="1713" y="1675"/>
              <a:ext cx="1056" cy="672"/>
            </a:xfrm>
            <a:prstGeom prst="straightConnector1">
              <a:avLst/>
            </a:prstGeom>
            <a:noFill/>
            <a:ln w="28575" algn="ctr">
              <a:solidFill>
                <a:srgbClr val="0000FF"/>
              </a:solidFill>
              <a:round/>
              <a:headEnd type="stealth" w="lg" len="lg"/>
              <a:tailEnd type="none" w="lg" len="lg"/>
            </a:ln>
          </p:spPr>
        </p:cxnSp>
        <p:sp>
          <p:nvSpPr>
            <p:cNvPr id="8215" name="Text Box 1036"/>
            <p:cNvSpPr txBox="1">
              <a:spLocks noChangeArrowheads="1"/>
            </p:cNvSpPr>
            <p:nvPr/>
          </p:nvSpPr>
          <p:spPr bwMode="auto">
            <a:xfrm>
              <a:off x="1501" y="2203"/>
              <a:ext cx="201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y</a:t>
              </a:r>
            </a:p>
          </p:txBody>
        </p:sp>
        <p:cxnSp>
          <p:nvCxnSpPr>
            <p:cNvPr id="8216" name="直接箭头连接符 29"/>
            <p:cNvCxnSpPr>
              <a:cxnSpLocks noChangeShapeType="1"/>
              <a:stCxn id="8208" idx="1"/>
              <a:endCxn id="8215" idx="3"/>
            </p:cNvCxnSpPr>
            <p:nvPr/>
          </p:nvCxnSpPr>
          <p:spPr bwMode="auto">
            <a:xfrm flipH="1">
              <a:off x="1702" y="1675"/>
              <a:ext cx="1056" cy="672"/>
            </a:xfrm>
            <a:prstGeom prst="straightConnector1">
              <a:avLst/>
            </a:prstGeom>
            <a:noFill/>
            <a:ln w="28575" algn="ctr">
              <a:solidFill>
                <a:srgbClr val="0000FF"/>
              </a:solidFill>
              <a:round/>
              <a:headEnd type="stealth" w="lg" len="lg"/>
              <a:tailEnd type="none" w="lg" len="lg"/>
            </a:ln>
          </p:spPr>
        </p:cxnSp>
        <p:cxnSp>
          <p:nvCxnSpPr>
            <p:cNvPr id="8217" name="直接箭头连接符 30"/>
            <p:cNvCxnSpPr>
              <a:cxnSpLocks noChangeShapeType="1"/>
              <a:stCxn id="8209" idx="1"/>
              <a:endCxn id="8215" idx="3"/>
            </p:cNvCxnSpPr>
            <p:nvPr/>
          </p:nvCxnSpPr>
          <p:spPr bwMode="auto">
            <a:xfrm flipH="1">
              <a:off x="1702" y="2347"/>
              <a:ext cx="1067" cy="0"/>
            </a:xfrm>
            <a:prstGeom prst="straightConnector1">
              <a:avLst/>
            </a:prstGeom>
            <a:noFill/>
            <a:ln w="28575" algn="ctr">
              <a:solidFill>
                <a:srgbClr val="0000FF"/>
              </a:solidFill>
              <a:round/>
              <a:headEnd type="stealth" w="lg" len="lg"/>
              <a:tailEnd type="none" w="lg" len="lg"/>
            </a:ln>
          </p:spPr>
        </p:cxnSp>
      </p:grpSp>
      <p:graphicFrame>
        <p:nvGraphicFramePr>
          <p:cNvPr id="17" name="Object 5"/>
          <p:cNvGraphicFramePr>
            <a:graphicFrameLocks noChangeAspect="1"/>
          </p:cNvGraphicFramePr>
          <p:nvPr/>
        </p:nvGraphicFramePr>
        <p:xfrm>
          <a:off x="1557338" y="5522913"/>
          <a:ext cx="6029325" cy="863600"/>
        </p:xfrm>
        <a:graphic>
          <a:graphicData uri="http://schemas.openxmlformats.org/presentationml/2006/ole">
            <p:oleObj spid="_x0000_s8194" name="Equation" r:id="rId3" imgW="3009600" imgH="431640" progId="Equation.DSMT4">
              <p:embed/>
            </p:oleObj>
          </a:graphicData>
        </a:graphic>
      </p:graphicFrame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3186113" y="5500688"/>
            <a:ext cx="1343025" cy="9001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 flipH="1">
            <a:off x="4529138" y="5500688"/>
            <a:ext cx="1800225" cy="9001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6329363" y="5500688"/>
            <a:ext cx="1385887" cy="9001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4" name="组合 38"/>
          <p:cNvGrpSpPr>
            <a:grpSpLocks/>
          </p:cNvGrpSpPr>
          <p:nvPr/>
        </p:nvGrpSpPr>
        <p:grpSpPr bwMode="auto">
          <a:xfrm>
            <a:off x="7032625" y="4557713"/>
            <a:ext cx="1571625" cy="68262"/>
            <a:chOff x="6715140" y="4572008"/>
            <a:chExt cx="1571636" cy="68260"/>
          </a:xfrm>
        </p:grpSpPr>
        <p:cxnSp>
          <p:nvCxnSpPr>
            <p:cNvPr id="37" name="直接连接符 36"/>
            <p:cNvCxnSpPr/>
            <p:nvPr/>
          </p:nvCxnSpPr>
          <p:spPr>
            <a:xfrm>
              <a:off x="6715140" y="4572008"/>
              <a:ext cx="1571636" cy="1587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6715140" y="4638681"/>
              <a:ext cx="1571636" cy="1587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39"/>
          <p:cNvGrpSpPr>
            <a:grpSpLocks/>
          </p:cNvGrpSpPr>
          <p:nvPr/>
        </p:nvGrpSpPr>
        <p:grpSpPr bwMode="auto">
          <a:xfrm>
            <a:off x="4329113" y="4990686"/>
            <a:ext cx="2160587" cy="68263"/>
            <a:chOff x="6715140" y="4572008"/>
            <a:chExt cx="1571636" cy="68260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6715140" y="4572008"/>
              <a:ext cx="1571636" cy="158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6715140" y="4638680"/>
              <a:ext cx="1571636" cy="158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P.80</a:t>
            </a:r>
            <a:r>
              <a:rPr lang="zh-CN" altLang="en-US" smtClean="0">
                <a:solidFill>
                  <a:srgbClr val="0000FF"/>
                </a:solidFill>
              </a:rPr>
              <a:t>定理</a:t>
            </a:r>
            <a:r>
              <a:rPr lang="en-US" altLang="zh-CN" smtClean="0">
                <a:solidFill>
                  <a:srgbClr val="0000FF"/>
                </a:solidFill>
              </a:rPr>
              <a:t>3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当变量 </a:t>
            </a:r>
            <a:r>
              <a:rPr lang="en-US" altLang="zh-CN" i="1" smtClean="0"/>
              <a:t>v</a:t>
            </a:r>
            <a:r>
              <a:rPr lang="zh-CN" altLang="en-US" smtClean="0"/>
              <a:t> 与 </a:t>
            </a:r>
            <a:r>
              <a:rPr lang="en-US" altLang="zh-CN" i="1" smtClean="0"/>
              <a:t>x</a:t>
            </a:r>
            <a:r>
              <a:rPr lang="zh-CN" altLang="en-US" smtClean="0"/>
              <a:t> 无关时，                                                   ，于是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zh-CN" altLang="en-US" sz="2800" dirty="0" smtClean="0"/>
              <a:t>三、中间变量既有一元函数也有多元函数的情形</a:t>
            </a:r>
            <a:endParaRPr lang="zh-CN" altLang="en-US" sz="2800" dirty="0"/>
          </a:p>
        </p:txBody>
      </p:sp>
      <p:cxnSp>
        <p:nvCxnSpPr>
          <p:cNvPr id="12" name="直接箭头连接符 11"/>
          <p:cNvCxnSpPr>
            <a:cxnSpLocks noChangeShapeType="1"/>
            <a:stCxn id="9238" idx="1"/>
            <a:endCxn id="9226" idx="3"/>
          </p:cNvCxnSpPr>
          <p:nvPr/>
        </p:nvCxnSpPr>
        <p:spPr bwMode="auto">
          <a:xfrm flipH="1" flipV="1">
            <a:off x="2719388" y="1711325"/>
            <a:ext cx="1674812" cy="1066800"/>
          </a:xfrm>
          <a:prstGeom prst="straightConnector1">
            <a:avLst/>
          </a:prstGeom>
          <a:noFill/>
          <a:ln w="28575" algn="ctr">
            <a:solidFill>
              <a:srgbClr val="0000FF"/>
            </a:solidFill>
            <a:round/>
            <a:headEnd type="stealth" w="lg" len="lg"/>
            <a:tailEnd type="none" w="lg" len="lg"/>
          </a:ln>
        </p:spPr>
      </p:cxnSp>
      <p:sp>
        <p:nvSpPr>
          <p:cNvPr id="9226" name="Text Box 1036"/>
          <p:cNvSpPr txBox="1">
            <a:spLocks noChangeArrowheads="1"/>
          </p:cNvSpPr>
          <p:nvPr/>
        </p:nvSpPr>
        <p:spPr bwMode="auto">
          <a:xfrm>
            <a:off x="2382838" y="1482725"/>
            <a:ext cx="33655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grpSp>
        <p:nvGrpSpPr>
          <p:cNvPr id="9227" name="Group 28"/>
          <p:cNvGrpSpPr>
            <a:grpSpLocks/>
          </p:cNvGrpSpPr>
          <p:nvPr/>
        </p:nvGrpSpPr>
        <p:grpSpPr bwMode="auto">
          <a:xfrm>
            <a:off x="2382838" y="1482725"/>
            <a:ext cx="4367212" cy="1524000"/>
            <a:chOff x="1501" y="934"/>
            <a:chExt cx="2751" cy="960"/>
          </a:xfrm>
        </p:grpSpPr>
        <p:cxnSp>
          <p:nvCxnSpPr>
            <p:cNvPr id="9234" name="直接箭头连接符 8"/>
            <p:cNvCxnSpPr>
              <a:cxnSpLocks noChangeShapeType="1"/>
              <a:stCxn id="9236" idx="1"/>
              <a:endCxn id="9237" idx="3"/>
            </p:cNvCxnSpPr>
            <p:nvPr/>
          </p:nvCxnSpPr>
          <p:spPr bwMode="auto">
            <a:xfrm flipH="1" flipV="1">
              <a:off x="2980" y="1078"/>
              <a:ext cx="1081" cy="336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 type="stealth" w="lg" len="lg"/>
              <a:tailEnd type="none" w="lg" len="lg"/>
            </a:ln>
          </p:spPr>
        </p:cxnSp>
        <p:cxnSp>
          <p:nvCxnSpPr>
            <p:cNvPr id="9235" name="直接箭头连接符 9"/>
            <p:cNvCxnSpPr>
              <a:cxnSpLocks noChangeShapeType="1"/>
              <a:stCxn id="9236" idx="1"/>
              <a:endCxn id="9238" idx="3"/>
            </p:cNvCxnSpPr>
            <p:nvPr/>
          </p:nvCxnSpPr>
          <p:spPr bwMode="auto">
            <a:xfrm flipH="1">
              <a:off x="2969" y="1414"/>
              <a:ext cx="1092" cy="336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 type="stealth" w="lg" len="lg"/>
              <a:tailEnd type="none" w="lg" len="lg"/>
            </a:ln>
          </p:spPr>
        </p:cxnSp>
        <p:sp>
          <p:nvSpPr>
            <p:cNvPr id="9236" name="Text Box 1031"/>
            <p:cNvSpPr txBox="1">
              <a:spLocks noChangeArrowheads="1"/>
            </p:cNvSpPr>
            <p:nvPr/>
          </p:nvSpPr>
          <p:spPr bwMode="auto">
            <a:xfrm>
              <a:off x="4061" y="1270"/>
              <a:ext cx="191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z</a:t>
              </a:r>
            </a:p>
          </p:txBody>
        </p:sp>
        <p:sp>
          <p:nvSpPr>
            <p:cNvPr id="9237" name="Text Box 1034"/>
            <p:cNvSpPr txBox="1">
              <a:spLocks noChangeArrowheads="1"/>
            </p:cNvSpPr>
            <p:nvPr/>
          </p:nvSpPr>
          <p:spPr bwMode="auto">
            <a:xfrm>
              <a:off x="2757" y="934"/>
              <a:ext cx="223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u</a:t>
              </a:r>
            </a:p>
          </p:txBody>
        </p:sp>
        <p:sp>
          <p:nvSpPr>
            <p:cNvPr id="9238" name="Text Box 1035"/>
            <p:cNvSpPr txBox="1">
              <a:spLocks noChangeArrowheads="1"/>
            </p:cNvSpPr>
            <p:nvPr/>
          </p:nvSpPr>
          <p:spPr bwMode="auto">
            <a:xfrm>
              <a:off x="2768" y="1606"/>
              <a:ext cx="201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v</a:t>
              </a:r>
            </a:p>
          </p:txBody>
        </p:sp>
        <p:cxnSp>
          <p:nvCxnSpPr>
            <p:cNvPr id="9239" name="直接箭头连接符 10"/>
            <p:cNvCxnSpPr>
              <a:cxnSpLocks noChangeShapeType="1"/>
              <a:stCxn id="9237" idx="1"/>
              <a:endCxn id="9226" idx="3"/>
            </p:cNvCxnSpPr>
            <p:nvPr/>
          </p:nvCxnSpPr>
          <p:spPr bwMode="auto">
            <a:xfrm flipH="1">
              <a:off x="1713" y="1078"/>
              <a:ext cx="1044" cy="0"/>
            </a:xfrm>
            <a:prstGeom prst="straightConnector1">
              <a:avLst/>
            </a:prstGeom>
            <a:noFill/>
            <a:ln w="28575" algn="ctr">
              <a:solidFill>
                <a:srgbClr val="0000FF"/>
              </a:solidFill>
              <a:round/>
              <a:headEnd type="stealth" w="lg" len="lg"/>
              <a:tailEnd type="none" w="lg" len="lg"/>
            </a:ln>
          </p:spPr>
        </p:cxnSp>
        <p:sp>
          <p:nvSpPr>
            <p:cNvPr id="9240" name="Text Box 1036"/>
            <p:cNvSpPr txBox="1">
              <a:spLocks noChangeArrowheads="1"/>
            </p:cNvSpPr>
            <p:nvPr/>
          </p:nvSpPr>
          <p:spPr bwMode="auto">
            <a:xfrm>
              <a:off x="1501" y="1606"/>
              <a:ext cx="201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y</a:t>
              </a:r>
            </a:p>
          </p:txBody>
        </p:sp>
        <p:cxnSp>
          <p:nvCxnSpPr>
            <p:cNvPr id="9241" name="直接箭头连接符 13"/>
            <p:cNvCxnSpPr>
              <a:cxnSpLocks noChangeShapeType="1"/>
              <a:stCxn id="9237" idx="1"/>
              <a:endCxn id="9240" idx="3"/>
            </p:cNvCxnSpPr>
            <p:nvPr/>
          </p:nvCxnSpPr>
          <p:spPr bwMode="auto">
            <a:xfrm flipH="1">
              <a:off x="1702" y="1078"/>
              <a:ext cx="1055" cy="672"/>
            </a:xfrm>
            <a:prstGeom prst="straightConnector1">
              <a:avLst/>
            </a:prstGeom>
            <a:noFill/>
            <a:ln w="28575" algn="ctr">
              <a:solidFill>
                <a:srgbClr val="0000FF"/>
              </a:solidFill>
              <a:round/>
              <a:headEnd type="stealth" w="lg" len="lg"/>
              <a:tailEnd type="none" w="lg" len="lg"/>
            </a:ln>
          </p:spPr>
        </p:cxnSp>
        <p:cxnSp>
          <p:nvCxnSpPr>
            <p:cNvPr id="9242" name="直接箭头连接符 14"/>
            <p:cNvCxnSpPr>
              <a:cxnSpLocks noChangeShapeType="1"/>
              <a:stCxn id="9238" idx="1"/>
              <a:endCxn id="9240" idx="3"/>
            </p:cNvCxnSpPr>
            <p:nvPr/>
          </p:nvCxnSpPr>
          <p:spPr bwMode="auto">
            <a:xfrm flipH="1">
              <a:off x="1702" y="1750"/>
              <a:ext cx="1066" cy="0"/>
            </a:xfrm>
            <a:prstGeom prst="straightConnector1">
              <a:avLst/>
            </a:prstGeom>
            <a:noFill/>
            <a:ln w="28575" algn="ctr">
              <a:solidFill>
                <a:srgbClr val="0000FF"/>
              </a:solidFill>
              <a:round/>
              <a:headEnd type="stealth" w="lg" len="lg"/>
              <a:tailEnd type="none" w="lg" len="lg"/>
            </a:ln>
          </p:spPr>
        </p:cxnSp>
      </p:grpSp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508000" y="4094163"/>
          <a:ext cx="2822575" cy="812800"/>
        </p:xfrm>
        <a:graphic>
          <a:graphicData uri="http://schemas.openxmlformats.org/presentationml/2006/ole">
            <p:oleObj spid="_x0000_s9218" name="Equation" r:id="rId4" imgW="1409400" imgH="40608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3571875" y="3143250"/>
          <a:ext cx="4002088" cy="735013"/>
        </p:xfrm>
        <a:graphic>
          <a:graphicData uri="http://schemas.openxmlformats.org/presentationml/2006/ole">
            <p:oleObj spid="_x0000_s9219" name="Equation" r:id="rId5" imgW="2209680" imgH="406080" progId="Equation.DSMT4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508000" y="5072063"/>
          <a:ext cx="2773363" cy="863600"/>
        </p:xfrm>
        <a:graphic>
          <a:graphicData uri="http://schemas.openxmlformats.org/presentationml/2006/ole">
            <p:oleObj spid="_x0000_s9220" name="Equation" r:id="rId6" imgW="1384200" imgH="431640" progId="Equation.DSMT4">
              <p:embed/>
            </p:oleObj>
          </a:graphicData>
        </a:graphic>
      </p:graphicFrame>
      <p:graphicFrame>
        <p:nvGraphicFramePr>
          <p:cNvPr id="18" name="Object 5"/>
          <p:cNvGraphicFramePr>
            <a:graphicFrameLocks noChangeAspect="1"/>
          </p:cNvGraphicFramePr>
          <p:nvPr/>
        </p:nvGraphicFramePr>
        <p:xfrm>
          <a:off x="4791075" y="4094163"/>
          <a:ext cx="1781175" cy="812800"/>
        </p:xfrm>
        <a:graphic>
          <a:graphicData uri="http://schemas.openxmlformats.org/presentationml/2006/ole">
            <p:oleObj spid="_x0000_s9221" name="Equation" r:id="rId7" imgW="888840" imgH="406080" progId="Equation.DSMT4">
              <p:embed/>
            </p:oleObj>
          </a:graphicData>
        </a:graphic>
      </p:graphicFrame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2827338" y="4124325"/>
            <a:ext cx="530225" cy="80486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3821113" y="4257675"/>
            <a:ext cx="479425" cy="48577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7572375" y="3300413"/>
            <a:ext cx="1357313" cy="4333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2827338" y="5095875"/>
            <a:ext cx="530225" cy="804863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7" name="右箭头 26"/>
          <p:cNvSpPr/>
          <p:nvPr/>
        </p:nvSpPr>
        <p:spPr>
          <a:xfrm>
            <a:off x="3821113" y="5229225"/>
            <a:ext cx="479425" cy="485775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19" name="Object 6"/>
          <p:cNvGraphicFramePr>
            <a:graphicFrameLocks noChangeAspect="1"/>
          </p:cNvGraphicFramePr>
          <p:nvPr/>
        </p:nvGraphicFramePr>
        <p:xfrm>
          <a:off x="4791075" y="5072063"/>
          <a:ext cx="2874963" cy="863600"/>
        </p:xfrm>
        <a:graphic>
          <a:graphicData uri="http://schemas.openxmlformats.org/presentationml/2006/ole">
            <p:oleObj spid="_x0000_s9222" name="Equation" r:id="rId8" imgW="1434960" imgH="431640" progId="Equation.DSMT4">
              <p:embed/>
            </p:oleObj>
          </a:graphicData>
        </a:graphic>
      </p:graphicFrame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4000500" y="3176588"/>
            <a:ext cx="3114675" cy="6810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1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473575"/>
          </a:xfrm>
        </p:spPr>
        <p:txBody>
          <a:bodyPr>
            <a:spAutoFit/>
          </a:bodyPr>
          <a:lstStyle/>
          <a:p>
            <a:r>
              <a:rPr lang="zh-CN" altLang="en-US" smtClean="0"/>
              <a:t>某些变量既是中间变量，又是自变量．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例如，设 </a:t>
            </a:r>
            <a:r>
              <a:rPr lang="en-US" altLang="zh-CN" i="1" smtClean="0"/>
              <a:t>z</a:t>
            </a:r>
            <a:r>
              <a:rPr lang="en-US" altLang="zh-CN" smtClean="0"/>
              <a:t> =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u</a:t>
            </a:r>
            <a:r>
              <a:rPr lang="en-US" altLang="zh-CN" smtClean="0"/>
              <a:t>, 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  <a:r>
              <a:rPr lang="en-US" altLang="zh-CN" i="1" smtClean="0"/>
              <a:t>u</a:t>
            </a:r>
            <a:r>
              <a:rPr lang="en-US" altLang="zh-CN" smtClean="0"/>
              <a:t> = </a:t>
            </a:r>
            <a:r>
              <a:rPr lang="en-US" altLang="zh-CN" i="1" smtClean="0">
                <a:latin typeface="Symbol" pitchFamily="18" charset="2"/>
              </a:rPr>
              <a:t>j</a:t>
            </a:r>
            <a:r>
              <a:rPr lang="en-US" altLang="zh-CN" smtClean="0">
                <a:latin typeface="Symbol" pitchFamily="18" charset="2"/>
              </a:rPr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，则 </a:t>
            </a:r>
            <a:r>
              <a:rPr lang="en-US" altLang="zh-CN" i="1" smtClean="0"/>
              <a:t>z</a:t>
            </a:r>
            <a:r>
              <a:rPr lang="en-US" altLang="zh-CN" smtClean="0"/>
              <a:t> = </a:t>
            </a:r>
            <a:r>
              <a:rPr lang="en-US" altLang="zh-CN" i="1" smtClean="0"/>
              <a:t>f</a:t>
            </a:r>
            <a:r>
              <a:rPr lang="en-US" altLang="zh-CN" smtClean="0"/>
              <a:t> [</a:t>
            </a:r>
            <a:r>
              <a:rPr lang="en-US" altLang="zh-CN" i="1" smtClean="0">
                <a:latin typeface="Symbol" pitchFamily="18" charset="2"/>
              </a:rPr>
              <a:t>j</a:t>
            </a:r>
            <a:r>
              <a:rPr lang="en-US" altLang="zh-CN" smtClean="0">
                <a:latin typeface="Symbol" pitchFamily="18" charset="2"/>
              </a:rPr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), 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]</a:t>
            </a:r>
            <a:r>
              <a:rPr lang="zh-CN" altLang="en-US" smtClean="0"/>
              <a:t>．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 algn="r">
              <a:buFont typeface="Wingdings 3" pitchFamily="18" charset="2"/>
              <a:buNone/>
            </a:pP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更一般的情形</a:t>
            </a:r>
            <a:endParaRPr lang="zh-CN" altLang="en-US" dirty="0"/>
          </a:p>
        </p:txBody>
      </p: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2382838" y="2530475"/>
            <a:ext cx="4367212" cy="1524000"/>
            <a:chOff x="1501" y="1594"/>
            <a:chExt cx="2751" cy="960"/>
          </a:xfrm>
        </p:grpSpPr>
        <p:sp>
          <p:nvSpPr>
            <p:cNvPr id="10257" name="Text Box 1036"/>
            <p:cNvSpPr txBox="1">
              <a:spLocks noChangeArrowheads="1"/>
            </p:cNvSpPr>
            <p:nvPr/>
          </p:nvSpPr>
          <p:spPr bwMode="auto">
            <a:xfrm>
              <a:off x="1501" y="1594"/>
              <a:ext cx="212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  <p:cxnSp>
          <p:nvCxnSpPr>
            <p:cNvPr id="10258" name="直接箭头连接符 16"/>
            <p:cNvCxnSpPr>
              <a:cxnSpLocks noChangeShapeType="1"/>
              <a:stCxn id="10260" idx="1"/>
              <a:endCxn id="10261" idx="3"/>
            </p:cNvCxnSpPr>
            <p:nvPr/>
          </p:nvCxnSpPr>
          <p:spPr bwMode="auto">
            <a:xfrm flipH="1" flipV="1">
              <a:off x="2980" y="1738"/>
              <a:ext cx="1081" cy="336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 type="stealth" w="lg" len="lg"/>
              <a:tailEnd type="none" w="lg" len="lg"/>
            </a:ln>
          </p:spPr>
        </p:cxnSp>
        <p:cxnSp>
          <p:nvCxnSpPr>
            <p:cNvPr id="10259" name="直接箭头连接符 17"/>
            <p:cNvCxnSpPr>
              <a:cxnSpLocks noChangeShapeType="1"/>
              <a:stCxn id="10260" idx="1"/>
              <a:endCxn id="10257" idx="3"/>
            </p:cNvCxnSpPr>
            <p:nvPr/>
          </p:nvCxnSpPr>
          <p:spPr bwMode="auto">
            <a:xfrm flipH="1" flipV="1">
              <a:off x="1713" y="1738"/>
              <a:ext cx="2348" cy="336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 type="stealth" w="lg" len="lg"/>
              <a:tailEnd type="none" w="lg" len="lg"/>
            </a:ln>
          </p:spPr>
        </p:cxnSp>
        <p:sp>
          <p:nvSpPr>
            <p:cNvPr id="10260" name="Text Box 1031"/>
            <p:cNvSpPr txBox="1">
              <a:spLocks noChangeArrowheads="1"/>
            </p:cNvSpPr>
            <p:nvPr/>
          </p:nvSpPr>
          <p:spPr bwMode="auto">
            <a:xfrm>
              <a:off x="4061" y="1930"/>
              <a:ext cx="191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z</a:t>
              </a:r>
            </a:p>
          </p:txBody>
        </p:sp>
        <p:sp>
          <p:nvSpPr>
            <p:cNvPr id="10261" name="Text Box 1034"/>
            <p:cNvSpPr txBox="1">
              <a:spLocks noChangeArrowheads="1"/>
            </p:cNvSpPr>
            <p:nvPr/>
          </p:nvSpPr>
          <p:spPr bwMode="auto">
            <a:xfrm>
              <a:off x="2757" y="1594"/>
              <a:ext cx="223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u</a:t>
              </a:r>
            </a:p>
          </p:txBody>
        </p:sp>
        <p:cxnSp>
          <p:nvCxnSpPr>
            <p:cNvPr id="10262" name="直接箭头连接符 21"/>
            <p:cNvCxnSpPr>
              <a:cxnSpLocks noChangeShapeType="1"/>
              <a:stCxn id="10261" idx="1"/>
              <a:endCxn id="10257" idx="3"/>
            </p:cNvCxnSpPr>
            <p:nvPr/>
          </p:nvCxnSpPr>
          <p:spPr bwMode="auto">
            <a:xfrm flipH="1">
              <a:off x="1713" y="1738"/>
              <a:ext cx="1044" cy="0"/>
            </a:xfrm>
            <a:prstGeom prst="straightConnector1">
              <a:avLst/>
            </a:prstGeom>
            <a:noFill/>
            <a:ln w="28575" algn="ctr">
              <a:solidFill>
                <a:srgbClr val="0000FF"/>
              </a:solidFill>
              <a:round/>
              <a:headEnd type="stealth" w="lg" len="lg"/>
              <a:tailEnd type="none" w="lg" len="lg"/>
            </a:ln>
          </p:spPr>
        </p:cxnSp>
        <p:sp>
          <p:nvSpPr>
            <p:cNvPr id="10263" name="Text Box 1036"/>
            <p:cNvSpPr txBox="1">
              <a:spLocks noChangeArrowheads="1"/>
            </p:cNvSpPr>
            <p:nvPr/>
          </p:nvSpPr>
          <p:spPr bwMode="auto">
            <a:xfrm>
              <a:off x="1501" y="2266"/>
              <a:ext cx="201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y</a:t>
              </a:r>
            </a:p>
          </p:txBody>
        </p:sp>
        <p:cxnSp>
          <p:nvCxnSpPr>
            <p:cNvPr id="10264" name="直接箭头连接符 23"/>
            <p:cNvCxnSpPr>
              <a:cxnSpLocks noChangeShapeType="1"/>
              <a:stCxn id="10261" idx="1"/>
              <a:endCxn id="10263" idx="3"/>
            </p:cNvCxnSpPr>
            <p:nvPr/>
          </p:nvCxnSpPr>
          <p:spPr bwMode="auto">
            <a:xfrm flipH="1">
              <a:off x="1702" y="1738"/>
              <a:ext cx="1055" cy="672"/>
            </a:xfrm>
            <a:prstGeom prst="straightConnector1">
              <a:avLst/>
            </a:prstGeom>
            <a:noFill/>
            <a:ln w="28575" algn="ctr">
              <a:solidFill>
                <a:srgbClr val="0000FF"/>
              </a:solidFill>
              <a:round/>
              <a:headEnd type="stealth" w="lg" len="lg"/>
              <a:tailEnd type="none" w="lg" len="lg"/>
            </a:ln>
          </p:spPr>
        </p:cxnSp>
        <p:cxnSp>
          <p:nvCxnSpPr>
            <p:cNvPr id="10265" name="直接箭头连接符 24"/>
            <p:cNvCxnSpPr>
              <a:cxnSpLocks noChangeShapeType="1"/>
              <a:stCxn id="10260" idx="1"/>
              <a:endCxn id="10263" idx="3"/>
            </p:cNvCxnSpPr>
            <p:nvPr/>
          </p:nvCxnSpPr>
          <p:spPr bwMode="auto">
            <a:xfrm flipH="1">
              <a:off x="1702" y="2074"/>
              <a:ext cx="2359" cy="336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 type="stealth" w="lg" len="lg"/>
              <a:tailEnd type="none" w="lg" len="lg"/>
            </a:ln>
          </p:spPr>
        </p:cxnSp>
      </p:grpSp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506413" y="4025900"/>
          <a:ext cx="2312987" cy="812800"/>
        </p:xfrm>
        <a:graphic>
          <a:graphicData uri="http://schemas.openxmlformats.org/presentationml/2006/ole">
            <p:oleObj spid="_x0000_s10242" name="Equation" r:id="rId5" imgW="1155600" imgH="406080" progId="Equation.DSMT4">
              <p:embed/>
            </p:oleObj>
          </a:graphicData>
        </a:graphic>
      </p:graphicFrame>
      <p:graphicFrame>
        <p:nvGraphicFramePr>
          <p:cNvPr id="29" name="Object 3"/>
          <p:cNvGraphicFramePr>
            <a:graphicFrameLocks noChangeAspect="1"/>
          </p:cNvGraphicFramePr>
          <p:nvPr/>
        </p:nvGraphicFramePr>
        <p:xfrm>
          <a:off x="4943475" y="4013200"/>
          <a:ext cx="2414588" cy="812800"/>
        </p:xfrm>
        <a:graphic>
          <a:graphicData uri="http://schemas.openxmlformats.org/presentationml/2006/ole">
            <p:oleObj spid="_x0000_s10243" name="Equation" r:id="rId6" imgW="1206360" imgH="406080" progId="Equation.DSMT4">
              <p:embed/>
            </p:oleObj>
          </a:graphicData>
        </a:graphic>
      </p:graphicFrame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500063" y="4065588"/>
            <a:ext cx="428625" cy="804862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2357438" y="4065588"/>
            <a:ext cx="428625" cy="804862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34" name="Object 4"/>
          <p:cNvGraphicFramePr>
            <a:graphicFrameLocks noChangeAspect="1"/>
          </p:cNvGraphicFramePr>
          <p:nvPr/>
        </p:nvGraphicFramePr>
        <p:xfrm>
          <a:off x="506413" y="5070475"/>
          <a:ext cx="2262187" cy="863600"/>
        </p:xfrm>
        <a:graphic>
          <a:graphicData uri="http://schemas.openxmlformats.org/presentationml/2006/ole">
            <p:oleObj spid="_x0000_s10244" name="Equation" r:id="rId7" imgW="1130040" imgH="431640" progId="Equation.DSMT4">
              <p:embed/>
            </p:oleObj>
          </a:graphicData>
        </a:graphic>
      </p:graphicFrame>
      <p:graphicFrame>
        <p:nvGraphicFramePr>
          <p:cNvPr id="35" name="Object 5"/>
          <p:cNvGraphicFramePr>
            <a:graphicFrameLocks noChangeAspect="1"/>
          </p:cNvGraphicFramePr>
          <p:nvPr/>
        </p:nvGraphicFramePr>
        <p:xfrm>
          <a:off x="4943475" y="5070475"/>
          <a:ext cx="2389188" cy="863600"/>
        </p:xfrm>
        <a:graphic>
          <a:graphicData uri="http://schemas.openxmlformats.org/presentationml/2006/ole">
            <p:oleObj spid="_x0000_s10245" name="Equation" r:id="rId8" imgW="1193760" imgH="431640" progId="Equation.DSMT4">
              <p:embed/>
            </p:oleObj>
          </a:graphicData>
        </a:graphic>
      </p:graphicFrame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500063" y="5108575"/>
            <a:ext cx="428625" cy="804863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7" name="矩形 36"/>
          <p:cNvSpPr>
            <a:spLocks noChangeArrowheads="1"/>
          </p:cNvSpPr>
          <p:nvPr/>
        </p:nvSpPr>
        <p:spPr bwMode="auto">
          <a:xfrm>
            <a:off x="2357438" y="5108575"/>
            <a:ext cx="428625" cy="804863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1171575" y="4029075"/>
            <a:ext cx="1685925" cy="9001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lang="zh-CN" altLang="en-US" sz="40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1171575" y="5057775"/>
            <a:ext cx="1685925" cy="9001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lang="zh-CN" altLang="en-US" sz="40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乘号 32"/>
          <p:cNvSpPr/>
          <p:nvPr/>
        </p:nvSpPr>
        <p:spPr>
          <a:xfrm>
            <a:off x="2786063" y="4014788"/>
            <a:ext cx="914400" cy="914400"/>
          </a:xfrm>
          <a:prstGeom prst="mathMultiply">
            <a:avLst>
              <a:gd name="adj1" fmla="val 1414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8" name="乘号 37"/>
          <p:cNvSpPr/>
          <p:nvPr/>
        </p:nvSpPr>
        <p:spPr>
          <a:xfrm>
            <a:off x="2786063" y="5057775"/>
            <a:ext cx="914400" cy="914400"/>
          </a:xfrm>
          <a:prstGeom prst="mathMultiply">
            <a:avLst>
              <a:gd name="adj1" fmla="val 1414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applaus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6" grpId="0" animBg="1"/>
      <p:bldP spid="37" grpId="0" animBg="1"/>
      <p:bldP spid="39" grpId="0" animBg="1"/>
      <p:bldP spid="39" grpId="1" animBg="1"/>
      <p:bldP spid="40" grpId="0" animBg="1"/>
      <p:bldP spid="40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例如，设 </a:t>
            </a:r>
            <a:r>
              <a:rPr lang="en-US" altLang="zh-CN" i="1" smtClean="0"/>
              <a:t>z</a:t>
            </a:r>
            <a:r>
              <a:rPr lang="en-US" altLang="zh-CN" smtClean="0"/>
              <a:t> =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u</a:t>
            </a:r>
            <a:r>
              <a:rPr lang="en-US" altLang="zh-CN" smtClean="0"/>
              <a:t>, 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  <a:r>
              <a:rPr lang="en-US" altLang="zh-CN" i="1" smtClean="0"/>
              <a:t>u</a:t>
            </a:r>
            <a:r>
              <a:rPr lang="en-US" altLang="zh-CN" smtClean="0"/>
              <a:t> = </a:t>
            </a:r>
            <a:r>
              <a:rPr lang="en-US" altLang="zh-CN" i="1" smtClean="0">
                <a:latin typeface="Symbol" pitchFamily="18" charset="2"/>
              </a:rPr>
              <a:t>j</a:t>
            </a:r>
            <a:r>
              <a:rPr lang="en-US" altLang="zh-CN" smtClean="0">
                <a:latin typeface="Symbol" pitchFamily="18" charset="2"/>
              </a:rPr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，则 </a:t>
            </a:r>
            <a:r>
              <a:rPr lang="en-US" altLang="zh-CN" i="1" smtClean="0"/>
              <a:t>z</a:t>
            </a:r>
            <a:r>
              <a:rPr lang="en-US" altLang="zh-CN" smtClean="0"/>
              <a:t> = </a:t>
            </a:r>
            <a:r>
              <a:rPr lang="en-US" altLang="zh-CN" i="1" smtClean="0"/>
              <a:t>f</a:t>
            </a:r>
            <a:r>
              <a:rPr lang="en-US" altLang="zh-CN" smtClean="0"/>
              <a:t> [</a:t>
            </a:r>
            <a:r>
              <a:rPr lang="en-US" altLang="zh-CN" i="1" smtClean="0">
                <a:latin typeface="Symbol" pitchFamily="18" charset="2"/>
              </a:rPr>
              <a:t>j</a:t>
            </a:r>
            <a:r>
              <a:rPr lang="en-US" altLang="zh-CN" smtClean="0">
                <a:latin typeface="Symbol" pitchFamily="18" charset="2"/>
              </a:rPr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), 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]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      和      含义不同．</a:t>
            </a:r>
            <a:endParaRPr lang="en-US" altLang="zh-CN" smtClean="0"/>
          </a:p>
          <a:p>
            <a:pPr>
              <a:lnSpc>
                <a:spcPct val="250000"/>
              </a:lnSpc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      指复合函数 </a:t>
            </a:r>
            <a:r>
              <a:rPr lang="en-US" altLang="zh-CN" i="1" smtClean="0">
                <a:solidFill>
                  <a:srgbClr val="0000FF"/>
                </a:solidFill>
              </a:rPr>
              <a:t>z</a:t>
            </a:r>
            <a:r>
              <a:rPr lang="en-US" altLang="zh-CN" smtClean="0">
                <a:solidFill>
                  <a:srgbClr val="0000FF"/>
                </a:solidFill>
              </a:rPr>
              <a:t> = </a:t>
            </a:r>
            <a:r>
              <a:rPr lang="en-US" altLang="zh-CN" i="1" smtClean="0">
                <a:solidFill>
                  <a:srgbClr val="0000FF"/>
                </a:solidFill>
              </a:rPr>
              <a:t>f</a:t>
            </a:r>
            <a:r>
              <a:rPr lang="en-US" altLang="zh-CN" smtClean="0">
                <a:solidFill>
                  <a:srgbClr val="0000FF"/>
                </a:solidFill>
              </a:rPr>
              <a:t> [</a:t>
            </a:r>
            <a:r>
              <a:rPr lang="en-US" altLang="zh-CN" i="1" smtClean="0">
                <a:solidFill>
                  <a:srgbClr val="0000FF"/>
                </a:solidFill>
                <a:latin typeface="Symbol" pitchFamily="18" charset="2"/>
              </a:rPr>
              <a:t>j</a:t>
            </a:r>
            <a:r>
              <a:rPr lang="en-US" altLang="zh-CN" smtClean="0">
                <a:solidFill>
                  <a:srgbClr val="0000FF"/>
                </a:solidFill>
                <a:latin typeface="Symbol" pitchFamily="18" charset="2"/>
              </a:rPr>
              <a:t> (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smtClean="0">
                <a:solidFill>
                  <a:srgbClr val="0000FF"/>
                </a:solidFill>
              </a:rPr>
              <a:t>, </a:t>
            </a:r>
            <a:r>
              <a:rPr lang="en-US" altLang="zh-CN" i="1" smtClean="0">
                <a:solidFill>
                  <a:srgbClr val="0000FF"/>
                </a:solidFill>
              </a:rPr>
              <a:t>y</a:t>
            </a:r>
            <a:r>
              <a:rPr lang="en-US" altLang="zh-CN" smtClean="0">
                <a:solidFill>
                  <a:srgbClr val="0000FF"/>
                </a:solidFill>
              </a:rPr>
              <a:t>), 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smtClean="0">
                <a:solidFill>
                  <a:srgbClr val="0000FF"/>
                </a:solidFill>
              </a:rPr>
              <a:t>, </a:t>
            </a:r>
            <a:r>
              <a:rPr lang="en-US" altLang="zh-CN" i="1" smtClean="0">
                <a:solidFill>
                  <a:srgbClr val="0000FF"/>
                </a:solidFill>
              </a:rPr>
              <a:t>y</a:t>
            </a:r>
            <a:r>
              <a:rPr lang="en-US" altLang="zh-CN" smtClean="0">
                <a:solidFill>
                  <a:srgbClr val="0000FF"/>
                </a:solidFill>
              </a:rPr>
              <a:t>]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zh-CN" altLang="en-US" smtClean="0"/>
              <a:t>对 </a:t>
            </a:r>
            <a:r>
              <a:rPr lang="en-US" altLang="zh-CN" i="1" smtClean="0"/>
              <a:t>x</a:t>
            </a:r>
            <a:r>
              <a:rPr lang="zh-CN" altLang="en-US" smtClean="0"/>
              <a:t> 的偏导数，</a:t>
            </a:r>
            <a:endParaRPr lang="en-US" altLang="zh-CN" smtClean="0"/>
          </a:p>
          <a:p>
            <a:pPr>
              <a:lnSpc>
                <a:spcPct val="250000"/>
              </a:lnSpc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      指函数 </a:t>
            </a:r>
            <a:r>
              <a:rPr lang="en-US" altLang="zh-CN" i="1" smtClean="0">
                <a:solidFill>
                  <a:srgbClr val="FF0000"/>
                </a:solidFill>
              </a:rPr>
              <a:t>z</a:t>
            </a:r>
            <a:r>
              <a:rPr lang="en-US" altLang="zh-CN" smtClean="0">
                <a:solidFill>
                  <a:srgbClr val="FF0000"/>
                </a:solidFill>
              </a:rPr>
              <a:t> = </a:t>
            </a:r>
            <a:r>
              <a:rPr lang="en-US" altLang="zh-CN" i="1" smtClean="0">
                <a:solidFill>
                  <a:srgbClr val="FF0000"/>
                </a:solidFill>
              </a:rPr>
              <a:t>f</a:t>
            </a:r>
            <a:r>
              <a:rPr lang="en-US" altLang="zh-CN" smtClean="0">
                <a:solidFill>
                  <a:srgbClr val="FF0000"/>
                </a:solidFill>
              </a:rPr>
              <a:t> (</a:t>
            </a:r>
            <a:r>
              <a:rPr lang="en-US" altLang="zh-CN" i="1" smtClean="0">
                <a:solidFill>
                  <a:srgbClr val="FF0000"/>
                </a:solidFill>
              </a:rPr>
              <a:t>u</a:t>
            </a:r>
            <a:r>
              <a:rPr lang="en-US" altLang="zh-CN" smtClean="0">
                <a:solidFill>
                  <a:srgbClr val="FF0000"/>
                </a:solidFill>
              </a:rPr>
              <a:t>, 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, 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zh-CN" altLang="en-US" smtClean="0"/>
              <a:t>对 </a:t>
            </a:r>
            <a:r>
              <a:rPr lang="en-US" altLang="zh-CN" i="1" smtClean="0"/>
              <a:t>x</a:t>
            </a:r>
            <a:r>
              <a:rPr lang="zh-CN" altLang="en-US" smtClean="0"/>
              <a:t> 的偏导数．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说明</a:t>
            </a:r>
            <a:r>
              <a:rPr lang="zh-CN" alt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（课本</a:t>
            </a:r>
            <a:r>
              <a:rPr lang="en-US" altLang="zh-CN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P.81</a:t>
            </a:r>
            <a:r>
              <a:rPr lang="zh-CN" alt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</a:p>
        </p:txBody>
      </p:sp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900113" y="3500438"/>
          <a:ext cx="457200" cy="812800"/>
        </p:xfrm>
        <a:graphic>
          <a:graphicData uri="http://schemas.openxmlformats.org/presentationml/2006/ole">
            <p:oleObj spid="_x0000_s11266" name="Equation" r:id="rId3" imgW="228600" imgH="406080" progId="Equation.DSMT4">
              <p:embed/>
            </p:oleObj>
          </a:graphicData>
        </a:graphic>
      </p:graphicFrame>
      <p:graphicFrame>
        <p:nvGraphicFramePr>
          <p:cNvPr id="14" name="Object 3"/>
          <p:cNvGraphicFramePr>
            <a:graphicFrameLocks noChangeAspect="1"/>
          </p:cNvGraphicFramePr>
          <p:nvPr/>
        </p:nvGraphicFramePr>
        <p:xfrm>
          <a:off x="1671638" y="3500438"/>
          <a:ext cx="457200" cy="812800"/>
        </p:xfrm>
        <a:graphic>
          <a:graphicData uri="http://schemas.openxmlformats.org/presentationml/2006/ole">
            <p:oleObj spid="_x0000_s11267" name="Equation" r:id="rId4" imgW="228600" imgH="406080" progId="Equation.DSMT4">
              <p:embed/>
            </p:oleObj>
          </a:graphicData>
        </a:graphic>
      </p:graphicFrame>
      <p:graphicFrame>
        <p:nvGraphicFramePr>
          <p:cNvPr id="15" name="Object 4"/>
          <p:cNvGraphicFramePr>
            <a:graphicFrameLocks noChangeAspect="1"/>
          </p:cNvGraphicFramePr>
          <p:nvPr/>
        </p:nvGraphicFramePr>
        <p:xfrm>
          <a:off x="900113" y="4286250"/>
          <a:ext cx="457200" cy="812800"/>
        </p:xfrm>
        <a:graphic>
          <a:graphicData uri="http://schemas.openxmlformats.org/presentationml/2006/ole">
            <p:oleObj spid="_x0000_s11268" name="Equation" r:id="rId5" imgW="228600" imgH="406080" progId="Equation.DSMT4">
              <p:embed/>
            </p:oleObj>
          </a:graphicData>
        </a:graphic>
      </p:graphicFrame>
      <p:graphicFrame>
        <p:nvGraphicFramePr>
          <p:cNvPr id="16" name="Object 5"/>
          <p:cNvGraphicFramePr>
            <a:graphicFrameLocks noChangeAspect="1"/>
          </p:cNvGraphicFramePr>
          <p:nvPr/>
        </p:nvGraphicFramePr>
        <p:xfrm>
          <a:off x="900113" y="5214938"/>
          <a:ext cx="457200" cy="812800"/>
        </p:xfrm>
        <a:graphic>
          <a:graphicData uri="http://schemas.openxmlformats.org/presentationml/2006/ole">
            <p:oleObj spid="_x0000_s11269" name="Equation" r:id="rId6" imgW="228600" imgH="406080" progId="Equation.DSMT4">
              <p:embed/>
            </p:oleObj>
          </a:graphicData>
        </a:graphic>
      </p:graphicFrame>
      <p:grpSp>
        <p:nvGrpSpPr>
          <p:cNvPr id="11272" name="Group 40"/>
          <p:cNvGrpSpPr>
            <a:grpSpLocks/>
          </p:cNvGrpSpPr>
          <p:nvPr/>
        </p:nvGrpSpPr>
        <p:grpSpPr bwMode="auto">
          <a:xfrm>
            <a:off x="2382838" y="2144713"/>
            <a:ext cx="4367212" cy="1524000"/>
            <a:chOff x="1501" y="1594"/>
            <a:chExt cx="2751" cy="960"/>
          </a:xfrm>
        </p:grpSpPr>
        <p:sp>
          <p:nvSpPr>
            <p:cNvPr id="11273" name="Text Box 1036"/>
            <p:cNvSpPr txBox="1">
              <a:spLocks noChangeArrowheads="1"/>
            </p:cNvSpPr>
            <p:nvPr/>
          </p:nvSpPr>
          <p:spPr bwMode="auto">
            <a:xfrm>
              <a:off x="1501" y="1594"/>
              <a:ext cx="212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  <p:cxnSp>
          <p:nvCxnSpPr>
            <p:cNvPr id="11274" name="直接箭头连接符 16"/>
            <p:cNvCxnSpPr>
              <a:cxnSpLocks noChangeShapeType="1"/>
              <a:stCxn id="11276" idx="1"/>
              <a:endCxn id="11277" idx="3"/>
            </p:cNvCxnSpPr>
            <p:nvPr/>
          </p:nvCxnSpPr>
          <p:spPr bwMode="auto">
            <a:xfrm flipH="1" flipV="1">
              <a:off x="2980" y="1738"/>
              <a:ext cx="1081" cy="336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 type="stealth" w="lg" len="lg"/>
              <a:tailEnd type="none" w="lg" len="lg"/>
            </a:ln>
          </p:spPr>
        </p:cxnSp>
        <p:cxnSp>
          <p:nvCxnSpPr>
            <p:cNvPr id="11275" name="直接箭头连接符 17"/>
            <p:cNvCxnSpPr>
              <a:cxnSpLocks noChangeShapeType="1"/>
              <a:stCxn id="11276" idx="1"/>
              <a:endCxn id="11273" idx="3"/>
            </p:cNvCxnSpPr>
            <p:nvPr/>
          </p:nvCxnSpPr>
          <p:spPr bwMode="auto">
            <a:xfrm flipH="1" flipV="1">
              <a:off x="1713" y="1738"/>
              <a:ext cx="2348" cy="336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 type="stealth" w="lg" len="lg"/>
              <a:tailEnd type="none" w="lg" len="lg"/>
            </a:ln>
          </p:spPr>
        </p:cxnSp>
        <p:sp>
          <p:nvSpPr>
            <p:cNvPr id="11276" name="Text Box 1031"/>
            <p:cNvSpPr txBox="1">
              <a:spLocks noChangeArrowheads="1"/>
            </p:cNvSpPr>
            <p:nvPr/>
          </p:nvSpPr>
          <p:spPr bwMode="auto">
            <a:xfrm>
              <a:off x="4061" y="1930"/>
              <a:ext cx="191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z</a:t>
              </a:r>
            </a:p>
          </p:txBody>
        </p:sp>
        <p:sp>
          <p:nvSpPr>
            <p:cNvPr id="11277" name="Text Box 1034"/>
            <p:cNvSpPr txBox="1">
              <a:spLocks noChangeArrowheads="1"/>
            </p:cNvSpPr>
            <p:nvPr/>
          </p:nvSpPr>
          <p:spPr bwMode="auto">
            <a:xfrm>
              <a:off x="2757" y="1594"/>
              <a:ext cx="223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u</a:t>
              </a:r>
            </a:p>
          </p:txBody>
        </p:sp>
        <p:cxnSp>
          <p:nvCxnSpPr>
            <p:cNvPr id="11278" name="直接箭头连接符 21"/>
            <p:cNvCxnSpPr>
              <a:cxnSpLocks noChangeShapeType="1"/>
              <a:stCxn id="11277" idx="1"/>
              <a:endCxn id="11273" idx="3"/>
            </p:cNvCxnSpPr>
            <p:nvPr/>
          </p:nvCxnSpPr>
          <p:spPr bwMode="auto">
            <a:xfrm flipH="1">
              <a:off x="1713" y="1738"/>
              <a:ext cx="1044" cy="0"/>
            </a:xfrm>
            <a:prstGeom prst="straightConnector1">
              <a:avLst/>
            </a:prstGeom>
            <a:noFill/>
            <a:ln w="28575" algn="ctr">
              <a:solidFill>
                <a:srgbClr val="0000FF"/>
              </a:solidFill>
              <a:round/>
              <a:headEnd type="stealth" w="lg" len="lg"/>
              <a:tailEnd type="none" w="lg" len="lg"/>
            </a:ln>
          </p:spPr>
        </p:cxnSp>
        <p:sp>
          <p:nvSpPr>
            <p:cNvPr id="11279" name="Text Box 1036"/>
            <p:cNvSpPr txBox="1">
              <a:spLocks noChangeArrowheads="1"/>
            </p:cNvSpPr>
            <p:nvPr/>
          </p:nvSpPr>
          <p:spPr bwMode="auto">
            <a:xfrm>
              <a:off x="1501" y="2266"/>
              <a:ext cx="201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y</a:t>
              </a:r>
            </a:p>
          </p:txBody>
        </p:sp>
        <p:cxnSp>
          <p:nvCxnSpPr>
            <p:cNvPr id="11280" name="直接箭头连接符 23"/>
            <p:cNvCxnSpPr>
              <a:cxnSpLocks noChangeShapeType="1"/>
              <a:stCxn id="11277" idx="1"/>
              <a:endCxn id="11279" idx="3"/>
            </p:cNvCxnSpPr>
            <p:nvPr/>
          </p:nvCxnSpPr>
          <p:spPr bwMode="auto">
            <a:xfrm flipH="1">
              <a:off x="1702" y="1738"/>
              <a:ext cx="1055" cy="672"/>
            </a:xfrm>
            <a:prstGeom prst="straightConnector1">
              <a:avLst/>
            </a:prstGeom>
            <a:noFill/>
            <a:ln w="28575" algn="ctr">
              <a:solidFill>
                <a:srgbClr val="0000FF"/>
              </a:solidFill>
              <a:round/>
              <a:headEnd type="stealth" w="lg" len="lg"/>
              <a:tailEnd type="none" w="lg" len="lg"/>
            </a:ln>
          </p:spPr>
        </p:cxnSp>
        <p:cxnSp>
          <p:nvCxnSpPr>
            <p:cNvPr id="11281" name="直接箭头连接符 24"/>
            <p:cNvCxnSpPr>
              <a:cxnSpLocks noChangeShapeType="1"/>
              <a:stCxn id="11276" idx="1"/>
              <a:endCxn id="11279" idx="3"/>
            </p:cNvCxnSpPr>
            <p:nvPr/>
          </p:nvCxnSpPr>
          <p:spPr bwMode="auto">
            <a:xfrm flipH="1">
              <a:off x="1702" y="2074"/>
              <a:ext cx="2359" cy="336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 type="stealth" w="lg" len="lg"/>
              <a:tailEnd type="none" w="lg" len="lg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设 </a:t>
            </a:r>
            <a:r>
              <a:rPr lang="en-US" altLang="zh-CN" i="1" smtClean="0"/>
              <a:t>z</a:t>
            </a:r>
            <a:r>
              <a:rPr lang="en-US" altLang="zh-CN" smtClean="0"/>
              <a:t> = </a:t>
            </a:r>
            <a:r>
              <a:rPr lang="en-US" altLang="zh-CN" i="1" smtClean="0"/>
              <a:t>xy</a:t>
            </a:r>
            <a:r>
              <a:rPr lang="en-US" altLang="zh-CN" smtClean="0"/>
              <a:t> + </a:t>
            </a:r>
            <a:r>
              <a:rPr lang="en-US" altLang="zh-CN" i="1" smtClean="0"/>
              <a:t>u</a:t>
            </a:r>
            <a:r>
              <a:rPr lang="zh-CN" altLang="en-US" smtClean="0"/>
              <a:t>，</a:t>
            </a:r>
            <a:r>
              <a:rPr lang="en-US" altLang="zh-CN" i="1" smtClean="0"/>
              <a:t>u</a:t>
            </a:r>
            <a:r>
              <a:rPr lang="en-US" altLang="zh-CN" smtClean="0"/>
              <a:t> = </a:t>
            </a:r>
            <a:r>
              <a:rPr lang="en-US" altLang="zh-CN" i="1" smtClean="0">
                <a:latin typeface="Symbol" pitchFamily="18" charset="2"/>
              </a:rPr>
              <a:t>j</a:t>
            </a:r>
            <a:r>
              <a:rPr lang="en-US" altLang="zh-CN" smtClean="0">
                <a:latin typeface="Symbol" pitchFamily="18" charset="2"/>
              </a:rPr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，求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解法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设 </a:t>
            </a:r>
            <a:r>
              <a:rPr lang="en-US" altLang="zh-CN" i="1" smtClean="0"/>
              <a:t>z</a:t>
            </a:r>
            <a:r>
              <a:rPr lang="en-US" altLang="zh-CN" smtClean="0"/>
              <a:t> =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, </a:t>
            </a:r>
            <a:r>
              <a:rPr lang="en-US" altLang="zh-CN" i="1" smtClean="0"/>
              <a:t>u</a:t>
            </a:r>
            <a:r>
              <a:rPr lang="en-US" altLang="zh-CN" smtClean="0"/>
              <a:t>) = </a:t>
            </a:r>
            <a:r>
              <a:rPr lang="en-US" altLang="zh-CN" i="1" smtClean="0"/>
              <a:t>xy</a:t>
            </a:r>
            <a:r>
              <a:rPr lang="en-US" altLang="zh-CN" smtClean="0"/>
              <a:t> + </a:t>
            </a:r>
            <a:r>
              <a:rPr lang="en-US" altLang="zh-CN" i="1" smtClean="0"/>
              <a:t>u</a:t>
            </a:r>
            <a:r>
              <a:rPr lang="zh-CN" altLang="en-US" smtClean="0"/>
              <a:t>，</a:t>
            </a:r>
            <a:endParaRPr lang="zh-CN" altLang="en-US" smtClean="0">
              <a:solidFill>
                <a:srgbClr val="0000FF"/>
              </a:solidFill>
            </a:endParaRPr>
          </a:p>
        </p:txBody>
      </p:sp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5175250" y="100013"/>
          <a:ext cx="2565400" cy="889000"/>
        </p:xfrm>
        <a:graphic>
          <a:graphicData uri="http://schemas.openxmlformats.org/presentationml/2006/ole">
            <p:oleObj spid="_x0000_s12290" name="Equation" r:id="rId4" imgW="1282680" imgH="444240" progId="Equation.DSMT4">
              <p:embed/>
            </p:oleObj>
          </a:graphicData>
        </a:graphic>
      </p:graphicFrame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5716588" y="5497513"/>
            <a:ext cx="3278187" cy="1214437"/>
            <a:chOff x="3601" y="3463"/>
            <a:chExt cx="2065" cy="765"/>
          </a:xfrm>
        </p:grpSpPr>
        <p:sp>
          <p:nvSpPr>
            <p:cNvPr id="12304" name="Text Box 1036"/>
            <p:cNvSpPr txBox="1">
              <a:spLocks noChangeArrowheads="1"/>
            </p:cNvSpPr>
            <p:nvPr/>
          </p:nvSpPr>
          <p:spPr bwMode="auto">
            <a:xfrm>
              <a:off x="3601" y="3463"/>
              <a:ext cx="212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  <p:cxnSp>
          <p:nvCxnSpPr>
            <p:cNvPr id="12305" name="直接箭头连接符 6"/>
            <p:cNvCxnSpPr>
              <a:cxnSpLocks noChangeShapeType="1"/>
              <a:stCxn id="12307" idx="1"/>
              <a:endCxn id="12308" idx="3"/>
            </p:cNvCxnSpPr>
            <p:nvPr/>
          </p:nvCxnSpPr>
          <p:spPr bwMode="auto">
            <a:xfrm flipH="1" flipV="1">
              <a:off x="4749" y="3607"/>
              <a:ext cx="726" cy="239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 type="stealth" w="lg" len="lg"/>
              <a:tailEnd type="none" w="lg" len="lg"/>
            </a:ln>
          </p:spPr>
        </p:cxnSp>
        <p:cxnSp>
          <p:nvCxnSpPr>
            <p:cNvPr id="12306" name="直接箭头连接符 7"/>
            <p:cNvCxnSpPr>
              <a:cxnSpLocks noChangeShapeType="1"/>
              <a:stCxn id="12307" idx="1"/>
              <a:endCxn id="12304" idx="3"/>
            </p:cNvCxnSpPr>
            <p:nvPr/>
          </p:nvCxnSpPr>
          <p:spPr bwMode="auto">
            <a:xfrm flipH="1" flipV="1">
              <a:off x="3813" y="3607"/>
              <a:ext cx="1662" cy="239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 type="stealth" w="lg" len="lg"/>
              <a:tailEnd type="none" w="lg" len="lg"/>
            </a:ln>
          </p:spPr>
        </p:cxnSp>
        <p:sp>
          <p:nvSpPr>
            <p:cNvPr id="12307" name="Text Box 1031"/>
            <p:cNvSpPr txBox="1">
              <a:spLocks noChangeArrowheads="1"/>
            </p:cNvSpPr>
            <p:nvPr/>
          </p:nvSpPr>
          <p:spPr bwMode="auto">
            <a:xfrm>
              <a:off x="5475" y="3702"/>
              <a:ext cx="191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z</a:t>
              </a:r>
            </a:p>
          </p:txBody>
        </p:sp>
        <p:sp>
          <p:nvSpPr>
            <p:cNvPr id="12308" name="Text Box 1034"/>
            <p:cNvSpPr txBox="1">
              <a:spLocks noChangeArrowheads="1"/>
            </p:cNvSpPr>
            <p:nvPr/>
          </p:nvSpPr>
          <p:spPr bwMode="auto">
            <a:xfrm>
              <a:off x="4526" y="3463"/>
              <a:ext cx="223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u</a:t>
              </a:r>
            </a:p>
          </p:txBody>
        </p:sp>
        <p:cxnSp>
          <p:nvCxnSpPr>
            <p:cNvPr id="12309" name="直接箭头连接符 10"/>
            <p:cNvCxnSpPr>
              <a:cxnSpLocks noChangeShapeType="1"/>
              <a:stCxn id="12308" idx="1"/>
              <a:endCxn id="12304" idx="3"/>
            </p:cNvCxnSpPr>
            <p:nvPr/>
          </p:nvCxnSpPr>
          <p:spPr bwMode="auto">
            <a:xfrm flipH="1">
              <a:off x="3813" y="3607"/>
              <a:ext cx="713" cy="0"/>
            </a:xfrm>
            <a:prstGeom prst="straightConnector1">
              <a:avLst/>
            </a:prstGeom>
            <a:noFill/>
            <a:ln w="28575" algn="ctr">
              <a:solidFill>
                <a:srgbClr val="0000FF"/>
              </a:solidFill>
              <a:round/>
              <a:headEnd type="stealth" w="lg" len="lg"/>
              <a:tailEnd type="none" w="lg" len="lg"/>
            </a:ln>
          </p:spPr>
        </p:cxnSp>
        <p:sp>
          <p:nvSpPr>
            <p:cNvPr id="12310" name="Text Box 1036"/>
            <p:cNvSpPr txBox="1">
              <a:spLocks noChangeArrowheads="1"/>
            </p:cNvSpPr>
            <p:nvPr/>
          </p:nvSpPr>
          <p:spPr bwMode="auto">
            <a:xfrm>
              <a:off x="3601" y="3940"/>
              <a:ext cx="201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y</a:t>
              </a:r>
            </a:p>
          </p:txBody>
        </p:sp>
        <p:cxnSp>
          <p:nvCxnSpPr>
            <p:cNvPr id="12311" name="直接箭头连接符 12"/>
            <p:cNvCxnSpPr>
              <a:cxnSpLocks noChangeShapeType="1"/>
              <a:stCxn id="12308" idx="1"/>
              <a:endCxn id="12310" idx="3"/>
            </p:cNvCxnSpPr>
            <p:nvPr/>
          </p:nvCxnSpPr>
          <p:spPr bwMode="auto">
            <a:xfrm flipH="1">
              <a:off x="3802" y="3607"/>
              <a:ext cx="724" cy="477"/>
            </a:xfrm>
            <a:prstGeom prst="straightConnector1">
              <a:avLst/>
            </a:prstGeom>
            <a:noFill/>
            <a:ln w="28575" algn="ctr">
              <a:solidFill>
                <a:srgbClr val="0000FF"/>
              </a:solidFill>
              <a:round/>
              <a:headEnd type="stealth" w="lg" len="lg"/>
              <a:tailEnd type="none" w="lg" len="lg"/>
            </a:ln>
          </p:spPr>
        </p:cxnSp>
        <p:cxnSp>
          <p:nvCxnSpPr>
            <p:cNvPr id="12312" name="直接箭头连接符 13"/>
            <p:cNvCxnSpPr>
              <a:cxnSpLocks noChangeShapeType="1"/>
              <a:stCxn id="12307" idx="1"/>
              <a:endCxn id="12310" idx="3"/>
            </p:cNvCxnSpPr>
            <p:nvPr/>
          </p:nvCxnSpPr>
          <p:spPr bwMode="auto">
            <a:xfrm flipH="1">
              <a:off x="3802" y="3846"/>
              <a:ext cx="1673" cy="238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 type="stealth" w="lg" len="lg"/>
              <a:tailEnd type="none" w="lg" len="lg"/>
            </a:ln>
          </p:spPr>
        </p:cxnSp>
      </p:grp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643063" y="1912938"/>
          <a:ext cx="5334000" cy="812800"/>
        </p:xfrm>
        <a:graphic>
          <a:graphicData uri="http://schemas.openxmlformats.org/presentationml/2006/ole">
            <p:oleObj spid="_x0000_s12291" name="Equation" r:id="rId5" imgW="2666880" imgH="406080" progId="Equation.DSMT4">
              <p:embed/>
            </p:oleObj>
          </a:graphicData>
        </a:graphic>
      </p:graphicFrame>
      <p:graphicFrame>
        <p:nvGraphicFramePr>
          <p:cNvPr id="16" name="Object 4"/>
          <p:cNvGraphicFramePr>
            <a:graphicFrameLocks noChangeAspect="1"/>
          </p:cNvGraphicFramePr>
          <p:nvPr/>
        </p:nvGraphicFramePr>
        <p:xfrm>
          <a:off x="1643063" y="2897188"/>
          <a:ext cx="6146800" cy="889000"/>
        </p:xfrm>
        <a:graphic>
          <a:graphicData uri="http://schemas.openxmlformats.org/presentationml/2006/ole">
            <p:oleObj spid="_x0000_s12292" name="Equation" r:id="rId6" imgW="3073320" imgH="444240" progId="Equation.DSMT4">
              <p:embed/>
            </p:oleObj>
          </a:graphicData>
        </a:graphic>
      </p:graphicFrame>
      <p:graphicFrame>
        <p:nvGraphicFramePr>
          <p:cNvPr id="17" name="Object 5"/>
          <p:cNvGraphicFramePr>
            <a:graphicFrameLocks noChangeAspect="1"/>
          </p:cNvGraphicFramePr>
          <p:nvPr/>
        </p:nvGraphicFramePr>
        <p:xfrm>
          <a:off x="1643063" y="3968750"/>
          <a:ext cx="7213600" cy="889000"/>
        </p:xfrm>
        <a:graphic>
          <a:graphicData uri="http://schemas.openxmlformats.org/presentationml/2006/ole">
            <p:oleObj spid="_x0000_s12293" name="Equation" r:id="rId7" imgW="3606480" imgH="444240" progId="Equation.DSMT4">
              <p:embed/>
            </p:oleObj>
          </a:graphicData>
        </a:graphic>
      </p:graphicFrame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3929063" y="1868488"/>
            <a:ext cx="1152525" cy="8858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 flipH="1">
            <a:off x="5081588" y="1868488"/>
            <a:ext cx="1976437" cy="8858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3590925" y="2895600"/>
            <a:ext cx="1855788" cy="8874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 flipH="1">
            <a:off x="5446713" y="2895600"/>
            <a:ext cx="828675" cy="8874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6267450" y="2895600"/>
            <a:ext cx="1751013" cy="8874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3751263" y="3967163"/>
            <a:ext cx="1855787" cy="8874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 flipH="1">
            <a:off x="5607050" y="3967163"/>
            <a:ext cx="1368425" cy="8874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6975475" y="3967163"/>
            <a:ext cx="1989138" cy="8874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设 </a:t>
            </a:r>
            <a:r>
              <a:rPr lang="en-US" altLang="zh-CN" i="1" smtClean="0"/>
              <a:t>z</a:t>
            </a:r>
            <a:r>
              <a:rPr lang="en-US" altLang="zh-CN" smtClean="0"/>
              <a:t> = </a:t>
            </a:r>
            <a:r>
              <a:rPr lang="en-US" altLang="zh-CN" i="1" smtClean="0"/>
              <a:t>xy</a:t>
            </a:r>
            <a:r>
              <a:rPr lang="en-US" altLang="zh-CN" smtClean="0"/>
              <a:t> + </a:t>
            </a:r>
            <a:r>
              <a:rPr lang="en-US" altLang="zh-CN" i="1" smtClean="0"/>
              <a:t>u</a:t>
            </a:r>
            <a:r>
              <a:rPr lang="zh-CN" altLang="en-US" smtClean="0"/>
              <a:t>，</a:t>
            </a:r>
            <a:r>
              <a:rPr lang="en-US" altLang="zh-CN" i="1" smtClean="0"/>
              <a:t>u</a:t>
            </a:r>
            <a:r>
              <a:rPr lang="en-US" altLang="zh-CN" smtClean="0"/>
              <a:t> = </a:t>
            </a:r>
            <a:r>
              <a:rPr lang="en-US" altLang="zh-CN" i="1" smtClean="0">
                <a:latin typeface="Symbol" pitchFamily="18" charset="2"/>
              </a:rPr>
              <a:t>j</a:t>
            </a:r>
            <a:r>
              <a:rPr lang="en-US" altLang="zh-CN" smtClean="0">
                <a:latin typeface="Symbol" pitchFamily="18" charset="2"/>
              </a:rPr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，求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解法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</a:p>
        </p:txBody>
      </p:sp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5175250" y="100013"/>
          <a:ext cx="2565400" cy="889000"/>
        </p:xfrm>
        <a:graphic>
          <a:graphicData uri="http://schemas.openxmlformats.org/presentationml/2006/ole">
            <p:oleObj spid="_x0000_s13314" name="Equation" r:id="rId4" imgW="1282680" imgH="444240" progId="Equation.DSMT4">
              <p:embed/>
            </p:oleObj>
          </a:graphicData>
        </a:graphic>
      </p:graphicFrame>
      <p:grpSp>
        <p:nvGrpSpPr>
          <p:cNvPr id="13319" name="Group 26"/>
          <p:cNvGrpSpPr>
            <a:grpSpLocks/>
          </p:cNvGrpSpPr>
          <p:nvPr/>
        </p:nvGrpSpPr>
        <p:grpSpPr bwMode="auto">
          <a:xfrm>
            <a:off x="5716588" y="5497513"/>
            <a:ext cx="3278187" cy="1214437"/>
            <a:chOff x="3601" y="3463"/>
            <a:chExt cx="2065" cy="765"/>
          </a:xfrm>
        </p:grpSpPr>
        <p:sp>
          <p:nvSpPr>
            <p:cNvPr id="13328" name="Text Box 1036"/>
            <p:cNvSpPr txBox="1">
              <a:spLocks noChangeArrowheads="1"/>
            </p:cNvSpPr>
            <p:nvPr/>
          </p:nvSpPr>
          <p:spPr bwMode="auto">
            <a:xfrm>
              <a:off x="3601" y="3463"/>
              <a:ext cx="212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  <p:cxnSp>
          <p:nvCxnSpPr>
            <p:cNvPr id="13329" name="直接箭头连接符 6"/>
            <p:cNvCxnSpPr>
              <a:cxnSpLocks noChangeShapeType="1"/>
              <a:stCxn id="13331" idx="1"/>
              <a:endCxn id="13332" idx="3"/>
            </p:cNvCxnSpPr>
            <p:nvPr/>
          </p:nvCxnSpPr>
          <p:spPr bwMode="auto">
            <a:xfrm flipH="1" flipV="1">
              <a:off x="4749" y="3607"/>
              <a:ext cx="726" cy="239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 type="stealth" w="lg" len="lg"/>
              <a:tailEnd type="none" w="lg" len="lg"/>
            </a:ln>
          </p:spPr>
        </p:cxnSp>
        <p:cxnSp>
          <p:nvCxnSpPr>
            <p:cNvPr id="13330" name="直接箭头连接符 7"/>
            <p:cNvCxnSpPr>
              <a:cxnSpLocks noChangeShapeType="1"/>
              <a:stCxn id="13331" idx="1"/>
              <a:endCxn id="13328" idx="3"/>
            </p:cNvCxnSpPr>
            <p:nvPr/>
          </p:nvCxnSpPr>
          <p:spPr bwMode="auto">
            <a:xfrm flipH="1" flipV="1">
              <a:off x="3813" y="3607"/>
              <a:ext cx="1662" cy="239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 type="stealth" w="lg" len="lg"/>
              <a:tailEnd type="none" w="lg" len="lg"/>
            </a:ln>
          </p:spPr>
        </p:cxnSp>
        <p:sp>
          <p:nvSpPr>
            <p:cNvPr id="13331" name="Text Box 1031"/>
            <p:cNvSpPr txBox="1">
              <a:spLocks noChangeArrowheads="1"/>
            </p:cNvSpPr>
            <p:nvPr/>
          </p:nvSpPr>
          <p:spPr bwMode="auto">
            <a:xfrm>
              <a:off x="5475" y="3702"/>
              <a:ext cx="191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z</a:t>
              </a:r>
            </a:p>
          </p:txBody>
        </p:sp>
        <p:sp>
          <p:nvSpPr>
            <p:cNvPr id="13332" name="Text Box 1034"/>
            <p:cNvSpPr txBox="1">
              <a:spLocks noChangeArrowheads="1"/>
            </p:cNvSpPr>
            <p:nvPr/>
          </p:nvSpPr>
          <p:spPr bwMode="auto">
            <a:xfrm>
              <a:off x="4526" y="3463"/>
              <a:ext cx="223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u</a:t>
              </a:r>
            </a:p>
          </p:txBody>
        </p:sp>
        <p:cxnSp>
          <p:nvCxnSpPr>
            <p:cNvPr id="13333" name="直接箭头连接符 10"/>
            <p:cNvCxnSpPr>
              <a:cxnSpLocks noChangeShapeType="1"/>
              <a:stCxn id="13332" idx="1"/>
              <a:endCxn id="13328" idx="3"/>
            </p:cNvCxnSpPr>
            <p:nvPr/>
          </p:nvCxnSpPr>
          <p:spPr bwMode="auto">
            <a:xfrm flipH="1">
              <a:off x="3813" y="3607"/>
              <a:ext cx="713" cy="0"/>
            </a:xfrm>
            <a:prstGeom prst="straightConnector1">
              <a:avLst/>
            </a:prstGeom>
            <a:noFill/>
            <a:ln w="28575" algn="ctr">
              <a:solidFill>
                <a:srgbClr val="0000FF"/>
              </a:solidFill>
              <a:round/>
              <a:headEnd type="stealth" w="lg" len="lg"/>
              <a:tailEnd type="none" w="lg" len="lg"/>
            </a:ln>
          </p:spPr>
        </p:cxnSp>
        <p:sp>
          <p:nvSpPr>
            <p:cNvPr id="13334" name="Text Box 1036"/>
            <p:cNvSpPr txBox="1">
              <a:spLocks noChangeArrowheads="1"/>
            </p:cNvSpPr>
            <p:nvPr/>
          </p:nvSpPr>
          <p:spPr bwMode="auto">
            <a:xfrm>
              <a:off x="3601" y="3940"/>
              <a:ext cx="201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y</a:t>
              </a:r>
            </a:p>
          </p:txBody>
        </p:sp>
        <p:cxnSp>
          <p:nvCxnSpPr>
            <p:cNvPr id="13335" name="直接箭头连接符 12"/>
            <p:cNvCxnSpPr>
              <a:cxnSpLocks noChangeShapeType="1"/>
              <a:stCxn id="13332" idx="1"/>
              <a:endCxn id="13334" idx="3"/>
            </p:cNvCxnSpPr>
            <p:nvPr/>
          </p:nvCxnSpPr>
          <p:spPr bwMode="auto">
            <a:xfrm flipH="1">
              <a:off x="3802" y="3607"/>
              <a:ext cx="724" cy="477"/>
            </a:xfrm>
            <a:prstGeom prst="straightConnector1">
              <a:avLst/>
            </a:prstGeom>
            <a:noFill/>
            <a:ln w="28575" algn="ctr">
              <a:solidFill>
                <a:srgbClr val="0000FF"/>
              </a:solidFill>
              <a:round/>
              <a:headEnd type="stealth" w="lg" len="lg"/>
              <a:tailEnd type="none" w="lg" len="lg"/>
            </a:ln>
          </p:spPr>
        </p:cxnSp>
        <p:cxnSp>
          <p:nvCxnSpPr>
            <p:cNvPr id="13336" name="直接箭头连接符 13"/>
            <p:cNvCxnSpPr>
              <a:cxnSpLocks noChangeShapeType="1"/>
              <a:stCxn id="13331" idx="1"/>
              <a:endCxn id="13334" idx="3"/>
            </p:cNvCxnSpPr>
            <p:nvPr/>
          </p:nvCxnSpPr>
          <p:spPr bwMode="auto">
            <a:xfrm flipH="1">
              <a:off x="3802" y="3846"/>
              <a:ext cx="1673" cy="238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 type="stealth" w="lg" len="lg"/>
              <a:tailEnd type="none" w="lg" len="lg"/>
            </a:ln>
          </p:spPr>
        </p:cxnSp>
      </p:grp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752600" y="1016000"/>
          <a:ext cx="3479800" cy="812800"/>
        </p:xfrm>
        <a:graphic>
          <a:graphicData uri="http://schemas.openxmlformats.org/presentationml/2006/ole">
            <p:oleObj spid="_x0000_s13315" name="Equation" r:id="rId5" imgW="1739880" imgH="406080" progId="Equation.DSMT4">
              <p:embed/>
            </p:oleObj>
          </a:graphicData>
        </a:graphic>
      </p:graphicFrame>
      <p:graphicFrame>
        <p:nvGraphicFramePr>
          <p:cNvPr id="16" name="Object 4"/>
          <p:cNvGraphicFramePr>
            <a:graphicFrameLocks noChangeAspect="1"/>
          </p:cNvGraphicFramePr>
          <p:nvPr/>
        </p:nvGraphicFramePr>
        <p:xfrm>
          <a:off x="1643063" y="2000250"/>
          <a:ext cx="6146800" cy="889000"/>
        </p:xfrm>
        <a:graphic>
          <a:graphicData uri="http://schemas.openxmlformats.org/presentationml/2006/ole">
            <p:oleObj spid="_x0000_s13316" name="Equation" r:id="rId6" imgW="3073320" imgH="444240" progId="Equation.DSMT4">
              <p:embed/>
            </p:oleObj>
          </a:graphicData>
        </a:graphic>
      </p:graphicFrame>
      <p:graphicFrame>
        <p:nvGraphicFramePr>
          <p:cNvPr id="17" name="Object 5"/>
          <p:cNvGraphicFramePr>
            <a:graphicFrameLocks noChangeAspect="1"/>
          </p:cNvGraphicFramePr>
          <p:nvPr/>
        </p:nvGraphicFramePr>
        <p:xfrm>
          <a:off x="1643063" y="3071813"/>
          <a:ext cx="7213600" cy="889000"/>
        </p:xfrm>
        <a:graphic>
          <a:graphicData uri="http://schemas.openxmlformats.org/presentationml/2006/ole">
            <p:oleObj spid="_x0000_s13317" name="Equation" r:id="rId7" imgW="3606480" imgH="444240" progId="Equation.DSMT4">
              <p:embed/>
            </p:oleObj>
          </a:graphicData>
        </a:graphic>
      </p:graphicFrame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2174875" y="971550"/>
            <a:ext cx="1152525" cy="8858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 flipH="1">
            <a:off x="3327400" y="971550"/>
            <a:ext cx="1976438" cy="8858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3590925" y="1998663"/>
            <a:ext cx="1855788" cy="8874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 flipH="1">
            <a:off x="5446713" y="1998663"/>
            <a:ext cx="828675" cy="8874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6267450" y="1998663"/>
            <a:ext cx="1751013" cy="8874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3751263" y="3070225"/>
            <a:ext cx="1855787" cy="8874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 flipH="1">
            <a:off x="5607050" y="3070225"/>
            <a:ext cx="1368425" cy="8874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6975475" y="3070225"/>
            <a:ext cx="1989138" cy="8874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在多元函数的复合求导中，为了简便起见，常常采用以下记号：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其中下标 </a:t>
            </a:r>
            <a:r>
              <a:rPr lang="en-US" altLang="zh-CN" smtClean="0">
                <a:solidFill>
                  <a:srgbClr val="FF0000"/>
                </a:solidFill>
              </a:rPr>
              <a:t>1</a:t>
            </a:r>
            <a:r>
              <a:rPr lang="zh-CN" altLang="en-US" smtClean="0"/>
              <a:t> 表示对第一个变量 </a:t>
            </a:r>
            <a:r>
              <a:rPr lang="en-US" altLang="zh-CN" i="1" smtClean="0">
                <a:solidFill>
                  <a:srgbClr val="FF0000"/>
                </a:solidFill>
              </a:rPr>
              <a:t>u</a:t>
            </a:r>
            <a:r>
              <a:rPr lang="zh-CN" altLang="en-US" smtClean="0"/>
              <a:t> 求偏导数，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	</a:t>
            </a:r>
            <a:r>
              <a:rPr lang="zh-CN" altLang="en-US" smtClean="0"/>
              <a:t> 下标 </a:t>
            </a:r>
            <a:r>
              <a:rPr lang="en-US" altLang="zh-CN" smtClean="0">
                <a:solidFill>
                  <a:srgbClr val="FF0000"/>
                </a:solidFill>
              </a:rPr>
              <a:t>2</a:t>
            </a:r>
            <a:r>
              <a:rPr lang="zh-CN" altLang="en-US" smtClean="0"/>
              <a:t> 表示对第二个变量 </a:t>
            </a:r>
            <a:r>
              <a:rPr lang="en-US" altLang="zh-CN" i="1" smtClean="0">
                <a:solidFill>
                  <a:srgbClr val="FF0000"/>
                </a:solidFill>
              </a:rPr>
              <a:t>v</a:t>
            </a:r>
            <a:r>
              <a:rPr lang="zh-CN" altLang="en-US" smtClean="0"/>
              <a:t> 求偏导数，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同理有      ，      等等．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说明</a:t>
            </a:r>
            <a:r>
              <a:rPr lang="zh-CN" alt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（课本</a:t>
            </a:r>
            <a:r>
              <a:rPr lang="en-US" altLang="zh-CN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P.82</a:t>
            </a:r>
            <a:r>
              <a:rPr lang="zh-CN" alt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  <a:endParaRPr lang="zh-CN" alt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1500188" y="2428875"/>
          <a:ext cx="1828800" cy="812800"/>
        </p:xfrm>
        <a:graphic>
          <a:graphicData uri="http://schemas.openxmlformats.org/presentationml/2006/ole">
            <p:oleObj spid="_x0000_s14338" name="Equation" r:id="rId3" imgW="914400" imgH="406080" progId="Equation.DSMT4">
              <p:embed/>
            </p:oleObj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3584575" y="2428875"/>
          <a:ext cx="1828800" cy="812800"/>
        </p:xfrm>
        <a:graphic>
          <a:graphicData uri="http://schemas.openxmlformats.org/presentationml/2006/ole">
            <p:oleObj spid="_x0000_s14339" name="Equation" r:id="rId4" imgW="914400" imgH="406080" progId="Equation.DSMT4">
              <p:embed/>
            </p:oleObj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5670550" y="2428875"/>
          <a:ext cx="2489200" cy="812800"/>
        </p:xfrm>
        <a:graphic>
          <a:graphicData uri="http://schemas.openxmlformats.org/presentationml/2006/ole">
            <p:oleObj spid="_x0000_s14340" name="Equation" r:id="rId5" imgW="1244520" imgH="406080" progId="Equation.DSMT4">
              <p:embed/>
            </p:oleObj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1857375" y="4186238"/>
          <a:ext cx="457200" cy="457200"/>
        </p:xfrm>
        <a:graphic>
          <a:graphicData uri="http://schemas.openxmlformats.org/presentationml/2006/ole">
            <p:oleObj spid="_x0000_s14341" name="Equation" r:id="rId6" imgW="228600" imgH="228600" progId="Equation.DSMT4">
              <p:embed/>
            </p:oleObj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2543175" y="4186238"/>
          <a:ext cx="457200" cy="457200"/>
        </p:xfrm>
        <a:graphic>
          <a:graphicData uri="http://schemas.openxmlformats.org/presentationml/2006/ole">
            <p:oleObj spid="_x0000_s14342" name="Equation" r:id="rId7" imgW="22860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内容占位符 1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练习题：</a:t>
            </a:r>
            <a:r>
              <a:rPr lang="zh-CN" altLang="en-US" smtClean="0"/>
              <a:t>设 </a:t>
            </a:r>
            <a:r>
              <a:rPr lang="en-US" altLang="zh-CN" i="1" smtClean="0"/>
              <a:t>z</a:t>
            </a:r>
            <a:r>
              <a:rPr lang="en-US" altLang="zh-CN" smtClean="0"/>
              <a:t> =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baseline="30000" smtClean="0"/>
              <a:t>2</a:t>
            </a:r>
            <a:r>
              <a:rPr lang="zh-CN" altLang="en-US" smtClean="0"/>
              <a:t> </a:t>
            </a:r>
            <a:r>
              <a:rPr lang="en-US" altLang="zh-CN" smtClean="0"/>
              <a:t>+ </a:t>
            </a:r>
            <a:r>
              <a:rPr lang="en-US" altLang="zh-CN" i="1" smtClean="0"/>
              <a:t>y</a:t>
            </a:r>
            <a:r>
              <a:rPr lang="en-US" altLang="zh-CN" baseline="30000" smtClean="0"/>
              <a:t>2</a:t>
            </a:r>
            <a:r>
              <a:rPr lang="en-US" altLang="zh-CN" smtClean="0"/>
              <a:t>)</a:t>
            </a:r>
            <a:r>
              <a:rPr lang="zh-CN" altLang="en-US" smtClean="0"/>
              <a:t>， 求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设 </a:t>
            </a:r>
            <a:r>
              <a:rPr lang="en-US" altLang="zh-CN" i="1" smtClean="0"/>
              <a:t>u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i="1" smtClean="0"/>
              <a:t>x</a:t>
            </a:r>
            <a:r>
              <a:rPr lang="en-US" altLang="zh-CN" baseline="30000" smtClean="0"/>
              <a:t>2</a:t>
            </a:r>
            <a:r>
              <a:rPr lang="zh-CN" altLang="en-US" smtClean="0"/>
              <a:t> </a:t>
            </a:r>
            <a:r>
              <a:rPr lang="en-US" altLang="zh-CN" smtClean="0"/>
              <a:t>+ </a:t>
            </a:r>
            <a:r>
              <a:rPr lang="en-US" altLang="zh-CN" i="1" smtClean="0"/>
              <a:t>y</a:t>
            </a:r>
            <a:r>
              <a:rPr lang="en-US" altLang="zh-CN" baseline="30000" smtClean="0"/>
              <a:t>2</a:t>
            </a:r>
            <a:r>
              <a:rPr lang="zh-CN" altLang="en-US" smtClean="0"/>
              <a:t>，则</a:t>
            </a:r>
          </a:p>
        </p:txBody>
      </p:sp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4637088" y="100013"/>
          <a:ext cx="863600" cy="889000"/>
        </p:xfrm>
        <a:graphic>
          <a:graphicData uri="http://schemas.openxmlformats.org/presentationml/2006/ole">
            <p:oleObj spid="_x0000_s15362" name="Equation" r:id="rId3" imgW="431640" imgH="44424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816100" y="1760538"/>
          <a:ext cx="5511800" cy="812800"/>
        </p:xfrm>
        <a:graphic>
          <a:graphicData uri="http://schemas.openxmlformats.org/presentationml/2006/ole">
            <p:oleObj spid="_x0000_s15363" name="Equation" r:id="rId4" imgW="2755800" imgH="406080" progId="Equation.DSMT4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500188" y="2806700"/>
          <a:ext cx="6070600" cy="2743200"/>
        </p:xfrm>
        <a:graphic>
          <a:graphicData uri="http://schemas.openxmlformats.org/presentationml/2006/ole">
            <p:oleObj spid="_x0000_s15364" name="Equation" r:id="rId5" imgW="3035160" imgH="1371600" progId="Equation.DSMT4">
              <p:embed/>
            </p:oleObj>
          </a:graphicData>
        </a:graphic>
      </p:graphicFrame>
      <p:sp>
        <p:nvSpPr>
          <p:cNvPr id="37" name="矩形 36"/>
          <p:cNvSpPr>
            <a:spLocks noChangeArrowheads="1"/>
          </p:cNvSpPr>
          <p:nvPr/>
        </p:nvSpPr>
        <p:spPr bwMode="auto">
          <a:xfrm>
            <a:off x="3617913" y="2847975"/>
            <a:ext cx="2984500" cy="8255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27" name="Object 5"/>
          <p:cNvGraphicFramePr>
            <a:graphicFrameLocks noChangeAspect="1"/>
          </p:cNvGraphicFramePr>
          <p:nvPr/>
        </p:nvGraphicFramePr>
        <p:xfrm>
          <a:off x="7437438" y="5843588"/>
          <a:ext cx="1651000" cy="457200"/>
        </p:xfrm>
        <a:graphic>
          <a:graphicData uri="http://schemas.openxmlformats.org/presentationml/2006/ole">
            <p:oleObj spid="_x0000_s15365" name="Equation" r:id="rId6" imgW="825480" imgH="228600" progId="Equation.DSMT4">
              <p:embed/>
            </p:oleObj>
          </a:graphicData>
        </a:graphic>
      </p:graphicFrame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2228850" y="3714750"/>
            <a:ext cx="771525" cy="8255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0" name="矩形 39"/>
          <p:cNvSpPr>
            <a:spLocks noChangeArrowheads="1"/>
          </p:cNvSpPr>
          <p:nvPr/>
        </p:nvSpPr>
        <p:spPr bwMode="auto">
          <a:xfrm flipH="1">
            <a:off x="3000375" y="3714750"/>
            <a:ext cx="2000250" cy="8255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2228850" y="4616450"/>
            <a:ext cx="771525" cy="4349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2" name="矩形 41"/>
          <p:cNvSpPr>
            <a:spLocks noChangeArrowheads="1"/>
          </p:cNvSpPr>
          <p:nvPr/>
        </p:nvSpPr>
        <p:spPr bwMode="auto">
          <a:xfrm flipH="1">
            <a:off x="3000375" y="4616450"/>
            <a:ext cx="2000250" cy="4349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3" name="矩形 42"/>
          <p:cNvSpPr>
            <a:spLocks noChangeArrowheads="1"/>
          </p:cNvSpPr>
          <p:nvPr/>
        </p:nvSpPr>
        <p:spPr bwMode="auto">
          <a:xfrm>
            <a:off x="2228850" y="5103813"/>
            <a:ext cx="2827338" cy="4333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4" name="矩形 43"/>
          <p:cNvSpPr>
            <a:spLocks noChangeArrowheads="1"/>
          </p:cNvSpPr>
          <p:nvPr/>
        </p:nvSpPr>
        <p:spPr bwMode="auto">
          <a:xfrm>
            <a:off x="3471863" y="1771650"/>
            <a:ext cx="1485900" cy="8255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5" name="矩形 44"/>
          <p:cNvSpPr>
            <a:spLocks noChangeArrowheads="1"/>
          </p:cNvSpPr>
          <p:nvPr/>
        </p:nvSpPr>
        <p:spPr bwMode="auto">
          <a:xfrm flipH="1">
            <a:off x="4957763" y="1771650"/>
            <a:ext cx="2471737" cy="8255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4251325" y="5445125"/>
            <a:ext cx="3273425" cy="1276350"/>
            <a:chOff x="3620" y="3430"/>
            <a:chExt cx="2062" cy="804"/>
          </a:xfrm>
        </p:grpSpPr>
        <p:sp>
          <p:nvSpPr>
            <p:cNvPr id="15381" name="Text Box 1031"/>
            <p:cNvSpPr txBox="1">
              <a:spLocks noChangeArrowheads="1"/>
            </p:cNvSpPr>
            <p:nvPr/>
          </p:nvSpPr>
          <p:spPr bwMode="auto">
            <a:xfrm>
              <a:off x="4550" y="3688"/>
              <a:ext cx="223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u</a:t>
              </a:r>
            </a:p>
          </p:txBody>
        </p:sp>
        <p:sp>
          <p:nvSpPr>
            <p:cNvPr id="15382" name="Text Box 1034"/>
            <p:cNvSpPr txBox="1">
              <a:spLocks noChangeArrowheads="1"/>
            </p:cNvSpPr>
            <p:nvPr/>
          </p:nvSpPr>
          <p:spPr bwMode="auto">
            <a:xfrm>
              <a:off x="3620" y="3430"/>
              <a:ext cx="212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  <p:sp>
          <p:nvSpPr>
            <p:cNvPr id="15383" name="Text Box 1035"/>
            <p:cNvSpPr txBox="1">
              <a:spLocks noChangeArrowheads="1"/>
            </p:cNvSpPr>
            <p:nvPr/>
          </p:nvSpPr>
          <p:spPr bwMode="auto">
            <a:xfrm>
              <a:off x="3620" y="3946"/>
              <a:ext cx="201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y</a:t>
              </a:r>
            </a:p>
          </p:txBody>
        </p:sp>
        <p:sp>
          <p:nvSpPr>
            <p:cNvPr id="15384" name="Text Box 1036"/>
            <p:cNvSpPr txBox="1">
              <a:spLocks noChangeArrowheads="1"/>
            </p:cNvSpPr>
            <p:nvPr/>
          </p:nvSpPr>
          <p:spPr bwMode="auto">
            <a:xfrm>
              <a:off x="5491" y="3688"/>
              <a:ext cx="191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z</a:t>
              </a:r>
            </a:p>
          </p:txBody>
        </p:sp>
        <p:cxnSp>
          <p:nvCxnSpPr>
            <p:cNvPr id="15385" name="直接箭头连接符 18"/>
            <p:cNvCxnSpPr>
              <a:cxnSpLocks noChangeShapeType="1"/>
              <a:stCxn id="15381" idx="1"/>
              <a:endCxn id="15382" idx="3"/>
            </p:cNvCxnSpPr>
            <p:nvPr/>
          </p:nvCxnSpPr>
          <p:spPr bwMode="auto">
            <a:xfrm flipH="1" flipV="1">
              <a:off x="3832" y="3574"/>
              <a:ext cx="718" cy="258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 type="stealth" w="lg" len="lg"/>
              <a:tailEnd type="none" w="lg" len="lg"/>
            </a:ln>
          </p:spPr>
        </p:cxnSp>
        <p:cxnSp>
          <p:nvCxnSpPr>
            <p:cNvPr id="15386" name="直接箭头连接符 19"/>
            <p:cNvCxnSpPr>
              <a:cxnSpLocks noChangeShapeType="1"/>
              <a:stCxn id="15381" idx="1"/>
              <a:endCxn id="15383" idx="3"/>
            </p:cNvCxnSpPr>
            <p:nvPr/>
          </p:nvCxnSpPr>
          <p:spPr bwMode="auto">
            <a:xfrm flipH="1">
              <a:off x="3821" y="3832"/>
              <a:ext cx="729" cy="258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 type="stealth" w="lg" len="lg"/>
              <a:tailEnd type="none" w="lg" len="lg"/>
            </a:ln>
          </p:spPr>
        </p:cxnSp>
        <p:cxnSp>
          <p:nvCxnSpPr>
            <p:cNvPr id="15387" name="直接箭头连接符 23"/>
            <p:cNvCxnSpPr>
              <a:cxnSpLocks noChangeShapeType="1"/>
              <a:stCxn id="15381" idx="3"/>
              <a:endCxn id="15384" idx="1"/>
            </p:cNvCxnSpPr>
            <p:nvPr/>
          </p:nvCxnSpPr>
          <p:spPr bwMode="auto">
            <a:xfrm>
              <a:off x="4773" y="3832"/>
              <a:ext cx="718" cy="0"/>
            </a:xfrm>
            <a:prstGeom prst="straightConnector1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 type="stealth" w="lg" len="lg"/>
            </a:ln>
          </p:spPr>
        </p:cxnSp>
      </p:grpSp>
      <p:sp>
        <p:nvSpPr>
          <p:cNvPr id="23" name="矩形 22"/>
          <p:cNvSpPr>
            <a:spLocks noChangeArrowheads="1"/>
          </p:cNvSpPr>
          <p:nvPr/>
        </p:nvSpPr>
        <p:spPr bwMode="auto">
          <a:xfrm flipH="1">
            <a:off x="5056188" y="5103813"/>
            <a:ext cx="2730500" cy="4333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4" name="矩形 6"/>
          <p:cNvSpPr>
            <a:spLocks noChangeArrowheads="1"/>
          </p:cNvSpPr>
          <p:nvPr/>
        </p:nvSpPr>
        <p:spPr bwMode="auto">
          <a:xfrm>
            <a:off x="6000750" y="3592513"/>
            <a:ext cx="2857500" cy="1500187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注意：</a:t>
            </a:r>
            <a:endParaRPr lang="en-US" altLang="zh-CN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从 </a:t>
            </a:r>
            <a:r>
              <a:rPr lang="en-US" altLang="zh-CN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的角度看，</a:t>
            </a:r>
            <a:endParaRPr lang="en-US" altLang="zh-CN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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仍是关于 </a:t>
            </a:r>
            <a:r>
              <a:rPr lang="en-US" altLang="zh-CN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的函数，</a:t>
            </a:r>
            <a:endParaRPr lang="en-US" altLang="zh-CN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从而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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="1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+ y</a:t>
            </a:r>
            <a:r>
              <a:rPr lang="en-US" altLang="zh-CN" b="1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是 </a:t>
            </a:r>
            <a:r>
              <a:rPr lang="en-US" altLang="zh-CN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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与</a:t>
            </a:r>
            <a:endParaRPr lang="en-US" altLang="zh-CN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lang="en-US" altLang="zh-CN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="1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+ y</a:t>
            </a:r>
            <a:r>
              <a:rPr lang="en-US" altLang="zh-CN" b="1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的复合！</a:t>
            </a:r>
            <a:endParaRPr lang="en-US" altLang="zh-CN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Object 24"/>
          <p:cNvGraphicFramePr>
            <a:graphicFrameLocks noChangeAspect="1"/>
          </p:cNvGraphicFramePr>
          <p:nvPr/>
        </p:nvGraphicFramePr>
        <p:xfrm>
          <a:off x="6173788" y="5756275"/>
          <a:ext cx="877887" cy="304800"/>
        </p:xfrm>
        <a:graphic>
          <a:graphicData uri="http://schemas.openxmlformats.org/presentationml/2006/ole">
            <p:oleObj spid="_x0000_s15366" name="Equation" r:id="rId7" imgW="583920" imgH="203040" progId="Equation.DSMT4">
              <p:embed/>
            </p:oleObj>
          </a:graphicData>
        </a:graphic>
      </p:graphicFrame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4776788" y="3038475"/>
            <a:ext cx="1685925" cy="4318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cxnSp>
        <p:nvCxnSpPr>
          <p:cNvPr id="30" name="形状 29"/>
          <p:cNvCxnSpPr>
            <a:stCxn id="37" idx="3"/>
            <a:endCxn id="24" idx="0"/>
          </p:cNvCxnSpPr>
          <p:nvPr/>
        </p:nvCxnSpPr>
        <p:spPr>
          <a:xfrm>
            <a:off x="6602413" y="3260725"/>
            <a:ext cx="827087" cy="331788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23" grpId="0" animBg="1"/>
      <p:bldP spid="24" grpId="0" build="allAtOnce" animBg="1"/>
      <p:bldP spid="2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四、全微分形式的不变性</a:t>
            </a:r>
          </a:p>
        </p:txBody>
      </p:sp>
      <p:sp>
        <p:nvSpPr>
          <p:cNvPr id="15364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设 </a:t>
            </a:r>
            <a:r>
              <a:rPr lang="en-US" altLang="zh-CN" i="1" smtClean="0"/>
              <a:t>z</a:t>
            </a:r>
            <a:r>
              <a:rPr lang="en-US" altLang="zh-CN" smtClean="0"/>
              <a:t> =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u</a:t>
            </a:r>
            <a:r>
              <a:rPr lang="en-US" altLang="zh-CN" smtClean="0"/>
              <a:t>, </a:t>
            </a:r>
            <a:r>
              <a:rPr lang="en-US" altLang="zh-CN" i="1" smtClean="0"/>
              <a:t>v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  <a:r>
              <a:rPr lang="en-US" altLang="zh-CN" i="1" smtClean="0"/>
              <a:t> u</a:t>
            </a:r>
            <a:r>
              <a:rPr lang="en-US" altLang="zh-CN" smtClean="0"/>
              <a:t> = </a:t>
            </a:r>
            <a:r>
              <a:rPr lang="en-US" altLang="zh-CN" i="1" smtClean="0">
                <a:latin typeface="Symbol" pitchFamily="18" charset="2"/>
              </a:rPr>
              <a:t>j</a:t>
            </a:r>
            <a:r>
              <a:rPr lang="en-US" altLang="zh-CN" smtClean="0">
                <a:latin typeface="Symbol" pitchFamily="18" charset="2"/>
              </a:rPr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  <a:r>
              <a:rPr lang="en-US" altLang="zh-CN" i="1" smtClean="0"/>
              <a:t> v</a:t>
            </a:r>
            <a:r>
              <a:rPr lang="en-US" altLang="zh-CN" smtClean="0"/>
              <a:t> = </a:t>
            </a:r>
            <a:r>
              <a:rPr lang="en-US" altLang="zh-CN" i="1" smtClean="0">
                <a:latin typeface="Symbol" pitchFamily="18" charset="2"/>
              </a:rPr>
              <a:t>y</a:t>
            </a:r>
            <a:r>
              <a:rPr lang="en-US" altLang="zh-CN" smtClean="0">
                <a:latin typeface="Symbol" pitchFamily="18" charset="2"/>
              </a:rPr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 都是可微函数，则</a:t>
            </a:r>
            <a:endParaRPr lang="en-US" altLang="zh-CN" smtClean="0"/>
          </a:p>
        </p:txBody>
      </p:sp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1357313" y="2076450"/>
          <a:ext cx="6400800" cy="4495800"/>
        </p:xfrm>
        <a:graphic>
          <a:graphicData uri="http://schemas.openxmlformats.org/presentationml/2006/ole">
            <p:oleObj spid="_x0000_s16386" name="Equation" r:id="rId4" imgW="3200400" imgH="2247840" progId="Equation.DSMT4">
              <p:embed/>
            </p:oleObj>
          </a:graphicData>
        </a:graphic>
      </p:graphicFrame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6267450" y="268288"/>
            <a:ext cx="2732088" cy="1243012"/>
            <a:chOff x="3948" y="169"/>
            <a:chExt cx="1721" cy="783"/>
          </a:xfrm>
        </p:grpSpPr>
        <p:sp>
          <p:nvSpPr>
            <p:cNvPr id="16401" name="Text Box 1031"/>
            <p:cNvSpPr txBox="1">
              <a:spLocks noChangeArrowheads="1"/>
            </p:cNvSpPr>
            <p:nvPr/>
          </p:nvSpPr>
          <p:spPr bwMode="auto">
            <a:xfrm>
              <a:off x="5477" y="416"/>
              <a:ext cx="192" cy="29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b="1" i="1">
                  <a:latin typeface="Times New Roman" pitchFamily="18" charset="0"/>
                </a:rPr>
                <a:t>z</a:t>
              </a:r>
            </a:p>
          </p:txBody>
        </p:sp>
        <p:sp>
          <p:nvSpPr>
            <p:cNvPr id="16402" name="Text Box 1034"/>
            <p:cNvSpPr txBox="1">
              <a:spLocks noChangeArrowheads="1"/>
            </p:cNvSpPr>
            <p:nvPr/>
          </p:nvSpPr>
          <p:spPr bwMode="auto">
            <a:xfrm>
              <a:off x="4687" y="169"/>
              <a:ext cx="223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b="1" i="1">
                  <a:latin typeface="Times New Roman" pitchFamily="18" charset="0"/>
                </a:rPr>
                <a:t>u</a:t>
              </a:r>
            </a:p>
          </p:txBody>
        </p:sp>
        <p:sp>
          <p:nvSpPr>
            <p:cNvPr id="16403" name="Text Box 1035"/>
            <p:cNvSpPr txBox="1">
              <a:spLocks noChangeArrowheads="1"/>
            </p:cNvSpPr>
            <p:nvPr/>
          </p:nvSpPr>
          <p:spPr bwMode="auto">
            <a:xfrm>
              <a:off x="4700" y="664"/>
              <a:ext cx="201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b="1" i="1"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16404" name="Text Box 1036"/>
            <p:cNvSpPr txBox="1">
              <a:spLocks noChangeArrowheads="1"/>
            </p:cNvSpPr>
            <p:nvPr/>
          </p:nvSpPr>
          <p:spPr bwMode="auto">
            <a:xfrm>
              <a:off x="3948" y="169"/>
              <a:ext cx="212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b="1" i="1">
                  <a:latin typeface="Times New Roman" pitchFamily="18" charset="0"/>
                </a:rPr>
                <a:t>x</a:t>
              </a:r>
            </a:p>
          </p:txBody>
        </p:sp>
        <p:cxnSp>
          <p:nvCxnSpPr>
            <p:cNvPr id="16405" name="直接箭头连接符 21"/>
            <p:cNvCxnSpPr>
              <a:cxnSpLocks noChangeShapeType="1"/>
              <a:stCxn id="16401" idx="1"/>
              <a:endCxn id="16402" idx="3"/>
            </p:cNvCxnSpPr>
            <p:nvPr/>
          </p:nvCxnSpPr>
          <p:spPr bwMode="auto">
            <a:xfrm flipH="1" flipV="1">
              <a:off x="4910" y="313"/>
              <a:ext cx="567" cy="248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 type="stealth" w="lg" len="lg"/>
              <a:tailEnd type="none" w="lg" len="lg"/>
            </a:ln>
          </p:spPr>
        </p:cxnSp>
        <p:cxnSp>
          <p:nvCxnSpPr>
            <p:cNvPr id="16406" name="直接箭头连接符 22"/>
            <p:cNvCxnSpPr>
              <a:cxnSpLocks noChangeShapeType="1"/>
              <a:stCxn id="16401" idx="1"/>
              <a:endCxn id="16403" idx="3"/>
            </p:cNvCxnSpPr>
            <p:nvPr/>
          </p:nvCxnSpPr>
          <p:spPr bwMode="auto">
            <a:xfrm flipH="1">
              <a:off x="4901" y="561"/>
              <a:ext cx="576" cy="247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 type="stealth" w="lg" len="lg"/>
              <a:tailEnd type="none" w="lg" len="lg"/>
            </a:ln>
          </p:spPr>
        </p:cxnSp>
        <p:cxnSp>
          <p:nvCxnSpPr>
            <p:cNvPr id="16407" name="直接箭头连接符 23"/>
            <p:cNvCxnSpPr>
              <a:cxnSpLocks noChangeShapeType="1"/>
              <a:stCxn id="16402" idx="1"/>
              <a:endCxn id="16404" idx="3"/>
            </p:cNvCxnSpPr>
            <p:nvPr/>
          </p:nvCxnSpPr>
          <p:spPr bwMode="auto">
            <a:xfrm flipH="1">
              <a:off x="4160" y="313"/>
              <a:ext cx="527" cy="0"/>
            </a:xfrm>
            <a:prstGeom prst="straightConnector1">
              <a:avLst/>
            </a:prstGeom>
            <a:noFill/>
            <a:ln w="28575" algn="ctr">
              <a:solidFill>
                <a:srgbClr val="0000FF"/>
              </a:solidFill>
              <a:round/>
              <a:headEnd type="stealth" w="lg" len="lg"/>
              <a:tailEnd type="none" w="lg" len="lg"/>
            </a:ln>
          </p:spPr>
        </p:cxnSp>
        <p:cxnSp>
          <p:nvCxnSpPr>
            <p:cNvPr id="16408" name="直接箭头连接符 24"/>
            <p:cNvCxnSpPr>
              <a:cxnSpLocks noChangeShapeType="1"/>
              <a:stCxn id="16403" idx="1"/>
              <a:endCxn id="16404" idx="3"/>
            </p:cNvCxnSpPr>
            <p:nvPr/>
          </p:nvCxnSpPr>
          <p:spPr bwMode="auto">
            <a:xfrm flipH="1" flipV="1">
              <a:off x="4160" y="313"/>
              <a:ext cx="540" cy="495"/>
            </a:xfrm>
            <a:prstGeom prst="straightConnector1">
              <a:avLst/>
            </a:prstGeom>
            <a:noFill/>
            <a:ln w="28575" algn="ctr">
              <a:solidFill>
                <a:srgbClr val="0000FF"/>
              </a:solidFill>
              <a:round/>
              <a:headEnd type="stealth" w="lg" len="lg"/>
              <a:tailEnd type="none" w="lg" len="lg"/>
            </a:ln>
          </p:spPr>
        </p:cxnSp>
        <p:sp>
          <p:nvSpPr>
            <p:cNvPr id="16409" name="Text Box 1036"/>
            <p:cNvSpPr txBox="1">
              <a:spLocks noChangeArrowheads="1"/>
            </p:cNvSpPr>
            <p:nvPr/>
          </p:nvSpPr>
          <p:spPr bwMode="auto">
            <a:xfrm>
              <a:off x="3948" y="664"/>
              <a:ext cx="201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b="1" i="1">
                  <a:latin typeface="Times New Roman" pitchFamily="18" charset="0"/>
                </a:rPr>
                <a:t>y</a:t>
              </a:r>
            </a:p>
          </p:txBody>
        </p:sp>
        <p:cxnSp>
          <p:nvCxnSpPr>
            <p:cNvPr id="16410" name="直接箭头连接符 26"/>
            <p:cNvCxnSpPr>
              <a:cxnSpLocks noChangeShapeType="1"/>
              <a:stCxn id="16402" idx="1"/>
              <a:endCxn id="16409" idx="3"/>
            </p:cNvCxnSpPr>
            <p:nvPr/>
          </p:nvCxnSpPr>
          <p:spPr bwMode="auto">
            <a:xfrm flipH="1">
              <a:off x="4149" y="313"/>
              <a:ext cx="538" cy="495"/>
            </a:xfrm>
            <a:prstGeom prst="straightConnector1">
              <a:avLst/>
            </a:prstGeom>
            <a:noFill/>
            <a:ln w="28575" algn="ctr">
              <a:solidFill>
                <a:srgbClr val="0000FF"/>
              </a:solidFill>
              <a:round/>
              <a:headEnd type="stealth" w="lg" len="lg"/>
              <a:tailEnd type="none" w="lg" len="lg"/>
            </a:ln>
          </p:spPr>
        </p:cxnSp>
        <p:cxnSp>
          <p:nvCxnSpPr>
            <p:cNvPr id="16411" name="直接箭头连接符 27"/>
            <p:cNvCxnSpPr>
              <a:cxnSpLocks noChangeShapeType="1"/>
              <a:stCxn id="16403" idx="1"/>
              <a:endCxn id="16409" idx="3"/>
            </p:cNvCxnSpPr>
            <p:nvPr/>
          </p:nvCxnSpPr>
          <p:spPr bwMode="auto">
            <a:xfrm flipH="1">
              <a:off x="4149" y="808"/>
              <a:ext cx="551" cy="0"/>
            </a:xfrm>
            <a:prstGeom prst="straightConnector1">
              <a:avLst/>
            </a:prstGeom>
            <a:noFill/>
            <a:ln w="28575" algn="ctr">
              <a:solidFill>
                <a:srgbClr val="0000FF"/>
              </a:solidFill>
              <a:round/>
              <a:headEnd type="stealth" w="lg" len="lg"/>
              <a:tailEnd type="none" w="lg" len="lg"/>
            </a:ln>
          </p:spPr>
        </p:cxnSp>
      </p:grpSp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1714500" y="2940050"/>
            <a:ext cx="2984500" cy="9366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3" name="矩形 42"/>
          <p:cNvSpPr>
            <a:spLocks noChangeArrowheads="1"/>
          </p:cNvSpPr>
          <p:nvPr/>
        </p:nvSpPr>
        <p:spPr bwMode="auto">
          <a:xfrm flipH="1">
            <a:off x="4699000" y="2940050"/>
            <a:ext cx="3159125" cy="9366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5" name="矩形 44"/>
          <p:cNvSpPr>
            <a:spLocks noChangeArrowheads="1"/>
          </p:cNvSpPr>
          <p:nvPr/>
        </p:nvSpPr>
        <p:spPr bwMode="auto">
          <a:xfrm>
            <a:off x="1714500" y="3902075"/>
            <a:ext cx="6143625" cy="9001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8" name="矩形 47"/>
          <p:cNvSpPr>
            <a:spLocks noChangeArrowheads="1"/>
          </p:cNvSpPr>
          <p:nvPr/>
        </p:nvSpPr>
        <p:spPr bwMode="auto">
          <a:xfrm>
            <a:off x="1714500" y="4829175"/>
            <a:ext cx="2735263" cy="9001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9" name="矩形 48"/>
          <p:cNvSpPr>
            <a:spLocks noChangeArrowheads="1"/>
          </p:cNvSpPr>
          <p:nvPr/>
        </p:nvSpPr>
        <p:spPr bwMode="auto">
          <a:xfrm>
            <a:off x="1714500" y="5757863"/>
            <a:ext cx="6143625" cy="8143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6" name="矩形 45"/>
          <p:cNvSpPr>
            <a:spLocks noChangeArrowheads="1"/>
          </p:cNvSpPr>
          <p:nvPr/>
        </p:nvSpPr>
        <p:spPr bwMode="auto">
          <a:xfrm>
            <a:off x="1943100" y="3892550"/>
            <a:ext cx="471488" cy="90011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7" name="矩形 46"/>
          <p:cNvSpPr>
            <a:spLocks noChangeArrowheads="1"/>
          </p:cNvSpPr>
          <p:nvPr/>
        </p:nvSpPr>
        <p:spPr bwMode="auto">
          <a:xfrm>
            <a:off x="4957763" y="3892550"/>
            <a:ext cx="471487" cy="90011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9" name="动作按钮: 信息 18">
            <a:hlinkClick r:id="rId5" action="ppaction://hlinksldjump" highlightClick="1"/>
          </p:cNvPr>
          <p:cNvSpPr>
            <a:spLocks noChangeAspect="1"/>
          </p:cNvSpPr>
          <p:nvPr/>
        </p:nvSpPr>
        <p:spPr>
          <a:xfrm>
            <a:off x="8472488" y="6140450"/>
            <a:ext cx="457200" cy="457200"/>
          </a:xfrm>
          <a:prstGeom prst="actionButtonInformation">
            <a:avLst/>
          </a:prstGeom>
          <a:ln w="95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 flipH="1">
            <a:off x="4449763" y="4829175"/>
            <a:ext cx="2765425" cy="9001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3473450" y="3892550"/>
            <a:ext cx="471488" cy="900113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6488113" y="3892550"/>
            <a:ext cx="471487" cy="900113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5" grpId="0" animBg="1"/>
      <p:bldP spid="48" grpId="0" animBg="1"/>
      <p:bldP spid="49" grpId="0" animBg="1"/>
      <p:bldP spid="46" grpId="0" animBg="1"/>
      <p:bldP spid="47" grpId="0" animBg="1"/>
      <p:bldP spid="19" grpId="0" animBg="1"/>
      <p:bldP spid="25" grpId="0" animBg="1"/>
      <p:bldP spid="26" grpId="0" animBg="1"/>
      <p:bldP spid="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内容占位符 1"/>
          <p:cNvSpPr>
            <a:spLocks noGrp="1"/>
          </p:cNvSpPr>
          <p:nvPr>
            <p:ph idx="4294967295"/>
          </p:nvPr>
        </p:nvSpPr>
        <p:spPr>
          <a:xfrm>
            <a:off x="457200" y="1481138"/>
            <a:ext cx="8229600" cy="491172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设 </a:t>
            </a:r>
            <a:r>
              <a:rPr lang="en-US" altLang="zh-CN" i="1" smtClean="0"/>
              <a:t>y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i="1" smtClean="0"/>
              <a:t>f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u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  <a:r>
              <a:rPr lang="en-US" altLang="zh-CN" i="1" smtClean="0"/>
              <a:t>u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i="1" smtClean="0">
                <a:latin typeface="Symbol" pitchFamily="18" charset="2"/>
              </a:rPr>
              <a:t>j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都可导，则 </a:t>
            </a:r>
            <a:r>
              <a:rPr lang="en-US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/>
              <a:t>f</a:t>
            </a:r>
            <a:r>
              <a:rPr lang="en-US" altLang="zh-CN" smtClean="0"/>
              <a:t> [</a:t>
            </a:r>
            <a:r>
              <a:rPr lang="en-US" altLang="zh-CN" i="1" smtClean="0">
                <a:latin typeface="Symbol" pitchFamily="18" charset="2"/>
              </a:rPr>
              <a:t>j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)]</a:t>
            </a:r>
            <a:r>
              <a:rPr lang="zh-CN" altLang="en-US" smtClean="0"/>
              <a:t>的导数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于是 </a:t>
            </a:r>
            <a:r>
              <a:rPr lang="en-US" altLang="zh-CN" i="1" smtClean="0"/>
              <a:t>y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i="1" smtClean="0"/>
              <a:t>f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u</a:t>
            </a:r>
            <a:r>
              <a:rPr lang="en-US" altLang="zh-CN" smtClean="0"/>
              <a:t>) </a:t>
            </a:r>
            <a:r>
              <a:rPr lang="zh-CN" altLang="en-US" smtClean="0"/>
              <a:t>的微分 </a:t>
            </a:r>
            <a:r>
              <a:rPr lang="en-US" altLang="zh-CN" i="1" smtClean="0">
                <a:solidFill>
                  <a:srgbClr val="0000FF"/>
                </a:solidFill>
              </a:rPr>
              <a:t>dy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smtClean="0">
                <a:solidFill>
                  <a:srgbClr val="0000FF"/>
                </a:solidFill>
              </a:rPr>
              <a:t>=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i="1" smtClean="0">
                <a:solidFill>
                  <a:srgbClr val="0000FF"/>
                </a:solidFill>
              </a:rPr>
              <a:t>y</a:t>
            </a:r>
            <a:r>
              <a:rPr lang="en-US" altLang="zh-CN" i="1" baseline="-25000" smtClean="0">
                <a:solidFill>
                  <a:srgbClr val="0000FF"/>
                </a:solidFill>
              </a:rPr>
              <a:t>u</a:t>
            </a:r>
            <a:r>
              <a:rPr lang="en-US" altLang="zh-CN" smtClean="0">
                <a:solidFill>
                  <a:srgbClr val="0000FF"/>
                </a:solidFill>
                <a:sym typeface="Symbol" pitchFamily="18" charset="2"/>
              </a:rPr>
              <a:t></a:t>
            </a:r>
            <a:r>
              <a:rPr lang="el-GR" altLang="zh-CN" smtClean="0">
                <a:solidFill>
                  <a:srgbClr val="0000FF"/>
                </a:solidFill>
              </a:rPr>
              <a:t> </a:t>
            </a:r>
            <a:r>
              <a:rPr lang="en-US" altLang="zh-CN" i="1" smtClean="0">
                <a:solidFill>
                  <a:srgbClr val="0000FF"/>
                </a:solidFill>
              </a:rPr>
              <a:t>du</a:t>
            </a:r>
            <a:r>
              <a:rPr lang="el-GR" altLang="zh-CN" smtClean="0">
                <a:solidFill>
                  <a:srgbClr val="0000FF"/>
                </a:solidFill>
              </a:rPr>
              <a:t> </a:t>
            </a:r>
            <a:r>
              <a:rPr lang="en-US" altLang="zh-CN" smtClean="0">
                <a:solidFill>
                  <a:srgbClr val="0000FF"/>
                </a:solidFill>
              </a:rPr>
              <a:t>= </a:t>
            </a:r>
            <a:r>
              <a:rPr lang="en-US" altLang="zh-CN" i="1" smtClean="0">
                <a:solidFill>
                  <a:srgbClr val="0000FF"/>
                </a:solidFill>
              </a:rPr>
              <a:t>f</a:t>
            </a:r>
            <a:r>
              <a:rPr lang="en-US" altLang="zh-CN" smtClean="0">
                <a:solidFill>
                  <a:srgbClr val="0000FF"/>
                </a:solidFill>
              </a:rPr>
              <a:t> </a:t>
            </a:r>
            <a:r>
              <a:rPr lang="en-US" altLang="zh-CN" smtClean="0">
                <a:solidFill>
                  <a:srgbClr val="0000FF"/>
                </a:solidFill>
                <a:sym typeface="Symbol" pitchFamily="18" charset="2"/>
              </a:rPr>
              <a:t>(</a:t>
            </a:r>
            <a:r>
              <a:rPr lang="en-US" altLang="zh-CN" i="1" smtClean="0">
                <a:solidFill>
                  <a:srgbClr val="0000FF"/>
                </a:solidFill>
                <a:sym typeface="Symbol" pitchFamily="18" charset="2"/>
              </a:rPr>
              <a:t>u</a:t>
            </a:r>
            <a:r>
              <a:rPr lang="en-US" altLang="zh-CN" smtClean="0">
                <a:solidFill>
                  <a:srgbClr val="0000FF"/>
                </a:solidFill>
                <a:sym typeface="Symbol" pitchFamily="18" charset="2"/>
              </a:rPr>
              <a:t>)</a:t>
            </a:r>
            <a:r>
              <a:rPr lang="zh-CN" altLang="el-GR" smtClean="0">
                <a:solidFill>
                  <a:srgbClr val="0000FF"/>
                </a:solidFill>
              </a:rPr>
              <a:t> </a:t>
            </a:r>
            <a:r>
              <a:rPr lang="en-US" altLang="zh-CN" i="1" smtClean="0">
                <a:solidFill>
                  <a:srgbClr val="0000FF"/>
                </a:solidFill>
              </a:rPr>
              <a:t>du</a:t>
            </a:r>
            <a:r>
              <a:rPr lang="zh-CN" altLang="el-GR" smtClean="0"/>
              <a:t>，</a:t>
            </a: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en-US" altLang="zh-CN" i="1" smtClean="0"/>
          </a:p>
          <a:p>
            <a:pPr>
              <a:buFont typeface="Wingdings 3" pitchFamily="18" charset="2"/>
              <a:buNone/>
            </a:pPr>
            <a:r>
              <a:rPr lang="en-US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/>
              <a:t>f</a:t>
            </a:r>
            <a:r>
              <a:rPr lang="en-US" altLang="zh-CN" smtClean="0"/>
              <a:t> [</a:t>
            </a:r>
            <a:r>
              <a:rPr lang="en-US" altLang="zh-CN" i="1" smtClean="0">
                <a:latin typeface="Symbol" pitchFamily="18" charset="2"/>
              </a:rPr>
              <a:t>j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)]</a:t>
            </a:r>
            <a:r>
              <a:rPr lang="zh-CN" altLang="en-US" smtClean="0"/>
              <a:t>的微分</a:t>
            </a:r>
            <a:endParaRPr lang="en-US" altLang="zh-CN" i="1" smtClean="0"/>
          </a:p>
          <a:p>
            <a:pPr>
              <a:buFont typeface="Wingdings 3" pitchFamily="18" charset="2"/>
              <a:buNone/>
            </a:pPr>
            <a:endParaRPr lang="en-US" altLang="zh-CN" i="1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无论 </a:t>
            </a:r>
            <a:r>
              <a:rPr lang="en-US" altLang="zh-CN" i="1" smtClean="0"/>
              <a:t>u</a:t>
            </a:r>
            <a:r>
              <a:rPr lang="zh-CN" altLang="en-US" smtClean="0"/>
              <a:t> 作为自变量还是复合函数的中间变量，因变量 </a:t>
            </a:r>
            <a:r>
              <a:rPr lang="en-US" altLang="zh-CN" i="1" smtClean="0"/>
              <a:t>y</a:t>
            </a:r>
            <a:r>
              <a:rPr lang="zh-CN" altLang="en-US" smtClean="0"/>
              <a:t> 的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微分形式上总可以写成 </a:t>
            </a:r>
            <a:r>
              <a:rPr lang="en-US" altLang="zh-CN" i="1" smtClean="0">
                <a:solidFill>
                  <a:srgbClr val="0000FF"/>
                </a:solidFill>
              </a:rPr>
              <a:t>dy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smtClean="0">
                <a:solidFill>
                  <a:srgbClr val="0000FF"/>
                </a:solidFill>
              </a:rPr>
              <a:t>=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i="1" smtClean="0">
                <a:solidFill>
                  <a:srgbClr val="0000FF"/>
                </a:solidFill>
              </a:rPr>
              <a:t>f</a:t>
            </a:r>
            <a:r>
              <a:rPr lang="en-US" altLang="zh-CN" smtClean="0">
                <a:solidFill>
                  <a:srgbClr val="0000FF"/>
                </a:solidFill>
              </a:rPr>
              <a:t> </a:t>
            </a:r>
            <a:r>
              <a:rPr lang="en-US" altLang="zh-CN" smtClean="0">
                <a:solidFill>
                  <a:srgbClr val="0000FF"/>
                </a:solidFill>
                <a:sym typeface="Symbol" pitchFamily="18" charset="2"/>
              </a:rPr>
              <a:t>(</a:t>
            </a:r>
            <a:r>
              <a:rPr lang="en-US" altLang="zh-CN" i="1" smtClean="0">
                <a:solidFill>
                  <a:srgbClr val="0000FF"/>
                </a:solidFill>
                <a:sym typeface="Symbol" pitchFamily="18" charset="2"/>
              </a:rPr>
              <a:t>u</a:t>
            </a:r>
            <a:r>
              <a:rPr lang="en-US" altLang="zh-CN" smtClean="0">
                <a:solidFill>
                  <a:srgbClr val="0000FF"/>
                </a:solidFill>
                <a:sym typeface="Symbol" pitchFamily="18" charset="2"/>
              </a:rPr>
              <a:t>)</a:t>
            </a:r>
            <a:r>
              <a:rPr lang="zh-CN" altLang="el-GR" smtClean="0">
                <a:solidFill>
                  <a:srgbClr val="0000FF"/>
                </a:solidFill>
              </a:rPr>
              <a:t> </a:t>
            </a:r>
            <a:r>
              <a:rPr lang="en-US" altLang="zh-CN" i="1" smtClean="0">
                <a:solidFill>
                  <a:srgbClr val="0000FF"/>
                </a:solidFill>
              </a:rPr>
              <a:t>du</a:t>
            </a:r>
            <a:r>
              <a:rPr lang="el-GR" altLang="zh-CN" i="1" smtClean="0">
                <a:solidFill>
                  <a:srgbClr val="0000FF"/>
                </a:solidFill>
              </a:rPr>
              <a:t> 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应用：</a:t>
            </a:r>
            <a:r>
              <a:rPr lang="zh-CN" altLang="en-US" smtClean="0">
                <a:solidFill>
                  <a:srgbClr val="FF0000"/>
                </a:solidFill>
              </a:rPr>
              <a:t>在微分公式中可以作任意的变量代换．</a:t>
            </a:r>
          </a:p>
        </p:txBody>
      </p:sp>
      <p:sp>
        <p:nvSpPr>
          <p:cNvPr id="1741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200" smtClean="0"/>
              <a:t>回顾：微分形式的不变性</a:t>
            </a:r>
          </a:p>
        </p:txBody>
      </p:sp>
      <p:sp>
        <p:nvSpPr>
          <p:cNvPr id="11270" name="AutoShape 8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返回</a:t>
            </a: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2540000" y="2214563"/>
          <a:ext cx="4064000" cy="812800"/>
        </p:xfrm>
        <a:graphic>
          <a:graphicData uri="http://schemas.openxmlformats.org/presentationml/2006/ole">
            <p:oleObj spid="_x0000_s17410" name="Equation" r:id="rId7" imgW="2031840" imgH="406080" progId="Equation.DSMT4">
              <p:embed/>
            </p:oleObj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2989263" y="4210050"/>
          <a:ext cx="4724400" cy="457200"/>
        </p:xfrm>
        <a:graphic>
          <a:graphicData uri="http://schemas.openxmlformats.org/presentationml/2006/ole">
            <p:oleObj spid="_x0000_s17411" name="Equation" r:id="rId8" imgW="2361960" imgH="228600" progId="Equation.DSMT4">
              <p:embed/>
            </p:oleObj>
          </a:graphicData>
        </a:graphic>
      </p:graphicFrame>
      <p:sp>
        <p:nvSpPr>
          <p:cNvPr id="9" name="矩形 8"/>
          <p:cNvSpPr>
            <a:spLocks noChangeArrowheads="1"/>
          </p:cNvSpPr>
          <p:nvPr/>
        </p:nvSpPr>
        <p:spPr bwMode="auto">
          <a:xfrm flipH="1">
            <a:off x="6316663" y="4181475"/>
            <a:ext cx="1541462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59388" y="4257675"/>
            <a:ext cx="1057275" cy="357188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4314825" y="4181475"/>
            <a:ext cx="2028825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矩形 6"/>
          <p:cNvSpPr>
            <a:spLocks noChangeArrowheads="1"/>
          </p:cNvSpPr>
          <p:nvPr/>
        </p:nvSpPr>
        <p:spPr bwMode="auto">
          <a:xfrm>
            <a:off x="5032375" y="3355975"/>
            <a:ext cx="1122363" cy="357188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" name="矩形 6"/>
          <p:cNvSpPr>
            <a:spLocks noChangeArrowheads="1"/>
          </p:cNvSpPr>
          <p:nvPr/>
        </p:nvSpPr>
        <p:spPr bwMode="auto">
          <a:xfrm>
            <a:off x="6516688" y="4271963"/>
            <a:ext cx="1122362" cy="357187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矩形 6"/>
          <p:cNvSpPr/>
          <p:nvPr/>
        </p:nvSpPr>
        <p:spPr>
          <a:xfrm>
            <a:off x="2325688" y="1592263"/>
            <a:ext cx="1057275" cy="357187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2065338" y="1571625"/>
            <a:ext cx="17145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4572000" y="1571625"/>
            <a:ext cx="29527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矩形 6"/>
          <p:cNvSpPr>
            <a:spLocks noChangeArrowheads="1"/>
          </p:cNvSpPr>
          <p:nvPr/>
        </p:nvSpPr>
        <p:spPr bwMode="auto">
          <a:xfrm>
            <a:off x="5214938" y="214313"/>
            <a:ext cx="3643312" cy="128587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注意两个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  <a:ea typeface="+mn-ea"/>
              </a:rPr>
              <a:t>du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的含义是不同的：</a:t>
            </a:r>
            <a:endParaRPr lang="en-US" altLang="zh-CN" b="1" dirty="0">
              <a:solidFill>
                <a:srgbClr val="FF0000"/>
              </a:solidFill>
              <a:latin typeface="+mn-lt"/>
              <a:ea typeface="+mn-ea"/>
            </a:endParaRPr>
          </a:p>
          <a:p>
            <a:pPr>
              <a:buClr>
                <a:srgbClr val="0000FF"/>
              </a:buClr>
              <a:buFont typeface="Wingdings" pitchFamily="2" charset="2"/>
              <a:buChar char="ü"/>
              <a:defRPr/>
            </a:pPr>
            <a:r>
              <a:rPr lang="zh-CN" altLang="en-US" b="1" dirty="0">
                <a:latin typeface="+mn-lt"/>
                <a:ea typeface="+mn-ea"/>
              </a:rPr>
              <a:t>作为自变量的微分，</a:t>
            </a:r>
            <a:r>
              <a:rPr lang="en-US" altLang="zh-CN" b="1" i="1" dirty="0">
                <a:latin typeface="+mn-lt"/>
                <a:ea typeface="+mn-ea"/>
              </a:rPr>
              <a:t>du</a:t>
            </a:r>
            <a:r>
              <a:rPr lang="en-US" altLang="zh-CN" b="1" dirty="0">
                <a:latin typeface="+mn-lt"/>
                <a:ea typeface="+mn-ea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+mn-ea"/>
              </a:rPr>
              <a:t>=</a:t>
            </a:r>
            <a:r>
              <a:rPr lang="en-US" altLang="zh-CN" b="1" dirty="0">
                <a:latin typeface="+mn-lt"/>
                <a:ea typeface="+mn-ea"/>
              </a:rPr>
              <a:t> </a:t>
            </a:r>
            <a:r>
              <a:rPr lang="en-US" altLang="zh-CN" b="1" dirty="0">
                <a:latin typeface="Symbol" pitchFamily="18" charset="2"/>
                <a:ea typeface="+mn-ea"/>
              </a:rPr>
              <a:t>D</a:t>
            </a:r>
            <a:r>
              <a:rPr lang="en-US" altLang="zh-CN" b="1" i="1" dirty="0">
                <a:latin typeface="+mn-lt"/>
                <a:ea typeface="+mn-ea"/>
              </a:rPr>
              <a:t>u</a:t>
            </a:r>
            <a:r>
              <a:rPr lang="zh-CN" altLang="en-US" dirty="0"/>
              <a:t>．</a:t>
            </a:r>
            <a:endParaRPr lang="en-US" altLang="zh-CN" dirty="0"/>
          </a:p>
          <a:p>
            <a:pPr>
              <a:buClr>
                <a:srgbClr val="0000FF"/>
              </a:buClr>
              <a:buFont typeface="Wingdings" pitchFamily="2" charset="2"/>
              <a:buChar char="ü"/>
              <a:defRPr/>
            </a:pPr>
            <a:r>
              <a:rPr lang="zh-CN" altLang="en-US" b="1" dirty="0">
                <a:latin typeface="+mn-lt"/>
                <a:ea typeface="+mn-ea"/>
              </a:rPr>
              <a:t>作为函数的微分，</a:t>
            </a:r>
            <a:r>
              <a:rPr lang="en-US" altLang="zh-CN" b="1" i="1" dirty="0">
                <a:latin typeface="+mn-lt"/>
                <a:ea typeface="+mn-ea"/>
              </a:rPr>
              <a:t>du</a:t>
            </a:r>
            <a:r>
              <a:rPr lang="en-US" altLang="zh-CN" b="1" dirty="0">
                <a:latin typeface="+mn-lt"/>
                <a:ea typeface="+mn-ea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+mn-ea"/>
              </a:rPr>
              <a:t>≈</a:t>
            </a:r>
            <a:r>
              <a:rPr lang="en-US" altLang="zh-CN" b="1" dirty="0">
                <a:latin typeface="+mn-lt"/>
                <a:ea typeface="+mn-ea"/>
              </a:rPr>
              <a:t> </a:t>
            </a:r>
            <a:r>
              <a:rPr lang="en-US" altLang="zh-CN" b="1" dirty="0">
                <a:latin typeface="Symbol" pitchFamily="18" charset="2"/>
                <a:ea typeface="+mn-ea"/>
              </a:rPr>
              <a:t>D</a:t>
            </a:r>
            <a:r>
              <a:rPr lang="en-US" altLang="zh-CN" b="1" i="1" dirty="0">
                <a:latin typeface="+mn-lt"/>
                <a:ea typeface="+mn-ea"/>
              </a:rPr>
              <a:t>u</a:t>
            </a:r>
            <a:r>
              <a:rPr lang="zh-CN" altLang="en-US" b="1" dirty="0">
                <a:latin typeface="+mn-lt"/>
                <a:ea typeface="+mn-ea"/>
              </a:rPr>
              <a:t>，</a:t>
            </a:r>
            <a:endParaRPr lang="en-US" altLang="zh-CN" b="1" dirty="0">
              <a:latin typeface="+mn-lt"/>
              <a:ea typeface="+mn-ea"/>
            </a:endParaRPr>
          </a:p>
          <a:p>
            <a:pPr>
              <a:buClr>
                <a:srgbClr val="0000FF"/>
              </a:buClr>
              <a:defRPr/>
            </a:pPr>
            <a:r>
              <a:rPr lang="en-US" altLang="zh-CN" b="1" dirty="0">
                <a:latin typeface="+mn-lt"/>
                <a:ea typeface="+mn-ea"/>
              </a:rPr>
              <a:t>    </a:t>
            </a:r>
            <a:r>
              <a:rPr lang="zh-CN" altLang="en-US" b="1" dirty="0">
                <a:latin typeface="+mn-lt"/>
                <a:ea typeface="+mn-ea"/>
              </a:rPr>
              <a:t>因为</a:t>
            </a:r>
            <a:r>
              <a:rPr lang="en-US" altLang="zh-CN" b="1" dirty="0">
                <a:latin typeface="+mn-lt"/>
                <a:ea typeface="+mn-ea"/>
              </a:rPr>
              <a:t> </a:t>
            </a:r>
            <a:r>
              <a:rPr lang="en-US" altLang="zh-CN" b="1" dirty="0">
                <a:latin typeface="Symbol" pitchFamily="18" charset="2"/>
                <a:ea typeface="+mn-ea"/>
              </a:rPr>
              <a:t>D</a:t>
            </a:r>
            <a:r>
              <a:rPr lang="en-US" altLang="zh-CN" b="1" i="1" dirty="0">
                <a:latin typeface="+mn-lt"/>
                <a:ea typeface="+mn-ea"/>
              </a:rPr>
              <a:t>u</a:t>
            </a:r>
            <a:r>
              <a:rPr lang="en-US" altLang="zh-CN" b="1" dirty="0">
                <a:latin typeface="+mn-lt"/>
                <a:ea typeface="+mn-ea"/>
              </a:rPr>
              <a:t> = </a:t>
            </a:r>
            <a:r>
              <a:rPr lang="en-US" altLang="zh-CN" b="1" i="1" dirty="0">
                <a:latin typeface="+mn-lt"/>
                <a:ea typeface="+mn-ea"/>
              </a:rPr>
              <a:t>du</a:t>
            </a:r>
            <a:r>
              <a:rPr lang="en-US" altLang="zh-CN" b="1" dirty="0">
                <a:latin typeface="+mn-lt"/>
                <a:ea typeface="+mn-ea"/>
              </a:rPr>
              <a:t> + </a:t>
            </a:r>
            <a:r>
              <a:rPr lang="en-US" altLang="zh-CN" b="1" i="1" dirty="0">
                <a:latin typeface="+mn-lt"/>
                <a:ea typeface="+mn-ea"/>
              </a:rPr>
              <a:t>o</a:t>
            </a:r>
            <a:r>
              <a:rPr lang="en-US" altLang="zh-CN" b="1" dirty="0">
                <a:latin typeface="+mn-lt"/>
                <a:ea typeface="+mn-ea"/>
              </a:rPr>
              <a:t>(</a:t>
            </a:r>
            <a:r>
              <a:rPr lang="en-US" altLang="zh-CN" b="1" dirty="0" err="1">
                <a:latin typeface="Symbol" pitchFamily="18" charset="2"/>
                <a:ea typeface="+mn-ea"/>
              </a:rPr>
              <a:t>D</a:t>
            </a:r>
            <a:r>
              <a:rPr lang="en-US" altLang="zh-CN" b="1" i="1" dirty="0" err="1">
                <a:latin typeface="+mn-lt"/>
                <a:ea typeface="+mn-ea"/>
              </a:rPr>
              <a:t>x</a:t>
            </a:r>
            <a:r>
              <a:rPr lang="en-US" altLang="zh-CN" b="1" dirty="0">
                <a:latin typeface="+mn-lt"/>
                <a:ea typeface="+mn-ea"/>
              </a:rPr>
              <a:t>)</a:t>
            </a:r>
            <a:r>
              <a:rPr lang="zh-CN" altLang="en-US" b="1" dirty="0">
                <a:latin typeface="+mn-lt"/>
                <a:ea typeface="+mn-ea"/>
              </a:rPr>
              <a:t>．</a:t>
            </a:r>
            <a:endParaRPr lang="en-US" altLang="zh-CN" b="1" dirty="0">
              <a:latin typeface="+mn-lt"/>
              <a:ea typeface="+mn-ea"/>
            </a:endParaRPr>
          </a:p>
          <a:p>
            <a:pPr>
              <a:buClr>
                <a:srgbClr val="0000FF"/>
              </a:buClr>
              <a:defRPr/>
            </a:pPr>
            <a:endParaRPr lang="zh-CN" altLang="en-US" b="1" dirty="0">
              <a:latin typeface="+mn-lt"/>
              <a:ea typeface="+mn-ea"/>
            </a:endParaRPr>
          </a:p>
        </p:txBody>
      </p:sp>
      <p:sp>
        <p:nvSpPr>
          <p:cNvPr id="16" name="矩形 6"/>
          <p:cNvSpPr>
            <a:spLocks noChangeArrowheads="1"/>
          </p:cNvSpPr>
          <p:nvPr/>
        </p:nvSpPr>
        <p:spPr bwMode="auto">
          <a:xfrm>
            <a:off x="6643688" y="2141538"/>
            <a:ext cx="2214562" cy="1571625"/>
          </a:xfrm>
          <a:prstGeom prst="rect">
            <a:avLst/>
          </a:prstGeom>
          <a:noFill/>
          <a:ln w="28575" algn="ctr">
            <a:solidFill>
              <a:srgbClr val="33CC33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 b="1" dirty="0">
                <a:latin typeface="+mj-lt"/>
              </a:rPr>
              <a:t>请在</a:t>
            </a:r>
            <a:r>
              <a:rPr lang="zh-CN" altLang="en-US" b="1" dirty="0">
                <a:solidFill>
                  <a:srgbClr val="0000FF"/>
                </a:solidFill>
                <a:latin typeface="+mj-lt"/>
              </a:rPr>
              <a:t>上册</a:t>
            </a:r>
            <a:r>
              <a:rPr lang="en-US" altLang="zh-CN" b="1" dirty="0">
                <a:solidFill>
                  <a:srgbClr val="0000FF"/>
                </a:solidFill>
                <a:latin typeface="+mj-lt"/>
              </a:rPr>
              <a:t>P.113~114</a:t>
            </a:r>
            <a:r>
              <a:rPr lang="zh-CN" altLang="en-US" b="1" dirty="0">
                <a:latin typeface="+mj-lt"/>
              </a:rPr>
              <a:t>微分公式旁注明：</a:t>
            </a:r>
            <a:endParaRPr lang="en-US" altLang="zh-CN" b="1" dirty="0">
              <a:latin typeface="+mj-lt"/>
            </a:endParaRPr>
          </a:p>
          <a:p>
            <a:pPr>
              <a:defRPr/>
            </a:pPr>
            <a:r>
              <a:rPr lang="zh-CN" altLang="en-US" b="1" dirty="0">
                <a:solidFill>
                  <a:srgbClr val="FF0000"/>
                </a:solidFill>
                <a:latin typeface="+mj-lt"/>
              </a:rPr>
              <a:t>公式中的 </a:t>
            </a:r>
            <a:r>
              <a:rPr lang="en-US" altLang="zh-CN" b="1" i="1" dirty="0">
                <a:solidFill>
                  <a:srgbClr val="FF0000"/>
                </a:solidFill>
                <a:latin typeface="+mj-lt"/>
              </a:rPr>
              <a:t>x</a:t>
            </a:r>
            <a:r>
              <a:rPr lang="en-US" altLang="zh-CN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+mj-lt"/>
              </a:rPr>
              <a:t>既可以是自变量，也可以是中间变量</a:t>
            </a:r>
            <a:r>
              <a:rPr lang="zh-CN" altLang="en-US" b="1" dirty="0">
                <a:solidFill>
                  <a:srgbClr val="FF0000"/>
                </a:solidFill>
              </a:rPr>
              <a:t>．</a:t>
            </a:r>
            <a:endParaRPr lang="zh-CN" altLang="en-US" b="1" dirty="0">
              <a:solidFill>
                <a:srgbClr val="FF0000"/>
              </a:solidFill>
              <a:latin typeface="+mj-lt"/>
            </a:endParaRPr>
          </a:p>
          <a:p>
            <a:pPr>
              <a:buClr>
                <a:srgbClr val="0000FF"/>
              </a:buClr>
              <a:defRPr/>
            </a:pPr>
            <a:endParaRPr lang="en-US" altLang="zh-CN" b="1" dirty="0">
              <a:latin typeface="+mj-lt"/>
              <a:ea typeface="+mn-ea"/>
            </a:endParaRPr>
          </a:p>
          <a:p>
            <a:pPr>
              <a:buClr>
                <a:srgbClr val="0000FF"/>
              </a:buClr>
              <a:defRPr/>
            </a:pPr>
            <a:endParaRPr lang="zh-CN" altLang="en-US" b="1" dirty="0">
              <a:latin typeface="+mj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801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9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 animBg="1"/>
      <p:bldP spid="9" grpId="0" animBg="1"/>
      <p:bldP spid="7" grpId="0" animBg="1"/>
      <p:bldP spid="8" grpId="0" animBg="1"/>
      <p:bldP spid="2" grpId="0" animBg="1"/>
      <p:bldP spid="3" grpId="0" animBg="1"/>
      <p:bldP spid="4" grpId="0" animBg="1"/>
      <p:bldP spid="11278" grpId="0" animBg="1"/>
      <p:bldP spid="11279" grpId="0" animBg="1"/>
      <p:bldP spid="15" grpId="0" build="allAtOnce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回顾：复合函数求导的链式法则</a:t>
            </a:r>
            <a:endParaRPr lang="en-US" altLang="zh-CN" smtClean="0">
              <a:effectLst/>
            </a:endParaRPr>
          </a:p>
        </p:txBody>
      </p:sp>
      <p:sp>
        <p:nvSpPr>
          <p:cNvPr id="97283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481138"/>
            <a:ext cx="8229600" cy="4911725"/>
          </a:xfrm>
          <a:noFill/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设函数 </a:t>
            </a:r>
            <a:r>
              <a:rPr lang="en-US" altLang="zh-CN" i="1" smtClean="0"/>
              <a:t>v</a:t>
            </a:r>
            <a:r>
              <a:rPr lang="en-US" altLang="zh-CN" smtClean="0"/>
              <a:t> = </a:t>
            </a:r>
            <a:r>
              <a:rPr lang="en-US" altLang="zh-CN" i="1" smtClean="0"/>
              <a:t>g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， </a:t>
            </a:r>
            <a:r>
              <a:rPr lang="en-US" altLang="zh-CN" i="1" smtClean="0"/>
              <a:t>u</a:t>
            </a:r>
            <a:r>
              <a:rPr lang="en-US" altLang="zh-CN" smtClean="0"/>
              <a:t> = </a:t>
            </a:r>
            <a:r>
              <a:rPr lang="en-US" altLang="zh-CN" i="1" smtClean="0">
                <a:latin typeface="Symbol" pitchFamily="18" charset="2"/>
              </a:rPr>
              <a:t>j </a:t>
            </a:r>
            <a:r>
              <a:rPr lang="en-US" altLang="zh-CN" smtClean="0"/>
              <a:t>(</a:t>
            </a:r>
            <a:r>
              <a:rPr lang="en-US" altLang="zh-CN" i="1" smtClean="0"/>
              <a:t>v</a:t>
            </a:r>
            <a:r>
              <a:rPr lang="en-US" altLang="zh-CN" smtClean="0"/>
              <a:t>)</a:t>
            </a:r>
            <a:r>
              <a:rPr lang="zh-CN" altLang="en-US" smtClean="0"/>
              <a:t>， </a:t>
            </a:r>
            <a:r>
              <a:rPr lang="en-US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u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则复合函数 </a:t>
            </a:r>
            <a:r>
              <a:rPr lang="en-US" altLang="zh-CN" i="1" smtClean="0">
                <a:solidFill>
                  <a:srgbClr val="0000FF"/>
                </a:solidFill>
              </a:rPr>
              <a:t>y</a:t>
            </a:r>
            <a:r>
              <a:rPr lang="en-US" altLang="zh-CN" smtClean="0">
                <a:solidFill>
                  <a:srgbClr val="0000FF"/>
                </a:solidFill>
              </a:rPr>
              <a:t> = </a:t>
            </a:r>
            <a:r>
              <a:rPr lang="en-US" altLang="zh-CN" i="1" smtClean="0">
                <a:solidFill>
                  <a:srgbClr val="0000FF"/>
                </a:solidFill>
              </a:rPr>
              <a:t>f</a:t>
            </a:r>
            <a:r>
              <a:rPr lang="zh-CN" altLang="en-US" i="1" smtClean="0">
                <a:solidFill>
                  <a:srgbClr val="0000FF"/>
                </a:solidFill>
              </a:rPr>
              <a:t> </a:t>
            </a:r>
            <a:r>
              <a:rPr lang="en-US" altLang="zh-CN" smtClean="0">
                <a:solidFill>
                  <a:srgbClr val="0000FF"/>
                </a:solidFill>
              </a:rPr>
              <a:t>{</a:t>
            </a:r>
            <a:r>
              <a:rPr lang="en-US" altLang="zh-CN" i="1" smtClean="0">
                <a:solidFill>
                  <a:srgbClr val="0000FF"/>
                </a:solidFill>
                <a:latin typeface="Symbol" pitchFamily="18" charset="2"/>
              </a:rPr>
              <a:t>j </a:t>
            </a:r>
            <a:r>
              <a:rPr lang="en-US" altLang="zh-CN" smtClean="0">
                <a:solidFill>
                  <a:srgbClr val="0000FF"/>
                </a:solidFill>
              </a:rPr>
              <a:t>[</a:t>
            </a:r>
            <a:r>
              <a:rPr lang="en-US" altLang="zh-CN" i="1" smtClean="0">
                <a:solidFill>
                  <a:srgbClr val="0000FF"/>
                </a:solidFill>
              </a:rPr>
              <a:t>g</a:t>
            </a:r>
            <a:r>
              <a:rPr lang="en-US" altLang="zh-CN" smtClean="0">
                <a:solidFill>
                  <a:srgbClr val="0000FF"/>
                </a:solidFill>
              </a:rPr>
              <a:t>(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smtClean="0">
                <a:solidFill>
                  <a:srgbClr val="0000FF"/>
                </a:solidFill>
              </a:rPr>
              <a:t>)] }</a:t>
            </a:r>
            <a:r>
              <a:rPr lang="zh-CN" altLang="en-US" smtClean="0"/>
              <a:t> 的导数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关键：</a:t>
            </a:r>
            <a:r>
              <a:rPr lang="zh-CN" altLang="en-US" smtClean="0">
                <a:solidFill>
                  <a:srgbClr val="FF0000"/>
                </a:solidFill>
              </a:rPr>
              <a:t>分清复合函数的层次， 由外向内逐层推进求导，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		 不重复，不遗漏，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		始终明确所求导数是哪个函数对哪个变量的导数．</a:t>
            </a:r>
          </a:p>
        </p:txBody>
      </p:sp>
      <p:graphicFrame>
        <p:nvGraphicFramePr>
          <p:cNvPr id="97286" name="Object 6"/>
          <p:cNvGraphicFramePr>
            <a:graphicFrameLocks noChangeAspect="1"/>
          </p:cNvGraphicFramePr>
          <p:nvPr/>
        </p:nvGraphicFramePr>
        <p:xfrm>
          <a:off x="5310188" y="2254250"/>
          <a:ext cx="2286000" cy="814388"/>
        </p:xfrm>
        <a:graphic>
          <a:graphicData uri="http://schemas.openxmlformats.org/presentationml/2006/ole">
            <p:oleObj spid="_x0000_s1026" name="Equation" r:id="rId3" imgW="1143000" imgH="406080" progId="Equation.DSMT4">
              <p:embed/>
            </p:oleObj>
          </a:graphicData>
        </a:graphic>
      </p:graphicFrame>
      <p:sp>
        <p:nvSpPr>
          <p:cNvPr id="97287" name="Text Box 7"/>
          <p:cNvSpPr txBox="1">
            <a:spLocks noChangeArrowheads="1"/>
          </p:cNvSpPr>
          <p:nvPr/>
        </p:nvSpPr>
        <p:spPr bwMode="auto">
          <a:xfrm>
            <a:off x="1460500" y="3786188"/>
            <a:ext cx="33655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2400" b="1" i="1">
                <a:latin typeface="Times New Roman" pitchFamily="18" charset="0"/>
                <a:ea typeface="宋体" charset="-122"/>
              </a:rPr>
              <a:t>x</a:t>
            </a:r>
          </a:p>
        </p:txBody>
      </p:sp>
      <p:sp>
        <p:nvSpPr>
          <p:cNvPr id="97289" name="Text Box 9"/>
          <p:cNvSpPr txBox="1">
            <a:spLocks noChangeArrowheads="1"/>
          </p:cNvSpPr>
          <p:nvPr/>
        </p:nvSpPr>
        <p:spPr bwMode="auto">
          <a:xfrm>
            <a:off x="3413125" y="3786188"/>
            <a:ext cx="319088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2400" b="1" i="1">
                <a:latin typeface="Times New Roman" pitchFamily="18" charset="0"/>
                <a:ea typeface="宋体" charset="-122"/>
              </a:rPr>
              <a:t>v</a:t>
            </a:r>
          </a:p>
        </p:txBody>
      </p:sp>
      <p:sp>
        <p:nvSpPr>
          <p:cNvPr id="97292" name="Text Box 12"/>
          <p:cNvSpPr txBox="1">
            <a:spLocks noChangeArrowheads="1"/>
          </p:cNvSpPr>
          <p:nvPr/>
        </p:nvSpPr>
        <p:spPr bwMode="auto">
          <a:xfrm>
            <a:off x="5338763" y="3786188"/>
            <a:ext cx="354012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2400" b="1" i="1">
                <a:latin typeface="Times New Roman" pitchFamily="18" charset="0"/>
                <a:ea typeface="宋体" charset="-122"/>
              </a:rPr>
              <a:t>u</a:t>
            </a:r>
          </a:p>
        </p:txBody>
      </p:sp>
      <p:sp>
        <p:nvSpPr>
          <p:cNvPr id="97293" name="Text Box 13"/>
          <p:cNvSpPr txBox="1">
            <a:spLocks noChangeArrowheads="1"/>
          </p:cNvSpPr>
          <p:nvPr/>
        </p:nvSpPr>
        <p:spPr bwMode="auto">
          <a:xfrm>
            <a:off x="7292975" y="3786188"/>
            <a:ext cx="319088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2400" b="1" i="1">
                <a:latin typeface="Times New Roman" pitchFamily="18" charset="0"/>
                <a:ea typeface="宋体" charset="-122"/>
              </a:rPr>
              <a:t>y</a:t>
            </a:r>
          </a:p>
        </p:txBody>
      </p:sp>
      <p:graphicFrame>
        <p:nvGraphicFramePr>
          <p:cNvPr id="97295" name="Object 15"/>
          <p:cNvGraphicFramePr>
            <a:graphicFrameLocks noChangeAspect="1"/>
          </p:cNvGraphicFramePr>
          <p:nvPr/>
        </p:nvGraphicFramePr>
        <p:xfrm>
          <a:off x="4306888" y="4076700"/>
          <a:ext cx="457200" cy="811213"/>
        </p:xfrm>
        <a:graphic>
          <a:graphicData uri="http://schemas.openxmlformats.org/presentationml/2006/ole">
            <p:oleObj spid="_x0000_s1027" name="Equation" r:id="rId4" imgW="228600" imgH="406080" progId="Equation.DSMT4">
              <p:embed/>
            </p:oleObj>
          </a:graphicData>
        </a:graphic>
      </p:graphicFrame>
      <p:graphicFrame>
        <p:nvGraphicFramePr>
          <p:cNvPr id="97296" name="Object 16"/>
          <p:cNvGraphicFramePr>
            <a:graphicFrameLocks noChangeAspect="1"/>
          </p:cNvGraphicFramePr>
          <p:nvPr/>
        </p:nvGraphicFramePr>
        <p:xfrm>
          <a:off x="2376488" y="3141663"/>
          <a:ext cx="457200" cy="811212"/>
        </p:xfrm>
        <a:graphic>
          <a:graphicData uri="http://schemas.openxmlformats.org/presentationml/2006/ole">
            <p:oleObj spid="_x0000_s1028" name="Equation" r:id="rId5" imgW="228600" imgH="406080" progId="Equation.DSMT4">
              <p:embed/>
            </p:oleObj>
          </a:graphicData>
        </a:graphic>
      </p:graphicFrame>
      <p:graphicFrame>
        <p:nvGraphicFramePr>
          <p:cNvPr id="97297" name="Object 17"/>
          <p:cNvGraphicFramePr>
            <a:graphicFrameLocks noChangeAspect="1"/>
          </p:cNvGraphicFramePr>
          <p:nvPr/>
        </p:nvGraphicFramePr>
        <p:xfrm>
          <a:off x="4306888" y="3141663"/>
          <a:ext cx="457200" cy="811212"/>
        </p:xfrm>
        <a:graphic>
          <a:graphicData uri="http://schemas.openxmlformats.org/presentationml/2006/ole">
            <p:oleObj spid="_x0000_s1029" name="Equation" r:id="rId6" imgW="228600" imgH="406080" progId="Equation.DSMT4">
              <p:embed/>
            </p:oleObj>
          </a:graphicData>
        </a:graphic>
      </p:graphicFrame>
      <p:graphicFrame>
        <p:nvGraphicFramePr>
          <p:cNvPr id="97298" name="Object 18"/>
          <p:cNvGraphicFramePr>
            <a:graphicFrameLocks noChangeAspect="1"/>
          </p:cNvGraphicFramePr>
          <p:nvPr/>
        </p:nvGraphicFramePr>
        <p:xfrm>
          <a:off x="6264275" y="3141663"/>
          <a:ext cx="457200" cy="811212"/>
        </p:xfrm>
        <a:graphic>
          <a:graphicData uri="http://schemas.openxmlformats.org/presentationml/2006/ole">
            <p:oleObj spid="_x0000_s1030" name="Equation" r:id="rId7" imgW="228600" imgH="406080" progId="Equation.DSMT4">
              <p:embed/>
            </p:oleObj>
          </a:graphicData>
        </a:graphic>
      </p:graphicFrame>
      <p:cxnSp>
        <p:nvCxnSpPr>
          <p:cNvPr id="97299" name="AutoShape 19"/>
          <p:cNvCxnSpPr>
            <a:cxnSpLocks noChangeShapeType="1"/>
            <a:stCxn id="97287" idx="3"/>
            <a:endCxn id="97289" idx="1"/>
          </p:cNvCxnSpPr>
          <p:nvPr/>
        </p:nvCxnSpPr>
        <p:spPr bwMode="auto">
          <a:xfrm>
            <a:off x="1797050" y="4014788"/>
            <a:ext cx="161607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stealth" w="lg" len="lg"/>
          </a:ln>
        </p:spPr>
      </p:cxnSp>
      <p:cxnSp>
        <p:nvCxnSpPr>
          <p:cNvPr id="97300" name="AutoShape 20"/>
          <p:cNvCxnSpPr>
            <a:cxnSpLocks noChangeShapeType="1"/>
            <a:stCxn id="97289" idx="3"/>
            <a:endCxn id="97292" idx="1"/>
          </p:cNvCxnSpPr>
          <p:nvPr/>
        </p:nvCxnSpPr>
        <p:spPr bwMode="auto">
          <a:xfrm>
            <a:off x="3732213" y="4014788"/>
            <a:ext cx="16065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stealth" w="lg" len="lg"/>
          </a:ln>
        </p:spPr>
      </p:cxnSp>
      <p:cxnSp>
        <p:nvCxnSpPr>
          <p:cNvPr id="97301" name="AutoShape 21"/>
          <p:cNvCxnSpPr>
            <a:cxnSpLocks noChangeShapeType="1"/>
            <a:stCxn id="97292" idx="3"/>
            <a:endCxn id="97293" idx="1"/>
          </p:cNvCxnSpPr>
          <p:nvPr/>
        </p:nvCxnSpPr>
        <p:spPr bwMode="auto">
          <a:xfrm>
            <a:off x="5692775" y="4014788"/>
            <a:ext cx="16002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stealth" w="lg" len="lg"/>
          </a:ln>
        </p:spPr>
      </p:cxnSp>
      <p:cxnSp>
        <p:nvCxnSpPr>
          <p:cNvPr id="97302" name="AutoShape 22"/>
          <p:cNvCxnSpPr>
            <a:cxnSpLocks noChangeShapeType="1"/>
            <a:stCxn id="97287" idx="2"/>
            <a:endCxn id="97293" idx="2"/>
          </p:cNvCxnSpPr>
          <p:nvPr/>
        </p:nvCxnSpPr>
        <p:spPr bwMode="auto">
          <a:xfrm rot="16200000" flipH="1">
            <a:off x="4540250" y="1331913"/>
            <a:ext cx="1587" cy="5824538"/>
          </a:xfrm>
          <a:prstGeom prst="curvedConnector3">
            <a:avLst>
              <a:gd name="adj1" fmla="val 42500014"/>
            </a:avLst>
          </a:prstGeom>
          <a:noFill/>
          <a:ln w="28575">
            <a:solidFill>
              <a:srgbClr val="FF0000"/>
            </a:solidFill>
            <a:round/>
            <a:headEnd type="none" w="lg" len="lg"/>
            <a:tailEnd type="stealth" w="lg" len="lg"/>
          </a:ln>
        </p:spPr>
      </p:cxnSp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2436813" y="40767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g</a:t>
            </a:r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08" name="Rectangle 20"/>
          <p:cNvSpPr>
            <a:spLocks noChangeArrowheads="1"/>
          </p:cNvSpPr>
          <p:nvPr/>
        </p:nvSpPr>
        <p:spPr bwMode="auto">
          <a:xfrm>
            <a:off x="4351338" y="4076700"/>
            <a:ext cx="368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i="1">
                <a:latin typeface="Symbol" pitchFamily="18" charset="2"/>
                <a:cs typeface="Times New Roman" pitchFamily="18" charset="0"/>
              </a:rPr>
              <a:t>j</a:t>
            </a:r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09" name="Rectangle 21"/>
          <p:cNvSpPr>
            <a:spLocks noChangeArrowheads="1"/>
          </p:cNvSpPr>
          <p:nvPr/>
        </p:nvSpPr>
        <p:spPr bwMode="auto">
          <a:xfrm>
            <a:off x="6350000" y="40767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f</a:t>
            </a:r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7" grpId="0"/>
      <p:bldP spid="97289" grpId="0"/>
      <p:bldP spid="97292" grpId="0"/>
      <p:bldP spid="97293" grpId="0"/>
      <p:bldP spid="12307" grpId="0"/>
      <p:bldP spid="12307" grpId="1"/>
      <p:bldP spid="12308" grpId="0"/>
      <p:bldP spid="12308" grpId="1"/>
      <p:bldP spid="12309" grpId="0"/>
      <p:bldP spid="12309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1138"/>
            <a:ext cx="8362950" cy="4525962"/>
          </a:xfrm>
        </p:spPr>
        <p:txBody>
          <a:bodyPr/>
          <a:lstStyle/>
          <a:p>
            <a:r>
              <a:rPr lang="zh-CN" altLang="en-US" smtClean="0"/>
              <a:t>复合函数求导的链式法则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关键：</a:t>
            </a:r>
            <a:r>
              <a:rPr lang="zh-CN" altLang="en-US" smtClean="0">
                <a:solidFill>
                  <a:srgbClr val="FF0000"/>
                </a:solidFill>
              </a:rPr>
              <a:t>分清复合函数的层次， 由外向内逐层推进求导，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		 不重复，不遗漏，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		 始终明确所求导数是哪个函数对哪个变量的导数．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</a:pPr>
            <a:endParaRPr lang="zh-CN" altLang="en-US" smtClean="0">
              <a:solidFill>
                <a:srgbClr val="FF0000"/>
              </a:solidFill>
            </a:endParaRPr>
          </a:p>
          <a:p>
            <a:r>
              <a:rPr lang="zh-CN" altLang="en-US" smtClean="0"/>
              <a:t>全微分形式的不变性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结论：</a:t>
            </a:r>
            <a:r>
              <a:rPr lang="zh-CN" altLang="en-US" smtClean="0"/>
              <a:t>不管 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 </a:t>
            </a:r>
            <a:r>
              <a:rPr lang="zh-CN" altLang="en-US" smtClean="0"/>
              <a:t>表示函数的自变量还是函数的中间变量，有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3352800" y="4643438"/>
          <a:ext cx="2438400" cy="863600"/>
        </p:xfrm>
        <a:graphic>
          <a:graphicData uri="http://schemas.openxmlformats.org/presentationml/2006/ole">
            <p:oleObj spid="_x0000_s18434" name="Equation" r:id="rId3" imgW="121896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内容占位符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107950" indent="0">
              <a:buFont typeface="Wingdings 3" pitchFamily="18" charset="2"/>
              <a:buNone/>
            </a:pPr>
            <a:r>
              <a:rPr lang="zh-CN" altLang="en-US" smtClean="0"/>
              <a:t>习题</a:t>
            </a:r>
            <a:r>
              <a:rPr lang="en-US" altLang="zh-CN" smtClean="0"/>
              <a:t>9 − 4</a:t>
            </a:r>
          </a:p>
          <a:p>
            <a:pPr lvl="1"/>
            <a:r>
              <a:rPr lang="en-US" altLang="zh-CN" smtClean="0"/>
              <a:t>2</a:t>
            </a:r>
          </a:p>
          <a:p>
            <a:pPr lvl="1"/>
            <a:r>
              <a:rPr lang="en-US" altLang="zh-CN" smtClean="0"/>
              <a:t>3</a:t>
            </a:r>
          </a:p>
          <a:p>
            <a:pPr lvl="1"/>
            <a:r>
              <a:rPr lang="en-US" altLang="zh-CN" smtClean="0"/>
              <a:t>8(1)</a:t>
            </a:r>
          </a:p>
          <a:p>
            <a:pPr lvl="1"/>
            <a:r>
              <a:rPr lang="en-US" altLang="zh-CN" smtClean="0"/>
              <a:t>11</a:t>
            </a:r>
          </a:p>
          <a:p>
            <a:pPr lvl="1"/>
            <a:r>
              <a:rPr lang="en-US" altLang="zh-CN" smtClean="0"/>
              <a:t>12(2)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rtlCol="0"/>
          <a:lstStyle/>
          <a:p>
            <a:pPr>
              <a:defRPr/>
            </a:pPr>
            <a:r>
              <a:rPr lang="zh-CN" altLang="en-US" dirty="0"/>
              <a:t>作业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设 </a:t>
            </a:r>
            <a:r>
              <a:rPr lang="en-US" altLang="zh-CN" i="1" smtClean="0"/>
              <a:t>z</a:t>
            </a:r>
            <a:r>
              <a:rPr lang="en-US" altLang="zh-CN" smtClean="0"/>
              <a:t> =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u</a:t>
            </a:r>
            <a:r>
              <a:rPr lang="en-US" altLang="zh-CN" smtClean="0"/>
              <a:t>, </a:t>
            </a:r>
            <a:r>
              <a:rPr lang="en-US" altLang="zh-CN" i="1" smtClean="0"/>
              <a:t>v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  <a:r>
              <a:rPr lang="en-US" altLang="zh-CN" i="1" smtClean="0"/>
              <a:t> u</a:t>
            </a:r>
            <a:r>
              <a:rPr lang="en-US" altLang="zh-CN" smtClean="0"/>
              <a:t> = </a:t>
            </a:r>
            <a:r>
              <a:rPr lang="en-US" altLang="zh-CN" i="1" smtClean="0">
                <a:latin typeface="Symbol" pitchFamily="18" charset="2"/>
              </a:rPr>
              <a:t>j</a:t>
            </a:r>
            <a:r>
              <a:rPr lang="en-US" altLang="zh-CN" smtClean="0">
                <a:latin typeface="Symbol" pitchFamily="18" charset="2"/>
              </a:rPr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  <a:r>
              <a:rPr lang="en-US" altLang="zh-CN" i="1" smtClean="0"/>
              <a:t> v</a:t>
            </a:r>
            <a:r>
              <a:rPr lang="en-US" altLang="zh-CN" smtClean="0"/>
              <a:t> = </a:t>
            </a:r>
            <a:r>
              <a:rPr lang="en-US" altLang="zh-CN" i="1" smtClean="0">
                <a:latin typeface="Symbol" pitchFamily="18" charset="2"/>
              </a:rPr>
              <a:t>y</a:t>
            </a:r>
            <a:r>
              <a:rPr lang="en-US" altLang="zh-CN" smtClean="0">
                <a:latin typeface="Symbol" pitchFamily="18" charset="2"/>
              </a:rPr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，则</a:t>
            </a:r>
            <a:endParaRPr lang="en-US" altLang="zh-CN" smtClean="0"/>
          </a:p>
          <a:p>
            <a:pPr algn="ctr">
              <a:buFont typeface="Wingdings 3" pitchFamily="18" charset="2"/>
              <a:buNone/>
            </a:pPr>
            <a:r>
              <a:rPr lang="en-US" altLang="zh-CN" i="1" smtClean="0"/>
              <a:t>z</a:t>
            </a:r>
            <a:r>
              <a:rPr lang="en-US" altLang="zh-CN" smtClean="0"/>
              <a:t> = </a:t>
            </a:r>
            <a:r>
              <a:rPr lang="en-US" altLang="zh-CN" i="1" smtClean="0"/>
              <a:t>f</a:t>
            </a:r>
            <a:r>
              <a:rPr lang="en-US" altLang="zh-CN" smtClean="0"/>
              <a:t> [</a:t>
            </a:r>
            <a:r>
              <a:rPr lang="en-US" altLang="zh-CN" i="1" smtClean="0">
                <a:latin typeface="Symbol" pitchFamily="18" charset="2"/>
              </a:rPr>
              <a:t>j</a:t>
            </a:r>
            <a:r>
              <a:rPr lang="en-US" altLang="zh-CN" smtClean="0">
                <a:latin typeface="Symbol" pitchFamily="18" charset="2"/>
              </a:rPr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), </a:t>
            </a:r>
            <a:r>
              <a:rPr lang="en-US" altLang="zh-CN" i="1" smtClean="0">
                <a:latin typeface="Symbol" pitchFamily="18" charset="2"/>
              </a:rPr>
              <a:t>y</a:t>
            </a:r>
            <a:r>
              <a:rPr lang="en-US" altLang="zh-CN" smtClean="0">
                <a:latin typeface="Symbol" pitchFamily="18" charset="2"/>
              </a:rPr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)] </a:t>
            </a:r>
            <a:r>
              <a:rPr lang="en-US" altLang="zh-CN" smtClean="0">
                <a:solidFill>
                  <a:srgbClr val="FF0000"/>
                </a:solidFill>
              </a:rPr>
              <a:t>= </a:t>
            </a:r>
            <a:r>
              <a:rPr lang="en-US" altLang="zh-CN" i="1" smtClean="0">
                <a:solidFill>
                  <a:srgbClr val="FF0000"/>
                </a:solidFill>
              </a:rPr>
              <a:t>F</a:t>
            </a:r>
            <a:r>
              <a:rPr lang="en-US" altLang="zh-CN" smtClean="0">
                <a:solidFill>
                  <a:srgbClr val="FF0000"/>
                </a:solidFill>
              </a:rPr>
              <a:t> (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, 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en-US" altLang="zh-CN" smtClean="0">
                <a:solidFill>
                  <a:srgbClr val="FF0000"/>
                </a:solidFill>
              </a:rPr>
              <a:t>) 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请问：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问题的引出</a:t>
            </a:r>
            <a:endParaRPr lang="zh-CN" alt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624013" y="2665413"/>
          <a:ext cx="2033587" cy="863600"/>
        </p:xfrm>
        <a:graphic>
          <a:graphicData uri="http://schemas.openxmlformats.org/presentationml/2006/ole">
            <p:oleObj spid="_x0000_s2050" name="Equation" r:id="rId3" imgW="1015920" imgH="431640" progId="Equation.DSMT4">
              <p:embed/>
            </p:oleObj>
          </a:graphicData>
        </a:graphic>
      </p:graphicFrame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233988" y="1957388"/>
            <a:ext cx="1714500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362950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hlinkClick r:id="rId2" action="ppaction://hlinksldjump"/>
              </a:rPr>
              <a:t>一、中间变量为一元函数的情形</a:t>
            </a:r>
            <a:r>
              <a:rPr lang="zh-CN" altLang="en-US" sz="1800" smtClean="0"/>
              <a:t>（一元函数与多元函数复合的情形）</a:t>
            </a:r>
            <a:endParaRPr lang="en-US" altLang="zh-CN" sz="1800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hlinkClick r:id="rId3" action="ppaction://hlinksldjump"/>
              </a:rPr>
              <a:t>二、中间变量为多元函数的情形</a:t>
            </a:r>
            <a:r>
              <a:rPr lang="zh-CN" altLang="en-US" sz="1800" smtClean="0"/>
              <a:t>（多元函数与多元函数复合的情形）</a:t>
            </a:r>
            <a:endParaRPr lang="en-US" altLang="zh-CN" sz="1800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hlinkClick r:id="rId4" action="ppaction://hlinksldjump"/>
              </a:rPr>
              <a:t>三、中间变量既有一元函数也有多元函数的情形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hlinkClick r:id="rId5" action="ppaction://hlinksldjump"/>
              </a:rPr>
              <a:t>四、全微分形式的不变性</a:t>
            </a:r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主要内容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435975" cy="388937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设 </a:t>
            </a:r>
            <a:r>
              <a:rPr lang="en-US" altLang="zh-CN" i="1" smtClean="0"/>
              <a:t>z</a:t>
            </a:r>
            <a:r>
              <a:rPr lang="en-US" altLang="zh-CN" smtClean="0"/>
              <a:t> =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u</a:t>
            </a:r>
            <a:r>
              <a:rPr lang="en-US" altLang="zh-CN" smtClean="0"/>
              <a:t>, </a:t>
            </a:r>
            <a:r>
              <a:rPr lang="en-US" altLang="zh-CN" i="1" smtClean="0"/>
              <a:t>v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  <a:r>
              <a:rPr lang="en-US" altLang="zh-CN" i="1" smtClean="0"/>
              <a:t> u</a:t>
            </a:r>
            <a:r>
              <a:rPr lang="en-US" altLang="zh-CN" smtClean="0"/>
              <a:t> = </a:t>
            </a:r>
            <a:r>
              <a:rPr lang="en-US" altLang="zh-CN" i="1" smtClean="0">
                <a:latin typeface="Symbol" pitchFamily="18" charset="2"/>
              </a:rPr>
              <a:t>j</a:t>
            </a:r>
            <a:r>
              <a:rPr lang="en-US" altLang="zh-CN" smtClean="0">
                <a:latin typeface="Symbol" pitchFamily="18" charset="2"/>
              </a:rPr>
              <a:t> (</a:t>
            </a:r>
            <a:r>
              <a:rPr lang="en-US" altLang="zh-CN" i="1" smtClean="0">
                <a:solidFill>
                  <a:srgbClr val="FF0000"/>
                </a:solidFill>
              </a:rPr>
              <a:t>t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  <a:r>
              <a:rPr lang="en-US" altLang="zh-CN" i="1" smtClean="0"/>
              <a:t> v</a:t>
            </a:r>
            <a:r>
              <a:rPr lang="en-US" altLang="zh-CN" smtClean="0"/>
              <a:t> = </a:t>
            </a:r>
            <a:r>
              <a:rPr lang="en-US" altLang="zh-CN" i="1" smtClean="0">
                <a:latin typeface="Symbol" pitchFamily="18" charset="2"/>
              </a:rPr>
              <a:t>y</a:t>
            </a:r>
            <a:r>
              <a:rPr lang="en-US" altLang="zh-CN" smtClean="0">
                <a:latin typeface="Symbol" pitchFamily="18" charset="2"/>
              </a:rPr>
              <a:t> (</a:t>
            </a:r>
            <a:r>
              <a:rPr lang="en-US" altLang="zh-CN" i="1" smtClean="0">
                <a:solidFill>
                  <a:srgbClr val="FF0000"/>
                </a:solidFill>
              </a:rPr>
              <a:t>t</a:t>
            </a:r>
            <a:r>
              <a:rPr lang="en-US" altLang="zh-CN" smtClean="0"/>
              <a:t>)</a:t>
            </a:r>
            <a:r>
              <a:rPr lang="zh-CN" altLang="en-US" smtClean="0"/>
              <a:t>，则 </a:t>
            </a:r>
            <a:r>
              <a:rPr lang="en-US" altLang="zh-CN" i="1" smtClean="0"/>
              <a:t>z</a:t>
            </a:r>
            <a:r>
              <a:rPr lang="en-US" altLang="zh-CN" smtClean="0"/>
              <a:t> = </a:t>
            </a:r>
            <a:r>
              <a:rPr lang="en-US" altLang="zh-CN" i="1" smtClean="0"/>
              <a:t>f</a:t>
            </a:r>
            <a:r>
              <a:rPr lang="en-US" altLang="zh-CN" smtClean="0"/>
              <a:t> [</a:t>
            </a:r>
            <a:r>
              <a:rPr lang="en-US" altLang="zh-CN" i="1" smtClean="0">
                <a:latin typeface="Symbol" pitchFamily="18" charset="2"/>
              </a:rPr>
              <a:t>j</a:t>
            </a:r>
            <a:r>
              <a:rPr lang="en-US" altLang="zh-CN" smtClean="0">
                <a:latin typeface="Symbol" pitchFamily="18" charset="2"/>
              </a:rPr>
              <a:t> (</a:t>
            </a:r>
            <a:r>
              <a:rPr lang="en-US" altLang="zh-CN" i="1" smtClean="0">
                <a:solidFill>
                  <a:srgbClr val="FF0000"/>
                </a:solidFill>
              </a:rPr>
              <a:t>t</a:t>
            </a:r>
            <a:r>
              <a:rPr lang="en-US" altLang="zh-CN" smtClean="0"/>
              <a:t>), </a:t>
            </a:r>
            <a:r>
              <a:rPr lang="en-US" altLang="zh-CN" i="1" smtClean="0">
                <a:latin typeface="Symbol" pitchFamily="18" charset="2"/>
              </a:rPr>
              <a:t>y</a:t>
            </a:r>
            <a:r>
              <a:rPr lang="en-US" altLang="zh-CN" smtClean="0">
                <a:latin typeface="Symbol" pitchFamily="18" charset="2"/>
              </a:rPr>
              <a:t> (</a:t>
            </a:r>
            <a:r>
              <a:rPr lang="en-US" altLang="zh-CN" i="1" smtClean="0">
                <a:solidFill>
                  <a:srgbClr val="FF0000"/>
                </a:solidFill>
              </a:rPr>
              <a:t>t</a:t>
            </a:r>
            <a:r>
              <a:rPr lang="en-US" altLang="zh-CN" smtClean="0"/>
              <a:t>)] 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定理：</a:t>
            </a:r>
            <a:r>
              <a:rPr lang="zh-CN" altLang="en-US" smtClean="0"/>
              <a:t>若 </a:t>
            </a:r>
            <a:r>
              <a:rPr lang="en-US" altLang="zh-CN" i="1" smtClean="0"/>
              <a:t>u</a:t>
            </a:r>
            <a:r>
              <a:rPr lang="en-US" altLang="zh-CN" smtClean="0"/>
              <a:t> = </a:t>
            </a:r>
            <a:r>
              <a:rPr lang="en-US" altLang="zh-CN" i="1" smtClean="0">
                <a:latin typeface="Symbol" pitchFamily="18" charset="2"/>
              </a:rPr>
              <a:t>j</a:t>
            </a:r>
            <a:r>
              <a:rPr lang="en-US" altLang="zh-CN" smtClean="0">
                <a:latin typeface="Symbol" pitchFamily="18" charset="2"/>
              </a:rPr>
              <a:t> (</a:t>
            </a:r>
            <a:r>
              <a:rPr lang="en-US" altLang="zh-CN" i="1" smtClean="0"/>
              <a:t>t</a:t>
            </a:r>
            <a:r>
              <a:rPr lang="en-US" altLang="zh-CN" smtClean="0"/>
              <a:t>) </a:t>
            </a:r>
            <a:r>
              <a:rPr lang="zh-CN" altLang="en-US" smtClean="0"/>
              <a:t>及 </a:t>
            </a:r>
            <a:r>
              <a:rPr lang="en-US" altLang="zh-CN" i="1" smtClean="0"/>
              <a:t>v</a:t>
            </a:r>
            <a:r>
              <a:rPr lang="en-US" altLang="zh-CN" smtClean="0"/>
              <a:t> = </a:t>
            </a:r>
            <a:r>
              <a:rPr lang="en-US" altLang="zh-CN" i="1" smtClean="0">
                <a:latin typeface="Symbol" pitchFamily="18" charset="2"/>
              </a:rPr>
              <a:t>y</a:t>
            </a:r>
            <a:r>
              <a:rPr lang="en-US" altLang="zh-CN" smtClean="0">
                <a:latin typeface="Symbol" pitchFamily="18" charset="2"/>
              </a:rPr>
              <a:t> (</a:t>
            </a:r>
            <a:r>
              <a:rPr lang="en-US" altLang="zh-CN" i="1" smtClean="0"/>
              <a:t>t</a:t>
            </a:r>
            <a:r>
              <a:rPr lang="en-US" altLang="zh-CN" smtClean="0"/>
              <a:t>)</a:t>
            </a:r>
            <a:r>
              <a:rPr lang="zh-CN" altLang="en-US" smtClean="0"/>
              <a:t> 都在点 </a:t>
            </a:r>
            <a:r>
              <a:rPr lang="en-US" altLang="zh-CN" i="1" smtClean="0"/>
              <a:t>t</a:t>
            </a:r>
            <a:r>
              <a:rPr lang="zh-CN" altLang="en-US" smtClean="0"/>
              <a:t> 处可导，</a:t>
            </a:r>
            <a:r>
              <a:rPr lang="en-US" altLang="zh-CN" i="1" smtClean="0"/>
              <a:t> z</a:t>
            </a:r>
            <a:r>
              <a:rPr lang="en-US" altLang="zh-CN" smtClean="0"/>
              <a:t> =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u</a:t>
            </a:r>
            <a:r>
              <a:rPr lang="en-US" altLang="zh-CN" smtClean="0"/>
              <a:t>, </a:t>
            </a:r>
            <a:r>
              <a:rPr lang="en-US" altLang="zh-CN" i="1" smtClean="0"/>
              <a:t>v</a:t>
            </a:r>
            <a:r>
              <a:rPr lang="en-US" altLang="zh-CN" smtClean="0"/>
              <a:t>)</a:t>
            </a:r>
            <a:r>
              <a:rPr lang="zh-CN" altLang="en-US" smtClean="0"/>
              <a:t> 在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对应点 </a:t>
            </a:r>
            <a:r>
              <a:rPr lang="en-US" altLang="zh-CN" smtClean="0"/>
              <a:t>(</a:t>
            </a:r>
            <a:r>
              <a:rPr lang="en-US" altLang="zh-CN" i="1" smtClean="0"/>
              <a:t>u</a:t>
            </a:r>
            <a:r>
              <a:rPr lang="en-US" altLang="zh-CN" smtClean="0"/>
              <a:t>, </a:t>
            </a:r>
            <a:r>
              <a:rPr lang="en-US" altLang="zh-CN" i="1" smtClean="0"/>
              <a:t>v</a:t>
            </a:r>
            <a:r>
              <a:rPr lang="en-US" altLang="zh-CN" smtClean="0"/>
              <a:t>)</a:t>
            </a:r>
            <a:r>
              <a:rPr lang="zh-CN" altLang="en-US" smtClean="0"/>
              <a:t> 处具有连续偏导数，</a:t>
            </a:r>
            <a:r>
              <a:rPr lang="en-US" altLang="zh-CN" i="1" smtClean="0"/>
              <a:t> </a:t>
            </a:r>
            <a:r>
              <a:rPr lang="zh-CN" altLang="en-US" smtClean="0"/>
              <a:t>则 </a:t>
            </a:r>
            <a:r>
              <a:rPr lang="en-US" altLang="zh-CN" i="1" smtClean="0"/>
              <a:t>z</a:t>
            </a:r>
            <a:r>
              <a:rPr lang="en-US" altLang="zh-CN" smtClean="0"/>
              <a:t> = </a:t>
            </a:r>
            <a:r>
              <a:rPr lang="en-US" altLang="zh-CN" i="1" smtClean="0"/>
              <a:t>f</a:t>
            </a:r>
            <a:r>
              <a:rPr lang="en-US" altLang="zh-CN" smtClean="0"/>
              <a:t> [</a:t>
            </a:r>
            <a:r>
              <a:rPr lang="en-US" altLang="zh-CN" i="1" smtClean="0">
                <a:latin typeface="Symbol" pitchFamily="18" charset="2"/>
              </a:rPr>
              <a:t>j</a:t>
            </a:r>
            <a:r>
              <a:rPr lang="en-US" altLang="zh-CN" smtClean="0">
                <a:latin typeface="Symbol" pitchFamily="18" charset="2"/>
              </a:rPr>
              <a:t> (</a:t>
            </a:r>
            <a:r>
              <a:rPr lang="en-US" altLang="zh-CN" i="1" smtClean="0"/>
              <a:t>t</a:t>
            </a:r>
            <a:r>
              <a:rPr lang="en-US" altLang="zh-CN" smtClean="0"/>
              <a:t>), </a:t>
            </a:r>
            <a:r>
              <a:rPr lang="en-US" altLang="zh-CN" i="1" smtClean="0">
                <a:latin typeface="Symbol" pitchFamily="18" charset="2"/>
              </a:rPr>
              <a:t>y</a:t>
            </a:r>
            <a:r>
              <a:rPr lang="en-US" altLang="zh-CN" smtClean="0">
                <a:latin typeface="Symbol" pitchFamily="18" charset="2"/>
              </a:rPr>
              <a:t> (</a:t>
            </a:r>
            <a:r>
              <a:rPr lang="en-US" altLang="zh-CN" i="1" smtClean="0"/>
              <a:t>t</a:t>
            </a:r>
            <a:r>
              <a:rPr lang="en-US" altLang="zh-CN" smtClean="0"/>
              <a:t>)]</a:t>
            </a:r>
            <a:r>
              <a:rPr lang="zh-CN" altLang="en-US" smtClean="0"/>
              <a:t> 在点  </a:t>
            </a:r>
            <a:r>
              <a:rPr lang="en-US" altLang="zh-CN" i="1" smtClean="0"/>
              <a:t>t</a:t>
            </a:r>
            <a:r>
              <a:rPr lang="zh-CN" altLang="en-US" smtClean="0"/>
              <a:t> </a:t>
            </a:r>
            <a:endParaRPr lang="en-US" altLang="zh-CN" smtClean="0"/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/>
              <a:t>处可导且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一、中间变量为一元函数的情形</a:t>
            </a:r>
            <a:endParaRPr lang="zh-CN" altLang="en-US" dirty="0"/>
          </a:p>
        </p:txBody>
      </p:sp>
      <p:grpSp>
        <p:nvGrpSpPr>
          <p:cNvPr id="2" name="组合 11"/>
          <p:cNvGrpSpPr>
            <a:grpSpLocks/>
          </p:cNvGrpSpPr>
          <p:nvPr/>
        </p:nvGrpSpPr>
        <p:grpSpPr bwMode="auto">
          <a:xfrm>
            <a:off x="2435225" y="2071688"/>
            <a:ext cx="4306888" cy="1528762"/>
            <a:chOff x="2303461" y="2286000"/>
            <a:chExt cx="4306639" cy="1528465"/>
          </a:xfrm>
        </p:grpSpPr>
        <p:sp>
          <p:nvSpPr>
            <p:cNvPr id="3085" name="Text Box 1031"/>
            <p:cNvSpPr txBox="1">
              <a:spLocks noChangeArrowheads="1"/>
            </p:cNvSpPr>
            <p:nvPr/>
          </p:nvSpPr>
          <p:spPr bwMode="auto">
            <a:xfrm>
              <a:off x="2303461" y="2820883"/>
              <a:ext cx="268273" cy="45711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t</a:t>
              </a:r>
            </a:p>
          </p:txBody>
        </p:sp>
        <p:sp>
          <p:nvSpPr>
            <p:cNvPr id="3086" name="Text Box 1034"/>
            <p:cNvSpPr txBox="1">
              <a:spLocks noChangeArrowheads="1"/>
            </p:cNvSpPr>
            <p:nvPr/>
          </p:nvSpPr>
          <p:spPr bwMode="auto">
            <a:xfrm>
              <a:off x="4279652" y="2286000"/>
              <a:ext cx="356188" cy="4616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u</a:t>
              </a:r>
            </a:p>
          </p:txBody>
        </p:sp>
        <p:sp>
          <p:nvSpPr>
            <p:cNvPr id="3087" name="Text Box 1035"/>
            <p:cNvSpPr txBox="1">
              <a:spLocks noChangeArrowheads="1"/>
            </p:cNvSpPr>
            <p:nvPr/>
          </p:nvSpPr>
          <p:spPr bwMode="auto">
            <a:xfrm>
              <a:off x="4297285" y="3352800"/>
              <a:ext cx="320922" cy="4616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v</a:t>
              </a:r>
            </a:p>
          </p:txBody>
        </p:sp>
        <p:sp>
          <p:nvSpPr>
            <p:cNvPr id="3088" name="Text Box 1036"/>
            <p:cNvSpPr txBox="1">
              <a:spLocks noChangeArrowheads="1"/>
            </p:cNvSpPr>
            <p:nvPr/>
          </p:nvSpPr>
          <p:spPr bwMode="auto">
            <a:xfrm>
              <a:off x="6306905" y="2820883"/>
              <a:ext cx="303195" cy="45711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z</a:t>
              </a:r>
            </a:p>
          </p:txBody>
        </p:sp>
        <p:cxnSp>
          <p:nvCxnSpPr>
            <p:cNvPr id="8" name="直接箭头连接符 7"/>
            <p:cNvCxnSpPr>
              <a:stCxn id="3085" idx="3"/>
              <a:endCxn id="3086" idx="1"/>
            </p:cNvCxnSpPr>
            <p:nvPr/>
          </p:nvCxnSpPr>
          <p:spPr>
            <a:xfrm flipV="1">
              <a:off x="2590782" y="2516142"/>
              <a:ext cx="1696939" cy="53488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>
              <a:stCxn id="3085" idx="3"/>
              <a:endCxn id="3087" idx="1"/>
            </p:cNvCxnSpPr>
            <p:nvPr/>
          </p:nvCxnSpPr>
          <p:spPr>
            <a:xfrm>
              <a:off x="2590782" y="3051026"/>
              <a:ext cx="1714401" cy="533296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3086" idx="3"/>
              <a:endCxn id="3088" idx="1"/>
            </p:cNvCxnSpPr>
            <p:nvPr/>
          </p:nvCxnSpPr>
          <p:spPr>
            <a:xfrm>
              <a:off x="4643301" y="2516142"/>
              <a:ext cx="1681066" cy="534884"/>
            </a:xfrm>
            <a:prstGeom prst="straightConnector1">
              <a:avLst/>
            </a:prstGeom>
            <a:ln w="28575">
              <a:solidFill>
                <a:srgbClr val="0000FF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3087" idx="3"/>
              <a:endCxn id="3088" idx="1"/>
            </p:cNvCxnSpPr>
            <p:nvPr/>
          </p:nvCxnSpPr>
          <p:spPr>
            <a:xfrm flipV="1">
              <a:off x="4625840" y="3051026"/>
              <a:ext cx="1698527" cy="533296"/>
            </a:xfrm>
            <a:prstGeom prst="straightConnector1">
              <a:avLst/>
            </a:prstGeom>
            <a:ln w="28575">
              <a:solidFill>
                <a:srgbClr val="0000FF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1897063" y="4625975"/>
          <a:ext cx="2874962" cy="812800"/>
        </p:xfrm>
        <a:graphic>
          <a:graphicData uri="http://schemas.openxmlformats.org/presentationml/2006/ole">
            <p:oleObj spid="_x0000_s3074" name="Equation" r:id="rId4" imgW="1434960" imgH="406080" progId="Equation.DSMT4">
              <p:embed/>
            </p:oleObj>
          </a:graphicData>
        </a:graphic>
      </p:graphicFrame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6643688" y="3743325"/>
            <a:ext cx="2105025" cy="43338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5159375" y="4171950"/>
            <a:ext cx="3711575" cy="4318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3486150" y="4600575"/>
            <a:ext cx="1343025" cy="9001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9" name="动作按钮: 信息 18">
            <a:hlinkClick r:id="rId5" action="ppaction://hlinksldjump" highlightClick="1"/>
          </p:cNvPr>
          <p:cNvSpPr>
            <a:spLocks noChangeAspect="1"/>
          </p:cNvSpPr>
          <p:nvPr/>
        </p:nvSpPr>
        <p:spPr>
          <a:xfrm>
            <a:off x="8472488" y="6140450"/>
            <a:ext cx="457200" cy="457200"/>
          </a:xfrm>
          <a:prstGeom prst="actionButtonInformation">
            <a:avLst/>
          </a:prstGeom>
          <a:ln w="95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4" name="组合 39"/>
          <p:cNvGrpSpPr>
            <a:grpSpLocks/>
          </p:cNvGrpSpPr>
          <p:nvPr/>
        </p:nvGrpSpPr>
        <p:grpSpPr bwMode="auto">
          <a:xfrm>
            <a:off x="2682875" y="4540326"/>
            <a:ext cx="2160588" cy="68263"/>
            <a:chOff x="6715140" y="4572008"/>
            <a:chExt cx="1571636" cy="68260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6715140" y="4572008"/>
              <a:ext cx="1571636" cy="158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6715140" y="4638680"/>
              <a:ext cx="1571636" cy="158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692650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证明：</a:t>
            </a:r>
            <a:r>
              <a:rPr lang="zh-CN" altLang="en-US" smtClean="0"/>
              <a:t>当 </a:t>
            </a:r>
            <a:r>
              <a:rPr lang="en-US" altLang="zh-CN" i="1" smtClean="0"/>
              <a:t>t</a:t>
            </a:r>
            <a:r>
              <a:rPr lang="zh-CN" altLang="en-US" smtClean="0"/>
              <a:t> 取得增量</a:t>
            </a:r>
            <a:r>
              <a:rPr lang="zh-CN" altLang="en-US" smtClean="0">
                <a:sym typeface="Symbol" pitchFamily="18" charset="2"/>
              </a:rPr>
              <a:t></a:t>
            </a:r>
            <a:r>
              <a:rPr lang="en-US" altLang="zh-CN" i="1" smtClean="0">
                <a:sym typeface="Symbol" pitchFamily="18" charset="2"/>
              </a:rPr>
              <a:t>t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zh-CN" altLang="en-US" smtClean="0"/>
              <a:t>时，</a:t>
            </a:r>
            <a:r>
              <a:rPr lang="en-US" altLang="zh-CN" i="1" smtClean="0"/>
              <a:t>u</a:t>
            </a:r>
            <a:r>
              <a:rPr lang="zh-CN" altLang="en-US" smtClean="0"/>
              <a:t>、</a:t>
            </a:r>
            <a:r>
              <a:rPr lang="en-US" altLang="zh-CN" i="1" smtClean="0"/>
              <a:t>v</a:t>
            </a:r>
            <a:r>
              <a:rPr lang="zh-CN" altLang="en-US" smtClean="0"/>
              <a:t> 相应地取得增量</a:t>
            </a:r>
            <a:endParaRPr lang="en-US" altLang="zh-CN" smtClean="0"/>
          </a:p>
          <a:p>
            <a:pPr algn="ctr">
              <a:buFont typeface="Wingdings 3" pitchFamily="18" charset="2"/>
              <a:buNone/>
            </a:pPr>
            <a:r>
              <a:rPr lang="zh-CN" altLang="en-US" smtClean="0">
                <a:sym typeface="Symbol" pitchFamily="18" charset="2"/>
              </a:rPr>
              <a:t></a:t>
            </a:r>
            <a:r>
              <a:rPr lang="en-US" altLang="zh-CN" i="1" smtClean="0">
                <a:sym typeface="Symbol" pitchFamily="18" charset="2"/>
              </a:rPr>
              <a:t>u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=</a:t>
            </a:r>
            <a:r>
              <a:rPr lang="en-US" altLang="zh-CN" i="1" smtClean="0"/>
              <a:t> </a:t>
            </a:r>
            <a:r>
              <a:rPr lang="en-US" altLang="zh-CN" i="1" smtClean="0">
                <a:latin typeface="Symbol" pitchFamily="18" charset="2"/>
              </a:rPr>
              <a:t>j</a:t>
            </a:r>
            <a:r>
              <a:rPr lang="en-US" altLang="zh-CN" smtClean="0">
                <a:latin typeface="Symbol" pitchFamily="18" charset="2"/>
              </a:rPr>
              <a:t> (</a:t>
            </a:r>
            <a:r>
              <a:rPr lang="en-US" altLang="zh-CN" i="1" smtClean="0"/>
              <a:t>t</a:t>
            </a:r>
            <a:r>
              <a:rPr lang="zh-CN" altLang="en-US" smtClean="0"/>
              <a:t> </a:t>
            </a:r>
            <a:r>
              <a:rPr lang="en-US" altLang="zh-CN" i="1" smtClean="0"/>
              <a:t>+</a:t>
            </a:r>
            <a:r>
              <a:rPr lang="zh-CN" altLang="en-US" smtClean="0"/>
              <a:t> </a:t>
            </a:r>
            <a:r>
              <a:rPr lang="zh-CN" altLang="en-US" smtClean="0">
                <a:sym typeface="Symbol" pitchFamily="18" charset="2"/>
              </a:rPr>
              <a:t></a:t>
            </a:r>
            <a:r>
              <a:rPr lang="en-US" altLang="zh-CN" i="1" smtClean="0">
                <a:sym typeface="Symbol" pitchFamily="18" charset="2"/>
              </a:rPr>
              <a:t>t</a:t>
            </a:r>
            <a:r>
              <a:rPr lang="en-US" altLang="zh-CN" smtClean="0"/>
              <a:t>) −</a:t>
            </a:r>
            <a:r>
              <a:rPr lang="zh-CN" altLang="en-US" smtClean="0"/>
              <a:t> </a:t>
            </a:r>
            <a:r>
              <a:rPr lang="en-US" altLang="zh-CN" i="1" smtClean="0">
                <a:latin typeface="Symbol" pitchFamily="18" charset="2"/>
              </a:rPr>
              <a:t>j</a:t>
            </a:r>
            <a:r>
              <a:rPr lang="en-US" altLang="zh-CN" smtClean="0">
                <a:latin typeface="Symbol" pitchFamily="18" charset="2"/>
              </a:rPr>
              <a:t> (</a:t>
            </a:r>
            <a:r>
              <a:rPr lang="en-US" altLang="zh-CN" i="1" smtClean="0"/>
              <a:t>t</a:t>
            </a:r>
            <a:r>
              <a:rPr lang="en-US" altLang="zh-CN" smtClean="0"/>
              <a:t>)</a:t>
            </a:r>
            <a:r>
              <a:rPr lang="zh-CN" altLang="en-US" smtClean="0"/>
              <a:t>， </a:t>
            </a:r>
            <a:r>
              <a:rPr lang="zh-CN" altLang="en-US" smtClean="0">
                <a:sym typeface="Symbol" pitchFamily="18" charset="2"/>
              </a:rPr>
              <a:t></a:t>
            </a:r>
            <a:r>
              <a:rPr lang="en-US" altLang="zh-CN" i="1" smtClean="0">
                <a:sym typeface="Symbol" pitchFamily="18" charset="2"/>
              </a:rPr>
              <a:t>v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=</a:t>
            </a:r>
            <a:r>
              <a:rPr lang="en-US" altLang="zh-CN" i="1" smtClean="0"/>
              <a:t> </a:t>
            </a:r>
            <a:r>
              <a:rPr lang="en-US" altLang="zh-CN" i="1" smtClean="0">
                <a:latin typeface="Symbol" pitchFamily="18" charset="2"/>
              </a:rPr>
              <a:t>y</a:t>
            </a:r>
            <a:r>
              <a:rPr lang="en-US" altLang="zh-CN" smtClean="0">
                <a:latin typeface="Symbol" pitchFamily="18" charset="2"/>
              </a:rPr>
              <a:t> (</a:t>
            </a:r>
            <a:r>
              <a:rPr lang="en-US" altLang="zh-CN" i="1" smtClean="0"/>
              <a:t>t</a:t>
            </a:r>
            <a:r>
              <a:rPr lang="zh-CN" altLang="en-US" smtClean="0"/>
              <a:t> </a:t>
            </a:r>
            <a:r>
              <a:rPr lang="en-US" altLang="zh-CN" i="1" smtClean="0"/>
              <a:t>+</a:t>
            </a:r>
            <a:r>
              <a:rPr lang="zh-CN" altLang="en-US" smtClean="0"/>
              <a:t> </a:t>
            </a:r>
            <a:r>
              <a:rPr lang="zh-CN" altLang="en-US" smtClean="0">
                <a:sym typeface="Symbol" pitchFamily="18" charset="2"/>
              </a:rPr>
              <a:t></a:t>
            </a:r>
            <a:r>
              <a:rPr lang="en-US" altLang="zh-CN" i="1" smtClean="0">
                <a:sym typeface="Symbol" pitchFamily="18" charset="2"/>
              </a:rPr>
              <a:t>t</a:t>
            </a:r>
            <a:r>
              <a:rPr lang="en-US" altLang="zh-CN" smtClean="0"/>
              <a:t>) −</a:t>
            </a:r>
            <a:r>
              <a:rPr lang="zh-CN" altLang="en-US" smtClean="0"/>
              <a:t> </a:t>
            </a:r>
            <a:r>
              <a:rPr lang="en-US" altLang="zh-CN" i="1" smtClean="0">
                <a:latin typeface="Symbol" pitchFamily="18" charset="2"/>
              </a:rPr>
              <a:t>y</a:t>
            </a:r>
            <a:r>
              <a:rPr lang="en-US" altLang="zh-CN" smtClean="0">
                <a:latin typeface="Symbol" pitchFamily="18" charset="2"/>
              </a:rPr>
              <a:t> (</a:t>
            </a:r>
            <a:r>
              <a:rPr lang="en-US" altLang="zh-CN" i="1" smtClean="0"/>
              <a:t>t</a:t>
            </a:r>
            <a:r>
              <a:rPr lang="en-US" altLang="zh-CN" smtClean="0"/>
              <a:t>)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因为 </a:t>
            </a:r>
            <a:r>
              <a:rPr lang="en-US" altLang="zh-CN" i="1" smtClean="0"/>
              <a:t>z</a:t>
            </a:r>
            <a:r>
              <a:rPr lang="en-US" altLang="zh-CN" smtClean="0"/>
              <a:t> =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u</a:t>
            </a:r>
            <a:r>
              <a:rPr lang="en-US" altLang="zh-CN" smtClean="0"/>
              <a:t>, </a:t>
            </a:r>
            <a:r>
              <a:rPr lang="en-US" altLang="zh-CN" i="1" smtClean="0"/>
              <a:t>v</a:t>
            </a:r>
            <a:r>
              <a:rPr lang="en-US" altLang="zh-CN" smtClean="0"/>
              <a:t>)</a:t>
            </a:r>
            <a:r>
              <a:rPr lang="zh-CN" altLang="en-US" smtClean="0"/>
              <a:t> 在 </a:t>
            </a:r>
            <a:r>
              <a:rPr lang="en-US" altLang="zh-CN" smtClean="0"/>
              <a:t>(</a:t>
            </a:r>
            <a:r>
              <a:rPr lang="en-US" altLang="zh-CN" i="1" smtClean="0"/>
              <a:t>u</a:t>
            </a:r>
            <a:r>
              <a:rPr lang="en-US" altLang="zh-CN" smtClean="0"/>
              <a:t>, </a:t>
            </a:r>
            <a:r>
              <a:rPr lang="en-US" altLang="zh-CN" i="1" smtClean="0"/>
              <a:t>v</a:t>
            </a:r>
            <a:r>
              <a:rPr lang="en-US" altLang="zh-CN" smtClean="0"/>
              <a:t>)</a:t>
            </a:r>
            <a:r>
              <a:rPr lang="zh-CN" altLang="en-US" smtClean="0"/>
              <a:t> 处具有连续偏导数</a:t>
            </a:r>
            <a:r>
              <a:rPr lang="zh-CN" altLang="en-US" smtClean="0">
                <a:solidFill>
                  <a:srgbClr val="FF0000"/>
                </a:solidFill>
              </a:rPr>
              <a:t>（从而可微）</a:t>
            </a:r>
            <a:r>
              <a:rPr lang="zh-CN" altLang="en-US" smtClean="0"/>
              <a:t>，</a:t>
            </a:r>
            <a:r>
              <a:rPr lang="en-US" altLang="zh-CN" i="1" smtClean="0"/>
              <a:t> </a:t>
            </a:r>
            <a:endParaRPr lang="en-US" altLang="zh-CN" smtClean="0"/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/>
              <a:t>所以</a:t>
            </a:r>
            <a:r>
              <a:rPr lang="en-US" altLang="zh-CN" smtClean="0"/>
              <a:t>					</a:t>
            </a:r>
            <a:r>
              <a:rPr lang="zh-CN" altLang="en-US" smtClean="0"/>
              <a:t>       </a:t>
            </a:r>
            <a:r>
              <a:rPr lang="zh-CN" altLang="en-US" smtClean="0">
                <a:solidFill>
                  <a:srgbClr val="FF0000"/>
                </a:solidFill>
              </a:rPr>
              <a:t>（</a:t>
            </a:r>
            <a:r>
              <a:rPr lang="en-US" altLang="zh-CN" smtClean="0">
                <a:solidFill>
                  <a:srgbClr val="FF0000"/>
                </a:solidFill>
              </a:rPr>
              <a:t>P.74</a:t>
            </a:r>
            <a:r>
              <a:rPr lang="zh-CN" altLang="en-US" smtClean="0">
                <a:solidFill>
                  <a:srgbClr val="FF0000"/>
                </a:solidFill>
              </a:rPr>
              <a:t>定理</a:t>
            </a:r>
            <a:r>
              <a:rPr lang="en-US" altLang="zh-CN" smtClean="0">
                <a:solidFill>
                  <a:srgbClr val="FF0000"/>
                </a:solidFill>
              </a:rPr>
              <a:t>2</a:t>
            </a:r>
            <a:r>
              <a:rPr lang="zh-CN" altLang="en-US" smtClean="0">
                <a:solidFill>
                  <a:srgbClr val="FF0000"/>
                </a:solidFill>
              </a:rPr>
              <a:t>的证明）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/>
              <a:t>其中当 </a:t>
            </a:r>
            <a:r>
              <a:rPr lang="el-GR" altLang="zh-CN" smtClean="0"/>
              <a:t>Δ</a:t>
            </a:r>
            <a:r>
              <a:rPr lang="en-US" altLang="zh-CN" i="1" smtClean="0"/>
              <a:t>u</a:t>
            </a:r>
            <a:r>
              <a:rPr lang="zh-CN" altLang="en-US" smtClean="0"/>
              <a:t> </a:t>
            </a:r>
            <a:r>
              <a:rPr lang="zh-CN" altLang="en-US" smtClean="0">
                <a:sym typeface="Symbol" pitchFamily="18" charset="2"/>
              </a:rPr>
              <a:t> </a:t>
            </a:r>
            <a:r>
              <a:rPr lang="en-US" altLang="zh-CN" smtClean="0">
                <a:sym typeface="Symbol" pitchFamily="18" charset="2"/>
              </a:rPr>
              <a:t>0</a:t>
            </a:r>
            <a:r>
              <a:rPr lang="zh-CN" altLang="en-US" smtClean="0">
                <a:sym typeface="Symbol" pitchFamily="18" charset="2"/>
              </a:rPr>
              <a:t>，</a:t>
            </a:r>
            <a:r>
              <a:rPr lang="el-GR" altLang="zh-CN" smtClean="0"/>
              <a:t>Δ</a:t>
            </a:r>
            <a:r>
              <a:rPr lang="en-US" altLang="zh-CN" i="1" smtClean="0"/>
              <a:t>v</a:t>
            </a:r>
            <a:r>
              <a:rPr lang="zh-CN" altLang="en-US" smtClean="0"/>
              <a:t> </a:t>
            </a:r>
            <a:r>
              <a:rPr lang="zh-CN" altLang="en-US" smtClean="0">
                <a:sym typeface="Symbol" pitchFamily="18" charset="2"/>
              </a:rPr>
              <a:t> </a:t>
            </a:r>
            <a:r>
              <a:rPr lang="en-US" altLang="zh-CN" smtClean="0">
                <a:sym typeface="Symbol" pitchFamily="18" charset="2"/>
              </a:rPr>
              <a:t>0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zh-CN" altLang="en-US" smtClean="0"/>
              <a:t>时，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e</a:t>
            </a:r>
            <a:r>
              <a:rPr lang="en-US" altLang="zh-CN" baseline="-25000" smtClean="0">
                <a:solidFill>
                  <a:srgbClr val="FF0000"/>
                </a:solidFill>
              </a:rPr>
              <a:t>1</a:t>
            </a:r>
            <a:r>
              <a:rPr lang="zh-CN" altLang="en-US" smtClean="0"/>
              <a:t> </a:t>
            </a:r>
            <a:r>
              <a:rPr lang="zh-CN" altLang="en-US" smtClean="0">
                <a:sym typeface="Symbol" pitchFamily="18" charset="2"/>
              </a:rPr>
              <a:t> </a:t>
            </a:r>
            <a:r>
              <a:rPr lang="en-US" altLang="zh-CN" smtClean="0">
                <a:sym typeface="Symbol" pitchFamily="18" charset="2"/>
              </a:rPr>
              <a:t>0</a:t>
            </a:r>
            <a:r>
              <a:rPr lang="zh-CN" altLang="en-US" smtClean="0">
                <a:sym typeface="Symbol" pitchFamily="18" charset="2"/>
              </a:rPr>
              <a:t>，</a:t>
            </a:r>
            <a:r>
              <a:rPr lang="en-US" altLang="zh-CN" i="1" smtClean="0">
                <a:solidFill>
                  <a:srgbClr val="0000FF"/>
                </a:solidFill>
                <a:latin typeface="Symbol" pitchFamily="18" charset="2"/>
              </a:rPr>
              <a:t>e</a:t>
            </a:r>
            <a:r>
              <a:rPr lang="en-US" altLang="zh-CN" baseline="-25000" smtClean="0">
                <a:solidFill>
                  <a:srgbClr val="0000FF"/>
                </a:solidFill>
              </a:rPr>
              <a:t>2</a:t>
            </a:r>
            <a:r>
              <a:rPr lang="zh-CN" altLang="en-US" smtClean="0"/>
              <a:t> </a:t>
            </a:r>
            <a:r>
              <a:rPr lang="zh-CN" altLang="en-US" smtClean="0">
                <a:sym typeface="Symbol" pitchFamily="18" charset="2"/>
              </a:rPr>
              <a:t> </a:t>
            </a:r>
            <a:r>
              <a:rPr lang="en-US" altLang="zh-CN" smtClean="0">
                <a:sym typeface="Symbol" pitchFamily="18" charset="2"/>
              </a:rPr>
              <a:t>0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/>
              <a:t>上式两端除以</a:t>
            </a:r>
            <a:r>
              <a:rPr lang="el-GR" altLang="zh-CN" smtClean="0"/>
              <a:t>Δ</a:t>
            </a:r>
            <a:r>
              <a:rPr lang="en-US" altLang="zh-CN" i="1" smtClean="0"/>
              <a:t>t </a:t>
            </a:r>
            <a:r>
              <a:rPr lang="zh-CN" altLang="en-US" smtClean="0"/>
              <a:t>，得</a:t>
            </a:r>
            <a:endParaRPr lang="en-US" altLang="zh-CN" smtClean="0"/>
          </a:p>
          <a:p>
            <a:pPr>
              <a:lnSpc>
                <a:spcPct val="300000"/>
              </a:lnSpc>
              <a:buFont typeface="Wingdings 3" pitchFamily="18" charset="2"/>
              <a:buNone/>
            </a:pPr>
            <a:r>
              <a:rPr lang="zh-CN" altLang="en-US" smtClean="0"/>
              <a:t>令</a:t>
            </a:r>
            <a:r>
              <a:rPr lang="el-GR" altLang="zh-CN" smtClean="0"/>
              <a:t>Δ</a:t>
            </a:r>
            <a:r>
              <a:rPr lang="en-US" altLang="zh-CN" i="1" smtClean="0"/>
              <a:t>t</a:t>
            </a:r>
            <a:r>
              <a:rPr lang="zh-CN" altLang="en-US" smtClean="0"/>
              <a:t> </a:t>
            </a:r>
            <a:r>
              <a:rPr lang="zh-CN" altLang="en-US" smtClean="0">
                <a:sym typeface="Symbol" pitchFamily="18" charset="2"/>
              </a:rPr>
              <a:t> </a:t>
            </a:r>
            <a:r>
              <a:rPr lang="en-US" altLang="zh-CN" smtClean="0">
                <a:sym typeface="Symbol" pitchFamily="18" charset="2"/>
              </a:rPr>
              <a:t>0</a:t>
            </a:r>
            <a:r>
              <a:rPr lang="zh-CN" altLang="en-US" smtClean="0"/>
              <a:t>，则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定理的证明过程</a:t>
            </a:r>
            <a:endParaRPr lang="zh-CN" altLang="en-US" dirty="0"/>
          </a:p>
        </p:txBody>
      </p:sp>
      <p:sp>
        <p:nvSpPr>
          <p:cNvPr id="4103" name="AutoShape 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00"/>
                </a:solidFill>
              </a:rPr>
              <a:t>返回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6300788" y="2414588"/>
            <a:ext cx="1944687" cy="4318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1285875" y="2901950"/>
          <a:ext cx="4346575" cy="812800"/>
        </p:xfrm>
        <a:graphic>
          <a:graphicData uri="http://schemas.openxmlformats.org/presentationml/2006/ole">
            <p:oleObj spid="_x0000_s4098" name="Equation" r:id="rId5" imgW="2171520" imgH="406080" progId="Equation.DSMT4">
              <p:embed/>
            </p:oleObj>
          </a:graphicData>
        </a:graphic>
      </p:graphicFrame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3757613" y="3086100"/>
            <a:ext cx="1871662" cy="4318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3530600" y="4357688"/>
          <a:ext cx="4956175" cy="812800"/>
        </p:xfrm>
        <a:graphic>
          <a:graphicData uri="http://schemas.openxmlformats.org/presentationml/2006/ole">
            <p:oleObj spid="_x0000_s4099" name="Equation" r:id="rId6" imgW="2476440" imgH="406080" progId="Equation.DSMT4">
              <p:embed/>
            </p:oleObj>
          </a:graphicData>
        </a:graphic>
      </p:graphicFrame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2532063" y="5357813"/>
          <a:ext cx="4040187" cy="812800"/>
        </p:xfrm>
        <a:graphic>
          <a:graphicData uri="http://schemas.openxmlformats.org/presentationml/2006/ole">
            <p:oleObj spid="_x0000_s4100" name="Equation" r:id="rId7" imgW="2019240" imgH="406080" progId="Equation.DSMT4">
              <p:embed/>
            </p:oleObj>
          </a:graphicData>
        </a:graphic>
      </p:graphicFrame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4127500" y="5329238"/>
            <a:ext cx="1187450" cy="9001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 flipH="1">
            <a:off x="5314950" y="5329238"/>
            <a:ext cx="1328738" cy="9001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5629275" y="3086100"/>
            <a:ext cx="2871788" cy="4318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11638" y="4418013"/>
            <a:ext cx="1008062" cy="739775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矩形 7"/>
          <p:cNvSpPr>
            <a:spLocks noChangeArrowheads="1"/>
          </p:cNvSpPr>
          <p:nvPr/>
        </p:nvSpPr>
        <p:spPr bwMode="auto">
          <a:xfrm flipH="1">
            <a:off x="5219700" y="4418013"/>
            <a:ext cx="1152525" cy="739775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矩形 7"/>
          <p:cNvSpPr/>
          <p:nvPr/>
        </p:nvSpPr>
        <p:spPr>
          <a:xfrm>
            <a:off x="6372225" y="4418013"/>
            <a:ext cx="1008063" cy="739775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矩形 7"/>
          <p:cNvSpPr>
            <a:spLocks noChangeArrowheads="1"/>
          </p:cNvSpPr>
          <p:nvPr/>
        </p:nvSpPr>
        <p:spPr bwMode="auto">
          <a:xfrm flipH="1">
            <a:off x="7380288" y="4418013"/>
            <a:ext cx="1008062" cy="739775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矩形 7"/>
          <p:cNvSpPr/>
          <p:nvPr/>
        </p:nvSpPr>
        <p:spPr>
          <a:xfrm>
            <a:off x="1476375" y="1989138"/>
            <a:ext cx="3024188" cy="4318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矩形 7"/>
          <p:cNvSpPr/>
          <p:nvPr/>
        </p:nvSpPr>
        <p:spPr>
          <a:xfrm>
            <a:off x="4500563" y="1989138"/>
            <a:ext cx="3024187" cy="4318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" name="矩形 7"/>
          <p:cNvSpPr/>
          <p:nvPr/>
        </p:nvSpPr>
        <p:spPr>
          <a:xfrm>
            <a:off x="1258888" y="3830638"/>
            <a:ext cx="5616575" cy="433387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3" grpId="0" animBg="1"/>
      <p:bldP spid="6" grpId="0" animBg="1"/>
      <p:bldP spid="9" grpId="0" animBg="1"/>
      <p:bldP spid="12" grpId="0" animBg="1"/>
      <p:bldP spid="13" grpId="0" animBg="1"/>
      <p:bldP spid="14" grpId="0" animBg="1"/>
      <p:bldP spid="8" grpId="0" animBg="1"/>
      <p:bldP spid="8" grpId="1" animBg="1"/>
      <p:bldP spid="4" grpId="0" animBg="1"/>
      <p:bldP spid="4" grpId="1" animBg="1"/>
      <p:bldP spid="5" grpId="0" animBg="1"/>
      <p:bldP spid="5" grpId="1" animBg="1"/>
      <p:bldP spid="7" grpId="0" animBg="1"/>
      <p:bldP spid="17" grpId="0" animBg="1"/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435975" cy="403542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全导数的概念体现了把自变量的不同来源进行汇总的思想．</a:t>
            </a:r>
            <a:endParaRPr lang="en-US" altLang="zh-CN" smtClean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全导数的概念</a:t>
            </a:r>
            <a:r>
              <a:rPr lang="zh-CN" altLang="en-US" sz="2400" dirty="0" smtClean="0">
                <a:solidFill>
                  <a:srgbClr val="FF0000"/>
                </a:solidFill>
              </a:rPr>
              <a:t>（课本</a:t>
            </a:r>
            <a:r>
              <a:rPr lang="en-US" altLang="zh-CN" sz="2400" dirty="0" smtClean="0">
                <a:solidFill>
                  <a:srgbClr val="FF0000"/>
                </a:solidFill>
              </a:rPr>
              <a:t>P.79</a:t>
            </a:r>
            <a:r>
              <a:rPr lang="zh-CN" altLang="en-US" sz="2400" dirty="0" smtClean="0">
                <a:solidFill>
                  <a:srgbClr val="FF0000"/>
                </a:solidFill>
              </a:rPr>
              <a:t>）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785813" y="1714500"/>
          <a:ext cx="2874962" cy="812800"/>
        </p:xfrm>
        <a:graphic>
          <a:graphicData uri="http://schemas.openxmlformats.org/presentationml/2006/ole">
            <p:oleObj spid="_x0000_s5122" name="Equation" r:id="rId4" imgW="1434960" imgH="406080" progId="Equation.DSMT4">
              <p:embed/>
            </p:oleObj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785813" y="3448050"/>
          <a:ext cx="4146550" cy="812800"/>
        </p:xfrm>
        <a:graphic>
          <a:graphicData uri="http://schemas.openxmlformats.org/presentationml/2006/ole">
            <p:oleObj spid="_x0000_s5123" name="Equation" r:id="rId5" imgW="2070000" imgH="406080" progId="Equation.DSMT4">
              <p:embed/>
            </p:oleObj>
          </a:graphicData>
        </a:graphic>
      </p:graphicFrame>
      <p:grpSp>
        <p:nvGrpSpPr>
          <p:cNvPr id="2" name="组合 38"/>
          <p:cNvGrpSpPr>
            <a:grpSpLocks/>
          </p:cNvGrpSpPr>
          <p:nvPr/>
        </p:nvGrpSpPr>
        <p:grpSpPr bwMode="auto">
          <a:xfrm>
            <a:off x="5486400" y="3214688"/>
            <a:ext cx="3216275" cy="1281112"/>
            <a:chOff x="5141808" y="3967377"/>
            <a:chExt cx="3216171" cy="1280700"/>
          </a:xfrm>
        </p:grpSpPr>
        <p:sp>
          <p:nvSpPr>
            <p:cNvPr id="5139" name="Text Box 1031"/>
            <p:cNvSpPr txBox="1">
              <a:spLocks noChangeArrowheads="1"/>
            </p:cNvSpPr>
            <p:nvPr/>
          </p:nvSpPr>
          <p:spPr bwMode="auto">
            <a:xfrm>
              <a:off x="5141808" y="4378407"/>
              <a:ext cx="268279" cy="45705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t</a:t>
              </a:r>
            </a:p>
          </p:txBody>
        </p:sp>
        <p:sp>
          <p:nvSpPr>
            <p:cNvPr id="5140" name="Text Box 1034"/>
            <p:cNvSpPr txBox="1">
              <a:spLocks noChangeArrowheads="1"/>
            </p:cNvSpPr>
            <p:nvPr/>
          </p:nvSpPr>
          <p:spPr bwMode="auto">
            <a:xfrm>
              <a:off x="6572755" y="3967377"/>
              <a:ext cx="356209" cy="46175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u</a:t>
              </a:r>
            </a:p>
          </p:txBody>
        </p:sp>
        <p:sp>
          <p:nvSpPr>
            <p:cNvPr id="5141" name="Text Box 1035"/>
            <p:cNvSpPr txBox="1">
              <a:spLocks noChangeArrowheads="1"/>
            </p:cNvSpPr>
            <p:nvPr/>
          </p:nvSpPr>
          <p:spPr bwMode="auto">
            <a:xfrm>
              <a:off x="6590389" y="4786322"/>
              <a:ext cx="320941" cy="46175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v</a:t>
              </a:r>
            </a:p>
          </p:txBody>
        </p:sp>
        <p:sp>
          <p:nvSpPr>
            <p:cNvPr id="5142" name="Text Box 1036"/>
            <p:cNvSpPr txBox="1">
              <a:spLocks noChangeArrowheads="1"/>
            </p:cNvSpPr>
            <p:nvPr/>
          </p:nvSpPr>
          <p:spPr bwMode="auto">
            <a:xfrm>
              <a:off x="8054776" y="4378407"/>
              <a:ext cx="303203" cy="45705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z</a:t>
              </a:r>
            </a:p>
          </p:txBody>
        </p:sp>
        <p:cxnSp>
          <p:nvCxnSpPr>
            <p:cNvPr id="44" name="直接箭头连接符 43"/>
            <p:cNvCxnSpPr>
              <a:stCxn id="5139" idx="3"/>
              <a:endCxn id="5140" idx="1"/>
            </p:cNvCxnSpPr>
            <p:nvPr/>
          </p:nvCxnSpPr>
          <p:spPr bwMode="auto">
            <a:xfrm flipV="1">
              <a:off x="5429137" y="4197490"/>
              <a:ext cx="1114389" cy="396747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5139" idx="3"/>
              <a:endCxn id="5141" idx="1"/>
            </p:cNvCxnSpPr>
            <p:nvPr/>
          </p:nvCxnSpPr>
          <p:spPr bwMode="auto">
            <a:xfrm>
              <a:off x="5429137" y="4594237"/>
              <a:ext cx="1131850" cy="423727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5140" idx="3"/>
              <a:endCxn id="5142" idx="1"/>
            </p:cNvCxnSpPr>
            <p:nvPr/>
          </p:nvCxnSpPr>
          <p:spPr bwMode="auto">
            <a:xfrm>
              <a:off x="6899114" y="4197490"/>
              <a:ext cx="1173124" cy="396747"/>
            </a:xfrm>
            <a:prstGeom prst="straightConnector1">
              <a:avLst/>
            </a:prstGeom>
            <a:ln w="28575">
              <a:solidFill>
                <a:srgbClr val="0000FF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5141" idx="3"/>
              <a:endCxn id="5142" idx="1"/>
            </p:cNvCxnSpPr>
            <p:nvPr/>
          </p:nvCxnSpPr>
          <p:spPr bwMode="auto">
            <a:xfrm flipV="1">
              <a:off x="6881652" y="4594237"/>
              <a:ext cx="1190587" cy="423727"/>
            </a:xfrm>
            <a:prstGeom prst="straightConnector1">
              <a:avLst/>
            </a:prstGeom>
            <a:ln w="28575">
              <a:solidFill>
                <a:srgbClr val="0000FF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47" name="Text Box 1034"/>
            <p:cNvSpPr txBox="1">
              <a:spLocks noChangeArrowheads="1"/>
            </p:cNvSpPr>
            <p:nvPr/>
          </p:nvSpPr>
          <p:spPr bwMode="auto">
            <a:xfrm>
              <a:off x="6555934" y="4376895"/>
              <a:ext cx="389851" cy="4616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w</a:t>
              </a:r>
            </a:p>
          </p:txBody>
        </p:sp>
        <p:cxnSp>
          <p:nvCxnSpPr>
            <p:cNvPr id="49" name="直接箭头连接符 48"/>
            <p:cNvCxnSpPr>
              <a:stCxn id="5139" idx="3"/>
              <a:endCxn id="5147" idx="1"/>
            </p:cNvCxnSpPr>
            <p:nvPr/>
          </p:nvCxnSpPr>
          <p:spPr bwMode="auto">
            <a:xfrm>
              <a:off x="5429137" y="4594237"/>
              <a:ext cx="1096927" cy="1587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>
              <a:stCxn id="5147" idx="3"/>
              <a:endCxn id="5142" idx="1"/>
            </p:cNvCxnSpPr>
            <p:nvPr/>
          </p:nvCxnSpPr>
          <p:spPr bwMode="auto">
            <a:xfrm>
              <a:off x="6916576" y="4594237"/>
              <a:ext cx="1155663" cy="1587"/>
            </a:xfrm>
            <a:prstGeom prst="straightConnector1">
              <a:avLst/>
            </a:prstGeom>
            <a:ln w="28575">
              <a:solidFill>
                <a:srgbClr val="0000FF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27" name="组合 50"/>
          <p:cNvGrpSpPr>
            <a:grpSpLocks/>
          </p:cNvGrpSpPr>
          <p:nvPr/>
        </p:nvGrpSpPr>
        <p:grpSpPr bwMode="auto">
          <a:xfrm>
            <a:off x="5486400" y="1481138"/>
            <a:ext cx="3216275" cy="1281112"/>
            <a:chOff x="5141808" y="3967377"/>
            <a:chExt cx="3216171" cy="1280700"/>
          </a:xfrm>
        </p:grpSpPr>
        <p:sp>
          <p:nvSpPr>
            <p:cNvPr id="5131" name="Text Box 1031"/>
            <p:cNvSpPr txBox="1">
              <a:spLocks noChangeArrowheads="1"/>
            </p:cNvSpPr>
            <p:nvPr/>
          </p:nvSpPr>
          <p:spPr bwMode="auto">
            <a:xfrm>
              <a:off x="5141808" y="4378407"/>
              <a:ext cx="268279" cy="45705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t</a:t>
              </a:r>
            </a:p>
          </p:txBody>
        </p:sp>
        <p:sp>
          <p:nvSpPr>
            <p:cNvPr id="5132" name="Text Box 1034"/>
            <p:cNvSpPr txBox="1">
              <a:spLocks noChangeArrowheads="1"/>
            </p:cNvSpPr>
            <p:nvPr/>
          </p:nvSpPr>
          <p:spPr bwMode="auto">
            <a:xfrm>
              <a:off x="6572755" y="3967377"/>
              <a:ext cx="356209" cy="46175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u</a:t>
              </a:r>
            </a:p>
          </p:txBody>
        </p:sp>
        <p:sp>
          <p:nvSpPr>
            <p:cNvPr id="5133" name="Text Box 1035"/>
            <p:cNvSpPr txBox="1">
              <a:spLocks noChangeArrowheads="1"/>
            </p:cNvSpPr>
            <p:nvPr/>
          </p:nvSpPr>
          <p:spPr bwMode="auto">
            <a:xfrm>
              <a:off x="6590389" y="4786322"/>
              <a:ext cx="320941" cy="46175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v</a:t>
              </a:r>
            </a:p>
          </p:txBody>
        </p:sp>
        <p:sp>
          <p:nvSpPr>
            <p:cNvPr id="5134" name="Text Box 1036"/>
            <p:cNvSpPr txBox="1">
              <a:spLocks noChangeArrowheads="1"/>
            </p:cNvSpPr>
            <p:nvPr/>
          </p:nvSpPr>
          <p:spPr bwMode="auto">
            <a:xfrm>
              <a:off x="8054776" y="4378407"/>
              <a:ext cx="303203" cy="45705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z</a:t>
              </a:r>
            </a:p>
          </p:txBody>
        </p:sp>
        <p:cxnSp>
          <p:nvCxnSpPr>
            <p:cNvPr id="56" name="直接箭头连接符 55"/>
            <p:cNvCxnSpPr>
              <a:stCxn id="5131" idx="3"/>
              <a:endCxn id="5132" idx="1"/>
            </p:cNvCxnSpPr>
            <p:nvPr/>
          </p:nvCxnSpPr>
          <p:spPr bwMode="auto">
            <a:xfrm flipV="1">
              <a:off x="5429137" y="4197490"/>
              <a:ext cx="1114389" cy="396747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5131" idx="3"/>
              <a:endCxn id="5133" idx="1"/>
            </p:cNvCxnSpPr>
            <p:nvPr/>
          </p:nvCxnSpPr>
          <p:spPr bwMode="auto">
            <a:xfrm>
              <a:off x="5429137" y="4594237"/>
              <a:ext cx="1131850" cy="423727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5132" idx="3"/>
              <a:endCxn id="5134" idx="1"/>
            </p:cNvCxnSpPr>
            <p:nvPr/>
          </p:nvCxnSpPr>
          <p:spPr bwMode="auto">
            <a:xfrm>
              <a:off x="6899114" y="4197490"/>
              <a:ext cx="1173124" cy="396747"/>
            </a:xfrm>
            <a:prstGeom prst="straightConnector1">
              <a:avLst/>
            </a:prstGeom>
            <a:ln w="28575">
              <a:solidFill>
                <a:srgbClr val="0000FF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5133" idx="3"/>
              <a:endCxn id="5134" idx="1"/>
            </p:cNvCxnSpPr>
            <p:nvPr/>
          </p:nvCxnSpPr>
          <p:spPr bwMode="auto">
            <a:xfrm flipV="1">
              <a:off x="6881652" y="4594237"/>
              <a:ext cx="1190587" cy="423727"/>
            </a:xfrm>
            <a:prstGeom prst="straightConnector1">
              <a:avLst/>
            </a:prstGeom>
            <a:ln w="28575">
              <a:solidFill>
                <a:srgbClr val="0000FF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矩形 63"/>
          <p:cNvSpPr>
            <a:spLocks noChangeArrowheads="1"/>
          </p:cNvSpPr>
          <p:nvPr/>
        </p:nvSpPr>
        <p:spPr bwMode="auto">
          <a:xfrm>
            <a:off x="2386013" y="3433763"/>
            <a:ext cx="1114425" cy="9001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5" name="矩形 64"/>
          <p:cNvSpPr>
            <a:spLocks noChangeArrowheads="1"/>
          </p:cNvSpPr>
          <p:nvPr/>
        </p:nvSpPr>
        <p:spPr bwMode="auto">
          <a:xfrm flipH="1">
            <a:off x="3500438" y="3433763"/>
            <a:ext cx="1428750" cy="9001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3" name="矩形 62"/>
          <p:cNvSpPr>
            <a:spLocks noChangeArrowheads="1"/>
          </p:cNvSpPr>
          <p:nvPr/>
        </p:nvSpPr>
        <p:spPr bwMode="auto">
          <a:xfrm>
            <a:off x="2386013" y="1700213"/>
            <a:ext cx="1343025" cy="9001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800" decel="100000"/>
                                        <p:tgtEl>
                                          <p:spTgt spid="7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7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7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7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4" grpId="0" animBg="1"/>
      <p:bldP spid="65" grpId="0" animBg="1"/>
      <p:bldP spid="6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内容占位符 1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设 </a:t>
            </a:r>
            <a:r>
              <a:rPr lang="en-US" altLang="zh-CN" i="1" smtClean="0"/>
              <a:t>z</a:t>
            </a:r>
            <a:r>
              <a:rPr lang="en-US" altLang="zh-CN" smtClean="0"/>
              <a:t> = arcsin(</a:t>
            </a:r>
            <a:r>
              <a:rPr lang="en-US" altLang="zh-CN" i="1" smtClean="0"/>
              <a:t>x</a:t>
            </a:r>
            <a:r>
              <a:rPr lang="en-US" altLang="zh-CN" smtClean="0"/>
              <a:t> −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  <a:r>
              <a:rPr lang="en-US" altLang="zh-CN" i="1" smtClean="0"/>
              <a:t>x</a:t>
            </a:r>
            <a:r>
              <a:rPr lang="en-US" altLang="zh-CN" smtClean="0"/>
              <a:t> = </a:t>
            </a:r>
            <a:r>
              <a:rPr lang="en-US" altLang="zh-CN" i="1" smtClean="0"/>
              <a:t>a </a:t>
            </a:r>
            <a:r>
              <a:rPr lang="en-US" altLang="zh-CN" smtClean="0"/>
              <a:t>sin </a:t>
            </a:r>
            <a:r>
              <a:rPr lang="en-US" altLang="zh-CN" i="1" smtClean="0"/>
              <a:t>t</a:t>
            </a:r>
            <a:r>
              <a:rPr lang="zh-CN" altLang="en-US" smtClean="0"/>
              <a:t>，</a:t>
            </a:r>
            <a:r>
              <a:rPr lang="en-US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/>
              <a:t>b </a:t>
            </a:r>
            <a:r>
              <a:rPr lang="en-US" altLang="zh-CN" smtClean="0"/>
              <a:t>cos </a:t>
            </a:r>
            <a:r>
              <a:rPr lang="en-US" altLang="zh-CN" i="1" smtClean="0"/>
              <a:t>t</a:t>
            </a:r>
            <a:r>
              <a:rPr lang="zh-CN" altLang="en-US" smtClean="0"/>
              <a:t>，求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解法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设 </a:t>
            </a:r>
            <a:r>
              <a:rPr lang="en-US" altLang="zh-CN" i="1" smtClean="0"/>
              <a:t>z</a:t>
            </a:r>
            <a:r>
              <a:rPr lang="en-US" altLang="zh-CN" smtClean="0"/>
              <a:t> = arcsin </a:t>
            </a:r>
            <a:r>
              <a:rPr lang="en-US" altLang="zh-CN" i="1" smtClean="0">
                <a:solidFill>
                  <a:srgbClr val="FF0000"/>
                </a:solidFill>
              </a:rPr>
              <a:t>u</a:t>
            </a:r>
            <a:r>
              <a:rPr lang="zh-CN" altLang="en-US" smtClean="0"/>
              <a:t>，</a:t>
            </a:r>
            <a:r>
              <a:rPr lang="en-US" altLang="zh-CN" i="1" smtClean="0">
                <a:solidFill>
                  <a:srgbClr val="FF0000"/>
                </a:solidFill>
              </a:rPr>
              <a:t>u</a:t>
            </a:r>
            <a:r>
              <a:rPr lang="en-US" altLang="zh-CN" smtClean="0"/>
              <a:t> = </a:t>
            </a:r>
            <a:r>
              <a:rPr lang="en-US" altLang="zh-CN" i="1" smtClean="0">
                <a:latin typeface="Symbol" pitchFamily="18" charset="2"/>
              </a:rPr>
              <a:t>j</a:t>
            </a:r>
            <a:r>
              <a:rPr lang="en-US" altLang="zh-CN" smtClean="0">
                <a:latin typeface="Symbol" pitchFamily="18" charset="2"/>
              </a:rPr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 = </a:t>
            </a:r>
            <a:r>
              <a:rPr lang="en-US" altLang="zh-CN" i="1" smtClean="0"/>
              <a:t>x</a:t>
            </a:r>
            <a:r>
              <a:rPr lang="en-US" altLang="zh-CN" smtClean="0"/>
              <a:t> − </a:t>
            </a:r>
            <a:r>
              <a:rPr lang="en-US" altLang="zh-CN" i="1" smtClean="0"/>
              <a:t>y</a:t>
            </a:r>
            <a:r>
              <a:rPr lang="zh-CN" altLang="en-US" smtClean="0"/>
              <a:t>，于是</a:t>
            </a:r>
          </a:p>
        </p:txBody>
      </p:sp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7396163" y="100013"/>
          <a:ext cx="533400" cy="812800"/>
        </p:xfrm>
        <a:graphic>
          <a:graphicData uri="http://schemas.openxmlformats.org/presentationml/2006/ole">
            <p:oleObj spid="_x0000_s6146" name="Equation" r:id="rId3" imgW="266400" imgH="40608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519238" y="1855788"/>
          <a:ext cx="6107112" cy="3657600"/>
        </p:xfrm>
        <a:graphic>
          <a:graphicData uri="http://schemas.openxmlformats.org/presentationml/2006/ole">
            <p:oleObj spid="_x0000_s6147" name="Equation" r:id="rId4" imgW="3047760" imgH="1828800" progId="Equation.DSMT4">
              <p:embed/>
            </p:oleObj>
          </a:graphicData>
        </a:graphic>
      </p:graphicFrame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4303713" y="5445125"/>
            <a:ext cx="4716462" cy="1276350"/>
            <a:chOff x="2711" y="3430"/>
            <a:chExt cx="2971" cy="804"/>
          </a:xfrm>
        </p:grpSpPr>
        <p:sp>
          <p:nvSpPr>
            <p:cNvPr id="6163" name="Text Box 1031"/>
            <p:cNvSpPr txBox="1">
              <a:spLocks noChangeArrowheads="1"/>
            </p:cNvSpPr>
            <p:nvPr/>
          </p:nvSpPr>
          <p:spPr bwMode="auto">
            <a:xfrm>
              <a:off x="4550" y="3688"/>
              <a:ext cx="223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u</a:t>
              </a:r>
            </a:p>
          </p:txBody>
        </p:sp>
        <p:sp>
          <p:nvSpPr>
            <p:cNvPr id="6164" name="Text Box 1034"/>
            <p:cNvSpPr txBox="1">
              <a:spLocks noChangeArrowheads="1"/>
            </p:cNvSpPr>
            <p:nvPr/>
          </p:nvSpPr>
          <p:spPr bwMode="auto">
            <a:xfrm>
              <a:off x="3620" y="3430"/>
              <a:ext cx="212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  <p:sp>
          <p:nvSpPr>
            <p:cNvPr id="6165" name="Text Box 1035"/>
            <p:cNvSpPr txBox="1">
              <a:spLocks noChangeArrowheads="1"/>
            </p:cNvSpPr>
            <p:nvPr/>
          </p:nvSpPr>
          <p:spPr bwMode="auto">
            <a:xfrm>
              <a:off x="3620" y="3946"/>
              <a:ext cx="201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y</a:t>
              </a:r>
            </a:p>
          </p:txBody>
        </p:sp>
        <p:sp>
          <p:nvSpPr>
            <p:cNvPr id="6166" name="Text Box 1036"/>
            <p:cNvSpPr txBox="1">
              <a:spLocks noChangeArrowheads="1"/>
            </p:cNvSpPr>
            <p:nvPr/>
          </p:nvSpPr>
          <p:spPr bwMode="auto">
            <a:xfrm>
              <a:off x="5491" y="3688"/>
              <a:ext cx="191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z</a:t>
              </a:r>
            </a:p>
          </p:txBody>
        </p:sp>
        <p:cxnSp>
          <p:nvCxnSpPr>
            <p:cNvPr id="6167" name="直接箭头连接符 18"/>
            <p:cNvCxnSpPr>
              <a:cxnSpLocks noChangeShapeType="1"/>
              <a:stCxn id="6163" idx="1"/>
              <a:endCxn id="6164" idx="3"/>
            </p:cNvCxnSpPr>
            <p:nvPr/>
          </p:nvCxnSpPr>
          <p:spPr bwMode="auto">
            <a:xfrm flipH="1" flipV="1">
              <a:off x="3832" y="3574"/>
              <a:ext cx="718" cy="258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 type="stealth" w="lg" len="lg"/>
              <a:tailEnd type="none" w="lg" len="lg"/>
            </a:ln>
          </p:spPr>
        </p:cxnSp>
        <p:cxnSp>
          <p:nvCxnSpPr>
            <p:cNvPr id="6168" name="直接箭头连接符 19"/>
            <p:cNvCxnSpPr>
              <a:cxnSpLocks noChangeShapeType="1"/>
              <a:stCxn id="6163" idx="1"/>
              <a:endCxn id="6165" idx="3"/>
            </p:cNvCxnSpPr>
            <p:nvPr/>
          </p:nvCxnSpPr>
          <p:spPr bwMode="auto">
            <a:xfrm flipH="1">
              <a:off x="3821" y="3832"/>
              <a:ext cx="729" cy="258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 type="stealth" w="lg" len="lg"/>
              <a:tailEnd type="none" w="lg" len="lg"/>
            </a:ln>
          </p:spPr>
        </p:cxnSp>
        <p:cxnSp>
          <p:nvCxnSpPr>
            <p:cNvPr id="6169" name="直接箭头连接符 20"/>
            <p:cNvCxnSpPr>
              <a:cxnSpLocks noChangeShapeType="1"/>
              <a:stCxn id="6171" idx="3"/>
              <a:endCxn id="6164" idx="1"/>
            </p:cNvCxnSpPr>
            <p:nvPr/>
          </p:nvCxnSpPr>
          <p:spPr bwMode="auto">
            <a:xfrm flipV="1">
              <a:off x="2880" y="3574"/>
              <a:ext cx="740" cy="258"/>
            </a:xfrm>
            <a:prstGeom prst="straightConnector1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 type="stealth" w="lg" len="lg"/>
            </a:ln>
          </p:spPr>
        </p:cxnSp>
        <p:cxnSp>
          <p:nvCxnSpPr>
            <p:cNvPr id="6170" name="直接箭头连接符 21"/>
            <p:cNvCxnSpPr>
              <a:cxnSpLocks noChangeShapeType="1"/>
              <a:stCxn id="6171" idx="3"/>
              <a:endCxn id="6165" idx="1"/>
            </p:cNvCxnSpPr>
            <p:nvPr/>
          </p:nvCxnSpPr>
          <p:spPr bwMode="auto">
            <a:xfrm>
              <a:off x="2880" y="3832"/>
              <a:ext cx="740" cy="258"/>
            </a:xfrm>
            <a:prstGeom prst="straightConnector1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 type="stealth" w="lg" len="lg"/>
            </a:ln>
          </p:spPr>
        </p:cxnSp>
        <p:sp>
          <p:nvSpPr>
            <p:cNvPr id="6171" name="Text Box 1031"/>
            <p:cNvSpPr txBox="1">
              <a:spLocks noChangeArrowheads="1"/>
            </p:cNvSpPr>
            <p:nvPr/>
          </p:nvSpPr>
          <p:spPr bwMode="auto">
            <a:xfrm>
              <a:off x="2711" y="3688"/>
              <a:ext cx="169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t</a:t>
              </a:r>
            </a:p>
          </p:txBody>
        </p:sp>
        <p:cxnSp>
          <p:nvCxnSpPr>
            <p:cNvPr id="6172" name="直接箭头连接符 23"/>
            <p:cNvCxnSpPr>
              <a:cxnSpLocks noChangeShapeType="1"/>
              <a:stCxn id="6163" idx="3"/>
              <a:endCxn id="6166" idx="1"/>
            </p:cNvCxnSpPr>
            <p:nvPr/>
          </p:nvCxnSpPr>
          <p:spPr bwMode="auto">
            <a:xfrm>
              <a:off x="4773" y="3832"/>
              <a:ext cx="718" cy="0"/>
            </a:xfrm>
            <a:prstGeom prst="straightConnector1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 type="stealth" w="lg" len="lg"/>
            </a:ln>
          </p:spPr>
        </p:cxnSp>
      </p:grp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5873750" y="4357688"/>
          <a:ext cx="3001963" cy="889000"/>
        </p:xfrm>
        <a:graphic>
          <a:graphicData uri="http://schemas.openxmlformats.org/presentationml/2006/ole">
            <p:oleObj spid="_x0000_s6148" name="Equation" r:id="rId5" imgW="1498320" imgH="444240" progId="Equation.DSMT4">
              <p:embed/>
            </p:oleObj>
          </a:graphicData>
        </a:graphic>
      </p:graphicFrame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2179638" y="1830388"/>
            <a:ext cx="400050" cy="9001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 flipH="1">
            <a:off x="2579688" y="1830388"/>
            <a:ext cx="571500" cy="9001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3151188" y="1830388"/>
            <a:ext cx="504825" cy="9001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5" name="矩形 34"/>
          <p:cNvSpPr>
            <a:spLocks noChangeArrowheads="1"/>
          </p:cNvSpPr>
          <p:nvPr/>
        </p:nvSpPr>
        <p:spPr bwMode="auto">
          <a:xfrm flipH="1">
            <a:off x="3656013" y="1830388"/>
            <a:ext cx="1701800" cy="9001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1885950" y="2728913"/>
            <a:ext cx="1295400" cy="9001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8" name="矩形 37"/>
          <p:cNvSpPr>
            <a:spLocks noChangeArrowheads="1"/>
          </p:cNvSpPr>
          <p:nvPr/>
        </p:nvSpPr>
        <p:spPr bwMode="auto">
          <a:xfrm>
            <a:off x="1885950" y="3629025"/>
            <a:ext cx="3400425" cy="9001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1885950" y="4600575"/>
            <a:ext cx="2519363" cy="9001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 flipH="1">
            <a:off x="3181350" y="2728913"/>
            <a:ext cx="288925" cy="9001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3470275" y="2728913"/>
            <a:ext cx="900113" cy="9001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4398963" y="2728913"/>
            <a:ext cx="1296987" cy="9001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 flipH="1">
            <a:off x="5684838" y="2728913"/>
            <a:ext cx="649287" cy="9001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6337300" y="2728913"/>
            <a:ext cx="1793875" cy="9001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  <p:bldP spid="35" grpId="0" animBg="1"/>
      <p:bldP spid="36" grpId="0" animBg="1"/>
      <p:bldP spid="38" grpId="0" animBg="1"/>
      <p:bldP spid="39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内容占位符 1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设 </a:t>
            </a:r>
            <a:r>
              <a:rPr lang="en-US" altLang="zh-CN" i="1" smtClean="0"/>
              <a:t>z</a:t>
            </a:r>
            <a:r>
              <a:rPr lang="en-US" altLang="zh-CN" smtClean="0"/>
              <a:t> = arcsin(</a:t>
            </a:r>
            <a:r>
              <a:rPr lang="en-US" altLang="zh-CN" i="1" smtClean="0"/>
              <a:t>x</a:t>
            </a:r>
            <a:r>
              <a:rPr lang="en-US" altLang="zh-CN" smtClean="0"/>
              <a:t> −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  <a:r>
              <a:rPr lang="en-US" altLang="zh-CN" i="1" smtClean="0"/>
              <a:t>x</a:t>
            </a:r>
            <a:r>
              <a:rPr lang="en-US" altLang="zh-CN" smtClean="0"/>
              <a:t> = </a:t>
            </a:r>
            <a:r>
              <a:rPr lang="en-US" altLang="zh-CN" i="1" smtClean="0"/>
              <a:t>a </a:t>
            </a:r>
            <a:r>
              <a:rPr lang="en-US" altLang="zh-CN" smtClean="0"/>
              <a:t>sin </a:t>
            </a:r>
            <a:r>
              <a:rPr lang="en-US" altLang="zh-CN" i="1" smtClean="0"/>
              <a:t>t</a:t>
            </a:r>
            <a:r>
              <a:rPr lang="zh-CN" altLang="en-US" smtClean="0"/>
              <a:t>，</a:t>
            </a:r>
            <a:r>
              <a:rPr lang="en-US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/>
              <a:t>b </a:t>
            </a:r>
            <a:r>
              <a:rPr lang="en-US" altLang="zh-CN" smtClean="0"/>
              <a:t>cos </a:t>
            </a:r>
            <a:r>
              <a:rPr lang="en-US" altLang="zh-CN" i="1" smtClean="0"/>
              <a:t>t</a:t>
            </a:r>
            <a:r>
              <a:rPr lang="zh-CN" altLang="en-US" smtClean="0"/>
              <a:t>，求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解法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endParaRPr lang="zh-CN" altLang="en-US" smtClean="0"/>
          </a:p>
        </p:txBody>
      </p:sp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7396163" y="100013"/>
          <a:ext cx="533400" cy="812800"/>
        </p:xfrm>
        <a:graphic>
          <a:graphicData uri="http://schemas.openxmlformats.org/presentationml/2006/ole">
            <p:oleObj spid="_x0000_s7170" name="Equation" r:id="rId3" imgW="266400" imgH="40608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957263" y="1857375"/>
          <a:ext cx="7507287" cy="2819400"/>
        </p:xfrm>
        <a:graphic>
          <a:graphicData uri="http://schemas.openxmlformats.org/presentationml/2006/ole">
            <p:oleObj spid="_x0000_s7171" name="Equation" r:id="rId4" imgW="3746160" imgH="1409400" progId="Equation.DSMT4">
              <p:embed/>
            </p:oleObj>
          </a:graphicData>
        </a:graphic>
      </p:graphicFrame>
      <p:grpSp>
        <p:nvGrpSpPr>
          <p:cNvPr id="3" name="组合 13"/>
          <p:cNvGrpSpPr>
            <a:grpSpLocks/>
          </p:cNvGrpSpPr>
          <p:nvPr/>
        </p:nvGrpSpPr>
        <p:grpSpPr bwMode="auto">
          <a:xfrm>
            <a:off x="5764213" y="5443538"/>
            <a:ext cx="3255962" cy="1281112"/>
            <a:chOff x="5764081" y="5443332"/>
            <a:chExt cx="3256102" cy="1281112"/>
          </a:xfrm>
        </p:grpSpPr>
        <p:sp>
          <p:nvSpPr>
            <p:cNvPr id="7182" name="Text Box 1031"/>
            <p:cNvSpPr txBox="1">
              <a:spLocks noChangeArrowheads="1"/>
            </p:cNvSpPr>
            <p:nvPr/>
          </p:nvSpPr>
          <p:spPr bwMode="auto">
            <a:xfrm>
              <a:off x="5764081" y="5854494"/>
              <a:ext cx="268299" cy="4572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t</a:t>
              </a:r>
            </a:p>
          </p:txBody>
        </p:sp>
        <p:sp>
          <p:nvSpPr>
            <p:cNvPr id="7183" name="Text Box 1034"/>
            <p:cNvSpPr txBox="1">
              <a:spLocks noChangeArrowheads="1"/>
            </p:cNvSpPr>
            <p:nvPr/>
          </p:nvSpPr>
          <p:spPr bwMode="auto">
            <a:xfrm>
              <a:off x="7246520" y="5443332"/>
              <a:ext cx="338554" cy="4616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  <p:sp>
          <p:nvSpPr>
            <p:cNvPr id="7184" name="Text Box 1035"/>
            <p:cNvSpPr txBox="1">
              <a:spLocks noChangeArrowheads="1"/>
            </p:cNvSpPr>
            <p:nvPr/>
          </p:nvSpPr>
          <p:spPr bwMode="auto">
            <a:xfrm>
              <a:off x="7258256" y="6262540"/>
              <a:ext cx="320951" cy="46190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y</a:t>
              </a:r>
            </a:p>
          </p:txBody>
        </p:sp>
        <p:sp>
          <p:nvSpPr>
            <p:cNvPr id="7185" name="Text Box 1036"/>
            <p:cNvSpPr txBox="1">
              <a:spLocks noChangeArrowheads="1"/>
            </p:cNvSpPr>
            <p:nvPr/>
          </p:nvSpPr>
          <p:spPr bwMode="auto">
            <a:xfrm>
              <a:off x="8716958" y="5854494"/>
              <a:ext cx="303225" cy="4572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z</a:t>
              </a:r>
            </a:p>
          </p:txBody>
        </p:sp>
        <p:cxnSp>
          <p:nvCxnSpPr>
            <p:cNvPr id="19" name="直接箭头连接符 18"/>
            <p:cNvCxnSpPr>
              <a:stCxn id="7182" idx="3"/>
              <a:endCxn id="7183" idx="1"/>
            </p:cNvCxnSpPr>
            <p:nvPr/>
          </p:nvCxnSpPr>
          <p:spPr bwMode="auto">
            <a:xfrm flipV="1">
              <a:off x="6051430" y="5673519"/>
              <a:ext cx="1195439" cy="409575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7182" idx="3"/>
              <a:endCxn id="7184" idx="1"/>
            </p:cNvCxnSpPr>
            <p:nvPr/>
          </p:nvCxnSpPr>
          <p:spPr bwMode="auto">
            <a:xfrm>
              <a:off x="6051430" y="6083094"/>
              <a:ext cx="1206552" cy="411163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7183" idx="3"/>
              <a:endCxn id="7185" idx="1"/>
            </p:cNvCxnSpPr>
            <p:nvPr/>
          </p:nvCxnSpPr>
          <p:spPr bwMode="auto">
            <a:xfrm>
              <a:off x="7573909" y="5673519"/>
              <a:ext cx="1160512" cy="411163"/>
            </a:xfrm>
            <a:prstGeom prst="straightConnector1">
              <a:avLst/>
            </a:prstGeom>
            <a:ln w="28575">
              <a:solidFill>
                <a:srgbClr val="0000FF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7184" idx="3"/>
              <a:endCxn id="7185" idx="1"/>
            </p:cNvCxnSpPr>
            <p:nvPr/>
          </p:nvCxnSpPr>
          <p:spPr bwMode="auto">
            <a:xfrm flipV="1">
              <a:off x="7543745" y="6070394"/>
              <a:ext cx="1190676" cy="423863"/>
            </a:xfrm>
            <a:prstGeom prst="straightConnector1">
              <a:avLst/>
            </a:prstGeom>
            <a:ln w="28575">
              <a:solidFill>
                <a:srgbClr val="0000FF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5861050" y="4357688"/>
          <a:ext cx="3027363" cy="889000"/>
        </p:xfrm>
        <a:graphic>
          <a:graphicData uri="http://schemas.openxmlformats.org/presentationml/2006/ole">
            <p:oleObj spid="_x0000_s7172" name="Equation" r:id="rId5" imgW="1511280" imgH="444240" progId="Equation.DSMT4">
              <p:embed/>
            </p:oleObj>
          </a:graphicData>
        </a:graphic>
      </p:graphicFrame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1385888" y="2771775"/>
            <a:ext cx="1928812" cy="9318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 flipH="1">
            <a:off x="3314700" y="2771775"/>
            <a:ext cx="287338" cy="9318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4532313" y="2771775"/>
            <a:ext cx="1930400" cy="9318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 flipH="1">
            <a:off x="6462713" y="2771775"/>
            <a:ext cx="719137" cy="9318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7181850" y="2771775"/>
            <a:ext cx="1244600" cy="9318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1385888" y="3743325"/>
            <a:ext cx="2257425" cy="9302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3602038" y="2771775"/>
            <a:ext cx="939800" cy="9318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2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聚合">
  <a:themeElements>
    <a:clrScheme name="4_聚合 1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DCEDC"/>
      </a:accent5>
      <a:accent6>
        <a:srgbClr val="C51B23"/>
      </a:accent6>
      <a:hlink>
        <a:srgbClr val="FF8119"/>
      </a:hlink>
      <a:folHlink>
        <a:srgbClr val="44B9E8"/>
      </a:folHlink>
    </a:clrScheme>
    <a:fontScheme name="4_聚合">
      <a:majorFont>
        <a:latin typeface="Times New Roman"/>
        <a:ea typeface="楷体_GB2312"/>
        <a:cs typeface="Times New Roman"/>
      </a:majorFont>
      <a:minorFont>
        <a:latin typeface="Times New Roman"/>
        <a:ea typeface="楷体_GB2312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聚合 1">
        <a:dk1>
          <a:srgbClr val="000000"/>
        </a:dk1>
        <a:lt1>
          <a:srgbClr val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FFFFFF"/>
        </a:accent3>
        <a:accent4>
          <a:srgbClr val="000000"/>
        </a:accent4>
        <a:accent5>
          <a:srgbClr val="ADCEDC"/>
        </a:accent5>
        <a:accent6>
          <a:srgbClr val="C51B23"/>
        </a:accent6>
        <a:hlink>
          <a:srgbClr val="FF8119"/>
        </a:hlink>
        <a:folHlink>
          <a:srgbClr val="44B9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9121</TotalTime>
  <Words>1260</Words>
  <Application>Microsoft Office PowerPoint</Application>
  <PresentationFormat>全屏显示(4:3)</PresentationFormat>
  <Paragraphs>225</Paragraphs>
  <Slides>21</Slides>
  <Notes>4</Notes>
  <HiddenSlides>2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7" baseType="lpstr">
      <vt:lpstr>Arial</vt:lpstr>
      <vt:lpstr>楷体_GB2312</vt:lpstr>
      <vt:lpstr>Times New Roman</vt:lpstr>
      <vt:lpstr>Wingdings 3</vt:lpstr>
      <vt:lpstr>Verdana</vt:lpstr>
      <vt:lpstr>Wingdings 2</vt:lpstr>
      <vt:lpstr>Calibri</vt:lpstr>
      <vt:lpstr>Lucida Sans Unicode</vt:lpstr>
      <vt:lpstr>黑体</vt:lpstr>
      <vt:lpstr>Symbol</vt:lpstr>
      <vt:lpstr>宋体</vt:lpstr>
      <vt:lpstr>Wingdings</vt:lpstr>
      <vt:lpstr>聚合</vt:lpstr>
      <vt:lpstr>5_聚合</vt:lpstr>
      <vt:lpstr>MathType 6.0 Equation</vt:lpstr>
      <vt:lpstr>MathType 5.0 Equation</vt:lpstr>
      <vt:lpstr>第九章  多元函数微分法及其应用</vt:lpstr>
      <vt:lpstr>回顾：复合函数求导的链式法则</vt:lpstr>
      <vt:lpstr>问题的引出</vt:lpstr>
      <vt:lpstr>主要内容</vt:lpstr>
      <vt:lpstr>一、中间变量为一元函数的情形</vt:lpstr>
      <vt:lpstr>定理的证明过程</vt:lpstr>
      <vt:lpstr>全导数的概念（课本P.79）</vt:lpstr>
      <vt:lpstr>幻灯片 8</vt:lpstr>
      <vt:lpstr>幻灯片 9</vt:lpstr>
      <vt:lpstr>二、中间变量为多元函数的情形</vt:lpstr>
      <vt:lpstr>三、中间变量既有一元函数也有多元函数的情形</vt:lpstr>
      <vt:lpstr>更一般的情形</vt:lpstr>
      <vt:lpstr>说明（课本P.81）</vt:lpstr>
      <vt:lpstr>幻灯片 14</vt:lpstr>
      <vt:lpstr>幻灯片 15</vt:lpstr>
      <vt:lpstr>说明（课本P.82）</vt:lpstr>
      <vt:lpstr>幻灯片 17</vt:lpstr>
      <vt:lpstr>四、全微分形式的不变性</vt:lpstr>
      <vt:lpstr>回顾：微分形式的不变性</vt:lpstr>
      <vt:lpstr>小结</vt:lpstr>
      <vt:lpstr>作业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高等数学（下册）</dc:title>
  <dc:creator>cjl</dc:creator>
  <cp:lastModifiedBy>SONY</cp:lastModifiedBy>
  <cp:revision>767</cp:revision>
  <dcterms:created xsi:type="dcterms:W3CDTF">2010-09-04T05:21:04Z</dcterms:created>
  <dcterms:modified xsi:type="dcterms:W3CDTF">2023-03-15T03:28:43Z</dcterms:modified>
</cp:coreProperties>
</file>