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894" r:id="rId2"/>
  </p:sldMasterIdLst>
  <p:notesMasterIdLst>
    <p:notesMasterId r:id="rId26"/>
  </p:notesMasterIdLst>
  <p:handoutMasterIdLst>
    <p:handoutMasterId r:id="rId27"/>
  </p:handoutMasterIdLst>
  <p:sldIdLst>
    <p:sldId id="307" r:id="rId3"/>
    <p:sldId id="282" r:id="rId4"/>
    <p:sldId id="283" r:id="rId5"/>
    <p:sldId id="284" r:id="rId6"/>
    <p:sldId id="280" r:id="rId7"/>
    <p:sldId id="286" r:id="rId8"/>
    <p:sldId id="291" r:id="rId9"/>
    <p:sldId id="289" r:id="rId10"/>
    <p:sldId id="288" r:id="rId11"/>
    <p:sldId id="287" r:id="rId12"/>
    <p:sldId id="292" r:id="rId13"/>
    <p:sldId id="293" r:id="rId14"/>
    <p:sldId id="285" r:id="rId15"/>
    <p:sldId id="295" r:id="rId16"/>
    <p:sldId id="297" r:id="rId17"/>
    <p:sldId id="298" r:id="rId18"/>
    <p:sldId id="300" r:id="rId19"/>
    <p:sldId id="302" r:id="rId20"/>
    <p:sldId id="303" r:id="rId21"/>
    <p:sldId id="301" r:id="rId22"/>
    <p:sldId id="294" r:id="rId23"/>
    <p:sldId id="306" r:id="rId24"/>
    <p:sldId id="305" r:id="rId2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99"/>
    <a:srgbClr val="FF0000"/>
    <a:srgbClr val="33CC33"/>
    <a:srgbClr val="FFFF66"/>
    <a:srgbClr val="00CC66"/>
    <a:srgbClr val="FFCC66"/>
    <a:srgbClr val="FFFF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31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2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25.wmf"/><Relationship Id="rId1" Type="http://schemas.openxmlformats.org/officeDocument/2006/relationships/image" Target="../media/image3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25.wmf"/><Relationship Id="rId1" Type="http://schemas.openxmlformats.org/officeDocument/2006/relationships/image" Target="../media/image3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25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3" Type="http://schemas.openxmlformats.org/officeDocument/2006/relationships/image" Target="../media/image46.wmf"/><Relationship Id="rId7" Type="http://schemas.openxmlformats.org/officeDocument/2006/relationships/image" Target="../media/image50.wmf"/><Relationship Id="rId2" Type="http://schemas.openxmlformats.org/officeDocument/2006/relationships/image" Target="../media/image45.wmf"/><Relationship Id="rId1" Type="http://schemas.openxmlformats.org/officeDocument/2006/relationships/image" Target="../media/image44.wmf"/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9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3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8.wmf"/><Relationship Id="rId7" Type="http://schemas.openxmlformats.org/officeDocument/2006/relationships/image" Target="../media/image11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5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4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5.wmf"/><Relationship Id="rId4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2873510-2344-4DF4-83DA-F55A0CE6BCD8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FC13F30-BDC1-418C-9B4B-0A6BF560560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6F94F77-D918-46EB-BBDD-E73F79321A0A}" type="datetimeFigureOut">
              <a:rPr lang="zh-CN" altLang="en-US"/>
              <a:pPr>
                <a:defRPr/>
              </a:pPr>
              <a:t>2023/3/16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5329DC9-31D2-406F-9FC5-94DB0DB337F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第</a:t>
            </a:r>
            <a:r>
              <a:rPr lang="en-US" altLang="zh-CN" smtClean="0"/>
              <a:t>3</a:t>
            </a:r>
            <a:r>
              <a:rPr lang="zh-CN" altLang="en-US" smtClean="0"/>
              <a:t>题可作为堂上练习题用以说明全微分形式不变性。</a:t>
            </a:r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5EA83FC-F2D5-4504-81CF-262811BC44CE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9C61BC58-6921-405B-B6FF-258336D461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644F9D-D6F4-4FD1-89B4-CE4E85B9EAEE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87A9ED-2BC3-4B97-8416-D6406678E5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29AA0F-5F4C-46C9-B577-D0C007446607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7A94A9-63C3-4E02-8EEE-C8E7FBDEF4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C72FA4-CA04-4CA0-A331-EDF8826BA9D4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E3A844-C177-4C0F-9AFA-C9DEEDCF7F8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920509-BE4C-4B4C-AD95-364D6214B3C6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D039F-96CC-42BB-9996-C65603F78A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05D776-6478-4C1A-9868-84EC2FC8209F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27E62A-9155-46B7-A6DF-7FD168D94F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562AA6-8707-4F69-8FF9-C255C165A706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A7E04-1D60-4481-8FE3-117D445BEB4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B1ACA-845B-48C7-B523-C967A13E7AB5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4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B8C815-C59E-45A7-8438-A36A07C90D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8497B7-4984-44B3-A4C3-635C168DD7B7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B8C29-F9EA-4552-9CC0-90087AF42D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03999-6545-4065-8691-0A77D345313F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44B6D-1607-4B4D-8EDD-A308B1D5675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86745D-8AB1-4270-82F4-FB7BB48D9674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9D058-6BBF-4574-86E6-24C76F16B1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E2FA9-C95E-4A50-87D8-3DE06F706431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06F8D5-2C95-44AF-B816-638E16B2F07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142DE0-5414-43EF-B8BE-DCB93C46367F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0E3C50-4BB3-44F9-9F18-80516EA72FF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F429CD-0252-4AAC-9530-7D767AB00384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5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B835FB-9781-47AE-8925-F2E16E7784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标题，内容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CBF9FD-2A6E-4D66-95C6-4BA4FC62D8D1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F33ECB-0404-434F-BEC6-5B9BEC3E340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97F1C9-3CDD-4FCB-B510-A2B45D821C5D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7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7FDCFC-FBAF-45E5-AE46-BCF9D8C41C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FC7D3-A0B2-45C2-BC72-9E2884297CD5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894FC-7E73-4274-A2D2-41BB7A17E6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2D6194-D3C2-4D13-8CCE-F73E2852F214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7DB34-CDE0-42DC-AA39-E253896782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4D3CE-3D71-4A1B-804F-394A97017FD5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017585-84C5-4DCA-BD16-F6BF264602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9B905D-261D-4319-A007-E525EED31888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A6DAAA-6895-4C08-B98C-573E437BBF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3C6DF2-F578-4F6C-94F1-931A98A1465B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83AF79-3024-4714-9D33-35ABE9D0FA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C82BC4-8CA8-43DF-B9AE-A9A3218F971D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0CCF84-5169-477B-AD82-AF6E03AA43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D328A7-F53F-4170-B10E-A6B13D55986A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9DE616-C2A4-4678-9C52-68A94D4A8B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1946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9A6032B-0DA9-4C85-8CB6-385F2F756314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52D2AA70-0A98-48B1-8F62-CF3190C37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99" r:id="rId1"/>
    <p:sldLayoutId id="2147485677" r:id="rId2"/>
    <p:sldLayoutId id="2147485678" r:id="rId3"/>
    <p:sldLayoutId id="2147485679" r:id="rId4"/>
    <p:sldLayoutId id="2147485680" r:id="rId5"/>
    <p:sldLayoutId id="2147485681" r:id="rId6"/>
    <p:sldLayoutId id="2147485682" r:id="rId7"/>
    <p:sldLayoutId id="2147485683" r:id="rId8"/>
    <p:sldLayoutId id="2147485684" r:id="rId9"/>
    <p:sldLayoutId id="2147485685" r:id="rId10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0483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1" name="日期占位符 6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0158045-AC28-4E07-B37D-D6A545FEF638}" type="datetimeFigureOut">
              <a:rPr lang="zh-CN" altLang="en-US"/>
              <a:pPr>
                <a:defRPr/>
              </a:pPr>
              <a:t>2023/3/16</a:t>
            </a:fld>
            <a:endParaRPr lang="zh-CN" altLang="en-US"/>
          </a:p>
        </p:txBody>
      </p:sp>
      <p:sp>
        <p:nvSpPr>
          <p:cNvPr id="16" name="页脚占位符 7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7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>
                <a:solidFill>
                  <a:srgbClr val="000000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76BD2724-37CB-4CD8-B7E3-D2660BF37C6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6" r:id="rId1"/>
    <p:sldLayoutId id="2147485687" r:id="rId2"/>
    <p:sldLayoutId id="2147485688" r:id="rId3"/>
    <p:sldLayoutId id="2147485689" r:id="rId4"/>
    <p:sldLayoutId id="2147485690" r:id="rId5"/>
    <p:sldLayoutId id="2147485691" r:id="rId6"/>
    <p:sldLayoutId id="2147485692" r:id="rId7"/>
    <p:sldLayoutId id="2147485693" r:id="rId8"/>
    <p:sldLayoutId id="2147485694" r:id="rId9"/>
    <p:sldLayoutId id="2147485695" r:id="rId10"/>
    <p:sldLayoutId id="2147485696" r:id="rId11"/>
    <p:sldLayoutId id="2147485697" r:id="rId12"/>
    <p:sldLayoutId id="2147485698" r:id="rId13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4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28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8.bin"/><Relationship Id="rId4" Type="http://schemas.openxmlformats.org/officeDocument/2006/relationships/oleObject" Target="../embeddings/oleObject3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44.bin"/><Relationship Id="rId4" Type="http://schemas.openxmlformats.org/officeDocument/2006/relationships/oleObject" Target="../embeddings/oleObject43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9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48.bin"/><Relationship Id="rId5" Type="http://schemas.openxmlformats.org/officeDocument/2006/relationships/oleObject" Target="../embeddings/oleObject47.bin"/><Relationship Id="rId4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oleObject" Target="../embeddings/oleObject53.bin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56.bin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5.bin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4.bin"/><Relationship Id="rId9" Type="http://schemas.openxmlformats.org/officeDocument/2006/relationships/oleObject" Target="../embeddings/oleObject59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63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oleObject" Target="../embeddings/oleObject6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5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1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 idx="4294967295"/>
          </p:nvPr>
        </p:nvSpPr>
        <p:spPr>
          <a:xfrm>
            <a:off x="685800" y="1752600"/>
            <a:ext cx="7772400" cy="1830388"/>
          </a:xfrm>
        </p:spPr>
        <p:txBody>
          <a:bodyPr anchor="b"/>
          <a:lstStyle/>
          <a:p>
            <a:pPr algn="r">
              <a:defRPr/>
            </a:pPr>
            <a:r>
              <a:rPr lang="zh-CN" altLang="en-US" sz="4000" smtClean="0">
                <a:effectLst/>
              </a:rPr>
              <a:t>第九章  多元函数微分法及其应用</a:t>
            </a:r>
            <a:endParaRPr lang="en-US" altLang="zh-CN" sz="4000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2531" name="副标题 4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第五节</a:t>
            </a:r>
            <a:r>
              <a:rPr lang="en-US" altLang="zh-CN" sz="3600" smtClean="0">
                <a:solidFill>
                  <a:schemeClr val="tx2"/>
                </a:solidFill>
              </a:rPr>
              <a:t>    </a:t>
            </a:r>
            <a:r>
              <a:rPr lang="zh-CN" altLang="en-US" sz="3600" smtClean="0">
                <a:solidFill>
                  <a:schemeClr val="tx2"/>
                </a:solidFill>
              </a:rPr>
              <a:t>隐函数的求导公式</a:t>
            </a:r>
            <a:endParaRPr lang="en-US" altLang="zh-CN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632450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验证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+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− 1 = 0</a:t>
            </a:r>
            <a:r>
              <a:rPr lang="zh-CN" altLang="en-US" smtClean="0"/>
              <a:t> 在点 </a:t>
            </a:r>
            <a:r>
              <a:rPr lang="en-US" altLang="zh-CN" smtClean="0"/>
              <a:t>(0, 1) </a:t>
            </a:r>
            <a:r>
              <a:rPr lang="zh-CN" altLang="en-US" smtClean="0"/>
              <a:t>的某邻域内能唯一确定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一个有连续导数，且当 </a:t>
            </a:r>
            <a:r>
              <a:rPr lang="en-US" altLang="zh-CN" i="1" smtClean="0"/>
              <a:t>x</a:t>
            </a:r>
            <a:r>
              <a:rPr lang="en-US" altLang="zh-CN" smtClean="0"/>
              <a:t> = 0 </a:t>
            </a:r>
            <a:r>
              <a:rPr lang="zh-CN" altLang="en-US" smtClean="0"/>
              <a:t>时 </a:t>
            </a:r>
            <a:r>
              <a:rPr lang="en-US" altLang="zh-CN" i="1" smtClean="0"/>
              <a:t>y</a:t>
            </a:r>
            <a:r>
              <a:rPr lang="en-US" altLang="zh-CN" smtClean="0"/>
              <a:t> = 1 </a:t>
            </a:r>
            <a:r>
              <a:rPr lang="zh-CN" altLang="en-US" smtClean="0"/>
              <a:t>的隐函数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求该函数的一、二阶导数在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0</a:t>
            </a:r>
            <a:r>
              <a:rPr lang="zh-CN" altLang="en-US" smtClean="0">
                <a:solidFill>
                  <a:srgbClr val="FF0000"/>
                </a:solidFill>
              </a:rPr>
              <a:t> 处的值．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证明：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+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− 1</a:t>
            </a:r>
            <a:r>
              <a:rPr lang="zh-CN" altLang="en-US" smtClean="0"/>
              <a:t>，则</a:t>
            </a:r>
            <a:r>
              <a:rPr lang="en-US" altLang="zh-CN" i="1" smtClean="0"/>
              <a:t> 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i="1" smtClean="0"/>
              <a:t> </a:t>
            </a:r>
            <a:r>
              <a:rPr lang="en-US" altLang="zh-CN" smtClean="0"/>
              <a:t>= 2</a:t>
            </a:r>
            <a:r>
              <a:rPr lang="en-US" altLang="zh-CN" i="1" smtClean="0"/>
              <a:t>x</a:t>
            </a:r>
            <a:r>
              <a:rPr lang="zh-CN" altLang="en-US" smtClean="0"/>
              <a:t>，</a:t>
            </a:r>
            <a:r>
              <a:rPr lang="en-US" altLang="zh-CN" i="1" smtClean="0"/>
              <a:t> 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y</a:t>
            </a:r>
            <a:r>
              <a:rPr lang="en-US" altLang="zh-CN" i="1" smtClean="0"/>
              <a:t> </a:t>
            </a:r>
            <a:r>
              <a:rPr lang="en-US" altLang="zh-CN" smtClean="0"/>
              <a:t>= 2</a:t>
            </a:r>
            <a:r>
              <a:rPr lang="en-US" altLang="zh-CN" i="1" smtClean="0"/>
              <a:t>y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r>
              <a:rPr lang="zh-CN" altLang="en-US" smtClean="0"/>
              <a:t>因为</a:t>
            </a:r>
            <a:endParaRPr lang="en-US" altLang="zh-CN" smtClean="0"/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2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所以</a:t>
            </a:r>
          </a:p>
        </p:txBody>
      </p:sp>
      <p:graphicFrame>
        <p:nvGraphicFramePr>
          <p:cNvPr id="57348" name="Object 4"/>
          <p:cNvGraphicFramePr>
            <a:graphicFrameLocks noChangeAspect="1"/>
          </p:cNvGraphicFramePr>
          <p:nvPr/>
        </p:nvGraphicFramePr>
        <p:xfrm>
          <a:off x="1390650" y="5078413"/>
          <a:ext cx="3451225" cy="965200"/>
        </p:xfrm>
        <a:graphic>
          <a:graphicData uri="http://schemas.openxmlformats.org/presentationml/2006/ole">
            <p:oleObj spid="_x0000_s7170" name="Equation" r:id="rId4" imgW="1726920" imgH="48240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2998788" y="5114925"/>
            <a:ext cx="1928812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4" name="Object 11"/>
          <p:cNvGraphicFramePr>
            <a:graphicFrameLocks noChangeAspect="1"/>
          </p:cNvGraphicFramePr>
          <p:nvPr/>
        </p:nvGraphicFramePr>
        <p:xfrm>
          <a:off x="1147763" y="3451225"/>
          <a:ext cx="6926262" cy="1371600"/>
        </p:xfrm>
        <a:graphic>
          <a:graphicData uri="http://schemas.openxmlformats.org/presentationml/2006/ole">
            <p:oleObj spid="_x0000_s7171" name="Equation" r:id="rId5" imgW="3466800" imgH="68580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3198813" y="3917950"/>
            <a:ext cx="1655762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854575" y="3503613"/>
            <a:ext cx="2160588" cy="1314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7015163" y="3917950"/>
            <a:ext cx="1096962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1312863" y="2701925"/>
          <a:ext cx="2259012" cy="914400"/>
        </p:xfrm>
        <a:graphic>
          <a:graphicData uri="http://schemas.openxmlformats.org/presentationml/2006/ole">
            <p:oleObj spid="_x0000_s7172" name="Equation" r:id="rId6" imgW="1130040" imgH="457200" progId="Equation.DSMT4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147763" y="3878263"/>
          <a:ext cx="4338637" cy="939800"/>
        </p:xfrm>
        <a:graphic>
          <a:graphicData uri="http://schemas.openxmlformats.org/presentationml/2006/ole">
            <p:oleObj spid="_x0000_s7173" name="Equation" r:id="rId7" imgW="2171520" imgH="46980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603750" y="3917950"/>
            <a:ext cx="968375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加号 14"/>
          <p:cNvSpPr>
            <a:spLocks noChangeAspect="1"/>
          </p:cNvSpPr>
          <p:nvPr/>
        </p:nvSpPr>
        <p:spPr>
          <a:xfrm rot="2700000">
            <a:off x="5349082" y="3820318"/>
            <a:ext cx="1073150" cy="1071563"/>
          </a:xfrm>
          <a:prstGeom prst="mathPlus">
            <a:avLst>
              <a:gd name="adj1" fmla="val 161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5" name="组合 38"/>
          <p:cNvGrpSpPr>
            <a:grpSpLocks/>
          </p:cNvGrpSpPr>
          <p:nvPr/>
        </p:nvGrpSpPr>
        <p:grpSpPr bwMode="auto">
          <a:xfrm>
            <a:off x="5857875" y="1173163"/>
            <a:ext cx="2160588" cy="68262"/>
            <a:chOff x="6715140" y="4572008"/>
            <a:chExt cx="1571636" cy="68260"/>
          </a:xfrm>
        </p:grpSpPr>
        <p:cxnSp>
          <p:nvCxnSpPr>
            <p:cNvPr id="17" name="直接连接符 16"/>
            <p:cNvCxnSpPr/>
            <p:nvPr/>
          </p:nvCxnSpPr>
          <p:spPr>
            <a:xfrm>
              <a:off x="6715140" y="4572008"/>
              <a:ext cx="1571636" cy="158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715140" y="4638681"/>
              <a:ext cx="1571636" cy="158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12" grpId="0" animBg="1"/>
      <p:bldP spid="13" grpId="0" animBg="1"/>
      <p:bldP spid="10" grpId="0" animBg="1"/>
      <p:bldP spid="15" grpId="0" animBg="1"/>
      <p:bldP spid="15" grpId="1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zh-CN" altLang="en-US" smtClean="0"/>
              <a:t>    </a:t>
            </a:r>
            <a:endParaRPr lang="en-US" altLang="zh-CN" smtClean="0"/>
          </a:p>
          <a:p>
            <a:pPr>
              <a:lnSpc>
                <a:spcPct val="200000"/>
              </a:lnSpc>
            </a:pPr>
            <a:endParaRPr lang="en-US" altLang="zh-CN" smtClean="0"/>
          </a:p>
          <a:p>
            <a:pPr>
              <a:lnSpc>
                <a:spcPct val="200000"/>
              </a:lnSpc>
            </a:pPr>
            <a:r>
              <a:rPr lang="zh-CN" altLang="en-US" smtClean="0"/>
              <a:t>  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事实上，</a:t>
            </a:r>
            <a:r>
              <a:rPr lang="en-US" altLang="zh-CN" i="1" smtClean="0">
                <a:solidFill>
                  <a:srgbClr val="000000"/>
                </a:solidFill>
              </a:rPr>
              <a:t>F 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z</a:t>
            </a:r>
            <a:r>
              <a:rPr lang="en-US" altLang="zh-CN" smtClean="0">
                <a:solidFill>
                  <a:srgbClr val="000000"/>
                </a:solidFill>
              </a:rPr>
              <a:t>) = 0</a:t>
            </a:r>
            <a:endParaRPr lang="zh-CN" altLang="en-US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定理的推广</a:t>
            </a:r>
            <a:endParaRPr lang="zh-CN" altLang="en-US" dirty="0"/>
          </a:p>
        </p:txBody>
      </p:sp>
      <p:grpSp>
        <p:nvGrpSpPr>
          <p:cNvPr id="8201" name="组合 9"/>
          <p:cNvGrpSpPr>
            <a:grpSpLocks/>
          </p:cNvGrpSpPr>
          <p:nvPr/>
        </p:nvGrpSpPr>
        <p:grpSpPr bwMode="auto">
          <a:xfrm>
            <a:off x="1171575" y="1485900"/>
            <a:ext cx="5657850" cy="1016000"/>
            <a:chOff x="1743075" y="1443037"/>
            <a:chExt cx="5657850" cy="1015663"/>
          </a:xfrm>
        </p:grpSpPr>
        <p:sp>
          <p:nvSpPr>
            <p:cNvPr id="8218" name="矩形 8"/>
            <p:cNvSpPr>
              <a:spLocks noChangeArrowheads="1"/>
            </p:cNvSpPr>
            <p:nvPr/>
          </p:nvSpPr>
          <p:spPr bwMode="auto">
            <a:xfrm>
              <a:off x="1743075" y="1720036"/>
              <a:ext cx="1521570" cy="46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= 0</a:t>
              </a:r>
              <a:endParaRPr lang="zh-CN" altLang="en-US"/>
            </a:p>
          </p:txBody>
        </p:sp>
        <p:graphicFrame>
          <p:nvGraphicFramePr>
            <p:cNvPr id="8198" name="Object 6"/>
            <p:cNvGraphicFramePr>
              <a:graphicFrameLocks noChangeAspect="1"/>
            </p:cNvGraphicFramePr>
            <p:nvPr/>
          </p:nvGraphicFramePr>
          <p:xfrm>
            <a:off x="5929324" y="1493668"/>
            <a:ext cx="1471601" cy="914400"/>
          </p:xfrm>
          <a:graphic>
            <a:graphicData uri="http://schemas.openxmlformats.org/presentationml/2006/ole">
              <p:oleObj spid="_x0000_s8198" name="Equation" r:id="rId3" imgW="736560" imgH="457200" progId="Equation.DSMT4">
                <p:embed/>
              </p:oleObj>
            </a:graphicData>
          </a:graphic>
        </p:graphicFrame>
        <p:cxnSp>
          <p:nvCxnSpPr>
            <p:cNvPr id="13" name="直接箭头连接符 12"/>
            <p:cNvCxnSpPr/>
            <p:nvPr/>
          </p:nvCxnSpPr>
          <p:spPr bwMode="auto">
            <a:xfrm>
              <a:off x="3373438" y="1950869"/>
              <a:ext cx="251936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20" name="矩形 10"/>
            <p:cNvSpPr>
              <a:spLocks noChangeArrowheads="1"/>
            </p:cNvSpPr>
            <p:nvPr/>
          </p:nvSpPr>
          <p:spPr bwMode="auto">
            <a:xfrm>
              <a:off x="3402449" y="1443037"/>
              <a:ext cx="2339102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在一定的条件下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存在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" name="组合 47"/>
          <p:cNvGrpSpPr>
            <a:grpSpLocks/>
          </p:cNvGrpSpPr>
          <p:nvPr/>
        </p:nvGrpSpPr>
        <p:grpSpPr bwMode="auto">
          <a:xfrm>
            <a:off x="903288" y="2957513"/>
            <a:ext cx="7597775" cy="1016000"/>
            <a:chOff x="902970" y="2957510"/>
            <a:chExt cx="7598120" cy="1015663"/>
          </a:xfrm>
        </p:grpSpPr>
        <p:graphicFrame>
          <p:nvGraphicFramePr>
            <p:cNvPr id="8197" name="Object 5"/>
            <p:cNvGraphicFramePr>
              <a:graphicFrameLocks noChangeAspect="1"/>
            </p:cNvGraphicFramePr>
            <p:nvPr/>
          </p:nvGraphicFramePr>
          <p:xfrm>
            <a:off x="5380065" y="3007969"/>
            <a:ext cx="3121025" cy="914400"/>
          </p:xfrm>
          <a:graphic>
            <a:graphicData uri="http://schemas.openxmlformats.org/presentationml/2006/ole">
              <p:oleObj spid="_x0000_s8197" name="Equation" r:id="rId4" imgW="1562040" imgH="457200" progId="Equation.DSMT4">
                <p:embed/>
              </p:oleObj>
            </a:graphicData>
          </a:graphic>
        </p:graphicFrame>
        <p:sp>
          <p:nvSpPr>
            <p:cNvPr id="8215" name="矩形 8"/>
            <p:cNvSpPr>
              <a:spLocks noChangeArrowheads="1"/>
            </p:cNvSpPr>
            <p:nvPr/>
          </p:nvSpPr>
          <p:spPr bwMode="auto">
            <a:xfrm>
              <a:off x="902970" y="3234509"/>
              <a:ext cx="1795766" cy="46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= 0</a:t>
              </a:r>
              <a:endParaRPr lang="zh-CN" altLang="en-US"/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>
              <a:off x="2801706" y="3465342"/>
              <a:ext cx="2519476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17" name="矩形 18"/>
            <p:cNvSpPr>
              <a:spLocks noChangeArrowheads="1"/>
            </p:cNvSpPr>
            <p:nvPr/>
          </p:nvSpPr>
          <p:spPr bwMode="auto">
            <a:xfrm>
              <a:off x="2830945" y="2957510"/>
              <a:ext cx="2393604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在一定的条件下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存在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5" name="矩形 24"/>
          <p:cNvSpPr>
            <a:spLocks noChangeArrowheads="1"/>
          </p:cNvSpPr>
          <p:nvPr/>
        </p:nvSpPr>
        <p:spPr bwMode="auto">
          <a:xfrm flipH="1">
            <a:off x="6057900" y="2952750"/>
            <a:ext cx="871538" cy="1023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 flipH="1">
            <a:off x="7715250" y="2952750"/>
            <a:ext cx="871538" cy="1023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800" b="1" dirty="0">
                <a:solidFill>
                  <a:srgbClr val="FF0000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?</a:t>
            </a: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5691188" y="5364163"/>
            <a:ext cx="3282950" cy="1276350"/>
            <a:chOff x="3585" y="3379"/>
            <a:chExt cx="2068" cy="804"/>
          </a:xfrm>
        </p:grpSpPr>
        <p:sp>
          <p:nvSpPr>
            <p:cNvPr id="8206" name="Text Box 1031"/>
            <p:cNvSpPr txBox="1">
              <a:spLocks noChangeArrowheads="1"/>
            </p:cNvSpPr>
            <p:nvPr/>
          </p:nvSpPr>
          <p:spPr bwMode="auto">
            <a:xfrm>
              <a:off x="5409" y="3637"/>
              <a:ext cx="24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8207" name="Text Box 1034"/>
            <p:cNvSpPr txBox="1">
              <a:spLocks noChangeArrowheads="1"/>
            </p:cNvSpPr>
            <p:nvPr/>
          </p:nvSpPr>
          <p:spPr bwMode="auto">
            <a:xfrm>
              <a:off x="3585" y="3379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8208" name="Text Box 1035"/>
            <p:cNvSpPr txBox="1">
              <a:spLocks noChangeArrowheads="1"/>
            </p:cNvSpPr>
            <p:nvPr/>
          </p:nvSpPr>
          <p:spPr bwMode="auto">
            <a:xfrm>
              <a:off x="4502" y="3895"/>
              <a:ext cx="1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sp>
          <p:nvSpPr>
            <p:cNvPr id="8209" name="Text Box 1036"/>
            <p:cNvSpPr txBox="1">
              <a:spLocks noChangeArrowheads="1"/>
            </p:cNvSpPr>
            <p:nvPr/>
          </p:nvSpPr>
          <p:spPr bwMode="auto">
            <a:xfrm>
              <a:off x="3585" y="3637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cxnSp>
          <p:nvCxnSpPr>
            <p:cNvPr id="8210" name="直接箭头连接符 32"/>
            <p:cNvCxnSpPr>
              <a:cxnSpLocks noChangeShapeType="1"/>
              <a:stCxn id="8206" idx="1"/>
              <a:endCxn id="8207" idx="3"/>
            </p:cNvCxnSpPr>
            <p:nvPr/>
          </p:nvCxnSpPr>
          <p:spPr bwMode="auto">
            <a:xfrm flipH="1" flipV="1">
              <a:off x="3797" y="3523"/>
              <a:ext cx="1612" cy="25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8211" name="直接箭头连接符 33"/>
            <p:cNvCxnSpPr>
              <a:cxnSpLocks noChangeShapeType="1"/>
              <a:stCxn id="8206" idx="1"/>
              <a:endCxn id="8208" idx="3"/>
            </p:cNvCxnSpPr>
            <p:nvPr/>
          </p:nvCxnSpPr>
          <p:spPr bwMode="auto">
            <a:xfrm flipH="1">
              <a:off x="4693" y="3781"/>
              <a:ext cx="716" cy="25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8212" name="直接箭头连接符 34"/>
            <p:cNvCxnSpPr>
              <a:cxnSpLocks noChangeShapeType="1"/>
              <a:stCxn id="8208" idx="1"/>
              <a:endCxn id="8209" idx="3"/>
            </p:cNvCxnSpPr>
            <p:nvPr/>
          </p:nvCxnSpPr>
          <p:spPr bwMode="auto">
            <a:xfrm flipH="1" flipV="1">
              <a:off x="3786" y="3781"/>
              <a:ext cx="716" cy="25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8213" name="直接箭头连接符 35"/>
            <p:cNvCxnSpPr>
              <a:cxnSpLocks noChangeShapeType="1"/>
              <a:stCxn id="8206" idx="1"/>
              <a:endCxn id="8209" idx="3"/>
            </p:cNvCxnSpPr>
            <p:nvPr/>
          </p:nvCxnSpPr>
          <p:spPr bwMode="auto">
            <a:xfrm flipH="1">
              <a:off x="3786" y="3781"/>
              <a:ext cx="1623" cy="0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8214" name="直接箭头连接符 36"/>
            <p:cNvCxnSpPr>
              <a:cxnSpLocks noChangeShapeType="1"/>
              <a:stCxn id="8208" idx="1"/>
              <a:endCxn id="8207" idx="3"/>
            </p:cNvCxnSpPr>
            <p:nvPr/>
          </p:nvCxnSpPr>
          <p:spPr bwMode="auto">
            <a:xfrm flipH="1" flipV="1">
              <a:off x="3797" y="3523"/>
              <a:ext cx="705" cy="516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</p:grpSp>
      <p:graphicFrame>
        <p:nvGraphicFramePr>
          <p:cNvPr id="46087" name="Object 4"/>
          <p:cNvGraphicFramePr>
            <a:graphicFrameLocks noChangeAspect="1"/>
          </p:cNvGraphicFramePr>
          <p:nvPr/>
        </p:nvGraphicFramePr>
        <p:xfrm>
          <a:off x="3557588" y="4143375"/>
          <a:ext cx="2613025" cy="838200"/>
        </p:xfrm>
        <a:graphic>
          <a:graphicData uri="http://schemas.openxmlformats.org/presentationml/2006/ole">
            <p:oleObj spid="_x0000_s8194" name="Equation" r:id="rId5" imgW="1307880" imgH="419040" progId="Equation.DSMT4">
              <p:embed/>
            </p:oleObj>
          </a:graphicData>
        </a:graphic>
      </p:graphicFrame>
      <p:graphicFrame>
        <p:nvGraphicFramePr>
          <p:cNvPr id="46089" name="Object 3"/>
          <p:cNvGraphicFramePr>
            <a:graphicFrameLocks noChangeAspect="1"/>
          </p:cNvGraphicFramePr>
          <p:nvPr/>
        </p:nvGraphicFramePr>
        <p:xfrm>
          <a:off x="6127750" y="4160838"/>
          <a:ext cx="1852613" cy="889000"/>
        </p:xfrm>
        <a:graphic>
          <a:graphicData uri="http://schemas.openxmlformats.org/presentationml/2006/ole">
            <p:oleObj spid="_x0000_s8195" name="Equation" r:id="rId6" imgW="927000" imgH="444240" progId="Equation.DSMT4">
              <p:embed/>
            </p:oleObj>
          </a:graphicData>
        </a:graphic>
      </p:graphicFrame>
      <p:graphicFrame>
        <p:nvGraphicFramePr>
          <p:cNvPr id="46088" name="Object 4"/>
          <p:cNvGraphicFramePr>
            <a:graphicFrameLocks noChangeAspect="1"/>
          </p:cNvGraphicFramePr>
          <p:nvPr/>
        </p:nvGraphicFramePr>
        <p:xfrm>
          <a:off x="6127750" y="4156075"/>
          <a:ext cx="2587625" cy="812800"/>
        </p:xfrm>
        <a:graphic>
          <a:graphicData uri="http://schemas.openxmlformats.org/presentationml/2006/ole">
            <p:oleObj spid="_x0000_s8196" name="Equation" r:id="rId7" imgW="12952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6" grpId="0" animBg="1"/>
      <p:bldP spid="26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  <a:defRPr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  <a:defRPr/>
            </a:pPr>
            <a:r>
              <a:rPr lang="zh-CN" altLang="en-US" dirty="0" smtClean="0">
                <a:solidFill>
                  <a:srgbClr val="0000FF"/>
                </a:solidFill>
              </a:rPr>
              <a:t>定理：</a:t>
            </a:r>
            <a:r>
              <a:rPr lang="zh-CN" altLang="en-US" dirty="0" smtClean="0"/>
              <a:t>若下列三个条件同时满足：</a:t>
            </a:r>
            <a:endParaRPr lang="en-US" altLang="zh-CN" dirty="0" smtClean="0"/>
          </a:p>
          <a:p>
            <a:pPr marL="566737" indent="-457200">
              <a:buClr>
                <a:srgbClr val="0000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 smtClean="0"/>
              <a:t> </a:t>
            </a:r>
            <a:r>
              <a:rPr lang="en-US" altLang="zh-CN" i="1" dirty="0" smtClean="0">
                <a:solidFill>
                  <a:srgbClr val="000000"/>
                </a:solidFill>
              </a:rPr>
              <a:t>F</a:t>
            </a:r>
            <a:r>
              <a:rPr lang="en-US" altLang="zh-CN" dirty="0" smtClean="0">
                <a:solidFill>
                  <a:srgbClr val="000000"/>
                </a:solidFill>
              </a:rPr>
              <a:t>(</a:t>
            </a:r>
            <a:r>
              <a:rPr lang="en-US" altLang="zh-CN" i="1" dirty="0" smtClean="0">
                <a:solidFill>
                  <a:srgbClr val="000000"/>
                </a:solidFill>
              </a:rPr>
              <a:t>x</a:t>
            </a:r>
            <a:r>
              <a:rPr lang="en-US" altLang="zh-CN" dirty="0" smtClean="0">
                <a:solidFill>
                  <a:srgbClr val="000000"/>
                </a:solidFill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</a:rPr>
              <a:t>y</a:t>
            </a:r>
            <a:r>
              <a:rPr lang="en-US" altLang="zh-CN" dirty="0" smtClean="0">
                <a:solidFill>
                  <a:srgbClr val="000000"/>
                </a:solidFill>
              </a:rPr>
              <a:t>, </a:t>
            </a:r>
            <a:r>
              <a:rPr lang="en-US" altLang="zh-CN" i="1" dirty="0" smtClean="0">
                <a:solidFill>
                  <a:srgbClr val="000000"/>
                </a:solidFill>
              </a:rPr>
              <a:t>z</a:t>
            </a:r>
            <a:r>
              <a:rPr lang="en-US" altLang="zh-CN" dirty="0" smtClean="0">
                <a:solidFill>
                  <a:srgbClr val="000000"/>
                </a:solidFill>
              </a:rPr>
              <a:t>)</a:t>
            </a:r>
            <a:r>
              <a:rPr lang="zh-CN" altLang="en-US" dirty="0" smtClean="0">
                <a:solidFill>
                  <a:srgbClr val="000000"/>
                </a:solidFill>
              </a:rPr>
              <a:t> </a:t>
            </a:r>
            <a:r>
              <a:rPr lang="zh-CN" altLang="en-US" dirty="0" smtClean="0"/>
              <a:t>在点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的某邻域内有连续的偏导数，</a:t>
            </a:r>
            <a:endParaRPr lang="en-US" altLang="zh-CN" dirty="0" smtClean="0"/>
          </a:p>
          <a:p>
            <a:pPr marL="566737" indent="-457200">
              <a:buClr>
                <a:srgbClr val="0000FF"/>
              </a:buClr>
              <a:buSzPct val="100000"/>
              <a:buFont typeface="+mj-ea"/>
              <a:buAutoNum type="circleNumDbPlain"/>
              <a:defRPr/>
            </a:pPr>
            <a:r>
              <a:rPr lang="zh-CN" altLang="en-US" dirty="0" smtClean="0"/>
              <a:t>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566737" indent="-457200">
              <a:buClr>
                <a:srgbClr val="0000FF"/>
              </a:buClr>
              <a:buSzPct val="100000"/>
              <a:buFont typeface="+mj-ea"/>
              <a:buAutoNum type="circleNumDbPlain"/>
              <a:defRPr/>
            </a:pPr>
            <a:r>
              <a:rPr lang="en-US" altLang="zh-CN" dirty="0" smtClean="0"/>
              <a:t>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z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FF0000"/>
                </a:solidFill>
                <a:sym typeface="Symbol"/>
              </a:rPr>
              <a:t>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566737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/>
              <a:t>则方程 </a:t>
            </a:r>
            <a:r>
              <a:rPr lang="en-US" altLang="zh-CN" i="1" dirty="0" smtClean="0">
                <a:solidFill>
                  <a:srgbClr val="0000FF"/>
                </a:solidFill>
              </a:rPr>
              <a:t>F 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en-US" altLang="zh-CN" i="1" dirty="0" smtClean="0">
                <a:solidFill>
                  <a:srgbClr val="0000FF"/>
                </a:solidFill>
              </a:rPr>
              <a:t>y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en-US" altLang="zh-CN" i="1" dirty="0" smtClean="0">
                <a:solidFill>
                  <a:srgbClr val="0000FF"/>
                </a:solidFill>
              </a:rPr>
              <a:t>z</a:t>
            </a:r>
            <a:r>
              <a:rPr lang="en-US" altLang="zh-CN" dirty="0" smtClean="0">
                <a:solidFill>
                  <a:srgbClr val="0000FF"/>
                </a:solidFill>
              </a:rPr>
              <a:t>) = 0</a:t>
            </a:r>
            <a:r>
              <a:rPr lang="zh-CN" altLang="en-US" dirty="0" smtClean="0"/>
              <a:t> 在点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的某邻域内总能唯一</a:t>
            </a:r>
            <a:endParaRPr lang="en-US" altLang="zh-CN" dirty="0" smtClean="0"/>
          </a:p>
          <a:p>
            <a:pPr marL="566737" indent="-457200"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/>
              <a:t>确定一个连续且具有连续偏导数的函数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z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i="1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 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marL="566737" indent="-457200">
              <a:lnSpc>
                <a:spcPct val="20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  <a:defRPr/>
            </a:pPr>
            <a:r>
              <a:rPr lang="zh-CN" altLang="en-US" dirty="0" smtClean="0"/>
              <a:t>满足 </a:t>
            </a:r>
            <a:r>
              <a:rPr lang="en-US" altLang="zh-CN" i="1" dirty="0" smtClean="0"/>
              <a:t>z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zh-CN" altLang="en-US" dirty="0" smtClean="0"/>
              <a:t> 且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定理的推广</a:t>
            </a:r>
            <a:r>
              <a:rPr lang="zh-CN" altLang="en-US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P.87</a:t>
            </a:r>
            <a:r>
              <a:rPr lang="zh-CN" altLang="en-US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3308350" y="5043488"/>
          <a:ext cx="3121025" cy="914400"/>
        </p:xfrm>
        <a:graphic>
          <a:graphicData uri="http://schemas.openxmlformats.org/presentationml/2006/ole">
            <p:oleObj spid="_x0000_s9218" name="Equation" r:id="rId3" imgW="1562040" imgH="457200" progId="Equation.DSMT4">
              <p:embed/>
            </p:oleObj>
          </a:graphicData>
        </a:graphic>
      </p:graphicFrame>
      <p:grpSp>
        <p:nvGrpSpPr>
          <p:cNvPr id="9222" name="组合 16"/>
          <p:cNvGrpSpPr>
            <a:grpSpLocks/>
          </p:cNvGrpSpPr>
          <p:nvPr/>
        </p:nvGrpSpPr>
        <p:grpSpPr bwMode="auto">
          <a:xfrm>
            <a:off x="773113" y="1485900"/>
            <a:ext cx="7597775" cy="1016000"/>
            <a:chOff x="902970" y="2957510"/>
            <a:chExt cx="7598120" cy="1015663"/>
          </a:xfrm>
        </p:grpSpPr>
        <p:graphicFrame>
          <p:nvGraphicFramePr>
            <p:cNvPr id="9219" name="Object 4"/>
            <p:cNvGraphicFramePr>
              <a:graphicFrameLocks noChangeAspect="1"/>
            </p:cNvGraphicFramePr>
            <p:nvPr/>
          </p:nvGraphicFramePr>
          <p:xfrm>
            <a:off x="5380065" y="3007969"/>
            <a:ext cx="3121025" cy="914400"/>
          </p:xfrm>
          <a:graphic>
            <a:graphicData uri="http://schemas.openxmlformats.org/presentationml/2006/ole">
              <p:oleObj spid="_x0000_s9219" name="Equation" r:id="rId4" imgW="1562040" imgH="457200" progId="Equation.DSMT4">
                <p:embed/>
              </p:oleObj>
            </a:graphicData>
          </a:graphic>
        </p:graphicFrame>
        <p:sp>
          <p:nvSpPr>
            <p:cNvPr id="9223" name="矩形 8"/>
            <p:cNvSpPr>
              <a:spLocks noChangeArrowheads="1"/>
            </p:cNvSpPr>
            <p:nvPr/>
          </p:nvSpPr>
          <p:spPr bwMode="auto">
            <a:xfrm>
              <a:off x="902970" y="3234509"/>
              <a:ext cx="1795766" cy="46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= 0</a:t>
              </a:r>
              <a:endParaRPr lang="zh-CN" altLang="en-US"/>
            </a:p>
          </p:txBody>
        </p:sp>
        <p:cxnSp>
          <p:nvCxnSpPr>
            <p:cNvPr id="20" name="直接箭头连接符 19"/>
            <p:cNvCxnSpPr/>
            <p:nvPr/>
          </p:nvCxnSpPr>
          <p:spPr bwMode="auto">
            <a:xfrm>
              <a:off x="2801706" y="3465342"/>
              <a:ext cx="2519476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25" name="矩形 20"/>
            <p:cNvSpPr>
              <a:spLocks noChangeArrowheads="1"/>
            </p:cNvSpPr>
            <p:nvPr/>
          </p:nvSpPr>
          <p:spPr bwMode="auto">
            <a:xfrm>
              <a:off x="2830945" y="2957510"/>
              <a:ext cx="2393604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在一定的条件下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存在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28625" y="285750"/>
            <a:ext cx="8229600" cy="4525963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, </a:t>
            </a:r>
            <a:r>
              <a:rPr lang="en-US" altLang="zh-CN" i="1" smtClean="0"/>
              <a:t>xyz</a:t>
            </a:r>
            <a:r>
              <a:rPr lang="en-US" altLang="zh-CN" smtClean="0"/>
              <a:t>)</a:t>
            </a:r>
            <a:r>
              <a:rPr lang="zh-CN" altLang="en-US" smtClean="0"/>
              <a:t>，求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z</a:t>
            </a:r>
            <a:r>
              <a:rPr lang="en-US" altLang="zh-CN" smtClean="0">
                <a:solidFill>
                  <a:srgbClr val="000000"/>
                </a:solidFill>
              </a:rPr>
              <a:t>) = </a:t>
            </a:r>
            <a:r>
              <a:rPr lang="en-US" altLang="zh-CN" i="1" smtClean="0">
                <a:solidFill>
                  <a:srgbClr val="000000"/>
                </a:solidFill>
              </a:rPr>
              <a:t>z</a:t>
            </a:r>
            <a:r>
              <a:rPr lang="en-US" altLang="zh-CN" smtClean="0">
                <a:solidFill>
                  <a:srgbClr val="000000"/>
                </a:solidFill>
              </a:rPr>
              <a:t> −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, </a:t>
            </a:r>
            <a:r>
              <a:rPr lang="en-US" altLang="zh-CN" i="1" smtClean="0"/>
              <a:t>xyz</a:t>
            </a:r>
            <a:r>
              <a:rPr lang="en-US" altLang="zh-CN" smtClean="0"/>
              <a:t>)</a:t>
            </a:r>
            <a:r>
              <a:rPr lang="zh-CN" altLang="en-US" smtClean="0"/>
              <a:t>，则</a:t>
            </a:r>
            <a:r>
              <a:rPr lang="en-US" altLang="zh-CN" smtClean="0"/>
              <a:t>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z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en-US" altLang="zh-CN" smtClean="0"/>
              <a:t>= 0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i="1" smtClean="0">
              <a:solidFill>
                <a:srgbClr val="00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i="1" smtClean="0">
              <a:solidFill>
                <a:srgbClr val="000000"/>
              </a:solidFill>
            </a:endParaRPr>
          </a:p>
        </p:txBody>
      </p:sp>
      <p:graphicFrame>
        <p:nvGraphicFramePr>
          <p:cNvPr id="10242" name="Object 4"/>
          <p:cNvGraphicFramePr>
            <a:graphicFrameLocks noChangeAspect="1"/>
          </p:cNvGraphicFramePr>
          <p:nvPr/>
        </p:nvGraphicFramePr>
        <p:xfrm>
          <a:off x="4714875" y="93663"/>
          <a:ext cx="1901825" cy="863600"/>
        </p:xfrm>
        <a:graphic>
          <a:graphicData uri="http://schemas.openxmlformats.org/presentationml/2006/ole">
            <p:oleObj spid="_x0000_s10242" name="Equation" r:id="rId3" imgW="952200" imgH="431640" progId="Equation.DSMT4">
              <p:embed/>
            </p:oleObj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476375" y="2428875"/>
          <a:ext cx="6191250" cy="1041400"/>
        </p:xfrm>
        <a:graphic>
          <a:graphicData uri="http://schemas.openxmlformats.org/presentationml/2006/ole">
            <p:oleObj spid="_x0000_s10243" name="Equation" r:id="rId4" imgW="3098520" imgH="520560" progId="Equation.DSMT4">
              <p:embed/>
            </p:oleObj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642938" y="1700213"/>
          <a:ext cx="2462212" cy="558800"/>
        </p:xfrm>
        <a:graphic>
          <a:graphicData uri="http://schemas.openxmlformats.org/presentationml/2006/ole">
            <p:oleObj spid="_x0000_s10244" name="Equation" r:id="rId5" imgW="1231560" imgH="279360" progId="Equation.DSMT4">
              <p:embed/>
            </p:oleObj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/>
        </p:nvGraphicFramePr>
        <p:xfrm>
          <a:off x="5978525" y="1700213"/>
          <a:ext cx="2665413" cy="558800"/>
        </p:xfrm>
        <a:graphic>
          <a:graphicData uri="http://schemas.openxmlformats.org/presentationml/2006/ole">
            <p:oleObj spid="_x0000_s10245" name="Equation" r:id="rId6" imgW="1333440" imgH="279360" progId="Equation.DSMT4">
              <p:embed/>
            </p:oleObj>
          </a:graphicData>
        </a:graphic>
      </p:graphicFrame>
      <p:sp>
        <p:nvSpPr>
          <p:cNvPr id="27" name="矩形 26"/>
          <p:cNvSpPr>
            <a:spLocks noChangeArrowheads="1"/>
          </p:cNvSpPr>
          <p:nvPr/>
        </p:nvSpPr>
        <p:spPr bwMode="auto">
          <a:xfrm flipH="1">
            <a:off x="2828925" y="2457450"/>
            <a:ext cx="2471738" cy="1023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300663" y="2457450"/>
            <a:ext cx="2428875" cy="1023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3309938" y="1687513"/>
          <a:ext cx="2463800" cy="584200"/>
        </p:xfrm>
        <a:graphic>
          <a:graphicData uri="http://schemas.openxmlformats.org/presentationml/2006/ole">
            <p:oleObj spid="_x0000_s10246" name="Equation" r:id="rId7" imgW="1231560" imgH="291960" progId="Equation.DSMT4">
              <p:embed/>
            </p:oleObj>
          </a:graphicData>
        </a:graphic>
      </p:graphicFrame>
      <p:graphicFrame>
        <p:nvGraphicFramePr>
          <p:cNvPr id="31" name="Object 7"/>
          <p:cNvGraphicFramePr>
            <a:graphicFrameLocks noChangeAspect="1"/>
          </p:cNvGraphicFramePr>
          <p:nvPr/>
        </p:nvGraphicFramePr>
        <p:xfrm>
          <a:off x="1476375" y="3724275"/>
          <a:ext cx="5761038" cy="1041400"/>
        </p:xfrm>
        <a:graphic>
          <a:graphicData uri="http://schemas.openxmlformats.org/presentationml/2006/ole">
            <p:oleObj spid="_x0000_s10247" name="Equation" r:id="rId8" imgW="2882880" imgH="520560" progId="Equation.DSMT4">
              <p:embed/>
            </p:oleObj>
          </a:graphicData>
        </a:graphic>
      </p:graphicFrame>
      <p:sp>
        <p:nvSpPr>
          <p:cNvPr id="32" name="矩形 31"/>
          <p:cNvSpPr>
            <a:spLocks noChangeArrowheads="1"/>
          </p:cNvSpPr>
          <p:nvPr/>
        </p:nvSpPr>
        <p:spPr bwMode="auto">
          <a:xfrm flipH="1">
            <a:off x="2828925" y="3743325"/>
            <a:ext cx="2232025" cy="1023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5057775" y="3743325"/>
            <a:ext cx="2428875" cy="1023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4" name="Object 8"/>
          <p:cNvGraphicFramePr>
            <a:graphicFrameLocks noChangeAspect="1"/>
          </p:cNvGraphicFramePr>
          <p:nvPr/>
        </p:nvGraphicFramePr>
        <p:xfrm>
          <a:off x="1476375" y="5019675"/>
          <a:ext cx="6165850" cy="1041400"/>
        </p:xfrm>
        <a:graphic>
          <a:graphicData uri="http://schemas.openxmlformats.org/presentationml/2006/ole">
            <p:oleObj spid="_x0000_s10248" name="Equation" r:id="rId9" imgW="3085920" imgH="520560" progId="Equation.DSMT4">
              <p:embed/>
            </p:oleObj>
          </a:graphicData>
        </a:graphic>
      </p:graphicFrame>
      <p:sp>
        <p:nvSpPr>
          <p:cNvPr id="35" name="矩形 34"/>
          <p:cNvSpPr>
            <a:spLocks noChangeArrowheads="1"/>
          </p:cNvSpPr>
          <p:nvPr/>
        </p:nvSpPr>
        <p:spPr bwMode="auto">
          <a:xfrm flipH="1">
            <a:off x="2814638" y="5048250"/>
            <a:ext cx="2471737" cy="1023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5286375" y="5048250"/>
            <a:ext cx="2428875" cy="1023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32" grpId="0" animBg="1"/>
      <p:bldP spid="33" grpId="0" animBg="1"/>
      <p:bldP spid="35" grpId="0" animBg="1"/>
      <p:bldP spid="3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91513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在实际应用中，求方程所确定的多元函数的偏导数时，不一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定非得套用公式，尤其是方程中含有抽象函数时，利用求偏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导数或求微分的过程进行推导更为清楚．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说明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, </a:t>
            </a:r>
            <a:r>
              <a:rPr lang="en-US" altLang="zh-CN" i="1" smtClean="0"/>
              <a:t>xyz</a:t>
            </a:r>
            <a:r>
              <a:rPr lang="en-US" altLang="zh-CN" smtClean="0"/>
              <a:t>)</a:t>
            </a:r>
            <a:r>
              <a:rPr lang="zh-CN" altLang="en-US" smtClean="0"/>
              <a:t>，求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zh-CN" altLang="en-US" smtClean="0"/>
              <a:t>，</a:t>
            </a:r>
            <a:r>
              <a:rPr lang="en-US" altLang="zh-CN" i="1" smtClean="0"/>
              <a:t>v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xyz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① </a:t>
            </a:r>
            <a:r>
              <a:rPr lang="zh-CN" altLang="en-US" smtClean="0"/>
              <a:t>把 </a:t>
            </a:r>
            <a:r>
              <a:rPr lang="en-US" altLang="zh-CN" i="1" smtClean="0"/>
              <a:t>z</a:t>
            </a:r>
            <a:r>
              <a:rPr lang="zh-CN" altLang="en-US" smtClean="0"/>
              <a:t> 看作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的函数，方程两边同时对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/>
              <a:t> 求偏导数，得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4714875" y="93663"/>
          <a:ext cx="1901825" cy="863600"/>
        </p:xfrm>
        <a:graphic>
          <a:graphicData uri="http://schemas.openxmlformats.org/presentationml/2006/ole">
            <p:oleObj spid="_x0000_s11266" name="Equation" r:id="rId3" imgW="952200" imgH="431640" progId="Equation.DSMT4">
              <p:embed/>
            </p:oleObj>
          </a:graphicData>
        </a:graphic>
      </p:graphicFrame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3429000" y="5364163"/>
            <a:ext cx="4489450" cy="1276350"/>
            <a:chOff x="2790" y="3379"/>
            <a:chExt cx="2828" cy="804"/>
          </a:xfrm>
        </p:grpSpPr>
        <p:sp>
          <p:nvSpPr>
            <p:cNvPr id="11288" name="Text Box 1035"/>
            <p:cNvSpPr txBox="1">
              <a:spLocks noChangeArrowheads="1"/>
            </p:cNvSpPr>
            <p:nvPr/>
          </p:nvSpPr>
          <p:spPr bwMode="auto">
            <a:xfrm>
              <a:off x="4549" y="3895"/>
              <a:ext cx="1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cxnSp>
          <p:nvCxnSpPr>
            <p:cNvPr id="11289" name="直接箭头连接符 13"/>
            <p:cNvCxnSpPr>
              <a:cxnSpLocks noChangeShapeType="1"/>
              <a:stCxn id="11292" idx="3"/>
              <a:endCxn id="11291" idx="1"/>
            </p:cNvCxnSpPr>
            <p:nvPr/>
          </p:nvCxnSpPr>
          <p:spPr bwMode="auto">
            <a:xfrm flipV="1">
              <a:off x="3900" y="3523"/>
              <a:ext cx="1072" cy="516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11290" name="Text Box 1031"/>
            <p:cNvSpPr txBox="1">
              <a:spLocks noChangeArrowheads="1"/>
            </p:cNvSpPr>
            <p:nvPr/>
          </p:nvSpPr>
          <p:spPr bwMode="auto">
            <a:xfrm>
              <a:off x="2790" y="3637"/>
              <a:ext cx="18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1291" name="Text Box 1034"/>
            <p:cNvSpPr txBox="1">
              <a:spLocks noChangeArrowheads="1"/>
            </p:cNvSpPr>
            <p:nvPr/>
          </p:nvSpPr>
          <p:spPr bwMode="auto">
            <a:xfrm>
              <a:off x="4972" y="3379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1292" name="Text Box 1035"/>
            <p:cNvSpPr txBox="1">
              <a:spLocks noChangeArrowheads="1"/>
            </p:cNvSpPr>
            <p:nvPr/>
          </p:nvSpPr>
          <p:spPr bwMode="auto">
            <a:xfrm>
              <a:off x="3699" y="3895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11293" name="Text Box 1036"/>
            <p:cNvSpPr txBox="1">
              <a:spLocks noChangeArrowheads="1"/>
            </p:cNvSpPr>
            <p:nvPr/>
          </p:nvSpPr>
          <p:spPr bwMode="auto">
            <a:xfrm>
              <a:off x="5417" y="3637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cxnSp>
          <p:nvCxnSpPr>
            <p:cNvPr id="11294" name="直接箭头连接符 9"/>
            <p:cNvCxnSpPr>
              <a:cxnSpLocks noChangeShapeType="1"/>
              <a:stCxn id="11290" idx="3"/>
              <a:endCxn id="11298" idx="1"/>
            </p:cNvCxnSpPr>
            <p:nvPr/>
          </p:nvCxnSpPr>
          <p:spPr bwMode="auto">
            <a:xfrm flipV="1">
              <a:off x="2970" y="3523"/>
              <a:ext cx="678" cy="25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1295" name="直接箭头连接符 10"/>
            <p:cNvCxnSpPr>
              <a:cxnSpLocks noChangeShapeType="1"/>
              <a:stCxn id="11290" idx="3"/>
              <a:endCxn id="11292" idx="1"/>
            </p:cNvCxnSpPr>
            <p:nvPr/>
          </p:nvCxnSpPr>
          <p:spPr bwMode="auto">
            <a:xfrm>
              <a:off x="2970" y="3781"/>
              <a:ext cx="729" cy="25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1296" name="直接箭头连接符 11"/>
            <p:cNvCxnSpPr>
              <a:cxnSpLocks noChangeShapeType="1"/>
              <a:stCxn id="11292" idx="3"/>
              <a:endCxn id="11293" idx="1"/>
            </p:cNvCxnSpPr>
            <p:nvPr/>
          </p:nvCxnSpPr>
          <p:spPr bwMode="auto">
            <a:xfrm flipV="1">
              <a:off x="3900" y="3781"/>
              <a:ext cx="1517" cy="25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1297" name="直接箭头连接符 12"/>
            <p:cNvCxnSpPr>
              <a:cxnSpLocks noChangeShapeType="1"/>
              <a:stCxn id="11298" idx="3"/>
              <a:endCxn id="11293" idx="1"/>
            </p:cNvCxnSpPr>
            <p:nvPr/>
          </p:nvCxnSpPr>
          <p:spPr bwMode="auto">
            <a:xfrm>
              <a:off x="3871" y="3523"/>
              <a:ext cx="1546" cy="258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11298" name="Text Box 1034"/>
            <p:cNvSpPr txBox="1">
              <a:spLocks noChangeArrowheads="1"/>
            </p:cNvSpPr>
            <p:nvPr/>
          </p:nvSpPr>
          <p:spPr bwMode="auto">
            <a:xfrm>
              <a:off x="3648" y="3379"/>
              <a:ext cx="22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cxnSp>
          <p:nvCxnSpPr>
            <p:cNvPr id="11299" name="直接箭头连接符 18"/>
            <p:cNvCxnSpPr>
              <a:cxnSpLocks noChangeShapeType="1"/>
              <a:stCxn id="11298" idx="3"/>
              <a:endCxn id="11291" idx="1"/>
            </p:cNvCxnSpPr>
            <p:nvPr/>
          </p:nvCxnSpPr>
          <p:spPr bwMode="auto">
            <a:xfrm>
              <a:off x="3871" y="3523"/>
              <a:ext cx="1101" cy="0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1300" name="直接箭头连接符 21"/>
            <p:cNvCxnSpPr>
              <a:cxnSpLocks noChangeShapeType="1"/>
              <a:stCxn id="11298" idx="3"/>
              <a:endCxn id="11288" idx="1"/>
            </p:cNvCxnSpPr>
            <p:nvPr/>
          </p:nvCxnSpPr>
          <p:spPr bwMode="auto">
            <a:xfrm>
              <a:off x="3871" y="3523"/>
              <a:ext cx="678" cy="516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1301" name="直接箭头连接符 24"/>
            <p:cNvCxnSpPr>
              <a:cxnSpLocks noChangeShapeType="1"/>
              <a:stCxn id="11292" idx="3"/>
              <a:endCxn id="11288" idx="1"/>
            </p:cNvCxnSpPr>
            <p:nvPr/>
          </p:nvCxnSpPr>
          <p:spPr bwMode="auto">
            <a:xfrm>
              <a:off x="3900" y="4039"/>
              <a:ext cx="649" cy="0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/>
            </a:ln>
          </p:spPr>
        </p:cxnSp>
      </p:grp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995363" y="2155825"/>
          <a:ext cx="5505450" cy="1701800"/>
        </p:xfrm>
        <a:graphic>
          <a:graphicData uri="http://schemas.openxmlformats.org/presentationml/2006/ole">
            <p:oleObj spid="_x0000_s11267" name="Equation" r:id="rId4" imgW="2755800" imgH="850680" progId="Equation.DSMT4">
              <p:embed/>
            </p:oleObj>
          </a:graphicData>
        </a:graphic>
      </p:graphicFrame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6356350" y="5594350"/>
            <a:ext cx="1262063" cy="817563"/>
            <a:chOff x="4634" y="3524"/>
            <a:chExt cx="795" cy="515"/>
          </a:xfrm>
        </p:grpSpPr>
        <p:cxnSp>
          <p:nvCxnSpPr>
            <p:cNvPr id="11286" name="直接箭头连接符 20"/>
            <p:cNvCxnSpPr>
              <a:cxnSpLocks noChangeShapeType="1"/>
              <a:endCxn id="11291" idx="1"/>
            </p:cNvCxnSpPr>
            <p:nvPr/>
          </p:nvCxnSpPr>
          <p:spPr bwMode="auto">
            <a:xfrm rot="5400000" flipH="1" flipV="1">
              <a:off x="4562" y="3596"/>
              <a:ext cx="482" cy="337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1287" name="直接箭头连接符 26"/>
            <p:cNvCxnSpPr>
              <a:cxnSpLocks noChangeShapeType="1"/>
              <a:stCxn id="11288" idx="3"/>
            </p:cNvCxnSpPr>
            <p:nvPr/>
          </p:nvCxnSpPr>
          <p:spPr bwMode="auto">
            <a:xfrm flipV="1">
              <a:off x="4740" y="3782"/>
              <a:ext cx="689" cy="257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 type="stealth" w="lg" len="lg"/>
              <a:tailEnd type="none" w="lg" len="lg"/>
            </a:ln>
          </p:spPr>
        </p:cxnSp>
      </p:grpSp>
      <p:sp>
        <p:nvSpPr>
          <p:cNvPr id="39" name="矩形 38"/>
          <p:cNvSpPr>
            <a:spLocks noChangeArrowheads="1"/>
          </p:cNvSpPr>
          <p:nvPr/>
        </p:nvSpPr>
        <p:spPr bwMode="auto">
          <a:xfrm flipH="1">
            <a:off x="1000125" y="2195513"/>
            <a:ext cx="457200" cy="8048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 flipH="1">
            <a:off x="2700338" y="3028950"/>
            <a:ext cx="457200" cy="8048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 flipH="1">
            <a:off x="5057775" y="3028950"/>
            <a:ext cx="457200" cy="8048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 flipH="1">
            <a:off x="4229100" y="2143125"/>
            <a:ext cx="2343150" cy="85248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 flipH="1">
            <a:off x="1428750" y="3000375"/>
            <a:ext cx="4429125" cy="85248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 flipH="1">
            <a:off x="2043113" y="3000375"/>
            <a:ext cx="1260475" cy="85248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 flipH="1">
            <a:off x="3835400" y="3000375"/>
            <a:ext cx="1889125" cy="85248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43025" y="4071938"/>
          <a:ext cx="2689225" cy="889000"/>
        </p:xfrm>
        <a:graphic>
          <a:graphicData uri="http://schemas.openxmlformats.org/presentationml/2006/ole">
            <p:oleObj spid="_x0000_s11268" name="Equation" r:id="rId5" imgW="1346040" imgH="444240" progId="Equation.DSMT4">
              <p:embed/>
            </p:oleObj>
          </a:graphicData>
        </a:graphic>
      </p:graphicFrame>
      <p:sp>
        <p:nvSpPr>
          <p:cNvPr id="31" name="矩形 30"/>
          <p:cNvSpPr>
            <a:spLocks noChangeArrowheads="1"/>
          </p:cNvSpPr>
          <p:nvPr/>
        </p:nvSpPr>
        <p:spPr bwMode="auto">
          <a:xfrm flipH="1">
            <a:off x="4724400" y="112713"/>
            <a:ext cx="457200" cy="8048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Text Box 1035"/>
          <p:cNvSpPr txBox="1">
            <a:spLocks noChangeArrowheads="1"/>
          </p:cNvSpPr>
          <p:nvPr/>
        </p:nvSpPr>
        <p:spPr bwMode="auto">
          <a:xfrm>
            <a:off x="6365875" y="6183313"/>
            <a:ext cx="1206500" cy="4619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 flipH="1">
            <a:off x="4010025" y="1616075"/>
            <a:ext cx="4714875" cy="45720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37" name="直接箭头连接符 36"/>
          <p:cNvCxnSpPr/>
          <p:nvPr/>
        </p:nvCxnSpPr>
        <p:spPr>
          <a:xfrm rot="5400000">
            <a:off x="2426494" y="2285206"/>
            <a:ext cx="28575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/>
          <p:nvPr/>
        </p:nvCxnSpPr>
        <p:spPr>
          <a:xfrm rot="5400000">
            <a:off x="3621882" y="2285206"/>
            <a:ext cx="28575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rot="5400000">
            <a:off x="3336132" y="2285206"/>
            <a:ext cx="285750" cy="158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rot="5400000">
            <a:off x="3879057" y="2285206"/>
            <a:ext cx="285750" cy="158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31" grpId="0" animBg="1"/>
      <p:bldP spid="32" grpId="0"/>
      <p:bldP spid="3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, </a:t>
            </a:r>
            <a:r>
              <a:rPr lang="en-US" altLang="zh-CN" i="1" smtClean="0"/>
              <a:t>xyz</a:t>
            </a:r>
            <a:r>
              <a:rPr lang="en-US" altLang="zh-CN" smtClean="0"/>
              <a:t>)</a:t>
            </a:r>
            <a:r>
              <a:rPr lang="zh-CN" altLang="en-US" smtClean="0"/>
              <a:t>，求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zh-CN" altLang="en-US" smtClean="0"/>
              <a:t>，</a:t>
            </a:r>
            <a:r>
              <a:rPr lang="en-US" altLang="zh-CN" i="1" smtClean="0"/>
              <a:t>v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xyz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② </a:t>
            </a:r>
            <a:r>
              <a:rPr lang="zh-CN" altLang="en-US" smtClean="0"/>
              <a:t>把 </a:t>
            </a:r>
            <a:r>
              <a:rPr lang="en-US" altLang="zh-CN" i="1" smtClean="0"/>
              <a:t>x</a:t>
            </a:r>
            <a:r>
              <a:rPr lang="zh-CN" altLang="en-US" smtClean="0"/>
              <a:t> 看作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/>
              <a:t> </a:t>
            </a:r>
            <a:r>
              <a:rPr lang="zh-CN" altLang="en-US" smtClean="0"/>
              <a:t>的函数，方程两边同时对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zh-CN" altLang="en-US" smtClean="0"/>
              <a:t> 求偏导数，得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192213" y="2105025"/>
          <a:ext cx="5251450" cy="1828800"/>
        </p:xfrm>
        <a:graphic>
          <a:graphicData uri="http://schemas.openxmlformats.org/presentationml/2006/ole">
            <p:oleObj spid="_x0000_s12290" name="Equation" r:id="rId3" imgW="2628720" imgH="914400" progId="Equation.DSMT4">
              <p:embed/>
            </p:oleObj>
          </a:graphicData>
        </a:graphic>
      </p:graphicFrame>
      <p:sp>
        <p:nvSpPr>
          <p:cNvPr id="41" name="矩形 40"/>
          <p:cNvSpPr>
            <a:spLocks noChangeArrowheads="1"/>
          </p:cNvSpPr>
          <p:nvPr/>
        </p:nvSpPr>
        <p:spPr bwMode="auto">
          <a:xfrm flipH="1">
            <a:off x="2286000" y="3081338"/>
            <a:ext cx="457200" cy="8048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 flipH="1">
            <a:off x="4429125" y="3081338"/>
            <a:ext cx="457200" cy="8048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2291" name="Object 4"/>
          <p:cNvGraphicFramePr>
            <a:graphicFrameLocks noChangeAspect="1"/>
          </p:cNvGraphicFramePr>
          <p:nvPr/>
        </p:nvGraphicFramePr>
        <p:xfrm>
          <a:off x="4714875" y="93663"/>
          <a:ext cx="1901825" cy="863600"/>
        </p:xfrm>
        <a:graphic>
          <a:graphicData uri="http://schemas.openxmlformats.org/presentationml/2006/ole">
            <p:oleObj spid="_x0000_s12291" name="Equation" r:id="rId4" imgW="952200" imgH="4316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444625" y="4062413"/>
          <a:ext cx="2486025" cy="889000"/>
        </p:xfrm>
        <a:graphic>
          <a:graphicData uri="http://schemas.openxmlformats.org/presentationml/2006/ole">
            <p:oleObj spid="_x0000_s12292" name="Equation" r:id="rId5" imgW="1244520" imgH="444240" progId="Equation.DSMT4">
              <p:embed/>
            </p:oleObj>
          </a:graphicData>
        </a:graphic>
      </p:graphicFrame>
      <p:sp>
        <p:nvSpPr>
          <p:cNvPr id="43" name="矩形 42"/>
          <p:cNvSpPr>
            <a:spLocks noChangeArrowheads="1"/>
          </p:cNvSpPr>
          <p:nvPr/>
        </p:nvSpPr>
        <p:spPr bwMode="auto">
          <a:xfrm flipH="1">
            <a:off x="4229100" y="2143125"/>
            <a:ext cx="2343150" cy="85248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 flipH="1">
            <a:off x="1428750" y="3052763"/>
            <a:ext cx="4429125" cy="85248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 flipH="1">
            <a:off x="2043113" y="3052763"/>
            <a:ext cx="1260475" cy="85248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 flipH="1">
            <a:off x="3835400" y="3052763"/>
            <a:ext cx="1889125" cy="852487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6524625" y="5592763"/>
            <a:ext cx="1074738" cy="819150"/>
            <a:chOff x="4695" y="3523"/>
            <a:chExt cx="677" cy="516"/>
          </a:xfrm>
        </p:grpSpPr>
        <p:cxnSp>
          <p:nvCxnSpPr>
            <p:cNvPr id="12323" name="直接箭头连接符 20"/>
            <p:cNvCxnSpPr>
              <a:cxnSpLocks noChangeShapeType="1"/>
              <a:stCxn id="12309" idx="3"/>
            </p:cNvCxnSpPr>
            <p:nvPr/>
          </p:nvCxnSpPr>
          <p:spPr bwMode="auto">
            <a:xfrm flipV="1">
              <a:off x="4695" y="3523"/>
              <a:ext cx="277" cy="516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 type="none" w="lg" len="lg"/>
              <a:tailEnd type="stealth" w="lg" len="lg"/>
            </a:ln>
          </p:spPr>
        </p:cxnSp>
        <p:cxnSp>
          <p:nvCxnSpPr>
            <p:cNvPr id="12324" name="直接箭头连接符 26"/>
            <p:cNvCxnSpPr>
              <a:cxnSpLocks noChangeShapeType="1"/>
              <a:stCxn id="12312" idx="3"/>
              <a:endCxn id="12314" idx="1"/>
            </p:cNvCxnSpPr>
            <p:nvPr/>
          </p:nvCxnSpPr>
          <p:spPr bwMode="auto">
            <a:xfrm>
              <a:off x="5139" y="3523"/>
              <a:ext cx="233" cy="258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 type="stealth" w="lg" len="lg"/>
              <a:tailEnd type="none" w="lg" len="lg"/>
            </a:ln>
          </p:spPr>
        </p:cxn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 flipH="1">
            <a:off x="5380038" y="112713"/>
            <a:ext cx="457200" cy="8048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 flipH="1">
            <a:off x="4010025" y="1616075"/>
            <a:ext cx="4714875" cy="45720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32" name="Text Box 1034"/>
          <p:cNvSpPr txBox="1">
            <a:spLocks noChangeArrowheads="1"/>
          </p:cNvSpPr>
          <p:nvPr/>
        </p:nvSpPr>
        <p:spPr bwMode="auto">
          <a:xfrm>
            <a:off x="7072313" y="5364163"/>
            <a:ext cx="1206500" cy="4619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2400" b="1" i="1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2304" name="Group 32"/>
          <p:cNvGrpSpPr>
            <a:grpSpLocks/>
          </p:cNvGrpSpPr>
          <p:nvPr/>
        </p:nvGrpSpPr>
        <p:grpSpPr bwMode="auto">
          <a:xfrm>
            <a:off x="3429000" y="5364163"/>
            <a:ext cx="4489450" cy="1276350"/>
            <a:chOff x="2790" y="3379"/>
            <a:chExt cx="2828" cy="804"/>
          </a:xfrm>
        </p:grpSpPr>
        <p:sp>
          <p:nvSpPr>
            <p:cNvPr id="12309" name="Text Box 1035"/>
            <p:cNvSpPr txBox="1">
              <a:spLocks noChangeArrowheads="1"/>
            </p:cNvSpPr>
            <p:nvPr/>
          </p:nvSpPr>
          <p:spPr bwMode="auto">
            <a:xfrm>
              <a:off x="4549" y="3895"/>
              <a:ext cx="1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cxnSp>
          <p:nvCxnSpPr>
            <p:cNvPr id="12310" name="直接箭头连接符 13"/>
            <p:cNvCxnSpPr>
              <a:cxnSpLocks noChangeShapeType="1"/>
              <a:stCxn id="12313" idx="3"/>
              <a:endCxn id="12312" idx="1"/>
            </p:cNvCxnSpPr>
            <p:nvPr/>
          </p:nvCxnSpPr>
          <p:spPr bwMode="auto">
            <a:xfrm flipV="1">
              <a:off x="3900" y="3523"/>
              <a:ext cx="1072" cy="516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12311" name="Text Box 1031"/>
            <p:cNvSpPr txBox="1">
              <a:spLocks noChangeArrowheads="1"/>
            </p:cNvSpPr>
            <p:nvPr/>
          </p:nvSpPr>
          <p:spPr bwMode="auto">
            <a:xfrm>
              <a:off x="2790" y="3637"/>
              <a:ext cx="18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2312" name="Text Box 1034"/>
            <p:cNvSpPr txBox="1">
              <a:spLocks noChangeArrowheads="1"/>
            </p:cNvSpPr>
            <p:nvPr/>
          </p:nvSpPr>
          <p:spPr bwMode="auto">
            <a:xfrm>
              <a:off x="4972" y="3379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2313" name="Text Box 1035"/>
            <p:cNvSpPr txBox="1">
              <a:spLocks noChangeArrowheads="1"/>
            </p:cNvSpPr>
            <p:nvPr/>
          </p:nvSpPr>
          <p:spPr bwMode="auto">
            <a:xfrm>
              <a:off x="3699" y="3895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12314" name="Text Box 1036"/>
            <p:cNvSpPr txBox="1">
              <a:spLocks noChangeArrowheads="1"/>
            </p:cNvSpPr>
            <p:nvPr/>
          </p:nvSpPr>
          <p:spPr bwMode="auto">
            <a:xfrm>
              <a:off x="5417" y="3637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cxnSp>
          <p:nvCxnSpPr>
            <p:cNvPr id="12315" name="直接箭头连接符 9"/>
            <p:cNvCxnSpPr>
              <a:cxnSpLocks noChangeShapeType="1"/>
              <a:stCxn id="12311" idx="3"/>
              <a:endCxn id="12319" idx="1"/>
            </p:cNvCxnSpPr>
            <p:nvPr/>
          </p:nvCxnSpPr>
          <p:spPr bwMode="auto">
            <a:xfrm flipV="1">
              <a:off x="2970" y="3523"/>
              <a:ext cx="678" cy="25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2316" name="直接箭头连接符 10"/>
            <p:cNvCxnSpPr>
              <a:cxnSpLocks noChangeShapeType="1"/>
              <a:stCxn id="12311" idx="3"/>
              <a:endCxn id="12313" idx="1"/>
            </p:cNvCxnSpPr>
            <p:nvPr/>
          </p:nvCxnSpPr>
          <p:spPr bwMode="auto">
            <a:xfrm>
              <a:off x="2970" y="3781"/>
              <a:ext cx="729" cy="25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2317" name="直接箭头连接符 11"/>
            <p:cNvCxnSpPr>
              <a:cxnSpLocks noChangeShapeType="1"/>
              <a:stCxn id="12313" idx="3"/>
              <a:endCxn id="12314" idx="1"/>
            </p:cNvCxnSpPr>
            <p:nvPr/>
          </p:nvCxnSpPr>
          <p:spPr bwMode="auto">
            <a:xfrm flipV="1">
              <a:off x="3900" y="3781"/>
              <a:ext cx="1517" cy="25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2318" name="直接箭头连接符 12"/>
            <p:cNvCxnSpPr>
              <a:cxnSpLocks noChangeShapeType="1"/>
              <a:stCxn id="12319" idx="3"/>
              <a:endCxn id="12314" idx="1"/>
            </p:cNvCxnSpPr>
            <p:nvPr/>
          </p:nvCxnSpPr>
          <p:spPr bwMode="auto">
            <a:xfrm>
              <a:off x="3871" y="3523"/>
              <a:ext cx="1546" cy="258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12319" name="Text Box 1034"/>
            <p:cNvSpPr txBox="1">
              <a:spLocks noChangeArrowheads="1"/>
            </p:cNvSpPr>
            <p:nvPr/>
          </p:nvSpPr>
          <p:spPr bwMode="auto">
            <a:xfrm>
              <a:off x="3648" y="3379"/>
              <a:ext cx="22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cxnSp>
          <p:nvCxnSpPr>
            <p:cNvPr id="12320" name="直接箭头连接符 18"/>
            <p:cNvCxnSpPr>
              <a:cxnSpLocks noChangeShapeType="1"/>
              <a:stCxn id="12319" idx="3"/>
              <a:endCxn id="12312" idx="1"/>
            </p:cNvCxnSpPr>
            <p:nvPr/>
          </p:nvCxnSpPr>
          <p:spPr bwMode="auto">
            <a:xfrm>
              <a:off x="3871" y="3523"/>
              <a:ext cx="1101" cy="0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2321" name="直接箭头连接符 21"/>
            <p:cNvCxnSpPr>
              <a:cxnSpLocks noChangeShapeType="1"/>
              <a:stCxn id="12319" idx="3"/>
              <a:endCxn id="12309" idx="1"/>
            </p:cNvCxnSpPr>
            <p:nvPr/>
          </p:nvCxnSpPr>
          <p:spPr bwMode="auto">
            <a:xfrm>
              <a:off x="3871" y="3523"/>
              <a:ext cx="678" cy="516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2322" name="直接箭头连接符 24"/>
            <p:cNvCxnSpPr>
              <a:cxnSpLocks noChangeShapeType="1"/>
              <a:stCxn id="12313" idx="3"/>
              <a:endCxn id="12309" idx="1"/>
            </p:cNvCxnSpPr>
            <p:nvPr/>
          </p:nvCxnSpPr>
          <p:spPr bwMode="auto">
            <a:xfrm>
              <a:off x="3900" y="4039"/>
              <a:ext cx="649" cy="0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/>
            </a:ln>
          </p:spPr>
        </p:cxnSp>
      </p:grpSp>
      <p:cxnSp>
        <p:nvCxnSpPr>
          <p:cNvPr id="50" name="直接箭头连接符 49"/>
          <p:cNvCxnSpPr/>
          <p:nvPr/>
        </p:nvCxnSpPr>
        <p:spPr>
          <a:xfrm rot="5400000">
            <a:off x="2388394" y="2285206"/>
            <a:ext cx="285750" cy="158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/>
          <p:nvPr/>
        </p:nvCxnSpPr>
        <p:spPr>
          <a:xfrm rot="5400000">
            <a:off x="3583782" y="2285206"/>
            <a:ext cx="285750" cy="158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rot="5400000">
            <a:off x="2888457" y="2285206"/>
            <a:ext cx="28575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 rot="5400000">
            <a:off x="3736182" y="2285206"/>
            <a:ext cx="28575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30" grpId="0" animBg="1"/>
      <p:bldP spid="31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, </a:t>
            </a:r>
            <a:r>
              <a:rPr lang="en-US" altLang="zh-CN" i="1" smtClean="0"/>
              <a:t>xyz</a:t>
            </a:r>
            <a:r>
              <a:rPr lang="en-US" altLang="zh-CN" smtClean="0"/>
              <a:t>)</a:t>
            </a:r>
            <a:r>
              <a:rPr lang="zh-CN" altLang="en-US" smtClean="0"/>
              <a:t>，求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zh-CN" altLang="en-US" smtClean="0"/>
              <a:t>，</a:t>
            </a:r>
            <a:r>
              <a:rPr lang="en-US" altLang="zh-CN" i="1" smtClean="0"/>
              <a:t>v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xyz</a:t>
            </a:r>
            <a:r>
              <a:rPr lang="zh-CN" altLang="en-US" smtClean="0"/>
              <a:t>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</a:rPr>
              <a:t>③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把 </a:t>
            </a:r>
            <a:r>
              <a:rPr lang="en-US" altLang="zh-CN" i="1" smtClean="0"/>
              <a:t>y</a:t>
            </a:r>
            <a:r>
              <a:rPr lang="zh-CN" altLang="en-US" smtClean="0"/>
              <a:t> 看作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/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en-US" altLang="zh-CN" smtClean="0"/>
              <a:t> </a:t>
            </a:r>
            <a:r>
              <a:rPr lang="zh-CN" altLang="en-US" smtClean="0"/>
              <a:t>的函数，方程两边同时对 </a:t>
            </a:r>
            <a:r>
              <a:rPr lang="en-US" altLang="zh-CN" i="1" smtClean="0">
                <a:solidFill>
                  <a:srgbClr val="FF0000"/>
                </a:solidFill>
              </a:rPr>
              <a:t>z</a:t>
            </a:r>
            <a:r>
              <a:rPr lang="zh-CN" altLang="en-US" smtClean="0"/>
              <a:t> 求偏导数，得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233488" y="2171700"/>
          <a:ext cx="5226050" cy="1727200"/>
        </p:xfrm>
        <a:graphic>
          <a:graphicData uri="http://schemas.openxmlformats.org/presentationml/2006/ole">
            <p:oleObj spid="_x0000_s13314" name="Equation" r:id="rId3" imgW="2616120" imgH="863280" progId="Equation.DSMT4">
              <p:embed/>
            </p:oleObj>
          </a:graphicData>
        </a:graphic>
      </p:graphicFrame>
      <p:sp>
        <p:nvSpPr>
          <p:cNvPr id="41" name="矩形 40"/>
          <p:cNvSpPr>
            <a:spLocks noChangeArrowheads="1"/>
          </p:cNvSpPr>
          <p:nvPr/>
        </p:nvSpPr>
        <p:spPr bwMode="auto">
          <a:xfrm flipH="1">
            <a:off x="2286000" y="3028950"/>
            <a:ext cx="457200" cy="8048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 flipH="1">
            <a:off x="4429125" y="3028950"/>
            <a:ext cx="457200" cy="8048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3315" name="Object 4"/>
          <p:cNvGraphicFramePr>
            <a:graphicFrameLocks noChangeAspect="1"/>
          </p:cNvGraphicFramePr>
          <p:nvPr/>
        </p:nvGraphicFramePr>
        <p:xfrm>
          <a:off x="4714875" y="93663"/>
          <a:ext cx="1901825" cy="863600"/>
        </p:xfrm>
        <a:graphic>
          <a:graphicData uri="http://schemas.openxmlformats.org/presentationml/2006/ole">
            <p:oleObj spid="_x0000_s13315" name="Equation" r:id="rId4" imgW="952200" imgH="4316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55725" y="4071938"/>
          <a:ext cx="2663825" cy="889000"/>
        </p:xfrm>
        <a:graphic>
          <a:graphicData uri="http://schemas.openxmlformats.org/presentationml/2006/ole">
            <p:oleObj spid="_x0000_s13316" name="Equation" r:id="rId5" imgW="1333440" imgH="444240" progId="Equation.DSMT4">
              <p:embed/>
            </p:oleObj>
          </a:graphicData>
        </a:graphic>
      </p:graphicFrame>
      <p:sp>
        <p:nvSpPr>
          <p:cNvPr id="43" name="矩形 42"/>
          <p:cNvSpPr>
            <a:spLocks noChangeArrowheads="1"/>
          </p:cNvSpPr>
          <p:nvPr/>
        </p:nvSpPr>
        <p:spPr bwMode="auto">
          <a:xfrm flipH="1">
            <a:off x="4229100" y="2143125"/>
            <a:ext cx="2343150" cy="85248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 flipH="1">
            <a:off x="1428750" y="3000375"/>
            <a:ext cx="4429125" cy="85248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 flipH="1">
            <a:off x="2043113" y="3000375"/>
            <a:ext cx="1260475" cy="85248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46" name="矩形 45"/>
          <p:cNvSpPr>
            <a:spLocks noChangeArrowheads="1"/>
          </p:cNvSpPr>
          <p:nvPr/>
        </p:nvSpPr>
        <p:spPr bwMode="auto">
          <a:xfrm flipH="1">
            <a:off x="3835400" y="3000375"/>
            <a:ext cx="1889125" cy="85248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grpSp>
        <p:nvGrpSpPr>
          <p:cNvPr id="2" name="Group 49"/>
          <p:cNvGrpSpPr>
            <a:grpSpLocks/>
          </p:cNvGrpSpPr>
          <p:nvPr/>
        </p:nvGrpSpPr>
        <p:grpSpPr bwMode="auto">
          <a:xfrm>
            <a:off x="6543675" y="5592763"/>
            <a:ext cx="1074738" cy="820737"/>
            <a:chOff x="4752" y="3523"/>
            <a:chExt cx="677" cy="517"/>
          </a:xfrm>
        </p:grpSpPr>
        <p:cxnSp>
          <p:nvCxnSpPr>
            <p:cNvPr id="13347" name="直接箭头连接符 20"/>
            <p:cNvCxnSpPr>
              <a:cxnSpLocks noChangeShapeType="1"/>
            </p:cNvCxnSpPr>
            <p:nvPr/>
          </p:nvCxnSpPr>
          <p:spPr bwMode="auto">
            <a:xfrm flipV="1">
              <a:off x="4752" y="3781"/>
              <a:ext cx="665" cy="259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 type="none" w="lg" len="lg"/>
              <a:tailEnd type="stealth" w="lg" len="lg"/>
            </a:ln>
          </p:spPr>
        </p:cxnSp>
        <p:cxnSp>
          <p:nvCxnSpPr>
            <p:cNvPr id="13348" name="直接箭头连接符 26"/>
            <p:cNvCxnSpPr>
              <a:cxnSpLocks noChangeShapeType="1"/>
            </p:cNvCxnSpPr>
            <p:nvPr/>
          </p:nvCxnSpPr>
          <p:spPr bwMode="auto">
            <a:xfrm>
              <a:off x="5184" y="3523"/>
              <a:ext cx="245" cy="259"/>
            </a:xfrm>
            <a:prstGeom prst="straightConnector1">
              <a:avLst/>
            </a:prstGeom>
            <a:noFill/>
            <a:ln w="28575" algn="ctr">
              <a:solidFill>
                <a:srgbClr val="C00000"/>
              </a:solidFill>
              <a:round/>
              <a:headEnd type="none" w="lg" len="lg"/>
              <a:tailEnd type="stealth" w="lg" len="lg"/>
            </a:ln>
          </p:spPr>
        </p:cxnSp>
      </p:grpSp>
      <p:grpSp>
        <p:nvGrpSpPr>
          <p:cNvPr id="13325" name="Group 32"/>
          <p:cNvGrpSpPr>
            <a:grpSpLocks/>
          </p:cNvGrpSpPr>
          <p:nvPr/>
        </p:nvGrpSpPr>
        <p:grpSpPr bwMode="auto">
          <a:xfrm>
            <a:off x="3429000" y="5364163"/>
            <a:ext cx="4489450" cy="1276350"/>
            <a:chOff x="2790" y="3379"/>
            <a:chExt cx="2828" cy="804"/>
          </a:xfrm>
        </p:grpSpPr>
        <p:sp>
          <p:nvSpPr>
            <p:cNvPr id="13333" name="Text Box 1035"/>
            <p:cNvSpPr txBox="1">
              <a:spLocks noChangeArrowheads="1"/>
            </p:cNvSpPr>
            <p:nvPr/>
          </p:nvSpPr>
          <p:spPr bwMode="auto">
            <a:xfrm>
              <a:off x="4549" y="3895"/>
              <a:ext cx="19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z</a:t>
              </a:r>
            </a:p>
          </p:txBody>
        </p:sp>
        <p:cxnSp>
          <p:nvCxnSpPr>
            <p:cNvPr id="13334" name="直接箭头连接符 13"/>
            <p:cNvCxnSpPr>
              <a:cxnSpLocks noChangeShapeType="1"/>
              <a:stCxn id="13337" idx="3"/>
              <a:endCxn id="13336" idx="1"/>
            </p:cNvCxnSpPr>
            <p:nvPr/>
          </p:nvCxnSpPr>
          <p:spPr bwMode="auto">
            <a:xfrm flipV="1">
              <a:off x="3900" y="3523"/>
              <a:ext cx="1072" cy="516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13335" name="Text Box 1031"/>
            <p:cNvSpPr txBox="1">
              <a:spLocks noChangeArrowheads="1"/>
            </p:cNvSpPr>
            <p:nvPr/>
          </p:nvSpPr>
          <p:spPr bwMode="auto">
            <a:xfrm>
              <a:off x="2790" y="3637"/>
              <a:ext cx="180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13336" name="Text Box 1034"/>
            <p:cNvSpPr txBox="1">
              <a:spLocks noChangeArrowheads="1"/>
            </p:cNvSpPr>
            <p:nvPr/>
          </p:nvSpPr>
          <p:spPr bwMode="auto">
            <a:xfrm>
              <a:off x="4972" y="3379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13337" name="Text Box 1035"/>
            <p:cNvSpPr txBox="1">
              <a:spLocks noChangeArrowheads="1"/>
            </p:cNvSpPr>
            <p:nvPr/>
          </p:nvSpPr>
          <p:spPr bwMode="auto">
            <a:xfrm>
              <a:off x="3699" y="3895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v</a:t>
              </a:r>
            </a:p>
          </p:txBody>
        </p:sp>
        <p:sp>
          <p:nvSpPr>
            <p:cNvPr id="13338" name="Text Box 1036"/>
            <p:cNvSpPr txBox="1">
              <a:spLocks noChangeArrowheads="1"/>
            </p:cNvSpPr>
            <p:nvPr/>
          </p:nvSpPr>
          <p:spPr bwMode="auto">
            <a:xfrm>
              <a:off x="5417" y="3637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cxnSp>
          <p:nvCxnSpPr>
            <p:cNvPr id="13339" name="直接箭头连接符 9"/>
            <p:cNvCxnSpPr>
              <a:cxnSpLocks noChangeShapeType="1"/>
              <a:stCxn id="13335" idx="3"/>
              <a:endCxn id="13343" idx="1"/>
            </p:cNvCxnSpPr>
            <p:nvPr/>
          </p:nvCxnSpPr>
          <p:spPr bwMode="auto">
            <a:xfrm flipV="1">
              <a:off x="2970" y="3523"/>
              <a:ext cx="678" cy="25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3340" name="直接箭头连接符 10"/>
            <p:cNvCxnSpPr>
              <a:cxnSpLocks noChangeShapeType="1"/>
              <a:stCxn id="13335" idx="3"/>
              <a:endCxn id="13337" idx="1"/>
            </p:cNvCxnSpPr>
            <p:nvPr/>
          </p:nvCxnSpPr>
          <p:spPr bwMode="auto">
            <a:xfrm>
              <a:off x="2970" y="3781"/>
              <a:ext cx="729" cy="25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3341" name="直接箭头连接符 11"/>
            <p:cNvCxnSpPr>
              <a:cxnSpLocks noChangeShapeType="1"/>
              <a:stCxn id="13337" idx="3"/>
              <a:endCxn id="13338" idx="1"/>
            </p:cNvCxnSpPr>
            <p:nvPr/>
          </p:nvCxnSpPr>
          <p:spPr bwMode="auto">
            <a:xfrm flipV="1">
              <a:off x="3900" y="3781"/>
              <a:ext cx="1517" cy="258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3342" name="直接箭头连接符 12"/>
            <p:cNvCxnSpPr>
              <a:cxnSpLocks noChangeShapeType="1"/>
              <a:stCxn id="13343" idx="3"/>
              <a:endCxn id="13338" idx="1"/>
            </p:cNvCxnSpPr>
            <p:nvPr/>
          </p:nvCxnSpPr>
          <p:spPr bwMode="auto">
            <a:xfrm>
              <a:off x="3871" y="3523"/>
              <a:ext cx="1546" cy="258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13343" name="Text Box 1034"/>
            <p:cNvSpPr txBox="1">
              <a:spLocks noChangeArrowheads="1"/>
            </p:cNvSpPr>
            <p:nvPr/>
          </p:nvSpPr>
          <p:spPr bwMode="auto">
            <a:xfrm>
              <a:off x="3648" y="3379"/>
              <a:ext cx="223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u</a:t>
              </a:r>
            </a:p>
          </p:txBody>
        </p:sp>
        <p:cxnSp>
          <p:nvCxnSpPr>
            <p:cNvPr id="13344" name="直接箭头连接符 18"/>
            <p:cNvCxnSpPr>
              <a:cxnSpLocks noChangeShapeType="1"/>
              <a:stCxn id="13343" idx="3"/>
              <a:endCxn id="13336" idx="1"/>
            </p:cNvCxnSpPr>
            <p:nvPr/>
          </p:nvCxnSpPr>
          <p:spPr bwMode="auto">
            <a:xfrm>
              <a:off x="3871" y="3523"/>
              <a:ext cx="1101" cy="0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3345" name="直接箭头连接符 21"/>
            <p:cNvCxnSpPr>
              <a:cxnSpLocks noChangeShapeType="1"/>
              <a:stCxn id="13343" idx="3"/>
              <a:endCxn id="13333" idx="1"/>
            </p:cNvCxnSpPr>
            <p:nvPr/>
          </p:nvCxnSpPr>
          <p:spPr bwMode="auto">
            <a:xfrm>
              <a:off x="3871" y="3523"/>
              <a:ext cx="678" cy="516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3346" name="直接箭头连接符 24"/>
            <p:cNvCxnSpPr>
              <a:cxnSpLocks noChangeShapeType="1"/>
              <a:stCxn id="13337" idx="3"/>
              <a:endCxn id="13333" idx="1"/>
            </p:cNvCxnSpPr>
            <p:nvPr/>
          </p:nvCxnSpPr>
          <p:spPr bwMode="auto">
            <a:xfrm>
              <a:off x="3900" y="4039"/>
              <a:ext cx="649" cy="0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/>
            </a:ln>
          </p:spPr>
        </p:cxnSp>
      </p:grpSp>
      <p:sp>
        <p:nvSpPr>
          <p:cNvPr id="30" name="矩形 29"/>
          <p:cNvSpPr>
            <a:spLocks noChangeArrowheads="1"/>
          </p:cNvSpPr>
          <p:nvPr/>
        </p:nvSpPr>
        <p:spPr bwMode="auto">
          <a:xfrm flipH="1">
            <a:off x="6053138" y="112713"/>
            <a:ext cx="457200" cy="8048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Text Box 1036"/>
          <p:cNvSpPr txBox="1">
            <a:spLocks noChangeArrowheads="1"/>
          </p:cNvSpPr>
          <p:nvPr/>
        </p:nvSpPr>
        <p:spPr bwMode="auto">
          <a:xfrm>
            <a:off x="7775575" y="5773738"/>
            <a:ext cx="1204913" cy="461962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400" b="1" i="1">
                <a:latin typeface="Times New Roman" pitchFamily="18" charset="0"/>
                <a:cs typeface="Times New Roman" pitchFamily="18" charset="0"/>
              </a:rPr>
              <a:t>z</a:t>
            </a:r>
            <a:r>
              <a:rPr lang="en-US" altLang="zh-CN" sz="2400" b="1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 flipH="1">
            <a:off x="4010025" y="1616075"/>
            <a:ext cx="4714875" cy="457200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endParaRPr lang="zh-CN" altLang="en-US" sz="4800" b="1" dirty="0">
              <a:solidFill>
                <a:srgbClr val="FF0000"/>
              </a:solidFill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cxnSp>
        <p:nvCxnSpPr>
          <p:cNvPr id="34" name="直接箭头连接符 33"/>
          <p:cNvCxnSpPr/>
          <p:nvPr/>
        </p:nvCxnSpPr>
        <p:spPr>
          <a:xfrm rot="5400000">
            <a:off x="2856707" y="2285206"/>
            <a:ext cx="285750" cy="1587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/>
          <p:nvPr/>
        </p:nvCxnSpPr>
        <p:spPr>
          <a:xfrm rot="5400000">
            <a:off x="3696494" y="2285206"/>
            <a:ext cx="285750" cy="1588"/>
          </a:xfrm>
          <a:prstGeom prst="straightConnector1">
            <a:avLst/>
          </a:prstGeom>
          <a:ln w="28575">
            <a:solidFill>
              <a:srgbClr val="FF0000"/>
            </a:solidFill>
            <a:prstDash val="sysDot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/>
          <p:nvPr/>
        </p:nvCxnSpPr>
        <p:spPr>
          <a:xfrm rot="5400000">
            <a:off x="3307557" y="2285206"/>
            <a:ext cx="285750" cy="1587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rot="5400000">
            <a:off x="3848894" y="2285206"/>
            <a:ext cx="28575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30" grpId="0" animBg="1"/>
      <p:bldP spid="32" grpId="0"/>
      <p:bldP spid="3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622617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, </a:t>
            </a:r>
            <a:r>
              <a:rPr lang="en-US" altLang="zh-CN" i="1" smtClean="0"/>
              <a:t>xyz</a:t>
            </a:r>
            <a:r>
              <a:rPr lang="en-US" altLang="zh-CN" smtClean="0"/>
              <a:t>)</a:t>
            </a:r>
            <a:r>
              <a:rPr lang="zh-CN" altLang="en-US" smtClean="0"/>
              <a:t>，求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zh-CN" altLang="en-US" smtClean="0"/>
              <a:t>，</a:t>
            </a:r>
            <a:r>
              <a:rPr lang="en-US" altLang="zh-CN" i="1" smtClean="0"/>
              <a:t>v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xyz</a:t>
            </a:r>
            <a:r>
              <a:rPr lang="zh-CN" altLang="en-US" smtClean="0"/>
              <a:t>，则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u</a:t>
            </a:r>
            <a:r>
              <a:rPr lang="en-US" altLang="zh-CN" smtClean="0"/>
              <a:t>, </a:t>
            </a:r>
            <a:r>
              <a:rPr lang="en-US" altLang="zh-CN" i="1" smtClean="0"/>
              <a:t>v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两边取微分，由全微分的形式不变性可得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dz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u</a:t>
            </a:r>
            <a:r>
              <a:rPr lang="en-US" altLang="zh-CN" smtClean="0"/>
              <a:t> </a:t>
            </a:r>
            <a:r>
              <a:rPr lang="en-US" altLang="zh-CN" i="1" smtClean="0"/>
              <a:t>du</a:t>
            </a:r>
            <a:r>
              <a:rPr lang="en-US" altLang="zh-CN" smtClean="0"/>
              <a:t> +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v</a:t>
            </a:r>
            <a:r>
              <a:rPr lang="en-US" altLang="zh-CN" smtClean="0"/>
              <a:t> </a:t>
            </a:r>
            <a:r>
              <a:rPr lang="en-US" altLang="zh-CN" i="1" smtClean="0"/>
              <a:t>dv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u</a:t>
            </a:r>
            <a:r>
              <a:rPr lang="en-US" altLang="zh-CN" smtClean="0"/>
              <a:t> (</a:t>
            </a:r>
            <a:r>
              <a:rPr lang="en-US" altLang="zh-CN" i="1" smtClean="0"/>
              <a:t>dx</a:t>
            </a:r>
            <a:r>
              <a:rPr lang="en-US" altLang="zh-CN" smtClean="0"/>
              <a:t> + </a:t>
            </a:r>
            <a:r>
              <a:rPr lang="en-US" altLang="zh-CN" i="1" smtClean="0"/>
              <a:t>dy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dz</a:t>
            </a:r>
            <a:r>
              <a:rPr lang="en-US" altLang="zh-CN" smtClean="0"/>
              <a:t>) +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v</a:t>
            </a:r>
            <a:r>
              <a:rPr lang="en-US" altLang="zh-CN" smtClean="0"/>
              <a:t> (</a:t>
            </a:r>
            <a:r>
              <a:rPr lang="en-US" altLang="zh-CN" i="1" smtClean="0"/>
              <a:t>yzdx</a:t>
            </a:r>
            <a:r>
              <a:rPr lang="en-US" altLang="zh-CN" smtClean="0"/>
              <a:t> + </a:t>
            </a:r>
            <a:r>
              <a:rPr lang="en-US" altLang="zh-CN" i="1" smtClean="0"/>
              <a:t>xzdy</a:t>
            </a:r>
            <a:r>
              <a:rPr lang="en-US" altLang="zh-CN" smtClean="0"/>
              <a:t> + </a:t>
            </a:r>
            <a:r>
              <a:rPr lang="en-US" altLang="zh-CN" i="1" smtClean="0"/>
              <a:t>xydz</a:t>
            </a:r>
            <a:r>
              <a:rPr lang="en-US" altLang="zh-CN" smtClean="0"/>
              <a:t>).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①</a:t>
            </a:r>
            <a:r>
              <a:rPr lang="zh-CN" altLang="en-US" smtClean="0"/>
              <a:t>解出</a:t>
            </a:r>
            <a:r>
              <a:rPr lang="en-US" altLang="zh-CN" i="1" smtClean="0"/>
              <a:t>dz</a:t>
            </a:r>
            <a:r>
              <a:rPr lang="zh-CN" altLang="en-US" smtClean="0"/>
              <a:t>，得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  <a:latin typeface="楷体_GB2312" pitchFamily="49" charset="-12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</a:rPr>
              <a:t>②</a:t>
            </a:r>
            <a:r>
              <a:rPr lang="zh-CN" altLang="en-US" smtClean="0"/>
              <a:t>解出</a:t>
            </a:r>
            <a:r>
              <a:rPr lang="en-US" altLang="zh-CN" i="1" smtClean="0"/>
              <a:t>dx</a:t>
            </a:r>
            <a:r>
              <a:rPr lang="zh-CN" altLang="en-US" smtClean="0"/>
              <a:t>，得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graphicFrame>
        <p:nvGraphicFramePr>
          <p:cNvPr id="14338" name="Object 4"/>
          <p:cNvGraphicFramePr>
            <a:graphicFrameLocks noChangeAspect="1"/>
          </p:cNvGraphicFramePr>
          <p:nvPr/>
        </p:nvGraphicFramePr>
        <p:xfrm>
          <a:off x="4714875" y="93663"/>
          <a:ext cx="1901825" cy="863600"/>
        </p:xfrm>
        <a:graphic>
          <a:graphicData uri="http://schemas.openxmlformats.org/presentationml/2006/ole">
            <p:oleObj spid="_x0000_s14338" name="Equation" r:id="rId3" imgW="952200" imgH="431640" progId="Equation.DSMT4">
              <p:embed/>
            </p:oleObj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2484438" y="2767013"/>
          <a:ext cx="5353050" cy="889000"/>
        </p:xfrm>
        <a:graphic>
          <a:graphicData uri="http://schemas.openxmlformats.org/presentationml/2006/ole">
            <p:oleObj spid="_x0000_s14339" name="Equation" r:id="rId4" imgW="2679480" imgH="44424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928938" y="2060575"/>
            <a:ext cx="2306637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43025" y="3644900"/>
          <a:ext cx="2689225" cy="889000"/>
        </p:xfrm>
        <a:graphic>
          <a:graphicData uri="http://schemas.openxmlformats.org/presentationml/2006/ole">
            <p:oleObj spid="_x0000_s14340" name="Equation" r:id="rId5" imgW="1346040" imgH="44424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2484438" y="4973638"/>
          <a:ext cx="5124450" cy="889000"/>
        </p:xfrm>
        <a:graphic>
          <a:graphicData uri="http://schemas.openxmlformats.org/presentationml/2006/ole">
            <p:oleObj spid="_x0000_s14341" name="Equation" r:id="rId6" imgW="2565360" imgH="44424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343025" y="5819775"/>
          <a:ext cx="2486025" cy="889000"/>
        </p:xfrm>
        <a:graphic>
          <a:graphicData uri="http://schemas.openxmlformats.org/presentationml/2006/ole">
            <p:oleObj spid="_x0000_s14342" name="Equation" r:id="rId7" imgW="1244520" imgH="444240" progId="Equation.DSMT4">
              <p:embed/>
            </p:oleObj>
          </a:graphicData>
        </a:graphic>
      </p:graphicFrame>
      <p:sp>
        <p:nvSpPr>
          <p:cNvPr id="39" name="矩形 38"/>
          <p:cNvSpPr>
            <a:spLocks noChangeArrowheads="1"/>
          </p:cNvSpPr>
          <p:nvPr/>
        </p:nvSpPr>
        <p:spPr bwMode="auto">
          <a:xfrm flipH="1">
            <a:off x="3117850" y="2809875"/>
            <a:ext cx="1814513" cy="8048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38"/>
          <p:cNvSpPr>
            <a:spLocks noChangeArrowheads="1"/>
          </p:cNvSpPr>
          <p:nvPr/>
        </p:nvSpPr>
        <p:spPr bwMode="auto">
          <a:xfrm flipH="1">
            <a:off x="3117850" y="5013325"/>
            <a:ext cx="1670050" cy="8048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4724400" y="112713"/>
            <a:ext cx="457200" cy="8048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5380038" y="112713"/>
            <a:ext cx="457200" cy="8048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5235575" y="2060575"/>
            <a:ext cx="342900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785813" y="2103438"/>
            <a:ext cx="315912" cy="3968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4848225" y="2103438"/>
            <a:ext cx="315913" cy="3968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7991475" y="2103438"/>
            <a:ext cx="315913" cy="3968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3611563" y="2103438"/>
            <a:ext cx="315912" cy="3968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6184900" y="2103438"/>
            <a:ext cx="315913" cy="3968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9" grpId="0" animBg="1"/>
      <p:bldP spid="6" grpId="0" animBg="1"/>
      <p:bldP spid="11" grpId="0" animBg="1"/>
      <p:bldP spid="12" grpId="0" animBg="1"/>
      <p:bldP spid="13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内容占位符 2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0354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设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en-US" altLang="zh-CN" smtClean="0"/>
              <a:t>, </a:t>
            </a:r>
            <a:r>
              <a:rPr lang="en-US" altLang="zh-CN" i="1" smtClean="0"/>
              <a:t>xyz</a:t>
            </a:r>
            <a:r>
              <a:rPr lang="en-US" altLang="zh-CN" smtClean="0"/>
              <a:t>)</a:t>
            </a:r>
            <a:r>
              <a:rPr lang="zh-CN" altLang="en-US" smtClean="0"/>
              <a:t>，求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解法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r>
              <a:rPr lang="zh-CN" altLang="en-US" smtClean="0"/>
              <a:t>设 </a:t>
            </a:r>
            <a:r>
              <a:rPr lang="en-US" altLang="zh-CN" i="1" smtClean="0"/>
              <a:t>u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</a:t>
            </a:r>
            <a:r>
              <a:rPr lang="en-US" altLang="zh-CN" smtClean="0"/>
              <a:t> + </a:t>
            </a:r>
            <a:r>
              <a:rPr lang="en-US" altLang="zh-CN" i="1" smtClean="0"/>
              <a:t>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z</a:t>
            </a:r>
            <a:r>
              <a:rPr lang="zh-CN" altLang="en-US" smtClean="0"/>
              <a:t>，</a:t>
            </a:r>
            <a:r>
              <a:rPr lang="en-US" altLang="zh-CN" i="1" smtClean="0"/>
              <a:t>v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xyz</a:t>
            </a:r>
            <a:r>
              <a:rPr lang="zh-CN" altLang="en-US" smtClean="0"/>
              <a:t>，则 </a:t>
            </a:r>
            <a:r>
              <a:rPr lang="en-US" altLang="zh-CN" i="1" smtClean="0"/>
              <a:t>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u</a:t>
            </a:r>
            <a:r>
              <a:rPr lang="en-US" altLang="zh-CN" smtClean="0"/>
              <a:t>, </a:t>
            </a:r>
            <a:r>
              <a:rPr lang="en-US" altLang="zh-CN" i="1" smtClean="0"/>
              <a:t>v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两边取微分，由全微分的形式不变性可得</a:t>
            </a:r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dz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u</a:t>
            </a:r>
            <a:r>
              <a:rPr lang="en-US" altLang="zh-CN" smtClean="0"/>
              <a:t> </a:t>
            </a:r>
            <a:r>
              <a:rPr lang="en-US" altLang="zh-CN" i="1" smtClean="0"/>
              <a:t>du</a:t>
            </a:r>
            <a:r>
              <a:rPr lang="en-US" altLang="zh-CN" smtClean="0"/>
              <a:t> +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v</a:t>
            </a:r>
            <a:r>
              <a:rPr lang="en-US" altLang="zh-CN" smtClean="0"/>
              <a:t> </a:t>
            </a:r>
            <a:r>
              <a:rPr lang="en-US" altLang="zh-CN" i="1" smtClean="0"/>
              <a:t>dv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u</a:t>
            </a:r>
            <a:r>
              <a:rPr lang="en-US" altLang="zh-CN" smtClean="0"/>
              <a:t> (</a:t>
            </a:r>
            <a:r>
              <a:rPr lang="en-US" altLang="zh-CN" i="1" smtClean="0"/>
              <a:t>dx</a:t>
            </a:r>
            <a:r>
              <a:rPr lang="en-US" altLang="zh-CN" smtClean="0"/>
              <a:t> + </a:t>
            </a:r>
            <a:r>
              <a:rPr lang="en-US" altLang="zh-CN" i="1" smtClean="0"/>
              <a:t>dy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dz</a:t>
            </a:r>
            <a:r>
              <a:rPr lang="en-US" altLang="zh-CN" smtClean="0"/>
              <a:t>) +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v</a:t>
            </a:r>
            <a:r>
              <a:rPr lang="en-US" altLang="zh-CN" smtClean="0"/>
              <a:t> (</a:t>
            </a:r>
            <a:r>
              <a:rPr lang="en-US" altLang="zh-CN" i="1" smtClean="0"/>
              <a:t>yzdx</a:t>
            </a:r>
            <a:r>
              <a:rPr lang="en-US" altLang="zh-CN" smtClean="0"/>
              <a:t> + </a:t>
            </a:r>
            <a:r>
              <a:rPr lang="en-US" altLang="zh-CN" i="1" smtClean="0"/>
              <a:t>xzdy</a:t>
            </a:r>
            <a:r>
              <a:rPr lang="en-US" altLang="zh-CN" smtClean="0"/>
              <a:t> + </a:t>
            </a:r>
            <a:r>
              <a:rPr lang="en-US" altLang="zh-CN" i="1" smtClean="0"/>
              <a:t>xydz</a:t>
            </a:r>
            <a:r>
              <a:rPr lang="en-US" altLang="zh-CN" smtClean="0"/>
              <a:t>).</a:t>
            </a:r>
            <a:endParaRPr lang="zh-CN" altLang="en-US" smtClean="0"/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  <a:latin typeface="楷体_GB2312" pitchFamily="49" charset="-122"/>
              </a:rPr>
              <a:t>③</a:t>
            </a:r>
            <a:r>
              <a:rPr lang="zh-CN" altLang="en-US" smtClean="0"/>
              <a:t>解出</a:t>
            </a:r>
            <a:r>
              <a:rPr lang="en-US" altLang="zh-CN" i="1" smtClean="0"/>
              <a:t>dy</a:t>
            </a:r>
            <a:r>
              <a:rPr lang="zh-CN" altLang="en-US" smtClean="0"/>
              <a:t>，得</a:t>
            </a:r>
          </a:p>
          <a:p>
            <a:pPr>
              <a:buFont typeface="Wingdings 3" pitchFamily="18" charset="2"/>
              <a:buNone/>
            </a:pPr>
            <a:endParaRPr lang="zh-CN" altLang="en-US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于是</a:t>
            </a:r>
          </a:p>
        </p:txBody>
      </p:sp>
      <p:graphicFrame>
        <p:nvGraphicFramePr>
          <p:cNvPr id="15362" name="Object 4"/>
          <p:cNvGraphicFramePr>
            <a:graphicFrameLocks noChangeAspect="1"/>
          </p:cNvGraphicFramePr>
          <p:nvPr/>
        </p:nvGraphicFramePr>
        <p:xfrm>
          <a:off x="4714875" y="93663"/>
          <a:ext cx="1901825" cy="863600"/>
        </p:xfrm>
        <a:graphic>
          <a:graphicData uri="http://schemas.openxmlformats.org/presentationml/2006/ole">
            <p:oleObj spid="_x0000_s15362" name="Equation" r:id="rId3" imgW="952200" imgH="431640" progId="Equation.DSMT4">
              <p:embed/>
            </p:oleObj>
          </a:graphicData>
        </a:graphic>
      </p:graphicFrame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2573338" y="2767013"/>
          <a:ext cx="5175250" cy="889000"/>
        </p:xfrm>
        <a:graphic>
          <a:graphicData uri="http://schemas.openxmlformats.org/presentationml/2006/ole">
            <p:oleObj spid="_x0000_s15363" name="Equation" r:id="rId4" imgW="2590560" imgH="44424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1355725" y="3644900"/>
          <a:ext cx="2663825" cy="889000"/>
        </p:xfrm>
        <a:graphic>
          <a:graphicData uri="http://schemas.openxmlformats.org/presentationml/2006/ole">
            <p:oleObj spid="_x0000_s15364" name="Equation" r:id="rId5" imgW="1333440" imgH="444240" progId="Equation.DSMT4">
              <p:embed/>
            </p:oleObj>
          </a:graphicData>
        </a:graphic>
      </p:graphicFrame>
      <p:sp>
        <p:nvSpPr>
          <p:cNvPr id="39" name="矩形 38"/>
          <p:cNvSpPr>
            <a:spLocks noChangeArrowheads="1"/>
          </p:cNvSpPr>
          <p:nvPr/>
        </p:nvSpPr>
        <p:spPr bwMode="auto">
          <a:xfrm flipH="1">
            <a:off x="5435600" y="2809875"/>
            <a:ext cx="1871663" cy="80486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 flipH="1">
            <a:off x="6053138" y="112713"/>
            <a:ext cx="457200" cy="8048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4235450" y="2103438"/>
            <a:ext cx="314325" cy="3968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7072313" y="2103438"/>
            <a:ext cx="315912" cy="3968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7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显函数</a:t>
            </a:r>
            <a:r>
              <a:rPr lang="en-US" altLang="zh-CN" smtClean="0"/>
              <a:t>——</a:t>
            </a:r>
            <a:r>
              <a:rPr lang="zh-CN" altLang="en-US" smtClean="0"/>
              <a:t>由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表示的函数．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>
                <a:solidFill>
                  <a:srgbClr val="FF0000"/>
                </a:solidFill>
              </a:rPr>
              <a:t>隐函数</a:t>
            </a:r>
            <a:r>
              <a:rPr lang="en-US" altLang="zh-CN" smtClean="0"/>
              <a:t>——</a:t>
            </a:r>
            <a:r>
              <a:rPr lang="zh-CN" altLang="en-US" smtClean="0"/>
              <a:t>由方程 </a:t>
            </a:r>
            <a:r>
              <a:rPr lang="en-US" altLang="zh-CN" i="1" smtClean="0"/>
              <a:t>F 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0</a:t>
            </a:r>
            <a:r>
              <a:rPr lang="zh-CN" altLang="en-US" smtClean="0"/>
              <a:t> 确定的函数．</a:t>
            </a:r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隐函数的显化</a:t>
            </a:r>
            <a:r>
              <a:rPr lang="en-US" altLang="zh-CN" smtClean="0"/>
              <a:t>——</a:t>
            </a:r>
            <a:r>
              <a:rPr lang="zh-CN" altLang="en-US" smtClean="0"/>
              <a:t>由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0</a:t>
            </a:r>
            <a:r>
              <a:rPr lang="zh-CN" altLang="en-US" smtClean="0"/>
              <a:t> 求出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的过程．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方程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en-US" altLang="zh-CN" smtClean="0"/>
              <a:t>+</a:t>
            </a:r>
            <a:r>
              <a:rPr lang="zh-CN" altLang="en-US" smtClean="0"/>
              <a:t> </a:t>
            </a:r>
            <a:r>
              <a:rPr lang="en-US" altLang="zh-CN" i="1" smtClean="0"/>
              <a:t>y</a:t>
            </a:r>
            <a:r>
              <a:rPr lang="en-US" altLang="zh-CN" baseline="30000" smtClean="0"/>
              <a:t>3</a:t>
            </a:r>
            <a:r>
              <a:rPr lang="zh-CN" altLang="en-US" smtClean="0"/>
              <a:t> </a:t>
            </a:r>
            <a:r>
              <a:rPr lang="en-US" altLang="zh-CN" smtClean="0"/>
              <a:t>− 1 = 0 </a:t>
            </a:r>
            <a:r>
              <a:rPr lang="zh-CN" altLang="en-US" smtClean="0"/>
              <a:t>所确定的函数是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① </a:t>
            </a:r>
            <a:r>
              <a:rPr lang="zh-CN" altLang="en-US" smtClean="0"/>
              <a:t>并非所有的方程都能确定一个函数，例如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+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baseline="30000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+ 5 = 0</a:t>
            </a:r>
            <a:r>
              <a:rPr lang="en-US" altLang="zh-CN" smtClean="0"/>
              <a:t>.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②</a:t>
            </a:r>
            <a:r>
              <a:rPr lang="zh-CN" altLang="en-US" smtClean="0"/>
              <a:t>并非所有的隐函数都能显化，例如 </a:t>
            </a:r>
            <a:r>
              <a:rPr lang="en-US" altLang="zh-CN" i="1" smtClean="0">
                <a:solidFill>
                  <a:srgbClr val="0000FF"/>
                </a:solidFill>
              </a:rPr>
              <a:t>e</a:t>
            </a:r>
            <a:r>
              <a:rPr lang="en-US" altLang="zh-CN" i="1" baseline="30000" smtClean="0">
                <a:solidFill>
                  <a:srgbClr val="0000FF"/>
                </a:solidFill>
              </a:rPr>
              <a:t>x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+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i="1" smtClean="0">
                <a:solidFill>
                  <a:srgbClr val="0000FF"/>
                </a:solidFill>
              </a:rPr>
              <a:t>e</a:t>
            </a:r>
            <a:r>
              <a:rPr lang="en-US" altLang="zh-CN" i="1" baseline="30000" smtClean="0">
                <a:solidFill>
                  <a:srgbClr val="0000FF"/>
                </a:solidFill>
              </a:rPr>
              <a:t>y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en-US" altLang="zh-CN" smtClean="0">
                <a:solidFill>
                  <a:srgbClr val="0000FF"/>
                </a:solidFill>
              </a:rPr>
              <a:t>− </a:t>
            </a:r>
            <a:r>
              <a:rPr lang="en-US" altLang="zh-CN" i="1" smtClean="0">
                <a:solidFill>
                  <a:srgbClr val="0000FF"/>
                </a:solidFill>
              </a:rPr>
              <a:t>xy</a:t>
            </a:r>
            <a:r>
              <a:rPr lang="en-US" altLang="zh-CN" smtClean="0">
                <a:solidFill>
                  <a:srgbClr val="0000FF"/>
                </a:solidFill>
              </a:rPr>
              <a:t> = 0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当隐函数难以显化或不能显化时，如何求导？</a:t>
            </a:r>
          </a:p>
        </p:txBody>
      </p:sp>
      <p:sp>
        <p:nvSpPr>
          <p:cNvPr id="1028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回顾：隐函数求导</a:t>
            </a:r>
          </a:p>
        </p:txBody>
      </p:sp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5929313" y="3270250"/>
          <a:ext cx="1490662" cy="482600"/>
        </p:xfrm>
        <a:graphic>
          <a:graphicData uri="http://schemas.openxmlformats.org/presentationml/2006/ole">
            <p:oleObj spid="_x0000_s1026" name="Equation" r:id="rId4" imgW="749160" imgH="241200" progId="Equation.DSMT4">
              <p:embed/>
            </p:oleObj>
          </a:graphicData>
        </a:graphic>
      </p:graphicFrame>
      <p:sp>
        <p:nvSpPr>
          <p:cNvPr id="6" name="云形标注 5"/>
          <p:cNvSpPr/>
          <p:nvPr/>
        </p:nvSpPr>
        <p:spPr>
          <a:xfrm>
            <a:off x="5000625" y="285750"/>
            <a:ext cx="4000500" cy="1500188"/>
          </a:xfrm>
          <a:prstGeom prst="cloudCallout">
            <a:avLst>
              <a:gd name="adj1" fmla="val -6687"/>
              <a:gd name="adj2" fmla="val 91993"/>
            </a:avLst>
          </a:prstGeom>
          <a:solidFill>
            <a:srgbClr val="FFFF99"/>
          </a:solidFill>
          <a:ln w="28575" cmpd="sng">
            <a:solidFill>
              <a:srgbClr val="33CC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" rIns="18000" anchor="ctr"/>
          <a:lstStyle/>
          <a:p>
            <a:pPr>
              <a:defRPr/>
            </a:pP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本质：</a:t>
            </a:r>
            <a:endParaRPr lang="en-US" altLang="zh-CN" sz="2400" b="1">
              <a:solidFill>
                <a:schemeClr val="tx1"/>
              </a:solidFill>
              <a:ea typeface="楷体_GB2312" pitchFamily="49" charset="-122"/>
            </a:endParaRPr>
          </a:p>
          <a:p>
            <a:pPr>
              <a:defRPr/>
            </a:pPr>
            <a:r>
              <a:rPr lang="zh-CN" altLang="en-US" sz="2400" b="1">
                <a:solidFill>
                  <a:schemeClr val="tx1"/>
                </a:solidFill>
                <a:ea typeface="楷体_GB2312" pitchFamily="49" charset="-122"/>
              </a:rPr>
              <a:t>分离自变量和因变量  </a:t>
            </a:r>
            <a:endParaRPr lang="zh-CN" altLang="en-US" sz="2400" b="1">
              <a:solidFill>
                <a:srgbClr val="FFFFFF"/>
              </a:solidFill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二、方程组的情形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P.90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zh-CN" altLang="en-US" smtClean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24579" name="Rectangle 3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67287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设方程组                            隐含函数组                    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两边对 </a:t>
            </a:r>
            <a:r>
              <a:rPr lang="en-US" altLang="zh-CN" i="1" smtClean="0"/>
              <a:t>x</a:t>
            </a:r>
            <a:r>
              <a:rPr lang="zh-CN" altLang="en-US" smtClean="0"/>
              <a:t> 求偏导，得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通过求解方程组可得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同理可得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1911350" y="1285875"/>
          <a:ext cx="2011363" cy="846138"/>
        </p:xfrm>
        <a:graphic>
          <a:graphicData uri="http://schemas.openxmlformats.org/presentationml/2006/ole">
            <p:oleObj spid="_x0000_s16386" name="Equation" r:id="rId3" imgW="1117440" imgH="46980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572125" y="1285875"/>
          <a:ext cx="1460500" cy="844550"/>
        </p:xfrm>
        <a:graphic>
          <a:graphicData uri="http://schemas.openxmlformats.org/presentationml/2006/ole">
            <p:oleObj spid="_x0000_s16387" name="Equation" r:id="rId4" imgW="812520" imgH="469800" progId="Equation.DSMT4">
              <p:embed/>
            </p:oleObj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/>
        </p:nvGraphicFramePr>
        <p:xfrm>
          <a:off x="2859088" y="2214563"/>
          <a:ext cx="3425825" cy="914400"/>
        </p:xfrm>
        <a:graphic>
          <a:graphicData uri="http://schemas.openxmlformats.org/presentationml/2006/ole">
            <p:oleObj spid="_x0000_s16388" name="Equation" r:id="rId5" imgW="1904760" imgH="507960" progId="Equation.DSMT4">
              <p:embed/>
            </p:oleObj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3500438" y="3286125"/>
          <a:ext cx="2579687" cy="1341438"/>
        </p:xfrm>
        <a:graphic>
          <a:graphicData uri="http://schemas.openxmlformats.org/presentationml/2006/ole">
            <p:oleObj spid="_x0000_s16389" name="Equation" r:id="rId6" imgW="1612800" imgH="838080" progId="Equation.DSMT4">
              <p:embed/>
            </p:oleObj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3500438" y="4900613"/>
          <a:ext cx="1116012" cy="730250"/>
        </p:xfrm>
        <a:graphic>
          <a:graphicData uri="http://schemas.openxmlformats.org/presentationml/2006/ole">
            <p:oleObj spid="_x0000_s16390" name="Equation" r:id="rId7" imgW="622080" imgH="406080" progId="Equation.DSMT4">
              <p:embed/>
            </p:oleObj>
          </a:graphicData>
        </a:graphic>
      </p:graphicFrame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1939925" y="5764213"/>
          <a:ext cx="1093788" cy="776287"/>
        </p:xfrm>
        <a:graphic>
          <a:graphicData uri="http://schemas.openxmlformats.org/presentationml/2006/ole">
            <p:oleObj spid="_x0000_s16391" name="Equation" r:id="rId8" imgW="609480" imgH="431640" progId="Equation.DSMT4">
              <p:embed/>
            </p:oleObj>
          </a:graphicData>
        </a:graphic>
      </p:graphicFrame>
      <p:grpSp>
        <p:nvGrpSpPr>
          <p:cNvPr id="4" name="组合 21"/>
          <p:cNvGrpSpPr>
            <a:grpSpLocks/>
          </p:cNvGrpSpPr>
          <p:nvPr/>
        </p:nvGrpSpPr>
        <p:grpSpPr bwMode="auto">
          <a:xfrm>
            <a:off x="5500688" y="5364163"/>
            <a:ext cx="3414712" cy="1281112"/>
            <a:chOff x="5500694" y="5364163"/>
            <a:chExt cx="3414706" cy="1281112"/>
          </a:xfrm>
        </p:grpSpPr>
        <p:sp>
          <p:nvSpPr>
            <p:cNvPr id="16407" name="Text Box 1035"/>
            <p:cNvSpPr txBox="1">
              <a:spLocks noChangeArrowheads="1"/>
            </p:cNvSpPr>
            <p:nvPr/>
          </p:nvSpPr>
          <p:spPr bwMode="auto">
            <a:xfrm>
              <a:off x="8586788" y="6183313"/>
              <a:ext cx="320675" cy="461962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6408" name="Text Box 1031"/>
            <p:cNvSpPr txBox="1">
              <a:spLocks noChangeArrowheads="1"/>
            </p:cNvSpPr>
            <p:nvPr/>
          </p:nvSpPr>
          <p:spPr bwMode="auto">
            <a:xfrm>
              <a:off x="5500694" y="5773738"/>
              <a:ext cx="766557" cy="461665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</a:rPr>
                <a:t>F</a:t>
              </a:r>
              <a:r>
                <a:rPr lang="en-US" altLang="zh-CN" sz="2400" b="1">
                  <a:latin typeface="Times New Roman" pitchFamily="18" charset="0"/>
                </a:rPr>
                <a:t>, </a:t>
              </a:r>
              <a:r>
                <a:rPr lang="en-US" altLang="zh-CN" sz="2400" b="1" i="1">
                  <a:latin typeface="Times New Roman" pitchFamily="18" charset="0"/>
                </a:rPr>
                <a:t>G</a:t>
              </a:r>
            </a:p>
          </p:txBody>
        </p:sp>
        <p:sp>
          <p:nvSpPr>
            <p:cNvPr id="16409" name="Text Box 1034"/>
            <p:cNvSpPr txBox="1">
              <a:spLocks noChangeArrowheads="1"/>
            </p:cNvSpPr>
            <p:nvPr/>
          </p:nvSpPr>
          <p:spPr bwMode="auto">
            <a:xfrm>
              <a:off x="8578850" y="5364163"/>
              <a:ext cx="336550" cy="4572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6410" name="Text Box 1035"/>
            <p:cNvSpPr txBox="1">
              <a:spLocks noChangeArrowheads="1"/>
            </p:cNvSpPr>
            <p:nvPr/>
          </p:nvSpPr>
          <p:spPr bwMode="auto">
            <a:xfrm>
              <a:off x="7188200" y="6183313"/>
              <a:ext cx="319087" cy="4572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</a:rPr>
                <a:t>v</a:t>
              </a:r>
            </a:p>
          </p:txBody>
        </p:sp>
        <p:cxnSp>
          <p:nvCxnSpPr>
            <p:cNvPr id="16411" name="直接箭头连接符 31"/>
            <p:cNvCxnSpPr>
              <a:cxnSpLocks noChangeShapeType="1"/>
              <a:stCxn id="16408" idx="3"/>
              <a:endCxn id="16413" idx="1"/>
            </p:cNvCxnSpPr>
            <p:nvPr/>
          </p:nvCxnSpPr>
          <p:spPr bwMode="auto">
            <a:xfrm flipV="1">
              <a:off x="6267455" y="5592763"/>
              <a:ext cx="903286" cy="411162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6412" name="直接箭头连接符 32"/>
            <p:cNvCxnSpPr>
              <a:cxnSpLocks noChangeShapeType="1"/>
              <a:stCxn id="16408" idx="3"/>
              <a:endCxn id="16410" idx="1"/>
            </p:cNvCxnSpPr>
            <p:nvPr/>
          </p:nvCxnSpPr>
          <p:spPr bwMode="auto">
            <a:xfrm>
              <a:off x="6267455" y="6003925"/>
              <a:ext cx="920748" cy="40798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sp>
          <p:nvSpPr>
            <p:cNvPr id="16413" name="Text Box 1034"/>
            <p:cNvSpPr txBox="1">
              <a:spLocks noChangeArrowheads="1"/>
            </p:cNvSpPr>
            <p:nvPr/>
          </p:nvSpPr>
          <p:spPr bwMode="auto">
            <a:xfrm>
              <a:off x="7170738" y="5364163"/>
              <a:ext cx="354012" cy="457200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</a:rPr>
                <a:t>u</a:t>
              </a:r>
            </a:p>
          </p:txBody>
        </p:sp>
        <p:cxnSp>
          <p:nvCxnSpPr>
            <p:cNvPr id="16414" name="直接箭头连接符 34"/>
            <p:cNvCxnSpPr>
              <a:cxnSpLocks noChangeShapeType="1"/>
              <a:stCxn id="16408" idx="3"/>
              <a:endCxn id="16409" idx="1"/>
            </p:cNvCxnSpPr>
            <p:nvPr/>
          </p:nvCxnSpPr>
          <p:spPr bwMode="auto">
            <a:xfrm flipV="1">
              <a:off x="6267455" y="5592763"/>
              <a:ext cx="2311396" cy="411162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6415" name="直接箭头连接符 35"/>
            <p:cNvCxnSpPr>
              <a:cxnSpLocks noChangeShapeType="1"/>
              <a:stCxn id="16408" idx="3"/>
              <a:endCxn id="16407" idx="1"/>
            </p:cNvCxnSpPr>
            <p:nvPr/>
          </p:nvCxnSpPr>
          <p:spPr bwMode="auto">
            <a:xfrm>
              <a:off x="6267455" y="6003925"/>
              <a:ext cx="2319334" cy="411163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6416" name="直接箭头连接符 36"/>
            <p:cNvCxnSpPr>
              <a:cxnSpLocks noChangeShapeType="1"/>
              <a:stCxn id="16413" idx="3"/>
              <a:endCxn id="16409" idx="1"/>
            </p:cNvCxnSpPr>
            <p:nvPr/>
          </p:nvCxnSpPr>
          <p:spPr bwMode="auto">
            <a:xfrm>
              <a:off x="7524752" y="5592763"/>
              <a:ext cx="1052511" cy="1587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6417" name="直接箭头连接符 37"/>
            <p:cNvCxnSpPr>
              <a:cxnSpLocks noChangeShapeType="1"/>
              <a:stCxn id="16413" idx="3"/>
              <a:endCxn id="16407" idx="1"/>
            </p:cNvCxnSpPr>
            <p:nvPr/>
          </p:nvCxnSpPr>
          <p:spPr bwMode="auto">
            <a:xfrm>
              <a:off x="7524752" y="5592763"/>
              <a:ext cx="1060448" cy="820737"/>
            </a:xfrm>
            <a:prstGeom prst="straightConnector1">
              <a:avLst/>
            </a:prstGeom>
            <a:noFill/>
            <a:ln w="28575" algn="ctr">
              <a:solidFill>
                <a:srgbClr val="00B05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6418" name="直接箭头连接符 38"/>
            <p:cNvCxnSpPr>
              <a:cxnSpLocks noChangeShapeType="1"/>
              <a:stCxn id="16410" idx="3"/>
              <a:endCxn id="16409" idx="1"/>
            </p:cNvCxnSpPr>
            <p:nvPr/>
          </p:nvCxnSpPr>
          <p:spPr bwMode="auto">
            <a:xfrm flipV="1">
              <a:off x="7507290" y="5592763"/>
              <a:ext cx="1071560" cy="819150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16419" name="直接箭头连接符 39"/>
            <p:cNvCxnSpPr>
              <a:cxnSpLocks noChangeShapeType="1"/>
              <a:stCxn id="16410" idx="3"/>
              <a:endCxn id="16407" idx="1"/>
            </p:cNvCxnSpPr>
            <p:nvPr/>
          </p:nvCxnSpPr>
          <p:spPr bwMode="auto">
            <a:xfrm>
              <a:off x="7507290" y="6411913"/>
              <a:ext cx="1077910" cy="1587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</p:grpSp>
      <p:sp>
        <p:nvSpPr>
          <p:cNvPr id="28" name="矩形 27"/>
          <p:cNvSpPr/>
          <p:nvPr/>
        </p:nvSpPr>
        <p:spPr>
          <a:xfrm>
            <a:off x="457200" y="4071938"/>
            <a:ext cx="3060700" cy="49371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两边对 </a:t>
            </a:r>
            <a:r>
              <a:rPr lang="en-US" altLang="zh-CN" sz="2400" b="1" i="1" kern="0" dirty="0">
                <a:solidFill>
                  <a:srgbClr val="FF0000"/>
                </a:solidFill>
                <a:latin typeface="Times New Roman"/>
                <a:ea typeface="楷体_GB2312"/>
              </a:rPr>
              <a:t>y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/>
                <a:ea typeface="楷体_GB2312"/>
              </a:rPr>
              <a:t> 求偏导，得</a:t>
            </a:r>
            <a:endParaRPr lang="en-US" altLang="zh-CN" sz="2400" b="1" kern="0" dirty="0">
              <a:solidFill>
                <a:srgbClr val="FF0000"/>
              </a:solidFill>
              <a:latin typeface="Times New Roman"/>
              <a:ea typeface="楷体_GB2312"/>
            </a:endParaRPr>
          </a:p>
        </p:txBody>
      </p:sp>
      <p:graphicFrame>
        <p:nvGraphicFramePr>
          <p:cNvPr id="29" name="Object 28"/>
          <p:cNvGraphicFramePr>
            <a:graphicFrameLocks noChangeAspect="1"/>
          </p:cNvGraphicFramePr>
          <p:nvPr/>
        </p:nvGraphicFramePr>
        <p:xfrm>
          <a:off x="6215063" y="3235325"/>
          <a:ext cx="2559050" cy="1443038"/>
        </p:xfrm>
        <a:graphic>
          <a:graphicData uri="http://schemas.openxmlformats.org/presentationml/2006/ole">
            <p:oleObj spid="_x0000_s16392" name="Equation" r:id="rId9" imgW="1600200" imgH="901440" progId="Equation.DSMT4">
              <p:embed/>
            </p:oleObj>
          </a:graphicData>
        </a:graphic>
      </p:graphicFrame>
      <p:graphicFrame>
        <p:nvGraphicFramePr>
          <p:cNvPr id="5" name="Object 34"/>
          <p:cNvGraphicFramePr>
            <a:graphicFrameLocks noChangeAspect="1"/>
          </p:cNvGraphicFramePr>
          <p:nvPr/>
        </p:nvGraphicFramePr>
        <p:xfrm>
          <a:off x="3500438" y="3286125"/>
          <a:ext cx="2376487" cy="1341438"/>
        </p:xfrm>
        <a:graphic>
          <a:graphicData uri="http://schemas.openxmlformats.org/presentationml/2006/ole">
            <p:oleObj spid="_x0000_s16393" name="Equation" r:id="rId10" imgW="1485720" imgH="838080" progId="Equation.DSMT4">
              <p:embed/>
            </p:oleObj>
          </a:graphicData>
        </a:graphic>
      </p:graphicFrame>
      <p:sp>
        <p:nvSpPr>
          <p:cNvPr id="41" name="矩形 40"/>
          <p:cNvSpPr>
            <a:spLocks noChangeArrowheads="1"/>
          </p:cNvSpPr>
          <p:nvPr/>
        </p:nvSpPr>
        <p:spPr bwMode="auto">
          <a:xfrm flipH="1">
            <a:off x="3949700" y="3262313"/>
            <a:ext cx="360363" cy="7381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 flipH="1">
            <a:off x="4752975" y="3262313"/>
            <a:ext cx="360363" cy="7381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 flipH="1">
            <a:off x="3949700" y="4000500"/>
            <a:ext cx="360363" cy="73818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 flipH="1">
            <a:off x="4752975" y="4000500"/>
            <a:ext cx="360363" cy="73818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6" name="Object 35"/>
          <p:cNvGraphicFramePr>
            <a:graphicFrameLocks noChangeAspect="1"/>
          </p:cNvGraphicFramePr>
          <p:nvPr/>
        </p:nvGraphicFramePr>
        <p:xfrm>
          <a:off x="6215063" y="3235325"/>
          <a:ext cx="2376487" cy="1443038"/>
        </p:xfrm>
        <a:graphic>
          <a:graphicData uri="http://schemas.openxmlformats.org/presentationml/2006/ole">
            <p:oleObj spid="_x0000_s16394" name="Equation" r:id="rId11" imgW="1485720" imgH="901440" progId="Equation.DSMT4">
              <p:embed/>
            </p:oleObj>
          </a:graphicData>
        </a:graphic>
      </p:graphicFrame>
      <p:sp>
        <p:nvSpPr>
          <p:cNvPr id="30" name="矩形 29"/>
          <p:cNvSpPr>
            <a:spLocks noChangeArrowheads="1"/>
          </p:cNvSpPr>
          <p:nvPr/>
        </p:nvSpPr>
        <p:spPr bwMode="auto">
          <a:xfrm flipH="1">
            <a:off x="6664325" y="3262313"/>
            <a:ext cx="360363" cy="7381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 flipH="1">
            <a:off x="7467600" y="3262313"/>
            <a:ext cx="360363" cy="73818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 flipH="1">
            <a:off x="6664325" y="4000500"/>
            <a:ext cx="360363" cy="73818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 flipH="1">
            <a:off x="7467600" y="4000500"/>
            <a:ext cx="360363" cy="73818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1" grpId="0" animBg="1"/>
      <p:bldP spid="42" grpId="0" animBg="1"/>
      <p:bldP spid="43" grpId="0" animBg="1"/>
      <p:bldP spid="44" grpId="0" animBg="1"/>
      <p:bldP spid="30" grpId="0" animBg="1"/>
      <p:bldP spid="31" grpId="0" animBg="1"/>
      <p:bldP spid="32" grpId="0" animBg="1"/>
      <p:bldP spid="3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solidFill>
                  <a:srgbClr val="0000FF"/>
                </a:solidFill>
              </a:rPr>
              <a:t>P.86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r>
              <a:rPr lang="en-US" altLang="zh-CN" smtClean="0">
                <a:solidFill>
                  <a:srgbClr val="0000FF"/>
                </a:solidFill>
              </a:rPr>
              <a:t>P.87</a:t>
            </a:r>
            <a:r>
              <a:rPr lang="zh-CN" altLang="en-US" smtClean="0">
                <a:solidFill>
                  <a:srgbClr val="0000FF"/>
                </a:solidFill>
              </a:rPr>
              <a:t>定理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</a:p>
          <a:p>
            <a:endParaRPr lang="zh-CN" altLang="en-US" smtClean="0">
              <a:solidFill>
                <a:srgbClr val="0000FF"/>
              </a:solidFill>
            </a:endParaRPr>
          </a:p>
          <a:p>
            <a:endParaRPr lang="zh-CN" altLang="en-US" smtClean="0">
              <a:solidFill>
                <a:srgbClr val="0000FF"/>
              </a:solidFill>
            </a:endParaRPr>
          </a:p>
          <a:p>
            <a:endParaRPr lang="zh-CN" altLang="en-US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</a:rPr>
              <a:t>隐函数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小结</a:t>
            </a:r>
            <a:endParaRPr lang="zh-CN" altLang="en-US" dirty="0"/>
          </a:p>
        </p:txBody>
      </p:sp>
      <p:grpSp>
        <p:nvGrpSpPr>
          <p:cNvPr id="2" name="组合 3"/>
          <p:cNvGrpSpPr>
            <a:grpSpLocks/>
          </p:cNvGrpSpPr>
          <p:nvPr/>
        </p:nvGrpSpPr>
        <p:grpSpPr bwMode="auto">
          <a:xfrm>
            <a:off x="1457325" y="1812925"/>
            <a:ext cx="5657850" cy="1016000"/>
            <a:chOff x="1743075" y="1443037"/>
            <a:chExt cx="5657850" cy="1015663"/>
          </a:xfrm>
        </p:grpSpPr>
        <p:sp>
          <p:nvSpPr>
            <p:cNvPr id="17423" name="矩形 8"/>
            <p:cNvSpPr>
              <a:spLocks noChangeArrowheads="1"/>
            </p:cNvSpPr>
            <p:nvPr/>
          </p:nvSpPr>
          <p:spPr bwMode="auto">
            <a:xfrm>
              <a:off x="1743075" y="1720036"/>
              <a:ext cx="159292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= 0</a:t>
              </a:r>
              <a:endParaRPr lang="zh-CN" altLang="en-US"/>
            </a:p>
          </p:txBody>
        </p:sp>
        <p:graphicFrame>
          <p:nvGraphicFramePr>
            <p:cNvPr id="17411" name="Object 3"/>
            <p:cNvGraphicFramePr>
              <a:graphicFrameLocks noChangeAspect="1"/>
            </p:cNvGraphicFramePr>
            <p:nvPr/>
          </p:nvGraphicFramePr>
          <p:xfrm>
            <a:off x="5929324" y="1493668"/>
            <a:ext cx="1471601" cy="914400"/>
          </p:xfrm>
          <a:graphic>
            <a:graphicData uri="http://schemas.openxmlformats.org/presentationml/2006/ole">
              <p:oleObj spid="_x0000_s17411" name="Equation" r:id="rId3" imgW="736560" imgH="457200" progId="Equation.DSMT4">
                <p:embed/>
              </p:oleObj>
            </a:graphicData>
          </a:graphic>
        </p:graphicFrame>
        <p:cxnSp>
          <p:nvCxnSpPr>
            <p:cNvPr id="5" name="直接箭头连接符 6"/>
            <p:cNvCxnSpPr/>
            <p:nvPr/>
          </p:nvCxnSpPr>
          <p:spPr bwMode="auto">
            <a:xfrm>
              <a:off x="3373438" y="1950869"/>
              <a:ext cx="251936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5" name="矩形 10"/>
            <p:cNvSpPr>
              <a:spLocks noChangeArrowheads="1"/>
            </p:cNvSpPr>
            <p:nvPr/>
          </p:nvSpPr>
          <p:spPr bwMode="auto">
            <a:xfrm>
              <a:off x="3402449" y="1443037"/>
              <a:ext cx="2339102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在一定的条件下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存在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" name="组合 8"/>
          <p:cNvGrpSpPr>
            <a:grpSpLocks/>
          </p:cNvGrpSpPr>
          <p:nvPr/>
        </p:nvGrpSpPr>
        <p:grpSpPr bwMode="auto">
          <a:xfrm>
            <a:off x="1189038" y="3184525"/>
            <a:ext cx="7597775" cy="1016000"/>
            <a:chOff x="902970" y="2957510"/>
            <a:chExt cx="7598120" cy="1015663"/>
          </a:xfrm>
        </p:grpSpPr>
        <p:graphicFrame>
          <p:nvGraphicFramePr>
            <p:cNvPr id="17410" name="Object 4"/>
            <p:cNvGraphicFramePr>
              <a:graphicFrameLocks noChangeAspect="1"/>
            </p:cNvGraphicFramePr>
            <p:nvPr/>
          </p:nvGraphicFramePr>
          <p:xfrm>
            <a:off x="5380065" y="3007969"/>
            <a:ext cx="3121025" cy="914400"/>
          </p:xfrm>
          <a:graphic>
            <a:graphicData uri="http://schemas.openxmlformats.org/presentationml/2006/ole">
              <p:oleObj spid="_x0000_s17410" name="Equation" r:id="rId4" imgW="1562040" imgH="457200" progId="Equation.DSMT4">
                <p:embed/>
              </p:oleObj>
            </a:graphicData>
          </a:graphic>
        </p:graphicFrame>
        <p:sp>
          <p:nvSpPr>
            <p:cNvPr id="17420" name="矩形 8"/>
            <p:cNvSpPr>
              <a:spLocks noChangeArrowheads="1"/>
            </p:cNvSpPr>
            <p:nvPr/>
          </p:nvSpPr>
          <p:spPr bwMode="auto">
            <a:xfrm>
              <a:off x="902970" y="3234509"/>
              <a:ext cx="188308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 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= 0</a:t>
              </a:r>
              <a:endParaRPr lang="zh-CN" altLang="en-US"/>
            </a:p>
          </p:txBody>
        </p:sp>
        <p:cxnSp>
          <p:nvCxnSpPr>
            <p:cNvPr id="12" name="直接箭头连接符 11"/>
            <p:cNvCxnSpPr/>
            <p:nvPr/>
          </p:nvCxnSpPr>
          <p:spPr bwMode="auto">
            <a:xfrm>
              <a:off x="2801706" y="3465342"/>
              <a:ext cx="2519476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22" name="矩形 12"/>
            <p:cNvSpPr>
              <a:spLocks noChangeArrowheads="1"/>
            </p:cNvSpPr>
            <p:nvPr/>
          </p:nvSpPr>
          <p:spPr bwMode="auto">
            <a:xfrm>
              <a:off x="2830945" y="2957510"/>
              <a:ext cx="2393604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在一定的条件下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存在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1457325" y="5078413"/>
            <a:ext cx="5778500" cy="457200"/>
            <a:chOff x="918" y="3199"/>
            <a:chExt cx="3640" cy="288"/>
          </a:xfrm>
        </p:grpSpPr>
        <p:sp>
          <p:nvSpPr>
            <p:cNvPr id="17417" name="矩形 8"/>
            <p:cNvSpPr>
              <a:spLocks noChangeArrowheads="1"/>
            </p:cNvSpPr>
            <p:nvPr/>
          </p:nvSpPr>
          <p:spPr bwMode="auto">
            <a:xfrm>
              <a:off x="918" y="3199"/>
              <a:ext cx="138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=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h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</a:t>
              </a:r>
              <a:endPara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418" name="直接箭头连接符 6"/>
            <p:cNvCxnSpPr>
              <a:cxnSpLocks noChangeShapeType="1"/>
              <a:stCxn id="17417" idx="3"/>
              <a:endCxn id="17419" idx="1"/>
            </p:cNvCxnSpPr>
            <p:nvPr/>
          </p:nvCxnSpPr>
          <p:spPr bwMode="auto">
            <a:xfrm>
              <a:off x="2300" y="3343"/>
              <a:ext cx="1260" cy="0"/>
            </a:xfrm>
            <a:prstGeom prst="straightConnector1">
              <a:avLst/>
            </a:prstGeom>
            <a:noFill/>
            <a:ln w="38100" algn="ctr">
              <a:solidFill>
                <a:srgbClr val="0000FF"/>
              </a:solidFill>
              <a:round/>
              <a:headEnd type="stealth" w="lg" len="lg"/>
              <a:tailEnd type="stealth" w="lg" len="lg"/>
            </a:ln>
          </p:spPr>
        </p:cxnSp>
        <p:sp>
          <p:nvSpPr>
            <p:cNvPr id="17419" name="矩形 8"/>
            <p:cNvSpPr>
              <a:spLocks noChangeArrowheads="1"/>
            </p:cNvSpPr>
            <p:nvPr/>
          </p:nvSpPr>
          <p:spPr bwMode="auto">
            <a:xfrm>
              <a:off x="3560" y="3199"/>
              <a:ext cx="99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= 0 </a:t>
              </a:r>
              <a:endPara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z="3300" smtClean="0">
                <a:effectLst/>
              </a:rPr>
              <a:t>关于隐函数 </a:t>
            </a:r>
            <a:r>
              <a:rPr lang="en-US" altLang="zh-CN" sz="3300" i="1" smtClean="0">
                <a:solidFill>
                  <a:srgbClr val="FF0000"/>
                </a:solidFill>
                <a:effectLst/>
              </a:rPr>
              <a:t>F</a:t>
            </a:r>
            <a:r>
              <a:rPr lang="en-US" altLang="zh-CN" sz="3300" smtClean="0">
                <a:solidFill>
                  <a:srgbClr val="FF0000"/>
                </a:solidFill>
                <a:effectLst/>
              </a:rPr>
              <a:t>(</a:t>
            </a:r>
            <a:r>
              <a:rPr lang="en-US" altLang="zh-CN" sz="3300" i="1" smtClean="0">
                <a:solidFill>
                  <a:srgbClr val="FF0000"/>
                </a:solidFill>
                <a:effectLst/>
              </a:rPr>
              <a:t>x</a:t>
            </a:r>
            <a:r>
              <a:rPr lang="en-US" altLang="zh-CN" sz="3300" smtClean="0">
                <a:solidFill>
                  <a:srgbClr val="FF0000"/>
                </a:solidFill>
                <a:effectLst/>
              </a:rPr>
              <a:t>, </a:t>
            </a:r>
            <a:r>
              <a:rPr lang="en-US" altLang="zh-CN" sz="3300" i="1" smtClean="0">
                <a:solidFill>
                  <a:srgbClr val="FF0000"/>
                </a:solidFill>
                <a:effectLst/>
              </a:rPr>
              <a:t>y</a:t>
            </a:r>
            <a:r>
              <a:rPr lang="en-US" altLang="zh-CN" sz="3300" smtClean="0">
                <a:solidFill>
                  <a:srgbClr val="FF0000"/>
                </a:solidFill>
                <a:effectLst/>
              </a:rPr>
              <a:t>) = 0 </a:t>
            </a:r>
            <a:r>
              <a:rPr lang="zh-CN" altLang="en-US" sz="3300" smtClean="0">
                <a:effectLst/>
              </a:rPr>
              <a:t>求导的两种观点</a:t>
            </a:r>
            <a:endParaRPr lang="en-US" altLang="zh-CN" sz="3300" smtClean="0">
              <a:effectLst/>
            </a:endParaRPr>
          </a:p>
        </p:txBody>
      </p:sp>
      <p:sp>
        <p:nvSpPr>
          <p:cNvPr id="5529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把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看作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的函数，即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en-US" altLang="zh-CN" smtClean="0">
                <a:solidFill>
                  <a:srgbClr val="0000FF"/>
                </a:solidFill>
              </a:rPr>
              <a:t> =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</a:rPr>
              <a:t> 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</a:t>
            </a:r>
            <a:r>
              <a:rPr lang="zh-CN" altLang="en-US" smtClean="0">
                <a:solidFill>
                  <a:srgbClr val="0000FF"/>
                </a:solidFill>
              </a:rPr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这时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)) = 0</a:t>
            </a:r>
            <a:r>
              <a:rPr lang="zh-CN" altLang="en-US" smtClean="0"/>
              <a:t> 是恒等式，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则根据一元复合函数求导的链式法则，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①	上式两边同时对自变量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求导，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②	解出所求导数 </a:t>
            </a:r>
            <a:r>
              <a:rPr lang="en-US" altLang="zh-CN" i="1" smtClean="0"/>
              <a:t>y'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g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</a:t>
            </a:r>
            <a:r>
              <a:rPr lang="zh-CN" altLang="en-US" smtClean="0"/>
              <a:t>或 </a:t>
            </a:r>
            <a:r>
              <a:rPr lang="en-US" altLang="zh-CN" i="1" smtClean="0"/>
              <a:t>y''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h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, </a:t>
            </a:r>
            <a:r>
              <a:rPr lang="en-US" altLang="zh-CN" i="1" smtClean="0"/>
              <a:t>y'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</a:p>
          <a:p>
            <a:endParaRPr lang="zh-CN" altLang="en-US" smtClean="0">
              <a:solidFill>
                <a:srgbClr val="FF0000"/>
              </a:solidFill>
            </a:endParaRPr>
          </a:p>
          <a:p>
            <a:r>
              <a:rPr lang="zh-CN" altLang="en-US" smtClean="0">
                <a:solidFill>
                  <a:srgbClr val="FF0000"/>
                </a:solidFill>
              </a:rPr>
              <a:t>把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) </a:t>
            </a:r>
            <a:r>
              <a:rPr lang="zh-CN" altLang="en-US" smtClean="0">
                <a:solidFill>
                  <a:srgbClr val="FF0000"/>
                </a:solidFill>
              </a:rPr>
              <a:t>看作二元函数，即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zh-CN" altLang="en-US" smtClean="0">
                <a:solidFill>
                  <a:srgbClr val="FF0000"/>
                </a:solidFill>
              </a:rPr>
              <a:t>、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都是自变量，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①	求出偏导数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、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y</a:t>
            </a:r>
            <a:r>
              <a:rPr lang="en-US" altLang="zh-CN" smtClean="0"/>
              <a:t> </a:t>
            </a:r>
            <a:r>
              <a:rPr lang="zh-CN" altLang="en-US" smtClean="0"/>
              <a:t>以及 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xx</a:t>
            </a:r>
            <a:r>
              <a:rPr lang="en-US" altLang="zh-CN" smtClean="0"/>
              <a:t> </a:t>
            </a:r>
            <a:r>
              <a:rPr lang="zh-CN" altLang="en-US" smtClean="0"/>
              <a:t>、</a:t>
            </a:r>
            <a:r>
              <a:rPr lang="en-US" altLang="zh-CN" i="1" smtClean="0"/>
              <a:t>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xy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和</a:t>
            </a:r>
            <a:r>
              <a:rPr lang="en-US" altLang="zh-CN" i="1" smtClean="0"/>
              <a:t> F</a:t>
            </a:r>
            <a:r>
              <a:rPr lang="en-US" altLang="zh-CN" i="1" baseline="-25000" smtClean="0">
                <a:solidFill>
                  <a:srgbClr val="FF0000"/>
                </a:solidFill>
              </a:rPr>
              <a:t>yy</a:t>
            </a:r>
            <a:r>
              <a:rPr lang="en-US" altLang="zh-CN" smtClean="0"/>
              <a:t> 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②	代入公式</a:t>
            </a:r>
            <a:endParaRPr lang="en-US" altLang="zh-CN" smtClean="0"/>
          </a:p>
        </p:txBody>
      </p:sp>
      <p:sp>
        <p:nvSpPr>
          <p:cNvPr id="55301" name="AutoShape 5"/>
          <p:cNvSpPr>
            <a:spLocks noChangeArrowheads="1"/>
          </p:cNvSpPr>
          <p:nvPr/>
        </p:nvSpPr>
        <p:spPr bwMode="auto">
          <a:xfrm>
            <a:off x="323850" y="1427163"/>
            <a:ext cx="8496300" cy="2520950"/>
          </a:xfrm>
          <a:prstGeom prst="roundRect">
            <a:avLst>
              <a:gd name="adj" fmla="val 11134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5303" name="AutoShape 7"/>
          <p:cNvSpPr>
            <a:spLocks noChangeArrowheads="1"/>
          </p:cNvSpPr>
          <p:nvPr/>
        </p:nvSpPr>
        <p:spPr bwMode="auto">
          <a:xfrm flipV="1">
            <a:off x="323850" y="3948113"/>
            <a:ext cx="8496300" cy="2519362"/>
          </a:xfrm>
          <a:prstGeom prst="roundRect">
            <a:avLst>
              <a:gd name="adj" fmla="val 11134"/>
            </a:avLst>
          </a:prstGeom>
          <a:noFill/>
          <a:ln w="28575">
            <a:solidFill>
              <a:srgbClr val="00CC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5309" name="Object 4"/>
          <p:cNvGraphicFramePr>
            <a:graphicFrameLocks noChangeAspect="1"/>
          </p:cNvGraphicFramePr>
          <p:nvPr/>
        </p:nvGraphicFramePr>
        <p:xfrm>
          <a:off x="2786063" y="5386388"/>
          <a:ext cx="1236662" cy="825500"/>
        </p:xfrm>
        <a:graphic>
          <a:graphicData uri="http://schemas.openxmlformats.org/presentationml/2006/ole">
            <p:oleObj spid="_x0000_s18434" name="Equation" r:id="rId3" imgW="685800" imgH="457200" progId="Equation.DSMT4">
              <p:embed/>
            </p:oleObj>
          </a:graphicData>
        </a:graphic>
      </p:graphicFrame>
      <p:graphicFrame>
        <p:nvGraphicFramePr>
          <p:cNvPr id="18440" name="Object 3"/>
          <p:cNvGraphicFramePr>
            <a:graphicFrameLocks noChangeAspect="1"/>
          </p:cNvGraphicFramePr>
          <p:nvPr/>
        </p:nvGraphicFramePr>
        <p:xfrm>
          <a:off x="4000500" y="5321300"/>
          <a:ext cx="4573588" cy="889000"/>
        </p:xfrm>
        <a:graphic>
          <a:graphicData uri="http://schemas.openxmlformats.org/presentationml/2006/ole">
            <p:oleObj spid="_x0000_s18435" name="Equation" r:id="rId4" imgW="2552400" imgH="495000" progId="Equation.DSMT4">
              <p:embed/>
            </p:oleObj>
          </a:graphicData>
        </a:graphic>
      </p:graphicFrame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133850" y="4581525"/>
            <a:ext cx="335756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837113" y="3286125"/>
            <a:ext cx="244951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6113463" y="2174875"/>
            <a:ext cx="2706687" cy="979488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关键：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牢记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和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y'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都是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的函数．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031163" y="2224088"/>
            <a:ext cx="684212" cy="42862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184900" y="2643188"/>
            <a:ext cx="682625" cy="428625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1" grpId="0" animBg="1"/>
      <p:bldP spid="55303" grpId="0" animBg="1"/>
      <p:bldP spid="10" grpId="0" animBg="1"/>
      <p:bldP spid="11" grpId="0" animBg="1"/>
      <p:bldP spid="1033" grpId="0" animBg="1"/>
      <p:bldP spid="12" grpId="0" animBg="1"/>
      <p:bldP spid="12" grpId="1" animBg="1"/>
      <p:bldP spid="13" grpId="0" animBg="1"/>
      <p:bldP spid="13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 marL="107950" indent="0"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9 − 5</a:t>
            </a:r>
          </a:p>
          <a:p>
            <a:pPr lvl="1"/>
            <a:r>
              <a:rPr lang="en-US" altLang="zh-CN" smtClean="0"/>
              <a:t>1 </a:t>
            </a:r>
            <a:r>
              <a:rPr lang="zh-CN" altLang="en-US" smtClean="0">
                <a:solidFill>
                  <a:srgbClr val="FF0000"/>
                </a:solidFill>
              </a:rPr>
              <a:t>（要求：用两种方法求解）</a:t>
            </a:r>
            <a:endParaRPr lang="en-US" altLang="zh-CN" smtClean="0"/>
          </a:p>
          <a:p>
            <a:pPr lvl="1"/>
            <a:r>
              <a:rPr lang="en-US" altLang="zh-CN" smtClean="0"/>
              <a:t>3</a:t>
            </a:r>
          </a:p>
          <a:p>
            <a:pPr lvl="1"/>
            <a:r>
              <a:rPr lang="en-US" altLang="zh-CN" smtClean="0"/>
              <a:t>5</a:t>
            </a:r>
          </a:p>
          <a:p>
            <a:pPr lvl="1"/>
            <a:r>
              <a:rPr lang="en-US" altLang="zh-CN" smtClean="0"/>
              <a:t>7</a:t>
            </a:r>
          </a:p>
          <a:p>
            <a:pPr lvl="1"/>
            <a:r>
              <a:rPr lang="en-US" altLang="zh-CN" smtClean="0"/>
              <a:t>10(1)  </a:t>
            </a:r>
            <a:r>
              <a:rPr lang="zh-CN" altLang="en-US" smtClean="0">
                <a:solidFill>
                  <a:srgbClr val="0000FF"/>
                </a:solidFill>
              </a:rPr>
              <a:t>提示：仿照</a:t>
            </a:r>
            <a:r>
              <a:rPr lang="en-US" altLang="zh-CN" smtClean="0">
                <a:solidFill>
                  <a:srgbClr val="0000FF"/>
                </a:solidFill>
              </a:rPr>
              <a:t>P.90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，把 </a:t>
            </a:r>
            <a:r>
              <a:rPr lang="en-US" altLang="zh-CN" i="1" smtClean="0">
                <a:solidFill>
                  <a:srgbClr val="0000FF"/>
                </a:solidFill>
              </a:rPr>
              <a:t>y</a:t>
            </a:r>
            <a:r>
              <a:rPr lang="zh-CN" altLang="en-US" smtClean="0">
                <a:solidFill>
                  <a:srgbClr val="0000FF"/>
                </a:solidFill>
              </a:rPr>
              <a:t>、</a:t>
            </a:r>
            <a:r>
              <a:rPr lang="en-US" altLang="zh-CN" i="1" smtClean="0">
                <a:solidFill>
                  <a:srgbClr val="0000FF"/>
                </a:solidFill>
              </a:rPr>
              <a:t>z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看作关于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的函数，</a:t>
            </a:r>
            <a:endParaRPr lang="en-US" altLang="zh-CN" smtClean="0">
              <a:solidFill>
                <a:srgbClr val="0000FF"/>
              </a:solidFill>
            </a:endParaRPr>
          </a:p>
          <a:p>
            <a:pPr lvl="1">
              <a:buFont typeface="Verdana" pitchFamily="34" charset="0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			       </a:t>
            </a:r>
            <a:r>
              <a:rPr lang="zh-CN" altLang="en-US" smtClean="0">
                <a:solidFill>
                  <a:srgbClr val="0000FF"/>
                </a:solidFill>
              </a:rPr>
              <a:t>方程两边对 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求导．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/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问题：</a:t>
            </a:r>
            <a:r>
              <a:rPr lang="zh-CN" altLang="en-US" smtClean="0"/>
              <a:t>当隐函数难以显化或不能显化时，如何求导？</a:t>
            </a: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隐函数求导法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设由方程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 = 0</a:t>
            </a:r>
            <a:r>
              <a:rPr lang="zh-CN" altLang="en-US" smtClean="0"/>
              <a:t> 确定的函数是</a:t>
            </a:r>
            <a:r>
              <a:rPr lang="en-US" altLang="zh-CN" smtClean="0"/>
              <a:t> </a:t>
            </a:r>
            <a:r>
              <a:rPr lang="en-US" altLang="zh-CN" i="1" smtClean="0"/>
              <a:t>y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)) = 0</a:t>
            </a:r>
            <a:r>
              <a:rPr lang="zh-CN" altLang="en-US" smtClean="0"/>
              <a:t> 是恒等式，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上式两边同时对自变量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求导，等号依然成立，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再解出所求导数 </a:t>
            </a:r>
            <a:r>
              <a:rPr lang="en-US" altLang="zh-CN" i="1" smtClean="0"/>
              <a:t>y'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g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23555" name="标题 2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r>
              <a:rPr lang="zh-CN" altLang="en-US" smtClean="0">
                <a:effectLst/>
              </a:rPr>
              <a:t>回顾：隐函数求导</a:t>
            </a:r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4708525" y="5476875"/>
            <a:ext cx="3978275" cy="5588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关键：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牢记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是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的函数．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3557" name="Group 16"/>
          <p:cNvGrpSpPr>
            <a:grpSpLocks/>
          </p:cNvGrpSpPr>
          <p:nvPr/>
        </p:nvGrpSpPr>
        <p:grpSpPr bwMode="auto">
          <a:xfrm>
            <a:off x="1428750" y="1481138"/>
            <a:ext cx="6273800" cy="706437"/>
            <a:chOff x="900" y="933"/>
            <a:chExt cx="3952" cy="445"/>
          </a:xfrm>
        </p:grpSpPr>
        <p:sp>
          <p:nvSpPr>
            <p:cNvPr id="23560" name="矩形 5"/>
            <p:cNvSpPr>
              <a:spLocks noChangeArrowheads="1"/>
            </p:cNvSpPr>
            <p:nvPr/>
          </p:nvSpPr>
          <p:spPr bwMode="auto">
            <a:xfrm>
              <a:off x="900" y="1087"/>
              <a:ext cx="958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= 0</a:t>
              </a:r>
              <a:endParaRPr lang="zh-CN" altLang="en-US"/>
            </a:p>
          </p:txBody>
        </p:sp>
        <p:sp>
          <p:nvSpPr>
            <p:cNvPr id="23561" name="矩形 6"/>
            <p:cNvSpPr>
              <a:spLocks noChangeArrowheads="1"/>
            </p:cNvSpPr>
            <p:nvPr/>
          </p:nvSpPr>
          <p:spPr bwMode="auto">
            <a:xfrm>
              <a:off x="2579" y="1087"/>
              <a:ext cx="74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/>
            </a:p>
          </p:txBody>
        </p:sp>
        <p:sp>
          <p:nvSpPr>
            <p:cNvPr id="23562" name="矩形 7"/>
            <p:cNvSpPr>
              <a:spLocks noChangeArrowheads="1"/>
            </p:cNvSpPr>
            <p:nvPr/>
          </p:nvSpPr>
          <p:spPr bwMode="auto">
            <a:xfrm>
              <a:off x="4004" y="1087"/>
              <a:ext cx="8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y'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 '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endParaRPr lang="zh-CN" alt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9" name="直接箭头连接符 8"/>
            <p:cNvCxnSpPr>
              <a:stCxn id="23560" idx="3"/>
              <a:endCxn id="23561" idx="1"/>
            </p:cNvCxnSpPr>
            <p:nvPr/>
          </p:nvCxnSpPr>
          <p:spPr>
            <a:xfrm flipV="1">
              <a:off x="1858" y="1231"/>
              <a:ext cx="721" cy="1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23561" idx="3"/>
              <a:endCxn id="23562" idx="1"/>
            </p:cNvCxnSpPr>
            <p:nvPr/>
          </p:nvCxnSpPr>
          <p:spPr>
            <a:xfrm>
              <a:off x="3321" y="1231"/>
              <a:ext cx="683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565" name="矩形 10"/>
            <p:cNvSpPr>
              <a:spLocks noChangeArrowheads="1"/>
            </p:cNvSpPr>
            <p:nvPr/>
          </p:nvSpPr>
          <p:spPr bwMode="auto">
            <a:xfrm>
              <a:off x="1988" y="933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显化</a:t>
              </a:r>
              <a:endParaRPr lang="zh-CN" altLang="en-US"/>
            </a:p>
          </p:txBody>
        </p:sp>
        <p:sp>
          <p:nvSpPr>
            <p:cNvPr id="23566" name="矩形 11"/>
            <p:cNvSpPr>
              <a:spLocks noChangeArrowheads="1"/>
            </p:cNvSpPr>
            <p:nvPr/>
          </p:nvSpPr>
          <p:spPr bwMode="auto">
            <a:xfrm>
              <a:off x="3413" y="933"/>
              <a:ext cx="50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求导</a:t>
              </a:r>
              <a:endParaRPr lang="zh-CN" altLang="en-US"/>
            </a:p>
          </p:txBody>
        </p:sp>
      </p:grpSp>
      <p:cxnSp>
        <p:nvCxnSpPr>
          <p:cNvPr id="13" name="肘形连接符 12"/>
          <p:cNvCxnSpPr>
            <a:cxnSpLocks noChangeShapeType="1"/>
            <a:stCxn id="23560" idx="2"/>
            <a:endCxn id="23562" idx="2"/>
          </p:cNvCxnSpPr>
          <p:nvPr/>
        </p:nvCxnSpPr>
        <p:spPr bwMode="auto">
          <a:xfrm rot="5400000" flipH="1" flipV="1">
            <a:off x="4606926" y="-234950"/>
            <a:ext cx="4762" cy="4840287"/>
          </a:xfrm>
          <a:prstGeom prst="bentConnector3">
            <a:avLst>
              <a:gd name="adj1" fmla="val -5119824"/>
            </a:avLst>
          </a:prstGeom>
          <a:noFill/>
          <a:ln w="28575" algn="ctr">
            <a:solidFill>
              <a:srgbClr val="33CC33"/>
            </a:solidFill>
            <a:miter lim="800000"/>
            <a:headEnd/>
            <a:tailEnd type="arrow" w="med" len="med"/>
          </a:ln>
        </p:spPr>
      </p:cxnSp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4405313" y="2036763"/>
            <a:ext cx="5651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6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3" grpId="0" animBg="1"/>
      <p:bldP spid="215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隐函数的存在性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隐函数求导公式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本节的主要内容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672012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隐函数求导法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设由方程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,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) = 0</a:t>
            </a:r>
            <a:r>
              <a:rPr lang="zh-CN" altLang="en-US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确定的函数是</a:t>
            </a:r>
            <a:r>
              <a:rPr lang="en-US" altLang="zh-CN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y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f</a:t>
            </a:r>
            <a:r>
              <a:rPr lang="en-US" altLang="zh-CN" smtClean="0">
                <a:solidFill>
                  <a:srgbClr val="FF0000"/>
                </a:solidFill>
              </a:rPr>
              <a:t> (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)</a:t>
            </a:r>
            <a:r>
              <a:rPr lang="zh-CN" altLang="en-US" smtClean="0"/>
              <a:t>，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则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</a:rPr>
              <a:t>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, </a:t>
            </a:r>
            <a:r>
              <a:rPr lang="en-US" altLang="zh-CN" i="1" smtClean="0">
                <a:solidFill>
                  <a:srgbClr val="0000FF"/>
                </a:solidFill>
              </a:rPr>
              <a:t>f</a:t>
            </a:r>
            <a:r>
              <a:rPr lang="en-US" altLang="zh-CN" smtClean="0">
                <a:solidFill>
                  <a:srgbClr val="0000FF"/>
                </a:solidFill>
              </a:rPr>
              <a:t> (</a:t>
            </a:r>
            <a:r>
              <a:rPr lang="en-US" altLang="zh-CN" i="1" smtClean="0">
                <a:solidFill>
                  <a:srgbClr val="0000FF"/>
                </a:solidFill>
              </a:rPr>
              <a:t>x</a:t>
            </a:r>
            <a:r>
              <a:rPr lang="en-US" altLang="zh-CN" smtClean="0">
                <a:solidFill>
                  <a:srgbClr val="0000FF"/>
                </a:solidFill>
              </a:rPr>
              <a:t>)) = 0</a:t>
            </a:r>
            <a:r>
              <a:rPr lang="zh-CN" altLang="en-US" smtClean="0">
                <a:solidFill>
                  <a:srgbClr val="0000FF"/>
                </a:solidFill>
              </a:rPr>
              <a:t> </a:t>
            </a:r>
            <a:r>
              <a:rPr lang="zh-CN" altLang="en-US" smtClean="0"/>
              <a:t>是恒等式，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上式两边同时对自变量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/>
              <a:t> </a:t>
            </a:r>
            <a:r>
              <a:rPr lang="zh-CN" altLang="en-US" smtClean="0"/>
              <a:t>求导，等号依然成立，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再解出所求导数 </a:t>
            </a:r>
            <a:r>
              <a:rPr lang="en-US" altLang="zh-CN" i="1" smtClean="0"/>
              <a:t>y'</a:t>
            </a:r>
            <a:r>
              <a:rPr lang="zh-CN" altLang="en-US" smtClean="0"/>
              <a:t> </a:t>
            </a:r>
            <a:r>
              <a:rPr lang="en-US" altLang="zh-CN" smtClean="0"/>
              <a:t>= </a:t>
            </a:r>
            <a:r>
              <a:rPr lang="en-US" altLang="zh-CN" i="1" smtClean="0"/>
              <a:t>g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, </a:t>
            </a:r>
            <a:r>
              <a:rPr lang="en-US" altLang="zh-CN" i="1" smtClean="0"/>
              <a:t>y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利用复合函数求导的链式法则，有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于是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</a:t>
            </a:r>
            <a:r>
              <a:rPr lang="zh-CN" altLang="en-US" smtClean="0"/>
              <a:t>等式右端分子、分母的位置不能颠倒．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一、一个方程的情形</a:t>
            </a:r>
            <a:endParaRPr lang="zh-CN" altLang="en-US" dirty="0"/>
          </a:p>
        </p:txBody>
      </p:sp>
      <p:grpSp>
        <p:nvGrpSpPr>
          <p:cNvPr id="2" name="组合 38"/>
          <p:cNvGrpSpPr>
            <a:grpSpLocks/>
          </p:cNvGrpSpPr>
          <p:nvPr/>
        </p:nvGrpSpPr>
        <p:grpSpPr bwMode="auto">
          <a:xfrm>
            <a:off x="657225" y="3243263"/>
            <a:ext cx="6299200" cy="68262"/>
            <a:chOff x="6715140" y="4572008"/>
            <a:chExt cx="1571636" cy="68260"/>
          </a:xfrm>
        </p:grpSpPr>
        <p:cxnSp>
          <p:nvCxnSpPr>
            <p:cNvPr id="7" name="直接连接符 6"/>
            <p:cNvCxnSpPr/>
            <p:nvPr/>
          </p:nvCxnSpPr>
          <p:spPr>
            <a:xfrm>
              <a:off x="6715140" y="4572008"/>
              <a:ext cx="1571636" cy="158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6715140" y="4638681"/>
              <a:ext cx="1571636" cy="1587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9" name="Object 4"/>
          <p:cNvGraphicFramePr>
            <a:graphicFrameLocks noChangeAspect="1"/>
          </p:cNvGraphicFramePr>
          <p:nvPr/>
        </p:nvGraphicFramePr>
        <p:xfrm>
          <a:off x="5214938" y="3957638"/>
          <a:ext cx="2309812" cy="863600"/>
        </p:xfrm>
        <a:graphic>
          <a:graphicData uri="http://schemas.openxmlformats.org/presentationml/2006/ole">
            <p:oleObj spid="_x0000_s2050" name="Equation" r:id="rId3" imgW="1155600" imgH="431640" progId="Equation.DSMT4">
              <p:embed/>
            </p:oleObj>
          </a:graphicData>
        </a:graphic>
      </p:graphicFrame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5715000" y="230188"/>
            <a:ext cx="3198813" cy="1276350"/>
            <a:chOff x="3600" y="145"/>
            <a:chExt cx="2015" cy="804"/>
          </a:xfrm>
        </p:grpSpPr>
        <p:sp>
          <p:nvSpPr>
            <p:cNvPr id="2058" name="Text Box 1031"/>
            <p:cNvSpPr txBox="1">
              <a:spLocks noChangeArrowheads="1"/>
            </p:cNvSpPr>
            <p:nvPr/>
          </p:nvSpPr>
          <p:spPr bwMode="auto">
            <a:xfrm>
              <a:off x="5371" y="403"/>
              <a:ext cx="24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2059" name="Text Box 1034"/>
            <p:cNvSpPr txBox="1">
              <a:spLocks noChangeArrowheads="1"/>
            </p:cNvSpPr>
            <p:nvPr/>
          </p:nvSpPr>
          <p:spPr bwMode="auto">
            <a:xfrm>
              <a:off x="3600" y="145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2060" name="Text Box 1035"/>
            <p:cNvSpPr txBox="1">
              <a:spLocks noChangeArrowheads="1"/>
            </p:cNvSpPr>
            <p:nvPr/>
          </p:nvSpPr>
          <p:spPr bwMode="auto">
            <a:xfrm>
              <a:off x="4524" y="661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cxnSp>
          <p:nvCxnSpPr>
            <p:cNvPr id="2061" name="直接箭头连接符 13"/>
            <p:cNvCxnSpPr>
              <a:cxnSpLocks noChangeShapeType="1"/>
              <a:stCxn id="2058" idx="1"/>
              <a:endCxn id="2059" idx="3"/>
            </p:cNvCxnSpPr>
            <p:nvPr/>
          </p:nvCxnSpPr>
          <p:spPr bwMode="auto">
            <a:xfrm flipH="1" flipV="1">
              <a:off x="3812" y="289"/>
              <a:ext cx="1559" cy="25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2062" name="直接箭头连接符 14"/>
            <p:cNvCxnSpPr>
              <a:cxnSpLocks noChangeShapeType="1"/>
              <a:stCxn id="2058" idx="1"/>
              <a:endCxn id="2060" idx="3"/>
            </p:cNvCxnSpPr>
            <p:nvPr/>
          </p:nvCxnSpPr>
          <p:spPr bwMode="auto">
            <a:xfrm flipH="1">
              <a:off x="4725" y="547"/>
              <a:ext cx="646" cy="25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2063" name="直接箭头连接符 15"/>
            <p:cNvCxnSpPr>
              <a:cxnSpLocks noChangeShapeType="1"/>
              <a:stCxn id="2060" idx="1"/>
              <a:endCxn id="2059" idx="3"/>
            </p:cNvCxnSpPr>
            <p:nvPr/>
          </p:nvCxnSpPr>
          <p:spPr bwMode="auto">
            <a:xfrm flipH="1" flipV="1">
              <a:off x="3812" y="289"/>
              <a:ext cx="712" cy="516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</p:grpSp>
      <p:graphicFrame>
        <p:nvGraphicFramePr>
          <p:cNvPr id="21509" name="Object 5"/>
          <p:cNvGraphicFramePr>
            <a:graphicFrameLocks noChangeAspect="1"/>
          </p:cNvGraphicFramePr>
          <p:nvPr/>
        </p:nvGraphicFramePr>
        <p:xfrm>
          <a:off x="1339850" y="4632325"/>
          <a:ext cx="3146425" cy="914400"/>
        </p:xfrm>
        <a:graphic>
          <a:graphicData uri="http://schemas.openxmlformats.org/presentationml/2006/ole">
            <p:oleObj spid="_x0000_s2051" name="Equation" r:id="rId4" imgW="1574640" imgH="457200" progId="Equation.DSMT4">
              <p:embed/>
            </p:oleObj>
          </a:graphicData>
        </a:graphic>
      </p:graphicFrame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429000" y="4614863"/>
            <a:ext cx="1343025" cy="9001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543675" y="3986213"/>
            <a:ext cx="428625" cy="80486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8" grpId="0" animBg="1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36295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定理：</a:t>
            </a:r>
            <a:r>
              <a:rPr lang="zh-CN" altLang="en-US" dirty="0" smtClean="0"/>
              <a:t>若下列三个条件同时满足：</a:t>
            </a:r>
            <a:endParaRPr lang="en-US" altLang="zh-CN" dirty="0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dirty="0" smtClean="0"/>
              <a:t>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在点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的某一邻域内具有连续的偏导数，</a:t>
            </a:r>
            <a:endParaRPr lang="en-US" altLang="zh-CN" dirty="0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zh-CN" altLang="en-US" dirty="0" smtClean="0"/>
              <a:t>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Clr>
                <a:srgbClr val="0000FF"/>
              </a:buClr>
              <a:buSzPct val="100000"/>
              <a:buFontTx/>
              <a:buAutoNum type="circleNumDbPlain"/>
            </a:pPr>
            <a:r>
              <a:rPr lang="en-US" altLang="zh-CN" dirty="0" smtClean="0"/>
              <a:t>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dirty="0" smtClean="0"/>
              <a:t>则方程 </a:t>
            </a:r>
            <a:r>
              <a:rPr lang="en-US" altLang="zh-CN" i="1" dirty="0" smtClean="0">
                <a:solidFill>
                  <a:srgbClr val="0000FF"/>
                </a:solidFill>
              </a:rPr>
              <a:t>F </a:t>
            </a:r>
            <a:r>
              <a:rPr lang="en-US" altLang="zh-CN" dirty="0" smtClean="0">
                <a:solidFill>
                  <a:srgbClr val="0000FF"/>
                </a:solidFill>
              </a:rPr>
              <a:t>(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dirty="0" smtClean="0">
                <a:solidFill>
                  <a:srgbClr val="0000FF"/>
                </a:solidFill>
              </a:rPr>
              <a:t>, </a:t>
            </a:r>
            <a:r>
              <a:rPr lang="en-US" altLang="zh-CN" i="1" dirty="0" smtClean="0">
                <a:solidFill>
                  <a:srgbClr val="0000FF"/>
                </a:solidFill>
              </a:rPr>
              <a:t>y</a:t>
            </a:r>
            <a:r>
              <a:rPr lang="en-US" altLang="zh-CN" dirty="0" smtClean="0">
                <a:solidFill>
                  <a:srgbClr val="0000FF"/>
                </a:solidFill>
              </a:rPr>
              <a:t>) = 0</a:t>
            </a:r>
            <a:r>
              <a:rPr lang="zh-CN" altLang="en-US" dirty="0" smtClean="0"/>
              <a:t> 在点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 </a:t>
            </a:r>
            <a:r>
              <a:rPr lang="zh-CN" altLang="en-US" dirty="0" smtClean="0"/>
              <a:t>的某一邻域内总能唯一确定</a:t>
            </a:r>
            <a:endParaRPr lang="en-US" altLang="zh-CN" dirty="0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dirty="0" smtClean="0"/>
              <a:t>一个连续且具有连续导数的函数</a:t>
            </a:r>
            <a:r>
              <a:rPr lang="en-US" altLang="zh-CN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i="1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 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lnSpc>
                <a:spcPct val="200000"/>
              </a:lnSpc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zh-CN" altLang="en-US" dirty="0" smtClean="0"/>
              <a:t>满足 </a:t>
            </a:r>
            <a:r>
              <a:rPr lang="en-US" altLang="zh-CN" i="1" dirty="0" smtClean="0"/>
              <a:t>y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baseline="-25000" dirty="0" smtClean="0"/>
              <a:t>0</a:t>
            </a:r>
            <a:r>
              <a:rPr lang="en-US" altLang="zh-CN" dirty="0" smtClean="0"/>
              <a:t>)</a:t>
            </a:r>
            <a:r>
              <a:rPr lang="zh-CN" altLang="en-US" dirty="0" smtClean="0"/>
              <a:t> 且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一、一个方程的情形</a:t>
            </a:r>
            <a:r>
              <a:rPr lang="zh-CN" altLang="en-US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P.86</a:t>
            </a:r>
            <a:r>
              <a:rPr lang="zh-CN" altLang="en-US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定理</a:t>
            </a:r>
            <a:r>
              <a:rPr lang="en-US" altLang="zh-CN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mtClean="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aphicFrame>
        <p:nvGraphicFramePr>
          <p:cNvPr id="55298" name="Object 2"/>
          <p:cNvGraphicFramePr>
            <a:graphicFrameLocks noChangeAspect="1"/>
          </p:cNvGraphicFramePr>
          <p:nvPr/>
        </p:nvGraphicFramePr>
        <p:xfrm>
          <a:off x="2987675" y="5106988"/>
          <a:ext cx="1471613" cy="914400"/>
        </p:xfrm>
        <a:graphic>
          <a:graphicData uri="http://schemas.openxmlformats.org/presentationml/2006/ole">
            <p:oleObj spid="_x0000_s3074" name="Equation" r:id="rId3" imgW="736560" imgH="457200" progId="Equation.DSMT4">
              <p:embed/>
            </p:oleObj>
          </a:graphicData>
        </a:graphic>
      </p:graphicFrame>
      <p:grpSp>
        <p:nvGrpSpPr>
          <p:cNvPr id="3078" name="组合 7"/>
          <p:cNvGrpSpPr>
            <a:grpSpLocks/>
          </p:cNvGrpSpPr>
          <p:nvPr/>
        </p:nvGrpSpPr>
        <p:grpSpPr bwMode="auto">
          <a:xfrm>
            <a:off x="1743075" y="1493838"/>
            <a:ext cx="5657850" cy="914400"/>
            <a:chOff x="2000232" y="1600196"/>
            <a:chExt cx="5657892" cy="914400"/>
          </a:xfrm>
        </p:grpSpPr>
        <p:sp>
          <p:nvSpPr>
            <p:cNvPr id="3080" name="矩形 8"/>
            <p:cNvSpPr>
              <a:spLocks noChangeArrowheads="1"/>
            </p:cNvSpPr>
            <p:nvPr/>
          </p:nvSpPr>
          <p:spPr bwMode="auto">
            <a:xfrm>
              <a:off x="2000232" y="1826564"/>
              <a:ext cx="152158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= 0</a:t>
              </a:r>
              <a:endParaRPr lang="zh-CN" altLang="en-US"/>
            </a:p>
          </p:txBody>
        </p:sp>
        <p:graphicFrame>
          <p:nvGraphicFramePr>
            <p:cNvPr id="3075" name="Object 4"/>
            <p:cNvGraphicFramePr>
              <a:graphicFrameLocks noChangeAspect="1"/>
            </p:cNvGraphicFramePr>
            <p:nvPr/>
          </p:nvGraphicFramePr>
          <p:xfrm>
            <a:off x="6186512" y="1600196"/>
            <a:ext cx="1471612" cy="914400"/>
          </p:xfrm>
          <a:graphic>
            <a:graphicData uri="http://schemas.openxmlformats.org/presentationml/2006/ole">
              <p:oleObj spid="_x0000_s3075" name="Equation" r:id="rId4" imgW="736560" imgH="457200" progId="Equation.DSMT4">
                <p:embed/>
              </p:oleObj>
            </a:graphicData>
          </a:graphic>
        </p:graphicFrame>
        <p:cxnSp>
          <p:nvCxnSpPr>
            <p:cNvPr id="11" name="直接箭头连接符 10"/>
            <p:cNvCxnSpPr/>
            <p:nvPr/>
          </p:nvCxnSpPr>
          <p:spPr bwMode="auto">
            <a:xfrm>
              <a:off x="3630607" y="2057396"/>
              <a:ext cx="2519381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矩形 10"/>
          <p:cNvSpPr>
            <a:spLocks noChangeArrowheads="1"/>
          </p:cNvSpPr>
          <p:nvPr/>
        </p:nvSpPr>
        <p:spPr bwMode="auto">
          <a:xfrm>
            <a:off x="3402013" y="1443038"/>
            <a:ext cx="2339975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在一定的条件下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存在</a:t>
            </a:r>
            <a:endParaRPr lang="en-US" altLang="zh-CN" sz="2400" b="1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zh-CN" altLang="en-US" sz="3600" dirty="0" smtClean="0"/>
              <a:t>隐函数的二阶导数</a:t>
            </a:r>
            <a:endParaRPr lang="zh-CN" altLang="en-US" sz="3600" dirty="0"/>
          </a:p>
        </p:txBody>
      </p:sp>
      <p:sp>
        <p:nvSpPr>
          <p:cNvPr id="4105" name="Rectangle 27"/>
          <p:cNvSpPr>
            <a:spLocks noGrp="1"/>
          </p:cNvSpPr>
          <p:nvPr>
            <p:ph type="body" idx="4294967295"/>
          </p:nvPr>
        </p:nvSpPr>
        <p:spPr>
          <a:xfrm>
            <a:off x="0" y="1481138"/>
            <a:ext cx="8229600" cy="4525962"/>
          </a:xfrm>
        </p:spPr>
        <p:txBody>
          <a:bodyPr/>
          <a:lstStyle/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endParaRPr lang="zh-CN" altLang="en-US" smtClean="0"/>
          </a:p>
          <a:p>
            <a:pPr algn="ctr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					</a:t>
            </a:r>
            <a:endParaRPr lang="zh-CN" altLang="en-US" smtClean="0">
              <a:solidFill>
                <a:srgbClr val="0000FF"/>
              </a:solidFill>
            </a:endParaRPr>
          </a:p>
          <a:p>
            <a:pPr algn="ctr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algn="ctr"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 algn="ctr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					</a:t>
            </a:r>
          </a:p>
        </p:txBody>
      </p:sp>
      <p:graphicFrame>
        <p:nvGraphicFramePr>
          <p:cNvPr id="58371" name="Object 3"/>
          <p:cNvGraphicFramePr>
            <a:graphicFrameLocks noChangeAspect="1"/>
          </p:cNvGraphicFramePr>
          <p:nvPr/>
        </p:nvGraphicFramePr>
        <p:xfrm>
          <a:off x="457200" y="2530475"/>
          <a:ext cx="7459663" cy="1041400"/>
        </p:xfrm>
        <a:graphic>
          <a:graphicData uri="http://schemas.openxmlformats.org/presentationml/2006/ole">
            <p:oleObj spid="_x0000_s4098" name="Equation" r:id="rId3" imgW="3733560" imgH="520560" progId="Equation.DSMT4">
              <p:embed/>
            </p:oleObj>
          </a:graphicData>
        </a:graphic>
      </p:graphicFrame>
      <p:graphicFrame>
        <p:nvGraphicFramePr>
          <p:cNvPr id="58372" name="Object 4"/>
          <p:cNvGraphicFramePr>
            <a:graphicFrameLocks noChangeAspect="1"/>
          </p:cNvGraphicFramePr>
          <p:nvPr/>
        </p:nvGraphicFramePr>
        <p:xfrm>
          <a:off x="457200" y="3746500"/>
          <a:ext cx="3856038" cy="1041400"/>
        </p:xfrm>
        <a:graphic>
          <a:graphicData uri="http://schemas.openxmlformats.org/presentationml/2006/ole">
            <p:oleObj spid="_x0000_s4099" name="Equation" r:id="rId4" imgW="1930320" imgH="520560" progId="Equation.DSMT4">
              <p:embed/>
            </p:oleObj>
          </a:graphicData>
        </a:graphic>
      </p:graphicFrame>
      <p:graphicFrame>
        <p:nvGraphicFramePr>
          <p:cNvPr id="58373" name="Object 5"/>
          <p:cNvGraphicFramePr>
            <a:graphicFrameLocks noChangeAspect="1"/>
          </p:cNvGraphicFramePr>
          <p:nvPr/>
        </p:nvGraphicFramePr>
        <p:xfrm>
          <a:off x="457200" y="4960938"/>
          <a:ext cx="3806825" cy="1039812"/>
        </p:xfrm>
        <a:graphic>
          <a:graphicData uri="http://schemas.openxmlformats.org/presentationml/2006/ole">
            <p:oleObj spid="_x0000_s4100" name="Equation" r:id="rId5" imgW="1904760" imgH="520560" progId="Equation.DSMT4">
              <p:embed/>
            </p:oleObj>
          </a:graphicData>
        </a:graphic>
      </p:graphicFrame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2457450" y="2562225"/>
            <a:ext cx="1628775" cy="1023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4086225" y="2562225"/>
            <a:ext cx="1638300" cy="1023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4" name="Object 6"/>
          <p:cNvGraphicFramePr>
            <a:graphicFrameLocks noChangeAspect="1"/>
          </p:cNvGraphicFramePr>
          <p:nvPr/>
        </p:nvGraphicFramePr>
        <p:xfrm>
          <a:off x="8027988" y="5689600"/>
          <a:ext cx="963612" cy="914400"/>
        </p:xfrm>
        <a:graphic>
          <a:graphicData uri="http://schemas.openxmlformats.org/presentationml/2006/ole">
            <p:oleObj spid="_x0000_s4101" name="Equation" r:id="rId6" imgW="482400" imgH="457200" progId="Equation.DSMT4">
              <p:embed/>
            </p:oleObj>
          </a:graphicData>
        </a:graphic>
      </p:graphicFrame>
      <p:grpSp>
        <p:nvGrpSpPr>
          <p:cNvPr id="4108" name="组合 26"/>
          <p:cNvGrpSpPr>
            <a:grpSpLocks/>
          </p:cNvGrpSpPr>
          <p:nvPr/>
        </p:nvGrpSpPr>
        <p:grpSpPr bwMode="auto">
          <a:xfrm>
            <a:off x="1743075" y="1443038"/>
            <a:ext cx="5657850" cy="1016000"/>
            <a:chOff x="1743075" y="1443037"/>
            <a:chExt cx="5657850" cy="1015663"/>
          </a:xfrm>
        </p:grpSpPr>
        <p:sp>
          <p:nvSpPr>
            <p:cNvPr id="4124" name="矩形 4"/>
            <p:cNvSpPr>
              <a:spLocks noChangeArrowheads="1"/>
            </p:cNvSpPr>
            <p:nvPr/>
          </p:nvSpPr>
          <p:spPr bwMode="auto">
            <a:xfrm>
              <a:off x="1743075" y="1731310"/>
              <a:ext cx="1521570" cy="46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= 0</a:t>
              </a:r>
              <a:endParaRPr lang="zh-CN" altLang="en-US"/>
            </a:p>
          </p:txBody>
        </p:sp>
        <p:graphicFrame>
          <p:nvGraphicFramePr>
            <p:cNvPr id="4102" name="Object 2"/>
            <p:cNvGraphicFramePr>
              <a:graphicFrameLocks noChangeAspect="1"/>
            </p:cNvGraphicFramePr>
            <p:nvPr/>
          </p:nvGraphicFramePr>
          <p:xfrm>
            <a:off x="5929324" y="1504939"/>
            <a:ext cx="1471601" cy="914411"/>
          </p:xfrm>
          <a:graphic>
            <a:graphicData uri="http://schemas.openxmlformats.org/presentationml/2006/ole">
              <p:oleObj spid="_x0000_s4102" name="Equation" r:id="rId7" imgW="736560" imgH="457200" progId="Equation.DSMT4">
                <p:embed/>
              </p:oleObj>
            </a:graphicData>
          </a:graphic>
        </p:graphicFrame>
        <p:cxnSp>
          <p:nvCxnSpPr>
            <p:cNvPr id="7" name="直接箭头连接符 6"/>
            <p:cNvCxnSpPr/>
            <p:nvPr/>
          </p:nvCxnSpPr>
          <p:spPr bwMode="auto">
            <a:xfrm>
              <a:off x="3373438" y="1961977"/>
              <a:ext cx="251936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26" name="矩形 10"/>
            <p:cNvSpPr>
              <a:spLocks noChangeArrowheads="1"/>
            </p:cNvSpPr>
            <p:nvPr/>
          </p:nvSpPr>
          <p:spPr bwMode="auto">
            <a:xfrm>
              <a:off x="3402449" y="1443037"/>
              <a:ext cx="2339102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在一定的条件下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存在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" name="矩形 15"/>
          <p:cNvSpPr>
            <a:spLocks noChangeArrowheads="1"/>
          </p:cNvSpPr>
          <p:nvPr/>
        </p:nvSpPr>
        <p:spPr bwMode="auto">
          <a:xfrm>
            <a:off x="5710238" y="2562225"/>
            <a:ext cx="2276475" cy="1023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4300538" y="2562225"/>
            <a:ext cx="1428750" cy="10239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900738" y="2562225"/>
            <a:ext cx="1428750" cy="10239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 flipH="1">
            <a:off x="7329488" y="2562225"/>
            <a:ext cx="528637" cy="102393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25" name="Rectangle 29"/>
          <p:cNvSpPr>
            <a:spLocks noChangeArrowheads="1"/>
          </p:cNvSpPr>
          <p:nvPr/>
        </p:nvSpPr>
        <p:spPr bwMode="auto">
          <a:xfrm>
            <a:off x="4356100" y="3860800"/>
            <a:ext cx="26050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（把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看作常数）</a:t>
            </a:r>
          </a:p>
        </p:txBody>
      </p:sp>
      <p:sp>
        <p:nvSpPr>
          <p:cNvPr id="4127" name="Rectangle 31"/>
          <p:cNvSpPr>
            <a:spLocks noChangeArrowheads="1"/>
          </p:cNvSpPr>
          <p:nvPr/>
        </p:nvSpPr>
        <p:spPr bwMode="auto">
          <a:xfrm>
            <a:off x="4356100" y="5084763"/>
            <a:ext cx="2622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（把 </a:t>
            </a:r>
            <a:r>
              <a:rPr lang="en-US" altLang="zh-CN" sz="2400" b="1" i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看作常数）</a:t>
            </a:r>
          </a:p>
        </p:txBody>
      </p: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4902200" y="5508625"/>
            <a:ext cx="3198813" cy="1276350"/>
            <a:chOff x="3600" y="145"/>
            <a:chExt cx="2015" cy="804"/>
          </a:xfrm>
        </p:grpSpPr>
        <p:sp>
          <p:nvSpPr>
            <p:cNvPr id="4118" name="Text Box 1031"/>
            <p:cNvSpPr txBox="1">
              <a:spLocks noChangeArrowheads="1"/>
            </p:cNvSpPr>
            <p:nvPr/>
          </p:nvSpPr>
          <p:spPr bwMode="auto">
            <a:xfrm>
              <a:off x="5371" y="403"/>
              <a:ext cx="244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F</a:t>
              </a:r>
            </a:p>
          </p:txBody>
        </p:sp>
        <p:sp>
          <p:nvSpPr>
            <p:cNvPr id="4119" name="Text Box 1034"/>
            <p:cNvSpPr txBox="1">
              <a:spLocks noChangeArrowheads="1"/>
            </p:cNvSpPr>
            <p:nvPr/>
          </p:nvSpPr>
          <p:spPr bwMode="auto">
            <a:xfrm>
              <a:off x="3600" y="145"/>
              <a:ext cx="212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4120" name="Text Box 1035"/>
            <p:cNvSpPr txBox="1">
              <a:spLocks noChangeArrowheads="1"/>
            </p:cNvSpPr>
            <p:nvPr/>
          </p:nvSpPr>
          <p:spPr bwMode="auto">
            <a:xfrm>
              <a:off x="4524" y="661"/>
              <a:ext cx="201" cy="288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/>
              <a:r>
                <a:rPr lang="en-US" altLang="zh-CN" sz="2400" b="1" i="1">
                  <a:latin typeface="Times New Roman" pitchFamily="18" charset="0"/>
                  <a:cs typeface="Times New Roman" pitchFamily="18" charset="0"/>
                </a:rPr>
                <a:t>y</a:t>
              </a:r>
            </a:p>
          </p:txBody>
        </p:sp>
        <p:cxnSp>
          <p:nvCxnSpPr>
            <p:cNvPr id="4121" name="直接箭头连接符 13"/>
            <p:cNvCxnSpPr>
              <a:cxnSpLocks noChangeShapeType="1"/>
              <a:stCxn id="4120" idx="1"/>
              <a:endCxn id="4119" idx="3"/>
            </p:cNvCxnSpPr>
            <p:nvPr/>
          </p:nvCxnSpPr>
          <p:spPr bwMode="auto">
            <a:xfrm flipH="1" flipV="1">
              <a:off x="3812" y="289"/>
              <a:ext cx="1559" cy="25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4122" name="直接箭头连接符 14"/>
            <p:cNvCxnSpPr>
              <a:cxnSpLocks noChangeShapeType="1"/>
              <a:stCxn id="4120" idx="1"/>
              <a:endCxn id="4119" idx="3"/>
            </p:cNvCxnSpPr>
            <p:nvPr/>
          </p:nvCxnSpPr>
          <p:spPr bwMode="auto">
            <a:xfrm flipH="1">
              <a:off x="4725" y="547"/>
              <a:ext cx="646" cy="258"/>
            </a:xfrm>
            <a:prstGeom prst="straightConnector1">
              <a:avLst/>
            </a:prstGeom>
            <a:noFill/>
            <a:ln w="28575" algn="ctr">
              <a:solidFill>
                <a:srgbClr val="FF0000"/>
              </a:solidFill>
              <a:round/>
              <a:headEnd type="stealth" w="lg" len="lg"/>
              <a:tailEnd type="none" w="lg" len="lg"/>
            </a:ln>
          </p:spPr>
        </p:cxnSp>
        <p:cxnSp>
          <p:nvCxnSpPr>
            <p:cNvPr id="4123" name="直接箭头连接符 15"/>
            <p:cNvCxnSpPr>
              <a:cxnSpLocks noChangeShapeType="1"/>
              <a:stCxn id="4120" idx="1"/>
              <a:endCxn id="4119" idx="3"/>
            </p:cNvCxnSpPr>
            <p:nvPr/>
          </p:nvCxnSpPr>
          <p:spPr bwMode="auto">
            <a:xfrm flipH="1" flipV="1">
              <a:off x="3812" y="289"/>
              <a:ext cx="712" cy="516"/>
            </a:xfrm>
            <a:prstGeom prst="straightConnector1">
              <a:avLst/>
            </a:prstGeom>
            <a:noFill/>
            <a:ln w="28575" algn="ctr">
              <a:solidFill>
                <a:srgbClr val="0000FF"/>
              </a:solidFill>
              <a:round/>
              <a:headEnd type="stealth" w="lg" len="lg"/>
              <a:tailEnd type="none" w="lg" len="lg"/>
            </a:ln>
          </p:spPr>
        </p:cxnSp>
      </p:grp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929313" y="1417638"/>
            <a:ext cx="1428750" cy="10239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17" name="TextBox 29"/>
          <p:cNvSpPr txBox="1">
            <a:spLocks noChangeArrowheads="1"/>
          </p:cNvSpPr>
          <p:nvPr/>
        </p:nvSpPr>
        <p:spPr bwMode="auto">
          <a:xfrm>
            <a:off x="4286248" y="215618"/>
            <a:ext cx="478634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注意：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            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一元函数                     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求导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lnSpc>
                <a:spcPct val="300000"/>
              </a:lnSpc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                        是</a:t>
            </a:r>
            <a:r>
              <a:rPr lang="zh-CN" alt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二元函数</a:t>
            </a:r>
            <a:r>
              <a:rPr lang="en-US" altLang="zh-CN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          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求偏导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4286248" y="67487"/>
            <a:ext cx="4786346" cy="1296000"/>
          </a:xfrm>
          <a:prstGeom prst="rect">
            <a:avLst/>
          </a:prstGeom>
          <a:noFill/>
          <a:ln w="28575" algn="ctr">
            <a:solidFill>
              <a:srgbClr val="00B05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5070201" y="71414"/>
          <a:ext cx="889000" cy="652463"/>
        </p:xfrm>
        <a:graphic>
          <a:graphicData uri="http://schemas.openxmlformats.org/presentationml/2006/ole">
            <p:oleObj spid="_x0000_s4103" name="Equation" r:id="rId8" imgW="711000" imgH="52056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5006706" y="756983"/>
          <a:ext cx="849313" cy="622300"/>
        </p:xfrm>
        <a:graphic>
          <a:graphicData uri="http://schemas.openxmlformats.org/presentationml/2006/ole">
            <p:oleObj spid="_x0000_s4127" name="Equation" r:id="rId9" imgW="711000" imgH="520560" progId="Equation.DSMT4">
              <p:embed/>
            </p:oleObj>
          </a:graphicData>
        </a:graphic>
      </p:graphicFrame>
      <p:graphicFrame>
        <p:nvGraphicFramePr>
          <p:cNvPr id="8" name="Object 32"/>
          <p:cNvGraphicFramePr>
            <a:graphicFrameLocks noChangeAspect="1"/>
          </p:cNvGraphicFramePr>
          <p:nvPr/>
        </p:nvGraphicFramePr>
        <p:xfrm>
          <a:off x="7189400" y="71414"/>
          <a:ext cx="1158875" cy="573087"/>
        </p:xfrm>
        <a:graphic>
          <a:graphicData uri="http://schemas.openxmlformats.org/presentationml/2006/ole">
            <p:oleObj spid="_x0000_s4128" name="Equation" r:id="rId10" imgW="927000" imgH="457200" progId="Equation.DSMT4">
              <p:embed/>
            </p:oleObj>
          </a:graphicData>
        </a:graphic>
      </p:graphicFrame>
      <p:graphicFrame>
        <p:nvGraphicFramePr>
          <p:cNvPr id="9" name="Object 33"/>
          <p:cNvGraphicFramePr>
            <a:graphicFrameLocks noChangeAspect="1"/>
          </p:cNvGraphicFramePr>
          <p:nvPr/>
        </p:nvGraphicFramePr>
        <p:xfrm>
          <a:off x="7189400" y="785813"/>
          <a:ext cx="873125" cy="573087"/>
        </p:xfrm>
        <a:graphic>
          <a:graphicData uri="http://schemas.openxmlformats.org/presentationml/2006/ole">
            <p:oleObj spid="_x0000_s4129" name="Equation" r:id="rId11" imgW="6984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7" dur="500"/>
                                        <p:tgtEl>
                                          <p:spTgt spid="4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4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4" grpId="0" animBg="1"/>
      <p:bldP spid="13" grpId="0" animBg="1"/>
      <p:bldP spid="13" grpId="1" animBg="1"/>
      <p:bldP spid="14" grpId="0" animBg="1"/>
      <p:bldP spid="14" grpId="1" animBg="1"/>
      <p:bldP spid="25" grpId="0" animBg="1"/>
      <p:bldP spid="4125" grpId="0"/>
      <p:bldP spid="4127" grpId="0"/>
      <p:bldP spid="28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1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设 </a:t>
            </a:r>
            <a:r>
              <a:rPr lang="en-US" altLang="zh-CN" i="1" smtClean="0">
                <a:solidFill>
                  <a:srgbClr val="000000"/>
                </a:solidFill>
              </a:rPr>
              <a:t>F</a:t>
            </a:r>
            <a:r>
              <a:rPr lang="en-US" altLang="zh-CN" smtClean="0">
                <a:solidFill>
                  <a:srgbClr val="000000"/>
                </a:solidFill>
              </a:rPr>
              <a:t>(</a:t>
            </a:r>
            <a:r>
              <a:rPr lang="en-US" altLang="zh-CN" i="1" smtClean="0">
                <a:solidFill>
                  <a:srgbClr val="000000"/>
                </a:solidFill>
              </a:rPr>
              <a:t>x</a:t>
            </a:r>
            <a:r>
              <a:rPr lang="en-US" altLang="zh-CN" smtClean="0">
                <a:solidFill>
                  <a:srgbClr val="000000"/>
                </a:solidFill>
              </a:rPr>
              <a:t>, </a:t>
            </a:r>
            <a:r>
              <a:rPr lang="en-US" altLang="zh-CN" i="1" smtClean="0">
                <a:solidFill>
                  <a:srgbClr val="000000"/>
                </a:solidFill>
              </a:rPr>
              <a:t>y</a:t>
            </a:r>
            <a:r>
              <a:rPr lang="en-US" altLang="zh-CN" smtClean="0">
                <a:solidFill>
                  <a:srgbClr val="000000"/>
                </a:solidFill>
              </a:rPr>
              <a:t>) </a:t>
            </a:r>
            <a:r>
              <a:rPr lang="zh-CN" altLang="en-US" smtClean="0">
                <a:solidFill>
                  <a:srgbClr val="000000"/>
                </a:solidFill>
              </a:rPr>
              <a:t>的二阶混合偏导数连续，则</a:t>
            </a:r>
            <a:endParaRPr lang="zh-CN" altLang="en-US" smtClean="0"/>
          </a:p>
        </p:txBody>
      </p:sp>
      <p:graphicFrame>
        <p:nvGraphicFramePr>
          <p:cNvPr id="5122" name="Object 3"/>
          <p:cNvGraphicFramePr>
            <a:graphicFrameLocks noChangeAspect="1"/>
          </p:cNvGraphicFramePr>
          <p:nvPr/>
        </p:nvGraphicFramePr>
        <p:xfrm>
          <a:off x="455613" y="2857500"/>
          <a:ext cx="7358062" cy="3124200"/>
        </p:xfrm>
        <a:graphic>
          <a:graphicData uri="http://schemas.openxmlformats.org/presentationml/2006/ole">
            <p:oleObj spid="_x0000_s5122" name="Equation" r:id="rId3" imgW="3682800" imgH="1562040" progId="Equation.DSMT4">
              <p:embed/>
            </p:oleObj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隐函数的二阶导数</a:t>
            </a:r>
            <a:endParaRPr lang="zh-CN" altLang="en-US" dirty="0"/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 flipH="1">
            <a:off x="1028700" y="3943350"/>
            <a:ext cx="5614988" cy="1023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 flipH="1">
            <a:off x="1028700" y="4962525"/>
            <a:ext cx="5614988" cy="1023938"/>
          </a:xfrm>
          <a:prstGeom prst="rect">
            <a:avLst/>
          </a:prstGeom>
          <a:solidFill>
            <a:schemeClr val="bg1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pSp>
        <p:nvGrpSpPr>
          <p:cNvPr id="5128" name="组合 23"/>
          <p:cNvGrpSpPr>
            <a:grpSpLocks/>
          </p:cNvGrpSpPr>
          <p:nvPr/>
        </p:nvGrpSpPr>
        <p:grpSpPr bwMode="auto">
          <a:xfrm>
            <a:off x="1743075" y="1443038"/>
            <a:ext cx="5657850" cy="1016000"/>
            <a:chOff x="1743075" y="1443037"/>
            <a:chExt cx="5657850" cy="1015663"/>
          </a:xfrm>
        </p:grpSpPr>
        <p:sp>
          <p:nvSpPr>
            <p:cNvPr id="5131" name="矩形 8"/>
            <p:cNvSpPr>
              <a:spLocks noChangeArrowheads="1"/>
            </p:cNvSpPr>
            <p:nvPr/>
          </p:nvSpPr>
          <p:spPr bwMode="auto">
            <a:xfrm>
              <a:off x="1743075" y="1720036"/>
              <a:ext cx="1521570" cy="4615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(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, </a:t>
              </a:r>
              <a:r>
                <a:rPr lang="en-US" altLang="zh-CN" sz="2400" b="1" i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) = 0</a:t>
              </a:r>
              <a:endParaRPr lang="zh-CN" altLang="en-US"/>
            </a:p>
          </p:txBody>
        </p:sp>
        <p:graphicFrame>
          <p:nvGraphicFramePr>
            <p:cNvPr id="5123" name="Object 4"/>
            <p:cNvGraphicFramePr>
              <a:graphicFrameLocks noChangeAspect="1"/>
            </p:cNvGraphicFramePr>
            <p:nvPr/>
          </p:nvGraphicFramePr>
          <p:xfrm>
            <a:off x="5929324" y="1493668"/>
            <a:ext cx="1471601" cy="914400"/>
          </p:xfrm>
          <a:graphic>
            <a:graphicData uri="http://schemas.openxmlformats.org/presentationml/2006/ole">
              <p:oleObj spid="_x0000_s5123" name="Equation" r:id="rId4" imgW="736560" imgH="457200" progId="Equation.DSMT4">
                <p:embed/>
              </p:oleObj>
            </a:graphicData>
          </a:graphic>
        </p:graphicFrame>
        <p:cxnSp>
          <p:nvCxnSpPr>
            <p:cNvPr id="29" name="直接箭头连接符 28"/>
            <p:cNvCxnSpPr/>
            <p:nvPr/>
          </p:nvCxnSpPr>
          <p:spPr bwMode="auto">
            <a:xfrm>
              <a:off x="3373438" y="1950869"/>
              <a:ext cx="2519362" cy="0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3" name="矩形 10"/>
            <p:cNvSpPr>
              <a:spLocks noChangeArrowheads="1"/>
            </p:cNvSpPr>
            <p:nvPr/>
          </p:nvSpPr>
          <p:spPr bwMode="auto">
            <a:xfrm>
              <a:off x="3402449" y="1443037"/>
              <a:ext cx="2339102" cy="1015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在一定的条件下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(</a:t>
              </a:r>
              <a:r>
                <a:rPr lang="en-US" altLang="zh-CN" sz="2400" b="1" i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altLang="zh-CN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  <a:r>
                <a:rPr lang="zh-CN" altLang="en-US" sz="2400" b="1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存在</a:t>
              </a:r>
              <a:endParaRPr lang="en-US" altLang="zh-CN" sz="24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2914650" y="4000500"/>
            <a:ext cx="428625" cy="4429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643313" y="4000500"/>
            <a:ext cx="428625" cy="442913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12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验证 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+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y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− 1 = 0</a:t>
            </a:r>
            <a:r>
              <a:rPr lang="zh-CN" altLang="en-US" dirty="0" smtClean="0"/>
              <a:t> 在点 </a:t>
            </a:r>
            <a:r>
              <a:rPr lang="en-US" altLang="zh-CN" dirty="0" smtClean="0"/>
              <a:t>(0, 1) </a:t>
            </a:r>
            <a:r>
              <a:rPr lang="zh-CN" altLang="en-US" dirty="0" smtClean="0"/>
              <a:t>的某邻域内能唯一确定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一个有连续导数，且当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0 </a:t>
            </a:r>
            <a:r>
              <a:rPr lang="zh-CN" altLang="en-US" dirty="0" smtClean="0"/>
              <a:t>时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1 </a:t>
            </a:r>
            <a:r>
              <a:rPr lang="zh-CN" altLang="en-US" dirty="0" smtClean="0"/>
              <a:t>的隐函数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 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)</a:t>
            </a:r>
            <a:r>
              <a:rPr lang="zh-CN" altLang="en-US" dirty="0" smtClean="0"/>
              <a:t> ，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求该函数的一、二阶导数在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 = 0</a:t>
            </a:r>
            <a:r>
              <a:rPr lang="zh-CN" altLang="en-US" dirty="0" smtClean="0">
                <a:solidFill>
                  <a:srgbClr val="FF0000"/>
                </a:solidFill>
              </a:rPr>
              <a:t> 处的值．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证明：</a:t>
            </a:r>
            <a:r>
              <a:rPr lang="zh-CN" altLang="en-US" dirty="0" smtClean="0"/>
              <a:t>设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 = 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+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y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− 1</a:t>
            </a:r>
            <a:r>
              <a:rPr lang="zh-CN" altLang="en-US" dirty="0" smtClean="0"/>
              <a:t>，则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 2</a:t>
            </a:r>
            <a:r>
              <a:rPr lang="en-US" altLang="zh-CN" i="1" dirty="0" smtClean="0"/>
              <a:t>x</a:t>
            </a:r>
            <a:r>
              <a:rPr lang="zh-CN" altLang="en-US" dirty="0" smtClean="0"/>
              <a:t>，</a:t>
            </a:r>
            <a:r>
              <a:rPr lang="en-US" altLang="zh-CN" i="1" dirty="0" smtClean="0"/>
              <a:t>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altLang="zh-CN" i="1" dirty="0" smtClean="0"/>
              <a:t> </a:t>
            </a:r>
            <a:r>
              <a:rPr lang="en-US" altLang="zh-CN" dirty="0" smtClean="0"/>
              <a:t>= 2</a:t>
            </a:r>
            <a:r>
              <a:rPr lang="en-US" altLang="zh-CN" i="1" dirty="0" smtClean="0"/>
              <a:t>y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因为</a:t>
            </a:r>
            <a:r>
              <a:rPr lang="zh-CN" altLang="en-US" dirty="0" smtClean="0">
                <a:solidFill>
                  <a:srgbClr val="0000FF"/>
                </a:solidFill>
              </a:rPr>
              <a:t>①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,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) </a:t>
            </a:r>
            <a:r>
              <a:rPr lang="zh-CN" altLang="en-US" dirty="0" smtClean="0"/>
              <a:t>在点 </a:t>
            </a:r>
            <a:r>
              <a:rPr lang="en-US" altLang="zh-CN" dirty="0" smtClean="0"/>
              <a:t>(0, 1) </a:t>
            </a:r>
            <a:r>
              <a:rPr lang="zh-CN" altLang="en-US" dirty="0" smtClean="0"/>
              <a:t>的某邻域内具有连续的偏导数，</a:t>
            </a:r>
            <a:endParaRPr lang="en-US" altLang="zh-CN" dirty="0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    </a:t>
            </a:r>
            <a:r>
              <a:rPr lang="zh-CN" altLang="en-US" dirty="0" smtClean="0">
                <a:solidFill>
                  <a:srgbClr val="0000FF"/>
                </a:solidFill>
              </a:rPr>
              <a:t>②</a:t>
            </a:r>
            <a:r>
              <a:rPr lang="zh-CN" altLang="en-US" dirty="0" smtClean="0"/>
              <a:t> </a:t>
            </a:r>
            <a:r>
              <a:rPr lang="en-US" altLang="zh-CN" i="1" dirty="0" smtClean="0"/>
              <a:t>F</a:t>
            </a:r>
            <a:r>
              <a:rPr lang="en-US" altLang="zh-CN" dirty="0" smtClean="0"/>
              <a:t>(0, 1) 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Clr>
                <a:srgbClr val="0000FF"/>
              </a:buClr>
              <a:buSzPct val="100000"/>
              <a:buFont typeface="Wingdings 3" pitchFamily="18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     </a:t>
            </a:r>
            <a:r>
              <a:rPr lang="en-US" altLang="zh-CN" dirty="0" smtClean="0">
                <a:solidFill>
                  <a:srgbClr val="0000FF"/>
                </a:solidFill>
              </a:rPr>
              <a:t>③</a:t>
            </a:r>
            <a:r>
              <a:rPr lang="zh-CN" altLang="en-US" i="1" dirty="0" smtClean="0"/>
              <a:t>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/>
              <a:t>(0, 1)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2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所以  </a:t>
            </a:r>
            <a:r>
              <a:rPr lang="en-US" altLang="zh-CN" i="1" dirty="0" smtClean="0">
                <a:solidFill>
                  <a:srgbClr val="0000FF"/>
                </a:solidFill>
              </a:rPr>
              <a:t>x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+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i="1" dirty="0" smtClean="0">
                <a:solidFill>
                  <a:srgbClr val="0000FF"/>
                </a:solidFill>
              </a:rPr>
              <a:t>y</a:t>
            </a:r>
            <a:r>
              <a:rPr lang="en-US" altLang="zh-CN" baseline="30000" dirty="0" smtClean="0">
                <a:solidFill>
                  <a:srgbClr val="0000FF"/>
                </a:solidFill>
              </a:rPr>
              <a:t>2</a:t>
            </a:r>
            <a:r>
              <a:rPr lang="zh-CN" altLang="en-US" dirty="0" smtClean="0">
                <a:solidFill>
                  <a:srgbClr val="0000FF"/>
                </a:solidFill>
              </a:rPr>
              <a:t> </a:t>
            </a:r>
            <a:r>
              <a:rPr lang="en-US" altLang="zh-CN" dirty="0" smtClean="0">
                <a:solidFill>
                  <a:srgbClr val="0000FF"/>
                </a:solidFill>
              </a:rPr>
              <a:t>− 1 = 0</a:t>
            </a:r>
            <a:r>
              <a:rPr lang="zh-CN" altLang="en-US" dirty="0" smtClean="0"/>
              <a:t> 在点 </a:t>
            </a:r>
            <a:r>
              <a:rPr lang="en-US" altLang="zh-CN" dirty="0" smtClean="0"/>
              <a:t>(0, 1) </a:t>
            </a:r>
            <a:r>
              <a:rPr lang="zh-CN" altLang="en-US" dirty="0" smtClean="0"/>
              <a:t>的某邻域内能唯一确定一个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有连续导数，且当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= 0 </a:t>
            </a:r>
            <a:r>
              <a:rPr lang="zh-CN" altLang="en-US" dirty="0" smtClean="0"/>
              <a:t>时 </a:t>
            </a:r>
            <a:r>
              <a:rPr lang="en-US" altLang="zh-CN" i="1" dirty="0" smtClean="0"/>
              <a:t>y</a:t>
            </a:r>
            <a:r>
              <a:rPr lang="en-US" altLang="zh-CN" dirty="0" smtClean="0"/>
              <a:t> = 1 </a:t>
            </a:r>
            <a:r>
              <a:rPr lang="zh-CN" altLang="en-US" dirty="0" smtClean="0"/>
              <a:t>的隐函数 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i="1" dirty="0" smtClean="0">
                <a:solidFill>
                  <a:srgbClr val="FF0000"/>
                </a:solidFill>
              </a:rPr>
              <a:t>f</a:t>
            </a:r>
            <a:r>
              <a:rPr lang="en-US" altLang="zh-CN" dirty="0" smtClean="0">
                <a:solidFill>
                  <a:srgbClr val="FF0000"/>
                </a:solidFill>
              </a:rPr>
              <a:t> (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问题：</a:t>
            </a:r>
            <a:r>
              <a:rPr lang="zh-CN" altLang="en-US" dirty="0" smtClean="0"/>
              <a:t>能否在点 </a:t>
            </a:r>
            <a:r>
              <a:rPr lang="en-US" altLang="zh-CN" dirty="0" smtClean="0"/>
              <a:t>(0, 1) </a:t>
            </a:r>
            <a:r>
              <a:rPr lang="zh-CN" altLang="en-US" dirty="0" smtClean="0"/>
              <a:t>的某邻域内确定隐函数 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 = </a:t>
            </a:r>
            <a:r>
              <a:rPr lang="en-US" altLang="zh-CN" i="1" dirty="0" smtClean="0">
                <a:solidFill>
                  <a:srgbClr val="FF0000"/>
                </a:solidFill>
              </a:rPr>
              <a:t>g</a:t>
            </a:r>
            <a:r>
              <a:rPr lang="en-US" altLang="zh-CN" dirty="0" smtClean="0">
                <a:solidFill>
                  <a:srgbClr val="FF0000"/>
                </a:solidFill>
              </a:rPr>
              <a:t>(</a:t>
            </a:r>
            <a:r>
              <a:rPr lang="en-US" altLang="zh-CN" i="1" dirty="0" smtClean="0">
                <a:solidFill>
                  <a:srgbClr val="FF0000"/>
                </a:solidFill>
              </a:rPr>
              <a:t>y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zh-CN" altLang="en-US" dirty="0" smtClean="0"/>
              <a:t>？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答：</a:t>
            </a:r>
            <a:r>
              <a:rPr lang="zh-CN" altLang="en-US" dirty="0" smtClean="0"/>
              <a:t>不行，因为 </a:t>
            </a:r>
            <a:r>
              <a:rPr lang="en-US" altLang="zh-CN" i="1" dirty="0" err="1" smtClean="0"/>
              <a:t>F</a:t>
            </a:r>
            <a:r>
              <a:rPr lang="en-US" altLang="zh-CN" i="1" baseline="-25000" dirty="0" err="1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/>
              <a:t>(0, 1)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，所以               无意义．</a:t>
            </a: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089525" y="2071688"/>
            <a:ext cx="1008063" cy="44291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388100" y="2071688"/>
            <a:ext cx="1008063" cy="44291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4614863" y="2028825"/>
            <a:ext cx="3071812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7346" name="Object 2"/>
          <p:cNvGraphicFramePr>
            <a:graphicFrameLocks noChangeAspect="1"/>
          </p:cNvGraphicFramePr>
          <p:nvPr/>
        </p:nvGraphicFramePr>
        <p:xfrm>
          <a:off x="5299075" y="5529263"/>
          <a:ext cx="1028700" cy="685800"/>
        </p:xfrm>
        <a:graphic>
          <a:graphicData uri="http://schemas.openxmlformats.org/presentationml/2006/ole">
            <p:oleObj spid="_x0000_s6146" name="Equation" r:id="rId4" imgW="68580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1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1000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2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2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3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5_聚合">
  <a:themeElements>
    <a:clrScheme name="4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4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9849</TotalTime>
  <Words>1532</Words>
  <Application>Microsoft Office PowerPoint</Application>
  <PresentationFormat>全屏显示(4:3)</PresentationFormat>
  <Paragraphs>281</Paragraphs>
  <Slides>23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5_聚合</vt:lpstr>
      <vt:lpstr>MathType 6.0 Equation</vt:lpstr>
      <vt:lpstr>MathType 5.0 Equation</vt:lpstr>
      <vt:lpstr>第九章  多元函数微分法及其应用</vt:lpstr>
      <vt:lpstr>回顾：隐函数求导</vt:lpstr>
      <vt:lpstr>回顾：隐函数求导</vt:lpstr>
      <vt:lpstr>本节的主要内容</vt:lpstr>
      <vt:lpstr>一、一个方程的情形</vt:lpstr>
      <vt:lpstr>一、一个方程的情形（P.86定理1）</vt:lpstr>
      <vt:lpstr>隐函数的二阶导数</vt:lpstr>
      <vt:lpstr>隐函数的二阶导数</vt:lpstr>
      <vt:lpstr>幻灯片 9</vt:lpstr>
      <vt:lpstr>幻灯片 10</vt:lpstr>
      <vt:lpstr>定理的推广</vt:lpstr>
      <vt:lpstr>定理的推广（P.87定理2）</vt:lpstr>
      <vt:lpstr>幻灯片 13</vt:lpstr>
      <vt:lpstr>说明</vt:lpstr>
      <vt:lpstr>幻灯片 15</vt:lpstr>
      <vt:lpstr>幻灯片 16</vt:lpstr>
      <vt:lpstr>幻灯片 17</vt:lpstr>
      <vt:lpstr>幻灯片 18</vt:lpstr>
      <vt:lpstr>幻灯片 19</vt:lpstr>
      <vt:lpstr>二、方程组的情形（P.90例3）</vt:lpstr>
      <vt:lpstr>小结</vt:lpstr>
      <vt:lpstr>关于隐函数 F(x, y) = 0 求导的两种观点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高等数学（下册）</dc:title>
  <dc:creator>cjl</dc:creator>
  <cp:lastModifiedBy>SONY</cp:lastModifiedBy>
  <cp:revision>806</cp:revision>
  <dcterms:created xsi:type="dcterms:W3CDTF">2010-09-04T05:21:04Z</dcterms:created>
  <dcterms:modified xsi:type="dcterms:W3CDTF">2023-03-16T15:01:32Z</dcterms:modified>
</cp:coreProperties>
</file>