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4" r:id="rId2"/>
  </p:sldMasterIdLst>
  <p:notesMasterIdLst>
    <p:notesMasterId r:id="rId33"/>
  </p:notesMasterIdLst>
  <p:handoutMasterIdLst>
    <p:handoutMasterId r:id="rId34"/>
  </p:handoutMasterIdLst>
  <p:sldIdLst>
    <p:sldId id="325" r:id="rId3"/>
    <p:sldId id="340" r:id="rId4"/>
    <p:sldId id="326" r:id="rId5"/>
    <p:sldId id="328" r:id="rId6"/>
    <p:sldId id="329" r:id="rId7"/>
    <p:sldId id="337" r:id="rId8"/>
    <p:sldId id="336" r:id="rId9"/>
    <p:sldId id="339" r:id="rId10"/>
    <p:sldId id="330" r:id="rId11"/>
    <p:sldId id="332" r:id="rId12"/>
    <p:sldId id="338" r:id="rId13"/>
    <p:sldId id="334" r:id="rId14"/>
    <p:sldId id="342" r:id="rId15"/>
    <p:sldId id="335" r:id="rId16"/>
    <p:sldId id="310" r:id="rId17"/>
    <p:sldId id="318" r:id="rId18"/>
    <p:sldId id="302" r:id="rId19"/>
    <p:sldId id="303" r:id="rId20"/>
    <p:sldId id="311" r:id="rId21"/>
    <p:sldId id="312" r:id="rId22"/>
    <p:sldId id="314" r:id="rId23"/>
    <p:sldId id="320" r:id="rId24"/>
    <p:sldId id="317" r:id="rId25"/>
    <p:sldId id="316" r:id="rId26"/>
    <p:sldId id="321" r:id="rId27"/>
    <p:sldId id="323" r:id="rId28"/>
    <p:sldId id="322" r:id="rId29"/>
    <p:sldId id="315" r:id="rId30"/>
    <p:sldId id="304" r:id="rId31"/>
    <p:sldId id="324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66FF"/>
    <a:srgbClr val="FF0000"/>
    <a:srgbClr val="33CC33"/>
    <a:srgbClr val="FFFF66"/>
    <a:srgbClr val="FFFF99"/>
    <a:srgbClr val="00CC66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3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18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18.wmf"/><Relationship Id="rId1" Type="http://schemas.openxmlformats.org/officeDocument/2006/relationships/image" Target="../media/image123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5.wmf"/><Relationship Id="rId7" Type="http://schemas.openxmlformats.org/officeDocument/2006/relationships/image" Target="../media/image2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30.wmf"/><Relationship Id="rId5" Type="http://schemas.openxmlformats.org/officeDocument/2006/relationships/image" Target="../media/image18.wmf"/><Relationship Id="rId10" Type="http://schemas.openxmlformats.org/officeDocument/2006/relationships/image" Target="../media/image29.wmf"/><Relationship Id="rId4" Type="http://schemas.openxmlformats.org/officeDocument/2006/relationships/image" Target="../media/image17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5.wmf"/><Relationship Id="rId7" Type="http://schemas.openxmlformats.org/officeDocument/2006/relationships/image" Target="../media/image2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33.wmf"/><Relationship Id="rId4" Type="http://schemas.openxmlformats.org/officeDocument/2006/relationships/image" Target="../media/image17.wmf"/><Relationship Id="rId9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E01507-4B67-41E0-B33C-71F6E240DDB4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30681A-605C-4E3A-A616-D25975BC5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79638CF-2BC7-4B9D-841E-30E50FF41887}" type="datetimeFigureOut">
              <a:rPr lang="zh-CN" altLang="en-US"/>
              <a:pPr>
                <a:defRPr/>
              </a:pPr>
              <a:t>2023/3/21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D1EE366-549A-4E1C-B620-BB24F98CF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严格定义请参考课本</a:t>
            </a:r>
            <a:r>
              <a:rPr lang="en-US" altLang="zh-CN" smtClean="0"/>
              <a:t>P.90-91</a:t>
            </a: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7D5D9-9BE9-4AEC-A6ED-CEFE64A5E092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严格定义请参考课本</a:t>
            </a:r>
            <a:r>
              <a:rPr lang="en-US" altLang="zh-CN" smtClean="0"/>
              <a:t>P.90-91</a:t>
            </a: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3E8247-3C4F-42D3-B113-01F69BD3F45F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/>
              <a:t>切向量为</a:t>
            </a:r>
            <a:r>
              <a:rPr lang="en-US" altLang="zh-CN" dirty="0" smtClean="0"/>
              <a:t>(1, 0, -1)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切向量为</a:t>
            </a:r>
            <a:r>
              <a:rPr lang="en-US" altLang="zh-CN" dirty="0" smtClean="0"/>
              <a:t>(3, 3, -1)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切平面方程为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 − 2 = 0 </a:t>
            </a:r>
            <a:r>
              <a:rPr lang="zh-CN" altLang="en-US" smtClean="0"/>
              <a:t>或为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 + 2 = 0</a:t>
            </a:r>
            <a:r>
              <a:rPr lang="zh-CN" altLang="en-US" smtClean="0"/>
              <a:t>．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4A9DD45-5664-4BD7-9B0E-F86F0C535FF3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A8CB3B-F60E-4BC1-B853-8E0EFC229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ECB92-5792-4C27-9066-201B75AC8919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76BBD-1C03-4F3A-A016-CF42084DE9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10E9-D056-40C3-8DFD-D4AD30E78C3C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816C-A948-4F61-9DA0-A2815197F7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87218-E388-4377-BD91-C0D27604817C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73D3-85E0-4351-90F3-17D7E02C2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2C8EE-4AB8-4E54-84A9-C23840536104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24239-9954-45A5-AAEF-86D9E7EDAA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F1ADC-ADE3-4848-A350-36941767D5BC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C0BF7-8F95-4339-AE70-7C3B4A2E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875E2-0B4D-4980-B980-8095BB05344C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4BAE8-4CE7-425E-9586-0CDD9A7BF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CB33-0B42-4FC7-86FA-A7FA5B9E9F67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0F6EA-3CF3-4AF7-A745-9EEFDC05E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2CFC-CA7A-4D8F-B322-A17C9EF0AD28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9CEE2-E586-4AD9-AD1F-2CD30F36D4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DD1E6-351B-46D6-AE4F-677FE6BA04A4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EFCCF-59BE-444F-9B53-F48FAC068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BBB3-7F8B-42F8-B5E9-3B1A479797ED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DDA58-6AEC-4D13-9A1E-40044A1F3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2FE85-72B6-4283-82B9-019F5FF9D514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BC903-EB9F-4B8D-81CC-810BB9419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7C68B-A970-46F2-8C6A-7755E5335325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CF561-489C-4B81-99DE-B19E1B3267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BE96-D315-4339-9ED2-D9DF5CE83D93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7B60D-435D-4CC8-897F-A27A7AE17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B87D-ED19-4681-9A81-CE57E9A2916B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3AE9-8E05-40AB-8A75-06C6E1AA48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F26F6-6168-4F52-91F3-8AF4B2316EAA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C7B0-F73A-4473-BEC3-DBC855B7A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C3DC-47E6-4BDD-9DC4-00E426DC4E6C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2AED2-9610-4F38-A7E3-CF720D7A8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59007-5288-43CB-9053-3296E878D8C1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41B7F-2460-457D-8DD2-AE52F2DBA9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8B003-B9F5-4385-8980-185F0E83C9C7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50092-7161-4021-BED3-6646E1060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BB686-1E63-4734-B173-BA0DFAE9D4A5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B357D-C199-4E8A-B13C-E9EADFFDD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86F75-71FD-42C7-81A6-B509E1FCD163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244D7-E434-4D2E-A8EE-C6B15A5F3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1E299-0113-4191-AC3C-8A22383CE9DE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296E-D396-41EE-BEF7-FEE3901C6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4BD5D-D497-4828-9C59-5293CAAB0B75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D6E7C-3154-4A33-9B22-24C6C0838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560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B59E22D-CD07-4AB1-A8A1-6665F8A70E9F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3CC4A30-38B8-4C50-975B-5A805985B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1" r:id="rId1"/>
    <p:sldLayoutId id="2147485629" r:id="rId2"/>
    <p:sldLayoutId id="2147485630" r:id="rId3"/>
    <p:sldLayoutId id="2147485631" r:id="rId4"/>
    <p:sldLayoutId id="2147485632" r:id="rId5"/>
    <p:sldLayoutId id="2147485633" r:id="rId6"/>
    <p:sldLayoutId id="2147485634" r:id="rId7"/>
    <p:sldLayoutId id="2147485635" r:id="rId8"/>
    <p:sldLayoutId id="2147485636" r:id="rId9"/>
    <p:sldLayoutId id="2147485637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66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D31CBFA-90C7-4473-ACDF-03BD87644442}" type="datetimeFigureOut">
              <a:rPr lang="zh-CN" altLang="en-US"/>
              <a:pPr>
                <a:defRPr/>
              </a:pPr>
              <a:t>2023/3/21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4B83F11-BFAD-4900-9E4D-25E10D1D1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8" r:id="rId1"/>
    <p:sldLayoutId id="2147485639" r:id="rId2"/>
    <p:sldLayoutId id="2147485640" r:id="rId3"/>
    <p:sldLayoutId id="2147485641" r:id="rId4"/>
    <p:sldLayoutId id="2147485642" r:id="rId5"/>
    <p:sldLayoutId id="2147485643" r:id="rId6"/>
    <p:sldLayoutId id="2147485644" r:id="rId7"/>
    <p:sldLayoutId id="2147485645" r:id="rId8"/>
    <p:sldLayoutId id="2147485646" r:id="rId9"/>
    <p:sldLayoutId id="2147485647" r:id="rId10"/>
    <p:sldLayoutId id="2147485648" r:id="rId11"/>
    <p:sldLayoutId id="2147485649" r:id="rId12"/>
    <p:sldLayoutId id="214748565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5" Type="http://schemas.openxmlformats.org/officeDocument/2006/relationships/slide" Target="slide10.xml"/><Relationship Id="rId4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image" Target="../media/image60.png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90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audio" Target="../media/audio1.wav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83.png"/><Relationship Id="rId10" Type="http://schemas.openxmlformats.org/officeDocument/2006/relationships/slide" Target="slide23.xml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slide" Target="slide23.xml"/><Relationship Id="rId5" Type="http://schemas.openxmlformats.org/officeDocument/2006/relationships/oleObject" Target="../embeddings/oleObject105.bin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2.bin"/><Relationship Id="rId3" Type="http://schemas.openxmlformats.org/officeDocument/2006/relationships/audio" Target="../media/audio2.wav"/><Relationship Id="rId7" Type="http://schemas.openxmlformats.org/officeDocument/2006/relationships/slide" Target="slide21.xml"/><Relationship Id="rId12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20.xml"/><Relationship Id="rId11" Type="http://schemas.openxmlformats.org/officeDocument/2006/relationships/oleObject" Target="../embeddings/oleObject110.bin"/><Relationship Id="rId5" Type="http://schemas.openxmlformats.org/officeDocument/2006/relationships/slide" Target="slide17.xml"/><Relationship Id="rId15" Type="http://schemas.openxmlformats.org/officeDocument/2006/relationships/slide" Target="slide2.xml"/><Relationship Id="rId10" Type="http://schemas.openxmlformats.org/officeDocument/2006/relationships/oleObject" Target="../embeddings/oleObject10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20.bin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png"/><Relationship Id="rId11" Type="http://schemas.openxmlformats.org/officeDocument/2006/relationships/oleObject" Target="../embeddings/oleObject118.bin"/><Relationship Id="rId5" Type="http://schemas.openxmlformats.org/officeDocument/2006/relationships/image" Target="../media/image116.png"/><Relationship Id="rId10" Type="http://schemas.openxmlformats.org/officeDocument/2006/relationships/oleObject" Target="../embeddings/oleObject117.bin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116.bin"/><Relationship Id="rId14" Type="http://schemas.openxmlformats.org/officeDocument/2006/relationships/oleObject" Target="../embeddings/oleObject1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0.png"/><Relationship Id="rId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audio" Target="../media/audio1.wav"/><Relationship Id="rId7" Type="http://schemas.openxmlformats.org/officeDocument/2006/relationships/slide" Target="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9.bin"/><Relationship Id="rId10" Type="http://schemas.openxmlformats.org/officeDocument/2006/relationships/slide" Target="slide28.xml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第六节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多元函数微分学的几何应用</a:t>
            </a:r>
          </a:p>
          <a:p>
            <a:pPr marL="0" indent="0" algn="r">
              <a:buFont typeface="Wingdings 3" pitchFamily="18" charset="2"/>
              <a:buNone/>
            </a:pP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向量值函数的极限、连续和导数与各坐标的极限、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连续和导数密切相关．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设向量值函数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i="1" smtClean="0">
                <a:solidFill>
                  <a:schemeClr val="bg1"/>
                </a:solidFill>
              </a:rPr>
              <a:t> f</a:t>
            </a:r>
            <a:r>
              <a:rPr lang="en-US" altLang="zh-CN" smtClean="0"/>
              <a:t> ( </a:t>
            </a:r>
            <a:r>
              <a:rPr lang="en-US" altLang="zh-CN" i="1" smtClean="0"/>
              <a:t>t</a:t>
            </a:r>
            <a:r>
              <a:rPr lang="en-US" altLang="zh-CN" smtClean="0"/>
              <a:t> ) = (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))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导数：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一元向量值函数的极限、连续和导数</a:t>
            </a:r>
            <a:endParaRPr lang="zh-CN" altLang="en-US" sz="36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84363" y="3432175"/>
          <a:ext cx="5130800" cy="1625600"/>
        </p:xfrm>
        <a:graphic>
          <a:graphicData uri="http://schemas.openxmlformats.org/presentationml/2006/ole">
            <p:oleObj spid="_x0000_s8194" name="Equation" r:id="rId5" imgW="2565360" imgH="81252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35150" y="3462338"/>
            <a:ext cx="422275" cy="8302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7563" y="3462338"/>
            <a:ext cx="422275" cy="8302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65650" y="3462338"/>
            <a:ext cx="422275" cy="8302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73738" y="3462338"/>
            <a:ext cx="422275" cy="8302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43213" y="4297363"/>
            <a:ext cx="3168650" cy="8302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530475" y="2820988"/>
          <a:ext cx="330200" cy="482600"/>
        </p:xfrm>
        <a:graphic>
          <a:graphicData uri="http://schemas.openxmlformats.org/presentationml/2006/ole">
            <p:oleObj spid="_x0000_s8195" name="Equation" r:id="rId6" imgW="164880" imgH="241200" progId="Equation.DSMT4">
              <p:embed/>
            </p:oleObj>
          </a:graphicData>
        </a:graphic>
      </p:graphicFrame>
      <p:sp>
        <p:nvSpPr>
          <p:cNvPr id="11" name="动作按钮: 信息 10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52413" y="1482725"/>
          <a:ext cx="8640762" cy="4000500"/>
        </p:xfrm>
        <a:graphic>
          <a:graphicData uri="http://schemas.openxmlformats.org/presentationml/2006/ole">
            <p:oleObj spid="_x0000_s9218" name="Equation" r:id="rId4" imgW="4800600" imgH="2222280" progId="Equation.DSMT4">
              <p:embed/>
            </p:oleObj>
          </a:graphicData>
        </a:graphic>
      </p:graphicFrame>
      <p:sp>
        <p:nvSpPr>
          <p:cNvPr id="6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向量值函数的导数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65213" y="2286000"/>
            <a:ext cx="7885112" cy="7635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65213" y="3054350"/>
            <a:ext cx="2700337" cy="7635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3765550" y="3054350"/>
            <a:ext cx="2827338" cy="7635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H="1">
            <a:off x="1065213" y="3878263"/>
            <a:ext cx="3741737" cy="7635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1065213" y="4705350"/>
            <a:ext cx="3779837" cy="7635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4857750" y="4705350"/>
            <a:ext cx="3327400" cy="76358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891088" y="468313"/>
          <a:ext cx="4038600" cy="755650"/>
        </p:xfrm>
        <a:graphic>
          <a:graphicData uri="http://schemas.openxmlformats.org/presentationml/2006/ole">
            <p:oleObj spid="_x0000_s9219" name="Equation" r:id="rId6" imgW="2984400" imgH="558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向量值函数的导数运算法则</a:t>
            </a:r>
            <a:r>
              <a:rPr lang="en-US" altLang="zh-CN" sz="3600" smtClean="0"/>
              <a:t> </a:t>
            </a:r>
            <a:r>
              <a:rPr lang="zh-CN" altLang="en-US" sz="2800" smtClean="0">
                <a:solidFill>
                  <a:srgbClr val="FF0000"/>
                </a:solidFill>
              </a:rPr>
              <a:t>（</a:t>
            </a:r>
            <a:r>
              <a:rPr lang="en-US" altLang="zh-CN" sz="2800" smtClean="0">
                <a:solidFill>
                  <a:srgbClr val="FF0000"/>
                </a:solidFill>
              </a:rPr>
              <a:t>P.94 ~ P.95</a:t>
            </a:r>
            <a:r>
              <a:rPr lang="zh-CN" altLang="en-US" sz="28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228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z="2000" dirty="0" smtClean="0"/>
              <a:t>设 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u</a:t>
            </a:r>
            <a:r>
              <a:rPr lang="en-US" altLang="zh-CN" sz="2000" dirty="0" smtClean="0"/>
              <a:t>(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), 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v</a:t>
            </a:r>
            <a:r>
              <a:rPr lang="en-US" altLang="zh-CN" sz="2000" dirty="0" smtClean="0"/>
              <a:t>(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) </a:t>
            </a:r>
            <a:r>
              <a:rPr lang="zh-CN" altLang="en-US" sz="2000" dirty="0" smtClean="0"/>
              <a:t>都是可导的向量值函数，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C</a:t>
            </a:r>
            <a:r>
              <a:rPr lang="zh-CN" altLang="en-US" sz="2000" dirty="0" smtClean="0"/>
              <a:t> 是常向量，</a:t>
            </a:r>
            <a:r>
              <a:rPr lang="en-US" altLang="zh-CN" sz="2000" i="1" dirty="0" smtClean="0"/>
              <a:t>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是任意常数，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r>
              <a:rPr lang="en-US" altLang="zh-CN" sz="2000" i="1" dirty="0" smtClean="0">
                <a:latin typeface="Symbol" pitchFamily="18" charset="2"/>
              </a:rPr>
              <a:t>j</a:t>
            </a:r>
            <a:r>
              <a:rPr lang="en-US" altLang="zh-CN" sz="2000" dirty="0" smtClean="0"/>
              <a:t> (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) </a:t>
            </a:r>
            <a:r>
              <a:rPr lang="zh-CN" altLang="en-US" sz="2000" dirty="0" smtClean="0"/>
              <a:t>是可导的数量函数，则</a:t>
            </a:r>
            <a:r>
              <a:rPr lang="en-US" altLang="zh-CN" sz="2000" dirty="0" smtClean="0"/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(1)		</a:t>
            </a:r>
            <a:r>
              <a:rPr lang="zh-CN" altLang="en-US" sz="2000" dirty="0" smtClean="0">
                <a:solidFill>
                  <a:srgbClr val="0000FF"/>
                </a:solidFill>
              </a:rPr>
              <a:t>（零向量）</a:t>
            </a:r>
            <a:r>
              <a:rPr lang="en-US" altLang="zh-CN" sz="2000" dirty="0" smtClean="0">
                <a:solidFill>
                  <a:srgbClr val="0000FF"/>
                </a:solidFill>
              </a:rPr>
              <a:t>		(2)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(3)</a:t>
            </a:r>
          </a:p>
          <a:p>
            <a:pPr>
              <a:buFont typeface="Wingdings 3" pitchFamily="18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(4)</a:t>
            </a:r>
          </a:p>
          <a:p>
            <a:pPr>
              <a:buFont typeface="Wingdings 3" pitchFamily="18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(5)</a:t>
            </a:r>
          </a:p>
          <a:p>
            <a:pPr>
              <a:buFont typeface="Wingdings 3" pitchFamily="18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(6)</a:t>
            </a:r>
          </a:p>
          <a:p>
            <a:pPr>
              <a:buFont typeface="Wingdings 3" pitchFamily="18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(7)</a:t>
            </a:r>
            <a:endParaRPr lang="zh-CN" altLang="en-US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87450" y="2200275"/>
          <a:ext cx="957263" cy="652463"/>
        </p:xfrm>
        <a:graphic>
          <a:graphicData uri="http://schemas.openxmlformats.org/presentationml/2006/ole">
            <p:oleObj spid="_x0000_s10242" name="Equation" r:id="rId3" imgW="596880" imgH="406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87450" y="2919413"/>
          <a:ext cx="3919538" cy="714375"/>
        </p:xfrm>
        <a:graphic>
          <a:graphicData uri="http://schemas.openxmlformats.org/presentationml/2006/ole">
            <p:oleObj spid="_x0000_s10243" name="Equation" r:id="rId4" imgW="2450880" imgH="4442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87450" y="3670300"/>
          <a:ext cx="4956175" cy="711200"/>
        </p:xfrm>
        <a:graphic>
          <a:graphicData uri="http://schemas.openxmlformats.org/presentationml/2006/ole">
            <p:oleObj spid="_x0000_s10244" name="Equation" r:id="rId5" imgW="3098520" imgH="4442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187450" y="4421188"/>
          <a:ext cx="4845050" cy="711200"/>
        </p:xfrm>
        <a:graphic>
          <a:graphicData uri="http://schemas.openxmlformats.org/presentationml/2006/ole">
            <p:oleObj spid="_x0000_s10245" name="Equation" r:id="rId6" imgW="3022560" imgH="4442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187450" y="5170488"/>
          <a:ext cx="5046663" cy="712787"/>
        </p:xfrm>
        <a:graphic>
          <a:graphicData uri="http://schemas.openxmlformats.org/presentationml/2006/ole">
            <p:oleObj spid="_x0000_s10246" name="Equation" r:id="rId7" imgW="3149280" imgH="4442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629275" y="2170113"/>
          <a:ext cx="2687638" cy="712787"/>
        </p:xfrm>
        <a:graphic>
          <a:graphicData uri="http://schemas.openxmlformats.org/presentationml/2006/ole">
            <p:oleObj spid="_x0000_s10247" name="Equation" r:id="rId8" imgW="1676160" imgH="44424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187450" y="5899150"/>
          <a:ext cx="3521075" cy="752475"/>
        </p:xfrm>
        <a:graphic>
          <a:graphicData uri="http://schemas.openxmlformats.org/presentationml/2006/ole">
            <p:oleObj spid="_x0000_s10248" name="Equation" r:id="rId9" imgW="2197080" imgH="46980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28688" y="1520825"/>
          <a:ext cx="203200" cy="346075"/>
        </p:xfrm>
        <a:graphic>
          <a:graphicData uri="http://schemas.openxmlformats.org/presentationml/2006/ole">
            <p:oleObj spid="_x0000_s10249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560513" y="1520825"/>
          <a:ext cx="203200" cy="346075"/>
        </p:xfrm>
        <a:graphic>
          <a:graphicData uri="http://schemas.openxmlformats.org/presentationml/2006/ole">
            <p:oleObj spid="_x0000_s10250" name="Equation" r:id="rId11" imgW="126720" imgH="21564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945063" y="1531938"/>
          <a:ext cx="263525" cy="344487"/>
        </p:xfrm>
        <a:graphic>
          <a:graphicData uri="http://schemas.openxmlformats.org/presentationml/2006/ole">
            <p:oleObj spid="_x0000_s10251" name="Equation" r:id="rId12" imgW="16488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94887" y="4214818"/>
            <a:ext cx="3449113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/>
              <a:t>设</a:t>
            </a:r>
            <a:r>
              <a:rPr lang="zh-CN" altLang="en-US" sz="2000" dirty="0" smtClean="0"/>
              <a:t>空间曲线</a:t>
            </a:r>
            <a:r>
              <a:rPr lang="el-GR" altLang="zh-CN" sz="2000" dirty="0" smtClean="0"/>
              <a:t>Γ</a:t>
            </a:r>
            <a:r>
              <a:rPr lang="zh-CN" altLang="en-US" sz="2000" dirty="0" smtClean="0"/>
              <a:t>是</a:t>
            </a:r>
            <a:r>
              <a:rPr lang="zh-CN" altLang="en-US" sz="2000" dirty="0" smtClean="0"/>
              <a:t>向量值函数 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r</a:t>
            </a:r>
            <a:r>
              <a:rPr lang="en-US" altLang="zh-CN" sz="2000" dirty="0" smtClean="0">
                <a:solidFill>
                  <a:schemeClr val="bg1"/>
                </a:solidFill>
              </a:rPr>
              <a:t> = 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f</a:t>
            </a:r>
            <a:r>
              <a:rPr lang="en-US" altLang="zh-CN" sz="2000" dirty="0" smtClean="0">
                <a:solidFill>
                  <a:schemeClr val="bg1"/>
                </a:solidFill>
              </a:rPr>
              <a:t> (</a:t>
            </a:r>
            <a:r>
              <a:rPr lang="en-US" altLang="zh-CN" sz="2000" i="1" dirty="0" smtClean="0">
                <a:solidFill>
                  <a:schemeClr val="bg1"/>
                </a:solidFill>
              </a:rPr>
              <a:t>t</a:t>
            </a:r>
            <a:r>
              <a:rPr lang="en-US" altLang="zh-CN" sz="2000" dirty="0" smtClean="0">
                <a:solidFill>
                  <a:schemeClr val="bg1"/>
                </a:solidFill>
              </a:rPr>
              <a:t>)  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     </a:t>
            </a:r>
            <a:r>
              <a:rPr lang="zh-CN" altLang="en-US" sz="2000" dirty="0" smtClean="0"/>
              <a:t>的终端曲线，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向量                     ，       </a:t>
            </a:r>
            <a:r>
              <a:rPr lang="zh-CN" altLang="en-US" sz="2000" dirty="0" smtClean="0"/>
              <a:t>                   ．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设导向量                   ，函数增量                                      ，则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当 </a:t>
            </a:r>
            <a:r>
              <a:rPr lang="en-US" altLang="zh-CN" sz="20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 0 </a:t>
            </a:r>
            <a:r>
              <a:rPr lang="zh-CN" altLang="en-US" sz="2000" dirty="0" smtClean="0"/>
              <a:t>时，     </a:t>
            </a:r>
            <a:r>
              <a:rPr lang="zh-CN" altLang="en-US" sz="2000" dirty="0" smtClean="0"/>
              <a:t>的指向与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增大时点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的移动走向</a:t>
            </a:r>
            <a:r>
              <a:rPr lang="zh-CN" altLang="en-US" sz="2000" dirty="0" smtClean="0">
                <a:solidFill>
                  <a:srgbClr val="FF0000"/>
                </a:solidFill>
              </a:rPr>
              <a:t>一致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当 </a:t>
            </a:r>
            <a:r>
              <a:rPr lang="en-US" altLang="zh-CN" sz="20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0 </a:t>
            </a:r>
            <a:r>
              <a:rPr lang="zh-CN" altLang="en-US" sz="2000" dirty="0" smtClean="0"/>
              <a:t>时，     的指向与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增大时点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的移动走向</a:t>
            </a:r>
            <a:r>
              <a:rPr lang="zh-CN" altLang="en-US" sz="2000" dirty="0" smtClean="0">
                <a:solidFill>
                  <a:srgbClr val="FF0000"/>
                </a:solidFill>
              </a:rPr>
              <a:t>相反</a:t>
            </a:r>
            <a:r>
              <a:rPr lang="zh-CN" altLang="en-US" sz="2000" dirty="0" smtClean="0"/>
              <a:t>．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/>
              <a:t>不论 </a:t>
            </a:r>
            <a:r>
              <a:rPr lang="en-US" altLang="zh-CN" sz="20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 0 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en-US" altLang="zh-CN" sz="20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0</a:t>
            </a:r>
            <a:r>
              <a:rPr lang="zh-CN" altLang="en-US" sz="2000" dirty="0" smtClean="0"/>
              <a:t>，            总与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增大时点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的移动走向一致．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FF"/>
                </a:solidFill>
              </a:rPr>
              <a:t>结论：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导向量               是               的终端曲线在点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处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的一个切向量，其指向与 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的增长方向一致．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endParaRPr lang="zh-CN" altLang="en-US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向量值函数的导向量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几何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意义</a:t>
            </a:r>
            <a:r>
              <a:rPr lang="zh-CN" altLang="en-US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P.95</a:t>
            </a:r>
            <a:r>
              <a:rPr lang="zh-CN" altLang="en-US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47084" y="1496250"/>
          <a:ext cx="1622425" cy="385762"/>
        </p:xfrm>
        <a:graphic>
          <a:graphicData uri="http://schemas.openxmlformats.org/presentationml/2006/ole">
            <p:oleObj spid="_x0000_s65538" name="Equation" r:id="rId4" imgW="1015920" imgH="2412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09676" y="1951030"/>
          <a:ext cx="1281113" cy="406400"/>
        </p:xfrm>
        <a:graphic>
          <a:graphicData uri="http://schemas.openxmlformats.org/presentationml/2006/ole">
            <p:oleObj spid="_x0000_s65539" name="Equation" r:id="rId5" imgW="799920" imgH="253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19387" y="1951030"/>
          <a:ext cx="1709737" cy="406400"/>
        </p:xfrm>
        <a:graphic>
          <a:graphicData uri="http://schemas.openxmlformats.org/presentationml/2006/ole">
            <p:oleObj spid="_x0000_s65540" name="Equation" r:id="rId6" imgW="1066680" imgH="2538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14480" y="2278059"/>
          <a:ext cx="1158875" cy="650875"/>
        </p:xfrm>
        <a:graphic>
          <a:graphicData uri="http://schemas.openxmlformats.org/presentationml/2006/ole">
            <p:oleObj spid="_x0000_s65541" name="Equation" r:id="rId7" imgW="723600" imgH="40608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214810" y="2397186"/>
          <a:ext cx="2357438" cy="406400"/>
        </p:xfrm>
        <a:graphic>
          <a:graphicData uri="http://schemas.openxmlformats.org/presentationml/2006/ole">
            <p:oleObj spid="_x0000_s65542" name="Equation" r:id="rId8" imgW="1473120" imgH="25380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377300" y="2867435"/>
          <a:ext cx="363538" cy="322262"/>
        </p:xfrm>
        <a:graphic>
          <a:graphicData uri="http://schemas.openxmlformats.org/presentationml/2006/ole">
            <p:oleObj spid="_x0000_s65543" name="Equation" r:id="rId9" imgW="228600" imgH="20304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377300" y="3325880"/>
          <a:ext cx="363538" cy="322262"/>
        </p:xfrm>
        <a:graphic>
          <a:graphicData uri="http://schemas.openxmlformats.org/presentationml/2006/ole">
            <p:oleObj spid="_x0000_s65544" name="Equation" r:id="rId10" imgW="228600" imgH="203040" progId="Equation.DSMT4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286116" y="3777427"/>
          <a:ext cx="752475" cy="346075"/>
        </p:xfrm>
        <a:graphic>
          <a:graphicData uri="http://schemas.openxmlformats.org/presentationml/2006/ole">
            <p:oleObj spid="_x0000_s65545" name="Equation" r:id="rId11" imgW="469800" imgH="21564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0166" y="4530387"/>
          <a:ext cx="874713" cy="650875"/>
        </p:xfrm>
        <a:graphic>
          <a:graphicData uri="http://schemas.openxmlformats.org/presentationml/2006/ole">
            <p:oleObj spid="_x0000_s65546" name="Equation" r:id="rId12" imgW="545760" imgH="40608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643174" y="4682787"/>
          <a:ext cx="892175" cy="385763"/>
        </p:xfrm>
        <a:graphic>
          <a:graphicData uri="http://schemas.openxmlformats.org/presentationml/2006/ole">
            <p:oleObj spid="_x0000_s65547" name="Equation" r:id="rId13" imgW="55872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设向量值函数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i="1" dirty="0" smtClean="0">
                <a:solidFill>
                  <a:schemeClr val="bg1"/>
                </a:solidFill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</a:rPr>
              <a:t> = </a:t>
            </a:r>
            <a:r>
              <a:rPr lang="en-US" altLang="zh-CN" i="1" dirty="0" smtClean="0">
                <a:solidFill>
                  <a:schemeClr val="bg1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 (</a:t>
            </a:r>
            <a:r>
              <a:rPr lang="en-US" altLang="zh-CN" i="1" dirty="0" smtClean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) 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沿空间光滑曲线运动的点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的轨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迹（即位置向量），则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        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点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的速度向量，其方向与曲线相切；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                         是点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的加速度向量．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向量值函数的导向量的物理意义</a:t>
            </a:r>
            <a:r>
              <a:rPr lang="zh-CN" altLang="en-US" sz="27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7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P.95</a:t>
            </a:r>
            <a:r>
              <a:rPr lang="zh-CN" altLang="en-US" sz="27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89013" y="2611438"/>
          <a:ext cx="1270000" cy="863600"/>
        </p:xfrm>
        <a:graphic>
          <a:graphicData uri="http://schemas.openxmlformats.org/presentationml/2006/ole">
            <p:oleObj spid="_x0000_s11266" name="Equation" r:id="rId4" imgW="634680" imgH="431640" progId="Equation.DSMT4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89013" y="3514725"/>
          <a:ext cx="2108200" cy="863600"/>
        </p:xfrm>
        <a:graphic>
          <a:graphicData uri="http://schemas.openxmlformats.org/presentationml/2006/ole">
            <p:oleObj spid="_x0000_s11267" name="Equation" r:id="rId5" imgW="105408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5835" y="1474305"/>
          <a:ext cx="1117600" cy="482600"/>
        </p:xfrm>
        <a:graphic>
          <a:graphicData uri="http://schemas.openxmlformats.org/presentationml/2006/ole">
            <p:oleObj spid="_x0000_s11268" name="Equation" r:id="rId6" imgW="558720" imgH="241200" progId="Equation.DSMT4">
              <p:embed/>
            </p:oleObj>
          </a:graphicData>
        </a:graphic>
      </p:graphicFrame>
      <p:sp>
        <p:nvSpPr>
          <p:cNvPr id="7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导数的定义</a:t>
            </a:r>
            <a:r>
              <a:rPr lang="en-US" altLang="zh-CN" smtClean="0">
                <a:solidFill>
                  <a:srgbClr val="0000FF"/>
                </a:solidFill>
              </a:rPr>
              <a:t>——</a:t>
            </a:r>
            <a:r>
              <a:rPr lang="zh-CN" altLang="en-US" smtClean="0">
                <a:solidFill>
                  <a:srgbClr val="0000FF"/>
                </a:solidFill>
              </a:rPr>
              <a:t>增量比的极限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导数的几何意义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割线的斜率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切线的斜率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回顾：导数的概念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00150" y="1995488"/>
          <a:ext cx="6745288" cy="965200"/>
        </p:xfrm>
        <a:graphic>
          <a:graphicData uri="http://schemas.openxmlformats.org/presentationml/2006/ole">
            <p:oleObj spid="_x0000_s12290" name="Equation" r:id="rId4" imgW="3377880" imgH="4824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00563" y="2044700"/>
            <a:ext cx="344170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5883275" y="5761038"/>
          <a:ext cx="306388" cy="282575"/>
        </p:xfrm>
        <a:graphic>
          <a:graphicData uri="http://schemas.openxmlformats.org/presentationml/2006/ole">
            <p:oleObj spid="_x0000_s12291" name="Equation" r:id="rId5" imgW="152280" imgH="13968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6557963" y="5713413"/>
          <a:ext cx="280987" cy="331787"/>
        </p:xfrm>
        <a:graphic>
          <a:graphicData uri="http://schemas.openxmlformats.org/presentationml/2006/ole">
            <p:oleObj spid="_x0000_s12292" name="Equation" r:id="rId6" imgW="139680" imgH="164880" progId="Equation.DSMT4">
              <p:embed/>
            </p:oleObj>
          </a:graphicData>
        </a:graphic>
      </p:graphicFrame>
      <p:grpSp>
        <p:nvGrpSpPr>
          <p:cNvPr id="8" name="组合 57"/>
          <p:cNvGrpSpPr>
            <a:grpSpLocks/>
          </p:cNvGrpSpPr>
          <p:nvPr/>
        </p:nvGrpSpPr>
        <p:grpSpPr bwMode="auto">
          <a:xfrm>
            <a:off x="6638925" y="5538788"/>
            <a:ext cx="360363" cy="962025"/>
            <a:chOff x="6501535" y="2682550"/>
            <a:chExt cx="360363" cy="960990"/>
          </a:xfrm>
        </p:grpSpPr>
        <p:sp>
          <p:nvSpPr>
            <p:cNvPr id="12332" name="Line 8"/>
            <p:cNvSpPr>
              <a:spLocks noChangeShapeType="1"/>
            </p:cNvSpPr>
            <p:nvPr/>
          </p:nvSpPr>
          <p:spPr bwMode="auto">
            <a:xfrm>
              <a:off x="6681716" y="2682550"/>
              <a:ext cx="0" cy="46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5" name="Object 18"/>
            <p:cNvGraphicFramePr>
              <a:graphicFrameLocks noChangeAspect="1"/>
            </p:cNvGraphicFramePr>
            <p:nvPr/>
          </p:nvGraphicFramePr>
          <p:xfrm>
            <a:off x="6501535" y="3184751"/>
            <a:ext cx="360363" cy="458789"/>
          </p:xfrm>
          <a:graphic>
            <a:graphicData uri="http://schemas.openxmlformats.org/presentationml/2006/ole">
              <p:oleObj spid="_x0000_s12305" name="Equation" r:id="rId7" imgW="177480" imgH="228600" progId="Equation.DSMT4">
                <p:embed/>
              </p:oleObj>
            </a:graphicData>
          </a:graphic>
        </p:graphicFrame>
      </p:grpSp>
      <p:grpSp>
        <p:nvGrpSpPr>
          <p:cNvPr id="9" name="组合 58"/>
          <p:cNvGrpSpPr>
            <a:grpSpLocks/>
          </p:cNvGrpSpPr>
          <p:nvPr/>
        </p:nvGrpSpPr>
        <p:grpSpPr bwMode="auto">
          <a:xfrm>
            <a:off x="7354888" y="4495800"/>
            <a:ext cx="1046162" cy="2005013"/>
            <a:chOff x="7216774" y="1638550"/>
            <a:chExt cx="1046162" cy="2005701"/>
          </a:xfrm>
        </p:grpSpPr>
        <p:sp>
          <p:nvSpPr>
            <p:cNvPr id="12331" name="Line 11"/>
            <p:cNvSpPr>
              <a:spLocks noChangeShapeType="1"/>
            </p:cNvSpPr>
            <p:nvPr/>
          </p:nvSpPr>
          <p:spPr bwMode="auto">
            <a:xfrm>
              <a:off x="7739928" y="1638550"/>
              <a:ext cx="0" cy="151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19"/>
            <p:cNvGraphicFramePr>
              <a:graphicFrameLocks noChangeAspect="1"/>
            </p:cNvGraphicFramePr>
            <p:nvPr/>
          </p:nvGraphicFramePr>
          <p:xfrm>
            <a:off x="7216774" y="3185463"/>
            <a:ext cx="1046162" cy="458788"/>
          </p:xfrm>
          <a:graphic>
            <a:graphicData uri="http://schemas.openxmlformats.org/presentationml/2006/ole">
              <p:oleObj spid="_x0000_s12304" name="Equation" r:id="rId8" imgW="520560" imgH="228600" progId="Equation.DSMT4">
                <p:embed/>
              </p:oleObj>
            </a:graphicData>
          </a:graphic>
        </p:graphicFrame>
      </p:grpSp>
      <p:grpSp>
        <p:nvGrpSpPr>
          <p:cNvPr id="10" name="组合 53"/>
          <p:cNvGrpSpPr>
            <a:grpSpLocks/>
          </p:cNvGrpSpPr>
          <p:nvPr/>
        </p:nvGrpSpPr>
        <p:grpSpPr bwMode="auto">
          <a:xfrm>
            <a:off x="4786313" y="3395663"/>
            <a:ext cx="4048125" cy="3054350"/>
            <a:chOff x="4648200" y="539295"/>
            <a:chExt cx="4048125" cy="3054805"/>
          </a:xfrm>
        </p:grpSpPr>
        <p:sp>
          <p:nvSpPr>
            <p:cNvPr id="12328" name="Line 15"/>
            <p:cNvSpPr>
              <a:spLocks noChangeShapeType="1"/>
            </p:cNvSpPr>
            <p:nvPr/>
          </p:nvSpPr>
          <p:spPr bwMode="auto">
            <a:xfrm>
              <a:off x="4648200" y="3136900"/>
              <a:ext cx="396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16"/>
            <p:cNvSpPr>
              <a:spLocks noChangeShapeType="1"/>
            </p:cNvSpPr>
            <p:nvPr/>
          </p:nvSpPr>
          <p:spPr bwMode="auto">
            <a:xfrm flipV="1">
              <a:off x="5105400" y="6985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20"/>
            <p:cNvGraphicFramePr>
              <a:graphicFrameLocks noChangeAspect="1"/>
            </p:cNvGraphicFramePr>
            <p:nvPr/>
          </p:nvGraphicFramePr>
          <p:xfrm>
            <a:off x="4728944" y="3157316"/>
            <a:ext cx="334963" cy="357187"/>
          </p:xfrm>
          <a:graphic>
            <a:graphicData uri="http://schemas.openxmlformats.org/presentationml/2006/ole">
              <p:oleObj spid="_x0000_s12300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12301" name="Object 21"/>
            <p:cNvGraphicFramePr>
              <a:graphicFrameLocks noChangeAspect="1"/>
            </p:cNvGraphicFramePr>
            <p:nvPr/>
          </p:nvGraphicFramePr>
          <p:xfrm>
            <a:off x="8415338" y="3273651"/>
            <a:ext cx="280987" cy="280988"/>
          </p:xfrm>
          <a:graphic>
            <a:graphicData uri="http://schemas.openxmlformats.org/presentationml/2006/ole">
              <p:oleObj spid="_x0000_s12301" name="Equation" r:id="rId10" imgW="139680" imgH="139680" progId="Equation.DSMT4">
                <p:embed/>
              </p:oleObj>
            </a:graphicData>
          </a:graphic>
        </p:graphicFrame>
        <p:graphicFrame>
          <p:nvGraphicFramePr>
            <p:cNvPr id="12302" name="Object 22"/>
            <p:cNvGraphicFramePr>
              <a:graphicFrameLocks noChangeAspect="1"/>
            </p:cNvGraphicFramePr>
            <p:nvPr/>
          </p:nvGraphicFramePr>
          <p:xfrm>
            <a:off x="4728944" y="642918"/>
            <a:ext cx="280988" cy="331788"/>
          </p:xfrm>
          <a:graphic>
            <a:graphicData uri="http://schemas.openxmlformats.org/presentationml/2006/ole">
              <p:oleObj spid="_x0000_s12302" name="Equation" r:id="rId11" imgW="139680" imgH="164880" progId="Equation.DSMT4">
                <p:embed/>
              </p:oleObj>
            </a:graphicData>
          </a:graphic>
        </p:graphicFrame>
        <p:sp>
          <p:nvSpPr>
            <p:cNvPr id="12330" name="Arc 20"/>
            <p:cNvSpPr>
              <a:spLocks/>
            </p:cNvSpPr>
            <p:nvPr/>
          </p:nvSpPr>
          <p:spPr bwMode="auto">
            <a:xfrm rot="1220612" flipH="1">
              <a:off x="5909204" y="539295"/>
              <a:ext cx="1702379" cy="2547938"/>
            </a:xfrm>
            <a:custGeom>
              <a:avLst/>
              <a:gdLst>
                <a:gd name="T0" fmla="*/ 2147483647 w 21600"/>
                <a:gd name="T1" fmla="*/ 2147483647 h 28873"/>
                <a:gd name="T2" fmla="*/ 2147483647 w 21600"/>
                <a:gd name="T3" fmla="*/ 0 h 28873"/>
                <a:gd name="T4" fmla="*/ 2147483647 w 21600"/>
                <a:gd name="T5" fmla="*/ 2147483647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3" name="Object 23"/>
            <p:cNvGraphicFramePr>
              <a:graphicFrameLocks noChangeAspect="1"/>
            </p:cNvGraphicFramePr>
            <p:nvPr/>
          </p:nvGraphicFramePr>
          <p:xfrm>
            <a:off x="6470672" y="1152525"/>
            <a:ext cx="1244600" cy="406400"/>
          </p:xfrm>
          <a:graphic>
            <a:graphicData uri="http://schemas.openxmlformats.org/presentationml/2006/ole">
              <p:oleObj spid="_x0000_s12303" name="Equation" r:id="rId12" imgW="622080" imgH="203040" progId="Equation.DSMT4">
                <p:embed/>
              </p:oleObj>
            </a:graphicData>
          </a:graphic>
        </p:graphicFrame>
      </p:grp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6367463" y="3941763"/>
            <a:ext cx="2057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54"/>
          <p:cNvGrpSpPr>
            <a:grpSpLocks/>
          </p:cNvGrpSpPr>
          <p:nvPr/>
        </p:nvGrpSpPr>
        <p:grpSpPr bwMode="auto">
          <a:xfrm>
            <a:off x="6556375" y="5062538"/>
            <a:ext cx="406400" cy="522287"/>
            <a:chOff x="6418560" y="2206608"/>
            <a:chExt cx="406400" cy="522288"/>
          </a:xfrm>
        </p:grpSpPr>
        <p:graphicFrame>
          <p:nvGraphicFramePr>
            <p:cNvPr id="12299" name="Object 26"/>
            <p:cNvGraphicFramePr>
              <a:graphicFrameLocks noChangeAspect="1"/>
            </p:cNvGraphicFramePr>
            <p:nvPr/>
          </p:nvGraphicFramePr>
          <p:xfrm>
            <a:off x="6418560" y="2206608"/>
            <a:ext cx="406400" cy="327025"/>
          </p:xfrm>
          <a:graphic>
            <a:graphicData uri="http://schemas.openxmlformats.org/presentationml/2006/ole">
              <p:oleObj spid="_x0000_s12299" name="Equation" r:id="rId13" imgW="203040" imgH="164880" progId="Equation.DSMT4">
                <p:embed/>
              </p:oleObj>
            </a:graphicData>
          </a:graphic>
        </p:graphicFrame>
        <p:sp>
          <p:nvSpPr>
            <p:cNvPr id="12327" name="Oval 28"/>
            <p:cNvSpPr>
              <a:spLocks noChangeArrowheads="1"/>
            </p:cNvSpPr>
            <p:nvPr/>
          </p:nvSpPr>
          <p:spPr bwMode="auto">
            <a:xfrm>
              <a:off x="6627741" y="2620946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56"/>
          <p:cNvGrpSpPr>
            <a:grpSpLocks/>
          </p:cNvGrpSpPr>
          <p:nvPr/>
        </p:nvGrpSpPr>
        <p:grpSpPr bwMode="auto">
          <a:xfrm>
            <a:off x="7824788" y="4313238"/>
            <a:ext cx="628650" cy="330200"/>
            <a:chOff x="7685953" y="1499028"/>
            <a:chExt cx="629396" cy="330200"/>
          </a:xfrm>
        </p:grpSpPr>
        <p:graphicFrame>
          <p:nvGraphicFramePr>
            <p:cNvPr id="12298" name="Object 25"/>
            <p:cNvGraphicFramePr>
              <a:graphicFrameLocks noChangeAspect="1"/>
            </p:cNvGraphicFramePr>
            <p:nvPr/>
          </p:nvGraphicFramePr>
          <p:xfrm>
            <a:off x="7929586" y="1499028"/>
            <a:ext cx="385763" cy="330200"/>
          </p:xfrm>
          <a:graphic>
            <a:graphicData uri="http://schemas.openxmlformats.org/presentationml/2006/ole">
              <p:oleObj spid="_x0000_s12298" name="Equation" r:id="rId14" imgW="190440" imgH="164880" progId="Equation.DSMT4">
                <p:embed/>
              </p:oleObj>
            </a:graphicData>
          </a:graphic>
        </p:graphicFrame>
        <p:sp>
          <p:nvSpPr>
            <p:cNvPr id="12326" name="Oval 28"/>
            <p:cNvSpPr>
              <a:spLocks noChangeArrowheads="1"/>
            </p:cNvSpPr>
            <p:nvPr/>
          </p:nvSpPr>
          <p:spPr bwMode="auto">
            <a:xfrm>
              <a:off x="7685953" y="1610153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 flipV="1">
            <a:off x="6873875" y="5526088"/>
            <a:ext cx="10080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6886575" y="5532438"/>
            <a:ext cx="1008063" cy="366712"/>
            <a:chOff x="3991" y="3615"/>
            <a:chExt cx="635" cy="231"/>
          </a:xfrm>
        </p:grpSpPr>
        <p:sp>
          <p:nvSpPr>
            <p:cNvPr id="12325" name="Line 22"/>
            <p:cNvSpPr>
              <a:spLocks noChangeShapeType="1"/>
            </p:cNvSpPr>
            <p:nvPr/>
          </p:nvSpPr>
          <p:spPr bwMode="auto">
            <a:xfrm>
              <a:off x="3991" y="3615"/>
              <a:ext cx="635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3"/>
            <p:cNvGraphicFramePr>
              <a:graphicFrameLocks noChangeAspect="1"/>
            </p:cNvGraphicFramePr>
            <p:nvPr/>
          </p:nvGraphicFramePr>
          <p:xfrm>
            <a:off x="4163" y="3621"/>
            <a:ext cx="290" cy="225"/>
          </p:xfrm>
          <a:graphic>
            <a:graphicData uri="http://schemas.openxmlformats.org/presentationml/2006/ole">
              <p:oleObj spid="_x0000_s12297" name="Equation" r:id="rId15" imgW="228600" imgH="177480" progId="Equation.DSMT4">
                <p:embed/>
              </p:oleObj>
            </a:graphicData>
          </a:graphic>
        </p:graphicFrame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7880350" y="4522788"/>
            <a:ext cx="449263" cy="1008062"/>
            <a:chOff x="4663" y="2999"/>
            <a:chExt cx="283" cy="635"/>
          </a:xfrm>
        </p:grpSpPr>
        <p:sp>
          <p:nvSpPr>
            <p:cNvPr id="12324" name="Line 25"/>
            <p:cNvSpPr>
              <a:spLocks noChangeShapeType="1"/>
            </p:cNvSpPr>
            <p:nvPr/>
          </p:nvSpPr>
          <p:spPr bwMode="auto">
            <a:xfrm flipV="1">
              <a:off x="4663" y="2999"/>
              <a:ext cx="0" cy="63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6" name="Object 14"/>
            <p:cNvGraphicFramePr>
              <a:graphicFrameLocks noChangeAspect="1"/>
            </p:cNvGraphicFramePr>
            <p:nvPr/>
          </p:nvGraphicFramePr>
          <p:xfrm>
            <a:off x="4678" y="3190"/>
            <a:ext cx="268" cy="254"/>
          </p:xfrm>
          <a:graphic>
            <a:graphicData uri="http://schemas.openxmlformats.org/presentationml/2006/ole">
              <p:oleObj spid="_x0000_s12296" name="Equation" r:id="rId16" imgW="215640" imgH="203040" progId="Equation.DSMT4">
                <p:embed/>
              </p:oleObj>
            </a:graphicData>
          </a:graphic>
        </p:graphicFrame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5210175" y="5068888"/>
            <a:ext cx="3436938" cy="919162"/>
            <a:chOff x="3177" y="1367"/>
            <a:chExt cx="2165" cy="579"/>
          </a:xfrm>
        </p:grpSpPr>
        <p:sp>
          <p:nvSpPr>
            <p:cNvPr id="12323" name="Line 5"/>
            <p:cNvSpPr>
              <a:spLocks noChangeShapeType="1"/>
            </p:cNvSpPr>
            <p:nvPr/>
          </p:nvSpPr>
          <p:spPr bwMode="auto">
            <a:xfrm flipV="1">
              <a:off x="3177" y="1367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5149" y="1441"/>
            <a:ext cx="193" cy="206"/>
          </p:xfrm>
          <a:graphic>
            <a:graphicData uri="http://schemas.openxmlformats.org/presentationml/2006/ole">
              <p:oleObj spid="_x0000_s12295" name="Equation" r:id="rId17" imgW="152280" imgH="164880" progId="Equation.DSMT4">
                <p:embed/>
              </p:oleObj>
            </a:graphicData>
          </a:graphic>
        </p:graphicFrame>
      </p:grp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530475" y="3544888"/>
          <a:ext cx="1470025" cy="812800"/>
        </p:xfrm>
        <a:graphic>
          <a:graphicData uri="http://schemas.openxmlformats.org/presentationml/2006/ole">
            <p:oleObj spid="_x0000_s12293" name="Equation" r:id="rId18" imgW="736560" imgH="406080" progId="Equation.DSMT4">
              <p:embed/>
            </p:oleObj>
          </a:graphicData>
        </a:graphic>
      </p:graphicFrame>
      <p:graphicFrame>
        <p:nvGraphicFramePr>
          <p:cNvPr id="40" name="Object 29"/>
          <p:cNvGraphicFramePr>
            <a:graphicFrameLocks noChangeAspect="1"/>
          </p:cNvGraphicFramePr>
          <p:nvPr/>
        </p:nvGraphicFramePr>
        <p:xfrm>
          <a:off x="2530475" y="4887913"/>
          <a:ext cx="2001838" cy="812800"/>
        </p:xfrm>
        <a:graphic>
          <a:graphicData uri="http://schemas.openxmlformats.org/presentationml/2006/ole">
            <p:oleObj spid="_x0000_s12294" name="Equation" r:id="rId19" imgW="1002960" imgH="406080" progId="Equation.DSMT4">
              <p:embed/>
            </p:oleObj>
          </a:graphicData>
        </a:graphic>
      </p:graphicFrame>
      <p:sp>
        <p:nvSpPr>
          <p:cNvPr id="42" name="下箭头 41"/>
          <p:cNvSpPr/>
          <p:nvPr/>
        </p:nvSpPr>
        <p:spPr>
          <a:xfrm>
            <a:off x="1500188" y="4257675"/>
            <a:ext cx="357187" cy="720725"/>
          </a:xfrm>
          <a:prstGeom prst="downArrow">
            <a:avLst>
              <a:gd name="adj1" fmla="val 50000"/>
              <a:gd name="adj2" fmla="val 5000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214438" y="2044700"/>
            <a:ext cx="114300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57438" y="2044700"/>
            <a:ext cx="118745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076" name="AutoShape 44"/>
          <p:cNvSpPr>
            <a:spLocks noChangeArrowheads="1"/>
          </p:cNvSpPr>
          <p:nvPr/>
        </p:nvSpPr>
        <p:spPr bwMode="auto">
          <a:xfrm>
            <a:off x="746125" y="5999163"/>
            <a:ext cx="3622675" cy="5254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切线是割线的极限位置．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22" grpId="0" animBg="1"/>
      <p:bldP spid="42" grpId="0" animBg="1"/>
      <p:bldP spid="44" grpId="0" animBg="1"/>
      <p:bldP spid="45" grpId="0" animBg="1"/>
      <p:bldP spid="440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如何确定切线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的方程？</a:t>
            </a:r>
            <a:endParaRPr lang="en-US" altLang="zh-CN" smtClean="0"/>
          </a:p>
        </p:txBody>
      </p:sp>
      <p:pic>
        <p:nvPicPr>
          <p:cNvPr id="52229" name="Picture 5" descr="C:\Users\cjl\Desktop\p83-空间曲线的切线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25" y="3429000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C:\Users\cjl\Desktop\p83-空间曲线的切线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3429000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 descr="C:\Users\cjl\Desktop\p83-空间曲线的切线-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25" y="3429000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 descr="C:\Users\cjl\Desktop\p83-空间曲线的切线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25" y="3429000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pic>
        <p:nvPicPr>
          <p:cNvPr id="13316" name="Picture 2" descr="C:\Users\cjl\Desktop\p83-空间曲线的切线-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5" y="1481138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设空间曲线</a:t>
            </a:r>
            <a:r>
              <a:rPr lang="el-GR" altLang="zh-CN" smtClean="0"/>
              <a:t>Γ</a:t>
            </a:r>
            <a:r>
              <a:rPr lang="zh-CN" altLang="el-GR" smtClean="0"/>
              <a:t>的参数方程为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el-GR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式中的三个函数都可导，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且导数不全等于零，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t</a:t>
            </a:r>
            <a:r>
              <a:rPr lang="en-US" altLang="zh-CN" smtClean="0"/>
              <a:t> =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t</a:t>
            </a:r>
            <a:r>
              <a:rPr lang="en-US" altLang="zh-CN" smtClean="0"/>
              <a:t> =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M</a:t>
            </a:r>
            <a:r>
              <a:rPr lang="en-US" altLang="zh-CN" baseline="-25000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l-GR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l-GR" altLang="zh-CN" i="1" smtClean="0"/>
              <a:t>z</a:t>
            </a:r>
            <a:r>
              <a:rPr lang="en-US" altLang="zh-CN" smtClean="0"/>
              <a:t> 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曲线的割线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 </a:t>
            </a:r>
            <a:r>
              <a:rPr lang="en-US" altLang="zh-CN" i="1" smtClean="0"/>
              <a:t>M </a:t>
            </a:r>
            <a:r>
              <a:rPr lang="zh-CN" altLang="en-US" smtClean="0"/>
              <a:t>的方程为</a:t>
            </a:r>
            <a:endParaRPr lang="zh-CN" altLang="el-GR" smtClean="0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00113" y="5157788"/>
          <a:ext cx="3170237" cy="863600"/>
        </p:xfrm>
        <a:graphic>
          <a:graphicData uri="http://schemas.openxmlformats.org/presentationml/2006/ole">
            <p:oleObj spid="_x0000_s13314" name="Equation" r:id="rId4" imgW="1587240" imgH="431640" progId="Equation.DSMT4">
              <p:embed/>
            </p:oleObj>
          </a:graphicData>
        </a:graphic>
      </p:graphicFrame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5106988" y="5229225"/>
            <a:ext cx="3594100" cy="1092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割线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的方向向量为</a:t>
            </a:r>
          </a:p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sz="2400" b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l-GR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CN" sz="2400" b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l-GR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CN" sz="2400" b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l-GR" altLang="zh-CN" sz="24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曲线的割线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 </a:t>
            </a:r>
            <a:r>
              <a:rPr lang="en-US" altLang="zh-CN" i="1" smtClean="0"/>
              <a:t>M </a:t>
            </a:r>
            <a:r>
              <a:rPr lang="zh-CN" altLang="en-US" smtClean="0"/>
              <a:t>的方程为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上式各分母都除以</a:t>
            </a:r>
            <a:r>
              <a:rPr lang="el-GR" altLang="zh-CN" smtClean="0"/>
              <a:t>Δ</a:t>
            </a:r>
            <a:r>
              <a:rPr lang="el-GR" altLang="zh-CN" i="1" smtClean="0"/>
              <a:t>t</a:t>
            </a:r>
            <a:r>
              <a:rPr lang="zh-CN" altLang="en-US" smtClean="0"/>
              <a:t> 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n-US" altLang="zh-CN" i="1" smtClean="0"/>
              <a:t>M</a:t>
            </a:r>
            <a:r>
              <a:rPr lang="en-US" altLang="en-US" smtClean="0">
                <a:sym typeface="Symbol" pitchFamily="18" charset="2"/>
              </a:rPr>
              <a:t>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时， </a:t>
            </a:r>
            <a:r>
              <a:rPr lang="el-GR" altLang="zh-CN" smtClean="0"/>
              <a:t>Δ</a:t>
            </a:r>
            <a:r>
              <a:rPr lang="el-GR" altLang="zh-CN" i="1" smtClean="0"/>
              <a:t>t</a:t>
            </a:r>
            <a:r>
              <a:rPr lang="zh-CN" altLang="en-US" smtClean="0"/>
              <a:t>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       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pic>
        <p:nvPicPr>
          <p:cNvPr id="14344" name="Picture 2" descr="C:\Users\cjl\Desktop\p83-空间曲线的切线-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5" y="1481138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00113" y="1974850"/>
          <a:ext cx="3170237" cy="863600"/>
        </p:xfrm>
        <a:graphic>
          <a:graphicData uri="http://schemas.openxmlformats.org/presentationml/2006/ole">
            <p:oleObj spid="_x0000_s14338" name="Equation" r:id="rId4" imgW="1587240" imgH="4316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00113" y="3263900"/>
          <a:ext cx="3170237" cy="1193800"/>
        </p:xfrm>
        <a:graphic>
          <a:graphicData uri="http://schemas.openxmlformats.org/presentationml/2006/ole">
            <p:oleObj spid="_x0000_s14339" name="Equation" r:id="rId5" imgW="1587240" imgH="59688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69938" y="5013325"/>
          <a:ext cx="3627437" cy="1193800"/>
        </p:xfrm>
        <a:graphic>
          <a:graphicData uri="http://schemas.openxmlformats.org/presentationml/2006/ole">
            <p:oleObj spid="_x0000_s14340" name="Equation" r:id="rId6" imgW="1815840" imgH="59688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314950" y="5000625"/>
          <a:ext cx="3171825" cy="889000"/>
        </p:xfrm>
        <a:graphic>
          <a:graphicData uri="http://schemas.openxmlformats.org/presentationml/2006/ole">
            <p:oleObj spid="_x0000_s14341" name="Equation" r:id="rId7" imgW="1587240" imgH="444240" progId="Equation.DSMT4">
              <p:embed/>
            </p:oleObj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116013" y="3716338"/>
            <a:ext cx="503237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268538" y="3716338"/>
            <a:ext cx="503237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305175" y="3716338"/>
            <a:ext cx="503238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/>
      <p:bldP spid="7180" grpId="0" animBg="1"/>
      <p:bldP spid="71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曲线</a:t>
            </a:r>
            <a:r>
              <a:rPr lang="el-GR" altLang="zh-CN" smtClean="0"/>
              <a:t>Γ</a:t>
            </a:r>
            <a:r>
              <a:rPr lang="zh-CN" altLang="el-GR" smtClean="0"/>
              <a:t>在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zh-CN" altLang="el-GR" smtClean="0"/>
              <a:t>处的</a:t>
            </a:r>
            <a:r>
              <a:rPr lang="zh-CN" altLang="el-GR" smtClean="0">
                <a:solidFill>
                  <a:srgbClr val="0000FF"/>
                </a:solidFill>
              </a:rPr>
              <a:t>切线方程</a:t>
            </a:r>
            <a:r>
              <a:rPr lang="zh-CN" altLang="el-GR" smtClean="0"/>
              <a:t>为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</a:t>
            </a:r>
            <a:r>
              <a:rPr lang="el-GR" altLang="zh-CN" smtClean="0"/>
              <a:t>Γ</a:t>
            </a:r>
            <a:r>
              <a:rPr lang="zh-CN" altLang="el-GR" smtClean="0"/>
              <a:t>在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zh-CN" altLang="el-GR" smtClean="0"/>
              <a:t>处的一个</a:t>
            </a:r>
            <a:r>
              <a:rPr lang="zh-CN" altLang="en-US" smtClean="0">
                <a:solidFill>
                  <a:srgbClr val="0000FF"/>
                </a:solidFill>
              </a:rPr>
              <a:t>切向量</a:t>
            </a:r>
            <a:r>
              <a:rPr lang="zh-CN" altLang="en-US" smtClean="0"/>
              <a:t>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过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zh-CN" altLang="el-GR" smtClean="0"/>
              <a:t>处与切线垂直的平面称为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</a:t>
            </a:r>
            <a:r>
              <a:rPr lang="el-GR" altLang="zh-CN" smtClean="0"/>
              <a:t>Γ</a:t>
            </a:r>
            <a:r>
              <a:rPr lang="zh-CN" altLang="el-GR" smtClean="0"/>
              <a:t>在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zh-CN" altLang="el-GR" smtClean="0"/>
              <a:t>处的</a:t>
            </a:r>
            <a:r>
              <a:rPr lang="zh-CN" altLang="el-GR" smtClean="0">
                <a:solidFill>
                  <a:srgbClr val="0000FF"/>
                </a:solidFill>
              </a:rPr>
              <a:t>法平面</a:t>
            </a:r>
            <a:r>
              <a:rPr lang="zh-CN" altLang="el-GR" smtClean="0"/>
              <a:t>：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00113" y="1962150"/>
          <a:ext cx="3170237" cy="889000"/>
        </p:xfrm>
        <a:graphic>
          <a:graphicData uri="http://schemas.openxmlformats.org/presentationml/2006/ole">
            <p:oleObj spid="_x0000_s15362" name="Equation" r:id="rId4" imgW="1587240" imgH="444240" progId="Equation.DSMT4">
              <p:embed/>
            </p:oleObj>
          </a:graphicData>
        </a:graphic>
      </p:graphicFrame>
      <p:pic>
        <p:nvPicPr>
          <p:cNvPr id="15367" name="Picture 2" descr="C:\Users\cjl\Desktop\p83-空间曲线的切线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4925" y="1481138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28713" y="3357563"/>
          <a:ext cx="2713037" cy="508000"/>
        </p:xfrm>
        <a:graphic>
          <a:graphicData uri="http://schemas.openxmlformats.org/presentationml/2006/ole">
            <p:oleObj spid="_x0000_s15363" name="Equation" r:id="rId6" imgW="1358640" imgH="253800" progId="Equation.DSMT4">
              <p:embed/>
            </p:oleObj>
          </a:graphicData>
        </a:graphic>
      </p:graphicFrame>
      <p:pic>
        <p:nvPicPr>
          <p:cNvPr id="15368" name="Picture 4" descr="C:\Users\cjl\Desktop\p83-空间曲线的法平面-1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4925" y="1481138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 descr="C:\Users\cjl\Desktop\p83-空间曲线的法平面-2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14925" y="1481138"/>
            <a:ext cx="3571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900113" y="5100638"/>
          <a:ext cx="6088062" cy="457200"/>
        </p:xfrm>
        <a:graphic>
          <a:graphicData uri="http://schemas.openxmlformats.org/presentationml/2006/ole">
            <p:oleObj spid="_x0000_s15364" name="Equation" r:id="rId9" imgW="3047760" imgH="228600" progId="Equation.DSMT4">
              <p:embed/>
            </p:oleObj>
          </a:graphicData>
        </a:graphic>
      </p:graphicFrame>
      <p:sp>
        <p:nvSpPr>
          <p:cNvPr id="12298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hlinkClick r:id="rId2" action="ppaction://hlinksldjump"/>
              </a:rPr>
              <a:t>一、一元向量值函数及其导数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hlinkClick r:id="rId3" action="ppaction://hlinksldjump"/>
              </a:rPr>
              <a:t>二、空间曲线的切线与法平面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effectLst/>
                <a:hlinkClick r:id="rId4" action="ppaction://hlinksldjump"/>
              </a:rPr>
              <a:t>三、空间曲面的切平面与法线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如果空间曲线</a:t>
            </a:r>
            <a:r>
              <a:rPr lang="el-GR" altLang="zh-CN" smtClean="0"/>
              <a:t>Γ</a:t>
            </a:r>
            <a:r>
              <a:rPr lang="zh-CN" altLang="el-GR" smtClean="0"/>
              <a:t>的方程为</a:t>
            </a:r>
            <a:r>
              <a:rPr lang="zh-CN" altLang="en-US" smtClean="0"/>
              <a:t>                    ，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l-GR" smtClean="0"/>
              <a:t>则</a:t>
            </a:r>
            <a:r>
              <a:rPr lang="zh-CN" altLang="en-US" smtClean="0"/>
              <a:t>可把</a:t>
            </a:r>
            <a:r>
              <a:rPr lang="el-GR" altLang="zh-CN" smtClean="0"/>
              <a:t>Γ</a:t>
            </a:r>
            <a:r>
              <a:rPr lang="zh-CN" altLang="el-GR" smtClean="0"/>
              <a:t>的参数方程视为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则曲线</a:t>
            </a:r>
            <a:r>
              <a:rPr lang="el-GR" altLang="zh-CN" smtClean="0"/>
              <a:t>Γ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</a:t>
            </a:r>
            <a:r>
              <a:rPr lang="zh-CN" altLang="el-GR" smtClean="0"/>
              <a:t>的一个</a:t>
            </a:r>
            <a:r>
              <a:rPr lang="zh-CN" altLang="en-US" smtClean="0">
                <a:solidFill>
                  <a:srgbClr val="0000FF"/>
                </a:solidFill>
              </a:rPr>
              <a:t>切向量</a:t>
            </a:r>
            <a:r>
              <a:rPr lang="zh-CN" altLang="en-US" smtClean="0"/>
              <a:t>为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切线方程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法平面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143500" y="1341438"/>
          <a:ext cx="1346200" cy="939800"/>
        </p:xfrm>
        <a:graphic>
          <a:graphicData uri="http://schemas.openxmlformats.org/presentationml/2006/ole">
            <p:oleObj spid="_x0000_s16386" name="Equation" r:id="rId4" imgW="672840" imgH="4698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417888" y="3789363"/>
          <a:ext cx="2308225" cy="508000"/>
        </p:xfrm>
        <a:graphic>
          <a:graphicData uri="http://schemas.openxmlformats.org/presentationml/2006/ole">
            <p:oleObj spid="_x0000_s16387" name="Equation" r:id="rId5" imgW="1155600" imgH="2538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947988" y="4449763"/>
          <a:ext cx="3248025" cy="889000"/>
        </p:xfrm>
        <a:graphic>
          <a:graphicData uri="http://schemas.openxmlformats.org/presentationml/2006/ole">
            <p:oleObj spid="_x0000_s16388" name="Equation" r:id="rId6" imgW="1625400" imgH="4442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795463" y="5492750"/>
          <a:ext cx="5554662" cy="457200"/>
        </p:xfrm>
        <a:graphic>
          <a:graphicData uri="http://schemas.openxmlformats.org/presentationml/2006/ole">
            <p:oleObj spid="_x0000_s16389" name="Equation" r:id="rId7" imgW="2781000" imgH="228600" progId="Equation.DSMT4">
              <p:embed/>
            </p:oleObj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3933825" y="2449513"/>
            <a:ext cx="335597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4" grpId="0" animBg="1"/>
      <p:bldP spid="133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如果空间曲线</a:t>
            </a:r>
            <a:r>
              <a:rPr lang="el-GR" altLang="zh-CN" smtClean="0"/>
              <a:t>Γ</a:t>
            </a:r>
            <a:r>
              <a:rPr lang="zh-CN" altLang="el-GR" smtClean="0"/>
              <a:t>的方程为</a:t>
            </a:r>
            <a:r>
              <a:rPr lang="zh-CN" altLang="en-US" smtClean="0"/>
              <a:t>                            ，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是曲线上一点，</a:t>
            </a:r>
            <a:r>
              <a:rPr lang="en-US" altLang="zh-CN" i="1" smtClean="0"/>
              <a:t>F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 </a:t>
            </a:r>
            <a:r>
              <a:rPr lang="zh-CN" altLang="en-US" smtClean="0"/>
              <a:t>具有连续偏导数，且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雅可比行列式</a:t>
            </a:r>
            <a:endParaRPr lang="en-US" altLang="zh-CN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则</a:t>
            </a:r>
            <a:r>
              <a:rPr lang="zh-CN" altLang="en-US" smtClean="0">
                <a:solidFill>
                  <a:srgbClr val="FF0000"/>
                </a:solidFill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</a:rPr>
              <a:t>M</a:t>
            </a:r>
            <a:r>
              <a:rPr lang="zh-CN" altLang="en-US" smtClean="0">
                <a:solidFill>
                  <a:srgbClr val="FF0000"/>
                </a:solidFill>
              </a:rPr>
              <a:t> 的某个领域内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6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smtClean="0"/>
              <a:t> = 0 </a:t>
            </a:r>
            <a:r>
              <a:rPr lang="zh-CN" altLang="en-US" smtClean="0"/>
              <a:t>在点 </a:t>
            </a:r>
            <a:r>
              <a:rPr lang="en-US" altLang="zh-CN" smtClean="0"/>
              <a:t>(1, −2, 1) </a:t>
            </a:r>
            <a:r>
              <a:rPr lang="zh-CN" altLang="en-US" smtClean="0"/>
              <a:t>处的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切线及法平面方程．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P.99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143500" y="1341438"/>
          <a:ext cx="1928813" cy="939800"/>
        </p:xfrm>
        <a:graphic>
          <a:graphicData uri="http://schemas.openxmlformats.org/presentationml/2006/ole">
            <p:oleObj spid="_x0000_s17410" name="Equation" r:id="rId4" imgW="96516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59075" y="2803525"/>
          <a:ext cx="5310188" cy="963613"/>
        </p:xfrm>
        <a:graphic>
          <a:graphicData uri="http://schemas.openxmlformats.org/presentationml/2006/ole">
            <p:oleObj spid="_x0000_s17411" name="Equation" r:id="rId5" imgW="2946240" imgH="533160" progId="Equation.DSMT4">
              <p:embed/>
            </p:oleObj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 flipH="1">
            <a:off x="2700338" y="2708275"/>
            <a:ext cx="1511300" cy="1081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 flipH="1">
            <a:off x="5384800" y="2708275"/>
            <a:ext cx="2139950" cy="1081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284663" y="2290763"/>
            <a:ext cx="37449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57263" y="3860800"/>
            <a:ext cx="30384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4" grpId="0" animBg="1"/>
      <p:bldP spid="14345" grpId="0" animBg="1"/>
      <p:bldP spid="143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1843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如果空间曲线</a:t>
            </a:r>
            <a:r>
              <a:rPr lang="el-GR" altLang="zh-CN" smtClean="0"/>
              <a:t>Γ</a:t>
            </a:r>
            <a:r>
              <a:rPr lang="zh-CN" altLang="el-GR" smtClean="0"/>
              <a:t>的方程为</a:t>
            </a:r>
            <a:r>
              <a:rPr lang="zh-CN" altLang="en-US" smtClean="0"/>
              <a:t>                            ，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是曲线上一点，</a:t>
            </a:r>
            <a:r>
              <a:rPr lang="en-US" altLang="zh-CN" i="1" smtClean="0"/>
              <a:t>F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 </a:t>
            </a:r>
            <a:r>
              <a:rPr lang="zh-CN" altLang="en-US" smtClean="0"/>
              <a:t>具有连续偏导数，且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雅可比行列式</a:t>
            </a:r>
            <a:endParaRPr lang="en-US" altLang="zh-CN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则</a:t>
            </a:r>
            <a:r>
              <a:rPr lang="zh-CN" altLang="en-US" smtClean="0">
                <a:solidFill>
                  <a:srgbClr val="FF0000"/>
                </a:solidFill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</a:rPr>
              <a:t>M</a:t>
            </a:r>
            <a:r>
              <a:rPr lang="zh-CN" altLang="en-US" smtClean="0">
                <a:solidFill>
                  <a:srgbClr val="FF0000"/>
                </a:solidFill>
              </a:rPr>
              <a:t> 的某个领域内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10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10 </a:t>
            </a:r>
            <a:r>
              <a:rPr lang="zh-CN" altLang="en-US" smtClean="0"/>
              <a:t>在点 </a:t>
            </a:r>
            <a:r>
              <a:rPr lang="en-US" altLang="zh-CN" smtClean="0"/>
              <a:t>(1, 1, 3) </a:t>
            </a:r>
            <a:r>
              <a:rPr lang="zh-CN" altLang="en-US" smtClean="0"/>
              <a:t>处的切线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及法平面方程．</a:t>
            </a:r>
            <a:endParaRPr lang="en-US" altLang="zh-CN" smtClean="0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143500" y="1341438"/>
          <a:ext cx="1928813" cy="939800"/>
        </p:xfrm>
        <a:graphic>
          <a:graphicData uri="http://schemas.openxmlformats.org/presentationml/2006/ole">
            <p:oleObj spid="_x0000_s18434" name="Equation" r:id="rId5" imgW="965160" imgH="469800" progId="Equation.DSMT4">
              <p:embed/>
            </p:oleObj>
          </a:graphicData>
        </a:graphic>
      </p:graphicFrame>
      <p:sp>
        <p:nvSpPr>
          <p:cNvPr id="15365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59075" y="2803525"/>
          <a:ext cx="5310188" cy="963613"/>
        </p:xfrm>
        <a:graphic>
          <a:graphicData uri="http://schemas.openxmlformats.org/presentationml/2006/ole">
            <p:oleObj spid="_x0000_s18435" name="Equation" r:id="rId7" imgW="2946240" imgH="533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二、空间曲线的切线与法平面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514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hlinkClick r:id="rId5" action="ppaction://hlinksldjump"/>
              </a:rPr>
              <a:t>情形</a:t>
            </a:r>
            <a:r>
              <a:rPr lang="en-US" altLang="zh-CN" dirty="0" smtClean="0">
                <a:solidFill>
                  <a:srgbClr val="0000FF"/>
                </a:solidFill>
                <a:hlinkClick r:id="rId5" action="ppaction://hlinksldjump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hlinkClick r:id="rId5" action="ppaction://hlinksldjump"/>
              </a:rPr>
              <a:t>：</a:t>
            </a:r>
            <a:r>
              <a:rPr lang="zh-CN" altLang="en-US" dirty="0" smtClean="0"/>
              <a:t>空间曲线</a:t>
            </a:r>
            <a:r>
              <a:rPr lang="el-GR" altLang="zh-CN" dirty="0" smtClean="0"/>
              <a:t>Γ</a:t>
            </a:r>
            <a:r>
              <a:rPr lang="zh-CN" altLang="el-GR" dirty="0" smtClean="0"/>
              <a:t>的方程为</a:t>
            </a: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el-GR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l-GR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l-GR" altLang="zh-CN" i="1" dirty="0" smtClean="0"/>
              <a:t>z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hlinkClick r:id="rId6" action="ppaction://hlinksldjump"/>
              </a:rPr>
              <a:t>情形</a:t>
            </a:r>
            <a:r>
              <a:rPr lang="en-US" altLang="zh-CN" dirty="0" smtClean="0">
                <a:solidFill>
                  <a:srgbClr val="0000FF"/>
                </a:solidFill>
                <a:hlinkClick r:id="rId6" action="ppaction://hlinksldjump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hlinkClick r:id="rId6" action="ppaction://hlinksldjump"/>
              </a:rPr>
              <a:t>：</a:t>
            </a:r>
            <a:r>
              <a:rPr lang="zh-CN" altLang="en-US" dirty="0" smtClean="0"/>
              <a:t>空间曲线</a:t>
            </a:r>
            <a:r>
              <a:rPr lang="el-GR" altLang="zh-CN" dirty="0" smtClean="0"/>
              <a:t>Γ</a:t>
            </a:r>
            <a:r>
              <a:rPr lang="zh-CN" altLang="el-GR" dirty="0" smtClean="0"/>
              <a:t>的方程为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hlinkClick r:id="rId7" action="ppaction://hlinksldjump"/>
              </a:rPr>
              <a:t>情形</a:t>
            </a:r>
            <a:r>
              <a:rPr lang="en-US" altLang="zh-CN" dirty="0" smtClean="0">
                <a:solidFill>
                  <a:srgbClr val="0000FF"/>
                </a:solidFill>
                <a:hlinkClick r:id="rId7" action="ppaction://hlinksldjump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hlinkClick r:id="rId7" action="ppaction://hlinksldjump"/>
              </a:rPr>
              <a:t>：</a:t>
            </a:r>
            <a:r>
              <a:rPr lang="zh-CN" altLang="en-US" dirty="0" smtClean="0"/>
              <a:t>空间曲线</a:t>
            </a:r>
            <a:r>
              <a:rPr lang="el-GR" altLang="zh-CN" dirty="0" smtClean="0"/>
              <a:t>Γ</a:t>
            </a:r>
            <a:r>
              <a:rPr lang="zh-CN" altLang="el-GR" dirty="0" smtClean="0"/>
              <a:t>的方程为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l-GR" dirty="0" smtClean="0">
                <a:solidFill>
                  <a:srgbClr val="FF0000"/>
                </a:solidFill>
              </a:rPr>
              <a:t>（</a:t>
            </a:r>
            <a:r>
              <a:rPr lang="zh-CN" altLang="el-GR" dirty="0" smtClean="0">
                <a:solidFill>
                  <a:srgbClr val="FF0000"/>
                </a:solidFill>
              </a:rPr>
              <a:t>注意根据具体情况选择合适的自变量）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714500" y="3414713"/>
          <a:ext cx="1346200" cy="939800"/>
        </p:xfrm>
        <a:graphic>
          <a:graphicData uri="http://schemas.openxmlformats.org/presentationml/2006/ole">
            <p:oleObj spid="_x0000_s19458" name="Equation" r:id="rId8" imgW="67284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86188" y="3186113"/>
          <a:ext cx="1346200" cy="1397000"/>
        </p:xfrm>
        <a:graphic>
          <a:graphicData uri="http://schemas.openxmlformats.org/presentationml/2006/ole">
            <p:oleObj spid="_x0000_s19459" name="Equation" r:id="rId9" imgW="672840" imgH="698400" progId="Equation.DSMT4">
              <p:embed/>
            </p:oleObj>
          </a:graphicData>
        </a:graphic>
      </p:graphicFrame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3143250" y="3641725"/>
            <a:ext cx="544513" cy="485775"/>
          </a:xfrm>
          <a:prstGeom prst="rightArrow">
            <a:avLst>
              <a:gd name="adj1" fmla="val 50000"/>
              <a:gd name="adj2" fmla="val 2802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714500" y="5013325"/>
          <a:ext cx="1930400" cy="939800"/>
        </p:xfrm>
        <a:graphic>
          <a:graphicData uri="http://schemas.openxmlformats.org/presentationml/2006/ole">
            <p:oleObj spid="_x0000_s19460" name="Equation" r:id="rId10" imgW="965160" imgH="469800" progId="Equation.DSMT4">
              <p:embed/>
            </p:oleObj>
          </a:graphicData>
        </a:graphic>
      </p:graphicFrame>
      <p:sp>
        <p:nvSpPr>
          <p:cNvPr id="55309" name="AutoShape 13"/>
          <p:cNvSpPr>
            <a:spLocks noChangeArrowheads="1"/>
          </p:cNvSpPr>
          <p:nvPr/>
        </p:nvSpPr>
        <p:spPr bwMode="auto">
          <a:xfrm>
            <a:off x="3708400" y="5240338"/>
            <a:ext cx="544513" cy="485775"/>
          </a:xfrm>
          <a:prstGeom prst="rightArrow">
            <a:avLst>
              <a:gd name="adj1" fmla="val 50000"/>
              <a:gd name="adj2" fmla="val 2802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143625" y="5240338"/>
            <a:ext cx="1277938" cy="485775"/>
          </a:xfrm>
          <a:prstGeom prst="rightArrow">
            <a:avLst>
              <a:gd name="adj1" fmla="val 50000"/>
              <a:gd name="adj2" fmla="val 2803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332288" y="5000625"/>
          <a:ext cx="1676400" cy="965200"/>
        </p:xfrm>
        <a:graphic>
          <a:graphicData uri="http://schemas.openxmlformats.org/presentationml/2006/ole">
            <p:oleObj spid="_x0000_s19461" name="Equation" r:id="rId11" imgW="838080" imgH="482400" progId="Equation.DSMT4">
              <p:embed/>
            </p:oleObj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652713" y="561975"/>
            <a:ext cx="1062037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214813" y="561975"/>
            <a:ext cx="1062037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5795963" y="561975"/>
            <a:ext cx="1573212" cy="600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7500938" y="5013325"/>
          <a:ext cx="1346200" cy="939800"/>
        </p:xfrm>
        <a:graphic>
          <a:graphicData uri="http://schemas.openxmlformats.org/presentationml/2006/ole">
            <p:oleObj spid="_x0000_s19462" name="Equation" r:id="rId12" imgW="672840" imgH="4698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500938" y="4556125"/>
          <a:ext cx="1346200" cy="1397000"/>
        </p:xfrm>
        <a:graphic>
          <a:graphicData uri="http://schemas.openxmlformats.org/presentationml/2006/ole">
            <p:oleObj spid="_x0000_s19463" name="Equation" r:id="rId13" imgW="672840" imgH="698400" progId="Equation.DSMT4">
              <p:embed/>
            </p:oleObj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5976938" y="4668838"/>
          <a:ext cx="1625600" cy="688975"/>
        </p:xfrm>
        <a:graphic>
          <a:graphicData uri="http://schemas.openxmlformats.org/presentationml/2006/ole">
            <p:oleObj spid="_x0000_s19464" name="Equation" r:id="rId14" imgW="1079280" imgH="457200" progId="Equation.DSMT4">
              <p:embed/>
            </p:oleObj>
          </a:graphicData>
        </a:graphic>
      </p:graphicFrame>
      <p:sp>
        <p:nvSpPr>
          <p:cNvPr id="17" name="AutoShape 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9" grpId="0" animBg="1"/>
      <p:bldP spid="6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275113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是曲面上一点，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在该点具有连续偏导数且不同时为零．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过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在曲面上作曲线</a:t>
            </a:r>
            <a:r>
              <a:rPr lang="el-GR" altLang="zh-CN" smtClean="0"/>
              <a:t>Γ</a:t>
            </a:r>
            <a:r>
              <a:rPr lang="zh-CN" altLang="el-GR" smtClean="0"/>
              <a:t>：</a:t>
            </a:r>
            <a:r>
              <a:rPr lang="el-GR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 </a:t>
            </a:r>
            <a:r>
              <a:rPr lang="el-GR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l-GR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因为曲线</a:t>
            </a:r>
            <a:r>
              <a:rPr lang="el-GR" altLang="zh-CN" smtClean="0"/>
              <a:t>Γ</a:t>
            </a:r>
            <a:r>
              <a:rPr lang="zh-CN" altLang="en-US" smtClean="0"/>
              <a:t>在曲面</a:t>
            </a:r>
            <a:r>
              <a:rPr lang="el-GR" altLang="zh-CN" smtClean="0"/>
              <a:t>Σ</a:t>
            </a:r>
            <a:r>
              <a:rPr lang="zh-CN" altLang="en-US" smtClean="0"/>
              <a:t>上，所以</a:t>
            </a:r>
          </a:p>
        </p:txBody>
      </p:sp>
      <p:sp>
        <p:nvSpPr>
          <p:cNvPr id="204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三、空间曲面的切平面与法线</a:t>
            </a:r>
            <a:endParaRPr lang="en-US" altLang="zh-CN" smtClean="0"/>
          </a:p>
        </p:txBody>
      </p:sp>
      <p:pic>
        <p:nvPicPr>
          <p:cNvPr id="55299" name="Picture 3" descr="C:\Users\cjl\Desktop\p86-空间曲面的切平面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9238" y="3333750"/>
            <a:ext cx="381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C:\Users\cjl\Desktop\p86-空间曲面的切平面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9238" y="3333750"/>
            <a:ext cx="381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 descr="C:\Users\cjl\Desktop\p86-空间曲面的切平面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475" y="3333750"/>
            <a:ext cx="38195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C:\Users\cjl\Desktop\p86-空间曲面的切平面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29238" y="3333750"/>
            <a:ext cx="381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57388" y="4233863"/>
          <a:ext cx="2559050" cy="457200"/>
        </p:xfrm>
        <a:graphic>
          <a:graphicData uri="http://schemas.openxmlformats.org/presentationml/2006/ole">
            <p:oleObj spid="_x0000_s20483" name="Equation" r:id="rId7" imgW="1422360" imgH="25380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676400" y="4071938"/>
          <a:ext cx="323850" cy="647700"/>
        </p:xfrm>
        <a:graphic>
          <a:graphicData uri="http://schemas.openxmlformats.org/presentationml/2006/ole">
            <p:oleObj spid="_x0000_s20484" name="Equation" r:id="rId8" imgW="203040" imgH="40608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057275" y="4743450"/>
          <a:ext cx="3459163" cy="434975"/>
        </p:xfrm>
        <a:graphic>
          <a:graphicData uri="http://schemas.openxmlformats.org/presentationml/2006/ole">
            <p:oleObj spid="_x0000_s20485" name="Equation" r:id="rId9" imgW="1917360" imgH="24120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00063" y="5232400"/>
          <a:ext cx="4016375" cy="525463"/>
        </p:xfrm>
        <a:graphic>
          <a:graphicData uri="http://schemas.openxmlformats.org/presentationml/2006/ole">
            <p:oleObj spid="_x0000_s20486" name="Equation" r:id="rId10" imgW="2234880" imgH="291960" progId="Equation.DSMT4">
              <p:embed/>
            </p:oleObj>
          </a:graphicData>
        </a:graphic>
      </p:graphicFrame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071938" y="2852738"/>
            <a:ext cx="3960812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92075" y="5810250"/>
          <a:ext cx="6016625" cy="525463"/>
        </p:xfrm>
        <a:graphic>
          <a:graphicData uri="http://schemas.openxmlformats.org/presentationml/2006/ole">
            <p:oleObj spid="_x0000_s20487" name="Equation" r:id="rId11" imgW="3352680" imgH="291960" progId="Equation.DSMT4">
              <p:embed/>
            </p:oleObj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968375" y="3306763"/>
            <a:ext cx="3960813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419600" y="1530350"/>
            <a:ext cx="1703388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11125" y="5819775"/>
            <a:ext cx="3163888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3717925" y="6388100"/>
          <a:ext cx="798513" cy="388938"/>
        </p:xfrm>
        <a:graphic>
          <a:graphicData uri="http://schemas.openxmlformats.org/presentationml/2006/ole">
            <p:oleObj spid="_x0000_s20488" name="Equation" r:id="rId12" imgW="444240" imgH="215640" progId="Equation.DSMT4">
              <p:embed/>
            </p:oleObj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1500188" y="6388100"/>
          <a:ext cx="982662" cy="388938"/>
        </p:xfrm>
        <a:graphic>
          <a:graphicData uri="http://schemas.openxmlformats.org/presentationml/2006/ole">
            <p:oleObj spid="_x0000_s20489" name="Equation" r:id="rId13" imgW="545760" imgH="215640" progId="Equation.DSMT4">
              <p:embed/>
            </p:oleObj>
          </a:graphicData>
        </a:graphic>
      </p:graphicFrame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2827338" y="6403975"/>
            <a:ext cx="544512" cy="357188"/>
          </a:xfrm>
          <a:prstGeom prst="leftRightArrow">
            <a:avLst>
              <a:gd name="adj1" fmla="val 50000"/>
              <a:gd name="adj2" fmla="val 30764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57200" y="4643438"/>
            <a:ext cx="604838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即</a:t>
            </a:r>
            <a:endParaRPr lang="en-US" altLang="zh-CN" sz="24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31" name="平行四边形 30"/>
          <p:cNvSpPr/>
          <p:nvPr/>
        </p:nvSpPr>
        <p:spPr>
          <a:xfrm rot="21018860" flipV="1">
            <a:off x="6037263" y="4049713"/>
            <a:ext cx="2357437" cy="814387"/>
          </a:xfrm>
          <a:prstGeom prst="parallelogram">
            <a:avLst>
              <a:gd name="adj" fmla="val 49001"/>
            </a:avLst>
          </a:prstGeom>
          <a:solidFill>
            <a:srgbClr val="FF66FF">
              <a:alpha val="50196"/>
            </a:srgbClr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rot="16200000" flipV="1">
            <a:off x="6667501" y="3911600"/>
            <a:ext cx="969962" cy="1031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804025" y="3381375"/>
          <a:ext cx="230188" cy="392113"/>
        </p:xfrm>
        <a:graphic>
          <a:graphicData uri="http://schemas.openxmlformats.org/presentationml/2006/ole">
            <p:oleObj spid="_x0000_s20482" name="Equation" r:id="rId14" imgW="126720" imgH="215640" progId="Equation.DSMT4">
              <p:embed/>
            </p:oleObj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6337300" y="4367213"/>
            <a:ext cx="1895475" cy="792162"/>
          </a:xfrm>
          <a:custGeom>
            <a:avLst/>
            <a:gdLst>
              <a:gd name="connsiteX0" fmla="*/ 0 w 1895707"/>
              <a:gd name="connsiteY0" fmla="*/ 152400 h 799171"/>
              <a:gd name="connsiteX1" fmla="*/ 851953 w 1895707"/>
              <a:gd name="connsiteY1" fmla="*/ 107795 h 799171"/>
              <a:gd name="connsiteX2" fmla="*/ 1895707 w 1895707"/>
              <a:gd name="connsiteY2" fmla="*/ 799171 h 799171"/>
              <a:gd name="connsiteX0" fmla="*/ 0 w 1895707"/>
              <a:gd name="connsiteY0" fmla="*/ 152400 h 799171"/>
              <a:gd name="connsiteX1" fmla="*/ 851953 w 1895707"/>
              <a:gd name="connsiteY1" fmla="*/ 107795 h 799171"/>
              <a:gd name="connsiteX2" fmla="*/ 1895707 w 1895707"/>
              <a:gd name="connsiteY2" fmla="*/ 799171 h 799171"/>
              <a:gd name="connsiteX0" fmla="*/ 0 w 1895707"/>
              <a:gd name="connsiteY0" fmla="*/ 145591 h 792362"/>
              <a:gd name="connsiteX1" fmla="*/ 851953 w 1895707"/>
              <a:gd name="connsiteY1" fmla="*/ 100986 h 792362"/>
              <a:gd name="connsiteX2" fmla="*/ 1895707 w 1895707"/>
              <a:gd name="connsiteY2" fmla="*/ 792362 h 79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707" h="792362">
                <a:moveTo>
                  <a:pt x="0" y="145591"/>
                </a:moveTo>
                <a:cubicBezTo>
                  <a:pt x="268001" y="69391"/>
                  <a:pt x="504935" y="0"/>
                  <a:pt x="851953" y="100986"/>
                </a:cubicBezTo>
                <a:cubicBezTo>
                  <a:pt x="1167904" y="208781"/>
                  <a:pt x="1455345" y="359161"/>
                  <a:pt x="1895707" y="792362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704013" y="4335463"/>
            <a:ext cx="1030287" cy="2603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24" grpId="0" animBg="1"/>
      <p:bldP spid="25" grpId="0" animBg="1"/>
      <p:bldP spid="26" grpId="0" animBg="1"/>
      <p:bldP spid="29" grpId="0" animBg="1"/>
      <p:bldP spid="30" grpId="0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三、空间曲面的切平面与法线</a:t>
            </a:r>
            <a:endParaRPr lang="en-US" altLang="zh-CN" smtClean="0">
              <a:effectLst/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过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在曲面上可以作无数条曲线，这些曲线的切线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（如果存在的话）都落在同一平面（</a:t>
            </a:r>
            <a:r>
              <a:rPr lang="zh-CN" altLang="en-US" smtClean="0">
                <a:solidFill>
                  <a:srgbClr val="FF0000"/>
                </a:solidFill>
              </a:rPr>
              <a:t>切平面</a:t>
            </a:r>
            <a:r>
              <a:rPr lang="zh-CN" altLang="en-US" smtClean="0"/>
              <a:t>）上．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称为曲面在点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pic>
        <p:nvPicPr>
          <p:cNvPr id="21511" name="Picture 5" descr="C:\Users\cjl\Desktop\p86-空间曲面的切平面-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9238" y="3333750"/>
            <a:ext cx="381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rot="16200000" flipV="1">
            <a:off x="6667501" y="3911600"/>
            <a:ext cx="969962" cy="1031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804025" y="3381375"/>
          <a:ext cx="230188" cy="392113"/>
        </p:xfrm>
        <a:graphic>
          <a:graphicData uri="http://schemas.openxmlformats.org/presentationml/2006/ole">
            <p:oleObj spid="_x0000_s21506" name="Equation" r:id="rId4" imgW="126720" imgH="215640" progId="Equation.DSMT4">
              <p:embed/>
            </p:oleObj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6337300" y="4367213"/>
            <a:ext cx="1895475" cy="792162"/>
          </a:xfrm>
          <a:custGeom>
            <a:avLst/>
            <a:gdLst>
              <a:gd name="connsiteX0" fmla="*/ 0 w 1895707"/>
              <a:gd name="connsiteY0" fmla="*/ 152400 h 799171"/>
              <a:gd name="connsiteX1" fmla="*/ 851953 w 1895707"/>
              <a:gd name="connsiteY1" fmla="*/ 107795 h 799171"/>
              <a:gd name="connsiteX2" fmla="*/ 1895707 w 1895707"/>
              <a:gd name="connsiteY2" fmla="*/ 799171 h 799171"/>
              <a:gd name="connsiteX0" fmla="*/ 0 w 1895707"/>
              <a:gd name="connsiteY0" fmla="*/ 152400 h 799171"/>
              <a:gd name="connsiteX1" fmla="*/ 851953 w 1895707"/>
              <a:gd name="connsiteY1" fmla="*/ 107795 h 799171"/>
              <a:gd name="connsiteX2" fmla="*/ 1895707 w 1895707"/>
              <a:gd name="connsiteY2" fmla="*/ 799171 h 799171"/>
              <a:gd name="connsiteX0" fmla="*/ 0 w 1895707"/>
              <a:gd name="connsiteY0" fmla="*/ 145591 h 792362"/>
              <a:gd name="connsiteX1" fmla="*/ 851953 w 1895707"/>
              <a:gd name="connsiteY1" fmla="*/ 100986 h 792362"/>
              <a:gd name="connsiteX2" fmla="*/ 1895707 w 1895707"/>
              <a:gd name="connsiteY2" fmla="*/ 792362 h 79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707" h="792362">
                <a:moveTo>
                  <a:pt x="0" y="145591"/>
                </a:moveTo>
                <a:cubicBezTo>
                  <a:pt x="268001" y="69391"/>
                  <a:pt x="504935" y="0"/>
                  <a:pt x="851953" y="100986"/>
                </a:cubicBezTo>
                <a:cubicBezTo>
                  <a:pt x="1167904" y="208781"/>
                  <a:pt x="1455345" y="359161"/>
                  <a:pt x="1895707" y="792362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704013" y="4335463"/>
            <a:ext cx="1030287" cy="260350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C:\Users\cjl\Desktop\p86-空间曲面的切平面-8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333750"/>
            <a:ext cx="38100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095375" y="2928938"/>
          <a:ext cx="6953250" cy="482600"/>
        </p:xfrm>
        <a:graphic>
          <a:graphicData uri="http://schemas.openxmlformats.org/presentationml/2006/ole">
            <p:oleObj spid="_x0000_s21507" name="Equation" r:id="rId6" imgW="3479760" imgH="241200" progId="Equation.DSMT4">
              <p:embed/>
            </p:oleObj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344613" y="3663950"/>
          <a:ext cx="3951287" cy="584200"/>
        </p:xfrm>
        <a:graphic>
          <a:graphicData uri="http://schemas.openxmlformats.org/presentationml/2006/ole">
            <p:oleObj spid="_x0000_s21508" name="Equation" r:id="rId7" imgW="198108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>
                <a:effectLst/>
              </a:rPr>
              <a:t>三、空间曲面的切平面与法线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切平面</a:t>
            </a:r>
            <a:r>
              <a:rPr lang="zh-CN" altLang="en-US" smtClean="0"/>
              <a:t>方程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法线</a:t>
            </a:r>
            <a:r>
              <a:rPr lang="zh-CN" altLang="en-US" smtClean="0"/>
              <a:t>方程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857500" y="2403475"/>
          <a:ext cx="3556000" cy="525463"/>
        </p:xfrm>
        <a:graphic>
          <a:graphicData uri="http://schemas.openxmlformats.org/presentationml/2006/ole">
            <p:oleObj spid="_x0000_s22530" name="Equation" r:id="rId4" imgW="198108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36688" y="3883025"/>
          <a:ext cx="6272212" cy="434975"/>
        </p:xfrm>
        <a:graphic>
          <a:graphicData uri="http://schemas.openxmlformats.org/presentationml/2006/ole">
            <p:oleObj spid="_x0000_s22531" name="Equation" r:id="rId5" imgW="3479760" imgH="2412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406775" y="4462463"/>
          <a:ext cx="3379788" cy="823912"/>
        </p:xfrm>
        <a:graphic>
          <a:graphicData uri="http://schemas.openxmlformats.org/presentationml/2006/ole">
            <p:oleObj spid="_x0000_s22532" name="Equation" r:id="rId6" imgW="1879560" imgH="457200" progId="Equation.DSMT4">
              <p:embed/>
            </p:oleObj>
          </a:graphicData>
        </a:graphic>
      </p:graphicFrame>
      <p:sp>
        <p:nvSpPr>
          <p:cNvPr id="15365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pic>
        <p:nvPicPr>
          <p:cNvPr id="22536" name="Picture 6" descr="C:\Users\cjl\Desktop\p86-空间曲面的切平面-8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40488" y="1357313"/>
            <a:ext cx="270351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rot="16200000" flipH="1">
            <a:off x="6965950" y="2217738"/>
            <a:ext cx="1692275" cy="2159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652713" y="561975"/>
            <a:ext cx="1062037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214813" y="561975"/>
            <a:ext cx="1571625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307138" y="561975"/>
            <a:ext cx="1060450" cy="600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三、空间曲面的切平面与法线</a:t>
            </a:r>
            <a:endParaRPr lang="en-US" altLang="zh-CN" smtClean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339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−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切平面</a:t>
            </a:r>
            <a:r>
              <a:rPr lang="zh-CN" altLang="en-US" smtClean="0"/>
              <a:t>方程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曲面的</a:t>
            </a:r>
            <a:r>
              <a:rPr lang="zh-CN" altLang="en-US" smtClean="0">
                <a:solidFill>
                  <a:srgbClr val="FF0000"/>
                </a:solidFill>
              </a:rPr>
              <a:t>法线</a:t>
            </a:r>
            <a:r>
              <a:rPr lang="zh-CN" altLang="en-US" smtClean="0"/>
              <a:t>方程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法向量的</a:t>
            </a:r>
            <a:r>
              <a:rPr lang="zh-CN" altLang="en-US" smtClean="0">
                <a:solidFill>
                  <a:srgbClr val="FF0000"/>
                </a:solidFill>
              </a:rPr>
              <a:t>方向余弦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857500" y="2403475"/>
          <a:ext cx="3559175" cy="525463"/>
        </p:xfrm>
        <a:graphic>
          <a:graphicData uri="http://schemas.openxmlformats.org/presentationml/2006/ole">
            <p:oleObj spid="_x0000_s23554" name="Equation" r:id="rId4" imgW="198108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36688" y="4386263"/>
          <a:ext cx="6272212" cy="434975"/>
        </p:xfrm>
        <a:graphic>
          <a:graphicData uri="http://schemas.openxmlformats.org/presentationml/2006/ole">
            <p:oleObj spid="_x0000_s23555" name="Equation" r:id="rId5" imgW="3479760" imgH="2412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406775" y="4857750"/>
          <a:ext cx="3494088" cy="823913"/>
        </p:xfrm>
        <a:graphic>
          <a:graphicData uri="http://schemas.openxmlformats.org/presentationml/2006/ole">
            <p:oleObj spid="_x0000_s23556" name="Equation" r:id="rId6" imgW="1942920" imgH="45720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079750" y="2928938"/>
          <a:ext cx="2757488" cy="525462"/>
        </p:xfrm>
        <a:graphic>
          <a:graphicData uri="http://schemas.openxmlformats.org/presentationml/2006/ole">
            <p:oleObj spid="_x0000_s23557" name="Equation" r:id="rId7" imgW="1536480" imgH="2919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328863" y="4386263"/>
          <a:ext cx="5380037" cy="434975"/>
        </p:xfrm>
        <a:graphic>
          <a:graphicData uri="http://schemas.openxmlformats.org/presentationml/2006/ole">
            <p:oleObj spid="_x0000_s23558" name="Equation" r:id="rId8" imgW="2984400" imgH="24120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406775" y="4857750"/>
          <a:ext cx="3221038" cy="825500"/>
        </p:xfrm>
        <a:graphic>
          <a:graphicData uri="http://schemas.openxmlformats.org/presentationml/2006/ole">
            <p:oleObj spid="_x0000_s23559" name="Equation" r:id="rId9" imgW="1790640" imgH="457200" progId="Equation.DSMT4">
              <p:embed/>
            </p:oleObj>
          </a:graphicData>
        </a:graphic>
      </p:graphicFrame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5881688" y="3214688"/>
            <a:ext cx="3119437" cy="1022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注意课本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P.101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的约定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曲面的法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向量的方向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余弦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第三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个坐标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通常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取正值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ea typeface="楷体_GB2312"/>
              </a:rPr>
              <a:t>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65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462338" y="5715000"/>
          <a:ext cx="4610100" cy="823913"/>
        </p:xfrm>
        <a:graphic>
          <a:graphicData uri="http://schemas.openxmlformats.org/presentationml/2006/ole">
            <p:oleObj spid="_x0000_s23560" name="Equation" r:id="rId11" imgW="3416040" imgH="609480" progId="Equation.DSMT4">
              <p:embed/>
            </p:oleObj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051300" y="5899150"/>
            <a:ext cx="1444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68688" y="5899150"/>
            <a:ext cx="1444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286125" y="2968625"/>
            <a:ext cx="257175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nimBg="1"/>
      <p:bldP spid="15365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三、空间曲面的切平面与法线</a:t>
            </a:r>
            <a:endParaRPr lang="en-US" altLang="zh-CN" smtClean="0">
              <a:effectLst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2" action="ppaction://hlinksldjump"/>
              </a:rPr>
              <a:t>情形</a:t>
            </a:r>
            <a:r>
              <a:rPr lang="en-US" altLang="zh-CN" smtClean="0">
                <a:solidFill>
                  <a:srgbClr val="0000FF"/>
                </a:solidFill>
                <a:hlinkClick r:id="rId2" action="ppaction://hlinksldjump"/>
              </a:rPr>
              <a:t>1</a:t>
            </a:r>
            <a:r>
              <a:rPr lang="zh-CN" altLang="en-US" smtClean="0">
                <a:solidFill>
                  <a:srgbClr val="0000FF"/>
                </a:solidFill>
                <a:hlinkClick r:id="rId2" action="ppaction://hlinksldjump"/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情形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2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：</a:t>
            </a:r>
            <a:r>
              <a:rPr lang="zh-CN" altLang="en-US" smtClean="0"/>
              <a:t>设空间曲面</a:t>
            </a:r>
            <a:r>
              <a:rPr lang="el-GR" altLang="zh-CN" smtClean="0"/>
              <a:t>Σ</a:t>
            </a:r>
            <a:r>
              <a:rPr lang="zh-CN" altLang="en-US" smtClean="0"/>
              <a:t>的方程 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652713" y="561975"/>
            <a:ext cx="1062037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4214813" y="561975"/>
            <a:ext cx="1571625" cy="600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307138" y="561975"/>
            <a:ext cx="1060450" cy="600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62499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xy</a:t>
            </a:r>
            <a:r>
              <a:rPr lang="en-US" altLang="zh-CN" smtClean="0"/>
              <a:t> − 3 = 0 </a:t>
            </a:r>
            <a:r>
              <a:rPr lang="zh-CN" altLang="en-US" smtClean="0"/>
              <a:t>上同时垂直于平面 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与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+ 1 = 0 </a:t>
            </a:r>
            <a:r>
              <a:rPr lang="zh-CN" altLang="en-US" smtClean="0"/>
              <a:t>的切平面方程．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是曲面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xy</a:t>
            </a:r>
            <a:r>
              <a:rPr lang="en-US" altLang="zh-CN" smtClean="0"/>
              <a:t> − 3 = 0 </a:t>
            </a:r>
            <a:r>
              <a:rPr lang="zh-CN" altLang="en-US" smtClean="0"/>
              <a:t>上一点，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xy</a:t>
            </a:r>
            <a:r>
              <a:rPr lang="en-US" altLang="zh-CN" smtClean="0"/>
              <a:t> − 3</a:t>
            </a:r>
            <a:r>
              <a:rPr lang="zh-CN" altLang="en-US" smtClean="0"/>
              <a:t>，则过点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 的切平面为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) = 2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由题设条件，可得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2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2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· (0, 0, 1) = 0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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2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2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 · (1, 1, 0) = 0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 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= 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代入原曲面方程得切点为 </a:t>
            </a:r>
            <a:r>
              <a:rPr lang="en-US" altLang="zh-CN" smtClean="0"/>
              <a:t>(1, −1, 0)</a:t>
            </a:r>
            <a:r>
              <a:rPr lang="zh-CN" altLang="en-US" smtClean="0"/>
              <a:t>，</a:t>
            </a:r>
            <a:r>
              <a:rPr lang="en-US" altLang="zh-CN" smtClean="0"/>
              <a:t> (−1, 1, 0)</a:t>
            </a:r>
            <a:r>
              <a:rPr lang="zh-CN" altLang="en-US" smtClean="0"/>
              <a:t> 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切平面方程为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 − 2 = 0 </a:t>
            </a:r>
            <a:r>
              <a:rPr lang="zh-CN" altLang="en-US" smtClean="0"/>
              <a:t>或为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 + 2 = 0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95375" y="2514600"/>
          <a:ext cx="6953250" cy="482600"/>
        </p:xfrm>
        <a:graphic>
          <a:graphicData uri="http://schemas.openxmlformats.org/presentationml/2006/ole">
            <p:oleObj spid="_x0000_s24578" name="Equation" r:id="rId4" imgW="3479760" imgH="241200" progId="Equation.DSMT4">
              <p:embed/>
            </p:oleObj>
          </a:graphicData>
        </a:graphic>
      </p:graphicFrame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641350" y="2081213"/>
            <a:ext cx="3960813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429250" y="3889375"/>
            <a:ext cx="1949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29250" y="4294188"/>
            <a:ext cx="1949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设空间曲线</a:t>
            </a:r>
            <a:r>
              <a:rPr lang="el-GR" altLang="zh-CN" dirty="0" smtClean="0"/>
              <a:t>Γ</a:t>
            </a:r>
            <a:r>
              <a:rPr lang="zh-CN" altLang="el-GR" dirty="0" smtClean="0"/>
              <a:t>的</a:t>
            </a:r>
            <a:r>
              <a:rPr lang="zh-CN" altLang="en-US" dirty="0" smtClean="0"/>
              <a:t>参数</a:t>
            </a:r>
            <a:r>
              <a:rPr lang="zh-CN" altLang="el-GR" dirty="0" smtClean="0"/>
              <a:t>方程为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若令向量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i="1" dirty="0" smtClean="0"/>
              <a:t>           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则曲线</a:t>
            </a:r>
            <a:r>
              <a:rPr lang="el-GR" altLang="zh-CN" dirty="0" smtClean="0"/>
              <a:t>Γ</a:t>
            </a:r>
            <a:r>
              <a:rPr lang="zh-CN" altLang="el-GR" dirty="0" smtClean="0"/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向量</a:t>
            </a:r>
            <a:r>
              <a:rPr lang="zh-CN" altLang="el-GR" dirty="0" smtClean="0">
                <a:solidFill>
                  <a:srgbClr val="0000FF"/>
                </a:solidFill>
              </a:rPr>
              <a:t>方程</a:t>
            </a:r>
            <a:r>
              <a:rPr lang="zh-CN" altLang="el-GR" dirty="0" smtClean="0"/>
              <a:t>为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该方程确定了映射                           ，称为</a:t>
            </a:r>
            <a:r>
              <a:rPr lang="zh-CN" altLang="en-US" dirty="0" smtClean="0">
                <a:solidFill>
                  <a:srgbClr val="FF0000"/>
                </a:solidFill>
              </a:rPr>
              <a:t>一元向量值函数</a:t>
            </a:r>
            <a:r>
              <a:rPr lang="zh-CN" altLang="en-US" dirty="0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一、一元向量值函数及其导数</a:t>
            </a:r>
            <a:endParaRPr lang="zh-CN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324368" y="1484313"/>
          <a:ext cx="2819400" cy="1397000"/>
        </p:xfrm>
        <a:graphic>
          <a:graphicData uri="http://schemas.openxmlformats.org/presentationml/2006/ole">
            <p:oleObj spid="_x0000_s1026" name="Equation" r:id="rId4" imgW="1409400" imgH="6984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4300" y="3741738"/>
          <a:ext cx="2565400" cy="482600"/>
        </p:xfrm>
        <a:graphic>
          <a:graphicData uri="http://schemas.openxmlformats.org/presentationml/2006/ole">
            <p:oleObj spid="_x0000_s1027" name="Equation" r:id="rId5" imgW="1282680" imgH="2412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32138" y="4568825"/>
          <a:ext cx="2006600" cy="482600"/>
        </p:xfrm>
        <a:graphic>
          <a:graphicData uri="http://schemas.openxmlformats.org/presentationml/2006/ole">
            <p:oleObj spid="_x0000_s1028" name="Equation" r:id="rId6" imgW="1002960" imgH="2412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5364163" y="4556125"/>
            <a:ext cx="3168650" cy="457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63738" y="2806700"/>
          <a:ext cx="1600200" cy="482600"/>
        </p:xfrm>
        <a:graphic>
          <a:graphicData uri="http://schemas.openxmlformats.org/presentationml/2006/ole">
            <p:oleObj spid="_x0000_s1029" name="Equation" r:id="rId7" imgW="799920" imgH="2412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566863" y="3235325"/>
          <a:ext cx="3149600" cy="533400"/>
        </p:xfrm>
        <a:graphic>
          <a:graphicData uri="http://schemas.openxmlformats.org/presentationml/2006/ole">
            <p:oleObj spid="_x0000_s1030" name="Equation" r:id="rId8" imgW="157464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9 − 6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8</a:t>
            </a:r>
          </a:p>
          <a:p>
            <a:pPr lvl="1"/>
            <a:r>
              <a:rPr lang="en-US" altLang="zh-CN" smtClean="0"/>
              <a:t>12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一、一元向量值函数及其导数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 </a:t>
            </a:r>
            <a:r>
              <a:rPr lang="en-US" altLang="zh-CN" dirty="0" smtClean="0"/>
              <a:t>R , </a:t>
            </a:r>
            <a:r>
              <a:rPr lang="zh-CN" altLang="en-US" dirty="0" smtClean="0"/>
              <a:t>称映射                   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一元向量值函数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记作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其中</a:t>
            </a:r>
            <a:r>
              <a:rPr lang="en-US" altLang="zh-CN" i="1" dirty="0" smtClean="0">
                <a:solidFill>
                  <a:schemeClr val="tx2"/>
                </a:solidFill>
              </a:rPr>
              <a:t>D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函数的定义域</a:t>
            </a:r>
            <a:r>
              <a:rPr lang="zh-CN" altLang="en-US" dirty="0" smtClean="0">
                <a:solidFill>
                  <a:schemeClr val="tx2"/>
                </a:solidFill>
              </a:rPr>
              <a:t>， </a:t>
            </a:r>
            <a:r>
              <a:rPr lang="en-US" altLang="zh-CN" i="1" dirty="0" smtClean="0">
                <a:solidFill>
                  <a:schemeClr val="tx2"/>
                </a:solidFill>
              </a:rPr>
              <a:t>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自变量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i="1" dirty="0" smtClean="0">
                <a:solidFill>
                  <a:schemeClr val="accent3"/>
                </a:solidFill>
              </a:rPr>
              <a:t>r</a:t>
            </a:r>
            <a:r>
              <a:rPr lang="en-US" altLang="zh-CN" dirty="0" smtClean="0">
                <a:solidFill>
                  <a:schemeClr val="accent3"/>
                </a:solidFill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</a:rPr>
              <a:t>因变量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课本</a:t>
            </a:r>
            <a:r>
              <a:rPr lang="en-US" altLang="zh-CN" dirty="0" smtClean="0">
                <a:solidFill>
                  <a:srgbClr val="0000FF"/>
                </a:solidFill>
              </a:rPr>
              <a:t>P.93</a:t>
            </a:r>
            <a:r>
              <a:rPr lang="zh-CN" altLang="en-US" dirty="0" smtClean="0">
                <a:solidFill>
                  <a:srgbClr val="0000FF"/>
                </a:solidFill>
              </a:rPr>
              <a:t>的说明：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zh-CN" altLang="en-US" dirty="0" smtClean="0"/>
              <a:t>一元向量值函数是普通一元函数的推广．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自变量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依然取实数值，但因变量 </a:t>
            </a:r>
            <a:r>
              <a:rPr lang="en-US" altLang="zh-CN" i="1" dirty="0" smtClean="0">
                <a:solidFill>
                  <a:schemeClr val="accent3"/>
                </a:solidFill>
              </a:rPr>
              <a:t>r</a:t>
            </a:r>
            <a:r>
              <a:rPr lang="en-US" altLang="zh-CN" dirty="0" smtClean="0">
                <a:solidFill>
                  <a:schemeClr val="accent3"/>
                </a:solidFill>
              </a:rPr>
              <a:t> </a:t>
            </a:r>
            <a:r>
              <a:rPr lang="zh-CN" altLang="en-US" dirty="0" smtClean="0"/>
              <a:t>不取实数值，而取值为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维向量．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本教材只讨论一元向量值函数且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3 </a:t>
            </a:r>
            <a:r>
              <a:rPr lang="zh-CN" altLang="en-US" dirty="0" smtClean="0"/>
              <a:t>的情形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lvl="1">
              <a:buFont typeface="Verdana" pitchFamily="34" charset="0"/>
              <a:buNone/>
              <a:defRPr/>
            </a:pPr>
            <a:r>
              <a:rPr lang="zh-CN" altLang="en-US" dirty="0" smtClean="0"/>
              <a:t>以后将一元向量值函数简称为</a:t>
            </a:r>
            <a:r>
              <a:rPr lang="zh-CN" altLang="en-US" dirty="0" smtClean="0">
                <a:solidFill>
                  <a:srgbClr val="FF0000"/>
                </a:solidFill>
              </a:rPr>
              <a:t>向量值函数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Font typeface="Verdana" pitchFamily="34" charset="0"/>
              <a:buNone/>
              <a:defRPr/>
            </a:pPr>
            <a:r>
              <a:rPr lang="zh-CN" altLang="en-US" dirty="0" smtClean="0"/>
              <a:t>普通的实数值函数称为</a:t>
            </a:r>
            <a:r>
              <a:rPr lang="zh-CN" altLang="en-US" dirty="0" smtClean="0">
                <a:solidFill>
                  <a:srgbClr val="FF0000"/>
                </a:solidFill>
              </a:rPr>
              <a:t>数量函数</a:t>
            </a:r>
            <a:r>
              <a:rPr lang="zh-CN" altLang="en-US" dirty="0" smtClean="0"/>
              <a:t>．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57290" y="1928802"/>
          <a:ext cx="2108200" cy="482600"/>
        </p:xfrm>
        <a:graphic>
          <a:graphicData uri="http://schemas.openxmlformats.org/presentationml/2006/ole">
            <p:oleObj spid="_x0000_s2050" name="Equation" r:id="rId3" imgW="1054080" imgH="2412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860800" y="1530350"/>
          <a:ext cx="1549400" cy="482600"/>
        </p:xfrm>
        <a:graphic>
          <a:graphicData uri="http://schemas.openxmlformats.org/presentationml/2006/ole">
            <p:oleObj spid="_x0000_s2051" name="Equation" r:id="rId4" imgW="774360" imgH="2412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343650" y="2378075"/>
          <a:ext cx="254000" cy="406400"/>
        </p:xfrm>
        <a:graphic>
          <a:graphicData uri="http://schemas.openxmlformats.org/presentationml/2006/ole">
            <p:oleObj spid="_x0000_s2052" name="Equation" r:id="rId5" imgW="126720" imgH="203040" progId="Equation.DSMT4">
              <p:embed/>
            </p:oleObj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663" y="2395538"/>
            <a:ext cx="20161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 flipH="1">
            <a:off x="6300788" y="2395538"/>
            <a:ext cx="2159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459413" y="4133850"/>
          <a:ext cx="254000" cy="406400"/>
        </p:xfrm>
        <a:graphic>
          <a:graphicData uri="http://schemas.openxmlformats.org/presentationml/2006/ole">
            <p:oleObj spid="_x0000_s2053" name="Equation" r:id="rId6" imgW="126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20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，则向量 </a:t>
            </a:r>
            <a:r>
              <a:rPr lang="en-US" altLang="zh-CN" i="1" smtClean="0">
                <a:solidFill>
                  <a:schemeClr val="bg1"/>
                </a:solidFill>
              </a:rPr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的坐标就是终点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的坐标，于是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改变时， </a:t>
            </a:r>
            <a:r>
              <a:rPr lang="en-US" altLang="zh-CN" i="1" smtClean="0">
                <a:solidFill>
                  <a:schemeClr val="bg1"/>
                </a:solidFill>
              </a:rPr>
              <a:t>r</a:t>
            </a:r>
            <a:r>
              <a:rPr lang="en-US" altLang="zh-CN" smtClean="0"/>
              <a:t> </a:t>
            </a:r>
            <a:r>
              <a:rPr lang="zh-CN" altLang="en-US" smtClean="0"/>
              <a:t>跟着改变，终点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也随之改变，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的轨迹（记作曲线</a:t>
            </a:r>
            <a:r>
              <a:rPr lang="el-GR" altLang="zh-CN" smtClean="0"/>
              <a:t>Γ</a:t>
            </a:r>
            <a:r>
              <a:rPr lang="zh-CN" altLang="en-US" smtClean="0"/>
              <a:t>）称为向量值函数的</a:t>
            </a:r>
            <a:r>
              <a:rPr lang="zh-CN" altLang="en-US" smtClean="0">
                <a:solidFill>
                  <a:srgbClr val="FF0000"/>
                </a:solidFill>
              </a:rPr>
              <a:t>终端曲线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也称为</a:t>
            </a:r>
            <a:r>
              <a:rPr lang="zh-CN" altLang="en-US" smtClean="0">
                <a:solidFill>
                  <a:srgbClr val="FF0000"/>
                </a:solidFill>
              </a:rPr>
              <a:t>（一元）向量值函数的图形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一元向量值函数的图形</a:t>
            </a:r>
            <a:endParaRPr lang="zh-CN" altLang="en-US" dirty="0"/>
          </a:p>
        </p:txBody>
      </p:sp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6613" y="3295650"/>
            <a:ext cx="449738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81075" y="1504950"/>
          <a:ext cx="1066800" cy="431800"/>
        </p:xfrm>
        <a:graphic>
          <a:graphicData uri="http://schemas.openxmlformats.org/presentationml/2006/ole">
            <p:oleObj spid="_x0000_s3074" name="Equation" r:id="rId5" imgW="533160" imgH="2156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2475" y="1504950"/>
          <a:ext cx="254000" cy="406400"/>
        </p:xfrm>
        <a:graphic>
          <a:graphicData uri="http://schemas.openxmlformats.org/presentationml/2006/ole">
            <p:oleObj spid="_x0000_s3075" name="Equation" r:id="rId6" imgW="126720" imgH="203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59038" y="1916113"/>
          <a:ext cx="254000" cy="406400"/>
        </p:xfrm>
        <a:graphic>
          <a:graphicData uri="http://schemas.openxmlformats.org/presentationml/2006/ole">
            <p:oleObj spid="_x0000_s3076" name="Equation" r:id="rId7" imgW="126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设向量值函数         在点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的某一去心邻域内有定义，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如果存在一个常向量     ，对于任意给定的正数 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zh-CN" altLang="en-US" smtClean="0"/>
              <a:t>，总存在正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zh-CN" altLang="en-US" smtClean="0"/>
              <a:t>，使得当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      就称为         当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时的</a:t>
            </a:r>
            <a:r>
              <a:rPr lang="zh-CN" altLang="en-US" smtClean="0">
                <a:solidFill>
                  <a:srgbClr val="FF0000"/>
                </a:solidFill>
              </a:rPr>
              <a:t>极限</a:t>
            </a:r>
            <a:r>
              <a:rPr lang="zh-CN" altLang="en-US" smtClean="0"/>
              <a:t>，记作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设                                           ，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即由                      可得，对任意的 </a:t>
            </a:r>
            <a:r>
              <a:rPr lang="en-US" altLang="zh-CN" i="1" smtClean="0"/>
              <a:t>i</a:t>
            </a:r>
            <a:r>
              <a:rPr lang="en-US" altLang="zh-CN" smtClean="0"/>
              <a:t> = 1, 2, 3</a:t>
            </a:r>
            <a:r>
              <a:rPr lang="zh-CN" altLang="en-US" smtClean="0"/>
              <a:t>，都有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向量值函数的极限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413125" y="1500188"/>
          <a:ext cx="658813" cy="482600"/>
        </p:xfrm>
        <a:graphic>
          <a:graphicData uri="http://schemas.openxmlformats.org/presentationml/2006/ole">
            <p:oleObj spid="_x0000_s4098" name="Equation" r:id="rId3" imgW="330120" imgH="2412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468688" y="1928813"/>
          <a:ext cx="330200" cy="431800"/>
        </p:xfrm>
        <a:graphic>
          <a:graphicData uri="http://schemas.openxmlformats.org/presentationml/2006/ole">
            <p:oleObj spid="_x0000_s4099" name="Equation" r:id="rId4" imgW="164880" imgH="21564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975225" y="2319338"/>
          <a:ext cx="1849438" cy="609600"/>
        </p:xfrm>
        <a:graphic>
          <a:graphicData uri="http://schemas.openxmlformats.org/presentationml/2006/ole">
            <p:oleObj spid="_x0000_s4100" name="Equation" r:id="rId5" imgW="927000" imgH="30456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336675" y="2806700"/>
          <a:ext cx="330200" cy="431800"/>
        </p:xfrm>
        <a:graphic>
          <a:graphicData uri="http://schemas.openxmlformats.org/presentationml/2006/ole">
            <p:oleObj spid="_x0000_s4101" name="Equation" r:id="rId6" imgW="164880" imgH="21564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647950" y="2836863"/>
          <a:ext cx="658813" cy="482600"/>
        </p:xfrm>
        <a:graphic>
          <a:graphicData uri="http://schemas.openxmlformats.org/presentationml/2006/ole">
            <p:oleObj spid="_x0000_s4102" name="Equation" r:id="rId7" imgW="330120" imgH="24120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715125" y="2786063"/>
          <a:ext cx="1773238" cy="635000"/>
        </p:xfrm>
        <a:graphic>
          <a:graphicData uri="http://schemas.openxmlformats.org/presentationml/2006/ole">
            <p:oleObj spid="_x0000_s4103" name="Equation" r:id="rId8" imgW="888840" imgH="317160" progId="Equation.DSMT4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917700" y="3643313"/>
          <a:ext cx="3241675" cy="508000"/>
        </p:xfrm>
        <a:graphic>
          <a:graphicData uri="http://schemas.openxmlformats.org/presentationml/2006/ole">
            <p:oleObj spid="_x0000_s4104" name="Equation" r:id="rId9" imgW="1625400" imgH="253800" progId="Equation.DSMT4">
              <p:embed/>
            </p:oleObj>
          </a:graphicData>
        </a:graphic>
      </p:graphicFrame>
      <p:graphicFrame>
        <p:nvGraphicFramePr>
          <p:cNvPr id="59403" name="Object 9"/>
          <p:cNvGraphicFramePr>
            <a:graphicFrameLocks noChangeAspect="1"/>
          </p:cNvGraphicFramePr>
          <p:nvPr/>
        </p:nvGraphicFramePr>
        <p:xfrm>
          <a:off x="5357813" y="3643313"/>
          <a:ext cx="1751012" cy="508000"/>
        </p:xfrm>
        <a:graphic>
          <a:graphicData uri="http://schemas.openxmlformats.org/presentationml/2006/ole">
            <p:oleObj spid="_x0000_s4105" name="Equation" r:id="rId10" imgW="876240" imgH="2538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7278688" y="5059363"/>
          <a:ext cx="1722437" cy="584200"/>
        </p:xfrm>
        <a:graphic>
          <a:graphicData uri="http://schemas.openxmlformats.org/presentationml/2006/ole">
            <p:oleObj spid="_x0000_s4106" name="Equation" r:id="rId11" imgW="863280" imgH="29196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285875" y="5008563"/>
          <a:ext cx="1671638" cy="635000"/>
        </p:xfrm>
        <a:graphic>
          <a:graphicData uri="http://schemas.openxmlformats.org/presentationml/2006/ole">
            <p:oleObj spid="_x0000_s4107" name="Equation" r:id="rId12" imgW="838080" imgH="31716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768350" y="4281488"/>
          <a:ext cx="7446963" cy="635000"/>
        </p:xfrm>
        <a:graphic>
          <a:graphicData uri="http://schemas.openxmlformats.org/presentationml/2006/ole">
            <p:oleObj spid="_x0000_s4108" name="Equation" r:id="rId13" imgW="3733560" imgH="31716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928813" y="4286250"/>
            <a:ext cx="4445000" cy="642938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00063" y="4286250"/>
            <a:ext cx="1428750" cy="642938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设向量值函数         在点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的某一去心邻域内有定义，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如果存在一个常向量     ，对于任意给定的正数 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zh-CN" altLang="en-US" smtClean="0"/>
              <a:t>，总存在正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zh-CN" altLang="en-US" smtClean="0"/>
              <a:t>，使得当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      就称为         当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时的</a:t>
            </a:r>
            <a:r>
              <a:rPr lang="zh-CN" altLang="en-US" smtClean="0">
                <a:solidFill>
                  <a:srgbClr val="FF0000"/>
                </a:solidFill>
              </a:rPr>
              <a:t>极限</a:t>
            </a:r>
            <a:r>
              <a:rPr lang="zh-CN" altLang="en-US" smtClean="0"/>
              <a:t>，记作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反之，设对任意的 </a:t>
            </a:r>
            <a:r>
              <a:rPr lang="en-US" altLang="zh-CN" i="1" smtClean="0"/>
              <a:t>i</a:t>
            </a:r>
            <a:r>
              <a:rPr lang="en-US" altLang="zh-CN" smtClean="0"/>
              <a:t> = 1, 2, 3</a:t>
            </a:r>
            <a:r>
              <a:rPr lang="zh-CN" altLang="en-US" smtClean="0"/>
              <a:t>，都有                      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zh-CN" altLang="en-US" smtClean="0"/>
              <a:t> 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                 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                 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3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3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FF0000"/>
                </a:solidFill>
              </a:rPr>
              <a:t>min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3 </a:t>
            </a:r>
            <a:r>
              <a:rPr lang="en-US" altLang="zh-CN" smtClean="0"/>
              <a:t>)</a:t>
            </a:r>
            <a:r>
              <a:rPr lang="zh-CN" altLang="en-US" smtClean="0"/>
              <a:t>，当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向量值函数的极限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13125" y="1500188"/>
          <a:ext cx="658813" cy="482600"/>
        </p:xfrm>
        <a:graphic>
          <a:graphicData uri="http://schemas.openxmlformats.org/presentationml/2006/ole">
            <p:oleObj spid="_x0000_s5122" name="Equation" r:id="rId3" imgW="330120" imgH="2412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68688" y="1928813"/>
          <a:ext cx="330200" cy="431800"/>
        </p:xfrm>
        <a:graphic>
          <a:graphicData uri="http://schemas.openxmlformats.org/presentationml/2006/ole">
            <p:oleObj spid="_x0000_s5123" name="Equation" r:id="rId4" imgW="164880" imgH="215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75225" y="2319338"/>
          <a:ext cx="1849438" cy="609600"/>
        </p:xfrm>
        <a:graphic>
          <a:graphicData uri="http://schemas.openxmlformats.org/presentationml/2006/ole">
            <p:oleObj spid="_x0000_s5124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336675" y="2806700"/>
          <a:ext cx="330200" cy="431800"/>
        </p:xfrm>
        <a:graphic>
          <a:graphicData uri="http://schemas.openxmlformats.org/presentationml/2006/ole">
            <p:oleObj spid="_x0000_s5125" name="Equation" r:id="rId6" imgW="164880" imgH="215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647950" y="2836863"/>
          <a:ext cx="658813" cy="482600"/>
        </p:xfrm>
        <a:graphic>
          <a:graphicData uri="http://schemas.openxmlformats.org/presentationml/2006/ole">
            <p:oleObj spid="_x0000_s5126" name="Equation" r:id="rId7" imgW="330120" imgH="24120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715125" y="2786063"/>
          <a:ext cx="1773238" cy="635000"/>
        </p:xfrm>
        <a:graphic>
          <a:graphicData uri="http://schemas.openxmlformats.org/presentationml/2006/ole">
            <p:oleObj spid="_x0000_s5127" name="Equation" r:id="rId8" imgW="888840" imgH="317160" progId="Equation.DSMT4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6237288" y="3714750"/>
          <a:ext cx="1620837" cy="584200"/>
        </p:xfrm>
        <a:graphic>
          <a:graphicData uri="http://schemas.openxmlformats.org/presentationml/2006/ole">
            <p:oleObj spid="_x0000_s5128" name="Equation" r:id="rId9" imgW="812520" imgH="291960" progId="Equation.DSMT4">
              <p:embed/>
            </p:oleObj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6870700" y="4152900"/>
          <a:ext cx="1900238" cy="457200"/>
        </p:xfrm>
        <a:graphic>
          <a:graphicData uri="http://schemas.openxmlformats.org/presentationml/2006/ole">
            <p:oleObj spid="_x0000_s5129" name="Equation" r:id="rId10" imgW="952200" imgH="228600" progId="Equation.DSMT4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6845300" y="4592638"/>
          <a:ext cx="1925638" cy="457200"/>
        </p:xfrm>
        <a:graphic>
          <a:graphicData uri="http://schemas.openxmlformats.org/presentationml/2006/ole">
            <p:oleObj spid="_x0000_s5130" name="Equation" r:id="rId11" imgW="965160" imgH="228600" progId="Equation.DSMT4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6845300" y="5030788"/>
          <a:ext cx="1925638" cy="457200"/>
        </p:xfrm>
        <a:graphic>
          <a:graphicData uri="http://schemas.openxmlformats.org/presentationml/2006/ole">
            <p:oleObj spid="_x0000_s5131" name="Equation" r:id="rId12" imgW="965160" imgH="22860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16700" y="5481638"/>
          <a:ext cx="2154238" cy="457200"/>
        </p:xfrm>
        <a:graphic>
          <a:graphicData uri="http://schemas.openxmlformats.org/presentationml/2006/ole">
            <p:oleObj spid="_x0000_s5132" name="Equation" r:id="rId13" imgW="1079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wrap="none"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设向量值函数         在点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的某一去心邻域内有定义，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如果存在一个常向量     ，对于任意给定的正数 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zh-CN" altLang="en-US" smtClean="0"/>
              <a:t>，总存在正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zh-CN" altLang="en-US" smtClean="0"/>
              <a:t>，使得当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那么      就称为         当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时的</a:t>
            </a:r>
            <a:r>
              <a:rPr lang="zh-CN" altLang="en-US" smtClean="0">
                <a:solidFill>
                  <a:srgbClr val="FF0000"/>
                </a:solidFill>
              </a:rPr>
              <a:t>极限</a:t>
            </a:r>
            <a:r>
              <a:rPr lang="zh-CN" altLang="en-US" smtClean="0"/>
              <a:t>，记作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反之，设对任意的 </a:t>
            </a:r>
            <a:r>
              <a:rPr lang="en-US" altLang="zh-CN" i="1" smtClean="0"/>
              <a:t>i</a:t>
            </a:r>
            <a:r>
              <a:rPr lang="en-US" altLang="zh-CN" smtClean="0"/>
              <a:t> = 1, 2, 3</a:t>
            </a:r>
            <a:r>
              <a:rPr lang="zh-CN" altLang="en-US" smtClean="0"/>
              <a:t>，都有                      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zh-CN" altLang="en-US" smtClean="0"/>
              <a:t> 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公共的</a:t>
            </a:r>
            <a:r>
              <a:rPr lang="en-US" altLang="zh-CN" i="1" smtClean="0">
                <a:latin typeface="Symbol" pitchFamily="18" charset="2"/>
              </a:rPr>
              <a:t>d 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，当 </a:t>
            </a:r>
            <a:r>
              <a:rPr lang="en-US" altLang="zh-CN" smtClean="0"/>
              <a:t>0 &lt; | </a:t>
            </a:r>
            <a:r>
              <a:rPr lang="en-US" altLang="zh-CN" i="1" smtClean="0"/>
              <a:t>t</a:t>
            </a:r>
            <a:r>
              <a:rPr lang="en-US" altLang="zh-CN" smtClean="0"/>
              <a:t> −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0</a:t>
            </a:r>
            <a:r>
              <a:rPr lang="en-US" altLang="zh-CN" smtClean="0"/>
              <a:t> | &lt; </a:t>
            </a:r>
            <a:r>
              <a:rPr lang="en-US" altLang="zh-CN" i="1" smtClean="0">
                <a:latin typeface="Symbol" pitchFamily="18" charset="2"/>
              </a:rPr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		   </a:t>
            </a:r>
            <a:r>
              <a:rPr lang="zh-CN" altLang="en-US" smtClean="0"/>
              <a:t>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向量值函数的极限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13125" y="1500188"/>
          <a:ext cx="658813" cy="482600"/>
        </p:xfrm>
        <a:graphic>
          <a:graphicData uri="http://schemas.openxmlformats.org/presentationml/2006/ole">
            <p:oleObj spid="_x0000_s6146" name="Equation" r:id="rId3" imgW="330120" imgH="2412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68688" y="1928813"/>
          <a:ext cx="330200" cy="431800"/>
        </p:xfrm>
        <a:graphic>
          <a:graphicData uri="http://schemas.openxmlformats.org/presentationml/2006/ole">
            <p:oleObj spid="_x0000_s6147" name="Equation" r:id="rId4" imgW="164880" imgH="215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75225" y="2319338"/>
          <a:ext cx="1849438" cy="609600"/>
        </p:xfrm>
        <a:graphic>
          <a:graphicData uri="http://schemas.openxmlformats.org/presentationml/2006/ole">
            <p:oleObj spid="_x0000_s6148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336675" y="2806700"/>
          <a:ext cx="330200" cy="431800"/>
        </p:xfrm>
        <a:graphic>
          <a:graphicData uri="http://schemas.openxmlformats.org/presentationml/2006/ole">
            <p:oleObj spid="_x0000_s6149" name="Equation" r:id="rId6" imgW="164880" imgH="215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647950" y="2836863"/>
          <a:ext cx="658813" cy="482600"/>
        </p:xfrm>
        <a:graphic>
          <a:graphicData uri="http://schemas.openxmlformats.org/presentationml/2006/ole">
            <p:oleObj spid="_x0000_s6150" name="Equation" r:id="rId7" imgW="330120" imgH="24120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715125" y="2786063"/>
          <a:ext cx="1773238" cy="635000"/>
        </p:xfrm>
        <a:graphic>
          <a:graphicData uri="http://schemas.openxmlformats.org/presentationml/2006/ole">
            <p:oleObj spid="_x0000_s6151" name="Equation" r:id="rId8" imgW="888840" imgH="317160" progId="Equation.DSMT4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6237288" y="3714750"/>
          <a:ext cx="1620837" cy="584200"/>
        </p:xfrm>
        <a:graphic>
          <a:graphicData uri="http://schemas.openxmlformats.org/presentationml/2006/ole">
            <p:oleObj spid="_x0000_s6152" name="Equation" r:id="rId9" imgW="812520" imgH="291960" progId="Equation.DSMT4">
              <p:embed/>
            </p:oleObj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6911975" y="4143375"/>
          <a:ext cx="1874838" cy="457200"/>
        </p:xfrm>
        <a:graphic>
          <a:graphicData uri="http://schemas.openxmlformats.org/presentationml/2006/ole">
            <p:oleObj spid="_x0000_s6153" name="Equation" r:id="rId10" imgW="939600" imgH="228600" progId="Equation.DSMT4">
              <p:embed/>
            </p:oleObj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1323975" y="4572000"/>
          <a:ext cx="5748338" cy="1473200"/>
        </p:xfrm>
        <a:graphic>
          <a:graphicData uri="http://schemas.openxmlformats.org/presentationml/2006/ole">
            <p:oleObj spid="_x0000_s6154" name="Equation" r:id="rId11" imgW="2882880" imgH="736560" progId="Equation.DSMT4">
              <p:embed/>
            </p:oleObj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6656388" y="5437188"/>
          <a:ext cx="1773237" cy="635000"/>
        </p:xfrm>
        <a:graphic>
          <a:graphicData uri="http://schemas.openxmlformats.org/presentationml/2006/ole">
            <p:oleObj spid="_x0000_s6155" name="Equation" r:id="rId12" imgW="888840" imgH="31716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198688" y="5357813"/>
            <a:ext cx="4445000" cy="642937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一元向量值函数的极限、连续和导数</a:t>
            </a:r>
          </a:p>
        </p:txBody>
      </p:sp>
      <p:sp>
        <p:nvSpPr>
          <p:cNvPr id="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向量值函数的极限、连续和导数与各坐标的极限、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连续和导数密切相关．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设向量值函数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chemeClr val="bg1"/>
                </a:solidFill>
              </a:rPr>
              <a:t>f</a:t>
            </a:r>
            <a:r>
              <a:rPr lang="en-US" altLang="zh-CN" smtClean="0">
                <a:solidFill>
                  <a:schemeClr val="bg1"/>
                </a:solidFill>
              </a:rPr>
              <a:t> </a:t>
            </a:r>
            <a:r>
              <a:rPr lang="en-US" altLang="zh-CN" smtClean="0"/>
              <a:t>( </a:t>
            </a:r>
            <a:r>
              <a:rPr lang="en-US" altLang="zh-CN" i="1" smtClean="0"/>
              <a:t>t</a:t>
            </a:r>
            <a:r>
              <a:rPr lang="en-US" altLang="zh-CN" smtClean="0"/>
              <a:t> ) = (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),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 </a:t>
            </a:r>
            <a:r>
              <a:rPr lang="en-US" altLang="zh-CN" i="1" smtClean="0"/>
              <a:t>t </a:t>
            </a:r>
            <a:r>
              <a:rPr lang="en-US" altLang="zh-CN" smtClean="0"/>
              <a:t>))</a:t>
            </a:r>
            <a:r>
              <a:rPr lang="zh-CN" altLang="en-US" smtClean="0"/>
              <a:t>，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极限：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连续：</a:t>
            </a:r>
            <a:endParaRPr lang="en-US" altLang="zh-CN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87538" y="3433763"/>
          <a:ext cx="5689600" cy="787400"/>
        </p:xfrm>
        <a:graphic>
          <a:graphicData uri="http://schemas.openxmlformats.org/presentationml/2006/ole">
            <p:oleObj spid="_x0000_s7170" name="Equation" r:id="rId4" imgW="2844720" imgH="39348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1874838" y="3500438"/>
            <a:ext cx="504825" cy="674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1388" y="3500438"/>
            <a:ext cx="504825" cy="674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02188" y="3500438"/>
            <a:ext cx="504825" cy="674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2988" y="3500438"/>
            <a:ext cx="503237" cy="674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87538" y="4446588"/>
          <a:ext cx="5638800" cy="2235200"/>
        </p:xfrm>
        <a:graphic>
          <a:graphicData uri="http://schemas.openxmlformats.org/presentationml/2006/ole">
            <p:oleObj spid="_x0000_s7171" name="Equation" r:id="rId5" imgW="2819160" imgH="11174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08313" y="4437063"/>
            <a:ext cx="4587875" cy="766762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8313" y="5327650"/>
            <a:ext cx="4587875" cy="76517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8313" y="6153150"/>
            <a:ext cx="3003550" cy="5159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528888" y="2820988"/>
          <a:ext cx="330200" cy="482600"/>
        </p:xfrm>
        <a:graphic>
          <a:graphicData uri="http://schemas.openxmlformats.org/presentationml/2006/ole">
            <p:oleObj spid="_x0000_s7172" name="Equation" r:id="rId6" imgW="1648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10310</TotalTime>
  <Words>2221</Words>
  <Application>Microsoft Office PowerPoint</Application>
  <PresentationFormat>全屏显示(4:3)</PresentationFormat>
  <Paragraphs>278</Paragraphs>
  <Slides>30</Slides>
  <Notes>5</Notes>
  <HiddenSlides>12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第九章  多元函数微分法及其应用</vt:lpstr>
      <vt:lpstr>主要内容</vt:lpstr>
      <vt:lpstr>一、一元向量值函数及其导数</vt:lpstr>
      <vt:lpstr>一、一元向量值函数及其导数</vt:lpstr>
      <vt:lpstr>一元向量值函数的图形</vt:lpstr>
      <vt:lpstr>向量值函数的极限</vt:lpstr>
      <vt:lpstr>向量值函数的极限</vt:lpstr>
      <vt:lpstr>向量值函数的极限</vt:lpstr>
      <vt:lpstr>一元向量值函数的极限、连续和导数</vt:lpstr>
      <vt:lpstr>一元向量值函数的极限、连续和导数</vt:lpstr>
      <vt:lpstr>向量值函数的导数</vt:lpstr>
      <vt:lpstr>向量值函数的导数运算法则 （P.94 ~ P.95）</vt:lpstr>
      <vt:lpstr>向量值函数的导向量的几何意义（P.95）</vt:lpstr>
      <vt:lpstr>向量值函数的导向量的物理意义（P.95）</vt:lpstr>
      <vt:lpstr>回顾：导数的概念</vt:lpstr>
      <vt:lpstr>二、空间曲线的切线与法平面</vt:lpstr>
      <vt:lpstr>二、空间曲线的切线与法平面</vt:lpstr>
      <vt:lpstr>二、空间曲线的切线与法平面</vt:lpstr>
      <vt:lpstr>二、空间曲线的切线与法平面</vt:lpstr>
      <vt:lpstr>二、空间曲线的切线与法平面</vt:lpstr>
      <vt:lpstr>二、空间曲线的切线与法平面</vt:lpstr>
      <vt:lpstr>二、空间曲线的切线与法平面</vt:lpstr>
      <vt:lpstr>二、空间曲线的切线与法平面</vt:lpstr>
      <vt:lpstr>三、空间曲面的切平面与法线</vt:lpstr>
      <vt:lpstr>三、空间曲面的切平面与法线</vt:lpstr>
      <vt:lpstr>三、空间曲面的切平面与法线</vt:lpstr>
      <vt:lpstr>三、空间曲面的切平面与法线</vt:lpstr>
      <vt:lpstr>三、空间曲面的切平面与法线</vt:lpstr>
      <vt:lpstr>幻灯片 29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876</cp:revision>
  <dcterms:created xsi:type="dcterms:W3CDTF">2010-09-04T05:21:04Z</dcterms:created>
  <dcterms:modified xsi:type="dcterms:W3CDTF">2023-03-21T16:06:32Z</dcterms:modified>
</cp:coreProperties>
</file>