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94" r:id="rId2"/>
  </p:sldMasterIdLst>
  <p:notesMasterIdLst>
    <p:notesMasterId r:id="rId31"/>
  </p:notesMasterIdLst>
  <p:handoutMasterIdLst>
    <p:handoutMasterId r:id="rId32"/>
  </p:handoutMasterIdLst>
  <p:sldIdLst>
    <p:sldId id="341" r:id="rId3"/>
    <p:sldId id="310" r:id="rId4"/>
    <p:sldId id="317" r:id="rId5"/>
    <p:sldId id="321" r:id="rId6"/>
    <p:sldId id="322" r:id="rId7"/>
    <p:sldId id="345" r:id="rId8"/>
    <p:sldId id="346" r:id="rId9"/>
    <p:sldId id="339" r:id="rId10"/>
    <p:sldId id="340" r:id="rId11"/>
    <p:sldId id="325" r:id="rId12"/>
    <p:sldId id="327" r:id="rId13"/>
    <p:sldId id="332" r:id="rId14"/>
    <p:sldId id="313" r:id="rId15"/>
    <p:sldId id="328" r:id="rId16"/>
    <p:sldId id="347" r:id="rId17"/>
    <p:sldId id="329" r:id="rId18"/>
    <p:sldId id="342" r:id="rId19"/>
    <p:sldId id="333" r:id="rId20"/>
    <p:sldId id="334" r:id="rId21"/>
    <p:sldId id="335" r:id="rId22"/>
    <p:sldId id="331" r:id="rId23"/>
    <p:sldId id="344" r:id="rId24"/>
    <p:sldId id="314" r:id="rId25"/>
    <p:sldId id="337" r:id="rId26"/>
    <p:sldId id="336" r:id="rId27"/>
    <p:sldId id="311" r:id="rId28"/>
    <p:sldId id="316" r:id="rId29"/>
    <p:sldId id="33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99"/>
    <a:srgbClr val="33CC33"/>
    <a:srgbClr val="FFFF66"/>
    <a:srgbClr val="00CC66"/>
    <a:srgbClr val="C0C0C0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44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2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0.wmf"/><Relationship Id="rId7" Type="http://schemas.openxmlformats.org/officeDocument/2006/relationships/image" Target="../media/image13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22.wmf"/><Relationship Id="rId10" Type="http://schemas.openxmlformats.org/officeDocument/2006/relationships/image" Target="../media/image16.wmf"/><Relationship Id="rId4" Type="http://schemas.openxmlformats.org/officeDocument/2006/relationships/image" Target="../media/image21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0E54B11-6929-4D0C-824D-5EBF1EAC8673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059D5DA-BF62-4723-A65B-254B997301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53A1788-4848-4A5B-A83B-F2C277702D4B}" type="datetimeFigureOut">
              <a:rPr lang="zh-CN" altLang="en-US"/>
              <a:pPr>
                <a:defRPr/>
              </a:pPr>
              <a:t>2023/3/23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0EA48FA-45BC-42A3-9363-80555C5DAD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54D05D-5F10-46D9-80F1-EC53C18E22AC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D574B0-3211-419D-A4F1-F964D216BC63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回到蚂蚁逃生问题的讨论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6379B1-A757-4CB5-A542-E1A78892755D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数量场的本质就是多元函数．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02E0474-579F-4EFC-806D-647046CD3A71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5719859-66C2-497A-AC55-D1B9510D2A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AE883-ACAB-4FD0-8D16-D8F0043602A5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F2980-5546-462C-9A17-8A14D2A4E1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3A59-827D-4D82-BE9D-5007AE807785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C2512-2AB2-407A-9B96-07E7D3B9AD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A4375-620B-4096-AB6D-8D96329A2792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27AC5-7AD5-48FF-AAFD-D3E26B3448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CA698-1B45-4F97-BDB9-E0DAA1EC1816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63CE7-1587-4584-B048-0AB98467E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3F3E6-6076-4DCF-BD87-3F5597190736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12E92-5027-49A4-AE6F-8395353DA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888CD-057A-41AF-A4C8-3D2D622CB1D2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2CC70-F4B5-4ECD-89ED-9D54FBB912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02E56-73A6-4EB0-AB4B-315C08F8BF16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F6EE0-6E13-4101-8B18-5D1E9C3FEA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2951A-5CCD-4529-8402-18E2863EC4AF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E2C4-25DF-48BB-8367-7F145FABA3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008B8-82E0-48D0-994E-6FF04CA444CD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A2F5F-9A81-46CF-9A2B-9E15722B48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0F8F0-89F1-4E29-81FC-13B1AD1AA0D1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E59E9-8163-4E68-AD12-D9A1E9D0C1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8A6E-B55F-44CA-A00B-379DA063ECEC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303DA-8ECA-4F15-858A-3760A09A02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7592D-E79B-4B7A-8771-5DA4CDB3D1B9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BDA28-45E6-4451-A72E-CB7DE09205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F608A-D184-46DC-81CA-0786398882FA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52AAB-CF38-408C-A27E-B8783C6BC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0598E-E052-4E55-9A9F-5DAD74F6E031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730CD-ABE9-4733-8315-4206658ACE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5C013-77C4-40D5-95AE-9E9DD1FD05A7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C9767-5B23-4A26-99F8-E6A80EBE6E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DDE4C-3E01-409A-B8CF-DF54A82E2C12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3EC01-014A-44C7-BA6C-DBEF826E39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532CE-29A3-4775-8036-A0F3246F2A3E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59409-BBD1-4091-B910-2C426EB387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BDB43-1F01-4C48-AF38-AC73B505BEB1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3CEDF-F408-4E7C-95D5-3EE28EA780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A758-F896-471E-948A-C3AE93477E19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047F8-42F7-4A03-9284-8B8BA6D099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50B77-F8F7-458C-9355-09CBF89ACCF5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A949-FD42-4EF4-9743-06DB72457B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300E-73B4-4468-B743-94163F4E499F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3A254-7605-4C71-B1B5-BCB95D76E4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F7321-9E6D-431C-BC43-F8B873565474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5B4B1-1060-48C5-98D6-7FEA2DAAD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253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6DFD6DE-3AB8-4B4F-8218-75A5825308AA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4524BE6-6DEB-496A-AC6E-B837BDE5D6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5" r:id="rId1"/>
    <p:sldLayoutId id="2147486013" r:id="rId2"/>
    <p:sldLayoutId id="2147486014" r:id="rId3"/>
    <p:sldLayoutId id="2147486015" r:id="rId4"/>
    <p:sldLayoutId id="2147486016" r:id="rId5"/>
    <p:sldLayoutId id="2147486017" r:id="rId6"/>
    <p:sldLayoutId id="2147486018" r:id="rId7"/>
    <p:sldLayoutId id="2147486019" r:id="rId8"/>
    <p:sldLayoutId id="2147486020" r:id="rId9"/>
    <p:sldLayoutId id="2147486021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355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B73ADBB-DFB0-471B-B388-4F2966FF2BB6}" type="datetimeFigureOut">
              <a:rPr lang="zh-CN" altLang="en-US"/>
              <a:pPr>
                <a:defRPr/>
              </a:pPr>
              <a:t>2023/3/23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370FC46-7892-4BD3-8130-5D700CAD9C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2" r:id="rId1"/>
    <p:sldLayoutId id="2147486023" r:id="rId2"/>
    <p:sldLayoutId id="2147486024" r:id="rId3"/>
    <p:sldLayoutId id="2147486025" r:id="rId4"/>
    <p:sldLayoutId id="2147486026" r:id="rId5"/>
    <p:sldLayoutId id="2147486027" r:id="rId6"/>
    <p:sldLayoutId id="2147486028" r:id="rId7"/>
    <p:sldLayoutId id="2147486029" r:id="rId8"/>
    <p:sldLayoutId id="2147486030" r:id="rId9"/>
    <p:sldLayoutId id="2147486031" r:id="rId10"/>
    <p:sldLayoutId id="2147486032" r:id="rId11"/>
    <p:sldLayoutId id="2147486033" r:id="rId12"/>
    <p:sldLayoutId id="214748603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69.png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68.bin"/><Relationship Id="rId10" Type="http://schemas.openxmlformats.org/officeDocument/2006/relationships/oleObject" Target="../embeddings/oleObject73.bin"/><Relationship Id="rId4" Type="http://schemas.openxmlformats.org/officeDocument/2006/relationships/slide" Target="slide15.xml"/><Relationship Id="rId9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79.bin"/><Relationship Id="rId4" Type="http://schemas.openxmlformats.org/officeDocument/2006/relationships/slide" Target="slide14.xml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4.bin"/><Relationship Id="rId5" Type="http://schemas.openxmlformats.org/officeDocument/2006/relationships/oleObject" Target="../embeddings/oleObject83.bin"/><Relationship Id="rId4" Type="http://schemas.openxmlformats.org/officeDocument/2006/relationships/oleObject" Target="../embeddings/oleObject8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8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png"/><Relationship Id="rId11" Type="http://schemas.openxmlformats.org/officeDocument/2006/relationships/oleObject" Target="../embeddings/oleObject95.bin"/><Relationship Id="rId5" Type="http://schemas.openxmlformats.org/officeDocument/2006/relationships/image" Target="../media/image93.png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92.png"/><Relationship Id="rId9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9.bin"/><Relationship Id="rId5" Type="http://schemas.openxmlformats.org/officeDocument/2006/relationships/oleObject" Target="../embeddings/oleObject98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7" Type="http://schemas.openxmlformats.org/officeDocument/2006/relationships/slide" Target="slide7.xml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slide" Target="slide6.xml"/><Relationship Id="rId11" Type="http://schemas.openxmlformats.org/officeDocument/2006/relationships/oleObject" Target="../embeddings/oleObject18.bin"/><Relationship Id="rId5" Type="http://schemas.openxmlformats.org/officeDocument/2006/relationships/audio" Target="../media/audio1.wav"/><Relationship Id="rId15" Type="http://schemas.openxmlformats.org/officeDocument/2006/relationships/oleObject" Target="../embeddings/oleObject22.bin"/><Relationship Id="rId10" Type="http://schemas.openxmlformats.org/officeDocument/2006/relationships/oleObject" Target="../embeddings/oleObject17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audio" Target="../media/audio1.wav"/><Relationship Id="rId7" Type="http://schemas.openxmlformats.org/officeDocument/2006/relationships/slide" Target="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audio" Target="../media/audio1.wav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0.bin"/><Relationship Id="rId4" Type="http://schemas.openxmlformats.org/officeDocument/2006/relationships/slide" Target="slide8.xml"/><Relationship Id="rId9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第九章  多元函数微分法及其应用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第七节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方向导数与梯度</a:t>
            </a:r>
          </a:p>
          <a:p>
            <a:pPr marL="0" indent="0" algn="r">
              <a:buFont typeface="Wingdings 3" pitchFamily="18" charset="2"/>
              <a:buNone/>
            </a:pP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kern="12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方向导数的推广</a:t>
            </a:r>
            <a:endParaRPr lang="zh-CN" altLang="en-US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12294" name="Rectangle 6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899025"/>
          </a:xfrm>
          <a:noFill/>
        </p:spPr>
        <p:txBody>
          <a:bodyPr>
            <a:spAutoFit/>
          </a:bodyPr>
          <a:lstStyle/>
          <a:p>
            <a:pPr marL="566738" indent="-457200"/>
            <a:r>
              <a:rPr lang="en-US" altLang="zh-CN" sz="2200" i="1" smtClean="0"/>
              <a:t>f</a:t>
            </a:r>
            <a:r>
              <a:rPr lang="en-US" altLang="zh-CN" sz="2200" smtClean="0"/>
              <a:t> (</a:t>
            </a:r>
            <a:r>
              <a:rPr lang="en-US" altLang="zh-CN" sz="2200" i="1" smtClean="0"/>
              <a:t>x</a:t>
            </a:r>
            <a:r>
              <a:rPr lang="en-US" altLang="zh-CN" sz="2200" smtClean="0"/>
              <a:t>,</a:t>
            </a:r>
            <a:r>
              <a:rPr lang="zh-CN" altLang="en-US" sz="2200" smtClean="0"/>
              <a:t> </a:t>
            </a:r>
            <a:r>
              <a:rPr lang="en-US" altLang="zh-CN" sz="2200" i="1" smtClean="0"/>
              <a:t>y</a:t>
            </a:r>
            <a:r>
              <a:rPr lang="en-US" altLang="zh-CN" sz="2200" smtClean="0"/>
              <a:t>) </a:t>
            </a:r>
            <a:r>
              <a:rPr lang="zh-CN" altLang="en-US" sz="2200" smtClean="0"/>
              <a:t>在点 </a:t>
            </a:r>
            <a:r>
              <a:rPr lang="en-US" altLang="zh-CN" sz="2200" i="1" smtClean="0"/>
              <a:t>P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x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, </a:t>
            </a:r>
            <a:r>
              <a:rPr lang="en-US" altLang="zh-CN" sz="2200" i="1" smtClean="0"/>
              <a:t>y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)</a:t>
            </a:r>
            <a:r>
              <a:rPr lang="zh-CN" altLang="en-US" sz="2200" smtClean="0"/>
              <a:t> 处沿方向 </a:t>
            </a:r>
            <a:r>
              <a:rPr lang="en-US" altLang="zh-CN" sz="2200" i="1" smtClean="0"/>
              <a:t>l</a:t>
            </a:r>
            <a:r>
              <a:rPr lang="zh-CN" altLang="en-US" sz="2200" i="1" smtClean="0"/>
              <a:t> </a:t>
            </a:r>
            <a:r>
              <a:rPr lang="zh-CN" altLang="en-US" sz="2200" smtClean="0"/>
              <a:t>的</a:t>
            </a:r>
            <a:r>
              <a:rPr lang="zh-CN" altLang="en-US" sz="2200" smtClean="0">
                <a:solidFill>
                  <a:srgbClr val="FF0000"/>
                </a:solidFill>
              </a:rPr>
              <a:t>方向导数</a:t>
            </a:r>
          </a:p>
          <a:p>
            <a:pPr marL="566738" indent="-457200">
              <a:lnSpc>
                <a:spcPct val="130000"/>
              </a:lnSpc>
            </a:pPr>
            <a:endParaRPr lang="zh-CN" altLang="en-US" sz="2200" smtClean="0">
              <a:solidFill>
                <a:srgbClr val="FF0000"/>
              </a:solidFill>
            </a:endParaRPr>
          </a:p>
          <a:p>
            <a:pPr marL="566738" indent="-457200">
              <a:lnSpc>
                <a:spcPct val="130000"/>
              </a:lnSpc>
            </a:pPr>
            <a:endParaRPr lang="zh-CN" altLang="en-US" sz="2200" smtClean="0">
              <a:solidFill>
                <a:srgbClr val="FF0000"/>
              </a:solidFill>
            </a:endParaRPr>
          </a:p>
          <a:p>
            <a:pPr marL="566738" indent="-457200"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z="2200" smtClean="0"/>
              <a:t>	</a:t>
            </a:r>
          </a:p>
          <a:p>
            <a:pPr marL="566738" indent="-457200"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z="2200" smtClean="0"/>
              <a:t>其中                                ，</a:t>
            </a:r>
            <a:r>
              <a:rPr lang="en-US" altLang="zh-CN" sz="2200" i="1" smtClean="0">
                <a:latin typeface="Symbol" pitchFamily="18" charset="2"/>
              </a:rPr>
              <a:t>a</a:t>
            </a:r>
            <a:r>
              <a:rPr lang="en-US" altLang="zh-CN" sz="2200" smtClean="0"/>
              <a:t>, </a:t>
            </a:r>
            <a:r>
              <a:rPr lang="en-US" altLang="zh-CN" sz="2200" i="1" smtClean="0">
                <a:latin typeface="Symbol" pitchFamily="18" charset="2"/>
              </a:rPr>
              <a:t>b</a:t>
            </a:r>
            <a:r>
              <a:rPr lang="en-US" altLang="zh-CN" sz="2200" smtClean="0"/>
              <a:t> </a:t>
            </a:r>
            <a:r>
              <a:rPr lang="zh-CN" altLang="en-US" sz="2200" smtClean="0"/>
              <a:t>为方向 </a:t>
            </a:r>
            <a:r>
              <a:rPr lang="en-US" altLang="zh-CN" sz="2200" i="1" smtClean="0"/>
              <a:t>l</a:t>
            </a:r>
            <a:r>
              <a:rPr lang="zh-CN" altLang="en-US" sz="2200" i="1" smtClean="0"/>
              <a:t> </a:t>
            </a:r>
            <a:r>
              <a:rPr lang="zh-CN" altLang="en-US" sz="2200" smtClean="0"/>
              <a:t>的</a:t>
            </a:r>
            <a:r>
              <a:rPr lang="zh-CN" altLang="en-US" sz="2200" smtClean="0">
                <a:solidFill>
                  <a:srgbClr val="FF0000"/>
                </a:solidFill>
              </a:rPr>
              <a:t>方向角</a:t>
            </a:r>
            <a:r>
              <a:rPr lang="zh-CN" altLang="en-US" sz="2200" smtClean="0"/>
              <a:t>．</a:t>
            </a:r>
          </a:p>
          <a:p>
            <a:pPr marL="566738" indent="-457200">
              <a:lnSpc>
                <a:spcPct val="130000"/>
              </a:lnSpc>
            </a:pPr>
            <a:endParaRPr lang="en-US" altLang="zh-CN" sz="2200" i="1" smtClean="0"/>
          </a:p>
          <a:p>
            <a:pPr marL="566738" indent="-457200">
              <a:lnSpc>
                <a:spcPct val="130000"/>
              </a:lnSpc>
            </a:pPr>
            <a:r>
              <a:rPr lang="en-US" altLang="zh-CN" sz="2200" i="1" smtClean="0"/>
              <a:t>f</a:t>
            </a:r>
            <a:r>
              <a:rPr lang="en-US" altLang="zh-CN" sz="2200" smtClean="0"/>
              <a:t> (</a:t>
            </a:r>
            <a:r>
              <a:rPr lang="en-US" altLang="zh-CN" sz="2200" i="1" smtClean="0"/>
              <a:t>x</a:t>
            </a:r>
            <a:r>
              <a:rPr lang="en-US" altLang="zh-CN" sz="2200" smtClean="0"/>
              <a:t>,</a:t>
            </a:r>
            <a:r>
              <a:rPr lang="zh-CN" altLang="en-US" sz="2200" smtClean="0"/>
              <a:t> </a:t>
            </a:r>
            <a:r>
              <a:rPr lang="en-US" altLang="zh-CN" sz="2200" i="1" smtClean="0"/>
              <a:t>y</a:t>
            </a:r>
            <a:r>
              <a:rPr lang="en-US" altLang="zh-CN" sz="2200" smtClean="0"/>
              <a:t>,</a:t>
            </a:r>
            <a:r>
              <a:rPr lang="zh-CN" altLang="en-US" sz="2200" smtClean="0"/>
              <a:t> </a:t>
            </a:r>
            <a:r>
              <a:rPr lang="en-US" altLang="zh-CN" sz="2200" i="1" smtClean="0"/>
              <a:t>z</a:t>
            </a:r>
            <a:r>
              <a:rPr lang="en-US" altLang="zh-CN" sz="2200" smtClean="0"/>
              <a:t>) </a:t>
            </a:r>
            <a:r>
              <a:rPr lang="zh-CN" altLang="en-US" sz="2200" smtClean="0"/>
              <a:t>在点 </a:t>
            </a:r>
            <a:r>
              <a:rPr lang="en-US" altLang="zh-CN" sz="2200" i="1" smtClean="0"/>
              <a:t>P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(</a:t>
            </a:r>
            <a:r>
              <a:rPr lang="en-US" altLang="zh-CN" sz="2200" i="1" smtClean="0"/>
              <a:t>x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, </a:t>
            </a:r>
            <a:r>
              <a:rPr lang="en-US" altLang="zh-CN" sz="2200" i="1" smtClean="0"/>
              <a:t>y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,</a:t>
            </a:r>
            <a:r>
              <a:rPr lang="zh-CN" altLang="en-US" sz="2200" smtClean="0"/>
              <a:t> </a:t>
            </a:r>
            <a:r>
              <a:rPr lang="en-US" altLang="zh-CN" sz="2200" i="1" smtClean="0"/>
              <a:t>z</a:t>
            </a:r>
            <a:r>
              <a:rPr lang="en-US" altLang="zh-CN" sz="2200" baseline="-25000" smtClean="0"/>
              <a:t>0</a:t>
            </a:r>
            <a:r>
              <a:rPr lang="en-US" altLang="zh-CN" sz="2200" smtClean="0"/>
              <a:t>)</a:t>
            </a:r>
            <a:r>
              <a:rPr lang="zh-CN" altLang="en-US" sz="2200" smtClean="0"/>
              <a:t> 处沿方向 </a:t>
            </a:r>
            <a:r>
              <a:rPr lang="en-US" altLang="zh-CN" sz="2200" i="1" smtClean="0"/>
              <a:t>l</a:t>
            </a:r>
            <a:r>
              <a:rPr lang="zh-CN" altLang="en-US" sz="2200" i="1" smtClean="0"/>
              <a:t> </a:t>
            </a:r>
            <a:r>
              <a:rPr lang="zh-CN" altLang="en-US" sz="2200" smtClean="0"/>
              <a:t>的</a:t>
            </a:r>
            <a:r>
              <a:rPr lang="zh-CN" altLang="en-US" sz="2200" smtClean="0">
                <a:solidFill>
                  <a:srgbClr val="FF0000"/>
                </a:solidFill>
              </a:rPr>
              <a:t>方向导数</a:t>
            </a:r>
            <a:endParaRPr lang="en-US" altLang="zh-CN" sz="2200" smtClean="0">
              <a:solidFill>
                <a:srgbClr val="FF0000"/>
              </a:solidFill>
            </a:endParaRPr>
          </a:p>
          <a:p>
            <a:pPr marL="566738" indent="-457200">
              <a:lnSpc>
                <a:spcPct val="130000"/>
              </a:lnSpc>
              <a:buFont typeface="Wingdings 3" pitchFamily="18" charset="2"/>
              <a:buNone/>
            </a:pPr>
            <a:endParaRPr lang="en-US" altLang="zh-CN" sz="2200" smtClean="0">
              <a:solidFill>
                <a:srgbClr val="FF0000"/>
              </a:solidFill>
            </a:endParaRPr>
          </a:p>
          <a:p>
            <a:pPr marL="566738" indent="-457200">
              <a:lnSpc>
                <a:spcPct val="130000"/>
              </a:lnSpc>
              <a:buFont typeface="Wingdings 3" pitchFamily="18" charset="2"/>
              <a:buNone/>
            </a:pPr>
            <a:endParaRPr lang="zh-CN" altLang="en-US" sz="2200" smtClean="0">
              <a:solidFill>
                <a:srgbClr val="FF0000"/>
              </a:solidFill>
            </a:endParaRPr>
          </a:p>
          <a:p>
            <a:pPr marL="566738" indent="-457200">
              <a:lnSpc>
                <a:spcPct val="130000"/>
              </a:lnSpc>
            </a:pPr>
            <a:endParaRPr lang="zh-CN" altLang="en-US" sz="2200" smtClean="0">
              <a:solidFill>
                <a:srgbClr val="FF0000"/>
              </a:solidFill>
            </a:endParaRPr>
          </a:p>
          <a:p>
            <a:pPr marL="566738" indent="-457200"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z="2200" smtClean="0"/>
              <a:t>其中			              ，</a:t>
            </a:r>
            <a:r>
              <a:rPr lang="en-US" altLang="zh-CN" sz="2200" i="1" smtClean="0">
                <a:latin typeface="Symbol" pitchFamily="18" charset="2"/>
              </a:rPr>
              <a:t>a</a:t>
            </a:r>
            <a:r>
              <a:rPr lang="en-US" altLang="zh-CN" sz="2200" smtClean="0"/>
              <a:t>, </a:t>
            </a:r>
            <a:r>
              <a:rPr lang="en-US" altLang="zh-CN" sz="2200" i="1" smtClean="0">
                <a:latin typeface="Symbol" pitchFamily="18" charset="2"/>
              </a:rPr>
              <a:t>b</a:t>
            </a:r>
            <a:r>
              <a:rPr lang="en-US" altLang="zh-CN" sz="2200" smtClean="0"/>
              <a:t>, </a:t>
            </a:r>
            <a:r>
              <a:rPr lang="en-US" altLang="zh-CN" sz="2200" i="1" smtClean="0">
                <a:latin typeface="Symbol" pitchFamily="18" charset="2"/>
              </a:rPr>
              <a:t>g</a:t>
            </a:r>
            <a:r>
              <a:rPr lang="en-US" altLang="zh-CN" sz="2200" smtClean="0"/>
              <a:t> </a:t>
            </a:r>
            <a:r>
              <a:rPr lang="zh-CN" altLang="en-US" sz="2200" smtClean="0"/>
              <a:t>为方向 </a:t>
            </a:r>
            <a:r>
              <a:rPr lang="en-US" altLang="zh-CN" sz="2200" i="1" smtClean="0"/>
              <a:t>l</a:t>
            </a:r>
            <a:r>
              <a:rPr lang="zh-CN" altLang="en-US" sz="2200" i="1" smtClean="0"/>
              <a:t> </a:t>
            </a:r>
            <a:r>
              <a:rPr lang="zh-CN" altLang="en-US" sz="2200" smtClean="0"/>
              <a:t>的</a:t>
            </a:r>
            <a:r>
              <a:rPr lang="zh-CN" altLang="en-US" sz="2200" smtClean="0">
                <a:solidFill>
                  <a:srgbClr val="FF0000"/>
                </a:solidFill>
              </a:rPr>
              <a:t>方向角</a:t>
            </a:r>
            <a:r>
              <a:rPr lang="zh-CN" altLang="en-US" sz="2200" smtClean="0"/>
              <a:t>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388938" y="1500188"/>
            <a:ext cx="8643937" cy="2303462"/>
          </a:xfrm>
          <a:prstGeom prst="roundRect">
            <a:avLst>
              <a:gd name="adj" fmla="val 1169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149350" y="1997075"/>
          <a:ext cx="5345113" cy="1131888"/>
        </p:xfrm>
        <a:graphic>
          <a:graphicData uri="http://schemas.openxmlformats.org/presentationml/2006/ole">
            <p:oleObj spid="_x0000_s8194" name="Equation" r:id="rId3" imgW="3238200" imgH="685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35075" y="3186113"/>
          <a:ext cx="2263775" cy="504825"/>
        </p:xfrm>
        <a:graphic>
          <a:graphicData uri="http://schemas.openxmlformats.org/presentationml/2006/ole">
            <p:oleObj spid="_x0000_s8195" name="Equation" r:id="rId4" imgW="1257120" imgH="27936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49350" y="4654550"/>
          <a:ext cx="6832600" cy="1131888"/>
        </p:xfrm>
        <a:graphic>
          <a:graphicData uri="http://schemas.openxmlformats.org/presentationml/2006/ole">
            <p:oleObj spid="_x0000_s8196" name="Equation" r:id="rId5" imgW="4140000" imgH="6858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28750" y="5348288"/>
            <a:ext cx="678656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202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64375" y="0"/>
            <a:ext cx="2079625" cy="213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圆角矩形 13"/>
          <p:cNvSpPr/>
          <p:nvPr/>
        </p:nvSpPr>
        <p:spPr>
          <a:xfrm>
            <a:off x="388938" y="3817938"/>
            <a:ext cx="8643937" cy="2627312"/>
          </a:xfrm>
          <a:prstGeom prst="roundRect">
            <a:avLst>
              <a:gd name="adj" fmla="val 1169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214438" y="5786438"/>
          <a:ext cx="3109912" cy="503237"/>
        </p:xfrm>
        <a:graphic>
          <a:graphicData uri="http://schemas.openxmlformats.org/presentationml/2006/ole">
            <p:oleObj spid="_x0000_s8197" name="Equation" r:id="rId7" imgW="17269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2595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求函数                                在点 </a:t>
            </a:r>
            <a:r>
              <a:rPr lang="en-US" altLang="zh-CN" i="1" smtClean="0"/>
              <a:t>A</a:t>
            </a:r>
            <a:r>
              <a:rPr lang="en-US" altLang="zh-CN" smtClean="0"/>
              <a:t>(1, 0, 1)</a:t>
            </a:r>
            <a:r>
              <a:rPr lang="zh-CN" altLang="en-US" smtClean="0"/>
              <a:t> 处沿点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指向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点 </a:t>
            </a:r>
            <a:r>
              <a:rPr lang="en-US" altLang="zh-CN" i="1" smtClean="0"/>
              <a:t>B</a:t>
            </a:r>
            <a:r>
              <a:rPr lang="en-US" altLang="zh-CN" smtClean="0"/>
              <a:t>(3, −2, 2)</a:t>
            </a:r>
            <a:r>
              <a:rPr lang="zh-CN" altLang="en-US" smtClean="0"/>
              <a:t> 的方向的方向导数．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>
                <a:solidFill>
                  <a:srgbClr val="FF0000"/>
                </a:solidFill>
              </a:rPr>
              <a:t>第一步，计算偏导数．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/>
              <a:t>所以</a:t>
            </a:r>
            <a:endParaRPr lang="en-US" altLang="zh-CN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41500" y="1798638"/>
          <a:ext cx="5688013" cy="812800"/>
        </p:xfrm>
        <a:graphic>
          <a:graphicData uri="http://schemas.openxmlformats.org/presentationml/2006/ole">
            <p:oleObj spid="_x0000_s9218" name="Equation" r:id="rId3" imgW="284472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262188" y="231775"/>
          <a:ext cx="2208212" cy="711200"/>
        </p:xfrm>
        <a:graphic>
          <a:graphicData uri="http://schemas.openxmlformats.org/presentationml/2006/ole">
            <p:oleObj spid="_x0000_s9219" name="Equation" r:id="rId4" imgW="1104840" imgH="35532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82713" y="3382963"/>
          <a:ext cx="2463800" cy="965200"/>
        </p:xfrm>
        <a:graphic>
          <a:graphicData uri="http://schemas.openxmlformats.org/presentationml/2006/ole">
            <p:oleObj spid="_x0000_s9220" name="Equation" r:id="rId5" imgW="1231560" imgH="4824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252913" y="3382963"/>
          <a:ext cx="4013200" cy="1117600"/>
        </p:xfrm>
        <a:graphic>
          <a:graphicData uri="http://schemas.openxmlformats.org/presentationml/2006/ole">
            <p:oleObj spid="_x0000_s9221" name="Equation" r:id="rId6" imgW="2006280" imgH="55872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408113" y="4357688"/>
          <a:ext cx="3987800" cy="1117600"/>
        </p:xfrm>
        <a:graphic>
          <a:graphicData uri="http://schemas.openxmlformats.org/presentationml/2006/ole">
            <p:oleObj spid="_x0000_s9222" name="Equation" r:id="rId7" imgW="1993680" imgH="55872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279525" y="5688013"/>
          <a:ext cx="1879600" cy="812800"/>
        </p:xfrm>
        <a:graphic>
          <a:graphicData uri="http://schemas.openxmlformats.org/presentationml/2006/ole">
            <p:oleObj spid="_x0000_s9223" name="Equation" r:id="rId8" imgW="939600" imgH="40608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260725" y="5878513"/>
          <a:ext cx="1803400" cy="482600"/>
        </p:xfrm>
        <a:graphic>
          <a:graphicData uri="http://schemas.openxmlformats.org/presentationml/2006/ole">
            <p:oleObj spid="_x0000_s9224" name="Equation" r:id="rId9" imgW="901440" imgH="24120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164138" y="5688013"/>
          <a:ext cx="1854200" cy="812800"/>
        </p:xfrm>
        <a:graphic>
          <a:graphicData uri="http://schemas.openxmlformats.org/presentationml/2006/ole">
            <p:oleObj spid="_x0000_s9225" name="Equation" r:id="rId10" imgW="9270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9703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求函数                                在点 </a:t>
            </a:r>
            <a:r>
              <a:rPr lang="en-US" altLang="zh-CN" i="1" smtClean="0"/>
              <a:t>A</a:t>
            </a:r>
            <a:r>
              <a:rPr lang="en-US" altLang="zh-CN" smtClean="0"/>
              <a:t>(1, 0, 1)</a:t>
            </a:r>
            <a:r>
              <a:rPr lang="zh-CN" altLang="en-US" smtClean="0"/>
              <a:t> 处沿点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指向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点 </a:t>
            </a:r>
            <a:r>
              <a:rPr lang="en-US" altLang="zh-CN" i="1" smtClean="0"/>
              <a:t>B</a:t>
            </a:r>
            <a:r>
              <a:rPr lang="en-US" altLang="zh-CN" smtClean="0"/>
              <a:t>(3, −2, 2)</a:t>
            </a:r>
            <a:r>
              <a:rPr lang="zh-CN" altLang="en-US" smtClean="0"/>
              <a:t> 的方向的方向导数．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>
                <a:solidFill>
                  <a:srgbClr val="FF0000"/>
                </a:solidFill>
              </a:rPr>
              <a:t>第二步，计算向量        的方向余弦．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/>
              <a:t>因为                              ，所以</a:t>
            </a:r>
            <a:endParaRPr lang="en-US" altLang="zh-CN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41500" y="1798638"/>
          <a:ext cx="5688013" cy="812800"/>
        </p:xfrm>
        <a:graphic>
          <a:graphicData uri="http://schemas.openxmlformats.org/presentationml/2006/ole">
            <p:oleObj spid="_x0000_s10242" name="Equation" r:id="rId3" imgW="284472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262188" y="231775"/>
          <a:ext cx="2208212" cy="711200"/>
        </p:xfrm>
        <a:graphic>
          <a:graphicData uri="http://schemas.openxmlformats.org/presentationml/2006/ole">
            <p:oleObj spid="_x0000_s10243" name="Equation" r:id="rId4" imgW="1104840" imgH="35532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700463" y="2771775"/>
          <a:ext cx="533400" cy="406400"/>
        </p:xfrm>
        <a:graphic>
          <a:graphicData uri="http://schemas.openxmlformats.org/presentationml/2006/ole">
            <p:oleObj spid="_x0000_s10244" name="Equation" r:id="rId5" imgW="266400" imgH="2030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538663" y="3430588"/>
          <a:ext cx="3708400" cy="965200"/>
        </p:xfrm>
        <a:graphic>
          <a:graphicData uri="http://schemas.openxmlformats.org/presentationml/2006/ole">
            <p:oleObj spid="_x0000_s10245" name="Equation" r:id="rId6" imgW="1854000" imgH="4824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538663" y="4573588"/>
          <a:ext cx="3962400" cy="965200"/>
        </p:xfrm>
        <a:graphic>
          <a:graphicData uri="http://schemas.openxmlformats.org/presentationml/2006/ole">
            <p:oleObj spid="_x0000_s10246" name="Equation" r:id="rId7" imgW="1981080" imgH="482400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241425" y="3581400"/>
          <a:ext cx="2387600" cy="533400"/>
        </p:xfrm>
        <a:graphic>
          <a:graphicData uri="http://schemas.openxmlformats.org/presentationml/2006/ole">
            <p:oleObj spid="_x0000_s10247" name="Equation" r:id="rId8" imgW="1193760" imgH="266400" progId="Equation.DSMT4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538663" y="5715000"/>
          <a:ext cx="3683000" cy="965200"/>
        </p:xfrm>
        <a:graphic>
          <a:graphicData uri="http://schemas.openxmlformats.org/presentationml/2006/ole">
            <p:oleObj spid="_x0000_s10248" name="Equation" r:id="rId9" imgW="1841400" imgH="482400" progId="Equation.DSMT4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785813" y="4624388"/>
          <a:ext cx="1295400" cy="914400"/>
        </p:xfrm>
        <a:graphic>
          <a:graphicData uri="http://schemas.openxmlformats.org/presentationml/2006/ole">
            <p:oleObj spid="_x0000_s10249" name="Equation" r:id="rId10" imgW="64764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15143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在平面区域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内具有一阶连续偏导数，则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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</a:t>
            </a:r>
            <a:r>
              <a:rPr lang="en-US" altLang="zh-CN" i="1" smtClean="0"/>
              <a:t>D</a:t>
            </a:r>
            <a:r>
              <a:rPr lang="zh-CN" altLang="en-US" smtClean="0"/>
              <a:t> ，都可以定义一个向量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称为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zh-CN" altLang="en-US" smtClean="0"/>
              <a:t> 处的</a:t>
            </a:r>
            <a:r>
              <a:rPr lang="zh-CN" altLang="en-US" smtClean="0">
                <a:solidFill>
                  <a:srgbClr val="FF0000"/>
                </a:solidFill>
              </a:rPr>
              <a:t>梯度</a:t>
            </a:r>
            <a:r>
              <a:rPr lang="zh-CN" altLang="en-US" smtClean="0"/>
              <a:t>，记为 </a:t>
            </a:r>
            <a:r>
              <a:rPr lang="en-US" altLang="zh-CN" smtClean="0">
                <a:solidFill>
                  <a:srgbClr val="FF0000"/>
                </a:solidFill>
              </a:rPr>
              <a:t>grad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/>
              <a:t>或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令                               ，</a:t>
            </a:r>
            <a:r>
              <a:rPr lang="en-US" altLang="zh-CN" i="1" smtClean="0">
                <a:latin typeface="Symbol" pitchFamily="18" charset="2"/>
              </a:rPr>
              <a:t>q  </a:t>
            </a:r>
            <a:r>
              <a:rPr lang="en-US" altLang="zh-CN" smtClean="0"/>
              <a:t>= grad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与    的夹角，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      就是梯度在方向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（即    ）上的投影．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zh-CN" altLang="en-US" kern="1200" dirty="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二、梯度</a:t>
            </a:r>
            <a:endParaRPr lang="zh-CN" altLang="en-US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819775" y="2133600"/>
          <a:ext cx="2763838" cy="525463"/>
        </p:xfrm>
        <a:graphic>
          <a:graphicData uri="http://schemas.openxmlformats.org/presentationml/2006/ole">
            <p:oleObj spid="_x0000_s11266" name="Equation" r:id="rId3" imgW="1536480" imgH="2919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87900" y="2857500"/>
            <a:ext cx="28797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00125" y="3624263"/>
          <a:ext cx="2332038" cy="533400"/>
        </p:xfrm>
        <a:graphic>
          <a:graphicData uri="http://schemas.openxmlformats.org/presentationml/2006/ole">
            <p:oleObj spid="_x0000_s11267" name="Equation" r:id="rId4" imgW="1168200" imgH="2664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1438" y="4370388"/>
          <a:ext cx="8961437" cy="1235075"/>
        </p:xfrm>
        <a:graphic>
          <a:graphicData uri="http://schemas.openxmlformats.org/presentationml/2006/ole">
            <p:oleObj spid="_x0000_s11268" name="Equation" r:id="rId5" imgW="4978080" imgH="6858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286500" y="3643313"/>
          <a:ext cx="330200" cy="431800"/>
        </p:xfrm>
        <a:graphic>
          <a:graphicData uri="http://schemas.openxmlformats.org/presentationml/2006/ole">
            <p:oleObj spid="_x0000_s11269" name="Equation" r:id="rId6" imgW="164880" imgH="2156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30725" y="4479925"/>
            <a:ext cx="46132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438150" y="5102225"/>
            <a:ext cx="219551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 flipH="1">
            <a:off x="2633663" y="5102225"/>
            <a:ext cx="25193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547813" y="5773738"/>
          <a:ext cx="457200" cy="812800"/>
        </p:xfrm>
        <a:graphic>
          <a:graphicData uri="http://schemas.openxmlformats.org/presentationml/2006/ole">
            <p:oleObj spid="_x0000_s11270" name="Equation" r:id="rId7" imgW="228600" imgH="406080" progId="Equation.DSMT4">
              <p:embed/>
            </p:oleObj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5014913" y="5929313"/>
          <a:ext cx="330200" cy="431800"/>
        </p:xfrm>
        <a:graphic>
          <a:graphicData uri="http://schemas.openxmlformats.org/presentationml/2006/ole">
            <p:oleObj spid="_x0000_s11271" name="Equation" r:id="rId8" imgW="164880" imgH="215640" progId="Equation.DSMT4">
              <p:embed/>
            </p:oleObj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7597775" y="2949575"/>
          <a:ext cx="1474788" cy="457200"/>
        </p:xfrm>
        <a:graphic>
          <a:graphicData uri="http://schemas.openxmlformats.org/presentationml/2006/ole">
            <p:oleObj spid="_x0000_s11272" name="Equation" r:id="rId9" imgW="736560" imgH="228600" progId="Equation.DSMT4">
              <p:embed/>
            </p:oleObj>
          </a:graphicData>
        </a:graphic>
      </p:graphicFrame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3500438" y="3643313"/>
            <a:ext cx="421481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5143500" y="5102225"/>
            <a:ext cx="27003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6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Picture 4" descr="p93-梯度和方向导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0" y="4095750"/>
            <a:ext cx="33337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课本</a:t>
            </a:r>
            <a:r>
              <a:rPr lang="en-US" altLang="zh-CN" smtClean="0">
                <a:effectLst/>
              </a:rPr>
              <a:t>P.107</a:t>
            </a:r>
            <a:r>
              <a:rPr lang="zh-CN" altLang="en-US" smtClean="0">
                <a:effectLst/>
              </a:rPr>
              <a:t>的结论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457200" y="1189038"/>
            <a:ext cx="8472488" cy="5311775"/>
          </a:xfrm>
        </p:spPr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     就是梯度在方向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上的投影．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若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  = 0</a:t>
            </a:r>
            <a:r>
              <a:rPr lang="zh-CN" altLang="en-US" smtClean="0"/>
              <a:t>，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与梯度</a:t>
            </a:r>
            <a:r>
              <a:rPr lang="zh-CN" altLang="en-US" smtClean="0">
                <a:solidFill>
                  <a:srgbClr val="FF0000"/>
                </a:solidFill>
              </a:rPr>
              <a:t>同向</a:t>
            </a:r>
            <a:r>
              <a:rPr lang="zh-CN" altLang="en-US" smtClean="0"/>
              <a:t>，则      取得</a:t>
            </a:r>
            <a:r>
              <a:rPr lang="zh-CN" altLang="en-US" smtClean="0">
                <a:solidFill>
                  <a:srgbClr val="FF0000"/>
                </a:solidFill>
              </a:rPr>
              <a:t>最大值</a:t>
            </a:r>
            <a:r>
              <a:rPr lang="zh-CN" altLang="en-US" smtClean="0"/>
              <a:t> </a:t>
            </a:r>
            <a:r>
              <a:rPr lang="en-US" altLang="zh-CN" smtClean="0"/>
              <a:t>| grad </a:t>
            </a:r>
            <a:r>
              <a:rPr lang="en-US" altLang="zh-CN" i="1" smtClean="0"/>
              <a:t>f</a:t>
            </a:r>
            <a:r>
              <a:rPr lang="en-US" altLang="zh-CN" smtClean="0"/>
              <a:t> |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表明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</a:rPr>
              <a:t>增加最快</a:t>
            </a:r>
            <a:r>
              <a:rPr lang="zh-CN" altLang="en-US" smtClean="0"/>
              <a:t>．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若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 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，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与梯度</a:t>
            </a:r>
            <a:r>
              <a:rPr lang="zh-CN" altLang="en-US" smtClean="0">
                <a:solidFill>
                  <a:srgbClr val="FF0000"/>
                </a:solidFill>
              </a:rPr>
              <a:t>反向</a:t>
            </a:r>
            <a:r>
              <a:rPr lang="zh-CN" altLang="en-US" smtClean="0"/>
              <a:t>，则</a:t>
            </a:r>
            <a:r>
              <a:rPr lang="en-US" altLang="zh-CN" smtClean="0"/>
              <a:t>      </a:t>
            </a:r>
            <a:r>
              <a:rPr lang="zh-CN" altLang="en-US" smtClean="0"/>
              <a:t>取得</a:t>
            </a:r>
            <a:r>
              <a:rPr lang="zh-CN" altLang="en-US" smtClean="0">
                <a:solidFill>
                  <a:srgbClr val="FF0000"/>
                </a:solidFill>
              </a:rPr>
              <a:t>最小值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−</a:t>
            </a:r>
            <a:r>
              <a:rPr lang="zh-CN" altLang="en-US" smtClean="0"/>
              <a:t> </a:t>
            </a:r>
            <a:r>
              <a:rPr lang="en-US" altLang="zh-CN" smtClean="0"/>
              <a:t>| grad </a:t>
            </a:r>
            <a:r>
              <a:rPr lang="en-US" altLang="zh-CN" i="1" smtClean="0"/>
              <a:t>f</a:t>
            </a:r>
            <a:r>
              <a:rPr lang="en-US" altLang="zh-CN" smtClean="0"/>
              <a:t> |</a:t>
            </a:r>
            <a:r>
              <a:rPr lang="en-US" altLang="zh-CN" smtClean="0">
                <a:solidFill>
                  <a:srgbClr val="FF0000"/>
                </a:solidFill>
              </a:rPr>
              <a:t> &lt;</a:t>
            </a:r>
            <a:r>
              <a:rPr lang="en-US" altLang="zh-CN" smtClean="0"/>
              <a:t> 0</a:t>
            </a:r>
            <a:r>
              <a:rPr lang="zh-CN" altLang="en-US" smtClean="0"/>
              <a:t> </a:t>
            </a:r>
            <a:r>
              <a:rPr lang="en-US" altLang="zh-CN" smtClean="0"/>
              <a:t>,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表明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</a:rPr>
              <a:t>减少最快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若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 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/2</a:t>
            </a:r>
            <a:r>
              <a:rPr lang="zh-CN" altLang="en-US" smtClean="0"/>
              <a:t>，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与梯度垂直，则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表明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</a:rPr>
              <a:t>的变化率等于零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方向导数与函数增减的规律：</a:t>
            </a:r>
            <a:r>
              <a:rPr lang="zh-CN" altLang="en-US" smtClean="0">
                <a:solidFill>
                  <a:srgbClr val="FF0000"/>
                </a:solidFill>
              </a:rPr>
              <a:t>正升负降．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			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hlinkClick r:id="rId4" action="ppaction://hlinksldjump"/>
              </a:rPr>
              <a:t>（推导过程）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547813" y="1143000"/>
          <a:ext cx="409575" cy="727075"/>
        </p:xfrm>
        <a:graphic>
          <a:graphicData uri="http://schemas.openxmlformats.org/presentationml/2006/ole">
            <p:oleObj spid="_x0000_s12290" name="Equation" r:id="rId5" imgW="22860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660900" y="1728788"/>
          <a:ext cx="411163" cy="730250"/>
        </p:xfrm>
        <a:graphic>
          <a:graphicData uri="http://schemas.openxmlformats.org/presentationml/2006/ole">
            <p:oleObj spid="_x0000_s12291" name="Equation" r:id="rId6" imgW="22860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660900" y="2786063"/>
          <a:ext cx="411163" cy="730250"/>
        </p:xfrm>
        <a:graphic>
          <a:graphicData uri="http://schemas.openxmlformats.org/presentationml/2006/ole">
            <p:oleObj spid="_x0000_s12292" name="Equation" r:id="rId7" imgW="228600" imgH="40608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000625" y="3913188"/>
          <a:ext cx="890588" cy="730250"/>
        </p:xfrm>
        <a:graphic>
          <a:graphicData uri="http://schemas.openxmlformats.org/presentationml/2006/ole">
            <p:oleObj spid="_x0000_s12293" name="Equation" r:id="rId8" imgW="495000" imgH="40608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003800" y="274638"/>
          <a:ext cx="2968625" cy="730250"/>
        </p:xfrm>
        <a:graphic>
          <a:graphicData uri="http://schemas.openxmlformats.org/presentationml/2006/ole">
            <p:oleObj spid="_x0000_s12294" name="Equation" r:id="rId9" imgW="1650960" imgH="40608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929313" y="1177925"/>
          <a:ext cx="2832100" cy="730250"/>
        </p:xfrm>
        <a:graphic>
          <a:graphicData uri="http://schemas.openxmlformats.org/presentationml/2006/ole">
            <p:oleObj spid="_x0000_s12295" name="Equation" r:id="rId10" imgW="1574640" imgH="406080" progId="Equation.DSMT4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7705725" y="5246688"/>
          <a:ext cx="279400" cy="355600"/>
        </p:xfrm>
        <a:graphic>
          <a:graphicData uri="http://schemas.openxmlformats.org/presentationml/2006/ole">
            <p:oleObj spid="_x0000_s12296" name="Equation" r:id="rId11" imgW="13968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推导过程</a:t>
            </a:r>
            <a:endParaRPr lang="zh-CN" altLang="en-US" dirty="0"/>
          </a:p>
        </p:txBody>
      </p:sp>
      <p:sp>
        <p:nvSpPr>
          <p:cNvPr id="5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327150" y="2471738"/>
          <a:ext cx="4835525" cy="865187"/>
        </p:xfrm>
        <a:graphic>
          <a:graphicData uri="http://schemas.openxmlformats.org/presentationml/2006/ole">
            <p:oleObj spid="_x0000_s13314" name="Equation" r:id="rId5" imgW="2412720" imgH="431640" progId="Equation.DSMT4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327150" y="3460750"/>
          <a:ext cx="5419725" cy="457200"/>
        </p:xfrm>
        <a:graphic>
          <a:graphicData uri="http://schemas.openxmlformats.org/presentationml/2006/ole">
            <p:oleObj spid="_x0000_s13315" name="Equation" r:id="rId6" imgW="2705040" imgH="228600" progId="Equation.DSMT4">
              <p:embed/>
            </p:oleObj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327150" y="4043363"/>
          <a:ext cx="6616700" cy="509587"/>
        </p:xfrm>
        <a:graphic>
          <a:graphicData uri="http://schemas.openxmlformats.org/presentationml/2006/ole">
            <p:oleObj spid="_x0000_s13316" name="Equation" r:id="rId7" imgW="3301920" imgH="253800" progId="Equation.DSMT4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57200" y="1481138"/>
          <a:ext cx="4324350" cy="865187"/>
        </p:xfrm>
        <a:graphic>
          <a:graphicData uri="http://schemas.openxmlformats.org/presentationml/2006/ole">
            <p:oleObj spid="_x0000_s13317" name="Equation" r:id="rId8" imgW="2158920" imgH="431640" progId="Equation.DSMT4">
              <p:embed/>
            </p:oleObj>
          </a:graphicData>
        </a:graphic>
      </p:graphicFrame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092325" y="3449638"/>
            <a:ext cx="416083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323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80213" y="0"/>
            <a:ext cx="2363787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327150" y="4676775"/>
          <a:ext cx="4173538" cy="484188"/>
        </p:xfrm>
        <a:graphic>
          <a:graphicData uri="http://schemas.openxmlformats.org/presentationml/2006/ole">
            <p:oleObj spid="_x0000_s13318" name="Equation" r:id="rId10" imgW="2082600" imgH="241200" progId="Equation.DSMT4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222375" y="5286375"/>
          <a:ext cx="7250113" cy="865188"/>
        </p:xfrm>
        <a:graphic>
          <a:graphicData uri="http://schemas.openxmlformats.org/presentationml/2006/ole">
            <p:oleObj spid="_x0000_s13319" name="Equation" r:id="rId11" imgW="361944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梯度的推广</a:t>
            </a:r>
            <a:r>
              <a:rPr lang="zh-CN" altLang="en-US" sz="2400" smtClean="0">
                <a:solidFill>
                  <a:srgbClr val="0000FF"/>
                </a:solidFill>
              </a:rPr>
              <a:t>（课本</a:t>
            </a:r>
            <a:r>
              <a:rPr lang="en-US" altLang="zh-CN" sz="2400" smtClean="0">
                <a:solidFill>
                  <a:srgbClr val="0000FF"/>
                </a:solidFill>
              </a:rPr>
              <a:t>P.106</a:t>
            </a:r>
            <a:r>
              <a:rPr lang="zh-CN" altLang="en-US" sz="2400" smtClean="0">
                <a:solidFill>
                  <a:srgbClr val="0000FF"/>
                </a:solidFill>
              </a:rPr>
              <a:t>及</a:t>
            </a:r>
            <a:r>
              <a:rPr lang="en-US" altLang="zh-CN" sz="2400" smtClean="0">
                <a:solidFill>
                  <a:srgbClr val="0000FF"/>
                </a:solidFill>
              </a:rPr>
              <a:t>P.108</a:t>
            </a:r>
            <a:r>
              <a:rPr lang="zh-CN" altLang="en-US" sz="2400" smtClean="0">
                <a:solidFill>
                  <a:srgbClr val="0000FF"/>
                </a:solidFill>
              </a:rPr>
              <a:t>）</a:t>
            </a:r>
            <a:endParaRPr lang="en-US" altLang="zh-CN" sz="2400" smtClean="0">
              <a:solidFill>
                <a:srgbClr val="0000FF"/>
              </a:solidFill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543925" cy="5162550"/>
          </a:xfrm>
        </p:spPr>
        <p:txBody>
          <a:bodyPr/>
          <a:lstStyle/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处的</a:t>
            </a:r>
            <a:r>
              <a:rPr lang="zh-CN" altLang="en-US" smtClean="0">
                <a:solidFill>
                  <a:srgbClr val="FF0000"/>
                </a:solidFill>
              </a:rPr>
              <a:t>梯度</a:t>
            </a:r>
          </a:p>
          <a:p>
            <a:endParaRPr lang="zh-CN" altLang="en-US" smtClean="0">
              <a:solidFill>
                <a:srgbClr val="FF0000"/>
              </a:solidFill>
            </a:endParaRPr>
          </a:p>
          <a:p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                        称为二维</a:t>
            </a:r>
            <a:r>
              <a:rPr lang="zh-CN" altLang="en-US" smtClean="0">
                <a:solidFill>
                  <a:srgbClr val="FF0000"/>
                </a:solidFill>
              </a:rPr>
              <a:t>向量微分算子</a:t>
            </a:r>
            <a:r>
              <a:rPr lang="zh-CN" altLang="en-US" smtClean="0"/>
              <a:t>或 </a:t>
            </a:r>
            <a:r>
              <a:rPr lang="en-US" altLang="zh-CN" smtClean="0">
                <a:solidFill>
                  <a:srgbClr val="FF0000"/>
                </a:solidFill>
              </a:rPr>
              <a:t>Nabla</a:t>
            </a:r>
            <a:r>
              <a:rPr lang="zh-CN" altLang="en-US" smtClean="0">
                <a:solidFill>
                  <a:srgbClr val="FF0000"/>
                </a:solidFill>
              </a:rPr>
              <a:t>算子</a:t>
            </a:r>
            <a:r>
              <a:rPr lang="zh-CN" altLang="en-US" smtClean="0"/>
              <a:t>． </a:t>
            </a:r>
            <a:endParaRPr lang="en-US" altLang="zh-CN" smtClean="0"/>
          </a:p>
          <a:p>
            <a:endParaRPr lang="en-US" altLang="zh-CN" i="1" smtClean="0"/>
          </a:p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处的</a:t>
            </a:r>
            <a:r>
              <a:rPr lang="zh-CN" altLang="en-US" smtClean="0">
                <a:solidFill>
                  <a:srgbClr val="FF0000"/>
                </a:solidFill>
              </a:rPr>
              <a:t>梯度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                                 称为三维</a:t>
            </a:r>
            <a:r>
              <a:rPr lang="zh-CN" altLang="en-US" smtClean="0">
                <a:solidFill>
                  <a:srgbClr val="FF0000"/>
                </a:solidFill>
              </a:rPr>
              <a:t>向量微分算子</a:t>
            </a:r>
            <a:r>
              <a:rPr lang="zh-CN" altLang="en-US" smtClean="0"/>
              <a:t>或 </a:t>
            </a:r>
            <a:r>
              <a:rPr lang="en-US" altLang="zh-CN" smtClean="0">
                <a:solidFill>
                  <a:srgbClr val="FF0000"/>
                </a:solidFill>
              </a:rPr>
              <a:t>Nabla</a:t>
            </a:r>
            <a:r>
              <a:rPr lang="zh-CN" altLang="en-US" smtClean="0">
                <a:solidFill>
                  <a:srgbClr val="FF0000"/>
                </a:solidFill>
              </a:rPr>
              <a:t>算子</a:t>
            </a:r>
            <a:r>
              <a:rPr lang="en-US" altLang="zh-CN" smtClean="0"/>
              <a:t>.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19300" y="2000250"/>
          <a:ext cx="5105400" cy="584200"/>
        </p:xfrm>
        <a:graphic>
          <a:graphicData uri="http://schemas.openxmlformats.org/presentationml/2006/ole">
            <p:oleObj spid="_x0000_s14338" name="Equation" r:id="rId3" imgW="255240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22300" y="4638675"/>
          <a:ext cx="7899400" cy="584200"/>
        </p:xfrm>
        <a:graphic>
          <a:graphicData uri="http://schemas.openxmlformats.org/presentationml/2006/ole">
            <p:oleObj spid="_x0000_s14339" name="Equation" r:id="rId4" imgW="3949560" imgH="29196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949450" y="2643188"/>
          <a:ext cx="5359400" cy="533400"/>
        </p:xfrm>
        <a:graphic>
          <a:graphicData uri="http://schemas.openxmlformats.org/presentationml/2006/ole">
            <p:oleObj spid="_x0000_s14340" name="Equation" r:id="rId5" imgW="2679480" imgH="26640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314450" y="3141663"/>
          <a:ext cx="1828800" cy="776287"/>
        </p:xfrm>
        <a:graphic>
          <a:graphicData uri="http://schemas.openxmlformats.org/presentationml/2006/ole">
            <p:oleObj spid="_x0000_s14341" name="Equation" r:id="rId6" imgW="1015920" imgH="43164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41325" y="5286375"/>
          <a:ext cx="8559800" cy="533400"/>
        </p:xfrm>
        <a:graphic>
          <a:graphicData uri="http://schemas.openxmlformats.org/presentationml/2006/ole">
            <p:oleObj spid="_x0000_s14342" name="Equation" r:id="rId7" imgW="4279680" imgH="26640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274763" y="5786438"/>
          <a:ext cx="2582862" cy="777875"/>
        </p:xfrm>
        <a:graphic>
          <a:graphicData uri="http://schemas.openxmlformats.org/presentationml/2006/ole">
            <p:oleObj spid="_x0000_s14343" name="Equation" r:id="rId8" imgW="1434960" imgH="431640" progId="Equation.DSMT4">
              <p:embed/>
            </p:oleObj>
          </a:graphicData>
        </a:graphic>
      </p:graphicFrame>
      <p:sp>
        <p:nvSpPr>
          <p:cNvPr id="10" name="圆角矩形 9"/>
          <p:cNvSpPr/>
          <p:nvPr/>
        </p:nvSpPr>
        <p:spPr>
          <a:xfrm>
            <a:off x="388938" y="1500188"/>
            <a:ext cx="8643937" cy="2592387"/>
          </a:xfrm>
          <a:prstGeom prst="roundRect">
            <a:avLst>
              <a:gd name="adj" fmla="val 1169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88938" y="4092575"/>
            <a:ext cx="8643937" cy="2590800"/>
          </a:xfrm>
          <a:prstGeom prst="roundRect">
            <a:avLst>
              <a:gd name="adj" fmla="val 1169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362950" cy="31940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函数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xy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3</a:t>
            </a:r>
            <a:r>
              <a:rPr lang="en-US" altLang="zh-CN" smtClean="0"/>
              <a:t> − </a:t>
            </a:r>
            <a:r>
              <a:rPr lang="en-US" altLang="zh-CN" i="1" smtClean="0"/>
              <a:t>xyz</a:t>
            </a:r>
            <a:r>
              <a:rPr lang="en-US" altLang="zh-CN" smtClean="0"/>
              <a:t>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smtClean="0"/>
              <a:t>(1, 1, 1)</a:t>
            </a:r>
            <a:r>
              <a:rPr lang="zh-CN" altLang="en-US" smtClean="0"/>
              <a:t> 处沿哪个方向的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方向导数最大？最大值是多少？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  <a:r>
              <a:rPr lang="zh-CN" altLang="en-US" smtClean="0"/>
              <a:t>函数在某点的梯度是这样一个向量，它的方向是函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数在这点的方向导数取得最大值的方向一致，它的模就等于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方向导数的最大值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P.107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pic>
        <p:nvPicPr>
          <p:cNvPr id="57349" name="Picture 5" descr="p93-梯度和方向导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0" y="4095750"/>
            <a:ext cx="33337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705725" y="5246688"/>
          <a:ext cx="279400" cy="355600"/>
        </p:xfrm>
        <a:graphic>
          <a:graphicData uri="http://schemas.openxmlformats.org/presentationml/2006/ole">
            <p:oleObj spid="_x0000_s15362" name="Equation" r:id="rId4" imgW="13968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梯度的性质</a:t>
            </a:r>
            <a:endParaRPr lang="en-US" altLang="zh-CN" smtClean="0">
              <a:effectLst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、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zh-CN" altLang="en-US" smtClean="0"/>
              <a:t>可微，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、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为常数，则</a:t>
            </a:r>
          </a:p>
          <a:p>
            <a:r>
              <a:rPr lang="en-US" altLang="zh-CN" smtClean="0"/>
              <a:t>grad 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)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smtClean="0"/>
              <a:t> grad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grad </a:t>
            </a:r>
            <a:r>
              <a:rPr lang="en-US" altLang="zh-CN" i="1" smtClean="0"/>
              <a:t>v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712913" y="2678113"/>
          <a:ext cx="6502400" cy="3251200"/>
        </p:xfrm>
        <a:graphic>
          <a:graphicData uri="http://schemas.openxmlformats.org/presentationml/2006/ole">
            <p:oleObj spid="_x0000_s16386" name="Equation" r:id="rId3" imgW="3251160" imgH="16254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600450" y="3565525"/>
            <a:ext cx="2328863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5929313" y="3565525"/>
            <a:ext cx="2357437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600450" y="4529138"/>
            <a:ext cx="4686300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600450" y="5494338"/>
            <a:ext cx="468630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梯度的性质</a:t>
            </a:r>
            <a:endParaRPr lang="en-US" altLang="zh-CN" smtClean="0">
              <a:effectLst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、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zh-CN" altLang="en-US" smtClean="0"/>
              <a:t>可微，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、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为常数，则</a:t>
            </a:r>
          </a:p>
          <a:p>
            <a:r>
              <a:rPr lang="en-US" altLang="zh-CN" smtClean="0"/>
              <a:t>grad 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)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smtClean="0"/>
              <a:t> grad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grad </a:t>
            </a:r>
            <a:r>
              <a:rPr lang="en-US" altLang="zh-CN" i="1" smtClean="0"/>
              <a:t>v</a:t>
            </a:r>
            <a:r>
              <a:rPr lang="zh-CN" altLang="en-US" smtClean="0"/>
              <a:t>．</a:t>
            </a:r>
          </a:p>
          <a:p>
            <a:r>
              <a:rPr lang="en-US" altLang="zh-CN" smtClean="0"/>
              <a:t>grad (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· </a:t>
            </a:r>
            <a:r>
              <a:rPr lang="en-US" altLang="zh-CN" i="1" smtClean="0"/>
              <a:t>v</a:t>
            </a:r>
            <a:r>
              <a:rPr lang="en-US" altLang="zh-CN" smtClean="0"/>
              <a:t>) = </a:t>
            </a:r>
            <a:r>
              <a:rPr lang="en-US" altLang="zh-CN" i="1" smtClean="0"/>
              <a:t>u</a:t>
            </a:r>
            <a:r>
              <a:rPr lang="en-US" altLang="zh-CN" smtClean="0"/>
              <a:t> grad 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v</a:t>
            </a:r>
            <a:r>
              <a:rPr lang="en-US" altLang="zh-CN" smtClean="0"/>
              <a:t> grad </a:t>
            </a:r>
            <a:r>
              <a:rPr lang="en-US" altLang="zh-CN" i="1" smtClean="0"/>
              <a:t>u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712913" y="3100388"/>
          <a:ext cx="6223000" cy="3251200"/>
        </p:xfrm>
        <a:graphic>
          <a:graphicData uri="http://schemas.openxmlformats.org/presentationml/2006/ole">
            <p:oleObj spid="_x0000_s17410" name="Equation" r:id="rId3" imgW="3111480" imgH="16254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71813" y="4000500"/>
            <a:ext cx="2411412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5483225" y="4000500"/>
            <a:ext cx="25177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071813" y="4965700"/>
            <a:ext cx="4929187" cy="898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071813" y="5929313"/>
            <a:ext cx="4929187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设有一块长方形的金属板，在一定的温度条件下，金属板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受热产生如图所示的不均匀的但稳定的温度分布．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设在金属板的某处有一只蚂蚁，问这只蚂蚁在其逃生路线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上每一点处应沿着什么方向逃生才能在最短时间内爬行到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安全的地方？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/>
              <a:t>蚂蚁在每一点处都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应沿着温度变化率最大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的方向爬行．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引例</a:t>
            </a:r>
            <a:endParaRPr lang="zh-CN" altLang="en-US" dirty="0"/>
          </a:p>
        </p:txBody>
      </p:sp>
      <p:pic>
        <p:nvPicPr>
          <p:cNvPr id="8" name="Picture 3" descr="C:\Users\cjl\Desktop\p89-蚂蚁逃生-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9550" y="4314825"/>
            <a:ext cx="51244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cjl\Desktop\p89-蚂蚁逃生-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9550" y="4314825"/>
            <a:ext cx="51244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0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1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602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801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2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梯度的性质</a:t>
            </a:r>
            <a:endParaRPr lang="en-US" altLang="zh-CN" smtClean="0">
              <a:effectLst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、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zh-CN" altLang="en-US" smtClean="0"/>
              <a:t>可微，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、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为常数，则</a:t>
            </a:r>
          </a:p>
          <a:p>
            <a:r>
              <a:rPr lang="en-US" altLang="zh-CN" smtClean="0"/>
              <a:t>grad 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)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smtClean="0"/>
              <a:t> grad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grad </a:t>
            </a:r>
            <a:r>
              <a:rPr lang="en-US" altLang="zh-CN" i="1" smtClean="0"/>
              <a:t>v</a:t>
            </a:r>
            <a:r>
              <a:rPr lang="zh-CN" altLang="en-US" smtClean="0"/>
              <a:t>．</a:t>
            </a:r>
          </a:p>
          <a:p>
            <a:r>
              <a:rPr lang="en-US" altLang="zh-CN" smtClean="0"/>
              <a:t>grad (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· </a:t>
            </a:r>
            <a:r>
              <a:rPr lang="en-US" altLang="zh-CN" i="1" smtClean="0"/>
              <a:t>v</a:t>
            </a:r>
            <a:r>
              <a:rPr lang="en-US" altLang="zh-CN" smtClean="0"/>
              <a:t>) = </a:t>
            </a:r>
            <a:r>
              <a:rPr lang="en-US" altLang="zh-CN" i="1" smtClean="0"/>
              <a:t>u</a:t>
            </a:r>
            <a:r>
              <a:rPr lang="en-US" altLang="zh-CN" smtClean="0"/>
              <a:t> grad 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v</a:t>
            </a:r>
            <a:r>
              <a:rPr lang="en-US" altLang="zh-CN" smtClean="0"/>
              <a:t> grad </a:t>
            </a:r>
            <a:r>
              <a:rPr lang="en-US" altLang="zh-CN" i="1" smtClean="0"/>
              <a:t>u</a:t>
            </a:r>
            <a:r>
              <a:rPr lang="zh-CN" altLang="en-US" smtClean="0"/>
              <a:t>．</a:t>
            </a:r>
          </a:p>
          <a:p>
            <a:r>
              <a:rPr lang="en-US" altLang="zh-CN" smtClean="0"/>
              <a:t>grad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) = </a:t>
            </a:r>
            <a:r>
              <a:rPr lang="en-US" altLang="zh-CN" i="1" smtClean="0"/>
              <a:t>f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 grad </a:t>
            </a:r>
            <a:r>
              <a:rPr lang="en-US" altLang="zh-CN" i="1" smtClean="0"/>
              <a:t>u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endParaRPr lang="en-US" altLang="zh-CN" smtClean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712913" y="3529013"/>
          <a:ext cx="7112000" cy="2336800"/>
        </p:xfrm>
        <a:graphic>
          <a:graphicData uri="http://schemas.openxmlformats.org/presentationml/2006/ole">
            <p:oleObj spid="_x0000_s18434" name="Equation" r:id="rId3" imgW="3555720" imgH="11682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314700" y="3543300"/>
            <a:ext cx="776288" cy="8985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4467225" y="3543300"/>
            <a:ext cx="776288" cy="8985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57825" y="3529013"/>
            <a:ext cx="1655763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7113588" y="3529013"/>
            <a:ext cx="1744662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3014663" y="4489450"/>
            <a:ext cx="2628900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014663" y="5451475"/>
            <a:ext cx="262890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5716588" y="5495925"/>
            <a:ext cx="3289300" cy="1219200"/>
            <a:chOff x="5716588" y="5495925"/>
            <a:chExt cx="3289300" cy="1219200"/>
          </a:xfrm>
        </p:grpSpPr>
        <p:sp>
          <p:nvSpPr>
            <p:cNvPr id="18444" name="Text Box 1036"/>
            <p:cNvSpPr txBox="1">
              <a:spLocks noChangeArrowheads="1"/>
            </p:cNvSpPr>
            <p:nvPr/>
          </p:nvSpPr>
          <p:spPr bwMode="auto">
            <a:xfrm>
              <a:off x="8666014" y="5495925"/>
              <a:ext cx="339874" cy="46207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cxnSp>
          <p:nvCxnSpPr>
            <p:cNvPr id="18445" name="直接箭头连接符 14"/>
            <p:cNvCxnSpPr>
              <a:cxnSpLocks noChangeShapeType="1"/>
              <a:stCxn id="18446" idx="3"/>
              <a:endCxn id="18447" idx="1"/>
            </p:cNvCxnSpPr>
            <p:nvPr/>
          </p:nvCxnSpPr>
          <p:spPr bwMode="auto">
            <a:xfrm>
              <a:off x="6457950" y="6105525"/>
              <a:ext cx="925513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stealth" w="lg" len="lg"/>
            </a:ln>
          </p:spPr>
        </p:cxnSp>
        <p:sp>
          <p:nvSpPr>
            <p:cNvPr id="18446" name="Text Box 1031"/>
            <p:cNvSpPr txBox="1">
              <a:spLocks noChangeArrowheads="1"/>
            </p:cNvSpPr>
            <p:nvPr/>
          </p:nvSpPr>
          <p:spPr bwMode="auto">
            <a:xfrm>
              <a:off x="5716588" y="5874738"/>
              <a:ext cx="740908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8447" name="Text Box 1034"/>
            <p:cNvSpPr txBox="1">
              <a:spLocks noChangeArrowheads="1"/>
            </p:cNvSpPr>
            <p:nvPr/>
          </p:nvSpPr>
          <p:spPr bwMode="auto">
            <a:xfrm>
              <a:off x="7383563" y="5874738"/>
              <a:ext cx="356384" cy="46187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18448" name="直接箭头连接符 17"/>
            <p:cNvCxnSpPr>
              <a:cxnSpLocks noChangeShapeType="1"/>
              <a:stCxn id="18447" idx="3"/>
              <a:endCxn id="18444" idx="1"/>
            </p:cNvCxnSpPr>
            <p:nvPr/>
          </p:nvCxnSpPr>
          <p:spPr bwMode="auto">
            <a:xfrm flipV="1">
              <a:off x="7740650" y="5727700"/>
              <a:ext cx="925513" cy="377825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stealth" w="lg" len="lg"/>
            </a:ln>
          </p:spPr>
        </p:cxnSp>
        <p:sp>
          <p:nvSpPr>
            <p:cNvPr id="18449" name="Text Box 1036"/>
            <p:cNvSpPr txBox="1">
              <a:spLocks noChangeArrowheads="1"/>
            </p:cNvSpPr>
            <p:nvPr/>
          </p:nvSpPr>
          <p:spPr bwMode="auto">
            <a:xfrm>
              <a:off x="8675279" y="6253345"/>
              <a:ext cx="321080" cy="46178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18450" name="直接箭头连接符 19"/>
            <p:cNvCxnSpPr>
              <a:cxnSpLocks noChangeShapeType="1"/>
              <a:stCxn id="18447" idx="3"/>
              <a:endCxn id="18449" idx="1"/>
            </p:cNvCxnSpPr>
            <p:nvPr/>
          </p:nvCxnSpPr>
          <p:spPr bwMode="auto">
            <a:xfrm>
              <a:off x="7740650" y="6105525"/>
              <a:ext cx="935038" cy="379413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/>
              <a:tailEnd type="stealth" w="lg" len="lg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梯度的性质</a:t>
            </a:r>
            <a:endParaRPr lang="en-US" altLang="zh-CN" smtClean="0">
              <a:effectLst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、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zh-CN" altLang="en-US" smtClean="0"/>
              <a:t>可微，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、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为常数，则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en-US" altLang="zh-CN" smtClean="0"/>
              <a:t>grad 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)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smtClean="0"/>
              <a:t> grad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grad </a:t>
            </a:r>
            <a:r>
              <a:rPr lang="en-US" altLang="zh-CN" i="1" smtClean="0"/>
              <a:t>v</a:t>
            </a:r>
            <a:r>
              <a:rPr lang="zh-CN" altLang="en-US" smtClean="0"/>
              <a:t>．</a:t>
            </a:r>
          </a:p>
          <a:p>
            <a:endParaRPr lang="en-US" altLang="zh-CN" smtClean="0"/>
          </a:p>
          <a:p>
            <a:r>
              <a:rPr lang="en-US" altLang="zh-CN" smtClean="0"/>
              <a:t>grad (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· </a:t>
            </a:r>
            <a:r>
              <a:rPr lang="en-US" altLang="zh-CN" i="1" smtClean="0"/>
              <a:t>v</a:t>
            </a:r>
            <a:r>
              <a:rPr lang="en-US" altLang="zh-CN" smtClean="0"/>
              <a:t>) = </a:t>
            </a:r>
            <a:r>
              <a:rPr lang="en-US" altLang="zh-CN" i="1" smtClean="0"/>
              <a:t>u</a:t>
            </a:r>
            <a:r>
              <a:rPr lang="en-US" altLang="zh-CN" smtClean="0"/>
              <a:t> grad 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v</a:t>
            </a:r>
            <a:r>
              <a:rPr lang="en-US" altLang="zh-CN" smtClean="0"/>
              <a:t> grad </a:t>
            </a:r>
            <a:r>
              <a:rPr lang="en-US" altLang="zh-CN" i="1" smtClean="0"/>
              <a:t>u</a:t>
            </a:r>
            <a:r>
              <a:rPr lang="zh-CN" altLang="en-US" smtClean="0"/>
              <a:t>．</a:t>
            </a:r>
          </a:p>
          <a:p>
            <a:endParaRPr lang="zh-CN" altLang="en-US" smtClean="0"/>
          </a:p>
          <a:p>
            <a:r>
              <a:rPr lang="en-US" altLang="zh-CN" smtClean="0"/>
              <a:t>grad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 = </a:t>
            </a:r>
            <a:r>
              <a:rPr lang="en-US" altLang="zh-CN" i="1" smtClean="0"/>
              <a:t>f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 grad </a:t>
            </a:r>
            <a:r>
              <a:rPr lang="en-US" altLang="zh-CN" i="1" smtClean="0"/>
              <a:t>u</a:t>
            </a:r>
            <a:r>
              <a:rPr lang="zh-CN" altLang="en-US" smtClean="0"/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梯度的性质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（结合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P.111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9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题）</a:t>
            </a:r>
            <a:endParaRPr lang="en-US" altLang="zh-CN" sz="24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、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zh-CN" altLang="en-US" smtClean="0"/>
              <a:t>可微，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、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为常数，则</a:t>
            </a:r>
          </a:p>
          <a:p>
            <a:r>
              <a:rPr lang="en-US" altLang="zh-CN" smtClean="0">
                <a:sym typeface="Symbol" pitchFamily="18" charset="2"/>
              </a:rPr>
              <a:t>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en-US" altLang="zh-CN" i="1" smtClean="0"/>
              <a:t>v</a:t>
            </a:r>
            <a:r>
              <a:rPr lang="en-US" altLang="zh-CN" smtClean="0"/>
              <a:t>) =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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</a:t>
            </a:r>
            <a:r>
              <a:rPr lang="en-US" altLang="zh-CN" i="1" smtClean="0"/>
              <a:t>v</a:t>
            </a:r>
            <a:r>
              <a:rPr lang="zh-CN" altLang="en-US" smtClean="0"/>
              <a:t>，</a:t>
            </a:r>
          </a:p>
          <a:p>
            <a:r>
              <a:rPr lang="en-US" altLang="zh-CN" smtClean="0">
                <a:sym typeface="Symbol" pitchFamily="18" charset="2"/>
              </a:rPr>
              <a:t>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· </a:t>
            </a:r>
            <a:r>
              <a:rPr lang="en-US" altLang="zh-CN" i="1" smtClean="0"/>
              <a:t>v</a:t>
            </a:r>
            <a:r>
              <a:rPr lang="en-US" altLang="zh-CN" smtClean="0"/>
              <a:t>) = </a:t>
            </a:r>
            <a:r>
              <a:rPr lang="en-US" altLang="zh-CN" i="1" smtClean="0"/>
              <a:t>u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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v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</a:t>
            </a:r>
            <a:r>
              <a:rPr lang="en-US" altLang="zh-CN" i="1" smtClean="0"/>
              <a:t>u</a:t>
            </a:r>
            <a:r>
              <a:rPr lang="zh-CN" altLang="en-US" smtClean="0"/>
              <a:t>，</a:t>
            </a: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en-US" altLang="zh-CN" smtClean="0">
                <a:sym typeface="Symbol" pitchFamily="18" charset="2"/>
              </a:rPr>
              <a:t> </a:t>
            </a: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en-US" altLang="zh-CN" smtClean="0">
                <a:sym typeface="Symbol" pitchFamily="18" charset="2"/>
              </a:rPr>
              <a:t>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) = </a:t>
            </a:r>
            <a:r>
              <a:rPr lang="en-US" altLang="zh-CN" i="1" smtClean="0"/>
              <a:t>f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</a:t>
            </a:r>
            <a:r>
              <a:rPr lang="en-US" altLang="zh-CN" i="1" smtClean="0"/>
              <a:t>u</a:t>
            </a:r>
            <a:r>
              <a:rPr lang="zh-CN" altLang="en-US" smtClean="0"/>
              <a:t>． </a:t>
            </a: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871538" y="3116263"/>
          <a:ext cx="2692400" cy="889000"/>
        </p:xfrm>
        <a:graphic>
          <a:graphicData uri="http://schemas.openxmlformats.org/presentationml/2006/ole">
            <p:oleObj spid="_x0000_s19458" name="Equation" r:id="rId3" imgW="134604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等值线相互贴近的地方，曲面较陡峭；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等值线相互分开的地方，曲面较平坦．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三、等值线的概念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P.107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pic>
        <p:nvPicPr>
          <p:cNvPr id="10" name="Picture 1" descr="J:\高等数学\pic_2\p95-等高线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81138"/>
            <a:ext cx="4191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J:\高等数学\pic_2\p95-等高线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481138"/>
            <a:ext cx="4191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 descr="J:\高等数学\pic_2\p95-等高线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1481138"/>
            <a:ext cx="4191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J:\高等数学\pic_2\p95-等高线-4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481138"/>
            <a:ext cx="4191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J:\高等数学\pic_2\p95-等高线-5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1481138"/>
            <a:ext cx="4191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6" descr="J:\高等数学\pic_2\p95-等高线-6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481138"/>
            <a:ext cx="41910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048250" y="1481138"/>
          <a:ext cx="2720975" cy="938212"/>
        </p:xfrm>
        <a:graphic>
          <a:graphicData uri="http://schemas.openxmlformats.org/presentationml/2006/ole">
            <p:oleObj spid="_x0000_s20482" name="Equation" r:id="rId8" imgW="1358640" imgH="469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048250" y="3687763"/>
          <a:ext cx="2847975" cy="936625"/>
        </p:xfrm>
        <a:graphic>
          <a:graphicData uri="http://schemas.openxmlformats.org/presentationml/2006/ole">
            <p:oleObj spid="_x0000_s20483" name="Equation" r:id="rId9" imgW="1422360" imgH="469800" progId="Equation.DSMT4">
              <p:embed/>
            </p:oleObj>
          </a:graphicData>
        </a:graphic>
      </p:graphicFrame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5400675" y="2455863"/>
            <a:ext cx="485775" cy="346075"/>
          </a:xfrm>
          <a:prstGeom prst="downArrow">
            <a:avLst>
              <a:gd name="adj1" fmla="val 50000"/>
              <a:gd name="adj2" fmla="val 28023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148013" y="1990725"/>
          <a:ext cx="1352550" cy="366713"/>
        </p:xfrm>
        <a:graphic>
          <a:graphicData uri="http://schemas.openxmlformats.org/presentationml/2006/ole">
            <p:oleObj spid="_x0000_s20484" name="Equation" r:id="rId10" imgW="749160" imgH="2030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48250" y="2838450"/>
          <a:ext cx="3000375" cy="430213"/>
        </p:xfrm>
        <a:graphic>
          <a:graphicData uri="http://schemas.openxmlformats.org/presentationml/2006/ole">
            <p:oleObj spid="_x0000_s20485" name="Equation" r:id="rId11" imgW="1498320" imgH="215640" progId="Equation.DSMT4">
              <p:embed/>
            </p:oleObj>
          </a:graphicData>
        </a:graphic>
      </p:graphicFrame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5400675" y="3305175"/>
            <a:ext cx="485775" cy="346075"/>
          </a:xfrm>
          <a:prstGeom prst="downArrow">
            <a:avLst>
              <a:gd name="adj1" fmla="val 50000"/>
              <a:gd name="adj2" fmla="val 2802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6000750" y="2482850"/>
          <a:ext cx="622300" cy="292100"/>
        </p:xfrm>
        <a:graphic>
          <a:graphicData uri="http://schemas.openxmlformats.org/presentationml/2006/ole">
            <p:oleObj spid="_x0000_s20486" name="Equation" r:id="rId12" imgW="457200" imgH="215640" progId="Equation.DSMT4">
              <p:embed/>
            </p:oleObj>
          </a:graphicData>
        </a:graphic>
      </p:graphicFrame>
      <p:pic>
        <p:nvPicPr>
          <p:cNvPr id="17" name="Picture 4" descr="C:\Users\cjl\Desktop\pic_2\p95-最陡的上升路线-1.bm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953000" y="1481138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30"/>
          <p:cNvGrpSpPr>
            <a:grpSpLocks/>
          </p:cNvGrpSpPr>
          <p:nvPr/>
        </p:nvGrpSpPr>
        <p:grpSpPr bwMode="auto">
          <a:xfrm>
            <a:off x="5111750" y="3321050"/>
            <a:ext cx="1568450" cy="107950"/>
            <a:chOff x="5111822" y="3321000"/>
            <a:chExt cx="1568442" cy="108000"/>
          </a:xfrm>
        </p:grpSpPr>
        <p:cxnSp>
          <p:nvCxnSpPr>
            <p:cNvPr id="29" name="直接连接符 28"/>
            <p:cNvCxnSpPr/>
            <p:nvPr/>
          </p:nvCxnSpPr>
          <p:spPr>
            <a:xfrm rot="5400000" flipH="1" flipV="1">
              <a:off x="5906362" y="2629669"/>
              <a:ext cx="1588" cy="1476367"/>
            </a:xfrm>
            <a:prstGeom prst="line">
              <a:avLst/>
            </a:prstGeom>
            <a:ln w="28575" cmpd="sng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5111822" y="3321000"/>
              <a:ext cx="107949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321491" y="3321000"/>
              <a:ext cx="107949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572315" y="3321000"/>
              <a:ext cx="107949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等值线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0000FF"/>
                </a:solidFill>
              </a:rPr>
              <a:t>等值线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 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上一点且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 </a:t>
            </a:r>
            <a:r>
              <a:rPr lang="en-US" altLang="zh-CN" smtClean="0"/>
              <a:t>(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/>
              <a:t>，则 </a:t>
            </a:r>
          </a:p>
          <a:p>
            <a:endParaRPr lang="zh-CN" altLang="en-US" smtClean="0"/>
          </a:p>
          <a:p>
            <a:r>
              <a:rPr lang="zh-CN" altLang="en-US" smtClean="0"/>
              <a:t>过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点的</a:t>
            </a:r>
            <a:r>
              <a:rPr lang="zh-CN" altLang="en-US" smtClean="0">
                <a:solidFill>
                  <a:srgbClr val="0000FF"/>
                </a:solidFill>
              </a:rPr>
              <a:t>切向量</a:t>
            </a:r>
            <a:r>
              <a:rPr lang="zh-CN" altLang="en-US" smtClean="0"/>
              <a:t>为                                         即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过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点的</a:t>
            </a:r>
            <a:r>
              <a:rPr lang="zh-CN" altLang="en-US" smtClean="0">
                <a:solidFill>
                  <a:srgbClr val="FF0000"/>
                </a:solidFill>
              </a:rPr>
              <a:t>法向量</a:t>
            </a:r>
            <a:r>
              <a:rPr lang="zh-CN" altLang="en-US" smtClean="0"/>
              <a:t>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P.108</a:t>
            </a:r>
            <a:r>
              <a:rPr lang="zh-CN" altLang="en-US" smtClean="0">
                <a:solidFill>
                  <a:srgbClr val="0000FF"/>
                </a:solidFill>
              </a:rPr>
              <a:t>的结论：</a:t>
            </a:r>
          </a:p>
          <a:p>
            <a:pPr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zh-CN" altLang="en-US" smtClean="0"/>
              <a:t>函数在一点的梯度方向与等值线在该点</a:t>
            </a:r>
          </a:p>
          <a:p>
            <a:pPr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 smtClean="0"/>
              <a:t>	的一个法线方向相同；</a:t>
            </a:r>
          </a:p>
          <a:p>
            <a:pPr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zh-CN" altLang="en-US" smtClean="0"/>
              <a:t>梯度的指向从</a:t>
            </a:r>
            <a:r>
              <a:rPr lang="zh-CN" altLang="en-US" smtClean="0">
                <a:solidFill>
                  <a:srgbClr val="0000FF"/>
                </a:solidFill>
              </a:rPr>
              <a:t>数值较低</a:t>
            </a:r>
            <a:r>
              <a:rPr lang="zh-CN" altLang="en-US" smtClean="0"/>
              <a:t>的等值线指向</a:t>
            </a:r>
            <a:r>
              <a:rPr lang="zh-CN" altLang="en-US" smtClean="0">
                <a:solidFill>
                  <a:srgbClr val="0000FF"/>
                </a:solidFill>
              </a:rPr>
              <a:t>数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Clr>
                <a:srgbClr val="FF0000"/>
              </a:buClr>
              <a:buSzTx/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zh-CN" altLang="en-US" smtClean="0">
                <a:solidFill>
                  <a:srgbClr val="0000FF"/>
                </a:solidFill>
              </a:rPr>
              <a:t>值较高</a:t>
            </a:r>
            <a:r>
              <a:rPr lang="zh-CN" altLang="en-US" smtClean="0"/>
              <a:t>的等值线</a:t>
            </a:r>
            <a:r>
              <a:rPr lang="zh-CN" altLang="en-US" sz="1800" smtClean="0"/>
              <a:t>．</a:t>
            </a:r>
            <a:r>
              <a:rPr lang="zh-CN" altLang="en-US" smtClean="0">
                <a:solidFill>
                  <a:srgbClr val="FF0000"/>
                </a:solidFill>
              </a:rPr>
              <a:t>（此时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SzTx/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	</a:t>
            </a:r>
            <a:r>
              <a:rPr lang="zh-CN" altLang="en-US" smtClean="0">
                <a:solidFill>
                  <a:srgbClr val="FF0000"/>
                </a:solidFill>
              </a:rPr>
              <a:t>梯度就是函数增长最快的方向． ）</a:t>
            </a:r>
            <a:endParaRPr lang="zh-CN" altLang="en-US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516313" y="2205038"/>
          <a:ext cx="2970212" cy="936625"/>
        </p:xfrm>
        <a:graphic>
          <a:graphicData uri="http://schemas.openxmlformats.org/presentationml/2006/ole">
            <p:oleObj spid="_x0000_s21506" name="Equation" r:id="rId4" imgW="1650960" imgH="52056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571875" y="3214688"/>
          <a:ext cx="3429000" cy="525462"/>
        </p:xfrm>
        <a:graphic>
          <a:graphicData uri="http://schemas.openxmlformats.org/presentationml/2006/ole">
            <p:oleObj spid="_x0000_s21507" name="Equation" r:id="rId5" imgW="1904760" imgH="29196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904038" y="2357438"/>
          <a:ext cx="2168525" cy="523875"/>
        </p:xfrm>
        <a:graphic>
          <a:graphicData uri="http://schemas.openxmlformats.org/presentationml/2006/ole">
            <p:oleObj spid="_x0000_s21508" name="Equation" r:id="rId6" imgW="1206360" imgH="291960" progId="Equation.DSMT4">
              <p:embed/>
            </p:oleObj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568825" y="2170113"/>
            <a:ext cx="1887538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 flipH="1">
            <a:off x="6456363" y="2170113"/>
            <a:ext cx="2579687" cy="1008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23"/>
          <p:cNvGrpSpPr>
            <a:grpSpLocks/>
          </p:cNvGrpSpPr>
          <p:nvPr/>
        </p:nvGrpSpPr>
        <p:grpSpPr bwMode="auto">
          <a:xfrm>
            <a:off x="2357438" y="323850"/>
            <a:ext cx="6000750" cy="1176338"/>
            <a:chOff x="2357422" y="323850"/>
            <a:chExt cx="6000792" cy="1176324"/>
          </a:xfrm>
        </p:grpSpPr>
        <p:sp>
          <p:nvSpPr>
            <p:cNvPr id="21520" name="AutoShape 5"/>
            <p:cNvSpPr>
              <a:spLocks noChangeArrowheads="1"/>
            </p:cNvSpPr>
            <p:nvPr/>
          </p:nvSpPr>
          <p:spPr bwMode="auto">
            <a:xfrm>
              <a:off x="2357422" y="323850"/>
              <a:ext cx="6000792" cy="117632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30000"/>
                </a:spcBef>
              </a:pPr>
              <a:endParaRPr lang="en-US" altLang="zh-CN" sz="2400" b="1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grpSp>
          <p:nvGrpSpPr>
            <p:cNvPr id="21521" name="组合 22"/>
            <p:cNvGrpSpPr>
              <a:grpSpLocks/>
            </p:cNvGrpSpPr>
            <p:nvPr/>
          </p:nvGrpSpPr>
          <p:grpSpPr bwMode="auto">
            <a:xfrm>
              <a:off x="2428860" y="401638"/>
              <a:ext cx="5657850" cy="1015663"/>
              <a:chOff x="2428860" y="401638"/>
              <a:chExt cx="5657850" cy="1015663"/>
            </a:xfrm>
          </p:grpSpPr>
          <p:grpSp>
            <p:nvGrpSpPr>
              <p:cNvPr id="21522" name="组合 7"/>
              <p:cNvGrpSpPr>
                <a:grpSpLocks/>
              </p:cNvGrpSpPr>
              <p:nvPr/>
            </p:nvGrpSpPr>
            <p:grpSpPr bwMode="auto">
              <a:xfrm>
                <a:off x="2428860" y="452438"/>
                <a:ext cx="5657850" cy="914400"/>
                <a:chOff x="2000232" y="1600196"/>
                <a:chExt cx="5657892" cy="914400"/>
              </a:xfrm>
            </p:grpSpPr>
            <p:sp>
              <p:nvSpPr>
                <p:cNvPr id="21524" name="矩形 8"/>
                <p:cNvSpPr>
                  <a:spLocks noChangeArrowheads="1"/>
                </p:cNvSpPr>
                <p:nvPr/>
              </p:nvSpPr>
              <p:spPr bwMode="auto">
                <a:xfrm>
                  <a:off x="2000232" y="1826564"/>
                  <a:ext cx="152158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>
                      <a:solidFill>
                        <a:srgbClr val="00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(</a:t>
                  </a:r>
                  <a:r>
                    <a:rPr lang="en-US" altLang="zh-CN" sz="2400" b="1" i="1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, </a:t>
                  </a:r>
                  <a:r>
                    <a:rPr lang="en-US" altLang="zh-CN" sz="2400" b="1" i="1">
                      <a:solidFill>
                        <a:srgbClr val="000000"/>
                      </a:solidFill>
                      <a:latin typeface="Times New Roman" pitchFamily="18" charset="0"/>
                    </a:rPr>
                    <a:t>y</a:t>
                  </a:r>
                  <a:r>
                    <a:rPr lang="en-US" altLang="zh-CN" sz="2400" b="1">
                      <a:solidFill>
                        <a:srgbClr val="000000"/>
                      </a:solidFill>
                      <a:latin typeface="Times New Roman" pitchFamily="18" charset="0"/>
                    </a:rPr>
                    <a:t>) = 0</a:t>
                  </a:r>
                  <a:endParaRPr lang="zh-CN" altLang="en-US"/>
                </a:p>
              </p:txBody>
            </p:sp>
            <p:graphicFrame>
              <p:nvGraphicFramePr>
                <p:cNvPr id="21510" name="Object 12"/>
                <p:cNvGraphicFramePr>
                  <a:graphicFrameLocks noChangeAspect="1"/>
                </p:cNvGraphicFramePr>
                <p:nvPr/>
              </p:nvGraphicFramePr>
              <p:xfrm>
                <a:off x="6186512" y="1600196"/>
                <a:ext cx="1471612" cy="914400"/>
              </p:xfrm>
              <a:graphic>
                <a:graphicData uri="http://schemas.openxmlformats.org/presentationml/2006/ole">
                  <p:oleObj spid="_x0000_s21510" name="Equation" r:id="rId7" imgW="736560" imgH="457200" progId="Equation.DSMT4">
                    <p:embed/>
                  </p:oleObj>
                </a:graphicData>
              </a:graphic>
            </p:graphicFrame>
            <p:cxnSp>
              <p:nvCxnSpPr>
                <p:cNvPr id="18" name="直接箭头连接符 17"/>
                <p:cNvCxnSpPr/>
                <p:nvPr/>
              </p:nvCxnSpPr>
              <p:spPr bwMode="auto">
                <a:xfrm>
                  <a:off x="3630618" y="2057389"/>
                  <a:ext cx="2519399" cy="0"/>
                </a:xfrm>
                <a:prstGeom prst="straightConnector1">
                  <a:avLst/>
                </a:prstGeom>
                <a:ln w="28575">
                  <a:solidFill>
                    <a:srgbClr val="0000FF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523" name="矩形 10"/>
              <p:cNvSpPr>
                <a:spLocks noChangeArrowheads="1"/>
              </p:cNvSpPr>
              <p:nvPr/>
            </p:nvSpPr>
            <p:spPr bwMode="auto">
              <a:xfrm>
                <a:off x="4087798" y="401638"/>
                <a:ext cx="2350322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rgbClr val="FF0000"/>
                    </a:solidFill>
                    <a:latin typeface="Times New Roman" pitchFamily="18" charset="0"/>
                  </a:rPr>
                  <a:t>在一定的条件下</a:t>
                </a:r>
                <a:endParaRPr lang="en-US" altLang="zh-CN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400" b="1" i="1">
                    <a:solidFill>
                      <a:srgbClr val="FF0000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</a:rPr>
                  <a:t> = </a:t>
                </a:r>
                <a:r>
                  <a:rPr lang="en-US" altLang="zh-CN" sz="2400" b="1" i="1">
                    <a:solidFill>
                      <a:srgbClr val="FF0000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</a:rPr>
                  <a:t>(</a:t>
                </a:r>
                <a:r>
                  <a:rPr lang="en-US" altLang="zh-CN" sz="2400" b="1" i="1">
                    <a:solidFill>
                      <a:srgbClr val="FF0000"/>
                    </a:solidFill>
                    <a:latin typeface="Times New Roman" pitchFamily="18" charset="0"/>
                  </a:rPr>
                  <a:t>x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itchFamily="18" charset="0"/>
                  </a:rPr>
                  <a:t>)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itchFamily="18" charset="0"/>
                  </a:rPr>
                  <a:t> 存在</a:t>
                </a:r>
                <a:endParaRPr lang="en-US" altLang="zh-CN" sz="24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组合 19"/>
          <p:cNvGrpSpPr>
            <a:grpSpLocks/>
          </p:cNvGrpSpPr>
          <p:nvPr/>
        </p:nvGrpSpPr>
        <p:grpSpPr bwMode="auto">
          <a:xfrm>
            <a:off x="6229350" y="4267200"/>
            <a:ext cx="2914650" cy="2590800"/>
            <a:chOff x="6229350" y="4267200"/>
            <a:chExt cx="2914650" cy="2590800"/>
          </a:xfrm>
        </p:grpSpPr>
        <p:pic>
          <p:nvPicPr>
            <p:cNvPr id="21518" name="Picture 4" descr="C:\Users\cjl\Desktop\pic_2\p95-图9-7-5.bmp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6229350" y="4267200"/>
              <a:ext cx="2914650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7542213" y="5702300"/>
              <a:ext cx="244475" cy="307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400" b="1" baseline="-25000" dirty="0">
                  <a:latin typeface="+mj-lt"/>
                </a:rPr>
                <a:t>0</a:t>
              </a:r>
              <a:endParaRPr lang="zh-CN" altLang="en-US" sz="1400" b="1" dirty="0">
                <a:latin typeface="+mj-lt"/>
              </a:endParaRPr>
            </a:p>
          </p:txBody>
        </p:sp>
      </p:grpSp>
      <p:sp>
        <p:nvSpPr>
          <p:cNvPr id="22" name="矩形 4"/>
          <p:cNvSpPr>
            <a:spLocks noChangeArrowheads="1"/>
          </p:cNvSpPr>
          <p:nvPr/>
        </p:nvSpPr>
        <p:spPr bwMode="auto">
          <a:xfrm>
            <a:off x="3429000" y="5470525"/>
            <a:ext cx="806450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264025" y="5392738"/>
          <a:ext cx="1636713" cy="608012"/>
        </p:xfrm>
        <a:graphic>
          <a:graphicData uri="http://schemas.openxmlformats.org/presentationml/2006/ole">
            <p:oleObj spid="_x0000_s21509" name="Equation" r:id="rId9" imgW="10918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  <p:bldP spid="1537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最陡的上升路线</a:t>
            </a:r>
            <a:endParaRPr lang="zh-CN" altLang="en-US" dirty="0"/>
          </a:p>
        </p:txBody>
      </p:sp>
      <p:pic>
        <p:nvPicPr>
          <p:cNvPr id="28675" name="Picture 4" descr="C:\Users\cjl\Desktop\pic_2\p95-最陡的上升路线-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1481138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Users\cjl\Desktop\pic_2\p95-最陡的上升路线-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0" y="1481138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C:\Users\cjl\Desktop\pic_2\p95-最陡的上升路线-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76500" y="1481138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C:\Users\cjl\Desktop\pic_2\p95-最陡的上升路线-4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76500" y="1481138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 descr="C:\Users\cjl\Desktop\pic_2\p95-最陡的上升路线-5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6500" y="1481138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椭圆 14"/>
          <p:cNvSpPr>
            <a:spLocks noChangeAspect="1"/>
          </p:cNvSpPr>
          <p:nvPr/>
        </p:nvSpPr>
        <p:spPr>
          <a:xfrm>
            <a:off x="4429125" y="30289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4186238" y="30289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3963988" y="30781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784600" y="31956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421063" y="36068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0" name="Picture 9" descr="C:\Users\cjl\Desktop\pic_2\p95-最陡的上升路线-6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76500" y="1481138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" descr="C:\Users\cjl\Desktop\pic_2\p95-最陡的上升路线-7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76500" y="1481138"/>
            <a:ext cx="419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数量场和向量场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如果对于空间区域 </a:t>
            </a:r>
            <a:r>
              <a:rPr lang="en-US" altLang="zh-CN" i="1" smtClean="0"/>
              <a:t>G</a:t>
            </a:r>
            <a:r>
              <a:rPr lang="zh-CN" altLang="en-US" smtClean="0"/>
              <a:t> 内任意一点 </a:t>
            </a:r>
            <a:r>
              <a:rPr lang="en-US" altLang="zh-CN" i="1" smtClean="0"/>
              <a:t>M</a:t>
            </a:r>
            <a:r>
              <a:rPr lang="zh-CN" altLang="en-US" smtClean="0"/>
              <a:t>，都有一个确定的</a:t>
            </a:r>
            <a:r>
              <a:rPr lang="zh-CN" altLang="en-US" smtClean="0">
                <a:solidFill>
                  <a:srgbClr val="FF0000"/>
                </a:solidFill>
              </a:rPr>
              <a:t>数量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M</a:t>
            </a:r>
            <a:r>
              <a:rPr lang="en-US" altLang="zh-CN" smtClean="0"/>
              <a:t>)</a:t>
            </a:r>
            <a:r>
              <a:rPr lang="zh-CN" altLang="en-US" smtClean="0"/>
              <a:t>与之对应，则称此空间区域 </a:t>
            </a:r>
            <a:r>
              <a:rPr lang="en-US" altLang="zh-CN" i="1" smtClean="0"/>
              <a:t>G</a:t>
            </a:r>
            <a:r>
              <a:rPr lang="zh-CN" altLang="en-US" smtClean="0"/>
              <a:t> 内确定了一个</a:t>
            </a:r>
            <a:r>
              <a:rPr lang="zh-CN" altLang="en-US" smtClean="0">
                <a:solidFill>
                  <a:srgbClr val="FF0000"/>
                </a:solidFill>
              </a:rPr>
              <a:t>数量场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常见的数量场有温度场、密度场等．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如果对于空间区域 </a:t>
            </a:r>
            <a:r>
              <a:rPr lang="en-US" altLang="zh-CN" i="1" smtClean="0"/>
              <a:t>G</a:t>
            </a:r>
            <a:r>
              <a:rPr lang="zh-CN" altLang="en-US" smtClean="0"/>
              <a:t> 内任意一点 </a:t>
            </a:r>
            <a:r>
              <a:rPr lang="en-US" altLang="zh-CN" i="1" smtClean="0"/>
              <a:t>M</a:t>
            </a:r>
            <a:r>
              <a:rPr lang="zh-CN" altLang="en-US" smtClean="0"/>
              <a:t>，都有一个确定的</a:t>
            </a:r>
            <a:r>
              <a:rPr lang="zh-CN" altLang="en-US" smtClean="0">
                <a:solidFill>
                  <a:srgbClr val="0000FF"/>
                </a:solidFill>
              </a:rPr>
              <a:t>向量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M</a:t>
            </a:r>
            <a:r>
              <a:rPr lang="en-US" altLang="zh-CN" smtClean="0"/>
              <a:t>)</a:t>
            </a:r>
            <a:r>
              <a:rPr lang="zh-CN" altLang="en-US" smtClean="0"/>
              <a:t>与之对应，则称此空间区域 </a:t>
            </a:r>
            <a:r>
              <a:rPr lang="en-US" altLang="zh-CN" i="1" smtClean="0"/>
              <a:t>G</a:t>
            </a:r>
            <a:r>
              <a:rPr lang="zh-CN" altLang="en-US" smtClean="0"/>
              <a:t> 内确定了一个</a:t>
            </a:r>
            <a:r>
              <a:rPr lang="zh-CN" altLang="en-US" smtClean="0">
                <a:solidFill>
                  <a:srgbClr val="0000FF"/>
                </a:solidFill>
              </a:rPr>
              <a:t>向量场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常见的向量场有引力场、静电场、速度场等．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四、场的概念</a:t>
            </a:r>
            <a:endParaRPr lang="zh-CN" altLang="en-US" dirty="0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3735388" y="323850"/>
            <a:ext cx="5233987" cy="1042988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Calibri" pitchFamily="34" charset="0"/>
              </a:rPr>
              <a:t>数量场</a:t>
            </a: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</a:rPr>
              <a:t>的本质就是多元数量值函数．</a:t>
            </a:r>
            <a:endParaRPr lang="en-US" altLang="zh-CN" sz="2400" b="1">
              <a:solidFill>
                <a:srgbClr val="000000"/>
              </a:solidFill>
              <a:latin typeface="Calibri" pitchFamily="34" charset="0"/>
            </a:endParaRPr>
          </a:p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Calibri" pitchFamily="34" charset="0"/>
              </a:rPr>
              <a:t>向量场</a:t>
            </a:r>
            <a:r>
              <a:rPr lang="zh-CN" altLang="en-US" sz="2400" b="1">
                <a:solidFill>
                  <a:srgbClr val="000000"/>
                </a:solidFill>
                <a:latin typeface="Calibri" pitchFamily="34" charset="0"/>
              </a:rPr>
              <a:t>的本质就是多元向量值函数．</a:t>
            </a:r>
            <a:endParaRPr lang="en-US" altLang="zh-CN" sz="2400" b="1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M</a:t>
            </a:r>
            <a:r>
              <a:rPr lang="en-US" altLang="zh-CN" smtClean="0"/>
              <a:t>)</a:t>
            </a:r>
            <a:r>
              <a:rPr lang="zh-CN" altLang="en-US" smtClean="0"/>
              <a:t> 表示一个数量场，则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grad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M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 确定的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向量场称为</a:t>
            </a:r>
            <a:r>
              <a:rPr lang="zh-CN" altLang="en-US" smtClean="0">
                <a:solidFill>
                  <a:srgbClr val="FF0000"/>
                </a:solidFill>
              </a:rPr>
              <a:t>梯度场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势场</a:t>
            </a:r>
            <a:r>
              <a:rPr lang="zh-CN" altLang="en-US" smtClean="0"/>
              <a:t>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M</a:t>
            </a:r>
            <a:r>
              <a:rPr lang="en-US" altLang="zh-CN" smtClean="0"/>
              <a:t>)</a:t>
            </a:r>
            <a:r>
              <a:rPr lang="zh-CN" altLang="en-US" smtClean="0"/>
              <a:t> 称为该向量场的</a:t>
            </a:r>
            <a:r>
              <a:rPr lang="zh-CN" altLang="en-US" smtClean="0">
                <a:solidFill>
                  <a:srgbClr val="FF0000"/>
                </a:solidFill>
              </a:rPr>
              <a:t>势函数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势场一定是向量场，反之不然．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稳定场和不稳定场</a:t>
            </a:r>
            <a:r>
              <a:rPr lang="zh-CN" altLang="en-US" smtClean="0">
                <a:solidFill>
                  <a:srgbClr val="FF0000"/>
                </a:solidFill>
              </a:rPr>
              <a:t>（补充内容）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如果场不随时间而变化，则称这类场为</a:t>
            </a:r>
            <a:r>
              <a:rPr lang="zh-CN" altLang="en-US" smtClean="0">
                <a:solidFill>
                  <a:srgbClr val="FF0000"/>
                </a:solidFill>
              </a:rPr>
              <a:t>稳定场</a:t>
            </a:r>
            <a:r>
              <a:rPr lang="zh-CN" altLang="en-US" smtClean="0"/>
              <a:t>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反之，称为</a:t>
            </a:r>
            <a:r>
              <a:rPr lang="zh-CN" altLang="en-US" smtClean="0">
                <a:solidFill>
                  <a:srgbClr val="FF0000"/>
                </a:solidFill>
              </a:rPr>
              <a:t>非稳定场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四、场的概念（续）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9 − 7</a:t>
            </a:r>
          </a:p>
          <a:p>
            <a:pPr lvl="1"/>
            <a:r>
              <a:rPr lang="en-US" altLang="zh-CN" smtClean="0"/>
              <a:t>1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4</a:t>
            </a:r>
          </a:p>
          <a:p>
            <a:pPr lvl="1"/>
            <a:r>
              <a:rPr lang="en-US" altLang="zh-CN" smtClean="0"/>
              <a:t>10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二元函数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处的关于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 的偏导数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反映函数在</a:t>
            </a:r>
            <a:r>
              <a:rPr lang="zh-CN" altLang="en-US" smtClean="0">
                <a:solidFill>
                  <a:srgbClr val="FF0000"/>
                </a:solidFill>
              </a:rPr>
              <a:t>水平方向</a:t>
            </a:r>
            <a:r>
              <a:rPr lang="zh-CN" altLang="en-US" smtClean="0"/>
              <a:t>（横轴方向）上的变化率．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反映函数在</a:t>
            </a:r>
            <a:r>
              <a:rPr lang="zh-CN" altLang="en-US" smtClean="0">
                <a:solidFill>
                  <a:srgbClr val="FF0000"/>
                </a:solidFill>
              </a:rPr>
              <a:t>垂直方向</a:t>
            </a:r>
            <a:r>
              <a:rPr lang="zh-CN" altLang="en-US" smtClean="0"/>
              <a:t>（纵轴方向）上的变化率．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如何定义函数在斜方向上的变化率？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问题的提出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168525" y="2014538"/>
          <a:ext cx="4805363" cy="814387"/>
        </p:xfrm>
        <a:graphic>
          <a:graphicData uri="http://schemas.openxmlformats.org/presentationml/2006/ole">
            <p:oleObj spid="_x0000_s1026" name="Equation" r:id="rId3" imgW="2400120" imgH="406080" progId="Equation.DSMT4">
              <p:embed/>
            </p:oleObj>
          </a:graphicData>
        </a:graphic>
      </p:graphicFrame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6137275" y="4286250"/>
            <a:ext cx="2876550" cy="2286000"/>
            <a:chOff x="5928669" y="3000372"/>
            <a:chExt cx="2877194" cy="228601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5928669" y="4929197"/>
              <a:ext cx="2786687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rot="5400000" flipH="1" flipV="1">
              <a:off x="5227078" y="4106867"/>
              <a:ext cx="2214577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7" name="Object 4"/>
            <p:cNvGraphicFramePr>
              <a:graphicFrameLocks noChangeAspect="1"/>
            </p:cNvGraphicFramePr>
            <p:nvPr/>
          </p:nvGraphicFramePr>
          <p:xfrm>
            <a:off x="6019036" y="4929198"/>
            <a:ext cx="330200" cy="357188"/>
          </p:xfrm>
          <a:graphic>
            <a:graphicData uri="http://schemas.openxmlformats.org/presentationml/2006/ole">
              <p:oleObj spid="_x0000_s1027" name="Equation" r:id="rId4" imgW="164880" imgH="177480" progId="Equation.DSMT4">
                <p:embed/>
              </p:oleObj>
            </a:graphicData>
          </a:graphic>
        </p:graphicFrame>
        <p:graphicFrame>
          <p:nvGraphicFramePr>
            <p:cNvPr id="1028" name="Object 5"/>
            <p:cNvGraphicFramePr>
              <a:graphicFrameLocks noChangeAspect="1"/>
            </p:cNvGraphicFramePr>
            <p:nvPr/>
          </p:nvGraphicFramePr>
          <p:xfrm>
            <a:off x="8526463" y="5006986"/>
            <a:ext cx="279400" cy="279400"/>
          </p:xfrm>
          <a:graphic>
            <a:graphicData uri="http://schemas.openxmlformats.org/presentationml/2006/ole">
              <p:oleObj spid="_x0000_s1028" name="Equation" r:id="rId5" imgW="139680" imgH="139680" progId="Equation.DSMT4">
                <p:embed/>
              </p:oleObj>
            </a:graphicData>
          </a:graphic>
        </p:graphicFrame>
        <p:graphicFrame>
          <p:nvGraphicFramePr>
            <p:cNvPr id="1029" name="Object 6"/>
            <p:cNvGraphicFramePr>
              <a:graphicFrameLocks noChangeAspect="1"/>
            </p:cNvGraphicFramePr>
            <p:nvPr/>
          </p:nvGraphicFramePr>
          <p:xfrm>
            <a:off x="5950888" y="3000372"/>
            <a:ext cx="279400" cy="330200"/>
          </p:xfrm>
          <a:graphic>
            <a:graphicData uri="http://schemas.openxmlformats.org/presentationml/2006/ole">
              <p:oleObj spid="_x0000_s1029" name="Equation" r:id="rId6" imgW="139680" imgH="164880" progId="Equation.DSMT4">
                <p:embed/>
              </p:oleObj>
            </a:graphicData>
          </a:graphic>
        </p:graphicFrame>
      </p:grpSp>
      <p:cxnSp>
        <p:nvCxnSpPr>
          <p:cNvPr id="12" name="直接连接符 11"/>
          <p:cNvCxnSpPr/>
          <p:nvPr/>
        </p:nvCxnSpPr>
        <p:spPr>
          <a:xfrm>
            <a:off x="6043613" y="5257800"/>
            <a:ext cx="2879725" cy="15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12"/>
          <p:cNvGrpSpPr>
            <a:grpSpLocks/>
          </p:cNvGrpSpPr>
          <p:nvPr/>
        </p:nvGrpSpPr>
        <p:grpSpPr bwMode="auto">
          <a:xfrm>
            <a:off x="7366000" y="5200650"/>
            <a:ext cx="1096963" cy="619125"/>
            <a:chOff x="7157834" y="3914998"/>
            <a:chExt cx="1098566" cy="618222"/>
          </a:xfrm>
        </p:grpSpPr>
        <p:sp>
          <p:nvSpPr>
            <p:cNvPr id="1040" name="矩形 13"/>
            <p:cNvSpPr>
              <a:spLocks noChangeArrowheads="1"/>
            </p:cNvSpPr>
            <p:nvPr/>
          </p:nvSpPr>
          <p:spPr bwMode="auto">
            <a:xfrm>
              <a:off x="7157834" y="4071940"/>
              <a:ext cx="1098566" cy="46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/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7286610" y="3914998"/>
              <a:ext cx="108108" cy="107793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>
            <a:off x="7678738" y="5257800"/>
            <a:ext cx="714375" cy="1588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708775" y="5257800"/>
            <a:ext cx="714375" cy="1588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17"/>
          <p:cNvGrpSpPr>
            <a:grpSpLocks/>
          </p:cNvGrpSpPr>
          <p:nvPr/>
        </p:nvGrpSpPr>
        <p:grpSpPr bwMode="auto">
          <a:xfrm>
            <a:off x="6569075" y="4600575"/>
            <a:ext cx="1728788" cy="708025"/>
            <a:chOff x="6360935" y="3314260"/>
            <a:chExt cx="1728068" cy="708738"/>
          </a:xfrm>
        </p:grpSpPr>
        <p:sp>
          <p:nvSpPr>
            <p:cNvPr id="1038" name="矩形 18"/>
            <p:cNvSpPr>
              <a:spLocks noChangeArrowheads="1"/>
            </p:cNvSpPr>
            <p:nvPr/>
          </p:nvSpPr>
          <p:spPr bwMode="auto">
            <a:xfrm>
              <a:off x="6360935" y="3314260"/>
              <a:ext cx="1728068" cy="462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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/>
            </a:p>
          </p:txBody>
        </p:sp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6489469" y="3914939"/>
              <a:ext cx="107905" cy="10805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362950" cy="46355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设函数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的某一邻域内有定义</a:t>
            </a:r>
            <a:r>
              <a:rPr lang="en-US" altLang="zh-CN" smtClean="0"/>
              <a:t>,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为从点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zh-CN" altLang="en-US" smtClean="0"/>
              <a:t> 引出的射线，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i="1" smtClean="0"/>
              <a:t> </a:t>
            </a:r>
            <a:r>
              <a:rPr lang="en-US" altLang="zh-CN" smtClean="0"/>
              <a:t>+</a:t>
            </a:r>
            <a:r>
              <a:rPr lang="en-US" altLang="zh-CN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n-US" altLang="zh-CN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为射线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上且含于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邻域内的一点，令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若                                                                                            存在</a:t>
            </a:r>
            <a:r>
              <a:rPr lang="en-US" altLang="zh-CN" smtClean="0"/>
              <a:t>,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则该极限值称为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zh-CN" altLang="en-US" smtClean="0"/>
              <a:t> 处沿方向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方向导数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记为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一、方向导数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774825" y="1285875"/>
          <a:ext cx="5594350" cy="814388"/>
        </p:xfrm>
        <a:graphic>
          <a:graphicData uri="http://schemas.openxmlformats.org/presentationml/2006/ole">
            <p:oleObj spid="_x0000_s2050" name="Equation" r:id="rId5" imgW="27939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132138" y="3286125"/>
          <a:ext cx="3481387" cy="587375"/>
        </p:xfrm>
        <a:graphic>
          <a:graphicData uri="http://schemas.openxmlformats.org/presentationml/2006/ole">
            <p:oleObj spid="_x0000_s2051" name="Equation" r:id="rId6" imgW="1739880" imgH="29196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95363" y="3887788"/>
          <a:ext cx="6945312" cy="755650"/>
        </p:xfrm>
        <a:graphic>
          <a:graphicData uri="http://schemas.openxmlformats.org/presentationml/2006/ole">
            <p:oleObj spid="_x0000_s2052" name="Equation" r:id="rId7" imgW="4203360" imgH="4572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331913" y="5253038"/>
          <a:ext cx="1219200" cy="968375"/>
        </p:xfrm>
        <a:graphic>
          <a:graphicData uri="http://schemas.openxmlformats.org/presentationml/2006/ole">
            <p:oleObj spid="_x0000_s2053" name="Equation" r:id="rId8" imgW="609480" imgH="48240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995738" y="2827338"/>
            <a:ext cx="50212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32000" y="3798888"/>
            <a:ext cx="468313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995363" y="3798888"/>
            <a:ext cx="481012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371975" y="1271588"/>
            <a:ext cx="2857500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371975" y="1714500"/>
            <a:ext cx="2857500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66" name="AutoShape 18"/>
          <p:cNvSpPr>
            <a:spLocks noChangeArrowheads="1"/>
          </p:cNvSpPr>
          <p:nvPr/>
        </p:nvSpPr>
        <p:spPr bwMode="auto">
          <a:xfrm rot="-5400000">
            <a:off x="6985001" y="5264150"/>
            <a:ext cx="914400" cy="1419225"/>
          </a:xfrm>
          <a:prstGeom prst="rtTriangl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V="1">
            <a:off x="6732588" y="5130800"/>
            <a:ext cx="2016125" cy="13001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oval" w="lg" len="lg"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6215063" y="6219825"/>
          <a:ext cx="355600" cy="457200"/>
        </p:xfrm>
        <a:graphic>
          <a:graphicData uri="http://schemas.openxmlformats.org/presentationml/2006/ole">
            <p:oleObj spid="_x0000_s2054" name="Equation" r:id="rId9" imgW="177480" imgH="228600" progId="Equation.DSMT4">
              <p:embed/>
            </p:oleObj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986713" y="5051425"/>
          <a:ext cx="330200" cy="330200"/>
        </p:xfrm>
        <a:graphic>
          <a:graphicData uri="http://schemas.openxmlformats.org/presentationml/2006/ole">
            <p:oleObj spid="_x0000_s2055" name="Equation" r:id="rId10" imgW="164880" imgH="164880" progId="Equation.DSMT4">
              <p:embed/>
            </p:oleObj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/>
        </p:nvGraphicFramePr>
        <p:xfrm>
          <a:off x="6346825" y="5492750"/>
          <a:ext cx="1193800" cy="508000"/>
        </p:xfrm>
        <a:graphic>
          <a:graphicData uri="http://schemas.openxmlformats.org/presentationml/2006/ole">
            <p:oleObj spid="_x0000_s2056" name="Equation" r:id="rId11" imgW="596880" imgH="253800" progId="Equation.DSMT4">
              <p:embed/>
            </p:oleObj>
          </a:graphicData>
        </a:graphic>
      </p:graphicFrame>
      <p:sp>
        <p:nvSpPr>
          <p:cNvPr id="2070" name="Oval 22"/>
          <p:cNvSpPr>
            <a:spLocks noChangeAspect="1" noChangeArrowheads="1"/>
          </p:cNvSpPr>
          <p:nvPr/>
        </p:nvSpPr>
        <p:spPr bwMode="auto">
          <a:xfrm>
            <a:off x="8101013" y="5459413"/>
            <a:ext cx="107950" cy="1079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23"/>
          <p:cNvGraphicFramePr>
            <a:graphicFrameLocks noChangeAspect="1"/>
          </p:cNvGraphicFramePr>
          <p:nvPr/>
        </p:nvGraphicFramePr>
        <p:xfrm>
          <a:off x="7213600" y="6502400"/>
          <a:ext cx="457200" cy="355600"/>
        </p:xfrm>
        <a:graphic>
          <a:graphicData uri="http://schemas.openxmlformats.org/presentationml/2006/ole">
            <p:oleObj spid="_x0000_s2057" name="Equation" r:id="rId12" imgW="228600" imgH="177480" progId="Equation.DSMT4">
              <p:embed/>
            </p:oleObj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/>
        </p:nvGraphicFramePr>
        <p:xfrm>
          <a:off x="8243888" y="5770563"/>
          <a:ext cx="431800" cy="406400"/>
        </p:xfrm>
        <a:graphic>
          <a:graphicData uri="http://schemas.openxmlformats.org/presentationml/2006/ole">
            <p:oleObj spid="_x0000_s2058" name="Equation" r:id="rId13" imgW="215640" imgH="203040" progId="Equation.DSMT4">
              <p:embed/>
            </p:oleObj>
          </a:graphicData>
        </a:graphic>
      </p:graphicFrame>
      <p:sp>
        <p:nvSpPr>
          <p:cNvPr id="2073" name="Line 25"/>
          <p:cNvSpPr>
            <a:spLocks noChangeShapeType="1"/>
          </p:cNvSpPr>
          <p:nvPr/>
        </p:nvSpPr>
        <p:spPr bwMode="auto">
          <a:xfrm flipV="1">
            <a:off x="6732588" y="5516563"/>
            <a:ext cx="1417637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lg" len="lg"/>
            <a:tailEnd type="oval" w="lg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8747125" y="4783138"/>
          <a:ext cx="254000" cy="431800"/>
        </p:xfrm>
        <a:graphic>
          <a:graphicData uri="http://schemas.openxmlformats.org/presentationml/2006/ole">
            <p:oleObj spid="_x0000_s2059" name="Equation" r:id="rId14" imgW="126720" imgH="21564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2743200" y="3346450"/>
            <a:ext cx="40608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5"/>
          <p:cNvSpPr>
            <a:spLocks noChangeArrowheads="1"/>
          </p:cNvSpPr>
          <p:nvPr/>
        </p:nvSpPr>
        <p:spPr bwMode="auto">
          <a:xfrm>
            <a:off x="1479550" y="3798888"/>
            <a:ext cx="550863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714500" y="1246188"/>
            <a:ext cx="757238" cy="896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806825" y="1357313"/>
            <a:ext cx="571500" cy="6937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4173538" y="3798888"/>
            <a:ext cx="479425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5" grpId="0" animBg="1"/>
      <p:bldP spid="16" grpId="0" animBg="1"/>
      <p:bldP spid="17" grpId="0" animBg="1"/>
      <p:bldP spid="18" grpId="0" animBg="1"/>
      <p:bldP spid="2066" grpId="0" animBg="1"/>
      <p:bldP spid="2065" grpId="0" animBg="1"/>
      <p:bldP spid="2070" grpId="0" animBg="1"/>
      <p:bldP spid="2073" grpId="0" animBg="1"/>
      <p:bldP spid="14" grpId="0" animBg="1"/>
      <p:bldP spid="20" grpId="0" animBg="1"/>
      <p:bldP spid="11" grpId="0" animBg="1"/>
      <p:bldP spid="26" grpId="0" animBg="1"/>
      <p:bldP spid="26" grpId="1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389063"/>
            <a:ext cx="8229600" cy="54181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z="2000" smtClean="0"/>
              <a:t>设点 </a:t>
            </a:r>
            <a:r>
              <a:rPr lang="en-US" altLang="zh-CN" sz="2000" i="1" smtClean="0"/>
              <a:t>P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x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y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，点 </a:t>
            </a:r>
            <a:r>
              <a:rPr lang="en-US" altLang="zh-CN" sz="2000" i="1" smtClean="0"/>
              <a:t>P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x</a:t>
            </a:r>
            <a:r>
              <a:rPr lang="en-US" altLang="zh-CN" sz="2000" baseline="-25000" smtClean="0"/>
              <a:t>0</a:t>
            </a:r>
            <a:r>
              <a:rPr lang="en-US" altLang="zh-CN" sz="2000" i="1" smtClean="0"/>
              <a:t> </a:t>
            </a:r>
            <a:r>
              <a:rPr lang="en-US" altLang="zh-CN" sz="2000" smtClean="0"/>
              <a:t>+</a:t>
            </a:r>
            <a:r>
              <a:rPr lang="en-US" altLang="zh-CN" sz="2000" smtClean="0">
                <a:sym typeface="Symbol" pitchFamily="18" charset="2"/>
              </a:rPr>
              <a:t></a:t>
            </a:r>
            <a:r>
              <a:rPr lang="en-US" altLang="zh-CN" sz="2000" i="1" smtClean="0">
                <a:sym typeface="Symbol" pitchFamily="18" charset="2"/>
              </a:rPr>
              <a:t>x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y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 +</a:t>
            </a:r>
            <a:r>
              <a:rPr lang="en-US" altLang="zh-CN" sz="2000" smtClean="0">
                <a:sym typeface="Symbol" pitchFamily="18" charset="2"/>
              </a:rPr>
              <a:t></a:t>
            </a:r>
            <a:r>
              <a:rPr lang="en-US" altLang="zh-CN" sz="2000" i="1" smtClean="0">
                <a:sym typeface="Symbol" pitchFamily="18" charset="2"/>
              </a:rPr>
              <a:t>y</a:t>
            </a:r>
            <a:r>
              <a:rPr lang="en-US" altLang="zh-CN" sz="2000" smtClean="0"/>
              <a:t>)</a:t>
            </a:r>
            <a:r>
              <a:rPr lang="zh-CN" altLang="en-US" sz="2000" smtClean="0"/>
              <a:t>，则</a:t>
            </a:r>
            <a:endParaRPr lang="en-US" altLang="zh-CN" sz="2000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z="2000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z="2000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z="2000" smtClean="0"/>
          </a:p>
          <a:p>
            <a:r>
              <a:rPr lang="zh-CN" altLang="en-US" sz="2000" smtClean="0"/>
              <a:t>当 </a:t>
            </a:r>
            <a:r>
              <a:rPr lang="en-US" altLang="zh-CN" sz="2000" i="1" smtClean="0"/>
              <a:t>l</a:t>
            </a:r>
            <a:r>
              <a:rPr lang="zh-CN" altLang="en-US" sz="2000" i="1" smtClean="0"/>
              <a:t> </a:t>
            </a:r>
            <a:r>
              <a:rPr lang="zh-CN" altLang="en-US" sz="2000" smtClean="0"/>
              <a:t>取 </a:t>
            </a:r>
            <a:r>
              <a:rPr lang="en-US" altLang="zh-CN" sz="2000" i="1" smtClean="0"/>
              <a:t>x</a:t>
            </a:r>
            <a:r>
              <a:rPr lang="zh-CN" altLang="en-US" sz="2000" smtClean="0"/>
              <a:t> 轴的</a:t>
            </a:r>
            <a:r>
              <a:rPr lang="zh-CN" altLang="en-US" sz="2000" smtClean="0">
                <a:solidFill>
                  <a:srgbClr val="0000FF"/>
                </a:solidFill>
              </a:rPr>
              <a:t>正向</a:t>
            </a:r>
            <a:r>
              <a:rPr lang="zh-CN" altLang="en-US" sz="2000" smtClean="0"/>
              <a:t>时，</a:t>
            </a:r>
            <a:r>
              <a:rPr lang="en-US" altLang="zh-CN" sz="2000" smtClean="0">
                <a:sym typeface="Symbol" pitchFamily="18" charset="2"/>
              </a:rPr>
              <a:t></a:t>
            </a:r>
            <a:r>
              <a:rPr lang="en-US" altLang="zh-CN" sz="2000" i="1" smtClean="0">
                <a:sym typeface="Symbol" pitchFamily="18" charset="2"/>
              </a:rPr>
              <a:t>y</a:t>
            </a:r>
            <a:r>
              <a:rPr lang="zh-CN" altLang="en-US" sz="2000" smtClean="0">
                <a:sym typeface="Symbol" pitchFamily="18" charset="2"/>
              </a:rPr>
              <a:t> </a:t>
            </a:r>
            <a:r>
              <a:rPr lang="en-US" altLang="zh-CN" sz="2000" smtClean="0">
                <a:sym typeface="Symbol" pitchFamily="18" charset="2"/>
              </a:rPr>
              <a:t>=</a:t>
            </a:r>
            <a:r>
              <a:rPr lang="zh-CN" altLang="en-US" sz="2000" smtClean="0">
                <a:sym typeface="Symbol" pitchFamily="18" charset="2"/>
              </a:rPr>
              <a:t> </a:t>
            </a:r>
            <a:r>
              <a:rPr lang="en-US" altLang="zh-CN" sz="2000" smtClean="0">
                <a:sym typeface="Symbol" pitchFamily="18" charset="2"/>
              </a:rPr>
              <a:t>0</a:t>
            </a:r>
            <a:r>
              <a:rPr lang="zh-CN" altLang="en-US" sz="2000" smtClean="0">
                <a:sym typeface="Symbol" pitchFamily="18" charset="2"/>
              </a:rPr>
              <a:t>，</a:t>
            </a:r>
            <a:endParaRPr lang="en-US" altLang="zh-CN" sz="2000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z="2000" smtClean="0">
                <a:sym typeface="Symbol" pitchFamily="18" charset="2"/>
              </a:rPr>
              <a:t>	</a:t>
            </a:r>
            <a:r>
              <a:rPr lang="zh-CN" altLang="en-US" sz="2000" smtClean="0">
                <a:sym typeface="Symbol" pitchFamily="18" charset="2"/>
              </a:rPr>
              <a:t>于是</a:t>
            </a:r>
            <a:endParaRPr lang="en-US" altLang="zh-CN" sz="2000" smtClean="0">
              <a:sym typeface="Symbol" pitchFamily="18" charset="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/>
              <a:t>当 </a:t>
            </a:r>
            <a:r>
              <a:rPr lang="en-US" altLang="zh-CN" sz="2000" i="1" smtClean="0"/>
              <a:t>l</a:t>
            </a:r>
            <a:r>
              <a:rPr lang="zh-CN" altLang="en-US" sz="2000" i="1" smtClean="0"/>
              <a:t> </a:t>
            </a:r>
            <a:r>
              <a:rPr lang="zh-CN" altLang="en-US" sz="2000" smtClean="0"/>
              <a:t>取 </a:t>
            </a:r>
            <a:r>
              <a:rPr lang="en-US" altLang="zh-CN" sz="2000" i="1" smtClean="0"/>
              <a:t>x</a:t>
            </a:r>
            <a:r>
              <a:rPr lang="zh-CN" altLang="en-US" sz="2000" smtClean="0"/>
              <a:t> 轴的</a:t>
            </a:r>
            <a:r>
              <a:rPr lang="zh-CN" altLang="en-US" sz="2000" smtClean="0">
                <a:solidFill>
                  <a:srgbClr val="FF0000"/>
                </a:solidFill>
              </a:rPr>
              <a:t>负向</a:t>
            </a:r>
            <a:r>
              <a:rPr lang="zh-CN" altLang="en-US" sz="2000" smtClean="0"/>
              <a:t>时，</a:t>
            </a:r>
            <a:r>
              <a:rPr lang="en-US" altLang="zh-CN" sz="2000" smtClean="0">
                <a:sym typeface="Symbol" pitchFamily="18" charset="2"/>
              </a:rPr>
              <a:t></a:t>
            </a:r>
            <a:r>
              <a:rPr lang="en-US" altLang="zh-CN" sz="2000" i="1" smtClean="0">
                <a:sym typeface="Symbol" pitchFamily="18" charset="2"/>
              </a:rPr>
              <a:t>y</a:t>
            </a:r>
            <a:r>
              <a:rPr lang="zh-CN" altLang="en-US" sz="2000" smtClean="0">
                <a:sym typeface="Symbol" pitchFamily="18" charset="2"/>
              </a:rPr>
              <a:t> </a:t>
            </a:r>
            <a:r>
              <a:rPr lang="en-US" altLang="zh-CN" sz="2000" smtClean="0">
                <a:sym typeface="Symbol" pitchFamily="18" charset="2"/>
              </a:rPr>
              <a:t>=</a:t>
            </a:r>
            <a:r>
              <a:rPr lang="zh-CN" altLang="en-US" sz="2000" smtClean="0">
                <a:sym typeface="Symbol" pitchFamily="18" charset="2"/>
              </a:rPr>
              <a:t> </a:t>
            </a:r>
            <a:r>
              <a:rPr lang="en-US" altLang="zh-CN" sz="2000" smtClean="0">
                <a:sym typeface="Symbol" pitchFamily="18" charset="2"/>
              </a:rPr>
              <a:t>0</a:t>
            </a:r>
            <a:r>
              <a:rPr lang="zh-CN" altLang="en-US" sz="2000" smtClean="0">
                <a:sym typeface="Symbol" pitchFamily="18" charset="2"/>
              </a:rPr>
              <a:t>，</a:t>
            </a:r>
            <a:endParaRPr lang="en-US" altLang="zh-CN" sz="2000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z="2000" smtClean="0">
                <a:sym typeface="Symbol" pitchFamily="18" charset="2"/>
              </a:rPr>
              <a:t>	</a:t>
            </a:r>
            <a:r>
              <a:rPr lang="zh-CN" altLang="en-US" sz="2000" smtClean="0">
                <a:sym typeface="Symbol" pitchFamily="18" charset="2"/>
              </a:rPr>
              <a:t>于是</a:t>
            </a:r>
            <a:endParaRPr lang="en-US" altLang="zh-CN" sz="200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ct val="30000"/>
              </a:spcBef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FF"/>
                </a:solidFill>
              </a:rPr>
              <a:t>说明：</a:t>
            </a:r>
            <a:r>
              <a:rPr lang="zh-CN" altLang="en-US" sz="2000" smtClean="0"/>
              <a:t>沿 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 </a:t>
            </a:r>
            <a:r>
              <a:rPr lang="zh-CN" altLang="en-US" sz="2000" smtClean="0"/>
              <a:t>轴</a:t>
            </a:r>
            <a:r>
              <a:rPr lang="zh-CN" altLang="en-US" sz="2000" smtClean="0">
                <a:solidFill>
                  <a:srgbClr val="FF0000"/>
                </a:solidFill>
              </a:rPr>
              <a:t>某个单向</a:t>
            </a:r>
            <a:r>
              <a:rPr lang="zh-CN" altLang="en-US" sz="2000" smtClean="0"/>
              <a:t>的方向导数存在不能推出偏导数存在！</a:t>
            </a:r>
            <a:endParaRPr lang="en-US" altLang="zh-CN" sz="2000" smtClean="0"/>
          </a:p>
          <a:p>
            <a:pPr>
              <a:lnSpc>
                <a:spcPct val="100000"/>
              </a:lnSpc>
              <a:spcBef>
                <a:spcPct val="30000"/>
              </a:spcBef>
              <a:buFont typeface="Wingdings 3" pitchFamily="18" charset="2"/>
              <a:buNone/>
            </a:pPr>
            <a:r>
              <a:rPr lang="zh-CN" altLang="en-US" sz="2000" smtClean="0"/>
              <a:t>即使沿 </a:t>
            </a:r>
            <a:r>
              <a:rPr lang="en-US" altLang="zh-CN" sz="2000" i="1" smtClean="0"/>
              <a:t>x</a:t>
            </a:r>
            <a:r>
              <a:rPr lang="en-US" altLang="zh-CN" sz="2000" smtClean="0"/>
              <a:t> </a:t>
            </a:r>
            <a:r>
              <a:rPr lang="zh-CN" altLang="en-US" sz="2000" smtClean="0"/>
              <a:t>轴正向、负向的方向导数都存在且相等，也未必能</a:t>
            </a:r>
            <a:endParaRPr lang="en-US" altLang="zh-CN" sz="2000" smtClean="0"/>
          </a:p>
          <a:p>
            <a:pPr>
              <a:lnSpc>
                <a:spcPct val="100000"/>
              </a:lnSpc>
              <a:spcBef>
                <a:spcPct val="30000"/>
              </a:spcBef>
              <a:buFont typeface="Wingdings 3" pitchFamily="18" charset="2"/>
              <a:buNone/>
            </a:pPr>
            <a:r>
              <a:rPr lang="zh-CN" altLang="en-US" sz="2000" smtClean="0"/>
              <a:t>推出偏导数存在！</a:t>
            </a:r>
            <a:r>
              <a:rPr lang="zh-CN" altLang="en-US" sz="2000" smtClean="0">
                <a:solidFill>
                  <a:srgbClr val="0000FF"/>
                </a:solidFill>
                <a:hlinkClick r:id="rId6" action="ppaction://hlinksldjump"/>
              </a:rPr>
              <a:t>（课本</a:t>
            </a:r>
            <a:r>
              <a:rPr lang="en-US" altLang="zh-CN" sz="2000" smtClean="0">
                <a:solidFill>
                  <a:srgbClr val="0000FF"/>
                </a:solidFill>
                <a:hlinkClick r:id="rId6" action="ppaction://hlinksldjump"/>
              </a:rPr>
              <a:t>P.104</a:t>
            </a:r>
            <a:r>
              <a:rPr lang="zh-CN" altLang="en-US" sz="2000" smtClean="0">
                <a:solidFill>
                  <a:srgbClr val="0000FF"/>
                </a:solidFill>
                <a:hlinkClick r:id="rId6" action="ppaction://hlinksldjump"/>
              </a:rPr>
              <a:t>倒数第</a:t>
            </a:r>
            <a:r>
              <a:rPr lang="en-US" altLang="zh-CN" sz="2000" smtClean="0">
                <a:solidFill>
                  <a:srgbClr val="0000FF"/>
                </a:solidFill>
                <a:hlinkClick r:id="rId6" action="ppaction://hlinksldjump"/>
              </a:rPr>
              <a:t>5</a:t>
            </a:r>
            <a:r>
              <a:rPr lang="zh-CN" altLang="en-US" sz="2000" smtClean="0">
                <a:solidFill>
                  <a:srgbClr val="0000FF"/>
                </a:solidFill>
                <a:hlinkClick r:id="rId6" action="ppaction://hlinksldjump"/>
              </a:rPr>
              <a:t>行的例子）</a:t>
            </a:r>
            <a:endParaRPr lang="zh-CN" altLang="en-US" sz="2000" smtClean="0">
              <a:solidFill>
                <a:srgbClr val="0000FF"/>
              </a:solidFill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zh-CN" altLang="en-US" sz="2000" smtClean="0"/>
              <a:t>若沿 </a:t>
            </a:r>
            <a:r>
              <a:rPr lang="en-US" altLang="zh-CN" sz="2000" i="1" smtClean="0"/>
              <a:t>x</a:t>
            </a:r>
            <a:r>
              <a:rPr lang="zh-CN" altLang="en-US" sz="2000" smtClean="0"/>
              <a:t> 轴正向、负向的导数都存在且互为相反数，</a:t>
            </a:r>
            <a:endParaRPr lang="en-US" altLang="zh-CN" sz="2000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zh-CN" altLang="en-US" sz="2000" smtClean="0"/>
              <a:t>则 </a:t>
            </a:r>
            <a:r>
              <a:rPr lang="en-US" altLang="zh-CN" sz="2000" i="1" smtClean="0"/>
              <a:t>f</a:t>
            </a:r>
            <a:r>
              <a:rPr lang="en-US" altLang="zh-CN" sz="2000" smtClean="0"/>
              <a:t> </a:t>
            </a:r>
            <a:r>
              <a:rPr lang="en-US" altLang="zh-CN" sz="2000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z="2000" smtClean="0"/>
              <a:t>(</a:t>
            </a:r>
            <a:r>
              <a:rPr lang="en-US" altLang="zh-CN" sz="2000" i="1" smtClean="0"/>
              <a:t>x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y</a:t>
            </a:r>
            <a:r>
              <a:rPr lang="en-US" altLang="zh-CN" sz="2000" baseline="-25000" smtClean="0"/>
              <a:t>0</a:t>
            </a:r>
            <a:r>
              <a:rPr lang="en-US" altLang="zh-CN" sz="2000" smtClean="0"/>
              <a:t>)</a:t>
            </a:r>
            <a:r>
              <a:rPr lang="zh-CN" altLang="en-US" sz="2000" smtClean="0"/>
              <a:t> 存在．</a:t>
            </a:r>
            <a:r>
              <a:rPr lang="zh-CN" altLang="en-US" sz="2000" smtClean="0">
                <a:hlinkClick r:id="rId7" action="ppaction://hlinksldjump"/>
              </a:rPr>
              <a:t>（</a:t>
            </a:r>
            <a:r>
              <a:rPr lang="en-US" altLang="zh-CN" sz="2000" i="1" smtClean="0">
                <a:hlinkClick r:id="rId7" action="ppaction://hlinksldjump"/>
              </a:rPr>
              <a:t> </a:t>
            </a:r>
            <a:r>
              <a:rPr lang="zh-CN" altLang="en-US" sz="2000" smtClean="0">
                <a:hlinkClick r:id="rId7" action="ppaction://hlinksldjump"/>
              </a:rPr>
              <a:t>推导过程）</a:t>
            </a:r>
            <a:endParaRPr lang="zh-CN" altLang="en-US" sz="2000" smtClean="0"/>
          </a:p>
        </p:txBody>
      </p:sp>
      <p:sp>
        <p:nvSpPr>
          <p:cNvPr id="3086" name="标题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CN" altLang="en-US" smtClean="0"/>
              <a:t>方向导数与偏导数的关系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318000" y="2633663"/>
          <a:ext cx="3051175" cy="460375"/>
        </p:xfrm>
        <a:graphic>
          <a:graphicData uri="http://schemas.openxmlformats.org/presentationml/2006/ole">
            <p:oleObj spid="_x0000_s3074" name="Equation" r:id="rId8" imgW="1854000" imgH="27936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463675" y="3025775"/>
          <a:ext cx="5700713" cy="730250"/>
        </p:xfrm>
        <a:graphic>
          <a:graphicData uri="http://schemas.openxmlformats.org/presentationml/2006/ole">
            <p:oleObj spid="_x0000_s3075" name="Equation" r:id="rId9" imgW="3174840" imgH="40608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318000" y="3776663"/>
          <a:ext cx="3195638" cy="460375"/>
        </p:xfrm>
        <a:graphic>
          <a:graphicData uri="http://schemas.openxmlformats.org/presentationml/2006/ole">
            <p:oleObj spid="_x0000_s3076" name="Equation" r:id="rId10" imgW="1942920" imgH="27936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463675" y="4230688"/>
          <a:ext cx="5862638" cy="730250"/>
        </p:xfrm>
        <a:graphic>
          <a:graphicData uri="http://schemas.openxmlformats.org/presentationml/2006/ole">
            <p:oleObj spid="_x0000_s3077" name="Equation" r:id="rId11" imgW="3263760" imgH="40608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686425" y="3121025"/>
            <a:ext cx="1944688" cy="5730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14"/>
          <p:cNvSpPr>
            <a:spLocks noChangeArrowheads="1"/>
          </p:cNvSpPr>
          <p:nvPr/>
        </p:nvSpPr>
        <p:spPr bwMode="auto">
          <a:xfrm>
            <a:off x="5686425" y="4343400"/>
            <a:ext cx="1901825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1428750" y="3071813"/>
            <a:ext cx="1236663" cy="655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1428750" y="4259263"/>
            <a:ext cx="1236663" cy="655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078" name="Object 19"/>
          <p:cNvGraphicFramePr>
            <a:graphicFrameLocks noChangeAspect="1"/>
          </p:cNvGraphicFramePr>
          <p:nvPr/>
        </p:nvGraphicFramePr>
        <p:xfrm>
          <a:off x="625475" y="1836738"/>
          <a:ext cx="8281988" cy="823912"/>
        </p:xfrm>
        <a:graphic>
          <a:graphicData uri="http://schemas.openxmlformats.org/presentationml/2006/ole">
            <p:oleObj spid="_x0000_s3078" name="Equation" r:id="rId12" imgW="4597200" imgH="457200" progId="Equation.DSMT4">
              <p:embed/>
            </p:oleObj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41338" y="908050"/>
            <a:ext cx="4664075" cy="400050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设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在点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的偏导数存在，</a:t>
            </a:r>
            <a:endParaRPr lang="zh-CN" altLang="en-US" sz="200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081213" y="3244850"/>
            <a:ext cx="584200" cy="4365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081213" y="4454525"/>
            <a:ext cx="584200" cy="4349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609850" y="3454400"/>
            <a:ext cx="800100" cy="276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Times New Roman" pitchFamily="18" charset="0"/>
              </a:rPr>
              <a:t>单侧极限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609850" y="4641850"/>
            <a:ext cx="800100" cy="276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" b="1" dirty="0">
                <a:solidFill>
                  <a:srgbClr val="FF0000"/>
                </a:solidFill>
                <a:latin typeface="Times New Roman" pitchFamily="18" charset="0"/>
              </a:rPr>
              <a:t>单侧极限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grpSp>
        <p:nvGrpSpPr>
          <p:cNvPr id="3096" name="组合 26"/>
          <p:cNvGrpSpPr>
            <a:grpSpLocks/>
          </p:cNvGrpSpPr>
          <p:nvPr/>
        </p:nvGrpSpPr>
        <p:grpSpPr bwMode="auto">
          <a:xfrm>
            <a:off x="6215063" y="4783138"/>
            <a:ext cx="2786062" cy="2074862"/>
            <a:chOff x="6215063" y="4783150"/>
            <a:chExt cx="2786093" cy="2074850"/>
          </a:xfrm>
        </p:grpSpPr>
        <p:sp>
          <p:nvSpPr>
            <p:cNvPr id="3100" name="AutoShape 18"/>
            <p:cNvSpPr>
              <a:spLocks noChangeArrowheads="1"/>
            </p:cNvSpPr>
            <p:nvPr/>
          </p:nvSpPr>
          <p:spPr bwMode="auto">
            <a:xfrm rot="-5400000">
              <a:off x="6985001" y="5264150"/>
              <a:ext cx="914400" cy="1419225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17"/>
            <p:cNvSpPr>
              <a:spLocks noChangeShapeType="1"/>
            </p:cNvSpPr>
            <p:nvPr/>
          </p:nvSpPr>
          <p:spPr bwMode="auto">
            <a:xfrm flipV="1">
              <a:off x="6732588" y="5130800"/>
              <a:ext cx="2016125" cy="1300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oval" w="lg" len="lg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" name="Object 15"/>
            <p:cNvGraphicFramePr>
              <a:graphicFrameLocks noChangeAspect="1"/>
            </p:cNvGraphicFramePr>
            <p:nvPr/>
          </p:nvGraphicFramePr>
          <p:xfrm>
            <a:off x="6215063" y="6219825"/>
            <a:ext cx="355600" cy="457200"/>
          </p:xfrm>
          <a:graphic>
            <a:graphicData uri="http://schemas.openxmlformats.org/presentationml/2006/ole">
              <p:oleObj spid="_x0000_s3079" name="Equation" r:id="rId13" imgW="177480" imgH="228600" progId="Equation.DSMT4">
                <p:embed/>
              </p:oleObj>
            </a:graphicData>
          </a:graphic>
        </p:graphicFrame>
        <p:graphicFrame>
          <p:nvGraphicFramePr>
            <p:cNvPr id="4" name="Object 20"/>
            <p:cNvGraphicFramePr>
              <a:graphicFrameLocks noChangeAspect="1"/>
            </p:cNvGraphicFramePr>
            <p:nvPr/>
          </p:nvGraphicFramePr>
          <p:xfrm>
            <a:off x="7986713" y="5051425"/>
            <a:ext cx="330200" cy="330200"/>
          </p:xfrm>
          <a:graphic>
            <a:graphicData uri="http://schemas.openxmlformats.org/presentationml/2006/ole">
              <p:oleObj spid="_x0000_s3080" name="Equation" r:id="rId14" imgW="164880" imgH="164880" progId="Equation.DSMT4">
                <p:embed/>
              </p:oleObj>
            </a:graphicData>
          </a:graphic>
        </p:graphicFrame>
        <p:graphicFrame>
          <p:nvGraphicFramePr>
            <p:cNvPr id="13" name="Object 21"/>
            <p:cNvGraphicFramePr>
              <a:graphicFrameLocks noChangeAspect="1"/>
            </p:cNvGraphicFramePr>
            <p:nvPr/>
          </p:nvGraphicFramePr>
          <p:xfrm>
            <a:off x="6357950" y="5762644"/>
            <a:ext cx="895350" cy="381000"/>
          </p:xfrm>
          <a:graphic>
            <a:graphicData uri="http://schemas.openxmlformats.org/presentationml/2006/ole">
              <p:oleObj spid="_x0000_s3081" name="Equation" r:id="rId15" imgW="596880" imgH="253800" progId="Equation.DSMT4">
                <p:embed/>
              </p:oleObj>
            </a:graphicData>
          </a:graphic>
        </p:graphicFrame>
        <p:sp>
          <p:nvSpPr>
            <p:cNvPr id="3102" name="Oval 22"/>
            <p:cNvSpPr>
              <a:spLocks noChangeAspect="1" noChangeArrowheads="1"/>
            </p:cNvSpPr>
            <p:nvPr/>
          </p:nvSpPr>
          <p:spPr bwMode="auto">
            <a:xfrm>
              <a:off x="8101013" y="5459413"/>
              <a:ext cx="107950" cy="1079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Object 23"/>
            <p:cNvGraphicFramePr>
              <a:graphicFrameLocks noChangeAspect="1"/>
            </p:cNvGraphicFramePr>
            <p:nvPr/>
          </p:nvGraphicFramePr>
          <p:xfrm>
            <a:off x="7213600" y="6502400"/>
            <a:ext cx="457200" cy="355600"/>
          </p:xfrm>
          <a:graphic>
            <a:graphicData uri="http://schemas.openxmlformats.org/presentationml/2006/ole">
              <p:oleObj spid="_x0000_s3082" name="Equation" r:id="rId16" imgW="228600" imgH="177480" progId="Equation.DSMT4">
                <p:embed/>
              </p:oleObj>
            </a:graphicData>
          </a:graphic>
        </p:graphicFrame>
        <p:graphicFrame>
          <p:nvGraphicFramePr>
            <p:cNvPr id="12" name="Object 24"/>
            <p:cNvGraphicFramePr>
              <a:graphicFrameLocks noChangeAspect="1"/>
            </p:cNvGraphicFramePr>
            <p:nvPr/>
          </p:nvGraphicFramePr>
          <p:xfrm>
            <a:off x="8243888" y="5770563"/>
            <a:ext cx="431800" cy="406400"/>
          </p:xfrm>
          <a:graphic>
            <a:graphicData uri="http://schemas.openxmlformats.org/presentationml/2006/ole">
              <p:oleObj spid="_x0000_s3083" name="Equation" r:id="rId17" imgW="215640" imgH="203040" progId="Equation.DSMT4">
                <p:embed/>
              </p:oleObj>
            </a:graphicData>
          </a:graphic>
        </p:graphicFrame>
        <p:sp>
          <p:nvSpPr>
            <p:cNvPr id="3103" name="Line 25"/>
            <p:cNvSpPr>
              <a:spLocks noChangeShapeType="1"/>
            </p:cNvSpPr>
            <p:nvPr/>
          </p:nvSpPr>
          <p:spPr bwMode="auto">
            <a:xfrm flipV="1">
              <a:off x="6732588" y="5516563"/>
              <a:ext cx="1417637" cy="914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oval" w="lg" len="lg"/>
              <a:tailEnd type="oval" w="lg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" name="Object 26"/>
            <p:cNvGraphicFramePr>
              <a:graphicFrameLocks noChangeAspect="1"/>
            </p:cNvGraphicFramePr>
            <p:nvPr/>
          </p:nvGraphicFramePr>
          <p:xfrm>
            <a:off x="8747156" y="4783150"/>
            <a:ext cx="254000" cy="431800"/>
          </p:xfrm>
          <a:graphic>
            <a:graphicData uri="http://schemas.openxmlformats.org/presentationml/2006/ole">
              <p:oleObj spid="_x0000_s3084" name="Equation" r:id="rId18" imgW="126720" imgH="215640" progId="Equation.DSMT4">
                <p:embed/>
              </p:oleObj>
            </a:graphicData>
          </a:graphic>
        </p:graphicFrame>
      </p:grpSp>
      <p:sp>
        <p:nvSpPr>
          <p:cNvPr id="34" name="圆角矩形 33"/>
          <p:cNvSpPr/>
          <p:nvPr/>
        </p:nvSpPr>
        <p:spPr>
          <a:xfrm>
            <a:off x="395288" y="2627313"/>
            <a:ext cx="8353425" cy="1152525"/>
          </a:xfrm>
          <a:prstGeom prst="roundRect">
            <a:avLst>
              <a:gd name="adj" fmla="val 2073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95288" y="3783013"/>
            <a:ext cx="8353425" cy="1152525"/>
          </a:xfrm>
          <a:prstGeom prst="roundRect">
            <a:avLst>
              <a:gd name="adj" fmla="val 2073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678488" y="908050"/>
            <a:ext cx="30083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</a:t>
            </a:r>
            <a:r>
              <a:rPr lang="en-US" altLang="zh-CN" sz="2000" b="1" i="1" kern="0" dirty="0">
                <a:solidFill>
                  <a:srgbClr val="0000FF"/>
                </a:solidFill>
                <a:latin typeface="Times New Roman"/>
                <a:ea typeface="楷体_GB2312"/>
              </a:rPr>
              <a:t> y</a:t>
            </a:r>
            <a:r>
              <a:rPr lang="zh-CN" altLang="en-US" sz="20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 轴的情形类似可得）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10" grpId="0" animBg="1"/>
      <p:bldP spid="11" grpId="0" animBg="1"/>
      <p:bldP spid="25" grpId="0" animBg="1"/>
      <p:bldP spid="27" grpId="0" animBg="1"/>
      <p:bldP spid="28" grpId="0" animBg="1"/>
      <p:bldP spid="29" grpId="0"/>
      <p:bldP spid="30" grpId="0"/>
      <p:bldP spid="34" grpId="0" animBg="1"/>
      <p:bldP spid="35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课本</a:t>
            </a:r>
            <a:r>
              <a:rPr lang="en-US" altLang="zh-CN" smtClean="0"/>
              <a:t>P.104</a:t>
            </a:r>
            <a:r>
              <a:rPr lang="zh-CN" altLang="en-US" smtClean="0"/>
              <a:t>倒数第</a:t>
            </a:r>
            <a:r>
              <a:rPr lang="en-US" altLang="zh-CN" smtClean="0"/>
              <a:t>5</a:t>
            </a:r>
            <a:r>
              <a:rPr lang="zh-CN" altLang="en-US" smtClean="0"/>
              <a:t>行的例子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35075"/>
            <a:ext cx="8472488" cy="4525963"/>
          </a:xfrm>
        </p:spPr>
        <p:txBody>
          <a:bodyPr/>
          <a:lstStyle/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mtClean="0"/>
              <a:t>设                               ，则</a:t>
            </a:r>
            <a:endParaRPr lang="en-US" altLang="zh-CN" smtClean="0"/>
          </a:p>
          <a:p>
            <a:pPr>
              <a:lnSpc>
                <a:spcPct val="130000"/>
              </a:lnSpc>
            </a:pPr>
            <a:r>
              <a:rPr lang="zh-CN" altLang="en-US" smtClean="0"/>
              <a:t>当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取 </a:t>
            </a:r>
            <a:r>
              <a:rPr lang="en-US" altLang="zh-CN" i="1" smtClean="0"/>
              <a:t>x</a:t>
            </a:r>
            <a:r>
              <a:rPr lang="zh-CN" altLang="en-US" smtClean="0"/>
              <a:t> 轴的</a:t>
            </a:r>
            <a:r>
              <a:rPr lang="zh-CN" altLang="en-US" smtClean="0">
                <a:solidFill>
                  <a:srgbClr val="0000FF"/>
                </a:solidFill>
              </a:rPr>
              <a:t>正向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r>
              <a:rPr lang="zh-CN" altLang="en-US" smtClean="0"/>
              <a:t>当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取 </a:t>
            </a:r>
            <a:r>
              <a:rPr lang="en-US" altLang="zh-CN" i="1" smtClean="0"/>
              <a:t>x</a:t>
            </a:r>
            <a:r>
              <a:rPr lang="zh-CN" altLang="en-US" smtClean="0"/>
              <a:t> 轴的</a:t>
            </a:r>
            <a:r>
              <a:rPr lang="zh-CN" altLang="en-US" smtClean="0">
                <a:solidFill>
                  <a:srgbClr val="FF0000"/>
                </a:solidFill>
              </a:rPr>
              <a:t>负向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即在点 </a:t>
            </a:r>
            <a:r>
              <a:rPr lang="en-US" altLang="zh-CN" smtClean="0">
                <a:solidFill>
                  <a:srgbClr val="FF0000"/>
                </a:solidFill>
              </a:rPr>
              <a:t>(0, 0) </a:t>
            </a:r>
            <a:r>
              <a:rPr lang="zh-CN" altLang="en-US" smtClean="0">
                <a:solidFill>
                  <a:srgbClr val="FF0000"/>
                </a:solidFill>
              </a:rPr>
              <a:t>处沿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轴正向、负向的方向导数都存在且相等．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mtClean="0"/>
              <a:t>但是该函数在点 </a:t>
            </a:r>
            <a:r>
              <a:rPr lang="en-US" altLang="zh-CN" smtClean="0"/>
              <a:t>(0, 0) </a:t>
            </a:r>
            <a:r>
              <a:rPr lang="zh-CN" altLang="en-US" smtClean="0"/>
              <a:t>处的偏导数不存在，因为</a:t>
            </a: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endParaRPr lang="zh-CN" altLang="en-US" smtClean="0"/>
          </a:p>
        </p:txBody>
      </p:sp>
      <p:graphicFrame>
        <p:nvGraphicFramePr>
          <p:cNvPr id="4098" name="Object 19"/>
          <p:cNvGraphicFramePr>
            <a:graphicFrameLocks noChangeAspect="1"/>
          </p:cNvGraphicFramePr>
          <p:nvPr/>
        </p:nvGraphicFramePr>
        <p:xfrm>
          <a:off x="928688" y="1214438"/>
          <a:ext cx="2490787" cy="557212"/>
        </p:xfrm>
        <a:graphic>
          <a:graphicData uri="http://schemas.openxmlformats.org/presentationml/2006/ole">
            <p:oleObj spid="_x0000_s4098" name="Equation" r:id="rId4" imgW="1244520" imgH="27936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27038" y="3686175"/>
          <a:ext cx="8574087" cy="939800"/>
        </p:xfrm>
        <a:graphic>
          <a:graphicData uri="http://schemas.openxmlformats.org/presentationml/2006/ole">
            <p:oleObj spid="_x0000_s4099" name="Equation" r:id="rId5" imgW="4292280" imgH="46980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27038" y="2246313"/>
          <a:ext cx="8396287" cy="939800"/>
        </p:xfrm>
        <a:graphic>
          <a:graphicData uri="http://schemas.openxmlformats.org/presentationml/2006/ole">
            <p:oleObj spid="_x0000_s4100" name="Equation" r:id="rId6" imgW="4203360" imgH="469800" progId="Equation.DSMT4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27038" y="5643563"/>
          <a:ext cx="7629525" cy="812800"/>
        </p:xfrm>
        <a:graphic>
          <a:graphicData uri="http://schemas.openxmlformats.org/presentationml/2006/ole">
            <p:oleObj spid="_x0000_s4101" name="Equation" r:id="rId7" imgW="3822480" imgH="406080" progId="Equation.DSMT4">
              <p:embed/>
            </p:oleObj>
          </a:graphicData>
        </a:graphic>
      </p:graphicFrame>
      <p:sp>
        <p:nvSpPr>
          <p:cNvPr id="16" name="圆角矩形 15"/>
          <p:cNvSpPr/>
          <p:nvPr/>
        </p:nvSpPr>
        <p:spPr>
          <a:xfrm>
            <a:off x="388938" y="1806575"/>
            <a:ext cx="8643937" cy="3265488"/>
          </a:xfrm>
          <a:prstGeom prst="roundRect">
            <a:avLst>
              <a:gd name="adj" fmla="val 865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88938" y="5073650"/>
            <a:ext cx="8643937" cy="1406525"/>
          </a:xfrm>
          <a:prstGeom prst="roundRect">
            <a:avLst>
              <a:gd name="adj" fmla="val 1169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推导过程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zh-CN" altLang="en-US" smtClean="0"/>
              <a:t>若沿 </a:t>
            </a:r>
            <a:r>
              <a:rPr lang="en-US" altLang="zh-CN" i="1" smtClean="0"/>
              <a:t>x</a:t>
            </a:r>
            <a:r>
              <a:rPr lang="zh-CN" altLang="en-US" smtClean="0"/>
              <a:t> 轴正向、负向的方向导数都存在且互为相反数，则</a:t>
            </a:r>
            <a:endParaRPr lang="en-US" altLang="zh-CN" smtClean="0"/>
          </a:p>
          <a:p>
            <a:pPr>
              <a:lnSpc>
                <a:spcPct val="130000"/>
              </a:lnSpc>
            </a:pPr>
            <a:r>
              <a:rPr lang="zh-CN" altLang="en-US" smtClean="0"/>
              <a:t>当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取 </a:t>
            </a:r>
            <a:r>
              <a:rPr lang="en-US" altLang="zh-CN" i="1" smtClean="0"/>
              <a:t>x</a:t>
            </a:r>
            <a:r>
              <a:rPr lang="zh-CN" altLang="en-US" smtClean="0"/>
              <a:t> 轴的</a:t>
            </a:r>
            <a:r>
              <a:rPr lang="zh-CN" altLang="en-US" smtClean="0">
                <a:solidFill>
                  <a:srgbClr val="0000FF"/>
                </a:solidFill>
              </a:rPr>
              <a:t>正向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r>
              <a:rPr lang="zh-CN" altLang="en-US" smtClean="0"/>
              <a:t>当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取 </a:t>
            </a:r>
            <a:r>
              <a:rPr lang="en-US" altLang="zh-CN" i="1" smtClean="0"/>
              <a:t>x</a:t>
            </a:r>
            <a:r>
              <a:rPr lang="zh-CN" altLang="en-US" smtClean="0"/>
              <a:t> 轴的</a:t>
            </a:r>
            <a:r>
              <a:rPr lang="zh-CN" altLang="en-US" smtClean="0">
                <a:solidFill>
                  <a:srgbClr val="FF0000"/>
                </a:solidFill>
              </a:rPr>
              <a:t>负向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lnSpc>
                <a:spcPct val="130000"/>
              </a:lnSpc>
            </a:pPr>
            <a:endParaRPr lang="en-US" altLang="zh-CN" smtClean="0"/>
          </a:p>
          <a:p>
            <a:pPr>
              <a:lnSpc>
                <a:spcPct val="130000"/>
              </a:lnSpc>
            </a:pPr>
            <a:endParaRPr lang="zh-CN" altLang="en-US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46200" y="3725863"/>
          <a:ext cx="5480050" cy="812800"/>
        </p:xfrm>
        <a:graphic>
          <a:graphicData uri="http://schemas.openxmlformats.org/presentationml/2006/ole">
            <p:oleObj spid="_x0000_s5122" name="Equation" r:id="rId4" imgW="274320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46200" y="2408238"/>
          <a:ext cx="5302250" cy="812800"/>
        </p:xfrm>
        <a:graphic>
          <a:graphicData uri="http://schemas.openxmlformats.org/presentationml/2006/ole">
            <p:oleObj spid="_x0000_s5123" name="Equation" r:id="rId5" imgW="2654280" imgH="406080" progId="Equation.DSMT4">
              <p:embed/>
            </p:oleObj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357313" y="5500688"/>
          <a:ext cx="5194300" cy="812800"/>
        </p:xfrm>
        <a:graphic>
          <a:graphicData uri="http://schemas.openxmlformats.org/presentationml/2006/ole">
            <p:oleObj spid="_x0000_s5124" name="Equation" r:id="rId6" imgW="2603160" imgH="406080" progId="Equation.DSMT4">
              <p:embed/>
            </p:oleObj>
          </a:graphicData>
        </a:graphic>
      </p:graphicFrame>
      <p:sp>
        <p:nvSpPr>
          <p:cNvPr id="14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027238" y="4545013"/>
          <a:ext cx="4616450" cy="812800"/>
        </p:xfrm>
        <a:graphic>
          <a:graphicData uri="http://schemas.openxmlformats.org/presentationml/2006/ole">
            <p:oleObj spid="_x0000_s5125" name="Equation" r:id="rId8" imgW="2311200" imgH="40608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6051550" y="2628900"/>
            <a:ext cx="806450" cy="422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6051550" y="3935413"/>
            <a:ext cx="806450" cy="422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1428750" y="4708525"/>
            <a:ext cx="500063" cy="485775"/>
          </a:xfrm>
          <a:prstGeom prst="rightArrow">
            <a:avLst>
              <a:gd name="adj1" fmla="val 50000"/>
              <a:gd name="adj2" fmla="val 3840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1404938" y="5514975"/>
            <a:ext cx="633412" cy="8429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714625" y="2438400"/>
            <a:ext cx="3295650" cy="7969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714625" y="4562475"/>
            <a:ext cx="3295650" cy="7953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，点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i="1" smtClean="0"/>
              <a:t> </a:t>
            </a:r>
            <a:r>
              <a:rPr lang="en-US" altLang="zh-CN" smtClean="0"/>
              <a:t>+</a:t>
            </a:r>
            <a:r>
              <a:rPr lang="en-US" altLang="zh-CN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n-US" altLang="zh-CN" smtClean="0">
                <a:sym typeface="Symbol" pitchFamily="18" charset="2"/>
              </a:rPr>
              <a:t>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P.104</a:t>
            </a:r>
            <a:r>
              <a:rPr lang="zh-CN" altLang="en-US" smtClean="0">
                <a:solidFill>
                  <a:srgbClr val="0000FF"/>
                </a:solidFill>
              </a:rPr>
              <a:t>的定理：</a:t>
            </a: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处是</a:t>
            </a:r>
            <a:r>
              <a:rPr lang="zh-CN" altLang="en-US" smtClean="0">
                <a:solidFill>
                  <a:srgbClr val="0000FF"/>
                </a:solidFill>
              </a:rPr>
              <a:t>可微的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zh-CN" altLang="en-US" smtClean="0"/>
              <a:t> 处</a:t>
            </a:r>
            <a:r>
              <a:rPr lang="zh-CN" altLang="en-US" smtClean="0">
                <a:solidFill>
                  <a:srgbClr val="FF0000"/>
                </a:solidFill>
              </a:rPr>
              <a:t>沿任意方向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的方向导数都存在，且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en-US" altLang="zh-CN" smtClean="0"/>
              <a:t> </a:t>
            </a:r>
            <a:r>
              <a:rPr lang="zh-CN" altLang="en-US" smtClean="0"/>
              <a:t>为方向 </a:t>
            </a:r>
            <a:r>
              <a:rPr lang="en-US" altLang="zh-CN" i="1" smtClean="0"/>
              <a:t>l</a:t>
            </a:r>
            <a:r>
              <a:rPr lang="zh-CN" altLang="en-US" i="1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方向角</a:t>
            </a:r>
            <a:r>
              <a:rPr lang="zh-CN" altLang="en-US" smtClean="0"/>
              <a:t>．</a:t>
            </a:r>
            <a:r>
              <a:rPr lang="zh-CN" altLang="en-US" smtClean="0">
                <a:hlinkClick r:id="rId3" action="ppaction://hlinksldjump"/>
              </a:rPr>
              <a:t>证明过程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方向导数与偏导数的关系</a:t>
            </a:r>
            <a:endParaRPr lang="zh-CN" altLang="en-US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25475" y="3789363"/>
          <a:ext cx="4502150" cy="730250"/>
        </p:xfrm>
        <a:graphic>
          <a:graphicData uri="http://schemas.openxmlformats.org/presentationml/2006/ole">
            <p:oleObj spid="_x0000_s6146" name="Equation" r:id="rId4" imgW="2501640" imgH="406080" progId="Equation.DSMT4">
              <p:embed/>
            </p:oleObj>
          </a:graphicData>
        </a:graphic>
      </p:graphicFrame>
      <p:graphicFrame>
        <p:nvGraphicFramePr>
          <p:cNvPr id="6147" name="Object 10"/>
          <p:cNvGraphicFramePr>
            <a:graphicFrameLocks noChangeAspect="1"/>
          </p:cNvGraphicFramePr>
          <p:nvPr/>
        </p:nvGraphicFramePr>
        <p:xfrm>
          <a:off x="625475" y="2000250"/>
          <a:ext cx="8281988" cy="823913"/>
        </p:xfrm>
        <a:graphic>
          <a:graphicData uri="http://schemas.openxmlformats.org/presentationml/2006/ole">
            <p:oleObj spid="_x0000_s6147" name="Equation" r:id="rId5" imgW="4597200" imgH="457200" progId="Equation.DSMT4">
              <p:embed/>
            </p:oleObj>
          </a:graphicData>
        </a:graphic>
      </p:graphicFrame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63" y="3846513"/>
            <a:ext cx="2928937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处</a:t>
            </a:r>
            <a:r>
              <a:rPr lang="zh-CN" altLang="en-US" smtClean="0">
                <a:solidFill>
                  <a:srgbClr val="0000FF"/>
                </a:solidFill>
              </a:rPr>
              <a:t>可微</a:t>
            </a:r>
            <a:r>
              <a:rPr lang="zh-CN" altLang="en-US" smtClean="0"/>
              <a:t>，即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等式两边同时除以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i="1" smtClean="0"/>
              <a:t> </a:t>
            </a:r>
            <a:r>
              <a:rPr lang="zh-CN" altLang="en-US" smtClean="0"/>
              <a:t>，得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sp>
        <p:nvSpPr>
          <p:cNvPr id="717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证明过程</a:t>
            </a:r>
            <a:endParaRPr lang="en-US" altLang="zh-CN" smtClean="0">
              <a:effectLst/>
            </a:endParaRPr>
          </a:p>
        </p:txBody>
      </p:sp>
      <p:sp>
        <p:nvSpPr>
          <p:cNvPr id="47108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1306513" y="5456238"/>
          <a:ext cx="6257925" cy="865187"/>
        </p:xfrm>
        <a:graphic>
          <a:graphicData uri="http://schemas.openxmlformats.org/presentationml/2006/ole">
            <p:oleObj spid="_x0000_s7170" name="Equation" r:id="rId5" imgW="3124080" imgH="431640" progId="Equation.DSMT4">
              <p:embed/>
            </p:oleObj>
          </a:graphicData>
        </a:graphic>
      </p:graphicFrame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021013" y="5429250"/>
            <a:ext cx="4622800" cy="898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6858000" y="3214688"/>
          <a:ext cx="2006600" cy="712787"/>
        </p:xfrm>
        <a:graphic>
          <a:graphicData uri="http://schemas.openxmlformats.org/presentationml/2006/ole">
            <p:oleObj spid="_x0000_s7171" name="Equation" r:id="rId6" imgW="1218960" imgH="431640" progId="Equation.DSMT4">
              <p:embed/>
            </p:oleObj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6858000" y="4000500"/>
          <a:ext cx="2011363" cy="712788"/>
        </p:xfrm>
        <a:graphic>
          <a:graphicData uri="http://schemas.openxmlformats.org/presentationml/2006/ole">
            <p:oleObj spid="_x0000_s7172" name="Equation" r:id="rId7" imgW="1218960" imgH="431640" progId="Equation.DSMT4">
              <p:embed/>
            </p:oleObj>
          </a:graphicData>
        </a:graphic>
      </p:graphicFrame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80213" y="0"/>
            <a:ext cx="2363787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977900" y="2000250"/>
          <a:ext cx="6892925" cy="1044575"/>
        </p:xfrm>
        <a:graphic>
          <a:graphicData uri="http://schemas.openxmlformats.org/presentationml/2006/ole">
            <p:oleObj spid="_x0000_s7173" name="Equation" r:id="rId9" imgW="3441600" imgH="52056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357313" y="2484438"/>
            <a:ext cx="1439862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2797175" y="2484438"/>
            <a:ext cx="5275263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928688" y="3841750"/>
          <a:ext cx="5953125" cy="1730375"/>
        </p:xfrm>
        <a:graphic>
          <a:graphicData uri="http://schemas.openxmlformats.org/presentationml/2006/ole">
            <p:oleObj spid="_x0000_s7174" name="Equation" r:id="rId10" imgW="2971800" imgH="8632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57313" y="4786313"/>
            <a:ext cx="5715000" cy="715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928938" y="3786188"/>
            <a:ext cx="431800" cy="8985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4887913" y="3786188"/>
            <a:ext cx="431800" cy="8985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  <p:bldP spid="8" grpId="0" animBg="1"/>
      <p:bldP spid="16" grpId="0" animBg="1"/>
      <p:bldP spid="17" grpId="0" animBg="1"/>
      <p:bldP spid="7" grpId="0" animBg="1"/>
      <p:bldP spid="3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10762</TotalTime>
  <Words>1532</Words>
  <Application>Microsoft Office PowerPoint</Application>
  <PresentationFormat>全屏显示(4:3)</PresentationFormat>
  <Paragraphs>262</Paragraphs>
  <Slides>28</Slides>
  <Notes>4</Notes>
  <HiddenSlides>11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5_聚合</vt:lpstr>
      <vt:lpstr>MathType 6.0 Equation</vt:lpstr>
      <vt:lpstr>MathType 5.0 Equation</vt:lpstr>
      <vt:lpstr>第九章  多元函数微分法及其应用</vt:lpstr>
      <vt:lpstr>引例</vt:lpstr>
      <vt:lpstr>问题的提出</vt:lpstr>
      <vt:lpstr>一、方向导数</vt:lpstr>
      <vt:lpstr>方向导数与偏导数的关系</vt:lpstr>
      <vt:lpstr>课本P.104倒数第5行的例子</vt:lpstr>
      <vt:lpstr>推导过程</vt:lpstr>
      <vt:lpstr>方向导数与偏导数的关系</vt:lpstr>
      <vt:lpstr>证明过程</vt:lpstr>
      <vt:lpstr>方向导数的推广</vt:lpstr>
      <vt:lpstr>幻灯片 11</vt:lpstr>
      <vt:lpstr>幻灯片 12</vt:lpstr>
      <vt:lpstr>二、梯度</vt:lpstr>
      <vt:lpstr>课本P.107的结论</vt:lpstr>
      <vt:lpstr>推导过程</vt:lpstr>
      <vt:lpstr>梯度的推广（课本P.106及P.108）</vt:lpstr>
      <vt:lpstr>幻灯片 17</vt:lpstr>
      <vt:lpstr>梯度的性质</vt:lpstr>
      <vt:lpstr>梯度的性质</vt:lpstr>
      <vt:lpstr>梯度的性质</vt:lpstr>
      <vt:lpstr>梯度的性质</vt:lpstr>
      <vt:lpstr>梯度的性质（结合P.111第9题）</vt:lpstr>
      <vt:lpstr>三、等值线的概念（课本P.107）</vt:lpstr>
      <vt:lpstr>等值线</vt:lpstr>
      <vt:lpstr>最陡的上升路线</vt:lpstr>
      <vt:lpstr>四、场的概念</vt:lpstr>
      <vt:lpstr>四、场的概念（续）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884</cp:revision>
  <dcterms:created xsi:type="dcterms:W3CDTF">2010-09-04T05:21:04Z</dcterms:created>
  <dcterms:modified xsi:type="dcterms:W3CDTF">2023-03-23T12:50:43Z</dcterms:modified>
</cp:coreProperties>
</file>