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894" r:id="rId2"/>
    <p:sldMasterId id="2147485172" r:id="rId3"/>
  </p:sldMasterIdLst>
  <p:notesMasterIdLst>
    <p:notesMasterId r:id="rId37"/>
  </p:notesMasterIdLst>
  <p:handoutMasterIdLst>
    <p:handoutMasterId r:id="rId38"/>
  </p:handoutMasterIdLst>
  <p:sldIdLst>
    <p:sldId id="341" r:id="rId4"/>
    <p:sldId id="317" r:id="rId5"/>
    <p:sldId id="311" r:id="rId6"/>
    <p:sldId id="310" r:id="rId7"/>
    <p:sldId id="312" r:id="rId8"/>
    <p:sldId id="318" r:id="rId9"/>
    <p:sldId id="344" r:id="rId10"/>
    <p:sldId id="342" r:id="rId11"/>
    <p:sldId id="315" r:id="rId12"/>
    <p:sldId id="322" r:id="rId13"/>
    <p:sldId id="324" r:id="rId14"/>
    <p:sldId id="320" r:id="rId15"/>
    <p:sldId id="321" r:id="rId16"/>
    <p:sldId id="325" r:id="rId17"/>
    <p:sldId id="316" r:id="rId18"/>
    <p:sldId id="326" r:id="rId19"/>
    <p:sldId id="327" r:id="rId20"/>
    <p:sldId id="328" r:id="rId21"/>
    <p:sldId id="329" r:id="rId22"/>
    <p:sldId id="331" r:id="rId23"/>
    <p:sldId id="333" r:id="rId24"/>
    <p:sldId id="301" r:id="rId25"/>
    <p:sldId id="332" r:id="rId26"/>
    <p:sldId id="330" r:id="rId27"/>
    <p:sldId id="334" r:id="rId28"/>
    <p:sldId id="335" r:id="rId29"/>
    <p:sldId id="336" r:id="rId30"/>
    <p:sldId id="337" r:id="rId31"/>
    <p:sldId id="338" r:id="rId32"/>
    <p:sldId id="339" r:id="rId33"/>
    <p:sldId id="343" r:id="rId34"/>
    <p:sldId id="346" r:id="rId35"/>
    <p:sldId id="340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FFFF99"/>
    <a:srgbClr val="009900"/>
    <a:srgbClr val="FFFF66"/>
    <a:srgbClr val="FF0000"/>
    <a:srgbClr val="33CC33"/>
    <a:srgbClr val="00CC66"/>
    <a:srgbClr val="FFCC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672" autoAdjust="0"/>
    <p:restoredTop sz="94708" autoAdjust="0"/>
  </p:normalViewPr>
  <p:slideViewPr>
    <p:cSldViewPr>
      <p:cViewPr varScale="1">
        <p:scale>
          <a:sx n="64" d="100"/>
          <a:sy n="64" d="100"/>
        </p:scale>
        <p:origin x="-1436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5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9.wmf"/><Relationship Id="rId1" Type="http://schemas.openxmlformats.org/officeDocument/2006/relationships/image" Target="../media/image26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A45157B-64CD-4253-A8D4-960BEB913130}" type="datetimeFigureOut">
              <a:rPr lang="zh-CN" altLang="en-US"/>
              <a:pPr>
                <a:defRPr/>
              </a:pPr>
              <a:t>2023/3/26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5F99D98-AE94-4479-9E68-AD4375ABCA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8FC7AF4-F12B-4DC6-8AFD-BD0BE095CDFB}" type="datetimeFigureOut">
              <a:rPr lang="zh-CN" altLang="en-US"/>
              <a:pPr>
                <a:defRPr/>
              </a:pPr>
              <a:t>2023/3/26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9600056-06B3-4061-983F-AB1CEA1E83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点击小图可以放大．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同济</a:t>
            </a:r>
            <a:r>
              <a:rPr lang="en-US" altLang="zh-CN" smtClean="0"/>
              <a:t>6</a:t>
            </a:r>
            <a:r>
              <a:rPr lang="zh-CN" altLang="en-US" smtClean="0"/>
              <a:t>版的解法不如同济</a:t>
            </a:r>
            <a:r>
              <a:rPr lang="en-US" altLang="zh-CN" smtClean="0"/>
              <a:t>7</a:t>
            </a:r>
            <a:r>
              <a:rPr lang="zh-CN" altLang="en-US" smtClean="0"/>
              <a:t>版的严谨。</a:t>
            </a: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FABB8E6-B23A-4581-AB4C-A1FC42F8FA75}" type="slidenum">
              <a:rPr lang="zh-CN" altLang="en-US" smtClean="0"/>
              <a:pPr/>
              <a:t>29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6C4FDC5-4E04-417F-B5E0-1818DDB58262}" type="datetimeFigureOut">
              <a:rPr lang="zh-CN" altLang="en-US"/>
              <a:pPr>
                <a:defRPr/>
              </a:pPr>
              <a:t>2023/3/26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D048BFF-E5C3-43B1-83AB-750EA3D656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EEC90-FD29-4B4E-8B21-237DFE1A0A47}" type="datetimeFigureOut">
              <a:rPr lang="zh-CN" altLang="en-US"/>
              <a:pPr>
                <a:defRPr/>
              </a:pPr>
              <a:t>2023/3/26</a:t>
            </a:fld>
            <a:endParaRPr lang="zh-CN" altLang="en-US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4DD66-7020-4CA5-93C2-2C989BA648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29ADE-5AD9-4CFB-BED0-6C0282349A99}" type="datetimeFigureOut">
              <a:rPr lang="zh-CN" altLang="en-US"/>
              <a:pPr>
                <a:defRPr/>
              </a:pPr>
              <a:t>2023/3/26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EE51D-672D-4586-BD5E-3055C77610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EC805-8405-4137-9959-D476CB12E81B}" type="datetimeFigureOut">
              <a:rPr lang="zh-CN" altLang="en-US"/>
              <a:pPr>
                <a:defRPr/>
              </a:pPr>
              <a:t>2023/3/26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6ED3A-4AE0-4B12-B3EA-BDCDECBCF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34A4A-4A0C-444D-B9C9-BA4EE880B1D4}" type="datetimeFigureOut">
              <a:rPr lang="zh-CN" altLang="en-US"/>
              <a:pPr>
                <a:defRPr/>
              </a:pPr>
              <a:t>2023/3/26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D5178-8C4E-4E79-98BF-C407E3E34C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50191-A252-4036-BF96-F0690A2F1BCF}" type="datetimeFigureOut">
              <a:rPr lang="zh-CN" altLang="en-US"/>
              <a:pPr>
                <a:defRPr/>
              </a:pPr>
              <a:t>2023/3/26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206DE-EEAF-4E4F-B1AE-CDFF862BAF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123FF-B92E-4A9B-9844-3875F9CAFF74}" type="datetimeFigureOut">
              <a:rPr lang="zh-CN" altLang="en-US"/>
              <a:pPr>
                <a:defRPr/>
              </a:pPr>
              <a:t>2023/3/26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DDC9E-423D-4F9B-80D1-9FF0D409FA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B86C3-48D4-4555-A5E5-927AA1D8C28B}" type="datetimeFigureOut">
              <a:rPr lang="zh-CN" altLang="en-US"/>
              <a:pPr>
                <a:defRPr/>
              </a:pPr>
              <a:t>2023/3/26</a:t>
            </a:fld>
            <a:endParaRPr lang="zh-CN" altLang="en-US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58A54-52B5-4745-ACE4-59A972CBB2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C0EF8-7DE9-436F-86F4-1368DF5EFA97}" type="datetimeFigureOut">
              <a:rPr lang="zh-CN" altLang="en-US"/>
              <a:pPr>
                <a:defRPr/>
              </a:pPr>
              <a:t>2023/3/26</a:t>
            </a:fld>
            <a:endParaRPr lang="zh-CN" altLang="en-US"/>
          </a:p>
        </p:txBody>
      </p:sp>
      <p:sp>
        <p:nvSpPr>
          <p:cNvPr id="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AFB08-9E41-48A7-B8FA-C731CA8A27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4B544-9D58-4905-9A36-69816D90EC24}" type="datetimeFigureOut">
              <a:rPr lang="zh-CN" altLang="en-US"/>
              <a:pPr>
                <a:defRPr/>
              </a:pPr>
              <a:t>2023/3/26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70816-EAFA-4A1E-B0F0-3DDDD11DDF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01AF1-1F87-4974-BB2C-F0B29F0E878F}" type="datetimeFigureOut">
              <a:rPr lang="zh-CN" altLang="en-US"/>
              <a:pPr>
                <a:defRPr/>
              </a:pPr>
              <a:t>2023/3/26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0F95F-BC4F-4432-916B-012986770B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0FF98-20E8-4D77-821E-2392343FDF04}" type="datetimeFigureOut">
              <a:rPr lang="zh-CN" altLang="en-US"/>
              <a:pPr>
                <a:defRPr/>
              </a:pPr>
              <a:t>2023/3/26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81699-D6E0-4C00-B967-30E3C7D629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B1077-EA59-4855-BDA9-BE2BAC7FEFBB}" type="datetimeFigureOut">
              <a:rPr lang="zh-CN" altLang="en-US"/>
              <a:pPr>
                <a:defRPr/>
              </a:pPr>
              <a:t>2023/3/26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2E001-7643-4A80-B6EE-0C8F2998EB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79637-7097-4F08-881A-957A489202E8}" type="datetimeFigureOut">
              <a:rPr lang="zh-CN" altLang="en-US"/>
              <a:pPr>
                <a:defRPr/>
              </a:pPr>
              <a:t>2023/3/26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078C9-9574-4461-BEA0-CA17240519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5ED2A-7997-45D4-91DD-3C0E6FA58684}" type="datetimeFigureOut">
              <a:rPr lang="zh-CN" altLang="en-US"/>
              <a:pPr>
                <a:defRPr/>
              </a:pPr>
              <a:t>2023/3/26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1B4A9-473B-4EBF-B0B9-98DA4EB275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5D784-2CDD-441C-A304-9B73FEB56D0E}" type="datetimeFigureOut">
              <a:rPr lang="zh-CN" altLang="en-US"/>
              <a:pPr>
                <a:defRPr/>
              </a:pPr>
              <a:t>2023/3/26</a:t>
            </a:fld>
            <a:endParaRPr lang="zh-CN" altLang="en-US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AC910-4014-46C6-939E-E7786A897D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6AE23-B00A-4DA4-8D81-BB180139060B}" type="datetimeFigureOut">
              <a:rPr lang="zh-CN" altLang="en-US"/>
              <a:pPr>
                <a:defRPr/>
              </a:pPr>
              <a:t>2023/3/26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8D4BF-774D-4B0B-BBC3-E47B4ADEA0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E7A90-CE4A-43A1-AB99-5005DD57F6A4}" type="datetimeFigureOut">
              <a:rPr lang="zh-CN" altLang="en-US"/>
              <a:pPr>
                <a:defRPr/>
              </a:pPr>
              <a:t>2023/3/26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68ADF-D4DC-41CE-A7A8-3C1FEAFF97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A9D98-9951-40FD-8AE5-BA1DF74CFCFD}" type="datetimeFigureOut">
              <a:rPr lang="zh-CN" altLang="en-US"/>
              <a:pPr>
                <a:defRPr/>
              </a:pPr>
              <a:t>2023/3/26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62981-7371-4D75-8C53-07C8A46A60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A1240-642A-4F0C-82AC-7E6F62724C0C}" type="datetimeFigureOut">
              <a:rPr lang="zh-CN" altLang="en-US"/>
              <a:pPr>
                <a:defRPr/>
              </a:pPr>
              <a:t>2023/3/26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9BD95-DD77-45F1-BBF0-5DF04826E0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B4213-5D83-4CB6-B43B-4A06DFA949AE}" type="datetimeFigureOut">
              <a:rPr lang="zh-CN" altLang="en-US"/>
              <a:pPr>
                <a:defRPr/>
              </a:pPr>
              <a:t>2023/3/26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1444B-CE33-4181-8AFB-E18362ACC1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5DA99-A4F0-4957-91C2-5369CCB6C0A8}" type="datetimeFigureOut">
              <a:rPr lang="zh-CN" altLang="en-US"/>
              <a:pPr>
                <a:defRPr/>
              </a:pPr>
              <a:t>2023/3/26</a:t>
            </a:fld>
            <a:endParaRPr lang="zh-CN" altLang="en-US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30E6D-BBAE-48FC-87CE-8995974BBC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6FFD2-F981-41F9-92EB-CE68BD8BE5CD}" type="datetimeFigureOut">
              <a:rPr lang="zh-CN" altLang="en-US"/>
              <a:pPr>
                <a:defRPr/>
              </a:pPr>
              <a:t>2023/3/26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A0FC2-C9D2-44CE-AD59-9E71A354DF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BDE84-A319-4DF4-A310-C5FB8559E888}" type="datetimeFigureOut">
              <a:rPr lang="zh-CN" altLang="en-US"/>
              <a:pPr>
                <a:defRPr/>
              </a:pPr>
              <a:t>2023/3/26</a:t>
            </a:fld>
            <a:endParaRPr lang="zh-CN" altLang="en-US"/>
          </a:p>
        </p:txBody>
      </p:sp>
      <p:sp>
        <p:nvSpPr>
          <p:cNvPr id="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A452D-BC81-4893-8A1D-8AD31ED335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5609F-897B-481A-B5D2-6ED3B1598928}" type="datetimeFigureOut">
              <a:rPr lang="zh-CN" altLang="en-US"/>
              <a:pPr>
                <a:defRPr/>
              </a:pPr>
              <a:t>2023/3/26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3A5C1-8BF8-41C6-B407-1BA41CAD13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5424A-E713-4127-95B6-2C6C4CF9D928}" type="datetimeFigureOut">
              <a:rPr lang="zh-CN" altLang="en-US"/>
              <a:pPr>
                <a:defRPr/>
              </a:pPr>
              <a:t>2023/3/26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2737D-C07F-4ED5-810A-28399417B1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F725F-9416-49B2-8CF4-9A2E14244161}" type="datetimeFigureOut">
              <a:rPr lang="zh-CN" altLang="en-US"/>
              <a:pPr>
                <a:defRPr/>
              </a:pPr>
              <a:t>2023/3/26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B93C5-0948-416E-B5B8-68BF05E2C5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051ED-1E5C-4537-8A90-6AA613D5F2D7}" type="datetimeFigureOut">
              <a:rPr lang="zh-CN" altLang="en-US"/>
              <a:pPr>
                <a:defRPr/>
              </a:pPr>
              <a:t>2023/3/26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964F5-677B-428F-B667-EA7DEDE875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74C3C-9A03-435B-A047-F60D4672B5A0}" type="datetimeFigureOut">
              <a:rPr lang="zh-CN" altLang="en-US"/>
              <a:pPr>
                <a:defRPr/>
              </a:pPr>
              <a:t>2023/3/26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48C2F-C1A9-4336-B533-BE64833210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ECC80-5C8C-46FD-8AB6-7568E3EBE38C}" type="datetimeFigureOut">
              <a:rPr lang="zh-CN" altLang="en-US"/>
              <a:pPr>
                <a:defRPr/>
              </a:pPr>
              <a:t>2023/3/26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BCEE8-B687-4FEE-B5F7-949FD84148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089FE-007E-4C67-8D7D-3EE8DBC9E10D}" type="datetimeFigureOut">
              <a:rPr lang="zh-CN" altLang="en-US"/>
              <a:pPr>
                <a:defRPr/>
              </a:pPr>
              <a:t>2023/3/26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374C7-C96C-431A-999B-13F7DAEF24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4ECBA-44F6-4EDA-B0E0-01FD55390B30}" type="datetimeFigureOut">
              <a:rPr lang="zh-CN" altLang="en-US"/>
              <a:pPr>
                <a:defRPr/>
              </a:pPr>
              <a:t>2023/3/26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2FEE3-46C1-4135-895A-60473E4DCC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F3D7B-2AAE-4330-9FE5-12E7827EED21}" type="datetimeFigureOut">
              <a:rPr lang="zh-CN" altLang="en-US"/>
              <a:pPr>
                <a:defRPr/>
              </a:pPr>
              <a:t>2023/3/26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9B47C-AA90-434F-A461-0067B2B31C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DB2AD-9B37-44AD-95E2-D8243B103FFD}" type="datetimeFigureOut">
              <a:rPr lang="zh-CN" altLang="en-US"/>
              <a:pPr>
                <a:defRPr/>
              </a:pPr>
              <a:t>2023/3/26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5A30B-044B-4056-BA9A-6459FAA4A1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8441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94D13BF4-0AC4-43C6-B395-E5EFAA6B7C30}" type="datetimeFigureOut">
              <a:rPr lang="zh-CN" altLang="en-US"/>
              <a:pPr>
                <a:defRPr/>
              </a:pPr>
              <a:t>2023/3/26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E91287D7-76D5-4F61-89C3-58FA53790F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08" r:id="rId1"/>
    <p:sldLayoutId id="2147486375" r:id="rId2"/>
    <p:sldLayoutId id="2147486376" r:id="rId3"/>
    <p:sldLayoutId id="2147486377" r:id="rId4"/>
    <p:sldLayoutId id="2147486378" r:id="rId5"/>
    <p:sldLayoutId id="2147486379" r:id="rId6"/>
    <p:sldLayoutId id="2147486380" r:id="rId7"/>
    <p:sldLayoutId id="2147486381" r:id="rId8"/>
    <p:sldLayoutId id="2147486382" r:id="rId9"/>
    <p:sldLayoutId id="2147486383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945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AAA99251-CD86-4B2F-A629-F2A84A049294}" type="datetimeFigureOut">
              <a:rPr lang="zh-CN" altLang="en-US"/>
              <a:pPr>
                <a:defRPr/>
              </a:pPr>
              <a:t>2023/3/26</a:t>
            </a:fld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7946A823-0BB3-43CC-A4D3-468FAC96C1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84" r:id="rId1"/>
    <p:sldLayoutId id="2147486385" r:id="rId2"/>
    <p:sldLayoutId id="2147486386" r:id="rId3"/>
    <p:sldLayoutId id="2147486387" r:id="rId4"/>
    <p:sldLayoutId id="2147486388" r:id="rId5"/>
    <p:sldLayoutId id="2147486389" r:id="rId6"/>
    <p:sldLayoutId id="2147486390" r:id="rId7"/>
    <p:sldLayoutId id="2147486391" r:id="rId8"/>
    <p:sldLayoutId id="2147486392" r:id="rId9"/>
    <p:sldLayoutId id="2147486393" r:id="rId10"/>
    <p:sldLayoutId id="2147486394" r:id="rId11"/>
    <p:sldLayoutId id="2147486395" r:id="rId12"/>
    <p:sldLayoutId id="2147486396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048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C543F2FF-B378-461E-9CB9-1370979B9AC1}" type="datetimeFigureOut">
              <a:rPr lang="zh-CN" altLang="en-US"/>
              <a:pPr>
                <a:defRPr/>
              </a:pPr>
              <a:t>2023/3/26</a:t>
            </a:fld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31E42ABD-D1D3-46DE-A490-DD5B8F4B05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97" r:id="rId1"/>
    <p:sldLayoutId id="2147486398" r:id="rId2"/>
    <p:sldLayoutId id="2147486399" r:id="rId3"/>
    <p:sldLayoutId id="2147486400" r:id="rId4"/>
    <p:sldLayoutId id="2147486401" r:id="rId5"/>
    <p:sldLayoutId id="2147486402" r:id="rId6"/>
    <p:sldLayoutId id="2147486403" r:id="rId7"/>
    <p:sldLayoutId id="2147486404" r:id="rId8"/>
    <p:sldLayoutId id="2147486405" r:id="rId9"/>
    <p:sldLayoutId id="2147486406" r:id="rId10"/>
    <p:sldLayoutId id="21474864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7.bin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1.png"/><Relationship Id="rId3" Type="http://schemas.openxmlformats.org/officeDocument/2006/relationships/audio" Target="../media/audio2.wav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0.png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2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7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55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2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11.bin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5.bin"/><Relationship Id="rId5" Type="http://schemas.openxmlformats.org/officeDocument/2006/relationships/image" Target="../media/image9.png"/><Relationship Id="rId10" Type="http://schemas.openxmlformats.org/officeDocument/2006/relationships/oleObject" Target="../embeddings/oleObject14.bin"/><Relationship Id="rId4" Type="http://schemas.openxmlformats.org/officeDocument/2006/relationships/slide" Target="slide9.xml"/><Relationship Id="rId9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idx="4294967295"/>
          </p:nvPr>
        </p:nvSpPr>
        <p:spPr>
          <a:xfrm>
            <a:off x="685800" y="1752600"/>
            <a:ext cx="7772400" cy="1830388"/>
          </a:xfrm>
        </p:spPr>
        <p:txBody>
          <a:bodyPr anchor="b"/>
          <a:lstStyle/>
          <a:p>
            <a:pPr algn="r">
              <a:defRPr/>
            </a:pPr>
            <a:r>
              <a:rPr lang="zh-CN" altLang="en-US" sz="4000" smtClean="0">
                <a:effectLst/>
              </a:rPr>
              <a:t>第九章  多元函数微分法及其应用</a:t>
            </a:r>
            <a:endParaRPr lang="en-US" altLang="zh-CN" sz="4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1" name="副标题 4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>
              <a:buFont typeface="Wingdings 3" pitchFamily="18" charset="2"/>
              <a:buNone/>
            </a:pPr>
            <a:r>
              <a:rPr lang="zh-CN" altLang="en-US" sz="3600" smtClean="0">
                <a:solidFill>
                  <a:schemeClr val="tx2"/>
                </a:solidFill>
              </a:rPr>
              <a:t>第八节</a:t>
            </a:r>
            <a:r>
              <a:rPr lang="en-US" altLang="zh-CN" sz="3600" smtClean="0">
                <a:solidFill>
                  <a:schemeClr val="tx2"/>
                </a:solidFill>
              </a:rPr>
              <a:t>    </a:t>
            </a:r>
            <a:r>
              <a:rPr lang="zh-CN" altLang="en-US" sz="3600" smtClean="0">
                <a:solidFill>
                  <a:schemeClr val="tx2"/>
                </a:solidFill>
              </a:rPr>
              <a:t>多元函数的极值及其求法</a:t>
            </a:r>
          </a:p>
          <a:p>
            <a:pPr marL="0" indent="0" algn="r">
              <a:buFont typeface="Wingdings 3" pitchFamily="18" charset="2"/>
              <a:buNone/>
            </a:pPr>
            <a:endParaRPr lang="en-US" altLang="zh-CN" sz="36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457200" y="1481138"/>
            <a:ext cx="8229600" cy="4090987"/>
          </a:xfrm>
          <a:prstGeom prst="roundRect">
            <a:avLst>
              <a:gd name="adj" fmla="val 8071"/>
            </a:avLst>
          </a:prstGeom>
          <a:solidFill>
            <a:srgbClr val="FFFF66"/>
          </a:solidFill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一元函数极值的</a:t>
            </a:r>
            <a:r>
              <a:rPr lang="zh-CN" alt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第一充分条件</a:t>
            </a:r>
            <a:endParaRPr lang="en-US" altLang="zh-CN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51437"/>
          </a:xfrm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  <a:defRPr/>
            </a:pPr>
            <a:r>
              <a:rPr lang="zh-CN" altLang="en-US" dirty="0" smtClean="0"/>
              <a:t>设 </a:t>
            </a:r>
            <a:r>
              <a:rPr lang="en-US" altLang="zh-CN" i="1" dirty="0" smtClean="0"/>
              <a:t>f</a:t>
            </a:r>
            <a:r>
              <a:rPr lang="en-US" altLang="zh-CN" i="1" dirty="0" smtClean="0">
                <a:sym typeface="Symbol" pitchFamily="18" charset="2"/>
              </a:rPr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 在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(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 </a:t>
            </a:r>
            <a:r>
              <a:rPr lang="zh-CN" altLang="en-US" dirty="0" smtClean="0"/>
              <a:t>内连续并且可导</a:t>
            </a:r>
            <a:r>
              <a:rPr lang="zh-CN" altLang="en-US" dirty="0" smtClean="0">
                <a:solidFill>
                  <a:srgbClr val="0000FF"/>
                </a:solidFill>
              </a:rPr>
              <a:t>（</a:t>
            </a:r>
            <a:r>
              <a:rPr lang="en-US" altLang="zh-CN" sz="2800" i="1" dirty="0" smtClean="0">
                <a:solidFill>
                  <a:srgbClr val="0000FF"/>
                </a:solidFill>
              </a:rPr>
              <a:t>f</a:t>
            </a:r>
            <a:r>
              <a:rPr lang="en-US" altLang="zh-CN" sz="2800" i="1" dirty="0" smtClean="0">
                <a:solidFill>
                  <a:srgbClr val="0000FF"/>
                </a:solidFill>
                <a:sym typeface="Symbol" pitchFamily="18" charset="2"/>
              </a:rPr>
              <a:t> </a:t>
            </a:r>
            <a:r>
              <a:rPr lang="en-US" altLang="zh-CN" sz="2800" dirty="0" smtClean="0">
                <a:solidFill>
                  <a:srgbClr val="0000FF"/>
                </a:solidFill>
              </a:rPr>
              <a:t>(</a:t>
            </a:r>
            <a:r>
              <a:rPr lang="en-US" altLang="zh-CN" sz="2800" i="1" dirty="0" smtClean="0">
                <a:solidFill>
                  <a:srgbClr val="0000FF"/>
                </a:solidFill>
              </a:rPr>
              <a:t>x</a:t>
            </a:r>
            <a:r>
              <a:rPr lang="en-US" altLang="zh-CN" sz="2800" baseline="-25000" dirty="0" smtClean="0">
                <a:solidFill>
                  <a:srgbClr val="0000FF"/>
                </a:solidFill>
              </a:rPr>
              <a:t>0</a:t>
            </a:r>
            <a:r>
              <a:rPr lang="en-US" altLang="zh-CN" sz="2800" dirty="0" smtClean="0">
                <a:solidFill>
                  <a:srgbClr val="0000FF"/>
                </a:solidFill>
              </a:rPr>
              <a:t>)</a:t>
            </a:r>
            <a:r>
              <a:rPr lang="zh-CN" altLang="en-US" sz="2800" dirty="0" smtClean="0">
                <a:solidFill>
                  <a:srgbClr val="0000FF"/>
                </a:solidFill>
              </a:rPr>
              <a:t> </a:t>
            </a:r>
            <a:r>
              <a:rPr lang="zh-CN" altLang="en-US" dirty="0" smtClean="0">
                <a:solidFill>
                  <a:srgbClr val="0000FF"/>
                </a:solidFill>
              </a:rPr>
              <a:t>可以不存在）</a:t>
            </a:r>
            <a:r>
              <a:rPr lang="zh-CN" altLang="en-US" dirty="0" smtClean="0"/>
              <a:t>，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circleNumDbPlain"/>
              <a:defRPr/>
            </a:pPr>
            <a:r>
              <a:rPr lang="zh-CN" altLang="en-US" dirty="0" smtClean="0"/>
              <a:t>如果在点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的左邻域内， </a:t>
            </a:r>
            <a:r>
              <a:rPr lang="en-US" altLang="zh-CN" i="1" dirty="0" smtClean="0"/>
              <a:t>f</a:t>
            </a:r>
            <a:r>
              <a:rPr lang="en-US" altLang="zh-CN" i="1" dirty="0" smtClean="0">
                <a:sym typeface="Symbol" pitchFamily="18" charset="2"/>
              </a:rPr>
              <a:t>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 0</a:t>
            </a:r>
            <a:r>
              <a:rPr lang="zh-CN" altLang="en-US" dirty="0" smtClean="0"/>
              <a:t>；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  <a:defRPr/>
            </a:pPr>
            <a:r>
              <a:rPr lang="zh-CN" altLang="en-US" dirty="0" smtClean="0"/>
              <a:t>		    在点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 </a:t>
            </a:r>
            <a:r>
              <a:rPr lang="zh-CN" altLang="en-US" dirty="0" smtClean="0"/>
              <a:t>的右邻域内， </a:t>
            </a:r>
            <a:r>
              <a:rPr lang="en-US" altLang="zh-CN" i="1" dirty="0" smtClean="0"/>
              <a:t>f</a:t>
            </a:r>
            <a:r>
              <a:rPr lang="en-US" altLang="zh-CN" i="1" dirty="0" smtClean="0">
                <a:sym typeface="Symbol" pitchFamily="18" charset="2"/>
              </a:rPr>
              <a:t>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 0</a:t>
            </a:r>
            <a:r>
              <a:rPr lang="zh-CN" altLang="en-US" dirty="0" smtClean="0"/>
              <a:t>，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  <a:defRPr/>
            </a:pPr>
            <a:r>
              <a:rPr lang="zh-CN" altLang="en-US" dirty="0" smtClean="0"/>
              <a:t>	则 </a:t>
            </a:r>
            <a:r>
              <a:rPr lang="en-US" altLang="zh-CN" i="1" dirty="0" smtClean="0"/>
              <a:t>f</a:t>
            </a:r>
            <a:r>
              <a:rPr lang="en-US" altLang="zh-CN" i="1" dirty="0" smtClean="0">
                <a:sym typeface="Symbol" pitchFamily="18" charset="2"/>
              </a:rPr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 在点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</a:t>
            </a:r>
            <a:r>
              <a:rPr lang="zh-CN" altLang="en-US" dirty="0" smtClean="0"/>
              <a:t>处取得极大值．</a:t>
            </a:r>
            <a:endParaRPr lang="en-US" altLang="zh-CN" dirty="0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circleNumDbPlain" startAt="2"/>
              <a:defRPr/>
            </a:pPr>
            <a:r>
              <a:rPr lang="zh-CN" altLang="en-US" dirty="0" smtClean="0"/>
              <a:t>如果在点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的左邻域内， </a:t>
            </a:r>
            <a:r>
              <a:rPr lang="en-US" altLang="zh-CN" i="1" dirty="0" smtClean="0"/>
              <a:t>f</a:t>
            </a:r>
            <a:r>
              <a:rPr lang="en-US" altLang="zh-CN" i="1" dirty="0" smtClean="0">
                <a:sym typeface="Symbol" pitchFamily="18" charset="2"/>
              </a:rPr>
              <a:t>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 0</a:t>
            </a:r>
            <a:r>
              <a:rPr lang="zh-CN" altLang="en-US" dirty="0" smtClean="0"/>
              <a:t>；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  <a:defRPr/>
            </a:pPr>
            <a:r>
              <a:rPr lang="zh-CN" altLang="en-US" dirty="0" smtClean="0"/>
              <a:t>		    在点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的右邻域内， </a:t>
            </a:r>
            <a:r>
              <a:rPr lang="en-US" altLang="zh-CN" i="1" dirty="0" smtClean="0"/>
              <a:t>f</a:t>
            </a:r>
            <a:r>
              <a:rPr lang="en-US" altLang="zh-CN" i="1" dirty="0" smtClean="0">
                <a:sym typeface="Symbol" pitchFamily="18" charset="2"/>
              </a:rPr>
              <a:t>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 0</a:t>
            </a:r>
            <a:r>
              <a:rPr lang="zh-CN" altLang="en-US" dirty="0" smtClean="0"/>
              <a:t>，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  <a:defRPr/>
            </a:pPr>
            <a:r>
              <a:rPr lang="zh-CN" altLang="en-US" dirty="0" smtClean="0"/>
              <a:t>	则 </a:t>
            </a:r>
            <a:r>
              <a:rPr lang="en-US" altLang="zh-CN" i="1" dirty="0" smtClean="0"/>
              <a:t>f</a:t>
            </a:r>
            <a:r>
              <a:rPr lang="en-US" altLang="zh-CN" i="1" dirty="0" smtClean="0">
                <a:sym typeface="Symbol" pitchFamily="18" charset="2"/>
              </a:rPr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 在点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</a:t>
            </a:r>
            <a:r>
              <a:rPr lang="zh-CN" altLang="en-US" dirty="0" smtClean="0"/>
              <a:t>处取得极小值．</a:t>
            </a:r>
            <a:endParaRPr lang="en-US" altLang="zh-CN" dirty="0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circleNumDbPlain" startAt="3"/>
              <a:defRPr/>
            </a:pPr>
            <a:r>
              <a:rPr lang="zh-CN" altLang="en-US" dirty="0" smtClean="0"/>
              <a:t>如果在点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的邻域内， </a:t>
            </a:r>
            <a:r>
              <a:rPr lang="en-US" altLang="zh-CN" i="1" dirty="0" smtClean="0"/>
              <a:t>f</a:t>
            </a:r>
            <a:r>
              <a:rPr lang="en-US" altLang="zh-CN" i="1" dirty="0" smtClean="0">
                <a:sym typeface="Symbol" pitchFamily="18" charset="2"/>
              </a:rPr>
              <a:t>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 不变号，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  <a:defRPr/>
            </a:pPr>
            <a:r>
              <a:rPr lang="zh-CN" altLang="en-US" dirty="0" smtClean="0"/>
              <a:t>	则 </a:t>
            </a:r>
            <a:r>
              <a:rPr lang="en-US" altLang="zh-CN" i="1" dirty="0" smtClean="0"/>
              <a:t>f</a:t>
            </a:r>
            <a:r>
              <a:rPr lang="en-US" altLang="zh-CN" i="1" dirty="0" smtClean="0">
                <a:sym typeface="Symbol" pitchFamily="18" charset="2"/>
              </a:rPr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 在点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</a:t>
            </a:r>
            <a:r>
              <a:rPr lang="zh-CN" altLang="en-US" dirty="0" smtClean="0"/>
              <a:t>处没有极值．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注意： </a:t>
            </a:r>
            <a:r>
              <a:rPr lang="en-US" altLang="zh-CN" i="1" dirty="0" smtClean="0"/>
              <a:t>f</a:t>
            </a:r>
            <a:r>
              <a:rPr lang="en-US" altLang="zh-CN" i="1" dirty="0" smtClean="0">
                <a:sym typeface="Symbol" pitchFamily="18" charset="2"/>
              </a:rPr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 在点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</a:t>
            </a:r>
            <a:r>
              <a:rPr lang="zh-CN" altLang="en-US" dirty="0" smtClean="0"/>
              <a:t>处不一定可导，但一定连续．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适用范围：</a:t>
            </a:r>
            <a:r>
              <a:rPr lang="zh-CN" altLang="en-US" dirty="0" smtClean="0"/>
              <a:t>驻点、不可导点．</a:t>
            </a:r>
            <a:endParaRPr lang="en-US" altLang="zh-CN" dirty="0" smtClean="0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003800" y="1557338"/>
            <a:ext cx="3384550" cy="500062"/>
          </a:xfrm>
          <a:prstGeom prst="rect">
            <a:avLst/>
          </a:prstGeom>
          <a:solidFill>
            <a:srgbClr val="FFFF66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457200" y="1481138"/>
            <a:ext cx="8229600" cy="1447800"/>
          </a:xfrm>
          <a:prstGeom prst="roundRect">
            <a:avLst>
              <a:gd name="adj" fmla="val 8071"/>
            </a:avLst>
          </a:prstGeom>
          <a:solidFill>
            <a:srgbClr val="FFFF66"/>
          </a:solidFill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2947" name="Rectangle 3"/>
          <p:cNvSpPr>
            <a:spLocks noGrp="1"/>
          </p:cNvSpPr>
          <p:nvPr>
            <p:ph idx="1"/>
          </p:nvPr>
        </p:nvSpPr>
        <p:spPr>
          <a:xfrm>
            <a:off x="457200" y="1481138"/>
            <a:ext cx="8362950" cy="3194050"/>
          </a:xfrm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在点</a:t>
            </a:r>
            <a:r>
              <a:rPr lang="en-US" altLang="zh-CN" smtClean="0"/>
              <a:t>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处具有二阶导数，且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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 0</a:t>
            </a:r>
            <a:r>
              <a:rPr lang="zh-CN" altLang="en-US" smtClean="0"/>
              <a:t>，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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</a:t>
            </a:r>
            <a:r>
              <a:rPr lang="en-US" altLang="zh-CN" smtClean="0"/>
              <a:t> 0</a:t>
            </a:r>
            <a:r>
              <a:rPr lang="zh-CN" altLang="en-US" smtClean="0"/>
              <a:t>，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则  </a:t>
            </a:r>
            <a:r>
              <a:rPr lang="zh-CN" altLang="en-US" smtClean="0">
                <a:solidFill>
                  <a:srgbClr val="0000FF"/>
                </a:solidFill>
              </a:rPr>
              <a:t>①</a:t>
            </a:r>
            <a:r>
              <a:rPr lang="zh-CN" altLang="en-US" smtClean="0"/>
              <a:t>  当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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&lt;</a:t>
            </a:r>
            <a:r>
              <a:rPr lang="en-US" altLang="zh-CN" smtClean="0"/>
              <a:t> 0 </a:t>
            </a:r>
            <a:r>
              <a:rPr lang="zh-CN" altLang="en-US" smtClean="0"/>
              <a:t>时，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在点</a:t>
            </a:r>
            <a:r>
              <a:rPr lang="en-US" altLang="zh-CN" smtClean="0"/>
              <a:t>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处取得极大值．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      </a:t>
            </a:r>
            <a:r>
              <a:rPr lang="zh-CN" altLang="zh-CN" smtClean="0">
                <a:solidFill>
                  <a:srgbClr val="0000FF"/>
                </a:solidFill>
              </a:rPr>
              <a:t>②</a:t>
            </a:r>
            <a:r>
              <a:rPr lang="zh-CN" altLang="en-US" smtClean="0"/>
              <a:t>  当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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&gt;</a:t>
            </a:r>
            <a:r>
              <a:rPr lang="en-US" altLang="zh-CN" smtClean="0"/>
              <a:t> 0 </a:t>
            </a:r>
            <a:r>
              <a:rPr lang="zh-CN" altLang="en-US" smtClean="0"/>
              <a:t>时，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在点</a:t>
            </a:r>
            <a:r>
              <a:rPr lang="en-US" altLang="zh-CN" smtClean="0"/>
              <a:t>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处取得极小值．</a:t>
            </a:r>
            <a:endParaRPr lang="en-US" altLang="zh-CN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适用范围：</a:t>
            </a:r>
            <a:r>
              <a:rPr lang="zh-CN" altLang="en-US" smtClean="0"/>
              <a:t>当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在驻点处的二阶导数不为零时．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注意：</a:t>
            </a:r>
            <a:r>
              <a:rPr lang="zh-CN" altLang="en-US" smtClean="0"/>
              <a:t>当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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>
                <a:sym typeface="Symbol" pitchFamily="18" charset="2"/>
              </a:rPr>
              <a:t>=</a:t>
            </a:r>
            <a:r>
              <a:rPr lang="en-US" altLang="zh-CN" smtClean="0"/>
              <a:t> 0</a:t>
            </a:r>
            <a:r>
              <a:rPr lang="zh-CN" altLang="en-US" smtClean="0"/>
              <a:t> 时，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在点</a:t>
            </a:r>
            <a:r>
              <a:rPr lang="en-US" altLang="zh-CN" smtClean="0"/>
              <a:t>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处不一定取极值，则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/>
              <a:t>仍然采用第一充分条件进行判断．</a:t>
            </a:r>
          </a:p>
        </p:txBody>
      </p:sp>
      <p:sp>
        <p:nvSpPr>
          <p:cNvPr id="40962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一元函数极值的</a:t>
            </a:r>
            <a:r>
              <a:rPr lang="zh-CN" alt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第二充分条件</a:t>
            </a:r>
            <a:endParaRPr lang="en-US" altLang="zh-CN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457200" y="1481138"/>
            <a:ext cx="8229600" cy="4090987"/>
          </a:xfrm>
          <a:prstGeom prst="roundRect">
            <a:avLst>
              <a:gd name="adj" fmla="val 8071"/>
            </a:avLst>
          </a:prstGeom>
          <a:solidFill>
            <a:srgbClr val="FFFF66"/>
          </a:solidFill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338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765675"/>
          </a:xfrm>
        </p:spPr>
        <p:txBody>
          <a:bodyPr>
            <a:spAutoFit/>
          </a:bodyPr>
          <a:lstStyle/>
          <a:p>
            <a:pPr>
              <a:buClr>
                <a:srgbClr val="2DA2BF"/>
              </a:buCl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P.113</a:t>
            </a:r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>
                <a:solidFill>
                  <a:srgbClr val="000000"/>
                </a:solidFill>
              </a:rPr>
              <a:t>设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buClr>
                <a:srgbClr val="2DA2BF"/>
              </a:buClr>
            </a:pPr>
            <a:r>
              <a:rPr lang="zh-CN" altLang="en-US" smtClean="0">
                <a:solidFill>
                  <a:srgbClr val="000000"/>
                </a:solidFill>
              </a:rPr>
              <a:t>点 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r>
              <a:rPr lang="zh-CN" altLang="en-US" smtClean="0">
                <a:solidFill>
                  <a:srgbClr val="000000"/>
                </a:solidFill>
              </a:rPr>
              <a:t> 是 </a:t>
            </a:r>
            <a:r>
              <a:rPr lang="en-US" altLang="zh-CN" i="1" smtClean="0">
                <a:solidFill>
                  <a:srgbClr val="000000"/>
                </a:solidFill>
              </a:rPr>
              <a:t>f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smtClean="0">
                <a:solidFill>
                  <a:srgbClr val="000000"/>
                </a:solidFill>
              </a:rPr>
              <a:t>) </a:t>
            </a:r>
            <a:r>
              <a:rPr lang="zh-CN" altLang="en-US" smtClean="0">
                <a:solidFill>
                  <a:srgbClr val="000000"/>
                </a:solidFill>
              </a:rPr>
              <a:t>的驻点，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buClr>
                <a:srgbClr val="2DA2BF"/>
              </a:buClr>
            </a:pPr>
            <a:r>
              <a:rPr lang="en-US" altLang="zh-CN" i="1" smtClean="0">
                <a:solidFill>
                  <a:srgbClr val="000000"/>
                </a:solidFill>
              </a:rPr>
              <a:t>f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r>
              <a:rPr lang="zh-CN" altLang="en-US" smtClean="0">
                <a:solidFill>
                  <a:srgbClr val="000000"/>
                </a:solidFill>
              </a:rPr>
              <a:t> 在 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r>
              <a:rPr lang="zh-CN" altLang="en-US" smtClean="0">
                <a:solidFill>
                  <a:srgbClr val="000000"/>
                </a:solidFill>
              </a:rPr>
              <a:t> 的某邻域内有直到二阶的连续偏导数．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buClr>
                <a:srgbClr val="2DA2BF"/>
              </a:buClr>
              <a:buFont typeface="Wingdings 3" pitchFamily="18" charset="2"/>
              <a:buNone/>
            </a:pPr>
            <a:endParaRPr lang="en-US" altLang="zh-CN" smtClean="0">
              <a:solidFill>
                <a:srgbClr val="000000"/>
              </a:solidFill>
            </a:endParaRPr>
          </a:p>
          <a:p>
            <a:pPr>
              <a:buClr>
                <a:srgbClr val="2DA2BF"/>
              </a:buClr>
              <a:buFont typeface="Wingdings 3" pitchFamily="18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令 </a:t>
            </a:r>
            <a:r>
              <a:rPr lang="en-US" altLang="zh-CN" i="1" smtClean="0">
                <a:solidFill>
                  <a:srgbClr val="0000FF"/>
                </a:solidFill>
              </a:rPr>
              <a:t>A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en-US" altLang="zh-CN" i="1" baseline="-25000" smtClean="0"/>
              <a:t>xx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i="1" smtClean="0">
                <a:solidFill>
                  <a:srgbClr val="0000FF"/>
                </a:solidFill>
              </a:rPr>
              <a:t>B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en-US" altLang="zh-CN" i="1" baseline="-25000" smtClean="0"/>
              <a:t>xy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i="1" smtClean="0">
                <a:solidFill>
                  <a:srgbClr val="0000FF"/>
                </a:solidFill>
              </a:rPr>
              <a:t>C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en-US" altLang="zh-CN" i="1" baseline="-25000" smtClean="0"/>
              <a:t>yy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zh-CN" altLang="en-US" smtClean="0">
                <a:solidFill>
                  <a:srgbClr val="000000"/>
                </a:solidFill>
              </a:rPr>
              <a:t>则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>
                <a:solidFill>
                  <a:srgbClr val="000000"/>
                </a:solidFill>
              </a:rPr>
              <a:t>当 </a:t>
            </a:r>
            <a:r>
              <a:rPr lang="en-US" altLang="zh-CN" i="1" smtClean="0">
                <a:solidFill>
                  <a:srgbClr val="000000"/>
                </a:solidFill>
              </a:rPr>
              <a:t>AC</a:t>
            </a:r>
            <a:r>
              <a:rPr lang="en-US" altLang="zh-CN" smtClean="0">
                <a:solidFill>
                  <a:srgbClr val="000000"/>
                </a:solidFill>
              </a:rPr>
              <a:t> − </a:t>
            </a:r>
            <a:r>
              <a:rPr lang="en-US" altLang="zh-CN" i="1" smtClean="0">
                <a:solidFill>
                  <a:srgbClr val="000000"/>
                </a:solidFill>
              </a:rPr>
              <a:t>B</a:t>
            </a:r>
            <a:r>
              <a:rPr lang="en-US" altLang="zh-CN" baseline="30000" smtClean="0">
                <a:solidFill>
                  <a:srgbClr val="000000"/>
                </a:solidFill>
              </a:rPr>
              <a:t>2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&gt;</a:t>
            </a:r>
            <a:r>
              <a:rPr lang="en-US" altLang="zh-CN" smtClean="0">
                <a:solidFill>
                  <a:srgbClr val="000000"/>
                </a:solidFill>
              </a:rPr>
              <a:t> 0</a:t>
            </a:r>
            <a:r>
              <a:rPr lang="zh-CN" altLang="en-US" smtClean="0">
                <a:solidFill>
                  <a:srgbClr val="000000"/>
                </a:solidFill>
              </a:rPr>
              <a:t> 时，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r>
              <a:rPr lang="zh-CN" altLang="en-US" smtClean="0">
                <a:solidFill>
                  <a:srgbClr val="000000"/>
                </a:solidFill>
              </a:rPr>
              <a:t> 是 </a:t>
            </a:r>
            <a:r>
              <a:rPr lang="en-US" altLang="zh-CN" i="1" smtClean="0">
                <a:solidFill>
                  <a:srgbClr val="000000"/>
                </a:solidFill>
              </a:rPr>
              <a:t>f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r>
              <a:rPr lang="zh-CN" altLang="en-US" smtClean="0">
                <a:solidFill>
                  <a:srgbClr val="000000"/>
                </a:solidFill>
              </a:rPr>
              <a:t> 的极值点．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	</a:t>
            </a:r>
            <a:r>
              <a:rPr lang="zh-CN" altLang="en-US" smtClean="0">
                <a:solidFill>
                  <a:srgbClr val="000000"/>
                </a:solidFill>
              </a:rPr>
              <a:t>特别地，</a:t>
            </a:r>
            <a:r>
              <a:rPr lang="en-US" altLang="zh-CN" smtClean="0">
                <a:solidFill>
                  <a:srgbClr val="000000"/>
                </a:solidFill>
              </a:rPr>
              <a:t>	</a:t>
            </a:r>
            <a:r>
              <a:rPr lang="zh-CN" altLang="en-US" smtClean="0">
                <a:solidFill>
                  <a:srgbClr val="000000"/>
                </a:solidFill>
              </a:rPr>
              <a:t>当 </a:t>
            </a:r>
            <a:r>
              <a:rPr lang="en-US" altLang="zh-CN" i="1" smtClean="0">
                <a:solidFill>
                  <a:srgbClr val="000000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&lt;</a:t>
            </a:r>
            <a:r>
              <a:rPr lang="en-US" altLang="zh-CN" smtClean="0">
                <a:solidFill>
                  <a:srgbClr val="000000"/>
                </a:solidFill>
              </a:rPr>
              <a:t> 0</a:t>
            </a:r>
            <a:r>
              <a:rPr lang="zh-CN" altLang="en-US" smtClean="0">
                <a:solidFill>
                  <a:srgbClr val="000000"/>
                </a:solidFill>
              </a:rPr>
              <a:t> 时，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r>
              <a:rPr lang="zh-CN" altLang="en-US" smtClean="0">
                <a:solidFill>
                  <a:srgbClr val="000000"/>
                </a:solidFill>
              </a:rPr>
              <a:t> 为</a:t>
            </a:r>
            <a:r>
              <a:rPr lang="zh-CN" altLang="en-US" smtClean="0">
                <a:solidFill>
                  <a:srgbClr val="FF0000"/>
                </a:solidFill>
              </a:rPr>
              <a:t>极大值点</a:t>
            </a:r>
            <a:r>
              <a:rPr lang="zh-CN" altLang="en-US" smtClean="0">
                <a:solidFill>
                  <a:srgbClr val="000000"/>
                </a:solidFill>
              </a:rPr>
              <a:t>．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			</a:t>
            </a:r>
            <a:r>
              <a:rPr lang="zh-CN" altLang="en-US" smtClean="0">
                <a:solidFill>
                  <a:srgbClr val="000000"/>
                </a:solidFill>
              </a:rPr>
              <a:t>当 </a:t>
            </a:r>
            <a:r>
              <a:rPr lang="en-US" altLang="zh-CN" i="1" smtClean="0">
                <a:solidFill>
                  <a:srgbClr val="000000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&gt; </a:t>
            </a:r>
            <a:r>
              <a:rPr lang="en-US" altLang="zh-CN" smtClean="0">
                <a:solidFill>
                  <a:srgbClr val="000000"/>
                </a:solidFill>
              </a:rPr>
              <a:t>0</a:t>
            </a:r>
            <a:r>
              <a:rPr lang="zh-CN" altLang="en-US" smtClean="0">
                <a:solidFill>
                  <a:srgbClr val="000000"/>
                </a:solidFill>
              </a:rPr>
              <a:t> 时，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r>
              <a:rPr lang="zh-CN" altLang="en-US" smtClean="0">
                <a:solidFill>
                  <a:srgbClr val="000000"/>
                </a:solidFill>
              </a:rPr>
              <a:t> 为</a:t>
            </a:r>
            <a:r>
              <a:rPr lang="zh-CN" altLang="en-US" smtClean="0">
                <a:solidFill>
                  <a:srgbClr val="FF0000"/>
                </a:solidFill>
              </a:rPr>
              <a:t>极小值点</a:t>
            </a:r>
            <a:r>
              <a:rPr lang="zh-CN" altLang="en-US" smtClean="0">
                <a:solidFill>
                  <a:srgbClr val="000000"/>
                </a:solidFill>
              </a:rPr>
              <a:t>．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buClr>
                <a:srgbClr val="0000FF"/>
              </a:buClr>
              <a:buSzPct val="100000"/>
              <a:buFontTx/>
              <a:buAutoNum type="circleNumDbPlain" startAt="2"/>
            </a:pPr>
            <a:r>
              <a:rPr lang="zh-CN" altLang="en-US" smtClean="0">
                <a:solidFill>
                  <a:srgbClr val="000000"/>
                </a:solidFill>
              </a:rPr>
              <a:t>当 </a:t>
            </a:r>
            <a:r>
              <a:rPr lang="en-US" altLang="zh-CN" i="1" smtClean="0">
                <a:solidFill>
                  <a:srgbClr val="000000"/>
                </a:solidFill>
              </a:rPr>
              <a:t>AC</a:t>
            </a:r>
            <a:r>
              <a:rPr lang="en-US" altLang="zh-CN" smtClean="0">
                <a:solidFill>
                  <a:srgbClr val="000000"/>
                </a:solidFill>
              </a:rPr>
              <a:t> − </a:t>
            </a:r>
            <a:r>
              <a:rPr lang="en-US" altLang="zh-CN" i="1" smtClean="0">
                <a:solidFill>
                  <a:srgbClr val="000000"/>
                </a:solidFill>
              </a:rPr>
              <a:t>B</a:t>
            </a:r>
            <a:r>
              <a:rPr lang="en-US" altLang="zh-CN" baseline="30000" smtClean="0">
                <a:solidFill>
                  <a:srgbClr val="000000"/>
                </a:solidFill>
              </a:rPr>
              <a:t>2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&lt;</a:t>
            </a:r>
            <a:r>
              <a:rPr lang="en-US" altLang="zh-CN" smtClean="0">
                <a:solidFill>
                  <a:srgbClr val="000000"/>
                </a:solidFill>
              </a:rPr>
              <a:t> 0</a:t>
            </a:r>
            <a:r>
              <a:rPr lang="zh-CN" altLang="en-US" smtClean="0">
                <a:solidFill>
                  <a:srgbClr val="000000"/>
                </a:solidFill>
              </a:rPr>
              <a:t> 时，</a:t>
            </a:r>
            <a:r>
              <a:rPr lang="en-US" altLang="zh-CN" i="1" smtClean="0">
                <a:solidFill>
                  <a:srgbClr val="000000"/>
                </a:solidFill>
              </a:rPr>
              <a:t> f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r>
              <a:rPr lang="zh-CN" altLang="en-US" smtClean="0">
                <a:solidFill>
                  <a:srgbClr val="000000"/>
                </a:solidFill>
              </a:rPr>
              <a:t> 不在 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r>
              <a:rPr lang="zh-CN" altLang="en-US" smtClean="0">
                <a:solidFill>
                  <a:srgbClr val="000000"/>
                </a:solidFill>
              </a:rPr>
              <a:t> 处取得极值．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lnSpc>
                <a:spcPct val="200000"/>
              </a:lnSpc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适用范围：</a:t>
            </a:r>
            <a:r>
              <a:rPr lang="zh-CN" altLang="en-US" smtClean="0"/>
              <a:t>驻点</a:t>
            </a:r>
            <a:r>
              <a:rPr lang="zh-CN" altLang="en-US" smtClean="0">
                <a:solidFill>
                  <a:srgbClr val="000000"/>
                </a:solidFill>
              </a:rPr>
              <a:t>且                </a:t>
            </a:r>
            <a:r>
              <a:rPr lang="en-US" altLang="zh-CN" i="1" smtClean="0">
                <a:solidFill>
                  <a:srgbClr val="000000"/>
                </a:solidFill>
              </a:rPr>
              <a:t>AC</a:t>
            </a:r>
            <a:r>
              <a:rPr lang="en-US" altLang="zh-CN" smtClean="0">
                <a:solidFill>
                  <a:srgbClr val="000000"/>
                </a:solidFill>
              </a:rPr>
              <a:t> − </a:t>
            </a:r>
            <a:r>
              <a:rPr lang="en-US" altLang="zh-CN" i="1" smtClean="0">
                <a:solidFill>
                  <a:srgbClr val="000000"/>
                </a:solidFill>
              </a:rPr>
              <a:t>B</a:t>
            </a:r>
            <a:r>
              <a:rPr lang="en-US" altLang="zh-CN" baseline="30000" smtClean="0">
                <a:solidFill>
                  <a:srgbClr val="000000"/>
                </a:solidFill>
              </a:rPr>
              <a:t>2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</a:t>
            </a:r>
            <a:r>
              <a:rPr lang="en-US" altLang="zh-CN" smtClean="0">
                <a:solidFill>
                  <a:srgbClr val="000000"/>
                </a:solidFill>
              </a:rPr>
              <a:t> 0</a:t>
            </a:r>
            <a:r>
              <a:rPr lang="zh-CN" altLang="en-US" smtClean="0"/>
              <a:t>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二元函数极值的充分条件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943225" y="3332163"/>
            <a:ext cx="2000250" cy="457200"/>
          </a:xfrm>
          <a:prstGeom prst="rect">
            <a:avLst/>
          </a:prstGeom>
          <a:solidFill>
            <a:srgbClr val="FFFF66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 flipH="1">
            <a:off x="4943475" y="3332163"/>
            <a:ext cx="2486025" cy="457200"/>
          </a:xfrm>
          <a:prstGeom prst="rect">
            <a:avLst/>
          </a:prstGeom>
          <a:solidFill>
            <a:srgbClr val="FFFF66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203575" y="5534025"/>
          <a:ext cx="1050925" cy="847725"/>
        </p:xfrm>
        <a:graphic>
          <a:graphicData uri="http://schemas.openxmlformats.org/presentationml/2006/ole">
            <p:oleObj spid="_x0000_s4098" name="Equation" r:id="rId5" imgW="583920" imgH="469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72" name="Group 2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468814"/>
        </p:xfrm>
        <a:graphic>
          <a:graphicData uri="http://schemas.openxmlformats.org/drawingml/2006/table">
            <a:tbl>
              <a:tblPr/>
              <a:tblGrid>
                <a:gridCol w="1543050"/>
                <a:gridCol w="6686550"/>
              </a:tblGrid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极值的充分条件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一元函数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的极值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  <a:hlinkClick r:id="rId2" action="ppaction://hlinksldjump"/>
                        </a:rPr>
                        <a:t>第一充分条件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（适用范围：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驻点、不可导点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）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365125" marR="0" lvl="0" indent="-255588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  <a:hlinkClick r:id="rId3" action="ppaction://hlinksldjump"/>
                        </a:rPr>
                        <a:t>第二充分条件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（适用范围：驻点且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  <a:sym typeface="Symbol" pitchFamily="18" charset="2"/>
                        </a:rPr>
                        <a:t>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  <a:sym typeface="Symbol" pitchFamily="18" charset="2"/>
                        </a:rPr>
                        <a:t>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0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）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3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二元函数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的极值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  <a:hlinkClick r:id="rId4" action="ppaction://hlinksldjump"/>
                        </a:rPr>
                        <a:t>P.113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  <a:hlinkClick r:id="rId4" action="ppaction://hlinksldjump"/>
                        </a:rPr>
                        <a:t>定理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  <a:hlinkClick r:id="rId4" action="ppaction://hlinksldjump"/>
                        </a:rPr>
                        <a:t>2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  <a:hlinkClick r:id="rId4" action="ppaction://hlinksldjump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（适用范围：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驻点且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AC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−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  <a:sym typeface="Symbol" pitchFamily="18" charset="2"/>
                        </a:rPr>
                        <a:t>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0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极值的充分条件</a:t>
            </a:r>
            <a:endParaRPr lang="zh-CN" altLang="en-US" dirty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186238" y="2386013"/>
            <a:ext cx="4271962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186238" y="2886075"/>
            <a:ext cx="4271962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817938" y="4572000"/>
            <a:ext cx="4714875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100263" y="2114550"/>
            <a:ext cx="6472237" cy="15287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100263" y="3814763"/>
            <a:ext cx="6472237" cy="20288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</a:t>
            </a:r>
            <a:r>
              <a:rPr lang="zh-CN" altLang="en-US" smtClean="0">
                <a:solidFill>
                  <a:srgbClr val="000000"/>
                </a:solidFill>
              </a:rPr>
              <a:t>函数 </a:t>
            </a:r>
            <a:r>
              <a:rPr lang="en-US" altLang="zh-CN" i="1" smtClean="0">
                <a:solidFill>
                  <a:srgbClr val="000000"/>
                </a:solidFill>
              </a:rPr>
              <a:t>f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smtClean="0">
                <a:solidFill>
                  <a:srgbClr val="000000"/>
                </a:solidFill>
              </a:rPr>
              <a:t>) </a:t>
            </a:r>
            <a:r>
              <a:rPr lang="zh-CN" altLang="en-US" smtClean="0">
                <a:solidFill>
                  <a:srgbClr val="000000"/>
                </a:solidFill>
              </a:rPr>
              <a:t>具有二阶连续偏导数，则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/>
              <a:t>求</a:t>
            </a:r>
            <a:r>
              <a:rPr lang="zh-CN" altLang="en-US" smtClean="0">
                <a:solidFill>
                  <a:srgbClr val="000000"/>
                </a:solidFill>
              </a:rPr>
              <a:t>出 </a:t>
            </a:r>
            <a:r>
              <a:rPr lang="en-US" altLang="zh-CN" i="1" smtClean="0">
                <a:solidFill>
                  <a:srgbClr val="000000"/>
                </a:solidFill>
              </a:rPr>
              <a:t>f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r>
              <a:rPr lang="zh-CN" altLang="en-US" smtClean="0">
                <a:solidFill>
                  <a:srgbClr val="000000"/>
                </a:solidFill>
              </a:rPr>
              <a:t> 的所有驻点；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>
                <a:solidFill>
                  <a:srgbClr val="000000"/>
                </a:solidFill>
              </a:rPr>
              <a:t>求出</a:t>
            </a:r>
            <a:r>
              <a:rPr lang="zh-CN" altLang="en-US" smtClean="0"/>
              <a:t> </a:t>
            </a:r>
            <a:r>
              <a:rPr lang="en-US" altLang="zh-CN" i="1" smtClean="0">
                <a:solidFill>
                  <a:srgbClr val="000000"/>
                </a:solidFill>
              </a:rPr>
              <a:t>f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r>
              <a:rPr lang="zh-CN" altLang="en-US" smtClean="0">
                <a:solidFill>
                  <a:srgbClr val="000000"/>
                </a:solidFill>
              </a:rPr>
              <a:t> 的二阶偏导数，并依次确定各驻点处 </a:t>
            </a:r>
            <a:r>
              <a:rPr lang="en-US" altLang="zh-CN" i="1" smtClean="0">
                <a:solidFill>
                  <a:srgbClr val="000000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B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  <a:r>
              <a:rPr lang="en-US" altLang="zh-CN" i="1" smtClean="0">
                <a:solidFill>
                  <a:srgbClr val="000000"/>
                </a:solidFill>
              </a:rPr>
              <a:t> C </a:t>
            </a:r>
            <a:r>
              <a:rPr lang="zh-CN" altLang="en-US" smtClean="0">
                <a:solidFill>
                  <a:srgbClr val="000000"/>
                </a:solidFill>
              </a:rPr>
              <a:t>的取值；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>
                <a:solidFill>
                  <a:srgbClr val="000000"/>
                </a:solidFill>
              </a:rPr>
              <a:t>根据 </a:t>
            </a:r>
            <a:r>
              <a:rPr lang="en-US" altLang="zh-CN" i="1" smtClean="0">
                <a:solidFill>
                  <a:srgbClr val="000000"/>
                </a:solidFill>
              </a:rPr>
              <a:t>AC</a:t>
            </a:r>
            <a:r>
              <a:rPr lang="en-US" altLang="zh-CN" smtClean="0">
                <a:solidFill>
                  <a:srgbClr val="000000"/>
                </a:solidFill>
              </a:rPr>
              <a:t> − </a:t>
            </a:r>
            <a:r>
              <a:rPr lang="en-US" altLang="zh-CN" i="1" smtClean="0">
                <a:solidFill>
                  <a:srgbClr val="000000"/>
                </a:solidFill>
              </a:rPr>
              <a:t>B</a:t>
            </a:r>
            <a:r>
              <a:rPr lang="en-US" altLang="zh-CN" baseline="30000" smtClean="0">
                <a:solidFill>
                  <a:srgbClr val="000000"/>
                </a:solidFill>
              </a:rPr>
              <a:t>2</a:t>
            </a:r>
            <a:r>
              <a:rPr lang="zh-CN" altLang="en-US" smtClean="0">
                <a:solidFill>
                  <a:srgbClr val="000000"/>
                </a:solidFill>
              </a:rPr>
              <a:t> 的正负号判定驻点是否为极值点，并求出函数 </a:t>
            </a:r>
            <a:r>
              <a:rPr lang="en-US" altLang="zh-CN" i="1" smtClean="0">
                <a:solidFill>
                  <a:srgbClr val="000000"/>
                </a:solidFill>
              </a:rPr>
              <a:t>f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r>
              <a:rPr lang="zh-CN" altLang="en-US" smtClean="0">
                <a:solidFill>
                  <a:srgbClr val="000000"/>
                </a:solidFill>
              </a:rPr>
              <a:t> 在极值点的极值．</a:t>
            </a:r>
          </a:p>
          <a:p>
            <a:pPr>
              <a:buClr>
                <a:srgbClr val="0000FF"/>
              </a:buClr>
              <a:buSzPct val="100000"/>
              <a:buFontTx/>
              <a:buNone/>
            </a:pPr>
            <a:r>
              <a:rPr lang="zh-CN" altLang="en-US" smtClean="0">
                <a:solidFill>
                  <a:srgbClr val="FF0000"/>
                </a:solidFill>
              </a:rPr>
              <a:t>注意：</a:t>
            </a:r>
          </a:p>
          <a:p>
            <a:pPr>
              <a:buClr>
                <a:srgbClr val="0000FF"/>
              </a:buClr>
              <a:buSzPct val="100000"/>
              <a:buFontTx/>
              <a:buNone/>
            </a:pPr>
            <a:r>
              <a:rPr lang="zh-CN" altLang="en-US" smtClean="0">
                <a:solidFill>
                  <a:srgbClr val="000000"/>
                </a:solidFill>
              </a:rPr>
              <a:t>在考虑函数的极值问题时，除了考虑函数的驻点外，</a:t>
            </a:r>
          </a:p>
          <a:p>
            <a:pPr>
              <a:buClr>
                <a:srgbClr val="0000FF"/>
              </a:buClr>
              <a:buSzPct val="100000"/>
              <a:buFontTx/>
              <a:buNone/>
            </a:pPr>
            <a:r>
              <a:rPr lang="zh-CN" altLang="en-US" smtClean="0">
                <a:solidFill>
                  <a:srgbClr val="000000"/>
                </a:solidFill>
              </a:rPr>
              <a:t>如果有偏导数不存在的点，那么对这些点也应当考虑．</a:t>
            </a: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求函数极值的一般步骤</a:t>
            </a:r>
            <a:r>
              <a:rPr lang="zh-CN" altLang="en-US" sz="31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（课本</a:t>
            </a:r>
            <a:r>
              <a:rPr lang="en-US" altLang="zh-CN" sz="31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P.113</a:t>
            </a:r>
            <a:r>
              <a:rPr lang="zh-CN" altLang="en-US" sz="31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639763" y="1914525"/>
            <a:ext cx="4752975" cy="66675"/>
            <a:chOff x="403" y="1243"/>
            <a:chExt cx="2994" cy="42"/>
          </a:xfrm>
        </p:grpSpPr>
        <p:sp>
          <p:nvSpPr>
            <p:cNvPr id="31749" name="Line 5"/>
            <p:cNvSpPr>
              <a:spLocks noChangeShapeType="1"/>
            </p:cNvSpPr>
            <p:nvPr/>
          </p:nvSpPr>
          <p:spPr bwMode="auto">
            <a:xfrm>
              <a:off x="403" y="1243"/>
              <a:ext cx="29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0" name="Line 6"/>
            <p:cNvSpPr>
              <a:spLocks noChangeShapeType="1"/>
            </p:cNvSpPr>
            <p:nvPr/>
          </p:nvSpPr>
          <p:spPr bwMode="auto">
            <a:xfrm>
              <a:off x="403" y="1285"/>
              <a:ext cx="29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回顾：一元函数的</a:t>
            </a:r>
            <a:r>
              <a:rPr lang="zh-CN" altLang="en-US" smtClean="0"/>
              <a:t>极值与最值</a:t>
            </a:r>
          </a:p>
        </p:txBody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函数的极值是函数在某点附近的局部性态；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对同一个函数，极小值甚至可能大于极大值，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因此，极值不一定是最值；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最值也不一定是极值</a:t>
            </a:r>
            <a:r>
              <a:rPr lang="zh-CN" altLang="en-US" smtClean="0">
                <a:solidFill>
                  <a:srgbClr val="0000FF"/>
                </a:solidFill>
              </a:rPr>
              <a:t>（当最值在区间端点处取得时）</a:t>
            </a:r>
            <a:r>
              <a:rPr lang="zh-CN" altLang="en-US" smtClean="0"/>
              <a:t>．</a:t>
            </a:r>
          </a:p>
        </p:txBody>
      </p:sp>
      <p:grpSp>
        <p:nvGrpSpPr>
          <p:cNvPr id="2" name="组合 51"/>
          <p:cNvGrpSpPr>
            <a:grpSpLocks/>
          </p:cNvGrpSpPr>
          <p:nvPr/>
        </p:nvGrpSpPr>
        <p:grpSpPr bwMode="auto">
          <a:xfrm>
            <a:off x="1831975" y="3937000"/>
            <a:ext cx="5478463" cy="2643188"/>
            <a:chOff x="3449937" y="4071938"/>
            <a:chExt cx="5478163" cy="2643210"/>
          </a:xfrm>
        </p:grpSpPr>
        <p:sp>
          <p:nvSpPr>
            <p:cNvPr id="5163" name="Line 6"/>
            <p:cNvSpPr>
              <a:spLocks noChangeShapeType="1"/>
            </p:cNvSpPr>
            <p:nvPr/>
          </p:nvSpPr>
          <p:spPr bwMode="auto">
            <a:xfrm>
              <a:off x="3449937" y="6357958"/>
              <a:ext cx="53622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7" name="Object 3"/>
            <p:cNvGraphicFramePr>
              <a:graphicFrameLocks noChangeAspect="1"/>
            </p:cNvGraphicFramePr>
            <p:nvPr/>
          </p:nvGraphicFramePr>
          <p:xfrm>
            <a:off x="8648700" y="6435815"/>
            <a:ext cx="279400" cy="279333"/>
          </p:xfrm>
          <a:graphic>
            <a:graphicData uri="http://schemas.openxmlformats.org/presentationml/2006/ole">
              <p:oleObj spid="_x0000_s5127" name="Equation" r:id="rId4" imgW="139680" imgH="139680" progId="Equation.DSMT4">
                <p:embed/>
              </p:oleObj>
            </a:graphicData>
          </a:graphic>
        </p:graphicFrame>
        <p:sp>
          <p:nvSpPr>
            <p:cNvPr id="5164" name="Line 7"/>
            <p:cNvSpPr>
              <a:spLocks noChangeShapeType="1"/>
            </p:cNvSpPr>
            <p:nvPr/>
          </p:nvSpPr>
          <p:spPr bwMode="auto">
            <a:xfrm flipH="1" flipV="1">
              <a:off x="3825650" y="4108001"/>
              <a:ext cx="0" cy="24690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8" name="Object 5"/>
            <p:cNvGraphicFramePr>
              <a:graphicFrameLocks noChangeAspect="1"/>
            </p:cNvGraphicFramePr>
            <p:nvPr/>
          </p:nvGraphicFramePr>
          <p:xfrm>
            <a:off x="3514500" y="6359633"/>
            <a:ext cx="330200" cy="355515"/>
          </p:xfrm>
          <a:graphic>
            <a:graphicData uri="http://schemas.openxmlformats.org/presentationml/2006/ole">
              <p:oleObj spid="_x0000_s5128" name="Equation" r:id="rId5" imgW="164880" imgH="177480" progId="Equation.DSMT4">
                <p:embed/>
              </p:oleObj>
            </a:graphicData>
          </a:graphic>
        </p:graphicFrame>
        <p:graphicFrame>
          <p:nvGraphicFramePr>
            <p:cNvPr id="5129" name="Object 4"/>
            <p:cNvGraphicFramePr>
              <a:graphicFrameLocks noChangeAspect="1"/>
            </p:cNvGraphicFramePr>
            <p:nvPr/>
          </p:nvGraphicFramePr>
          <p:xfrm>
            <a:off x="3514498" y="4071938"/>
            <a:ext cx="279400" cy="330200"/>
          </p:xfrm>
          <a:graphic>
            <a:graphicData uri="http://schemas.openxmlformats.org/presentationml/2006/ole">
              <p:oleObj spid="_x0000_s5129" name="Equation" r:id="rId6" imgW="139680" imgH="164880" progId="Equation.DSMT4">
                <p:embed/>
              </p:oleObj>
            </a:graphicData>
          </a:graphic>
        </p:graphicFrame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2446338" y="5286375"/>
            <a:ext cx="254000" cy="1293813"/>
            <a:chOff x="1541" y="2958"/>
            <a:chExt cx="160" cy="815"/>
          </a:xfrm>
        </p:grpSpPr>
        <p:cxnSp>
          <p:nvCxnSpPr>
            <p:cNvPr id="23" name="直接连接符 22"/>
            <p:cNvCxnSpPr/>
            <p:nvPr/>
          </p:nvCxnSpPr>
          <p:spPr>
            <a:xfrm rot="10800000" flipV="1">
              <a:off x="1603" y="2958"/>
              <a:ext cx="1" cy="59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126" name="Object 8"/>
            <p:cNvGraphicFramePr>
              <a:graphicFrameLocks noChangeAspect="1"/>
            </p:cNvGraphicFramePr>
            <p:nvPr/>
          </p:nvGraphicFramePr>
          <p:xfrm>
            <a:off x="1541" y="3597"/>
            <a:ext cx="160" cy="176"/>
          </p:xfrm>
          <a:graphic>
            <a:graphicData uri="http://schemas.openxmlformats.org/presentationml/2006/ole">
              <p:oleObj spid="_x0000_s5126" name="Equation" r:id="rId7" imgW="126720" imgH="139680" progId="Equation.DSMT4">
                <p:embed/>
              </p:oleObj>
            </a:graphicData>
          </a:graphic>
        </p:graphicFrame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4143375" y="4783138"/>
            <a:ext cx="330200" cy="1885950"/>
            <a:chOff x="2610" y="2641"/>
            <a:chExt cx="208" cy="1188"/>
          </a:xfrm>
        </p:grpSpPr>
        <p:cxnSp>
          <p:nvCxnSpPr>
            <p:cNvPr id="21" name="直接连接符 20"/>
            <p:cNvCxnSpPr/>
            <p:nvPr/>
          </p:nvCxnSpPr>
          <p:spPr>
            <a:xfrm rot="10800000" flipV="1">
              <a:off x="2714" y="2641"/>
              <a:ext cx="1" cy="90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125" name="Object 11"/>
            <p:cNvGraphicFramePr>
              <a:graphicFrameLocks noChangeAspect="1"/>
            </p:cNvGraphicFramePr>
            <p:nvPr/>
          </p:nvGraphicFramePr>
          <p:xfrm>
            <a:off x="2610" y="3541"/>
            <a:ext cx="208" cy="288"/>
          </p:xfrm>
          <a:graphic>
            <a:graphicData uri="http://schemas.openxmlformats.org/presentationml/2006/ole">
              <p:oleObj spid="_x0000_s5125" name="Equation" r:id="rId8" imgW="164880" imgH="228600" progId="Equation.DSMT4">
                <p:embed/>
              </p:oleObj>
            </a:graphicData>
          </a:graphic>
        </p:graphicFrame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4727575" y="5322888"/>
            <a:ext cx="330200" cy="1346200"/>
            <a:chOff x="2978" y="2981"/>
            <a:chExt cx="208" cy="848"/>
          </a:xfrm>
        </p:grpSpPr>
        <p:cxnSp>
          <p:nvCxnSpPr>
            <p:cNvPr id="27" name="直接连接符 26"/>
            <p:cNvCxnSpPr/>
            <p:nvPr/>
          </p:nvCxnSpPr>
          <p:spPr>
            <a:xfrm rot="10800000" flipV="1">
              <a:off x="3081" y="2981"/>
              <a:ext cx="1" cy="56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124" name="Object 12"/>
            <p:cNvGraphicFramePr>
              <a:graphicFrameLocks noChangeAspect="1"/>
            </p:cNvGraphicFramePr>
            <p:nvPr/>
          </p:nvGraphicFramePr>
          <p:xfrm>
            <a:off x="2978" y="3541"/>
            <a:ext cx="208" cy="288"/>
          </p:xfrm>
          <a:graphic>
            <a:graphicData uri="http://schemas.openxmlformats.org/presentationml/2006/ole">
              <p:oleObj spid="_x0000_s5124" name="Equation" r:id="rId9" imgW="164880" imgH="228600" progId="Equation.DSMT4">
                <p:embed/>
              </p:oleObj>
            </a:graphicData>
          </a:graphic>
        </p:graphicFrame>
      </p:grpSp>
      <p:sp>
        <p:nvSpPr>
          <p:cNvPr id="66580" name="矩形 31"/>
          <p:cNvSpPr>
            <a:spLocks noChangeArrowheads="1"/>
          </p:cNvSpPr>
          <p:nvPr/>
        </p:nvSpPr>
        <p:spPr bwMode="auto">
          <a:xfrm>
            <a:off x="3832225" y="3937000"/>
            <a:ext cx="9509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</a:rPr>
              <a:t>极大值 </a:t>
            </a:r>
            <a:endParaRPr lang="en-US" altLang="zh-CN" sz="2000" b="1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 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</a:rPr>
              <a:t>= 0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66581" name="矩形 35"/>
          <p:cNvSpPr>
            <a:spLocks noChangeArrowheads="1"/>
          </p:cNvSpPr>
          <p:nvPr/>
        </p:nvSpPr>
        <p:spPr bwMode="auto">
          <a:xfrm>
            <a:off x="2671763" y="3937000"/>
            <a:ext cx="9509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</a:rPr>
              <a:t>最小值 </a:t>
            </a:r>
            <a:endParaRPr lang="en-US" altLang="zh-CN" sz="2000" b="1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 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</a:rPr>
              <a:t>= 0</a:t>
            </a:r>
            <a:endParaRPr lang="zh-CN" altLang="en-US" sz="1600">
              <a:solidFill>
                <a:srgbClr val="000000"/>
              </a:solidFill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rot="5400000">
            <a:off x="2649537" y="5151438"/>
            <a:ext cx="1000125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43"/>
          <p:cNvGrpSpPr>
            <a:grpSpLocks/>
          </p:cNvGrpSpPr>
          <p:nvPr/>
        </p:nvGrpSpPr>
        <p:grpSpPr bwMode="auto">
          <a:xfrm>
            <a:off x="2497138" y="4222750"/>
            <a:ext cx="4071937" cy="1585913"/>
            <a:chOff x="4114138" y="4357694"/>
            <a:chExt cx="4073064" cy="1585629"/>
          </a:xfrm>
        </p:grpSpPr>
        <p:pic>
          <p:nvPicPr>
            <p:cNvPr id="5158" name="Picture 13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472702" y="4357694"/>
              <a:ext cx="17145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59" name="Picture 6"/>
            <p:cNvPicPr>
              <a:picLocks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114138" y="4866998"/>
              <a:ext cx="2458092" cy="1076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6595" name="矩形 40"/>
          <p:cNvSpPr>
            <a:spLocks noChangeArrowheads="1"/>
          </p:cNvSpPr>
          <p:nvPr/>
        </p:nvSpPr>
        <p:spPr bwMode="auto">
          <a:xfrm>
            <a:off x="2381250" y="4808538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 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&lt; 0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66596" name="矩形 41"/>
          <p:cNvSpPr>
            <a:spLocks noChangeArrowheads="1"/>
          </p:cNvSpPr>
          <p:nvPr/>
        </p:nvSpPr>
        <p:spPr bwMode="auto">
          <a:xfrm>
            <a:off x="3136900" y="4808538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</a:rPr>
              <a:t>f</a:t>
            </a:r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 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&gt; 0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66597" name="矩形 52"/>
          <p:cNvSpPr>
            <a:spLocks noChangeArrowheads="1"/>
          </p:cNvSpPr>
          <p:nvPr/>
        </p:nvSpPr>
        <p:spPr bwMode="auto">
          <a:xfrm>
            <a:off x="5232400" y="5622925"/>
            <a:ext cx="101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</a:rPr>
              <a:t>极小值 </a:t>
            </a:r>
            <a:endParaRPr lang="en-US" altLang="zh-CN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55" name="直接箭头连接符 54"/>
          <p:cNvCxnSpPr>
            <a:cxnSpLocks noChangeShapeType="1"/>
            <a:stCxn id="66597" idx="1"/>
          </p:cNvCxnSpPr>
          <p:nvPr/>
        </p:nvCxnSpPr>
        <p:spPr bwMode="auto">
          <a:xfrm rot="10800000">
            <a:off x="4954588" y="5435600"/>
            <a:ext cx="277812" cy="385763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7" name="直接箭头连接符 56"/>
          <p:cNvCxnSpPr>
            <a:cxnSpLocks noChangeShapeType="1"/>
            <a:stCxn id="66597" idx="1"/>
          </p:cNvCxnSpPr>
          <p:nvPr/>
        </p:nvCxnSpPr>
        <p:spPr bwMode="auto">
          <a:xfrm rot="10800000">
            <a:off x="3725863" y="5821363"/>
            <a:ext cx="1506537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2997200" y="5754688"/>
            <a:ext cx="304800" cy="914400"/>
            <a:chOff x="1888" y="3253"/>
            <a:chExt cx="192" cy="576"/>
          </a:xfrm>
        </p:grpSpPr>
        <p:graphicFrame>
          <p:nvGraphicFramePr>
            <p:cNvPr id="5123" name="Object 10"/>
            <p:cNvGraphicFramePr>
              <a:graphicFrameLocks noChangeAspect="1"/>
            </p:cNvGraphicFramePr>
            <p:nvPr/>
          </p:nvGraphicFramePr>
          <p:xfrm>
            <a:off x="1888" y="3541"/>
            <a:ext cx="192" cy="288"/>
          </p:xfrm>
          <a:graphic>
            <a:graphicData uri="http://schemas.openxmlformats.org/presentationml/2006/ole">
              <p:oleObj spid="_x0000_s5123" name="Equation" r:id="rId12" imgW="152280" imgH="228600" progId="Equation.DSMT4">
                <p:embed/>
              </p:oleObj>
            </a:graphicData>
          </a:graphic>
        </p:graphicFrame>
        <p:cxnSp>
          <p:nvCxnSpPr>
            <p:cNvPr id="18" name="直接连接符 17"/>
            <p:cNvCxnSpPr/>
            <p:nvPr/>
          </p:nvCxnSpPr>
          <p:spPr>
            <a:xfrm rot="10800000" flipV="1">
              <a:off x="1983" y="3253"/>
              <a:ext cx="1" cy="295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583" name="矩形 42"/>
          <p:cNvSpPr>
            <a:spLocks noChangeArrowheads="1"/>
          </p:cNvSpPr>
          <p:nvPr/>
        </p:nvSpPr>
        <p:spPr bwMode="auto">
          <a:xfrm>
            <a:off x="3925888" y="4808538"/>
            <a:ext cx="79375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 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&lt; 0</a:t>
            </a:r>
            <a:endParaRPr lang="zh-CN" altLang="en-US" sz="2000">
              <a:solidFill>
                <a:srgbClr val="FF0000"/>
              </a:solidFill>
            </a:endParaRPr>
          </a:p>
        </p:txBody>
      </p:sp>
      <p:grpSp>
        <p:nvGrpSpPr>
          <p:cNvPr id="8" name="组合 46"/>
          <p:cNvGrpSpPr>
            <a:grpSpLocks/>
          </p:cNvGrpSpPr>
          <p:nvPr/>
        </p:nvGrpSpPr>
        <p:grpSpPr bwMode="auto">
          <a:xfrm>
            <a:off x="2497138" y="4222750"/>
            <a:ext cx="4071937" cy="1585913"/>
            <a:chOff x="4114138" y="4357694"/>
            <a:chExt cx="4073064" cy="1585629"/>
          </a:xfrm>
        </p:grpSpPr>
        <p:pic>
          <p:nvPicPr>
            <p:cNvPr id="5155" name="Picture 12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6472702" y="4357694"/>
              <a:ext cx="17145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56" name="Picture 10"/>
            <p:cNvPicPr>
              <a:picLocks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114138" y="4866923"/>
              <a:ext cx="2458800" cy="10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6423025" y="4314825"/>
            <a:ext cx="254000" cy="2265363"/>
            <a:chOff x="4046" y="2346"/>
            <a:chExt cx="160" cy="1427"/>
          </a:xfrm>
        </p:grpSpPr>
        <p:graphicFrame>
          <p:nvGraphicFramePr>
            <p:cNvPr id="5122" name="Object 9"/>
            <p:cNvGraphicFramePr>
              <a:graphicFrameLocks noChangeAspect="1"/>
            </p:cNvGraphicFramePr>
            <p:nvPr/>
          </p:nvGraphicFramePr>
          <p:xfrm>
            <a:off x="4046" y="3549"/>
            <a:ext cx="160" cy="224"/>
          </p:xfrm>
          <a:graphic>
            <a:graphicData uri="http://schemas.openxmlformats.org/presentationml/2006/ole">
              <p:oleObj spid="_x0000_s5122" name="Equation" r:id="rId15" imgW="126720" imgH="177480" progId="Equation.DSMT4">
                <p:embed/>
              </p:oleObj>
            </a:graphicData>
          </a:graphic>
        </p:graphicFrame>
        <p:cxnSp>
          <p:nvCxnSpPr>
            <p:cNvPr id="24" name="直接连接符 23"/>
            <p:cNvCxnSpPr/>
            <p:nvPr/>
          </p:nvCxnSpPr>
          <p:spPr>
            <a:xfrm rot="10800000" flipV="1">
              <a:off x="4125" y="2346"/>
              <a:ext cx="1" cy="120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接连接符 21"/>
          <p:cNvCxnSpPr/>
          <p:nvPr/>
        </p:nvCxnSpPr>
        <p:spPr>
          <a:xfrm>
            <a:off x="3930650" y="4764088"/>
            <a:ext cx="719138" cy="1587"/>
          </a:xfrm>
          <a:prstGeom prst="line">
            <a:avLst/>
          </a:prstGeom>
          <a:ln w="28575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789238" y="5768975"/>
            <a:ext cx="720725" cy="1588"/>
          </a:xfrm>
          <a:prstGeom prst="line">
            <a:avLst/>
          </a:prstGeom>
          <a:ln w="28575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94" name="矩形 50"/>
          <p:cNvSpPr>
            <a:spLocks noChangeArrowheads="1"/>
          </p:cNvSpPr>
          <p:nvPr/>
        </p:nvSpPr>
        <p:spPr bwMode="auto">
          <a:xfrm>
            <a:off x="5095875" y="5214938"/>
            <a:ext cx="1289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 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</a:rPr>
              <a:t> 不存在 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66606" name="矩形 40"/>
          <p:cNvSpPr>
            <a:spLocks noChangeArrowheads="1"/>
          </p:cNvSpPr>
          <p:nvPr/>
        </p:nvSpPr>
        <p:spPr bwMode="auto">
          <a:xfrm>
            <a:off x="5343525" y="4808538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</a:rPr>
              <a:t>f</a:t>
            </a:r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 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&gt; 0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66593" name="矩形 49"/>
          <p:cNvSpPr>
            <a:spLocks noChangeArrowheads="1"/>
          </p:cNvSpPr>
          <p:nvPr/>
        </p:nvSpPr>
        <p:spPr bwMode="auto">
          <a:xfrm>
            <a:off x="6072188" y="3937000"/>
            <a:ext cx="1014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</a:rPr>
              <a:t>最大值  </a:t>
            </a:r>
            <a:endParaRPr lang="en-US" altLang="zh-CN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6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6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80" grpId="0"/>
      <p:bldP spid="66581" grpId="0"/>
      <p:bldP spid="66595" grpId="0"/>
      <p:bldP spid="66596" grpId="0"/>
      <p:bldP spid="66597" grpId="0"/>
      <p:bldP spid="66583" grpId="0" animBg="1"/>
      <p:bldP spid="66594" grpId="0"/>
      <p:bldP spid="66606" grpId="0"/>
      <p:bldP spid="6659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最值定理：</a:t>
            </a:r>
            <a:r>
              <a:rPr lang="zh-CN" altLang="en-US" smtClean="0"/>
              <a:t>如果 </a:t>
            </a:r>
            <a:r>
              <a:rPr lang="en-US" altLang="zh-CN" i="1" smtClean="0"/>
              <a:t>f</a:t>
            </a:r>
            <a:r>
              <a:rPr lang="zh-CN" altLang="en-US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在有界闭集 </a:t>
            </a:r>
            <a:r>
              <a:rPr lang="en-US" altLang="zh-CN" i="1" smtClean="0"/>
              <a:t>D</a:t>
            </a:r>
            <a:r>
              <a:rPr lang="zh-CN" altLang="en-US" smtClean="0"/>
              <a:t> 上连续，则 </a:t>
            </a:r>
            <a:r>
              <a:rPr lang="en-US" altLang="zh-CN" i="1" smtClean="0"/>
              <a:t>f</a:t>
            </a:r>
            <a:r>
              <a:rPr lang="zh-CN" altLang="en-US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一定在 </a:t>
            </a:r>
            <a:r>
              <a:rPr lang="en-US" altLang="zh-CN" i="1" smtClean="0"/>
              <a:t>D</a:t>
            </a:r>
            <a:r>
              <a:rPr lang="zh-CN" altLang="en-US" smtClean="0"/>
              <a:t> 上取得最大值和最小值．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可能的极值点：</a:t>
            </a:r>
            <a:r>
              <a:rPr lang="zh-CN" altLang="en-US" smtClean="0"/>
              <a:t>驻点、不可导点．</a:t>
            </a:r>
            <a:endParaRPr lang="en-US" altLang="zh-CN" smtClean="0"/>
          </a:p>
          <a:p>
            <a:endParaRPr lang="en-US" altLang="zh-CN" smtClean="0">
              <a:solidFill>
                <a:srgbClr val="0000FF"/>
              </a:solidFill>
            </a:endParaRPr>
          </a:p>
          <a:p>
            <a:r>
              <a:rPr lang="zh-CN" altLang="en-US" smtClean="0">
                <a:solidFill>
                  <a:srgbClr val="0000FF"/>
                </a:solidFill>
              </a:rPr>
              <a:t>可能的最值点：</a:t>
            </a:r>
            <a:r>
              <a:rPr lang="zh-CN" altLang="en-US" smtClean="0"/>
              <a:t>驻点、不可导点、边界点．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多元函数的最值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f</a:t>
            </a:r>
            <a:r>
              <a:rPr lang="zh-CN" altLang="en-US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在 </a:t>
            </a:r>
            <a:r>
              <a:rPr lang="en-US" altLang="zh-CN" i="1" smtClean="0"/>
              <a:t>D</a:t>
            </a:r>
            <a:r>
              <a:rPr lang="zh-CN" altLang="en-US" smtClean="0"/>
              <a:t> 上连续、在 </a:t>
            </a:r>
            <a:r>
              <a:rPr lang="en-US" altLang="zh-CN" i="1" smtClean="0"/>
              <a:t>D</a:t>
            </a:r>
            <a:r>
              <a:rPr lang="zh-CN" altLang="en-US" smtClean="0"/>
              <a:t> 内可微且只有有限个驻点，则 </a:t>
            </a:r>
            <a:endParaRPr lang="en-US" altLang="zh-CN" smtClean="0"/>
          </a:p>
          <a:p>
            <a:pPr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/>
              <a:t>求出 </a:t>
            </a:r>
            <a:r>
              <a:rPr lang="en-US" altLang="zh-CN" i="1" smtClean="0"/>
              <a:t>f</a:t>
            </a:r>
            <a:r>
              <a:rPr lang="zh-CN" altLang="en-US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在 </a:t>
            </a:r>
            <a:r>
              <a:rPr lang="en-US" altLang="zh-CN" i="1" smtClean="0"/>
              <a:t>D</a:t>
            </a:r>
            <a:r>
              <a:rPr lang="zh-CN" altLang="en-US" smtClean="0"/>
              <a:t> 内所有驻点处的函数值；</a:t>
            </a:r>
            <a:endParaRPr lang="en-US" altLang="zh-CN" smtClean="0"/>
          </a:p>
          <a:p>
            <a:pPr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/>
              <a:t>求出 </a:t>
            </a:r>
            <a:r>
              <a:rPr lang="en-US" altLang="zh-CN" i="1" smtClean="0"/>
              <a:t>f</a:t>
            </a:r>
            <a:r>
              <a:rPr lang="zh-CN" altLang="en-US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在 </a:t>
            </a:r>
            <a:r>
              <a:rPr lang="en-US" altLang="zh-CN" i="1" smtClean="0"/>
              <a:t>D</a:t>
            </a:r>
            <a:r>
              <a:rPr lang="zh-CN" altLang="en-US" smtClean="0"/>
              <a:t> 的边界上的最大值和最小值；</a:t>
            </a:r>
            <a:endParaRPr lang="en-US" altLang="zh-CN" smtClean="0"/>
          </a:p>
          <a:p>
            <a:pPr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/>
              <a:t>将前两步得到的所有函数值进行比较，其中最大者即为最大值，最小者即为最小值．</a:t>
            </a:r>
            <a:endParaRPr lang="en-US" altLang="zh-CN" smtClean="0"/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说明：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/>
              <a:t>在通常遇到的实际问题中，如果根据问题的性质可以判断</a:t>
            </a:r>
            <a:endParaRPr lang="en-US" altLang="zh-CN" smtClean="0"/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/>
              <a:t>出 </a:t>
            </a:r>
            <a:r>
              <a:rPr lang="en-US" altLang="zh-CN" i="1" smtClean="0"/>
              <a:t>f</a:t>
            </a:r>
            <a:r>
              <a:rPr lang="zh-CN" altLang="en-US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的最大值（最小值）一定在 </a:t>
            </a:r>
            <a:r>
              <a:rPr lang="en-US" altLang="zh-CN" i="1" smtClean="0"/>
              <a:t>D</a:t>
            </a:r>
            <a:r>
              <a:rPr lang="zh-CN" altLang="en-US" smtClean="0"/>
              <a:t> 的内部取得，而</a:t>
            </a:r>
            <a:endParaRPr lang="en-US" altLang="zh-CN" smtClean="0"/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en-US" altLang="zh-CN" i="1" smtClean="0"/>
              <a:t>f</a:t>
            </a:r>
            <a:r>
              <a:rPr lang="zh-CN" altLang="en-US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在 </a:t>
            </a:r>
            <a:r>
              <a:rPr lang="en-US" altLang="zh-CN" i="1" smtClean="0"/>
              <a:t>D</a:t>
            </a:r>
            <a:r>
              <a:rPr lang="zh-CN" altLang="en-US" smtClean="0"/>
              <a:t> 的内部只有一个驻点，则可以肯定该驻点处的</a:t>
            </a:r>
            <a:endParaRPr lang="en-US" altLang="zh-CN" smtClean="0"/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/>
              <a:t>函数值就是 </a:t>
            </a:r>
            <a:r>
              <a:rPr lang="en-US" altLang="zh-CN" i="1" smtClean="0"/>
              <a:t>f</a:t>
            </a:r>
            <a:r>
              <a:rPr lang="zh-CN" altLang="en-US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在 </a:t>
            </a:r>
            <a:r>
              <a:rPr lang="en-US" altLang="zh-CN" i="1" smtClean="0"/>
              <a:t>D</a:t>
            </a:r>
            <a:r>
              <a:rPr lang="zh-CN" altLang="en-US" smtClean="0"/>
              <a:t> 上最大值（最小值）．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求函数最值的一般步骤</a:t>
            </a:r>
            <a:r>
              <a:rPr lang="zh-CN" altLang="en-US" sz="31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（课本</a:t>
            </a:r>
            <a:r>
              <a:rPr lang="en-US" altLang="zh-CN" sz="31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P.114</a:t>
            </a:r>
            <a:r>
              <a:rPr lang="zh-CN" altLang="en-US" sz="31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对函数的自变量一般只要求落在定义域内，并无其它限制条件的极值问题称为</a:t>
            </a:r>
            <a:r>
              <a:rPr lang="zh-CN" altLang="en-US" smtClean="0">
                <a:solidFill>
                  <a:srgbClr val="FF0000"/>
                </a:solidFill>
              </a:rPr>
              <a:t>无条件极值</a:t>
            </a:r>
            <a:r>
              <a:rPr lang="zh-CN" altLang="en-US" smtClean="0"/>
              <a:t>．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对自变量有附加条件的极值问题称为</a:t>
            </a:r>
            <a:r>
              <a:rPr lang="zh-CN" altLang="en-US" smtClean="0">
                <a:solidFill>
                  <a:srgbClr val="FF0000"/>
                </a:solidFill>
              </a:rPr>
              <a:t>条件极值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例如，求表面积为 </a:t>
            </a:r>
            <a:r>
              <a:rPr lang="en-US" altLang="zh-CN" i="1" smtClean="0"/>
              <a:t>a</a:t>
            </a:r>
            <a:r>
              <a:rPr lang="en-US" altLang="zh-CN" baseline="30000" smtClean="0"/>
              <a:t>2 </a:t>
            </a:r>
            <a:r>
              <a:rPr lang="zh-CN" altLang="en-US" smtClean="0"/>
              <a:t>而体积最大的长方体的体积问题．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设长方体的长、宽、高分别为 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zh-CN" altLang="en-US" smtClean="0"/>
              <a:t>，则体积 </a:t>
            </a:r>
            <a:r>
              <a:rPr lang="en-US" altLang="zh-CN" i="1" smtClean="0"/>
              <a:t>V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xyz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函数的定义域为</a:t>
            </a:r>
            <a:r>
              <a:rPr lang="en-US" altLang="zh-CN" smtClean="0"/>
              <a:t>{(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 | </a:t>
            </a:r>
            <a:r>
              <a:rPr lang="en-US" altLang="zh-CN" i="1" smtClean="0"/>
              <a:t>x</a:t>
            </a:r>
            <a:r>
              <a:rPr lang="en-US" altLang="zh-CN" smtClean="0"/>
              <a:t> &gt; 0, </a:t>
            </a:r>
            <a:r>
              <a:rPr lang="en-US" altLang="zh-CN" i="1" smtClean="0"/>
              <a:t>y </a:t>
            </a:r>
            <a:r>
              <a:rPr lang="en-US" altLang="zh-CN" smtClean="0"/>
              <a:t>&gt; 0, </a:t>
            </a:r>
            <a:r>
              <a:rPr lang="en-US" altLang="zh-CN" i="1" smtClean="0"/>
              <a:t>z</a:t>
            </a:r>
            <a:r>
              <a:rPr lang="en-US" altLang="zh-CN" smtClean="0"/>
              <a:t> &gt; 0}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附加条件为 </a:t>
            </a:r>
            <a:r>
              <a:rPr lang="en-US" altLang="zh-CN" smtClean="0">
                <a:solidFill>
                  <a:srgbClr val="0000FF"/>
                </a:solidFill>
              </a:rPr>
              <a:t>2(</a:t>
            </a:r>
            <a:r>
              <a:rPr lang="en-US" altLang="zh-CN" i="1" smtClean="0">
                <a:solidFill>
                  <a:srgbClr val="0000FF"/>
                </a:solidFill>
              </a:rPr>
              <a:t>xy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yz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xz</a:t>
            </a:r>
            <a:r>
              <a:rPr lang="en-US" altLang="zh-CN" smtClean="0">
                <a:solidFill>
                  <a:srgbClr val="0000FF"/>
                </a:solidFill>
              </a:rPr>
              <a:t>) = </a:t>
            </a:r>
            <a:r>
              <a:rPr lang="en-US" altLang="zh-CN" i="1" smtClean="0">
                <a:solidFill>
                  <a:srgbClr val="0000FF"/>
                </a:solidFill>
              </a:rPr>
              <a:t>a</a:t>
            </a:r>
            <a:r>
              <a:rPr lang="en-US" altLang="zh-CN" baseline="30000" smtClean="0">
                <a:solidFill>
                  <a:srgbClr val="0000FF"/>
                </a:solidFill>
              </a:rPr>
              <a:t>2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说明：</a:t>
            </a:r>
            <a:r>
              <a:rPr lang="zh-CN" altLang="en-US" smtClean="0"/>
              <a:t>有些情况下，条件极值可以转化为无条件极值．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无条件极值与条件极值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求表面积为 </a:t>
            </a:r>
            <a:r>
              <a:rPr lang="en-US" altLang="zh-CN" i="1" smtClean="0"/>
              <a:t>a</a:t>
            </a:r>
            <a:r>
              <a:rPr lang="en-US" altLang="zh-CN" baseline="30000" smtClean="0"/>
              <a:t>2 </a:t>
            </a:r>
            <a:r>
              <a:rPr lang="zh-CN" altLang="en-US" smtClean="0"/>
              <a:t>而体积最大的长方体的体积问题．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分析：</a:t>
            </a:r>
            <a:r>
              <a:rPr lang="zh-CN" altLang="en-US" smtClean="0"/>
              <a:t>设长方体的长、宽、高分别为 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zh-CN" altLang="en-US" smtClean="0"/>
              <a:t>，则问题可描述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为求体积 </a:t>
            </a:r>
            <a:r>
              <a:rPr lang="en-US" altLang="zh-CN" i="1" smtClean="0"/>
              <a:t>V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xyz</a:t>
            </a:r>
            <a:r>
              <a:rPr lang="zh-CN" altLang="en-US" smtClean="0"/>
              <a:t> 在 </a:t>
            </a:r>
            <a:r>
              <a:rPr lang="en-US" altLang="zh-CN" smtClean="0">
                <a:solidFill>
                  <a:srgbClr val="0000FF"/>
                </a:solidFill>
              </a:rPr>
              <a:t>2(</a:t>
            </a:r>
            <a:r>
              <a:rPr lang="en-US" altLang="zh-CN" i="1" smtClean="0">
                <a:solidFill>
                  <a:srgbClr val="0000FF"/>
                </a:solidFill>
              </a:rPr>
              <a:t>xy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yz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xz</a:t>
            </a:r>
            <a:r>
              <a:rPr lang="en-US" altLang="zh-CN" smtClean="0">
                <a:solidFill>
                  <a:srgbClr val="0000FF"/>
                </a:solidFill>
              </a:rPr>
              <a:t>) = </a:t>
            </a:r>
            <a:r>
              <a:rPr lang="en-US" altLang="zh-CN" i="1" smtClean="0">
                <a:solidFill>
                  <a:srgbClr val="0000FF"/>
                </a:solidFill>
              </a:rPr>
              <a:t>a</a:t>
            </a:r>
            <a:r>
              <a:rPr lang="en-US" altLang="zh-CN" baseline="30000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条件下的最大值．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从约束条件中解得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                               ，定义域为</a:t>
            </a:r>
            <a:r>
              <a:rPr lang="en-US" altLang="zh-CN" smtClean="0"/>
              <a:t>{(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| </a:t>
            </a:r>
            <a:r>
              <a:rPr lang="en-US" altLang="zh-CN" i="1" smtClean="0"/>
              <a:t>x</a:t>
            </a:r>
            <a:r>
              <a:rPr lang="en-US" altLang="zh-CN" smtClean="0"/>
              <a:t> &gt; 0, </a:t>
            </a:r>
            <a:r>
              <a:rPr lang="en-US" altLang="zh-CN" i="1" smtClean="0"/>
              <a:t>y </a:t>
            </a:r>
            <a:r>
              <a:rPr lang="en-US" altLang="zh-CN" smtClean="0"/>
              <a:t>&gt; 0}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即条件极值转化为无条件极值．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例子</a:t>
            </a:r>
            <a:endParaRPr lang="zh-CN" altLang="en-US" dirty="0"/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3171825" y="3498850"/>
          <a:ext cx="1744663" cy="887413"/>
        </p:xfrm>
        <a:graphic>
          <a:graphicData uri="http://schemas.openxmlformats.org/presentationml/2006/ole">
            <p:oleObj spid="_x0000_s6146" name="Equation" r:id="rId3" imgW="876240" imgH="44424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14450" y="4329113"/>
          <a:ext cx="2327275" cy="989012"/>
        </p:xfrm>
        <a:graphic>
          <a:graphicData uri="http://schemas.openxmlformats.org/presentationml/2006/ole">
            <p:oleObj spid="_x0000_s6147" name="Equation" r:id="rId4" imgW="1168200" imgH="495000" progId="Equation.DSMT4">
              <p:embed/>
            </p:oleObj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588125" y="2343150"/>
            <a:ext cx="2000250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857625" y="4572000"/>
            <a:ext cx="4144963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5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设函数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在点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的某邻域内有定义，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若对该邻域内任意一点 </a:t>
            </a:r>
            <a:r>
              <a:rPr lang="en-US" altLang="zh-CN" i="1" smtClean="0"/>
              <a:t>x</a:t>
            </a:r>
            <a:r>
              <a:rPr lang="en-US" altLang="zh-CN" smtClean="0"/>
              <a:t> (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</a:t>
            </a:r>
            <a:r>
              <a:rPr lang="en-US" altLang="zh-CN" smtClean="0"/>
              <a:t>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 </a:t>
            </a:r>
            <a:r>
              <a:rPr lang="en-US" altLang="zh-CN" smtClean="0"/>
              <a:t>)</a:t>
            </a:r>
            <a:r>
              <a:rPr lang="zh-CN" altLang="en-US" smtClean="0"/>
              <a:t>，恒有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&lt;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 </a:t>
            </a:r>
            <a:r>
              <a:rPr lang="zh-CN" altLang="en-US" smtClean="0">
                <a:solidFill>
                  <a:srgbClr val="0000FF"/>
                </a:solidFill>
              </a:rPr>
              <a:t>（或 </a:t>
            </a:r>
            <a:r>
              <a:rPr lang="en-US" altLang="zh-CN" i="1" smtClean="0">
                <a:solidFill>
                  <a:srgbClr val="0000FF"/>
                </a:solidFill>
              </a:rPr>
              <a:t>f</a:t>
            </a:r>
            <a:r>
              <a:rPr lang="en-US" altLang="zh-CN" i="1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 &gt; </a:t>
            </a:r>
            <a:r>
              <a:rPr lang="en-US" altLang="zh-CN" i="1" smtClean="0">
                <a:solidFill>
                  <a:srgbClr val="0000FF"/>
                </a:solidFill>
              </a:rPr>
              <a:t>f</a:t>
            </a:r>
            <a:r>
              <a:rPr lang="en-US" altLang="zh-CN" i="1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baseline="-25000" smtClean="0">
                <a:solidFill>
                  <a:srgbClr val="0000FF"/>
                </a:solidFill>
              </a:rPr>
              <a:t>0</a:t>
            </a:r>
            <a:r>
              <a:rPr lang="en-US" altLang="zh-CN" smtClean="0">
                <a:solidFill>
                  <a:srgbClr val="0000FF"/>
                </a:solidFill>
              </a:rPr>
              <a:t>) 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则称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在点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处取得</a:t>
            </a:r>
            <a:r>
              <a:rPr lang="zh-CN" altLang="en-US" smtClean="0">
                <a:solidFill>
                  <a:srgbClr val="FF0000"/>
                </a:solidFill>
              </a:rPr>
              <a:t>极大值</a:t>
            </a:r>
            <a:r>
              <a:rPr lang="zh-CN" altLang="en-US" smtClean="0">
                <a:solidFill>
                  <a:srgbClr val="0000FF"/>
                </a:solidFill>
              </a:rPr>
              <a:t>（或极小值）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而点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称为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的</a:t>
            </a:r>
            <a:r>
              <a:rPr lang="zh-CN" altLang="en-US" smtClean="0">
                <a:solidFill>
                  <a:srgbClr val="FF0000"/>
                </a:solidFill>
              </a:rPr>
              <a:t>极大值点</a:t>
            </a:r>
            <a:r>
              <a:rPr lang="zh-CN" altLang="en-US" smtClean="0">
                <a:solidFill>
                  <a:srgbClr val="0000FF"/>
                </a:solidFill>
              </a:rPr>
              <a:t>（或极小值点）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极大值与极小值统称为函数的</a:t>
            </a:r>
            <a:r>
              <a:rPr lang="zh-CN" altLang="en-US" smtClean="0">
                <a:solidFill>
                  <a:srgbClr val="FF0000"/>
                </a:solidFill>
              </a:rPr>
              <a:t>极值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极大值点与极小值点统称为函数的</a:t>
            </a:r>
            <a:r>
              <a:rPr lang="zh-CN" altLang="en-US" smtClean="0">
                <a:solidFill>
                  <a:srgbClr val="FF0000"/>
                </a:solidFill>
              </a:rPr>
              <a:t>极值点</a:t>
            </a:r>
            <a:r>
              <a:rPr lang="zh-CN" altLang="en-US" smtClean="0"/>
              <a:t>．</a:t>
            </a:r>
          </a:p>
        </p:txBody>
      </p:sp>
      <p:sp>
        <p:nvSpPr>
          <p:cNvPr id="23555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</a:rPr>
              <a:t>回顾：一元函数的极值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067174" y="2468563"/>
            <a:ext cx="2862279" cy="3841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矩形 4"/>
          <p:cNvSpPr>
            <a:spLocks noChangeArrowheads="1"/>
          </p:cNvSpPr>
          <p:nvPr/>
        </p:nvSpPr>
        <p:spPr bwMode="auto">
          <a:xfrm>
            <a:off x="4557712" y="3267075"/>
            <a:ext cx="2618023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4852988" y="2852738"/>
            <a:ext cx="2362218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条件极值问题的一般模型：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在 </a:t>
            </a:r>
            <a:r>
              <a:rPr lang="en-US" altLang="zh-CN" i="1" smtClean="0">
                <a:solidFill>
                  <a:srgbClr val="0000FF"/>
                </a:solidFill>
              </a:rPr>
              <a:t>G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z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= 0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的条件下求函数 </a:t>
            </a:r>
            <a:r>
              <a:rPr lang="en-US" altLang="zh-CN" i="1" smtClean="0">
                <a:solidFill>
                  <a:srgbClr val="FF0000"/>
                </a:solidFill>
              </a:rPr>
              <a:t>u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=</a:t>
            </a:r>
            <a:r>
              <a:rPr lang="zh-CN" altLang="en-US" smtClean="0">
                <a:solidFill>
                  <a:srgbClr val="FF0000"/>
                </a:solidFill>
              </a:rPr>
              <a:t>  </a:t>
            </a:r>
            <a:r>
              <a:rPr lang="en-US" altLang="zh-CN" i="1" smtClean="0">
                <a:solidFill>
                  <a:srgbClr val="FF0000"/>
                </a:solidFill>
              </a:rPr>
              <a:t>f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n-US" altLang="zh-CN" i="1" smtClean="0">
                <a:solidFill>
                  <a:srgbClr val="FF0000"/>
                </a:solidFill>
              </a:rPr>
              <a:t>z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zh-CN" altLang="en-US" smtClean="0"/>
              <a:t>的极值．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f</a:t>
            </a:r>
            <a:r>
              <a:rPr lang="zh-CN" altLang="en-US" smtClean="0"/>
              <a:t> 和 </a:t>
            </a:r>
            <a:r>
              <a:rPr lang="en-US" altLang="zh-CN" i="1" smtClean="0"/>
              <a:t>G</a:t>
            </a:r>
            <a:r>
              <a:rPr lang="zh-CN" altLang="en-US" smtClean="0"/>
              <a:t> 具有连续的偏导数，</a:t>
            </a:r>
            <a:r>
              <a:rPr lang="en-US" altLang="zh-CN" i="1" smtClean="0"/>
              <a:t>G</a:t>
            </a:r>
            <a:r>
              <a:rPr lang="en-US" altLang="zh-CN" i="1" baseline="-25000" smtClean="0"/>
              <a:t>z</a:t>
            </a:r>
            <a:r>
              <a:rPr lang="zh-CN" altLang="en-US" smtClean="0"/>
              <a:t>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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0</a:t>
            </a:r>
            <a:r>
              <a:rPr lang="zh-CN" altLang="en-US" smtClean="0">
                <a:sym typeface="Symbol" pitchFamily="18" charset="2"/>
              </a:rPr>
              <a:t>，由隐函数存在定理得</a:t>
            </a:r>
            <a:endParaRPr lang="en-US" altLang="zh-CN" smtClean="0">
              <a:sym typeface="Symbol" pitchFamily="18" charset="2"/>
            </a:endParaRP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z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=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z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zh-CN" altLang="en-US" smtClean="0">
                <a:sym typeface="Symbol" pitchFamily="18" charset="2"/>
              </a:rPr>
              <a:t>，且</a:t>
            </a:r>
            <a:endParaRPr lang="en-US" altLang="zh-CN" smtClean="0">
              <a:sym typeface="Symbol" pitchFamily="18" charset="2"/>
            </a:endParaRPr>
          </a:p>
          <a:p>
            <a:pPr>
              <a:lnSpc>
                <a:spcPct val="250000"/>
              </a:lnSpc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于是所求条件极值问题转化为求复合函数 </a:t>
            </a:r>
            <a:r>
              <a:rPr lang="en-US" altLang="zh-CN" i="1" smtClean="0">
                <a:solidFill>
                  <a:srgbClr val="FF0000"/>
                </a:solidFill>
              </a:rPr>
              <a:t>u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=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f </a:t>
            </a:r>
            <a:r>
              <a:rPr lang="en-US" altLang="zh-CN" smtClean="0">
                <a:solidFill>
                  <a:srgbClr val="FF0000"/>
                </a:solidFill>
              </a:rPr>
              <a:t>[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z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)]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的无条件极值问题．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求解条件极值问题的一般方法</a:t>
            </a:r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500313" y="3302000"/>
          <a:ext cx="3136900" cy="912813"/>
        </p:xfrm>
        <a:graphic>
          <a:graphicData uri="http://schemas.openxmlformats.org/presentationml/2006/ole">
            <p:oleObj spid="_x0000_s7170" name="Equation" r:id="rId3" imgW="1574640" imgH="45720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672138" y="2814638"/>
            <a:ext cx="3000375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矩形 1"/>
          <p:cNvSpPr>
            <a:spLocks noChangeArrowheads="1"/>
          </p:cNvSpPr>
          <p:nvPr/>
        </p:nvSpPr>
        <p:spPr bwMode="auto">
          <a:xfrm>
            <a:off x="5524500" y="1481138"/>
            <a:ext cx="3405188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求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u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=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f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[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z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)]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的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无条件极值 </a:t>
            </a:r>
            <a:endParaRPr lang="zh-CN" altLang="en-US"/>
          </a:p>
        </p:txBody>
      </p:sp>
      <p:sp>
        <p:nvSpPr>
          <p:cNvPr id="8198" name="矩形 3"/>
          <p:cNvSpPr>
            <a:spLocks noChangeArrowheads="1"/>
          </p:cNvSpPr>
          <p:nvPr/>
        </p:nvSpPr>
        <p:spPr bwMode="auto">
          <a:xfrm>
            <a:off x="457200" y="1481138"/>
            <a:ext cx="3500438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在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G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,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y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,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z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= 0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条件下，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求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u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=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f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z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的极值</a:t>
            </a:r>
            <a:endParaRPr lang="zh-CN" altLang="en-US"/>
          </a:p>
        </p:txBody>
      </p:sp>
      <p:sp>
        <p:nvSpPr>
          <p:cNvPr id="3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条件极值问题的转化</a:t>
            </a:r>
          </a:p>
        </p:txBody>
      </p:sp>
      <p:sp>
        <p:nvSpPr>
          <p:cNvPr id="8200" name="矩形 8"/>
          <p:cNvSpPr>
            <a:spLocks noChangeArrowheads="1"/>
          </p:cNvSpPr>
          <p:nvPr/>
        </p:nvSpPr>
        <p:spPr bwMode="auto">
          <a:xfrm>
            <a:off x="3968750" y="1643063"/>
            <a:ext cx="14033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z</a:t>
            </a:r>
            <a:r>
              <a:rPr lang="zh-CN" altLang="en-US" sz="2400" b="1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=</a:t>
            </a:r>
            <a:r>
              <a:rPr lang="zh-CN" altLang="en-US" sz="2400" b="1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i="1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z</a:t>
            </a:r>
            <a:r>
              <a:rPr lang="en-US" altLang="zh-CN" sz="2400" b="1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b="1" i="1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b="1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sz="2400" b="1" i="1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400" b="1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zh-CN" altLang="en-US">
              <a:solidFill>
                <a:srgbClr val="0099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021138" y="2190750"/>
            <a:ext cx="1439862" cy="1588"/>
          </a:xfrm>
          <a:prstGeom prst="straightConnector1">
            <a:avLst/>
          </a:prstGeom>
          <a:ln w="57150">
            <a:solidFill>
              <a:srgbClr val="0099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36588" y="3524250"/>
            <a:ext cx="1439862" cy="1588"/>
          </a:xfrm>
          <a:prstGeom prst="straightConnector1">
            <a:avLst/>
          </a:prstGeom>
          <a:ln w="57150">
            <a:solidFill>
              <a:srgbClr val="0099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142875" y="3627438"/>
          <a:ext cx="2428875" cy="730250"/>
        </p:xfrm>
        <a:graphic>
          <a:graphicData uri="http://schemas.openxmlformats.org/presentationml/2006/ole">
            <p:oleObj spid="_x0000_s8194" name="Equation" r:id="rId3" imgW="1523880" imgH="457200" progId="Equation.DSMT4">
              <p:embed/>
            </p:oleObj>
          </a:graphicData>
        </a:graphic>
      </p:graphicFrame>
      <p:sp>
        <p:nvSpPr>
          <p:cNvPr id="6154" name="矩形 13"/>
          <p:cNvSpPr>
            <a:spLocks noChangeArrowheads="1"/>
          </p:cNvSpPr>
          <p:nvPr/>
        </p:nvSpPr>
        <p:spPr bwMode="auto">
          <a:xfrm>
            <a:off x="495300" y="2705100"/>
            <a:ext cx="17240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solidFill>
                  <a:srgbClr val="009900"/>
                </a:solidFill>
              </a:rPr>
              <a:t>可导的极值点</a:t>
            </a:r>
            <a:endParaRPr lang="en-US" altLang="zh-CN" sz="2000" b="1">
              <a:solidFill>
                <a:srgbClr val="009900"/>
              </a:solidFill>
            </a:endParaRPr>
          </a:p>
          <a:p>
            <a:pPr algn="ctr"/>
            <a:r>
              <a:rPr lang="zh-CN" altLang="en-US" sz="2000" b="1">
                <a:solidFill>
                  <a:srgbClr val="009900"/>
                </a:solidFill>
              </a:rPr>
              <a:t>一定是驻点</a:t>
            </a:r>
          </a:p>
        </p:txBody>
      </p:sp>
      <p:grpSp>
        <p:nvGrpSpPr>
          <p:cNvPr id="2" name="组合 4"/>
          <p:cNvGrpSpPr>
            <a:grpSpLocks/>
          </p:cNvGrpSpPr>
          <p:nvPr/>
        </p:nvGrpSpPr>
        <p:grpSpPr bwMode="auto">
          <a:xfrm>
            <a:off x="5716588" y="5495925"/>
            <a:ext cx="3289300" cy="1219200"/>
            <a:chOff x="2909752" y="1481138"/>
            <a:chExt cx="3287857" cy="1218897"/>
          </a:xfrm>
        </p:grpSpPr>
        <p:sp>
          <p:nvSpPr>
            <p:cNvPr id="8214" name="Text Box 1036"/>
            <p:cNvSpPr txBox="1">
              <a:spLocks noChangeArrowheads="1"/>
            </p:cNvSpPr>
            <p:nvPr/>
          </p:nvSpPr>
          <p:spPr bwMode="auto">
            <a:xfrm>
              <a:off x="5857884" y="1481138"/>
              <a:ext cx="339725" cy="46196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</a:rPr>
                <a:t>x</a:t>
              </a:r>
            </a:p>
          </p:txBody>
        </p:sp>
        <p:cxnSp>
          <p:nvCxnSpPr>
            <p:cNvPr id="17" name="直接箭头连接符 16"/>
            <p:cNvCxnSpPr>
              <a:stCxn id="8217" idx="3"/>
              <a:endCxn id="8218" idx="1"/>
            </p:cNvCxnSpPr>
            <p:nvPr/>
          </p:nvCxnSpPr>
          <p:spPr bwMode="auto">
            <a:xfrm>
              <a:off x="3265196" y="2065193"/>
              <a:ext cx="1110763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217" idx="3"/>
              <a:endCxn id="8214" idx="1"/>
            </p:cNvCxnSpPr>
            <p:nvPr/>
          </p:nvCxnSpPr>
          <p:spPr bwMode="auto">
            <a:xfrm flipV="1">
              <a:off x="3265196" y="1712855"/>
              <a:ext cx="2592837" cy="352337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7" name="Text Box 1031"/>
            <p:cNvSpPr txBox="1">
              <a:spLocks noChangeArrowheads="1"/>
            </p:cNvSpPr>
            <p:nvPr/>
          </p:nvSpPr>
          <p:spPr bwMode="auto">
            <a:xfrm>
              <a:off x="2909752" y="1834922"/>
              <a:ext cx="356032" cy="4615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8218" name="Text Box 1034"/>
            <p:cNvSpPr txBox="1">
              <a:spLocks noChangeArrowheads="1"/>
            </p:cNvSpPr>
            <p:nvPr/>
          </p:nvSpPr>
          <p:spPr bwMode="auto">
            <a:xfrm>
              <a:off x="4376710" y="1834922"/>
              <a:ext cx="304757" cy="4615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</a:rPr>
                <a:t>z</a:t>
              </a:r>
            </a:p>
          </p:txBody>
        </p:sp>
        <p:cxnSp>
          <p:nvCxnSpPr>
            <p:cNvPr id="21" name="直接箭头连接符 20"/>
            <p:cNvCxnSpPr>
              <a:stCxn id="8218" idx="3"/>
              <a:endCxn id="8214" idx="1"/>
            </p:cNvCxnSpPr>
            <p:nvPr/>
          </p:nvCxnSpPr>
          <p:spPr bwMode="auto">
            <a:xfrm flipV="1">
              <a:off x="4682211" y="1712855"/>
              <a:ext cx="1175822" cy="352337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20" name="Text Box 1036"/>
            <p:cNvSpPr txBox="1">
              <a:spLocks noChangeArrowheads="1"/>
            </p:cNvSpPr>
            <p:nvPr/>
          </p:nvSpPr>
          <p:spPr bwMode="auto">
            <a:xfrm>
              <a:off x="5867145" y="2238370"/>
              <a:ext cx="320939" cy="4616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</a:rPr>
                <a:t>y</a:t>
              </a:r>
            </a:p>
          </p:txBody>
        </p:sp>
        <p:cxnSp>
          <p:nvCxnSpPr>
            <p:cNvPr id="23" name="直接箭头连接符 22"/>
            <p:cNvCxnSpPr>
              <a:stCxn id="8218" idx="3"/>
              <a:endCxn id="8220" idx="1"/>
            </p:cNvCxnSpPr>
            <p:nvPr/>
          </p:nvCxnSpPr>
          <p:spPr bwMode="auto">
            <a:xfrm>
              <a:off x="4682211" y="2065193"/>
              <a:ext cx="1185343" cy="404712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8217" idx="3"/>
              <a:endCxn id="8220" idx="1"/>
            </p:cNvCxnSpPr>
            <p:nvPr/>
          </p:nvCxnSpPr>
          <p:spPr bwMode="auto">
            <a:xfrm>
              <a:off x="3265196" y="2065193"/>
              <a:ext cx="2602358" cy="40471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3"/>
          <p:cNvGraphicFramePr>
            <a:graphicFrameLocks noChangeAspect="1"/>
          </p:cNvGraphicFramePr>
          <p:nvPr/>
        </p:nvGraphicFramePr>
        <p:xfrm>
          <a:off x="2560638" y="2574925"/>
          <a:ext cx="4325937" cy="1900238"/>
        </p:xfrm>
        <a:graphic>
          <a:graphicData uri="http://schemas.openxmlformats.org/presentationml/2006/ole">
            <p:oleObj spid="_x0000_s8195" name="Equation" r:id="rId4" imgW="2171520" imgH="952200" progId="Equation.DSMT4">
              <p:embed/>
            </p:oleObj>
          </a:graphicData>
        </a:graphic>
      </p:graphicFrame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3168650" y="2590800"/>
            <a:ext cx="1620838" cy="863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3168650" y="3543300"/>
            <a:ext cx="1620838" cy="863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 flipH="1">
            <a:off x="4789488" y="2590800"/>
            <a:ext cx="1582737" cy="863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 flipH="1">
            <a:off x="4789488" y="3543300"/>
            <a:ext cx="1582737" cy="863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636588" y="4968875"/>
            <a:ext cx="1439862" cy="1588"/>
          </a:xfrm>
          <a:prstGeom prst="straightConnector1">
            <a:avLst/>
          </a:prstGeom>
          <a:ln w="57150">
            <a:solidFill>
              <a:srgbClr val="0099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4"/>
          <p:cNvGraphicFramePr>
            <a:graphicFrameLocks noChangeAspect="1"/>
          </p:cNvGraphicFramePr>
          <p:nvPr/>
        </p:nvGraphicFramePr>
        <p:xfrm>
          <a:off x="2560638" y="4500563"/>
          <a:ext cx="2581275" cy="936625"/>
        </p:xfrm>
        <a:graphic>
          <a:graphicData uri="http://schemas.openxmlformats.org/presentationml/2006/ole">
            <p:oleObj spid="_x0000_s8196" name="Equation" r:id="rId5" imgW="1295280" imgH="469800" progId="Equation.DSMT4">
              <p:embed/>
            </p:oleObj>
          </a:graphicData>
        </a:graphic>
      </p:graphicFrame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3016250" y="4406900"/>
            <a:ext cx="698500" cy="1079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4429125" y="4406900"/>
            <a:ext cx="698500" cy="1079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5029200" y="2590800"/>
            <a:ext cx="1857375" cy="86360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5029200" y="3543300"/>
            <a:ext cx="1857375" cy="86360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" grpId="0"/>
      <p:bldP spid="22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4" grpId="0" animBg="1"/>
      <p:bldP spid="34" grpId="1" animBg="1"/>
      <p:bldP spid="35" grpId="0" animBg="1"/>
      <p:bldP spid="3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矩形 1"/>
          <p:cNvSpPr>
            <a:spLocks noChangeArrowheads="1"/>
          </p:cNvSpPr>
          <p:nvPr/>
        </p:nvSpPr>
        <p:spPr bwMode="auto">
          <a:xfrm>
            <a:off x="5524500" y="1481138"/>
            <a:ext cx="3405188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求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u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=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f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[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z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)]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的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无条件极值 </a:t>
            </a:r>
            <a:endParaRPr lang="zh-CN" altLang="en-US"/>
          </a:p>
        </p:txBody>
      </p:sp>
      <p:sp>
        <p:nvSpPr>
          <p:cNvPr id="9225" name="矩形 3"/>
          <p:cNvSpPr>
            <a:spLocks noChangeArrowheads="1"/>
          </p:cNvSpPr>
          <p:nvPr/>
        </p:nvSpPr>
        <p:spPr bwMode="auto">
          <a:xfrm>
            <a:off x="457200" y="1481138"/>
            <a:ext cx="3500438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在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G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,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y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,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z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= 0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条件下，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求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u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=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f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z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的极值</a:t>
            </a:r>
            <a:endParaRPr lang="zh-CN" altLang="en-US"/>
          </a:p>
        </p:txBody>
      </p:sp>
      <p:sp>
        <p:nvSpPr>
          <p:cNvPr id="6150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条件极值问题的转化</a:t>
            </a:r>
          </a:p>
        </p:txBody>
      </p:sp>
      <p:sp>
        <p:nvSpPr>
          <p:cNvPr id="9227" name="矩形 8"/>
          <p:cNvSpPr>
            <a:spLocks noChangeArrowheads="1"/>
          </p:cNvSpPr>
          <p:nvPr/>
        </p:nvSpPr>
        <p:spPr bwMode="auto">
          <a:xfrm>
            <a:off x="3968750" y="1643063"/>
            <a:ext cx="14033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z</a:t>
            </a:r>
            <a:r>
              <a:rPr lang="zh-CN" altLang="en-US" sz="2400" b="1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=</a:t>
            </a:r>
            <a:r>
              <a:rPr lang="zh-CN" altLang="en-US" sz="2400" b="1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i="1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z</a:t>
            </a:r>
            <a:r>
              <a:rPr lang="en-US" altLang="zh-CN" sz="2400" b="1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b="1" i="1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 b="1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sz="2400" b="1" i="1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400" b="1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zh-CN" altLang="en-US">
              <a:solidFill>
                <a:srgbClr val="0099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021138" y="2190750"/>
            <a:ext cx="1439862" cy="1588"/>
          </a:xfrm>
          <a:prstGeom prst="straightConnector1">
            <a:avLst/>
          </a:prstGeom>
          <a:ln w="57150">
            <a:solidFill>
              <a:srgbClr val="0099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36588" y="3524250"/>
            <a:ext cx="1439862" cy="1588"/>
          </a:xfrm>
          <a:prstGeom prst="straightConnector1">
            <a:avLst/>
          </a:prstGeom>
          <a:ln w="57150">
            <a:solidFill>
              <a:srgbClr val="0099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142875" y="3627438"/>
          <a:ext cx="2428875" cy="730250"/>
        </p:xfrm>
        <a:graphic>
          <a:graphicData uri="http://schemas.openxmlformats.org/presentationml/2006/ole">
            <p:oleObj spid="_x0000_s9218" name="Equation" r:id="rId4" imgW="1523880" imgH="457200" progId="Equation.DSMT4">
              <p:embed/>
            </p:oleObj>
          </a:graphicData>
        </a:graphic>
      </p:graphicFrame>
      <p:sp>
        <p:nvSpPr>
          <p:cNvPr id="9230" name="矩形 13"/>
          <p:cNvSpPr>
            <a:spLocks noChangeArrowheads="1"/>
          </p:cNvSpPr>
          <p:nvPr/>
        </p:nvSpPr>
        <p:spPr bwMode="auto">
          <a:xfrm>
            <a:off x="495300" y="2705100"/>
            <a:ext cx="17240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solidFill>
                  <a:srgbClr val="009900"/>
                </a:solidFill>
              </a:rPr>
              <a:t>可导的极值点</a:t>
            </a:r>
            <a:endParaRPr lang="en-US" altLang="zh-CN" sz="2000" b="1">
              <a:solidFill>
                <a:srgbClr val="009900"/>
              </a:solidFill>
            </a:endParaRPr>
          </a:p>
          <a:p>
            <a:pPr algn="ctr"/>
            <a:r>
              <a:rPr lang="zh-CN" altLang="en-US" sz="2000" b="1">
                <a:solidFill>
                  <a:srgbClr val="009900"/>
                </a:solidFill>
              </a:rPr>
              <a:t>一定是驻点</a:t>
            </a:r>
          </a:p>
        </p:txBody>
      </p:sp>
      <p:graphicFrame>
        <p:nvGraphicFramePr>
          <p:cNvPr id="25" name="Object 3"/>
          <p:cNvGraphicFramePr>
            <a:graphicFrameLocks noChangeAspect="1"/>
          </p:cNvGraphicFramePr>
          <p:nvPr/>
        </p:nvGraphicFramePr>
        <p:xfrm>
          <a:off x="2560638" y="2574925"/>
          <a:ext cx="4325937" cy="1900238"/>
        </p:xfrm>
        <a:graphic>
          <a:graphicData uri="http://schemas.openxmlformats.org/presentationml/2006/ole">
            <p:oleObj spid="_x0000_s9219" name="Equation" r:id="rId5" imgW="2171520" imgH="952200" progId="Equation.DSMT4">
              <p:embed/>
            </p:oleObj>
          </a:graphicData>
        </a:graphic>
      </p:graphicFrame>
      <p:cxnSp>
        <p:nvCxnSpPr>
          <p:cNvPr id="29" name="直接箭头连接符 28"/>
          <p:cNvCxnSpPr/>
          <p:nvPr/>
        </p:nvCxnSpPr>
        <p:spPr>
          <a:xfrm>
            <a:off x="636588" y="4968875"/>
            <a:ext cx="1439862" cy="1588"/>
          </a:xfrm>
          <a:prstGeom prst="straightConnector1">
            <a:avLst/>
          </a:prstGeom>
          <a:ln w="57150">
            <a:solidFill>
              <a:srgbClr val="0099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560638" y="4500563"/>
          <a:ext cx="2581275" cy="936625"/>
        </p:xfrm>
        <a:graphic>
          <a:graphicData uri="http://schemas.openxmlformats.org/presentationml/2006/ole">
            <p:oleObj spid="_x0000_s9220" name="Equation" r:id="rId6" imgW="1295280" imgH="469800" progId="Equation.DSMT4">
              <p:embed/>
            </p:oleObj>
          </a:graphicData>
        </a:graphic>
      </p:graphicFrame>
      <p:cxnSp>
        <p:nvCxnSpPr>
          <p:cNvPr id="33" name="直接箭头连接符 32"/>
          <p:cNvCxnSpPr/>
          <p:nvPr/>
        </p:nvCxnSpPr>
        <p:spPr>
          <a:xfrm>
            <a:off x="5280025" y="4968875"/>
            <a:ext cx="1439863" cy="1588"/>
          </a:xfrm>
          <a:prstGeom prst="straightConnector1">
            <a:avLst/>
          </a:prstGeom>
          <a:ln w="57150">
            <a:solidFill>
              <a:srgbClr val="0099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6858000" y="4000500"/>
          <a:ext cx="1898650" cy="1898650"/>
        </p:xfrm>
        <a:graphic>
          <a:graphicData uri="http://schemas.openxmlformats.org/presentationml/2006/ole">
            <p:oleObj spid="_x0000_s9221" name="Equation" r:id="rId7" imgW="952200" imgH="952200" progId="Equation.DSMT4">
              <p:embed/>
            </p:oleObj>
          </a:graphicData>
        </a:graphic>
      </p:graphicFrame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7073900" y="5427663"/>
            <a:ext cx="1812925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6886575" y="3984625"/>
            <a:ext cx="185738" cy="1943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37" name="Object 6"/>
          <p:cNvGraphicFramePr>
            <a:graphicFrameLocks noChangeAspect="1"/>
          </p:cNvGraphicFramePr>
          <p:nvPr/>
        </p:nvGraphicFramePr>
        <p:xfrm>
          <a:off x="2571750" y="6161088"/>
          <a:ext cx="4783138" cy="404812"/>
        </p:xfrm>
        <a:graphic>
          <a:graphicData uri="http://schemas.openxmlformats.org/presentationml/2006/ole">
            <p:oleObj spid="_x0000_s9222" name="Equation" r:id="rId8" imgW="2400120" imgH="203040" progId="Equation.DSMT4">
              <p:embed/>
            </p:oleObj>
          </a:graphicData>
        </a:graphic>
      </p:graphicFrame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457200" y="6057900"/>
            <a:ext cx="21415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2400" b="1">
                <a:solidFill>
                  <a:srgbClr val="FF0000"/>
                </a:solidFill>
              </a:rPr>
              <a:t>拉格朗日函数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5386388" y="388938"/>
            <a:ext cx="3614737" cy="914400"/>
          </a:xfrm>
          <a:prstGeom prst="roundRect">
            <a:avLst/>
          </a:prstGeom>
          <a:solidFill>
            <a:srgbClr val="FFFF66"/>
          </a:solidFill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 b="1" dirty="0">
                <a:solidFill>
                  <a:srgbClr val="FF0000"/>
                </a:solidFill>
              </a:rPr>
              <a:t>拉格朗日乘数法</a:t>
            </a: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3429000" y="5605463"/>
          <a:ext cx="2252663" cy="388937"/>
        </p:xfrm>
        <a:graphic>
          <a:graphicData uri="http://schemas.openxmlformats.org/presentationml/2006/ole">
            <p:oleObj spid="_x0000_s9223" name="Equation" r:id="rId9" imgW="1396800" imgH="241200" progId="Equation.DSMT4">
              <p:embed/>
            </p:oleObj>
          </a:graphicData>
        </a:graphic>
      </p:graphicFrame>
      <p:sp>
        <p:nvSpPr>
          <p:cNvPr id="22" name="云形标注 21"/>
          <p:cNvSpPr/>
          <p:nvPr/>
        </p:nvSpPr>
        <p:spPr>
          <a:xfrm>
            <a:off x="6843713" y="2428875"/>
            <a:ext cx="2286000" cy="1285875"/>
          </a:xfrm>
          <a:prstGeom prst="cloudCallout">
            <a:avLst>
              <a:gd name="adj1" fmla="val -16660"/>
              <a:gd name="adj2" fmla="val 79120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含四个变量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  <a:p>
            <a:pPr algn="ctr">
              <a:defRPr/>
            </a:pPr>
            <a:r>
              <a:rPr lang="en-US" altLang="zh-CN" sz="2000" b="1" i="1" dirty="0">
                <a:solidFill>
                  <a:srgbClr val="0000FF"/>
                </a:solidFill>
              </a:rPr>
              <a:t>x</a:t>
            </a:r>
            <a:r>
              <a:rPr lang="en-US" altLang="zh-CN" sz="2000" b="1" dirty="0">
                <a:solidFill>
                  <a:srgbClr val="0000FF"/>
                </a:solidFill>
              </a:rPr>
              <a:t>, </a:t>
            </a:r>
            <a:r>
              <a:rPr lang="en-US" altLang="zh-CN" sz="2000" b="1" i="1" dirty="0">
                <a:solidFill>
                  <a:srgbClr val="0000FF"/>
                </a:solidFill>
              </a:rPr>
              <a:t>y</a:t>
            </a:r>
            <a:r>
              <a:rPr lang="en-US" altLang="zh-CN" sz="2000" b="1" dirty="0">
                <a:solidFill>
                  <a:srgbClr val="0000FF"/>
                </a:solidFill>
              </a:rPr>
              <a:t>, </a:t>
            </a:r>
            <a:r>
              <a:rPr lang="en-US" altLang="zh-CN" sz="2000" b="1" i="1" dirty="0">
                <a:solidFill>
                  <a:srgbClr val="0000FF"/>
                </a:solidFill>
              </a:rPr>
              <a:t>z</a:t>
            </a:r>
            <a:r>
              <a:rPr lang="en-US" altLang="zh-CN" sz="2000" b="1" dirty="0">
                <a:solidFill>
                  <a:srgbClr val="0000FF"/>
                </a:solidFill>
              </a:rPr>
              <a:t>, </a:t>
            </a:r>
            <a:r>
              <a:rPr lang="en-US" altLang="zh-CN" sz="2000" b="1" i="1" dirty="0">
                <a:solidFill>
                  <a:srgbClr val="0000FF"/>
                </a:solidFill>
                <a:latin typeface="Symbol" pitchFamily="18" charset="2"/>
              </a:rPr>
              <a:t>l</a:t>
            </a:r>
            <a:endParaRPr lang="zh-CN" altLang="en-US" sz="2000" b="1" dirty="0">
              <a:solidFill>
                <a:srgbClr val="0000FF"/>
              </a:solidFill>
              <a:latin typeface="+mn-ea"/>
            </a:endParaRPr>
          </a:p>
        </p:txBody>
      </p:sp>
      <p:cxnSp>
        <p:nvCxnSpPr>
          <p:cNvPr id="30" name="直接箭头连接符 29"/>
          <p:cNvCxnSpPr>
            <a:cxnSpLocks noChangeAspect="1"/>
          </p:cNvCxnSpPr>
          <p:nvPr/>
        </p:nvCxnSpPr>
        <p:spPr>
          <a:xfrm flipV="1">
            <a:off x="5635625" y="5072063"/>
            <a:ext cx="1079500" cy="1079500"/>
          </a:xfrm>
          <a:prstGeom prst="straightConnector1">
            <a:avLst/>
          </a:prstGeom>
          <a:ln w="5715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13"/>
          <p:cNvSpPr>
            <a:spLocks noChangeArrowheads="1"/>
          </p:cNvSpPr>
          <p:nvPr/>
        </p:nvSpPr>
        <p:spPr bwMode="auto">
          <a:xfrm>
            <a:off x="285750" y="5273675"/>
            <a:ext cx="3281363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9900"/>
                </a:solidFill>
              </a:rPr>
              <a:t>可导的条件极值点</a:t>
            </a:r>
            <a:endParaRPr lang="en-US" altLang="zh-CN" sz="2000" b="1">
              <a:solidFill>
                <a:srgbClr val="009900"/>
              </a:solidFill>
            </a:endParaRPr>
          </a:p>
          <a:p>
            <a:r>
              <a:rPr lang="zh-CN" altLang="en-US" sz="2000" b="1">
                <a:solidFill>
                  <a:srgbClr val="009900"/>
                </a:solidFill>
              </a:rPr>
              <a:t>就是拉格朗日函数的驻点！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9" grpId="0" animBg="1"/>
      <p:bldP spid="22" grpId="0" animBg="1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拉格朗日乘数法只给出函数取极值的</a:t>
            </a:r>
            <a:r>
              <a:rPr lang="zh-CN" altLang="en-US" smtClean="0">
                <a:solidFill>
                  <a:srgbClr val="FF0000"/>
                </a:solidFill>
              </a:rPr>
              <a:t>必要条件</a:t>
            </a:r>
            <a:r>
              <a:rPr lang="zh-CN" altLang="en-US" smtClean="0"/>
              <a:t>．因此，按照这种方法求出来的点是否为极值点还需要加以讨论．</a:t>
            </a:r>
            <a:endParaRPr lang="en-US" altLang="zh-CN" smtClean="0"/>
          </a:p>
          <a:p>
            <a:r>
              <a:rPr lang="zh-CN" altLang="en-US" smtClean="0"/>
              <a:t>在实际问题中，往往可以根据问题本身的性质来判定所求的点是不是极值点．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说明</a:t>
            </a:r>
            <a:endParaRPr lang="zh-CN" altLang="en-US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设求函数 </a:t>
            </a:r>
            <a:r>
              <a:rPr lang="en-US" altLang="zh-CN" i="1" smtClean="0">
                <a:solidFill>
                  <a:srgbClr val="FF0000"/>
                </a:solidFill>
              </a:rPr>
              <a:t>u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=</a:t>
            </a:r>
            <a:r>
              <a:rPr lang="zh-CN" altLang="en-US" smtClean="0">
                <a:solidFill>
                  <a:srgbClr val="FF0000"/>
                </a:solidFill>
              </a:rPr>
              <a:t>  </a:t>
            </a:r>
            <a:r>
              <a:rPr lang="en-US" altLang="zh-CN" i="1" smtClean="0">
                <a:solidFill>
                  <a:srgbClr val="FF0000"/>
                </a:solidFill>
              </a:rPr>
              <a:t>f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n-US" altLang="zh-CN" i="1" smtClean="0">
                <a:solidFill>
                  <a:srgbClr val="FF0000"/>
                </a:solidFill>
              </a:rPr>
              <a:t>z</a:t>
            </a:r>
            <a:r>
              <a:rPr lang="en-US" altLang="zh-CN" smtClean="0">
                <a:solidFill>
                  <a:srgbClr val="FF0000"/>
                </a:solidFill>
              </a:rPr>
              <a:t>) </a:t>
            </a:r>
            <a:r>
              <a:rPr lang="zh-CN" altLang="en-US" smtClean="0"/>
              <a:t>在 </a:t>
            </a:r>
            <a:r>
              <a:rPr lang="en-US" altLang="zh-CN" i="1" smtClean="0">
                <a:solidFill>
                  <a:srgbClr val="0000FF"/>
                </a:solidFill>
              </a:rPr>
              <a:t>G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z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= 0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条件下的极值，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则拉格朗日函数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L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,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zh-CN" altLang="en-US" smtClean="0"/>
              <a:t>求函数 </a:t>
            </a:r>
            <a:r>
              <a:rPr lang="en-US" altLang="zh-CN" i="1" smtClean="0">
                <a:solidFill>
                  <a:srgbClr val="FF0000"/>
                </a:solidFill>
              </a:rPr>
              <a:t>u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=</a:t>
            </a:r>
            <a:r>
              <a:rPr lang="zh-CN" altLang="en-US" smtClean="0">
                <a:solidFill>
                  <a:srgbClr val="FF0000"/>
                </a:solidFill>
              </a:rPr>
              <a:t>  </a:t>
            </a:r>
            <a:r>
              <a:rPr lang="en-US" altLang="zh-CN" i="1" smtClean="0">
                <a:solidFill>
                  <a:srgbClr val="FF0000"/>
                </a:solidFill>
              </a:rPr>
              <a:t>f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n-US" altLang="zh-CN" i="1" smtClean="0">
                <a:solidFill>
                  <a:srgbClr val="FF0000"/>
                </a:solidFill>
              </a:rPr>
              <a:t>z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n-US" altLang="zh-CN" i="1" smtClean="0">
                <a:solidFill>
                  <a:srgbClr val="FF0000"/>
                </a:solidFill>
              </a:rPr>
              <a:t>t</a:t>
            </a:r>
            <a:r>
              <a:rPr lang="en-US" altLang="zh-CN" smtClean="0">
                <a:solidFill>
                  <a:srgbClr val="FF0000"/>
                </a:solidFill>
              </a:rPr>
              <a:t>) </a:t>
            </a:r>
            <a:r>
              <a:rPr lang="zh-CN" altLang="en-US" smtClean="0"/>
              <a:t>在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j</a:t>
            </a:r>
            <a:r>
              <a:rPr lang="en-US" altLang="zh-CN" i="1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z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t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= 0</a:t>
            </a:r>
            <a:r>
              <a:rPr lang="zh-CN" altLang="en-US" smtClean="0">
                <a:solidFill>
                  <a:srgbClr val="0000FF"/>
                </a:solidFill>
              </a:rPr>
              <a:t>，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y</a:t>
            </a:r>
            <a:r>
              <a:rPr lang="en-US" altLang="zh-CN" i="1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z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t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= 0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条件下的极值，则拉格朗日函数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L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, </a:t>
            </a:r>
            <a:r>
              <a:rPr lang="en-US" altLang="zh-CN" i="1" smtClean="0"/>
              <a:t>t</a:t>
            </a:r>
            <a:r>
              <a:rPr lang="en-US" altLang="zh-CN" smtClean="0"/>
              <a:t>,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smtClean="0"/>
              <a:t>, </a:t>
            </a:r>
            <a:r>
              <a:rPr lang="en-US" altLang="zh-CN" i="1" smtClean="0">
                <a:latin typeface="Symbol" pitchFamily="18" charset="2"/>
              </a:rPr>
              <a:t>m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, </a:t>
            </a:r>
            <a:r>
              <a:rPr lang="en-US" altLang="zh-CN" i="1" smtClean="0"/>
              <a:t>t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>
                <a:latin typeface="Symbol" pitchFamily="18" charset="2"/>
              </a:rPr>
              <a:t>lj</a:t>
            </a:r>
            <a:r>
              <a:rPr lang="en-US" altLang="zh-CN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, </a:t>
            </a:r>
            <a:r>
              <a:rPr lang="en-US" altLang="zh-CN" i="1" smtClean="0"/>
              <a:t>t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>
                <a:latin typeface="Symbol" pitchFamily="18" charset="2"/>
              </a:rPr>
              <a:t>my</a:t>
            </a:r>
            <a:r>
              <a:rPr lang="en-US" altLang="zh-CN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, </a:t>
            </a:r>
            <a:r>
              <a:rPr lang="en-US" altLang="zh-CN" i="1" smtClean="0"/>
              <a:t>t</a:t>
            </a:r>
            <a:r>
              <a:rPr lang="en-US" altLang="zh-CN" smtClean="0"/>
              <a:t>)</a:t>
            </a:r>
            <a:r>
              <a:rPr lang="zh-CN" altLang="en-US" smtClean="0"/>
              <a:t>．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拉格朗日乘数法的推广</a:t>
            </a:r>
            <a:r>
              <a:rPr lang="zh-CN" altLang="en-US" sz="2700" dirty="0" smtClean="0">
                <a:solidFill>
                  <a:srgbClr val="FF0000"/>
                </a:solidFill>
              </a:rPr>
              <a:t>（课本</a:t>
            </a:r>
            <a:r>
              <a:rPr lang="en-US" altLang="zh-CN" sz="2700" dirty="0" smtClean="0">
                <a:solidFill>
                  <a:srgbClr val="FF0000"/>
                </a:solidFill>
              </a:rPr>
              <a:t>P.118 </a:t>
            </a:r>
            <a:r>
              <a:rPr lang="zh-CN" altLang="en-US" sz="2700" dirty="0" smtClean="0">
                <a:solidFill>
                  <a:srgbClr val="FF0000"/>
                </a:solidFill>
              </a:rPr>
              <a:t>）</a:t>
            </a:r>
            <a:endParaRPr lang="zh-CN" altLang="en-US" sz="27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91513" cy="6223000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求表面积为 </a:t>
            </a:r>
            <a:r>
              <a:rPr lang="en-US" altLang="zh-CN" i="1" smtClean="0"/>
              <a:t>a</a:t>
            </a:r>
            <a:r>
              <a:rPr lang="en-US" altLang="zh-CN" baseline="30000" smtClean="0"/>
              <a:t>2 </a:t>
            </a:r>
            <a:r>
              <a:rPr lang="zh-CN" altLang="en-US" smtClean="0"/>
              <a:t>而体积最大的长方体的体积问题．</a:t>
            </a:r>
          </a:p>
          <a:p>
            <a:pPr algn="r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（</a:t>
            </a:r>
            <a:r>
              <a:rPr lang="en-US" altLang="zh-CN" smtClean="0">
                <a:solidFill>
                  <a:srgbClr val="0000FF"/>
                </a:solidFill>
              </a:rPr>
              <a:t>P.118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7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设长方体的长、宽、高分别为 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zh-CN" altLang="en-US" smtClean="0"/>
              <a:t>，则问题可描述为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在 </a:t>
            </a:r>
            <a:r>
              <a:rPr lang="en-US" altLang="zh-CN" smtClean="0">
                <a:solidFill>
                  <a:srgbClr val="0000FF"/>
                </a:solidFill>
              </a:rPr>
              <a:t>2(</a:t>
            </a:r>
            <a:r>
              <a:rPr lang="en-US" altLang="zh-CN" i="1" smtClean="0">
                <a:solidFill>
                  <a:srgbClr val="0000FF"/>
                </a:solidFill>
              </a:rPr>
              <a:t>xy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yz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xz</a:t>
            </a:r>
            <a:r>
              <a:rPr lang="en-US" altLang="zh-CN" smtClean="0">
                <a:solidFill>
                  <a:srgbClr val="0000FF"/>
                </a:solidFill>
              </a:rPr>
              <a:t>) = </a:t>
            </a:r>
            <a:r>
              <a:rPr lang="en-US" altLang="zh-CN" i="1" smtClean="0">
                <a:solidFill>
                  <a:srgbClr val="0000FF"/>
                </a:solidFill>
              </a:rPr>
              <a:t>a</a:t>
            </a:r>
            <a:r>
              <a:rPr lang="en-US" altLang="zh-CN" baseline="30000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条件下求体积 </a:t>
            </a:r>
            <a:r>
              <a:rPr lang="en-US" altLang="zh-CN" i="1" smtClean="0"/>
              <a:t>V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xyz</a:t>
            </a:r>
            <a:r>
              <a:rPr lang="zh-CN" altLang="en-US" smtClean="0"/>
              <a:t> 的最大值．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构造拉格朗日函数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L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,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xyz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i="1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(2</a:t>
            </a:r>
            <a:r>
              <a:rPr lang="en-US" altLang="zh-CN" i="1" smtClean="0">
                <a:solidFill>
                  <a:srgbClr val="FF0000"/>
                </a:solidFill>
              </a:rPr>
              <a:t>xy</a:t>
            </a:r>
            <a:r>
              <a:rPr lang="en-US" altLang="zh-CN" smtClean="0">
                <a:solidFill>
                  <a:srgbClr val="FF0000"/>
                </a:solidFill>
              </a:rPr>
              <a:t> + 2</a:t>
            </a:r>
            <a:r>
              <a:rPr lang="en-US" altLang="zh-CN" i="1" smtClean="0">
                <a:solidFill>
                  <a:srgbClr val="FF0000"/>
                </a:solidFill>
              </a:rPr>
              <a:t>yz</a:t>
            </a:r>
            <a:r>
              <a:rPr lang="en-US" altLang="zh-CN" smtClean="0">
                <a:solidFill>
                  <a:srgbClr val="FF0000"/>
                </a:solidFill>
              </a:rPr>
              <a:t> + 2</a:t>
            </a:r>
            <a:r>
              <a:rPr lang="en-US" altLang="zh-CN" i="1" smtClean="0">
                <a:solidFill>
                  <a:srgbClr val="FF0000"/>
                </a:solidFill>
              </a:rPr>
              <a:t>xz</a:t>
            </a:r>
            <a:r>
              <a:rPr lang="en-US" altLang="zh-CN" smtClean="0">
                <a:solidFill>
                  <a:srgbClr val="FF0000"/>
                </a:solidFill>
              </a:rPr>
              <a:t> − 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baseline="30000" smtClean="0">
                <a:solidFill>
                  <a:srgbClr val="FF0000"/>
                </a:solidFill>
              </a:rPr>
              <a:t>2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由方程组</a:t>
            </a:r>
            <a:r>
              <a:rPr lang="en-US" altLang="zh-CN" smtClean="0"/>
              <a:t>			           </a:t>
            </a:r>
            <a:r>
              <a:rPr lang="zh-CN" altLang="en-US" smtClean="0"/>
              <a:t>可得                                   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代入</a:t>
            </a:r>
            <a:r>
              <a:rPr lang="zh-CN" altLang="en-US" smtClean="0">
                <a:solidFill>
                  <a:srgbClr val="0000FF"/>
                </a:solidFill>
              </a:rPr>
              <a:t>约束条件</a:t>
            </a:r>
            <a:r>
              <a:rPr lang="zh-CN" altLang="en-US" smtClean="0"/>
              <a:t>中，进一步解得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根据问题本身的意义及驻点的唯一性可知，该点就是最大值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点，此时</a:t>
            </a:r>
          </a:p>
        </p:txBody>
      </p:sp>
      <p:graphicFrame>
        <p:nvGraphicFramePr>
          <p:cNvPr id="25" name="Object 4"/>
          <p:cNvGraphicFramePr>
            <a:graphicFrameLocks noChangeAspect="1"/>
          </p:cNvGraphicFramePr>
          <p:nvPr/>
        </p:nvGraphicFramePr>
        <p:xfrm>
          <a:off x="1958975" y="3000375"/>
          <a:ext cx="3336925" cy="1646238"/>
        </p:xfrm>
        <a:graphic>
          <a:graphicData uri="http://schemas.openxmlformats.org/presentationml/2006/ole">
            <p:oleObj spid="_x0000_s10242" name="Equation" r:id="rId3" imgW="1955520" imgH="96516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764213" y="3076575"/>
          <a:ext cx="1296987" cy="1492250"/>
        </p:xfrm>
        <a:graphic>
          <a:graphicData uri="http://schemas.openxmlformats.org/presentationml/2006/ole">
            <p:oleObj spid="_x0000_s10243" name="Equation" r:id="rId4" imgW="761760" imgH="87624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4699000" y="4660900"/>
          <a:ext cx="2482850" cy="482600"/>
        </p:xfrm>
        <a:graphic>
          <a:graphicData uri="http://schemas.openxmlformats.org/presentationml/2006/ole">
            <p:oleObj spid="_x0000_s10244" name="Equation" r:id="rId5" imgW="1244520" imgH="241200" progId="Equation.DSMT4">
              <p:embed/>
            </p:oleObj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929313" y="4586288"/>
            <a:ext cx="1357312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943100" y="5697538"/>
          <a:ext cx="1443038" cy="860425"/>
        </p:xfrm>
        <a:graphic>
          <a:graphicData uri="http://schemas.openxmlformats.org/presentationml/2006/ole">
            <p:oleObj spid="_x0000_s10245" name="Equation" r:id="rId6" imgW="723600" imgH="431640" progId="Equation.DSMT4">
              <p:embed/>
            </p:oleObj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429375" y="5143500"/>
            <a:ext cx="2286000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7078663" y="3357563"/>
          <a:ext cx="993775" cy="280987"/>
        </p:xfrm>
        <a:graphic>
          <a:graphicData uri="http://schemas.openxmlformats.org/presentationml/2006/ole">
            <p:oleObj spid="_x0000_s10246" name="Equation" r:id="rId7" imgW="583920" imgH="164880" progId="Equation.DSMT4">
              <p:embed/>
            </p:oleObj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7078663" y="4110038"/>
          <a:ext cx="949325" cy="279400"/>
        </p:xfrm>
        <a:graphic>
          <a:graphicData uri="http://schemas.openxmlformats.org/presentationml/2006/ole">
            <p:oleObj spid="_x0000_s10247" name="Equation" r:id="rId8" imgW="558720" imgH="164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297612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在椭球面 </a:t>
            </a:r>
            <a:r>
              <a:rPr lang="en-US" altLang="zh-CN" smtClean="0"/>
              <a:t>2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 +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z</a:t>
            </a:r>
            <a:r>
              <a:rPr lang="en-US" altLang="zh-CN" baseline="30000" smtClean="0"/>
              <a:t>2</a:t>
            </a:r>
            <a:r>
              <a:rPr lang="en-US" altLang="zh-CN" smtClean="0"/>
              <a:t> = 1 </a:t>
            </a:r>
            <a:r>
              <a:rPr lang="zh-CN" altLang="en-US" smtClean="0"/>
              <a:t>上求距离平面 </a:t>
            </a:r>
            <a:r>
              <a:rPr lang="en-US" altLang="zh-CN" smtClean="0"/>
              <a:t>2</a:t>
            </a:r>
            <a:r>
              <a:rPr lang="en-US" altLang="zh-CN" i="1" smtClean="0"/>
              <a:t>x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smtClean="0"/>
              <a:t> − </a:t>
            </a:r>
            <a:r>
              <a:rPr lang="en-US" altLang="zh-CN" i="1" smtClean="0"/>
              <a:t>z</a:t>
            </a:r>
            <a:r>
              <a:rPr lang="en-US" altLang="zh-CN" smtClean="0"/>
              <a:t> = 6 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的最近点和最远点．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设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 </a:t>
            </a:r>
            <a:r>
              <a:rPr lang="zh-CN" altLang="en-US" smtClean="0"/>
              <a:t>是椭球面上一点，则该点到平面的距离为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在 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baseline="30000" smtClean="0">
                <a:solidFill>
                  <a:srgbClr val="0000FF"/>
                </a:solidFill>
              </a:rPr>
              <a:t>2</a:t>
            </a:r>
            <a:r>
              <a:rPr lang="en-US" altLang="zh-CN" smtClean="0">
                <a:solidFill>
                  <a:srgbClr val="0000FF"/>
                </a:solidFill>
              </a:rPr>
              <a:t>  +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baseline="30000" smtClean="0">
                <a:solidFill>
                  <a:srgbClr val="0000FF"/>
                </a:solidFill>
              </a:rPr>
              <a:t>2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z</a:t>
            </a:r>
            <a:r>
              <a:rPr lang="en-US" altLang="zh-CN" baseline="30000" smtClean="0">
                <a:solidFill>
                  <a:srgbClr val="0000FF"/>
                </a:solidFill>
              </a:rPr>
              <a:t>2</a:t>
            </a:r>
            <a:r>
              <a:rPr lang="en-US" altLang="zh-CN" smtClean="0">
                <a:solidFill>
                  <a:srgbClr val="0000FF"/>
                </a:solidFill>
              </a:rPr>
              <a:t> = 1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的条件下求 </a:t>
            </a:r>
            <a:r>
              <a:rPr lang="en-US" altLang="zh-CN" i="1" smtClean="0">
                <a:solidFill>
                  <a:srgbClr val="FF0000"/>
                </a:solidFill>
              </a:rPr>
              <a:t>d</a:t>
            </a:r>
            <a:r>
              <a:rPr lang="zh-CN" altLang="en-US" smtClean="0"/>
              <a:t> 的最值点．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令 </a:t>
            </a:r>
            <a:r>
              <a:rPr lang="en-US" altLang="zh-CN" i="1" smtClean="0"/>
              <a:t>L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,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d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  <a:r>
              <a:rPr lang="en-US" altLang="zh-CN" i="1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i="1" smtClean="0"/>
              <a:t> </a:t>
            </a:r>
            <a:r>
              <a:rPr lang="en-US" altLang="zh-CN" smtClean="0"/>
              <a:t>(2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 +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z</a:t>
            </a:r>
            <a:r>
              <a:rPr lang="en-US" altLang="zh-CN" baseline="30000" smtClean="0"/>
              <a:t>2</a:t>
            </a:r>
            <a:r>
              <a:rPr lang="en-US" altLang="zh-CN" smtClean="0"/>
              <a:t> − 1)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但是上述函数不可导！！！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在 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baseline="30000" smtClean="0">
                <a:solidFill>
                  <a:srgbClr val="0000FF"/>
                </a:solidFill>
              </a:rPr>
              <a:t>2</a:t>
            </a:r>
            <a:r>
              <a:rPr lang="en-US" altLang="zh-CN" smtClean="0">
                <a:solidFill>
                  <a:srgbClr val="0000FF"/>
                </a:solidFill>
              </a:rPr>
              <a:t>  +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baseline="30000" smtClean="0">
                <a:solidFill>
                  <a:srgbClr val="0000FF"/>
                </a:solidFill>
              </a:rPr>
              <a:t>2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z</a:t>
            </a:r>
            <a:r>
              <a:rPr lang="en-US" altLang="zh-CN" baseline="30000" smtClean="0">
                <a:solidFill>
                  <a:srgbClr val="0000FF"/>
                </a:solidFill>
              </a:rPr>
              <a:t>2</a:t>
            </a:r>
            <a:r>
              <a:rPr lang="en-US" altLang="zh-CN" smtClean="0">
                <a:solidFill>
                  <a:srgbClr val="0000FF"/>
                </a:solidFill>
              </a:rPr>
              <a:t> = 1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的条件下求函数 </a:t>
            </a:r>
            <a:r>
              <a:rPr lang="en-US" altLang="zh-CN" smtClean="0">
                <a:solidFill>
                  <a:srgbClr val="FF0000"/>
                </a:solidFill>
              </a:rPr>
              <a:t>(2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+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 − </a:t>
            </a:r>
            <a:r>
              <a:rPr lang="en-US" altLang="zh-CN" i="1" smtClean="0">
                <a:solidFill>
                  <a:srgbClr val="FF0000"/>
                </a:solidFill>
              </a:rPr>
              <a:t>z</a:t>
            </a:r>
            <a:r>
              <a:rPr lang="en-US" altLang="zh-CN" smtClean="0">
                <a:solidFill>
                  <a:srgbClr val="FF0000"/>
                </a:solidFill>
              </a:rPr>
              <a:t> − 6)</a:t>
            </a:r>
            <a:r>
              <a:rPr lang="en-US" altLang="zh-CN" baseline="30000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的最值点．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注意：上述两个问题是等价的！</a:t>
            </a:r>
          </a:p>
        </p:txBody>
      </p:sp>
      <p:graphicFrame>
        <p:nvGraphicFramePr>
          <p:cNvPr id="25" name="Object 4"/>
          <p:cNvGraphicFramePr>
            <a:graphicFrameLocks noChangeAspect="1"/>
          </p:cNvGraphicFramePr>
          <p:nvPr/>
        </p:nvGraphicFramePr>
        <p:xfrm>
          <a:off x="1698625" y="2143125"/>
          <a:ext cx="5746750" cy="987425"/>
        </p:xfrm>
        <a:graphic>
          <a:graphicData uri="http://schemas.openxmlformats.org/presentationml/2006/ole">
            <p:oleObj spid="_x0000_s11266" name="Equation" r:id="rId3" imgW="2882880" imgH="495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967287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在椭球面 </a:t>
            </a:r>
            <a:r>
              <a:rPr lang="en-US" altLang="zh-CN" smtClean="0"/>
              <a:t>2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 +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z</a:t>
            </a:r>
            <a:r>
              <a:rPr lang="en-US" altLang="zh-CN" baseline="30000" smtClean="0"/>
              <a:t>2</a:t>
            </a:r>
            <a:r>
              <a:rPr lang="en-US" altLang="zh-CN" smtClean="0"/>
              <a:t> = 1 </a:t>
            </a:r>
            <a:r>
              <a:rPr lang="zh-CN" altLang="en-US" smtClean="0"/>
              <a:t>上求距离平面 </a:t>
            </a:r>
            <a:r>
              <a:rPr lang="en-US" altLang="zh-CN" smtClean="0"/>
              <a:t>2</a:t>
            </a:r>
            <a:r>
              <a:rPr lang="en-US" altLang="zh-CN" i="1" smtClean="0"/>
              <a:t>x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smtClean="0"/>
              <a:t> − </a:t>
            </a:r>
            <a:r>
              <a:rPr lang="en-US" altLang="zh-CN" i="1" smtClean="0"/>
              <a:t>z</a:t>
            </a:r>
            <a:r>
              <a:rPr lang="en-US" altLang="zh-CN" smtClean="0"/>
              <a:t> = 6 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的最近点和最远点．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在 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baseline="30000" smtClean="0">
                <a:solidFill>
                  <a:srgbClr val="0000FF"/>
                </a:solidFill>
              </a:rPr>
              <a:t>2</a:t>
            </a:r>
            <a:r>
              <a:rPr lang="en-US" altLang="zh-CN" smtClean="0">
                <a:solidFill>
                  <a:srgbClr val="0000FF"/>
                </a:solidFill>
              </a:rPr>
              <a:t>  +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baseline="30000" smtClean="0">
                <a:solidFill>
                  <a:srgbClr val="0000FF"/>
                </a:solidFill>
              </a:rPr>
              <a:t>2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z</a:t>
            </a:r>
            <a:r>
              <a:rPr lang="en-US" altLang="zh-CN" baseline="30000" smtClean="0">
                <a:solidFill>
                  <a:srgbClr val="0000FF"/>
                </a:solidFill>
              </a:rPr>
              <a:t>2</a:t>
            </a:r>
            <a:r>
              <a:rPr lang="en-US" altLang="zh-CN" smtClean="0">
                <a:solidFill>
                  <a:srgbClr val="0000FF"/>
                </a:solidFill>
              </a:rPr>
              <a:t> = 1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的条件下求函数 </a:t>
            </a:r>
            <a:r>
              <a:rPr lang="en-US" altLang="zh-CN" smtClean="0">
                <a:solidFill>
                  <a:srgbClr val="FF0000"/>
                </a:solidFill>
              </a:rPr>
              <a:t>(2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+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 − </a:t>
            </a:r>
            <a:r>
              <a:rPr lang="en-US" altLang="zh-CN" i="1" smtClean="0">
                <a:solidFill>
                  <a:srgbClr val="FF0000"/>
                </a:solidFill>
              </a:rPr>
              <a:t>z</a:t>
            </a:r>
            <a:r>
              <a:rPr lang="en-US" altLang="zh-CN" smtClean="0">
                <a:solidFill>
                  <a:srgbClr val="FF0000"/>
                </a:solidFill>
              </a:rPr>
              <a:t> − 6)</a:t>
            </a:r>
            <a:r>
              <a:rPr lang="en-US" altLang="zh-CN" baseline="30000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的最值点．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解（续）：</a:t>
            </a:r>
            <a:r>
              <a:rPr lang="zh-CN" altLang="en-US" smtClean="0"/>
              <a:t>拉格朗日函数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L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,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(2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+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 − </a:t>
            </a:r>
            <a:r>
              <a:rPr lang="en-US" altLang="zh-CN" i="1" smtClean="0">
                <a:solidFill>
                  <a:srgbClr val="FF0000"/>
                </a:solidFill>
              </a:rPr>
              <a:t>z</a:t>
            </a:r>
            <a:r>
              <a:rPr lang="en-US" altLang="zh-CN" smtClean="0">
                <a:solidFill>
                  <a:srgbClr val="FF0000"/>
                </a:solidFill>
              </a:rPr>
              <a:t> − 6)</a:t>
            </a:r>
            <a:r>
              <a:rPr lang="en-US" altLang="zh-CN" baseline="30000" smtClean="0">
                <a:solidFill>
                  <a:srgbClr val="FF0000"/>
                </a:solidFill>
              </a:rPr>
              <a:t>2</a:t>
            </a:r>
            <a:r>
              <a:rPr lang="en-US" altLang="zh-CN" i="1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i="1" smtClean="0"/>
              <a:t> </a:t>
            </a:r>
            <a:r>
              <a:rPr lang="en-US" altLang="zh-CN" smtClean="0">
                <a:solidFill>
                  <a:srgbClr val="0000FF"/>
                </a:solidFill>
              </a:rPr>
              <a:t>(2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baseline="30000" smtClean="0">
                <a:solidFill>
                  <a:srgbClr val="0000FF"/>
                </a:solidFill>
              </a:rPr>
              <a:t>2</a:t>
            </a:r>
            <a:r>
              <a:rPr lang="en-US" altLang="zh-CN" smtClean="0">
                <a:solidFill>
                  <a:srgbClr val="0000FF"/>
                </a:solidFill>
              </a:rPr>
              <a:t>  +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baseline="30000" smtClean="0">
                <a:solidFill>
                  <a:srgbClr val="0000FF"/>
                </a:solidFill>
              </a:rPr>
              <a:t>2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z</a:t>
            </a:r>
            <a:r>
              <a:rPr lang="en-US" altLang="zh-CN" baseline="30000" smtClean="0">
                <a:solidFill>
                  <a:srgbClr val="0000FF"/>
                </a:solidFill>
              </a:rPr>
              <a:t>2</a:t>
            </a:r>
            <a:r>
              <a:rPr lang="en-US" altLang="zh-CN" smtClean="0">
                <a:solidFill>
                  <a:srgbClr val="0000FF"/>
                </a:solidFill>
              </a:rPr>
              <a:t> − 1)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由</a:t>
            </a:r>
            <a:r>
              <a:rPr lang="en-US" altLang="zh-CN" smtClean="0"/>
              <a:t>				</a:t>
            </a:r>
            <a:r>
              <a:rPr lang="zh-CN" altLang="en-US" smtClean="0"/>
              <a:t>                  得驻点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000125" y="4000500"/>
          <a:ext cx="4332288" cy="1925638"/>
        </p:xfrm>
        <a:graphic>
          <a:graphicData uri="http://schemas.openxmlformats.org/presentationml/2006/ole">
            <p:oleObj spid="_x0000_s12290" name="Equation" r:id="rId3" imgW="2171520" imgH="96516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572250" y="4525963"/>
          <a:ext cx="2084388" cy="890587"/>
        </p:xfrm>
        <a:graphic>
          <a:graphicData uri="http://schemas.openxmlformats.org/presentationml/2006/ole">
            <p:oleObj spid="_x0000_s12291" name="Equation" r:id="rId4" imgW="1041120" imgH="44424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572250" y="5526088"/>
          <a:ext cx="2309813" cy="889000"/>
        </p:xfrm>
        <a:graphic>
          <a:graphicData uri="http://schemas.openxmlformats.org/presentationml/2006/ole">
            <p:oleObj spid="_x0000_s12292" name="Equation" r:id="rId5" imgW="115560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435975" cy="53498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在椭球面 </a:t>
            </a:r>
            <a:r>
              <a:rPr lang="en-US" altLang="zh-CN" smtClean="0"/>
              <a:t>2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 +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z</a:t>
            </a:r>
            <a:r>
              <a:rPr lang="en-US" altLang="zh-CN" baseline="30000" smtClean="0"/>
              <a:t>2</a:t>
            </a:r>
            <a:r>
              <a:rPr lang="en-US" altLang="zh-CN" smtClean="0"/>
              <a:t> = 1 </a:t>
            </a:r>
            <a:r>
              <a:rPr lang="zh-CN" altLang="en-US" smtClean="0"/>
              <a:t>上求距离平面 </a:t>
            </a:r>
            <a:r>
              <a:rPr lang="en-US" altLang="zh-CN" smtClean="0"/>
              <a:t>2</a:t>
            </a:r>
            <a:r>
              <a:rPr lang="en-US" altLang="zh-CN" i="1" smtClean="0"/>
              <a:t>x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smtClean="0"/>
              <a:t> − </a:t>
            </a:r>
            <a:r>
              <a:rPr lang="en-US" altLang="zh-CN" i="1" smtClean="0"/>
              <a:t>z</a:t>
            </a:r>
            <a:r>
              <a:rPr lang="en-US" altLang="zh-CN" smtClean="0"/>
              <a:t> = 6 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的最近点和最远点．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在 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baseline="30000" smtClean="0">
                <a:solidFill>
                  <a:srgbClr val="0000FF"/>
                </a:solidFill>
              </a:rPr>
              <a:t>2</a:t>
            </a:r>
            <a:r>
              <a:rPr lang="en-US" altLang="zh-CN" smtClean="0">
                <a:solidFill>
                  <a:srgbClr val="0000FF"/>
                </a:solidFill>
              </a:rPr>
              <a:t>  +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baseline="30000" smtClean="0">
                <a:solidFill>
                  <a:srgbClr val="0000FF"/>
                </a:solidFill>
              </a:rPr>
              <a:t>2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z</a:t>
            </a:r>
            <a:r>
              <a:rPr lang="en-US" altLang="zh-CN" baseline="30000" smtClean="0">
                <a:solidFill>
                  <a:srgbClr val="0000FF"/>
                </a:solidFill>
              </a:rPr>
              <a:t>2</a:t>
            </a:r>
            <a:r>
              <a:rPr lang="en-US" altLang="zh-CN" smtClean="0">
                <a:solidFill>
                  <a:srgbClr val="0000FF"/>
                </a:solidFill>
              </a:rPr>
              <a:t> = 1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的条件下求函数 </a:t>
            </a:r>
            <a:r>
              <a:rPr lang="en-US" altLang="zh-CN" smtClean="0">
                <a:solidFill>
                  <a:srgbClr val="FF0000"/>
                </a:solidFill>
              </a:rPr>
              <a:t>(2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+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 − </a:t>
            </a:r>
            <a:r>
              <a:rPr lang="en-US" altLang="zh-CN" i="1" smtClean="0">
                <a:solidFill>
                  <a:srgbClr val="FF0000"/>
                </a:solidFill>
              </a:rPr>
              <a:t>z</a:t>
            </a:r>
            <a:r>
              <a:rPr lang="en-US" altLang="zh-CN" smtClean="0">
                <a:solidFill>
                  <a:srgbClr val="FF0000"/>
                </a:solidFill>
              </a:rPr>
              <a:t> − 6)</a:t>
            </a:r>
            <a:r>
              <a:rPr lang="en-US" altLang="zh-CN" baseline="30000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的最值点．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解（续）：</a:t>
            </a:r>
            <a:r>
              <a:rPr lang="zh-CN" altLang="en-US" smtClean="0"/>
              <a:t>驻点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对应的距离分别为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因为驻点只有两个，由题意可知，最近点和最远点都存在，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分别为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1</a:t>
            </a:r>
            <a:r>
              <a:rPr lang="zh-CN" altLang="en-US" smtClean="0"/>
              <a:t> 和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2</a:t>
            </a:r>
            <a:r>
              <a:rPr lang="en-US" altLang="zh-CN" smtClean="0"/>
              <a:t> </a:t>
            </a:r>
            <a:r>
              <a:rPr lang="zh-CN" altLang="en-US" smtClean="0"/>
              <a:t>．</a:t>
            </a:r>
          </a:p>
        </p:txBody>
      </p:sp>
      <p:graphicFrame>
        <p:nvGraphicFramePr>
          <p:cNvPr id="25" name="Object 4"/>
          <p:cNvGraphicFramePr>
            <a:graphicFrameLocks noChangeAspect="1"/>
          </p:cNvGraphicFramePr>
          <p:nvPr/>
        </p:nvGraphicFramePr>
        <p:xfrm>
          <a:off x="2833688" y="2754313"/>
          <a:ext cx="2084387" cy="890587"/>
        </p:xfrm>
        <a:graphic>
          <a:graphicData uri="http://schemas.openxmlformats.org/presentationml/2006/ole">
            <p:oleObj spid="_x0000_s13314" name="Equation" r:id="rId3" imgW="1041120" imgH="44424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5048250" y="2754313"/>
          <a:ext cx="2309813" cy="889000"/>
        </p:xfrm>
        <a:graphic>
          <a:graphicData uri="http://schemas.openxmlformats.org/presentationml/2006/ole">
            <p:oleObj spid="_x0000_s13315" name="Equation" r:id="rId4" imgW="1155600" imgH="44424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143250" y="3686175"/>
          <a:ext cx="2897188" cy="814388"/>
        </p:xfrm>
        <a:graphic>
          <a:graphicData uri="http://schemas.openxmlformats.org/presentationml/2006/ole">
            <p:oleObj spid="_x0000_s13316" name="Equation" r:id="rId5" imgW="144756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9117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 </a:t>
            </a:r>
            <a:r>
              <a:rPr lang="en-US" altLang="zh-CN" i="1" smtClean="0">
                <a:solidFill>
                  <a:srgbClr val="FF0000"/>
                </a:solidFill>
              </a:rPr>
              <a:t>u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</a:rPr>
              <a:t>xyz</a:t>
            </a:r>
            <a:r>
              <a:rPr lang="en-US" altLang="zh-CN" smtClean="0"/>
              <a:t> </a:t>
            </a:r>
            <a:r>
              <a:rPr lang="zh-CN" altLang="en-US" smtClean="0"/>
              <a:t>在                        条件下的极值，其中 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&gt; 0</a:t>
            </a:r>
            <a:r>
              <a:rPr lang="zh-CN" altLang="en-US" smtClean="0"/>
              <a:t>，</a:t>
            </a:r>
            <a:r>
              <a:rPr lang="en-US" altLang="zh-CN" i="1" smtClean="0"/>
              <a:t> </a:t>
            </a:r>
          </a:p>
          <a:p>
            <a:pPr>
              <a:buFont typeface="Wingdings 3" pitchFamily="18" charset="2"/>
              <a:buNone/>
            </a:pPr>
            <a:endParaRPr lang="en-US" altLang="zh-CN" i="1" smtClean="0"/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&gt; 0</a:t>
            </a:r>
            <a:r>
              <a:rPr lang="zh-CN" altLang="en-US" smtClean="0"/>
              <a:t>，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&gt; 0</a:t>
            </a:r>
            <a:r>
              <a:rPr lang="zh-CN" altLang="en-US" smtClean="0"/>
              <a:t>，</a:t>
            </a:r>
            <a:r>
              <a:rPr lang="en-US" altLang="zh-CN" i="1" smtClean="0"/>
              <a:t>a</a:t>
            </a:r>
            <a:r>
              <a:rPr lang="zh-CN" altLang="en-US" smtClean="0"/>
              <a:t> </a:t>
            </a:r>
            <a:r>
              <a:rPr lang="en-US" altLang="zh-CN" smtClean="0"/>
              <a:t>&gt; 0</a:t>
            </a:r>
            <a:r>
              <a:rPr lang="zh-CN" altLang="en-US" smtClean="0"/>
              <a:t>． </a:t>
            </a:r>
            <a:r>
              <a:rPr lang="zh-CN" altLang="en-US" smtClean="0">
                <a:solidFill>
                  <a:srgbClr val="0000FF"/>
                </a:solidFill>
              </a:rPr>
              <a:t>（</a:t>
            </a:r>
            <a:r>
              <a:rPr lang="en-US" altLang="zh-CN" smtClean="0">
                <a:solidFill>
                  <a:srgbClr val="0000FF"/>
                </a:solidFill>
              </a:rPr>
              <a:t>P.119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8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 ①</a:t>
            </a:r>
            <a:r>
              <a:rPr lang="zh-CN" altLang="en-US" smtClean="0"/>
              <a:t> 设拉格朗日函数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i="1" smtClean="0"/>
          </a:p>
          <a:p>
            <a:pPr>
              <a:buFont typeface="Wingdings 3" pitchFamily="18" charset="2"/>
              <a:buNone/>
            </a:pPr>
            <a:endParaRPr lang="en-US" altLang="zh-CN" i="1" smtClean="0"/>
          </a:p>
          <a:p>
            <a:pPr>
              <a:buFont typeface="Wingdings 3" pitchFamily="18" charset="2"/>
              <a:buNone/>
            </a:pPr>
            <a:endParaRPr lang="en-US" altLang="zh-CN" i="1" smtClean="0"/>
          </a:p>
          <a:p>
            <a:pPr>
              <a:buFont typeface="Wingdings 3" pitchFamily="18" charset="2"/>
              <a:buNone/>
            </a:pPr>
            <a:endParaRPr lang="en-US" altLang="zh-CN" i="1" smtClean="0"/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②</a:t>
            </a:r>
            <a:r>
              <a:rPr lang="zh-CN" altLang="en-US" smtClean="0"/>
              <a:t> 由                              中 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 </a:t>
            </a:r>
            <a:r>
              <a:rPr lang="zh-CN" altLang="en-US" smtClean="0"/>
              <a:t>的对称性得 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= 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= 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3</a:t>
            </a:r>
            <a:r>
              <a:rPr lang="en-US" altLang="zh-CN" i="1" smtClean="0"/>
              <a:t>a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</p:txBody>
      </p:sp>
      <p:graphicFrame>
        <p:nvGraphicFramePr>
          <p:cNvPr id="25" name="Object 4"/>
          <p:cNvGraphicFramePr>
            <a:graphicFrameLocks noChangeAspect="1"/>
          </p:cNvGraphicFramePr>
          <p:nvPr/>
        </p:nvGraphicFramePr>
        <p:xfrm>
          <a:off x="2928938" y="85725"/>
          <a:ext cx="1855787" cy="865188"/>
        </p:xfrm>
        <a:graphic>
          <a:graphicData uri="http://schemas.openxmlformats.org/presentationml/2006/ole">
            <p:oleObj spid="_x0000_s14338" name="Equation" r:id="rId4" imgW="927000" imgH="43164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929063" y="1871663"/>
          <a:ext cx="4956175" cy="941387"/>
        </p:xfrm>
        <a:graphic>
          <a:graphicData uri="http://schemas.openxmlformats.org/presentationml/2006/ole">
            <p:oleObj spid="_x0000_s14339" name="Equation" r:id="rId5" imgW="2476440" imgH="46980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357313" y="2930525"/>
          <a:ext cx="2760662" cy="3103563"/>
        </p:xfrm>
        <a:graphic>
          <a:graphicData uri="http://schemas.openxmlformats.org/presentationml/2006/ole">
            <p:oleObj spid="_x0000_s14340" name="Equation" r:id="rId6" imgW="1536480" imgH="17269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设 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在点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 </a:t>
            </a:r>
            <a:r>
              <a:rPr lang="zh-CN" altLang="en-US" smtClean="0"/>
              <a:t>的某一邻域内有定义，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若对该邻域内异于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 的任意一点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，恒有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&lt;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>
                <a:solidFill>
                  <a:srgbClr val="0000FF"/>
                </a:solidFill>
              </a:rPr>
              <a:t>（或 </a:t>
            </a:r>
            <a:r>
              <a:rPr lang="en-US" altLang="zh-CN" i="1" smtClean="0">
                <a:solidFill>
                  <a:srgbClr val="0000FF"/>
                </a:solidFill>
              </a:rPr>
              <a:t>f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) &gt; </a:t>
            </a:r>
            <a:r>
              <a:rPr lang="en-US" altLang="zh-CN" i="1" smtClean="0">
                <a:solidFill>
                  <a:srgbClr val="0000FF"/>
                </a:solidFill>
              </a:rPr>
              <a:t>f</a:t>
            </a:r>
            <a:r>
              <a:rPr lang="en-US" altLang="zh-CN" i="1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baseline="-25000" smtClean="0">
                <a:solidFill>
                  <a:srgbClr val="0000FF"/>
                </a:solidFill>
              </a:rPr>
              <a:t>0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baseline="-25000" smtClean="0">
                <a:solidFill>
                  <a:srgbClr val="0000FF"/>
                </a:solidFill>
              </a:rPr>
              <a:t>0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则称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在点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 </a:t>
            </a:r>
            <a:r>
              <a:rPr lang="zh-CN" altLang="en-US" smtClean="0"/>
              <a:t>处取得</a:t>
            </a:r>
            <a:r>
              <a:rPr lang="zh-CN" altLang="en-US" smtClean="0">
                <a:solidFill>
                  <a:srgbClr val="FF0000"/>
                </a:solidFill>
              </a:rPr>
              <a:t>极大值 </a:t>
            </a:r>
            <a:r>
              <a:rPr lang="zh-CN" altLang="en-US" smtClean="0">
                <a:solidFill>
                  <a:srgbClr val="0000FF"/>
                </a:solidFill>
              </a:rPr>
              <a:t>（或极小值）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而点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 </a:t>
            </a:r>
            <a:r>
              <a:rPr lang="zh-CN" altLang="en-US" smtClean="0"/>
              <a:t>称为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的</a:t>
            </a:r>
            <a:r>
              <a:rPr lang="zh-CN" altLang="en-US" smtClean="0">
                <a:solidFill>
                  <a:srgbClr val="FF0000"/>
                </a:solidFill>
              </a:rPr>
              <a:t>极大值点 </a:t>
            </a:r>
            <a:r>
              <a:rPr lang="zh-CN" altLang="en-US" smtClean="0">
                <a:solidFill>
                  <a:srgbClr val="0000FF"/>
                </a:solidFill>
              </a:rPr>
              <a:t>（或极小值点）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极大值与极小值统称为函数的</a:t>
            </a:r>
            <a:r>
              <a:rPr lang="zh-CN" altLang="en-US" smtClean="0">
                <a:solidFill>
                  <a:srgbClr val="FF0000"/>
                </a:solidFill>
              </a:rPr>
              <a:t>极值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极大值点与极小值点统称为函数的</a:t>
            </a:r>
            <a:r>
              <a:rPr lang="zh-CN" altLang="en-US" smtClean="0">
                <a:solidFill>
                  <a:srgbClr val="FF0000"/>
                </a:solidFill>
              </a:rPr>
              <a:t>极值点</a:t>
            </a:r>
            <a:r>
              <a:rPr lang="zh-CN" altLang="en-US" smtClean="0"/>
              <a:t>．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二元函数的极值</a:t>
            </a: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014788" y="2414588"/>
            <a:ext cx="3629025" cy="428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15008" y="2928934"/>
            <a:ext cx="2428892" cy="428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429249" y="3357565"/>
            <a:ext cx="2847667" cy="428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43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 </a:t>
            </a:r>
            <a:r>
              <a:rPr lang="en-US" altLang="zh-CN" i="1" smtClean="0">
                <a:solidFill>
                  <a:srgbClr val="FF0000"/>
                </a:solidFill>
              </a:rPr>
              <a:t>u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</a:rPr>
              <a:t>xyz</a:t>
            </a:r>
            <a:r>
              <a:rPr lang="en-US" altLang="zh-CN" smtClean="0"/>
              <a:t> </a:t>
            </a:r>
            <a:r>
              <a:rPr lang="zh-CN" altLang="en-US" smtClean="0"/>
              <a:t>在                        条件下的极值，其中 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&gt; 0</a:t>
            </a:r>
            <a:r>
              <a:rPr lang="zh-CN" altLang="en-US" smtClean="0"/>
              <a:t>，</a:t>
            </a:r>
            <a:r>
              <a:rPr lang="en-US" altLang="zh-CN" i="1" smtClean="0"/>
              <a:t> </a:t>
            </a:r>
          </a:p>
          <a:p>
            <a:pPr>
              <a:buFont typeface="Wingdings 3" pitchFamily="18" charset="2"/>
              <a:buNone/>
            </a:pPr>
            <a:endParaRPr lang="en-US" altLang="zh-CN" i="1" smtClean="0"/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&gt; 0</a:t>
            </a:r>
            <a:r>
              <a:rPr lang="zh-CN" altLang="en-US" smtClean="0"/>
              <a:t>，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&gt; 0</a:t>
            </a:r>
            <a:r>
              <a:rPr lang="zh-CN" altLang="en-US" smtClean="0"/>
              <a:t>，</a:t>
            </a:r>
            <a:r>
              <a:rPr lang="en-US" altLang="zh-CN" i="1" smtClean="0"/>
              <a:t>a</a:t>
            </a:r>
            <a:r>
              <a:rPr lang="zh-CN" altLang="en-US" smtClean="0"/>
              <a:t> </a:t>
            </a:r>
            <a:r>
              <a:rPr lang="en-US" altLang="zh-CN" smtClean="0"/>
              <a:t>&gt; 0</a:t>
            </a:r>
            <a:r>
              <a:rPr lang="zh-CN" altLang="en-US" smtClean="0"/>
              <a:t>． </a:t>
            </a:r>
            <a:r>
              <a:rPr lang="zh-CN" altLang="en-US" smtClean="0">
                <a:solidFill>
                  <a:srgbClr val="0000FF"/>
                </a:solidFill>
              </a:rPr>
              <a:t>（</a:t>
            </a:r>
            <a:r>
              <a:rPr lang="en-US" altLang="zh-CN" smtClean="0">
                <a:solidFill>
                  <a:srgbClr val="0000FF"/>
                </a:solidFill>
              </a:rPr>
              <a:t>P.119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8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解（续）： 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= 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= 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3</a:t>
            </a:r>
            <a:r>
              <a:rPr lang="en-US" altLang="zh-CN" i="1" smtClean="0"/>
              <a:t>a</a:t>
            </a:r>
            <a:r>
              <a:rPr lang="zh-CN" altLang="en-US" smtClean="0"/>
              <a:t>，这是唯一可能的极值点．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③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判断．</a:t>
            </a:r>
            <a:endParaRPr lang="en-US" altLang="zh-CN" smtClean="0"/>
          </a:p>
          <a:p>
            <a:r>
              <a:rPr lang="zh-CN" altLang="en-US" smtClean="0">
                <a:solidFill>
                  <a:srgbClr val="0000FF"/>
                </a:solidFill>
              </a:rPr>
              <a:t>是不是极值点？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</a:p>
          <a:p>
            <a:r>
              <a:rPr lang="zh-CN" altLang="en-US" smtClean="0">
                <a:solidFill>
                  <a:srgbClr val="0000FF"/>
                </a:solidFill>
              </a:rPr>
              <a:t>是极大值点还是极小值点？</a:t>
            </a:r>
            <a:endParaRPr lang="en-US" altLang="zh-CN" smtClean="0">
              <a:solidFill>
                <a:srgbClr val="0000FF"/>
              </a:solidFill>
            </a:endParaRPr>
          </a:p>
        </p:txBody>
      </p:sp>
      <p:graphicFrame>
        <p:nvGraphicFramePr>
          <p:cNvPr id="25" name="Object 4"/>
          <p:cNvGraphicFramePr>
            <a:graphicFrameLocks noChangeAspect="1"/>
          </p:cNvGraphicFramePr>
          <p:nvPr/>
        </p:nvGraphicFramePr>
        <p:xfrm>
          <a:off x="2928938" y="85725"/>
          <a:ext cx="1855787" cy="865188"/>
        </p:xfrm>
        <a:graphic>
          <a:graphicData uri="http://schemas.openxmlformats.org/presentationml/2006/ole">
            <p:oleObj spid="_x0000_s15362" name="Equation" r:id="rId3" imgW="927000" imgH="431640" progId="Equation.DSMT4">
              <p:embed/>
            </p:oleObj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000750" y="5072063"/>
            <a:ext cx="2286000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854700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 </a:t>
            </a:r>
            <a:r>
              <a:rPr lang="en-US" altLang="zh-CN" i="1" smtClean="0">
                <a:solidFill>
                  <a:srgbClr val="FF0000"/>
                </a:solidFill>
              </a:rPr>
              <a:t>u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</a:rPr>
              <a:t>xyz</a:t>
            </a:r>
            <a:r>
              <a:rPr lang="en-US" altLang="zh-CN" smtClean="0"/>
              <a:t> </a:t>
            </a:r>
            <a:r>
              <a:rPr lang="zh-CN" altLang="en-US" smtClean="0"/>
              <a:t>在                        条件下的极值，其中 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&gt; 0</a:t>
            </a:r>
            <a:r>
              <a:rPr lang="zh-CN" altLang="en-US" smtClean="0"/>
              <a:t>，</a:t>
            </a:r>
            <a:r>
              <a:rPr lang="en-US" altLang="zh-CN" i="1" smtClean="0"/>
              <a:t> </a:t>
            </a:r>
          </a:p>
          <a:p>
            <a:pPr>
              <a:buFont typeface="Wingdings 3" pitchFamily="18" charset="2"/>
              <a:buNone/>
            </a:pPr>
            <a:endParaRPr lang="en-US" altLang="zh-CN" i="1" smtClean="0"/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&gt; 0</a:t>
            </a:r>
            <a:r>
              <a:rPr lang="zh-CN" altLang="en-US" smtClean="0"/>
              <a:t>，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&gt; 0</a:t>
            </a:r>
            <a:r>
              <a:rPr lang="zh-CN" altLang="en-US" smtClean="0"/>
              <a:t>，</a:t>
            </a:r>
            <a:r>
              <a:rPr lang="en-US" altLang="zh-CN" i="1" smtClean="0"/>
              <a:t>a</a:t>
            </a:r>
            <a:r>
              <a:rPr lang="zh-CN" altLang="en-US" smtClean="0"/>
              <a:t> </a:t>
            </a:r>
            <a:r>
              <a:rPr lang="en-US" altLang="zh-CN" smtClean="0"/>
              <a:t>&gt; 0</a:t>
            </a:r>
            <a:r>
              <a:rPr lang="zh-CN" altLang="en-US" smtClean="0"/>
              <a:t>． </a:t>
            </a:r>
            <a:r>
              <a:rPr lang="zh-CN" altLang="en-US" smtClean="0">
                <a:solidFill>
                  <a:srgbClr val="0000FF"/>
                </a:solidFill>
              </a:rPr>
              <a:t>（</a:t>
            </a:r>
            <a:r>
              <a:rPr lang="en-US" altLang="zh-CN" smtClean="0">
                <a:solidFill>
                  <a:srgbClr val="0000FF"/>
                </a:solidFill>
              </a:rPr>
              <a:t>P.119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8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解（续）： 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= 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= 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3</a:t>
            </a:r>
            <a:r>
              <a:rPr lang="en-US" altLang="zh-CN" i="1" smtClean="0"/>
              <a:t>a</a:t>
            </a:r>
            <a:r>
              <a:rPr lang="zh-CN" altLang="en-US" smtClean="0"/>
              <a:t>，这是唯一可能的极值点．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③</a:t>
            </a:r>
            <a:r>
              <a:rPr lang="zh-CN" altLang="en-US" smtClean="0">
                <a:solidFill>
                  <a:srgbClr val="FF0000"/>
                </a:solidFill>
              </a:rPr>
              <a:t>简易但不严谨的判断．（严谨的判断方法见课本</a:t>
            </a:r>
            <a:r>
              <a:rPr lang="en-US" altLang="zh-CN" smtClean="0">
                <a:solidFill>
                  <a:srgbClr val="FF0000"/>
                </a:solidFill>
              </a:rPr>
              <a:t>P.120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0000FF"/>
                </a:solidFill>
              </a:rPr>
              <a:t>是不是极值点？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是，因为 </a:t>
            </a:r>
            <a:r>
              <a:rPr lang="en-US" altLang="zh-CN" i="1" smtClean="0">
                <a:solidFill>
                  <a:srgbClr val="FF0000"/>
                </a:solidFill>
              </a:rPr>
              <a:t>u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</a:rPr>
              <a:t>xyz</a:t>
            </a:r>
            <a:r>
              <a:rPr lang="en-US" altLang="zh-CN" smtClean="0"/>
              <a:t> </a:t>
            </a:r>
            <a:r>
              <a:rPr lang="zh-CN" altLang="en-US" smtClean="0"/>
              <a:t>在定义域的每一点处都存在偏导数，所以极值点一定是驻点．</a:t>
            </a:r>
            <a:endParaRPr lang="en-US" altLang="zh-CN" smtClean="0"/>
          </a:p>
          <a:p>
            <a:r>
              <a:rPr lang="zh-CN" altLang="en-US" smtClean="0">
                <a:solidFill>
                  <a:srgbClr val="0000FF"/>
                </a:solidFill>
              </a:rPr>
              <a:t>是极大值点还是极小值点？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选取满足约束条件的一点 </a:t>
            </a:r>
            <a:r>
              <a:rPr lang="en-US" altLang="zh-CN" smtClean="0"/>
              <a:t>(4</a:t>
            </a:r>
            <a:r>
              <a:rPr lang="en-US" altLang="zh-CN" i="1" smtClean="0"/>
              <a:t>a</a:t>
            </a:r>
            <a:r>
              <a:rPr lang="en-US" altLang="zh-CN" smtClean="0"/>
              <a:t>, 4</a:t>
            </a:r>
            <a:r>
              <a:rPr lang="en-US" altLang="zh-CN" i="1" smtClean="0"/>
              <a:t>a</a:t>
            </a:r>
            <a:r>
              <a:rPr lang="en-US" altLang="zh-CN" smtClean="0"/>
              <a:t>, 2</a:t>
            </a:r>
            <a:r>
              <a:rPr lang="en-US" altLang="zh-CN" i="1" smtClean="0"/>
              <a:t>a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i="1" smtClean="0"/>
              <a:t>u</a:t>
            </a:r>
            <a:r>
              <a:rPr lang="en-US" altLang="zh-CN" smtClean="0"/>
              <a:t> = 32</a:t>
            </a:r>
            <a:r>
              <a:rPr lang="en-US" altLang="zh-CN" i="1" smtClean="0"/>
              <a:t>a</a:t>
            </a:r>
            <a:r>
              <a:rPr lang="en-US" altLang="zh-CN" baseline="30000" smtClean="0"/>
              <a:t>3</a:t>
            </a:r>
            <a:r>
              <a:rPr lang="zh-CN" altLang="en-US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&gt;27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baseline="30000" smtClean="0">
                <a:solidFill>
                  <a:srgbClr val="FF0000"/>
                </a:solidFill>
              </a:rPr>
              <a:t>3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故 </a:t>
            </a:r>
            <a:r>
              <a:rPr lang="en-US" altLang="zh-CN" smtClean="0"/>
              <a:t>(3</a:t>
            </a:r>
            <a:r>
              <a:rPr lang="en-US" altLang="zh-CN" i="1" smtClean="0"/>
              <a:t>a</a:t>
            </a:r>
            <a:r>
              <a:rPr lang="en-US" altLang="zh-CN" smtClean="0"/>
              <a:t>, 3</a:t>
            </a:r>
            <a:r>
              <a:rPr lang="en-US" altLang="zh-CN" i="1" smtClean="0"/>
              <a:t>a</a:t>
            </a:r>
            <a:r>
              <a:rPr lang="en-US" altLang="zh-CN" smtClean="0"/>
              <a:t>, 3</a:t>
            </a:r>
            <a:r>
              <a:rPr lang="en-US" altLang="zh-CN" i="1" smtClean="0"/>
              <a:t>a</a:t>
            </a:r>
            <a:r>
              <a:rPr lang="en-US" altLang="zh-CN" smtClean="0"/>
              <a:t>)</a:t>
            </a:r>
            <a:r>
              <a:rPr lang="zh-CN" altLang="en-US" smtClean="0"/>
              <a:t> 是</a:t>
            </a:r>
            <a:r>
              <a:rPr lang="zh-CN" altLang="en-US" smtClean="0">
                <a:solidFill>
                  <a:srgbClr val="FF0000"/>
                </a:solidFill>
              </a:rPr>
              <a:t>极小值</a:t>
            </a:r>
            <a:r>
              <a:rPr lang="zh-CN" altLang="en-US" smtClean="0"/>
              <a:t>点，对应的</a:t>
            </a:r>
            <a:r>
              <a:rPr lang="zh-CN" altLang="en-US" smtClean="0">
                <a:solidFill>
                  <a:srgbClr val="FF0000"/>
                </a:solidFill>
              </a:rPr>
              <a:t>极小值</a:t>
            </a:r>
            <a:r>
              <a:rPr lang="zh-CN" altLang="en-US" smtClean="0"/>
              <a:t>为 </a:t>
            </a:r>
            <a:r>
              <a:rPr lang="en-US" altLang="zh-CN" smtClean="0"/>
              <a:t>27</a:t>
            </a:r>
            <a:r>
              <a:rPr lang="en-US" altLang="zh-CN" i="1" smtClean="0"/>
              <a:t>a</a:t>
            </a:r>
            <a:r>
              <a:rPr lang="en-US" altLang="zh-CN" baseline="30000" smtClean="0"/>
              <a:t>3 </a:t>
            </a:r>
            <a:r>
              <a:rPr lang="zh-CN" altLang="en-US" smtClean="0"/>
              <a:t>．</a:t>
            </a:r>
            <a:endParaRPr lang="en-US" altLang="zh-CN" smtClean="0"/>
          </a:p>
        </p:txBody>
      </p:sp>
      <p:graphicFrame>
        <p:nvGraphicFramePr>
          <p:cNvPr id="25" name="Object 4"/>
          <p:cNvGraphicFramePr>
            <a:graphicFrameLocks noChangeAspect="1"/>
          </p:cNvGraphicFramePr>
          <p:nvPr/>
        </p:nvGraphicFramePr>
        <p:xfrm>
          <a:off x="2928938" y="85725"/>
          <a:ext cx="1855787" cy="865188"/>
        </p:xfrm>
        <a:graphic>
          <a:graphicData uri="http://schemas.openxmlformats.org/presentationml/2006/ole">
            <p:oleObj spid="_x0000_s16386" name="Equation" r:id="rId4" imgW="927000" imgH="431640" progId="Equation.DSMT4">
              <p:embed/>
            </p:oleObj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000750" y="5072063"/>
            <a:ext cx="2286000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3638550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由                        解得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在 </a:t>
            </a:r>
            <a:r>
              <a:rPr lang="en-US" altLang="zh-CN" smtClean="0"/>
              <a:t>(3</a:t>
            </a:r>
            <a:r>
              <a:rPr lang="en-US" altLang="zh-CN" i="1" smtClean="0"/>
              <a:t>a</a:t>
            </a:r>
            <a:r>
              <a:rPr lang="en-US" altLang="zh-CN" smtClean="0"/>
              <a:t>, 3</a:t>
            </a:r>
            <a:r>
              <a:rPr lang="en-US" altLang="zh-CN" i="1" smtClean="0"/>
              <a:t>a</a:t>
            </a:r>
            <a:r>
              <a:rPr lang="en-US" altLang="zh-CN" smtClean="0"/>
              <a:t>)</a:t>
            </a:r>
            <a:r>
              <a:rPr lang="zh-CN" altLang="en-US" smtClean="0"/>
              <a:t> 处，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</a:t>
            </a:r>
            <a:r>
              <a:rPr lang="en-US" altLang="zh-CN" smtClean="0"/>
              <a:t>(3</a:t>
            </a:r>
            <a:r>
              <a:rPr lang="en-US" altLang="zh-CN" i="1" smtClean="0"/>
              <a:t>a</a:t>
            </a:r>
            <a:r>
              <a:rPr lang="en-US" altLang="zh-CN" smtClean="0"/>
              <a:t>, 3</a:t>
            </a:r>
            <a:r>
              <a:rPr lang="en-US" altLang="zh-CN" i="1" smtClean="0"/>
              <a:t>a</a:t>
            </a:r>
            <a:r>
              <a:rPr lang="en-US" altLang="zh-CN" smtClean="0"/>
              <a:t>, 3</a:t>
            </a:r>
            <a:r>
              <a:rPr lang="en-US" altLang="zh-CN" i="1" smtClean="0"/>
              <a:t>a</a:t>
            </a:r>
            <a:r>
              <a:rPr lang="en-US" altLang="zh-CN" smtClean="0"/>
              <a:t>)</a:t>
            </a:r>
            <a:r>
              <a:rPr lang="zh-CN" altLang="en-US" smtClean="0"/>
              <a:t> 是</a:t>
            </a:r>
            <a:r>
              <a:rPr lang="zh-CN" altLang="en-US" smtClean="0">
                <a:solidFill>
                  <a:srgbClr val="FF0000"/>
                </a:solidFill>
              </a:rPr>
              <a:t>极小值</a:t>
            </a:r>
            <a:r>
              <a:rPr lang="zh-CN" altLang="en-US" smtClean="0"/>
              <a:t>点，对应的</a:t>
            </a:r>
            <a:r>
              <a:rPr lang="zh-CN" altLang="en-US" smtClean="0">
                <a:solidFill>
                  <a:srgbClr val="FF0000"/>
                </a:solidFill>
              </a:rPr>
              <a:t>极小值</a:t>
            </a:r>
            <a:r>
              <a:rPr lang="zh-CN" altLang="en-US" smtClean="0"/>
              <a:t>为 </a:t>
            </a:r>
            <a:r>
              <a:rPr lang="en-US" altLang="zh-CN" smtClean="0"/>
              <a:t>27</a:t>
            </a:r>
            <a:r>
              <a:rPr lang="en-US" altLang="zh-CN" i="1" smtClean="0"/>
              <a:t>a</a:t>
            </a:r>
            <a:r>
              <a:rPr lang="en-US" altLang="zh-CN" baseline="30000" smtClean="0"/>
              <a:t>3 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</p:txBody>
      </p:sp>
      <p:graphicFrame>
        <p:nvGraphicFramePr>
          <p:cNvPr id="25" name="Object 4"/>
          <p:cNvGraphicFramePr>
            <a:graphicFrameLocks noChangeAspect="1"/>
          </p:cNvGraphicFramePr>
          <p:nvPr/>
        </p:nvGraphicFramePr>
        <p:xfrm>
          <a:off x="938213" y="85725"/>
          <a:ext cx="1855787" cy="865188"/>
        </p:xfrm>
        <a:graphic>
          <a:graphicData uri="http://schemas.openxmlformats.org/presentationml/2006/ole">
            <p:oleObj spid="_x0000_s17410" name="Equation" r:id="rId3" imgW="927000" imgH="43164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429000" y="85725"/>
          <a:ext cx="2336800" cy="865188"/>
        </p:xfrm>
        <a:graphic>
          <a:graphicData uri="http://schemas.openxmlformats.org/presentationml/2006/ole">
            <p:oleObj spid="_x0000_s17411" name="Equation" r:id="rId4" imgW="1168200" imgH="43164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878513" y="73025"/>
          <a:ext cx="3124200" cy="890588"/>
        </p:xfrm>
        <a:graphic>
          <a:graphicData uri="http://schemas.openxmlformats.org/presentationml/2006/ole">
            <p:oleObj spid="_x0000_s17412" name="Equation" r:id="rId5" imgW="1562040" imgH="44424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630488" y="1181100"/>
          <a:ext cx="2184400" cy="457200"/>
        </p:xfrm>
        <a:graphic>
          <a:graphicData uri="http://schemas.openxmlformats.org/presentationml/2006/ole">
            <p:oleObj spid="_x0000_s17413" name="Equation" r:id="rId6" imgW="1091880" imgH="22860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4930775" y="1181100"/>
          <a:ext cx="1727200" cy="484188"/>
        </p:xfrm>
        <a:graphic>
          <a:graphicData uri="http://schemas.openxmlformats.org/presentationml/2006/ole">
            <p:oleObj spid="_x0000_s17414" name="Equation" r:id="rId7" imgW="863280" imgH="241200" progId="Equation.DSMT4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6773863" y="1181100"/>
          <a:ext cx="1727200" cy="484188"/>
        </p:xfrm>
        <a:graphic>
          <a:graphicData uri="http://schemas.openxmlformats.org/presentationml/2006/ole">
            <p:oleObj spid="_x0000_s17415" name="Equation" r:id="rId8" imgW="863280" imgH="2412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057400" y="1774825"/>
          <a:ext cx="3657600" cy="939800"/>
        </p:xfrm>
        <a:graphic>
          <a:graphicData uri="http://schemas.openxmlformats.org/presentationml/2006/ole">
            <p:oleObj spid="_x0000_s17416" name="Equation" r:id="rId9" imgW="1828800" imgH="469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107950" indent="0">
              <a:buFont typeface="Wingdings 3" pitchFamily="18" charset="2"/>
              <a:buNone/>
              <a:defRPr/>
            </a:pPr>
            <a:r>
              <a:rPr lang="zh-CN" altLang="en-US" dirty="0" smtClean="0"/>
              <a:t>习题</a:t>
            </a:r>
            <a:r>
              <a:rPr lang="en-US" altLang="zh-CN" dirty="0" smtClean="0"/>
              <a:t>9 − 8</a:t>
            </a:r>
          </a:p>
          <a:p>
            <a:pPr lvl="1">
              <a:defRPr/>
            </a:pPr>
            <a:r>
              <a:rPr lang="en-US" altLang="zh-CN" dirty="0" smtClean="0"/>
              <a:t>2</a:t>
            </a:r>
          </a:p>
          <a:p>
            <a:pPr lvl="1">
              <a:defRPr/>
            </a:pPr>
            <a:r>
              <a:rPr lang="en-US" altLang="zh-CN" dirty="0" smtClean="0"/>
              <a:t>7</a:t>
            </a:r>
          </a:p>
          <a:p>
            <a:pPr lvl="1">
              <a:defRPr/>
            </a:pPr>
            <a:r>
              <a:rPr lang="en-US" altLang="zh-CN" dirty="0" smtClean="0"/>
              <a:t>11</a:t>
            </a:r>
          </a:p>
          <a:p>
            <a:pPr lvl="1">
              <a:defRPr/>
            </a:pPr>
            <a:r>
              <a:rPr lang="en-US" altLang="zh-CN" dirty="0" smtClean="0"/>
              <a:t>12</a:t>
            </a:r>
          </a:p>
          <a:p>
            <a:pPr>
              <a:defRPr/>
            </a:pP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/>
              <a:t>总复习九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8</a:t>
            </a:r>
          </a:p>
          <a:p>
            <a:pPr lvl="1">
              <a:defRPr/>
            </a:pPr>
            <a:r>
              <a:rPr lang="en-US" altLang="zh-CN" dirty="0" smtClean="0"/>
              <a:t>15</a:t>
            </a:r>
          </a:p>
          <a:p>
            <a:pPr lvl="1">
              <a:defRPr/>
            </a:pPr>
            <a:r>
              <a:rPr lang="en-US" altLang="zh-CN" dirty="0" smtClean="0"/>
              <a:t>16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/>
              <a:t>作业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5150" indent="-457200"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>
                <a:sym typeface="Symbol" pitchFamily="18" charset="2"/>
              </a:rPr>
              <a:t>根据极值的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必要条件 </a:t>
            </a:r>
            <a:r>
              <a:rPr lang="zh-CN" altLang="en-US" smtClean="0">
                <a:sym typeface="Symbol" pitchFamily="18" charset="2"/>
              </a:rPr>
              <a:t>从函数的定义域中</a:t>
            </a:r>
            <a:r>
              <a:rPr lang="zh-CN" altLang="en-US" smtClean="0"/>
              <a:t>找出可能的极值点；</a:t>
            </a:r>
            <a:endParaRPr lang="en-US" altLang="zh-CN" smtClean="0"/>
          </a:p>
          <a:p>
            <a:pPr marL="565150" indent="-457200">
              <a:buClr>
                <a:srgbClr val="0000FF"/>
              </a:buClr>
              <a:buSzPct val="100000"/>
              <a:buFontTx/>
              <a:buAutoNum type="circleNumDbPlain"/>
            </a:pPr>
            <a:endParaRPr lang="en-US" altLang="zh-CN" smtClean="0"/>
          </a:p>
          <a:p>
            <a:pPr marL="565150" indent="-457200">
              <a:buClr>
                <a:srgbClr val="0000FF"/>
              </a:buClr>
              <a:buSzPct val="100000"/>
              <a:buFontTx/>
              <a:buAutoNum type="circleNumDbPlain" startAt="2"/>
            </a:pPr>
            <a:r>
              <a:rPr lang="zh-CN" altLang="en-US" smtClean="0">
                <a:sym typeface="Symbol" pitchFamily="18" charset="2"/>
              </a:rPr>
              <a:t>根据极值的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充分条件 </a:t>
            </a:r>
            <a:r>
              <a:rPr lang="zh-CN" altLang="en-US" smtClean="0"/>
              <a:t>判别这些可能的极值点是否的确是极值点．</a:t>
            </a:r>
            <a:endParaRPr lang="en-US" altLang="zh-CN" smtClean="0"/>
          </a:p>
          <a:p>
            <a:pPr marL="565150" indent="-457200">
              <a:buClr>
                <a:srgbClr val="0000FF"/>
              </a:buClr>
              <a:buSzPct val="100000"/>
              <a:buFontTx/>
              <a:buAutoNum type="circleNumDbPlain" startAt="2"/>
            </a:pPr>
            <a:endParaRPr lang="en-US" altLang="zh-CN" smtClean="0"/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说明：</a:t>
            </a:r>
            <a:endParaRPr lang="en-US" altLang="zh-CN" smtClean="0">
              <a:solidFill>
                <a:srgbClr val="0000FF"/>
              </a:solidFill>
            </a:endParaRPr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/>
              <a:t>如果掌握了函数极值的</a:t>
            </a:r>
            <a:r>
              <a:rPr lang="zh-CN" altLang="en-US" smtClean="0">
                <a:solidFill>
                  <a:srgbClr val="FF0000"/>
                </a:solidFill>
              </a:rPr>
              <a:t>充分必要条件</a:t>
            </a:r>
            <a:r>
              <a:rPr lang="zh-CN" altLang="en-US" smtClean="0"/>
              <a:t>，则上述两步可以合</a:t>
            </a:r>
            <a:endParaRPr lang="en-US" altLang="zh-CN" smtClean="0"/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/>
              <a:t>二为一．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解决函数极值问题的基本思路</a:t>
            </a: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069975" y="1471613"/>
            <a:ext cx="2814638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69975" y="2800350"/>
            <a:ext cx="2814638" cy="5000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使导数为零的点称为一元函数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的</a:t>
            </a:r>
            <a:r>
              <a:rPr lang="zh-CN" altLang="en-US" smtClean="0">
                <a:solidFill>
                  <a:srgbClr val="FF0000"/>
                </a:solidFill>
              </a:rPr>
              <a:t>驻点</a:t>
            </a:r>
            <a:r>
              <a:rPr lang="zh-CN" altLang="en-US" smtClean="0"/>
              <a:t>．</a:t>
            </a:r>
          </a:p>
          <a:p>
            <a:endParaRPr lang="en-US" altLang="zh-CN" smtClean="0"/>
          </a:p>
          <a:p>
            <a:r>
              <a:rPr lang="zh-CN" altLang="en-US" smtClean="0"/>
              <a:t>使一阶偏导数同时为零的点称为多元函数的</a:t>
            </a:r>
            <a:r>
              <a:rPr lang="zh-CN" altLang="en-US" smtClean="0">
                <a:solidFill>
                  <a:srgbClr val="FF0000"/>
                </a:solidFill>
              </a:rPr>
              <a:t>驻点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驻点的概念</a:t>
            </a:r>
            <a:endParaRPr lang="zh-CN" altLang="en-US" dirty="0"/>
          </a:p>
        </p:txBody>
      </p:sp>
      <p:sp>
        <p:nvSpPr>
          <p:cNvPr id="24580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078412"/>
          </a:xfrm>
        </p:spPr>
        <p:txBody>
          <a:bodyPr>
            <a:spAutoFit/>
          </a:bodyPr>
          <a:lstStyle/>
          <a:p>
            <a:pPr>
              <a:buClr>
                <a:srgbClr val="2DA2BF"/>
              </a:buCl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分析：</a:t>
            </a:r>
            <a:r>
              <a:rPr lang="zh-CN" altLang="en-US" smtClean="0">
                <a:solidFill>
                  <a:srgbClr val="000000"/>
                </a:solidFill>
              </a:rPr>
              <a:t>设 </a:t>
            </a:r>
            <a:r>
              <a:rPr lang="en-US" altLang="zh-CN" i="1" smtClean="0">
                <a:solidFill>
                  <a:srgbClr val="000000"/>
                </a:solidFill>
              </a:rPr>
              <a:t>f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smtClean="0">
                <a:solidFill>
                  <a:srgbClr val="000000"/>
                </a:solidFill>
              </a:rPr>
              <a:t>) </a:t>
            </a:r>
            <a:r>
              <a:rPr lang="zh-CN" altLang="en-US" smtClean="0">
                <a:solidFill>
                  <a:srgbClr val="000000"/>
                </a:solidFill>
              </a:rPr>
              <a:t>在点 </a:t>
            </a:r>
            <a:r>
              <a:rPr lang="en-US" altLang="zh-CN" i="1" smtClean="0">
                <a:solidFill>
                  <a:srgbClr val="000000"/>
                </a:solidFill>
              </a:rPr>
              <a:t>P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r>
              <a:rPr lang="zh-CN" altLang="en-US" smtClean="0">
                <a:solidFill>
                  <a:srgbClr val="000000"/>
                </a:solidFill>
              </a:rPr>
              <a:t> 处取得极大值，则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Clr>
                <a:srgbClr val="2DA2BF"/>
              </a:buClr>
              <a:buFont typeface="Wingdings 3" pitchFamily="18" charset="2"/>
              <a:buNone/>
            </a:pP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存在 </a:t>
            </a:r>
            <a:r>
              <a:rPr lang="en-US" altLang="zh-CN" i="1" smtClean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d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&gt; 0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，当                           时，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&lt;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>
                <a:solidFill>
                  <a:srgbClr val="000000"/>
                </a:solidFill>
              </a:rPr>
              <a:t>．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特别地，当 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smtClean="0">
                <a:solidFill>
                  <a:srgbClr val="000000"/>
                </a:solidFill>
              </a:rPr>
              <a:t> = 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zh-CN" altLang="en-US" smtClean="0">
                <a:solidFill>
                  <a:srgbClr val="000000"/>
                </a:solidFill>
              </a:rPr>
              <a:t>，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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zh-CN" altLang="en-US" smtClean="0">
                <a:solidFill>
                  <a:srgbClr val="000000"/>
                </a:solidFill>
              </a:rPr>
              <a:t> 时，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	</a:t>
            </a:r>
            <a:r>
              <a:rPr lang="en-US" altLang="zh-CN" i="1" smtClean="0">
                <a:solidFill>
                  <a:srgbClr val="FF0000"/>
                </a:solidFill>
              </a:rPr>
              <a:t>g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) =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/>
              <a:t>) &lt;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en-US" altLang="zh-CN" smtClean="0">
                <a:solidFill>
                  <a:srgbClr val="FF0000"/>
                </a:solidFill>
              </a:rPr>
              <a:t> =</a:t>
            </a:r>
            <a:r>
              <a:rPr lang="zh-CN" altLang="en-US" smtClean="0"/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g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baseline="-25000" smtClean="0">
                <a:solidFill>
                  <a:srgbClr val="FF0000"/>
                </a:solidFill>
              </a:rPr>
              <a:t>0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Clr>
                <a:srgbClr val="2DA2BF"/>
              </a:buClr>
              <a:buFont typeface="Wingdings 3" pitchFamily="18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即一元函数 </a:t>
            </a:r>
            <a:r>
              <a:rPr lang="en-US" altLang="zh-CN" i="1" smtClean="0">
                <a:solidFill>
                  <a:srgbClr val="FF0000"/>
                </a:solidFill>
              </a:rPr>
              <a:t>g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/>
              <a:t> </a:t>
            </a:r>
            <a:r>
              <a:rPr lang="zh-CN" altLang="en-US" smtClean="0">
                <a:solidFill>
                  <a:srgbClr val="000000"/>
                </a:solidFill>
              </a:rPr>
              <a:t>在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baseline="-25000" smtClean="0">
                <a:solidFill>
                  <a:srgbClr val="FF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zh-CN" altLang="en-US" smtClean="0">
                <a:solidFill>
                  <a:srgbClr val="000000"/>
                </a:solidFill>
              </a:rPr>
              <a:t>处取得极大值，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buClr>
                <a:srgbClr val="2DA2BF"/>
              </a:buClr>
              <a:buFont typeface="Wingdings 3" pitchFamily="18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于是 </a:t>
            </a:r>
            <a:r>
              <a:rPr lang="en-US" altLang="zh-CN" i="1" smtClean="0">
                <a:solidFill>
                  <a:srgbClr val="000000"/>
                </a:solidFill>
              </a:rPr>
              <a:t>f</a:t>
            </a:r>
            <a:r>
              <a:rPr lang="en-US" altLang="zh-CN" i="1" baseline="-25000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) =</a:t>
            </a:r>
            <a:r>
              <a:rPr lang="en-US" altLang="zh-CN" i="1" smtClean="0">
                <a:solidFill>
                  <a:srgbClr val="000000"/>
                </a:solidFill>
              </a:rPr>
              <a:t> g′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) = 0</a:t>
            </a:r>
            <a:r>
              <a:rPr lang="zh-CN" altLang="en-US" smtClean="0">
                <a:solidFill>
                  <a:srgbClr val="000000"/>
                </a:solidFill>
              </a:rPr>
              <a:t>．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buClr>
                <a:srgbClr val="2DA2BF"/>
              </a:buClr>
              <a:buFont typeface="Wingdings 3" pitchFamily="18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同理，当 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smtClean="0">
                <a:solidFill>
                  <a:srgbClr val="000000"/>
                </a:solidFill>
              </a:rPr>
              <a:t> = 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zh-CN" altLang="en-US" smtClean="0">
                <a:solidFill>
                  <a:srgbClr val="000000"/>
                </a:solidFill>
              </a:rPr>
              <a:t>，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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zh-CN" altLang="en-US" smtClean="0">
                <a:solidFill>
                  <a:srgbClr val="000000"/>
                </a:solidFill>
              </a:rPr>
              <a:t> 时，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	</a:t>
            </a:r>
            <a:r>
              <a:rPr lang="en-US" altLang="zh-CN" i="1" smtClean="0">
                <a:solidFill>
                  <a:srgbClr val="FF0000"/>
                </a:solidFill>
              </a:rPr>
              <a:t>h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) =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/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smtClean="0"/>
              <a:t>) &lt;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en-US" altLang="zh-CN" smtClean="0">
                <a:solidFill>
                  <a:srgbClr val="FF0000"/>
                </a:solidFill>
              </a:rPr>
              <a:t> =</a:t>
            </a:r>
            <a:r>
              <a:rPr lang="zh-CN" altLang="en-US" smtClean="0"/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h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baseline="-25000" smtClean="0">
                <a:solidFill>
                  <a:srgbClr val="FF0000"/>
                </a:solidFill>
              </a:rPr>
              <a:t>0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Clr>
                <a:srgbClr val="2DA2BF"/>
              </a:buClr>
              <a:buFont typeface="Wingdings 3" pitchFamily="18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即一元函数 </a:t>
            </a:r>
            <a:r>
              <a:rPr lang="en-US" altLang="zh-CN" i="1" smtClean="0">
                <a:solidFill>
                  <a:srgbClr val="FF0000"/>
                </a:solidFill>
              </a:rPr>
              <a:t>h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/>
              <a:t> </a:t>
            </a:r>
            <a:r>
              <a:rPr lang="zh-CN" altLang="en-US" smtClean="0">
                <a:solidFill>
                  <a:srgbClr val="000000"/>
                </a:solidFill>
              </a:rPr>
              <a:t>在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baseline="-25000" smtClean="0">
                <a:solidFill>
                  <a:srgbClr val="FF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zh-CN" altLang="en-US" smtClean="0">
                <a:solidFill>
                  <a:srgbClr val="000000"/>
                </a:solidFill>
              </a:rPr>
              <a:t>处取得极大值，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buClr>
                <a:srgbClr val="2DA2BF"/>
              </a:buClr>
              <a:buFont typeface="Wingdings 3" pitchFamily="18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于是 </a:t>
            </a:r>
            <a:r>
              <a:rPr lang="en-US" altLang="zh-CN" i="1" smtClean="0">
                <a:solidFill>
                  <a:srgbClr val="000000"/>
                </a:solidFill>
              </a:rPr>
              <a:t>f</a:t>
            </a:r>
            <a:r>
              <a:rPr lang="en-US" altLang="zh-CN" i="1" baseline="-25000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) =</a:t>
            </a:r>
            <a:r>
              <a:rPr lang="en-US" altLang="zh-CN" i="1" smtClean="0">
                <a:solidFill>
                  <a:srgbClr val="000000"/>
                </a:solidFill>
              </a:rPr>
              <a:t> h′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) = 0</a:t>
            </a:r>
            <a:r>
              <a:rPr lang="zh-CN" altLang="en-US" smtClean="0">
                <a:solidFill>
                  <a:srgbClr val="000000"/>
                </a:solidFill>
              </a:rPr>
              <a:t>．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buClr>
                <a:srgbClr val="2DA2BF"/>
              </a:buClr>
              <a:buFont typeface="Wingdings 3" pitchFamily="18" charset="2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极值的必要非充分条件</a:t>
            </a:r>
            <a:endParaRPr lang="zh-CN" altLang="en-US" dirty="0"/>
          </a:p>
        </p:txBody>
      </p:sp>
      <p:sp>
        <p:nvSpPr>
          <p:cNvPr id="4" name="椭圆 3"/>
          <p:cNvSpPr>
            <a:spLocks noChangeAspect="1"/>
          </p:cNvSpPr>
          <p:nvPr/>
        </p:nvSpPr>
        <p:spPr>
          <a:xfrm>
            <a:off x="6656388" y="2917825"/>
            <a:ext cx="1512887" cy="1511300"/>
          </a:xfrm>
          <a:prstGeom prst="ellipse">
            <a:avLst/>
          </a:prstGeom>
          <a:noFill/>
          <a:ln w="28575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" name="组合 15"/>
          <p:cNvGrpSpPr>
            <a:grpSpLocks/>
          </p:cNvGrpSpPr>
          <p:nvPr/>
        </p:nvGrpSpPr>
        <p:grpSpPr bwMode="auto">
          <a:xfrm>
            <a:off x="6072188" y="2636838"/>
            <a:ext cx="3071812" cy="2430462"/>
            <a:chOff x="3281332" y="2284886"/>
            <a:chExt cx="3071853" cy="2429998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286094" y="4356177"/>
              <a:ext cx="2879763" cy="1588"/>
            </a:xfrm>
            <a:prstGeom prst="line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rot="5400000" flipH="1" flipV="1">
              <a:off x="2473522" y="3454651"/>
              <a:ext cx="2339528" cy="0"/>
            </a:xfrm>
            <a:prstGeom prst="line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28" name="Object 4"/>
            <p:cNvGraphicFramePr>
              <a:graphicFrameLocks noChangeAspect="1"/>
            </p:cNvGraphicFramePr>
            <p:nvPr/>
          </p:nvGraphicFramePr>
          <p:xfrm>
            <a:off x="3281332" y="4357696"/>
            <a:ext cx="331788" cy="357188"/>
          </p:xfrm>
          <a:graphic>
            <a:graphicData uri="http://schemas.openxmlformats.org/presentationml/2006/ole">
              <p:oleObj spid="_x0000_s1028" name="Equation" r:id="rId4" imgW="164880" imgH="177480" progId="Equation.DSMT4">
                <p:embed/>
              </p:oleObj>
            </a:graphicData>
          </a:graphic>
        </p:graphicFrame>
        <p:graphicFrame>
          <p:nvGraphicFramePr>
            <p:cNvPr id="1029" name="Object 2"/>
            <p:cNvGraphicFramePr>
              <a:graphicFrameLocks noChangeAspect="1"/>
            </p:cNvGraphicFramePr>
            <p:nvPr/>
          </p:nvGraphicFramePr>
          <p:xfrm>
            <a:off x="3307526" y="2313021"/>
            <a:ext cx="279400" cy="331788"/>
          </p:xfrm>
          <a:graphic>
            <a:graphicData uri="http://schemas.openxmlformats.org/presentationml/2006/ole">
              <p:oleObj spid="_x0000_s1029" name="Equation" r:id="rId5" imgW="139680" imgH="164880" progId="Equation.DSMT4">
                <p:embed/>
              </p:oleObj>
            </a:graphicData>
          </a:graphic>
        </p:graphicFrame>
        <p:graphicFrame>
          <p:nvGraphicFramePr>
            <p:cNvPr id="1030" name="Object 3"/>
            <p:cNvGraphicFramePr>
              <a:graphicFrameLocks noChangeAspect="1"/>
            </p:cNvGraphicFramePr>
            <p:nvPr/>
          </p:nvGraphicFramePr>
          <p:xfrm>
            <a:off x="6072198" y="4433897"/>
            <a:ext cx="280987" cy="280987"/>
          </p:xfrm>
          <a:graphic>
            <a:graphicData uri="http://schemas.openxmlformats.org/presentationml/2006/ole">
              <p:oleObj spid="_x0000_s1030" name="Equation" r:id="rId6" imgW="139680" imgH="139680" progId="Equation.DSMT4">
                <p:embed/>
              </p:oleObj>
            </a:graphicData>
          </a:graphic>
        </p:graphicFrame>
      </p:grpSp>
      <p:cxnSp>
        <p:nvCxnSpPr>
          <p:cNvPr id="11" name="直接箭头连接符 10"/>
          <p:cNvCxnSpPr/>
          <p:nvPr/>
        </p:nvCxnSpPr>
        <p:spPr>
          <a:xfrm rot="5400000">
            <a:off x="7028657" y="4050506"/>
            <a:ext cx="755650" cy="1587"/>
          </a:xfrm>
          <a:prstGeom prst="straightConnector1">
            <a:avLst/>
          </a:prstGeom>
          <a:ln w="28575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7108825" y="3890963"/>
          <a:ext cx="252413" cy="320675"/>
        </p:xfrm>
        <a:graphic>
          <a:graphicData uri="http://schemas.openxmlformats.org/presentationml/2006/ole">
            <p:oleObj spid="_x0000_s1026" name="Equation" r:id="rId7" imgW="139680" imgH="177480" progId="Equation.DSMT4">
              <p:embed/>
            </p:oleObj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6656388" y="3671888"/>
            <a:ext cx="1512887" cy="1587"/>
          </a:xfrm>
          <a:prstGeom prst="line">
            <a:avLst/>
          </a:prstGeom>
          <a:ln w="28575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20"/>
          <p:cNvGrpSpPr>
            <a:grpSpLocks/>
          </p:cNvGrpSpPr>
          <p:nvPr/>
        </p:nvGrpSpPr>
        <p:grpSpPr bwMode="auto">
          <a:xfrm>
            <a:off x="7735888" y="3468688"/>
            <a:ext cx="1122362" cy="400050"/>
            <a:chOff x="4981927" y="3052152"/>
            <a:chExt cx="1121427" cy="400110"/>
          </a:xfrm>
        </p:grpSpPr>
        <p:sp>
          <p:nvSpPr>
            <p:cNvPr id="18" name="椭圆 17"/>
            <p:cNvSpPr>
              <a:spLocks noChangeAspect="1"/>
            </p:cNvSpPr>
            <p:nvPr/>
          </p:nvSpPr>
          <p:spPr>
            <a:xfrm>
              <a:off x="4981927" y="3220452"/>
              <a:ext cx="71377" cy="71448"/>
            </a:xfrm>
            <a:prstGeom prst="ellipse">
              <a:avLst/>
            </a:prstGeom>
            <a:solidFill>
              <a:srgbClr val="FF0000"/>
            </a:solidFill>
            <a:ln w="28575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54" name="矩形 22"/>
            <p:cNvSpPr>
              <a:spLocks noChangeArrowheads="1"/>
            </p:cNvSpPr>
            <p:nvPr/>
          </p:nvSpPr>
          <p:spPr bwMode="auto">
            <a:xfrm>
              <a:off x="5229396" y="3052152"/>
              <a:ext cx="87395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zh-CN" altLang="en-US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 sz="160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0" name="Object 1"/>
          <p:cNvGraphicFramePr>
            <a:graphicFrameLocks noChangeAspect="1"/>
          </p:cNvGraphicFramePr>
          <p:nvPr/>
        </p:nvGraphicFramePr>
        <p:xfrm>
          <a:off x="2627313" y="1881188"/>
          <a:ext cx="1939925" cy="611187"/>
        </p:xfrm>
        <a:graphic>
          <a:graphicData uri="http://schemas.openxmlformats.org/presentationml/2006/ole">
            <p:oleObj spid="_x0000_s1027" name="Equation" r:id="rId8" imgW="965160" imgH="304560" progId="Equation.DSMT4">
              <p:embed/>
            </p:oleObj>
          </a:graphicData>
        </a:graphic>
      </p:graphicFrame>
      <p:sp>
        <p:nvSpPr>
          <p:cNvPr id="1047" name="Line 23"/>
          <p:cNvSpPr>
            <a:spLocks noChangeShapeType="1"/>
          </p:cNvSpPr>
          <p:nvPr/>
        </p:nvSpPr>
        <p:spPr bwMode="auto">
          <a:xfrm flipV="1">
            <a:off x="7408863" y="2924175"/>
            <a:ext cx="0" cy="15128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" name="组合 13"/>
          <p:cNvGrpSpPr>
            <a:grpSpLocks/>
          </p:cNvGrpSpPr>
          <p:nvPr/>
        </p:nvGrpSpPr>
        <p:grpSpPr bwMode="auto">
          <a:xfrm>
            <a:off x="6848475" y="3132138"/>
            <a:ext cx="1116013" cy="576262"/>
            <a:chOff x="4412805" y="2714620"/>
            <a:chExt cx="1116011" cy="577686"/>
          </a:xfrm>
        </p:grpSpPr>
        <p:sp>
          <p:nvSpPr>
            <p:cNvPr id="15" name="椭圆 14"/>
            <p:cNvSpPr>
              <a:spLocks noChangeAspect="1"/>
            </p:cNvSpPr>
            <p:nvPr/>
          </p:nvSpPr>
          <p:spPr>
            <a:xfrm>
              <a:off x="4935092" y="3220692"/>
              <a:ext cx="71437" cy="71614"/>
            </a:xfrm>
            <a:prstGeom prst="ellipse">
              <a:avLst/>
            </a:prstGeom>
            <a:solidFill>
              <a:srgbClr val="FF0000"/>
            </a:solidFill>
            <a:ln w="28575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52" name="矩形 3"/>
            <p:cNvSpPr>
              <a:spLocks noChangeArrowheads="1"/>
            </p:cNvSpPr>
            <p:nvPr/>
          </p:nvSpPr>
          <p:spPr bwMode="auto">
            <a:xfrm>
              <a:off x="4412805" y="2714620"/>
              <a:ext cx="111601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zh-CN" altLang="en-US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 sz="1600">
                <a:solidFill>
                  <a:srgbClr val="FF0000"/>
                </a:solidFill>
              </a:endParaRPr>
            </a:p>
          </p:txBody>
        </p:sp>
      </p:grp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652463" y="2928938"/>
            <a:ext cx="1000125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4071938" y="2928938"/>
            <a:ext cx="1000125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652463" y="4673600"/>
            <a:ext cx="1000125" cy="5000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4071938" y="4673600"/>
            <a:ext cx="1000125" cy="5000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9" name="组合 20"/>
          <p:cNvGrpSpPr>
            <a:grpSpLocks/>
          </p:cNvGrpSpPr>
          <p:nvPr/>
        </p:nvGrpSpPr>
        <p:grpSpPr bwMode="auto">
          <a:xfrm>
            <a:off x="7364413" y="3857625"/>
            <a:ext cx="922337" cy="400050"/>
            <a:chOff x="4981927" y="3063954"/>
            <a:chExt cx="920023" cy="399981"/>
          </a:xfrm>
        </p:grpSpPr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4981927" y="3221090"/>
              <a:ext cx="71258" cy="69838"/>
            </a:xfrm>
            <a:prstGeom prst="ellipse">
              <a:avLst/>
            </a:prstGeom>
            <a:solidFill>
              <a:srgbClr val="FF0000"/>
            </a:solidFill>
            <a:ln w="28575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50" name="矩形 22"/>
            <p:cNvSpPr>
              <a:spLocks noChangeArrowheads="1"/>
            </p:cNvSpPr>
            <p:nvPr/>
          </p:nvSpPr>
          <p:spPr bwMode="auto">
            <a:xfrm>
              <a:off x="5028749" y="3063954"/>
              <a:ext cx="873201" cy="399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zh-CN" altLang="en-US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 sz="1600">
                <a:solidFill>
                  <a:srgbClr val="FF0000"/>
                </a:solidFill>
              </a:endParaRPr>
            </a:p>
          </p:txBody>
        </p:sp>
      </p:grp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1285875" y="3848100"/>
            <a:ext cx="1362075" cy="428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1285875" y="5643563"/>
            <a:ext cx="1362075" cy="428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1265238" y="3848100"/>
            <a:ext cx="2857500" cy="42862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1265238" y="5634038"/>
            <a:ext cx="2857500" cy="42862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047" grpId="0" animBg="1"/>
      <p:bldP spid="24" grpId="0" animBg="1"/>
      <p:bldP spid="25" grpId="0" animBg="1"/>
      <p:bldP spid="26" grpId="0" animBg="1"/>
      <p:bldP spid="27" grpId="0" animBg="1"/>
      <p:bldP spid="33" grpId="0" animBg="1"/>
      <p:bldP spid="34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457200" y="5229225"/>
            <a:ext cx="8229600" cy="1057275"/>
          </a:xfrm>
          <a:prstGeom prst="roundRect">
            <a:avLst/>
          </a:prstGeom>
          <a:solidFill>
            <a:srgbClr val="FFFF66"/>
          </a:solidFill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zh-CN" altLang="en-US" dirty="0"/>
          </a:p>
        </p:txBody>
      </p:sp>
      <p:sp>
        <p:nvSpPr>
          <p:cNvPr id="2055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410200"/>
          </a:xfrm>
        </p:spPr>
        <p:txBody>
          <a:bodyPr>
            <a:spAutoFit/>
          </a:bodyPr>
          <a:lstStyle/>
          <a:p>
            <a:pPr>
              <a:buClr>
                <a:srgbClr val="2DA2BF"/>
              </a:buCl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分析：</a:t>
            </a:r>
            <a:r>
              <a:rPr lang="zh-CN" altLang="en-US" smtClean="0">
                <a:solidFill>
                  <a:srgbClr val="000000"/>
                </a:solidFill>
              </a:rPr>
              <a:t>设 </a:t>
            </a:r>
            <a:r>
              <a:rPr lang="en-US" altLang="zh-CN" i="1" smtClean="0">
                <a:solidFill>
                  <a:srgbClr val="000000"/>
                </a:solidFill>
              </a:rPr>
              <a:t>f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smtClean="0">
                <a:solidFill>
                  <a:srgbClr val="000000"/>
                </a:solidFill>
              </a:rPr>
              <a:t>) </a:t>
            </a:r>
            <a:r>
              <a:rPr lang="zh-CN" altLang="en-US" smtClean="0">
                <a:solidFill>
                  <a:srgbClr val="000000"/>
                </a:solidFill>
              </a:rPr>
              <a:t>在点 </a:t>
            </a:r>
            <a:r>
              <a:rPr lang="en-US" altLang="zh-CN" i="1" smtClean="0">
                <a:solidFill>
                  <a:srgbClr val="000000"/>
                </a:solidFill>
              </a:rPr>
              <a:t>P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r>
              <a:rPr lang="zh-CN" altLang="en-US" smtClean="0">
                <a:solidFill>
                  <a:srgbClr val="000000"/>
                </a:solidFill>
              </a:rPr>
              <a:t> 处取得极大值，则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Clr>
                <a:srgbClr val="2DA2BF"/>
              </a:buClr>
              <a:buFont typeface="Wingdings 3" pitchFamily="18" charset="2"/>
              <a:buNone/>
            </a:pP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存在 </a:t>
            </a:r>
            <a:r>
              <a:rPr lang="en-US" altLang="zh-CN" i="1" smtClean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d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&gt; 0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，当                           时，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&lt;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>
                <a:solidFill>
                  <a:srgbClr val="000000"/>
                </a:solidFill>
              </a:rPr>
              <a:t>．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特别地，当 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smtClean="0">
                <a:solidFill>
                  <a:srgbClr val="000000"/>
                </a:solidFill>
              </a:rPr>
              <a:t> = 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zh-CN" altLang="en-US" smtClean="0">
                <a:solidFill>
                  <a:srgbClr val="000000"/>
                </a:solidFill>
              </a:rPr>
              <a:t>，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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zh-CN" altLang="en-US" smtClean="0">
                <a:solidFill>
                  <a:srgbClr val="000000"/>
                </a:solidFill>
              </a:rPr>
              <a:t> 时，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	</a:t>
            </a:r>
            <a:r>
              <a:rPr lang="en-US" altLang="zh-CN" i="1" smtClean="0">
                <a:solidFill>
                  <a:srgbClr val="FF0000"/>
                </a:solidFill>
              </a:rPr>
              <a:t>g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) =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/>
              <a:t>) &lt;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en-US" altLang="zh-CN" smtClean="0">
                <a:solidFill>
                  <a:srgbClr val="FF0000"/>
                </a:solidFill>
              </a:rPr>
              <a:t> =</a:t>
            </a:r>
            <a:r>
              <a:rPr lang="zh-CN" altLang="en-US" smtClean="0"/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g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baseline="-25000" smtClean="0">
                <a:solidFill>
                  <a:srgbClr val="FF0000"/>
                </a:solidFill>
              </a:rPr>
              <a:t>0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Clr>
                <a:srgbClr val="2DA2BF"/>
              </a:buClr>
              <a:buFont typeface="Wingdings 3" pitchFamily="18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即一元函数 </a:t>
            </a:r>
            <a:r>
              <a:rPr lang="en-US" altLang="zh-CN" i="1" smtClean="0">
                <a:solidFill>
                  <a:srgbClr val="FF0000"/>
                </a:solidFill>
              </a:rPr>
              <a:t>g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/>
              <a:t> </a:t>
            </a:r>
            <a:r>
              <a:rPr lang="zh-CN" altLang="en-US" smtClean="0">
                <a:solidFill>
                  <a:srgbClr val="000000"/>
                </a:solidFill>
              </a:rPr>
              <a:t>在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baseline="-25000" smtClean="0">
                <a:solidFill>
                  <a:srgbClr val="FF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zh-CN" altLang="en-US" smtClean="0">
                <a:solidFill>
                  <a:srgbClr val="000000"/>
                </a:solidFill>
              </a:rPr>
              <a:t>处取得极大值，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buClr>
                <a:srgbClr val="2DA2BF"/>
              </a:buClr>
              <a:buFont typeface="Wingdings 3" pitchFamily="18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于是 </a:t>
            </a:r>
            <a:r>
              <a:rPr lang="en-US" altLang="zh-CN" i="1" smtClean="0">
                <a:solidFill>
                  <a:srgbClr val="000000"/>
                </a:solidFill>
              </a:rPr>
              <a:t>f</a:t>
            </a:r>
            <a:r>
              <a:rPr lang="en-US" altLang="zh-CN" i="1" baseline="-25000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) =</a:t>
            </a:r>
            <a:r>
              <a:rPr lang="en-US" altLang="zh-CN" i="1" smtClean="0">
                <a:solidFill>
                  <a:srgbClr val="000000"/>
                </a:solidFill>
              </a:rPr>
              <a:t> g′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) = 0</a:t>
            </a:r>
            <a:r>
              <a:rPr lang="zh-CN" altLang="en-US" smtClean="0">
                <a:solidFill>
                  <a:srgbClr val="000000"/>
                </a:solidFill>
              </a:rPr>
              <a:t>．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buClr>
                <a:srgbClr val="2DA2BF"/>
              </a:buClr>
              <a:buFont typeface="Wingdings 3" pitchFamily="18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同理，一元函数 </a:t>
            </a:r>
            <a:r>
              <a:rPr lang="en-US" altLang="zh-CN" i="1" smtClean="0">
                <a:solidFill>
                  <a:srgbClr val="0000FF"/>
                </a:solidFill>
              </a:rPr>
              <a:t>f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baseline="-25000" smtClean="0">
                <a:solidFill>
                  <a:srgbClr val="0000FF"/>
                </a:solidFill>
              </a:rPr>
              <a:t>0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zh-CN" altLang="en-US" smtClean="0"/>
              <a:t> </a:t>
            </a:r>
            <a:r>
              <a:rPr lang="zh-CN" altLang="en-US" smtClean="0">
                <a:solidFill>
                  <a:srgbClr val="000000"/>
                </a:solidFill>
              </a:rPr>
              <a:t>在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baseline="-25000" smtClean="0">
                <a:solidFill>
                  <a:srgbClr val="0000FF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zh-CN" altLang="en-US" smtClean="0">
                <a:solidFill>
                  <a:srgbClr val="000000"/>
                </a:solidFill>
              </a:rPr>
              <a:t>处取得极大值，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buClr>
                <a:srgbClr val="2DA2BF"/>
              </a:buClr>
              <a:buFont typeface="Wingdings 3" pitchFamily="18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于是</a:t>
            </a:r>
            <a:r>
              <a:rPr lang="en-US" altLang="zh-CN" i="1" smtClean="0">
                <a:solidFill>
                  <a:srgbClr val="000000"/>
                </a:solidFill>
              </a:rPr>
              <a:t> f</a:t>
            </a:r>
            <a:r>
              <a:rPr lang="en-US" altLang="zh-CN" i="1" baseline="-25000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) = </a:t>
            </a:r>
            <a:r>
              <a:rPr lang="en-US" altLang="zh-CN" i="1" smtClean="0">
                <a:solidFill>
                  <a:srgbClr val="000000"/>
                </a:solidFill>
              </a:rPr>
              <a:t>h′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) = 0</a:t>
            </a:r>
            <a:r>
              <a:rPr lang="zh-CN" altLang="en-US" smtClean="0">
                <a:solidFill>
                  <a:srgbClr val="000000"/>
                </a:solidFill>
              </a:rPr>
              <a:t>．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buClr>
                <a:srgbClr val="2DA2BF"/>
              </a:buCl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P.112</a:t>
            </a:r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>
                <a:solidFill>
                  <a:srgbClr val="000000"/>
                </a:solidFill>
              </a:rPr>
              <a:t>若 </a:t>
            </a:r>
            <a:r>
              <a:rPr lang="en-US" altLang="zh-CN" i="1" smtClean="0">
                <a:solidFill>
                  <a:srgbClr val="000000"/>
                </a:solidFill>
              </a:rPr>
              <a:t>f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smtClean="0">
                <a:solidFill>
                  <a:srgbClr val="000000"/>
                </a:solidFill>
              </a:rPr>
              <a:t>) </a:t>
            </a:r>
            <a:r>
              <a:rPr lang="zh-CN" altLang="en-US" smtClean="0">
                <a:solidFill>
                  <a:srgbClr val="000000"/>
                </a:solidFill>
              </a:rPr>
              <a:t>在点 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r>
              <a:rPr lang="zh-CN" altLang="en-US" smtClean="0">
                <a:solidFill>
                  <a:srgbClr val="000000"/>
                </a:solidFill>
              </a:rPr>
              <a:t> 处具有偏导数，且在点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Clr>
                <a:srgbClr val="2DA2BF"/>
              </a:buClr>
              <a:buFont typeface="Wingdings 3" pitchFamily="18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r>
              <a:rPr lang="zh-CN" altLang="en-US" smtClean="0">
                <a:solidFill>
                  <a:srgbClr val="000000"/>
                </a:solidFill>
              </a:rPr>
              <a:t> 处取得极值，则 </a:t>
            </a:r>
            <a:r>
              <a:rPr lang="en-US" altLang="zh-CN" i="1" smtClean="0">
                <a:solidFill>
                  <a:srgbClr val="000000"/>
                </a:solidFill>
              </a:rPr>
              <a:t>f</a:t>
            </a:r>
            <a:r>
              <a:rPr lang="en-US" altLang="zh-CN" i="1" baseline="-25000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) = </a:t>
            </a:r>
            <a:r>
              <a:rPr lang="en-US" altLang="zh-CN" i="1" smtClean="0">
                <a:solidFill>
                  <a:srgbClr val="000000"/>
                </a:solidFill>
              </a:rPr>
              <a:t>f</a:t>
            </a:r>
            <a:r>
              <a:rPr lang="en-US" altLang="zh-CN" i="1" baseline="-25000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) = 0</a:t>
            </a:r>
            <a:r>
              <a:rPr lang="zh-CN" altLang="en-US" smtClean="0">
                <a:solidFill>
                  <a:srgbClr val="000000"/>
                </a:solidFill>
              </a:rPr>
              <a:t>．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Clr>
                <a:srgbClr val="2DA2BF"/>
              </a:buClr>
              <a:buFont typeface="Wingdings 3" pitchFamily="18" charset="2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极值的必要非充分条件</a:t>
            </a:r>
            <a:endParaRPr lang="zh-CN" altLang="en-US" dirty="0"/>
          </a:p>
        </p:txBody>
      </p:sp>
      <p:sp>
        <p:nvSpPr>
          <p:cNvPr id="4" name="椭圆 3"/>
          <p:cNvSpPr>
            <a:spLocks noChangeAspect="1"/>
          </p:cNvSpPr>
          <p:nvPr/>
        </p:nvSpPr>
        <p:spPr>
          <a:xfrm>
            <a:off x="6656388" y="2917825"/>
            <a:ext cx="1512887" cy="1511300"/>
          </a:xfrm>
          <a:prstGeom prst="ellipse">
            <a:avLst/>
          </a:prstGeom>
          <a:noFill/>
          <a:ln w="28575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058" name="组合 15"/>
          <p:cNvGrpSpPr>
            <a:grpSpLocks/>
          </p:cNvGrpSpPr>
          <p:nvPr/>
        </p:nvGrpSpPr>
        <p:grpSpPr bwMode="auto">
          <a:xfrm>
            <a:off x="6072188" y="2636838"/>
            <a:ext cx="3071812" cy="2430462"/>
            <a:chOff x="3281332" y="2284886"/>
            <a:chExt cx="3071853" cy="2429998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286094" y="4356177"/>
              <a:ext cx="2879763" cy="1588"/>
            </a:xfrm>
            <a:prstGeom prst="line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rot="5400000" flipH="1" flipV="1">
              <a:off x="2473522" y="3454651"/>
              <a:ext cx="2339528" cy="0"/>
            </a:xfrm>
            <a:prstGeom prst="line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51" name="Object 4"/>
            <p:cNvGraphicFramePr>
              <a:graphicFrameLocks noChangeAspect="1"/>
            </p:cNvGraphicFramePr>
            <p:nvPr/>
          </p:nvGraphicFramePr>
          <p:xfrm>
            <a:off x="3281332" y="4357696"/>
            <a:ext cx="331788" cy="357188"/>
          </p:xfrm>
          <a:graphic>
            <a:graphicData uri="http://schemas.openxmlformats.org/presentationml/2006/ole">
              <p:oleObj spid="_x0000_s2051" name="Equation" r:id="rId3" imgW="164880" imgH="177480" progId="Equation.DSMT4">
                <p:embed/>
              </p:oleObj>
            </a:graphicData>
          </a:graphic>
        </p:graphicFrame>
        <p:graphicFrame>
          <p:nvGraphicFramePr>
            <p:cNvPr id="2052" name="Object 2"/>
            <p:cNvGraphicFramePr>
              <a:graphicFrameLocks noChangeAspect="1"/>
            </p:cNvGraphicFramePr>
            <p:nvPr/>
          </p:nvGraphicFramePr>
          <p:xfrm>
            <a:off x="3307526" y="2313021"/>
            <a:ext cx="279400" cy="331788"/>
          </p:xfrm>
          <a:graphic>
            <a:graphicData uri="http://schemas.openxmlformats.org/presentationml/2006/ole">
              <p:oleObj spid="_x0000_s2052" name="Equation" r:id="rId4" imgW="139680" imgH="164880" progId="Equation.DSMT4">
                <p:embed/>
              </p:oleObj>
            </a:graphicData>
          </a:graphic>
        </p:graphicFrame>
        <p:graphicFrame>
          <p:nvGraphicFramePr>
            <p:cNvPr id="2053" name="Object 3"/>
            <p:cNvGraphicFramePr>
              <a:graphicFrameLocks noChangeAspect="1"/>
            </p:cNvGraphicFramePr>
            <p:nvPr/>
          </p:nvGraphicFramePr>
          <p:xfrm>
            <a:off x="6072198" y="4433897"/>
            <a:ext cx="280987" cy="280987"/>
          </p:xfrm>
          <a:graphic>
            <a:graphicData uri="http://schemas.openxmlformats.org/presentationml/2006/ole">
              <p:oleObj spid="_x0000_s2053" name="Equation" r:id="rId5" imgW="139680" imgH="139680" progId="Equation.DSMT4">
                <p:embed/>
              </p:oleObj>
            </a:graphicData>
          </a:graphic>
        </p:graphicFrame>
      </p:grpSp>
      <p:cxnSp>
        <p:nvCxnSpPr>
          <p:cNvPr id="13" name="直接连接符 12"/>
          <p:cNvCxnSpPr/>
          <p:nvPr/>
        </p:nvCxnSpPr>
        <p:spPr>
          <a:xfrm>
            <a:off x="6656388" y="3671888"/>
            <a:ext cx="1512887" cy="1587"/>
          </a:xfrm>
          <a:prstGeom prst="line">
            <a:avLst/>
          </a:prstGeom>
          <a:ln w="28575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1"/>
          <p:cNvGraphicFramePr>
            <a:graphicFrameLocks noChangeAspect="1"/>
          </p:cNvGraphicFramePr>
          <p:nvPr/>
        </p:nvGraphicFramePr>
        <p:xfrm>
          <a:off x="2627313" y="1881188"/>
          <a:ext cx="1939925" cy="611187"/>
        </p:xfrm>
        <a:graphic>
          <a:graphicData uri="http://schemas.openxmlformats.org/presentationml/2006/ole">
            <p:oleObj spid="_x0000_s2050" name="Equation" r:id="rId6" imgW="965160" imgH="304560" progId="Equation.DSMT4">
              <p:embed/>
            </p:oleObj>
          </a:graphicData>
        </a:graphic>
      </p:graphicFrame>
      <p:sp>
        <p:nvSpPr>
          <p:cNvPr id="2060" name="Line 23"/>
          <p:cNvSpPr>
            <a:spLocks noChangeShapeType="1"/>
          </p:cNvSpPr>
          <p:nvPr/>
        </p:nvSpPr>
        <p:spPr bwMode="auto">
          <a:xfrm flipV="1">
            <a:off x="7408863" y="2924175"/>
            <a:ext cx="0" cy="15128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61" name="组合 13"/>
          <p:cNvGrpSpPr>
            <a:grpSpLocks/>
          </p:cNvGrpSpPr>
          <p:nvPr/>
        </p:nvGrpSpPr>
        <p:grpSpPr bwMode="auto">
          <a:xfrm>
            <a:off x="6848475" y="3132138"/>
            <a:ext cx="1116013" cy="576262"/>
            <a:chOff x="4412805" y="2714620"/>
            <a:chExt cx="1116011" cy="577686"/>
          </a:xfrm>
        </p:grpSpPr>
        <p:sp>
          <p:nvSpPr>
            <p:cNvPr id="15" name="椭圆 14"/>
            <p:cNvSpPr>
              <a:spLocks noChangeAspect="1"/>
            </p:cNvSpPr>
            <p:nvPr/>
          </p:nvSpPr>
          <p:spPr>
            <a:xfrm>
              <a:off x="4935092" y="3220692"/>
              <a:ext cx="71437" cy="71614"/>
            </a:xfrm>
            <a:prstGeom prst="ellipse">
              <a:avLst/>
            </a:prstGeom>
            <a:solidFill>
              <a:srgbClr val="FF0000"/>
            </a:solidFill>
            <a:ln w="28575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69" name="矩形 3"/>
            <p:cNvSpPr>
              <a:spLocks noChangeArrowheads="1"/>
            </p:cNvSpPr>
            <p:nvPr/>
          </p:nvSpPr>
          <p:spPr bwMode="auto">
            <a:xfrm>
              <a:off x="4412805" y="2714620"/>
              <a:ext cx="111601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zh-CN" altLang="en-US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2062" name="组合 20"/>
          <p:cNvGrpSpPr>
            <a:grpSpLocks/>
          </p:cNvGrpSpPr>
          <p:nvPr/>
        </p:nvGrpSpPr>
        <p:grpSpPr bwMode="auto">
          <a:xfrm>
            <a:off x="7735888" y="3468688"/>
            <a:ext cx="1122362" cy="400050"/>
            <a:chOff x="4981927" y="3052152"/>
            <a:chExt cx="1121427" cy="400110"/>
          </a:xfrm>
        </p:grpSpPr>
        <p:sp>
          <p:nvSpPr>
            <p:cNvPr id="27" name="椭圆 26"/>
            <p:cNvSpPr>
              <a:spLocks noChangeAspect="1"/>
            </p:cNvSpPr>
            <p:nvPr/>
          </p:nvSpPr>
          <p:spPr>
            <a:xfrm>
              <a:off x="4981927" y="3220452"/>
              <a:ext cx="71377" cy="71448"/>
            </a:xfrm>
            <a:prstGeom prst="ellipse">
              <a:avLst/>
            </a:prstGeom>
            <a:solidFill>
              <a:srgbClr val="FF0000"/>
            </a:solidFill>
            <a:ln w="28575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67" name="矩形 22"/>
            <p:cNvSpPr>
              <a:spLocks noChangeArrowheads="1"/>
            </p:cNvSpPr>
            <p:nvPr/>
          </p:nvSpPr>
          <p:spPr bwMode="auto">
            <a:xfrm>
              <a:off x="5229396" y="3052152"/>
              <a:ext cx="87395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zh-CN" altLang="en-US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2063" name="组合 20"/>
          <p:cNvGrpSpPr>
            <a:grpSpLocks/>
          </p:cNvGrpSpPr>
          <p:nvPr/>
        </p:nvGrpSpPr>
        <p:grpSpPr bwMode="auto">
          <a:xfrm>
            <a:off x="7364413" y="3857625"/>
            <a:ext cx="922337" cy="400050"/>
            <a:chOff x="4981927" y="3063954"/>
            <a:chExt cx="920023" cy="399981"/>
          </a:xfrm>
        </p:grpSpPr>
        <p:sp>
          <p:nvSpPr>
            <p:cNvPr id="30" name="椭圆 29"/>
            <p:cNvSpPr>
              <a:spLocks noChangeAspect="1"/>
            </p:cNvSpPr>
            <p:nvPr/>
          </p:nvSpPr>
          <p:spPr>
            <a:xfrm>
              <a:off x="4981927" y="3221090"/>
              <a:ext cx="71258" cy="69838"/>
            </a:xfrm>
            <a:prstGeom prst="ellipse">
              <a:avLst/>
            </a:prstGeom>
            <a:solidFill>
              <a:srgbClr val="FF0000"/>
            </a:solidFill>
            <a:ln w="28575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65" name="矩形 22"/>
            <p:cNvSpPr>
              <a:spLocks noChangeArrowheads="1"/>
            </p:cNvSpPr>
            <p:nvPr/>
          </p:nvSpPr>
          <p:spPr bwMode="auto">
            <a:xfrm>
              <a:off x="5028749" y="3063954"/>
              <a:ext cx="873201" cy="399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zh-CN" altLang="en-US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 sz="16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4524375"/>
          </a:xfrm>
        </p:spPr>
        <p:txBody>
          <a:bodyPr>
            <a:spAutoFit/>
          </a:bodyPr>
          <a:lstStyle/>
          <a:p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的几何解释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这时如果曲面 </a:t>
            </a:r>
            <a:r>
              <a:rPr lang="en-US" altLang="zh-CN" i="1" smtClean="0"/>
              <a:t>z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在点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baseline="-25000" smtClean="0"/>
              <a:t>0</a:t>
            </a:r>
            <a:r>
              <a:rPr lang="en-US" altLang="zh-CN" smtClean="0"/>
              <a:t>) </a:t>
            </a:r>
            <a:r>
              <a:rPr lang="zh-CN" altLang="en-US" smtClean="0"/>
              <a:t>处有切平面</a:t>
            </a:r>
          </a:p>
          <a:p>
            <a:pPr algn="ctr">
              <a:buFont typeface="Wingdings 3" pitchFamily="18" charset="2"/>
              <a:buNone/>
            </a:pPr>
            <a:r>
              <a:rPr lang="zh-CN" altLang="en-US" smtClean="0"/>
              <a:t>	</a:t>
            </a:r>
            <a:r>
              <a:rPr lang="en-US" altLang="zh-CN" i="1" smtClean="0">
                <a:solidFill>
                  <a:srgbClr val="000000"/>
                </a:solidFill>
              </a:rPr>
              <a:t>f</a:t>
            </a:r>
            <a:r>
              <a:rPr lang="en-US" altLang="zh-CN" i="1" baseline="-25000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) (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smtClean="0">
                <a:solidFill>
                  <a:srgbClr val="000000"/>
                </a:solidFill>
              </a:rPr>
              <a:t> − 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+ </a:t>
            </a:r>
            <a:r>
              <a:rPr lang="en-US" altLang="zh-CN" i="1" smtClean="0">
                <a:solidFill>
                  <a:srgbClr val="000000"/>
                </a:solidFill>
              </a:rPr>
              <a:t>f</a:t>
            </a:r>
            <a:r>
              <a:rPr lang="en-US" altLang="zh-CN" i="1" baseline="-25000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) (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smtClean="0">
                <a:solidFill>
                  <a:srgbClr val="000000"/>
                </a:solidFill>
              </a:rPr>
              <a:t> − 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) – (</a:t>
            </a:r>
            <a:r>
              <a:rPr lang="en-US" altLang="zh-CN" i="1" smtClean="0">
                <a:solidFill>
                  <a:srgbClr val="000000"/>
                </a:solidFill>
              </a:rPr>
              <a:t>z</a:t>
            </a:r>
            <a:r>
              <a:rPr lang="en-US" altLang="zh-CN" smtClean="0">
                <a:solidFill>
                  <a:srgbClr val="000000"/>
                </a:solidFill>
              </a:rPr>
              <a:t> − </a:t>
            </a:r>
            <a:r>
              <a:rPr lang="en-US" altLang="zh-CN" i="1" smtClean="0">
                <a:solidFill>
                  <a:srgbClr val="000000"/>
                </a:solidFill>
              </a:rPr>
              <a:t>z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) = 0</a:t>
            </a:r>
            <a:r>
              <a:rPr lang="zh-CN" altLang="en-US" smtClean="0">
                <a:solidFill>
                  <a:srgbClr val="000000"/>
                </a:solidFill>
              </a:rPr>
              <a:t>，</a:t>
            </a: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则切平面成为平行于 </a:t>
            </a:r>
            <a:r>
              <a:rPr lang="en-US" altLang="zh-CN" i="1" smtClean="0"/>
              <a:t>xOy</a:t>
            </a:r>
            <a:r>
              <a:rPr lang="en-US" altLang="zh-CN" smtClean="0"/>
              <a:t> </a:t>
            </a:r>
            <a:r>
              <a:rPr lang="zh-CN" altLang="en-US" smtClean="0"/>
              <a:t>面的平面 </a:t>
            </a:r>
            <a:r>
              <a:rPr lang="en-US" altLang="zh-CN" i="1" smtClean="0"/>
              <a:t>z</a:t>
            </a:r>
            <a:r>
              <a:rPr lang="en-US" altLang="zh-CN" smtClean="0"/>
              <a:t> − </a:t>
            </a:r>
            <a:r>
              <a:rPr lang="en-US" altLang="zh-CN" i="1" smtClean="0"/>
              <a:t>z</a:t>
            </a:r>
            <a:r>
              <a:rPr lang="en-US" altLang="zh-CN" baseline="-25000" smtClean="0"/>
              <a:t>0</a:t>
            </a:r>
            <a:r>
              <a:rPr lang="en-US" altLang="zh-CN" smtClean="0"/>
              <a:t> = 0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/>
              <a:t>是极值的必要非充分条件．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点 </a:t>
            </a:r>
            <a:r>
              <a:rPr lang="en-US" altLang="zh-CN" smtClean="0"/>
              <a:t>(0, 0)</a:t>
            </a:r>
            <a:r>
              <a:rPr lang="zh-CN" altLang="en-US" smtClean="0"/>
              <a:t> 是函数 </a:t>
            </a:r>
            <a:r>
              <a:rPr lang="en-US" altLang="zh-CN" i="1" smtClean="0"/>
              <a:t>z</a:t>
            </a:r>
            <a:r>
              <a:rPr lang="en-US" altLang="zh-CN" smtClean="0"/>
              <a:t> =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−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</a:t>
            </a:r>
            <a:r>
              <a:rPr lang="zh-CN" altLang="en-US" smtClean="0"/>
              <a:t>的驻点，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       但不是极值点．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点 </a:t>
            </a:r>
            <a:r>
              <a:rPr lang="en-US" altLang="zh-CN" smtClean="0"/>
              <a:t>(0, 0)</a:t>
            </a:r>
            <a:r>
              <a:rPr lang="zh-CN" altLang="en-US" smtClean="0"/>
              <a:t> 是函数 </a:t>
            </a:r>
            <a:r>
              <a:rPr lang="en-US" altLang="zh-CN" i="1" smtClean="0"/>
              <a:t>z</a:t>
            </a:r>
            <a:r>
              <a:rPr lang="en-US" altLang="zh-CN" smtClean="0"/>
              <a:t> = </a:t>
            </a:r>
            <a:r>
              <a:rPr lang="en-US" altLang="zh-CN" i="1" smtClean="0"/>
              <a:t>xy</a:t>
            </a:r>
            <a:r>
              <a:rPr lang="zh-CN" altLang="en-US" smtClean="0"/>
              <a:t> 的驻点，但不是极值点．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4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pic>
        <p:nvPicPr>
          <p:cNvPr id="5" name="Picture 4" descr="F:\为人师表\任教课程\高等数学\temp\p42-双曲抛物面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00763" y="0"/>
            <a:ext cx="26860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6300788" y="3141663"/>
            <a:ext cx="2781300" cy="2519362"/>
            <a:chOff x="3500430" y="1942870"/>
            <a:chExt cx="2781315" cy="2520000"/>
          </a:xfrm>
        </p:grpSpPr>
        <p:cxnSp>
          <p:nvCxnSpPr>
            <p:cNvPr id="7" name="直接连接符 6"/>
            <p:cNvCxnSpPr/>
            <p:nvPr/>
          </p:nvCxnSpPr>
          <p:spPr bwMode="auto">
            <a:xfrm>
              <a:off x="3500430" y="3273532"/>
              <a:ext cx="2519376" cy="1587"/>
            </a:xfrm>
            <a:prstGeom prst="line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 bwMode="auto">
            <a:xfrm rot="5400000" flipH="1" flipV="1">
              <a:off x="3500912" y="3202870"/>
              <a:ext cx="2520000" cy="0"/>
            </a:xfrm>
            <a:prstGeom prst="line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078" name="Object 1"/>
            <p:cNvGraphicFramePr>
              <a:graphicFrameLocks noChangeAspect="1"/>
            </p:cNvGraphicFramePr>
            <p:nvPr/>
          </p:nvGraphicFramePr>
          <p:xfrm>
            <a:off x="4425267" y="3286124"/>
            <a:ext cx="331786" cy="357187"/>
          </p:xfrm>
          <a:graphic>
            <a:graphicData uri="http://schemas.openxmlformats.org/presentationml/2006/ole">
              <p:oleObj spid="_x0000_s3078" name="Equation" r:id="rId6" imgW="164880" imgH="177480" progId="Equation.DSMT4">
                <p:embed/>
              </p:oleObj>
            </a:graphicData>
          </a:graphic>
        </p:graphicFrame>
        <p:graphicFrame>
          <p:nvGraphicFramePr>
            <p:cNvPr id="3079" name="Object 2"/>
            <p:cNvGraphicFramePr>
              <a:graphicFrameLocks noChangeAspect="1"/>
            </p:cNvGraphicFramePr>
            <p:nvPr/>
          </p:nvGraphicFramePr>
          <p:xfrm>
            <a:off x="4451461" y="2071678"/>
            <a:ext cx="279398" cy="331787"/>
          </p:xfrm>
          <a:graphic>
            <a:graphicData uri="http://schemas.openxmlformats.org/presentationml/2006/ole">
              <p:oleObj spid="_x0000_s3079" name="Equation" r:id="rId7" imgW="139680" imgH="164880" progId="Equation.DSMT4">
                <p:embed/>
              </p:oleObj>
            </a:graphicData>
          </a:graphic>
        </p:graphicFrame>
        <p:graphicFrame>
          <p:nvGraphicFramePr>
            <p:cNvPr id="3080" name="Object 3"/>
            <p:cNvGraphicFramePr>
              <a:graphicFrameLocks noChangeAspect="1"/>
            </p:cNvGraphicFramePr>
            <p:nvPr/>
          </p:nvGraphicFramePr>
          <p:xfrm>
            <a:off x="6000760" y="3324224"/>
            <a:ext cx="280985" cy="280986"/>
          </p:xfrm>
          <a:graphic>
            <a:graphicData uri="http://schemas.openxmlformats.org/presentationml/2006/ole">
              <p:oleObj spid="_x0000_s3080" name="Equation" r:id="rId8" imgW="139680" imgH="139680" progId="Equation.DSMT4">
                <p:embed/>
              </p:oleObj>
            </a:graphicData>
          </a:graphic>
        </p:graphicFrame>
      </p:grpSp>
      <p:grpSp>
        <p:nvGrpSpPr>
          <p:cNvPr id="9" name="组合 11"/>
          <p:cNvGrpSpPr>
            <a:grpSpLocks/>
          </p:cNvGrpSpPr>
          <p:nvPr/>
        </p:nvGrpSpPr>
        <p:grpSpPr bwMode="auto">
          <a:xfrm>
            <a:off x="6661150" y="3573463"/>
            <a:ext cx="1800225" cy="1798637"/>
            <a:chOff x="3860430" y="2375547"/>
            <a:chExt cx="1800000" cy="1798111"/>
          </a:xfrm>
        </p:grpSpPr>
        <p:sp>
          <p:nvSpPr>
            <p:cNvPr id="13" name="椭圆 12"/>
            <p:cNvSpPr>
              <a:spLocks noChangeAspect="1"/>
            </p:cNvSpPr>
            <p:nvPr/>
          </p:nvSpPr>
          <p:spPr>
            <a:xfrm>
              <a:off x="3860430" y="2375547"/>
              <a:ext cx="1800000" cy="1798111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 bwMode="auto">
            <a:xfrm>
              <a:off x="4723922" y="3238894"/>
              <a:ext cx="73016" cy="71416"/>
            </a:xfrm>
            <a:prstGeom prst="ellipse">
              <a:avLst/>
            </a:prstGeom>
            <a:solidFill>
              <a:srgbClr val="FF0000"/>
            </a:solidFill>
            <a:ln w="28575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7780338" y="3887788"/>
          <a:ext cx="349250" cy="349250"/>
        </p:xfrm>
        <a:graphic>
          <a:graphicData uri="http://schemas.openxmlformats.org/presentationml/2006/ole">
            <p:oleObj spid="_x0000_s3074" name="Equation" r:id="rId9" imgW="139680" imgH="139680" progId="Equation.DSMT4">
              <p:embed/>
            </p:oleObj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/>
        </p:nvGraphicFramePr>
        <p:xfrm>
          <a:off x="6991350" y="4706938"/>
          <a:ext cx="349250" cy="349250"/>
        </p:xfrm>
        <a:graphic>
          <a:graphicData uri="http://schemas.openxmlformats.org/presentationml/2006/ole">
            <p:oleObj spid="_x0000_s3075" name="Equation" r:id="rId10" imgW="139680" imgH="139680" progId="Equation.DSMT4">
              <p:embed/>
            </p:oleObj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/>
        </p:nvGraphicFramePr>
        <p:xfrm>
          <a:off x="6992938" y="3937000"/>
          <a:ext cx="346075" cy="252413"/>
        </p:xfrm>
        <a:graphic>
          <a:graphicData uri="http://schemas.openxmlformats.org/presentationml/2006/ole">
            <p:oleObj spid="_x0000_s3076" name="Equation" r:id="rId11" imgW="139680" imgH="101520" progId="Equation.DSMT4">
              <p:embed/>
            </p:oleObj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/>
        </p:nvGraphicFramePr>
        <p:xfrm>
          <a:off x="7781925" y="4756150"/>
          <a:ext cx="346075" cy="252413"/>
        </p:xfrm>
        <a:graphic>
          <a:graphicData uri="http://schemas.openxmlformats.org/presentationml/2006/ole">
            <p:oleObj spid="_x0000_s3077" name="Equation" r:id="rId12" imgW="139680" imgH="101520" progId="Equation.DSMT4">
              <p:embed/>
            </p:oleObj>
          </a:graphicData>
        </a:graphic>
      </p:graphicFrame>
      <p:sp>
        <p:nvSpPr>
          <p:cNvPr id="20" name="矩形 19"/>
          <p:cNvSpPr/>
          <p:nvPr/>
        </p:nvSpPr>
        <p:spPr>
          <a:xfrm>
            <a:off x="1465263" y="2420938"/>
            <a:ext cx="1173162" cy="431800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851275" y="2420938"/>
            <a:ext cx="1173163" cy="431800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448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3032"/>
                <a:gridCol w="4214842"/>
                <a:gridCol w="2471726"/>
              </a:tblGrid>
              <a:tr h="547807"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极值的必要非充分条件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可能的极值点</a:t>
                      </a:r>
                    </a:p>
                  </a:txBody>
                  <a:tcPr anchor="ctr"/>
                </a:tc>
              </a:tr>
              <a:tr h="16872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一元函数</a:t>
                      </a:r>
                      <a:endParaRPr lang="en-US" altLang="zh-CN" sz="2400" b="1" dirty="0" smtClean="0"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的极值</a:t>
                      </a:r>
                      <a:endParaRPr lang="zh-CN" altLang="en-US" sz="2400" b="1" dirty="0"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68000"/>
                        <a:buFont typeface="Wingdings 3" pitchFamily="18" charset="2"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若 </a:t>
                      </a:r>
                      <a:r>
                        <a:rPr kumimoji="0" lang="en-US" altLang="zh-CN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在点 </a:t>
                      </a:r>
                      <a:r>
                        <a:rPr kumimoji="0" lang="en-US" altLang="zh-CN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处可导且在点 </a:t>
                      </a:r>
                      <a:endParaRPr kumimoji="0" lang="en-US" altLang="zh-CN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365125" marR="0" lvl="0" indent="-255588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68000"/>
                        <a:buFont typeface="Wingdings 3" pitchFamily="18" charset="2"/>
                        <a:buNone/>
                        <a:tabLst/>
                        <a:defRPr/>
                      </a:pPr>
                      <a:r>
                        <a:rPr kumimoji="0" lang="zh-CN" altLang="en-US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处取得极值，则 </a:t>
                      </a:r>
                      <a:endParaRPr kumimoji="0" lang="en-US" altLang="zh-CN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365125" marR="0" lvl="0" indent="-255588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68000"/>
                        <a:buFont typeface="Wingdings 3" pitchFamily="18" charset="2"/>
                        <a:buNone/>
                        <a:tabLst/>
                        <a:defRPr/>
                      </a:pPr>
                      <a:r>
                        <a:rPr kumimoji="0" lang="en-US" altLang="zh-CN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) = 0</a:t>
                      </a: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．</a:t>
                      </a:r>
                      <a:endParaRPr lang="zh-CN" altLang="en-US" sz="2400" b="1" dirty="0"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68000"/>
                        <a:buFont typeface="Wingdings 3" pitchFamily="18" charset="2"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Times New Roman" pitchFamily="18" charset="0"/>
                          <a:ea typeface="楷体_GB2312"/>
                          <a:cs typeface="Times New Roman" pitchFamily="18" charset="0"/>
                          <a:hlinkClick r:id="rId3" action="ppaction://hlinksldjump"/>
                        </a:rPr>
                        <a:t>驻点</a:t>
                      </a:r>
                      <a:r>
                        <a:rPr lang="zh-CN" altLang="en-US" sz="2400" b="1" dirty="0" smtClean="0"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、不可导点</a:t>
                      </a:r>
                      <a:endParaRPr lang="zh-CN" altLang="en-US" sz="2400" b="1" dirty="0"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2131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二元函数</a:t>
                      </a:r>
                      <a:endParaRPr lang="en-US" altLang="zh-CN" sz="2400" b="1" dirty="0" smtClean="0"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的极值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68000"/>
                        <a:buFont typeface="Wingdings 3" pitchFamily="18" charset="2"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若 </a:t>
                      </a:r>
                      <a:r>
                        <a:rPr kumimoji="0" lang="en-US" altLang="zh-CN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) </a:t>
                      </a: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在点 </a:t>
                      </a: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4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处具有</a:t>
                      </a:r>
                      <a:endParaRPr kumimoji="0" lang="en-US" altLang="zh-CN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365125" marR="0" lvl="0" indent="-255588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68000"/>
                        <a:buFont typeface="Wingdings 3" pitchFamily="18" charset="2"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偏导数，且在点 </a:t>
                      </a: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4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处取</a:t>
                      </a:r>
                      <a:endParaRPr kumimoji="0" lang="en-US" altLang="zh-CN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365125" marR="0" lvl="0" indent="-255588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68000"/>
                        <a:buFont typeface="Wingdings 3" pitchFamily="18" charset="2"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得极值，则 </a:t>
                      </a:r>
                      <a:endParaRPr kumimoji="0" lang="en-US" altLang="zh-CN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365125" marR="0" lvl="0" indent="-255588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68000"/>
                        <a:buFont typeface="Wingdings 3" pitchFamily="18" charset="2"/>
                        <a:buNone/>
                        <a:tabLst/>
                        <a:defRPr/>
                      </a:pPr>
                      <a:r>
                        <a:rPr kumimoji="0" lang="en-US" altLang="zh-CN" sz="2400" b="1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1" i="1" u="none" strike="noStrike" kern="1200" cap="none" spc="0" normalizeH="0" baseline="-2500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4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) = </a:t>
                      </a:r>
                      <a:r>
                        <a:rPr kumimoji="0" lang="en-US" altLang="zh-CN" sz="2400" b="1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1" i="1" u="none" strike="noStrike" kern="1200" cap="none" spc="0" normalizeH="0" baseline="-2500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4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) = 0</a:t>
                      </a: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．</a:t>
                      </a:r>
                      <a:endParaRPr lang="zh-CN" altLang="en-US" sz="2400" b="1" dirty="0" smtClean="0"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Times New Roman" pitchFamily="18" charset="0"/>
                          <a:ea typeface="楷体_GB2312"/>
                          <a:cs typeface="Times New Roman" pitchFamily="18" charset="0"/>
                          <a:hlinkClick r:id="rId3" action="ppaction://hlinksldjump"/>
                        </a:rPr>
                        <a:t>驻点</a:t>
                      </a:r>
                      <a:r>
                        <a:rPr lang="zh-CN" altLang="en-US" sz="2400" b="1" dirty="0" smtClean="0"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、不可导点</a:t>
                      </a:r>
                      <a:endParaRPr lang="zh-CN" altLang="en-US" sz="2400" b="1" dirty="0"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极值的必要非充分条件</a:t>
            </a:r>
            <a:endParaRPr lang="zh-CN" altLang="en-US" dirty="0"/>
          </a:p>
        </p:txBody>
      </p:sp>
      <p:sp>
        <p:nvSpPr>
          <p:cNvPr id="5" name="AutoShape 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53425" y="6130925"/>
            <a:ext cx="466725" cy="466725"/>
          </a:xfrm>
          <a:prstGeom prst="actionButtonInformatio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100263" y="2114550"/>
            <a:ext cx="4000500" cy="15287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100263" y="3814763"/>
            <a:ext cx="4000500" cy="20288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flipH="1">
            <a:off x="6286500" y="2114550"/>
            <a:ext cx="2328863" cy="15287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 flipH="1">
            <a:off x="6286500" y="3814763"/>
            <a:ext cx="2328863" cy="20288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聚合">
  <a:themeElements>
    <a:clrScheme name="4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4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聚合">
  <a:themeElements>
    <a:clrScheme name="4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4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10383</TotalTime>
  <Words>2500</Words>
  <Application>Microsoft Office PowerPoint</Application>
  <PresentationFormat>全屏显示(4:3)</PresentationFormat>
  <Paragraphs>337</Paragraphs>
  <Slides>33</Slides>
  <Notes>2</Notes>
  <HiddenSlides>7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7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聚合</vt:lpstr>
      <vt:lpstr>5_聚合</vt:lpstr>
      <vt:lpstr>4_聚合</vt:lpstr>
      <vt:lpstr>MathType 6.0 Equation</vt:lpstr>
      <vt:lpstr>第九章  多元函数微分法及其应用</vt:lpstr>
      <vt:lpstr>回顾：一元函数的极值</vt:lpstr>
      <vt:lpstr>二元函数的极值</vt:lpstr>
      <vt:lpstr>解决函数极值问题的基本思路</vt:lpstr>
      <vt:lpstr>驻点的概念</vt:lpstr>
      <vt:lpstr>极值的必要非充分条件</vt:lpstr>
      <vt:lpstr>极值的必要非充分条件</vt:lpstr>
      <vt:lpstr>说明</vt:lpstr>
      <vt:lpstr>极值的必要非充分条件</vt:lpstr>
      <vt:lpstr>一元函数极值的第一充分条件</vt:lpstr>
      <vt:lpstr>一元函数极值的第二充分条件</vt:lpstr>
      <vt:lpstr>二元函数极值的充分条件</vt:lpstr>
      <vt:lpstr>极值的充分条件</vt:lpstr>
      <vt:lpstr>求函数极值的一般步骤（课本P.113）</vt:lpstr>
      <vt:lpstr>回顾：一元函数的极值与最值</vt:lpstr>
      <vt:lpstr>多元函数的最值</vt:lpstr>
      <vt:lpstr>求函数最值的一般步骤（课本P.114）</vt:lpstr>
      <vt:lpstr>无条件极值与条件极值</vt:lpstr>
      <vt:lpstr>例子</vt:lpstr>
      <vt:lpstr>求解条件极值问题的一般方法</vt:lpstr>
      <vt:lpstr>条件极值问题的转化</vt:lpstr>
      <vt:lpstr>条件极值问题的转化</vt:lpstr>
      <vt:lpstr>说明</vt:lpstr>
      <vt:lpstr>拉格朗日乘数法的推广（课本P.118 ）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高等数学（下册）</dc:title>
  <dc:creator>cjl</dc:creator>
  <cp:lastModifiedBy>SONY</cp:lastModifiedBy>
  <cp:revision>829</cp:revision>
  <dcterms:created xsi:type="dcterms:W3CDTF">2010-09-04T05:21:04Z</dcterms:created>
  <dcterms:modified xsi:type="dcterms:W3CDTF">2023-03-26T11:28:08Z</dcterms:modified>
</cp:coreProperties>
</file>