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55" r:id="rId2"/>
  </p:sldMasterIdLst>
  <p:notesMasterIdLst>
    <p:notesMasterId r:id="rId38"/>
  </p:notesMasterIdLst>
  <p:sldIdLst>
    <p:sldId id="258" r:id="rId3"/>
    <p:sldId id="259" r:id="rId4"/>
    <p:sldId id="307" r:id="rId5"/>
    <p:sldId id="305" r:id="rId6"/>
    <p:sldId id="313" r:id="rId7"/>
    <p:sldId id="314" r:id="rId8"/>
    <p:sldId id="315" r:id="rId9"/>
    <p:sldId id="319" r:id="rId10"/>
    <p:sldId id="318" r:id="rId11"/>
    <p:sldId id="300" r:id="rId12"/>
    <p:sldId id="301" r:id="rId13"/>
    <p:sldId id="268" r:id="rId14"/>
    <p:sldId id="281" r:id="rId15"/>
    <p:sldId id="269" r:id="rId16"/>
    <p:sldId id="275" r:id="rId17"/>
    <p:sldId id="276" r:id="rId18"/>
    <p:sldId id="320" r:id="rId19"/>
    <p:sldId id="292" r:id="rId20"/>
    <p:sldId id="298" r:id="rId21"/>
    <p:sldId id="299" r:id="rId22"/>
    <p:sldId id="280" r:id="rId23"/>
    <p:sldId id="321" r:id="rId24"/>
    <p:sldId id="322" r:id="rId25"/>
    <p:sldId id="323" r:id="rId26"/>
    <p:sldId id="33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02" r:id="rId36"/>
    <p:sldId id="334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006600"/>
    <a:srgbClr val="669900"/>
    <a:srgbClr val="FFFF99"/>
    <a:srgbClr val="33CC33"/>
    <a:srgbClr val="00CC66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1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72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9.wmf"/><Relationship Id="rId5" Type="http://schemas.openxmlformats.org/officeDocument/2006/relationships/image" Target="../media/image85.wmf"/><Relationship Id="rId4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1BB65CD5-C1ED-4B07-8EA5-E456C519BCA1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89EE0FBC-8A58-4323-A660-438762DA04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>
              <a:ea typeface="楷体_GB231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54B87B-615E-4964-88F5-D4835DE27776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6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按照教材中的观点，映射的三要素应该看成各自独立的要素。对应法则就是架在集合之间的桥梁，即使定义域、法则相同，值域不同也会产生两个不同的映射。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楷体" pitchFamily="49" charset="-122"/>
                <a:ea typeface="楷体" pitchFamily="49" charset="-122"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0AACFDB-ABCC-4D9A-9EE9-9E375D348653}" type="datetimeFigureOut">
              <a:rPr lang="zh-CN" altLang="en-US"/>
              <a:pPr>
                <a:defRPr/>
              </a:pPr>
              <a:t>2022/10/7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3640CF8-2231-48C3-85A2-2CAD94C86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167B0-50BD-4447-A434-D57716194AA9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5D588-528F-47C1-B515-EDEF3629C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DF5D9-D7B1-42D7-9454-E0C83C149327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C2CFA-8549-4D46-9922-81366144FD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D5D9C-D661-4CB2-9DE7-F74AE6B4BCBE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26CFE-AB9F-402D-80C2-B3601FC09A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6A05-FA39-463A-A13E-0184A4600DFA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7929-3948-4082-A7BE-6922091C35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1E258-0A93-476A-A5C7-B089D88127E9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86C5D-C739-4AD3-8B4F-672B919B77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0F9A8-5EFC-45FE-9A50-A8B153B9F30E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377BB-0916-4A19-ADA6-ED6955057A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F8423-D675-4373-9394-0F04E40CE17F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FA310-9D0D-4E65-A16F-256B227186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D22B-CD2C-4B89-8E54-278E5BE7DD94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992BB-EA1C-427D-AED0-51596A1ADF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61F6B-4860-45F8-82B8-38276F0D2F4A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8CDA-8507-4E83-9C43-680CFA8AC8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033BE-FD9A-43D4-8C11-2A1FA1B6DE48}" type="datetimeFigureOut">
              <a:rPr lang="zh-CN" altLang="en-US"/>
              <a:pPr>
                <a:defRPr/>
              </a:pPr>
              <a:t>2022/10/7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6D423-EC0E-4024-A2DC-D9C0F08EC7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0F2C9-060C-4338-BCBE-8DF77C995098}" type="datetimeFigureOut">
              <a:rPr lang="zh-CN" altLang="en-US"/>
              <a:pPr>
                <a:defRPr/>
              </a:pPr>
              <a:t>2022/10/7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BDABD-90A0-461A-A586-2592BA16DE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9FBB-7433-4F67-B6C5-8C227C41EACA}" type="datetimeFigureOut">
              <a:rPr lang="zh-CN" altLang="en-US"/>
              <a:pPr>
                <a:defRPr/>
              </a:pPr>
              <a:t>2022/10/7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562DD-17AC-419B-B392-B9DB334548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26569-6E04-4885-82A1-1532544DBA49}" type="datetimeFigureOut">
              <a:rPr lang="zh-CN" altLang="en-US"/>
              <a:pPr>
                <a:defRPr/>
              </a:pPr>
              <a:t>2022/10/7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FA82-5909-43E4-B031-788F1EE301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B1510-6269-4AA0-B46C-D50FB1EFB550}" type="datetimeFigureOut">
              <a:rPr lang="zh-CN" altLang="en-US"/>
              <a:pPr>
                <a:defRPr/>
              </a:pPr>
              <a:t>2022/10/7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3B8A0-F6AE-4743-B952-8496A5AF7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60E2D-05BA-4B88-8D6D-DCE98973DCA9}" type="datetimeFigureOut">
              <a:rPr lang="zh-CN" altLang="en-US"/>
              <a:pPr>
                <a:defRPr/>
              </a:pPr>
              <a:t>2022/10/7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9F94C-3885-4A3C-B389-E8DE2903D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B6422-4026-41B9-94A1-17FF3E7F2D8A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2EB35-9FBE-4962-8574-F6FE7BC30B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DF5A5-7AE3-4E69-9470-970E658FF430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A188E-A961-47E7-BB1E-61A0AFDD52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380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E7101BDD-60C2-4BD8-9043-5352CAE0F7E9}" type="datetimeFigureOut">
              <a:rPr lang="zh-CN" altLang="en-US"/>
              <a:pPr>
                <a:defRPr/>
              </a:pPr>
              <a:t>2022/10/7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755DB970-CEB8-4CB9-8AE3-EBCAA90929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481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74E69EA2-9375-4853-A4E1-67D5A0C16B3E}" type="datetimeFigureOut">
              <a:rPr lang="zh-CN" altLang="en-US"/>
              <a:pPr>
                <a:defRPr/>
              </a:pPr>
              <a:t>2022/10/7</a:t>
            </a:fld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F4718D72-B737-478C-8DB2-E34029B3A3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楷体_GB2312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宋体" pitchFamily="2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楷体_GB2312" pitchFamily="49" charset="-122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楷体_GB2312" pitchFamily="49" charset="-122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楷体_GB2312" pitchFamily="49" charset="-122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slide" Target="slide11.x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2.bin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slide" Target="slide13.xml"/><Relationship Id="rId4" Type="http://schemas.openxmlformats.org/officeDocument/2006/relationships/audio" Target="../media/audio1.wav"/><Relationship Id="rId9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2.png"/><Relationship Id="rId7" Type="http://schemas.openxmlformats.org/officeDocument/2006/relationships/slide" Target="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43.bin"/><Relationship Id="rId12" Type="http://schemas.openxmlformats.org/officeDocument/2006/relationships/slide" Target="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50.png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49.png"/><Relationship Id="rId9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audio" Target="../media/audio3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oleObject" Target="../embeddings/oleObject48.bin"/><Relationship Id="rId7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audio" Target="../media/audio5.wav"/><Relationship Id="rId7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7.bin"/><Relationship Id="rId5" Type="http://schemas.openxmlformats.org/officeDocument/2006/relationships/oleObject" Target="../embeddings/oleObject66.bin"/><Relationship Id="rId4" Type="http://schemas.openxmlformats.org/officeDocument/2006/relationships/oleObject" Target="../embeddings/oleObject6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7.png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1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0.png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86.png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90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9.png"/><Relationship Id="rId11" Type="http://schemas.openxmlformats.org/officeDocument/2006/relationships/oleObject" Target="../embeddings/oleObject79.bin"/><Relationship Id="rId5" Type="http://schemas.openxmlformats.org/officeDocument/2006/relationships/image" Target="../media/image88.png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87.png"/><Relationship Id="rId9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6.png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4.bin"/><Relationship Id="rId4" Type="http://schemas.openxmlformats.org/officeDocument/2006/relationships/image" Target="../media/image97.png"/><Relationship Id="rId9" Type="http://schemas.openxmlformats.org/officeDocument/2006/relationships/oleObject" Target="../embeddings/oleObject8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101.png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7.bin"/><Relationship Id="rId11" Type="http://schemas.openxmlformats.org/officeDocument/2006/relationships/slide" Target="slide26.xml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103.png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6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9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高等数学（上册）</a:t>
            </a:r>
            <a:endParaRPr lang="zh-CN" altLang="en-US" dirty="0"/>
          </a:p>
        </p:txBody>
      </p:sp>
      <p:sp>
        <p:nvSpPr>
          <p:cNvPr id="36867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>
                <a:ea typeface="楷体_GB2312"/>
              </a:rPr>
              <a:t>同济大学  第七版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 是实数集</a:t>
            </a:r>
            <a:r>
              <a:rPr lang="en-US" altLang="zh-CN" smtClean="0">
                <a:ea typeface="楷体_GB2312"/>
              </a:rPr>
              <a:t> R </a:t>
            </a:r>
            <a:r>
              <a:rPr lang="zh-CN" altLang="en-US" smtClean="0">
                <a:ea typeface="楷体_GB2312"/>
              </a:rPr>
              <a:t>的一个非空子集，则称映射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: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D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→R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为定义在 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上的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函数</a:t>
            </a:r>
            <a:r>
              <a:rPr lang="zh-CN" altLang="en-US" smtClean="0">
                <a:ea typeface="楷体_GB2312"/>
              </a:rPr>
              <a:t>，记作</a:t>
            </a:r>
            <a:endParaRPr lang="en-US" altLang="zh-CN" smtClean="0">
              <a:ea typeface="楷体_GB2312"/>
            </a:endParaRPr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∈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 algn="ctr">
              <a:buFont typeface="Wingdings 3" pitchFamily="18" charset="2"/>
              <a:buNone/>
            </a:pPr>
            <a:endParaRPr lang="en-US" altLang="zh-CN" i="1" smtClean="0">
              <a:ea typeface="楷体_GB2312"/>
            </a:endParaRPr>
          </a:p>
          <a:p>
            <a:pPr algn="ctr">
              <a:buFont typeface="Wingdings 3" pitchFamily="18" charset="2"/>
              <a:buNone/>
            </a:pPr>
            <a:endParaRPr lang="en-US" altLang="zh-CN" i="1" smtClean="0">
              <a:ea typeface="楷体_GB2312"/>
            </a:endParaRPr>
          </a:p>
          <a:p>
            <a:pPr algn="ctr">
              <a:buFont typeface="Wingdings 3" pitchFamily="18" charset="2"/>
              <a:buNone/>
            </a:pPr>
            <a:endParaRPr lang="en-US" altLang="zh-CN" i="1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或</a:t>
            </a:r>
            <a:endParaRPr lang="en-US" altLang="zh-CN" smtClean="0">
              <a:ea typeface="楷体_GB231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143125" y="3495675"/>
            <a:ext cx="1285875" cy="642938"/>
          </a:xfrm>
          <a:prstGeom prst="wedgeRoundRectCallout">
            <a:avLst>
              <a:gd name="adj1" fmla="val 46575"/>
              <a:gd name="adj2" fmla="val -792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因变量</a:t>
            </a:r>
          </a:p>
        </p:txBody>
      </p:sp>
      <p:sp>
        <p:nvSpPr>
          <p:cNvPr id="6" name="圆角矩形标注 5"/>
          <p:cNvSpPr/>
          <p:nvPr/>
        </p:nvSpPr>
        <p:spPr>
          <a:xfrm flipH="1">
            <a:off x="4240213" y="3495675"/>
            <a:ext cx="1285875" cy="642938"/>
          </a:xfrm>
          <a:prstGeom prst="wedgeRoundRectCallout">
            <a:avLst>
              <a:gd name="adj1" fmla="val 46575"/>
              <a:gd name="adj2" fmla="val -7928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自变量</a:t>
            </a:r>
          </a:p>
        </p:txBody>
      </p:sp>
      <p:sp>
        <p:nvSpPr>
          <p:cNvPr id="7" name="圆角矩形标注 6"/>
          <p:cNvSpPr/>
          <p:nvPr/>
        </p:nvSpPr>
        <p:spPr>
          <a:xfrm flipH="1">
            <a:off x="5929313" y="2852738"/>
            <a:ext cx="1285875" cy="642937"/>
          </a:xfrm>
          <a:prstGeom prst="wedgeRoundRectCallout">
            <a:avLst>
              <a:gd name="adj1" fmla="val 73925"/>
              <a:gd name="adj2" fmla="val 16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定义域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1000125" y="5057775"/>
          <a:ext cx="2038350" cy="484188"/>
        </p:xfrm>
        <a:graphic>
          <a:graphicData uri="http://schemas.openxmlformats.org/presentationml/2006/ole">
            <p:oleObj spid="_x0000_s6146" name="Equation" r:id="rId4" imgW="1015920" imgH="241200" progId="Equation.DSMT4">
              <p:embed/>
            </p:oleObj>
          </a:graphicData>
        </a:graphic>
      </p:graphicFrame>
      <p:sp>
        <p:nvSpPr>
          <p:cNvPr id="17" name="圆角矩形标注 16"/>
          <p:cNvSpPr>
            <a:spLocks noChangeArrowheads="1"/>
          </p:cNvSpPr>
          <p:nvPr/>
        </p:nvSpPr>
        <p:spPr bwMode="auto">
          <a:xfrm flipH="1">
            <a:off x="1928813" y="5665788"/>
            <a:ext cx="1687512" cy="642937"/>
          </a:xfrm>
          <a:prstGeom prst="wedgeRoundRectCallout">
            <a:avLst>
              <a:gd name="adj1" fmla="val 28287"/>
              <a:gd name="adj2" fmla="val -85949"/>
              <a:gd name="adj3" fmla="val 16667"/>
            </a:avLst>
          </a:prstGeom>
          <a:solidFill>
            <a:schemeClr val="bg1"/>
          </a:solidFill>
          <a:ln w="55000" cmpd="thickThin" algn="ctr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对应法则</a:t>
            </a:r>
          </a:p>
        </p:txBody>
      </p:sp>
      <p:sp>
        <p:nvSpPr>
          <p:cNvPr id="19" name="圆角矩形标注 18"/>
          <p:cNvSpPr/>
          <p:nvPr/>
        </p:nvSpPr>
        <p:spPr>
          <a:xfrm flipH="1">
            <a:off x="2786063" y="4338638"/>
            <a:ext cx="1285875" cy="642937"/>
          </a:xfrm>
          <a:prstGeom prst="wedgeRoundRectCallout">
            <a:avLst>
              <a:gd name="adj1" fmla="val 46575"/>
              <a:gd name="adj2" fmla="val 82629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函数值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4240213" y="4338638"/>
            <a:ext cx="4689475" cy="1500187"/>
          </a:xfrm>
          <a:prstGeom prst="roundRect">
            <a:avLst>
              <a:gd name="adj" fmla="val 855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65125" indent="-255588">
              <a:spcBef>
                <a:spcPts val="400"/>
              </a:spcBef>
              <a:buClr>
                <a:srgbClr val="2DA2BF"/>
              </a:buClr>
              <a:buSzPct val="68000"/>
              <a:defRPr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定义域（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domain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65125" indent="-255588">
              <a:spcBef>
                <a:spcPts val="400"/>
              </a:spcBef>
              <a:buClr>
                <a:srgbClr val="2DA2BF"/>
              </a:buClr>
              <a:buSzPct val="68000"/>
              <a:defRPr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值域（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range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4525963" y="5249863"/>
          <a:ext cx="4332287" cy="536575"/>
        </p:xfrm>
        <a:graphic>
          <a:graphicData uri="http://schemas.openxmlformats.org/presentationml/2006/ole">
            <p:oleObj spid="_x0000_s6147" name="Equation" r:id="rId5" imgW="2158920" imgH="266400" progId="Equation.DSMT4">
              <p:embed/>
            </p:oleObj>
          </a:graphicData>
        </a:graphic>
      </p:graphicFrame>
      <p:sp>
        <p:nvSpPr>
          <p:cNvPr id="6155" name="Rectangle 1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二、函数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14" name="AutoShape 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7" grpId="0" animBg="1"/>
      <p:bldP spid="19" grpId="0" animBg="1"/>
      <p:bldP spid="20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内容占位符 3" descr="13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82700" y="1481138"/>
            <a:ext cx="6578600" cy="4525962"/>
          </a:xfrm>
        </p:spPr>
      </p:pic>
      <p:sp>
        <p:nvSpPr>
          <p:cNvPr id="7172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函数的图形</a:t>
            </a:r>
          </a:p>
        </p:txBody>
      </p:sp>
      <p:sp>
        <p:nvSpPr>
          <p:cNvPr id="7173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3424238" y="577850"/>
          <a:ext cx="3822700" cy="536575"/>
        </p:xfrm>
        <a:graphic>
          <a:graphicData uri="http://schemas.openxmlformats.org/presentationml/2006/ole">
            <p:oleObj spid="_x0000_s7170" name="Equation" r:id="rId5" imgW="1904760" imgH="2664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几点说明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  <a:ea typeface="楷体_GB2312"/>
              </a:rPr>
              <a:t>P.4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en-US" altLang="zh-CN" smtClean="0">
              <a:solidFill>
                <a:srgbClr val="FF0000"/>
              </a:solidFill>
              <a:effectLst/>
              <a:ea typeface="楷体_GB2312"/>
            </a:endParaRPr>
          </a:p>
        </p:txBody>
      </p:sp>
      <p:sp>
        <p:nvSpPr>
          <p:cNvPr id="5123" name="内容占位符 1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81965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映射的三个基本要素：</a:t>
            </a:r>
            <a:r>
              <a:rPr lang="zh-CN" altLang="en-US" smtClean="0">
                <a:ea typeface="楷体_GB2312"/>
              </a:rPr>
              <a:t>定义域、对应法则、值域．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ea typeface="楷体_GB2312"/>
              </a:rPr>
              <a:t>P.1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）</a:t>
            </a:r>
            <a:endParaRPr lang="zh-CN" altLang="en-US" smtClean="0">
              <a:ea typeface="楷体_GB231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函数的两个基本要素</a:t>
            </a:r>
            <a:r>
              <a:rPr lang="zh-CN" altLang="en-US" smtClean="0">
                <a:ea typeface="楷体_GB2312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定义域</a:t>
            </a:r>
            <a:r>
              <a:rPr lang="zh-CN" altLang="en-US" smtClean="0">
                <a:ea typeface="楷体_GB2312"/>
              </a:rPr>
              <a:t>和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对应法则</a:t>
            </a:r>
            <a:r>
              <a:rPr lang="zh-CN" altLang="en-US" smtClean="0">
                <a:ea typeface="楷体_GB2312"/>
              </a:rPr>
              <a:t>．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ea typeface="楷体_GB2312"/>
              </a:rPr>
              <a:t>P.4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两个函数相等                 定义域和对应法则都相等．</a:t>
            </a:r>
          </a:p>
          <a:p>
            <a:r>
              <a:rPr lang="zh-CN" altLang="en-US" smtClean="0">
                <a:ea typeface="楷体_GB2312"/>
              </a:rPr>
              <a:t>关于函数的定义域</a:t>
            </a:r>
            <a:endParaRPr lang="en-US" altLang="zh-CN" smtClean="0">
              <a:ea typeface="楷体_GB231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纯数学问题采用自然定义域（使函数的表达式有意义的一切实数所组成的集合）；</a:t>
            </a:r>
            <a:endParaRPr lang="en-US" altLang="zh-CN" smtClean="0">
              <a:ea typeface="楷体_GB231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应用问题应该根据问题的实际意义具体确定．</a:t>
            </a: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函数的常用表示法：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表格法</a:t>
            </a:r>
            <a:r>
              <a:rPr lang="zh-CN" altLang="en-US" smtClean="0">
                <a:ea typeface="楷体_GB231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图像法</a:t>
            </a:r>
            <a:r>
              <a:rPr lang="zh-CN" altLang="en-US" smtClean="0">
                <a:ea typeface="楷体_GB2312"/>
              </a:rPr>
              <a:t>、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解析法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		解析法</a:t>
            </a:r>
          </a:p>
        </p:txBody>
      </p:sp>
      <p:sp>
        <p:nvSpPr>
          <p:cNvPr id="5127" name="AutoShape 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>
            <a:off x="2955925" y="2838450"/>
            <a:ext cx="857250" cy="214313"/>
          </a:xfrm>
          <a:prstGeom prst="leftRightArrow">
            <a:avLst/>
          </a:prstGeom>
          <a:solidFill>
            <a:srgbClr val="FFFF00"/>
          </a:solidFill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521200" y="5554663"/>
            <a:ext cx="33877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显函数  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D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隐函数   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 = 0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分段函数</a:t>
            </a:r>
          </a:p>
        </p:txBody>
      </p:sp>
      <p:sp>
        <p:nvSpPr>
          <p:cNvPr id="12" name="左大括号 11"/>
          <p:cNvSpPr>
            <a:spLocks/>
          </p:cNvSpPr>
          <p:nvPr/>
        </p:nvSpPr>
        <p:spPr bwMode="auto">
          <a:xfrm>
            <a:off x="4356100" y="5681663"/>
            <a:ext cx="165100" cy="933450"/>
          </a:xfrm>
          <a:prstGeom prst="leftBrace">
            <a:avLst>
              <a:gd name="adj1" fmla="val 35677"/>
              <a:gd name="adj2" fmla="val 50000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4572000" y="735013"/>
          <a:ext cx="1300163" cy="407987"/>
        </p:xfrm>
        <a:graphic>
          <a:graphicData uri="http://schemas.openxmlformats.org/presentationml/2006/ole">
            <p:oleObj spid="_x0000_s8194" name="Equation" r:id="rId6" imgW="647640" imgH="20304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7358063" y="469900"/>
          <a:ext cx="1528762" cy="458788"/>
        </p:xfrm>
        <a:graphic>
          <a:graphicData uri="http://schemas.openxmlformats.org/presentationml/2006/ole">
            <p:oleObj spid="_x0000_s8195" name="Equation" r:id="rId7" imgW="761760" imgH="22860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7358063" y="1000125"/>
          <a:ext cx="1476375" cy="458788"/>
        </p:xfrm>
        <a:graphic>
          <a:graphicData uri="http://schemas.openxmlformats.org/presentationml/2006/ole">
            <p:oleObj spid="_x0000_s8196" name="Equation" r:id="rId8" imgW="736560" imgH="228600" progId="Equation.DSMT4">
              <p:embed/>
            </p:oleObj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5857875" y="635000"/>
            <a:ext cx="1500188" cy="28575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857875" y="966788"/>
            <a:ext cx="1500188" cy="28575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4914900" y="177800"/>
          <a:ext cx="2943225" cy="322263"/>
        </p:xfrm>
        <a:graphic>
          <a:graphicData uri="http://schemas.openxmlformats.org/presentationml/2006/ole">
            <p:oleObj spid="_x0000_s8197" name="Equation" r:id="rId9" imgW="1968480" imgH="215640" progId="Equation.DSMT4">
              <p:embed/>
            </p:oleObj>
          </a:graphicData>
        </a:graphic>
      </p:graphicFrame>
      <p:sp>
        <p:nvSpPr>
          <p:cNvPr id="29" name="矩形 28"/>
          <p:cNvSpPr/>
          <p:nvPr/>
        </p:nvSpPr>
        <p:spPr>
          <a:xfrm>
            <a:off x="4500563" y="142875"/>
            <a:ext cx="4429125" cy="1357313"/>
          </a:xfrm>
          <a:prstGeom prst="rect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 animBg="1"/>
      <p:bldP spid="7" grpId="0" animBg="1"/>
      <p:bldP spid="5129" grpId="0" build="p"/>
      <p:bldP spid="12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330517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试判断下列函数是否相等？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(1)                   </a:t>
            </a:r>
            <a:r>
              <a:rPr lang="zh-CN" altLang="en-US" smtClean="0">
                <a:ea typeface="楷体_GB2312"/>
              </a:rPr>
              <a:t>和                  ；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(2)                   </a:t>
            </a:r>
            <a:r>
              <a:rPr lang="zh-CN" altLang="en-US" smtClean="0">
                <a:ea typeface="楷体_GB2312"/>
              </a:rPr>
              <a:t>和                  ．</a:t>
            </a: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en-US" altLang="zh-CN" smtClean="0">
                <a:ea typeface="楷体_GB2312"/>
              </a:rPr>
              <a:t>(1)</a:t>
            </a:r>
            <a:r>
              <a:rPr lang="zh-CN" altLang="en-US" smtClean="0">
                <a:ea typeface="楷体_GB2312"/>
              </a:rPr>
              <a:t>   不相等，因为定义域不同；</a:t>
            </a:r>
            <a:endParaRPr lang="en-US" altLang="zh-CN" smtClean="0">
              <a:ea typeface="楷体_GB2312"/>
            </a:endParaRPr>
          </a:p>
          <a:p>
            <a:pPr marL="566738" indent="-45720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   (2)    </a:t>
            </a:r>
            <a:r>
              <a:rPr lang="zh-CN" altLang="en-US" smtClean="0">
                <a:ea typeface="楷体_GB2312"/>
              </a:rPr>
              <a:t>相等．</a:t>
            </a:r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1187450" y="900113"/>
          <a:ext cx="1247775" cy="407987"/>
        </p:xfrm>
        <a:graphic>
          <a:graphicData uri="http://schemas.openxmlformats.org/presentationml/2006/ole">
            <p:oleObj spid="_x0000_s9218" name="Equation" r:id="rId4" imgW="622080" imgH="203040" progId="Equation.DSMT4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2771775" y="847725"/>
          <a:ext cx="1376363" cy="460375"/>
        </p:xfrm>
        <a:graphic>
          <a:graphicData uri="http://schemas.openxmlformats.org/presentationml/2006/ole">
            <p:oleObj spid="_x0000_s9219" name="Equation" r:id="rId5" imgW="685800" imgH="228600" progId="Equation.DSMT4">
              <p:embed/>
            </p:oleObj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1187450" y="1371600"/>
          <a:ext cx="890588" cy="484188"/>
        </p:xfrm>
        <a:graphic>
          <a:graphicData uri="http://schemas.openxmlformats.org/presentationml/2006/ole">
            <p:oleObj spid="_x0000_s9220" name="Equation" r:id="rId6" imgW="444240" imgH="241200" progId="Equation.DSMT4">
              <p:embed/>
            </p:oleObj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2771775" y="1319213"/>
          <a:ext cx="1147763" cy="538162"/>
        </p:xfrm>
        <a:graphic>
          <a:graphicData uri="http://schemas.openxmlformats.org/presentationml/2006/ole">
            <p:oleObj spid="_x0000_s9221" name="Equation" r:id="rId7" imgW="571320" imgH="266400" progId="Equation.DSMT4">
              <p:embed/>
            </p:oleObj>
          </a:graphicData>
        </a:graphic>
      </p:graphicFrame>
      <p:sp>
        <p:nvSpPr>
          <p:cNvPr id="8199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内容占位符 1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符号函数（课本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P.5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7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狄利克雷函数（课本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P.9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10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因为有理数具有稠密性，所以该函数没有直观的图形表示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.</a:t>
            </a:r>
          </a:p>
        </p:txBody>
      </p:sp>
      <p:graphicFrame>
        <p:nvGraphicFramePr>
          <p:cNvPr id="6146" name="Object 8"/>
          <p:cNvGraphicFramePr>
            <a:graphicFrameLocks noChangeAspect="1"/>
          </p:cNvGraphicFramePr>
          <p:nvPr/>
        </p:nvGraphicFramePr>
        <p:xfrm>
          <a:off x="927100" y="1989138"/>
          <a:ext cx="3082925" cy="1401762"/>
        </p:xfrm>
        <a:graphic>
          <a:graphicData uri="http://schemas.openxmlformats.org/presentationml/2006/ole">
            <p:oleObj spid="_x0000_s10242" name="Equation" r:id="rId3" imgW="1536480" imgH="698400" progId="Equation.DSMT4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5156200" y="2946400"/>
          <a:ext cx="1708150" cy="482600"/>
        </p:xfrm>
        <a:graphic>
          <a:graphicData uri="http://schemas.openxmlformats.org/presentationml/2006/ole">
            <p:oleObj spid="_x0000_s10243" name="Equation" r:id="rId4" imgW="850680" imgH="241200" progId="Equation.DSMT4">
              <p:embed/>
            </p:oleObj>
          </a:graphicData>
        </a:graphic>
      </p:graphicFrame>
      <p:sp>
        <p:nvSpPr>
          <p:cNvPr id="10246" name="Rectangle 69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几个特殊的函数</a:t>
            </a:r>
            <a:endParaRPr lang="en-US" altLang="zh-CN" smtClean="0">
              <a:effectLst/>
              <a:ea typeface="楷体_GB2312"/>
            </a:endParaRPr>
          </a:p>
        </p:txBody>
      </p:sp>
      <p:graphicFrame>
        <p:nvGraphicFramePr>
          <p:cNvPr id="7170" name="Object 68"/>
          <p:cNvGraphicFramePr>
            <a:graphicFrameLocks noChangeAspect="1"/>
          </p:cNvGraphicFramePr>
          <p:nvPr/>
        </p:nvGraphicFramePr>
        <p:xfrm>
          <a:off x="927100" y="4318000"/>
          <a:ext cx="4508500" cy="968375"/>
        </p:xfrm>
        <a:graphic>
          <a:graphicData uri="http://schemas.openxmlformats.org/presentationml/2006/ole">
            <p:oleObj spid="_x0000_s10244" name="Equation" r:id="rId5" imgW="2247840" imgH="482400" progId="Equation.DSMT4">
              <p:embed/>
            </p:oleObj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153025" y="285750"/>
            <a:ext cx="3351213" cy="2436813"/>
            <a:chOff x="3246" y="180"/>
            <a:chExt cx="2111" cy="1535"/>
          </a:xfrm>
        </p:grpSpPr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V="1">
              <a:off x="4104" y="468"/>
              <a:ext cx="0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>
              <a:off x="3251" y="1063"/>
              <a:ext cx="18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9"/>
            <p:cNvSpPr>
              <a:spLocks noChangeShapeType="1"/>
            </p:cNvSpPr>
            <p:nvPr/>
          </p:nvSpPr>
          <p:spPr bwMode="auto">
            <a:xfrm>
              <a:off x="4078" y="770"/>
              <a:ext cx="8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 flipH="1">
              <a:off x="3246" y="1394"/>
              <a:ext cx="8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Oval 11"/>
            <p:cNvSpPr>
              <a:spLocks noChangeArrowheads="1"/>
            </p:cNvSpPr>
            <p:nvPr/>
          </p:nvSpPr>
          <p:spPr bwMode="auto">
            <a:xfrm>
              <a:off x="4078" y="746"/>
              <a:ext cx="52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3" name="Oval 12"/>
            <p:cNvSpPr>
              <a:spLocks noChangeArrowheads="1"/>
            </p:cNvSpPr>
            <p:nvPr/>
          </p:nvSpPr>
          <p:spPr bwMode="auto">
            <a:xfrm>
              <a:off x="4078" y="1370"/>
              <a:ext cx="52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kumimoji="1"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4" name="Text Box 13"/>
            <p:cNvSpPr txBox="1">
              <a:spLocks noChangeArrowheads="1"/>
            </p:cNvSpPr>
            <p:nvPr/>
          </p:nvSpPr>
          <p:spPr bwMode="auto">
            <a:xfrm>
              <a:off x="3849" y="612"/>
              <a:ext cx="21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4213" y="1237"/>
              <a:ext cx="327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−1</a:t>
              </a:r>
            </a:p>
          </p:txBody>
        </p:sp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5145" y="949"/>
              <a:ext cx="21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kumimoji="1"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7" name="Text Box 16"/>
            <p:cNvSpPr txBox="1">
              <a:spLocks noChangeArrowheads="1"/>
            </p:cNvSpPr>
            <p:nvPr/>
          </p:nvSpPr>
          <p:spPr bwMode="auto">
            <a:xfrm>
              <a:off x="4018" y="180"/>
              <a:ext cx="201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kumimoji="1"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58" name="Text Box 17"/>
            <p:cNvSpPr txBox="1">
              <a:spLocks noChangeArrowheads="1"/>
            </p:cNvSpPr>
            <p:nvPr/>
          </p:nvSpPr>
          <p:spPr bwMode="auto">
            <a:xfrm>
              <a:off x="3870" y="1058"/>
              <a:ext cx="255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cs typeface="Times New Roman" pitchFamily="18" charset="0"/>
                </a:rPr>
                <a:t>O</a:t>
              </a:r>
            </a:p>
          </p:txBody>
        </p:sp>
        <p:sp>
          <p:nvSpPr>
            <p:cNvPr id="10259" name="Oval 35"/>
            <p:cNvSpPr>
              <a:spLocks noChangeAspect="1" noChangeArrowheads="1"/>
            </p:cNvSpPr>
            <p:nvPr/>
          </p:nvSpPr>
          <p:spPr bwMode="auto">
            <a:xfrm flipH="1">
              <a:off x="4070" y="1029"/>
              <a:ext cx="68" cy="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 decel="1000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decel="100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取整函数（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P.5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8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y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 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表示不超过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的最大整数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练习：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[1.3]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?	[−1.3]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?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[2.7] = ?	[−2.7] = ?</a:t>
            </a:r>
          </a:p>
        </p:txBody>
      </p:sp>
      <p:sp>
        <p:nvSpPr>
          <p:cNvPr id="44035" name="Rectangle 3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几个特殊的函数</a:t>
            </a:r>
            <a:endParaRPr lang="en-US" altLang="zh-CN" smtClean="0">
              <a:effectLst/>
              <a:ea typeface="楷体_GB2312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706938" y="785813"/>
            <a:ext cx="3857625" cy="2819400"/>
            <a:chOff x="2965" y="495"/>
            <a:chExt cx="2430" cy="1776"/>
          </a:xfrm>
        </p:grpSpPr>
        <p:sp>
          <p:nvSpPr>
            <p:cNvPr id="44041" name="Line 36"/>
            <p:cNvSpPr>
              <a:spLocks noChangeShapeType="1"/>
            </p:cNvSpPr>
            <p:nvPr/>
          </p:nvSpPr>
          <p:spPr bwMode="auto">
            <a:xfrm>
              <a:off x="2990" y="1363"/>
              <a:ext cx="2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2" name="Text Box 60"/>
            <p:cNvSpPr txBox="1">
              <a:spLocks noChangeArrowheads="1"/>
            </p:cNvSpPr>
            <p:nvPr/>
          </p:nvSpPr>
          <p:spPr bwMode="auto">
            <a:xfrm>
              <a:off x="5183" y="1218"/>
              <a:ext cx="212" cy="28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kumimoji="1"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43" name="Line 66"/>
            <p:cNvSpPr>
              <a:spLocks noChangeShapeType="1"/>
            </p:cNvSpPr>
            <p:nvPr/>
          </p:nvSpPr>
          <p:spPr bwMode="auto">
            <a:xfrm flipV="1">
              <a:off x="4108" y="495"/>
              <a:ext cx="0" cy="17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044" name="组合 107"/>
            <p:cNvGrpSpPr>
              <a:grpSpLocks/>
            </p:cNvGrpSpPr>
            <p:nvPr/>
          </p:nvGrpSpPr>
          <p:grpSpPr bwMode="auto">
            <a:xfrm>
              <a:off x="3170" y="1298"/>
              <a:ext cx="1887" cy="63"/>
              <a:chOff x="5246727" y="4800600"/>
              <a:chExt cx="2995960" cy="100013"/>
            </a:xfrm>
          </p:grpSpPr>
          <p:cxnSp>
            <p:nvCxnSpPr>
              <p:cNvPr id="72" name="直接连接符 71"/>
              <p:cNvCxnSpPr/>
              <p:nvPr/>
            </p:nvCxnSpPr>
            <p:spPr>
              <a:xfrm rot="5400000">
                <a:off x="5572206" y="4849812"/>
                <a:ext cx="1000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5946107" y="4849018"/>
                <a:ext cx="100013" cy="31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5400000">
                <a:off x="6320006" y="4849812"/>
                <a:ext cx="10001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5400000">
                <a:off x="7069393" y="4849812"/>
                <a:ext cx="10001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5400000">
                <a:off x="7443292" y="4849018"/>
                <a:ext cx="100013" cy="31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5400000">
                <a:off x="7817192" y="4849812"/>
                <a:ext cx="1000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8191885" y="4849812"/>
                <a:ext cx="1000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rot="5400000">
                <a:off x="5197513" y="4849812"/>
                <a:ext cx="10001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45" name="组合 106"/>
            <p:cNvGrpSpPr>
              <a:grpSpLocks/>
            </p:cNvGrpSpPr>
            <p:nvPr/>
          </p:nvGrpSpPr>
          <p:grpSpPr bwMode="auto">
            <a:xfrm>
              <a:off x="4103" y="663"/>
              <a:ext cx="63" cy="1416"/>
              <a:chOff x="6728036" y="3792538"/>
              <a:chExt cx="100024" cy="2247900"/>
            </a:xfrm>
          </p:grpSpPr>
          <p:cxnSp>
            <p:nvCxnSpPr>
              <p:cNvPr id="66" name="直接连接符 65"/>
              <p:cNvCxnSpPr/>
              <p:nvPr/>
            </p:nvCxnSpPr>
            <p:spPr>
              <a:xfrm rot="10800000">
                <a:off x="6728036" y="3792538"/>
                <a:ext cx="10002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10800000">
                <a:off x="6728036" y="4167188"/>
                <a:ext cx="10002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800000">
                <a:off x="6728036" y="4541838"/>
                <a:ext cx="100023" cy="1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rot="10800000">
                <a:off x="6728036" y="5289550"/>
                <a:ext cx="10002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rot="10800000">
                <a:off x="6728036" y="5664200"/>
                <a:ext cx="10002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0800000">
                <a:off x="6728036" y="6038850"/>
                <a:ext cx="100023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046" name="Text Box 17"/>
            <p:cNvSpPr txBox="1">
              <a:spLocks noChangeArrowheads="1"/>
            </p:cNvSpPr>
            <p:nvPr/>
          </p:nvSpPr>
          <p:spPr bwMode="auto">
            <a:xfrm>
              <a:off x="4241" y="1335"/>
              <a:ext cx="916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1    2    3    4</a:t>
              </a:r>
            </a:p>
          </p:txBody>
        </p:sp>
        <p:sp>
          <p:nvSpPr>
            <p:cNvPr id="44047" name="Text Box 17"/>
            <p:cNvSpPr txBox="1">
              <a:spLocks noChangeArrowheads="1"/>
            </p:cNvSpPr>
            <p:nvPr/>
          </p:nvSpPr>
          <p:spPr bwMode="auto">
            <a:xfrm>
              <a:off x="2965" y="1335"/>
              <a:ext cx="1060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−4 − 3 − 2 − 1</a:t>
              </a:r>
            </a:p>
          </p:txBody>
        </p:sp>
        <p:sp>
          <p:nvSpPr>
            <p:cNvPr id="44048" name="Text Box 17"/>
            <p:cNvSpPr txBox="1">
              <a:spLocks noChangeArrowheads="1"/>
            </p:cNvSpPr>
            <p:nvPr/>
          </p:nvSpPr>
          <p:spPr bwMode="auto">
            <a:xfrm>
              <a:off x="4139" y="1479"/>
              <a:ext cx="292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−1</a:t>
              </a:r>
            </a:p>
          </p:txBody>
        </p:sp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4139" y="1713"/>
              <a:ext cx="292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−2</a:t>
              </a:r>
            </a:p>
          </p:txBody>
        </p:sp>
        <p:sp>
          <p:nvSpPr>
            <p:cNvPr id="44050" name="Text Box 17"/>
            <p:cNvSpPr txBox="1">
              <a:spLocks noChangeArrowheads="1"/>
            </p:cNvSpPr>
            <p:nvPr/>
          </p:nvSpPr>
          <p:spPr bwMode="auto">
            <a:xfrm>
              <a:off x="4139" y="1938"/>
              <a:ext cx="292" cy="250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−3</a:t>
              </a:r>
            </a:p>
          </p:txBody>
        </p:sp>
        <p:sp>
          <p:nvSpPr>
            <p:cNvPr id="44051" name="Text Box 17"/>
            <p:cNvSpPr txBox="1">
              <a:spLocks noChangeArrowheads="1"/>
            </p:cNvSpPr>
            <p:nvPr/>
          </p:nvSpPr>
          <p:spPr bwMode="auto">
            <a:xfrm>
              <a:off x="4140" y="569"/>
              <a:ext cx="197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4052" name="Text Box 17"/>
            <p:cNvSpPr txBox="1">
              <a:spLocks noChangeArrowheads="1"/>
            </p:cNvSpPr>
            <p:nvPr/>
          </p:nvSpPr>
          <p:spPr bwMode="auto">
            <a:xfrm>
              <a:off x="4140" y="803"/>
              <a:ext cx="197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4053" name="Text Box 17"/>
            <p:cNvSpPr txBox="1">
              <a:spLocks noChangeArrowheads="1"/>
            </p:cNvSpPr>
            <p:nvPr/>
          </p:nvSpPr>
          <p:spPr bwMode="auto">
            <a:xfrm>
              <a:off x="4140" y="1028"/>
              <a:ext cx="197" cy="25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grpSp>
          <p:nvGrpSpPr>
            <p:cNvPr id="44054" name="组合 129"/>
            <p:cNvGrpSpPr>
              <a:grpSpLocks/>
            </p:cNvGrpSpPr>
            <p:nvPr/>
          </p:nvGrpSpPr>
          <p:grpSpPr bwMode="auto">
            <a:xfrm>
              <a:off x="4121" y="1334"/>
              <a:ext cx="250" cy="45"/>
              <a:chOff x="5214153" y="4501820"/>
              <a:chExt cx="429625" cy="71437"/>
            </a:xfrm>
          </p:grpSpPr>
          <p:cxnSp>
            <p:nvCxnSpPr>
              <p:cNvPr id="64" name="直接连接符 63"/>
              <p:cNvCxnSpPr/>
              <p:nvPr/>
            </p:nvCxnSpPr>
            <p:spPr>
              <a:xfrm>
                <a:off x="5214153" y="4536744"/>
                <a:ext cx="429625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5571601" y="4501819"/>
                <a:ext cx="72177" cy="71437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4055" name="组合 130"/>
            <p:cNvGrpSpPr>
              <a:grpSpLocks/>
            </p:cNvGrpSpPr>
            <p:nvPr/>
          </p:nvGrpSpPr>
          <p:grpSpPr bwMode="auto">
            <a:xfrm>
              <a:off x="4356" y="1106"/>
              <a:ext cx="249" cy="45"/>
              <a:chOff x="5215360" y="4501712"/>
              <a:chExt cx="427907" cy="71438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5215359" y="4536636"/>
                <a:ext cx="427907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/>
            </p:nvSpPr>
            <p:spPr>
              <a:xfrm>
                <a:off x="5572807" y="4501711"/>
                <a:ext cx="70459" cy="7143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4056" name="组合 133"/>
            <p:cNvGrpSpPr>
              <a:grpSpLocks/>
            </p:cNvGrpSpPr>
            <p:nvPr/>
          </p:nvGrpSpPr>
          <p:grpSpPr bwMode="auto">
            <a:xfrm>
              <a:off x="4590" y="869"/>
              <a:ext cx="249" cy="45"/>
              <a:chOff x="5214849" y="4501605"/>
              <a:chExt cx="427907" cy="71437"/>
            </a:xfrm>
          </p:grpSpPr>
          <p:cxnSp>
            <p:nvCxnSpPr>
              <p:cNvPr id="60" name="直接连接符 59"/>
              <p:cNvCxnSpPr/>
              <p:nvPr/>
            </p:nvCxnSpPr>
            <p:spPr>
              <a:xfrm>
                <a:off x="5214848" y="4536530"/>
                <a:ext cx="427907" cy="1587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椭圆 60"/>
              <p:cNvSpPr/>
              <p:nvPr/>
            </p:nvSpPr>
            <p:spPr>
              <a:xfrm>
                <a:off x="5572296" y="4501605"/>
                <a:ext cx="70459" cy="71436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4057" name="组合 136"/>
            <p:cNvGrpSpPr>
              <a:grpSpLocks/>
            </p:cNvGrpSpPr>
            <p:nvPr/>
          </p:nvGrpSpPr>
          <p:grpSpPr bwMode="auto">
            <a:xfrm>
              <a:off x="4824" y="632"/>
              <a:ext cx="250" cy="45"/>
              <a:chOff x="5214338" y="4501497"/>
              <a:chExt cx="429625" cy="71438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5214337" y="4536421"/>
                <a:ext cx="429625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/>
              <p:cNvSpPr/>
              <p:nvPr/>
            </p:nvSpPr>
            <p:spPr>
              <a:xfrm>
                <a:off x="5571785" y="4501496"/>
                <a:ext cx="72177" cy="7143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4058" name="组合 139"/>
            <p:cNvGrpSpPr>
              <a:grpSpLocks/>
            </p:cNvGrpSpPr>
            <p:nvPr/>
          </p:nvGrpSpPr>
          <p:grpSpPr bwMode="auto">
            <a:xfrm>
              <a:off x="3887" y="1580"/>
              <a:ext cx="250" cy="45"/>
              <a:chOff x="5214664" y="4501927"/>
              <a:chExt cx="429625" cy="71438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5214664" y="4536851"/>
                <a:ext cx="429625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椭圆 56"/>
              <p:cNvSpPr/>
              <p:nvPr/>
            </p:nvSpPr>
            <p:spPr>
              <a:xfrm>
                <a:off x="5572112" y="4501926"/>
                <a:ext cx="72177" cy="7143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4059" name="组合 142"/>
            <p:cNvGrpSpPr>
              <a:grpSpLocks/>
            </p:cNvGrpSpPr>
            <p:nvPr/>
          </p:nvGrpSpPr>
          <p:grpSpPr bwMode="auto">
            <a:xfrm>
              <a:off x="3653" y="1817"/>
              <a:ext cx="249" cy="45"/>
              <a:chOff x="5215175" y="4502035"/>
              <a:chExt cx="427906" cy="71437"/>
            </a:xfrm>
          </p:grpSpPr>
          <p:cxnSp>
            <p:nvCxnSpPr>
              <p:cNvPr id="54" name="直接连接符 53"/>
              <p:cNvCxnSpPr/>
              <p:nvPr/>
            </p:nvCxnSpPr>
            <p:spPr>
              <a:xfrm>
                <a:off x="5215175" y="4536960"/>
                <a:ext cx="427905" cy="1587"/>
              </a:xfrm>
              <a:prstGeom prst="line">
                <a:avLst/>
              </a:prstGeom>
              <a:ln w="28575" cmpd="sng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5572622" y="4502035"/>
                <a:ext cx="70458" cy="71436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44060" name="组合 145"/>
            <p:cNvGrpSpPr>
              <a:grpSpLocks/>
            </p:cNvGrpSpPr>
            <p:nvPr/>
          </p:nvGrpSpPr>
          <p:grpSpPr bwMode="auto">
            <a:xfrm>
              <a:off x="3419" y="2054"/>
              <a:ext cx="249" cy="45"/>
              <a:chOff x="5215685" y="4502140"/>
              <a:chExt cx="427906" cy="71438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5215685" y="4537064"/>
                <a:ext cx="427905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5573132" y="4502139"/>
                <a:ext cx="70458" cy="71438"/>
              </a:xfrm>
              <a:prstGeom prst="ellipse">
                <a:avLst/>
              </a:prstGeom>
              <a:solidFill>
                <a:schemeClr val="bg1"/>
              </a:solidFill>
              <a:ln w="28575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1462088" y="2843213"/>
            <a:ext cx="338137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3357563" y="2843213"/>
            <a:ext cx="512762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endParaRPr lang="zh-CN" altLang="en-US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1447800" y="3273425"/>
            <a:ext cx="338138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3357563" y="3273425"/>
            <a:ext cx="51276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−3</a:t>
            </a:r>
            <a:endParaRPr lang="zh-CN" altLang="en-US">
              <a:solidFill>
                <a:srgbClr val="FF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函数的几种特性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的定义域是 </a:t>
            </a:r>
            <a:r>
              <a:rPr lang="en-US" altLang="zh-CN" i="1" smtClean="0"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 ．</a:t>
            </a:r>
          </a:p>
          <a:p>
            <a:r>
              <a:rPr lang="zh-CN" altLang="en-US" smtClean="0">
                <a:ea typeface="楷体_GB2312"/>
                <a:hlinkClick r:id="rId3" action="ppaction://hlinksldjump"/>
              </a:rPr>
              <a:t>有界性</a:t>
            </a: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  <a:hlinkClick r:id="rId4" action="ppaction://hlinksldjump"/>
              </a:rPr>
              <a:t>单调性</a:t>
            </a:r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  <a:hlinkClick r:id="rId5" action="ppaction://hlinksldjump"/>
              </a:rPr>
              <a:t>奇偶性</a:t>
            </a: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  <a:hlinkClick r:id="rId6" action="ppaction://hlinksldjump"/>
              </a:rPr>
              <a:t>周期性</a:t>
            </a:r>
            <a:endParaRPr lang="zh-CN" altLang="en-US" smtClean="0">
              <a:ea typeface="楷体_GB2312"/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298700" y="218916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局部性质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左大括号 11"/>
          <p:cNvSpPr>
            <a:spLocks/>
          </p:cNvSpPr>
          <p:nvPr/>
        </p:nvSpPr>
        <p:spPr bwMode="auto">
          <a:xfrm flipH="1">
            <a:off x="2133600" y="2057400"/>
            <a:ext cx="165100" cy="719138"/>
          </a:xfrm>
          <a:prstGeom prst="leftBrace">
            <a:avLst>
              <a:gd name="adj1" fmla="val 27486"/>
              <a:gd name="adj2" fmla="val 50000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atin typeface="+mn-lt"/>
              <a:ea typeface="+mn-ea"/>
              <a:cs typeface="+mn-cs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298700" y="312578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整体性质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7"/>
          <p:cNvSpPr>
            <a:spLocks/>
          </p:cNvSpPr>
          <p:nvPr/>
        </p:nvSpPr>
        <p:spPr bwMode="auto">
          <a:xfrm flipH="1">
            <a:off x="2133600" y="2994025"/>
            <a:ext cx="165100" cy="719138"/>
          </a:xfrm>
          <a:prstGeom prst="leftBrace">
            <a:avLst>
              <a:gd name="adj1" fmla="val 27486"/>
              <a:gd name="adj2" fmla="val 50000"/>
            </a:avLst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  <p:bldP spid="12" grpId="0" animBg="1"/>
      <p:bldP spid="36876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函数的有界性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57200" y="1481138"/>
            <a:ext cx="8229600" cy="3638550"/>
          </a:xfrm>
        </p:spPr>
        <p:txBody>
          <a:bodyPr>
            <a:spAutoFit/>
          </a:bodyPr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的定义域是 </a:t>
            </a:r>
            <a:r>
              <a:rPr lang="en-US" altLang="zh-CN" i="1" smtClean="0"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 ．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设数集</a:t>
            </a:r>
            <a:r>
              <a:rPr lang="en-US" altLang="zh-CN" smtClean="0">
                <a:ea typeface="楷体_GB2312"/>
              </a:rPr>
              <a:t>             </a:t>
            </a:r>
            <a:r>
              <a:rPr lang="zh-CN" altLang="en-US" smtClean="0">
                <a:ea typeface="楷体_GB2312"/>
              </a:rPr>
              <a:t>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若存在常数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，使得              ，都有                   ，</a:t>
            </a:r>
            <a:endParaRPr lang="en-US" altLang="zh-CN" smtClean="0"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上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有上界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 M</a:t>
            </a:r>
            <a:r>
              <a:rPr lang="en-US" altLang="zh-CN" baseline="-25000" smtClean="0">
                <a:ea typeface="楷体_GB2312"/>
              </a:rPr>
              <a:t>1 </a:t>
            </a:r>
            <a:r>
              <a:rPr lang="zh-CN" altLang="en-US" smtClean="0">
                <a:ea typeface="楷体_GB2312"/>
              </a:rPr>
              <a:t>是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上的一个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上界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若存在常数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，使得              ，都有                   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上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有下界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 M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zh-CN" altLang="en-US" smtClean="0">
                <a:ea typeface="楷体_GB2312"/>
              </a:rPr>
              <a:t>是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上的一个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下界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 algn="r" eaLnBrk="1" hangingPunct="1">
              <a:buClrTx/>
              <a:buSzTx/>
              <a:buFontTx/>
              <a:buNone/>
            </a:pPr>
            <a:endParaRPr lang="en-US" altLang="zh-CN" smtClean="0"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每一个具有上述性质的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baseline="-25000" smtClean="0">
                <a:ea typeface="楷体_GB2312"/>
              </a:rPr>
              <a:t>1 </a:t>
            </a:r>
            <a:r>
              <a:rPr lang="zh-CN" altLang="en-US" smtClean="0">
                <a:ea typeface="楷体_GB2312"/>
              </a:rPr>
              <a:t>或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baseline="-25000" smtClean="0">
                <a:ea typeface="楷体_GB2312"/>
              </a:rPr>
              <a:t>2</a:t>
            </a:r>
            <a:r>
              <a:rPr lang="zh-CN" altLang="en-US" smtClean="0">
                <a:ea typeface="楷体_GB2312"/>
              </a:rPr>
              <a:t> 都是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不唯一的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3635375" y="2495550"/>
          <a:ext cx="1041400" cy="357188"/>
        </p:xfrm>
        <a:graphic>
          <a:graphicData uri="http://schemas.openxmlformats.org/presentationml/2006/ole">
            <p:oleObj spid="_x0000_s11266" name="Equation" r:id="rId3" imgW="520560" imgH="177480" progId="Equation.DSMT4">
              <p:embed/>
            </p:oleObj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5651500" y="2447925"/>
          <a:ext cx="1422400" cy="460375"/>
        </p:xfrm>
        <a:graphic>
          <a:graphicData uri="http://schemas.openxmlformats.org/presentationml/2006/ole">
            <p:oleObj spid="_x0000_s11267" name="Equation" r:id="rId4" imgW="711000" imgH="228600" progId="Equation.DSMT4">
              <p:embed/>
            </p:oleObj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454275" y="2038350"/>
          <a:ext cx="965200" cy="331788"/>
        </p:xfrm>
        <a:graphic>
          <a:graphicData uri="http://schemas.openxmlformats.org/presentationml/2006/ole">
            <p:oleObj spid="_x0000_s11268" name="Equation" r:id="rId5" imgW="482400" imgH="164880" progId="Equation.DSMT4">
              <p:embed/>
            </p:oleObj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3635375" y="3376613"/>
          <a:ext cx="1041400" cy="357187"/>
        </p:xfrm>
        <a:graphic>
          <a:graphicData uri="http://schemas.openxmlformats.org/presentationml/2006/ole">
            <p:oleObj spid="_x0000_s11269" name="Equation" r:id="rId6" imgW="520560" imgH="177480" progId="Equation.DSMT4">
              <p:embed/>
            </p:oleObj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5638800" y="3328988"/>
          <a:ext cx="1447800" cy="460375"/>
        </p:xfrm>
        <a:graphic>
          <a:graphicData uri="http://schemas.openxmlformats.org/presentationml/2006/ole">
            <p:oleObj spid="_x0000_s11270" name="Equation" r:id="rId7" imgW="7236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Picture 15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4319588"/>
            <a:ext cx="3451225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8" name="Picture 2" descr="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0863" y="4319588"/>
            <a:ext cx="3451225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函数的有界性</a:t>
            </a:r>
          </a:p>
        </p:txBody>
      </p:sp>
      <p:sp>
        <p:nvSpPr>
          <p:cNvPr id="86020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的定义域是 </a:t>
            </a:r>
            <a:r>
              <a:rPr lang="en-US" altLang="zh-CN" i="1" smtClean="0"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 ．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设数集</a:t>
            </a:r>
            <a:r>
              <a:rPr lang="en-US" altLang="zh-CN" smtClean="0">
                <a:ea typeface="楷体_GB2312"/>
              </a:rPr>
              <a:t>             </a:t>
            </a:r>
            <a:r>
              <a:rPr lang="zh-CN" altLang="en-US" smtClean="0">
                <a:ea typeface="楷体_GB2312"/>
              </a:rPr>
              <a:t>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若存在正常数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，使得              ，都有                   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上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有界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 M </a:t>
            </a:r>
            <a:r>
              <a:rPr lang="zh-CN" altLang="en-US" smtClean="0">
                <a:ea typeface="楷体_GB2312"/>
              </a:rPr>
              <a:t>是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上的一个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界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如果这样的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不存在，则称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上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无界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每一个具有上述性质的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，称为该函数的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界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（不唯一）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上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有界</a:t>
            </a:r>
            <a:endParaRPr lang="zh-CN" altLang="en-US" smtClean="0"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endParaRPr lang="zh-CN" altLang="en-US" smtClean="0"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endParaRPr lang="zh-CN" altLang="en-US" smtClean="0"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 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上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既有上界又有下界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3817938" y="2493963"/>
          <a:ext cx="1041400" cy="357187"/>
        </p:xfrm>
        <a:graphic>
          <a:graphicData uri="http://schemas.openxmlformats.org/presentationml/2006/ole">
            <p:oleObj spid="_x0000_s12290" name="Equation" r:id="rId5" imgW="520560" imgH="177480" progId="Equation.DSMT4">
              <p:embed/>
            </p:oleObj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5795963" y="2389188"/>
          <a:ext cx="1473200" cy="485775"/>
        </p:xfrm>
        <a:graphic>
          <a:graphicData uri="http://schemas.openxmlformats.org/presentationml/2006/ole">
            <p:oleObj spid="_x0000_s12291" name="Equation" r:id="rId6" imgW="736560" imgH="241200" progId="Equation.DSMT4">
              <p:embed/>
            </p:oleObj>
          </a:graphicData>
        </a:graphic>
      </p:graphicFrame>
      <p:sp>
        <p:nvSpPr>
          <p:cNvPr id="12297" name="AutoShape 4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527300" y="2038350"/>
          <a:ext cx="965200" cy="331788"/>
        </p:xfrm>
        <a:graphic>
          <a:graphicData uri="http://schemas.openxmlformats.org/presentationml/2006/ole">
            <p:oleObj spid="_x0000_s12292" name="Equation" r:id="rId8" imgW="482400" imgH="164880" progId="Equation.DSMT4">
              <p:embed/>
            </p:oleObj>
          </a:graphicData>
        </a:graphic>
      </p:graphicFrame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5402263" y="5480050"/>
            <a:ext cx="12842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6686550" y="479266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5376863" y="4792663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2430463" y="4662488"/>
            <a:ext cx="485775" cy="782637"/>
          </a:xfrm>
          <a:prstGeom prst="upDownArrow">
            <a:avLst>
              <a:gd name="adj1" fmla="val 50000"/>
              <a:gd name="adj2" fmla="val 32222"/>
            </a:avLst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2" grpId="0" animBg="1"/>
      <p:bldP spid="86033" grpId="0" animBg="1"/>
      <p:bldP spid="86034" grpId="0" animBg="1"/>
      <p:bldP spid="82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函数的单调性</a:t>
            </a:r>
          </a:p>
        </p:txBody>
      </p:sp>
      <p:sp>
        <p:nvSpPr>
          <p:cNvPr id="103436" name="Rectangle 12"/>
          <p:cNvSpPr>
            <a:spLocks noGrp="1"/>
          </p:cNvSpPr>
          <p:nvPr>
            <p:ph type="body" sz="half" idx="3"/>
          </p:nvPr>
        </p:nvSpPr>
        <p:spPr>
          <a:xfrm>
            <a:off x="457200" y="1481138"/>
            <a:ext cx="8229600" cy="2282825"/>
          </a:xfrm>
        </p:spPr>
        <p:txBody>
          <a:bodyPr>
            <a:spAutoFit/>
          </a:bodyPr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设区间            ，                 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当             时，总有                        ，</a:t>
            </a:r>
          </a:p>
          <a:p>
            <a:pPr algn="r"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 </a:t>
            </a:r>
            <a:r>
              <a:rPr lang="zh-CN" altLang="en-US" smtClean="0">
                <a:ea typeface="楷体_GB2312"/>
              </a:rPr>
              <a:t>上是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单调不减函数</a:t>
            </a:r>
            <a:r>
              <a:rPr lang="zh-CN" altLang="en-US" smtClean="0">
                <a:ea typeface="楷体_GB2312"/>
              </a:rPr>
              <a:t>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当             时，总有                        ，</a:t>
            </a:r>
          </a:p>
          <a:p>
            <a:pPr algn="r"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在区间 </a:t>
            </a:r>
            <a:r>
              <a:rPr lang="en-US" altLang="zh-CN" i="1" smtClean="0">
                <a:ea typeface="楷体_GB2312"/>
              </a:rPr>
              <a:t>I </a:t>
            </a:r>
            <a:r>
              <a:rPr lang="zh-CN" altLang="en-US" smtClean="0">
                <a:ea typeface="楷体_GB2312"/>
              </a:rPr>
              <a:t>上是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单调不增函数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pic>
        <p:nvPicPr>
          <p:cNvPr id="103438" name="Picture 14" descr="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20738" y="3821113"/>
            <a:ext cx="3309937" cy="2185987"/>
          </a:xfrm>
        </p:spPr>
      </p:pic>
      <p:pic>
        <p:nvPicPr>
          <p:cNvPr id="103439" name="Picture 15" descr="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5011738" y="3821113"/>
            <a:ext cx="3309937" cy="2185987"/>
          </a:xfrm>
        </p:spPr>
      </p:pic>
      <p:graphicFrame>
        <p:nvGraphicFramePr>
          <p:cNvPr id="55305" name="Object 4"/>
          <p:cNvGraphicFramePr>
            <a:graphicFrameLocks noChangeAspect="1"/>
          </p:cNvGraphicFramePr>
          <p:nvPr/>
        </p:nvGraphicFramePr>
        <p:xfrm>
          <a:off x="2555875" y="1595438"/>
          <a:ext cx="863600" cy="331787"/>
        </p:xfrm>
        <a:graphic>
          <a:graphicData uri="http://schemas.openxmlformats.org/presentationml/2006/ole">
            <p:oleObj spid="_x0000_s13314" name="Equation" r:id="rId6" imgW="431640" imgH="164880" progId="Equation.DSMT4">
              <p:embed/>
            </p:oleObj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3629025" y="1571625"/>
          <a:ext cx="1447800" cy="458788"/>
        </p:xfrm>
        <a:graphic>
          <a:graphicData uri="http://schemas.openxmlformats.org/presentationml/2006/ole">
            <p:oleObj spid="_x0000_s13315" name="Equation" r:id="rId7" imgW="723600" imgH="228600" progId="Equation.DSMT4">
              <p:embed/>
            </p:oleObj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971550" y="1982788"/>
          <a:ext cx="965200" cy="458787"/>
        </p:xfrm>
        <a:graphic>
          <a:graphicData uri="http://schemas.openxmlformats.org/presentationml/2006/ole">
            <p:oleObj spid="_x0000_s13316" name="Equation" r:id="rId8" imgW="482400" imgH="228600" progId="Equation.DSMT4">
              <p:embed/>
            </p:oleObj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3124200" y="2005013"/>
          <a:ext cx="1879600" cy="458787"/>
        </p:xfrm>
        <a:graphic>
          <a:graphicData uri="http://schemas.openxmlformats.org/presentationml/2006/ole">
            <p:oleObj spid="_x0000_s13317" name="Equation" r:id="rId9" imgW="939600" imgH="228600" progId="Equation.DSMT4">
              <p:embed/>
            </p:oleObj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971550" y="2868613"/>
          <a:ext cx="965200" cy="458787"/>
        </p:xfrm>
        <a:graphic>
          <a:graphicData uri="http://schemas.openxmlformats.org/presentationml/2006/ole">
            <p:oleObj spid="_x0000_s13318" name="Equation" r:id="rId10" imgW="482400" imgH="228600" progId="Equation.DSMT4">
              <p:embed/>
            </p:oleObj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3124200" y="2870200"/>
          <a:ext cx="1879600" cy="458788"/>
        </p:xfrm>
        <a:graphic>
          <a:graphicData uri="http://schemas.openxmlformats.org/presentationml/2006/ole">
            <p:oleObj spid="_x0000_s13319" name="Equation" r:id="rId11" imgW="939600" imgH="228600" progId="Equation.DSMT4">
              <p:embed/>
            </p:oleObj>
          </a:graphicData>
        </a:graphic>
      </p:graphicFrame>
      <p:sp>
        <p:nvSpPr>
          <p:cNvPr id="13324" name="AutoShape 17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1078" name="AutoShape 54"/>
          <p:cNvSpPr>
            <a:spLocks noChangeArrowheads="1"/>
          </p:cNvSpPr>
          <p:nvPr/>
        </p:nvSpPr>
        <p:spPr bwMode="auto">
          <a:xfrm>
            <a:off x="4570413" y="381000"/>
            <a:ext cx="4117975" cy="930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/>
              <a:t>当不等号为</a:t>
            </a:r>
            <a:r>
              <a:rPr lang="zh-CN" altLang="en-US" sz="2400" b="1">
                <a:solidFill>
                  <a:srgbClr val="0000FF"/>
                </a:solidFill>
              </a:rPr>
              <a:t>严格不等号</a:t>
            </a:r>
            <a:r>
              <a:rPr lang="zh-CN" altLang="en-US" sz="2400" b="1"/>
              <a:t>时，</a:t>
            </a:r>
          </a:p>
          <a:p>
            <a:r>
              <a:rPr lang="zh-CN" altLang="en-US" sz="2400" b="1"/>
              <a:t>称为</a:t>
            </a:r>
            <a:r>
              <a:rPr lang="zh-CN" altLang="en-US" sz="2400" b="1">
                <a:solidFill>
                  <a:srgbClr val="FF0000"/>
                </a:solidFill>
              </a:rPr>
              <a:t>单调增加</a:t>
            </a:r>
            <a:r>
              <a:rPr lang="zh-CN" altLang="en-US" sz="2400" b="1"/>
              <a:t>（</a:t>
            </a:r>
            <a:r>
              <a:rPr lang="zh-CN" altLang="en-US" sz="2400" b="1">
                <a:solidFill>
                  <a:srgbClr val="FF0000"/>
                </a:solidFill>
              </a:rPr>
              <a:t>单调减少</a:t>
            </a:r>
            <a:r>
              <a:rPr lang="zh-CN" altLang="en-US" sz="2400" b="1"/>
              <a:t>）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3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3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数学是什么？</a:t>
            </a:r>
            <a:endParaRPr lang="en-US" altLang="zh-CN" smtClean="0">
              <a:ea typeface="楷体_GB2312"/>
            </a:endParaRP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语言</a:t>
            </a:r>
            <a:endParaRPr lang="en-US" altLang="zh-CN" smtClean="0">
              <a:ea typeface="楷体_GB2312"/>
            </a:endParaRP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工具</a:t>
            </a:r>
            <a:endParaRPr lang="en-US" altLang="zh-CN" smtClean="0">
              <a:ea typeface="楷体_GB2312"/>
            </a:endParaRP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精神</a:t>
            </a:r>
            <a:endParaRPr lang="en-US" altLang="zh-CN" smtClean="0">
              <a:ea typeface="楷体_GB2312"/>
            </a:endParaRP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文化</a:t>
            </a:r>
            <a:endParaRPr lang="en-US" altLang="zh-CN" smtClean="0">
              <a:ea typeface="楷体_GB2312"/>
            </a:endParaRPr>
          </a:p>
          <a:p>
            <a:pPr lvl="1" eaLnBrk="1" hangingPunct="1">
              <a:buClr>
                <a:srgbClr val="FF0000"/>
              </a:buClr>
              <a:buFont typeface="Verdana" pitchFamily="34" charset="0"/>
              <a:buNone/>
            </a:pPr>
            <a:endParaRPr lang="en-US" altLang="zh-CN" smtClean="0">
              <a:ea typeface="楷体_GB231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为什么学数学？</a:t>
            </a:r>
            <a:endParaRPr lang="en-US" altLang="zh-CN" smtClean="0">
              <a:ea typeface="楷体_GB2312"/>
            </a:endParaRP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数学的应用无处不在．</a:t>
            </a:r>
          </a:p>
          <a:p>
            <a:pPr lvl="1" eaLnBrk="1" hangingPunct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练好内功方能扬帆出海．</a:t>
            </a:r>
          </a:p>
        </p:txBody>
      </p:sp>
      <p:sp>
        <p:nvSpPr>
          <p:cNvPr id="37891" name="Rectangle 6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绪言</a:t>
            </a:r>
          </a:p>
        </p:txBody>
      </p:sp>
      <p:pic>
        <p:nvPicPr>
          <p:cNvPr id="25608" name="Picture 8" descr="功夫熊猫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61100" y="3749675"/>
            <a:ext cx="2425700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74838" y="1962150"/>
            <a:ext cx="641826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——</a:t>
            </a:r>
            <a:r>
              <a:rPr lang="zh-CN" altLang="en-US" b="1"/>
              <a:t>精确地描述着自然界和人类自身．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——</a:t>
            </a:r>
            <a:r>
              <a:rPr lang="zh-CN" altLang="en-US" b="1"/>
              <a:t>普遍适用于所有科学领域．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——</a:t>
            </a:r>
            <a:r>
              <a:rPr lang="zh-CN" altLang="en-US" b="1"/>
              <a:t>理性地促使人类的思维日臻完善．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/>
              <a:t>——</a:t>
            </a:r>
            <a:r>
              <a:rPr lang="zh-CN" altLang="en-US" b="1"/>
              <a:t>决定性地影响着人类的物质文明和精神文明的各个方面．</a:t>
            </a:r>
            <a:endParaRPr lang="en-US" altLang="zh-CN" b="1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3714750" y="1041400"/>
            <a:ext cx="4972050" cy="979488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数学是研究现实世界的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空间形式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和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数量关系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的科学．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函数的奇偶性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1865312"/>
          </a:xfrm>
        </p:spPr>
        <p:txBody>
          <a:bodyPr>
            <a:spAutoFit/>
          </a:bodyPr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的定义域是 </a:t>
            </a:r>
            <a:r>
              <a:rPr lang="en-US" altLang="zh-CN" i="1" smtClean="0"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 ．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solidFill>
                  <a:srgbClr val="00B050"/>
                </a:solidFill>
                <a:ea typeface="楷体_GB2312"/>
              </a:rPr>
              <a:t>设 </a:t>
            </a:r>
            <a:r>
              <a:rPr lang="en-US" altLang="zh-CN" i="1" smtClean="0">
                <a:solidFill>
                  <a:srgbClr val="00B050"/>
                </a:solidFill>
                <a:ea typeface="楷体_GB2312"/>
              </a:rPr>
              <a:t>D</a:t>
            </a:r>
            <a:r>
              <a:rPr lang="zh-CN" altLang="en-US" smtClean="0">
                <a:solidFill>
                  <a:srgbClr val="00B050"/>
                </a:solidFill>
                <a:ea typeface="楷体_GB2312"/>
              </a:rPr>
              <a:t> 关于原点对称，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如果            ，总有                        ，则称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偶函数</a:t>
            </a:r>
            <a:r>
              <a:rPr lang="zh-CN" altLang="en-US" smtClean="0">
                <a:ea typeface="楷体_GB2312"/>
              </a:rPr>
              <a:t>；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如果            ，总有                            ，则称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奇函数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graphicFrame>
        <p:nvGraphicFramePr>
          <p:cNvPr id="56326" name="Object 4"/>
          <p:cNvGraphicFramePr>
            <a:graphicFrameLocks noChangeAspect="1"/>
          </p:cNvGraphicFramePr>
          <p:nvPr/>
        </p:nvGraphicFramePr>
        <p:xfrm>
          <a:off x="1252538" y="2465388"/>
          <a:ext cx="1016000" cy="355600"/>
        </p:xfrm>
        <a:graphic>
          <a:graphicData uri="http://schemas.openxmlformats.org/presentationml/2006/ole">
            <p:oleObj spid="_x0000_s14338" name="Equation" r:id="rId3" imgW="507960" imgH="177480" progId="Equation.DSMT4">
              <p:embed/>
            </p:oleObj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3059113" y="2446338"/>
          <a:ext cx="1879600" cy="406400"/>
        </p:xfrm>
        <a:graphic>
          <a:graphicData uri="http://schemas.openxmlformats.org/presentationml/2006/ole">
            <p:oleObj spid="_x0000_s14339" name="Equation" r:id="rId4" imgW="939600" imgH="203040" progId="Equation.DSMT4">
              <p:embed/>
            </p:oleObj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1252538" y="2897188"/>
          <a:ext cx="1016000" cy="355600"/>
        </p:xfrm>
        <a:graphic>
          <a:graphicData uri="http://schemas.openxmlformats.org/presentationml/2006/ole">
            <p:oleObj spid="_x0000_s14340" name="Equation" r:id="rId5" imgW="507960" imgH="177480" progId="Equation.DSMT4">
              <p:embed/>
            </p:oleObj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090863" y="2878138"/>
          <a:ext cx="2057400" cy="406400"/>
        </p:xfrm>
        <a:graphic>
          <a:graphicData uri="http://schemas.openxmlformats.org/presentationml/2006/ole">
            <p:oleObj spid="_x0000_s14341" name="Equation" r:id="rId6" imgW="1028520" imgH="203040" progId="Equation.DSMT4">
              <p:embed/>
            </p:oleObj>
          </a:graphicData>
        </a:graphic>
      </p:graphicFrame>
      <p:sp>
        <p:nvSpPr>
          <p:cNvPr id="14344" name="AutoShape 1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返回</a:t>
            </a:r>
          </a:p>
        </p:txBody>
      </p:sp>
      <p:pic>
        <p:nvPicPr>
          <p:cNvPr id="107531" name="Picture 11" descr="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" y="3500438"/>
            <a:ext cx="4005263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32" name="Picture 12" descr="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81538" y="3500438"/>
            <a:ext cx="4005262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643313" y="6135688"/>
            <a:ext cx="3808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 f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方正舒体" pitchFamily="2" charset="-122"/>
                <a:cs typeface="Times New Roman" pitchFamily="18" charset="0"/>
              </a:rPr>
              <a:t>'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(−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x, f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(−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286250" y="857250"/>
            <a:ext cx="4429125" cy="928688"/>
          </a:xfrm>
          <a:prstGeom prst="wedgeRoundRectCallout">
            <a:avLst>
              <a:gd name="adj1" fmla="val -45141"/>
              <a:gd name="adj2" fmla="val 8314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讨论函数奇偶性的前提条件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函数的周期性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的定义域是 </a:t>
            </a:r>
            <a:r>
              <a:rPr lang="en-US" altLang="zh-CN" i="1" smtClean="0"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 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如果存在一个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正的常数</a:t>
            </a:r>
            <a:r>
              <a:rPr lang="zh-CN" altLang="en-US" smtClean="0">
                <a:solidFill>
                  <a:srgbClr val="33CC33"/>
                </a:solidFill>
                <a:ea typeface="楷体_GB2312"/>
              </a:rPr>
              <a:t>   </a:t>
            </a:r>
            <a:r>
              <a:rPr lang="zh-CN" altLang="en-US" smtClean="0">
                <a:ea typeface="楷体_GB2312"/>
              </a:rPr>
              <a:t>，使得对一切           ，都有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，且                            ，则称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周期函数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   </a:t>
            </a:r>
            <a:r>
              <a:rPr lang="zh-CN" altLang="en-US" smtClean="0">
                <a:ea typeface="楷体_GB2312"/>
              </a:rPr>
              <a:t>称为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周期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（不唯一）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几何直观：</a:t>
            </a:r>
            <a:r>
              <a:rPr lang="zh-CN" altLang="en-US" smtClean="0">
                <a:ea typeface="楷体_GB2312"/>
              </a:rPr>
              <a:t>如果把一个周期为</a:t>
            </a:r>
            <a:r>
              <a:rPr lang="en-US" altLang="zh-CN" i="1" smtClean="0">
                <a:ea typeface="楷体_GB2312"/>
              </a:rPr>
              <a:t>    </a:t>
            </a:r>
            <a:r>
              <a:rPr lang="zh-CN" altLang="en-US" smtClean="0">
                <a:ea typeface="楷体_GB2312"/>
              </a:rPr>
              <a:t>的周期函数在一个周期内</a:t>
            </a:r>
            <a:endParaRPr lang="en-US" altLang="zh-CN" smtClean="0"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的图形向左（右）平移周期的正整数倍，则它将与其它部</a:t>
            </a:r>
            <a:endParaRPr lang="en-US" altLang="zh-CN" smtClean="0">
              <a:ea typeface="楷体_GB231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ea typeface="楷体_GB2312"/>
              </a:rPr>
              <a:t>分的图形重合．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通常周期函数的周期是指其最小正周期；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但并非每个周期函数都有最小正周期．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狄利克雷函数、常数函数．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57350" name="Object 4"/>
          <p:cNvGraphicFramePr>
            <a:graphicFrameLocks noChangeAspect="1"/>
          </p:cNvGraphicFramePr>
          <p:nvPr/>
        </p:nvGraphicFramePr>
        <p:xfrm>
          <a:off x="6732588" y="2020888"/>
          <a:ext cx="838200" cy="355600"/>
        </p:xfrm>
        <a:graphic>
          <a:graphicData uri="http://schemas.openxmlformats.org/presentationml/2006/ole">
            <p:oleObj spid="_x0000_s15362" name="Equation" r:id="rId4" imgW="419040" imgH="177480" progId="Equation.DSMT4">
              <p:embed/>
            </p:oleObj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681038" y="2428875"/>
          <a:ext cx="1447800" cy="406400"/>
        </p:xfrm>
        <a:graphic>
          <a:graphicData uri="http://schemas.openxmlformats.org/presentationml/2006/ole">
            <p:oleObj spid="_x0000_s15363" name="Equation" r:id="rId5" imgW="723600" imgH="203040" progId="Equation.DSMT4">
              <p:embed/>
            </p:oleObj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738438" y="2446338"/>
          <a:ext cx="2108200" cy="406400"/>
        </p:xfrm>
        <a:graphic>
          <a:graphicData uri="http://schemas.openxmlformats.org/presentationml/2006/ole">
            <p:oleObj spid="_x0000_s15364" name="Equation" r:id="rId6" imgW="1054080" imgH="203040" progId="Equation.DSMT4">
              <p:embed/>
            </p:oleObj>
          </a:graphicData>
        </a:graphic>
      </p:graphicFrame>
      <p:sp>
        <p:nvSpPr>
          <p:cNvPr id="15370" name="AutoShape 9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4643438" y="2035175"/>
          <a:ext cx="228600" cy="330200"/>
        </p:xfrm>
        <a:graphic>
          <a:graphicData uri="http://schemas.openxmlformats.org/presentationml/2006/ole">
            <p:oleObj spid="_x0000_s15365" name="Equation" r:id="rId8" imgW="114120" imgH="16488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655638" y="2924175"/>
          <a:ext cx="228600" cy="330200"/>
        </p:xfrm>
        <a:graphic>
          <a:graphicData uri="http://schemas.openxmlformats.org/presentationml/2006/ole">
            <p:oleObj spid="_x0000_s15366" name="Equation" r:id="rId9" imgW="114120" imgH="164880" progId="Equation.DSMT4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4703763" y="3786188"/>
          <a:ext cx="228600" cy="330200"/>
        </p:xfrm>
        <a:graphic>
          <a:graphicData uri="http://schemas.openxmlformats.org/presentationml/2006/ole">
            <p:oleObj spid="_x0000_s15367" name="Equation" r:id="rId10" imgW="114120" imgH="164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反函数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作为逆映射的特例，我们有反函数的概念．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: </a:t>
            </a:r>
            <a:r>
              <a:rPr lang="en-US" altLang="zh-CN" i="1" smtClean="0">
                <a:ea typeface="楷体_GB2312"/>
              </a:rPr>
              <a:t>D </a:t>
            </a:r>
            <a:r>
              <a:rPr lang="en-US" altLang="zh-CN" smtClean="0">
                <a:ea typeface="楷体_GB2312"/>
              </a:rPr>
              <a:t>→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是单射，则称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 的逆映射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baseline="30000" smtClean="0">
                <a:ea typeface="楷体_GB2312"/>
              </a:rPr>
              <a:t>−</a:t>
            </a:r>
            <a:r>
              <a:rPr lang="en-US" altLang="zh-CN" baseline="30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: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) → </a:t>
            </a:r>
            <a:r>
              <a:rPr lang="en-US" altLang="zh-CN" i="1" smtClean="0">
                <a:ea typeface="楷体_GB2312"/>
              </a:rPr>
              <a:t>D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为函数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 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反函数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习惯上，总是用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表示自变量，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表示因变量，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因此函数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∈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 的反函数常写作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= 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baseline="30000" smtClean="0">
                <a:solidFill>
                  <a:srgbClr val="FF0000"/>
                </a:solidFill>
                <a:ea typeface="楷体_GB2312"/>
              </a:rPr>
              <a:t>−1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∈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D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说明：</a:t>
            </a:r>
            <a:r>
              <a:rPr lang="zh-CN" altLang="en-US" smtClean="0">
                <a:ea typeface="楷体_GB2312"/>
              </a:rPr>
              <a:t>相对于反函数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baseline="30000" smtClean="0">
                <a:ea typeface="楷体_GB2312"/>
              </a:rPr>
              <a:t>−1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来说，原来的函数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直接函数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1" name="Rectangle 31"/>
          <p:cNvSpPr>
            <a:spLocks noGrp="1"/>
          </p:cNvSpPr>
          <p:nvPr>
            <p:ph type="body" idx="4294967295"/>
          </p:nvPr>
        </p:nvSpPr>
        <p:spPr>
          <a:xfrm>
            <a:off x="457200" y="4991100"/>
            <a:ext cx="8229600" cy="968375"/>
          </a:xfrm>
        </p:spPr>
        <p:txBody>
          <a:bodyPr anchor="b"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在同一坐标平面内，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直接函数与反函数的图形关于直线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对称．</a:t>
            </a:r>
          </a:p>
        </p:txBody>
      </p:sp>
      <p:sp>
        <p:nvSpPr>
          <p:cNvPr id="40962" name="Freeform 2"/>
          <p:cNvSpPr>
            <a:spLocks/>
          </p:cNvSpPr>
          <p:nvPr/>
        </p:nvSpPr>
        <p:spPr bwMode="auto">
          <a:xfrm>
            <a:off x="2620963" y="2954338"/>
            <a:ext cx="2011362" cy="1776412"/>
          </a:xfrm>
          <a:custGeom>
            <a:avLst/>
            <a:gdLst>
              <a:gd name="T0" fmla="*/ 0 w 1392"/>
              <a:gd name="T1" fmla="*/ 2147483647 h 1440"/>
              <a:gd name="T2" fmla="*/ 2147483647 w 1392"/>
              <a:gd name="T3" fmla="*/ 2147483647 h 1440"/>
              <a:gd name="T4" fmla="*/ 2147483647 w 1392"/>
              <a:gd name="T5" fmla="*/ 2147483647 h 1440"/>
              <a:gd name="T6" fmla="*/ 2147483647 w 1392"/>
              <a:gd name="T7" fmla="*/ 2147483647 h 1440"/>
              <a:gd name="T8" fmla="*/ 2147483647 w 1392"/>
              <a:gd name="T9" fmla="*/ 2147483647 h 1440"/>
              <a:gd name="T10" fmla="*/ 2147483647 w 1392"/>
              <a:gd name="T11" fmla="*/ 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3" name="Oval 3"/>
          <p:cNvSpPr>
            <a:spLocks noChangeAspect="1" noChangeArrowheads="1"/>
          </p:cNvSpPr>
          <p:nvPr/>
        </p:nvSpPr>
        <p:spPr bwMode="auto">
          <a:xfrm>
            <a:off x="3252788" y="3800475"/>
            <a:ext cx="107950" cy="1079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1804988" y="2016125"/>
            <a:ext cx="2743200" cy="2743200"/>
          </a:xfrm>
          <a:prstGeom prst="line">
            <a:avLst/>
          </a:prstGeom>
          <a:noFill/>
          <a:ln w="25400">
            <a:solidFill>
              <a:srgbClr val="4D4D4D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Freeform 7"/>
          <p:cNvSpPr>
            <a:spLocks/>
          </p:cNvSpPr>
          <p:nvPr/>
        </p:nvSpPr>
        <p:spPr bwMode="auto">
          <a:xfrm rot="10503608">
            <a:off x="1676400" y="2168525"/>
            <a:ext cx="2011363" cy="1776413"/>
          </a:xfrm>
          <a:custGeom>
            <a:avLst/>
            <a:gdLst>
              <a:gd name="T0" fmla="*/ 0 w 1392"/>
              <a:gd name="T1" fmla="*/ 2147483647 h 1440"/>
              <a:gd name="T2" fmla="*/ 2147483647 w 1392"/>
              <a:gd name="T3" fmla="*/ 2147483647 h 1440"/>
              <a:gd name="T4" fmla="*/ 2147483647 w 1392"/>
              <a:gd name="T5" fmla="*/ 2147483647 h 1440"/>
              <a:gd name="T6" fmla="*/ 2147483647 w 1392"/>
              <a:gd name="T7" fmla="*/ 2147483647 h 1440"/>
              <a:gd name="T8" fmla="*/ 2147483647 w 1392"/>
              <a:gd name="T9" fmla="*/ 2147483647 h 1440"/>
              <a:gd name="T10" fmla="*/ 2147483647 w 1392"/>
              <a:gd name="T11" fmla="*/ 0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1440"/>
                </a:moveTo>
                <a:cubicBezTo>
                  <a:pt x="96" y="1268"/>
                  <a:pt x="192" y="1096"/>
                  <a:pt x="288" y="960"/>
                </a:cubicBezTo>
                <a:cubicBezTo>
                  <a:pt x="384" y="824"/>
                  <a:pt x="472" y="728"/>
                  <a:pt x="576" y="624"/>
                </a:cubicBezTo>
                <a:cubicBezTo>
                  <a:pt x="680" y="520"/>
                  <a:pt x="800" y="424"/>
                  <a:pt x="912" y="336"/>
                </a:cubicBezTo>
                <a:cubicBezTo>
                  <a:pt x="1024" y="248"/>
                  <a:pt x="1168" y="152"/>
                  <a:pt x="1248" y="96"/>
                </a:cubicBezTo>
                <a:cubicBezTo>
                  <a:pt x="1328" y="40"/>
                  <a:pt x="1360" y="16"/>
                  <a:pt x="1392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2" name="Group 8"/>
          <p:cNvGrpSpPr>
            <a:grpSpLocks/>
          </p:cNvGrpSpPr>
          <p:nvPr/>
        </p:nvGrpSpPr>
        <p:grpSpPr bwMode="auto">
          <a:xfrm>
            <a:off x="1743075" y="1635125"/>
            <a:ext cx="4972050" cy="3059113"/>
            <a:chOff x="1098" y="777"/>
            <a:chExt cx="3132" cy="1927"/>
          </a:xfrm>
        </p:grpSpPr>
        <p:sp>
          <p:nvSpPr>
            <p:cNvPr id="20498" name="Line 9"/>
            <p:cNvSpPr>
              <a:spLocks noChangeShapeType="1"/>
            </p:cNvSpPr>
            <p:nvPr/>
          </p:nvSpPr>
          <p:spPr bwMode="auto">
            <a:xfrm>
              <a:off x="1098" y="2496"/>
              <a:ext cx="297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10"/>
            <p:cNvSpPr>
              <a:spLocks noChangeShapeType="1"/>
            </p:cNvSpPr>
            <p:nvPr/>
          </p:nvSpPr>
          <p:spPr bwMode="auto">
            <a:xfrm flipV="1">
              <a:off x="1404" y="825"/>
              <a:ext cx="0" cy="18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4" name="Object 11"/>
            <p:cNvGraphicFramePr>
              <a:graphicFrameLocks noChangeAspect="1"/>
            </p:cNvGraphicFramePr>
            <p:nvPr/>
          </p:nvGraphicFramePr>
          <p:xfrm>
            <a:off x="4080" y="2442"/>
            <a:ext cx="150" cy="159"/>
          </p:xfrm>
          <a:graphic>
            <a:graphicData uri="http://schemas.openxmlformats.org/presentationml/2006/ole">
              <p:oleObj spid="_x0000_s20484" name="公式" r:id="rId3" imgW="126720" imgH="139680" progId="Equation.3">
                <p:embed/>
              </p:oleObj>
            </a:graphicData>
          </a:graphic>
        </p:graphicFrame>
        <p:graphicFrame>
          <p:nvGraphicFramePr>
            <p:cNvPr id="20485" name="Object 12"/>
            <p:cNvGraphicFramePr>
              <a:graphicFrameLocks noChangeAspect="1"/>
            </p:cNvGraphicFramePr>
            <p:nvPr/>
          </p:nvGraphicFramePr>
          <p:xfrm>
            <a:off x="1186" y="777"/>
            <a:ext cx="154" cy="172"/>
          </p:xfrm>
          <a:graphic>
            <a:graphicData uri="http://schemas.openxmlformats.org/presentationml/2006/ole">
              <p:oleObj spid="_x0000_s20485" name="公式" r:id="rId4" imgW="139680" imgH="164880" progId="Equation.3">
                <p:embed/>
              </p:oleObj>
            </a:graphicData>
          </a:graphic>
        </p:graphicFrame>
        <p:graphicFrame>
          <p:nvGraphicFramePr>
            <p:cNvPr id="20486" name="Object 13"/>
            <p:cNvGraphicFramePr>
              <a:graphicFrameLocks noChangeAspect="1"/>
            </p:cNvGraphicFramePr>
            <p:nvPr/>
          </p:nvGraphicFramePr>
          <p:xfrm>
            <a:off x="1248" y="2346"/>
            <a:ext cx="144" cy="159"/>
          </p:xfrm>
          <a:graphic>
            <a:graphicData uri="http://schemas.openxmlformats.org/presentationml/2006/ole">
              <p:oleObj spid="_x0000_s20486" name="公式" r:id="rId5" imgW="228600" imgH="253800" progId="Equation.3">
                <p:embed/>
              </p:oleObj>
            </a:graphicData>
          </a:graphic>
        </p:graphicFrame>
      </p:grp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2725738" y="3254375"/>
            <a:ext cx="550862" cy="576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2408238" y="2822575"/>
          <a:ext cx="939800" cy="339725"/>
        </p:xfrm>
        <a:graphic>
          <a:graphicData uri="http://schemas.openxmlformats.org/presentationml/2006/ole">
            <p:oleObj spid="_x0000_s20482" name="公式" r:id="rId6" imgW="1117440" imgH="406080" progId="Equation.3">
              <p:embed/>
            </p:oleObj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3348038" y="3975100"/>
          <a:ext cx="939800" cy="339725"/>
        </p:xfrm>
        <a:graphic>
          <a:graphicData uri="http://schemas.openxmlformats.org/presentationml/2006/ole">
            <p:oleObj spid="_x0000_s20483" name="公式" r:id="rId7" imgW="1117440" imgH="406080" progId="Equation.3">
              <p:embed/>
            </p:oleObj>
          </a:graphicData>
        </a:graphic>
      </p:graphicFrame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4308475" y="3602038"/>
            <a:ext cx="263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直接函数  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2268538" y="1527175"/>
            <a:ext cx="25669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反函数 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30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en-US" sz="24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4" name="Oval 4"/>
          <p:cNvSpPr>
            <a:spLocks noChangeAspect="1" noChangeArrowheads="1"/>
          </p:cNvSpPr>
          <p:nvPr/>
        </p:nvSpPr>
        <p:spPr bwMode="auto">
          <a:xfrm>
            <a:off x="2703513" y="3219450"/>
            <a:ext cx="107950" cy="1079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en-US" sz="28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97" name="Rectangle 30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直接函数与反函数的图形</a:t>
            </a:r>
            <a:endParaRPr lang="en-US" altLang="zh-CN" smtClean="0">
              <a:effectLst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1" grpId="0" build="p"/>
      <p:bldP spid="40962" grpId="0" animBg="1"/>
      <p:bldP spid="40963" grpId="0" animBg="1"/>
      <p:bldP spid="40966" grpId="0" animBg="1"/>
      <p:bldP spid="40967" grpId="0" animBg="1"/>
      <p:bldP spid="40974" grpId="0" animBg="1"/>
      <p:bldP spid="40983" grpId="0"/>
      <p:bldP spid="40986" grpId="0"/>
      <p:bldP spid="4096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30"/>
          <p:cNvGrpSpPr>
            <a:grpSpLocks/>
          </p:cNvGrpSpPr>
          <p:nvPr/>
        </p:nvGrpSpPr>
        <p:grpSpPr bwMode="auto">
          <a:xfrm>
            <a:off x="7237413" y="3357563"/>
            <a:ext cx="1511300" cy="3022600"/>
            <a:chOff x="4241" y="1888"/>
            <a:chExt cx="952" cy="1904"/>
          </a:xfrm>
        </p:grpSpPr>
        <p:sp>
          <p:nvSpPr>
            <p:cNvPr id="21539" name="Rectangle 31"/>
            <p:cNvSpPr>
              <a:spLocks noChangeArrowheads="1"/>
            </p:cNvSpPr>
            <p:nvPr/>
          </p:nvSpPr>
          <p:spPr bwMode="auto">
            <a:xfrm>
              <a:off x="4241" y="2432"/>
              <a:ext cx="952" cy="1360"/>
            </a:xfrm>
            <a:prstGeom prst="rect">
              <a:avLst/>
            </a:prstGeom>
            <a:noFill/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b="1">
                  <a:cs typeface="Times New Roman" pitchFamily="18" charset="0"/>
                </a:rPr>
                <a:t>实数</a:t>
              </a:r>
              <a:endParaRPr lang="en-US" altLang="zh-CN" b="1">
                <a:cs typeface="Times New Roman" pitchFamily="18" charset="0"/>
              </a:endParaRPr>
            </a:p>
          </p:txBody>
        </p:sp>
        <p:sp>
          <p:nvSpPr>
            <p:cNvPr id="21540" name="Text Box 32"/>
            <p:cNvSpPr txBox="1">
              <a:spLocks noChangeArrowheads="1"/>
            </p:cNvSpPr>
            <p:nvPr/>
          </p:nvSpPr>
          <p:spPr bwMode="auto">
            <a:xfrm>
              <a:off x="4370" y="1888"/>
              <a:ext cx="69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因变量</a:t>
              </a:r>
            </a:p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7524750" y="4579938"/>
            <a:ext cx="936625" cy="144145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0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7627938" y="4670425"/>
            <a:ext cx="576262" cy="576263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15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</a:rPr>
              <a:t>复合函数</a:t>
            </a:r>
            <a:endParaRPr lang="en-US" altLang="zh-CN" smtClean="0">
              <a:ea typeface="楷体_GB231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1844675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已知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，定义域为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i="1" baseline="-25000" smtClean="0">
                <a:ea typeface="楷体_GB2312"/>
              </a:rPr>
              <a:t>g</a:t>
            </a:r>
            <a:r>
              <a:rPr lang="zh-CN" altLang="en-US" smtClean="0">
                <a:ea typeface="楷体_GB2312"/>
              </a:rPr>
              <a:t>，值域为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i="1" baseline="-25000" smtClean="0">
                <a:ea typeface="楷体_GB2312"/>
              </a:rPr>
              <a:t>g</a:t>
            </a:r>
            <a:r>
              <a:rPr lang="zh-CN" altLang="en-US" smtClean="0">
                <a:ea typeface="楷体_GB2312"/>
              </a:rPr>
              <a:t> ，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，定义域为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i="1" baseline="-25000" smtClean="0">
                <a:ea typeface="楷体_GB2312"/>
              </a:rPr>
              <a:t>f </a:t>
            </a:r>
            <a:r>
              <a:rPr lang="zh-CN" altLang="en-US" smtClean="0">
                <a:ea typeface="楷体_GB2312"/>
              </a:rPr>
              <a:t>，值域为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i="1" baseline="-25000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，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                      ，则称函数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)] </a:t>
            </a:r>
            <a:r>
              <a:rPr lang="zh-CN" altLang="en-US" smtClean="0">
                <a:ea typeface="楷体_GB2312"/>
              </a:rPr>
              <a:t>为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复合函数</a:t>
            </a:r>
            <a:r>
              <a:rPr lang="zh-CN" altLang="en-US" smtClean="0">
                <a:ea typeface="楷体_GB2312"/>
              </a:rPr>
              <a:t>．</a:t>
            </a:r>
            <a:endParaRPr lang="zh-CN" altLang="en-US" smtClean="0">
              <a:solidFill>
                <a:srgbClr val="0000FF"/>
              </a:solidFill>
              <a:ea typeface="楷体_GB2312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928688" y="2874963"/>
          <a:ext cx="1701800" cy="482600"/>
        </p:xfrm>
        <a:graphic>
          <a:graphicData uri="http://schemas.openxmlformats.org/presentationml/2006/ole">
            <p:oleObj spid="_x0000_s21506" name="Equation" r:id="rId3" imgW="850680" imgH="241200" progId="Equation.DSMT4">
              <p:embed/>
            </p:oleObj>
          </a:graphicData>
        </a:graphic>
      </p:graphicFrame>
      <p:sp>
        <p:nvSpPr>
          <p:cNvPr id="28687" name="Oval 15"/>
          <p:cNvSpPr>
            <a:spLocks noChangeAspect="1" noChangeArrowheads="1"/>
          </p:cNvSpPr>
          <p:nvPr/>
        </p:nvSpPr>
        <p:spPr bwMode="auto">
          <a:xfrm>
            <a:off x="1116013" y="4652963"/>
            <a:ext cx="1368425" cy="11874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zh-CN" altLang="en-US" sz="2000" b="1" i="1">
                <a:latin typeface="Times New Roman" pitchFamily="18" charset="0"/>
                <a:cs typeface="Times New Roman" pitchFamily="18" charset="0"/>
              </a:rPr>
              <a:t>Ｄ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g</a:t>
            </a:r>
            <a:endParaRPr lang="en-US" altLang="zh-CN" sz="20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8" name="Oval 16"/>
          <p:cNvSpPr>
            <a:spLocks noChangeAspect="1" noChangeArrowheads="1"/>
          </p:cNvSpPr>
          <p:nvPr/>
        </p:nvSpPr>
        <p:spPr bwMode="auto">
          <a:xfrm>
            <a:off x="4321175" y="5078413"/>
            <a:ext cx="1150938" cy="11509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zh-CN" altLang="en-US" sz="2000" b="1" i="1">
                <a:latin typeface="Times New Roman" pitchFamily="18" charset="0"/>
                <a:cs typeface="Times New Roman" pitchFamily="18" charset="0"/>
              </a:rPr>
              <a:t>Ｄ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0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303713" y="4581525"/>
            <a:ext cx="1184275" cy="936625"/>
          </a:xfrm>
          <a:prstGeom prst="ellipse">
            <a:avLst/>
          </a:prstGeom>
          <a:solidFill>
            <a:srgbClr val="FFFF99">
              <a:alpha val="8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r"/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0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1836738" y="5013325"/>
            <a:ext cx="576262" cy="5762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pic>
        <p:nvPicPr>
          <p:cNvPr id="28692" name="Picture 20" descr="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3834"/>
          <a:stretch>
            <a:fillRect/>
          </a:stretch>
        </p:blipFill>
        <p:spPr bwMode="auto">
          <a:xfrm>
            <a:off x="4413250" y="5053013"/>
            <a:ext cx="98107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椭圆 20"/>
          <p:cNvSpPr>
            <a:spLocks noChangeArrowheads="1"/>
          </p:cNvSpPr>
          <p:nvPr/>
        </p:nvSpPr>
        <p:spPr bwMode="auto">
          <a:xfrm>
            <a:off x="7939088" y="4941888"/>
            <a:ext cx="107950" cy="107950"/>
          </a:xfrm>
          <a:prstGeom prst="ellipse">
            <a:avLst/>
          </a:prstGeom>
          <a:solidFill>
            <a:schemeClr val="tx1"/>
          </a:solidFill>
          <a:ln w="55000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1518" name="Group 24"/>
          <p:cNvGrpSpPr>
            <a:grpSpLocks/>
          </p:cNvGrpSpPr>
          <p:nvPr/>
        </p:nvGrpSpPr>
        <p:grpSpPr bwMode="auto">
          <a:xfrm>
            <a:off x="1044575" y="3357563"/>
            <a:ext cx="1511300" cy="3022600"/>
            <a:chOff x="340" y="1888"/>
            <a:chExt cx="952" cy="1904"/>
          </a:xfrm>
        </p:grpSpPr>
        <p:sp>
          <p:nvSpPr>
            <p:cNvPr id="21537" name="Rectangle 25"/>
            <p:cNvSpPr>
              <a:spLocks noChangeArrowheads="1"/>
            </p:cNvSpPr>
            <p:nvPr/>
          </p:nvSpPr>
          <p:spPr bwMode="auto">
            <a:xfrm>
              <a:off x="340" y="2432"/>
              <a:ext cx="952" cy="1360"/>
            </a:xfrm>
            <a:prstGeom prst="rect">
              <a:avLst/>
            </a:prstGeom>
            <a:noFill/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实数</a:t>
              </a:r>
            </a:p>
          </p:txBody>
        </p:sp>
        <p:sp>
          <p:nvSpPr>
            <p:cNvPr id="21538" name="Text Box 26"/>
            <p:cNvSpPr txBox="1">
              <a:spLocks noChangeArrowheads="1"/>
            </p:cNvSpPr>
            <p:nvPr/>
          </p:nvSpPr>
          <p:spPr bwMode="auto">
            <a:xfrm>
              <a:off x="469" y="1888"/>
              <a:ext cx="695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自变量</a:t>
              </a:r>
            </a:p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21519" name="Group 27"/>
          <p:cNvGrpSpPr>
            <a:grpSpLocks/>
          </p:cNvGrpSpPr>
          <p:nvPr/>
        </p:nvGrpSpPr>
        <p:grpSpPr bwMode="auto">
          <a:xfrm>
            <a:off x="4140200" y="3357563"/>
            <a:ext cx="1511300" cy="3024187"/>
            <a:chOff x="2153" y="1888"/>
            <a:chExt cx="952" cy="1905"/>
          </a:xfrm>
        </p:grpSpPr>
        <p:sp>
          <p:nvSpPr>
            <p:cNvPr id="21535" name="Rectangle 28"/>
            <p:cNvSpPr>
              <a:spLocks noChangeArrowheads="1"/>
            </p:cNvSpPr>
            <p:nvPr/>
          </p:nvSpPr>
          <p:spPr bwMode="auto">
            <a:xfrm>
              <a:off x="2153" y="2433"/>
              <a:ext cx="952" cy="1360"/>
            </a:xfrm>
            <a:prstGeom prst="rect">
              <a:avLst/>
            </a:prstGeom>
            <a:noFill/>
            <a:ln w="25400">
              <a:solidFill>
                <a:srgbClr val="4D4D4D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b="1">
                  <a:cs typeface="Times New Roman" pitchFamily="18" charset="0"/>
                </a:rPr>
                <a:t>实数</a:t>
              </a:r>
              <a:endParaRPr lang="en-US" altLang="zh-CN" b="1">
                <a:cs typeface="Times New Roman" pitchFamily="18" charset="0"/>
              </a:endParaRPr>
            </a:p>
          </p:txBody>
        </p:sp>
        <p:sp>
          <p:nvSpPr>
            <p:cNvPr id="21536" name="Text Box 29"/>
            <p:cNvSpPr txBox="1">
              <a:spLocks noChangeArrowheads="1"/>
            </p:cNvSpPr>
            <p:nvPr/>
          </p:nvSpPr>
          <p:spPr bwMode="auto">
            <a:xfrm>
              <a:off x="2185" y="1888"/>
              <a:ext cx="8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中间变量</a:t>
              </a:r>
            </a:p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971550" y="3357563"/>
            <a:ext cx="165735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4067175" y="3357563"/>
            <a:ext cx="165735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7164388" y="3357563"/>
            <a:ext cx="165735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5" name="椭圆 20"/>
          <p:cNvSpPr/>
          <p:nvPr/>
        </p:nvSpPr>
        <p:spPr>
          <a:xfrm>
            <a:off x="4897438" y="56610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20"/>
          <p:cNvSpPr>
            <a:spLocks noChangeArrowheads="1"/>
          </p:cNvSpPr>
          <p:nvPr/>
        </p:nvSpPr>
        <p:spPr bwMode="auto">
          <a:xfrm>
            <a:off x="8029575" y="5661025"/>
            <a:ext cx="107950" cy="107950"/>
          </a:xfrm>
          <a:prstGeom prst="ellipse">
            <a:avLst/>
          </a:prstGeom>
          <a:solidFill>
            <a:schemeClr val="tx1"/>
          </a:solidFill>
          <a:ln w="55000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8714" name="AutoShape 42"/>
          <p:cNvCxnSpPr>
            <a:cxnSpLocks noChangeShapeType="1"/>
          </p:cNvCxnSpPr>
          <p:nvPr/>
        </p:nvCxnSpPr>
        <p:spPr bwMode="auto">
          <a:xfrm>
            <a:off x="5005388" y="5715000"/>
            <a:ext cx="302418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6300788" y="4221163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3163888" y="42211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2275" y="48339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椭圆 20"/>
          <p:cNvSpPr/>
          <p:nvPr/>
        </p:nvSpPr>
        <p:spPr>
          <a:xfrm>
            <a:off x="4751388" y="48339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9968" name="AutoShape 32"/>
          <p:cNvCxnSpPr>
            <a:cxnSpLocks noChangeShapeType="1"/>
            <a:stCxn id="21" idx="6"/>
            <a:endCxn id="4" idx="2"/>
          </p:cNvCxnSpPr>
          <p:nvPr/>
        </p:nvCxnSpPr>
        <p:spPr bwMode="auto">
          <a:xfrm>
            <a:off x="1800225" y="4887913"/>
            <a:ext cx="29511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sp>
        <p:nvSpPr>
          <p:cNvPr id="2" name="椭圆 20"/>
          <p:cNvSpPr/>
          <p:nvPr/>
        </p:nvSpPr>
        <p:spPr>
          <a:xfrm>
            <a:off x="2070100" y="52466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20"/>
          <p:cNvSpPr/>
          <p:nvPr/>
        </p:nvSpPr>
        <p:spPr>
          <a:xfrm>
            <a:off x="4859338" y="524668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9971" name="AutoShape 35"/>
          <p:cNvCxnSpPr>
            <a:cxnSpLocks noChangeShapeType="1"/>
          </p:cNvCxnSpPr>
          <p:nvPr/>
        </p:nvCxnSpPr>
        <p:spPr bwMode="auto">
          <a:xfrm>
            <a:off x="2178050" y="5300663"/>
            <a:ext cx="26812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cxnSp>
        <p:nvCxnSpPr>
          <p:cNvPr id="39972" name="AutoShape 36"/>
          <p:cNvCxnSpPr>
            <a:cxnSpLocks noChangeShapeType="1"/>
            <a:endCxn id="3" idx="2"/>
          </p:cNvCxnSpPr>
          <p:nvPr/>
        </p:nvCxnSpPr>
        <p:spPr bwMode="auto">
          <a:xfrm flipV="1">
            <a:off x="4951413" y="4995863"/>
            <a:ext cx="2987675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0" grpId="0" animBg="1"/>
      <p:bldP spid="28717" grpId="0" animBg="1"/>
      <p:bldP spid="28687" grpId="0" animBg="1"/>
      <p:bldP spid="28688" grpId="0" animBg="1"/>
      <p:bldP spid="28689" grpId="0" animBg="1"/>
      <p:bldP spid="28691" grpId="0" animBg="1"/>
      <p:bldP spid="3" grpId="0" animBg="1"/>
      <p:bldP spid="28705" grpId="0" animBg="1"/>
      <p:bldP spid="28706" grpId="0" animBg="1"/>
      <p:bldP spid="28707" grpId="0" animBg="1"/>
      <p:bldP spid="5" grpId="0" animBg="1"/>
      <p:bldP spid="6" grpId="0" animBg="1"/>
      <p:bldP spid="28715" grpId="0"/>
      <p:bldP spid="28716" grpId="0"/>
      <p:bldP spid="21" grpId="0" animBg="1"/>
      <p:bldP spid="4" grpId="0" animBg="1"/>
      <p:bldP spid="2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函数的四则运算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286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给定函数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、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，定义域分别为为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i="1" baseline="-25000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和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i="1" baseline="-25000" smtClean="0">
                <a:ea typeface="楷体_GB2312"/>
              </a:rPr>
              <a:t>g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                              ，则可以定义：</a:t>
            </a:r>
          </a:p>
          <a:p>
            <a:pPr eaLnBrk="1" hangingPunct="1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和（差）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积</a:t>
            </a:r>
          </a:p>
          <a:p>
            <a:pPr eaLnBrk="1" hangingPunct="1"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  <a:ea typeface="楷体_GB231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商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971550" y="2009775"/>
          <a:ext cx="2286000" cy="482600"/>
        </p:xfrm>
        <a:graphic>
          <a:graphicData uri="http://schemas.openxmlformats.org/presentationml/2006/ole">
            <p:oleObj spid="_x0000_s24578" name="Equation" r:id="rId3" imgW="1143000" imgH="2412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008188" y="2847975"/>
          <a:ext cx="4292600" cy="508000"/>
        </p:xfrm>
        <a:graphic>
          <a:graphicData uri="http://schemas.openxmlformats.org/presentationml/2006/ole">
            <p:oleObj spid="_x0000_s24579" name="Equation" r:id="rId4" imgW="2145960" imgH="2538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008188" y="3640138"/>
          <a:ext cx="4038600" cy="508000"/>
        </p:xfrm>
        <a:graphic>
          <a:graphicData uri="http://schemas.openxmlformats.org/presentationml/2006/ole">
            <p:oleObj spid="_x0000_s24580" name="Equation" r:id="rId5" imgW="2019240" imgH="25380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008188" y="4360863"/>
          <a:ext cx="5867400" cy="939800"/>
        </p:xfrm>
        <a:graphic>
          <a:graphicData uri="http://schemas.openxmlformats.org/presentationml/2006/ole">
            <p:oleObj spid="_x0000_s24581" name="Equation" r:id="rId6" imgW="2933640" imgH="469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基本初等函数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幂函数</a:t>
            </a:r>
          </a:p>
          <a:p>
            <a:r>
              <a:rPr lang="zh-CN" altLang="en-US" smtClean="0">
                <a:ea typeface="楷体_GB2312"/>
              </a:rPr>
              <a:t>指数函数</a:t>
            </a:r>
          </a:p>
          <a:p>
            <a:r>
              <a:rPr lang="zh-CN" altLang="en-US" smtClean="0">
                <a:ea typeface="楷体_GB2312"/>
              </a:rPr>
              <a:t>对数函数</a:t>
            </a:r>
          </a:p>
          <a:p>
            <a:r>
              <a:rPr lang="zh-CN" altLang="en-US" smtClean="0">
                <a:ea typeface="楷体_GB2312"/>
              </a:rPr>
              <a:t>三角函数</a:t>
            </a: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  <a:hlinkClick r:id="rId4" action="ppaction://hlinksldjump"/>
              </a:rPr>
              <a:t>反三角函数</a:t>
            </a: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常数（函数）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47875" y="2843213"/>
            <a:ext cx="4743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tan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cot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csc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84425" y="3273425"/>
            <a:ext cx="499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arcsin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arccos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arctan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arccot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>
              <a:cs typeface="Times New Roman" pitchFamily="18" charset="0"/>
            </a:endParaRPr>
          </a:p>
        </p:txBody>
      </p:sp>
      <p:graphicFrame>
        <p:nvGraphicFramePr>
          <p:cNvPr id="6" name="Object 39"/>
          <p:cNvGraphicFramePr>
            <a:graphicFrameLocks noChangeAspect="1"/>
          </p:cNvGraphicFramePr>
          <p:nvPr/>
        </p:nvGraphicFramePr>
        <p:xfrm>
          <a:off x="6659563" y="765175"/>
          <a:ext cx="1701800" cy="812800"/>
        </p:xfrm>
        <a:graphic>
          <a:graphicData uri="http://schemas.openxmlformats.org/presentationml/2006/ole">
            <p:oleObj spid="_x0000_s25602" name="Equation" r:id="rId5" imgW="850680" imgH="406080" progId="Equation.DSMT4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6659563" y="1700213"/>
          <a:ext cx="1676400" cy="812800"/>
        </p:xfrm>
        <a:graphic>
          <a:graphicData uri="http://schemas.openxmlformats.org/presentationml/2006/ole">
            <p:oleObj spid="_x0000_s25603" name="Equation" r:id="rId6" imgW="8380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1" name="Picture 4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5311775"/>
            <a:ext cx="41814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857875" y="2055813"/>
            <a:ext cx="28289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单调区间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5857875" y="3063875"/>
            <a:ext cx="28289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单调上升</a:t>
            </a:r>
          </a:p>
        </p:txBody>
      </p:sp>
      <p:sp>
        <p:nvSpPr>
          <p:cNvPr id="26634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正弦函数和反正弦函数</a:t>
            </a:r>
            <a:r>
              <a:rPr lang="zh-CN" altLang="en-US" sz="2000" smtClean="0">
                <a:solidFill>
                  <a:srgbClr val="0000FF"/>
                </a:solidFill>
                <a:effectLst/>
                <a:ea typeface="楷体_GB2312"/>
              </a:rPr>
              <a:t>（课本</a:t>
            </a:r>
            <a:r>
              <a:rPr lang="en-US" altLang="zh-CN" sz="2000" smtClean="0">
                <a:solidFill>
                  <a:srgbClr val="0000FF"/>
                </a:solidFill>
                <a:effectLst/>
                <a:ea typeface="楷体_GB2312"/>
              </a:rPr>
              <a:t>P.2</a:t>
            </a:r>
            <a:r>
              <a:rPr lang="zh-CN" altLang="en-US" sz="2000" smtClean="0">
                <a:solidFill>
                  <a:srgbClr val="0000FF"/>
                </a:solidFill>
                <a:effectLst/>
                <a:ea typeface="楷体_GB2312"/>
              </a:rPr>
              <a:t>倒数第</a:t>
            </a:r>
            <a:r>
              <a:rPr lang="en-US" altLang="zh-CN" sz="2000" smtClean="0">
                <a:solidFill>
                  <a:srgbClr val="0000FF"/>
                </a:solidFill>
                <a:effectLst/>
                <a:ea typeface="楷体_GB2312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effectLst/>
                <a:ea typeface="楷体_GB2312"/>
              </a:rPr>
              <a:t>行）</a:t>
            </a:r>
            <a:endParaRPr lang="zh-CN" altLang="en-US" smtClean="0">
              <a:solidFill>
                <a:srgbClr val="0000FF"/>
              </a:solidFill>
              <a:effectLst/>
              <a:ea typeface="楷体_GB231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922588" y="2411413"/>
          <a:ext cx="298450" cy="298450"/>
        </p:xfrm>
        <a:graphic>
          <a:graphicData uri="http://schemas.openxmlformats.org/presentationml/2006/ole">
            <p:oleObj spid="_x0000_s26626" name="Equation" r:id="rId4" imgW="164880" imgH="164880" progId="Equation.DSMT4">
              <p:embed/>
            </p:oleObj>
          </a:graphicData>
        </a:graphic>
      </p:graphicFrame>
      <p:graphicFrame>
        <p:nvGraphicFramePr>
          <p:cNvPr id="2" name="Object 36"/>
          <p:cNvGraphicFramePr>
            <a:graphicFrameLocks noChangeAspect="1"/>
          </p:cNvGraphicFramePr>
          <p:nvPr/>
        </p:nvGraphicFramePr>
        <p:xfrm>
          <a:off x="4611688" y="2330450"/>
          <a:ext cx="777875" cy="457200"/>
        </p:xfrm>
        <a:graphic>
          <a:graphicData uri="http://schemas.openxmlformats.org/presentationml/2006/ole">
            <p:oleObj spid="_x0000_s26627" name="Equation" r:id="rId5" imgW="431640" imgH="253800" progId="Equation.DSMT4">
              <p:embed/>
            </p:oleObj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2682875" y="3338513"/>
          <a:ext cx="777875" cy="457200"/>
        </p:xfrm>
        <a:graphic>
          <a:graphicData uri="http://schemas.openxmlformats.org/presentationml/2006/ole">
            <p:oleObj spid="_x0000_s26628" name="Equation" r:id="rId6" imgW="431640" imgH="253800" progId="Equation.DSMT4">
              <p:embed/>
            </p:oleObj>
          </a:graphicData>
        </a:graphic>
      </p:graphicFrame>
      <p:graphicFrame>
        <p:nvGraphicFramePr>
          <p:cNvPr id="5" name="Object 38"/>
          <p:cNvGraphicFramePr>
            <a:graphicFrameLocks noChangeAspect="1"/>
          </p:cNvGraphicFramePr>
          <p:nvPr/>
        </p:nvGraphicFramePr>
        <p:xfrm>
          <a:off x="4440238" y="3167063"/>
          <a:ext cx="1119187" cy="800100"/>
        </p:xfrm>
        <a:graphic>
          <a:graphicData uri="http://schemas.openxmlformats.org/presentationml/2006/ole">
            <p:oleObj spid="_x0000_s26629" name="Equation" r:id="rId7" imgW="622080" imgH="444240" progId="Equation.DSMT4">
              <p:embed/>
            </p:oleObj>
          </a:graphicData>
        </a:graphic>
      </p:graphicFrame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8550" y="4292600"/>
            <a:ext cx="250825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8550" y="4292600"/>
            <a:ext cx="250825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8550" y="4292600"/>
            <a:ext cx="250825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39"/>
          <p:cNvGraphicFramePr>
            <a:graphicFrameLocks noChangeAspect="1"/>
          </p:cNvGraphicFramePr>
          <p:nvPr/>
        </p:nvGraphicFramePr>
        <p:xfrm>
          <a:off x="6007100" y="2405063"/>
          <a:ext cx="2530475" cy="666750"/>
        </p:xfrm>
        <a:graphic>
          <a:graphicData uri="http://schemas.openxmlformats.org/presentationml/2006/ole">
            <p:oleObj spid="_x0000_s26630" name="Equation" r:id="rId11" imgW="1688760" imgH="444240" progId="Equation.DSMT4">
              <p:embed/>
            </p:oleObj>
          </a:graphicData>
        </a:graphic>
      </p:graphicFrame>
      <p:grpSp>
        <p:nvGrpSpPr>
          <p:cNvPr id="7" name="组合 25"/>
          <p:cNvGrpSpPr>
            <a:grpSpLocks/>
          </p:cNvGrpSpPr>
          <p:nvPr/>
        </p:nvGrpSpPr>
        <p:grpSpPr bwMode="auto">
          <a:xfrm>
            <a:off x="2684463" y="5394325"/>
            <a:ext cx="1143000" cy="690563"/>
            <a:chOff x="2699864" y="5379340"/>
            <a:chExt cx="1143008" cy="690564"/>
          </a:xfrm>
        </p:grpSpPr>
        <p:pic>
          <p:nvPicPr>
            <p:cNvPr id="26662" name="图片 24" descr="1.jpg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333" r="36333" b="27499"/>
            <a:stretch>
              <a:fillRect/>
            </a:stretch>
          </p:blipFill>
          <p:spPr bwMode="auto">
            <a:xfrm>
              <a:off x="2699864" y="5379340"/>
              <a:ext cx="1143008" cy="690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椭圆 21"/>
            <p:cNvSpPr/>
            <p:nvPr/>
          </p:nvSpPr>
          <p:spPr>
            <a:xfrm>
              <a:off x="3771433" y="5379340"/>
              <a:ext cx="71439" cy="68263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699864" y="6001641"/>
              <a:ext cx="71437" cy="68263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6639" name="矩形 16"/>
          <p:cNvSpPr>
            <a:spLocks noChangeArrowheads="1"/>
          </p:cNvSpPr>
          <p:nvPr/>
        </p:nvSpPr>
        <p:spPr bwMode="auto">
          <a:xfrm>
            <a:off x="2820988" y="4857750"/>
            <a:ext cx="795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920038" y="5000625"/>
            <a:ext cx="795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sin(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896100" y="4500563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arcsin(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642" name="Group 100"/>
          <p:cNvGrpSpPr>
            <a:grpSpLocks/>
          </p:cNvGrpSpPr>
          <p:nvPr/>
        </p:nvGrpSpPr>
        <p:grpSpPr bwMode="auto">
          <a:xfrm>
            <a:off x="457200" y="1481138"/>
            <a:ext cx="8229600" cy="2590800"/>
            <a:chOff x="288" y="933"/>
            <a:chExt cx="5184" cy="1632"/>
          </a:xfrm>
        </p:grpSpPr>
        <p:sp>
          <p:nvSpPr>
            <p:cNvPr id="26643" name="Rectangle 101"/>
            <p:cNvSpPr>
              <a:spLocks noChangeArrowheads="1"/>
            </p:cNvSpPr>
            <p:nvPr/>
          </p:nvSpPr>
          <p:spPr bwMode="auto">
            <a:xfrm>
              <a:off x="288" y="933"/>
              <a:ext cx="972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函数</a:t>
              </a:r>
            </a:p>
          </p:txBody>
        </p:sp>
        <p:sp>
          <p:nvSpPr>
            <p:cNvPr id="26644" name="Rectangle 102"/>
            <p:cNvSpPr>
              <a:spLocks noChangeArrowheads="1"/>
            </p:cNvSpPr>
            <p:nvPr/>
          </p:nvSpPr>
          <p:spPr bwMode="auto">
            <a:xfrm>
              <a:off x="1260" y="933"/>
              <a:ext cx="135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定义域</a:t>
              </a:r>
            </a:p>
          </p:txBody>
        </p:sp>
        <p:sp>
          <p:nvSpPr>
            <p:cNvPr id="26645" name="Rectangle 103"/>
            <p:cNvSpPr>
              <a:spLocks noChangeArrowheads="1"/>
            </p:cNvSpPr>
            <p:nvPr/>
          </p:nvSpPr>
          <p:spPr bwMode="auto">
            <a:xfrm>
              <a:off x="2610" y="933"/>
              <a:ext cx="1080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值域</a:t>
              </a:r>
            </a:p>
          </p:txBody>
        </p:sp>
        <p:sp>
          <p:nvSpPr>
            <p:cNvPr id="26646" name="Rectangle 104"/>
            <p:cNvSpPr>
              <a:spLocks noChangeArrowheads="1"/>
            </p:cNvSpPr>
            <p:nvPr/>
          </p:nvSpPr>
          <p:spPr bwMode="auto">
            <a:xfrm>
              <a:off x="3690" y="933"/>
              <a:ext cx="1782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单调性</a:t>
              </a:r>
            </a:p>
          </p:txBody>
        </p:sp>
        <p:sp>
          <p:nvSpPr>
            <p:cNvPr id="26647" name="Rectangle 105"/>
            <p:cNvSpPr>
              <a:spLocks noChangeArrowheads="1"/>
            </p:cNvSpPr>
            <p:nvPr/>
          </p:nvSpPr>
          <p:spPr bwMode="auto">
            <a:xfrm>
              <a:off x="288" y="1295"/>
              <a:ext cx="972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sin(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8" name="Rectangle 106"/>
            <p:cNvSpPr>
              <a:spLocks noChangeArrowheads="1"/>
            </p:cNvSpPr>
            <p:nvPr/>
          </p:nvSpPr>
          <p:spPr bwMode="auto">
            <a:xfrm>
              <a:off x="1260" y="1295"/>
              <a:ext cx="1350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49" name="Rectangle 107"/>
            <p:cNvSpPr>
              <a:spLocks noChangeArrowheads="1"/>
            </p:cNvSpPr>
            <p:nvPr/>
          </p:nvSpPr>
          <p:spPr bwMode="auto">
            <a:xfrm>
              <a:off x="2610" y="1295"/>
              <a:ext cx="1080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50" name="Rectangle 108"/>
            <p:cNvSpPr>
              <a:spLocks noChangeArrowheads="1"/>
            </p:cNvSpPr>
            <p:nvPr/>
          </p:nvSpPr>
          <p:spPr bwMode="auto">
            <a:xfrm>
              <a:off x="288" y="1930"/>
              <a:ext cx="972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arcsin(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51" name="Rectangle 109"/>
            <p:cNvSpPr>
              <a:spLocks noChangeArrowheads="1"/>
            </p:cNvSpPr>
            <p:nvPr/>
          </p:nvSpPr>
          <p:spPr bwMode="auto">
            <a:xfrm>
              <a:off x="1260" y="1930"/>
              <a:ext cx="1350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52" name="Rectangle 110"/>
            <p:cNvSpPr>
              <a:spLocks noChangeArrowheads="1"/>
            </p:cNvSpPr>
            <p:nvPr/>
          </p:nvSpPr>
          <p:spPr bwMode="auto">
            <a:xfrm>
              <a:off x="2610" y="1930"/>
              <a:ext cx="1080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53" name="Line 111"/>
            <p:cNvSpPr>
              <a:spLocks noChangeShapeType="1"/>
            </p:cNvSpPr>
            <p:nvPr/>
          </p:nvSpPr>
          <p:spPr bwMode="auto">
            <a:xfrm>
              <a:off x="1260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Line 112"/>
            <p:cNvSpPr>
              <a:spLocks noChangeShapeType="1"/>
            </p:cNvSpPr>
            <p:nvPr/>
          </p:nvSpPr>
          <p:spPr bwMode="auto">
            <a:xfrm>
              <a:off x="2610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113"/>
            <p:cNvSpPr>
              <a:spLocks noChangeShapeType="1"/>
            </p:cNvSpPr>
            <p:nvPr/>
          </p:nvSpPr>
          <p:spPr bwMode="auto">
            <a:xfrm>
              <a:off x="3690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114"/>
            <p:cNvSpPr>
              <a:spLocks noChangeShapeType="1"/>
            </p:cNvSpPr>
            <p:nvPr/>
          </p:nvSpPr>
          <p:spPr bwMode="auto">
            <a:xfrm>
              <a:off x="288" y="129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115"/>
            <p:cNvSpPr>
              <a:spLocks noChangeShapeType="1"/>
            </p:cNvSpPr>
            <p:nvPr/>
          </p:nvSpPr>
          <p:spPr bwMode="auto">
            <a:xfrm>
              <a:off x="288" y="1930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116"/>
            <p:cNvSpPr>
              <a:spLocks noChangeShapeType="1"/>
            </p:cNvSpPr>
            <p:nvPr/>
          </p:nvSpPr>
          <p:spPr bwMode="auto">
            <a:xfrm>
              <a:off x="288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117"/>
            <p:cNvSpPr>
              <a:spLocks noChangeShapeType="1"/>
            </p:cNvSpPr>
            <p:nvPr/>
          </p:nvSpPr>
          <p:spPr bwMode="auto">
            <a:xfrm>
              <a:off x="5472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118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119"/>
            <p:cNvSpPr>
              <a:spLocks noChangeShapeType="1"/>
            </p:cNvSpPr>
            <p:nvPr/>
          </p:nvSpPr>
          <p:spPr bwMode="auto">
            <a:xfrm>
              <a:off x="288" y="256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6238" y="4292600"/>
            <a:ext cx="1920875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6238" y="4292600"/>
            <a:ext cx="1920875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6963" y="4291013"/>
            <a:ext cx="2470150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5311775"/>
            <a:ext cx="41814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5857875" y="2055813"/>
            <a:ext cx="28289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单调区间</a:t>
            </a: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5857875" y="3063875"/>
            <a:ext cx="28289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单调下降</a:t>
            </a:r>
          </a:p>
        </p:txBody>
      </p:sp>
      <p:sp>
        <p:nvSpPr>
          <p:cNvPr id="27661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余弦函数和反余弦函数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922588" y="2411413"/>
          <a:ext cx="298450" cy="298450"/>
        </p:xfrm>
        <a:graphic>
          <a:graphicData uri="http://schemas.openxmlformats.org/presentationml/2006/ole">
            <p:oleObj spid="_x0000_s27650" name="Equation" r:id="rId7" imgW="164880" imgH="1648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611688" y="2330450"/>
          <a:ext cx="777875" cy="457200"/>
        </p:xfrm>
        <a:graphic>
          <a:graphicData uri="http://schemas.openxmlformats.org/presentationml/2006/ole">
            <p:oleObj spid="_x0000_s27651" name="Equation" r:id="rId8" imgW="431640" imgH="2538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682875" y="3338513"/>
          <a:ext cx="777875" cy="457200"/>
        </p:xfrm>
        <a:graphic>
          <a:graphicData uri="http://schemas.openxmlformats.org/presentationml/2006/ole">
            <p:oleObj spid="_x0000_s27652" name="Equation" r:id="rId9" imgW="431640" imgH="253800" progId="Equation.DSMT4">
              <p:embed/>
            </p:oleObj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4657725" y="3338513"/>
          <a:ext cx="687388" cy="458787"/>
        </p:xfrm>
        <a:graphic>
          <a:graphicData uri="http://schemas.openxmlformats.org/presentationml/2006/ole">
            <p:oleObj spid="_x0000_s27653" name="Equation" r:id="rId10" imgW="380880" imgH="2538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272213" y="2547938"/>
          <a:ext cx="1998662" cy="381000"/>
        </p:xfrm>
        <a:graphic>
          <a:graphicData uri="http://schemas.openxmlformats.org/presentationml/2006/ole">
            <p:oleObj spid="_x0000_s27654" name="Equation" r:id="rId11" imgW="1333440" imgH="253800" progId="Equation.DSMT4">
              <p:embed/>
            </p:oleObj>
          </a:graphicData>
        </a:graphic>
      </p:graphicFrame>
      <p:grpSp>
        <p:nvGrpSpPr>
          <p:cNvPr id="7" name="组合 23"/>
          <p:cNvGrpSpPr>
            <a:grpSpLocks/>
          </p:cNvGrpSpPr>
          <p:nvPr/>
        </p:nvGrpSpPr>
        <p:grpSpPr bwMode="auto">
          <a:xfrm>
            <a:off x="3214688" y="5414963"/>
            <a:ext cx="1050925" cy="676275"/>
            <a:chOff x="3214678" y="5414516"/>
            <a:chExt cx="1051560" cy="676656"/>
          </a:xfrm>
        </p:grpSpPr>
        <p:pic>
          <p:nvPicPr>
            <p:cNvPr id="27687" name="Picture 8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14678" y="5414516"/>
              <a:ext cx="1051560" cy="676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椭圆 12"/>
            <p:cNvSpPr/>
            <p:nvPr/>
          </p:nvSpPr>
          <p:spPr>
            <a:xfrm flipV="1">
              <a:off x="3214678" y="5414516"/>
              <a:ext cx="63538" cy="68300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flipV="1">
              <a:off x="4202700" y="6022871"/>
              <a:ext cx="63538" cy="68301"/>
            </a:xfrm>
            <a:prstGeom prst="ellipse">
              <a:avLst/>
            </a:prstGeom>
            <a:solidFill>
              <a:srgbClr val="FF0000"/>
            </a:solidFill>
            <a:ln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7663" name="矩形 19"/>
          <p:cNvSpPr>
            <a:spLocks noChangeArrowheads="1"/>
          </p:cNvSpPr>
          <p:nvPr/>
        </p:nvSpPr>
        <p:spPr bwMode="auto">
          <a:xfrm>
            <a:off x="2820988" y="4857750"/>
            <a:ext cx="825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929438" y="6286500"/>
            <a:ext cx="8239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cos(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143500" y="4500563"/>
            <a:ext cx="1174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arccos(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666" name="Group 46"/>
          <p:cNvGrpSpPr>
            <a:grpSpLocks/>
          </p:cNvGrpSpPr>
          <p:nvPr/>
        </p:nvGrpSpPr>
        <p:grpSpPr bwMode="auto">
          <a:xfrm>
            <a:off x="457200" y="1484313"/>
            <a:ext cx="8229600" cy="2587625"/>
            <a:chOff x="288" y="935"/>
            <a:chExt cx="5184" cy="1630"/>
          </a:xfrm>
        </p:grpSpPr>
        <p:sp>
          <p:nvSpPr>
            <p:cNvPr id="27667" name="Line 47"/>
            <p:cNvSpPr>
              <a:spLocks noChangeShapeType="1"/>
            </p:cNvSpPr>
            <p:nvPr/>
          </p:nvSpPr>
          <p:spPr bwMode="auto">
            <a:xfrm>
              <a:off x="5472" y="935"/>
              <a:ext cx="0" cy="163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68" name="Group 48"/>
            <p:cNvGrpSpPr>
              <a:grpSpLocks/>
            </p:cNvGrpSpPr>
            <p:nvPr/>
          </p:nvGrpSpPr>
          <p:grpSpPr bwMode="auto">
            <a:xfrm>
              <a:off x="288" y="935"/>
              <a:ext cx="5184" cy="1630"/>
              <a:chOff x="288" y="935"/>
              <a:chExt cx="5184" cy="1630"/>
            </a:xfrm>
          </p:grpSpPr>
          <p:sp>
            <p:nvSpPr>
              <p:cNvPr id="27669" name="Line 49"/>
              <p:cNvSpPr>
                <a:spLocks noChangeShapeType="1"/>
              </p:cNvSpPr>
              <p:nvPr/>
            </p:nvSpPr>
            <p:spPr bwMode="auto">
              <a:xfrm>
                <a:off x="288" y="1930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Rectangle 50"/>
              <p:cNvSpPr>
                <a:spLocks noChangeArrowheads="1"/>
              </p:cNvSpPr>
              <p:nvPr/>
            </p:nvSpPr>
            <p:spPr bwMode="auto">
              <a:xfrm>
                <a:off x="288" y="935"/>
                <a:ext cx="97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函数</a:t>
                </a:r>
              </a:p>
            </p:txBody>
          </p:sp>
          <p:sp>
            <p:nvSpPr>
              <p:cNvPr id="27671" name="Rectangle 51"/>
              <p:cNvSpPr>
                <a:spLocks noChangeArrowheads="1"/>
              </p:cNvSpPr>
              <p:nvPr/>
            </p:nvSpPr>
            <p:spPr bwMode="auto">
              <a:xfrm>
                <a:off x="1260" y="935"/>
                <a:ext cx="135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定义域</a:t>
                </a:r>
              </a:p>
            </p:txBody>
          </p:sp>
          <p:sp>
            <p:nvSpPr>
              <p:cNvPr id="27672" name="Rectangle 52"/>
              <p:cNvSpPr>
                <a:spLocks noChangeArrowheads="1"/>
              </p:cNvSpPr>
              <p:nvPr/>
            </p:nvSpPr>
            <p:spPr bwMode="auto">
              <a:xfrm>
                <a:off x="2610" y="935"/>
                <a:ext cx="108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值域</a:t>
                </a:r>
              </a:p>
            </p:txBody>
          </p:sp>
          <p:sp>
            <p:nvSpPr>
              <p:cNvPr id="27673" name="Rectangle 53"/>
              <p:cNvSpPr>
                <a:spLocks noChangeArrowheads="1"/>
              </p:cNvSpPr>
              <p:nvPr/>
            </p:nvSpPr>
            <p:spPr bwMode="auto">
              <a:xfrm>
                <a:off x="3690" y="935"/>
                <a:ext cx="1782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latin typeface="Times New Roman" pitchFamily="18" charset="0"/>
                    <a:cs typeface="Times New Roman" pitchFamily="18" charset="0"/>
                  </a:rPr>
                  <a:t>单调性</a:t>
                </a:r>
              </a:p>
            </p:txBody>
          </p:sp>
          <p:sp>
            <p:nvSpPr>
              <p:cNvPr id="27674" name="Rectangle 54"/>
              <p:cNvSpPr>
                <a:spLocks noChangeArrowheads="1"/>
              </p:cNvSpPr>
              <p:nvPr/>
            </p:nvSpPr>
            <p:spPr bwMode="auto">
              <a:xfrm>
                <a:off x="288" y="1295"/>
                <a:ext cx="972" cy="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cs typeface="Times New Roman" pitchFamily="18" charset="0"/>
                  </a:rPr>
                  <a:t>cos(</a:t>
                </a:r>
                <a:r>
                  <a:rPr lang="en-US" altLang="zh-CN" sz="24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400" b="1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75" name="Rectangle 55"/>
              <p:cNvSpPr>
                <a:spLocks noChangeArrowheads="1"/>
              </p:cNvSpPr>
              <p:nvPr/>
            </p:nvSpPr>
            <p:spPr bwMode="auto">
              <a:xfrm>
                <a:off x="1260" y="1295"/>
                <a:ext cx="1350" cy="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76" name="Rectangle 56"/>
              <p:cNvSpPr>
                <a:spLocks noChangeArrowheads="1"/>
              </p:cNvSpPr>
              <p:nvPr/>
            </p:nvSpPr>
            <p:spPr bwMode="auto">
              <a:xfrm>
                <a:off x="2610" y="1295"/>
                <a:ext cx="1080" cy="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77" name="Rectangle 57"/>
              <p:cNvSpPr>
                <a:spLocks noChangeArrowheads="1"/>
              </p:cNvSpPr>
              <p:nvPr/>
            </p:nvSpPr>
            <p:spPr bwMode="auto">
              <a:xfrm>
                <a:off x="288" y="1930"/>
                <a:ext cx="972" cy="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altLang="zh-CN" sz="2400" b="1">
                    <a:latin typeface="Times New Roman" pitchFamily="18" charset="0"/>
                    <a:cs typeface="Times New Roman" pitchFamily="18" charset="0"/>
                  </a:rPr>
                  <a:t>arccos(</a:t>
                </a:r>
                <a:r>
                  <a:rPr lang="en-US" altLang="zh-CN" sz="2400" b="1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2400" b="1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zh-CN" alt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78" name="Rectangle 58"/>
              <p:cNvSpPr>
                <a:spLocks noChangeArrowheads="1"/>
              </p:cNvSpPr>
              <p:nvPr/>
            </p:nvSpPr>
            <p:spPr bwMode="auto">
              <a:xfrm>
                <a:off x="1260" y="1930"/>
                <a:ext cx="1350" cy="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79" name="Rectangle 59"/>
              <p:cNvSpPr>
                <a:spLocks noChangeArrowheads="1"/>
              </p:cNvSpPr>
              <p:nvPr/>
            </p:nvSpPr>
            <p:spPr bwMode="auto">
              <a:xfrm>
                <a:off x="2610" y="1930"/>
                <a:ext cx="1080" cy="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80" name="Line 60"/>
              <p:cNvSpPr>
                <a:spLocks noChangeShapeType="1"/>
              </p:cNvSpPr>
              <p:nvPr/>
            </p:nvSpPr>
            <p:spPr bwMode="auto">
              <a:xfrm>
                <a:off x="1260" y="935"/>
                <a:ext cx="0" cy="163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Line 61"/>
              <p:cNvSpPr>
                <a:spLocks noChangeShapeType="1"/>
              </p:cNvSpPr>
              <p:nvPr/>
            </p:nvSpPr>
            <p:spPr bwMode="auto">
              <a:xfrm>
                <a:off x="2610" y="935"/>
                <a:ext cx="0" cy="163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2" name="Line 62"/>
              <p:cNvSpPr>
                <a:spLocks noChangeShapeType="1"/>
              </p:cNvSpPr>
              <p:nvPr/>
            </p:nvSpPr>
            <p:spPr bwMode="auto">
              <a:xfrm>
                <a:off x="3690" y="935"/>
                <a:ext cx="0" cy="163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3" name="Line 63"/>
              <p:cNvSpPr>
                <a:spLocks noChangeShapeType="1"/>
              </p:cNvSpPr>
              <p:nvPr/>
            </p:nvSpPr>
            <p:spPr bwMode="auto">
              <a:xfrm>
                <a:off x="288" y="935"/>
                <a:ext cx="0" cy="163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4" name="Line 64"/>
              <p:cNvSpPr>
                <a:spLocks noChangeShapeType="1"/>
              </p:cNvSpPr>
              <p:nvPr/>
            </p:nvSpPr>
            <p:spPr bwMode="auto">
              <a:xfrm>
                <a:off x="288" y="935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5" name="Line 65"/>
              <p:cNvSpPr>
                <a:spLocks noChangeShapeType="1"/>
              </p:cNvSpPr>
              <p:nvPr/>
            </p:nvSpPr>
            <p:spPr bwMode="auto">
              <a:xfrm>
                <a:off x="288" y="2565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Line 66"/>
              <p:cNvSpPr>
                <a:spLocks noChangeShapeType="1"/>
              </p:cNvSpPr>
              <p:nvPr/>
            </p:nvSpPr>
            <p:spPr bwMode="auto">
              <a:xfrm>
                <a:off x="288" y="1295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641850"/>
            <a:ext cx="2927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9763" y="4143375"/>
            <a:ext cx="2927350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5857875" y="2058988"/>
            <a:ext cx="28289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单调区间</a:t>
            </a:r>
          </a:p>
        </p:txBody>
      </p:sp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5857875" y="3063875"/>
            <a:ext cx="28289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单调上升</a:t>
            </a:r>
          </a:p>
        </p:txBody>
      </p:sp>
      <p:sp>
        <p:nvSpPr>
          <p:cNvPr id="28683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正切函数和反正切函数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377113" y="4183063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tan(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143500" y="5754688"/>
            <a:ext cx="1190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arctan(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102225" y="2409825"/>
          <a:ext cx="298450" cy="298450"/>
        </p:xfrm>
        <a:graphic>
          <a:graphicData uri="http://schemas.openxmlformats.org/presentationml/2006/ole">
            <p:oleObj spid="_x0000_s28674" name="Equation" r:id="rId5" imgW="164880" imgH="16488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173413" y="3419475"/>
          <a:ext cx="298450" cy="298450"/>
        </p:xfrm>
        <a:graphic>
          <a:graphicData uri="http://schemas.openxmlformats.org/presentationml/2006/ole">
            <p:oleObj spid="_x0000_s28675" name="Equation" r:id="rId6" imgW="164880" imgH="164880" progId="Equation.DSMT4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6005513" y="2400300"/>
          <a:ext cx="2532062" cy="666750"/>
        </p:xfrm>
        <a:graphic>
          <a:graphicData uri="http://schemas.openxmlformats.org/presentationml/2006/ole">
            <p:oleObj spid="_x0000_s28676" name="Equation" r:id="rId7" imgW="1688760" imgH="444240" progId="Equation.DSMT4">
              <p:embed/>
            </p:oleObj>
          </a:graphicData>
        </a:graphic>
      </p:graphicFrame>
      <p:sp>
        <p:nvSpPr>
          <p:cNvPr id="28686" name="矩形 19"/>
          <p:cNvSpPr>
            <a:spLocks noChangeArrowheads="1"/>
          </p:cNvSpPr>
          <p:nvPr/>
        </p:nvSpPr>
        <p:spPr bwMode="auto">
          <a:xfrm>
            <a:off x="1590675" y="4357688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tan(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64" r="65376"/>
          <a:stretch>
            <a:fillRect/>
          </a:stretch>
        </p:blipFill>
        <p:spPr bwMode="auto">
          <a:xfrm>
            <a:off x="3316288" y="4633913"/>
            <a:ext cx="914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678363" y="3167063"/>
          <a:ext cx="1143000" cy="800100"/>
        </p:xfrm>
        <a:graphic>
          <a:graphicData uri="http://schemas.openxmlformats.org/presentationml/2006/ole">
            <p:oleObj spid="_x0000_s28677" name="Equation" r:id="rId9" imgW="634680" imgH="44424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998663" y="2160588"/>
          <a:ext cx="2649537" cy="800100"/>
        </p:xfrm>
        <a:graphic>
          <a:graphicData uri="http://schemas.openxmlformats.org/presentationml/2006/ole">
            <p:oleObj spid="_x0000_s28678" name="Equation" r:id="rId10" imgW="1473120" imgH="444240" progId="Equation.DSMT4">
              <p:embed/>
            </p:oleObj>
          </a:graphicData>
        </a:graphic>
      </p:graphicFrame>
      <p:grpSp>
        <p:nvGrpSpPr>
          <p:cNvPr id="28688" name="Group 61"/>
          <p:cNvGrpSpPr>
            <a:grpSpLocks/>
          </p:cNvGrpSpPr>
          <p:nvPr/>
        </p:nvGrpSpPr>
        <p:grpSpPr bwMode="auto">
          <a:xfrm>
            <a:off x="457200" y="1484313"/>
            <a:ext cx="8229600" cy="2587625"/>
            <a:chOff x="288" y="935"/>
            <a:chExt cx="5184" cy="1630"/>
          </a:xfrm>
        </p:grpSpPr>
        <p:sp>
          <p:nvSpPr>
            <p:cNvPr id="28689" name="Rectangle 62"/>
            <p:cNvSpPr>
              <a:spLocks noChangeArrowheads="1"/>
            </p:cNvSpPr>
            <p:nvPr/>
          </p:nvSpPr>
          <p:spPr bwMode="auto">
            <a:xfrm>
              <a:off x="288" y="935"/>
              <a:ext cx="97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函数</a:t>
              </a:r>
            </a:p>
          </p:txBody>
        </p:sp>
        <p:sp>
          <p:nvSpPr>
            <p:cNvPr id="28690" name="Rectangle 63"/>
            <p:cNvSpPr>
              <a:spLocks noChangeArrowheads="1"/>
            </p:cNvSpPr>
            <p:nvPr/>
          </p:nvSpPr>
          <p:spPr bwMode="auto">
            <a:xfrm>
              <a:off x="1260" y="935"/>
              <a:ext cx="166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定义域</a:t>
              </a:r>
            </a:p>
          </p:txBody>
        </p:sp>
        <p:sp>
          <p:nvSpPr>
            <p:cNvPr id="28691" name="Rectangle 64"/>
            <p:cNvSpPr>
              <a:spLocks noChangeArrowheads="1"/>
            </p:cNvSpPr>
            <p:nvPr/>
          </p:nvSpPr>
          <p:spPr bwMode="auto">
            <a:xfrm>
              <a:off x="2925" y="935"/>
              <a:ext cx="76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值域</a:t>
              </a:r>
            </a:p>
          </p:txBody>
        </p:sp>
        <p:sp>
          <p:nvSpPr>
            <p:cNvPr id="28692" name="Rectangle 65"/>
            <p:cNvSpPr>
              <a:spLocks noChangeArrowheads="1"/>
            </p:cNvSpPr>
            <p:nvPr/>
          </p:nvSpPr>
          <p:spPr bwMode="auto">
            <a:xfrm>
              <a:off x="3690" y="935"/>
              <a:ext cx="1782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单调性</a:t>
              </a:r>
            </a:p>
          </p:txBody>
        </p:sp>
        <p:sp>
          <p:nvSpPr>
            <p:cNvPr id="28693" name="Rectangle 66"/>
            <p:cNvSpPr>
              <a:spLocks noChangeArrowheads="1"/>
            </p:cNvSpPr>
            <p:nvPr/>
          </p:nvSpPr>
          <p:spPr bwMode="auto">
            <a:xfrm>
              <a:off x="288" y="1295"/>
              <a:ext cx="972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tan(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4" name="Rectangle 67"/>
            <p:cNvSpPr>
              <a:spLocks noChangeArrowheads="1"/>
            </p:cNvSpPr>
            <p:nvPr/>
          </p:nvSpPr>
          <p:spPr bwMode="auto">
            <a:xfrm>
              <a:off x="1261" y="1295"/>
              <a:ext cx="1665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5" name="Rectangle 68"/>
            <p:cNvSpPr>
              <a:spLocks noChangeArrowheads="1"/>
            </p:cNvSpPr>
            <p:nvPr/>
          </p:nvSpPr>
          <p:spPr bwMode="auto">
            <a:xfrm>
              <a:off x="2925" y="1295"/>
              <a:ext cx="765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6" name="Rectangle 69"/>
            <p:cNvSpPr>
              <a:spLocks noChangeArrowheads="1"/>
            </p:cNvSpPr>
            <p:nvPr/>
          </p:nvSpPr>
          <p:spPr bwMode="auto">
            <a:xfrm>
              <a:off x="288" y="1930"/>
              <a:ext cx="972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arctan(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7" name="Rectangle 70"/>
            <p:cNvSpPr>
              <a:spLocks noChangeArrowheads="1"/>
            </p:cNvSpPr>
            <p:nvPr/>
          </p:nvSpPr>
          <p:spPr bwMode="auto">
            <a:xfrm>
              <a:off x="1260" y="1930"/>
              <a:ext cx="1665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8" name="Rectangle 71"/>
            <p:cNvSpPr>
              <a:spLocks noChangeArrowheads="1"/>
            </p:cNvSpPr>
            <p:nvPr/>
          </p:nvSpPr>
          <p:spPr bwMode="auto">
            <a:xfrm>
              <a:off x="2925" y="1930"/>
              <a:ext cx="765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99" name="Line 72"/>
            <p:cNvSpPr>
              <a:spLocks noChangeShapeType="1"/>
            </p:cNvSpPr>
            <p:nvPr/>
          </p:nvSpPr>
          <p:spPr bwMode="auto">
            <a:xfrm>
              <a:off x="1260" y="935"/>
              <a:ext cx="0" cy="163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73"/>
            <p:cNvSpPr>
              <a:spLocks noChangeShapeType="1"/>
            </p:cNvSpPr>
            <p:nvPr/>
          </p:nvSpPr>
          <p:spPr bwMode="auto">
            <a:xfrm>
              <a:off x="2925" y="935"/>
              <a:ext cx="0" cy="163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1" name="Line 74"/>
            <p:cNvSpPr>
              <a:spLocks noChangeShapeType="1"/>
            </p:cNvSpPr>
            <p:nvPr/>
          </p:nvSpPr>
          <p:spPr bwMode="auto">
            <a:xfrm>
              <a:off x="3690" y="935"/>
              <a:ext cx="0" cy="163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2" name="Line 75"/>
            <p:cNvSpPr>
              <a:spLocks noChangeShapeType="1"/>
            </p:cNvSpPr>
            <p:nvPr/>
          </p:nvSpPr>
          <p:spPr bwMode="auto">
            <a:xfrm>
              <a:off x="288" y="129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76"/>
            <p:cNvSpPr>
              <a:spLocks noChangeShapeType="1"/>
            </p:cNvSpPr>
            <p:nvPr/>
          </p:nvSpPr>
          <p:spPr bwMode="auto">
            <a:xfrm>
              <a:off x="288" y="1930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Line 77"/>
            <p:cNvSpPr>
              <a:spLocks noChangeShapeType="1"/>
            </p:cNvSpPr>
            <p:nvPr/>
          </p:nvSpPr>
          <p:spPr bwMode="auto">
            <a:xfrm>
              <a:off x="288" y="935"/>
              <a:ext cx="0" cy="163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5" name="Line 78"/>
            <p:cNvSpPr>
              <a:spLocks noChangeShapeType="1"/>
            </p:cNvSpPr>
            <p:nvPr/>
          </p:nvSpPr>
          <p:spPr bwMode="auto">
            <a:xfrm>
              <a:off x="5472" y="935"/>
              <a:ext cx="0" cy="163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6" name="Line 79"/>
            <p:cNvSpPr>
              <a:spLocks noChangeShapeType="1"/>
            </p:cNvSpPr>
            <p:nvPr/>
          </p:nvSpPr>
          <p:spPr bwMode="auto">
            <a:xfrm>
              <a:off x="288" y="93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Line 80"/>
            <p:cNvSpPr>
              <a:spLocks noChangeShapeType="1"/>
            </p:cNvSpPr>
            <p:nvPr/>
          </p:nvSpPr>
          <p:spPr bwMode="auto">
            <a:xfrm>
              <a:off x="288" y="256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绪言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什么是高等数学？</a:t>
            </a: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初等数学</a:t>
            </a:r>
            <a:r>
              <a:rPr lang="en-US" altLang="zh-CN" smtClean="0">
                <a:ea typeface="楷体_GB2312"/>
              </a:rPr>
              <a:t>——</a:t>
            </a:r>
            <a:r>
              <a:rPr lang="zh-CN" altLang="en-US" smtClean="0">
                <a:ea typeface="楷体_GB2312"/>
              </a:rPr>
              <a:t>研究对象为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常量</a:t>
            </a:r>
            <a:r>
              <a:rPr lang="zh-CN" altLang="en-US" smtClean="0">
                <a:ea typeface="楷体_GB2312"/>
              </a:rPr>
              <a:t>，以静止观点研究问题．</a:t>
            </a:r>
          </a:p>
          <a:p>
            <a:r>
              <a:rPr lang="zh-CN" altLang="en-US" smtClean="0">
                <a:ea typeface="楷体_GB2312"/>
              </a:rPr>
              <a:t>高等数学</a:t>
            </a:r>
            <a:r>
              <a:rPr lang="en-US" altLang="zh-CN" smtClean="0">
                <a:ea typeface="楷体_GB2312"/>
              </a:rPr>
              <a:t>——</a:t>
            </a:r>
            <a:r>
              <a:rPr lang="zh-CN" altLang="en-US" smtClean="0">
                <a:ea typeface="楷体_GB2312"/>
              </a:rPr>
              <a:t>研究对象为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变量</a:t>
            </a:r>
            <a:r>
              <a:rPr lang="zh-CN" altLang="en-US" smtClean="0">
                <a:ea typeface="楷体_GB2312"/>
              </a:rPr>
              <a:t>，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运动和辩证法的观点进入了数学．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怎么学好高等数学？</a:t>
            </a:r>
          </a:p>
          <a:p>
            <a:pPr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学数学最好的方式是归纳、整理、做题，举一反三．</a:t>
            </a:r>
          </a:p>
          <a:p>
            <a:pPr>
              <a:buClr>
                <a:srgbClr val="FF0000"/>
              </a:buClr>
              <a:buSzTx/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认识高等数学的重要性，培养浓厚的学习兴趣．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9763" y="4143375"/>
            <a:ext cx="2927350" cy="246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5857875" y="2055813"/>
            <a:ext cx="282892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单调区间</a:t>
            </a: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 bwMode="auto">
          <a:xfrm>
            <a:off x="5857875" y="3063875"/>
            <a:ext cx="282892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单调下降</a:t>
            </a:r>
          </a:p>
        </p:txBody>
      </p:sp>
      <p:sp>
        <p:nvSpPr>
          <p:cNvPr id="29706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余切函数和反余切函数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054225" y="2319338"/>
          <a:ext cx="2535238" cy="481012"/>
        </p:xfrm>
        <a:graphic>
          <a:graphicData uri="http://schemas.openxmlformats.org/presentationml/2006/ole">
            <p:oleObj spid="_x0000_s29698" name="Equation" r:id="rId4" imgW="1409400" imgH="26640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102225" y="2411413"/>
          <a:ext cx="298450" cy="298450"/>
        </p:xfrm>
        <a:graphic>
          <a:graphicData uri="http://schemas.openxmlformats.org/presentationml/2006/ole">
            <p:oleObj spid="_x0000_s29699" name="Equation" r:id="rId5" imgW="164880" imgH="16488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173413" y="3419475"/>
          <a:ext cx="298450" cy="298450"/>
        </p:xfrm>
        <a:graphic>
          <a:graphicData uri="http://schemas.openxmlformats.org/presentationml/2006/ole">
            <p:oleObj spid="_x0000_s29700" name="Equation" r:id="rId6" imgW="164880" imgH="16488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884738" y="3338513"/>
          <a:ext cx="731837" cy="457200"/>
        </p:xfrm>
        <a:graphic>
          <a:graphicData uri="http://schemas.openxmlformats.org/presentationml/2006/ole">
            <p:oleObj spid="_x0000_s29701" name="Equation" r:id="rId7" imgW="406080" imgH="253800" progId="Equation.DSMT4">
              <p:embed/>
            </p:oleObj>
          </a:graphicData>
        </a:graphic>
      </p:graphicFrame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6272213" y="2547938"/>
          <a:ext cx="1998662" cy="381000"/>
        </p:xfrm>
        <a:graphic>
          <a:graphicData uri="http://schemas.openxmlformats.org/presentationml/2006/ole">
            <p:oleObj spid="_x0000_s29702" name="Equation" r:id="rId8" imgW="1333440" imgH="253800" progId="Equation.DSMT4">
              <p:embed/>
            </p:oleObj>
          </a:graphicData>
        </a:graphic>
      </p:graphicFrame>
      <p:pic>
        <p:nvPicPr>
          <p:cNvPr id="29707" name="Picture 4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4643438"/>
            <a:ext cx="2927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4835"/>
          <a:stretch>
            <a:fillRect/>
          </a:stretch>
        </p:blipFill>
        <p:spPr bwMode="auto">
          <a:xfrm>
            <a:off x="3214688" y="4629150"/>
            <a:ext cx="1014412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7572375" y="5754688"/>
            <a:ext cx="80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cot(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11788" y="4529138"/>
            <a:ext cx="11604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arccot(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11" name="矩形 28"/>
          <p:cNvSpPr>
            <a:spLocks noChangeArrowheads="1"/>
          </p:cNvSpPr>
          <p:nvPr/>
        </p:nvSpPr>
        <p:spPr bwMode="auto">
          <a:xfrm>
            <a:off x="1590675" y="4357688"/>
            <a:ext cx="809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cot(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12" name="AutoShape 8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返回</a:t>
            </a:r>
          </a:p>
        </p:txBody>
      </p:sp>
      <p:grpSp>
        <p:nvGrpSpPr>
          <p:cNvPr id="29713" name="Group 40"/>
          <p:cNvGrpSpPr>
            <a:grpSpLocks/>
          </p:cNvGrpSpPr>
          <p:nvPr/>
        </p:nvGrpSpPr>
        <p:grpSpPr bwMode="auto">
          <a:xfrm>
            <a:off x="457200" y="1481138"/>
            <a:ext cx="8229600" cy="2590800"/>
            <a:chOff x="288" y="933"/>
            <a:chExt cx="5184" cy="1632"/>
          </a:xfrm>
        </p:grpSpPr>
        <p:sp>
          <p:nvSpPr>
            <p:cNvPr id="29714" name="Rectangle 41"/>
            <p:cNvSpPr>
              <a:spLocks noChangeArrowheads="1"/>
            </p:cNvSpPr>
            <p:nvPr/>
          </p:nvSpPr>
          <p:spPr bwMode="auto">
            <a:xfrm>
              <a:off x="288" y="933"/>
              <a:ext cx="972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函数</a:t>
              </a:r>
            </a:p>
          </p:txBody>
        </p:sp>
        <p:sp>
          <p:nvSpPr>
            <p:cNvPr id="29715" name="Rectangle 42"/>
            <p:cNvSpPr>
              <a:spLocks noChangeArrowheads="1"/>
            </p:cNvSpPr>
            <p:nvPr/>
          </p:nvSpPr>
          <p:spPr bwMode="auto">
            <a:xfrm>
              <a:off x="1260" y="933"/>
              <a:ext cx="166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定义域</a:t>
              </a:r>
            </a:p>
          </p:txBody>
        </p:sp>
        <p:sp>
          <p:nvSpPr>
            <p:cNvPr id="29716" name="Rectangle 43"/>
            <p:cNvSpPr>
              <a:spLocks noChangeArrowheads="1"/>
            </p:cNvSpPr>
            <p:nvPr/>
          </p:nvSpPr>
          <p:spPr bwMode="auto">
            <a:xfrm>
              <a:off x="2925" y="933"/>
              <a:ext cx="765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值域</a:t>
              </a:r>
            </a:p>
          </p:txBody>
        </p:sp>
        <p:sp>
          <p:nvSpPr>
            <p:cNvPr id="29717" name="Rectangle 44"/>
            <p:cNvSpPr>
              <a:spLocks noChangeArrowheads="1"/>
            </p:cNvSpPr>
            <p:nvPr/>
          </p:nvSpPr>
          <p:spPr bwMode="auto">
            <a:xfrm>
              <a:off x="3690" y="933"/>
              <a:ext cx="1782" cy="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单调性</a:t>
              </a:r>
            </a:p>
          </p:txBody>
        </p:sp>
        <p:sp>
          <p:nvSpPr>
            <p:cNvPr id="29718" name="Rectangle 45"/>
            <p:cNvSpPr>
              <a:spLocks noChangeArrowheads="1"/>
            </p:cNvSpPr>
            <p:nvPr/>
          </p:nvSpPr>
          <p:spPr bwMode="auto">
            <a:xfrm>
              <a:off x="288" y="1295"/>
              <a:ext cx="972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cot(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19" name="Rectangle 46"/>
            <p:cNvSpPr>
              <a:spLocks noChangeArrowheads="1"/>
            </p:cNvSpPr>
            <p:nvPr/>
          </p:nvSpPr>
          <p:spPr bwMode="auto">
            <a:xfrm>
              <a:off x="1260" y="1295"/>
              <a:ext cx="1665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20" name="Rectangle 47"/>
            <p:cNvSpPr>
              <a:spLocks noChangeArrowheads="1"/>
            </p:cNvSpPr>
            <p:nvPr/>
          </p:nvSpPr>
          <p:spPr bwMode="auto">
            <a:xfrm>
              <a:off x="2925" y="1295"/>
              <a:ext cx="765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21" name="Rectangle 48"/>
            <p:cNvSpPr>
              <a:spLocks noChangeArrowheads="1"/>
            </p:cNvSpPr>
            <p:nvPr/>
          </p:nvSpPr>
          <p:spPr bwMode="auto">
            <a:xfrm>
              <a:off x="288" y="1930"/>
              <a:ext cx="972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arccot(</a:t>
              </a: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22" name="Rectangle 49"/>
            <p:cNvSpPr>
              <a:spLocks noChangeArrowheads="1"/>
            </p:cNvSpPr>
            <p:nvPr/>
          </p:nvSpPr>
          <p:spPr bwMode="auto">
            <a:xfrm>
              <a:off x="1260" y="1930"/>
              <a:ext cx="1665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23" name="Rectangle 50"/>
            <p:cNvSpPr>
              <a:spLocks noChangeArrowheads="1"/>
            </p:cNvSpPr>
            <p:nvPr/>
          </p:nvSpPr>
          <p:spPr bwMode="auto">
            <a:xfrm>
              <a:off x="2925" y="1930"/>
              <a:ext cx="765" cy="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24" name="Line 51"/>
            <p:cNvSpPr>
              <a:spLocks noChangeShapeType="1"/>
            </p:cNvSpPr>
            <p:nvPr/>
          </p:nvSpPr>
          <p:spPr bwMode="auto">
            <a:xfrm>
              <a:off x="1260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Line 52"/>
            <p:cNvSpPr>
              <a:spLocks noChangeShapeType="1"/>
            </p:cNvSpPr>
            <p:nvPr/>
          </p:nvSpPr>
          <p:spPr bwMode="auto">
            <a:xfrm>
              <a:off x="2925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53"/>
            <p:cNvSpPr>
              <a:spLocks noChangeShapeType="1"/>
            </p:cNvSpPr>
            <p:nvPr/>
          </p:nvSpPr>
          <p:spPr bwMode="auto">
            <a:xfrm>
              <a:off x="3690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Line 54"/>
            <p:cNvSpPr>
              <a:spLocks noChangeShapeType="1"/>
            </p:cNvSpPr>
            <p:nvPr/>
          </p:nvSpPr>
          <p:spPr bwMode="auto">
            <a:xfrm>
              <a:off x="288" y="129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Line 55"/>
            <p:cNvSpPr>
              <a:spLocks noChangeShapeType="1"/>
            </p:cNvSpPr>
            <p:nvPr/>
          </p:nvSpPr>
          <p:spPr bwMode="auto">
            <a:xfrm>
              <a:off x="288" y="1930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Line 56"/>
            <p:cNvSpPr>
              <a:spLocks noChangeShapeType="1"/>
            </p:cNvSpPr>
            <p:nvPr/>
          </p:nvSpPr>
          <p:spPr bwMode="auto">
            <a:xfrm>
              <a:off x="288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57"/>
            <p:cNvSpPr>
              <a:spLocks noChangeShapeType="1"/>
            </p:cNvSpPr>
            <p:nvPr/>
          </p:nvSpPr>
          <p:spPr bwMode="auto">
            <a:xfrm>
              <a:off x="5472" y="933"/>
              <a:ext cx="0" cy="163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Line 58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2" name="Line 59"/>
            <p:cNvSpPr>
              <a:spLocks noChangeShapeType="1"/>
            </p:cNvSpPr>
            <p:nvPr/>
          </p:nvSpPr>
          <p:spPr bwMode="auto">
            <a:xfrm>
              <a:off x="288" y="256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四、初等函数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dirty="0" smtClean="0">
                <a:ea typeface="楷体_GB2312"/>
              </a:rPr>
              <a:t>由常数和基本初等函数经过</a:t>
            </a:r>
            <a:r>
              <a:rPr lang="zh-CN" altLang="en-US" dirty="0" smtClean="0">
                <a:solidFill>
                  <a:srgbClr val="00CC66"/>
                </a:solidFill>
                <a:ea typeface="楷体_GB2312"/>
              </a:rPr>
              <a:t>有限次</a:t>
            </a:r>
            <a:r>
              <a:rPr lang="zh-CN" altLang="en-US" dirty="0" smtClean="0">
                <a:ea typeface="楷体_GB2312"/>
              </a:rPr>
              <a:t>的四则运算和复</a:t>
            </a:r>
            <a:endParaRPr lang="en-US" altLang="zh-CN" dirty="0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ea typeface="楷体_GB2312"/>
              </a:rPr>
              <a:t>合运算构成并可用</a:t>
            </a:r>
            <a:r>
              <a:rPr lang="zh-CN" altLang="en-US" dirty="0" smtClean="0">
                <a:solidFill>
                  <a:srgbClr val="00CC66"/>
                </a:solidFill>
                <a:ea typeface="楷体_GB2312"/>
              </a:rPr>
              <a:t>一个式子</a:t>
            </a:r>
            <a:r>
              <a:rPr lang="zh-CN" altLang="en-US" dirty="0" smtClean="0">
                <a:ea typeface="楷体_GB2312"/>
              </a:rPr>
              <a:t>表示的函数，称为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初等函数</a:t>
            </a:r>
            <a:r>
              <a:rPr lang="zh-CN" altLang="en-US" dirty="0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显然，分段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函数通常不是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初等函数．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初等函数的基本特征：</a:t>
            </a:r>
            <a:endParaRPr lang="en-US" altLang="zh-CN" dirty="0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CC66"/>
                </a:solidFill>
                <a:ea typeface="楷体_GB2312"/>
              </a:rPr>
              <a:t>在定义区间内</a:t>
            </a:r>
            <a:r>
              <a:rPr lang="zh-CN" altLang="en-US" dirty="0" smtClean="0">
                <a:ea typeface="楷体_GB2312"/>
              </a:rPr>
              <a:t>，初等函数的图形是“连续”的．</a:t>
            </a:r>
            <a:endParaRPr lang="en-US" altLang="zh-CN" dirty="0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定义区间：包含在定义域内的区间．（课本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P.64</a:t>
            </a: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）</a:t>
            </a:r>
            <a:endParaRPr lang="en-US" altLang="zh-CN" dirty="0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初等函数只在定义区间内连续，在定义域内不一定连续．</a:t>
            </a:r>
            <a:endParaRPr lang="en-US" altLang="zh-CN" dirty="0" smtClean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4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30725" name="标题 1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half" idx="4294967295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函数</a:t>
            </a:r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楷体_GB2312"/>
              </a:rPr>
              <a:t>定义域为                       ．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楷体_GB2312"/>
              </a:rPr>
              <a:t>函数在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0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的去心邻域</a:t>
            </a:r>
            <a:r>
              <a:rPr lang="zh-CN" altLang="en-US" smtClean="0">
                <a:ea typeface="楷体_GB2312"/>
              </a:rPr>
              <a:t>内没有定义．</a:t>
            </a:r>
          </a:p>
          <a:p>
            <a:pPr>
              <a:buFont typeface="Wingdings" pitchFamily="2" charset="2"/>
              <a:buChar char="l"/>
            </a:pPr>
            <a:r>
              <a:rPr lang="zh-CN" altLang="en-US" smtClean="0">
                <a:ea typeface="楷体_GB2312"/>
              </a:rPr>
              <a:t>函数的图形在定义域内是不“连续”的．</a:t>
            </a:r>
          </a:p>
        </p:txBody>
      </p:sp>
      <p:pic>
        <p:nvPicPr>
          <p:cNvPr id="20" name="内容占位符 19" descr="14.jpg"/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4648200" y="2317750"/>
            <a:ext cx="4038600" cy="2852738"/>
          </a:xfrm>
        </p:spPr>
      </p:pic>
      <p:sp>
        <p:nvSpPr>
          <p:cNvPr id="21" name="椭圆 20"/>
          <p:cNvSpPr/>
          <p:nvPr/>
        </p:nvSpPr>
        <p:spPr>
          <a:xfrm>
            <a:off x="5611813" y="485775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346200" y="2143125"/>
          <a:ext cx="2082800" cy="558800"/>
        </p:xfrm>
        <a:graphic>
          <a:graphicData uri="http://schemas.openxmlformats.org/presentationml/2006/ole">
            <p:oleObj spid="_x0000_s30722" name="Equation" r:id="rId5" imgW="104112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195513" y="2805113"/>
          <a:ext cx="1625600" cy="508000"/>
        </p:xfrm>
        <a:graphic>
          <a:graphicData uri="http://schemas.openxmlformats.org/presentationml/2006/ole">
            <p:oleObj spid="_x0000_s30723" name="Equation" r:id="rId6" imgW="81252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双曲函数和反双曲函数  </a:t>
            </a:r>
            <a:r>
              <a:rPr lang="en-US" altLang="zh-CN" sz="2400" smtClean="0">
                <a:solidFill>
                  <a:srgbClr val="0000FF"/>
                </a:solidFill>
                <a:effectLst/>
                <a:ea typeface="楷体_GB2312"/>
              </a:rPr>
              <a:t>(P.13~P.14)</a:t>
            </a:r>
          </a:p>
        </p:txBody>
      </p:sp>
      <p:sp>
        <p:nvSpPr>
          <p:cNvPr id="3175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双曲函数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双曲正弦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zh-CN" altLang="en-US" smtClean="0">
              <a:ea typeface="楷体_GB231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zh-CN" altLang="en-US" smtClean="0">
              <a:ea typeface="楷体_GB231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双曲余弦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zh-CN" altLang="en-US" smtClean="0">
              <a:ea typeface="楷体_GB231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zh-CN" altLang="en-US" smtClean="0">
              <a:ea typeface="楷体_GB2312"/>
            </a:endParaRPr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ea typeface="楷体_GB2312"/>
              </a:rPr>
              <a:t>双曲正切</a:t>
            </a:r>
          </a:p>
          <a:p>
            <a:endParaRPr lang="en-US" altLang="zh-CN" smtClean="0">
              <a:ea typeface="楷体_GB2312"/>
            </a:endParaRPr>
          </a:p>
        </p:txBody>
      </p:sp>
      <p:sp>
        <p:nvSpPr>
          <p:cNvPr id="31754" name="Rectangle 5"/>
          <p:cNvSpPr>
            <a:spLocks noGrp="1"/>
          </p:cNvSpPr>
          <p:nvPr>
            <p:ph type="body" sz="half" idx="4294967295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反双曲函数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mtClean="0">
                <a:ea typeface="楷体_GB2312"/>
              </a:rPr>
              <a:t>反双曲正弦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mtClean="0">
              <a:ea typeface="楷体_GB2312"/>
            </a:endParaRP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mtClean="0">
              <a:ea typeface="楷体_GB2312"/>
            </a:endParaRP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mtClean="0">
                <a:ea typeface="楷体_GB2312"/>
              </a:rPr>
              <a:t>反双曲余弦</a:t>
            </a: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mtClean="0">
              <a:ea typeface="楷体_GB2312"/>
            </a:endParaRP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endParaRPr lang="zh-CN" altLang="en-US" smtClean="0">
              <a:ea typeface="楷体_GB2312"/>
            </a:endParaRPr>
          </a:p>
          <a:p>
            <a:pPr lvl="1">
              <a:buClr>
                <a:srgbClr val="0000FF"/>
              </a:buClr>
              <a:buFont typeface="Wingdings" pitchFamily="2" charset="2"/>
              <a:buChar char="p"/>
            </a:pPr>
            <a:r>
              <a:rPr lang="zh-CN" altLang="en-US" smtClean="0">
                <a:ea typeface="楷体_GB2312"/>
              </a:rPr>
              <a:t>反双曲正切</a:t>
            </a:r>
            <a:endParaRPr lang="en-US" altLang="zh-CN" smtClean="0">
              <a:ea typeface="楷体_GB2312"/>
            </a:endParaRPr>
          </a:p>
          <a:p>
            <a:endParaRPr lang="zh-CN" altLang="en-US" smtClean="0">
              <a:ea typeface="楷体_GB2312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130300" y="2446338"/>
          <a:ext cx="1905000" cy="838200"/>
        </p:xfrm>
        <a:graphic>
          <a:graphicData uri="http://schemas.openxmlformats.org/presentationml/2006/ole">
            <p:oleObj spid="_x0000_s31746" name="Equation" r:id="rId3" imgW="952200" imgH="41904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130300" y="3773488"/>
          <a:ext cx="1905000" cy="838200"/>
        </p:xfrm>
        <a:graphic>
          <a:graphicData uri="http://schemas.openxmlformats.org/presentationml/2006/ole">
            <p:oleObj spid="_x0000_s31747" name="Equation" r:id="rId4" imgW="952200" imgH="41904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130300" y="5100638"/>
          <a:ext cx="2692400" cy="838200"/>
        </p:xfrm>
        <a:graphic>
          <a:graphicData uri="http://schemas.openxmlformats.org/presentationml/2006/ole">
            <p:oleObj spid="_x0000_s31748" name="Equation" r:id="rId5" imgW="1346040" imgH="41904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5364163" y="2509838"/>
          <a:ext cx="3124200" cy="711200"/>
        </p:xfrm>
        <a:graphic>
          <a:graphicData uri="http://schemas.openxmlformats.org/presentationml/2006/ole">
            <p:oleObj spid="_x0000_s31749" name="Equation" r:id="rId6" imgW="1562040" imgH="35532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364163" y="3836988"/>
          <a:ext cx="3124200" cy="711200"/>
        </p:xfrm>
        <a:graphic>
          <a:graphicData uri="http://schemas.openxmlformats.org/presentationml/2006/ole">
            <p:oleObj spid="_x0000_s31750" name="Equation" r:id="rId7" imgW="1562040" imgH="355320" progId="Equation.DSMT4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5364163" y="5113338"/>
          <a:ext cx="2286000" cy="812800"/>
        </p:xfrm>
        <a:graphic>
          <a:graphicData uri="http://schemas.openxmlformats.org/presentationml/2006/ole">
            <p:oleObj spid="_x0000_s31751" name="Equation" r:id="rId8" imgW="11430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小结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映射的概念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函数的概念</a:t>
            </a:r>
          </a:p>
          <a:p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函数的性质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有界性、单调性、奇偶性、周期性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小结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327525"/>
          </a:xfrm>
        </p:spPr>
        <p:txBody>
          <a:bodyPr>
            <a:spAutoFit/>
          </a:bodyPr>
          <a:lstStyle/>
          <a:p>
            <a:r>
              <a:rPr lang="zh-CN" altLang="en-US" dirty="0" smtClean="0">
                <a:ea typeface="楷体_GB2312"/>
              </a:rPr>
              <a:t>反函数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ea typeface="楷体_GB2312"/>
              </a:rPr>
              <a:t>	直接函数与反函数的图形特点</a:t>
            </a:r>
          </a:p>
          <a:p>
            <a:r>
              <a:rPr lang="zh-CN" altLang="en-US" dirty="0" smtClean="0">
                <a:ea typeface="楷体_GB2312"/>
              </a:rPr>
              <a:t>复合函数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ea typeface="楷体_GB2312"/>
              </a:rPr>
              <a:t>	两个函数可以复合的前提条件</a:t>
            </a:r>
          </a:p>
          <a:p>
            <a:r>
              <a:rPr lang="zh-CN" altLang="en-US" dirty="0" smtClean="0">
                <a:ea typeface="楷体_GB2312"/>
              </a:rPr>
              <a:t>初等函数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ea typeface="楷体_GB2312"/>
              </a:rPr>
              <a:t>	基本初等函数的构成、定义及相关性质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ea typeface="楷体_GB231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注意：分段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函数通常不是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初等函数．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dirty="0" smtClean="0">
                <a:ea typeface="楷体_GB2312"/>
              </a:rPr>
              <a:t>请问绝对值函数是不是初等函数？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zh-CN" altLang="en-US" dirty="0" smtClean="0">
                <a:ea typeface="楷体_GB2312"/>
              </a:rPr>
              <a:t>绝对值函数是初等函数，因为</a:t>
            </a:r>
            <a:endParaRPr lang="en-US" altLang="zh-CN" dirty="0" smtClean="0">
              <a:ea typeface="楷体_GB2312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5322888" y="5227638"/>
          <a:ext cx="1320800" cy="558800"/>
        </p:xfrm>
        <a:graphic>
          <a:graphicData uri="http://schemas.openxmlformats.org/presentationml/2006/ole">
            <p:oleObj spid="_x0000_s32770" name="Equation" r:id="rId4" imgW="66024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1"/>
            <a:ext cx="7772400" cy="1829761"/>
          </a:xfrm>
          <a:ln>
            <a:miter lim="800000"/>
            <a:headEnd/>
            <a:tailEnd/>
          </a:ln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第一章</a:t>
            </a:r>
            <a:r>
              <a:rPr lang="zh-CN" altLang="en-US" sz="4800" dirty="0" smtClean="0">
                <a:ea typeface="楷体_GB2312"/>
              </a:rPr>
              <a:t>    </a:t>
            </a: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函数与极限</a:t>
            </a:r>
            <a:endParaRPr lang="zh-CN" altLang="en-US" sz="4800" dirty="0">
              <a:latin typeface="+mj-lt"/>
              <a:ea typeface="楷体_GB2312"/>
              <a:cs typeface="+mj-cs"/>
            </a:endParaRPr>
          </a:p>
        </p:txBody>
      </p:sp>
      <p:sp>
        <p:nvSpPr>
          <p:cNvPr id="41987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  <a:ea typeface="楷体_GB2312"/>
              </a:rPr>
              <a:t>第一节    映射与函数</a:t>
            </a:r>
            <a:endParaRPr lang="en-US" altLang="zh-CN" sz="3600" smtClean="0">
              <a:solidFill>
                <a:schemeClr val="tx2"/>
              </a:solidFill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一、映射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X, Y</a:t>
            </a:r>
            <a:r>
              <a:rPr lang="zh-CN" altLang="en-US" smtClean="0">
                <a:ea typeface="楷体_GB2312"/>
              </a:rPr>
              <a:t> 是两个非空集合，若存在一个法则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，使得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对任意的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∈</a:t>
            </a:r>
            <a:r>
              <a:rPr lang="en-US" altLang="zh-CN" i="1" smtClean="0">
                <a:ea typeface="楷体_GB2312"/>
              </a:rPr>
              <a:t>X </a:t>
            </a:r>
            <a:r>
              <a:rPr lang="zh-CN" altLang="en-US" smtClean="0">
                <a:ea typeface="楷体_GB2312"/>
              </a:rPr>
              <a:t>， 按照法则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，存在唯一确定的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∈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与之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对应，则称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是从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是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Y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映射</a:t>
            </a:r>
            <a:r>
              <a:rPr lang="zh-CN" altLang="en-US" smtClean="0">
                <a:ea typeface="楷体_GB2312"/>
              </a:rPr>
              <a:t>，记作 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: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→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</a:p>
          <a:p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称为元素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在映射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下的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像</a:t>
            </a:r>
            <a:r>
              <a:rPr lang="zh-CN" altLang="en-US" smtClean="0">
                <a:ea typeface="楷体_GB2312"/>
              </a:rPr>
              <a:t>，记作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</a:p>
          <a:p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称为元素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在映射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下的一个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原像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集合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称为映射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定义域（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domain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，记作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D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中所有元素的像组成的集合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称为映射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值域（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range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 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graphicFrame>
        <p:nvGraphicFramePr>
          <p:cNvPr id="2056" name="Object 9"/>
          <p:cNvGraphicFramePr>
            <a:graphicFrameLocks noChangeAspect="1"/>
          </p:cNvGraphicFramePr>
          <p:nvPr/>
        </p:nvGraphicFramePr>
        <p:xfrm>
          <a:off x="2493963" y="4581525"/>
          <a:ext cx="4157662" cy="534988"/>
        </p:xfrm>
        <a:graphic>
          <a:graphicData uri="http://schemas.openxmlformats.org/presentationml/2006/ole">
            <p:oleObj spid="_x0000_s1026" name="Equation" r:id="rId3" imgW="2070000" imgH="266400" progId="Equation.DSMT4">
              <p:embed/>
            </p:oleObj>
          </a:graphicData>
        </a:graphic>
      </p:graphicFrame>
      <p:sp>
        <p:nvSpPr>
          <p:cNvPr id="5" name="Oval 18"/>
          <p:cNvSpPr>
            <a:spLocks noChangeArrowheads="1"/>
          </p:cNvSpPr>
          <p:nvPr/>
        </p:nvSpPr>
        <p:spPr bwMode="auto">
          <a:xfrm>
            <a:off x="7072313" y="4714875"/>
            <a:ext cx="1674812" cy="1798638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r"/>
            <a:r>
              <a:rPr lang="en-US" altLang="zh-CN" sz="2000" b="1" i="1">
                <a:latin typeface="Times New Roman" pitchFamily="18" charset="0"/>
              </a:rPr>
              <a:t>Y</a:t>
            </a:r>
            <a:endParaRPr lang="zh-CN" altLang="en-US" sz="2000" b="1" i="1" baseline="-25000">
              <a:latin typeface="Times New Roman" pitchFamily="18" charset="0"/>
            </a:endParaRPr>
          </a:p>
        </p:txBody>
      </p:sp>
      <p:sp>
        <p:nvSpPr>
          <p:cNvPr id="7" name="Oval 15"/>
          <p:cNvSpPr>
            <a:spLocks noChangeAspect="1" noChangeArrowheads="1"/>
          </p:cNvSpPr>
          <p:nvPr/>
        </p:nvSpPr>
        <p:spPr bwMode="auto">
          <a:xfrm>
            <a:off x="4786313" y="5221288"/>
            <a:ext cx="996950" cy="8572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en-US" altLang="zh-CN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7245350" y="5292725"/>
            <a:ext cx="1184275" cy="936625"/>
          </a:xfrm>
          <a:prstGeom prst="ellipse">
            <a:avLst/>
          </a:prstGeom>
          <a:solidFill>
            <a:srgbClr val="FFFF99">
              <a:alpha val="8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r"/>
            <a:r>
              <a:rPr lang="en-US" altLang="zh-CN" sz="2000" b="1" i="1">
                <a:latin typeface="Times New Roman" pitchFamily="18" charset="0"/>
              </a:rPr>
              <a:t>R</a:t>
            </a:r>
            <a:r>
              <a:rPr lang="en-US" altLang="zh-CN" sz="2000" b="1" i="1" baseline="-25000">
                <a:latin typeface="Times New Roman" pitchFamily="18" charset="0"/>
              </a:rPr>
              <a:t>f</a:t>
            </a:r>
            <a:endParaRPr lang="zh-CN" altLang="en-US" sz="2000" b="1" i="1" baseline="-25000">
              <a:latin typeface="Times New Roman" pitchFamily="18" charset="0"/>
            </a:endParaRP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6286500" y="5143500"/>
            <a:ext cx="287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endParaRPr lang="zh-CN" altLang="en-US" sz="2400" b="1" i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357813" y="55451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椭圆 20"/>
          <p:cNvSpPr/>
          <p:nvPr/>
        </p:nvSpPr>
        <p:spPr>
          <a:xfrm>
            <a:off x="7693025" y="55451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0" name="AutoShape 32"/>
          <p:cNvCxnSpPr>
            <a:cxnSpLocks noChangeShapeType="1"/>
            <a:stCxn id="18" idx="6"/>
            <a:endCxn id="19" idx="2"/>
          </p:cNvCxnSpPr>
          <p:nvPr/>
        </p:nvCxnSpPr>
        <p:spPr bwMode="auto">
          <a:xfrm>
            <a:off x="5465763" y="5599113"/>
            <a:ext cx="2227262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275263" y="5295900"/>
          <a:ext cx="280987" cy="279400"/>
        </p:xfrm>
        <a:graphic>
          <a:graphicData uri="http://schemas.openxmlformats.org/presentationml/2006/ole">
            <p:oleObj spid="_x0000_s1027" name="Equation" r:id="rId4" imgW="139680" imgH="1396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642225" y="5656263"/>
          <a:ext cx="280988" cy="330200"/>
        </p:xfrm>
        <a:graphic>
          <a:graphicData uri="http://schemas.openxmlformats.org/presentationml/2006/ole">
            <p:oleObj spid="_x0000_s1028" name="Equation" r:id="rId5" imgW="1396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7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几点说明</a:t>
            </a:r>
            <a:r>
              <a:rPr lang="zh-CN" altLang="en-US" sz="2400" smtClean="0">
                <a:solidFill>
                  <a:srgbClr val="FF0000"/>
                </a:solidFill>
                <a:ea typeface="楷体_GB231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a typeface="楷体_GB2312"/>
              </a:rPr>
              <a:t>P.1~P.2</a:t>
            </a:r>
            <a:r>
              <a:rPr lang="zh-CN" altLang="en-US" sz="2400" smtClean="0">
                <a:solidFill>
                  <a:srgbClr val="FF0000"/>
                </a:solidFill>
                <a:ea typeface="楷体_GB2312"/>
              </a:rPr>
              <a:t>）</a:t>
            </a:r>
            <a:endParaRPr lang="en-US" altLang="zh-CN" sz="2400" smtClean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9224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r>
              <a:rPr lang="zh-CN" altLang="en-US" smtClean="0">
                <a:ea typeface="楷体_GB2312"/>
              </a:rPr>
              <a:t>任意的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∈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i="1" baseline="-25000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，元素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的像是唯一的 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对任意的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∈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i="1" baseline="-25000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，元素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的原像却不一定唯一．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映射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的值域一定满足              ，但不一定满足              ．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特别的，若              成立，则称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是从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是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Y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满射</a:t>
            </a:r>
            <a:r>
              <a:rPr lang="zh-CN" altLang="en-US" smtClean="0">
                <a:ea typeface="楷体_GB2312"/>
              </a:rPr>
              <a:t> 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若               总有                           成立，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是从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是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Y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单射</a:t>
            </a:r>
            <a:r>
              <a:rPr lang="zh-CN" altLang="en-US" smtClean="0">
                <a:ea typeface="楷体_GB2312"/>
              </a:rPr>
              <a:t> 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既单且满的映射称为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一一映射（双射）</a:t>
            </a:r>
            <a:r>
              <a:rPr lang="zh-CN" altLang="en-US" smtClean="0">
                <a:ea typeface="楷体_GB2312"/>
              </a:rPr>
              <a:t> 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映射在不同的数学分支中有不同的惯用名称．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2056" name="Object 9"/>
          <p:cNvGraphicFramePr>
            <a:graphicFrameLocks noChangeAspect="1"/>
          </p:cNvGraphicFramePr>
          <p:nvPr/>
        </p:nvGraphicFramePr>
        <p:xfrm>
          <a:off x="3957638" y="2886075"/>
          <a:ext cx="1046162" cy="484188"/>
        </p:xfrm>
        <a:graphic>
          <a:graphicData uri="http://schemas.openxmlformats.org/presentationml/2006/ole">
            <p:oleObj spid="_x0000_s2050" name="Equation" r:id="rId4" imgW="520560" imgH="2412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7164388" y="2886075"/>
          <a:ext cx="995362" cy="484188"/>
        </p:xfrm>
        <a:graphic>
          <a:graphicData uri="http://schemas.openxmlformats.org/presentationml/2006/ole">
            <p:oleObj spid="_x0000_s2051" name="Equation" r:id="rId5" imgW="495000" imgH="2412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497138" y="3305175"/>
          <a:ext cx="995362" cy="484188"/>
        </p:xfrm>
        <a:graphic>
          <a:graphicData uri="http://schemas.openxmlformats.org/presentationml/2006/ole">
            <p:oleObj spid="_x0000_s2052" name="Equation" r:id="rId6" imgW="495000" imgH="241200" progId="Equation.DSMT4">
              <p:embed/>
            </p:oleObj>
          </a:graphicData>
        </a:graphic>
      </p:graphicFrame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4343400" y="420688"/>
            <a:ext cx="4549775" cy="8509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映射的三个基本要素（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P.1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）：</a:t>
            </a:r>
          </a:p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定义域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，对应法则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，值域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i="1" baseline="-250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31913" y="4165600"/>
          <a:ext cx="969962" cy="458788"/>
        </p:xfrm>
        <a:graphic>
          <a:graphicData uri="http://schemas.openxmlformats.org/presentationml/2006/ole">
            <p:oleObj spid="_x0000_s2053" name="Equation" r:id="rId7" imgW="482400" imgH="228600" progId="Equation.DSMT4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059113" y="4165600"/>
          <a:ext cx="1914525" cy="458788"/>
        </p:xfrm>
        <a:graphic>
          <a:graphicData uri="http://schemas.openxmlformats.org/presentationml/2006/ole">
            <p:oleObj spid="_x0000_s2054" name="Equation" r:id="rId8" imgW="9522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逆映射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10246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91513" cy="5019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: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→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单射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（注意：            ）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则对任意的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∈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i="1" baseline="-25000" smtClean="0">
                <a:ea typeface="楷体_GB2312"/>
              </a:rPr>
              <a:t>f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的原像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∈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一定是唯一的，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于是可以定义一个新的映射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g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: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R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→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使得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 ( </a:t>
            </a:r>
            <a:r>
              <a:rPr lang="en-US" altLang="zh-CN" i="1" smtClean="0">
                <a:ea typeface="楷体_GB2312"/>
              </a:rPr>
              <a:t>y </a:t>
            </a:r>
            <a:r>
              <a:rPr lang="en-US" altLang="zh-CN" smtClean="0">
                <a:ea typeface="楷体_GB2312"/>
              </a:rPr>
              <a:t>)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，其中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满足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= </a:t>
            </a:r>
            <a:r>
              <a:rPr lang="en-US" altLang="zh-CN" i="1" smtClean="0">
                <a:ea typeface="楷体_GB2312"/>
              </a:rPr>
              <a:t>y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这个映射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就称为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逆映射</a:t>
            </a:r>
            <a:r>
              <a:rPr lang="zh-CN" altLang="en-US" smtClean="0">
                <a:ea typeface="楷体_GB2312"/>
              </a:rPr>
              <a:t>，记作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baseline="30000" smtClean="0">
                <a:solidFill>
                  <a:srgbClr val="FF0000"/>
                </a:solidFill>
                <a:ea typeface="楷体_GB2312"/>
              </a:rPr>
              <a:t>−</a:t>
            </a:r>
            <a:r>
              <a:rPr lang="en-US" altLang="zh-CN" baseline="30000" smtClean="0">
                <a:solidFill>
                  <a:srgbClr val="FF0000"/>
                </a:solidFill>
                <a:ea typeface="楷体_GB2312"/>
              </a:rPr>
              <a:t>1</a:t>
            </a:r>
            <a:r>
              <a:rPr lang="zh-CN" altLang="en-US" smtClean="0">
                <a:ea typeface="楷体_GB2312"/>
              </a:rPr>
              <a:t>，即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baseline="30000" smtClean="0">
                <a:ea typeface="楷体_GB2312"/>
              </a:rPr>
              <a:t>−</a:t>
            </a:r>
            <a:r>
              <a:rPr lang="en-US" altLang="zh-CN" baseline="30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( </a:t>
            </a:r>
            <a:r>
              <a:rPr lang="en-US" altLang="zh-CN" i="1" smtClean="0">
                <a:ea typeface="楷体_GB2312"/>
              </a:rPr>
              <a:t>y </a:t>
            </a:r>
            <a:r>
              <a:rPr lang="en-US" altLang="zh-CN" smtClean="0">
                <a:ea typeface="楷体_GB2312"/>
              </a:rPr>
              <a:t>)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显然，逆映射的定义域                   ，值域                         ，且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baseline="30000" smtClean="0">
                <a:solidFill>
                  <a:srgbClr val="FF0000"/>
                </a:solidFill>
                <a:ea typeface="楷体_GB2312"/>
              </a:rPr>
              <a:t>−</a:t>
            </a:r>
            <a:r>
              <a:rPr lang="en-US" altLang="zh-CN" baseline="30000" smtClean="0">
                <a:solidFill>
                  <a:srgbClr val="FF0000"/>
                </a:solidFill>
                <a:ea typeface="楷体_GB2312"/>
              </a:rPr>
              <a:t>1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[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)] =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baseline="30000" smtClean="0">
                <a:solidFill>
                  <a:srgbClr val="FF0000"/>
                </a:solidFill>
                <a:ea typeface="楷体_GB2312"/>
              </a:rPr>
              <a:t>−</a:t>
            </a:r>
            <a:r>
              <a:rPr lang="en-US" altLang="zh-CN" baseline="30000" smtClean="0">
                <a:solidFill>
                  <a:srgbClr val="FF0000"/>
                </a:solidFill>
                <a:ea typeface="楷体_GB2312"/>
              </a:rPr>
              <a:t>1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=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注意：</a:t>
            </a:r>
            <a:r>
              <a:rPr lang="zh-CN" altLang="en-US" smtClean="0">
                <a:ea typeface="楷体_GB2312"/>
              </a:rPr>
              <a:t>只有单射才存在逆映射．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P.2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		 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逆映射一定是满射！</a:t>
            </a:r>
          </a:p>
        </p:txBody>
      </p:sp>
      <p:graphicFrame>
        <p:nvGraphicFramePr>
          <p:cNvPr id="2056" name="Object 9"/>
          <p:cNvGraphicFramePr>
            <a:graphicFrameLocks noChangeAspect="1"/>
          </p:cNvGraphicFramePr>
          <p:nvPr/>
        </p:nvGraphicFramePr>
        <p:xfrm>
          <a:off x="4211638" y="1589088"/>
          <a:ext cx="1046162" cy="484187"/>
        </p:xfrm>
        <a:graphic>
          <a:graphicData uri="http://schemas.openxmlformats.org/presentationml/2006/ole">
            <p:oleObj spid="_x0000_s3074" name="Equation" r:id="rId3" imgW="520560" imgH="2412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852863" y="4637088"/>
          <a:ext cx="1301750" cy="536575"/>
        </p:xfrm>
        <a:graphic>
          <a:graphicData uri="http://schemas.openxmlformats.org/presentationml/2006/ole">
            <p:oleObj spid="_x0000_s3075" name="Equation" r:id="rId4" imgW="647640" imgH="2664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089650" y="4637088"/>
          <a:ext cx="1938338" cy="536575"/>
        </p:xfrm>
        <a:graphic>
          <a:graphicData uri="http://schemas.openxmlformats.org/presentationml/2006/ole">
            <p:oleObj spid="_x0000_s3076" name="Equation" r:id="rId5" imgW="965160" imgH="266400" progId="Equation.DSMT4">
              <p:embed/>
            </p:oleObj>
          </a:graphicData>
        </a:graphic>
      </p:graphicFrame>
      <p:sp>
        <p:nvSpPr>
          <p:cNvPr id="7" name="Oval 18"/>
          <p:cNvSpPr>
            <a:spLocks noChangeArrowheads="1"/>
          </p:cNvSpPr>
          <p:nvPr/>
        </p:nvSpPr>
        <p:spPr bwMode="auto">
          <a:xfrm>
            <a:off x="7072313" y="130175"/>
            <a:ext cx="1674812" cy="1798638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r"/>
            <a:r>
              <a:rPr lang="en-US" altLang="zh-CN" sz="2000" b="1" i="1">
                <a:latin typeface="Times New Roman" pitchFamily="18" charset="0"/>
              </a:rPr>
              <a:t>Y</a:t>
            </a:r>
            <a:endParaRPr lang="zh-CN" altLang="en-US" sz="2000" b="1" i="1" baseline="-25000">
              <a:latin typeface="Times New Roman" pitchFamily="18" charset="0"/>
            </a:endParaRPr>
          </a:p>
        </p:txBody>
      </p:sp>
      <p:sp>
        <p:nvSpPr>
          <p:cNvPr id="8" name="Oval 15"/>
          <p:cNvSpPr>
            <a:spLocks noChangeAspect="1" noChangeArrowheads="1"/>
          </p:cNvSpPr>
          <p:nvPr/>
        </p:nvSpPr>
        <p:spPr bwMode="auto">
          <a:xfrm>
            <a:off x="4786313" y="636588"/>
            <a:ext cx="996950" cy="8572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en-US" altLang="zh-CN" sz="2000" b="1" i="1">
                <a:latin typeface="Times New Roman" pitchFamily="18" charset="0"/>
              </a:rPr>
              <a:t>X</a:t>
            </a: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7245350" y="708025"/>
            <a:ext cx="1184275" cy="936625"/>
          </a:xfrm>
          <a:prstGeom prst="ellipse">
            <a:avLst/>
          </a:prstGeom>
          <a:solidFill>
            <a:srgbClr val="FFFF99">
              <a:alpha val="8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r"/>
            <a:r>
              <a:rPr lang="en-US" altLang="zh-CN" sz="2000" b="1" i="1">
                <a:latin typeface="Times New Roman" pitchFamily="18" charset="0"/>
              </a:rPr>
              <a:t>R</a:t>
            </a:r>
            <a:r>
              <a:rPr lang="en-US" altLang="zh-CN" sz="2000" b="1" i="1" baseline="-25000">
                <a:latin typeface="Times New Roman" pitchFamily="18" charset="0"/>
              </a:rPr>
              <a:t>f</a:t>
            </a:r>
            <a:endParaRPr lang="zh-CN" altLang="en-US" sz="2000" b="1" i="1" baseline="-25000">
              <a:latin typeface="Times New Roman" pitchFamily="18" charset="0"/>
            </a:endParaRPr>
          </a:p>
        </p:txBody>
      </p:sp>
      <p:sp>
        <p:nvSpPr>
          <p:cNvPr id="10" name="Rectangle 44"/>
          <p:cNvSpPr>
            <a:spLocks noChangeArrowheads="1"/>
          </p:cNvSpPr>
          <p:nvPr/>
        </p:nvSpPr>
        <p:spPr bwMode="auto">
          <a:xfrm>
            <a:off x="6286500" y="558800"/>
            <a:ext cx="287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endParaRPr lang="zh-CN" altLang="en-US" sz="2400" b="1" i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357813" y="9604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20"/>
          <p:cNvSpPr/>
          <p:nvPr/>
        </p:nvSpPr>
        <p:spPr>
          <a:xfrm>
            <a:off x="7693025" y="960438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3" name="AutoShape 32"/>
          <p:cNvCxnSpPr>
            <a:cxnSpLocks noChangeShapeType="1"/>
            <a:stCxn id="11" idx="6"/>
            <a:endCxn id="12" idx="2"/>
          </p:cNvCxnSpPr>
          <p:nvPr/>
        </p:nvCxnSpPr>
        <p:spPr bwMode="auto">
          <a:xfrm>
            <a:off x="5465763" y="1014413"/>
            <a:ext cx="2227262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cxnSp>
        <p:nvCxnSpPr>
          <p:cNvPr id="16" name="曲线连接符 15"/>
          <p:cNvCxnSpPr/>
          <p:nvPr/>
        </p:nvCxnSpPr>
        <p:spPr>
          <a:xfrm rot="16200000" flipV="1">
            <a:off x="6581775" y="-74612"/>
            <a:ext cx="1588" cy="2335212"/>
          </a:xfrm>
          <a:prstGeom prst="curvedConnector3">
            <a:avLst>
              <a:gd name="adj1" fmla="val -29673057"/>
            </a:avLst>
          </a:prstGeom>
          <a:ln w="28575">
            <a:solidFill>
              <a:srgbClr val="0066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4"/>
          <p:cNvSpPr>
            <a:spLocks noChangeArrowheads="1"/>
          </p:cNvSpPr>
          <p:nvPr/>
        </p:nvSpPr>
        <p:spPr bwMode="auto">
          <a:xfrm>
            <a:off x="6286500" y="1109663"/>
            <a:ext cx="558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zh-CN" altLang="en-US" sz="24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−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i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289550" y="723900"/>
          <a:ext cx="280988" cy="279400"/>
        </p:xfrm>
        <a:graphic>
          <a:graphicData uri="http://schemas.openxmlformats.org/presentationml/2006/ole">
            <p:oleObj spid="_x0000_s3077" name="Equation" r:id="rId6" imgW="139680" imgH="13968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658100" y="1084263"/>
          <a:ext cx="280988" cy="330200"/>
        </p:xfrm>
        <a:graphic>
          <a:graphicData uri="http://schemas.openxmlformats.org/presentationml/2006/ole">
            <p:oleObj spid="_x0000_s3078" name="Equation" r:id="rId7" imgW="1396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32"/>
          <p:cNvSpPr txBox="1">
            <a:spLocks noChangeArrowheads="1"/>
          </p:cNvSpPr>
          <p:nvPr/>
        </p:nvSpPr>
        <p:spPr bwMode="auto">
          <a:xfrm>
            <a:off x="7442200" y="3981450"/>
            <a:ext cx="1103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因变量</a:t>
            </a:r>
          </a:p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7524750" y="4875213"/>
            <a:ext cx="936625" cy="144145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0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17" name="Oval 45"/>
          <p:cNvSpPr>
            <a:spLocks noChangeArrowheads="1"/>
          </p:cNvSpPr>
          <p:nvPr/>
        </p:nvSpPr>
        <p:spPr bwMode="auto">
          <a:xfrm>
            <a:off x="7627938" y="4965700"/>
            <a:ext cx="576262" cy="576263"/>
          </a:xfrm>
          <a:prstGeom prst="ellipse">
            <a:avLst/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410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楷体_GB2312"/>
              </a:rPr>
              <a:t>复合映射</a:t>
            </a:r>
            <a:endParaRPr lang="en-US" altLang="zh-CN" smtClean="0">
              <a:ea typeface="楷体_GB2312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2419350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已知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映射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g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，定义域为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i="1" baseline="-25000" smtClean="0">
                <a:ea typeface="楷体_GB2312"/>
              </a:rPr>
              <a:t>g</a:t>
            </a:r>
            <a:r>
              <a:rPr lang="en-US" altLang="zh-CN" baseline="-25000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，值域为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i="1" baseline="-25000" smtClean="0">
                <a:ea typeface="楷体_GB2312"/>
              </a:rPr>
              <a:t>g</a:t>
            </a:r>
            <a:r>
              <a:rPr lang="zh-CN" altLang="en-US" smtClean="0">
                <a:ea typeface="楷体_GB2312"/>
              </a:rPr>
              <a:t> ，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映射 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u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，定义域为</a:t>
            </a:r>
            <a:r>
              <a:rPr lang="en-US" altLang="zh-CN" i="1" smtClean="0">
                <a:ea typeface="楷体_GB2312"/>
              </a:rPr>
              <a:t>D</a:t>
            </a:r>
            <a:r>
              <a:rPr lang="en-US" altLang="zh-CN" i="1" baseline="-25000" smtClean="0">
                <a:ea typeface="楷体_GB2312"/>
              </a:rPr>
              <a:t>f</a:t>
            </a:r>
            <a:r>
              <a:rPr lang="en-US" altLang="zh-CN" baseline="-25000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，值域为</a:t>
            </a:r>
            <a:r>
              <a:rPr lang="en-US" altLang="zh-CN" i="1" smtClean="0">
                <a:ea typeface="楷体_GB2312"/>
              </a:rPr>
              <a:t>R</a:t>
            </a:r>
            <a:r>
              <a:rPr lang="en-US" altLang="zh-CN" i="1" baseline="-25000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，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                      ，则称映射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)]</a:t>
            </a:r>
            <a:r>
              <a:rPr lang="zh-CN" altLang="en-US" smtClean="0">
                <a:ea typeface="楷体_GB2312"/>
              </a:rPr>
              <a:t>为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和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复合映射</a:t>
            </a:r>
            <a:r>
              <a:rPr lang="en-US" altLang="zh-CN" smtClean="0">
                <a:ea typeface="楷体_GB2312"/>
              </a:rPr>
              <a:t>,</a:t>
            </a:r>
            <a:endParaRPr lang="zh-CN" altLang="en-US" smtClean="0">
              <a:ea typeface="楷体_GB2312"/>
            </a:endParaRPr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985838" y="2874963"/>
          <a:ext cx="1701800" cy="482600"/>
        </p:xfrm>
        <a:graphic>
          <a:graphicData uri="http://schemas.openxmlformats.org/presentationml/2006/ole">
            <p:oleObj spid="_x0000_s4098" name="Equation" r:id="rId3" imgW="850680" imgH="241200" progId="Equation.DSMT4">
              <p:embed/>
            </p:oleObj>
          </a:graphicData>
        </a:graphic>
      </p:graphicFrame>
      <p:sp>
        <p:nvSpPr>
          <p:cNvPr id="28687" name="Oval 15"/>
          <p:cNvSpPr>
            <a:spLocks noChangeAspect="1" noChangeArrowheads="1"/>
          </p:cNvSpPr>
          <p:nvPr/>
        </p:nvSpPr>
        <p:spPr bwMode="auto">
          <a:xfrm>
            <a:off x="1116013" y="4948238"/>
            <a:ext cx="1368425" cy="11874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rIns="0" anchor="ctr"/>
          <a:lstStyle/>
          <a:p>
            <a:r>
              <a:rPr lang="zh-CN" altLang="en-US" sz="2000" b="1" i="1">
                <a:latin typeface="Times New Roman" pitchFamily="18" charset="0"/>
                <a:cs typeface="Times New Roman" pitchFamily="18" charset="0"/>
              </a:rPr>
              <a:t>Ｄ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g</a:t>
            </a:r>
            <a:endParaRPr lang="en-US" altLang="zh-CN" sz="20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8" name="Oval 16"/>
          <p:cNvSpPr>
            <a:spLocks noChangeAspect="1" noChangeArrowheads="1"/>
          </p:cNvSpPr>
          <p:nvPr/>
        </p:nvSpPr>
        <p:spPr bwMode="auto">
          <a:xfrm>
            <a:off x="4321175" y="5373688"/>
            <a:ext cx="1150938" cy="11509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zh-CN" altLang="en-US" sz="2000" b="1" i="1">
                <a:latin typeface="Times New Roman" pitchFamily="18" charset="0"/>
                <a:cs typeface="Times New Roman" pitchFamily="18" charset="0"/>
              </a:rPr>
              <a:t>Ｄ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0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303713" y="4876800"/>
            <a:ext cx="1184275" cy="936625"/>
          </a:xfrm>
          <a:prstGeom prst="ellipse">
            <a:avLst/>
          </a:prstGeom>
          <a:solidFill>
            <a:srgbClr val="FFFF99">
              <a:alpha val="8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r"/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0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1836738" y="5308600"/>
            <a:ext cx="576262" cy="5762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pic>
        <p:nvPicPr>
          <p:cNvPr id="28692" name="Picture 20" descr="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3834"/>
          <a:stretch>
            <a:fillRect/>
          </a:stretch>
        </p:blipFill>
        <p:spPr bwMode="auto">
          <a:xfrm>
            <a:off x="4413250" y="5348288"/>
            <a:ext cx="981075" cy="53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椭圆 20"/>
          <p:cNvSpPr>
            <a:spLocks noChangeArrowheads="1"/>
          </p:cNvSpPr>
          <p:nvPr/>
        </p:nvSpPr>
        <p:spPr bwMode="auto">
          <a:xfrm>
            <a:off x="7939088" y="5237163"/>
            <a:ext cx="107950" cy="107950"/>
          </a:xfrm>
          <a:prstGeom prst="ellipse">
            <a:avLst/>
          </a:prstGeom>
          <a:solidFill>
            <a:schemeClr val="tx1"/>
          </a:solidFill>
          <a:ln w="55000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11" name="Text Box 26"/>
          <p:cNvSpPr txBox="1">
            <a:spLocks noChangeArrowheads="1"/>
          </p:cNvSpPr>
          <p:nvPr/>
        </p:nvSpPr>
        <p:spPr bwMode="auto">
          <a:xfrm>
            <a:off x="1249363" y="3981450"/>
            <a:ext cx="11033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自变量</a:t>
            </a:r>
          </a:p>
          <a:p>
            <a:pPr algn="ctr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112" name="Text Box 29"/>
          <p:cNvSpPr txBox="1">
            <a:spLocks noChangeArrowheads="1"/>
          </p:cNvSpPr>
          <p:nvPr/>
        </p:nvSpPr>
        <p:spPr bwMode="auto">
          <a:xfrm>
            <a:off x="4191000" y="3981450"/>
            <a:ext cx="1409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中间变量</a:t>
            </a:r>
          </a:p>
          <a:p>
            <a:pPr algn="ctr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971550" y="3981450"/>
            <a:ext cx="165735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4067175" y="3981450"/>
            <a:ext cx="165735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7164388" y="3981450"/>
            <a:ext cx="1657350" cy="485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5" name="椭圆 20"/>
          <p:cNvSpPr/>
          <p:nvPr/>
        </p:nvSpPr>
        <p:spPr>
          <a:xfrm>
            <a:off x="4897438" y="59563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20"/>
          <p:cNvSpPr>
            <a:spLocks noChangeArrowheads="1"/>
          </p:cNvSpPr>
          <p:nvPr/>
        </p:nvSpPr>
        <p:spPr bwMode="auto">
          <a:xfrm>
            <a:off x="8029575" y="5956300"/>
            <a:ext cx="107950" cy="107950"/>
          </a:xfrm>
          <a:prstGeom prst="ellipse">
            <a:avLst/>
          </a:prstGeom>
          <a:solidFill>
            <a:schemeClr val="tx1"/>
          </a:solidFill>
          <a:ln w="55000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8714" name="AutoShape 42"/>
          <p:cNvCxnSpPr>
            <a:cxnSpLocks noChangeShapeType="1"/>
          </p:cNvCxnSpPr>
          <p:nvPr/>
        </p:nvCxnSpPr>
        <p:spPr bwMode="auto">
          <a:xfrm>
            <a:off x="5005388" y="6010275"/>
            <a:ext cx="302418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6300788" y="4516438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zh-CN" alt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3163888" y="4516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692275" y="51292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椭圆 20"/>
          <p:cNvSpPr/>
          <p:nvPr/>
        </p:nvSpPr>
        <p:spPr>
          <a:xfrm>
            <a:off x="4751388" y="512921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9968" name="AutoShape 32"/>
          <p:cNvCxnSpPr>
            <a:cxnSpLocks noChangeShapeType="1"/>
            <a:stCxn id="21" idx="6"/>
            <a:endCxn id="4" idx="2"/>
          </p:cNvCxnSpPr>
          <p:nvPr/>
        </p:nvCxnSpPr>
        <p:spPr bwMode="auto">
          <a:xfrm>
            <a:off x="1800225" y="5183188"/>
            <a:ext cx="29511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sp>
        <p:nvSpPr>
          <p:cNvPr id="2" name="椭圆 20"/>
          <p:cNvSpPr/>
          <p:nvPr/>
        </p:nvSpPr>
        <p:spPr>
          <a:xfrm>
            <a:off x="2070100" y="55419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20"/>
          <p:cNvSpPr/>
          <p:nvPr/>
        </p:nvSpPr>
        <p:spPr>
          <a:xfrm>
            <a:off x="4859338" y="5541963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9971" name="AutoShape 35"/>
          <p:cNvCxnSpPr>
            <a:cxnSpLocks noChangeShapeType="1"/>
          </p:cNvCxnSpPr>
          <p:nvPr/>
        </p:nvCxnSpPr>
        <p:spPr bwMode="auto">
          <a:xfrm>
            <a:off x="2178050" y="5595938"/>
            <a:ext cx="26812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cxnSp>
        <p:nvCxnSpPr>
          <p:cNvPr id="39972" name="AutoShape 36"/>
          <p:cNvCxnSpPr>
            <a:cxnSpLocks noChangeShapeType="1"/>
            <a:endCxn id="3" idx="2"/>
          </p:cNvCxnSpPr>
          <p:nvPr/>
        </p:nvCxnSpPr>
        <p:spPr bwMode="auto">
          <a:xfrm flipV="1">
            <a:off x="4951413" y="5291138"/>
            <a:ext cx="2987675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lg"/>
          </a:ln>
        </p:spPr>
      </p:cxnSp>
      <p:graphicFrame>
        <p:nvGraphicFramePr>
          <p:cNvPr id="2056" name="Object 9"/>
          <p:cNvGraphicFramePr>
            <a:graphicFrameLocks noChangeAspect="1"/>
          </p:cNvGraphicFramePr>
          <p:nvPr/>
        </p:nvGraphicFramePr>
        <p:xfrm>
          <a:off x="1042988" y="3357563"/>
          <a:ext cx="2830512" cy="511175"/>
        </p:xfrm>
        <a:graphic>
          <a:graphicData uri="http://schemas.openxmlformats.org/presentationml/2006/ole">
            <p:oleObj spid="_x0000_s4099" name="Equation" r:id="rId5" imgW="140940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0" grpId="0" animBg="1"/>
      <p:bldP spid="28717" grpId="0" animBg="1"/>
      <p:bldP spid="28687" grpId="0" animBg="1"/>
      <p:bldP spid="28688" grpId="0" animBg="1"/>
      <p:bldP spid="28689" grpId="0" animBg="1"/>
      <p:bldP spid="28691" grpId="0" animBg="1"/>
      <p:bldP spid="3" grpId="0" animBg="1"/>
      <p:bldP spid="28705" grpId="0" animBg="1"/>
      <p:bldP spid="28706" grpId="0" animBg="1"/>
      <p:bldP spid="28707" grpId="0" animBg="1"/>
      <p:bldP spid="5" grpId="0" animBg="1"/>
      <p:bldP spid="6" grpId="0" animBg="1"/>
      <p:bldP spid="28715" grpId="0"/>
      <p:bldP spid="28716" grpId="0"/>
      <p:bldP spid="21" grpId="0" animBg="1"/>
      <p:bldP spid="4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注意事项（课本</a:t>
            </a:r>
            <a:r>
              <a:rPr lang="en-US" altLang="zh-CN" smtClean="0">
                <a:effectLst/>
                <a:ea typeface="楷体_GB2312"/>
              </a:rPr>
              <a:t>P.3</a:t>
            </a:r>
            <a:r>
              <a:rPr lang="zh-CN" altLang="en-US" smtClean="0">
                <a:effectLst/>
                <a:ea typeface="楷体_GB2312"/>
              </a:rPr>
              <a:t>）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122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>
              <a:ea typeface="楷体_GB2312"/>
            </a:endParaRPr>
          </a:p>
          <a:p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映射的复合是有顺序的，         有意义并不表示         也有意义；即使两个复合映射都有意义，这两个复合映射也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未必相同．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2056" name="Object 9"/>
          <p:cNvGraphicFramePr>
            <a:graphicFrameLocks noChangeAspect="1"/>
          </p:cNvGraphicFramePr>
          <p:nvPr/>
        </p:nvGraphicFramePr>
        <p:xfrm>
          <a:off x="900113" y="1484313"/>
          <a:ext cx="2830512" cy="511175"/>
        </p:xfrm>
        <a:graphic>
          <a:graphicData uri="http://schemas.openxmlformats.org/presentationml/2006/ole">
            <p:oleObj spid="_x0000_s5122" name="Equation" r:id="rId3" imgW="1409400" imgH="2538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405313" y="1484313"/>
          <a:ext cx="2830512" cy="511175"/>
        </p:xfrm>
        <a:graphic>
          <a:graphicData uri="http://schemas.openxmlformats.org/presentationml/2006/ole">
            <p:oleObj spid="_x0000_s5123" name="Equation" r:id="rId4" imgW="1409400" imgH="2538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211638" y="2420938"/>
          <a:ext cx="739775" cy="409575"/>
        </p:xfrm>
        <a:graphic>
          <a:graphicData uri="http://schemas.openxmlformats.org/presentationml/2006/ole">
            <p:oleObj spid="_x0000_s5124" name="Equation" r:id="rId5" imgW="368280" imgH="20304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7072313" y="2420938"/>
          <a:ext cx="739775" cy="409575"/>
        </p:xfrm>
        <a:graphic>
          <a:graphicData uri="http://schemas.openxmlformats.org/presentationml/2006/ole">
            <p:oleObj spid="_x0000_s5125" name="Equation" r:id="rId6" imgW="3682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宋体"/>
        <a:cs typeface="Times New Roman"/>
      </a:majorFont>
      <a:minorFont>
        <a:latin typeface="Times New Roman"/>
        <a:ea typeface="宋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2522</TotalTime>
  <Words>1961</Words>
  <Application>Microsoft Office PowerPoint</Application>
  <PresentationFormat>全屏显示(4:3)</PresentationFormat>
  <Paragraphs>389</Paragraphs>
  <Slides>35</Slides>
  <Notes>2</Notes>
  <HiddenSlides>12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3" baseType="lpstr">
      <vt:lpstr>Arial</vt:lpstr>
      <vt:lpstr>宋体</vt:lpstr>
      <vt:lpstr>Times New Roman</vt:lpstr>
      <vt:lpstr>楷体_GB2312</vt:lpstr>
      <vt:lpstr>Wingdings 3</vt:lpstr>
      <vt:lpstr>Verdana</vt:lpstr>
      <vt:lpstr>Wingdings 2</vt:lpstr>
      <vt:lpstr>Calibri</vt:lpstr>
      <vt:lpstr>Lucida Sans Unicode</vt:lpstr>
      <vt:lpstr>黑体</vt:lpstr>
      <vt:lpstr>Wingdings</vt:lpstr>
      <vt:lpstr>方正舒体</vt:lpstr>
      <vt:lpstr>Symbol</vt:lpstr>
      <vt:lpstr>聚合</vt:lpstr>
      <vt:lpstr>2_聚合</vt:lpstr>
      <vt:lpstr>Equation</vt:lpstr>
      <vt:lpstr>MathType 6.0 Equation</vt:lpstr>
      <vt:lpstr>公式</vt:lpstr>
      <vt:lpstr>高等数学（上册）</vt:lpstr>
      <vt:lpstr>绪言</vt:lpstr>
      <vt:lpstr>绪言</vt:lpstr>
      <vt:lpstr>第一章    函数与极限</vt:lpstr>
      <vt:lpstr>一、映射</vt:lpstr>
      <vt:lpstr>几点说明（P.1~P.2）</vt:lpstr>
      <vt:lpstr>逆映射</vt:lpstr>
      <vt:lpstr>复合映射</vt:lpstr>
      <vt:lpstr>注意事项（课本P.3）</vt:lpstr>
      <vt:lpstr>二、函数</vt:lpstr>
      <vt:lpstr>函数的图形</vt:lpstr>
      <vt:lpstr>几点说明（P.4）</vt:lpstr>
      <vt:lpstr>幻灯片 13</vt:lpstr>
      <vt:lpstr>几个特殊的函数</vt:lpstr>
      <vt:lpstr>几个特殊的函数</vt:lpstr>
      <vt:lpstr>函数的几种特性</vt:lpstr>
      <vt:lpstr>函数的有界性</vt:lpstr>
      <vt:lpstr>函数的有界性</vt:lpstr>
      <vt:lpstr>函数的单调性</vt:lpstr>
      <vt:lpstr>函数的奇偶性</vt:lpstr>
      <vt:lpstr>函数的周期性</vt:lpstr>
      <vt:lpstr>反函数</vt:lpstr>
      <vt:lpstr>直接函数与反函数的图形</vt:lpstr>
      <vt:lpstr>复合函数</vt:lpstr>
      <vt:lpstr>函数的四则运算</vt:lpstr>
      <vt:lpstr>基本初等函数</vt:lpstr>
      <vt:lpstr>正弦函数和反正弦函数（课本P.2倒数第2行）</vt:lpstr>
      <vt:lpstr>余弦函数和反余弦函数</vt:lpstr>
      <vt:lpstr>正切函数和反正切函数</vt:lpstr>
      <vt:lpstr>余切函数和反余切函数</vt:lpstr>
      <vt:lpstr>四、初等函数</vt:lpstr>
      <vt:lpstr>例子</vt:lpstr>
      <vt:lpstr>双曲函数和反双曲函数  (P.13~P.14)</vt:lpstr>
      <vt:lpstr>小结</vt:lpstr>
      <vt:lpstr>小结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238</cp:revision>
  <dcterms:created xsi:type="dcterms:W3CDTF">2010-09-04T05:21:04Z</dcterms:created>
  <dcterms:modified xsi:type="dcterms:W3CDTF">2022-10-07T16:25:36Z</dcterms:modified>
</cp:coreProperties>
</file>