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010" r:id="rId2"/>
  </p:sldMasterIdLst>
  <p:notesMasterIdLst>
    <p:notesMasterId r:id="rId27"/>
  </p:notesMasterIdLst>
  <p:sldIdLst>
    <p:sldId id="328" r:id="rId3"/>
    <p:sldId id="306" r:id="rId4"/>
    <p:sldId id="302" r:id="rId5"/>
    <p:sldId id="308" r:id="rId6"/>
    <p:sldId id="309" r:id="rId7"/>
    <p:sldId id="321" r:id="rId8"/>
    <p:sldId id="303" r:id="rId9"/>
    <p:sldId id="311" r:id="rId10"/>
    <p:sldId id="329" r:id="rId11"/>
    <p:sldId id="313" r:id="rId12"/>
    <p:sldId id="314" r:id="rId13"/>
    <p:sldId id="330" r:id="rId14"/>
    <p:sldId id="332" r:id="rId15"/>
    <p:sldId id="312" r:id="rId16"/>
    <p:sldId id="325" r:id="rId17"/>
    <p:sldId id="315" r:id="rId18"/>
    <p:sldId id="304" r:id="rId19"/>
    <p:sldId id="326" r:id="rId20"/>
    <p:sldId id="333" r:id="rId21"/>
    <p:sldId id="318" r:id="rId22"/>
    <p:sldId id="319" r:id="rId23"/>
    <p:sldId id="322" r:id="rId24"/>
    <p:sldId id="323" r:id="rId25"/>
    <p:sldId id="327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FF"/>
    <a:srgbClr val="4D4D4D"/>
    <a:srgbClr val="9966FF"/>
    <a:srgbClr val="FF9900"/>
    <a:srgbClr val="00CC00"/>
    <a:srgbClr val="FFFF99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88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1312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18.wmf"/><Relationship Id="rId1" Type="http://schemas.openxmlformats.org/officeDocument/2006/relationships/image" Target="../media/image37.wmf"/><Relationship Id="rId4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image" Target="../media/image44.wmf"/><Relationship Id="rId7" Type="http://schemas.openxmlformats.org/officeDocument/2006/relationships/image" Target="../media/image47.wmf"/><Relationship Id="rId2" Type="http://schemas.openxmlformats.org/officeDocument/2006/relationships/image" Target="../media/image18.wmf"/><Relationship Id="rId1" Type="http://schemas.openxmlformats.org/officeDocument/2006/relationships/image" Target="../media/image43.wmf"/><Relationship Id="rId6" Type="http://schemas.openxmlformats.org/officeDocument/2006/relationships/image" Target="../media/image46.wmf"/><Relationship Id="rId11" Type="http://schemas.openxmlformats.org/officeDocument/2006/relationships/image" Target="../media/image51.wmf"/><Relationship Id="rId5" Type="http://schemas.openxmlformats.org/officeDocument/2006/relationships/image" Target="../media/image45.wmf"/><Relationship Id="rId10" Type="http://schemas.openxmlformats.org/officeDocument/2006/relationships/image" Target="../media/image50.wmf"/><Relationship Id="rId4" Type="http://schemas.openxmlformats.org/officeDocument/2006/relationships/image" Target="../media/image23.wmf"/><Relationship Id="rId9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8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29.wmf"/><Relationship Id="rId7" Type="http://schemas.openxmlformats.org/officeDocument/2006/relationships/image" Target="../media/image33.wmf"/><Relationship Id="rId2" Type="http://schemas.openxmlformats.org/officeDocument/2006/relationships/image" Target="../media/image28.wmf"/><Relationship Id="rId1" Type="http://schemas.openxmlformats.org/officeDocument/2006/relationships/image" Target="../media/image23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1CB5ADA3-1FEF-4F3D-A61B-32B02104DCBB}" type="datetimeFigureOut">
              <a:rPr lang="zh-CN" altLang="en-US"/>
              <a:pPr>
                <a:defRPr/>
              </a:pPr>
              <a:t>2021/9/26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楷体_GB2312" pitchFamily="49" charset="-122"/>
                <a:cs typeface="+mn-cs"/>
              </a:defRPr>
            </a:lvl1pPr>
          </a:lstStyle>
          <a:p>
            <a:pPr>
              <a:defRPr/>
            </a:pPr>
            <a:fld id="{4A22B550-20C1-4320-8704-66283CFD680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楷体_GB231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  <a:ea typeface="楷体_GB2312" pitchFamily="49" charset="-122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FED9B41-EA8C-4772-B82B-E3E156E0DE9A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563C1FC1-C689-4477-BDB5-3D5FE3B3C8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2CB779-5D6A-41DF-8494-AFEF965FBC4E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B17907-E79E-44BF-8DB8-693E2BDDA6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183FE-7664-4AC3-9D8B-C2FCD519034F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6FE213-8CCE-47B2-9DE5-30F73357B5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FA44D-32F6-4437-847C-0E013695D0B5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D69DFE-D9BE-4F0E-AB43-2878E50528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AE894-273B-4722-85C0-2FE4ECC8A6F5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A6D7FE-8CF1-4277-B444-9A5B467A16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F981E-3597-476F-ADB4-A52B6DD7E285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E5996-F958-4E6C-9C9A-FF1172AF00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8597A-1B25-4FAD-A2A1-A9989C4912C1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0AA76A-EB7E-4312-94A5-F0E402562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CA6227-579D-4409-8192-2A4E9EB75931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F5697-270B-4E6F-A1A3-D9533BBE301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659D3-FCA4-4062-8742-F323F3552C5A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EBCFB3-C858-450A-8D65-A1354ED12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3B90A2-97DC-43E0-9E07-E0A724CC21F0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A821F-D0BF-4E20-B923-6D97428F678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6F4763-B391-4E1D-B5FF-F7584ABF1AF4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80EA40-9FFF-4EC1-B90B-DC9EB5077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9BB14-7D6D-4E16-BC5D-69EB2F6ADE13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6FE13D-2B3E-4626-98BD-D83FD57D3E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0A8E95-6E4D-48E1-8918-51B26D6BE75A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D1A80-542D-4B39-9FC6-D599CC0852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D1B478-6960-4A2E-AE8F-883C9FDD8081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51B8E-CDD4-4BF8-8D32-96C4DC3063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D05B2C-5B7B-412E-99F8-3CB6472EE553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BF70B-20F2-48A9-BA67-3CCCFBFEC0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EEAC9-63A6-403E-9B41-D69E6DDF785F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E13531-974F-44AD-9F2D-A51216091B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87986F-1CC6-4174-82DA-31BB9B60F840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16E5B-ABE9-472C-89E7-C172374751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AEE3B-C07D-4F20-A1D5-57F64350BABC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02B12-F7CE-4349-9C35-C2313BFE3E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A5B7E-2735-4DBC-827A-837FCEF7DFDE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748546-1595-4275-8C47-A5F3E4097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4C6CE-63AF-4506-A565-3078A6EC5D81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782147-CA92-43BC-9CF5-7C62614819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  <a:ea typeface="楷体_GB2312" pitchFamily="49" charset="-122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536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8E1B02E-776C-483D-8CEE-452B50C81AC7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5A9DE861-E66A-41E1-B2E1-8921A1FCF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56" r:id="rId2"/>
    <p:sldLayoutId id="2147484357" r:id="rId3"/>
    <p:sldLayoutId id="2147484358" r:id="rId4"/>
    <p:sldLayoutId id="2147484359" r:id="rId5"/>
    <p:sldLayoutId id="2147484360" r:id="rId6"/>
    <p:sldLayoutId id="2147484361" r:id="rId7"/>
    <p:sldLayoutId id="2147484362" r:id="rId8"/>
    <p:sldLayoutId id="2147484363" r:id="rId9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638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D690254-7FA2-4EF9-B42B-84C37F18F864}" type="datetimeFigureOut">
              <a:rPr lang="zh-CN" altLang="en-US"/>
              <a:pPr>
                <a:defRPr/>
              </a:pPr>
              <a:t>2021/9/26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90E8C7E2-458D-4DE6-BAF4-B361424981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19.bin"/><Relationship Id="rId12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5.bin"/><Relationship Id="rId9" Type="http://schemas.openxmlformats.org/officeDocument/2006/relationships/oleObject" Target="../embeddings/oleObject3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41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" Target="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9.bin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4.bin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2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2.bin"/><Relationship Id="rId15" Type="http://schemas.openxmlformats.org/officeDocument/2006/relationships/slide" Target="slide10.xml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1.bin"/><Relationship Id="rId9" Type="http://schemas.openxmlformats.org/officeDocument/2006/relationships/oleObject" Target="../embeddings/oleObject56.bin"/><Relationship Id="rId14" Type="http://schemas.openxmlformats.org/officeDocument/2006/relationships/oleObject" Target="../embeddings/oleObject6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65.bin"/><Relationship Id="rId4" Type="http://schemas.openxmlformats.org/officeDocument/2006/relationships/oleObject" Target="../embeddings/oleObject6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slide" Target="slide6.xml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slide" Target="slide5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4.wav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 bwMode="auto">
          <a:xfrm>
            <a:off x="685800" y="1752601"/>
            <a:ext cx="7772400" cy="1829761"/>
          </a:xfrm>
          <a:ln>
            <a:miter lim="800000"/>
            <a:headEnd/>
            <a:tailEnd/>
          </a:ln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第一章</a:t>
            </a:r>
            <a:r>
              <a:rPr lang="zh-CN" altLang="en-US" sz="4800" dirty="0" smtClean="0">
                <a:ea typeface="楷体_GB2312"/>
              </a:rPr>
              <a:t>    </a:t>
            </a:r>
            <a:r>
              <a:rPr lang="zh-CN" altLang="en-US" sz="4800" dirty="0" smtClean="0">
                <a:latin typeface="+mj-lt"/>
                <a:ea typeface="楷体_GB2312"/>
                <a:cs typeface="+mj-cs"/>
              </a:rPr>
              <a:t>函数与极限</a:t>
            </a:r>
            <a:endParaRPr lang="zh-CN" altLang="en-US" sz="4800" dirty="0">
              <a:latin typeface="+mj-lt"/>
              <a:ea typeface="楷体_GB2312"/>
              <a:cs typeface="+mj-cs"/>
            </a:endParaRPr>
          </a:p>
        </p:txBody>
      </p:sp>
      <p:sp>
        <p:nvSpPr>
          <p:cNvPr id="18435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  <a:ea typeface="楷体_GB2312"/>
              </a:rPr>
              <a:t>第二节    数列的极限</a:t>
            </a:r>
            <a:endParaRPr lang="en-US" altLang="zh-CN" sz="3600" smtClean="0">
              <a:solidFill>
                <a:schemeClr val="tx2"/>
              </a:solidFill>
              <a:ea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1287463" y="2020888"/>
            <a:ext cx="2233612" cy="37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66565" name="Rectangle 5"/>
          <p:cNvSpPr>
            <a:spLocks noChangeArrowheads="1"/>
          </p:cNvSpPr>
          <p:nvPr/>
        </p:nvSpPr>
        <p:spPr bwMode="auto">
          <a:xfrm>
            <a:off x="3635375" y="2020888"/>
            <a:ext cx="2305050" cy="37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10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数列的极限（续）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设有数列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和常数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无限增大时，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无限接近于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收敛于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，常数 </a:t>
            </a:r>
            <a:r>
              <a:rPr lang="en-US" altLang="zh-CN" i="1" smtClean="0">
                <a:ea typeface="楷体_GB2312"/>
              </a:rPr>
              <a:t>a </a:t>
            </a: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的极限</a:t>
            </a:r>
            <a:r>
              <a:rPr lang="zh-CN" altLang="en-US" smtClean="0">
                <a:ea typeface="楷体_GB2312"/>
              </a:rPr>
              <a:t>，记作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或			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设有数列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和常数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总存在正整数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，使得对于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，不等式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都成立，则称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收敛于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，常数 </a:t>
            </a:r>
            <a:r>
              <a:rPr lang="en-US" altLang="zh-CN" i="1" smtClean="0">
                <a:ea typeface="楷体_GB2312"/>
              </a:rPr>
              <a:t>a </a:t>
            </a: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的极限</a:t>
            </a:r>
            <a:r>
              <a:rPr lang="en-US" altLang="zh-CN" smtClean="0">
                <a:ea typeface="楷体_GB2312"/>
              </a:rPr>
              <a:t>.</a:t>
            </a: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692275" y="2878138"/>
          <a:ext cx="1346200" cy="558800"/>
        </p:xfrm>
        <a:graphic>
          <a:graphicData uri="http://schemas.openxmlformats.org/presentationml/2006/ole">
            <p:oleObj spid="_x0000_s4098" name="Equation" r:id="rId3" imgW="67284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49650" y="2852738"/>
          <a:ext cx="2159000" cy="457200"/>
        </p:xfrm>
        <a:graphic>
          <a:graphicData uri="http://schemas.openxmlformats.org/presentationml/2006/ole">
            <p:oleObj spid="_x0000_s4099" name="Equation" r:id="rId4" imgW="1079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6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65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 animBg="1"/>
      <p:bldP spid="665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数列极限的几何解释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747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设有数列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和常数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若对于任意给定的正数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总存在正整数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，使得对于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时的一切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，不等式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都成立，则称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收敛于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，数 </a:t>
            </a:r>
            <a:r>
              <a:rPr lang="en-US" altLang="zh-CN" i="1" smtClean="0">
                <a:ea typeface="楷体_GB2312"/>
              </a:rPr>
              <a:t>a </a:t>
            </a: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的极限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几何解释（课本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P.21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 ：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时，所有的点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都落在开区间</a:t>
            </a:r>
            <a:r>
              <a:rPr lang="en-US" altLang="zh-CN" smtClean="0">
                <a:ea typeface="楷体_GB2312"/>
              </a:rPr>
              <a:t>(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－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i="1" smtClean="0">
                <a:ea typeface="楷体_GB2312"/>
              </a:rPr>
              <a:t> , a</a:t>
            </a:r>
            <a:r>
              <a:rPr lang="en-US" altLang="zh-CN" smtClean="0">
                <a:ea typeface="楷体_GB2312"/>
              </a:rPr>
              <a:t> +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内，而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落在这个区间之外的点最多只有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个．</a:t>
            </a:r>
          </a:p>
        </p:txBody>
      </p:sp>
      <p:sp>
        <p:nvSpPr>
          <p:cNvPr id="74756" name="Line 4"/>
          <p:cNvSpPr>
            <a:spLocks noChangeShapeType="1"/>
          </p:cNvSpPr>
          <p:nvPr/>
        </p:nvSpPr>
        <p:spPr bwMode="auto">
          <a:xfrm>
            <a:off x="3060700" y="5741988"/>
            <a:ext cx="53990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4757" name="Oval 5"/>
          <p:cNvSpPr>
            <a:spLocks noChangeArrowheads="1"/>
          </p:cNvSpPr>
          <p:nvPr/>
        </p:nvSpPr>
        <p:spPr bwMode="auto">
          <a:xfrm>
            <a:off x="32781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113213" y="5589588"/>
            <a:ext cx="668337" cy="487362"/>
            <a:chOff x="3227" y="3786"/>
            <a:chExt cx="421" cy="307"/>
          </a:xfrm>
        </p:grpSpPr>
        <p:sp>
          <p:nvSpPr>
            <p:cNvPr id="24616" name="Text Box 7"/>
            <p:cNvSpPr txBox="1">
              <a:spLocks noChangeArrowheads="1"/>
            </p:cNvSpPr>
            <p:nvPr/>
          </p:nvSpPr>
          <p:spPr bwMode="auto">
            <a:xfrm>
              <a:off x="3227" y="3863"/>
              <a:ext cx="421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a</a:t>
              </a:r>
              <a:r>
                <a:rPr lang="zh-CN" altLang="en-US" sz="2400" b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－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楷体_GB2312"/>
                  <a:cs typeface="楷体_GB2312"/>
                </a:rPr>
                <a:t>e</a:t>
              </a:r>
              <a:r>
                <a:rPr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24617" name="Line 8"/>
            <p:cNvSpPr>
              <a:spLocks noChangeShapeType="1"/>
            </p:cNvSpPr>
            <p:nvPr/>
          </p:nvSpPr>
          <p:spPr bwMode="auto">
            <a:xfrm>
              <a:off x="3438" y="378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6697663" y="5589588"/>
            <a:ext cx="687387" cy="487362"/>
            <a:chOff x="4855" y="3786"/>
            <a:chExt cx="433" cy="307"/>
          </a:xfrm>
        </p:grpSpPr>
        <p:sp>
          <p:nvSpPr>
            <p:cNvPr id="24614" name="Text Box 10"/>
            <p:cNvSpPr txBox="1">
              <a:spLocks noChangeArrowheads="1"/>
            </p:cNvSpPr>
            <p:nvPr/>
          </p:nvSpPr>
          <p:spPr bwMode="auto">
            <a:xfrm>
              <a:off x="4855" y="3863"/>
              <a:ext cx="43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a</a:t>
              </a:r>
              <a:r>
                <a:rPr lang="en-US" altLang="zh-CN" sz="2400" b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 + </a:t>
              </a:r>
              <a:r>
                <a:rPr lang="en-US" altLang="zh-CN" sz="2400" b="1" i="1">
                  <a:solidFill>
                    <a:srgbClr val="0000FF"/>
                  </a:solidFill>
                  <a:latin typeface="Symbol" pitchFamily="18" charset="2"/>
                  <a:ea typeface="楷体_GB2312"/>
                  <a:cs typeface="楷体_GB2312"/>
                </a:rPr>
                <a:t>e</a:t>
              </a:r>
              <a:r>
                <a:rPr lang="en-US" altLang="zh-CN" sz="2400" b="1" i="1">
                  <a:latin typeface="Times New Roman" pitchFamily="18" charset="0"/>
                  <a:ea typeface="楷体_GB2312"/>
                  <a:cs typeface="楷体_GB2312"/>
                </a:rPr>
                <a:t> </a:t>
              </a:r>
            </a:p>
          </p:txBody>
        </p:sp>
        <p:sp>
          <p:nvSpPr>
            <p:cNvPr id="24615" name="Line 11"/>
            <p:cNvSpPr>
              <a:spLocks noChangeShapeType="1"/>
            </p:cNvSpPr>
            <p:nvPr/>
          </p:nvSpPr>
          <p:spPr bwMode="auto">
            <a:xfrm>
              <a:off x="5072" y="378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5651500" y="5589588"/>
            <a:ext cx="152400" cy="487362"/>
            <a:chOff x="4208" y="3786"/>
            <a:chExt cx="96" cy="307"/>
          </a:xfrm>
        </p:grpSpPr>
        <p:sp>
          <p:nvSpPr>
            <p:cNvPr id="24612" name="Text Box 13"/>
            <p:cNvSpPr txBox="1">
              <a:spLocks noChangeArrowheads="1"/>
            </p:cNvSpPr>
            <p:nvPr/>
          </p:nvSpPr>
          <p:spPr bwMode="auto">
            <a:xfrm>
              <a:off x="4208" y="3863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>
                  <a:solidFill>
                    <a:srgbClr val="0000FF"/>
                  </a:solidFill>
                  <a:latin typeface="Times New Roman" pitchFamily="18" charset="0"/>
                  <a:ea typeface="楷体_GB2312"/>
                  <a:cs typeface="楷体_GB2312"/>
                </a:rPr>
                <a:t>a</a:t>
              </a:r>
            </a:p>
          </p:txBody>
        </p:sp>
        <p:sp>
          <p:nvSpPr>
            <p:cNvPr id="24613" name="Line 14"/>
            <p:cNvSpPr>
              <a:spLocks noChangeShapeType="1"/>
            </p:cNvSpPr>
            <p:nvPr/>
          </p:nvSpPr>
          <p:spPr bwMode="auto">
            <a:xfrm>
              <a:off x="4256" y="3786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767" name="Oval 15"/>
          <p:cNvSpPr>
            <a:spLocks noChangeArrowheads="1"/>
          </p:cNvSpPr>
          <p:nvPr/>
        </p:nvSpPr>
        <p:spPr bwMode="auto">
          <a:xfrm>
            <a:off x="35829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68" name="Oval 16"/>
          <p:cNvSpPr>
            <a:spLocks noChangeArrowheads="1"/>
          </p:cNvSpPr>
          <p:nvPr/>
        </p:nvSpPr>
        <p:spPr bwMode="auto">
          <a:xfrm>
            <a:off x="7756525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69" name="Oval 17"/>
          <p:cNvSpPr>
            <a:spLocks noChangeArrowheads="1"/>
          </p:cNvSpPr>
          <p:nvPr/>
        </p:nvSpPr>
        <p:spPr bwMode="auto">
          <a:xfrm>
            <a:off x="74691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0" name="Oval 18"/>
          <p:cNvSpPr>
            <a:spLocks noChangeArrowheads="1"/>
          </p:cNvSpPr>
          <p:nvPr/>
        </p:nvSpPr>
        <p:spPr bwMode="auto">
          <a:xfrm>
            <a:off x="47259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1" name="Oval 19"/>
          <p:cNvSpPr>
            <a:spLocks noChangeArrowheads="1"/>
          </p:cNvSpPr>
          <p:nvPr/>
        </p:nvSpPr>
        <p:spPr bwMode="auto">
          <a:xfrm>
            <a:off x="50307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2" name="Oval 20"/>
          <p:cNvSpPr>
            <a:spLocks noChangeArrowheads="1"/>
          </p:cNvSpPr>
          <p:nvPr/>
        </p:nvSpPr>
        <p:spPr bwMode="auto">
          <a:xfrm>
            <a:off x="58689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3" name="Oval 21"/>
          <p:cNvSpPr>
            <a:spLocks noChangeArrowheads="1"/>
          </p:cNvSpPr>
          <p:nvPr/>
        </p:nvSpPr>
        <p:spPr bwMode="auto">
          <a:xfrm>
            <a:off x="63261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4" name="Oval 22"/>
          <p:cNvSpPr>
            <a:spLocks noChangeArrowheads="1"/>
          </p:cNvSpPr>
          <p:nvPr/>
        </p:nvSpPr>
        <p:spPr bwMode="auto">
          <a:xfrm>
            <a:off x="64785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5" name="Oval 23"/>
          <p:cNvSpPr>
            <a:spLocks noChangeArrowheads="1"/>
          </p:cNvSpPr>
          <p:nvPr/>
        </p:nvSpPr>
        <p:spPr bwMode="auto">
          <a:xfrm>
            <a:off x="54117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6" name="Oval 24"/>
          <p:cNvSpPr>
            <a:spLocks noChangeArrowheads="1"/>
          </p:cNvSpPr>
          <p:nvPr/>
        </p:nvSpPr>
        <p:spPr bwMode="auto">
          <a:xfrm>
            <a:off x="60213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7" name="Oval 25"/>
          <p:cNvSpPr>
            <a:spLocks noChangeArrowheads="1"/>
          </p:cNvSpPr>
          <p:nvPr/>
        </p:nvSpPr>
        <p:spPr bwMode="auto">
          <a:xfrm>
            <a:off x="67071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8" name="Oval 26"/>
          <p:cNvSpPr>
            <a:spLocks noChangeArrowheads="1"/>
          </p:cNvSpPr>
          <p:nvPr/>
        </p:nvSpPr>
        <p:spPr bwMode="auto">
          <a:xfrm>
            <a:off x="52593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79" name="Oval 27"/>
          <p:cNvSpPr>
            <a:spLocks noChangeArrowheads="1"/>
          </p:cNvSpPr>
          <p:nvPr/>
        </p:nvSpPr>
        <p:spPr bwMode="auto">
          <a:xfrm>
            <a:off x="57165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0" name="Oval 28"/>
          <p:cNvSpPr>
            <a:spLocks noChangeArrowheads="1"/>
          </p:cNvSpPr>
          <p:nvPr/>
        </p:nvSpPr>
        <p:spPr bwMode="auto">
          <a:xfrm>
            <a:off x="55641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1" name="Oval 29"/>
          <p:cNvSpPr>
            <a:spLocks noChangeArrowheads="1"/>
          </p:cNvSpPr>
          <p:nvPr/>
        </p:nvSpPr>
        <p:spPr bwMode="auto">
          <a:xfrm>
            <a:off x="62499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2" name="Oval 30"/>
          <p:cNvSpPr>
            <a:spLocks noChangeArrowheads="1"/>
          </p:cNvSpPr>
          <p:nvPr/>
        </p:nvSpPr>
        <p:spPr bwMode="auto">
          <a:xfrm>
            <a:off x="48783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3" name="Oval 31"/>
          <p:cNvSpPr>
            <a:spLocks noChangeArrowheads="1"/>
          </p:cNvSpPr>
          <p:nvPr/>
        </p:nvSpPr>
        <p:spPr bwMode="auto">
          <a:xfrm>
            <a:off x="67833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4" name="Oval 32"/>
          <p:cNvSpPr>
            <a:spLocks noChangeArrowheads="1"/>
          </p:cNvSpPr>
          <p:nvPr/>
        </p:nvSpPr>
        <p:spPr bwMode="auto">
          <a:xfrm>
            <a:off x="60975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5" name="Oval 33"/>
          <p:cNvSpPr>
            <a:spLocks noChangeArrowheads="1"/>
          </p:cNvSpPr>
          <p:nvPr/>
        </p:nvSpPr>
        <p:spPr bwMode="auto">
          <a:xfrm>
            <a:off x="5640388" y="5646738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74786" name="Rectangle 34"/>
          <p:cNvSpPr>
            <a:spLocks noChangeArrowheads="1"/>
          </p:cNvSpPr>
          <p:nvPr/>
        </p:nvSpPr>
        <p:spPr bwMode="auto">
          <a:xfrm>
            <a:off x="3152775" y="56356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4787" name="Rectangle 35"/>
          <p:cNvSpPr>
            <a:spLocks noChangeArrowheads="1"/>
          </p:cNvSpPr>
          <p:nvPr/>
        </p:nvSpPr>
        <p:spPr bwMode="auto">
          <a:xfrm>
            <a:off x="3435350" y="56356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2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4788" name="Rectangle 36"/>
          <p:cNvSpPr>
            <a:spLocks noChangeArrowheads="1"/>
          </p:cNvSpPr>
          <p:nvPr/>
        </p:nvSpPr>
        <p:spPr bwMode="auto">
          <a:xfrm>
            <a:off x="7612063" y="5635625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4789" name="Rectangle 37"/>
          <p:cNvSpPr>
            <a:spLocks noChangeArrowheads="1"/>
          </p:cNvSpPr>
          <p:nvPr/>
        </p:nvSpPr>
        <p:spPr bwMode="auto">
          <a:xfrm>
            <a:off x="5938838" y="5635625"/>
            <a:ext cx="7000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+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endParaRPr lang="zh-CN" altLang="en-US" sz="2400" b="1" i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74790" name="Rectangle 38"/>
          <p:cNvSpPr>
            <a:spLocks noChangeArrowheads="1"/>
          </p:cNvSpPr>
          <p:nvPr/>
        </p:nvSpPr>
        <p:spPr bwMode="auto">
          <a:xfrm>
            <a:off x="4895850" y="5635625"/>
            <a:ext cx="700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+1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5395913" y="274638"/>
            <a:ext cx="3330575" cy="1335087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sz="2400" b="1">
                <a:ea typeface="楷体_GB2312"/>
                <a:cs typeface="楷体_GB2312"/>
              </a:rPr>
              <a:t>添加或修改数列的有限项，并不影响数列的收敛性和极限！</a:t>
            </a:r>
            <a:r>
              <a:rPr lang="en-US" altLang="zh-CN" sz="2400" b="1">
                <a:ea typeface="楷体_GB2312"/>
                <a:cs typeface="楷体_GB2312"/>
              </a:rPr>
              <a:t>  </a:t>
            </a:r>
          </a:p>
        </p:txBody>
      </p:sp>
      <p:cxnSp>
        <p:nvCxnSpPr>
          <p:cNvPr id="41" name="直接连接符 40"/>
          <p:cNvCxnSpPr/>
          <p:nvPr/>
        </p:nvCxnSpPr>
        <p:spPr>
          <a:xfrm>
            <a:off x="635000" y="2806700"/>
            <a:ext cx="2286000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763588" y="2786063"/>
            <a:ext cx="202882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不唯一，存在即可，</a:t>
            </a:r>
            <a:endParaRPr lang="en-US" altLang="zh-CN" sz="1400" b="1">
              <a:solidFill>
                <a:srgbClr val="FF0000"/>
              </a:solidFill>
            </a:endParaRPr>
          </a:p>
          <a:p>
            <a:pPr algn="ctr"/>
            <a:r>
              <a:rPr lang="zh-CN" altLang="en-US" sz="1400" b="1">
                <a:solidFill>
                  <a:srgbClr val="FF0000"/>
                </a:solidFill>
              </a:rPr>
              <a:t>不一定找最精确的 </a:t>
            </a:r>
            <a:r>
              <a:rPr lang="en-US" altLang="zh-CN" sz="1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1400" b="1">
                <a:solidFill>
                  <a:srgbClr val="FF0000"/>
                </a:solidFill>
              </a:rPr>
              <a:t> </a:t>
            </a:r>
            <a:r>
              <a:rPr lang="zh-CN" altLang="en-US" sz="1400" b="1">
                <a:solidFill>
                  <a:srgbClr val="FF0000"/>
                </a:solidFill>
              </a:rPr>
              <a:t>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6" dur="500"/>
                                        <p:tgtEl>
                                          <p:spTgt spid="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4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74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2" dur="500"/>
                                        <p:tgtEl>
                                          <p:spTgt spid="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4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4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801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2"/>
                            </p:stCondLst>
                            <p:childTnLst>
                              <p:par>
                                <p:cTn id="81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74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7" dur="500"/>
                                        <p:tgtEl>
                                          <p:spTgt spid="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9502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4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2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4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0" dur="500"/>
                                        <p:tgtEl>
                                          <p:spTgt spid="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502"/>
                            </p:stCondLst>
                            <p:childTnLst>
                              <p:par>
                                <p:cTn id="10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747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1002"/>
                            </p:stCondLst>
                            <p:childTnLst>
                              <p:par>
                                <p:cTn id="10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74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1502"/>
                            </p:stCondLst>
                            <p:childTnLst>
                              <p:par>
                                <p:cTn id="11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4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002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4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2502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74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3002"/>
                            </p:stCondLst>
                            <p:childTnLst>
                              <p:par>
                                <p:cTn id="12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74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3502"/>
                            </p:stCondLst>
                            <p:childTnLst>
                              <p:par>
                                <p:cTn id="13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74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4002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74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4502"/>
                            </p:stCondLst>
                            <p:childTnLst>
                              <p:par>
                                <p:cTn id="14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74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5002"/>
                            </p:stCondLst>
                            <p:childTnLst>
                              <p:par>
                                <p:cTn id="14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4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15502"/>
                            </p:stCondLst>
                            <p:childTnLst>
                              <p:par>
                                <p:cTn id="1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4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6002"/>
                            </p:stCondLst>
                            <p:childTnLst>
                              <p:par>
                                <p:cTn id="1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74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5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6" grpId="0" animBg="1"/>
      <p:bldP spid="74757" grpId="0" animBg="1"/>
      <p:bldP spid="74767" grpId="0" animBg="1"/>
      <p:bldP spid="74768" grpId="0" animBg="1"/>
      <p:bldP spid="74769" grpId="0" animBg="1"/>
      <p:bldP spid="74770" grpId="0" animBg="1"/>
      <p:bldP spid="74771" grpId="0" animBg="1"/>
      <p:bldP spid="74772" grpId="0" animBg="1"/>
      <p:bldP spid="74773" grpId="0" animBg="1"/>
      <p:bldP spid="74774" grpId="0" animBg="1"/>
      <p:bldP spid="74775" grpId="0" animBg="1"/>
      <p:bldP spid="74776" grpId="0" animBg="1"/>
      <p:bldP spid="74777" grpId="0" animBg="1"/>
      <p:bldP spid="74778" grpId="0" animBg="1"/>
      <p:bldP spid="74779" grpId="0" animBg="1"/>
      <p:bldP spid="74780" grpId="0" animBg="1"/>
      <p:bldP spid="74781" grpId="0" animBg="1"/>
      <p:bldP spid="74782" grpId="0" animBg="1"/>
      <p:bldP spid="74783" grpId="0" animBg="1"/>
      <p:bldP spid="74784" grpId="0" animBg="1"/>
      <p:bldP spid="74785" grpId="0" animBg="1"/>
      <p:bldP spid="74786" grpId="0"/>
      <p:bldP spid="74787" grpId="0"/>
      <p:bldP spid="74788" grpId="0"/>
      <p:bldP spid="74789" grpId="0"/>
      <p:bldP spid="74790" grpId="0"/>
      <p:bldP spid="1078" grpId="0" animBg="1"/>
      <p:bldP spid="4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e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i="1" smtClean="0">
              <a:solidFill>
                <a:srgbClr val="000000"/>
              </a:solidFill>
              <a:latin typeface="Symbol" pitchFamily="18" charset="2"/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e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</a:t>
            </a:r>
            <a:r>
              <a:rPr lang="en-US" altLang="zh-CN" smtClean="0">
                <a:ea typeface="楷体_GB2312"/>
              </a:rPr>
              <a:t>,  </a:t>
            </a:r>
            <a:r>
              <a:rPr lang="zh-CN" altLang="en-US" smtClean="0">
                <a:ea typeface="楷体_GB2312"/>
              </a:rPr>
              <a:t>有无穷多项 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 </a:t>
            </a:r>
            <a:r>
              <a:rPr lang="zh-CN" altLang="en-US" smtClean="0">
                <a:ea typeface="楷体_GB2312"/>
              </a:rPr>
              <a:t>使得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e</a:t>
            </a:r>
            <a:endParaRPr lang="zh-CN" altLang="en-US" smtClean="0"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思考题（课本</a:t>
            </a:r>
            <a:r>
              <a:rPr lang="en-US" altLang="zh-CN" dirty="0" smtClean="0"/>
              <a:t>P.26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题）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42938" y="1573213"/>
          <a:ext cx="1346200" cy="558800"/>
        </p:xfrm>
        <a:graphic>
          <a:graphicData uri="http://schemas.openxmlformats.org/presentationml/2006/ole">
            <p:oleObj spid="_x0000_s5122" name="Equation" r:id="rId4" imgW="672840" imgH="279360" progId="Equation.DSMT4">
              <p:embed/>
            </p:oleObj>
          </a:graphicData>
        </a:graphic>
      </p:graphicFrame>
      <p:graphicFrame>
        <p:nvGraphicFramePr>
          <p:cNvPr id="83973" name="Object 9"/>
          <p:cNvGraphicFramePr>
            <a:graphicFrameLocks noChangeAspect="1"/>
          </p:cNvGraphicFramePr>
          <p:nvPr/>
        </p:nvGraphicFramePr>
        <p:xfrm>
          <a:off x="2560638" y="1644650"/>
          <a:ext cx="939800" cy="355600"/>
        </p:xfrm>
        <a:graphic>
          <a:graphicData uri="http://schemas.openxmlformats.org/presentationml/2006/ole">
            <p:oleObj spid="_x0000_s5123" name="Equation" r:id="rId5" imgW="469800" imgH="177480" progId="Equation.DSMT4">
              <p:embed/>
            </p:oleObj>
          </a:graphicData>
        </a:graphic>
      </p:graphicFrame>
      <p:graphicFrame>
        <p:nvGraphicFramePr>
          <p:cNvPr id="5" name="Object 10"/>
          <p:cNvGraphicFramePr>
            <a:graphicFrameLocks noChangeAspect="1"/>
          </p:cNvGraphicFramePr>
          <p:nvPr/>
        </p:nvGraphicFramePr>
        <p:xfrm>
          <a:off x="3624263" y="1635125"/>
          <a:ext cx="1193800" cy="457200"/>
        </p:xfrm>
        <a:graphic>
          <a:graphicData uri="http://schemas.openxmlformats.org/presentationml/2006/ole">
            <p:oleObj spid="_x0000_s5124" name="Equation" r:id="rId6" imgW="596880" imgH="228600" progId="Equation.DSMT4">
              <p:embed/>
            </p:oleObj>
          </a:graphicData>
        </a:graphic>
      </p:graphicFrame>
      <p:sp>
        <p:nvSpPr>
          <p:cNvPr id="25" name="左右箭头 24"/>
          <p:cNvSpPr/>
          <p:nvPr/>
        </p:nvSpPr>
        <p:spPr>
          <a:xfrm>
            <a:off x="1990725" y="1663700"/>
            <a:ext cx="500063" cy="2857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2560638" y="2744788"/>
          <a:ext cx="939800" cy="355600"/>
        </p:xfrm>
        <a:graphic>
          <a:graphicData uri="http://schemas.openxmlformats.org/presentationml/2006/ole">
            <p:oleObj spid="_x0000_s5125" name="Equation" r:id="rId7" imgW="469800" imgH="177480" progId="Equation.DSMT4">
              <p:embed/>
            </p:oleObj>
          </a:graphicData>
        </a:graphic>
      </p:graphicFrame>
      <p:graphicFrame>
        <p:nvGraphicFramePr>
          <p:cNvPr id="28" name="Object 14"/>
          <p:cNvGraphicFramePr>
            <a:graphicFrameLocks noChangeAspect="1"/>
          </p:cNvGraphicFramePr>
          <p:nvPr/>
        </p:nvGraphicFramePr>
        <p:xfrm>
          <a:off x="3624263" y="2735263"/>
          <a:ext cx="1193800" cy="457200"/>
        </p:xfrm>
        <a:graphic>
          <a:graphicData uri="http://schemas.openxmlformats.org/presentationml/2006/ole">
            <p:oleObj spid="_x0000_s5126" name="Equation" r:id="rId8" imgW="596880" imgH="228600" progId="Equation.DSMT4">
              <p:embed/>
            </p:oleObj>
          </a:graphicData>
        </a:graphic>
      </p:graphicFrame>
      <p:sp>
        <p:nvSpPr>
          <p:cNvPr id="42" name="直角双向箭头 41"/>
          <p:cNvSpPr/>
          <p:nvPr/>
        </p:nvSpPr>
        <p:spPr>
          <a:xfrm flipH="1">
            <a:off x="1500188" y="2071688"/>
            <a:ext cx="928687" cy="1000125"/>
          </a:xfrm>
          <a:prstGeom prst="leftUpArrow">
            <a:avLst>
              <a:gd name="adj1" fmla="val 12157"/>
              <a:gd name="adj2" fmla="val 14299"/>
              <a:gd name="adj3" fmla="val 2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3" name="乘号 42"/>
          <p:cNvSpPr/>
          <p:nvPr/>
        </p:nvSpPr>
        <p:spPr>
          <a:xfrm>
            <a:off x="1214438" y="2422525"/>
            <a:ext cx="914400" cy="914400"/>
          </a:xfrm>
          <a:prstGeom prst="mathMultiply">
            <a:avLst>
              <a:gd name="adj1" fmla="val 137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9" name="Object 15"/>
          <p:cNvGraphicFramePr>
            <a:graphicFrameLocks noChangeAspect="1"/>
          </p:cNvGraphicFramePr>
          <p:nvPr/>
        </p:nvGraphicFramePr>
        <p:xfrm>
          <a:off x="274638" y="3838575"/>
          <a:ext cx="939800" cy="355600"/>
        </p:xfrm>
        <a:graphic>
          <a:graphicData uri="http://schemas.openxmlformats.org/presentationml/2006/ole">
            <p:oleObj spid="_x0000_s5127" name="Equation" r:id="rId9" imgW="469800" imgH="177480" progId="Equation.DSMT4">
              <p:embed/>
            </p:oleObj>
          </a:graphicData>
        </a:graphic>
      </p:graphicFrame>
      <p:graphicFrame>
        <p:nvGraphicFramePr>
          <p:cNvPr id="44" name="Object 16"/>
          <p:cNvGraphicFramePr>
            <a:graphicFrameLocks noChangeAspect="1"/>
          </p:cNvGraphicFramePr>
          <p:nvPr/>
        </p:nvGraphicFramePr>
        <p:xfrm>
          <a:off x="1331913" y="3829050"/>
          <a:ext cx="1193800" cy="457200"/>
        </p:xfrm>
        <a:graphic>
          <a:graphicData uri="http://schemas.openxmlformats.org/presentationml/2006/ole">
            <p:oleObj spid="_x0000_s5128" name="Equation" r:id="rId10" imgW="596880" imgH="228600" progId="Equation.DSMT4">
              <p:embed/>
            </p:oleObj>
          </a:graphicData>
        </a:graphic>
      </p:graphicFrame>
      <p:sp>
        <p:nvSpPr>
          <p:cNvPr id="48" name="上下箭头 47"/>
          <p:cNvSpPr/>
          <p:nvPr/>
        </p:nvSpPr>
        <p:spPr>
          <a:xfrm>
            <a:off x="688975" y="2071688"/>
            <a:ext cx="250825" cy="1714500"/>
          </a:xfrm>
          <a:prstGeom prst="upDownArrow">
            <a:avLst>
              <a:gd name="adj1" fmla="val 50000"/>
              <a:gd name="adj2" fmla="val 831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乘号 46"/>
          <p:cNvSpPr/>
          <p:nvPr/>
        </p:nvSpPr>
        <p:spPr>
          <a:xfrm>
            <a:off x="357188" y="2471738"/>
            <a:ext cx="914400" cy="914400"/>
          </a:xfrm>
          <a:prstGeom prst="mathMultiply">
            <a:avLst>
              <a:gd name="adj1" fmla="val 13737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2563813" y="2143125"/>
          <a:ext cx="3124200" cy="457200"/>
        </p:xfrm>
        <a:graphic>
          <a:graphicData uri="http://schemas.openxmlformats.org/presentationml/2006/ole">
            <p:oleObj spid="_x0000_s5129" name="Equation" r:id="rId11" imgW="1562040" imgH="228600" progId="Equation.DSMT4">
              <p:embed/>
            </p:oleObj>
          </a:graphicData>
        </a:graphic>
      </p:graphicFrame>
      <p:graphicFrame>
        <p:nvGraphicFramePr>
          <p:cNvPr id="7" name="Object 10"/>
          <p:cNvGraphicFramePr>
            <a:graphicFrameLocks noChangeAspect="1"/>
          </p:cNvGraphicFramePr>
          <p:nvPr/>
        </p:nvGraphicFramePr>
        <p:xfrm>
          <a:off x="2563813" y="3255963"/>
          <a:ext cx="3276600" cy="482600"/>
        </p:xfrm>
        <a:graphic>
          <a:graphicData uri="http://schemas.openxmlformats.org/presentationml/2006/ole">
            <p:oleObj spid="_x0000_s5130" name="Equation" r:id="rId12" imgW="1638000" imgH="241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8" grpId="0" animBg="1"/>
      <p:bldP spid="4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e .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                          </a:t>
            </a: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c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</a:p>
          <a:p>
            <a:pPr>
              <a:lnSpc>
                <a:spcPct val="150000"/>
              </a:lnSpc>
              <a:buFont typeface="Symbol" pitchFamily="18" charset="2"/>
              <a:buChar char=" "/>
            </a:pPr>
            <a:r>
              <a:rPr lang="zh-CN" altLang="en-US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                 （</a:t>
            </a:r>
            <a:r>
              <a:rPr lang="zh-CN" altLang="en-US" smtClean="0">
                <a:solidFill>
                  <a:srgbClr val="000000"/>
                </a:solidFill>
                <a:latin typeface="楷体" pitchFamily="49" charset="-122"/>
                <a:ea typeface="楷体_GB2312"/>
              </a:rPr>
              <a:t>其中 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楷体" pitchFamily="49" charset="-122"/>
                <a:ea typeface="楷体_GB2312"/>
              </a:rPr>
              <a:t> </a:t>
            </a:r>
            <a:r>
              <a:rPr lang="zh-CN" altLang="en-US" smtClean="0">
                <a:solidFill>
                  <a:srgbClr val="000000"/>
                </a:solidFill>
                <a:latin typeface="楷体" pitchFamily="49" charset="-122"/>
                <a:ea typeface="楷体_GB2312"/>
              </a:rPr>
              <a:t>为某个正常数）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Symbol" pitchFamily="18" charset="2"/>
              <a:buChar char=" "/>
            </a:pP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           ，         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1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/m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说明：数列极限中的正数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  </a:t>
            </a:r>
            <a:r>
              <a:rPr lang="zh-CN" altLang="en-US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可被其它任意小的正数代替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．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思考题（课本</a:t>
            </a:r>
            <a:r>
              <a:rPr lang="en-US" altLang="zh-CN" dirty="0" smtClean="0"/>
              <a:t>P.26</a:t>
            </a:r>
            <a:r>
              <a:rPr lang="zh-CN" altLang="en-US" dirty="0" smtClean="0"/>
              <a:t>第</a:t>
            </a:r>
            <a:r>
              <a:rPr lang="en-US" altLang="zh-CN" dirty="0" smtClean="0"/>
              <a:t>3</a:t>
            </a:r>
            <a:r>
              <a:rPr lang="zh-CN" altLang="en-US" dirty="0" smtClean="0"/>
              <a:t>题续）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42938" y="1573213"/>
          <a:ext cx="1346200" cy="558800"/>
        </p:xfrm>
        <a:graphic>
          <a:graphicData uri="http://schemas.openxmlformats.org/presentationml/2006/ole">
            <p:oleObj spid="_x0000_s6146" name="Equation" r:id="rId4" imgW="672840" imgH="279360" progId="Equation.DSMT4">
              <p:embed/>
            </p:oleObj>
          </a:graphicData>
        </a:graphic>
      </p:graphicFrame>
      <p:graphicFrame>
        <p:nvGraphicFramePr>
          <p:cNvPr id="83973" name="Object 3"/>
          <p:cNvGraphicFramePr>
            <a:graphicFrameLocks noChangeAspect="1"/>
          </p:cNvGraphicFramePr>
          <p:nvPr/>
        </p:nvGraphicFramePr>
        <p:xfrm>
          <a:off x="2560638" y="1644650"/>
          <a:ext cx="939800" cy="355600"/>
        </p:xfrm>
        <a:graphic>
          <a:graphicData uri="http://schemas.openxmlformats.org/presentationml/2006/ole">
            <p:oleObj spid="_x0000_s6147" name="Equation" r:id="rId5" imgW="469800" imgH="17748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624263" y="1635125"/>
          <a:ext cx="1193800" cy="457200"/>
        </p:xfrm>
        <a:graphic>
          <a:graphicData uri="http://schemas.openxmlformats.org/presentationml/2006/ole">
            <p:oleObj spid="_x0000_s6148" name="Equation" r:id="rId6" imgW="596880" imgH="228600" progId="Equation.DSMT4">
              <p:embed/>
            </p:oleObj>
          </a:graphicData>
        </a:graphic>
      </p:graphicFrame>
      <p:sp>
        <p:nvSpPr>
          <p:cNvPr id="25" name="左右箭头 24"/>
          <p:cNvSpPr/>
          <p:nvPr/>
        </p:nvSpPr>
        <p:spPr>
          <a:xfrm>
            <a:off x="1990725" y="1663700"/>
            <a:ext cx="500063" cy="285750"/>
          </a:xfrm>
          <a:prstGeom prst="left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7" name="Object 5"/>
          <p:cNvGraphicFramePr>
            <a:graphicFrameLocks noChangeAspect="1"/>
          </p:cNvGraphicFramePr>
          <p:nvPr/>
        </p:nvGraphicFramePr>
        <p:xfrm>
          <a:off x="2560638" y="2744788"/>
          <a:ext cx="939800" cy="355600"/>
        </p:xfrm>
        <a:graphic>
          <a:graphicData uri="http://schemas.openxmlformats.org/presentationml/2006/ole">
            <p:oleObj spid="_x0000_s6149" name="Equation" r:id="rId7" imgW="469800" imgH="177480" progId="Equation.DSMT4">
              <p:embed/>
            </p:oleObj>
          </a:graphicData>
        </a:graphic>
      </p:graphicFrame>
      <p:graphicFrame>
        <p:nvGraphicFramePr>
          <p:cNvPr id="28" name="Object 6"/>
          <p:cNvGraphicFramePr>
            <a:graphicFrameLocks noChangeAspect="1"/>
          </p:cNvGraphicFramePr>
          <p:nvPr/>
        </p:nvGraphicFramePr>
        <p:xfrm>
          <a:off x="3624263" y="2735263"/>
          <a:ext cx="1193800" cy="457200"/>
        </p:xfrm>
        <a:graphic>
          <a:graphicData uri="http://schemas.openxmlformats.org/presentationml/2006/ole">
            <p:oleObj spid="_x0000_s6150" name="Equation" r:id="rId8" imgW="596880" imgH="228600" progId="Equation.DSMT4">
              <p:embed/>
            </p:oleObj>
          </a:graphicData>
        </a:graphic>
      </p:graphicFrame>
      <p:sp>
        <p:nvSpPr>
          <p:cNvPr id="42" name="直角双向箭头 41"/>
          <p:cNvSpPr/>
          <p:nvPr/>
        </p:nvSpPr>
        <p:spPr>
          <a:xfrm flipH="1">
            <a:off x="1500188" y="2071688"/>
            <a:ext cx="928687" cy="1000125"/>
          </a:xfrm>
          <a:prstGeom prst="leftUpArrow">
            <a:avLst>
              <a:gd name="adj1" fmla="val 12157"/>
              <a:gd name="adj2" fmla="val 14299"/>
              <a:gd name="adj3" fmla="val 2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29" name="Object 7"/>
          <p:cNvGraphicFramePr>
            <a:graphicFrameLocks noChangeAspect="1"/>
          </p:cNvGraphicFramePr>
          <p:nvPr/>
        </p:nvGraphicFramePr>
        <p:xfrm>
          <a:off x="1806575" y="4335463"/>
          <a:ext cx="1219200" cy="457200"/>
        </p:xfrm>
        <a:graphic>
          <a:graphicData uri="http://schemas.openxmlformats.org/presentationml/2006/ole">
            <p:oleObj spid="_x0000_s6151" name="Equation" r:id="rId9" imgW="609480" imgH="228600" progId="Equation.DSMT4">
              <p:embed/>
            </p:oleObj>
          </a:graphicData>
        </a:graphic>
      </p:graphicFrame>
      <p:graphicFrame>
        <p:nvGraphicFramePr>
          <p:cNvPr id="44" name="Object 8"/>
          <p:cNvGraphicFramePr>
            <a:graphicFrameLocks noChangeAspect="1"/>
          </p:cNvGraphicFramePr>
          <p:nvPr/>
        </p:nvGraphicFramePr>
        <p:xfrm>
          <a:off x="3175000" y="4376738"/>
          <a:ext cx="1193800" cy="457200"/>
        </p:xfrm>
        <a:graphic>
          <a:graphicData uri="http://schemas.openxmlformats.org/presentationml/2006/ole">
            <p:oleObj spid="_x0000_s6152" name="Equation" r:id="rId10" imgW="596880" imgH="228600" progId="Equation.DSMT4">
              <p:embed/>
            </p:oleObj>
          </a:graphicData>
        </a:graphic>
      </p:graphicFrame>
      <p:sp>
        <p:nvSpPr>
          <p:cNvPr id="16" name="直角双向箭头 15"/>
          <p:cNvSpPr/>
          <p:nvPr/>
        </p:nvSpPr>
        <p:spPr>
          <a:xfrm flipH="1">
            <a:off x="688975" y="2071688"/>
            <a:ext cx="928688" cy="2643187"/>
          </a:xfrm>
          <a:prstGeom prst="leftUpArrow">
            <a:avLst>
              <a:gd name="adj1" fmla="val 12157"/>
              <a:gd name="adj2" fmla="val 14299"/>
              <a:gd name="adj3" fmla="val 2286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643563" y="5429250"/>
            <a:ext cx="1857375" cy="500063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143625" y="5929313"/>
            <a:ext cx="87788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/>
                <a:cs typeface="楷体_GB2312"/>
              </a:rPr>
              <a:t>无穷小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16" grpId="0" animBg="1"/>
      <p:bldP spid="14" grpId="0" animBg="1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2720975"/>
          </a:xfrm>
        </p:spPr>
        <p:txBody>
          <a:bodyPr>
            <a:spAutoFit/>
          </a:bodyPr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数列极限的定义并没有给出求极限的方法，只给出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论证数列的极限为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的方法，常称为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–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N 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论证法</a:t>
            </a:r>
            <a:r>
              <a:rPr lang="zh-CN" altLang="en-US" smtClean="0">
                <a:ea typeface="楷体_GB2312"/>
              </a:rPr>
              <a:t>：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对任意给定的正数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zh-CN" altLang="en-US" smtClean="0">
                <a:ea typeface="楷体_GB2312"/>
              </a:rPr>
              <a:t>，从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倒推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j </a:t>
            </a:r>
            <a:r>
              <a:rPr lang="en-US" altLang="zh-CN" smtClean="0">
                <a:latin typeface="Symbol" pitchFamily="18" charset="2"/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en-US" altLang="zh-CN" smtClean="0">
                <a:latin typeface="Symbol" pitchFamily="18" charset="2"/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 ；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AutoNum type="arabicPeriod"/>
            </a:pPr>
            <a:r>
              <a:rPr lang="zh-CN" altLang="en-US" smtClean="0">
                <a:ea typeface="楷体_GB2312"/>
              </a:rPr>
              <a:t>令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=</a:t>
            </a:r>
            <a:r>
              <a:rPr lang="en-US" altLang="zh-CN" smtClean="0">
                <a:ea typeface="楷体_GB2312"/>
              </a:rPr>
              <a:t> [</a:t>
            </a:r>
            <a:r>
              <a:rPr lang="en-US" altLang="zh-CN" i="1" smtClean="0">
                <a:latin typeface="Symbol" pitchFamily="18" charset="2"/>
                <a:ea typeface="楷体_GB2312"/>
              </a:rPr>
              <a:t>j </a:t>
            </a:r>
            <a:r>
              <a:rPr lang="en-US" altLang="zh-CN" smtClean="0">
                <a:latin typeface="Symbol" pitchFamily="18" charset="2"/>
                <a:ea typeface="楷体_GB2312"/>
              </a:rPr>
              <a:t>(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en-US" altLang="zh-CN" smtClean="0">
                <a:latin typeface="Symbol" pitchFamily="18" charset="2"/>
                <a:ea typeface="楷体_GB2312"/>
              </a:rPr>
              <a:t>)]</a:t>
            </a:r>
            <a:r>
              <a:rPr lang="zh-CN" altLang="en-US" smtClean="0">
                <a:ea typeface="楷体_GB2312"/>
              </a:rPr>
              <a:t> ，再用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– </a:t>
            </a:r>
            <a:r>
              <a:rPr lang="en-US" altLang="zh-CN" i="1" smtClean="0">
                <a:ea typeface="楷体_GB2312"/>
              </a:rPr>
              <a:t>N </a:t>
            </a:r>
            <a:r>
              <a:rPr lang="zh-CN" altLang="en-US" smtClean="0">
                <a:ea typeface="楷体_GB2312"/>
              </a:rPr>
              <a:t>语言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顺述</a:t>
            </a:r>
            <a:r>
              <a:rPr lang="zh-CN" altLang="en-US" smtClean="0">
                <a:ea typeface="楷体_GB2312"/>
              </a:rPr>
              <a:t>结论．</a:t>
            </a:r>
          </a:p>
          <a:p>
            <a:pPr marL="566738" indent="-457200">
              <a:buClr>
                <a:srgbClr val="0000FF"/>
              </a:buClr>
              <a:buSzTx/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证明思路：             </a:t>
            </a:r>
            <a:r>
              <a:rPr lang="zh-CN" altLang="en-US" smtClean="0">
                <a:ea typeface="楷体_GB2312"/>
              </a:rPr>
              <a:t>，</a:t>
            </a:r>
          </a:p>
        </p:txBody>
      </p:sp>
      <p:sp>
        <p:nvSpPr>
          <p:cNvPr id="7179" name="标题 4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数列极限的应用</a:t>
            </a:r>
          </a:p>
        </p:txBody>
      </p:sp>
      <p:graphicFrame>
        <p:nvGraphicFramePr>
          <p:cNvPr id="11" name="Object 24"/>
          <p:cNvGraphicFramePr>
            <a:graphicFrameLocks noChangeAspect="1"/>
          </p:cNvGraphicFramePr>
          <p:nvPr/>
        </p:nvGraphicFramePr>
        <p:xfrm>
          <a:off x="2214563" y="3789363"/>
          <a:ext cx="939800" cy="355600"/>
        </p:xfrm>
        <a:graphic>
          <a:graphicData uri="http://schemas.openxmlformats.org/presentationml/2006/ole">
            <p:oleObj spid="_x0000_s7170" name="Equation" r:id="rId3" imgW="469800" imgH="17748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5957888" y="4578350"/>
          <a:ext cx="1422400" cy="508000"/>
        </p:xfrm>
        <a:graphic>
          <a:graphicData uri="http://schemas.openxmlformats.org/presentationml/2006/ole">
            <p:oleObj spid="_x0000_s7171" name="Equation" r:id="rId4" imgW="711000" imgH="253800" progId="Equation.DSMT4">
              <p:embed/>
            </p:oleObj>
          </a:graphicData>
        </a:graphic>
      </p:graphicFrame>
      <p:graphicFrame>
        <p:nvGraphicFramePr>
          <p:cNvPr id="3" name="Object 9"/>
          <p:cNvGraphicFramePr>
            <a:graphicFrameLocks noChangeAspect="1"/>
          </p:cNvGraphicFramePr>
          <p:nvPr/>
        </p:nvGraphicFramePr>
        <p:xfrm>
          <a:off x="3937000" y="4629150"/>
          <a:ext cx="1143000" cy="406400"/>
        </p:xfrm>
        <a:graphic>
          <a:graphicData uri="http://schemas.openxmlformats.org/presentationml/2006/ole">
            <p:oleObj spid="_x0000_s7172" name="Equation" r:id="rId5" imgW="571320" imgH="20304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5314950" y="4692650"/>
          <a:ext cx="406400" cy="279400"/>
        </p:xfrm>
        <a:graphic>
          <a:graphicData uri="http://schemas.openxmlformats.org/presentationml/2006/ole">
            <p:oleObj spid="_x0000_s7173" name="Equation" r:id="rId6" imgW="203040" imgH="139680" progId="Equation.DSMT4">
              <p:embed/>
            </p:oleObj>
          </a:graphicData>
        </a:graphic>
      </p:graphicFrame>
      <p:graphicFrame>
        <p:nvGraphicFramePr>
          <p:cNvPr id="5" name="Object 11"/>
          <p:cNvGraphicFramePr>
            <a:graphicFrameLocks noChangeAspect="1"/>
          </p:cNvGraphicFramePr>
          <p:nvPr/>
        </p:nvGraphicFramePr>
        <p:xfrm>
          <a:off x="1387475" y="4291013"/>
          <a:ext cx="1397000" cy="508000"/>
        </p:xfrm>
        <a:graphic>
          <a:graphicData uri="http://schemas.openxmlformats.org/presentationml/2006/ole">
            <p:oleObj spid="_x0000_s7174" name="Equation" r:id="rId7" imgW="698400" imgH="253800" progId="Equation.DSMT4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654175" y="4867275"/>
          <a:ext cx="863600" cy="355600"/>
        </p:xfrm>
        <a:graphic>
          <a:graphicData uri="http://schemas.openxmlformats.org/presentationml/2006/ole">
            <p:oleObj spid="_x0000_s7175" name="Equation" r:id="rId8" imgW="431640" imgH="17748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294063" y="4692650"/>
          <a:ext cx="406400" cy="279400"/>
        </p:xfrm>
        <a:graphic>
          <a:graphicData uri="http://schemas.openxmlformats.org/presentationml/2006/ole">
            <p:oleObj spid="_x0000_s7176" name="Equation" r:id="rId9" imgW="203040" imgH="139680" progId="Equation.DSMT4">
              <p:embed/>
            </p:oleObj>
          </a:graphicData>
        </a:graphic>
      </p:graphicFrame>
      <p:sp>
        <p:nvSpPr>
          <p:cNvPr id="5135" name="AutoShape 15"/>
          <p:cNvSpPr>
            <a:spLocks/>
          </p:cNvSpPr>
          <p:nvPr/>
        </p:nvSpPr>
        <p:spPr bwMode="auto">
          <a:xfrm>
            <a:off x="2916238" y="4437063"/>
            <a:ext cx="142875" cy="792162"/>
          </a:xfrm>
          <a:prstGeom prst="rightBrace">
            <a:avLst>
              <a:gd name="adj1" fmla="val 46204"/>
              <a:gd name="adj2" fmla="val 50102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cxnSp>
        <p:nvCxnSpPr>
          <p:cNvPr id="5136" name="AutoShape 16"/>
          <p:cNvCxnSpPr>
            <a:cxnSpLocks noChangeShapeType="1"/>
          </p:cNvCxnSpPr>
          <p:nvPr/>
        </p:nvCxnSpPr>
        <p:spPr bwMode="auto">
          <a:xfrm rot="-5400000" flipH="1" flipV="1">
            <a:off x="5563394" y="3523456"/>
            <a:ext cx="50800" cy="2160588"/>
          </a:xfrm>
          <a:prstGeom prst="bentConnector3">
            <a:avLst>
              <a:gd name="adj1" fmla="val -715625"/>
            </a:avLst>
          </a:prstGeom>
          <a:noFill/>
          <a:ln w="28575">
            <a:solidFill>
              <a:srgbClr val="3333FF"/>
            </a:solidFill>
            <a:miter lim="800000"/>
            <a:headEnd/>
            <a:tailEnd type="triangle" w="lg" len="lg"/>
          </a:ln>
        </p:spPr>
      </p:cxnSp>
      <p:sp>
        <p:nvSpPr>
          <p:cNvPr id="5138" name="Rectangle 18"/>
          <p:cNvSpPr>
            <a:spLocks noChangeArrowheads="1"/>
          </p:cNvSpPr>
          <p:nvPr/>
        </p:nvSpPr>
        <p:spPr bwMode="auto">
          <a:xfrm>
            <a:off x="5222875" y="3783013"/>
            <a:ext cx="644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ea typeface="楷体_GB2312"/>
                <a:cs typeface="楷体_GB2312"/>
              </a:rPr>
              <a:t>倒推</a:t>
            </a:r>
          </a:p>
        </p:txBody>
      </p:sp>
      <p:grpSp>
        <p:nvGrpSpPr>
          <p:cNvPr id="9" name="Group 22"/>
          <p:cNvGrpSpPr>
            <a:grpSpLocks/>
          </p:cNvGrpSpPr>
          <p:nvPr/>
        </p:nvGrpSpPr>
        <p:grpSpPr bwMode="auto">
          <a:xfrm>
            <a:off x="2411413" y="5373688"/>
            <a:ext cx="3960812" cy="647700"/>
            <a:chOff x="1020" y="3385"/>
            <a:chExt cx="2495" cy="408"/>
          </a:xfrm>
        </p:grpSpPr>
        <p:sp>
          <p:nvSpPr>
            <p:cNvPr id="7184" name="AutoShape 20"/>
            <p:cNvSpPr>
              <a:spLocks noChangeArrowheads="1"/>
            </p:cNvSpPr>
            <p:nvPr/>
          </p:nvSpPr>
          <p:spPr bwMode="auto">
            <a:xfrm flipV="1">
              <a:off x="1020" y="3385"/>
              <a:ext cx="2495" cy="408"/>
            </a:xfrm>
            <a:prstGeom prst="wedgeRoundRectCallout">
              <a:avLst>
                <a:gd name="adj1" fmla="val -22986"/>
                <a:gd name="adj2" fmla="val 101958"/>
                <a:gd name="adj3" fmla="val 16667"/>
              </a:avLst>
            </a:prstGeom>
            <a:solidFill>
              <a:srgbClr val="FFFF99"/>
            </a:solidFill>
            <a:ln w="28575">
              <a:solidFill>
                <a:srgbClr val="00CC00"/>
              </a:solidFill>
              <a:miter lim="800000"/>
              <a:headEnd/>
              <a:tailEnd/>
            </a:ln>
          </p:spPr>
          <p:txBody>
            <a:bodyPr rot="10800000"/>
            <a:lstStyle/>
            <a:p>
              <a:pPr algn="ctr"/>
              <a:endParaRPr lang="zh-CN" altLang="en-US">
                <a:ea typeface="楷体_GB2312"/>
                <a:cs typeface="楷体_GB2312"/>
              </a:endParaRPr>
            </a:p>
          </p:txBody>
        </p:sp>
        <p:graphicFrame>
          <p:nvGraphicFramePr>
            <p:cNvPr id="8" name="Object 19"/>
            <p:cNvGraphicFramePr>
              <a:graphicFrameLocks noChangeAspect="1"/>
            </p:cNvGraphicFramePr>
            <p:nvPr/>
          </p:nvGraphicFramePr>
          <p:xfrm>
            <a:off x="1147" y="3430"/>
            <a:ext cx="2240" cy="320"/>
          </p:xfrm>
          <a:graphic>
            <a:graphicData uri="http://schemas.openxmlformats.org/presentationml/2006/ole">
              <p:oleObj spid="_x0000_s7177" name="Equation" r:id="rId10" imgW="1777680" imgH="253800" progId="Equation.DSMT4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7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5" grpId="0" animBg="1"/>
      <p:bldP spid="51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例题</a:t>
            </a:r>
          </a:p>
        </p:txBody>
      </p:sp>
      <p:sp>
        <p:nvSpPr>
          <p:cNvPr id="819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0000FF"/>
              </a:buClr>
              <a:buSzTx/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			．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P.21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			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说明（课本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P.22 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倒数第一段）：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的存在性</a:t>
            </a:r>
            <a:endParaRPr lang="en-US" altLang="zh-CN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缩放技巧的运用</a:t>
            </a:r>
            <a:endParaRPr lang="en-US" altLang="zh-CN" smtClean="0">
              <a:ea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08175" y="1341438"/>
          <a:ext cx="2362200" cy="838200"/>
        </p:xfrm>
        <a:graphic>
          <a:graphicData uri="http://schemas.openxmlformats.org/presentationml/2006/ole">
            <p:oleObj spid="_x0000_s8194" name="Equation" r:id="rId3" imgW="1180800" imgH="4190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08175" y="2636838"/>
          <a:ext cx="2209800" cy="838200"/>
        </p:xfrm>
        <a:graphic>
          <a:graphicData uri="http://schemas.openxmlformats.org/presentationml/2006/ole">
            <p:oleObj spid="_x0000_s8195" name="Equation" r:id="rId4" imgW="110484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sp>
        <p:nvSpPr>
          <p:cNvPr id="7885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9683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唯一性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收敛数列的极限一定唯一．</a:t>
            </a:r>
          </a:p>
        </p:txBody>
      </p:sp>
      <p:sp>
        <p:nvSpPr>
          <p:cNvPr id="25604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sp>
        <p:nvSpPr>
          <p:cNvPr id="22533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597400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对数列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 ，若存在正数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，使得对一切正整数 </a:t>
            </a:r>
            <a:r>
              <a:rPr lang="en-US" altLang="zh-CN" i="1" smtClean="0">
                <a:ea typeface="楷体_GB2312"/>
              </a:rPr>
              <a:t>n </a:t>
            </a:r>
            <a:r>
              <a:rPr lang="en-US" altLang="zh-CN" smtClean="0">
                <a:ea typeface="楷体_GB2312"/>
              </a:rPr>
              <a:t>,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总有</a:t>
            </a:r>
            <a:r>
              <a:rPr lang="en-US" altLang="zh-CN" sz="2800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sz="2800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sz="2800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z="2800" smtClean="0">
                <a:solidFill>
                  <a:srgbClr val="0000FF"/>
                </a:solidFill>
                <a:ea typeface="楷体_GB2312"/>
              </a:rPr>
              <a:t>|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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M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成立，则称数列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</a:t>
            </a:r>
            <a:r>
              <a:rPr lang="zh-CN" altLang="en-US" smtClean="0">
                <a:ea typeface="楷体_GB2312"/>
              </a:rPr>
              <a:t>；否则，称其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无界</a:t>
            </a:r>
            <a:r>
              <a:rPr lang="en-US" altLang="zh-CN" smtClean="0">
                <a:ea typeface="楷体_GB2312"/>
              </a:rPr>
              <a:t>.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几何解释：</a:t>
            </a:r>
            <a:r>
              <a:rPr lang="zh-CN" altLang="en-US" smtClean="0">
                <a:ea typeface="楷体_GB2312"/>
              </a:rPr>
              <a:t>若数列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有界，则存在正数 </a:t>
            </a:r>
            <a:r>
              <a:rPr lang="en-US" altLang="zh-CN" i="1" smtClean="0">
                <a:ea typeface="楷体_GB2312"/>
              </a:rPr>
              <a:t>M</a:t>
            </a:r>
            <a:r>
              <a:rPr lang="zh-CN" altLang="en-US" smtClean="0">
                <a:ea typeface="楷体_GB2312"/>
              </a:rPr>
              <a:t>，使得数轴上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对应于数列各项的点都落在闭区间</a:t>
            </a:r>
            <a:r>
              <a:rPr lang="en-US" altLang="zh-CN" smtClean="0">
                <a:ea typeface="楷体_GB2312"/>
              </a:rPr>
              <a:t>[−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, </a:t>
            </a:r>
            <a:r>
              <a:rPr lang="en-US" altLang="zh-CN" i="1" smtClean="0">
                <a:ea typeface="楷体_GB2312"/>
              </a:rPr>
              <a:t>M</a:t>
            </a:r>
            <a:r>
              <a:rPr lang="en-US" altLang="zh-CN" smtClean="0">
                <a:ea typeface="楷体_GB2312"/>
              </a:rPr>
              <a:t>]</a:t>
            </a:r>
            <a:r>
              <a:rPr lang="zh-CN" altLang="en-US" smtClean="0">
                <a:ea typeface="楷体_GB2312"/>
              </a:rPr>
              <a:t>内．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收敛的数列一定有界．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无界的数列一定发散．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——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上述定理的逆否命题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有界数列是否一定收敛？</a:t>
            </a:r>
          </a:p>
        </p:txBody>
      </p:sp>
      <p:sp>
        <p:nvSpPr>
          <p:cNvPr id="26628" name="AutoShape 7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227763" y="2357438"/>
            <a:ext cx="2159000" cy="88900"/>
            <a:chOff x="1338" y="2225"/>
            <a:chExt cx="1769" cy="56"/>
          </a:xfrm>
        </p:grpSpPr>
        <p:sp>
          <p:nvSpPr>
            <p:cNvPr id="26630" name="Line 7"/>
            <p:cNvSpPr>
              <a:spLocks noChangeShapeType="1"/>
            </p:cNvSpPr>
            <p:nvPr/>
          </p:nvSpPr>
          <p:spPr bwMode="auto">
            <a:xfrm>
              <a:off x="1338" y="2225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31" name="Line 8"/>
            <p:cNvSpPr>
              <a:spLocks noChangeShapeType="1"/>
            </p:cNvSpPr>
            <p:nvPr/>
          </p:nvSpPr>
          <p:spPr bwMode="auto">
            <a:xfrm>
              <a:off x="1338" y="2281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例题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证明数列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= (−1)</a:t>
            </a:r>
            <a:r>
              <a:rPr lang="en-US" altLang="zh-CN" i="1" baseline="30000" smtClean="0">
                <a:ea typeface="楷体_GB2312"/>
              </a:rPr>
              <a:t>n</a:t>
            </a:r>
            <a:r>
              <a:rPr lang="en-US" altLang="zh-CN" baseline="30000" smtClean="0">
                <a:ea typeface="楷体_GB2312"/>
              </a:rPr>
              <a:t>+1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是发散的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P.24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例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4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 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知识点：</a:t>
            </a:r>
            <a:r>
              <a:rPr lang="zh-CN" altLang="en-US" smtClean="0">
                <a:ea typeface="楷体_GB2312"/>
                <a:sym typeface="Symbol" pitchFamily="18" charset="2"/>
              </a:rPr>
              <a:t>                 是指  </a:t>
            </a:r>
            <a:r>
              <a:rPr lang="en-US" altLang="zh-CN" i="1" smtClean="0">
                <a:latin typeface="Symbol" pitchFamily="18" charset="2"/>
                <a:ea typeface="楷体_GB2312"/>
                <a:sym typeface="Symbol" pitchFamily="18" charset="2"/>
              </a:rPr>
              <a:t>e</a:t>
            </a:r>
            <a:r>
              <a:rPr lang="en-US" altLang="zh-CN" smtClean="0">
                <a:ea typeface="楷体_GB2312"/>
                <a:sym typeface="Symbol" pitchFamily="18" charset="2"/>
              </a:rPr>
              <a:t> &gt; 0</a:t>
            </a:r>
            <a:r>
              <a:rPr lang="zh-CN" altLang="en-US" smtClean="0">
                <a:ea typeface="楷体_GB2312"/>
                <a:sym typeface="Symbol" pitchFamily="18" charset="2"/>
              </a:rPr>
              <a:t>，存在 </a:t>
            </a:r>
            <a:r>
              <a:rPr lang="en-US" altLang="zh-CN" i="1" smtClean="0">
                <a:ea typeface="楷体_GB2312"/>
                <a:sym typeface="Symbol" pitchFamily="18" charset="2"/>
              </a:rPr>
              <a:t>N</a:t>
            </a:r>
            <a:r>
              <a:rPr lang="en-US" altLang="zh-CN" smtClean="0">
                <a:ea typeface="楷体_GB2312"/>
                <a:sym typeface="Symbol" pitchFamily="18" charset="2"/>
              </a:rPr>
              <a:t> &gt; 0</a:t>
            </a:r>
            <a:r>
              <a:rPr lang="zh-CN" altLang="en-US" smtClean="0">
                <a:ea typeface="楷体_GB2312"/>
                <a:sym typeface="Symbol" pitchFamily="18" charset="2"/>
              </a:rPr>
              <a:t>，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成立．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结论：有界数列不一定收敛．</a:t>
            </a: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827213" y="2420938"/>
          <a:ext cx="1346200" cy="558800"/>
        </p:xfrm>
        <a:graphic>
          <a:graphicData uri="http://schemas.openxmlformats.org/presentationml/2006/ole">
            <p:oleObj spid="_x0000_s9218" name="Equation" r:id="rId3" imgW="6728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/>
          </p:cNvSpPr>
          <p:nvPr>
            <p:ph type="body" idx="1"/>
          </p:nvPr>
        </p:nvSpPr>
        <p:spPr>
          <a:xfrm>
            <a:off x="457200" y="150018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保号性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设		，若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&lt;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，则存在正整数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，使得当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时，总有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&lt;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推论：</a:t>
            </a:r>
            <a:r>
              <a:rPr lang="zh-CN" altLang="en-US" smtClean="0">
                <a:ea typeface="楷体_GB2312"/>
              </a:rPr>
              <a:t>设		，若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从某项起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</a:t>
            </a:r>
            <a:r>
              <a:rPr lang="en-US" altLang="zh-CN" smtClean="0"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 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en-US" altLang="zh-CN" smtClean="0">
                <a:ea typeface="楷体_GB2312"/>
              </a:rPr>
              <a:t>,</a:t>
            </a: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ea typeface="楷体_GB2312"/>
                <a:sym typeface="Symbol" pitchFamily="18" charset="2"/>
              </a:rPr>
              <a:t> </a:t>
            </a:r>
            <a:r>
              <a:rPr lang="en-US" altLang="zh-CN" smtClean="0">
                <a:ea typeface="楷体_GB2312"/>
              </a:rPr>
              <a:t>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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判断下列结论是否正确？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设		，若数列 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从某项起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&lt;</a:t>
            </a:r>
            <a:r>
              <a:rPr lang="en-US" altLang="zh-CN" smtClean="0"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&gt;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，             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&lt;</a:t>
            </a:r>
            <a:r>
              <a:rPr lang="en-US" altLang="zh-CN" smtClean="0"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（或 </a:t>
            </a:r>
            <a:r>
              <a:rPr lang="en-US" altLang="zh-CN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FF"/>
                </a:solidFill>
                <a:ea typeface="楷体_GB2312"/>
                <a:sym typeface="Symbol" pitchFamily="18" charset="2"/>
              </a:rPr>
              <a:t>&gt;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 0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r>
              <a:rPr lang="zh-CN" altLang="en-US" smtClean="0">
                <a:ea typeface="楷体_GB2312"/>
              </a:rPr>
              <a:t>？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			答：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错误！</a:t>
            </a:r>
          </a:p>
        </p:txBody>
      </p:sp>
      <p:sp>
        <p:nvSpPr>
          <p:cNvPr id="10247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sp>
        <p:nvSpPr>
          <p:cNvPr id="10248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4643438" y="1928813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4998" name="Rectangle 6"/>
          <p:cNvSpPr>
            <a:spLocks noChangeArrowheads="1"/>
          </p:cNvSpPr>
          <p:nvPr/>
        </p:nvSpPr>
        <p:spPr bwMode="auto">
          <a:xfrm>
            <a:off x="5072063" y="2357438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4999" name="Rectangle 7"/>
          <p:cNvSpPr>
            <a:spLocks noChangeArrowheads="1"/>
          </p:cNvSpPr>
          <p:nvPr/>
        </p:nvSpPr>
        <p:spPr bwMode="auto">
          <a:xfrm>
            <a:off x="6643688" y="3714750"/>
            <a:ext cx="1639887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85000" name="Rectangle 8"/>
          <p:cNvSpPr>
            <a:spLocks noChangeArrowheads="1"/>
          </p:cNvSpPr>
          <p:nvPr/>
        </p:nvSpPr>
        <p:spPr bwMode="auto">
          <a:xfrm>
            <a:off x="1712913" y="4143375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5508625" y="5734050"/>
          <a:ext cx="965200" cy="889000"/>
        </p:xfrm>
        <a:graphic>
          <a:graphicData uri="http://schemas.openxmlformats.org/presentationml/2006/ole">
            <p:oleObj spid="_x0000_s10242" name="Equation" r:id="rId5" imgW="48240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930400" y="1997075"/>
          <a:ext cx="1346200" cy="558800"/>
        </p:xfrm>
        <a:graphic>
          <a:graphicData uri="http://schemas.openxmlformats.org/presentationml/2006/ole">
            <p:oleObj spid="_x0000_s10243" name="Equation" r:id="rId6" imgW="672840" imgH="2793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011238" y="5072063"/>
          <a:ext cx="1346200" cy="558800"/>
        </p:xfrm>
        <a:graphic>
          <a:graphicData uri="http://schemas.openxmlformats.org/presentationml/2006/ole">
            <p:oleObj spid="_x0000_s10244" name="Equation" r:id="rId7" imgW="672840" imgH="279360" progId="Equation.DSMT4">
              <p:embed/>
            </p:oleObj>
          </a:graphicData>
        </a:graphic>
      </p:graphicFrame>
      <p:sp>
        <p:nvSpPr>
          <p:cNvPr id="6159" name="Rectangle 15"/>
          <p:cNvSpPr>
            <a:spLocks noChangeArrowheads="1"/>
          </p:cNvSpPr>
          <p:nvPr/>
        </p:nvSpPr>
        <p:spPr bwMode="auto">
          <a:xfrm>
            <a:off x="3822700" y="5911850"/>
            <a:ext cx="173196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例如，数列</a:t>
            </a: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6572250" y="1928813"/>
            <a:ext cx="1928813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6715125" y="3286125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6" name="Rectangle 8"/>
          <p:cNvSpPr>
            <a:spLocks noChangeArrowheads="1"/>
          </p:cNvSpPr>
          <p:nvPr/>
        </p:nvSpPr>
        <p:spPr bwMode="auto">
          <a:xfrm>
            <a:off x="1714500" y="3709988"/>
            <a:ext cx="1511300" cy="5048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958975" y="3306763"/>
          <a:ext cx="1346200" cy="558800"/>
        </p:xfrm>
        <a:graphic>
          <a:graphicData uri="http://schemas.openxmlformats.org/presentationml/2006/ole">
            <p:oleObj spid="_x0000_s10245" name="Equation" r:id="rId8" imgW="67284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5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0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5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49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 animBg="1"/>
      <p:bldP spid="84998" grpId="0" animBg="1"/>
      <p:bldP spid="85000" grpId="0" animBg="1"/>
      <p:bldP spid="6159" grpId="0"/>
      <p:bldP spid="6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/>
              </a:rPr>
              <a:t>极限概念的引入</a:t>
            </a:r>
            <a:endParaRPr lang="zh-CN" altLang="en-US" dirty="0"/>
          </a:p>
        </p:txBody>
      </p:sp>
      <p:sp>
        <p:nvSpPr>
          <p:cNvPr id="1050" name="Rectangle 26"/>
          <p:cNvSpPr>
            <a:spLocks noGrp="1"/>
          </p:cNvSpPr>
          <p:nvPr>
            <p:ph type="body" sz="half" idx="4294967295"/>
          </p:nvPr>
        </p:nvSpPr>
        <p:spPr>
          <a:xfrm>
            <a:off x="457200" y="1481138"/>
            <a:ext cx="4038600" cy="4838700"/>
          </a:xfrm>
          <a:solidFill>
            <a:schemeClr val="bg1"/>
          </a:solidFill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设</a:t>
            </a:r>
            <a:endParaRPr lang="en-US" altLang="zh-CN" sz="200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圆的面积                      </a:t>
            </a:r>
            <a:r>
              <a:rPr lang="en-US" altLang="zh-CN" sz="2000" smtClean="0">
                <a:ea typeface="楷体_GB2312"/>
              </a:rPr>
              <a:t>=  </a:t>
            </a:r>
            <a:r>
              <a:rPr lang="en-US" altLang="zh-CN" sz="2000" i="1" smtClean="0">
                <a:ea typeface="楷体_GB2312"/>
              </a:rPr>
              <a:t>A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内接正 </a:t>
            </a:r>
            <a:r>
              <a:rPr lang="en-US" altLang="zh-CN" sz="2000" smtClean="0">
                <a:ea typeface="楷体_GB2312"/>
              </a:rPr>
              <a:t>6 </a:t>
            </a:r>
            <a:r>
              <a:rPr lang="zh-CN" altLang="en-US" sz="2000" smtClean="0">
                <a:ea typeface="楷体_GB2312"/>
              </a:rPr>
              <a:t>边形的面积  </a:t>
            </a:r>
            <a:r>
              <a:rPr lang="en-US" altLang="zh-CN" sz="2000" smtClean="0">
                <a:ea typeface="楷体_GB2312"/>
              </a:rPr>
              <a:t>=  </a:t>
            </a:r>
            <a:r>
              <a:rPr lang="en-US" altLang="zh-CN" sz="2000" i="1" smtClean="0">
                <a:ea typeface="楷体_GB2312"/>
              </a:rPr>
              <a:t>A</a:t>
            </a:r>
            <a:r>
              <a:rPr lang="en-US" altLang="zh-CN" sz="2000" baseline="-25000" smtClean="0">
                <a:ea typeface="楷体_GB2312"/>
              </a:rPr>
              <a:t>1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内接正</a:t>
            </a:r>
            <a:r>
              <a:rPr lang="en-US" altLang="zh-CN" sz="2000" smtClean="0">
                <a:ea typeface="楷体_GB2312"/>
              </a:rPr>
              <a:t>12</a:t>
            </a:r>
            <a:r>
              <a:rPr lang="zh-CN" altLang="en-US" sz="2000" smtClean="0">
                <a:ea typeface="楷体_GB2312"/>
              </a:rPr>
              <a:t>边形的面积  </a:t>
            </a:r>
            <a:r>
              <a:rPr lang="en-US" altLang="zh-CN" sz="2000" smtClean="0">
                <a:ea typeface="楷体_GB2312"/>
              </a:rPr>
              <a:t>=  </a:t>
            </a:r>
            <a:r>
              <a:rPr lang="en-US" altLang="zh-CN" sz="2000" i="1" smtClean="0">
                <a:ea typeface="楷体_GB2312"/>
              </a:rPr>
              <a:t>A</a:t>
            </a:r>
            <a:r>
              <a:rPr lang="en-US" altLang="zh-CN" sz="2000" baseline="-25000" smtClean="0">
                <a:ea typeface="楷体_GB2312"/>
              </a:rPr>
              <a:t>2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内接正</a:t>
            </a:r>
            <a:r>
              <a:rPr lang="en-US" altLang="zh-CN" sz="2000" smtClean="0">
                <a:ea typeface="楷体_GB2312"/>
              </a:rPr>
              <a:t>24</a:t>
            </a:r>
            <a:r>
              <a:rPr lang="zh-CN" altLang="en-US" sz="2000" smtClean="0">
                <a:ea typeface="楷体_GB2312"/>
              </a:rPr>
              <a:t>边形的面积  </a:t>
            </a:r>
            <a:r>
              <a:rPr lang="en-US" altLang="zh-CN" sz="2000" smtClean="0">
                <a:ea typeface="楷体_GB2312"/>
              </a:rPr>
              <a:t>=  </a:t>
            </a:r>
            <a:r>
              <a:rPr lang="en-US" altLang="zh-CN" sz="2000" i="1" smtClean="0">
                <a:ea typeface="楷体_GB2312"/>
              </a:rPr>
              <a:t>A</a:t>
            </a:r>
            <a:r>
              <a:rPr lang="en-US" altLang="zh-CN" sz="2000" baseline="-25000" smtClean="0">
                <a:ea typeface="楷体_GB2312"/>
              </a:rPr>
              <a:t>3</a:t>
            </a:r>
            <a:endParaRPr lang="zh-CN" altLang="en-US" sz="2000" baseline="-25000" smtClean="0">
              <a:ea typeface="楷体_GB231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sz="2000" smtClean="0">
                <a:ea typeface="楷体_GB2312"/>
              </a:rPr>
              <a:t>……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ea typeface="楷体_GB2312"/>
              </a:rPr>
              <a:t>内接正</a:t>
            </a:r>
            <a:r>
              <a:rPr lang="en-US" altLang="zh-CN" sz="2000" smtClean="0">
                <a:ea typeface="楷体_GB2312"/>
              </a:rPr>
              <a:t>(6×2</a:t>
            </a:r>
            <a:r>
              <a:rPr lang="en-US" altLang="zh-CN" sz="2000" i="1" baseline="30000" smtClean="0">
                <a:ea typeface="楷体_GB2312"/>
              </a:rPr>
              <a:t>n</a:t>
            </a:r>
            <a:r>
              <a:rPr lang="en-US" altLang="zh-CN" sz="2000" baseline="30000" smtClean="0">
                <a:ea typeface="楷体_GB2312"/>
              </a:rPr>
              <a:t>−1</a:t>
            </a:r>
            <a:r>
              <a:rPr lang="en-US" altLang="zh-CN" sz="2000" smtClean="0">
                <a:ea typeface="楷体_GB2312"/>
              </a:rPr>
              <a:t>)</a:t>
            </a:r>
            <a:r>
              <a:rPr lang="zh-CN" altLang="en-US" sz="2000" smtClean="0">
                <a:ea typeface="楷体_GB2312"/>
              </a:rPr>
              <a:t>边形的面积  </a:t>
            </a:r>
            <a:r>
              <a:rPr lang="en-US" altLang="zh-CN" sz="2000" smtClean="0">
                <a:ea typeface="楷体_GB2312"/>
              </a:rPr>
              <a:t>=  </a:t>
            </a:r>
            <a:r>
              <a:rPr lang="en-US" altLang="zh-CN" sz="2000" i="1" smtClean="0">
                <a:ea typeface="楷体_GB2312"/>
              </a:rPr>
              <a:t>A</a:t>
            </a:r>
            <a:r>
              <a:rPr lang="en-US" altLang="zh-CN" sz="2000" i="1" baseline="-25000" smtClean="0">
                <a:ea typeface="楷体_GB2312"/>
              </a:rPr>
              <a:t>n</a:t>
            </a:r>
            <a:endParaRPr lang="en-US" altLang="zh-CN" i="1" baseline="-25000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当 </a:t>
            </a: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 越大，</a:t>
            </a: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ea typeface="楷体_GB2312"/>
              </a:rPr>
              <a:t>n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与 </a:t>
            </a: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的差别越小，</a:t>
            </a:r>
          </a:p>
          <a:p>
            <a:pPr>
              <a:buFont typeface="Wingdings 3" pitchFamily="18" charset="2"/>
              <a:buNone/>
            </a:pP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000" i="1" baseline="-25000" smtClean="0">
                <a:solidFill>
                  <a:srgbClr val="0000FF"/>
                </a:solidFill>
                <a:ea typeface="楷体_GB2312"/>
              </a:rPr>
              <a:t>n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作为 </a:t>
            </a: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的近似值也越精确，</a:t>
            </a:r>
            <a:endParaRPr lang="en-US" altLang="zh-CN" sz="2000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但终究不是 </a:t>
            </a:r>
            <a:r>
              <a:rPr lang="en-US" altLang="zh-CN" sz="2000" i="1" smtClean="0">
                <a:solidFill>
                  <a:srgbClr val="0000FF"/>
                </a:solidFill>
                <a:ea typeface="楷体_GB2312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_GB2312"/>
              </a:rPr>
              <a:t> </a:t>
            </a:r>
            <a:r>
              <a:rPr lang="zh-CN" altLang="en-US" sz="2000" smtClean="0">
                <a:solidFill>
                  <a:srgbClr val="0000FF"/>
                </a:solidFill>
                <a:ea typeface="楷体_GB2312"/>
              </a:rPr>
              <a:t>本身．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设想 </a:t>
            </a:r>
            <a:r>
              <a:rPr lang="en-US" altLang="zh-CN" sz="2000" i="1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无限增大，内接正多边形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无限接近于圆， </a:t>
            </a:r>
            <a:r>
              <a:rPr lang="en-US" altLang="zh-CN" sz="2000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en-US" altLang="zh-CN" sz="2000" i="1" baseline="-25000" smtClean="0">
                <a:solidFill>
                  <a:srgbClr val="FF0000"/>
                </a:solidFill>
                <a:ea typeface="楷体_GB2312"/>
              </a:rPr>
              <a:t>n </a:t>
            </a: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无限接近某一</a:t>
            </a:r>
          </a:p>
          <a:p>
            <a:pPr>
              <a:buFont typeface="Wingdings 3" pitchFamily="18" charset="2"/>
              <a:buNone/>
            </a:pP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确定的数值，并理解为 </a:t>
            </a:r>
            <a:r>
              <a:rPr lang="en-US" altLang="zh-CN" sz="2000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z="2000" smtClean="0">
                <a:solidFill>
                  <a:srgbClr val="FF0000"/>
                </a:solidFill>
                <a:ea typeface="楷体_GB2312"/>
              </a:rPr>
              <a:t>．</a:t>
            </a:r>
            <a:endParaRPr lang="en-US" altLang="zh-CN" sz="2000" smtClean="0">
              <a:solidFill>
                <a:srgbClr val="FF0000"/>
              </a:solidFill>
              <a:ea typeface="楷体_GB2312"/>
            </a:endParaRPr>
          </a:p>
        </p:txBody>
      </p:sp>
      <p:sp>
        <p:nvSpPr>
          <p:cNvPr id="1066" name="Rectangle 42"/>
          <p:cNvSpPr>
            <a:spLocks noGrp="1"/>
          </p:cNvSpPr>
          <p:nvPr>
            <p:ph type="body" sz="half" idx="4294967295"/>
          </p:nvPr>
        </p:nvSpPr>
        <p:spPr>
          <a:xfrm>
            <a:off x="4648200" y="4292600"/>
            <a:ext cx="4038600" cy="228282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割圆术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“割之弥细，所失弥少，割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之又割，以至于不可割，则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与圆周合体而无所失矣．”</a:t>
            </a:r>
            <a:endParaRPr lang="en-US" altLang="zh-CN" smtClean="0">
              <a:ea typeface="楷体_GB2312"/>
            </a:endParaRPr>
          </a:p>
          <a:p>
            <a:pPr algn="r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——</a:t>
            </a:r>
            <a:r>
              <a:rPr lang="zh-CN" altLang="en-US" smtClean="0">
                <a:ea typeface="楷体_GB2312"/>
              </a:rPr>
              <a:t>刘徽</a:t>
            </a:r>
          </a:p>
        </p:txBody>
      </p:sp>
      <p:grpSp>
        <p:nvGrpSpPr>
          <p:cNvPr id="2" name="Group 36"/>
          <p:cNvGrpSpPr>
            <a:grpSpLocks noChangeAspect="1"/>
          </p:cNvGrpSpPr>
          <p:nvPr/>
        </p:nvGrpSpPr>
        <p:grpSpPr bwMode="auto">
          <a:xfrm>
            <a:off x="5260975" y="1481138"/>
            <a:ext cx="2835275" cy="2835275"/>
            <a:chOff x="3314" y="933"/>
            <a:chExt cx="1786" cy="1764"/>
          </a:xfrm>
        </p:grpSpPr>
        <p:pic>
          <p:nvPicPr>
            <p:cNvPr id="19469" name="Picture 28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314" y="933"/>
              <a:ext cx="1786" cy="17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9470" name="Text Box 29"/>
            <p:cNvSpPr txBox="1">
              <a:spLocks noChangeAspect="1" noChangeArrowheads="1"/>
            </p:cNvSpPr>
            <p:nvPr/>
          </p:nvSpPr>
          <p:spPr bwMode="auto">
            <a:xfrm>
              <a:off x="3314" y="2374"/>
              <a:ext cx="25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1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grpSp>
        <p:nvGrpSpPr>
          <p:cNvPr id="3" name="Group 37"/>
          <p:cNvGrpSpPr>
            <a:grpSpLocks noChangeAspect="1"/>
          </p:cNvGrpSpPr>
          <p:nvPr/>
        </p:nvGrpSpPr>
        <p:grpSpPr bwMode="auto">
          <a:xfrm>
            <a:off x="5260975" y="1481138"/>
            <a:ext cx="2835275" cy="2835275"/>
            <a:chOff x="3314" y="933"/>
            <a:chExt cx="1786" cy="1764"/>
          </a:xfrm>
        </p:grpSpPr>
        <p:pic>
          <p:nvPicPr>
            <p:cNvPr id="19467" name="Picture 31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314" y="933"/>
              <a:ext cx="1786" cy="1764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9468" name="Text Box 32"/>
            <p:cNvSpPr txBox="1">
              <a:spLocks noChangeAspect="1" noChangeArrowheads="1"/>
            </p:cNvSpPr>
            <p:nvPr/>
          </p:nvSpPr>
          <p:spPr bwMode="auto">
            <a:xfrm>
              <a:off x="3314" y="2374"/>
              <a:ext cx="250" cy="2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2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grpSp>
        <p:nvGrpSpPr>
          <p:cNvPr id="5" name="Group 38"/>
          <p:cNvGrpSpPr>
            <a:grpSpLocks noChangeAspect="1"/>
          </p:cNvGrpSpPr>
          <p:nvPr/>
        </p:nvGrpSpPr>
        <p:grpSpPr bwMode="auto">
          <a:xfrm>
            <a:off x="5260975" y="1481138"/>
            <a:ext cx="2835275" cy="2835275"/>
            <a:chOff x="3314" y="933"/>
            <a:chExt cx="1786" cy="1767"/>
          </a:xfrm>
        </p:grpSpPr>
        <p:pic>
          <p:nvPicPr>
            <p:cNvPr id="19465" name="Picture 3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314" y="933"/>
              <a:ext cx="1786" cy="1767"/>
            </a:xfrm>
            <a:prstGeom prst="rect">
              <a:avLst/>
            </a:prstGeom>
            <a:noFill/>
            <a:ln w="9525">
              <a:solidFill>
                <a:schemeClr val="bg2"/>
              </a:solidFill>
              <a:miter lim="800000"/>
              <a:headEnd/>
              <a:tailEnd/>
            </a:ln>
          </p:spPr>
        </p:pic>
        <p:sp>
          <p:nvSpPr>
            <p:cNvPr id="19466" name="Text Box 35"/>
            <p:cNvSpPr txBox="1">
              <a:spLocks noChangeAspect="1" noChangeArrowheads="1"/>
            </p:cNvSpPr>
            <p:nvPr/>
          </p:nvSpPr>
          <p:spPr bwMode="auto">
            <a:xfrm>
              <a:off x="3314" y="2377"/>
              <a:ext cx="250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2400" b="1" i="1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A</a:t>
              </a:r>
              <a:r>
                <a:rPr lang="en-US" altLang="zh-CN" sz="2400" b="1" baseline="-25000">
                  <a:solidFill>
                    <a:schemeClr val="tx2"/>
                  </a:solidFill>
                  <a:latin typeface="Times New Roman" pitchFamily="18" charset="0"/>
                  <a:ea typeface="ˎ̥"/>
                  <a:cs typeface="ˎ̥"/>
                </a:rPr>
                <a:t>3</a:t>
              </a:r>
              <a:r>
                <a:rPr lang="en-US" altLang="zh-CN" sz="2800">
                  <a:solidFill>
                    <a:schemeClr val="tx2"/>
                  </a:solidFill>
                  <a:latin typeface="Times New Roman" pitchFamily="18" charset="0"/>
                </a:rPr>
                <a:t> </a:t>
              </a:r>
              <a:endParaRPr lang="en-US" altLang="zh-CN"/>
            </a:p>
          </p:txBody>
        </p:sp>
      </p:grpSp>
      <p:sp>
        <p:nvSpPr>
          <p:cNvPr id="1078" name="AutoShape 54"/>
          <p:cNvSpPr>
            <a:spLocks noChangeArrowheads="1"/>
          </p:cNvSpPr>
          <p:nvPr/>
        </p:nvSpPr>
        <p:spPr bwMode="auto">
          <a:xfrm>
            <a:off x="5416550" y="376238"/>
            <a:ext cx="3290888" cy="930275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chemeClr val="accent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zh-CN" altLang="en-US" sz="2400" b="1">
                <a:ea typeface="楷体_GB2312"/>
                <a:cs typeface="楷体_GB2312"/>
              </a:rPr>
              <a:t>极限思想</a:t>
            </a:r>
          </a:p>
          <a:p>
            <a:pPr algn="ctr"/>
            <a:r>
              <a:rPr lang="zh-CN" altLang="en-US" sz="2400" b="1">
                <a:ea typeface="楷体_GB2312"/>
                <a:cs typeface="楷体_GB2312"/>
              </a:rPr>
              <a:t>在几何上的应用</a:t>
            </a:r>
            <a:r>
              <a:rPr lang="en-US" altLang="zh-CN" sz="2400" b="1">
                <a:ea typeface="楷体_GB2312"/>
                <a:cs typeface="楷体_GB231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601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402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201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402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603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hamm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sp>
        <p:nvSpPr>
          <p:cNvPr id="82947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子列的收敛性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在数列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中任意抽取无限多项并保持这些项在原数列中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的先后次序，这样得到的数列称为原数列的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子列</a:t>
            </a:r>
            <a:r>
              <a:rPr lang="zh-CN" altLang="en-US" smtClean="0">
                <a:ea typeface="楷体_GB2312"/>
              </a:rPr>
              <a:t>，记为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注意：</a:t>
            </a:r>
            <a:r>
              <a:rPr lang="zh-CN" altLang="en-US" smtClean="0">
                <a:ea typeface="楷体_GB2312"/>
              </a:rPr>
              <a:t>在子列          中，      是原数列中的第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i="1" baseline="-25000" smtClean="0">
                <a:ea typeface="楷体_GB2312"/>
              </a:rPr>
              <a:t>k</a:t>
            </a:r>
            <a:r>
              <a:rPr lang="zh-CN" altLang="en-US" i="1" baseline="-25000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项，同时又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是子列中的第 </a:t>
            </a:r>
            <a:r>
              <a:rPr lang="en-US" altLang="zh-CN" i="1" smtClean="0">
                <a:ea typeface="楷体_GB2312"/>
              </a:rPr>
              <a:t>k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项．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不难证明，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k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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k</a:t>
            </a:r>
            <a:r>
              <a:rPr lang="en-US" altLang="zh-CN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FF0000"/>
                </a:solidFill>
                <a:ea typeface="楷体_GB2312"/>
                <a:sym typeface="Symbol" pitchFamily="18" charset="2"/>
              </a:rPr>
              <a:t>一定成立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收敛于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，那么它的任一子列也收敛，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且极限也是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12295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8066088" y="2319338"/>
          <a:ext cx="863600" cy="609600"/>
        </p:xfrm>
        <a:graphic>
          <a:graphicData uri="http://schemas.openxmlformats.org/presentationml/2006/ole">
            <p:oleObj spid="_x0000_s12290" name="Equation" r:id="rId4" imgW="431640" imgH="3045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514600" y="3179763"/>
          <a:ext cx="762000" cy="609600"/>
        </p:xfrm>
        <a:graphic>
          <a:graphicData uri="http://schemas.openxmlformats.org/presentationml/2006/ole">
            <p:oleObj spid="_x0000_s12291" name="Equation" r:id="rId5" imgW="380880" imgH="304560" progId="Equation.DSMT4">
              <p:embed/>
            </p:oleObj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851275" y="3265488"/>
          <a:ext cx="482600" cy="508000"/>
        </p:xfrm>
        <a:graphic>
          <a:graphicData uri="http://schemas.openxmlformats.org/presentationml/2006/ole">
            <p:oleObj spid="_x0000_s12292" name="Equation" r:id="rId6" imgW="241200" imgH="2538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01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081462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子列的收敛性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分析：</a:t>
            </a:r>
            <a:r>
              <a:rPr lang="zh-CN" altLang="en-US" smtClean="0">
                <a:ea typeface="楷体_GB2312"/>
              </a:rPr>
              <a:t>设            是数列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的子列．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B050"/>
                </a:solidFill>
                <a:ea typeface="楷体_GB2312"/>
              </a:rPr>
              <a:t>已知条件</a:t>
            </a:r>
            <a:endParaRPr lang="en-US" altLang="zh-CN" smtClean="0">
              <a:solidFill>
                <a:srgbClr val="00B050"/>
              </a:solidFill>
              <a:ea typeface="楷体_GB2312"/>
            </a:endParaRPr>
          </a:p>
          <a:p>
            <a:pPr>
              <a:buClr>
                <a:srgbClr val="2DA2BF"/>
              </a:buCl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，即             ，    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x</a:t>
            </a:r>
            <a:r>
              <a:rPr lang="en-US" altLang="zh-CN" i="1" baseline="-25000" smtClean="0">
                <a:solidFill>
                  <a:srgbClr val="000000"/>
                </a:solidFill>
                <a:ea typeface="楷体_GB2312"/>
              </a:rPr>
              <a:t>n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a </a:t>
            </a:r>
            <a:r>
              <a:rPr lang="en-US" altLang="zh-CN" smtClean="0">
                <a:solidFill>
                  <a:srgbClr val="000000"/>
                </a:solidFill>
                <a:ea typeface="楷体_GB2312"/>
              </a:rPr>
              <a:t>|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B050"/>
                </a:solidFill>
                <a:ea typeface="楷体_GB2312"/>
              </a:rPr>
              <a:t>证明目标</a:t>
            </a:r>
            <a:endParaRPr lang="en-US" altLang="zh-CN" smtClean="0">
              <a:solidFill>
                <a:srgbClr val="00B05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                    ，即             ，    ，当 </a:t>
            </a:r>
            <a:r>
              <a:rPr lang="en-US" altLang="zh-CN" i="1" smtClean="0">
                <a:ea typeface="楷体_GB2312"/>
              </a:rPr>
              <a:t>k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K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i="1" smtClean="0">
                <a:solidFill>
                  <a:srgbClr val="000000"/>
                </a:solidFill>
                <a:ea typeface="楷体_GB2312"/>
              </a:rPr>
              <a:t>            </a:t>
            </a: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证明思路：      </a:t>
            </a:r>
            <a:endParaRPr lang="en-US" altLang="zh-CN" smtClean="0">
              <a:ea typeface="楷体_GB2312"/>
            </a:endParaRPr>
          </a:p>
        </p:txBody>
      </p:sp>
      <p:sp>
        <p:nvSpPr>
          <p:cNvPr id="13329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1966913" y="1917700"/>
          <a:ext cx="762000" cy="609600"/>
        </p:xfrm>
        <a:graphic>
          <a:graphicData uri="http://schemas.openxmlformats.org/presentationml/2006/ole">
            <p:oleObj spid="_x0000_s13314" name="Equation" r:id="rId3" imgW="380880" imgH="30456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642938" y="2857500"/>
          <a:ext cx="1346200" cy="558800"/>
        </p:xfrm>
        <a:graphic>
          <a:graphicData uri="http://schemas.openxmlformats.org/presentationml/2006/ole">
            <p:oleObj spid="_x0000_s13315" name="Equation" r:id="rId4" imgW="672840" imgH="27936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642938" y="4168775"/>
          <a:ext cx="1447800" cy="558800"/>
        </p:xfrm>
        <a:graphic>
          <a:graphicData uri="http://schemas.openxmlformats.org/presentationml/2006/ole">
            <p:oleObj spid="_x0000_s13316" name="Equation" r:id="rId5" imgW="723600" imgH="279360" progId="Equation.DSMT4">
              <p:embed/>
            </p:oleObj>
          </a:graphicData>
        </a:graphic>
      </p:graphicFrame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2805113" y="2919413"/>
          <a:ext cx="939800" cy="355600"/>
        </p:xfrm>
        <a:graphic>
          <a:graphicData uri="http://schemas.openxmlformats.org/presentationml/2006/ole">
            <p:oleObj spid="_x0000_s13317" name="Equation" r:id="rId6" imgW="469800" imgH="177480" progId="Equation.DSMT4">
              <p:embed/>
            </p:oleObj>
          </a:graphicData>
        </a:graphic>
      </p:graphicFrame>
      <p:graphicFrame>
        <p:nvGraphicFramePr>
          <p:cNvPr id="2" name="Object 11"/>
          <p:cNvGraphicFramePr>
            <a:graphicFrameLocks noChangeAspect="1"/>
          </p:cNvGraphicFramePr>
          <p:nvPr/>
        </p:nvGraphicFramePr>
        <p:xfrm>
          <a:off x="3935413" y="2903538"/>
          <a:ext cx="533400" cy="330200"/>
        </p:xfrm>
        <a:graphic>
          <a:graphicData uri="http://schemas.openxmlformats.org/presentationml/2006/ole">
            <p:oleObj spid="_x0000_s13318" name="Equation" r:id="rId7" imgW="266400" imgH="164880" progId="Equation.DSMT4">
              <p:embed/>
            </p:oleObj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2805113" y="4217988"/>
          <a:ext cx="939800" cy="355600"/>
        </p:xfrm>
        <a:graphic>
          <a:graphicData uri="http://schemas.openxmlformats.org/presentationml/2006/ole">
            <p:oleObj spid="_x0000_s13319" name="Equation" r:id="rId8" imgW="469800" imgH="177480" progId="Equation.DSMT4">
              <p:embed/>
            </p:oleObj>
          </a:graphicData>
        </a:graphic>
      </p:graphicFrame>
      <p:graphicFrame>
        <p:nvGraphicFramePr>
          <p:cNvPr id="7" name="Object 13"/>
          <p:cNvGraphicFramePr>
            <a:graphicFrameLocks noChangeAspect="1"/>
          </p:cNvGraphicFramePr>
          <p:nvPr/>
        </p:nvGraphicFramePr>
        <p:xfrm>
          <a:off x="3948113" y="4216400"/>
          <a:ext cx="508000" cy="330200"/>
        </p:xfrm>
        <a:graphic>
          <a:graphicData uri="http://schemas.openxmlformats.org/presentationml/2006/ole">
            <p:oleObj spid="_x0000_s13320" name="Equation" r:id="rId9" imgW="253800" imgH="164880" progId="Equation.DSMT4">
              <p:embed/>
            </p:oleObj>
          </a:graphicData>
        </a:graphic>
      </p:graphicFrame>
      <p:graphicFrame>
        <p:nvGraphicFramePr>
          <p:cNvPr id="10" name="Object 14"/>
          <p:cNvGraphicFramePr>
            <a:graphicFrameLocks noChangeAspect="1"/>
          </p:cNvGraphicFramePr>
          <p:nvPr/>
        </p:nvGraphicFramePr>
        <p:xfrm>
          <a:off x="6497638" y="4071938"/>
          <a:ext cx="1574800" cy="609600"/>
        </p:xfrm>
        <a:graphic>
          <a:graphicData uri="http://schemas.openxmlformats.org/presentationml/2006/ole">
            <p:oleObj spid="_x0000_s13321" name="Equation" r:id="rId10" imgW="787320" imgH="304560" progId="Equation.DSMT4">
              <p:embed/>
            </p:oleObj>
          </a:graphicData>
        </a:graphic>
      </p:graphicFrame>
      <p:sp>
        <p:nvSpPr>
          <p:cNvPr id="16" name="左弧形箭头 15"/>
          <p:cNvSpPr/>
          <p:nvPr/>
        </p:nvSpPr>
        <p:spPr>
          <a:xfrm>
            <a:off x="112713" y="2640013"/>
            <a:ext cx="500062" cy="1357312"/>
          </a:xfrm>
          <a:prstGeom prst="curvedRightArrow">
            <a:avLst/>
          </a:prstGeom>
          <a:solidFill>
            <a:srgbClr val="FFFF00"/>
          </a:solidFill>
          <a:ln w="2857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071688" y="2786063"/>
            <a:ext cx="1871662" cy="52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071688" y="4113213"/>
            <a:ext cx="1871662" cy="528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3943350" y="4113213"/>
            <a:ext cx="628650" cy="528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2309813" y="3462338"/>
            <a:ext cx="3906837" cy="534987"/>
          </a:xfrm>
          <a:prstGeom prst="rect">
            <a:avLst/>
          </a:prstGeom>
          <a:noFill/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“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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ea typeface="楷体_GB2312"/>
                <a:cs typeface="Times New Roman" pitchFamily="18" charset="0"/>
                <a:sym typeface="Symbol" pitchFamily="18" charset="2"/>
              </a:rPr>
              <a:t>”是证明的关键！</a:t>
            </a:r>
            <a:endParaRPr lang="en-US" altLang="zh-CN" sz="2400" b="1">
              <a:solidFill>
                <a:srgbClr val="0000FF"/>
              </a:solidFill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graphicFrame>
        <p:nvGraphicFramePr>
          <p:cNvPr id="9" name="Object 23"/>
          <p:cNvGraphicFramePr>
            <a:graphicFrameLocks noChangeAspect="1"/>
          </p:cNvGraphicFramePr>
          <p:nvPr/>
        </p:nvGraphicFramePr>
        <p:xfrm>
          <a:off x="6211888" y="5429250"/>
          <a:ext cx="1574800" cy="609600"/>
        </p:xfrm>
        <a:graphic>
          <a:graphicData uri="http://schemas.openxmlformats.org/presentationml/2006/ole">
            <p:oleObj spid="_x0000_s13322" name="Equation" r:id="rId11" imgW="787320" imgH="304560" progId="Equation.DSMT4">
              <p:embed/>
            </p:oleObj>
          </a:graphicData>
        </a:graphic>
      </p:graphicFrame>
      <p:graphicFrame>
        <p:nvGraphicFramePr>
          <p:cNvPr id="11" name="Object 24"/>
          <p:cNvGraphicFramePr>
            <a:graphicFrameLocks noChangeAspect="1"/>
          </p:cNvGraphicFramePr>
          <p:nvPr/>
        </p:nvGraphicFramePr>
        <p:xfrm>
          <a:off x="2214563" y="5072063"/>
          <a:ext cx="939800" cy="355600"/>
        </p:xfrm>
        <a:graphic>
          <a:graphicData uri="http://schemas.openxmlformats.org/presentationml/2006/ole">
            <p:oleObj spid="_x0000_s13323" name="Equation" r:id="rId12" imgW="469800" imgH="177480" progId="Equation.DSMT4">
              <p:embed/>
            </p:oleObj>
          </a:graphicData>
        </a:graphic>
      </p:graphicFrame>
      <p:graphicFrame>
        <p:nvGraphicFramePr>
          <p:cNvPr id="12" name="Object 25"/>
          <p:cNvGraphicFramePr>
            <a:graphicFrameLocks noChangeAspect="1"/>
          </p:cNvGraphicFramePr>
          <p:nvPr/>
        </p:nvGraphicFramePr>
        <p:xfrm>
          <a:off x="4213225" y="5505450"/>
          <a:ext cx="1930400" cy="457200"/>
        </p:xfrm>
        <a:graphic>
          <a:graphicData uri="http://schemas.openxmlformats.org/presentationml/2006/ole">
            <p:oleObj spid="_x0000_s13324" name="Equation" r:id="rId13" imgW="965160" imgH="228600" progId="Equation.DSMT4">
              <p:embed/>
            </p:oleObj>
          </a:graphicData>
        </a:graphic>
      </p:graphicFrame>
      <p:graphicFrame>
        <p:nvGraphicFramePr>
          <p:cNvPr id="13" name="Object 26"/>
          <p:cNvGraphicFramePr>
            <a:graphicFrameLocks noChangeAspect="1"/>
          </p:cNvGraphicFramePr>
          <p:nvPr/>
        </p:nvGraphicFramePr>
        <p:xfrm>
          <a:off x="2339975" y="5534025"/>
          <a:ext cx="1803400" cy="355600"/>
        </p:xfrm>
        <a:graphic>
          <a:graphicData uri="http://schemas.openxmlformats.org/presentationml/2006/ole">
            <p:oleObj spid="_x0000_s13325" name="Equation" r:id="rId14" imgW="901440" imgH="177480" progId="Equation.DSMT4">
              <p:embed/>
            </p:oleObj>
          </a:graphicData>
        </a:graphic>
      </p:graphicFrame>
      <p:sp>
        <p:nvSpPr>
          <p:cNvPr id="27" name="矩形 26"/>
          <p:cNvSpPr/>
          <p:nvPr/>
        </p:nvSpPr>
        <p:spPr>
          <a:xfrm>
            <a:off x="3171825" y="5500688"/>
            <a:ext cx="61436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143500" y="5500688"/>
            <a:ext cx="614363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4572000" y="2787650"/>
            <a:ext cx="1785938" cy="52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6357938" y="2786063"/>
            <a:ext cx="1785937" cy="528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3943350" y="2786063"/>
            <a:ext cx="628650" cy="5270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4572000" y="4113213"/>
            <a:ext cx="1785938" cy="528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41" name="AutoShape 7">
            <a:hlinkClick r:id="rId1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8" name="Object 31"/>
          <p:cNvGraphicFramePr>
            <a:graphicFrameLocks noChangeAspect="1"/>
          </p:cNvGraphicFramePr>
          <p:nvPr/>
        </p:nvGraphicFramePr>
        <p:xfrm>
          <a:off x="3429000" y="5032375"/>
          <a:ext cx="1320800" cy="431800"/>
        </p:xfrm>
        <a:graphic>
          <a:graphicData uri="http://schemas.openxmlformats.org/presentationml/2006/ole">
            <p:oleObj spid="_x0000_s13326" name="Equation" r:id="rId16" imgW="660240" imgH="215640" progId="Equation.DSMT4">
              <p:embed/>
            </p:oleObj>
          </a:graphicData>
        </a:graphic>
      </p:graphicFrame>
      <p:graphicFrame>
        <p:nvGraphicFramePr>
          <p:cNvPr id="14" name="Object 15"/>
          <p:cNvGraphicFramePr>
            <a:graphicFrameLocks noChangeAspect="1"/>
          </p:cNvGraphicFramePr>
          <p:nvPr/>
        </p:nvGraphicFramePr>
        <p:xfrm>
          <a:off x="3429000" y="5037138"/>
          <a:ext cx="1092200" cy="381000"/>
        </p:xfrm>
        <a:graphic>
          <a:graphicData uri="http://schemas.openxmlformats.org/presentationml/2006/ole">
            <p:oleObj spid="_x0000_s13327" name="Equation" r:id="rId17" imgW="545760" imgH="190440" progId="Equation.DSMT4">
              <p:embed/>
            </p:oleObj>
          </a:graphicData>
        </a:graphic>
      </p:graphicFrame>
      <p:sp>
        <p:nvSpPr>
          <p:cNvPr id="29" name="圆角矩形 28"/>
          <p:cNvSpPr/>
          <p:nvPr/>
        </p:nvSpPr>
        <p:spPr>
          <a:xfrm>
            <a:off x="3906838" y="2857500"/>
            <a:ext cx="4214812" cy="42862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1" name="圆角矩形标注 30"/>
          <p:cNvSpPr/>
          <p:nvPr/>
        </p:nvSpPr>
        <p:spPr>
          <a:xfrm>
            <a:off x="7143750" y="4714875"/>
            <a:ext cx="1643063" cy="612775"/>
          </a:xfrm>
          <a:prstGeom prst="wedgeRoundRectCallout">
            <a:avLst>
              <a:gd name="adj1" fmla="val -37620"/>
              <a:gd name="adj2" fmla="val 77101"/>
              <a:gd name="adj3" fmla="val 16667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400" b="1" dirty="0">
                <a:solidFill>
                  <a:srgbClr val="0000FF"/>
                </a:solidFill>
                <a:latin typeface="楷体" pitchFamily="49" charset="-122"/>
                <a:ea typeface="楷体_GB2312"/>
              </a:rPr>
              <a:t>两种理解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1" grpId="0" animBg="1"/>
      <p:bldP spid="22" grpId="0" animBg="1"/>
      <p:bldP spid="24" grpId="0" animBg="1"/>
      <p:bldP spid="27" grpId="0" animBg="1"/>
      <p:bldP spid="28" grpId="0" animBg="1"/>
      <p:bldP spid="32" grpId="0" animBg="1"/>
      <p:bldP spid="33" grpId="0" animBg="1"/>
      <p:bldP spid="35" grpId="0" animBg="1"/>
      <p:bldP spid="36" grpId="0" animBg="1"/>
      <p:bldP spid="29" grpId="0" animBg="1"/>
      <p:bldP spid="3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收敛数列的性质</a:t>
            </a:r>
          </a:p>
        </p:txBody>
      </p:sp>
      <p:sp>
        <p:nvSpPr>
          <p:cNvPr id="83971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子列的收敛性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定理：</a:t>
            </a:r>
            <a:r>
              <a:rPr lang="zh-CN" altLang="en-US" smtClean="0">
                <a:ea typeface="楷体_GB2312"/>
              </a:rPr>
              <a:t>如果数列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收敛于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，那么它的任一子列也收敛，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且极限也是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逆否命题：</a:t>
            </a:r>
            <a:r>
              <a:rPr lang="zh-CN" altLang="en-US" smtClean="0">
                <a:ea typeface="楷体_GB2312"/>
              </a:rPr>
              <a:t>若数列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有两个收敛于不同极限的子列，则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是发散的．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例：</a:t>
            </a:r>
            <a:r>
              <a:rPr lang="zh-CN" altLang="en-US" smtClean="0">
                <a:ea typeface="楷体_GB2312"/>
              </a:rPr>
              <a:t>数列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这个例子说明，有界数列不一定收敛，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a typeface="楷体_GB2312"/>
              </a:rPr>
              <a:t>P.26</a:t>
            </a: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			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一个发散的数列有可能存在收敛的子列．</a:t>
            </a:r>
            <a:endParaRPr lang="en-US" altLang="zh-CN" smtClean="0">
              <a:solidFill>
                <a:srgbClr val="0000FF"/>
              </a:solidFill>
              <a:ea typeface="楷体_GB2312"/>
            </a:endParaRPr>
          </a:p>
        </p:txBody>
      </p:sp>
      <p:sp>
        <p:nvSpPr>
          <p:cNvPr id="14342" name="AutoShape 7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908175" y="4581525"/>
          <a:ext cx="1219200" cy="558800"/>
        </p:xfrm>
        <a:graphic>
          <a:graphicData uri="http://schemas.openxmlformats.org/presentationml/2006/ole">
            <p:oleObj spid="_x0000_s14338" name="Equation" r:id="rId4" imgW="60948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243263" y="4595813"/>
          <a:ext cx="3124200" cy="457200"/>
        </p:xfrm>
        <a:graphic>
          <a:graphicData uri="http://schemas.openxmlformats.org/presentationml/2006/ole">
            <p:oleObj spid="_x0000_s14339" name="Equation" r:id="rId5" imgW="15620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39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小结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ea typeface="楷体_GB2312"/>
              </a:rPr>
              <a:t>数列极限</a:t>
            </a:r>
          </a:p>
          <a:p>
            <a:pPr lvl="1">
              <a:buFont typeface="Verdana" pitchFamily="34" charset="0"/>
              <a:buNone/>
            </a:pPr>
            <a:r>
              <a:rPr lang="zh-CN" altLang="en-US" smtClean="0">
                <a:ea typeface="楷体_GB2312"/>
              </a:rPr>
              <a:t>极限思想的引入、定义、几何解释</a:t>
            </a:r>
          </a:p>
          <a:p>
            <a:endParaRPr lang="zh-CN" altLang="en-US" smtClean="0">
              <a:ea typeface="楷体_GB2312"/>
            </a:endParaRPr>
          </a:p>
          <a:p>
            <a:r>
              <a:rPr lang="zh-CN" altLang="en-US" smtClean="0">
                <a:ea typeface="楷体_GB2312"/>
              </a:rPr>
              <a:t>数列极限的性质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	唯一性、有界性、保号性、子列的收敛性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 idx="4294967295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作业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习题</a:t>
            </a:r>
            <a:r>
              <a:rPr lang="en-US" altLang="zh-CN" smtClean="0">
                <a:ea typeface="楷体_GB2312"/>
              </a:rPr>
              <a:t>1 − 2</a:t>
            </a:r>
          </a:p>
          <a:p>
            <a:pPr lvl="1"/>
            <a:r>
              <a:rPr lang="en-US" altLang="zh-CN" smtClean="0">
                <a:ea typeface="楷体_GB2312"/>
              </a:rPr>
              <a:t>1(8)</a:t>
            </a:r>
          </a:p>
          <a:p>
            <a:pPr lvl="1"/>
            <a:r>
              <a:rPr lang="en-US" altLang="zh-CN" smtClean="0">
                <a:ea typeface="楷体_GB2312"/>
              </a:rPr>
              <a:t>5(2)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数列的定义</a:t>
            </a:r>
          </a:p>
        </p:txBody>
      </p:sp>
      <p:sp>
        <p:nvSpPr>
          <p:cNvPr id="20485" name="Rectangle 5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按一定次序排成一列的数称为（无穷）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数列中的每一个数称为数列的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项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通项</a:t>
            </a:r>
            <a:r>
              <a:rPr lang="zh-CN" altLang="en-US" smtClean="0">
                <a:ea typeface="楷体_GB2312"/>
              </a:rPr>
              <a:t>（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一般项</a:t>
            </a:r>
            <a:r>
              <a:rPr lang="zh-CN" altLang="en-US" smtClean="0">
                <a:ea typeface="楷体_GB2312"/>
              </a:rPr>
              <a:t>），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 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称为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的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下标</a:t>
            </a:r>
            <a:r>
              <a:rPr lang="zh-CN" altLang="en-US" smtClean="0">
                <a:ea typeface="楷体_GB2312"/>
              </a:rPr>
              <a:t>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ea typeface="楷体_GB2312"/>
            </a:endParaRP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r>
              <a:rPr lang="zh-CN" altLang="en-US" smtClean="0">
                <a:ea typeface="楷体_GB2312"/>
              </a:rPr>
              <a:t>从几何的角度，数列可以看作数轴上的一个动点．</a:t>
            </a:r>
            <a:endParaRPr lang="en-US" altLang="zh-CN" smtClean="0">
              <a:ea typeface="楷体_GB2312"/>
            </a:endParaRP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r>
              <a:rPr lang="zh-CN" altLang="en-US" smtClean="0">
                <a:ea typeface="楷体_GB2312"/>
              </a:rPr>
              <a:t>从函数的角度，数列可以看作自变量为正整数的函数，即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	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∈N</a:t>
            </a:r>
            <a:r>
              <a:rPr lang="en-US" altLang="zh-CN" baseline="30000" smtClean="0">
                <a:ea typeface="楷体_GB2312"/>
              </a:rPr>
              <a:t>+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  <a:endParaRPr lang="en-US" altLang="zh-CN" smtClean="0">
              <a:ea typeface="楷体_GB2312"/>
            </a:endParaRPr>
          </a:p>
        </p:txBody>
      </p:sp>
      <p:sp>
        <p:nvSpPr>
          <p:cNvPr id="4" name="AutoShape 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204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801"/>
                            </p:stCondLst>
                            <p:childTnLst>
                              <p:par>
                                <p:cTn id="24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8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返回</a:t>
            </a:r>
          </a:p>
        </p:txBody>
      </p:sp>
      <p:sp>
        <p:nvSpPr>
          <p:cNvPr id="21507" name="Rectangl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数列的几何解释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effectLst/>
                <a:ea typeface="楷体_GB2312"/>
              </a:rPr>
              <a:t>P.19</a:t>
            </a:r>
            <a:r>
              <a:rPr lang="zh-CN" altLang="en-US" smtClean="0">
                <a:solidFill>
                  <a:srgbClr val="FF0000"/>
                </a:solidFill>
                <a:effectLst/>
                <a:ea typeface="楷体_GB2312"/>
              </a:rPr>
              <a:t>）</a:t>
            </a:r>
            <a:endParaRPr lang="en-US" altLang="zh-CN" smtClean="0">
              <a:solidFill>
                <a:srgbClr val="FF0000"/>
              </a:solidFill>
              <a:effectLst/>
              <a:ea typeface="楷体_GB2312"/>
            </a:endParaRPr>
          </a:p>
        </p:txBody>
      </p:sp>
      <p:sp>
        <p:nvSpPr>
          <p:cNvPr id="16388" name="Rectangle 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SzTx/>
              <a:buFont typeface="Wingdings 3" pitchFamily="18" charset="2"/>
              <a:buBlip>
                <a:blip r:embed="rId3"/>
              </a:buBlip>
            </a:pPr>
            <a:r>
              <a:rPr lang="zh-CN" altLang="en-US" smtClean="0">
                <a:ea typeface="楷体_GB2312"/>
              </a:rPr>
              <a:t>从几何的角度，数列可以看作数轴上的一个动点．</a:t>
            </a: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endParaRPr lang="en-US" altLang="zh-CN" smtClean="0">
              <a:ea typeface="楷体_GB2312"/>
            </a:endParaRP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endParaRPr lang="en-US" altLang="zh-CN" smtClean="0">
              <a:ea typeface="楷体_GB2312"/>
            </a:endParaRP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endParaRPr lang="en-US" altLang="zh-CN" smtClean="0">
              <a:ea typeface="楷体_GB2312"/>
            </a:endParaRPr>
          </a:p>
          <a:p>
            <a:pPr>
              <a:buSzTx/>
              <a:buFont typeface="Wingdings 3" pitchFamily="18" charset="2"/>
              <a:buBlip>
                <a:blip r:embed="rId3"/>
              </a:buBlip>
            </a:pPr>
            <a:r>
              <a:rPr lang="zh-CN" altLang="en-US" smtClean="0">
                <a:ea typeface="楷体_GB2312"/>
              </a:rPr>
              <a:t>从函数的角度，数列可以看作自变量为正整数的函数，即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ea typeface="楷体_GB2312"/>
              </a:rPr>
              <a:t>	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= </a:t>
            </a:r>
            <a:r>
              <a:rPr lang="en-US" altLang="zh-CN" i="1" smtClean="0">
                <a:ea typeface="楷体_GB2312"/>
              </a:rPr>
              <a:t>f</a:t>
            </a:r>
            <a:r>
              <a:rPr lang="en-US" altLang="zh-CN" smtClean="0">
                <a:ea typeface="楷体_GB2312"/>
              </a:rPr>
              <a:t> (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∈N</a:t>
            </a:r>
            <a:r>
              <a:rPr lang="en-US" altLang="zh-CN" baseline="30000" smtClean="0">
                <a:ea typeface="楷体_GB2312"/>
              </a:rPr>
              <a:t>+</a:t>
            </a:r>
            <a:r>
              <a:rPr lang="en-US" altLang="zh-CN" i="1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．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1871663" y="2717800"/>
            <a:ext cx="5400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21256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24304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2" name="Oval 24"/>
          <p:cNvSpPr>
            <a:spLocks noChangeArrowheads="1"/>
          </p:cNvSpPr>
          <p:nvPr/>
        </p:nvSpPr>
        <p:spPr bwMode="auto">
          <a:xfrm>
            <a:off x="6604000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63166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4" name="Oval 26"/>
          <p:cNvSpPr>
            <a:spLocks noChangeArrowheads="1"/>
          </p:cNvSpPr>
          <p:nvPr/>
        </p:nvSpPr>
        <p:spPr bwMode="auto">
          <a:xfrm>
            <a:off x="35734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5" name="Oval 27"/>
          <p:cNvSpPr>
            <a:spLocks noChangeArrowheads="1"/>
          </p:cNvSpPr>
          <p:nvPr/>
        </p:nvSpPr>
        <p:spPr bwMode="auto">
          <a:xfrm>
            <a:off x="38782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6" name="Oval 28"/>
          <p:cNvSpPr>
            <a:spLocks noChangeArrowheads="1"/>
          </p:cNvSpPr>
          <p:nvPr/>
        </p:nvSpPr>
        <p:spPr bwMode="auto">
          <a:xfrm>
            <a:off x="47164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7" name="Oval 29"/>
          <p:cNvSpPr>
            <a:spLocks noChangeArrowheads="1"/>
          </p:cNvSpPr>
          <p:nvPr/>
        </p:nvSpPr>
        <p:spPr bwMode="auto">
          <a:xfrm>
            <a:off x="51736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8" name="Oval 30"/>
          <p:cNvSpPr>
            <a:spLocks noChangeArrowheads="1"/>
          </p:cNvSpPr>
          <p:nvPr/>
        </p:nvSpPr>
        <p:spPr bwMode="auto">
          <a:xfrm>
            <a:off x="53260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59" name="Oval 31"/>
          <p:cNvSpPr>
            <a:spLocks noChangeArrowheads="1"/>
          </p:cNvSpPr>
          <p:nvPr/>
        </p:nvSpPr>
        <p:spPr bwMode="auto">
          <a:xfrm>
            <a:off x="42592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0" name="Oval 32"/>
          <p:cNvSpPr>
            <a:spLocks noChangeArrowheads="1"/>
          </p:cNvSpPr>
          <p:nvPr/>
        </p:nvSpPr>
        <p:spPr bwMode="auto">
          <a:xfrm>
            <a:off x="48688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1" name="Oval 33"/>
          <p:cNvSpPr>
            <a:spLocks noChangeArrowheads="1"/>
          </p:cNvSpPr>
          <p:nvPr/>
        </p:nvSpPr>
        <p:spPr bwMode="auto">
          <a:xfrm>
            <a:off x="55546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2" name="Oval 34"/>
          <p:cNvSpPr>
            <a:spLocks noChangeArrowheads="1"/>
          </p:cNvSpPr>
          <p:nvPr/>
        </p:nvSpPr>
        <p:spPr bwMode="auto">
          <a:xfrm>
            <a:off x="41068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3" name="Oval 35"/>
          <p:cNvSpPr>
            <a:spLocks noChangeArrowheads="1"/>
          </p:cNvSpPr>
          <p:nvPr/>
        </p:nvSpPr>
        <p:spPr bwMode="auto">
          <a:xfrm>
            <a:off x="45640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4" name="Oval 36"/>
          <p:cNvSpPr>
            <a:spLocks noChangeArrowheads="1"/>
          </p:cNvSpPr>
          <p:nvPr/>
        </p:nvSpPr>
        <p:spPr bwMode="auto">
          <a:xfrm>
            <a:off x="44116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5" name="Oval 37"/>
          <p:cNvSpPr>
            <a:spLocks noChangeArrowheads="1"/>
          </p:cNvSpPr>
          <p:nvPr/>
        </p:nvSpPr>
        <p:spPr bwMode="auto">
          <a:xfrm>
            <a:off x="50974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6" name="Oval 38"/>
          <p:cNvSpPr>
            <a:spLocks noChangeArrowheads="1"/>
          </p:cNvSpPr>
          <p:nvPr/>
        </p:nvSpPr>
        <p:spPr bwMode="auto">
          <a:xfrm>
            <a:off x="37258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7" name="Oval 39"/>
          <p:cNvSpPr>
            <a:spLocks noChangeArrowheads="1"/>
          </p:cNvSpPr>
          <p:nvPr/>
        </p:nvSpPr>
        <p:spPr bwMode="auto">
          <a:xfrm>
            <a:off x="56308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8" name="Oval 40"/>
          <p:cNvSpPr>
            <a:spLocks noChangeArrowheads="1"/>
          </p:cNvSpPr>
          <p:nvPr/>
        </p:nvSpPr>
        <p:spPr bwMode="auto">
          <a:xfrm>
            <a:off x="49450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4487863" y="2622550"/>
            <a:ext cx="76200" cy="7620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48170" name="Rectangle 42"/>
          <p:cNvSpPr>
            <a:spLocks noChangeArrowheads="1"/>
          </p:cNvSpPr>
          <p:nvPr/>
        </p:nvSpPr>
        <p:spPr bwMode="auto">
          <a:xfrm>
            <a:off x="2000250" y="26114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1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48171" name="Rectangle 43"/>
          <p:cNvSpPr>
            <a:spLocks noChangeArrowheads="1"/>
          </p:cNvSpPr>
          <p:nvPr/>
        </p:nvSpPr>
        <p:spPr bwMode="auto">
          <a:xfrm>
            <a:off x="2282825" y="26114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2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48172" name="Rectangle 44"/>
          <p:cNvSpPr>
            <a:spLocks noChangeArrowheads="1"/>
          </p:cNvSpPr>
          <p:nvPr/>
        </p:nvSpPr>
        <p:spPr bwMode="auto">
          <a:xfrm>
            <a:off x="6459538" y="2611438"/>
            <a:ext cx="43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3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48173" name="Rectangle 45"/>
          <p:cNvSpPr>
            <a:spLocks noChangeArrowheads="1"/>
          </p:cNvSpPr>
          <p:nvPr/>
        </p:nvSpPr>
        <p:spPr bwMode="auto">
          <a:xfrm>
            <a:off x="4786313" y="2611438"/>
            <a:ext cx="666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r>
              <a:rPr lang="en-US" altLang="zh-CN" sz="2400" b="1" baseline="-25000">
                <a:latin typeface="Times New Roman" pitchFamily="18" charset="0"/>
                <a:ea typeface="楷体_GB2312"/>
                <a:cs typeface="Times New Roman" pitchFamily="18" charset="0"/>
              </a:rPr>
              <a:t>+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k</a:t>
            </a:r>
            <a:endParaRPr lang="zh-CN" altLang="en-US" sz="2400" b="1" i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sp>
        <p:nvSpPr>
          <p:cNvPr id="48174" name="Rectangle 46"/>
          <p:cNvSpPr>
            <a:spLocks noChangeArrowheads="1"/>
          </p:cNvSpPr>
          <p:nvPr/>
        </p:nvSpPr>
        <p:spPr bwMode="auto">
          <a:xfrm>
            <a:off x="3743325" y="2611438"/>
            <a:ext cx="449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400" b="1" i="1">
                <a:latin typeface="Times New Roman" pitchFamily="18" charset="0"/>
                <a:ea typeface="楷体_GB2312"/>
                <a:cs typeface="Times New Roman" pitchFamily="18" charset="0"/>
              </a:rPr>
              <a:t>x</a:t>
            </a:r>
            <a:r>
              <a:rPr lang="en-US" altLang="zh-CN" sz="2400" b="1" i="1" baseline="-25000">
                <a:latin typeface="Times New Roman" pitchFamily="18" charset="0"/>
                <a:ea typeface="楷体_GB2312"/>
                <a:cs typeface="Times New Roman" pitchFamily="18" charset="0"/>
              </a:rPr>
              <a:t>n</a:t>
            </a:r>
            <a:endParaRPr lang="zh-CN" altLang="en-US" sz="2400" b="1" baseline="-25000">
              <a:latin typeface="Times New Roman" pitchFamily="18" charset="0"/>
              <a:ea typeface="楷体_GB2312"/>
              <a:cs typeface="Times New Roman" pitchFamily="18" charset="0"/>
            </a:endParaRPr>
          </a:p>
        </p:txBody>
      </p:sp>
      <p:pic>
        <p:nvPicPr>
          <p:cNvPr id="48176" name="Picture 4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8775" y="4149725"/>
            <a:ext cx="3346450" cy="217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8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81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48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8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48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8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8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8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48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8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48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81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4500"/>
                            </p:stCondLst>
                            <p:childTnLst>
                              <p:par>
                                <p:cTn id="7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8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0"/>
                            </p:stCondLst>
                            <p:childTnLst>
                              <p:par>
                                <p:cTn id="7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500"/>
                            </p:stCondLst>
                            <p:childTnLst>
                              <p:par>
                                <p:cTn id="8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000"/>
                            </p:stCondLst>
                            <p:childTnLst>
                              <p:par>
                                <p:cTn id="8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8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4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000"/>
                            </p:stCondLst>
                            <p:childTnLst>
                              <p:par>
                                <p:cTn id="9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8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48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85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8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9000"/>
                            </p:stCondLst>
                            <p:childTnLst>
                              <p:par>
                                <p:cTn id="1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8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9500"/>
                            </p:stCondLst>
                            <p:childTnLst>
                              <p:par>
                                <p:cTn id="1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48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8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8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40" grpId="0" animBg="1"/>
      <p:bldP spid="48141" grpId="0" animBg="1"/>
      <p:bldP spid="48151" grpId="0" animBg="1"/>
      <p:bldP spid="48152" grpId="0" animBg="1"/>
      <p:bldP spid="48153" grpId="0" animBg="1"/>
      <p:bldP spid="48154" grpId="0" animBg="1"/>
      <p:bldP spid="48155" grpId="0" animBg="1"/>
      <p:bldP spid="48156" grpId="0" animBg="1"/>
      <p:bldP spid="48157" grpId="0" animBg="1"/>
      <p:bldP spid="48158" grpId="0" animBg="1"/>
      <p:bldP spid="48159" grpId="0" animBg="1"/>
      <p:bldP spid="48160" grpId="0" animBg="1"/>
      <p:bldP spid="48161" grpId="0" animBg="1"/>
      <p:bldP spid="48162" grpId="0" animBg="1"/>
      <p:bldP spid="48163" grpId="0" animBg="1"/>
      <p:bldP spid="48164" grpId="0" animBg="1"/>
      <p:bldP spid="48165" grpId="0" animBg="1"/>
      <p:bldP spid="48166" grpId="0" animBg="1"/>
      <p:bldP spid="48167" grpId="0" animBg="1"/>
      <p:bldP spid="48168" grpId="0" animBg="1"/>
      <p:bldP spid="48169" grpId="0" animBg="1"/>
      <p:bldP spid="48170" grpId="0"/>
      <p:bldP spid="48171" grpId="0"/>
      <p:bldP spid="48172" grpId="0"/>
      <p:bldP spid="48173" grpId="0"/>
      <p:bldP spid="4817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引例</a:t>
            </a:r>
            <a:endParaRPr lang="en-US" altLang="zh-CN" smtClean="0">
              <a:effectLst/>
              <a:ea typeface="楷体_GB2312"/>
            </a:endParaRPr>
          </a:p>
        </p:txBody>
      </p:sp>
      <p:sp>
        <p:nvSpPr>
          <p:cNvPr id="103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无限增大时，试指出下列数列的变化趋势．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(1)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(2)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(3)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471613" y="2349500"/>
          <a:ext cx="660400" cy="558800"/>
        </p:xfrm>
        <a:graphic>
          <a:graphicData uri="http://schemas.openxmlformats.org/presentationml/2006/ole">
            <p:oleObj spid="_x0000_s1026" name="Equation" r:id="rId3" imgW="33012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471613" y="3513138"/>
          <a:ext cx="660400" cy="889000"/>
        </p:xfrm>
        <a:graphic>
          <a:graphicData uri="http://schemas.openxmlformats.org/presentationml/2006/ole">
            <p:oleObj spid="_x0000_s1027" name="Equation" r:id="rId4" imgW="33012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192213" y="5030788"/>
          <a:ext cx="1219200" cy="558800"/>
        </p:xfrm>
        <a:graphic>
          <a:graphicData uri="http://schemas.openxmlformats.org/presentationml/2006/ole">
            <p:oleObj spid="_x0000_s1028" name="Equation" r:id="rId5" imgW="609480" imgH="27936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2527300" y="2400300"/>
          <a:ext cx="2209800" cy="457200"/>
        </p:xfrm>
        <a:graphic>
          <a:graphicData uri="http://schemas.openxmlformats.org/presentationml/2006/ole">
            <p:oleObj spid="_x0000_s1029" name="Equation" r:id="rId6" imgW="1104840" imgH="22860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527300" y="3549650"/>
          <a:ext cx="2311400" cy="812800"/>
        </p:xfrm>
        <a:graphic>
          <a:graphicData uri="http://schemas.openxmlformats.org/presentationml/2006/ole">
            <p:oleObj spid="_x0000_s1030" name="Equation" r:id="rId7" imgW="1155600" imgH="40608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527300" y="5045075"/>
          <a:ext cx="3124200" cy="457200"/>
        </p:xfrm>
        <a:graphic>
          <a:graphicData uri="http://schemas.openxmlformats.org/presentationml/2006/ole">
            <p:oleObj spid="_x0000_s1031" name="Equation" r:id="rId8" imgW="1562040" imgH="228600" progId="Equation.DSMT4">
              <p:embed/>
            </p:oleObj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/>
        </p:nvGraphicFramePr>
        <p:xfrm>
          <a:off x="5003800" y="2476500"/>
          <a:ext cx="863600" cy="304800"/>
        </p:xfrm>
        <a:graphic>
          <a:graphicData uri="http://schemas.openxmlformats.org/presentationml/2006/ole">
            <p:oleObj spid="_x0000_s1032" name="Equation" r:id="rId9" imgW="431640" imgH="152280" progId="Equation.DSMT4">
              <p:embed/>
            </p:oleObj>
          </a:graphicData>
        </a:graphic>
      </p:graphicFrame>
      <p:graphicFrame>
        <p:nvGraphicFramePr>
          <p:cNvPr id="9" name="Object 9"/>
          <p:cNvGraphicFramePr>
            <a:graphicFrameLocks noChangeAspect="1"/>
          </p:cNvGraphicFramePr>
          <p:nvPr/>
        </p:nvGraphicFramePr>
        <p:xfrm>
          <a:off x="5003800" y="3778250"/>
          <a:ext cx="609600" cy="355600"/>
        </p:xfrm>
        <a:graphic>
          <a:graphicData uri="http://schemas.openxmlformats.org/presentationml/2006/ole">
            <p:oleObj spid="_x0000_s1033" name="Equation" r:id="rId10" imgW="304560" imgH="177480" progId="Equation.DSMT4">
              <p:embed/>
            </p:oleObj>
          </a:graphicData>
        </a:graphic>
      </p:graphicFrame>
      <p:sp>
        <p:nvSpPr>
          <p:cNvPr id="1036" name="AutoShape 7">
            <a:hlinkClick r:id="rId11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353425" y="6130925"/>
            <a:ext cx="466725" cy="466725"/>
          </a:xfrm>
          <a:prstGeom prst="actionButtonInformation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32" name="Picture 16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514600" y="3933825"/>
            <a:ext cx="41163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950" y="1179513"/>
            <a:ext cx="4116388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2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19663" y="1179513"/>
            <a:ext cx="4116387" cy="253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a typeface="楷体_GB2312"/>
                <a:cs typeface="楷体_GB2312"/>
              </a:rPr>
              <a:t>返回</a:t>
            </a:r>
          </a:p>
        </p:txBody>
      </p:sp>
      <p:sp>
        <p:nvSpPr>
          <p:cNvPr id="22534" name="Rectangle 1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图示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数列的极限</a:t>
            </a:r>
          </a:p>
        </p:txBody>
      </p:sp>
      <p:sp>
        <p:nvSpPr>
          <p:cNvPr id="21509" name="Rectangle 5"/>
          <p:cNvSpPr>
            <a:spLocks noGrp="1"/>
          </p:cNvSpPr>
          <p:nvPr>
            <p:ph type="body" idx="4294967295"/>
          </p:nvPr>
        </p:nvSpPr>
        <p:spPr>
          <a:xfrm>
            <a:off x="457200" y="1481138"/>
            <a:ext cx="8229600" cy="44735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极限</a:t>
            </a:r>
            <a:r>
              <a:rPr lang="en-US" altLang="zh-CN" smtClean="0">
                <a:ea typeface="楷体_GB2312"/>
              </a:rPr>
              <a:t>——</a:t>
            </a:r>
            <a:r>
              <a:rPr lang="zh-CN" altLang="en-US" smtClean="0">
                <a:ea typeface="楷体_GB2312"/>
              </a:rPr>
              <a:t>研究变量变化趋势的基本工具．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定义：</a:t>
            </a:r>
            <a:r>
              <a:rPr lang="zh-CN" altLang="en-US" smtClean="0">
                <a:ea typeface="楷体_GB2312"/>
              </a:rPr>
              <a:t>设有数列</a:t>
            </a:r>
            <a:r>
              <a:rPr lang="en-US" altLang="zh-CN" smtClean="0">
                <a:ea typeface="楷体_GB2312"/>
              </a:rPr>
              <a:t>{ 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}</a:t>
            </a:r>
            <a:r>
              <a:rPr lang="zh-CN" altLang="en-US" smtClean="0">
                <a:ea typeface="楷体_GB2312"/>
              </a:rPr>
              <a:t>和常数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无限增大时，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无限接近于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则称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收敛于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a</a:t>
            </a:r>
            <a:r>
              <a:rPr lang="zh-CN" altLang="en-US" smtClean="0">
                <a:ea typeface="楷体_GB2312"/>
              </a:rPr>
              <a:t>，常数 </a:t>
            </a:r>
            <a:r>
              <a:rPr lang="en-US" altLang="zh-CN" i="1" smtClean="0">
                <a:ea typeface="楷体_GB2312"/>
              </a:rPr>
              <a:t>a </a:t>
            </a:r>
            <a:r>
              <a:rPr lang="zh-CN" altLang="en-US" smtClean="0">
                <a:ea typeface="楷体_GB231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数列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{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x</a:t>
            </a:r>
            <a:r>
              <a:rPr lang="en-US" altLang="zh-CN" i="1" baseline="-25000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}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的极限</a:t>
            </a:r>
            <a:r>
              <a:rPr lang="zh-CN" altLang="en-US" smtClean="0">
                <a:ea typeface="楷体_GB231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记作                        或                                 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如果一个数列没有极限，就称该数列是</a:t>
            </a:r>
            <a:r>
              <a:rPr lang="zh-CN" altLang="en-US" smtClean="0">
                <a:solidFill>
                  <a:srgbClr val="FF0000"/>
                </a:solidFill>
                <a:ea typeface="楷体_GB2312"/>
              </a:rPr>
              <a:t>发散</a:t>
            </a:r>
            <a:r>
              <a:rPr lang="zh-CN" altLang="en-US" smtClean="0">
                <a:ea typeface="楷体_GB2312"/>
              </a:rPr>
              <a:t>的．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如何刻画神奇的“无限”？</a:t>
            </a:r>
            <a:endParaRPr lang="en-US" altLang="zh-CN" smtClean="0">
              <a:ea typeface="楷体_GB231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924050" y="2884488"/>
            <a:ext cx="576263" cy="37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21513" name="Rectangle 9"/>
          <p:cNvSpPr>
            <a:spLocks noChangeArrowheads="1"/>
          </p:cNvSpPr>
          <p:nvPr/>
        </p:nvSpPr>
        <p:spPr bwMode="auto">
          <a:xfrm>
            <a:off x="4035425" y="2884488"/>
            <a:ext cx="576263" cy="376237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497013" y="3773488"/>
          <a:ext cx="1346200" cy="558800"/>
        </p:xfrm>
        <a:graphic>
          <a:graphicData uri="http://schemas.openxmlformats.org/presentationml/2006/ole">
            <p:oleObj spid="_x0000_s2050" name="Equation" r:id="rId3" imgW="672840" imgH="2793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549650" y="3748088"/>
          <a:ext cx="2159000" cy="457200"/>
        </p:xfrm>
        <a:graphic>
          <a:graphicData uri="http://schemas.openxmlformats.org/presentationml/2006/ole">
            <p:oleObj spid="_x0000_s2051" name="Equation" r:id="rId4" imgW="10792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39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4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800" decel="100000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800" decel="1000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800" decel="1000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decel="100000" fill="hold"/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15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animBg="1"/>
      <p:bldP spid="215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引例（续）</a:t>
            </a:r>
            <a:endParaRPr lang="en-US" altLang="zh-CN" smtClean="0">
              <a:effectLst/>
              <a:ea typeface="楷体_GB2312"/>
            </a:endParaRPr>
          </a:p>
        </p:txBody>
      </p:sp>
      <p:graphicFrame>
        <p:nvGraphicFramePr>
          <p:cNvPr id="55367" name="Group 71"/>
          <p:cNvGraphicFramePr>
            <a:graphicFrameLocks noGrp="1"/>
          </p:cNvGraphicFramePr>
          <p:nvPr>
            <p:ph sz="half" idx="1"/>
          </p:nvPr>
        </p:nvGraphicFramePr>
        <p:xfrm>
          <a:off x="457200" y="2492375"/>
          <a:ext cx="4038600" cy="3384551"/>
        </p:xfrm>
        <a:graphic>
          <a:graphicData uri="http://schemas.openxmlformats.org/drawingml/2006/table">
            <a:tbl>
              <a:tblPr/>
              <a:tblGrid>
                <a:gridCol w="1346200"/>
                <a:gridCol w="1346200"/>
                <a:gridCol w="1346200"/>
              </a:tblGrid>
              <a:tr h="547688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项号</a:t>
                      </a:r>
                      <a:endParaRPr kumimoji="0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项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|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− 1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|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 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Symbol" pitchFamily="18" charset="2"/>
                        <a:ea typeface="楷体_GB2312" pitchFamily="49" charset="-122"/>
                        <a:cs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0.999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0.001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1488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1−1/10</a:t>
                      </a:r>
                      <a:r>
                        <a:rPr kumimoji="0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1/10</a:t>
                      </a:r>
                      <a:r>
                        <a:rPr kumimoji="0" lang="en-US" altLang="zh-CN" sz="2000" b="1" i="1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73075"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9538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itchFamily="18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楷体_GB2312" pitchFamily="49" charset="-122"/>
                          <a:cs typeface="Times New Roman" pitchFamily="18" charset="0"/>
                        </a:rPr>
                        <a:t>……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3973" name="Object 5"/>
          <p:cNvGraphicFramePr>
            <a:graphicFrameLocks noChangeAspect="1"/>
          </p:cNvGraphicFramePr>
          <p:nvPr/>
        </p:nvGraphicFramePr>
        <p:xfrm>
          <a:off x="1347788" y="1341438"/>
          <a:ext cx="1295400" cy="889000"/>
        </p:xfrm>
        <a:graphic>
          <a:graphicData uri="http://schemas.openxmlformats.org/presentationml/2006/ole">
            <p:oleObj spid="_x0000_s3074" name="Equation" r:id="rId3" imgW="647640" imgH="44424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2700338" y="1581150"/>
          <a:ext cx="2844800" cy="406400"/>
        </p:xfrm>
        <a:graphic>
          <a:graphicData uri="http://schemas.openxmlformats.org/presentationml/2006/ole">
            <p:oleObj spid="_x0000_s3075" name="Equation" r:id="rId4" imgW="1422360" imgH="203040" progId="Equation.DSMT4">
              <p:embed/>
            </p:oleObj>
          </a:graphicData>
        </a:graphic>
      </p:graphicFrame>
      <p:sp>
        <p:nvSpPr>
          <p:cNvPr id="55368" name="Rectangle 72"/>
          <p:cNvSpPr>
            <a:spLocks noGrp="1"/>
          </p:cNvSpPr>
          <p:nvPr>
            <p:ph type="body" sz="half" idx="2"/>
          </p:nvPr>
        </p:nvSpPr>
        <p:spPr/>
        <p:txBody>
          <a:bodyPr anchor="ctr"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不难看出，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无论预先指定多么小的一个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，总能在数列中找到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这样一项，使得这一项后面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ea typeface="楷体_GB2312"/>
              </a:rPr>
              <a:t>的所有项与 </a:t>
            </a:r>
            <a:r>
              <a:rPr lang="en-US" altLang="zh-CN" smtClean="0">
                <a:ea typeface="楷体_GB2312"/>
              </a:rPr>
              <a:t>1 </a:t>
            </a:r>
            <a:r>
              <a:rPr lang="zh-CN" altLang="en-US" smtClean="0">
                <a:ea typeface="楷体_GB2312"/>
              </a:rPr>
              <a:t>的距离都小于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zh-CN" altLang="en-US" smtClean="0">
                <a:latin typeface="Symbol" pitchFamily="18" charset="2"/>
                <a:ea typeface="楷体_GB2312"/>
              </a:rPr>
              <a:t>．</a:t>
            </a:r>
          </a:p>
        </p:txBody>
      </p:sp>
      <p:sp>
        <p:nvSpPr>
          <p:cNvPr id="3113" name="Rectangle 73"/>
          <p:cNvSpPr>
            <a:spLocks/>
          </p:cNvSpPr>
          <p:nvPr/>
        </p:nvSpPr>
        <p:spPr bwMode="auto">
          <a:xfrm>
            <a:off x="455613" y="1481138"/>
            <a:ext cx="4038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latin typeface="Times New Roman" pitchFamily="18" charset="0"/>
                <a:ea typeface="楷体_GB2312"/>
                <a:cs typeface="Times New Roman" pitchFamily="18" charset="0"/>
              </a:rPr>
              <a:t>数列</a:t>
            </a: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5614988" y="1608138"/>
          <a:ext cx="584200" cy="355600"/>
        </p:xfrm>
        <a:graphic>
          <a:graphicData uri="http://schemas.openxmlformats.org/presentationml/2006/ole">
            <p:oleObj spid="_x0000_s3076" name="Equation" r:id="rId5" imgW="291960" imgH="177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1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2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2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4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96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ea typeface="楷体_GB2312"/>
              </a:rPr>
              <a:t>问题：</a:t>
            </a:r>
            <a:r>
              <a:rPr lang="zh-CN" altLang="en-US" smtClean="0">
                <a:ea typeface="楷体_GB2312"/>
              </a:rPr>
              <a:t>如何刻画神奇的“无限”？</a:t>
            </a:r>
            <a:endParaRPr lang="en-US" altLang="zh-CN" i="1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Blip>
                <a:blip r:embed="rId4"/>
              </a:buBlip>
            </a:pP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——</a:t>
            </a:r>
            <a:r>
              <a:rPr lang="zh-CN" altLang="en-US" smtClean="0">
                <a:ea typeface="楷体_GB2312"/>
              </a:rPr>
              <a:t>对任意给定的正整数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，总有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成立；</a:t>
            </a:r>
          </a:p>
          <a:p>
            <a:pPr marL="566738" indent="-457200">
              <a:buSzTx/>
              <a:buFont typeface="Wingdings 3" pitchFamily="18" charset="2"/>
              <a:buBlip>
                <a:blip r:embed="rId4"/>
              </a:buBlip>
            </a:pP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无限接近于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		——</a:t>
            </a:r>
            <a:r>
              <a:rPr lang="zh-CN" altLang="en-US" smtClean="0">
                <a:ea typeface="楷体_GB2312"/>
              </a:rPr>
              <a:t>对任意给定的正数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，总有 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成立．</a:t>
            </a:r>
          </a:p>
          <a:p>
            <a:pPr marL="566738" indent="-457200">
              <a:buSzTx/>
              <a:buFont typeface="Wingdings 3" pitchFamily="18" charset="2"/>
              <a:buNone/>
            </a:pPr>
            <a:endParaRPr lang="en-US" altLang="zh-CN" smtClean="0">
              <a:ea typeface="楷体_GB2312"/>
            </a:endParaRPr>
          </a:p>
          <a:p>
            <a:pPr marL="566738" indent="-457200">
              <a:buSzTx/>
              <a:buFont typeface="Wingdings 3" pitchFamily="18" charset="2"/>
              <a:buNone/>
            </a:pPr>
            <a:r>
              <a:rPr lang="en-US" altLang="zh-CN" smtClean="0">
                <a:ea typeface="楷体_GB2312"/>
              </a:rPr>
              <a:t>“</a:t>
            </a:r>
            <a:r>
              <a:rPr lang="zh-CN" altLang="en-US" smtClean="0">
                <a:ea typeface="楷体_GB2312"/>
              </a:rPr>
              <a:t>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无限增大时，</a:t>
            </a:r>
            <a:r>
              <a:rPr lang="en-US" altLang="zh-CN" i="1" smtClean="0">
                <a:ea typeface="楷体_GB2312"/>
              </a:rPr>
              <a:t>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无限接近于 </a:t>
            </a:r>
            <a:r>
              <a:rPr lang="en-US" altLang="zh-CN" i="1" smtClean="0">
                <a:ea typeface="楷体_GB2312"/>
              </a:rPr>
              <a:t>a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” 意味着：</a:t>
            </a:r>
            <a:endParaRPr lang="zh-CN" altLang="en-US" smtClean="0">
              <a:solidFill>
                <a:srgbClr val="FF0000"/>
              </a:solidFill>
              <a:ea typeface="楷体_GB2312"/>
            </a:endParaRP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1. 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zh-CN" altLang="en-US" smtClean="0">
                <a:ea typeface="楷体_GB2312"/>
              </a:rPr>
              <a:t>正整数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zh-CN" altLang="en-US" smtClean="0">
                <a:ea typeface="楷体_GB2312"/>
              </a:rPr>
              <a:t>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 </a:t>
            </a:r>
            <a:r>
              <a:rPr lang="zh-CN" altLang="en-US" smtClean="0">
                <a:ea typeface="楷体_GB2312"/>
              </a:rPr>
              <a:t>           ， 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2. 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zh-CN" altLang="en-US" smtClean="0">
                <a:ea typeface="楷体_GB2312"/>
              </a:rPr>
              <a:t>正整数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  <a:sym typeface="Symbol" pitchFamily="18" charset="2"/>
              </a:rPr>
              <a:t></a:t>
            </a:r>
            <a:r>
              <a:rPr lang="zh-CN" altLang="en-US" smtClean="0">
                <a:ea typeface="楷体_GB2312"/>
              </a:rPr>
              <a:t>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 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f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N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en-US" altLang="zh-CN" smtClean="0">
                <a:ea typeface="楷体_GB2312"/>
                <a:sym typeface="Symbol" pitchFamily="18" charset="2"/>
              </a:rPr>
              <a:t>3. </a:t>
            </a:r>
            <a:r>
              <a:rPr lang="zh-CN" altLang="en-US" smtClean="0">
                <a:ea typeface="楷体_GB2312"/>
                <a:sym typeface="Symbol" pitchFamily="18" charset="2"/>
              </a:rPr>
              <a:t></a:t>
            </a:r>
            <a:r>
              <a:rPr lang="zh-CN" altLang="en-US" smtClean="0">
                <a:ea typeface="楷体_GB2312"/>
              </a:rPr>
              <a:t>正数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，</a:t>
            </a:r>
            <a:r>
              <a:rPr lang="zh-CN" altLang="en-US" smtClean="0">
                <a:ea typeface="楷体_GB2312"/>
                <a:sym typeface="Symbol" pitchFamily="18" charset="2"/>
              </a:rPr>
              <a:t></a:t>
            </a:r>
            <a:r>
              <a:rPr lang="zh-CN" altLang="en-US" smtClean="0">
                <a:ea typeface="楷体_GB2312"/>
              </a:rPr>
              <a:t>正整数 </a:t>
            </a:r>
            <a:r>
              <a:rPr lang="en-US" altLang="zh-CN" i="1" smtClean="0">
                <a:ea typeface="楷体_GB2312"/>
              </a:rPr>
              <a:t>N</a:t>
            </a:r>
            <a:r>
              <a:rPr lang="zh-CN" altLang="en-US" smtClean="0">
                <a:ea typeface="楷体_GB231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=</a:t>
            </a:r>
            <a:r>
              <a:rPr lang="en-US" altLang="zh-CN" smtClean="0">
                <a:ea typeface="楷体_GB2312"/>
              </a:rPr>
              <a:t> </a:t>
            </a:r>
            <a:r>
              <a:rPr lang="en-US" altLang="zh-CN" i="1" smtClean="0">
                <a:solidFill>
                  <a:srgbClr val="FF0000"/>
                </a:solidFill>
                <a:ea typeface="楷体_GB2312"/>
              </a:rPr>
              <a:t>g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 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  <a:ea typeface="楷体_GB2312"/>
              </a:rPr>
              <a:t>e</a:t>
            </a:r>
            <a:r>
              <a:rPr lang="en-US" altLang="zh-CN" smtClean="0">
                <a:solidFill>
                  <a:srgbClr val="FF0000"/>
                </a:solidFill>
                <a:ea typeface="楷体_GB2312"/>
              </a:rPr>
              <a:t>)</a:t>
            </a:r>
            <a:r>
              <a:rPr lang="zh-CN" altLang="en-US" smtClean="0">
                <a:ea typeface="楷体_GB2312"/>
              </a:rPr>
              <a:t>，当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&gt; </a:t>
            </a:r>
            <a:r>
              <a:rPr lang="en-US" altLang="zh-CN" i="1" smtClean="0">
                <a:ea typeface="楷体_GB2312"/>
              </a:rPr>
              <a:t>N</a:t>
            </a:r>
            <a:r>
              <a:rPr lang="en-US" altLang="zh-CN" smtClean="0">
                <a:ea typeface="楷体_GB2312"/>
              </a:rPr>
              <a:t> </a:t>
            </a:r>
            <a:r>
              <a:rPr lang="zh-CN" altLang="en-US" smtClean="0">
                <a:ea typeface="楷体_GB2312"/>
              </a:rPr>
              <a:t>时，</a:t>
            </a:r>
            <a:r>
              <a:rPr lang="en-US" altLang="zh-CN" smtClean="0">
                <a:ea typeface="楷体_GB2312"/>
              </a:rPr>
              <a:t>|</a:t>
            </a:r>
            <a:r>
              <a:rPr lang="en-US" altLang="zh-CN" i="1" smtClean="0">
                <a:ea typeface="楷体_GB2312"/>
              </a:rPr>
              <a:t> x</a:t>
            </a:r>
            <a:r>
              <a:rPr lang="en-US" altLang="zh-CN" i="1" baseline="-25000" smtClean="0">
                <a:ea typeface="楷体_GB2312"/>
              </a:rPr>
              <a:t>n</a:t>
            </a:r>
            <a:r>
              <a:rPr lang="en-US" altLang="zh-CN" i="1" smtClean="0">
                <a:ea typeface="楷体_GB2312"/>
              </a:rPr>
              <a:t> </a:t>
            </a:r>
            <a:r>
              <a:rPr lang="en-US" altLang="zh-CN" smtClean="0">
                <a:ea typeface="楷体_GB2312"/>
              </a:rPr>
              <a:t>−</a:t>
            </a:r>
            <a:r>
              <a:rPr lang="en-US" altLang="zh-CN" i="1" smtClean="0">
                <a:ea typeface="楷体_GB2312"/>
              </a:rPr>
              <a:t> a </a:t>
            </a:r>
            <a:r>
              <a:rPr lang="en-US" altLang="zh-CN" smtClean="0">
                <a:ea typeface="楷体_GB2312"/>
              </a:rPr>
              <a:t>| &lt; </a:t>
            </a:r>
            <a:r>
              <a:rPr lang="en-US" altLang="zh-CN" i="1" smtClean="0">
                <a:latin typeface="Symbol" pitchFamily="18" charset="2"/>
                <a:ea typeface="楷体_GB2312"/>
              </a:rPr>
              <a:t>e</a:t>
            </a:r>
            <a:r>
              <a:rPr lang="zh-CN" altLang="en-US" smtClean="0">
                <a:ea typeface="楷体_GB2312"/>
              </a:rPr>
              <a:t>．</a:t>
            </a:r>
          </a:p>
          <a:p>
            <a:pPr marL="566738" indent="-457200">
              <a:lnSpc>
                <a:spcPct val="110000"/>
              </a:lnSpc>
              <a:buFont typeface="Wingdings 3" pitchFamily="18" charset="2"/>
              <a:buNone/>
            </a:pPr>
            <a:endParaRPr lang="zh-CN" altLang="en-US" smtClean="0">
              <a:ea typeface="楷体_GB2312"/>
            </a:endParaRPr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  <a:ea typeface="楷体_GB2312"/>
              </a:rPr>
              <a:t>神奇的“无限”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51050" y="3665538"/>
            <a:ext cx="2808288" cy="88900"/>
            <a:chOff x="1338" y="2225"/>
            <a:chExt cx="1769" cy="56"/>
          </a:xfrm>
        </p:grpSpPr>
        <p:sp>
          <p:nvSpPr>
            <p:cNvPr id="23561" name="Line 6"/>
            <p:cNvSpPr>
              <a:spLocks noChangeShapeType="1"/>
            </p:cNvSpPr>
            <p:nvPr/>
          </p:nvSpPr>
          <p:spPr bwMode="auto">
            <a:xfrm>
              <a:off x="1338" y="2225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62" name="Line 7"/>
            <p:cNvSpPr>
              <a:spLocks noChangeShapeType="1"/>
            </p:cNvSpPr>
            <p:nvPr/>
          </p:nvSpPr>
          <p:spPr bwMode="auto">
            <a:xfrm>
              <a:off x="1338" y="2281"/>
              <a:ext cx="176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1" name="AutoShape 9"/>
          <p:cNvSpPr>
            <a:spLocks noChangeAspect="1" noChangeArrowheads="1"/>
          </p:cNvSpPr>
          <p:nvPr/>
        </p:nvSpPr>
        <p:spPr bwMode="auto">
          <a:xfrm rot="2700000">
            <a:off x="8385969" y="4655344"/>
            <a:ext cx="358775" cy="360363"/>
          </a:xfrm>
          <a:prstGeom prst="plus">
            <a:avLst>
              <a:gd name="adj" fmla="val 4258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665538" y="5059363"/>
            <a:ext cx="9366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1" name="AutoShape 9"/>
          <p:cNvSpPr>
            <a:spLocks noChangeAspect="1" noChangeArrowheads="1"/>
          </p:cNvSpPr>
          <p:nvPr/>
        </p:nvSpPr>
        <p:spPr bwMode="auto">
          <a:xfrm rot="2700000">
            <a:off x="8385969" y="5082381"/>
            <a:ext cx="358775" cy="360363"/>
          </a:xfrm>
          <a:prstGeom prst="plus">
            <a:avLst>
              <a:gd name="adj" fmla="val 42583"/>
            </a:avLst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3687763" y="5445125"/>
            <a:ext cx="9366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楷体_GB231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4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 animBg="1"/>
      <p:bldP spid="10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3273</TotalTime>
  <Words>1399</Words>
  <Application>Microsoft Office PowerPoint</Application>
  <PresentationFormat>全屏显示(4:3)</PresentationFormat>
  <Paragraphs>254</Paragraphs>
  <Slides>24</Slides>
  <Notes>0</Notes>
  <HiddenSlides>2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Times New Roman</vt:lpstr>
      <vt:lpstr>楷体_GB2312</vt:lpstr>
      <vt:lpstr>Wingdings 3</vt:lpstr>
      <vt:lpstr>Verdana</vt:lpstr>
      <vt:lpstr>Wingdings 2</vt:lpstr>
      <vt:lpstr>Calibri</vt:lpstr>
      <vt:lpstr>Lucida Sans Unicode</vt:lpstr>
      <vt:lpstr>黑体</vt:lpstr>
      <vt:lpstr>ˎ̥</vt:lpstr>
      <vt:lpstr>Symbol</vt:lpstr>
      <vt:lpstr>楷体</vt:lpstr>
      <vt:lpstr>聚合</vt:lpstr>
      <vt:lpstr>2_聚合</vt:lpstr>
      <vt:lpstr>Equation</vt:lpstr>
      <vt:lpstr>MathType 6.0 Equation</vt:lpstr>
      <vt:lpstr>第一章    函数与极限</vt:lpstr>
      <vt:lpstr>极限概念的引入</vt:lpstr>
      <vt:lpstr>数列的定义</vt:lpstr>
      <vt:lpstr>数列的几何解释（P.19）</vt:lpstr>
      <vt:lpstr>引例</vt:lpstr>
      <vt:lpstr>图示</vt:lpstr>
      <vt:lpstr>数列的极限</vt:lpstr>
      <vt:lpstr>引例（续）</vt:lpstr>
      <vt:lpstr>神奇的“无限”</vt:lpstr>
      <vt:lpstr>数列的极限（续）</vt:lpstr>
      <vt:lpstr>数列极限的几何解释</vt:lpstr>
      <vt:lpstr>思考题（课本P.26第3题）</vt:lpstr>
      <vt:lpstr>思考题（课本P.26第3题续）</vt:lpstr>
      <vt:lpstr>数列极限的应用</vt:lpstr>
      <vt:lpstr>例题</vt:lpstr>
      <vt:lpstr>收敛数列的性质</vt:lpstr>
      <vt:lpstr>收敛数列的性质</vt:lpstr>
      <vt:lpstr>例题</vt:lpstr>
      <vt:lpstr>收敛数列的性质</vt:lpstr>
      <vt:lpstr>收敛数列的性质</vt:lpstr>
      <vt:lpstr>收敛数列的性质</vt:lpstr>
      <vt:lpstr>收敛数列的性质</vt:lpstr>
      <vt:lpstr>小结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265</cp:revision>
  <dcterms:created xsi:type="dcterms:W3CDTF">2010-09-04T05:21:04Z</dcterms:created>
  <dcterms:modified xsi:type="dcterms:W3CDTF">2021-09-26T11:47:44Z</dcterms:modified>
</cp:coreProperties>
</file>