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023" r:id="rId2"/>
  </p:sldMasterIdLst>
  <p:notesMasterIdLst>
    <p:notesMasterId r:id="rId29"/>
  </p:notesMasterIdLst>
  <p:sldIdLst>
    <p:sldId id="328" r:id="rId3"/>
    <p:sldId id="331" r:id="rId4"/>
    <p:sldId id="316" r:id="rId5"/>
    <p:sldId id="317" r:id="rId6"/>
    <p:sldId id="332" r:id="rId7"/>
    <p:sldId id="299" r:id="rId8"/>
    <p:sldId id="300" r:id="rId9"/>
    <p:sldId id="302" r:id="rId10"/>
    <p:sldId id="318" r:id="rId11"/>
    <p:sldId id="305" r:id="rId12"/>
    <p:sldId id="295" r:id="rId13"/>
    <p:sldId id="308" r:id="rId14"/>
    <p:sldId id="321" r:id="rId15"/>
    <p:sldId id="309" r:id="rId16"/>
    <p:sldId id="327" r:id="rId17"/>
    <p:sldId id="310" r:id="rId18"/>
    <p:sldId id="319" r:id="rId19"/>
    <p:sldId id="330" r:id="rId20"/>
    <p:sldId id="311" r:id="rId21"/>
    <p:sldId id="313" r:id="rId22"/>
    <p:sldId id="320" r:id="rId23"/>
    <p:sldId id="329" r:id="rId24"/>
    <p:sldId id="315" r:id="rId25"/>
    <p:sldId id="324" r:id="rId26"/>
    <p:sldId id="325" r:id="rId27"/>
    <p:sldId id="326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99"/>
    <a:srgbClr val="CCFF33"/>
    <a:srgbClr val="4D4D4D"/>
    <a:srgbClr val="9966FF"/>
    <a:srgbClr val="FF9900"/>
    <a:srgbClr val="33CC33"/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19" autoAdjust="0"/>
    <p:restoredTop sz="94708" autoAdjust="0"/>
  </p:normalViewPr>
  <p:slideViewPr>
    <p:cSldViewPr>
      <p:cViewPr varScale="1">
        <p:scale>
          <a:sx n="64" d="100"/>
          <a:sy n="64" d="100"/>
        </p:scale>
        <p:origin x="-780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12" Type="http://schemas.openxmlformats.org/officeDocument/2006/relationships/image" Target="../media/image60.wmf"/><Relationship Id="rId2" Type="http://schemas.openxmlformats.org/officeDocument/2006/relationships/image" Target="../media/image50.wmf"/><Relationship Id="rId1" Type="http://schemas.openxmlformats.org/officeDocument/2006/relationships/image" Target="../media/image47.wmf"/><Relationship Id="rId6" Type="http://schemas.openxmlformats.org/officeDocument/2006/relationships/image" Target="../media/image54.wmf"/><Relationship Id="rId11" Type="http://schemas.openxmlformats.org/officeDocument/2006/relationships/image" Target="../media/image59.wmf"/><Relationship Id="rId5" Type="http://schemas.openxmlformats.org/officeDocument/2006/relationships/image" Target="../media/image53.wmf"/><Relationship Id="rId10" Type="http://schemas.openxmlformats.org/officeDocument/2006/relationships/image" Target="../media/image58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4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image" Target="../media/image79.wmf"/><Relationship Id="rId18" Type="http://schemas.openxmlformats.org/officeDocument/2006/relationships/image" Target="../media/image84.wmf"/><Relationship Id="rId3" Type="http://schemas.openxmlformats.org/officeDocument/2006/relationships/image" Target="../media/image69.wmf"/><Relationship Id="rId7" Type="http://schemas.openxmlformats.org/officeDocument/2006/relationships/image" Target="../media/image73.wmf"/><Relationship Id="rId12" Type="http://schemas.openxmlformats.org/officeDocument/2006/relationships/image" Target="../media/image78.wmf"/><Relationship Id="rId17" Type="http://schemas.openxmlformats.org/officeDocument/2006/relationships/image" Target="../media/image83.wmf"/><Relationship Id="rId2" Type="http://schemas.openxmlformats.org/officeDocument/2006/relationships/image" Target="../media/image68.wmf"/><Relationship Id="rId16" Type="http://schemas.openxmlformats.org/officeDocument/2006/relationships/image" Target="../media/image82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11" Type="http://schemas.openxmlformats.org/officeDocument/2006/relationships/image" Target="../media/image77.wmf"/><Relationship Id="rId5" Type="http://schemas.openxmlformats.org/officeDocument/2006/relationships/image" Target="../media/image71.wmf"/><Relationship Id="rId15" Type="http://schemas.openxmlformats.org/officeDocument/2006/relationships/image" Target="../media/image81.wmf"/><Relationship Id="rId10" Type="http://schemas.openxmlformats.org/officeDocument/2006/relationships/image" Target="../media/image76.wmf"/><Relationship Id="rId4" Type="http://schemas.openxmlformats.org/officeDocument/2006/relationships/image" Target="../media/image70.wmf"/><Relationship Id="rId9" Type="http://schemas.openxmlformats.org/officeDocument/2006/relationships/image" Target="../media/image75.wmf"/><Relationship Id="rId14" Type="http://schemas.openxmlformats.org/officeDocument/2006/relationships/image" Target="../media/image8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image" Target="../media/image103.wmf"/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12" Type="http://schemas.openxmlformats.org/officeDocument/2006/relationships/image" Target="../media/image85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11" Type="http://schemas.openxmlformats.org/officeDocument/2006/relationships/image" Target="../media/image102.wmf"/><Relationship Id="rId5" Type="http://schemas.openxmlformats.org/officeDocument/2006/relationships/image" Target="../media/image96.wmf"/><Relationship Id="rId10" Type="http://schemas.openxmlformats.org/officeDocument/2006/relationships/image" Target="../media/image101.wmf"/><Relationship Id="rId4" Type="http://schemas.openxmlformats.org/officeDocument/2006/relationships/image" Target="../media/image95.wmf"/><Relationship Id="rId9" Type="http://schemas.openxmlformats.org/officeDocument/2006/relationships/image" Target="../media/image100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wmf"/><Relationship Id="rId1" Type="http://schemas.openxmlformats.org/officeDocument/2006/relationships/image" Target="../media/image7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image" Target="../media/image114.wmf"/><Relationship Id="rId7" Type="http://schemas.openxmlformats.org/officeDocument/2006/relationships/image" Target="../media/image118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12" Type="http://schemas.openxmlformats.org/officeDocument/2006/relationships/image" Target="../media/image122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11" Type="http://schemas.openxmlformats.org/officeDocument/2006/relationships/image" Target="../media/image121.wmf"/><Relationship Id="rId5" Type="http://schemas.openxmlformats.org/officeDocument/2006/relationships/image" Target="../media/image77.wmf"/><Relationship Id="rId10" Type="http://schemas.openxmlformats.org/officeDocument/2006/relationships/image" Target="../media/image120.wmf"/><Relationship Id="rId4" Type="http://schemas.openxmlformats.org/officeDocument/2006/relationships/image" Target="../media/image76.wmf"/><Relationship Id="rId9" Type="http://schemas.openxmlformats.org/officeDocument/2006/relationships/image" Target="../media/image8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png"/><Relationship Id="rId6" Type="http://schemas.openxmlformats.org/officeDocument/2006/relationships/image" Target="../media/image33.wmf"/><Relationship Id="rId11" Type="http://schemas.openxmlformats.org/officeDocument/2006/relationships/image" Target="../media/image38.wmf"/><Relationship Id="rId5" Type="http://schemas.openxmlformats.org/officeDocument/2006/relationships/image" Target="../media/image32.wmf"/><Relationship Id="rId10" Type="http://schemas.openxmlformats.org/officeDocument/2006/relationships/image" Target="../media/image37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fld id="{A5CA5B84-A018-4EE6-A216-C1D6144CB2F0}" type="datetimeFigureOut">
              <a:rPr lang="zh-CN" altLang="en-US"/>
              <a:pPr>
                <a:defRPr/>
              </a:pPr>
              <a:t>2021/9/28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fld id="{114C178A-04A3-493A-A234-0B0E3194182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a typeface="楷体_GB2312"/>
              </a:rPr>
              <a:t>结合吴赣昌版高等数学</a:t>
            </a:r>
            <a:r>
              <a:rPr lang="en-US" altLang="zh-CN" smtClean="0">
                <a:ea typeface="楷体_GB2312"/>
              </a:rPr>
              <a:t>P.41</a:t>
            </a:r>
            <a:r>
              <a:rPr lang="zh-CN" altLang="en-US" smtClean="0">
                <a:ea typeface="楷体_GB2312"/>
              </a:rPr>
              <a:t>例</a:t>
            </a:r>
            <a:r>
              <a:rPr lang="en-US" altLang="zh-CN" smtClean="0">
                <a:ea typeface="楷体_GB2312"/>
              </a:rPr>
              <a:t>8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  <a:ea typeface="楷体_GB2312" pitchFamily="49" charset="-122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  <a:ea typeface="楷体_GB2312" pitchFamily="49" charset="-122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ea typeface="楷体_GB2312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528A0D36-3DA6-4134-9D86-F3C9ADA15751}" type="datetimeFigureOut">
              <a:rPr lang="zh-CN" altLang="en-US"/>
              <a:pPr>
                <a:defRPr/>
              </a:pPr>
              <a:t>2021/9/28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67C99A09-FD82-45EE-BA8A-E1A90BA28B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5DB28-A862-4865-A0B1-883D066940C1}" type="datetimeFigureOut">
              <a:rPr lang="zh-CN" altLang="en-US"/>
              <a:pPr>
                <a:defRPr/>
              </a:pPr>
              <a:t>2021/9/28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8EA4B-839A-47CD-90D5-ACFB7CDA55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54AB8E-0BFA-4660-A65B-B4188EA238D2}" type="datetimeFigureOut">
              <a:rPr lang="zh-CN" altLang="en-US"/>
              <a:pPr>
                <a:defRPr/>
              </a:pPr>
              <a:t>2021/9/28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41646-2A12-452E-9F5C-A3E8B4F63A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48467B-36F5-4CC7-BE1E-F9A0D7FE6019}" type="datetimeFigureOut">
              <a:rPr lang="zh-CN" altLang="en-US"/>
              <a:pPr>
                <a:defRPr/>
              </a:pPr>
              <a:t>2021/9/28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68E23-1E37-491D-8D37-02E0C51384F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3BA6B-2C3C-409E-82E8-8639FBCCBA92}" type="datetimeFigureOut">
              <a:rPr lang="zh-CN" altLang="en-US"/>
              <a:pPr>
                <a:defRPr/>
              </a:pPr>
              <a:t>2021/9/28</a:t>
            </a:fld>
            <a:endParaRPr lang="zh-CN" altLang="en-US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8D659-54DC-433B-BB59-B7E10DE068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A6FC7-D7C6-49A2-A157-ADEDB3AF5A6F}" type="datetimeFigureOut">
              <a:rPr lang="zh-CN" altLang="en-US"/>
              <a:pPr>
                <a:defRPr/>
              </a:pPr>
              <a:t>2021/9/28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9DE98-90E6-48E3-AF45-2B2497C629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3E3BCC-7E0C-4CA4-8295-D7E1807D6AFE}" type="datetimeFigureOut">
              <a:rPr lang="zh-CN" altLang="en-US"/>
              <a:pPr>
                <a:defRPr/>
              </a:pPr>
              <a:t>2021/9/28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A92AA-4CE5-4E08-B287-86ECF91FA9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4498C-7805-41F5-A2E1-47B100ECFF39}" type="datetimeFigureOut">
              <a:rPr lang="zh-CN" altLang="en-US"/>
              <a:pPr>
                <a:defRPr/>
              </a:pPr>
              <a:t>2021/9/28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66089-2016-4F3D-8457-E54072F9D7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AB4C1-9C84-4371-8515-720849103F15}" type="datetimeFigureOut">
              <a:rPr lang="zh-CN" altLang="en-US"/>
              <a:pPr>
                <a:defRPr/>
              </a:pPr>
              <a:t>2021/9/28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4FB7E-2A37-4CC1-9E9C-6F841836C2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12E16-846D-443D-BF8C-B780F38C0B59}" type="datetimeFigureOut">
              <a:rPr lang="zh-CN" altLang="en-US"/>
              <a:pPr>
                <a:defRPr/>
              </a:pPr>
              <a:t>2021/9/28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CA7C2-EE22-479E-A7BB-AAC3AED03D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3A2954-74B3-441C-84DA-4C00EAD4DA43}" type="datetimeFigureOut">
              <a:rPr lang="zh-CN" altLang="en-US"/>
              <a:pPr>
                <a:defRPr/>
              </a:pPr>
              <a:t>2021/9/28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F2EAE-4993-42D7-91AA-4660D2F6EC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6ADAF-8C19-4E8A-A2EF-333259885E97}" type="datetimeFigureOut">
              <a:rPr lang="zh-CN" altLang="en-US"/>
              <a:pPr>
                <a:defRPr/>
              </a:pPr>
              <a:t>2021/9/28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355C0-E370-48C0-B105-B36A6EEC1C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1D0CD-5BEA-45D6-ACFD-40177F5C8FB3}" type="datetimeFigureOut">
              <a:rPr lang="zh-CN" altLang="en-US"/>
              <a:pPr>
                <a:defRPr/>
              </a:pPr>
              <a:t>2021/9/28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438CD-473F-4F78-9451-704C441F866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E941A-16DF-4DD7-B662-C4E7EBA4AD1F}" type="datetimeFigureOut">
              <a:rPr lang="zh-CN" altLang="en-US"/>
              <a:pPr>
                <a:defRPr/>
              </a:pPr>
              <a:t>2021/9/28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F8F2B5-0958-445A-93AF-E2C2731DC4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CA5FB-FCA0-467A-A5B2-8C34E9463EAC}" type="datetimeFigureOut">
              <a:rPr lang="zh-CN" altLang="en-US"/>
              <a:pPr>
                <a:defRPr/>
              </a:pPr>
              <a:t>2021/9/28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417E4-4A5B-40CD-A8BA-603CCD5DD4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F6E1A-5CAA-402F-8311-F0AAD829A289}" type="datetimeFigureOut">
              <a:rPr lang="zh-CN" altLang="en-US"/>
              <a:pPr>
                <a:defRPr/>
              </a:pPr>
              <a:t>2021/9/28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8AFE55-BED9-4EF0-82D3-608E14EE23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0BD65-2A69-4EED-AC44-1FC4F34DCF7A}" type="datetimeFigureOut">
              <a:rPr lang="zh-CN" altLang="en-US"/>
              <a:pPr>
                <a:defRPr/>
              </a:pPr>
              <a:t>2021/9/28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51599-5CCF-4EA5-977B-668EAF347B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68F96-D81B-47F7-B2D8-1FB03C758708}" type="datetimeFigureOut">
              <a:rPr lang="zh-CN" altLang="en-US"/>
              <a:pPr>
                <a:defRPr/>
              </a:pPr>
              <a:t>2021/9/28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791FF-6A7F-42DC-80F7-7206F2124F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38DA7-AE17-4C46-A14B-CD5622AF1CFF}" type="datetimeFigureOut">
              <a:rPr lang="zh-CN" altLang="en-US"/>
              <a:pPr>
                <a:defRPr/>
              </a:pPr>
              <a:t>2021/9/28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9B753E-E889-42BA-AB70-06A3D01539F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  <a:ea typeface="楷体_GB2312" pitchFamily="49" charset="-122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  <a:ea typeface="楷体_GB2312" pitchFamily="49" charset="-122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0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4585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39584DC8-125A-4CD5-8677-2041D9211B57}" type="datetimeFigureOut">
              <a:rPr lang="zh-CN" altLang="en-US"/>
              <a:pPr>
                <a:defRPr/>
              </a:pPr>
              <a:t>2021/9/28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8D1DE4DF-A056-4746-80C8-AF1524C472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2" r:id="rId1"/>
    <p:sldLayoutId id="2147484404" r:id="rId2"/>
    <p:sldLayoutId id="2147484405" r:id="rId3"/>
    <p:sldLayoutId id="2147484406" r:id="rId4"/>
    <p:sldLayoutId id="2147484407" r:id="rId5"/>
    <p:sldLayoutId id="2147484408" r:id="rId6"/>
    <p:sldLayoutId id="2147484409" r:id="rId7"/>
    <p:sldLayoutId id="2147484410" r:id="rId8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9pPr>
      <a:extLst/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560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71AEB758-5029-4B07-B23C-57EC7439E596}" type="datetimeFigureOut">
              <a:rPr lang="zh-CN" altLang="en-US"/>
              <a:pPr>
                <a:defRPr/>
              </a:pPr>
              <a:t>2021/9/28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89AEDDCE-0774-4466-B26D-49D95E6F62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11" r:id="rId1"/>
    <p:sldLayoutId id="2147484412" r:id="rId2"/>
    <p:sldLayoutId id="2147484413" r:id="rId3"/>
    <p:sldLayoutId id="2147484414" r:id="rId4"/>
    <p:sldLayoutId id="2147484415" r:id="rId5"/>
    <p:sldLayoutId id="2147484416" r:id="rId6"/>
    <p:sldLayoutId id="2147484417" r:id="rId7"/>
    <p:sldLayoutId id="2147484418" r:id="rId8"/>
    <p:sldLayoutId id="2147484419" r:id="rId9"/>
    <p:sldLayoutId id="2147484420" r:id="rId10"/>
    <p:sldLayoutId id="214748442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9pPr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4.png"/><Relationship Id="rId5" Type="http://schemas.openxmlformats.org/officeDocument/2006/relationships/oleObject" Target="../embeddings/oleObject53.bin"/><Relationship Id="rId4" Type="http://schemas.openxmlformats.org/officeDocument/2006/relationships/oleObject" Target="../embeddings/oleObject52.bin"/><Relationship Id="rId9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9.bin"/><Relationship Id="rId5" Type="http://schemas.openxmlformats.org/officeDocument/2006/relationships/oleObject" Target="../embeddings/oleObject58.bin"/><Relationship Id="rId4" Type="http://schemas.openxmlformats.org/officeDocument/2006/relationships/oleObject" Target="../embeddings/oleObject5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oleObject" Target="../embeddings/oleObject70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4.bin"/><Relationship Id="rId12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3.bin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2.bin"/><Relationship Id="rId10" Type="http://schemas.openxmlformats.org/officeDocument/2006/relationships/oleObject" Target="../embeddings/oleObject67.bin"/><Relationship Id="rId4" Type="http://schemas.openxmlformats.org/officeDocument/2006/relationships/oleObject" Target="../embeddings/oleObject61.bin"/><Relationship Id="rId9" Type="http://schemas.openxmlformats.org/officeDocument/2006/relationships/oleObject" Target="../embeddings/oleObject66.bin"/><Relationship Id="rId14" Type="http://schemas.openxmlformats.org/officeDocument/2006/relationships/oleObject" Target="../embeddings/oleObject7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4.bin"/><Relationship Id="rId5" Type="http://schemas.openxmlformats.org/officeDocument/2006/relationships/oleObject" Target="../embeddings/oleObject73.bin"/><Relationship Id="rId4" Type="http://schemas.openxmlformats.org/officeDocument/2006/relationships/oleObject" Target="../embeddings/oleObject7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78.bin"/><Relationship Id="rId4" Type="http://schemas.openxmlformats.org/officeDocument/2006/relationships/oleObject" Target="../embeddings/oleObject7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8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oleObject" Target="../embeddings/oleObject90.bin"/><Relationship Id="rId18" Type="http://schemas.openxmlformats.org/officeDocument/2006/relationships/oleObject" Target="../embeddings/oleObject95.bin"/><Relationship Id="rId3" Type="http://schemas.openxmlformats.org/officeDocument/2006/relationships/image" Target="../media/image13.png"/><Relationship Id="rId21" Type="http://schemas.openxmlformats.org/officeDocument/2006/relationships/oleObject" Target="../embeddings/oleObject98.bin"/><Relationship Id="rId7" Type="http://schemas.openxmlformats.org/officeDocument/2006/relationships/oleObject" Target="../embeddings/oleObject84.bin"/><Relationship Id="rId12" Type="http://schemas.openxmlformats.org/officeDocument/2006/relationships/oleObject" Target="../embeddings/oleObject89.bin"/><Relationship Id="rId17" Type="http://schemas.openxmlformats.org/officeDocument/2006/relationships/oleObject" Target="../embeddings/oleObject94.bin"/><Relationship Id="rId2" Type="http://schemas.openxmlformats.org/officeDocument/2006/relationships/slideLayout" Target="../slideLayouts/slideLayout8.xml"/><Relationship Id="rId16" Type="http://schemas.openxmlformats.org/officeDocument/2006/relationships/oleObject" Target="../embeddings/oleObject93.bin"/><Relationship Id="rId20" Type="http://schemas.openxmlformats.org/officeDocument/2006/relationships/oleObject" Target="../embeddings/oleObject97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3.bin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92.bin"/><Relationship Id="rId10" Type="http://schemas.openxmlformats.org/officeDocument/2006/relationships/oleObject" Target="../embeddings/oleObject87.bin"/><Relationship Id="rId19" Type="http://schemas.openxmlformats.org/officeDocument/2006/relationships/oleObject" Target="../embeddings/oleObject96.bin"/><Relationship Id="rId4" Type="http://schemas.openxmlformats.org/officeDocument/2006/relationships/oleObject" Target="../embeddings/oleObject81.bin"/><Relationship Id="rId9" Type="http://schemas.openxmlformats.org/officeDocument/2006/relationships/oleObject" Target="../embeddings/oleObject86.bin"/><Relationship Id="rId14" Type="http://schemas.openxmlformats.org/officeDocument/2006/relationships/oleObject" Target="../embeddings/oleObject9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01.bin"/><Relationship Id="rId5" Type="http://schemas.openxmlformats.org/officeDocument/2006/relationships/image" Target="../media/image91.png"/><Relationship Id="rId4" Type="http://schemas.openxmlformats.org/officeDocument/2006/relationships/oleObject" Target="../embeddings/oleObject100.bin"/><Relationship Id="rId9" Type="http://schemas.openxmlformats.org/officeDocument/2006/relationships/oleObject" Target="../embeddings/oleObject104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13" Type="http://schemas.openxmlformats.org/officeDocument/2006/relationships/oleObject" Target="../embeddings/oleObject113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07.bin"/><Relationship Id="rId12" Type="http://schemas.openxmlformats.org/officeDocument/2006/relationships/oleObject" Target="../embeddings/oleObject112.bin"/><Relationship Id="rId17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6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06.bin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5.bin"/><Relationship Id="rId15" Type="http://schemas.openxmlformats.org/officeDocument/2006/relationships/oleObject" Target="../embeddings/oleObject115.bin"/><Relationship Id="rId10" Type="http://schemas.openxmlformats.org/officeDocument/2006/relationships/oleObject" Target="../embeddings/oleObject110.bin"/><Relationship Id="rId4" Type="http://schemas.openxmlformats.org/officeDocument/2006/relationships/image" Target="../media/image104.png"/><Relationship Id="rId9" Type="http://schemas.openxmlformats.org/officeDocument/2006/relationships/oleObject" Target="../embeddings/oleObject109.bin"/><Relationship Id="rId14" Type="http://schemas.openxmlformats.org/officeDocument/2006/relationships/oleObject" Target="../embeddings/oleObject11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11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12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25.bin"/><Relationship Id="rId5" Type="http://schemas.openxmlformats.org/officeDocument/2006/relationships/oleObject" Target="../embeddings/oleObject124.bin"/><Relationship Id="rId4" Type="http://schemas.openxmlformats.org/officeDocument/2006/relationships/oleObject" Target="../embeddings/oleObject12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3.bin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31.bin"/><Relationship Id="rId11" Type="http://schemas.openxmlformats.org/officeDocument/2006/relationships/oleObject" Target="../embeddings/oleObject136.bin"/><Relationship Id="rId5" Type="http://schemas.openxmlformats.org/officeDocument/2006/relationships/oleObject" Target="../embeddings/oleObject130.bin"/><Relationship Id="rId10" Type="http://schemas.openxmlformats.org/officeDocument/2006/relationships/oleObject" Target="../embeddings/oleObject135.bin"/><Relationship Id="rId4" Type="http://schemas.openxmlformats.org/officeDocument/2006/relationships/oleObject" Target="../embeddings/oleObject129.bin"/><Relationship Id="rId9" Type="http://schemas.openxmlformats.org/officeDocument/2006/relationships/oleObject" Target="../embeddings/oleObject13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2.bin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40.bin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39.bin"/><Relationship Id="rId10" Type="http://schemas.openxmlformats.org/officeDocument/2006/relationships/oleObject" Target="../embeddings/oleObject144.bin"/><Relationship Id="rId4" Type="http://schemas.openxmlformats.org/officeDocument/2006/relationships/oleObject" Target="../embeddings/oleObject138.bin"/><Relationship Id="rId9" Type="http://schemas.openxmlformats.org/officeDocument/2006/relationships/oleObject" Target="../embeddings/oleObject143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1.bin"/><Relationship Id="rId13" Type="http://schemas.openxmlformats.org/officeDocument/2006/relationships/oleObject" Target="../embeddings/oleObject156.bin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50.bin"/><Relationship Id="rId12" Type="http://schemas.openxmlformats.org/officeDocument/2006/relationships/oleObject" Target="../embeddings/oleObject1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49.bin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48.bin"/><Relationship Id="rId10" Type="http://schemas.openxmlformats.org/officeDocument/2006/relationships/oleObject" Target="../embeddings/oleObject153.bin"/><Relationship Id="rId4" Type="http://schemas.openxmlformats.org/officeDocument/2006/relationships/oleObject" Target="../embeddings/oleObject147.bin"/><Relationship Id="rId9" Type="http://schemas.openxmlformats.org/officeDocument/2006/relationships/oleObject" Target="../embeddings/oleObject152.bin"/><Relationship Id="rId14" Type="http://schemas.openxmlformats.org/officeDocument/2006/relationships/oleObject" Target="../embeddings/oleObject157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audio" Target="../media/audio2.wav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png"/><Relationship Id="rId9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oleObject" Target="../embeddings/oleObject25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0.bin"/><Relationship Id="rId12" Type="http://schemas.openxmlformats.org/officeDocument/2006/relationships/slide" Target="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18.bin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22.bin"/><Relationship Id="rId14" Type="http://schemas.openxmlformats.org/officeDocument/2006/relationships/oleObject" Target="../embeddings/oleObject2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slide" Target="slide5.xml"/><Relationship Id="rId4" Type="http://schemas.openxmlformats.org/officeDocument/2006/relationships/oleObject" Target="../embeddings/oleObject2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slide" Target="slide5.xml"/><Relationship Id="rId4" Type="http://schemas.openxmlformats.org/officeDocument/2006/relationships/oleObject" Target="../embeddings/oleObject3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oleObject" Target="../embeddings/oleObject39.bin"/><Relationship Id="rId3" Type="http://schemas.openxmlformats.org/officeDocument/2006/relationships/slide" Target="slide9.xml"/><Relationship Id="rId7" Type="http://schemas.openxmlformats.org/officeDocument/2006/relationships/oleObject" Target="../embeddings/oleObject33.bin"/><Relationship Id="rId12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2.bin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1.bin"/><Relationship Id="rId10" Type="http://schemas.openxmlformats.org/officeDocument/2006/relationships/oleObject" Target="../embeddings/oleObject36.bin"/><Relationship Id="rId4" Type="http://schemas.openxmlformats.org/officeDocument/2006/relationships/image" Target="../media/image27.png"/><Relationship Id="rId9" Type="http://schemas.openxmlformats.org/officeDocument/2006/relationships/oleObject" Target="../embeddings/oleObject3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oleObject" Target="../embeddings/oleObject49.bin"/><Relationship Id="rId3" Type="http://schemas.openxmlformats.org/officeDocument/2006/relationships/audio" Target="../media/audio3.wav"/><Relationship Id="rId7" Type="http://schemas.openxmlformats.org/officeDocument/2006/relationships/oleObject" Target="../embeddings/oleObject43.bin"/><Relationship Id="rId12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2.bin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1.bin"/><Relationship Id="rId15" Type="http://schemas.openxmlformats.org/officeDocument/2006/relationships/slide" Target="slide8.xml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0.bin"/><Relationship Id="rId9" Type="http://schemas.openxmlformats.org/officeDocument/2006/relationships/oleObject" Target="../embeddings/oleObject45.bin"/><Relationship Id="rId14" Type="http://schemas.openxmlformats.org/officeDocument/2006/relationships/oleObject" Target="../embeddings/oleObject5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 bwMode="auto">
          <a:xfrm>
            <a:off x="685800" y="1752601"/>
            <a:ext cx="7772400" cy="1829761"/>
          </a:xfrm>
          <a:ln>
            <a:miter lim="800000"/>
            <a:headEnd/>
            <a:tailEnd/>
          </a:ln>
        </p:spPr>
        <p:txBody>
          <a:bodyPr anchor="b"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zh-CN" altLang="en-US" sz="4800" dirty="0" smtClean="0">
                <a:latin typeface="+mj-lt"/>
                <a:ea typeface="楷体_GB2312"/>
                <a:cs typeface="+mj-cs"/>
              </a:rPr>
              <a:t>第一章</a:t>
            </a:r>
            <a:r>
              <a:rPr lang="zh-CN" altLang="en-US" sz="4800" dirty="0" smtClean="0">
                <a:ea typeface="楷体_GB2312"/>
              </a:rPr>
              <a:t>    </a:t>
            </a:r>
            <a:r>
              <a:rPr lang="zh-CN" altLang="en-US" sz="4800" dirty="0" smtClean="0">
                <a:latin typeface="+mj-lt"/>
                <a:ea typeface="楷体_GB2312"/>
                <a:cs typeface="+mj-cs"/>
              </a:rPr>
              <a:t>函数与极限</a:t>
            </a:r>
            <a:endParaRPr lang="zh-CN" altLang="en-US" sz="4800" dirty="0">
              <a:latin typeface="+mj-lt"/>
              <a:ea typeface="楷体_GB2312"/>
              <a:cs typeface="+mj-cs"/>
            </a:endParaRPr>
          </a:p>
        </p:txBody>
      </p:sp>
      <p:sp>
        <p:nvSpPr>
          <p:cNvPr id="27651" name="副标题 2"/>
          <p:cNvSpPr>
            <a:spLocks noGrp="1"/>
          </p:cNvSpPr>
          <p:nvPr>
            <p:ph type="subTitle" idx="4294967295"/>
          </p:nvPr>
        </p:nvSpPr>
        <p:spPr>
          <a:xfrm>
            <a:off x="685800" y="3611563"/>
            <a:ext cx="7772400" cy="1200150"/>
          </a:xfrm>
        </p:spPr>
        <p:txBody>
          <a:bodyPr lIns="45720" rIns="45720"/>
          <a:lstStyle/>
          <a:p>
            <a:pPr marL="0" indent="0" algn="r" eaLnBrk="1" hangingPunct="1">
              <a:buFont typeface="Wingdings 3" pitchFamily="18" charset="2"/>
              <a:buNone/>
            </a:pPr>
            <a:r>
              <a:rPr lang="zh-CN" altLang="en-US" sz="3600" smtClean="0">
                <a:solidFill>
                  <a:schemeClr val="tx2"/>
                </a:solidFill>
                <a:ea typeface="楷体_GB2312"/>
              </a:rPr>
              <a:t>第三节    函数的极限</a:t>
            </a:r>
            <a:endParaRPr lang="en-US" altLang="zh-CN" sz="3600" smtClean="0">
              <a:solidFill>
                <a:schemeClr val="tx2"/>
              </a:solidFill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例：</a:t>
            </a:r>
            <a:r>
              <a:rPr lang="zh-CN" altLang="en-US" smtClean="0">
                <a:ea typeface="楷体_GB2312"/>
              </a:rPr>
              <a:t>证明                        ．</a:t>
            </a:r>
          </a:p>
          <a:p>
            <a:pPr marL="566738" indent="-457200"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例：</a:t>
            </a:r>
            <a:r>
              <a:rPr lang="zh-CN" altLang="en-US" smtClean="0">
                <a:ea typeface="楷体_GB2312"/>
              </a:rPr>
              <a:t>证明                        ．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注意：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一般来说，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  <a:ea typeface="楷体_GB2312"/>
              </a:rPr>
              <a:t>e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 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越小，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X 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也越大；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证明过程中的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X 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并非唯一．</a:t>
            </a:r>
            <a:endParaRPr lang="en-US" altLang="zh-CN" smtClean="0">
              <a:solidFill>
                <a:srgbClr val="FF0000"/>
              </a:solidFill>
              <a:ea typeface="楷体_GB2312"/>
            </a:endParaRPr>
          </a:p>
        </p:txBody>
      </p:sp>
      <p:sp>
        <p:nvSpPr>
          <p:cNvPr id="9224" name="标题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例子</a:t>
            </a:r>
          </a:p>
        </p:txBody>
      </p:sp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1924050" y="1365250"/>
          <a:ext cx="1676400" cy="812800"/>
        </p:xfrm>
        <a:graphic>
          <a:graphicData uri="http://schemas.openxmlformats.org/presentationml/2006/ole">
            <p:oleObj spid="_x0000_s9218" name="Equation" r:id="rId3" imgW="838080" imgH="406080" progId="Equation.DSMT4">
              <p:embed/>
            </p:oleObj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1924050" y="3489325"/>
          <a:ext cx="1803400" cy="939800"/>
        </p:xfrm>
        <a:graphic>
          <a:graphicData uri="http://schemas.openxmlformats.org/presentationml/2006/ole">
            <p:oleObj spid="_x0000_s9219" name="Equation" r:id="rId4" imgW="901440" imgH="469800" progId="Equation.DSMT4">
              <p:embed/>
            </p:oleObj>
          </a:graphicData>
        </a:graphic>
      </p:graphicFrame>
      <p:graphicFrame>
        <p:nvGraphicFramePr>
          <p:cNvPr id="4" name="Object 16"/>
          <p:cNvGraphicFramePr>
            <a:graphicFrameLocks noChangeAspect="1"/>
          </p:cNvGraphicFramePr>
          <p:nvPr/>
        </p:nvGraphicFramePr>
        <p:xfrm>
          <a:off x="7215188" y="857250"/>
          <a:ext cx="993775" cy="650875"/>
        </p:xfrm>
        <a:graphic>
          <a:graphicData uri="http://schemas.openxmlformats.org/presentationml/2006/ole">
            <p:oleObj spid="_x0000_s9220" name="Equation" r:id="rId5" imgW="622080" imgH="406080" progId="Equation.DSMT4">
              <p:embed/>
            </p:oleObj>
          </a:graphicData>
        </a:graphic>
      </p:graphicFrame>
      <p:pic>
        <p:nvPicPr>
          <p:cNvPr id="8204" name="Picture 12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29188" y="3830638"/>
            <a:ext cx="3567112" cy="219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13"/>
          <p:cNvGraphicFramePr>
            <a:graphicFrameLocks noChangeAspect="1"/>
          </p:cNvGraphicFramePr>
          <p:nvPr/>
        </p:nvGraphicFramePr>
        <p:xfrm>
          <a:off x="4714875" y="3757613"/>
          <a:ext cx="995363" cy="752475"/>
        </p:xfrm>
        <a:graphic>
          <a:graphicData uri="http://schemas.openxmlformats.org/presentationml/2006/ole">
            <p:oleObj spid="_x0000_s9221" name="Equation" r:id="rId7" imgW="622080" imgH="469800" progId="Equation.DSMT4">
              <p:embed/>
            </p:oleObj>
          </a:graphicData>
        </a:graphic>
      </p:graphicFrame>
      <p:graphicFrame>
        <p:nvGraphicFramePr>
          <p:cNvPr id="3" name="Object 15"/>
          <p:cNvGraphicFramePr>
            <a:graphicFrameLocks noChangeAspect="1"/>
          </p:cNvGraphicFramePr>
          <p:nvPr/>
        </p:nvGraphicFramePr>
        <p:xfrm>
          <a:off x="7215188" y="3951288"/>
          <a:ext cx="1381125" cy="365125"/>
        </p:xfrm>
        <a:graphic>
          <a:graphicData uri="http://schemas.openxmlformats.org/presentationml/2006/ole">
            <p:oleObj spid="_x0000_s9222" name="Equation" r:id="rId8" imgW="863280" imgH="228600" progId="Equation.DSMT4">
              <p:embed/>
            </p:oleObj>
          </a:graphicData>
        </a:graphic>
      </p:graphicFrame>
      <p:pic>
        <p:nvPicPr>
          <p:cNvPr id="9226" name="Picture 13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29188" y="509588"/>
            <a:ext cx="3567112" cy="219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要点：</a:t>
            </a:r>
            <a:r>
              <a:rPr lang="zh-CN" altLang="en-US" smtClean="0">
                <a:ea typeface="楷体_GB2312"/>
              </a:rPr>
              <a:t>在             的过程中，函数 </a:t>
            </a:r>
            <a:r>
              <a:rPr lang="en-US" altLang="zh-CN" i="1" smtClean="0">
                <a:ea typeface="楷体_GB2312"/>
              </a:rPr>
              <a:t>f</a:t>
            </a:r>
            <a:r>
              <a:rPr lang="zh-CN" altLang="en-US" i="1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无限接近于常数 </a:t>
            </a:r>
            <a:r>
              <a:rPr lang="en-US" altLang="zh-CN" i="1" smtClean="0">
                <a:ea typeface="楷体_GB2312"/>
              </a:rPr>
              <a:t>A</a:t>
            </a:r>
            <a:r>
              <a:rPr lang="zh-CN" altLang="en-US" smtClean="0">
                <a:ea typeface="楷体_GB2312"/>
              </a:rPr>
              <a:t>．</a:t>
            </a:r>
            <a:endParaRPr lang="en-US" altLang="zh-CN" smtClean="0">
              <a:solidFill>
                <a:srgbClr val="0000FF"/>
              </a:solidFill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定义：</a:t>
            </a:r>
            <a:r>
              <a:rPr lang="zh-CN" altLang="en-US" smtClean="0">
                <a:ea typeface="楷体_GB2312"/>
              </a:rPr>
              <a:t>设函数 </a:t>
            </a:r>
            <a:r>
              <a:rPr lang="en-US" altLang="zh-CN" i="1" smtClean="0">
                <a:ea typeface="楷体_GB2312"/>
              </a:rPr>
              <a:t>f</a:t>
            </a:r>
            <a:r>
              <a:rPr lang="zh-CN" altLang="en-US" i="1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在点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的某一去心邻域内有定义，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若对于任意给定的正数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e</a:t>
            </a:r>
            <a:r>
              <a:rPr lang="zh-CN" altLang="en-US" smtClean="0">
                <a:ea typeface="楷体_GB2312"/>
              </a:rPr>
              <a:t>，总存在正数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d</a:t>
            </a:r>
            <a:r>
              <a:rPr lang="zh-CN" altLang="en-US" smtClean="0">
                <a:ea typeface="楷体_GB2312"/>
              </a:rPr>
              <a:t>，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使得对于满足 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0 &lt;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|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−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x</a:t>
            </a:r>
            <a:r>
              <a:rPr lang="en-US" altLang="zh-CN" baseline="-25000" smtClean="0">
                <a:solidFill>
                  <a:srgbClr val="0000FF"/>
                </a:solidFill>
                <a:ea typeface="楷体_GB2312"/>
              </a:rPr>
              <a:t>0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| &lt; 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  <a:ea typeface="楷体_GB2312"/>
              </a:rPr>
              <a:t>d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的一切 </a:t>
            </a:r>
            <a:r>
              <a:rPr lang="en-US" altLang="zh-CN" i="1" smtClean="0">
                <a:ea typeface="楷体_GB2312"/>
              </a:rPr>
              <a:t>x</a:t>
            </a:r>
            <a:r>
              <a:rPr lang="zh-CN" altLang="en-US" i="1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，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| f</a:t>
            </a:r>
            <a:r>
              <a:rPr lang="zh-CN" altLang="en-US" i="1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)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−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 A 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| &lt; 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  <a:ea typeface="楷体_GB2312"/>
              </a:rPr>
              <a:t>e</a:t>
            </a:r>
            <a:r>
              <a:rPr lang="zh-CN" altLang="en-US" i="1" smtClean="0">
                <a:solidFill>
                  <a:srgbClr val="0000FF"/>
                </a:solidFill>
                <a:latin typeface="Symbol" pitchFamily="18" charset="2"/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都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成立，则称常数 </a:t>
            </a:r>
            <a:r>
              <a:rPr lang="en-US" altLang="zh-CN" i="1" smtClean="0">
                <a:ea typeface="楷体_GB2312"/>
              </a:rPr>
              <a:t>A</a:t>
            </a:r>
            <a:r>
              <a:rPr lang="zh-CN" altLang="en-US" smtClean="0">
                <a:ea typeface="楷体_GB2312"/>
              </a:rPr>
              <a:t>为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函数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f</a:t>
            </a:r>
            <a:r>
              <a:rPr lang="zh-CN" altLang="en-US" i="1" smtClean="0">
                <a:solidFill>
                  <a:srgbClr val="FF0000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(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) 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当             时的极限</a:t>
            </a:r>
            <a:r>
              <a:rPr lang="zh-CN" altLang="en-US" smtClean="0">
                <a:ea typeface="楷体_GB2312"/>
              </a:rPr>
              <a:t>，记作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       </a:t>
            </a:r>
            <a:r>
              <a:rPr lang="en-US" altLang="zh-CN" smtClean="0">
                <a:ea typeface="楷体_GB2312"/>
              </a:rPr>
              <a:t>		</a:t>
            </a:r>
            <a:r>
              <a:rPr lang="zh-CN" altLang="en-US" smtClean="0">
                <a:ea typeface="楷体_GB2312"/>
              </a:rPr>
              <a:t>                         或       </a:t>
            </a:r>
            <a:r>
              <a:rPr lang="en-US" altLang="zh-CN" smtClean="0">
                <a:ea typeface="楷体_GB2312"/>
              </a:rPr>
              <a:t>	</a:t>
            </a:r>
            <a:r>
              <a:rPr lang="zh-CN" altLang="en-US" smtClean="0">
                <a:ea typeface="楷体_GB2312"/>
              </a:rPr>
              <a:t>	    ．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说明：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(1)</a:t>
            </a:r>
            <a:r>
              <a:rPr lang="zh-CN" altLang="en-US" smtClean="0">
                <a:ea typeface="楷体_GB2312"/>
              </a:rPr>
              <a:t>函数极限与函数 </a:t>
            </a:r>
            <a:r>
              <a:rPr lang="en-US" altLang="zh-CN" i="1" smtClean="0">
                <a:ea typeface="楷体_GB2312"/>
              </a:rPr>
              <a:t>f</a:t>
            </a:r>
            <a:r>
              <a:rPr lang="zh-CN" altLang="en-US" i="1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在点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处是否有定义无关；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(2)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d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与任意给定的正数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e</a:t>
            </a:r>
            <a:r>
              <a:rPr lang="zh-CN" altLang="en-US" smtClean="0">
                <a:ea typeface="楷体_GB2312"/>
              </a:rPr>
              <a:t>  有关．</a:t>
            </a:r>
            <a:endParaRPr lang="zh-CN" altLang="en-US" smtClean="0">
              <a:solidFill>
                <a:srgbClr val="FF0000"/>
              </a:solidFill>
              <a:ea typeface="楷体_GB2312"/>
            </a:endParaRPr>
          </a:p>
        </p:txBody>
      </p:sp>
      <p:sp>
        <p:nvSpPr>
          <p:cNvPr id="10247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z="3600" smtClean="0">
                <a:effectLst/>
                <a:ea typeface="楷体_GB2312"/>
              </a:rPr>
              <a:t>二、自变量趋于有限值时的函数极限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4957763" y="3760788"/>
          <a:ext cx="990600" cy="457200"/>
        </p:xfrm>
        <a:graphic>
          <a:graphicData uri="http://schemas.openxmlformats.org/presentationml/2006/ole">
            <p:oleObj spid="_x0000_s10242" name="Equation" r:id="rId3" imgW="495000" imgH="228600" progId="Equation.DSMT4">
              <p:embed/>
            </p:oleObj>
          </a:graphicData>
        </a:graphic>
      </p:graphicFrame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2430463" y="4202113"/>
          <a:ext cx="1803400" cy="584200"/>
        </p:xfrm>
        <a:graphic>
          <a:graphicData uri="http://schemas.openxmlformats.org/presentationml/2006/ole">
            <p:oleObj spid="_x0000_s10243" name="Equation" r:id="rId4" imgW="901440" imgH="291960" progId="Equation.DSMT4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4573588" y="4189413"/>
          <a:ext cx="2641600" cy="457200"/>
        </p:xfrm>
        <a:graphic>
          <a:graphicData uri="http://schemas.openxmlformats.org/presentationml/2006/ole">
            <p:oleObj spid="_x0000_s10244" name="Equation" r:id="rId5" imgW="1320480" imgH="228600" progId="Equation.DSMT4">
              <p:embed/>
            </p:oleObj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1612900" y="2860675"/>
            <a:ext cx="6299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1857375" y="1531938"/>
          <a:ext cx="990600" cy="457200"/>
        </p:xfrm>
        <a:graphic>
          <a:graphicData uri="http://schemas.openxmlformats.org/presentationml/2006/ole">
            <p:oleObj spid="_x0000_s10245" name="Equation" r:id="rId6" imgW="49500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8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8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内容占位符 8"/>
          <p:cNvSpPr>
            <a:spLocks noGrp="1"/>
          </p:cNvSpPr>
          <p:nvPr>
            <p:ph idx="1"/>
          </p:nvPr>
        </p:nvSpPr>
        <p:spPr>
          <a:xfrm>
            <a:off x="457200" y="4706938"/>
            <a:ext cx="8229600" cy="13636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  <a:sym typeface="Symbol" pitchFamily="18" charset="2"/>
              </a:rPr>
              <a:t>“</a:t>
            </a:r>
            <a:r>
              <a:rPr lang="en-US" altLang="zh-CN" i="1" smtClean="0">
                <a:latin typeface="Symbol" pitchFamily="18" charset="2"/>
                <a:ea typeface="楷体_GB2312"/>
              </a:rPr>
              <a:t>e</a:t>
            </a:r>
            <a:r>
              <a:rPr lang="en-US" altLang="zh-CN" smtClean="0">
                <a:ea typeface="楷体_GB2312"/>
              </a:rPr>
              <a:t>  &gt; 0</a:t>
            </a:r>
            <a:r>
              <a:rPr lang="zh-CN" altLang="en-US" smtClean="0">
                <a:ea typeface="楷体_GB2312"/>
              </a:rPr>
              <a:t>，</a:t>
            </a:r>
            <a:r>
              <a:rPr lang="zh-CN" altLang="en-US" smtClean="0">
                <a:ea typeface="楷体_GB2312"/>
                <a:sym typeface="Symbol" pitchFamily="18" charset="2"/>
              </a:rPr>
              <a:t>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d</a:t>
            </a:r>
            <a:r>
              <a:rPr lang="en-US" altLang="zh-CN" smtClean="0">
                <a:ea typeface="楷体_GB2312"/>
              </a:rPr>
              <a:t> &gt; 0</a:t>
            </a:r>
            <a:r>
              <a:rPr lang="zh-CN" altLang="en-US" smtClean="0">
                <a:ea typeface="楷体_GB2312"/>
              </a:rPr>
              <a:t>，当 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0 &lt;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|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−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x</a:t>
            </a:r>
            <a:r>
              <a:rPr lang="en-US" altLang="zh-CN" baseline="-25000" smtClean="0">
                <a:solidFill>
                  <a:srgbClr val="0000FF"/>
                </a:solidFill>
                <a:ea typeface="楷体_GB2312"/>
              </a:rPr>
              <a:t>0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| &lt; 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  <a:ea typeface="楷体_GB2312"/>
              </a:rPr>
              <a:t>d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时，</a:t>
            </a:r>
            <a:r>
              <a:rPr lang="en-US" altLang="zh-CN" smtClean="0">
                <a:ea typeface="楷体_GB2312"/>
              </a:rPr>
              <a:t>|</a:t>
            </a:r>
            <a:r>
              <a:rPr lang="en-US" altLang="zh-CN" i="1" smtClean="0">
                <a:ea typeface="楷体_GB2312"/>
              </a:rPr>
              <a:t> 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en-US" altLang="zh-CN" i="1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−</a:t>
            </a:r>
            <a:r>
              <a:rPr lang="en-US" altLang="zh-CN" i="1" smtClean="0">
                <a:ea typeface="楷体_GB2312"/>
              </a:rPr>
              <a:t> A </a:t>
            </a:r>
            <a:r>
              <a:rPr lang="en-US" altLang="zh-CN" smtClean="0">
                <a:ea typeface="楷体_GB2312"/>
              </a:rPr>
              <a:t>| &lt;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e</a:t>
            </a:r>
            <a:r>
              <a:rPr lang="zh-CN" altLang="en-US" smtClean="0">
                <a:ea typeface="楷体_GB2312"/>
              </a:rPr>
              <a:t> ”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 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这意味着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当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 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落于                内时，函数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f</a:t>
            </a:r>
            <a:r>
              <a:rPr lang="zh-CN" altLang="en-US" i="1" smtClean="0">
                <a:solidFill>
                  <a:srgbClr val="FF0000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(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) 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的图形完全落</a:t>
            </a:r>
            <a:endParaRPr lang="en-US" altLang="zh-CN" smtClean="0">
              <a:solidFill>
                <a:srgbClr val="FF0000"/>
              </a:solidFill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在以直线 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y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 =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A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 为中心线，宽为 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2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  <a:ea typeface="楷体_GB2312"/>
              </a:rPr>
              <a:t>e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 的带形区域内．</a:t>
            </a:r>
          </a:p>
        </p:txBody>
      </p:sp>
      <p:sp>
        <p:nvSpPr>
          <p:cNvPr id="11279" name="标题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altLang="zh-CN" smtClean="0">
                <a:effectLst/>
                <a:ea typeface="楷体_GB2312"/>
              </a:rPr>
              <a:t>			</a:t>
            </a:r>
            <a:r>
              <a:rPr lang="zh-CN" altLang="en-US" smtClean="0">
                <a:effectLst/>
                <a:ea typeface="楷体_GB2312"/>
              </a:rPr>
              <a:t>  的几何解释</a:t>
            </a:r>
            <a:r>
              <a:rPr lang="zh-CN" altLang="en-US" sz="4400" smtClean="0">
                <a:solidFill>
                  <a:srgbClr val="FF0000"/>
                </a:solidFill>
                <a:effectLst/>
                <a:ea typeface="楷体_GB2312"/>
              </a:rPr>
              <a:t>（</a:t>
            </a:r>
            <a:r>
              <a:rPr lang="en-US" altLang="zh-CN" sz="4400" smtClean="0">
                <a:solidFill>
                  <a:srgbClr val="FF0000"/>
                </a:solidFill>
                <a:effectLst/>
                <a:ea typeface="楷体_GB2312"/>
              </a:rPr>
              <a:t>P.28</a:t>
            </a:r>
            <a:r>
              <a:rPr lang="zh-CN" altLang="en-US" sz="4400" smtClean="0">
                <a:solidFill>
                  <a:srgbClr val="FF0000"/>
                </a:solidFill>
                <a:effectLst/>
                <a:ea typeface="楷体_GB2312"/>
              </a:rPr>
              <a:t>）</a:t>
            </a:r>
            <a:endParaRPr lang="zh-CN" altLang="en-US" smtClean="0">
              <a:effectLst/>
              <a:ea typeface="楷体_GB2312"/>
            </a:endParaRPr>
          </a:p>
        </p:txBody>
      </p:sp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457200" y="500063"/>
          <a:ext cx="3159125" cy="1022350"/>
        </p:xfrm>
        <a:graphic>
          <a:graphicData uri="http://schemas.openxmlformats.org/presentationml/2006/ole">
            <p:oleObj spid="_x0000_s11266" name="Equation" r:id="rId3" imgW="901440" imgH="29196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3213100" y="5026025"/>
          <a:ext cx="1143000" cy="635000"/>
        </p:xfrm>
        <a:graphic>
          <a:graphicData uri="http://schemas.openxmlformats.org/presentationml/2006/ole">
            <p:oleObj spid="_x0000_s11267" name="Equation" r:id="rId4" imgW="571320" imgH="317160" progId="Equation.DSMT4">
              <p:embed/>
            </p:oleObj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049588" y="2363788"/>
            <a:ext cx="2895600" cy="838200"/>
          </a:xfrm>
          <a:prstGeom prst="rect">
            <a:avLst/>
          </a:prstGeom>
          <a:solidFill>
            <a:srgbClr val="00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3049588" y="3201988"/>
            <a:ext cx="2895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3049588" y="2363788"/>
            <a:ext cx="2895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3040063" y="2782888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" name="Object 10"/>
          <p:cNvGraphicFramePr>
            <a:graphicFrameLocks noChangeAspect="1"/>
          </p:cNvGraphicFramePr>
          <p:nvPr/>
        </p:nvGraphicFramePr>
        <p:xfrm>
          <a:off x="2286000" y="2995613"/>
          <a:ext cx="690563" cy="320675"/>
        </p:xfrm>
        <a:graphic>
          <a:graphicData uri="http://schemas.openxmlformats.org/presentationml/2006/ole">
            <p:oleObj spid="_x0000_s11268" name="Equation" r:id="rId5" imgW="380880" imgH="177480" progId="Equation.DSMT4">
              <p:embed/>
            </p:oleObj>
          </a:graphicData>
        </a:graphic>
      </p:graphicFrame>
      <p:graphicFrame>
        <p:nvGraphicFramePr>
          <p:cNvPr id="15" name="Object 11"/>
          <p:cNvGraphicFramePr>
            <a:graphicFrameLocks noChangeAspect="1"/>
          </p:cNvGraphicFramePr>
          <p:nvPr/>
        </p:nvGraphicFramePr>
        <p:xfrm>
          <a:off x="2286000" y="2214563"/>
          <a:ext cx="690563" cy="320675"/>
        </p:xfrm>
        <a:graphic>
          <a:graphicData uri="http://schemas.openxmlformats.org/presentationml/2006/ole">
            <p:oleObj spid="_x0000_s11269" name="Equation" r:id="rId6" imgW="380880" imgH="177480" progId="Equation.DSMT4">
              <p:embed/>
            </p:oleObj>
          </a:graphicData>
        </a:graphic>
      </p:graphicFrame>
      <p:graphicFrame>
        <p:nvGraphicFramePr>
          <p:cNvPr id="16" name="Object 12"/>
          <p:cNvGraphicFramePr>
            <a:graphicFrameLocks noChangeAspect="1"/>
          </p:cNvGraphicFramePr>
          <p:nvPr/>
        </p:nvGraphicFramePr>
        <p:xfrm>
          <a:off x="2674938" y="2592388"/>
          <a:ext cx="301625" cy="298450"/>
        </p:xfrm>
        <a:graphic>
          <a:graphicData uri="http://schemas.openxmlformats.org/presentationml/2006/ole">
            <p:oleObj spid="_x0000_s11270" name="Equation" r:id="rId7" imgW="164880" imgH="164880" progId="Equation.DSMT4">
              <p:embed/>
            </p:oleObj>
          </a:graphicData>
        </a:graphic>
      </p:graphicFrame>
      <p:graphicFrame>
        <p:nvGraphicFramePr>
          <p:cNvPr id="17" name="Object 13"/>
          <p:cNvGraphicFramePr>
            <a:graphicFrameLocks noChangeAspect="1"/>
          </p:cNvGraphicFramePr>
          <p:nvPr/>
        </p:nvGraphicFramePr>
        <p:xfrm>
          <a:off x="3429000" y="4011613"/>
          <a:ext cx="773113" cy="409575"/>
        </p:xfrm>
        <a:graphic>
          <a:graphicData uri="http://schemas.openxmlformats.org/presentationml/2006/ole">
            <p:oleObj spid="_x0000_s11271" name="Equation" r:id="rId8" imgW="431640" imgH="228600" progId="Equation.DSMT4">
              <p:embed/>
            </p:oleObj>
          </a:graphicData>
        </a:graphic>
      </p:graphicFrame>
      <p:graphicFrame>
        <p:nvGraphicFramePr>
          <p:cNvPr id="18" name="Object 14"/>
          <p:cNvGraphicFramePr>
            <a:graphicFrameLocks noChangeAspect="1"/>
          </p:cNvGraphicFramePr>
          <p:nvPr/>
        </p:nvGraphicFramePr>
        <p:xfrm>
          <a:off x="4792663" y="4011613"/>
          <a:ext cx="769937" cy="409575"/>
        </p:xfrm>
        <a:graphic>
          <a:graphicData uri="http://schemas.openxmlformats.org/presentationml/2006/ole">
            <p:oleObj spid="_x0000_s11272" name="Equation" r:id="rId9" imgW="431640" imgH="228600" progId="Equation.DSMT4">
              <p:embed/>
            </p:oleObj>
          </a:graphicData>
        </a:graphic>
      </p:graphicFrame>
      <p:graphicFrame>
        <p:nvGraphicFramePr>
          <p:cNvPr id="19" name="Object 15"/>
          <p:cNvGraphicFramePr>
            <a:graphicFrameLocks noChangeAspect="1"/>
          </p:cNvGraphicFramePr>
          <p:nvPr/>
        </p:nvGraphicFramePr>
        <p:xfrm>
          <a:off x="4338638" y="4011613"/>
          <a:ext cx="315912" cy="409575"/>
        </p:xfrm>
        <a:graphic>
          <a:graphicData uri="http://schemas.openxmlformats.org/presentationml/2006/ole">
            <p:oleObj spid="_x0000_s11273" name="Equation" r:id="rId10" imgW="177480" imgH="228600" progId="Equation.DSMT4">
              <p:embed/>
            </p:oleObj>
          </a:graphicData>
        </a:graphic>
      </p:graphicFrame>
      <p:grpSp>
        <p:nvGrpSpPr>
          <p:cNvPr id="11284" name="Group 18"/>
          <p:cNvGrpSpPr>
            <a:grpSpLocks/>
          </p:cNvGrpSpPr>
          <p:nvPr/>
        </p:nvGrpSpPr>
        <p:grpSpPr bwMode="auto">
          <a:xfrm>
            <a:off x="2714625" y="1601788"/>
            <a:ext cx="3889375" cy="2819400"/>
            <a:chOff x="2887" y="1728"/>
            <a:chExt cx="2450" cy="1776"/>
          </a:xfrm>
        </p:grpSpPr>
        <p:sp>
          <p:nvSpPr>
            <p:cNvPr id="11293" name="Line 19"/>
            <p:cNvSpPr>
              <a:spLocks noChangeShapeType="1"/>
            </p:cNvSpPr>
            <p:nvPr/>
          </p:nvSpPr>
          <p:spPr bwMode="auto">
            <a:xfrm>
              <a:off x="2910" y="3264"/>
              <a:ext cx="23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4" name="Line 20"/>
            <p:cNvSpPr>
              <a:spLocks noChangeShapeType="1"/>
            </p:cNvSpPr>
            <p:nvPr/>
          </p:nvSpPr>
          <p:spPr bwMode="auto">
            <a:xfrm flipV="1">
              <a:off x="3092" y="1920"/>
              <a:ext cx="0" cy="15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75" name="Object 16"/>
            <p:cNvGraphicFramePr>
              <a:graphicFrameLocks noChangeAspect="1"/>
            </p:cNvGraphicFramePr>
            <p:nvPr/>
          </p:nvGraphicFramePr>
          <p:xfrm>
            <a:off x="5148" y="3312"/>
            <a:ext cx="189" cy="192"/>
          </p:xfrm>
          <a:graphic>
            <a:graphicData uri="http://schemas.openxmlformats.org/presentationml/2006/ole">
              <p:oleObj spid="_x0000_s11275" name="Equation" r:id="rId11" imgW="139680" imgH="139680" progId="Equation.DSMT4">
                <p:embed/>
              </p:oleObj>
            </a:graphicData>
          </a:graphic>
        </p:graphicFrame>
        <p:graphicFrame>
          <p:nvGraphicFramePr>
            <p:cNvPr id="11276" name="Object 17"/>
            <p:cNvGraphicFramePr>
              <a:graphicFrameLocks noChangeAspect="1"/>
            </p:cNvGraphicFramePr>
            <p:nvPr/>
          </p:nvGraphicFramePr>
          <p:xfrm>
            <a:off x="2996" y="1728"/>
            <a:ext cx="164" cy="192"/>
          </p:xfrm>
          <a:graphic>
            <a:graphicData uri="http://schemas.openxmlformats.org/presentationml/2006/ole">
              <p:oleObj spid="_x0000_s11276" name="Equation" r:id="rId12" imgW="139680" imgH="164880" progId="Equation.DSMT4">
                <p:embed/>
              </p:oleObj>
            </a:graphicData>
          </a:graphic>
        </p:graphicFrame>
        <p:graphicFrame>
          <p:nvGraphicFramePr>
            <p:cNvPr id="11277" name="Object 18"/>
            <p:cNvGraphicFramePr>
              <a:graphicFrameLocks noChangeAspect="1"/>
            </p:cNvGraphicFramePr>
            <p:nvPr/>
          </p:nvGraphicFramePr>
          <p:xfrm>
            <a:off x="2887" y="3312"/>
            <a:ext cx="157" cy="174"/>
          </p:xfrm>
          <a:graphic>
            <a:graphicData uri="http://schemas.openxmlformats.org/presentationml/2006/ole">
              <p:oleObj spid="_x0000_s11277" name="公式" r:id="rId13" imgW="228600" imgH="253800" progId="Equation.3">
                <p:embed/>
              </p:oleObj>
            </a:graphicData>
          </a:graphic>
        </p:graphicFrame>
      </p:grpSp>
      <p:sp>
        <p:nvSpPr>
          <p:cNvPr id="28" name="Rectangle 32"/>
          <p:cNvSpPr>
            <a:spLocks noChangeArrowheads="1"/>
          </p:cNvSpPr>
          <p:nvPr/>
        </p:nvSpPr>
        <p:spPr bwMode="auto">
          <a:xfrm>
            <a:off x="3878263" y="2387600"/>
            <a:ext cx="1368425" cy="1627188"/>
          </a:xfrm>
          <a:prstGeom prst="rect">
            <a:avLst/>
          </a:prstGeom>
          <a:solidFill>
            <a:srgbClr val="FFFF00">
              <a:alpha val="5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29" name="Line 4"/>
          <p:cNvSpPr>
            <a:spLocks noChangeShapeType="1"/>
          </p:cNvSpPr>
          <p:nvPr/>
        </p:nvSpPr>
        <p:spPr bwMode="auto">
          <a:xfrm>
            <a:off x="3049588" y="2782888"/>
            <a:ext cx="2895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24"/>
          <p:cNvSpPr>
            <a:spLocks noChangeShapeType="1"/>
          </p:cNvSpPr>
          <p:nvPr/>
        </p:nvSpPr>
        <p:spPr bwMode="auto">
          <a:xfrm flipV="1">
            <a:off x="3878263" y="2363788"/>
            <a:ext cx="0" cy="1676400"/>
          </a:xfrm>
          <a:prstGeom prst="line">
            <a:avLst/>
          </a:prstGeom>
          <a:noFill/>
          <a:ln w="3175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25"/>
          <p:cNvSpPr>
            <a:spLocks noChangeShapeType="1"/>
          </p:cNvSpPr>
          <p:nvPr/>
        </p:nvSpPr>
        <p:spPr bwMode="auto">
          <a:xfrm flipV="1">
            <a:off x="5249863" y="2363788"/>
            <a:ext cx="0" cy="1676400"/>
          </a:xfrm>
          <a:prstGeom prst="line">
            <a:avLst/>
          </a:prstGeom>
          <a:noFill/>
          <a:ln w="3175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289" name="Group 7"/>
          <p:cNvGrpSpPr>
            <a:grpSpLocks/>
          </p:cNvGrpSpPr>
          <p:nvPr/>
        </p:nvGrpSpPr>
        <p:grpSpPr bwMode="auto">
          <a:xfrm>
            <a:off x="3236913" y="1722438"/>
            <a:ext cx="2995612" cy="2089150"/>
            <a:chOff x="3216" y="1804"/>
            <a:chExt cx="1887" cy="1316"/>
          </a:xfrm>
        </p:grpSpPr>
        <p:sp>
          <p:nvSpPr>
            <p:cNvPr id="11292" name="Freeform 8"/>
            <p:cNvSpPr>
              <a:spLocks/>
            </p:cNvSpPr>
            <p:nvPr/>
          </p:nvSpPr>
          <p:spPr bwMode="auto">
            <a:xfrm>
              <a:off x="3216" y="2064"/>
              <a:ext cx="1632" cy="1056"/>
            </a:xfrm>
            <a:custGeom>
              <a:avLst/>
              <a:gdLst>
                <a:gd name="T0" fmla="*/ 0 w 1344"/>
                <a:gd name="T1" fmla="*/ 6465 h 960"/>
                <a:gd name="T2" fmla="*/ 4660 w 1344"/>
                <a:gd name="T3" fmla="*/ 5169 h 960"/>
                <a:gd name="T4" fmla="*/ 11650 w 1344"/>
                <a:gd name="T5" fmla="*/ 4201 h 960"/>
                <a:gd name="T6" fmla="*/ 27971 w 1344"/>
                <a:gd name="T7" fmla="*/ 2911 h 960"/>
                <a:gd name="T8" fmla="*/ 48962 w 1344"/>
                <a:gd name="T9" fmla="*/ 1619 h 960"/>
                <a:gd name="T10" fmla="*/ 65281 w 1344"/>
                <a:gd name="T11" fmla="*/ 0 h 9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44"/>
                <a:gd name="T19" fmla="*/ 0 h 960"/>
                <a:gd name="T20" fmla="*/ 1344 w 1344"/>
                <a:gd name="T21" fmla="*/ 960 h 96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44" h="960">
                  <a:moveTo>
                    <a:pt x="0" y="960"/>
                  </a:moveTo>
                  <a:cubicBezTo>
                    <a:pt x="28" y="892"/>
                    <a:pt x="56" y="824"/>
                    <a:pt x="96" y="768"/>
                  </a:cubicBezTo>
                  <a:cubicBezTo>
                    <a:pt x="136" y="712"/>
                    <a:pt x="160" y="680"/>
                    <a:pt x="240" y="624"/>
                  </a:cubicBezTo>
                  <a:cubicBezTo>
                    <a:pt x="320" y="568"/>
                    <a:pt x="448" y="496"/>
                    <a:pt x="576" y="432"/>
                  </a:cubicBezTo>
                  <a:cubicBezTo>
                    <a:pt x="704" y="368"/>
                    <a:pt x="880" y="312"/>
                    <a:pt x="1008" y="240"/>
                  </a:cubicBezTo>
                  <a:cubicBezTo>
                    <a:pt x="1136" y="168"/>
                    <a:pt x="1288" y="40"/>
                    <a:pt x="1344" y="0"/>
                  </a:cubicBezTo>
                </a:path>
              </a:pathLst>
            </a:custGeom>
            <a:noFill/>
            <a:ln w="381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楷体_GB2312"/>
                <a:cs typeface="楷体_GB2312"/>
              </a:endParaRPr>
            </a:p>
          </p:txBody>
        </p:sp>
        <p:graphicFrame>
          <p:nvGraphicFramePr>
            <p:cNvPr id="11274" name="Object 9"/>
            <p:cNvGraphicFramePr>
              <a:graphicFrameLocks noChangeAspect="1"/>
            </p:cNvGraphicFramePr>
            <p:nvPr/>
          </p:nvGraphicFramePr>
          <p:xfrm>
            <a:off x="4353" y="1804"/>
            <a:ext cx="750" cy="243"/>
          </p:xfrm>
          <a:graphic>
            <a:graphicData uri="http://schemas.openxmlformats.org/presentationml/2006/ole">
              <p:oleObj spid="_x0000_s11274" name="Equation" r:id="rId14" imgW="622080" imgH="203040" progId="Equation.DSMT4">
                <p:embed/>
              </p:oleObj>
            </a:graphicData>
          </a:graphic>
        </p:graphicFrame>
      </p:grpSp>
      <p:sp>
        <p:nvSpPr>
          <p:cNvPr id="26" name="Line 26"/>
          <p:cNvSpPr>
            <a:spLocks noChangeShapeType="1"/>
          </p:cNvSpPr>
          <p:nvPr/>
        </p:nvSpPr>
        <p:spPr bwMode="auto">
          <a:xfrm flipV="1">
            <a:off x="4564063" y="2820988"/>
            <a:ext cx="0" cy="12192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Oval 31"/>
          <p:cNvSpPr>
            <a:spLocks noChangeArrowheads="1"/>
          </p:cNvSpPr>
          <p:nvPr/>
        </p:nvSpPr>
        <p:spPr bwMode="auto">
          <a:xfrm>
            <a:off x="4532313" y="2763838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28" grpId="0" animBg="1"/>
      <p:bldP spid="29" grpId="0" animBg="1"/>
      <p:bldP spid="30" grpId="0" animBg="1"/>
      <p:bldP spid="31" grpId="0" animBg="1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8229600" cy="4473575"/>
          </a:xfrm>
        </p:spPr>
        <p:txBody>
          <a:bodyPr>
            <a:spAutoFit/>
          </a:bodyPr>
          <a:lstStyle/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注意：</a:t>
            </a:r>
            <a:r>
              <a:rPr lang="zh-CN" altLang="en-US" smtClean="0">
                <a:ea typeface="楷体_GB2312"/>
              </a:rPr>
              <a:t>函数极限的定义并没有给出求极限的方法，只给出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论证函数的极限为 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的方法，常称为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  <a:ea typeface="楷体_GB2312"/>
              </a:rPr>
              <a:t>e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 –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  <a:ea typeface="楷体_GB2312"/>
              </a:rPr>
              <a:t>d 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论证法</a:t>
            </a:r>
            <a:r>
              <a:rPr lang="zh-CN" altLang="en-US" smtClean="0">
                <a:ea typeface="楷体_GB2312"/>
              </a:rPr>
              <a:t>：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AutoNum type="arabicPeriod"/>
            </a:pPr>
            <a:r>
              <a:rPr lang="zh-CN" altLang="en-US" smtClean="0">
                <a:ea typeface="楷体_GB2312"/>
              </a:rPr>
              <a:t>对任意给定的正数</a:t>
            </a:r>
            <a:r>
              <a:rPr lang="en-US" altLang="zh-CN" i="1" smtClean="0">
                <a:latin typeface="Symbol" pitchFamily="18" charset="2"/>
                <a:ea typeface="楷体_GB2312"/>
              </a:rPr>
              <a:t>e </a:t>
            </a:r>
            <a:r>
              <a:rPr lang="zh-CN" altLang="en-US" smtClean="0">
                <a:ea typeface="楷体_GB2312"/>
              </a:rPr>
              <a:t>，将 </a:t>
            </a:r>
            <a:r>
              <a:rPr lang="en-US" altLang="zh-CN" i="1" smtClean="0">
                <a:ea typeface="楷体_GB2312"/>
              </a:rPr>
              <a:t>| f</a:t>
            </a:r>
            <a:r>
              <a:rPr lang="zh-CN" altLang="en-US" i="1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en-US" altLang="zh-CN" i="1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−</a:t>
            </a:r>
            <a:r>
              <a:rPr lang="en-US" altLang="zh-CN" i="1" smtClean="0">
                <a:ea typeface="楷体_GB2312"/>
              </a:rPr>
              <a:t> A </a:t>
            </a:r>
            <a:r>
              <a:rPr lang="en-US" altLang="zh-CN" smtClean="0">
                <a:ea typeface="楷体_GB2312"/>
              </a:rPr>
              <a:t>| </a:t>
            </a:r>
            <a:r>
              <a:rPr lang="zh-CN" altLang="en-US" smtClean="0">
                <a:ea typeface="楷体_GB2312"/>
              </a:rPr>
              <a:t>适当地放大，即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AutoNum type="arabicPeriod"/>
            </a:pPr>
            <a:endParaRPr lang="zh-CN" altLang="en-US" smtClean="0">
              <a:ea typeface="楷体_GB2312"/>
            </a:endParaRP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其中</a:t>
            </a:r>
            <a:r>
              <a:rPr lang="en-US" altLang="zh-CN" i="1" smtClean="0">
                <a:ea typeface="楷体_GB2312"/>
              </a:rPr>
              <a:t>C </a:t>
            </a:r>
            <a:r>
              <a:rPr lang="zh-CN" altLang="en-US" smtClean="0">
                <a:ea typeface="楷体_GB2312"/>
              </a:rPr>
              <a:t>表示一个正常数．</a:t>
            </a:r>
            <a:endParaRPr lang="en-US" altLang="zh-CN" smtClean="0">
              <a:ea typeface="楷体_GB2312"/>
            </a:endParaRP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AutoNum type="arabicPeriod" startAt="2"/>
            </a:pPr>
            <a:endParaRPr lang="zh-CN" altLang="en-US" smtClean="0">
              <a:ea typeface="楷体_GB2312"/>
            </a:endParaRP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AutoNum type="arabicPeriod" startAt="2"/>
            </a:pPr>
            <a:r>
              <a:rPr lang="zh-CN" altLang="en-US" smtClean="0">
                <a:ea typeface="楷体_GB2312"/>
              </a:rPr>
              <a:t>从上式中解得                                ，令                    ．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AutoNum type="arabicPeriod" startAt="2"/>
            </a:pPr>
            <a:endParaRPr lang="zh-CN" altLang="en-US" smtClean="0">
              <a:ea typeface="楷体_GB2312"/>
            </a:endParaRP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AutoNum type="arabicPeriod" startAt="2"/>
            </a:pPr>
            <a:r>
              <a:rPr lang="zh-CN" altLang="en-US" smtClean="0">
                <a:ea typeface="楷体_GB2312"/>
              </a:rPr>
              <a:t>用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e</a:t>
            </a:r>
            <a:r>
              <a:rPr lang="en-US" altLang="zh-CN" smtClean="0">
                <a:ea typeface="楷体_GB2312"/>
              </a:rPr>
              <a:t> –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d</a:t>
            </a:r>
            <a:r>
              <a:rPr lang="en-US" altLang="zh-CN" i="1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语言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顺述</a:t>
            </a:r>
            <a:r>
              <a:rPr lang="zh-CN" altLang="en-US" smtClean="0">
                <a:ea typeface="楷体_GB2312"/>
              </a:rPr>
              <a:t>结论．</a:t>
            </a:r>
          </a:p>
        </p:txBody>
      </p:sp>
      <p:sp>
        <p:nvSpPr>
          <p:cNvPr id="12295" name="标题 4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函数极限的应用</a:t>
            </a:r>
          </a:p>
        </p:txBody>
      </p:sp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2057400" y="2997200"/>
          <a:ext cx="5027613" cy="582613"/>
        </p:xfrm>
        <a:graphic>
          <a:graphicData uri="http://schemas.openxmlformats.org/presentationml/2006/ole">
            <p:oleObj spid="_x0000_s12290" name="Equation" r:id="rId4" imgW="2438280" imgH="291960" progId="Equation.DSMT4">
              <p:embed/>
            </p:oleObj>
          </a:graphicData>
        </a:graphic>
      </p:graphicFrame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2700338" y="4330700"/>
          <a:ext cx="2540000" cy="938213"/>
        </p:xfrm>
        <a:graphic>
          <a:graphicData uri="http://schemas.openxmlformats.org/presentationml/2006/ole">
            <p:oleObj spid="_x0000_s12291" name="Equation" r:id="rId5" imgW="1231560" imgH="469800" progId="Equation.DSMT4">
              <p:embed/>
            </p:oleObj>
          </a:graphicData>
        </a:graphic>
      </p:graphicFrame>
      <p:graphicFrame>
        <p:nvGraphicFramePr>
          <p:cNvPr id="12292" name="Object 8"/>
          <p:cNvGraphicFramePr>
            <a:graphicFrameLocks noChangeAspect="1"/>
          </p:cNvGraphicFramePr>
          <p:nvPr/>
        </p:nvGraphicFramePr>
        <p:xfrm>
          <a:off x="5983288" y="4330700"/>
          <a:ext cx="1597025" cy="938213"/>
        </p:xfrm>
        <a:graphic>
          <a:graphicData uri="http://schemas.openxmlformats.org/presentationml/2006/ole">
            <p:oleObj spid="_x0000_s12292" name="Equation" r:id="rId6" imgW="774360" imgH="469800" progId="Equation.DSMT4">
              <p:embed/>
            </p:oleObj>
          </a:graphicData>
        </a:graphic>
      </p:graphicFrame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5580063" y="4221163"/>
            <a:ext cx="2160587" cy="10795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27" name="流程图: 可选过程 26"/>
          <p:cNvSpPr>
            <a:spLocks noChangeArrowheads="1"/>
          </p:cNvSpPr>
          <p:nvPr/>
        </p:nvSpPr>
        <p:spPr bwMode="auto">
          <a:xfrm>
            <a:off x="4556125" y="5302250"/>
            <a:ext cx="4208463" cy="136207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54991" cmpd="thickThin" algn="ctr">
            <a:solidFill>
              <a:srgbClr val="00B05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zh-CN" altLang="en-US" sz="2400" b="1">
                <a:latin typeface="Times New Roman" pitchFamily="18" charset="0"/>
                <a:ea typeface="楷体_GB2312"/>
                <a:cs typeface="Times New Roman" pitchFamily="18" charset="0"/>
              </a:rPr>
              <a:t>有时为了使几个不等式同时成立，</a:t>
            </a:r>
            <a:r>
              <a:rPr lang="en-US" altLang="zh-CN" sz="2400" b="1" i="1">
                <a:latin typeface="Symbol" pitchFamily="18" charset="2"/>
                <a:ea typeface="楷体_GB2312"/>
                <a:cs typeface="Times New Roman" pitchFamily="18" charset="0"/>
              </a:rPr>
              <a:t>d</a:t>
            </a:r>
            <a:r>
              <a:rPr lang="en-US" altLang="zh-CN" sz="2400" b="1"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zh-CN" altLang="en-US" sz="2400" b="1">
                <a:latin typeface="Times New Roman" pitchFamily="18" charset="0"/>
                <a:ea typeface="楷体_GB2312"/>
                <a:cs typeface="Times New Roman" pitchFamily="18" charset="0"/>
              </a:rPr>
              <a:t>常常在几个常数中</a:t>
            </a:r>
          </a:p>
          <a:p>
            <a:r>
              <a:rPr lang="zh-CN" altLang="en-US" sz="2400" b="1">
                <a:latin typeface="Times New Roman" pitchFamily="18" charset="0"/>
                <a:ea typeface="楷体_GB2312"/>
                <a:cs typeface="Times New Roman" pitchFamily="18" charset="0"/>
              </a:rPr>
              <a:t> 取最小值．</a:t>
            </a:r>
            <a:endParaRPr lang="en-US" altLang="zh-CN" sz="2400">
              <a:solidFill>
                <a:srgbClr val="FFFFFF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4572000" y="500063"/>
          <a:ext cx="3159125" cy="1022350"/>
        </p:xfrm>
        <a:graphic>
          <a:graphicData uri="http://schemas.openxmlformats.org/presentationml/2006/ole">
            <p:oleObj spid="_x0000_s12293" name="Equation" r:id="rId7" imgW="901440" imgH="2919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8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64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5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例：</a:t>
            </a:r>
            <a:r>
              <a:rPr lang="zh-CN" altLang="en-US" smtClean="0">
                <a:ea typeface="楷体_GB2312"/>
              </a:rPr>
              <a:t>证明                        ．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（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P.29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例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4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）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例：</a:t>
            </a:r>
            <a:r>
              <a:rPr lang="zh-CN" altLang="en-US" smtClean="0">
                <a:ea typeface="楷体_GB2312"/>
              </a:rPr>
              <a:t>证明                    ．</a:t>
            </a:r>
          </a:p>
          <a:p>
            <a:pPr marL="566738" indent="-457200"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本例题说明：在对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| f</a:t>
            </a:r>
            <a:r>
              <a:rPr lang="zh-CN" altLang="en-US" i="1" smtClean="0">
                <a:solidFill>
                  <a:srgbClr val="FF0000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(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)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−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 A 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| 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放大的过程中，可以把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 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限制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在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x</a:t>
            </a:r>
            <a:r>
              <a:rPr lang="en-US" altLang="zh-CN" baseline="-25000" smtClean="0">
                <a:solidFill>
                  <a:srgbClr val="FF0000"/>
                </a:solidFill>
                <a:ea typeface="楷体_GB2312"/>
              </a:rPr>
              <a:t>0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 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的某个去心邻域中讨论．</a:t>
            </a:r>
            <a:endParaRPr lang="en-US" altLang="zh-CN" smtClean="0">
              <a:solidFill>
                <a:srgbClr val="FF0000"/>
              </a:solidFill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例：</a:t>
            </a:r>
            <a:r>
              <a:rPr lang="zh-CN" altLang="en-US" smtClean="0">
                <a:ea typeface="楷体_GB2312"/>
              </a:rPr>
              <a:t>当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&gt; 0</a:t>
            </a:r>
            <a:r>
              <a:rPr lang="zh-CN" altLang="en-US" smtClean="0">
                <a:ea typeface="楷体_GB2312"/>
              </a:rPr>
              <a:t> 时，证明                         ．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 （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P.29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例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5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）</a:t>
            </a: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endParaRPr lang="en-US" altLang="zh-CN" smtClean="0">
              <a:solidFill>
                <a:srgbClr val="FF0000"/>
              </a:solidFill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一般来说，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  <a:ea typeface="楷体_GB2312"/>
              </a:rPr>
              <a:t>e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 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越小，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  <a:ea typeface="楷体_GB2312"/>
              </a:rPr>
              <a:t>d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 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也越小；证明过程中的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  <a:ea typeface="楷体_GB2312"/>
              </a:rPr>
              <a:t>d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 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并非唯一．</a:t>
            </a:r>
            <a:endParaRPr lang="zh-CN" altLang="en-US" smtClean="0">
              <a:ea typeface="楷体_GB2312"/>
            </a:endParaRPr>
          </a:p>
        </p:txBody>
      </p:sp>
      <p:sp>
        <p:nvSpPr>
          <p:cNvPr id="13318" name="标题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例子</a:t>
            </a:r>
          </a:p>
        </p:txBody>
      </p:sp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1924050" y="1352550"/>
          <a:ext cx="1803400" cy="838200"/>
        </p:xfrm>
        <a:graphic>
          <a:graphicData uri="http://schemas.openxmlformats.org/presentationml/2006/ole">
            <p:oleObj spid="_x0000_s13314" name="Equation" r:id="rId3" imgW="901440" imgH="419040" progId="Equation.DSMT4">
              <p:embed/>
            </p:oleObj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3714750" y="4592638"/>
          <a:ext cx="1905000" cy="635000"/>
        </p:xfrm>
        <a:graphic>
          <a:graphicData uri="http://schemas.openxmlformats.org/presentationml/2006/ole">
            <p:oleObj spid="_x0000_s13315" name="Equation" r:id="rId4" imgW="952200" imgH="317160" progId="Equation.DSMT4">
              <p:embed/>
            </p:oleObj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1924050" y="2428875"/>
          <a:ext cx="1346200" cy="584200"/>
        </p:xfrm>
        <a:graphic>
          <a:graphicData uri="http://schemas.openxmlformats.org/presentationml/2006/ole">
            <p:oleObj spid="_x0000_s13316" name="Equation" r:id="rId5" imgW="672840" imgH="2919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内容占位符 5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例：</a:t>
            </a:r>
            <a:r>
              <a:rPr lang="zh-CN" altLang="en-US" smtClean="0">
                <a:ea typeface="楷体_GB2312"/>
              </a:rPr>
              <a:t>证明                    ．</a:t>
            </a:r>
          </a:p>
          <a:p>
            <a:pPr marL="566738" indent="-457200"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本例题说明：在对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| f</a:t>
            </a:r>
            <a:r>
              <a:rPr lang="zh-CN" altLang="en-US" i="1" smtClean="0">
                <a:solidFill>
                  <a:srgbClr val="FF0000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(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)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−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 A 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| 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放大的过程中，可以把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 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限制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在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x</a:t>
            </a:r>
            <a:r>
              <a:rPr lang="en-US" altLang="zh-CN" baseline="-25000" smtClean="0">
                <a:solidFill>
                  <a:srgbClr val="FF0000"/>
                </a:solidFill>
                <a:ea typeface="楷体_GB2312"/>
              </a:rPr>
              <a:t>0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 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的某个去心邻域中讨论．</a:t>
            </a:r>
            <a:endParaRPr lang="en-US" altLang="zh-CN" smtClean="0">
              <a:solidFill>
                <a:srgbClr val="FF0000"/>
              </a:solidFill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例：</a:t>
            </a:r>
            <a:r>
              <a:rPr lang="zh-CN" altLang="en-US" smtClean="0">
                <a:ea typeface="楷体_GB2312"/>
              </a:rPr>
              <a:t>当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&gt; 0</a:t>
            </a:r>
            <a:r>
              <a:rPr lang="zh-CN" altLang="en-US" smtClean="0">
                <a:ea typeface="楷体_GB2312"/>
              </a:rPr>
              <a:t> 时，证明                         ．</a:t>
            </a: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endParaRPr lang="en-US" altLang="zh-CN" smtClean="0">
              <a:solidFill>
                <a:srgbClr val="FF0000"/>
              </a:solidFill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一般来说，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  <a:ea typeface="楷体_GB2312"/>
              </a:rPr>
              <a:t>e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 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越小，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  <a:ea typeface="楷体_GB2312"/>
              </a:rPr>
              <a:t>d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 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也越小；证明过程中的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  <a:ea typeface="楷体_GB2312"/>
              </a:rPr>
              <a:t>d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 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并非唯一．</a:t>
            </a:r>
            <a:endParaRPr lang="zh-CN" altLang="en-US" smtClean="0">
              <a:ea typeface="楷体_GB2312"/>
            </a:endParaRPr>
          </a:p>
        </p:txBody>
      </p:sp>
      <p:sp>
        <p:nvSpPr>
          <p:cNvPr id="14341" name="标题 4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例子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3714750" y="3721100"/>
          <a:ext cx="1905000" cy="635000"/>
        </p:xfrm>
        <a:graphic>
          <a:graphicData uri="http://schemas.openxmlformats.org/presentationml/2006/ole">
            <p:oleObj spid="_x0000_s14338" name="Equation" r:id="rId3" imgW="952200" imgH="317160" progId="Equation.DSMT4">
              <p:embed/>
            </p:oleObj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1924050" y="1557338"/>
          <a:ext cx="1346200" cy="584200"/>
        </p:xfrm>
        <a:graphic>
          <a:graphicData uri="http://schemas.openxmlformats.org/presentationml/2006/ole">
            <p:oleObj spid="_x0000_s14339" name="Equation" r:id="rId4" imgW="672840" imgH="2919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z="4400" smtClean="0">
                <a:effectLst/>
                <a:ea typeface="楷体_GB2312"/>
              </a:rPr>
              <a:t>三、左、右极限</a:t>
            </a:r>
            <a:endParaRPr lang="en-US" altLang="zh-CN" smtClean="0">
              <a:effectLst/>
              <a:ea typeface="楷体_GB2312"/>
            </a:endParaRPr>
          </a:p>
        </p:txBody>
      </p:sp>
      <p:sp>
        <p:nvSpPr>
          <p:cNvPr id="11282" name="Rectangle 13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4524375"/>
          </a:xfrm>
        </p:spPr>
        <p:txBody>
          <a:bodyPr>
            <a:spAutoFit/>
          </a:bodyPr>
          <a:lstStyle/>
          <a:p>
            <a:pPr>
              <a:buSzPct val="100000"/>
              <a:buFont typeface="Wingdings 3" pitchFamily="18" charset="2"/>
              <a:buBlip>
                <a:blip r:embed="rId3"/>
              </a:buBlip>
            </a:pPr>
            <a:r>
              <a:rPr lang="en-US" altLang="zh-CN" smtClean="0">
                <a:ea typeface="楷体_GB2312"/>
              </a:rPr>
              <a:t>		</a:t>
            </a:r>
            <a:r>
              <a:rPr lang="zh-CN" altLang="en-US" smtClean="0">
                <a:ea typeface="楷体_GB2312"/>
              </a:rPr>
              <a:t>包括                                 两种情况．</a:t>
            </a:r>
            <a:endParaRPr lang="en-US" altLang="zh-CN" smtClean="0">
              <a:ea typeface="楷体_GB2312"/>
            </a:endParaRPr>
          </a:p>
          <a:p>
            <a:pPr>
              <a:buSzPct val="100000"/>
            </a:pPr>
            <a:r>
              <a:rPr lang="en-US" altLang="zh-CN" smtClean="0">
                <a:ea typeface="楷体_GB2312"/>
              </a:rPr>
              <a:t>			</a:t>
            </a:r>
            <a:r>
              <a:rPr lang="zh-CN" altLang="en-US" smtClean="0">
                <a:ea typeface="楷体_GB2312"/>
              </a:rPr>
              <a:t>左极限</a:t>
            </a:r>
            <a:endParaRPr lang="en-US" altLang="zh-CN" smtClean="0">
              <a:ea typeface="楷体_GB2312"/>
            </a:endParaRPr>
          </a:p>
          <a:p>
            <a:pPr>
              <a:buSzPct val="100000"/>
            </a:pPr>
            <a:r>
              <a:rPr lang="en-US" altLang="zh-CN" smtClean="0">
                <a:ea typeface="楷体_GB2312"/>
              </a:rPr>
              <a:t>			</a:t>
            </a:r>
            <a:r>
              <a:rPr lang="zh-CN" altLang="en-US" smtClean="0">
                <a:ea typeface="楷体_GB2312"/>
              </a:rPr>
              <a:t>右极限</a:t>
            </a:r>
            <a:endParaRPr lang="en-US" altLang="zh-CN" smtClean="0">
              <a:ea typeface="楷体_GB2312"/>
            </a:endParaRPr>
          </a:p>
          <a:p>
            <a:pPr>
              <a:buSzPct val="100000"/>
            </a:pPr>
            <a:endParaRPr lang="en-US" altLang="zh-CN" smtClean="0">
              <a:ea typeface="楷体_GB2312"/>
            </a:endParaRPr>
          </a:p>
          <a:p>
            <a:pPr>
              <a:buSzPct val="100000"/>
            </a:pPr>
            <a:endParaRPr lang="en-US" altLang="zh-CN" smtClean="0">
              <a:ea typeface="楷体_GB2312"/>
            </a:endParaRPr>
          </a:p>
          <a:p>
            <a:pPr>
              <a:buSzPct val="100000"/>
            </a:pPr>
            <a:endParaRPr lang="en-US" altLang="zh-CN" smtClean="0">
              <a:ea typeface="楷体_GB2312"/>
            </a:endParaRPr>
          </a:p>
          <a:p>
            <a:pPr>
              <a:buSzPct val="100000"/>
            </a:pPr>
            <a:endParaRPr lang="en-US" altLang="zh-CN" smtClean="0">
              <a:ea typeface="楷体_GB2312"/>
            </a:endParaRPr>
          </a:p>
          <a:p>
            <a:pPr>
              <a:buSzPct val="100000"/>
            </a:pPr>
            <a:endParaRPr lang="en-US" altLang="zh-CN" smtClean="0">
              <a:ea typeface="楷体_GB2312"/>
            </a:endParaRPr>
          </a:p>
          <a:p>
            <a:pPr>
              <a:buSzPct val="100000"/>
            </a:pPr>
            <a:endParaRPr lang="en-US" altLang="zh-CN" smtClean="0">
              <a:ea typeface="楷体_GB2312"/>
            </a:endParaRPr>
          </a:p>
          <a:p>
            <a:pPr>
              <a:buSzPct val="100000"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定理：                        </a:t>
            </a:r>
            <a:r>
              <a:rPr lang="zh-CN" altLang="en-US" smtClean="0">
                <a:ea typeface="楷体_GB2312"/>
              </a:rPr>
              <a:t>的充分必要条件是</a:t>
            </a:r>
            <a:endParaRPr lang="en-US" altLang="zh-CN" smtClean="0">
              <a:ea typeface="楷体_GB2312"/>
            </a:endParaRP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285875" y="1531938"/>
          <a:ext cx="990600" cy="457200"/>
        </p:xfrm>
        <a:graphic>
          <a:graphicData uri="http://schemas.openxmlformats.org/presentationml/2006/ole">
            <p:oleObj spid="_x0000_s15362" name="Equation" r:id="rId4" imgW="495000" imgH="228600" progId="Equation.DSMT4">
              <p:embed/>
            </p:oleObj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3122613" y="1500188"/>
          <a:ext cx="2235200" cy="482600"/>
        </p:xfrm>
        <a:graphic>
          <a:graphicData uri="http://schemas.openxmlformats.org/presentationml/2006/ole">
            <p:oleObj spid="_x0000_s15363" name="Equation" r:id="rId5" imgW="1117440" imgH="241200" progId="Equation.DSMT4">
              <p:embed/>
            </p:oleObj>
          </a:graphicData>
        </a:graphic>
      </p:graphicFrame>
      <p:grpSp>
        <p:nvGrpSpPr>
          <p:cNvPr id="10" name="Group 71"/>
          <p:cNvGrpSpPr>
            <a:grpSpLocks/>
          </p:cNvGrpSpPr>
          <p:nvPr/>
        </p:nvGrpSpPr>
        <p:grpSpPr bwMode="auto">
          <a:xfrm>
            <a:off x="457200" y="3011488"/>
            <a:ext cx="8229600" cy="2349500"/>
            <a:chOff x="288" y="1897"/>
            <a:chExt cx="5184" cy="1480"/>
          </a:xfrm>
        </p:grpSpPr>
        <p:sp>
          <p:nvSpPr>
            <p:cNvPr id="15404" name="Rectangle 20"/>
            <p:cNvSpPr>
              <a:spLocks noChangeArrowheads="1"/>
            </p:cNvSpPr>
            <p:nvPr/>
          </p:nvSpPr>
          <p:spPr bwMode="auto">
            <a:xfrm>
              <a:off x="288" y="1897"/>
              <a:ext cx="1095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2400" b="1">
                  <a:solidFill>
                    <a:srgbClr val="0000FF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记号</a:t>
              </a:r>
            </a:p>
          </p:txBody>
        </p:sp>
        <p:sp>
          <p:nvSpPr>
            <p:cNvPr id="15405" name="Rectangle 21"/>
            <p:cNvSpPr>
              <a:spLocks noChangeArrowheads="1"/>
            </p:cNvSpPr>
            <p:nvPr/>
          </p:nvSpPr>
          <p:spPr bwMode="auto">
            <a:xfrm>
              <a:off x="1383" y="1897"/>
              <a:ext cx="4089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2400" b="1">
                  <a:solidFill>
                    <a:srgbClr val="0000FF"/>
                  </a:solidFill>
                  <a:latin typeface="Symbol" pitchFamily="18" charset="2"/>
                  <a:ea typeface="楷体_GB2312"/>
                  <a:cs typeface="Times New Roman" pitchFamily="18" charset="0"/>
                </a:rPr>
                <a:t>定义</a:t>
              </a:r>
            </a:p>
          </p:txBody>
        </p:sp>
        <p:sp>
          <p:nvSpPr>
            <p:cNvPr id="15406" name="Rectangle 24"/>
            <p:cNvSpPr>
              <a:spLocks noChangeArrowheads="1"/>
            </p:cNvSpPr>
            <p:nvPr/>
          </p:nvSpPr>
          <p:spPr bwMode="auto">
            <a:xfrm>
              <a:off x="288" y="2267"/>
              <a:ext cx="1095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 sz="2400" b="1">
                <a:latin typeface="Times New Roman" pitchFamily="18" charset="0"/>
                <a:ea typeface="楷体_GB2312"/>
                <a:cs typeface="Times New Roman" pitchFamily="18" charset="0"/>
              </a:endParaRPr>
            </a:p>
          </p:txBody>
        </p:sp>
        <p:sp>
          <p:nvSpPr>
            <p:cNvPr id="15407" name="Rectangle 25"/>
            <p:cNvSpPr>
              <a:spLocks noChangeArrowheads="1"/>
            </p:cNvSpPr>
            <p:nvPr/>
          </p:nvSpPr>
          <p:spPr bwMode="auto">
            <a:xfrm>
              <a:off x="1383" y="2267"/>
              <a:ext cx="1317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 sz="2400" b="1">
                <a:latin typeface="Times New Roman" pitchFamily="18" charset="0"/>
                <a:ea typeface="楷体_GB2312"/>
                <a:cs typeface="Times New Roman" pitchFamily="18" charset="0"/>
              </a:endParaRPr>
            </a:p>
          </p:txBody>
        </p:sp>
        <p:sp>
          <p:nvSpPr>
            <p:cNvPr id="15408" name="Rectangle 28"/>
            <p:cNvSpPr>
              <a:spLocks noChangeArrowheads="1"/>
            </p:cNvSpPr>
            <p:nvPr/>
          </p:nvSpPr>
          <p:spPr bwMode="auto">
            <a:xfrm>
              <a:off x="288" y="2637"/>
              <a:ext cx="1095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 sz="2400" b="1">
                <a:latin typeface="Times New Roman" pitchFamily="18" charset="0"/>
                <a:ea typeface="楷体_GB2312"/>
                <a:cs typeface="Times New Roman" pitchFamily="18" charset="0"/>
              </a:endParaRPr>
            </a:p>
          </p:txBody>
        </p:sp>
        <p:sp>
          <p:nvSpPr>
            <p:cNvPr id="15409" name="Rectangle 29"/>
            <p:cNvSpPr>
              <a:spLocks noChangeArrowheads="1"/>
            </p:cNvSpPr>
            <p:nvPr/>
          </p:nvSpPr>
          <p:spPr bwMode="auto">
            <a:xfrm>
              <a:off x="1383" y="2637"/>
              <a:ext cx="1317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 sz="2400" b="1">
                <a:latin typeface="Times New Roman" pitchFamily="18" charset="0"/>
                <a:ea typeface="楷体_GB2312"/>
                <a:cs typeface="Times New Roman" pitchFamily="18" charset="0"/>
              </a:endParaRPr>
            </a:p>
          </p:txBody>
        </p:sp>
        <p:sp>
          <p:nvSpPr>
            <p:cNvPr id="15410" name="Rectangle 32"/>
            <p:cNvSpPr>
              <a:spLocks noChangeArrowheads="1"/>
            </p:cNvSpPr>
            <p:nvPr/>
          </p:nvSpPr>
          <p:spPr bwMode="auto">
            <a:xfrm>
              <a:off x="288" y="3007"/>
              <a:ext cx="1095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 sz="2400" b="1">
                <a:latin typeface="Times New Roman" pitchFamily="18" charset="0"/>
                <a:ea typeface="楷体_GB2312"/>
                <a:cs typeface="Times New Roman" pitchFamily="18" charset="0"/>
              </a:endParaRPr>
            </a:p>
          </p:txBody>
        </p:sp>
        <p:sp>
          <p:nvSpPr>
            <p:cNvPr id="15411" name="Rectangle 33"/>
            <p:cNvSpPr>
              <a:spLocks noChangeArrowheads="1"/>
            </p:cNvSpPr>
            <p:nvPr/>
          </p:nvSpPr>
          <p:spPr bwMode="auto">
            <a:xfrm>
              <a:off x="1383" y="3007"/>
              <a:ext cx="1317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 sz="2400" b="1">
                <a:latin typeface="Times New Roman" pitchFamily="18" charset="0"/>
                <a:ea typeface="楷体_GB2312"/>
                <a:cs typeface="Times New Roman" pitchFamily="18" charset="0"/>
              </a:endParaRPr>
            </a:p>
          </p:txBody>
        </p:sp>
        <p:sp>
          <p:nvSpPr>
            <p:cNvPr id="15412" name="Line 36"/>
            <p:cNvSpPr>
              <a:spLocks noChangeShapeType="1"/>
            </p:cNvSpPr>
            <p:nvPr/>
          </p:nvSpPr>
          <p:spPr bwMode="auto">
            <a:xfrm>
              <a:off x="1383" y="1897"/>
              <a:ext cx="0" cy="148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3" name="Line 39"/>
            <p:cNvSpPr>
              <a:spLocks noChangeShapeType="1"/>
            </p:cNvSpPr>
            <p:nvPr/>
          </p:nvSpPr>
          <p:spPr bwMode="auto">
            <a:xfrm>
              <a:off x="288" y="2267"/>
              <a:ext cx="5184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4" name="Line 40"/>
            <p:cNvSpPr>
              <a:spLocks noChangeShapeType="1"/>
            </p:cNvSpPr>
            <p:nvPr/>
          </p:nvSpPr>
          <p:spPr bwMode="auto">
            <a:xfrm>
              <a:off x="288" y="2637"/>
              <a:ext cx="5184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5" name="Line 41"/>
            <p:cNvSpPr>
              <a:spLocks noChangeShapeType="1"/>
            </p:cNvSpPr>
            <p:nvPr/>
          </p:nvSpPr>
          <p:spPr bwMode="auto">
            <a:xfrm>
              <a:off x="288" y="3007"/>
              <a:ext cx="5184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6" name="Line 42"/>
            <p:cNvSpPr>
              <a:spLocks noChangeShapeType="1"/>
            </p:cNvSpPr>
            <p:nvPr/>
          </p:nvSpPr>
          <p:spPr bwMode="auto">
            <a:xfrm>
              <a:off x="288" y="1897"/>
              <a:ext cx="0" cy="148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7" name="Line 43"/>
            <p:cNvSpPr>
              <a:spLocks noChangeShapeType="1"/>
            </p:cNvSpPr>
            <p:nvPr/>
          </p:nvSpPr>
          <p:spPr bwMode="auto">
            <a:xfrm>
              <a:off x="5472" y="1897"/>
              <a:ext cx="0" cy="148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8" name="Line 44"/>
            <p:cNvSpPr>
              <a:spLocks noChangeShapeType="1"/>
            </p:cNvSpPr>
            <p:nvPr/>
          </p:nvSpPr>
          <p:spPr bwMode="auto">
            <a:xfrm>
              <a:off x="288" y="1897"/>
              <a:ext cx="5184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19" name="Line 45"/>
            <p:cNvSpPr>
              <a:spLocks noChangeShapeType="1"/>
            </p:cNvSpPr>
            <p:nvPr/>
          </p:nvSpPr>
          <p:spPr bwMode="auto">
            <a:xfrm>
              <a:off x="288" y="3377"/>
              <a:ext cx="5184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6" name="Object 17"/>
          <p:cNvGraphicFramePr>
            <a:graphicFrameLocks noChangeAspect="1"/>
          </p:cNvGraphicFramePr>
          <p:nvPr/>
        </p:nvGraphicFramePr>
        <p:xfrm>
          <a:off x="1260475" y="1928813"/>
          <a:ext cx="1041400" cy="482600"/>
        </p:xfrm>
        <a:graphic>
          <a:graphicData uri="http://schemas.openxmlformats.org/presentationml/2006/ole">
            <p:oleObj spid="_x0000_s15364" name="Equation" r:id="rId6" imgW="520560" imgH="241200" progId="Equation.DSMT4">
              <p:embed/>
            </p:oleObj>
          </a:graphicData>
        </a:graphic>
      </p:graphicFrame>
      <p:graphicFrame>
        <p:nvGraphicFramePr>
          <p:cNvPr id="7" name="Object 18"/>
          <p:cNvGraphicFramePr>
            <a:graphicFrameLocks noChangeAspect="1"/>
          </p:cNvGraphicFramePr>
          <p:nvPr/>
        </p:nvGraphicFramePr>
        <p:xfrm>
          <a:off x="1260475" y="2357438"/>
          <a:ext cx="1041400" cy="482600"/>
        </p:xfrm>
        <a:graphic>
          <a:graphicData uri="http://schemas.openxmlformats.org/presentationml/2006/ole">
            <p:oleObj spid="_x0000_s15365" name="Equation" r:id="rId7" imgW="520560" imgH="241200" progId="Equation.DSMT4">
              <p:embed/>
            </p:oleObj>
          </a:graphicData>
        </a:graphic>
      </p:graphicFrame>
      <p:sp>
        <p:nvSpPr>
          <p:cNvPr id="30" name="右箭头 29"/>
          <p:cNvSpPr/>
          <p:nvPr/>
        </p:nvSpPr>
        <p:spPr>
          <a:xfrm>
            <a:off x="2428875" y="2062163"/>
            <a:ext cx="714375" cy="214312"/>
          </a:xfrm>
          <a:prstGeom prst="rightArrow">
            <a:avLst/>
          </a:prstGeom>
          <a:ln w="285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>
            <a:off x="2428875" y="2490788"/>
            <a:ext cx="714375" cy="214312"/>
          </a:xfrm>
          <a:prstGeom prst="rightArrow">
            <a:avLst/>
          </a:prstGeom>
          <a:ln w="285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8" name="Object 19"/>
          <p:cNvGraphicFramePr>
            <a:graphicFrameLocks noChangeAspect="1"/>
          </p:cNvGraphicFramePr>
          <p:nvPr/>
        </p:nvGraphicFramePr>
        <p:xfrm>
          <a:off x="1546225" y="5516563"/>
          <a:ext cx="1803400" cy="584200"/>
        </p:xfrm>
        <a:graphic>
          <a:graphicData uri="http://schemas.openxmlformats.org/presentationml/2006/ole">
            <p:oleObj spid="_x0000_s15366" name="Equation" r:id="rId8" imgW="901440" imgH="291960" progId="Equation.DSMT4">
              <p:embed/>
            </p:oleObj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2870200" y="5962650"/>
          <a:ext cx="3403600" cy="609600"/>
        </p:xfrm>
        <a:graphic>
          <a:graphicData uri="http://schemas.openxmlformats.org/presentationml/2006/ole">
            <p:oleObj spid="_x0000_s15367" name="Equation" r:id="rId9" imgW="1701720" imgH="304560" progId="Equation.DSMT4">
              <p:embed/>
            </p:oleObj>
          </a:graphicData>
        </a:graphic>
      </p:graphicFrame>
      <p:sp>
        <p:nvSpPr>
          <p:cNvPr id="11266" name="Rectangle 93"/>
          <p:cNvSpPr>
            <a:spLocks noChangeArrowheads="1"/>
          </p:cNvSpPr>
          <p:nvPr/>
        </p:nvSpPr>
        <p:spPr bwMode="auto">
          <a:xfrm>
            <a:off x="6732588" y="3573463"/>
            <a:ext cx="19716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|</a:t>
            </a:r>
            <a:r>
              <a:rPr lang="en-US" altLang="zh-CN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f</a:t>
            </a:r>
            <a:r>
              <a:rPr lang="zh-CN" altLang="en-US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(</a:t>
            </a:r>
            <a:r>
              <a:rPr lang="en-US" altLang="zh-CN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x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)</a:t>
            </a:r>
            <a:r>
              <a:rPr lang="en-US" altLang="zh-CN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−</a:t>
            </a:r>
            <a:r>
              <a:rPr lang="en-US" altLang="zh-CN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A 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| &lt; </a:t>
            </a:r>
            <a:r>
              <a:rPr lang="en-US" altLang="zh-CN" sz="2200" b="1" i="1">
                <a:solidFill>
                  <a:srgbClr val="000000"/>
                </a:solidFill>
                <a:latin typeface="Symbol" pitchFamily="18" charset="2"/>
                <a:ea typeface="楷体_GB2312"/>
                <a:cs typeface="Times New Roman" pitchFamily="18" charset="0"/>
              </a:rPr>
              <a:t>e 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.</a:t>
            </a:r>
            <a:r>
              <a:rPr lang="en-US" altLang="zh-CN" sz="2200" b="1" i="1">
                <a:solidFill>
                  <a:srgbClr val="000000"/>
                </a:solidFill>
                <a:latin typeface="Symbol" pitchFamily="18" charset="2"/>
                <a:ea typeface="楷体_GB2312"/>
                <a:cs typeface="Times New Roman" pitchFamily="18" charset="0"/>
              </a:rPr>
              <a:t> </a:t>
            </a:r>
            <a:endParaRPr lang="en-US" altLang="zh-CN" sz="2200" b="1"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graphicFrame>
        <p:nvGraphicFramePr>
          <p:cNvPr id="83973" name="Object 6"/>
          <p:cNvGraphicFramePr>
            <a:graphicFrameLocks noChangeAspect="1"/>
          </p:cNvGraphicFramePr>
          <p:nvPr/>
        </p:nvGraphicFramePr>
        <p:xfrm>
          <a:off x="514350" y="3681413"/>
          <a:ext cx="1622425" cy="525462"/>
        </p:xfrm>
        <a:graphic>
          <a:graphicData uri="http://schemas.openxmlformats.org/presentationml/2006/ole">
            <p:oleObj spid="_x0000_s15368" name="Equation" r:id="rId10" imgW="901440" imgH="291960" progId="Equation.DSMT4">
              <p:embed/>
            </p:oleObj>
          </a:graphicData>
        </a:graphic>
      </p:graphicFrame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500063" y="4249738"/>
          <a:ext cx="1652587" cy="550862"/>
        </p:xfrm>
        <a:graphic>
          <a:graphicData uri="http://schemas.openxmlformats.org/presentationml/2006/ole">
            <p:oleObj spid="_x0000_s15369" name="Equation" r:id="rId11" imgW="914400" imgH="304560" progId="Equation.DSMT4">
              <p:embed/>
            </p:oleObj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500063" y="4843463"/>
          <a:ext cx="1652587" cy="550862"/>
        </p:xfrm>
        <a:graphic>
          <a:graphicData uri="http://schemas.openxmlformats.org/presentationml/2006/ole">
            <p:oleObj spid="_x0000_s15370" name="Equation" r:id="rId12" imgW="914400" imgH="304560" progId="Equation.DSMT4">
              <p:embed/>
            </p:oleObj>
          </a:graphicData>
        </a:graphic>
      </p:graphicFrame>
      <p:graphicFrame>
        <p:nvGraphicFramePr>
          <p:cNvPr id="19" name="Object 99"/>
          <p:cNvGraphicFramePr>
            <a:graphicFrameLocks noChangeAspect="1"/>
          </p:cNvGraphicFramePr>
          <p:nvPr/>
        </p:nvGraphicFramePr>
        <p:xfrm>
          <a:off x="2254250" y="3706813"/>
          <a:ext cx="915988" cy="320675"/>
        </p:xfrm>
        <a:graphic>
          <a:graphicData uri="http://schemas.openxmlformats.org/presentationml/2006/ole">
            <p:oleObj spid="_x0000_s15371" name="Equation" r:id="rId13" imgW="507960" imgH="177480" progId="Equation.DSMT4">
              <p:embed/>
            </p:oleObj>
          </a:graphicData>
        </a:graphic>
      </p:graphicFrame>
      <p:graphicFrame>
        <p:nvGraphicFramePr>
          <p:cNvPr id="20" name="Object 10"/>
          <p:cNvGraphicFramePr>
            <a:graphicFrameLocks noChangeAspect="1"/>
          </p:cNvGraphicFramePr>
          <p:nvPr/>
        </p:nvGraphicFramePr>
        <p:xfrm>
          <a:off x="2254250" y="4281488"/>
          <a:ext cx="915988" cy="320675"/>
        </p:xfrm>
        <a:graphic>
          <a:graphicData uri="http://schemas.openxmlformats.org/presentationml/2006/ole">
            <p:oleObj spid="_x0000_s15372" name="Equation" r:id="rId14" imgW="507960" imgH="177480" progId="Equation.DSMT4">
              <p:embed/>
            </p:oleObj>
          </a:graphicData>
        </a:graphic>
      </p:graphicFrame>
      <p:graphicFrame>
        <p:nvGraphicFramePr>
          <p:cNvPr id="21" name="Object 11"/>
          <p:cNvGraphicFramePr>
            <a:graphicFrameLocks noChangeAspect="1"/>
          </p:cNvGraphicFramePr>
          <p:nvPr/>
        </p:nvGraphicFramePr>
        <p:xfrm>
          <a:off x="2254250" y="4868863"/>
          <a:ext cx="915988" cy="320675"/>
        </p:xfrm>
        <a:graphic>
          <a:graphicData uri="http://schemas.openxmlformats.org/presentationml/2006/ole">
            <p:oleObj spid="_x0000_s15373" name="Equation" r:id="rId15" imgW="507960" imgH="177480" progId="Equation.DSMT4">
              <p:embed/>
            </p:oleObj>
          </a:graphicData>
        </a:graphic>
      </p:graphicFrame>
      <p:grpSp>
        <p:nvGrpSpPr>
          <p:cNvPr id="11" name="Group 102"/>
          <p:cNvGrpSpPr>
            <a:grpSpLocks/>
          </p:cNvGrpSpPr>
          <p:nvPr/>
        </p:nvGrpSpPr>
        <p:grpSpPr bwMode="auto">
          <a:xfrm>
            <a:off x="4140200" y="3652838"/>
            <a:ext cx="2843213" cy="476250"/>
            <a:chOff x="2608" y="2317"/>
            <a:chExt cx="1791" cy="300"/>
          </a:xfrm>
        </p:grpSpPr>
        <p:sp>
          <p:nvSpPr>
            <p:cNvPr id="15403" name="Rectangle 103"/>
            <p:cNvSpPr>
              <a:spLocks noChangeArrowheads="1"/>
            </p:cNvSpPr>
            <p:nvPr/>
          </p:nvSpPr>
          <p:spPr bwMode="auto">
            <a:xfrm>
              <a:off x="2608" y="2317"/>
              <a:ext cx="179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200" b="1">
                  <a:latin typeface="Times New Roman" pitchFamily="18" charset="0"/>
                  <a:ea typeface="楷体_GB2312"/>
                  <a:cs typeface="Times New Roman" pitchFamily="18" charset="0"/>
                </a:rPr>
                <a:t>当                          时，</a:t>
              </a:r>
            </a:p>
          </p:txBody>
        </p:sp>
        <p:graphicFrame>
          <p:nvGraphicFramePr>
            <p:cNvPr id="22" name="Object 14"/>
            <p:cNvGraphicFramePr>
              <a:graphicFrameLocks noChangeAspect="1"/>
            </p:cNvGraphicFramePr>
            <p:nvPr/>
          </p:nvGraphicFramePr>
          <p:xfrm>
            <a:off x="2846" y="2329"/>
            <a:ext cx="1094" cy="288"/>
          </p:xfrm>
          <a:graphic>
            <a:graphicData uri="http://schemas.openxmlformats.org/presentationml/2006/ole">
              <p:oleObj spid="_x0000_s15379" name="Equation" r:id="rId16" imgW="965160" imgH="253800" progId="Equation.DSMT4">
                <p:embed/>
              </p:oleObj>
            </a:graphicData>
          </a:graphic>
        </p:graphicFrame>
      </p:grpSp>
      <p:graphicFrame>
        <p:nvGraphicFramePr>
          <p:cNvPr id="11272" name="Object 111"/>
          <p:cNvGraphicFramePr>
            <a:graphicFrameLocks noChangeAspect="1"/>
          </p:cNvGraphicFramePr>
          <p:nvPr/>
        </p:nvGraphicFramePr>
        <p:xfrm>
          <a:off x="3238500" y="3706813"/>
          <a:ext cx="892175" cy="320675"/>
        </p:xfrm>
        <a:graphic>
          <a:graphicData uri="http://schemas.openxmlformats.org/presentationml/2006/ole">
            <p:oleObj spid="_x0000_s15374" name="Equation" r:id="rId17" imgW="495000" imgH="177480" progId="Equation.DSMT4">
              <p:embed/>
            </p:oleObj>
          </a:graphicData>
        </a:graphic>
      </p:graphicFrame>
      <p:graphicFrame>
        <p:nvGraphicFramePr>
          <p:cNvPr id="11273" name="Object 112"/>
          <p:cNvGraphicFramePr>
            <a:graphicFrameLocks noChangeAspect="1"/>
          </p:cNvGraphicFramePr>
          <p:nvPr/>
        </p:nvGraphicFramePr>
        <p:xfrm>
          <a:off x="3238500" y="4281488"/>
          <a:ext cx="892175" cy="320675"/>
        </p:xfrm>
        <a:graphic>
          <a:graphicData uri="http://schemas.openxmlformats.org/presentationml/2006/ole">
            <p:oleObj spid="_x0000_s15375" name="Equation" r:id="rId18" imgW="495000" imgH="177480" progId="Equation.DSMT4">
              <p:embed/>
            </p:oleObj>
          </a:graphicData>
        </a:graphic>
      </p:graphicFrame>
      <p:graphicFrame>
        <p:nvGraphicFramePr>
          <p:cNvPr id="11274" name="Object 113"/>
          <p:cNvGraphicFramePr>
            <a:graphicFrameLocks noChangeAspect="1"/>
          </p:cNvGraphicFramePr>
          <p:nvPr/>
        </p:nvGraphicFramePr>
        <p:xfrm>
          <a:off x="3222625" y="4868863"/>
          <a:ext cx="893763" cy="320675"/>
        </p:xfrm>
        <a:graphic>
          <a:graphicData uri="http://schemas.openxmlformats.org/presentationml/2006/ole">
            <p:oleObj spid="_x0000_s15376" name="Equation" r:id="rId19" imgW="495000" imgH="177480" progId="Equation.DSMT4">
              <p:embed/>
            </p:oleObj>
          </a:graphicData>
        </a:graphic>
      </p:graphicFrame>
      <p:grpSp>
        <p:nvGrpSpPr>
          <p:cNvPr id="64" name="Group 105"/>
          <p:cNvGrpSpPr>
            <a:grpSpLocks/>
          </p:cNvGrpSpPr>
          <p:nvPr/>
        </p:nvGrpSpPr>
        <p:grpSpPr bwMode="auto">
          <a:xfrm>
            <a:off x="4140200" y="4227513"/>
            <a:ext cx="2843213" cy="465137"/>
            <a:chOff x="2608" y="2687"/>
            <a:chExt cx="1791" cy="293"/>
          </a:xfrm>
          <a:noFill/>
        </p:grpSpPr>
        <p:sp>
          <p:nvSpPr>
            <p:cNvPr id="51" name="Rectangle 106"/>
            <p:cNvSpPr>
              <a:spLocks noChangeArrowheads="1"/>
            </p:cNvSpPr>
            <p:nvPr/>
          </p:nvSpPr>
          <p:spPr bwMode="auto">
            <a:xfrm>
              <a:off x="2608" y="2687"/>
              <a:ext cx="1791" cy="26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>
                <a:defRPr/>
              </a:pPr>
              <a:r>
                <a:rPr lang="zh-CN" altLang="en-US" sz="2200" b="1"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当                          时，</a:t>
              </a:r>
              <a:endParaRPr lang="zh-CN" altLang="en-US" sz="22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  <p:graphicFrame>
          <p:nvGraphicFramePr>
            <p:cNvPr id="23" name="Object 50"/>
            <p:cNvGraphicFramePr>
              <a:graphicFrameLocks noChangeAspect="1"/>
            </p:cNvGraphicFramePr>
            <p:nvPr/>
          </p:nvGraphicFramePr>
          <p:xfrm>
            <a:off x="2852" y="2720"/>
            <a:ext cx="1109" cy="260"/>
          </p:xfrm>
          <a:graphic>
            <a:graphicData uri="http://schemas.openxmlformats.org/presentationml/2006/ole">
              <p:oleObj spid="_x0000_s15378" name="Equation" r:id="rId20" imgW="977760" imgH="228600" progId="Equation.DSMT4">
                <p:embed/>
              </p:oleObj>
            </a:graphicData>
          </a:graphic>
        </p:graphicFrame>
      </p:grpSp>
      <p:grpSp>
        <p:nvGrpSpPr>
          <p:cNvPr id="13" name="Group 108"/>
          <p:cNvGrpSpPr>
            <a:grpSpLocks/>
          </p:cNvGrpSpPr>
          <p:nvPr/>
        </p:nvGrpSpPr>
        <p:grpSpPr bwMode="auto">
          <a:xfrm>
            <a:off x="4140200" y="4814888"/>
            <a:ext cx="2843213" cy="471487"/>
            <a:chOff x="2608" y="3057"/>
            <a:chExt cx="1791" cy="297"/>
          </a:xfrm>
        </p:grpSpPr>
        <p:sp>
          <p:nvSpPr>
            <p:cNvPr id="15401" name="Rectangle 109"/>
            <p:cNvSpPr>
              <a:spLocks noChangeArrowheads="1"/>
            </p:cNvSpPr>
            <p:nvPr/>
          </p:nvSpPr>
          <p:spPr bwMode="auto">
            <a:xfrm>
              <a:off x="2608" y="3057"/>
              <a:ext cx="179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200" b="1">
                  <a:latin typeface="Times New Roman" pitchFamily="18" charset="0"/>
                  <a:ea typeface="楷体_GB2312"/>
                  <a:cs typeface="Times New Roman" pitchFamily="18" charset="0"/>
                </a:rPr>
                <a:t>当                          时，</a:t>
              </a:r>
            </a:p>
          </p:txBody>
        </p:sp>
        <p:graphicFrame>
          <p:nvGraphicFramePr>
            <p:cNvPr id="24" name="Object 51"/>
            <p:cNvGraphicFramePr>
              <a:graphicFrameLocks noChangeAspect="1"/>
            </p:cNvGraphicFramePr>
            <p:nvPr/>
          </p:nvGraphicFramePr>
          <p:xfrm>
            <a:off x="2846" y="3094"/>
            <a:ext cx="1123" cy="260"/>
          </p:xfrm>
          <a:graphic>
            <a:graphicData uri="http://schemas.openxmlformats.org/presentationml/2006/ole">
              <p:oleObj spid="_x0000_s15377" name="Equation" r:id="rId21" imgW="990360" imgH="228600" progId="Equation.DSMT4">
                <p:embed/>
              </p:oleObj>
            </a:graphicData>
          </a:graphic>
        </p:graphicFrame>
      </p:grpSp>
      <p:sp>
        <p:nvSpPr>
          <p:cNvPr id="11268" name="Rectangle 95"/>
          <p:cNvSpPr>
            <a:spLocks noChangeArrowheads="1"/>
          </p:cNvSpPr>
          <p:nvPr/>
        </p:nvSpPr>
        <p:spPr bwMode="auto">
          <a:xfrm>
            <a:off x="6732588" y="4735513"/>
            <a:ext cx="19716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|</a:t>
            </a:r>
            <a:r>
              <a:rPr lang="en-US" altLang="zh-CN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f</a:t>
            </a:r>
            <a:r>
              <a:rPr lang="zh-CN" altLang="en-US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(</a:t>
            </a:r>
            <a:r>
              <a:rPr lang="en-US" altLang="zh-CN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x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)</a:t>
            </a:r>
            <a:r>
              <a:rPr lang="en-US" altLang="zh-CN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−</a:t>
            </a:r>
            <a:r>
              <a:rPr lang="en-US" altLang="zh-CN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A 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| &lt; </a:t>
            </a:r>
            <a:r>
              <a:rPr lang="en-US" altLang="zh-CN" sz="2200" b="1" i="1">
                <a:solidFill>
                  <a:srgbClr val="000000"/>
                </a:solidFill>
                <a:latin typeface="Symbol" pitchFamily="18" charset="2"/>
                <a:ea typeface="楷体_GB2312"/>
                <a:cs typeface="Times New Roman" pitchFamily="18" charset="0"/>
              </a:rPr>
              <a:t>e 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.</a:t>
            </a:r>
            <a:endParaRPr lang="zh-CN" altLang="en-US" sz="2200" b="1">
              <a:solidFill>
                <a:srgbClr val="000000"/>
              </a:solidFill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sp>
        <p:nvSpPr>
          <p:cNvPr id="11267" name="Rectangle 94"/>
          <p:cNvSpPr>
            <a:spLocks noChangeArrowheads="1"/>
          </p:cNvSpPr>
          <p:nvPr/>
        </p:nvSpPr>
        <p:spPr bwMode="auto">
          <a:xfrm>
            <a:off x="6732588" y="4148138"/>
            <a:ext cx="197167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|</a:t>
            </a:r>
            <a:r>
              <a:rPr lang="en-US" altLang="zh-CN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f</a:t>
            </a:r>
            <a:r>
              <a:rPr lang="zh-CN" altLang="en-US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(</a:t>
            </a:r>
            <a:r>
              <a:rPr lang="en-US" altLang="zh-CN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x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)</a:t>
            </a:r>
            <a:r>
              <a:rPr lang="en-US" altLang="zh-CN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−</a:t>
            </a:r>
            <a:r>
              <a:rPr lang="en-US" altLang="zh-CN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A 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| &lt; </a:t>
            </a:r>
            <a:r>
              <a:rPr lang="en-US" altLang="zh-CN" sz="2200" b="1" i="1">
                <a:solidFill>
                  <a:srgbClr val="000000"/>
                </a:solidFill>
                <a:latin typeface="Symbol" pitchFamily="18" charset="2"/>
                <a:ea typeface="楷体_GB2312"/>
                <a:cs typeface="Times New Roman" pitchFamily="18" charset="0"/>
              </a:rPr>
              <a:t>e 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.</a:t>
            </a:r>
            <a:endParaRPr lang="zh-CN" altLang="en-US" sz="2200" b="1">
              <a:solidFill>
                <a:srgbClr val="000000"/>
              </a:solidFill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grpSp>
        <p:nvGrpSpPr>
          <p:cNvPr id="14" name="Group 81"/>
          <p:cNvGrpSpPr>
            <a:grpSpLocks/>
          </p:cNvGrpSpPr>
          <p:nvPr/>
        </p:nvGrpSpPr>
        <p:grpSpPr bwMode="auto">
          <a:xfrm>
            <a:off x="4714875" y="706438"/>
            <a:ext cx="4143375" cy="508000"/>
            <a:chOff x="2430" y="3952"/>
            <a:chExt cx="3015" cy="320"/>
          </a:xfrm>
        </p:grpSpPr>
        <p:cxnSp>
          <p:nvCxnSpPr>
            <p:cNvPr id="60" name="直接箭头连接符 59"/>
            <p:cNvCxnSpPr/>
            <p:nvPr/>
          </p:nvCxnSpPr>
          <p:spPr>
            <a:xfrm>
              <a:off x="2430" y="3982"/>
              <a:ext cx="3015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椭圆 60"/>
            <p:cNvSpPr>
              <a:spLocks noChangeArrowheads="1"/>
            </p:cNvSpPr>
            <p:nvPr/>
          </p:nvSpPr>
          <p:spPr bwMode="auto">
            <a:xfrm>
              <a:off x="3871" y="3960"/>
              <a:ext cx="45" cy="45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rgbClr val="0000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2790" y="3960"/>
              <a:ext cx="45" cy="45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949" y="3960"/>
              <a:ext cx="45" cy="45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15396" name="曲线连接符 17"/>
            <p:cNvCxnSpPr>
              <a:cxnSpLocks noChangeShapeType="1"/>
            </p:cNvCxnSpPr>
            <p:nvPr/>
          </p:nvCxnSpPr>
          <p:spPr bwMode="auto">
            <a:xfrm rot="16200000" flipH="1">
              <a:off x="3340" y="3419"/>
              <a:ext cx="17" cy="1085"/>
            </a:xfrm>
            <a:prstGeom prst="curvedConnector3">
              <a:avLst>
                <a:gd name="adj1" fmla="val -864977"/>
              </a:avLst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15397" name="曲线连接符 20"/>
            <p:cNvCxnSpPr>
              <a:cxnSpLocks noChangeShapeType="1"/>
            </p:cNvCxnSpPr>
            <p:nvPr/>
          </p:nvCxnSpPr>
          <p:spPr bwMode="auto">
            <a:xfrm rot="-5400000" flipH="1" flipV="1">
              <a:off x="4419" y="3422"/>
              <a:ext cx="24" cy="1084"/>
            </a:xfrm>
            <a:prstGeom prst="curvedConnector3">
              <a:avLst>
                <a:gd name="adj1" fmla="val -600000"/>
              </a:avLst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15398" name="矩形 21"/>
            <p:cNvSpPr>
              <a:spLocks noChangeArrowheads="1"/>
            </p:cNvSpPr>
            <p:nvPr/>
          </p:nvSpPr>
          <p:spPr bwMode="auto">
            <a:xfrm>
              <a:off x="3728" y="3981"/>
              <a:ext cx="3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x</a:t>
              </a:r>
              <a:r>
                <a:rPr lang="en-US" altLang="zh-CN" sz="2400" b="1" baseline="-250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0</a:t>
              </a:r>
              <a:endParaRPr lang="zh-CN" altLang="en-US">
                <a:ea typeface="楷体_GB2312"/>
                <a:cs typeface="Times New Roman" pitchFamily="18" charset="0"/>
              </a:endParaRPr>
            </a:p>
          </p:txBody>
        </p:sp>
        <p:sp>
          <p:nvSpPr>
            <p:cNvPr id="15399" name="矩形 22"/>
            <p:cNvSpPr>
              <a:spLocks noChangeArrowheads="1"/>
            </p:cNvSpPr>
            <p:nvPr/>
          </p:nvSpPr>
          <p:spPr bwMode="auto">
            <a:xfrm>
              <a:off x="2511" y="3981"/>
              <a:ext cx="6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x</a:t>
              </a:r>
              <a:r>
                <a:rPr lang="en-US" altLang="zh-CN" sz="2400" b="1" baseline="-250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0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−</a:t>
              </a:r>
              <a:r>
                <a:rPr lang="en-US" altLang="zh-CN" sz="2400" b="1" i="1">
                  <a:solidFill>
                    <a:srgbClr val="000000"/>
                  </a:solidFill>
                  <a:latin typeface="Symbol" pitchFamily="18" charset="2"/>
                  <a:ea typeface="楷体_GB2312"/>
                  <a:cs typeface="Times New Roman" pitchFamily="18" charset="0"/>
                </a:rPr>
                <a:t>d</a:t>
              </a:r>
              <a:endParaRPr lang="zh-CN" altLang="en-US">
                <a:ea typeface="楷体_GB2312"/>
                <a:cs typeface="Times New Roman" pitchFamily="18" charset="0"/>
              </a:endParaRPr>
            </a:p>
          </p:txBody>
        </p:sp>
        <p:sp>
          <p:nvSpPr>
            <p:cNvPr id="15400" name="矩形 23"/>
            <p:cNvSpPr>
              <a:spLocks noChangeArrowheads="1"/>
            </p:cNvSpPr>
            <p:nvPr/>
          </p:nvSpPr>
          <p:spPr bwMode="auto">
            <a:xfrm>
              <a:off x="4678" y="3981"/>
              <a:ext cx="6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x</a:t>
              </a:r>
              <a:r>
                <a:rPr lang="en-US" altLang="zh-CN" sz="2400" b="1" baseline="-250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0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+</a:t>
              </a:r>
              <a:r>
                <a:rPr lang="en-US" altLang="zh-CN" sz="2400" b="1" i="1">
                  <a:solidFill>
                    <a:srgbClr val="000000"/>
                  </a:solidFill>
                  <a:latin typeface="Symbol" pitchFamily="18" charset="2"/>
                  <a:ea typeface="楷体_GB2312"/>
                  <a:cs typeface="Times New Roman" pitchFamily="18" charset="0"/>
                </a:rPr>
                <a:t>d</a:t>
              </a:r>
              <a:endParaRPr lang="zh-CN" altLang="en-US">
                <a:ea typeface="楷体_GB231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11266" grpId="0"/>
      <p:bldP spid="11268" grpId="0"/>
      <p:bldP spid="1126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内容占位符 5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  <a:ea typeface="楷体_GB2312"/>
              </a:rPr>
              <a:t>例：</a:t>
            </a:r>
            <a:r>
              <a:rPr lang="zh-CN" altLang="en-US" dirty="0" smtClean="0">
                <a:ea typeface="楷体_GB2312"/>
              </a:rPr>
              <a:t>设                                        ，求                </a:t>
            </a:r>
            <a:r>
              <a:rPr lang="zh-CN" altLang="en-US" dirty="0" smtClean="0">
                <a:ea typeface="楷体_GB2312"/>
              </a:rPr>
              <a:t>．</a:t>
            </a:r>
            <a:endParaRPr lang="en-US" altLang="zh-CN" dirty="0" smtClean="0">
              <a:ea typeface="楷体_GB2312"/>
            </a:endParaRP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en-US" altLang="zh-CN" dirty="0" smtClean="0">
              <a:ea typeface="楷体_GB2312"/>
            </a:endParaRP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en-US" altLang="zh-CN" dirty="0" smtClean="0">
              <a:ea typeface="楷体_GB2312"/>
            </a:endParaRP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  <a:ea typeface="楷体_GB2312"/>
              </a:rPr>
              <a:t>解：</a:t>
            </a:r>
            <a:endParaRPr lang="en-US" altLang="zh-CN" dirty="0" smtClean="0">
              <a:ea typeface="楷体_GB2312"/>
            </a:endParaRP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en-US" altLang="zh-CN" dirty="0" smtClean="0">
              <a:ea typeface="楷体_GB2312"/>
            </a:endParaRP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en-US" altLang="zh-CN" dirty="0" smtClean="0">
              <a:ea typeface="楷体_GB2312"/>
            </a:endParaRP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en-US" altLang="zh-CN" dirty="0" smtClean="0">
              <a:ea typeface="楷体_GB2312"/>
            </a:endParaRP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en-US" altLang="zh-CN" dirty="0" smtClean="0">
              <a:ea typeface="楷体_GB2312"/>
            </a:endParaRPr>
          </a:p>
          <a:p>
            <a:pPr marL="566738" indent="-457200">
              <a:buClr>
                <a:srgbClr val="0000FF"/>
              </a:buClr>
              <a:buSzTx/>
              <a:buNone/>
            </a:pPr>
            <a:r>
              <a:rPr lang="en-US" altLang="zh-CN" dirty="0" smtClean="0">
                <a:ea typeface="楷体_GB2312"/>
              </a:rPr>
              <a:t> </a:t>
            </a:r>
            <a:r>
              <a:rPr lang="en-US" altLang="zh-CN" dirty="0" smtClean="0">
                <a:ea typeface="楷体_GB2312"/>
              </a:rPr>
              <a:t>                        </a:t>
            </a:r>
            <a:r>
              <a:rPr lang="zh-CN" altLang="en-US" dirty="0" smtClean="0">
                <a:solidFill>
                  <a:srgbClr val="FF0000"/>
                </a:solidFill>
                <a:ea typeface="楷体_GB2312"/>
              </a:rPr>
              <a:t>不存在</a:t>
            </a:r>
            <a:r>
              <a:rPr lang="zh-CN" altLang="en-US" dirty="0" smtClean="0">
                <a:ea typeface="楷体_GB2312"/>
              </a:rPr>
              <a:t>．</a:t>
            </a:r>
            <a:endParaRPr lang="zh-CN" altLang="en-US" dirty="0" smtClean="0">
              <a:ea typeface="楷体_GB2312"/>
            </a:endParaRPr>
          </a:p>
        </p:txBody>
      </p:sp>
      <p:sp>
        <p:nvSpPr>
          <p:cNvPr id="16389" name="标题 4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例子</a:t>
            </a:r>
          </a:p>
        </p:txBody>
      </p:sp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5219700" y="1570038"/>
          <a:ext cx="1193800" cy="558800"/>
        </p:xfrm>
        <a:graphic>
          <a:graphicData uri="http://schemas.openxmlformats.org/presentationml/2006/ole">
            <p:oleObj spid="_x0000_s16386" name="Equation" r:id="rId3" imgW="596880" imgH="279360" progId="Equation.DSMT4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574800" y="1301750"/>
          <a:ext cx="2997200" cy="939800"/>
        </p:xfrm>
        <a:graphic>
          <a:graphicData uri="http://schemas.openxmlformats.org/presentationml/2006/ole">
            <p:oleObj spid="_x0000_s16387" name="Equation" r:id="rId4" imgW="1498320" imgH="469800" progId="Equation.DSMT4">
              <p:embed/>
            </p:oleObj>
          </a:graphicData>
        </a:graphic>
      </p:graphicFrame>
      <p:pic>
        <p:nvPicPr>
          <p:cNvPr id="1639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38775" y="4013200"/>
            <a:ext cx="3135313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1357290" y="2870200"/>
          <a:ext cx="3606800" cy="558800"/>
        </p:xfrm>
        <a:graphic>
          <a:graphicData uri="http://schemas.openxmlformats.org/presentationml/2006/ole">
            <p:oleObj spid="_x0000_s16391" name="Equation" r:id="rId6" imgW="1803240" imgH="279360" progId="Equation.DSMT4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357290" y="3591206"/>
          <a:ext cx="2870200" cy="558800"/>
        </p:xfrm>
        <a:graphic>
          <a:graphicData uri="http://schemas.openxmlformats.org/presentationml/2006/ole">
            <p:oleObj spid="_x0000_s16392" name="Equation" r:id="rId7" imgW="1434960" imgH="27936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357290" y="4312212"/>
          <a:ext cx="2870200" cy="558800"/>
        </p:xfrm>
        <a:graphic>
          <a:graphicData uri="http://schemas.openxmlformats.org/presentationml/2006/ole">
            <p:oleObj spid="_x0000_s16393" name="Equation" r:id="rId8" imgW="1434960" imgH="27936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357290" y="5033218"/>
          <a:ext cx="1193800" cy="558800"/>
        </p:xfrm>
        <a:graphic>
          <a:graphicData uri="http://schemas.openxmlformats.org/presentationml/2006/ole">
            <p:oleObj spid="_x0000_s16395" name="Equation" r:id="rId9" imgW="596880" imgH="279360" progId="Equation.DSMT4">
              <p:embed/>
            </p:oleObj>
          </a:graphicData>
        </a:graphic>
      </p:graphicFrame>
      <p:sp>
        <p:nvSpPr>
          <p:cNvPr id="12" name="矩形 11"/>
          <p:cNvSpPr/>
          <p:nvPr/>
        </p:nvSpPr>
        <p:spPr>
          <a:xfrm>
            <a:off x="2643174" y="2774251"/>
            <a:ext cx="1785949" cy="654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flipH="1">
            <a:off x="4429123" y="2774251"/>
            <a:ext cx="1285885" cy="654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 flipH="1">
            <a:off x="2643174" y="3500438"/>
            <a:ext cx="1000132" cy="654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643306" y="3500438"/>
            <a:ext cx="642942" cy="654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除分段函数的分段点外，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当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f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 (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) =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a</a:t>
            </a:r>
            <a:r>
              <a:rPr lang="en-US" altLang="zh-CN" baseline="30000" smtClean="0">
                <a:solidFill>
                  <a:srgbClr val="FF0000"/>
                </a:solidFill>
                <a:ea typeface="楷体_GB2312"/>
              </a:rPr>
              <a:t>1/</a:t>
            </a:r>
            <a:r>
              <a:rPr lang="en-US" altLang="zh-CN" i="1" baseline="30000" smtClean="0">
                <a:solidFill>
                  <a:srgbClr val="FF0000"/>
                </a:solidFill>
                <a:ea typeface="楷体_GB2312"/>
              </a:rPr>
              <a:t>x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（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a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 &gt; 0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，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a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 1</a:t>
            </a:r>
            <a:r>
              <a:rPr lang="zh-CN" altLang="en-US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）</a:t>
            </a:r>
            <a:r>
              <a:rPr lang="zh-CN" altLang="en-US" smtClean="0">
                <a:ea typeface="楷体_GB2312"/>
                <a:sym typeface="Symbol" pitchFamily="18" charset="2"/>
              </a:rPr>
              <a:t>或 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f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(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) = arctan(1/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) </a:t>
            </a:r>
            <a:r>
              <a:rPr lang="zh-CN" altLang="en-US" smtClean="0">
                <a:ea typeface="楷体_GB2312"/>
              </a:rPr>
              <a:t>时，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讨论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→ 0 </a:t>
            </a:r>
            <a:r>
              <a:rPr lang="zh-CN" altLang="en-US" smtClean="0">
                <a:ea typeface="楷体_GB2312"/>
              </a:rPr>
              <a:t>时的函数极限也要对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→ 0</a:t>
            </a:r>
            <a:r>
              <a:rPr lang="en-US" altLang="zh-CN" baseline="30000" smtClean="0">
                <a:solidFill>
                  <a:srgbClr val="FF0000"/>
                </a:solidFill>
                <a:ea typeface="楷体_GB2312"/>
              </a:rPr>
              <a:t>−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和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→ 0</a:t>
            </a:r>
            <a:r>
              <a:rPr lang="en-US" altLang="zh-CN" baseline="30000" smtClean="0">
                <a:solidFill>
                  <a:srgbClr val="FF0000"/>
                </a:solidFill>
                <a:ea typeface="楷体_GB2312"/>
              </a:rPr>
              <a:t>+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两种情况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分别进行讨论．</a:t>
            </a:r>
            <a:endParaRPr lang="en-US" altLang="zh-CN" smtClean="0">
              <a:ea typeface="楷体_GB2312"/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说明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14938" y="4843463"/>
            <a:ext cx="3022600" cy="200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4" name="内容占位符 5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035425"/>
          </a:xfrm>
        </p:spPr>
        <p:txBody>
          <a:bodyPr>
            <a:spAutoFit/>
          </a:bodyPr>
          <a:lstStyle/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例：</a:t>
            </a:r>
            <a:r>
              <a:rPr lang="zh-CN" altLang="en-US" smtClean="0">
                <a:ea typeface="楷体_GB2312"/>
              </a:rPr>
              <a:t>设                                    ，求                ．</a:t>
            </a:r>
          </a:p>
          <a:p>
            <a:pPr marL="566738" indent="-457200"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解：</a:t>
            </a:r>
            <a:r>
              <a:rPr lang="zh-CN" altLang="en-US" smtClean="0">
                <a:ea typeface="楷体_GB2312"/>
              </a:rPr>
              <a:t>当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趋向于 </a:t>
            </a:r>
            <a:r>
              <a:rPr lang="en-US" altLang="zh-CN" smtClean="0">
                <a:ea typeface="楷体_GB2312"/>
              </a:rPr>
              <a:t>0 </a:t>
            </a:r>
            <a:r>
              <a:rPr lang="zh-CN" altLang="en-US" smtClean="0">
                <a:ea typeface="楷体_GB2312"/>
              </a:rPr>
              <a:t>时，需要分情况进行讨论．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当              时，</a:t>
            </a:r>
          </a:p>
          <a:p>
            <a:pPr marL="566738" indent="-457200"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当              时，</a:t>
            </a:r>
          </a:p>
          <a:p>
            <a:pPr marL="566738" indent="-457200">
              <a:buFont typeface="Wingdings 3" pitchFamily="18" charset="2"/>
              <a:buNone/>
            </a:pPr>
            <a:endParaRPr lang="en-US" altLang="zh-CN" smtClean="0">
              <a:solidFill>
                <a:srgbClr val="FF0000"/>
              </a:solidFill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左、右极限不相等，故                 不存在．</a:t>
            </a:r>
          </a:p>
        </p:txBody>
      </p:sp>
      <p:sp>
        <p:nvSpPr>
          <p:cNvPr id="17425" name="标题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例子</a:t>
            </a: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547813" y="1295400"/>
          <a:ext cx="2794000" cy="838200"/>
        </p:xfrm>
        <a:graphic>
          <a:graphicData uri="http://schemas.openxmlformats.org/presentationml/2006/ole">
            <p:oleObj spid="_x0000_s17410" name="Equation" r:id="rId5" imgW="1396800" imgH="419040" progId="Equation.DSMT4">
              <p:embed/>
            </p:oleObj>
          </a:graphicData>
        </a:graphic>
      </p:graphicFrame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971550" y="3284538"/>
          <a:ext cx="993775" cy="406400"/>
        </p:xfrm>
        <a:graphic>
          <a:graphicData uri="http://schemas.openxmlformats.org/presentationml/2006/ole">
            <p:oleObj spid="_x0000_s17411" name="Equation" r:id="rId6" imgW="495000" imgH="203040" progId="Equation.DSMT4">
              <p:embed/>
            </p:oleObj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2627313" y="3106738"/>
          <a:ext cx="1249362" cy="812800"/>
        </p:xfrm>
        <a:graphic>
          <a:graphicData uri="http://schemas.openxmlformats.org/presentationml/2006/ole">
            <p:oleObj spid="_x0000_s17412" name="Equation" r:id="rId7" imgW="622080" imgH="406080" progId="Equation.DSMT4">
              <p:embed/>
            </p:oleObj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971550" y="4162425"/>
          <a:ext cx="993775" cy="406400"/>
        </p:xfrm>
        <a:graphic>
          <a:graphicData uri="http://schemas.openxmlformats.org/presentationml/2006/ole">
            <p:oleObj spid="_x0000_s17413" name="Equation" r:id="rId8" imgW="495000" imgH="203040" progId="Equation.DSMT4">
              <p:embed/>
            </p:oleObj>
          </a:graphicData>
        </a:graphic>
      </p:graphicFrame>
      <p:graphicFrame>
        <p:nvGraphicFramePr>
          <p:cNvPr id="8" name="Object 11"/>
          <p:cNvGraphicFramePr>
            <a:graphicFrameLocks noChangeAspect="1"/>
          </p:cNvGraphicFramePr>
          <p:nvPr/>
        </p:nvGraphicFramePr>
        <p:xfrm>
          <a:off x="2627313" y="3984625"/>
          <a:ext cx="1249362" cy="812800"/>
        </p:xfrm>
        <a:graphic>
          <a:graphicData uri="http://schemas.openxmlformats.org/presentationml/2006/ole">
            <p:oleObj spid="_x0000_s17414" name="Equation" r:id="rId9" imgW="622080" imgH="406080" progId="Equation.DSMT4">
              <p:embed/>
            </p:oleObj>
          </a:graphicData>
        </a:graphic>
      </p:graphicFrame>
      <p:graphicFrame>
        <p:nvGraphicFramePr>
          <p:cNvPr id="3" name="Object 16"/>
          <p:cNvGraphicFramePr>
            <a:graphicFrameLocks noChangeAspect="1"/>
          </p:cNvGraphicFramePr>
          <p:nvPr/>
        </p:nvGraphicFramePr>
        <p:xfrm>
          <a:off x="6777038" y="4903788"/>
          <a:ext cx="2116137" cy="628650"/>
        </p:xfrm>
        <a:graphic>
          <a:graphicData uri="http://schemas.openxmlformats.org/presentationml/2006/ole">
            <p:oleObj spid="_x0000_s17415" name="Equation" r:id="rId10" imgW="1409400" imgH="419040" progId="Equation.DSMT4">
              <p:embed/>
            </p:oleObj>
          </a:graphicData>
        </a:graphic>
      </p:graphicFrame>
      <p:graphicFrame>
        <p:nvGraphicFramePr>
          <p:cNvPr id="7" name="Object 17"/>
          <p:cNvGraphicFramePr>
            <a:graphicFrameLocks noChangeAspect="1"/>
          </p:cNvGraphicFramePr>
          <p:nvPr/>
        </p:nvGraphicFramePr>
        <p:xfrm>
          <a:off x="3995738" y="3287713"/>
          <a:ext cx="1474787" cy="457200"/>
        </p:xfrm>
        <a:graphic>
          <a:graphicData uri="http://schemas.openxmlformats.org/presentationml/2006/ole">
            <p:oleObj spid="_x0000_s17416" name="Equation" r:id="rId11" imgW="736560" imgH="228600" progId="Equation.DSMT4">
              <p:embed/>
            </p:oleObj>
          </a:graphicData>
        </a:graphic>
      </p:graphicFrame>
      <p:graphicFrame>
        <p:nvGraphicFramePr>
          <p:cNvPr id="9" name="Object 18"/>
          <p:cNvGraphicFramePr>
            <a:graphicFrameLocks noChangeAspect="1"/>
          </p:cNvGraphicFramePr>
          <p:nvPr/>
        </p:nvGraphicFramePr>
        <p:xfrm>
          <a:off x="3995738" y="4165600"/>
          <a:ext cx="1222375" cy="457200"/>
        </p:xfrm>
        <a:graphic>
          <a:graphicData uri="http://schemas.openxmlformats.org/presentationml/2006/ole">
            <p:oleObj spid="_x0000_s17417" name="Equation" r:id="rId12" imgW="609480" imgH="228600" progId="Equation.DSMT4">
              <p:embed/>
            </p:oleObj>
          </a:graphicData>
        </a:graphic>
      </p:graphicFrame>
      <p:graphicFrame>
        <p:nvGraphicFramePr>
          <p:cNvPr id="10" name="Object 19"/>
          <p:cNvGraphicFramePr>
            <a:graphicFrameLocks noChangeAspect="1"/>
          </p:cNvGraphicFramePr>
          <p:nvPr/>
        </p:nvGraphicFramePr>
        <p:xfrm>
          <a:off x="5583238" y="3105150"/>
          <a:ext cx="3378200" cy="812800"/>
        </p:xfrm>
        <a:graphic>
          <a:graphicData uri="http://schemas.openxmlformats.org/presentationml/2006/ole">
            <p:oleObj spid="_x0000_s17418" name="Equation" r:id="rId13" imgW="1688760" imgH="406080" progId="Equation.DSMT4">
              <p:embed/>
            </p:oleObj>
          </a:graphicData>
        </a:graphic>
      </p:graphicFrame>
      <p:graphicFrame>
        <p:nvGraphicFramePr>
          <p:cNvPr id="11" name="Object 20"/>
          <p:cNvGraphicFramePr>
            <a:graphicFrameLocks noChangeAspect="1"/>
          </p:cNvGraphicFramePr>
          <p:nvPr/>
        </p:nvGraphicFramePr>
        <p:xfrm>
          <a:off x="5583238" y="3998913"/>
          <a:ext cx="3200400" cy="812800"/>
        </p:xfrm>
        <a:graphic>
          <a:graphicData uri="http://schemas.openxmlformats.org/presentationml/2006/ole">
            <p:oleObj spid="_x0000_s17419" name="Equation" r:id="rId14" imgW="1600200" imgH="406080" progId="Equation.DSMT4">
              <p:embed/>
            </p:oleObj>
          </a:graphicData>
        </a:graphic>
      </p:graphicFrame>
      <p:graphicFrame>
        <p:nvGraphicFramePr>
          <p:cNvPr id="12" name="Object 21"/>
          <p:cNvGraphicFramePr>
            <a:graphicFrameLocks noChangeAspect="1"/>
          </p:cNvGraphicFramePr>
          <p:nvPr/>
        </p:nvGraphicFramePr>
        <p:xfrm>
          <a:off x="3714750" y="5084763"/>
          <a:ext cx="1193800" cy="558800"/>
        </p:xfrm>
        <a:graphic>
          <a:graphicData uri="http://schemas.openxmlformats.org/presentationml/2006/ole">
            <p:oleObj spid="_x0000_s17420" name="Equation" r:id="rId15" imgW="596880" imgH="279360" progId="Equation.DSMT4">
              <p:embed/>
            </p:oleObj>
          </a:graphicData>
        </a:graphic>
      </p:graphicFrame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4929188" y="1570038"/>
          <a:ext cx="1193800" cy="558800"/>
        </p:xfrm>
        <a:graphic>
          <a:graphicData uri="http://schemas.openxmlformats.org/presentationml/2006/ole">
            <p:oleObj spid="_x0000_s17421" name="Equation" r:id="rId16" imgW="596880" imgH="279360" progId="Equation.DSMT4">
              <p:embed/>
            </p:oleObj>
          </a:graphicData>
        </a:graphic>
      </p:graphicFrame>
      <p:graphicFrame>
        <p:nvGraphicFramePr>
          <p:cNvPr id="13" name="Object 14"/>
          <p:cNvGraphicFramePr>
            <a:graphicFrameLocks noChangeAspect="1"/>
          </p:cNvGraphicFramePr>
          <p:nvPr/>
        </p:nvGraphicFramePr>
        <p:xfrm>
          <a:off x="4902200" y="427038"/>
          <a:ext cx="3784600" cy="838200"/>
        </p:xfrm>
        <a:graphic>
          <a:graphicData uri="http://schemas.openxmlformats.org/presentationml/2006/ole">
            <p:oleObj spid="_x0000_s17422" name="Equation" r:id="rId17" imgW="1892160" imgH="4190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43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邻域</a:t>
            </a:r>
            <a:r>
              <a:rPr lang="zh-CN" altLang="en-US" sz="2400" smtClean="0">
                <a:solidFill>
                  <a:srgbClr val="FF0000"/>
                </a:solidFill>
                <a:effectLst/>
                <a:ea typeface="楷体_GB2312"/>
              </a:rPr>
              <a:t>（</a:t>
            </a:r>
            <a:r>
              <a:rPr lang="en-US" altLang="zh-CN" sz="2400" smtClean="0">
                <a:solidFill>
                  <a:srgbClr val="FF0000"/>
                </a:solidFill>
                <a:effectLst/>
                <a:ea typeface="楷体_GB2312"/>
              </a:rPr>
              <a:t>P.27</a:t>
            </a:r>
            <a:r>
              <a:rPr lang="zh-CN" altLang="en-US" sz="2400" smtClean="0">
                <a:solidFill>
                  <a:srgbClr val="FF0000"/>
                </a:solidFill>
                <a:effectLst/>
                <a:ea typeface="楷体_GB2312"/>
              </a:rPr>
              <a:t>附注</a:t>
            </a:r>
            <a:r>
              <a:rPr lang="en-US" altLang="zh-CN" sz="2400" smtClean="0">
                <a:solidFill>
                  <a:srgbClr val="FF0000"/>
                </a:solidFill>
                <a:effectLst/>
                <a:ea typeface="楷体_GB2312"/>
              </a:rPr>
              <a:t>1</a:t>
            </a:r>
            <a:r>
              <a:rPr lang="zh-CN" altLang="en-US" sz="2400" smtClean="0">
                <a:solidFill>
                  <a:srgbClr val="FF0000"/>
                </a:solidFill>
                <a:effectLst/>
                <a:ea typeface="楷体_GB2312"/>
              </a:rPr>
              <a:t>及</a:t>
            </a:r>
            <a:r>
              <a:rPr lang="en-US" altLang="zh-CN" sz="2400" smtClean="0">
                <a:solidFill>
                  <a:srgbClr val="FF0000"/>
                </a:solidFill>
                <a:effectLst/>
                <a:ea typeface="楷体_GB2312"/>
              </a:rPr>
              <a:t>P.28</a:t>
            </a:r>
            <a:r>
              <a:rPr lang="zh-CN" altLang="en-US" sz="2400" smtClean="0">
                <a:solidFill>
                  <a:srgbClr val="FF0000"/>
                </a:solidFill>
                <a:effectLst/>
                <a:ea typeface="楷体_GB2312"/>
              </a:rPr>
              <a:t>附注</a:t>
            </a:r>
            <a:r>
              <a:rPr lang="en-US" altLang="zh-CN" sz="2400" smtClean="0">
                <a:solidFill>
                  <a:srgbClr val="FF0000"/>
                </a:solidFill>
                <a:effectLst/>
                <a:ea typeface="楷体_GB2312"/>
              </a:rPr>
              <a:t>1 </a:t>
            </a:r>
            <a:r>
              <a:rPr lang="zh-CN" altLang="en-US" sz="2400" smtClean="0">
                <a:solidFill>
                  <a:srgbClr val="FF0000"/>
                </a:solidFill>
                <a:effectLst/>
                <a:ea typeface="楷体_GB2312"/>
              </a:rPr>
              <a:t>）</a:t>
            </a:r>
            <a:endParaRPr lang="en-US" altLang="zh-CN" sz="2400" smtClean="0">
              <a:solidFill>
                <a:srgbClr val="FF0000"/>
              </a:solidFill>
              <a:effectLst/>
              <a:ea typeface="楷体_GB2312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457200" y="1484313"/>
            <a:ext cx="822960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定义：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设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a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和</a:t>
            </a:r>
            <a:r>
              <a:rPr lang="en-US" altLang="zh-CN" sz="2400" b="1" i="1">
                <a:solidFill>
                  <a:srgbClr val="000000"/>
                </a:solidFill>
                <a:latin typeface="Symbol" pitchFamily="18" charset="2"/>
                <a:ea typeface="楷体_GB2312"/>
                <a:cs typeface="Times New Roman" pitchFamily="18" charset="0"/>
              </a:rPr>
              <a:t>d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是两个实数，且 </a:t>
            </a:r>
            <a:r>
              <a:rPr lang="en-US" altLang="zh-CN" sz="2400" b="1" i="1">
                <a:solidFill>
                  <a:srgbClr val="000000"/>
                </a:solidFill>
                <a:latin typeface="Symbol" pitchFamily="18" charset="2"/>
                <a:ea typeface="楷体_GB2312"/>
                <a:cs typeface="Times New Roman" pitchFamily="18" charset="0"/>
              </a:rPr>
              <a:t>d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&gt;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0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，则</a:t>
            </a:r>
            <a:endParaRPr lang="zh-CN" altLang="en-US" sz="2400" b="1"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457200" y="2100263"/>
            <a:ext cx="3043238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点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a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的</a:t>
            </a:r>
            <a:r>
              <a:rPr lang="en-US" altLang="zh-CN" sz="2400" b="1" i="1">
                <a:solidFill>
                  <a:srgbClr val="000000"/>
                </a:solidFill>
                <a:latin typeface="Symbol" pitchFamily="18" charset="2"/>
                <a:ea typeface="楷体_GB2312"/>
                <a:cs typeface="Times New Roman" pitchFamily="18" charset="0"/>
              </a:rPr>
              <a:t>d 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邻域</a:t>
            </a:r>
            <a:endParaRPr lang="zh-CN" altLang="en-US" sz="2400" b="1"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3500438" y="2100263"/>
            <a:ext cx="5186362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 sz="2400" b="1" i="1"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457200" y="3338513"/>
            <a:ext cx="3043238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点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a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的去心</a:t>
            </a:r>
            <a:r>
              <a:rPr lang="en-US" altLang="zh-CN" sz="2400" b="1" i="1">
                <a:solidFill>
                  <a:srgbClr val="000000"/>
                </a:solidFill>
                <a:latin typeface="Symbol" pitchFamily="18" charset="2"/>
                <a:ea typeface="楷体_GB2312"/>
                <a:cs typeface="Times New Roman" pitchFamily="18" charset="0"/>
              </a:rPr>
              <a:t>d 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邻域</a:t>
            </a:r>
            <a:endParaRPr lang="zh-CN" altLang="en-US" sz="2400" b="1"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3500438" y="3338513"/>
            <a:ext cx="5186362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zh-CN" altLang="en-US" sz="2400" b="1"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457200" y="3957638"/>
            <a:ext cx="3043238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400" b="1">
                <a:latin typeface="Times New Roman" pitchFamily="18" charset="0"/>
                <a:ea typeface="楷体_GB2312"/>
                <a:cs typeface="Times New Roman" pitchFamily="18" charset="0"/>
              </a:rPr>
              <a:t>领域的中心</a:t>
            </a:r>
          </a:p>
        </p:txBody>
      </p:sp>
      <p:sp>
        <p:nvSpPr>
          <p:cNvPr id="8" name="Rectangle 15"/>
          <p:cNvSpPr>
            <a:spLocks noChangeArrowheads="1"/>
          </p:cNvSpPr>
          <p:nvPr/>
        </p:nvSpPr>
        <p:spPr bwMode="auto">
          <a:xfrm>
            <a:off x="3500438" y="3957638"/>
            <a:ext cx="5186362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点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a</a:t>
            </a:r>
            <a:endParaRPr lang="zh-CN" altLang="en-US" sz="2400" b="1"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457200" y="4576763"/>
            <a:ext cx="3043238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400" b="1">
                <a:latin typeface="Times New Roman" pitchFamily="18" charset="0"/>
                <a:ea typeface="楷体_GB2312"/>
                <a:cs typeface="Times New Roman" pitchFamily="18" charset="0"/>
              </a:rPr>
              <a:t>邻域的半径</a:t>
            </a:r>
          </a:p>
        </p:txBody>
      </p:sp>
      <p:sp>
        <p:nvSpPr>
          <p:cNvPr id="10" name="Rectangle 17"/>
          <p:cNvSpPr>
            <a:spLocks noChangeArrowheads="1"/>
          </p:cNvSpPr>
          <p:nvPr/>
        </p:nvSpPr>
        <p:spPr bwMode="auto">
          <a:xfrm>
            <a:off x="3500438" y="4576763"/>
            <a:ext cx="5186362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zh-CN" sz="2400" b="1" i="1">
                <a:solidFill>
                  <a:srgbClr val="000000"/>
                </a:solidFill>
                <a:latin typeface="Symbol" pitchFamily="18" charset="2"/>
                <a:ea typeface="楷体_GB2312"/>
                <a:cs typeface="Times New Roman" pitchFamily="18" charset="0"/>
              </a:rPr>
              <a:t>d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&gt;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0</a:t>
            </a:r>
            <a:endParaRPr lang="zh-CN" altLang="en-US" sz="2400" b="1"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457200" y="5195888"/>
            <a:ext cx="3043238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点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a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的邻域</a:t>
            </a:r>
            <a:endParaRPr lang="zh-CN" altLang="en-US" sz="2400" b="1"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sp>
        <p:nvSpPr>
          <p:cNvPr id="12" name="Rectangle 19"/>
          <p:cNvSpPr>
            <a:spLocks noChangeArrowheads="1"/>
          </p:cNvSpPr>
          <p:nvPr/>
        </p:nvSpPr>
        <p:spPr bwMode="auto">
          <a:xfrm>
            <a:off x="3500438" y="5195888"/>
            <a:ext cx="5186362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400" b="1">
                <a:latin typeface="Times New Roman" pitchFamily="18" charset="0"/>
                <a:ea typeface="楷体_GB2312"/>
                <a:cs typeface="Times New Roman" pitchFamily="18" charset="0"/>
              </a:rPr>
              <a:t>           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4822825" y="2193925"/>
          <a:ext cx="2701925" cy="534988"/>
        </p:xfrm>
        <a:graphic>
          <a:graphicData uri="http://schemas.openxmlformats.org/presentationml/2006/ole">
            <p:oleObj spid="_x0000_s1026" name="Equation" r:id="rId4" imgW="1346040" imgH="266400" progId="Equation.DSMT4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3557588" y="2265363"/>
          <a:ext cx="1274762" cy="407987"/>
        </p:xfrm>
        <a:graphic>
          <a:graphicData uri="http://schemas.openxmlformats.org/presentationml/2006/ole">
            <p:oleObj spid="_x0000_s1027" name="Equation" r:id="rId5" imgW="634680" imgH="203040" progId="Equation.DSMT4">
              <p:embed/>
            </p:oleObj>
          </a:graphicData>
        </a:graphic>
      </p:graphicFrame>
      <p:graphicFrame>
        <p:nvGraphicFramePr>
          <p:cNvPr id="3076" name="Object 6"/>
          <p:cNvGraphicFramePr>
            <a:graphicFrameLocks noChangeAspect="1"/>
          </p:cNvGraphicFramePr>
          <p:nvPr/>
        </p:nvGraphicFramePr>
        <p:xfrm>
          <a:off x="4822825" y="3465513"/>
          <a:ext cx="2319338" cy="534987"/>
        </p:xfrm>
        <a:graphic>
          <a:graphicData uri="http://schemas.openxmlformats.org/presentationml/2006/ole">
            <p:oleObj spid="_x0000_s1028" name="Equation" r:id="rId6" imgW="1155600" imgH="266400" progId="Equation.DSMT4">
              <p:embed/>
            </p:oleObj>
          </a:graphicData>
        </a:graphic>
      </p:graphicFrame>
      <p:graphicFrame>
        <p:nvGraphicFramePr>
          <p:cNvPr id="3077" name="Object 7"/>
          <p:cNvGraphicFramePr>
            <a:graphicFrameLocks noChangeAspect="1"/>
          </p:cNvGraphicFramePr>
          <p:nvPr/>
        </p:nvGraphicFramePr>
        <p:xfrm>
          <a:off x="3557588" y="3332163"/>
          <a:ext cx="1274762" cy="612775"/>
        </p:xfrm>
        <a:graphic>
          <a:graphicData uri="http://schemas.openxmlformats.org/presentationml/2006/ole">
            <p:oleObj spid="_x0000_s1029" name="Equation" r:id="rId7" imgW="634680" imgH="304560" progId="Equation.DSMT4">
              <p:embed/>
            </p:oleObj>
          </a:graphicData>
        </a:graphic>
      </p:graphicFrame>
      <p:graphicFrame>
        <p:nvGraphicFramePr>
          <p:cNvPr id="3078" name="Object 8"/>
          <p:cNvGraphicFramePr>
            <a:graphicFrameLocks noChangeAspect="1"/>
          </p:cNvGraphicFramePr>
          <p:nvPr/>
        </p:nvGraphicFramePr>
        <p:xfrm>
          <a:off x="4559300" y="2800350"/>
          <a:ext cx="2192338" cy="534988"/>
        </p:xfrm>
        <a:graphic>
          <a:graphicData uri="http://schemas.openxmlformats.org/presentationml/2006/ole">
            <p:oleObj spid="_x0000_s1030" name="Equation" r:id="rId8" imgW="1091880" imgH="266400" progId="Equation.DSMT4">
              <p:embed/>
            </p:oleObj>
          </a:graphicData>
        </a:graphic>
      </p:graphicFrame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3857625" y="6272213"/>
            <a:ext cx="4786313" cy="509587"/>
            <a:chOff x="2430" y="3951"/>
            <a:chExt cx="3015" cy="321"/>
          </a:xfrm>
        </p:grpSpPr>
        <p:cxnSp>
          <p:nvCxnSpPr>
            <p:cNvPr id="13" name="直接箭头连接符 12"/>
            <p:cNvCxnSpPr/>
            <p:nvPr/>
          </p:nvCxnSpPr>
          <p:spPr>
            <a:xfrm>
              <a:off x="2430" y="3982"/>
              <a:ext cx="3015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椭圆 13"/>
            <p:cNvSpPr>
              <a:spLocks noChangeArrowheads="1"/>
            </p:cNvSpPr>
            <p:nvPr/>
          </p:nvSpPr>
          <p:spPr bwMode="auto">
            <a:xfrm>
              <a:off x="3870" y="3960"/>
              <a:ext cx="45" cy="45"/>
            </a:xfrm>
            <a:prstGeom prst="ellipse">
              <a:avLst/>
            </a:prstGeom>
            <a:solidFill>
              <a:srgbClr val="0000FF"/>
            </a:solidFill>
            <a:ln w="3175" algn="ctr">
              <a:solidFill>
                <a:srgbClr val="0000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2790" y="3960"/>
              <a:ext cx="45" cy="45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4950" y="3960"/>
              <a:ext cx="45" cy="45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1061" name="曲线连接符 17"/>
            <p:cNvCxnSpPr>
              <a:cxnSpLocks noChangeShapeType="1"/>
              <a:stCxn id="15" idx="7"/>
              <a:endCxn id="1063" idx="0"/>
            </p:cNvCxnSpPr>
            <p:nvPr/>
          </p:nvCxnSpPr>
          <p:spPr bwMode="auto">
            <a:xfrm rot="5400000" flipV="1">
              <a:off x="3349" y="3437"/>
              <a:ext cx="26" cy="1067"/>
            </a:xfrm>
            <a:prstGeom prst="curvedConnector3">
              <a:avLst>
                <a:gd name="adj1" fmla="val -546153"/>
              </a:avLst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1062" name="曲线连接符 20"/>
            <p:cNvCxnSpPr>
              <a:cxnSpLocks noChangeShapeType="1"/>
              <a:stCxn id="16" idx="0"/>
              <a:endCxn id="1063" idx="0"/>
            </p:cNvCxnSpPr>
            <p:nvPr/>
          </p:nvCxnSpPr>
          <p:spPr bwMode="auto">
            <a:xfrm rot="-5400000" flipH="1" flipV="1">
              <a:off x="4417" y="3429"/>
              <a:ext cx="33" cy="1078"/>
            </a:xfrm>
            <a:prstGeom prst="curvedConnector3">
              <a:avLst>
                <a:gd name="adj1" fmla="val -409093"/>
              </a:avLst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1063" name="矩形 21"/>
            <p:cNvSpPr>
              <a:spLocks noChangeArrowheads="1"/>
            </p:cNvSpPr>
            <p:nvPr/>
          </p:nvSpPr>
          <p:spPr bwMode="auto">
            <a:xfrm>
              <a:off x="3789" y="398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a</a:t>
              </a:r>
              <a:endParaRPr lang="zh-CN" altLang="en-US">
                <a:ea typeface="楷体_GB2312"/>
                <a:cs typeface="Times New Roman" pitchFamily="18" charset="0"/>
              </a:endParaRPr>
            </a:p>
          </p:txBody>
        </p:sp>
        <p:sp>
          <p:nvSpPr>
            <p:cNvPr id="1064" name="矩形 22"/>
            <p:cNvSpPr>
              <a:spLocks noChangeArrowheads="1"/>
            </p:cNvSpPr>
            <p:nvPr/>
          </p:nvSpPr>
          <p:spPr bwMode="auto">
            <a:xfrm>
              <a:off x="2565" y="3984"/>
              <a:ext cx="4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a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−</a:t>
              </a:r>
              <a:r>
                <a:rPr lang="en-US" altLang="zh-CN" sz="2400" b="1" i="1">
                  <a:solidFill>
                    <a:srgbClr val="000000"/>
                  </a:solidFill>
                  <a:latin typeface="Symbol" pitchFamily="18" charset="2"/>
                  <a:ea typeface="楷体_GB2312"/>
                  <a:cs typeface="Times New Roman" pitchFamily="18" charset="0"/>
                </a:rPr>
                <a:t>d</a:t>
              </a:r>
              <a:endParaRPr lang="zh-CN" altLang="en-US">
                <a:ea typeface="楷体_GB2312"/>
                <a:cs typeface="Times New Roman" pitchFamily="18" charset="0"/>
              </a:endParaRPr>
            </a:p>
          </p:txBody>
        </p:sp>
        <p:sp>
          <p:nvSpPr>
            <p:cNvPr id="1065" name="矩形 23"/>
            <p:cNvSpPr>
              <a:spLocks noChangeArrowheads="1"/>
            </p:cNvSpPr>
            <p:nvPr/>
          </p:nvSpPr>
          <p:spPr bwMode="auto">
            <a:xfrm>
              <a:off x="4743" y="3984"/>
              <a:ext cx="4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a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+</a:t>
              </a:r>
              <a:r>
                <a:rPr lang="en-US" altLang="zh-CN" sz="2400" b="1" i="1">
                  <a:solidFill>
                    <a:srgbClr val="000000"/>
                  </a:solidFill>
                  <a:latin typeface="Symbol" pitchFamily="18" charset="2"/>
                  <a:ea typeface="楷体_GB2312"/>
                  <a:cs typeface="Times New Roman" pitchFamily="18" charset="0"/>
                </a:rPr>
                <a:t>d</a:t>
              </a:r>
              <a:endParaRPr lang="zh-CN" altLang="en-US">
                <a:ea typeface="楷体_GB2312"/>
                <a:cs typeface="Times New Roman" pitchFamily="18" charset="0"/>
              </a:endParaRPr>
            </a:p>
          </p:txBody>
        </p:sp>
      </p:grpSp>
      <p:graphicFrame>
        <p:nvGraphicFramePr>
          <p:cNvPr id="3079" name="Object 9"/>
          <p:cNvGraphicFramePr>
            <a:graphicFrameLocks noChangeAspect="1"/>
          </p:cNvGraphicFramePr>
          <p:nvPr/>
        </p:nvGraphicFramePr>
        <p:xfrm>
          <a:off x="3571875" y="5292725"/>
          <a:ext cx="714375" cy="407988"/>
        </p:xfrm>
        <a:graphic>
          <a:graphicData uri="http://schemas.openxmlformats.org/presentationml/2006/ole">
            <p:oleObj spid="_x0000_s1031" name="Equation" r:id="rId9" imgW="355320" imgH="203040" progId="Equation.DSMT4">
              <p:embed/>
            </p:oleObj>
          </a:graphicData>
        </a:graphic>
      </p:graphicFrame>
      <p:grpSp>
        <p:nvGrpSpPr>
          <p:cNvPr id="1045" name="Group 68"/>
          <p:cNvGrpSpPr>
            <a:grpSpLocks/>
          </p:cNvGrpSpPr>
          <p:nvPr/>
        </p:nvGrpSpPr>
        <p:grpSpPr bwMode="auto">
          <a:xfrm>
            <a:off x="457200" y="1484313"/>
            <a:ext cx="8229600" cy="4330700"/>
            <a:chOff x="288" y="935"/>
            <a:chExt cx="5184" cy="2728"/>
          </a:xfrm>
        </p:grpSpPr>
        <p:sp>
          <p:nvSpPr>
            <p:cNvPr id="1047" name="Line 69"/>
            <p:cNvSpPr>
              <a:spLocks noChangeShapeType="1"/>
            </p:cNvSpPr>
            <p:nvPr/>
          </p:nvSpPr>
          <p:spPr bwMode="auto">
            <a:xfrm>
              <a:off x="2205" y="1323"/>
              <a:ext cx="0" cy="234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" name="Line 70"/>
            <p:cNvSpPr>
              <a:spLocks noChangeShapeType="1"/>
            </p:cNvSpPr>
            <p:nvPr/>
          </p:nvSpPr>
          <p:spPr bwMode="auto">
            <a:xfrm>
              <a:off x="288" y="1323"/>
              <a:ext cx="5184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Line 71"/>
            <p:cNvSpPr>
              <a:spLocks noChangeShapeType="1"/>
            </p:cNvSpPr>
            <p:nvPr/>
          </p:nvSpPr>
          <p:spPr bwMode="auto">
            <a:xfrm>
              <a:off x="288" y="2103"/>
              <a:ext cx="5184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" name="Line 72"/>
            <p:cNvSpPr>
              <a:spLocks noChangeShapeType="1"/>
            </p:cNvSpPr>
            <p:nvPr/>
          </p:nvSpPr>
          <p:spPr bwMode="auto">
            <a:xfrm>
              <a:off x="288" y="2493"/>
              <a:ext cx="5184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" name="Line 73"/>
            <p:cNvSpPr>
              <a:spLocks noChangeShapeType="1"/>
            </p:cNvSpPr>
            <p:nvPr/>
          </p:nvSpPr>
          <p:spPr bwMode="auto">
            <a:xfrm>
              <a:off x="288" y="2883"/>
              <a:ext cx="5184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" name="Line 74"/>
            <p:cNvSpPr>
              <a:spLocks noChangeShapeType="1"/>
            </p:cNvSpPr>
            <p:nvPr/>
          </p:nvSpPr>
          <p:spPr bwMode="auto">
            <a:xfrm>
              <a:off x="288" y="3273"/>
              <a:ext cx="5184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" name="Line 75"/>
            <p:cNvSpPr>
              <a:spLocks noChangeShapeType="1"/>
            </p:cNvSpPr>
            <p:nvPr/>
          </p:nvSpPr>
          <p:spPr bwMode="auto">
            <a:xfrm>
              <a:off x="288" y="935"/>
              <a:ext cx="0" cy="272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" name="Line 76"/>
            <p:cNvSpPr>
              <a:spLocks noChangeShapeType="1"/>
            </p:cNvSpPr>
            <p:nvPr/>
          </p:nvSpPr>
          <p:spPr bwMode="auto">
            <a:xfrm>
              <a:off x="5472" y="935"/>
              <a:ext cx="0" cy="2728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" name="Line 77"/>
            <p:cNvSpPr>
              <a:spLocks noChangeShapeType="1"/>
            </p:cNvSpPr>
            <p:nvPr/>
          </p:nvSpPr>
          <p:spPr bwMode="auto">
            <a:xfrm>
              <a:off x="288" y="935"/>
              <a:ext cx="5184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" name="Line 78"/>
            <p:cNvSpPr>
              <a:spLocks noChangeShapeType="1"/>
            </p:cNvSpPr>
            <p:nvPr/>
          </p:nvSpPr>
          <p:spPr bwMode="auto">
            <a:xfrm>
              <a:off x="288" y="3663"/>
              <a:ext cx="5184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" name="椭圆 40"/>
          <p:cNvSpPr/>
          <p:nvPr/>
        </p:nvSpPr>
        <p:spPr>
          <a:xfrm>
            <a:off x="6115050" y="6257925"/>
            <a:ext cx="142875" cy="142875"/>
          </a:xfrm>
          <a:prstGeom prst="ellipse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8" grpId="0"/>
      <p:bldP spid="9" grpId="0"/>
      <p:bldP spid="10" grpId="0"/>
      <p:bldP spid="12" grpId="0"/>
      <p:bldP spid="4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四、函数极限的性质</a:t>
            </a:r>
          </a:p>
        </p:txBody>
      </p:sp>
      <p:sp>
        <p:nvSpPr>
          <p:cNvPr id="22533" name="Rectangle 5"/>
          <p:cNvSpPr>
            <a:spLocks noGrp="1"/>
          </p:cNvSpPr>
          <p:nvPr>
            <p:ph type="body" idx="4294967295"/>
          </p:nvPr>
        </p:nvSpPr>
        <p:spPr>
          <a:xfrm>
            <a:off x="457200" y="1481138"/>
            <a:ext cx="8229600" cy="3159125"/>
          </a:xfrm>
        </p:spPr>
        <p:txBody>
          <a:bodyPr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唯一性</a:t>
            </a:r>
            <a:endParaRPr lang="en-US" altLang="zh-CN" smtClean="0">
              <a:solidFill>
                <a:srgbClr val="FF0000"/>
              </a:solidFill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定理：</a:t>
            </a:r>
            <a:r>
              <a:rPr lang="zh-CN" altLang="en-US" smtClean="0">
                <a:ea typeface="楷体_GB2312"/>
              </a:rPr>
              <a:t>若                  存在，则其极限是唯一的．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局部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有界性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定理：</a:t>
            </a:r>
            <a:r>
              <a:rPr lang="zh-CN" altLang="en-US" smtClean="0">
                <a:ea typeface="楷体_GB2312"/>
              </a:rPr>
              <a:t>若                        ，则存在常数 </a:t>
            </a:r>
            <a:r>
              <a:rPr lang="en-US" altLang="zh-CN" i="1" smtClean="0">
                <a:ea typeface="楷体_GB2312"/>
              </a:rPr>
              <a:t>M</a:t>
            </a:r>
            <a:r>
              <a:rPr lang="en-US" altLang="zh-CN" smtClean="0">
                <a:ea typeface="楷体_GB2312"/>
              </a:rPr>
              <a:t> &gt; 0</a:t>
            </a:r>
            <a:r>
              <a:rPr lang="zh-CN" altLang="en-US" smtClean="0">
                <a:ea typeface="楷体_GB2312"/>
              </a:rPr>
              <a:t> 和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d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&gt; 0</a:t>
            </a:r>
            <a:r>
              <a:rPr lang="zh-CN" altLang="en-US" smtClean="0">
                <a:ea typeface="楷体_GB2312"/>
              </a:rPr>
              <a:t>，使得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当 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0 &lt; |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−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x</a:t>
            </a:r>
            <a:r>
              <a:rPr lang="en-US" altLang="zh-CN" baseline="-25000" smtClean="0">
                <a:solidFill>
                  <a:srgbClr val="0000FF"/>
                </a:solidFill>
                <a:ea typeface="楷体_GB2312"/>
              </a:rPr>
              <a:t>0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| &lt; 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  <a:ea typeface="楷体_GB2312"/>
              </a:rPr>
              <a:t>d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时，有 </a:t>
            </a:r>
            <a:r>
              <a:rPr lang="en-US" altLang="zh-CN" smtClean="0">
                <a:ea typeface="楷体_GB2312"/>
              </a:rPr>
              <a:t>|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f</a:t>
            </a:r>
            <a:r>
              <a:rPr lang="zh-CN" altLang="en-US" i="1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)|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&lt; </a:t>
            </a:r>
            <a:r>
              <a:rPr lang="en-US" altLang="zh-CN" i="1" smtClean="0">
                <a:ea typeface="楷体_GB2312"/>
              </a:rPr>
              <a:t>M</a:t>
            </a:r>
            <a:r>
              <a:rPr lang="zh-CN" altLang="en-US" smtClean="0">
                <a:ea typeface="楷体_GB2312"/>
              </a:rPr>
              <a:t>．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</p:txBody>
      </p:sp>
      <p:graphicFrame>
        <p:nvGraphicFramePr>
          <p:cNvPr id="83973" name="Object 6"/>
          <p:cNvGraphicFramePr>
            <a:graphicFrameLocks noChangeAspect="1"/>
          </p:cNvGraphicFramePr>
          <p:nvPr/>
        </p:nvGraphicFramePr>
        <p:xfrm>
          <a:off x="1914525" y="3335338"/>
          <a:ext cx="1800225" cy="582612"/>
        </p:xfrm>
        <a:graphic>
          <a:graphicData uri="http://schemas.openxmlformats.org/presentationml/2006/ole">
            <p:oleObj spid="_x0000_s18434" name="Equation" r:id="rId3" imgW="901440" imgH="291960" progId="Equation.DSMT4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946275" y="1982788"/>
          <a:ext cx="1268413" cy="582612"/>
        </p:xfrm>
        <a:graphic>
          <a:graphicData uri="http://schemas.openxmlformats.org/presentationml/2006/ole">
            <p:oleObj spid="_x0000_s18435" name="Equation" r:id="rId4" imgW="634680" imgH="2919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标题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四、函数极限的性质</a:t>
            </a:r>
          </a:p>
        </p:txBody>
      </p:sp>
      <p:sp>
        <p:nvSpPr>
          <p:cNvPr id="22533" name="Rectangle 5"/>
          <p:cNvSpPr>
            <a:spLocks noGrp="1"/>
          </p:cNvSpPr>
          <p:nvPr>
            <p:ph type="body" idx="4294967295"/>
          </p:nvPr>
        </p:nvSpPr>
        <p:spPr>
          <a:xfrm>
            <a:off x="457200" y="1481138"/>
            <a:ext cx="8229600" cy="3159125"/>
          </a:xfrm>
        </p:spPr>
        <p:txBody>
          <a:bodyPr>
            <a:spAutoFit/>
          </a:bodyPr>
          <a:lstStyle/>
          <a:p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局部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保号性</a:t>
            </a:r>
            <a:endParaRPr lang="en-US" altLang="zh-CN" smtClean="0">
              <a:solidFill>
                <a:srgbClr val="FF0000"/>
              </a:solidFill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定理：</a:t>
            </a:r>
            <a:r>
              <a:rPr lang="zh-CN" altLang="en-US" smtClean="0">
                <a:ea typeface="楷体_GB2312"/>
              </a:rPr>
              <a:t>若                        且 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 &gt; 0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（或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A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&lt; 0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）</a:t>
            </a:r>
            <a:r>
              <a:rPr lang="zh-CN" altLang="en-US" smtClean="0">
                <a:ea typeface="楷体_GB2312"/>
              </a:rPr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则在点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的某个去心邻域内 ，有 </a:t>
            </a:r>
            <a:r>
              <a:rPr lang="en-US" altLang="zh-CN" i="1" smtClean="0">
                <a:ea typeface="楷体_GB2312"/>
              </a:rPr>
              <a:t>f</a:t>
            </a:r>
            <a:r>
              <a:rPr lang="zh-CN" altLang="en-US" i="1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&gt; 0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（或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f</a:t>
            </a:r>
            <a:r>
              <a:rPr lang="zh-CN" altLang="en-US" i="1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) &lt; 0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）</a:t>
            </a:r>
            <a:r>
              <a:rPr lang="zh-CN" altLang="en-US" smtClean="0">
                <a:ea typeface="楷体_GB2312"/>
              </a:rPr>
              <a:t>．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推论：</a:t>
            </a:r>
            <a:r>
              <a:rPr lang="zh-CN" altLang="en-US" smtClean="0">
                <a:ea typeface="楷体_GB2312"/>
              </a:rPr>
              <a:t>若                        ，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且在点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baseline="-25000" smtClean="0">
                <a:ea typeface="楷体_GB2312"/>
              </a:rPr>
              <a:t>0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的某个去心邻域内 </a:t>
            </a:r>
            <a:r>
              <a:rPr lang="en-US" altLang="zh-CN" i="1" smtClean="0">
                <a:ea typeface="楷体_GB2312"/>
              </a:rPr>
              <a:t>f</a:t>
            </a:r>
            <a:r>
              <a:rPr lang="zh-CN" altLang="en-US" i="1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  <a:sym typeface="Symbol" pitchFamily="18" charset="2"/>
              </a:rPr>
              <a:t>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0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 （或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f</a:t>
            </a:r>
            <a:r>
              <a:rPr lang="zh-CN" altLang="en-US" i="1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) </a:t>
            </a:r>
            <a:r>
              <a:rPr lang="en-US" altLang="zh-CN" smtClean="0">
                <a:solidFill>
                  <a:srgbClr val="0000FF"/>
                </a:solidFill>
                <a:ea typeface="楷体_GB2312"/>
                <a:sym typeface="Symbol" pitchFamily="18" charset="2"/>
              </a:rPr>
              <a:t>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0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）</a:t>
            </a:r>
            <a:r>
              <a:rPr lang="zh-CN" altLang="en-US" smtClean="0">
                <a:ea typeface="楷体_GB2312"/>
              </a:rPr>
              <a:t>，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则 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smtClean="0">
                <a:ea typeface="楷体_GB2312"/>
                <a:sym typeface="Symbol" pitchFamily="18" charset="2"/>
              </a:rPr>
              <a:t>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0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 （或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A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0000FF"/>
                </a:solidFill>
                <a:ea typeface="楷体_GB2312"/>
                <a:sym typeface="Symbol" pitchFamily="18" charset="2"/>
              </a:rPr>
              <a:t>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0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）</a:t>
            </a:r>
            <a:r>
              <a:rPr lang="zh-CN" altLang="en-US" smtClean="0">
                <a:ea typeface="楷体_GB2312"/>
              </a:rPr>
              <a:t> ．</a:t>
            </a:r>
            <a:endParaRPr lang="en-US" altLang="zh-CN" smtClean="0">
              <a:ea typeface="楷体_GB2312"/>
            </a:endParaRPr>
          </a:p>
        </p:txBody>
      </p:sp>
      <p:graphicFrame>
        <p:nvGraphicFramePr>
          <p:cNvPr id="83973" name="Object 6"/>
          <p:cNvGraphicFramePr>
            <a:graphicFrameLocks noChangeAspect="1"/>
          </p:cNvGraphicFramePr>
          <p:nvPr/>
        </p:nvGraphicFramePr>
        <p:xfrm>
          <a:off x="1914525" y="1960563"/>
          <a:ext cx="1800225" cy="582612"/>
        </p:xfrm>
        <a:graphic>
          <a:graphicData uri="http://schemas.openxmlformats.org/presentationml/2006/ole">
            <p:oleObj spid="_x0000_s19458" name="Equation" r:id="rId3" imgW="901440" imgH="291960" progId="Equation.DSMT4">
              <p:embed/>
            </p:oleObj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860925" y="1989138"/>
            <a:ext cx="1511300" cy="504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300788" y="2420938"/>
            <a:ext cx="1871662" cy="504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914525" y="3271838"/>
          <a:ext cx="1800225" cy="582612"/>
        </p:xfrm>
        <a:graphic>
          <a:graphicData uri="http://schemas.openxmlformats.org/presentationml/2006/ole">
            <p:oleObj spid="_x0000_s19459" name="Equation" r:id="rId4" imgW="901440" imgH="291960" progId="Equation.DSMT4">
              <p:embed/>
            </p:oleObj>
          </a:graphicData>
        </a:graphic>
      </p:graphicFrame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846263" y="4219575"/>
            <a:ext cx="1511300" cy="504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5537200" y="3787775"/>
            <a:ext cx="1928813" cy="504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13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定理：</a:t>
            </a:r>
            <a:r>
              <a:rPr lang="zh-CN" altLang="en-US" smtClean="0">
                <a:ea typeface="楷体_GB2312"/>
              </a:rPr>
              <a:t>若                        ，</a:t>
            </a:r>
            <a:endParaRPr lang="en-US" altLang="zh-CN" smtClean="0">
              <a:ea typeface="楷体_GB2312"/>
            </a:endParaRPr>
          </a:p>
          <a:p>
            <a:pPr>
              <a:lnSpc>
                <a:spcPct val="130000"/>
              </a:lnSpc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数列 </a:t>
            </a:r>
            <a:r>
              <a:rPr lang="en-US" altLang="zh-CN" smtClean="0">
                <a:ea typeface="楷体_GB2312"/>
              </a:rPr>
              <a:t>{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} </a:t>
            </a:r>
            <a:r>
              <a:rPr lang="zh-CN" altLang="en-US" smtClean="0">
                <a:ea typeface="楷体_GB2312"/>
              </a:rPr>
              <a:t>是函数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smtClean="0">
                <a:ea typeface="楷体_GB2312"/>
              </a:rPr>
              <a:t> 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的定义域内任一收敛于 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的数列，</a:t>
            </a:r>
            <a:endParaRPr lang="en-US" altLang="zh-CN" smtClean="0">
              <a:ea typeface="楷体_GB2312"/>
            </a:endParaRPr>
          </a:p>
          <a:p>
            <a:pPr>
              <a:lnSpc>
                <a:spcPct val="130000"/>
              </a:lnSpc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且</a:t>
            </a:r>
            <a:endParaRPr lang="en-US" altLang="zh-CN" smtClean="0">
              <a:ea typeface="楷体_GB2312"/>
            </a:endParaRPr>
          </a:p>
          <a:p>
            <a:pPr>
              <a:lnSpc>
                <a:spcPct val="130000"/>
              </a:lnSpc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则相应的函数值数列 </a:t>
            </a:r>
            <a:r>
              <a:rPr lang="en-US" altLang="zh-CN" smtClean="0">
                <a:ea typeface="楷体_GB2312"/>
              </a:rPr>
              <a:t>{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smtClean="0">
                <a:ea typeface="楷体_GB2312"/>
              </a:rPr>
              <a:t> 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) }</a:t>
            </a:r>
            <a:r>
              <a:rPr lang="zh-CN" altLang="en-US" smtClean="0">
                <a:ea typeface="楷体_GB2312"/>
              </a:rPr>
              <a:t> 一定收敛，且</a:t>
            </a:r>
            <a:endParaRPr lang="en-US" altLang="zh-CN" smtClean="0">
              <a:ea typeface="楷体_GB2312"/>
            </a:endParaRPr>
          </a:p>
          <a:p>
            <a:pPr>
              <a:lnSpc>
                <a:spcPct val="130000"/>
              </a:lnSpc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  <a:ea typeface="楷体_GB2312"/>
            </a:endParaRPr>
          </a:p>
          <a:p>
            <a:pPr>
              <a:lnSpc>
                <a:spcPct val="13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分析：</a:t>
            </a:r>
          </a:p>
          <a:p>
            <a:pPr>
              <a:lnSpc>
                <a:spcPct val="130000"/>
              </a:lnSpc>
              <a:buSzTx/>
              <a:buFont typeface="Wingdings 3" pitchFamily="18" charset="2"/>
              <a:buChar char="}"/>
            </a:pPr>
            <a:r>
              <a:rPr lang="en-US" altLang="zh-CN" smtClean="0">
                <a:ea typeface="楷体_GB2312"/>
              </a:rPr>
              <a:t> </a:t>
            </a:r>
          </a:p>
          <a:p>
            <a:pPr>
              <a:lnSpc>
                <a:spcPct val="130000"/>
              </a:lnSpc>
              <a:buSzTx/>
              <a:buFont typeface="Wingdings 3" pitchFamily="18" charset="2"/>
              <a:buChar char="}"/>
            </a:pPr>
            <a:r>
              <a:rPr lang="en-US" altLang="zh-CN" smtClean="0">
                <a:ea typeface="楷体_GB2312"/>
              </a:rPr>
              <a:t>  </a:t>
            </a:r>
          </a:p>
          <a:p>
            <a:pPr>
              <a:lnSpc>
                <a:spcPct val="130000"/>
              </a:lnSpc>
              <a:buSzTx/>
              <a:buFont typeface="Wingdings 3" pitchFamily="18" charset="2"/>
              <a:buChar char="}"/>
            </a:pPr>
            <a:r>
              <a:rPr lang="en-US" altLang="zh-CN" smtClean="0">
                <a:ea typeface="楷体_GB2312"/>
              </a:rPr>
              <a:t> </a:t>
            </a:r>
            <a:endParaRPr lang="zh-CN" altLang="en-US" smtClean="0">
              <a:ea typeface="楷体_GB2312"/>
            </a:endParaRPr>
          </a:p>
        </p:txBody>
      </p:sp>
      <p:sp>
        <p:nvSpPr>
          <p:cNvPr id="20489" name="标题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z="3600" smtClean="0">
                <a:effectLst/>
                <a:ea typeface="楷体_GB2312"/>
              </a:rPr>
              <a:t>函数极限与数列极限的关系</a:t>
            </a: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1952625" y="1555750"/>
          <a:ext cx="1724025" cy="557213"/>
        </p:xfrm>
        <a:graphic>
          <a:graphicData uri="http://schemas.openxmlformats.org/presentationml/2006/ole">
            <p:oleObj spid="_x0000_s20482" name="Equation" r:id="rId3" imgW="863280" imgH="279360" progId="Equation.DSMT4">
              <p:embed/>
            </p:oleObj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1000125" y="2490788"/>
          <a:ext cx="2130425" cy="482600"/>
        </p:xfrm>
        <a:graphic>
          <a:graphicData uri="http://schemas.openxmlformats.org/presentationml/2006/ole">
            <p:oleObj spid="_x0000_s20483" name="Equation" r:id="rId4" imgW="1066680" imgH="241200" progId="Equation.DSMT4">
              <p:embed/>
            </p:oleObj>
          </a:graphicData>
        </a:graphic>
      </p:graphicFrame>
      <p:graphicFrame>
        <p:nvGraphicFramePr>
          <p:cNvPr id="2" name="Object 14"/>
          <p:cNvGraphicFramePr>
            <a:graphicFrameLocks noChangeAspect="1"/>
          </p:cNvGraphicFramePr>
          <p:nvPr/>
        </p:nvGraphicFramePr>
        <p:xfrm>
          <a:off x="2378075" y="4435475"/>
          <a:ext cx="2625725" cy="406400"/>
        </p:xfrm>
        <a:graphic>
          <a:graphicData uri="http://schemas.openxmlformats.org/presentationml/2006/ole">
            <p:oleObj spid="_x0000_s20484" name="Equation" r:id="rId5" imgW="1307880" imgH="203040" progId="Equation.DSMT4">
              <p:embed/>
            </p:oleObj>
          </a:graphicData>
        </a:graphic>
      </p:graphicFrame>
      <p:graphicFrame>
        <p:nvGraphicFramePr>
          <p:cNvPr id="3" name="Object 15"/>
          <p:cNvGraphicFramePr>
            <a:graphicFrameLocks noChangeAspect="1"/>
          </p:cNvGraphicFramePr>
          <p:nvPr/>
        </p:nvGraphicFramePr>
        <p:xfrm>
          <a:off x="954088" y="4857750"/>
          <a:ext cx="2293937" cy="457200"/>
        </p:xfrm>
        <a:graphic>
          <a:graphicData uri="http://schemas.openxmlformats.org/presentationml/2006/ole">
            <p:oleObj spid="_x0000_s20485" name="Equation" r:id="rId6" imgW="1143000" imgH="228600" progId="Equation.DSMT4">
              <p:embed/>
            </p:oleObj>
          </a:graphicData>
        </a:graphic>
      </p:graphicFrame>
      <p:graphicFrame>
        <p:nvGraphicFramePr>
          <p:cNvPr id="4" name="Object 16"/>
          <p:cNvGraphicFramePr>
            <a:graphicFrameLocks noChangeAspect="1"/>
          </p:cNvGraphicFramePr>
          <p:nvPr/>
        </p:nvGraphicFramePr>
        <p:xfrm>
          <a:off x="954088" y="5329238"/>
          <a:ext cx="4154487" cy="457200"/>
        </p:xfrm>
        <a:graphic>
          <a:graphicData uri="http://schemas.openxmlformats.org/presentationml/2006/ole">
            <p:oleObj spid="_x0000_s20486" name="Equation" r:id="rId7" imgW="2070000" imgH="228600" progId="Equation.DSMT4">
              <p:embed/>
            </p:oleObj>
          </a:graphicData>
        </a:graphic>
      </p:graphicFrame>
      <p:sp>
        <p:nvSpPr>
          <p:cNvPr id="47122" name="Rectangle 18"/>
          <p:cNvSpPr>
            <a:spLocks noChangeArrowheads="1"/>
          </p:cNvSpPr>
          <p:nvPr/>
        </p:nvSpPr>
        <p:spPr bwMode="auto">
          <a:xfrm>
            <a:off x="2195513" y="4429125"/>
            <a:ext cx="1081087" cy="8636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47123" name="Line 19"/>
          <p:cNvSpPr>
            <a:spLocks noChangeShapeType="1"/>
          </p:cNvSpPr>
          <p:nvPr/>
        </p:nvSpPr>
        <p:spPr bwMode="auto">
          <a:xfrm>
            <a:off x="704850" y="2481263"/>
            <a:ext cx="7416800" cy="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6534150" y="2982913"/>
          <a:ext cx="1927225" cy="558800"/>
        </p:xfrm>
        <a:graphic>
          <a:graphicData uri="http://schemas.openxmlformats.org/presentationml/2006/ole">
            <p:oleObj spid="_x0000_s20487" name="Equation" r:id="rId8" imgW="965160" imgH="2793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4" dur="10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22" grpId="0" animBg="1"/>
      <p:bldP spid="471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内容占位符 5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例：</a:t>
            </a:r>
            <a:r>
              <a:rPr lang="zh-CN" altLang="en-US" smtClean="0">
                <a:ea typeface="楷体_GB2312"/>
              </a:rPr>
              <a:t>证明                   不存在 ．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思想：</a:t>
            </a:r>
            <a:r>
              <a:rPr lang="zh-CN" altLang="en-US" smtClean="0">
                <a:ea typeface="楷体_GB2312"/>
              </a:rPr>
              <a:t>构造两个收敛于不同数值的函数值数列．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令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令</a:t>
            </a:r>
          </a:p>
        </p:txBody>
      </p:sp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2009775" y="141288"/>
          <a:ext cx="1219200" cy="812800"/>
        </p:xfrm>
        <a:graphic>
          <a:graphicData uri="http://schemas.openxmlformats.org/presentationml/2006/ole">
            <p:oleObj spid="_x0000_s21506" name="Equation" r:id="rId3" imgW="609480" imgH="406080" progId="Equation.DSMT4">
              <p:embed/>
            </p:oleObj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965200" y="1954213"/>
          <a:ext cx="2311400" cy="812800"/>
        </p:xfrm>
        <a:graphic>
          <a:graphicData uri="http://schemas.openxmlformats.org/presentationml/2006/ole">
            <p:oleObj spid="_x0000_s21507" name="Equation" r:id="rId4" imgW="1155600" imgH="406080" progId="Equation.DSMT4">
              <p:embed/>
            </p:oleObj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3479800" y="1960563"/>
          <a:ext cx="2616200" cy="812800"/>
        </p:xfrm>
        <a:graphic>
          <a:graphicData uri="http://schemas.openxmlformats.org/presentationml/2006/ole">
            <p:oleObj spid="_x0000_s21508" name="Equation" r:id="rId5" imgW="1307880" imgH="406080" progId="Equation.DSMT4">
              <p:embed/>
            </p:oleObj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6300788" y="2147888"/>
          <a:ext cx="939800" cy="457200"/>
        </p:xfrm>
        <a:graphic>
          <a:graphicData uri="http://schemas.openxmlformats.org/presentationml/2006/ole">
            <p:oleObj spid="_x0000_s21509" name="Equation" r:id="rId6" imgW="469800" imgH="228600" progId="Equation.DSMT4">
              <p:embed/>
            </p:oleObj>
          </a:graphicData>
        </a:graphic>
      </p:graphicFrame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3479800" y="2867025"/>
          <a:ext cx="3429000" cy="889000"/>
        </p:xfrm>
        <a:graphic>
          <a:graphicData uri="http://schemas.openxmlformats.org/presentationml/2006/ole">
            <p:oleObj spid="_x0000_s21510" name="Equation" r:id="rId7" imgW="1714320" imgH="444240" progId="Equation.DSMT4">
              <p:embed/>
            </p:oleObj>
          </a:graphicData>
        </a:graphic>
      </p:graphicFrame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965200" y="3717925"/>
          <a:ext cx="2997200" cy="1193800"/>
        </p:xfrm>
        <a:graphic>
          <a:graphicData uri="http://schemas.openxmlformats.org/presentationml/2006/ole">
            <p:oleObj spid="_x0000_s21511" name="Equation" r:id="rId8" imgW="1498320" imgH="596880" progId="Equation.DSMT4">
              <p:embed/>
            </p:oleObj>
          </a:graphicData>
        </a:graphic>
      </p:graphicFrame>
      <p:graphicFrame>
        <p:nvGraphicFramePr>
          <p:cNvPr id="7" name="Object 11"/>
          <p:cNvGraphicFramePr>
            <a:graphicFrameLocks noChangeAspect="1"/>
          </p:cNvGraphicFramePr>
          <p:nvPr/>
        </p:nvGraphicFramePr>
        <p:xfrm>
          <a:off x="4127500" y="3717925"/>
          <a:ext cx="3302000" cy="1193800"/>
        </p:xfrm>
        <a:graphic>
          <a:graphicData uri="http://schemas.openxmlformats.org/presentationml/2006/ole">
            <p:oleObj spid="_x0000_s21512" name="Equation" r:id="rId9" imgW="1650960" imgH="596880" progId="Equation.DSMT4">
              <p:embed/>
            </p:oleObj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/>
        </p:nvGraphicFramePr>
        <p:xfrm>
          <a:off x="7596188" y="3910013"/>
          <a:ext cx="939800" cy="457200"/>
        </p:xfrm>
        <a:graphic>
          <a:graphicData uri="http://schemas.openxmlformats.org/presentationml/2006/ole">
            <p:oleObj spid="_x0000_s21513" name="Equation" r:id="rId10" imgW="469800" imgH="228600" progId="Equation.DSMT4">
              <p:embed/>
            </p:oleObj>
          </a:graphicData>
        </a:graphic>
      </p:graphicFrame>
      <p:graphicFrame>
        <p:nvGraphicFramePr>
          <p:cNvPr id="9" name="Object 13"/>
          <p:cNvGraphicFramePr>
            <a:graphicFrameLocks noChangeAspect="1"/>
          </p:cNvGraphicFramePr>
          <p:nvPr/>
        </p:nvGraphicFramePr>
        <p:xfrm>
          <a:off x="4127500" y="5106988"/>
          <a:ext cx="4419600" cy="914400"/>
        </p:xfrm>
        <a:graphic>
          <a:graphicData uri="http://schemas.openxmlformats.org/presentationml/2006/ole">
            <p:oleObj spid="_x0000_s21514" name="Equation" r:id="rId11" imgW="2209680" imgH="457200" progId="Equation.DSMT4">
              <p:embed/>
            </p:oleObj>
          </a:graphicData>
        </a:graphic>
      </p:graphicFrame>
      <p:sp>
        <p:nvSpPr>
          <p:cNvPr id="12" name="圆角矩形 11"/>
          <p:cNvSpPr/>
          <p:nvPr/>
        </p:nvSpPr>
        <p:spPr>
          <a:xfrm>
            <a:off x="571500" y="1970088"/>
            <a:ext cx="8286750" cy="1785937"/>
          </a:xfrm>
          <a:prstGeom prst="roundRect">
            <a:avLst>
              <a:gd name="adj" fmla="val 11658"/>
            </a:avLst>
          </a:prstGeom>
          <a:noFill/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571500" y="3756025"/>
            <a:ext cx="8286750" cy="2306638"/>
          </a:xfrm>
          <a:prstGeom prst="roundRect">
            <a:avLst>
              <a:gd name="adj" fmla="val 11658"/>
            </a:avLst>
          </a:prstGeom>
          <a:noFill/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9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小结</a:t>
            </a:r>
          </a:p>
        </p:txBody>
      </p:sp>
      <p:sp>
        <p:nvSpPr>
          <p:cNvPr id="22540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ea typeface="楷体_GB2312"/>
              </a:rPr>
              <a:t>函数极限的定义</a:t>
            </a:r>
          </a:p>
        </p:txBody>
      </p:sp>
      <p:grpSp>
        <p:nvGrpSpPr>
          <p:cNvPr id="22541" name="Group 37"/>
          <p:cNvGrpSpPr>
            <a:grpSpLocks/>
          </p:cNvGrpSpPr>
          <p:nvPr/>
        </p:nvGrpSpPr>
        <p:grpSpPr bwMode="auto">
          <a:xfrm>
            <a:off x="439738" y="2087563"/>
            <a:ext cx="8229600" cy="2349500"/>
            <a:chOff x="277" y="1315"/>
            <a:chExt cx="5184" cy="1480"/>
          </a:xfrm>
        </p:grpSpPr>
        <p:grpSp>
          <p:nvGrpSpPr>
            <p:cNvPr id="22542" name="Group 65"/>
            <p:cNvGrpSpPr>
              <a:grpSpLocks/>
            </p:cNvGrpSpPr>
            <p:nvPr/>
          </p:nvGrpSpPr>
          <p:grpSpPr bwMode="auto">
            <a:xfrm>
              <a:off x="277" y="1315"/>
              <a:ext cx="5184" cy="1480"/>
              <a:chOff x="288" y="933"/>
              <a:chExt cx="5184" cy="1480"/>
            </a:xfrm>
          </p:grpSpPr>
          <p:grpSp>
            <p:nvGrpSpPr>
              <p:cNvPr id="22549" name="Group 63"/>
              <p:cNvGrpSpPr>
                <a:grpSpLocks/>
              </p:cNvGrpSpPr>
              <p:nvPr/>
            </p:nvGrpSpPr>
            <p:grpSpPr bwMode="auto">
              <a:xfrm>
                <a:off x="288" y="933"/>
                <a:ext cx="5184" cy="1480"/>
                <a:chOff x="288" y="933"/>
                <a:chExt cx="5184" cy="1480"/>
              </a:xfrm>
            </p:grpSpPr>
            <p:sp>
              <p:nvSpPr>
                <p:cNvPr id="22554" name="Rectangle 10"/>
                <p:cNvSpPr>
                  <a:spLocks noChangeArrowheads="1"/>
                </p:cNvSpPr>
                <p:nvPr/>
              </p:nvSpPr>
              <p:spPr bwMode="auto">
                <a:xfrm>
                  <a:off x="288" y="933"/>
                  <a:ext cx="1296" cy="37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400" b="1">
                      <a:solidFill>
                        <a:srgbClr val="0000FF"/>
                      </a:solidFill>
                      <a:latin typeface="Times New Roman" pitchFamily="18" charset="0"/>
                      <a:ea typeface="楷体_GB2312"/>
                      <a:cs typeface="Times New Roman" pitchFamily="18" charset="0"/>
                    </a:rPr>
                    <a:t>记号</a:t>
                  </a:r>
                </a:p>
              </p:txBody>
            </p:sp>
            <p:sp>
              <p:nvSpPr>
                <p:cNvPr id="22555" name="Rectangle 11"/>
                <p:cNvSpPr>
                  <a:spLocks noChangeArrowheads="1"/>
                </p:cNvSpPr>
                <p:nvPr/>
              </p:nvSpPr>
              <p:spPr bwMode="auto">
                <a:xfrm>
                  <a:off x="1584" y="933"/>
                  <a:ext cx="3888" cy="37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r>
                    <a:rPr lang="zh-CN" altLang="en-US" sz="2400" b="1">
                      <a:solidFill>
                        <a:srgbClr val="0000FF"/>
                      </a:solidFill>
                      <a:latin typeface="Symbol" pitchFamily="18" charset="2"/>
                      <a:ea typeface="楷体_GB2312"/>
                      <a:cs typeface="Times New Roman" pitchFamily="18" charset="0"/>
                    </a:rPr>
                    <a:t>定义</a:t>
                  </a:r>
                </a:p>
              </p:txBody>
            </p:sp>
            <p:sp>
              <p:nvSpPr>
                <p:cNvPr id="22556" name="Rectangle 14"/>
                <p:cNvSpPr>
                  <a:spLocks noChangeArrowheads="1"/>
                </p:cNvSpPr>
                <p:nvPr/>
              </p:nvSpPr>
              <p:spPr bwMode="auto">
                <a:xfrm>
                  <a:off x="288" y="1303"/>
                  <a:ext cx="1296" cy="37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 sz="2400" b="1">
                    <a:latin typeface="Times New Roman" pitchFamily="18" charset="0"/>
                    <a:ea typeface="楷体_GB2312"/>
                    <a:cs typeface="Times New Roman" pitchFamily="18" charset="0"/>
                  </a:endParaRPr>
                </a:p>
              </p:txBody>
            </p:sp>
            <p:sp>
              <p:nvSpPr>
                <p:cNvPr id="22557" name="Rectangle 18"/>
                <p:cNvSpPr>
                  <a:spLocks noChangeArrowheads="1"/>
                </p:cNvSpPr>
                <p:nvPr/>
              </p:nvSpPr>
              <p:spPr bwMode="auto">
                <a:xfrm>
                  <a:off x="288" y="1673"/>
                  <a:ext cx="1296" cy="37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 sz="2400" b="1">
                    <a:latin typeface="Times New Roman" pitchFamily="18" charset="0"/>
                    <a:ea typeface="楷体_GB2312"/>
                    <a:cs typeface="Times New Roman" pitchFamily="18" charset="0"/>
                  </a:endParaRPr>
                </a:p>
              </p:txBody>
            </p:sp>
            <p:sp>
              <p:nvSpPr>
                <p:cNvPr id="22558" name="Rectangle 22"/>
                <p:cNvSpPr>
                  <a:spLocks noChangeArrowheads="1"/>
                </p:cNvSpPr>
                <p:nvPr/>
              </p:nvSpPr>
              <p:spPr bwMode="auto">
                <a:xfrm>
                  <a:off x="288" y="2043"/>
                  <a:ext cx="1296" cy="37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anchor="ctr"/>
                <a:lstStyle/>
                <a:p>
                  <a:endParaRPr lang="zh-CN" altLang="en-US" sz="2400" b="1">
                    <a:latin typeface="Times New Roman" pitchFamily="18" charset="0"/>
                    <a:ea typeface="楷体_GB2312"/>
                    <a:cs typeface="Times New Roman" pitchFamily="18" charset="0"/>
                  </a:endParaRPr>
                </a:p>
              </p:txBody>
            </p:sp>
            <p:sp>
              <p:nvSpPr>
                <p:cNvPr id="22559" name="Line 26"/>
                <p:cNvSpPr>
                  <a:spLocks noChangeShapeType="1"/>
                </p:cNvSpPr>
                <p:nvPr/>
              </p:nvSpPr>
              <p:spPr bwMode="auto">
                <a:xfrm>
                  <a:off x="1584" y="933"/>
                  <a:ext cx="0" cy="148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60" name="Line 29"/>
                <p:cNvSpPr>
                  <a:spLocks noChangeShapeType="1"/>
                </p:cNvSpPr>
                <p:nvPr/>
              </p:nvSpPr>
              <p:spPr bwMode="auto">
                <a:xfrm>
                  <a:off x="288" y="1303"/>
                  <a:ext cx="5184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61" name="Line 30"/>
                <p:cNvSpPr>
                  <a:spLocks noChangeShapeType="1"/>
                </p:cNvSpPr>
                <p:nvPr/>
              </p:nvSpPr>
              <p:spPr bwMode="auto">
                <a:xfrm>
                  <a:off x="288" y="1673"/>
                  <a:ext cx="5184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62" name="Line 31"/>
                <p:cNvSpPr>
                  <a:spLocks noChangeShapeType="1"/>
                </p:cNvSpPr>
                <p:nvPr/>
              </p:nvSpPr>
              <p:spPr bwMode="auto">
                <a:xfrm>
                  <a:off x="288" y="2043"/>
                  <a:ext cx="5184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63" name="Line 32"/>
                <p:cNvSpPr>
                  <a:spLocks noChangeShapeType="1"/>
                </p:cNvSpPr>
                <p:nvPr/>
              </p:nvSpPr>
              <p:spPr bwMode="auto">
                <a:xfrm>
                  <a:off x="288" y="933"/>
                  <a:ext cx="0" cy="148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64" name="Line 33"/>
                <p:cNvSpPr>
                  <a:spLocks noChangeShapeType="1"/>
                </p:cNvSpPr>
                <p:nvPr/>
              </p:nvSpPr>
              <p:spPr bwMode="auto">
                <a:xfrm>
                  <a:off x="5472" y="933"/>
                  <a:ext cx="0" cy="148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2565" name="Line 34"/>
                <p:cNvSpPr>
                  <a:spLocks noChangeShapeType="1"/>
                </p:cNvSpPr>
                <p:nvPr/>
              </p:nvSpPr>
              <p:spPr bwMode="auto">
                <a:xfrm>
                  <a:off x="288" y="933"/>
                  <a:ext cx="5184" cy="0"/>
                </a:xfrm>
                <a:prstGeom prst="line">
                  <a:avLst/>
                </a:prstGeom>
                <a:noFill/>
                <a:ln w="12700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2550" name="Rectangle 15"/>
              <p:cNvSpPr>
                <a:spLocks noChangeArrowheads="1"/>
              </p:cNvSpPr>
              <p:nvPr/>
            </p:nvSpPr>
            <p:spPr bwMode="auto">
              <a:xfrm>
                <a:off x="1584" y="1303"/>
                <a:ext cx="1386" cy="3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 sz="2400" b="1">
                  <a:latin typeface="Times New Roman" pitchFamily="18" charset="0"/>
                  <a:ea typeface="楷体_GB2312"/>
                  <a:cs typeface="Times New Roman" pitchFamily="18" charset="0"/>
                </a:endParaRPr>
              </a:p>
            </p:txBody>
          </p:sp>
          <p:sp>
            <p:nvSpPr>
              <p:cNvPr id="22551" name="Rectangle 19"/>
              <p:cNvSpPr>
                <a:spLocks noChangeArrowheads="1"/>
              </p:cNvSpPr>
              <p:nvPr/>
            </p:nvSpPr>
            <p:spPr bwMode="auto">
              <a:xfrm>
                <a:off x="1584" y="1667"/>
                <a:ext cx="1386" cy="3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 sz="2400" b="1">
                  <a:latin typeface="Times New Roman" pitchFamily="18" charset="0"/>
                  <a:ea typeface="楷体_GB2312"/>
                  <a:cs typeface="Times New Roman" pitchFamily="18" charset="0"/>
                </a:endParaRPr>
              </a:p>
            </p:txBody>
          </p:sp>
          <p:sp>
            <p:nvSpPr>
              <p:cNvPr id="22552" name="Rectangle 23"/>
              <p:cNvSpPr>
                <a:spLocks noChangeArrowheads="1"/>
              </p:cNvSpPr>
              <p:nvPr/>
            </p:nvSpPr>
            <p:spPr bwMode="auto">
              <a:xfrm>
                <a:off x="1584" y="2043"/>
                <a:ext cx="1386" cy="3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 sz="2400" b="1">
                  <a:latin typeface="Times New Roman" pitchFamily="18" charset="0"/>
                  <a:ea typeface="楷体_GB2312"/>
                  <a:cs typeface="Times New Roman" pitchFamily="18" charset="0"/>
                </a:endParaRPr>
              </a:p>
            </p:txBody>
          </p:sp>
          <p:sp>
            <p:nvSpPr>
              <p:cNvPr id="22553" name="Line 35"/>
              <p:cNvSpPr>
                <a:spLocks noChangeShapeType="1"/>
              </p:cNvSpPr>
              <p:nvPr/>
            </p:nvSpPr>
            <p:spPr bwMode="auto">
              <a:xfrm>
                <a:off x="288" y="2413"/>
                <a:ext cx="5184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2543" name="Rectangle 66"/>
            <p:cNvSpPr>
              <a:spLocks noChangeArrowheads="1"/>
            </p:cNvSpPr>
            <p:nvPr/>
          </p:nvSpPr>
          <p:spPr bwMode="auto">
            <a:xfrm>
              <a:off x="2923" y="1735"/>
              <a:ext cx="1123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rIns="90000" anchor="ctr">
              <a:spAutoFit/>
            </a:bodyPr>
            <a:lstStyle/>
            <a:p>
              <a:r>
                <a:rPr lang="zh-CN" altLang="en-US" sz="2200" b="1">
                  <a:latin typeface="Times New Roman" pitchFamily="18" charset="0"/>
                  <a:ea typeface="楷体_GB2312"/>
                  <a:cs typeface="Times New Roman" pitchFamily="18" charset="0"/>
                </a:rPr>
                <a:t>当 </a:t>
              </a:r>
              <a:r>
                <a:rPr lang="en-US" altLang="zh-CN" sz="2200" b="1" 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x</a:t>
              </a:r>
              <a:r>
                <a:rPr lang="en-US" altLang="zh-CN" sz="2200" b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&gt; </a:t>
              </a:r>
              <a:r>
                <a:rPr lang="en-US" altLang="zh-CN" sz="2200" b="1" 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X</a:t>
              </a:r>
              <a:r>
                <a:rPr lang="zh-CN" altLang="en-US" sz="2200" b="1" 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</a:t>
              </a:r>
              <a:r>
                <a:rPr lang="zh-CN" altLang="en-US" sz="2200" b="1">
                  <a:latin typeface="Times New Roman" pitchFamily="18" charset="0"/>
                  <a:ea typeface="楷体_GB2312"/>
                  <a:cs typeface="Times New Roman" pitchFamily="18" charset="0"/>
                </a:rPr>
                <a:t>时，</a:t>
              </a:r>
            </a:p>
          </p:txBody>
        </p:sp>
        <p:sp>
          <p:nvSpPr>
            <p:cNvPr id="22544" name="Rectangle 67"/>
            <p:cNvSpPr>
              <a:spLocks noChangeArrowheads="1"/>
            </p:cNvSpPr>
            <p:nvPr/>
          </p:nvSpPr>
          <p:spPr bwMode="auto">
            <a:xfrm>
              <a:off x="4139" y="1735"/>
              <a:ext cx="121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|</a:t>
              </a:r>
              <a:r>
                <a:rPr lang="en-US" altLang="zh-CN" sz="2200" b="1" 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f</a:t>
              </a:r>
              <a:r>
                <a:rPr lang="zh-CN" altLang="en-US" sz="2200" b="1" 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</a:t>
              </a:r>
              <a:r>
                <a:rPr lang="en-US" altLang="zh-CN" sz="2200" b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(</a:t>
              </a:r>
              <a:r>
                <a:rPr lang="en-US" altLang="zh-CN" sz="2200" b="1" 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x</a:t>
              </a:r>
              <a:r>
                <a:rPr lang="en-US" altLang="zh-CN" sz="2200" b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)</a:t>
              </a:r>
              <a:r>
                <a:rPr lang="en-US" altLang="zh-CN" sz="2200" b="1" 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</a:t>
              </a:r>
              <a:r>
                <a:rPr lang="en-US" altLang="zh-CN" sz="2200" b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−</a:t>
              </a:r>
              <a:r>
                <a:rPr lang="en-US" altLang="zh-CN" sz="2200" b="1" 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A </a:t>
              </a:r>
              <a:r>
                <a:rPr lang="en-US" altLang="zh-CN" sz="2200" b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| &lt; </a:t>
              </a:r>
              <a:r>
                <a:rPr lang="en-US" altLang="zh-CN" sz="2200" b="1" i="1">
                  <a:solidFill>
                    <a:srgbClr val="000000"/>
                  </a:solidFill>
                  <a:latin typeface="Symbol" pitchFamily="18" charset="2"/>
                  <a:ea typeface="楷体_GB2312"/>
                  <a:cs typeface="Times New Roman" pitchFamily="18" charset="0"/>
                </a:rPr>
                <a:t>e</a:t>
              </a:r>
              <a:r>
                <a:rPr lang="zh-CN" altLang="en-US" sz="2200" b="1" i="1">
                  <a:solidFill>
                    <a:srgbClr val="000000"/>
                  </a:solidFill>
                  <a:latin typeface="Symbol" pitchFamily="18" charset="2"/>
                  <a:ea typeface="楷体_GB2312"/>
                  <a:cs typeface="Times New Roman" pitchFamily="18" charset="0"/>
                </a:rPr>
                <a:t> </a:t>
              </a:r>
              <a:endParaRPr lang="zh-CN" altLang="en-US" sz="2200" b="1">
                <a:latin typeface="Times New Roman" pitchFamily="18" charset="0"/>
                <a:ea typeface="楷体_GB2312"/>
                <a:cs typeface="Times New Roman" pitchFamily="18" charset="0"/>
              </a:endParaRPr>
            </a:p>
          </p:txBody>
        </p:sp>
        <p:sp>
          <p:nvSpPr>
            <p:cNvPr id="22545" name="Rectangle 68"/>
            <p:cNvSpPr>
              <a:spLocks noChangeArrowheads="1"/>
            </p:cNvSpPr>
            <p:nvPr/>
          </p:nvSpPr>
          <p:spPr bwMode="auto">
            <a:xfrm>
              <a:off x="2923" y="2105"/>
              <a:ext cx="122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rIns="90000" anchor="ctr">
              <a:spAutoFit/>
            </a:bodyPr>
            <a:lstStyle/>
            <a:p>
              <a:r>
                <a:rPr lang="zh-CN" altLang="en-US" sz="2200" b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当 </a:t>
              </a:r>
              <a:r>
                <a:rPr lang="en-US" altLang="zh-CN" sz="2200" b="1" 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x</a:t>
              </a:r>
              <a:r>
                <a:rPr lang="en-US" altLang="zh-CN" sz="2200" b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&lt; −</a:t>
              </a:r>
              <a:r>
                <a:rPr lang="en-US" altLang="zh-CN" sz="2200" b="1" 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X</a:t>
              </a:r>
              <a:r>
                <a:rPr lang="zh-CN" altLang="en-US" sz="2200" b="1" 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</a:t>
              </a:r>
              <a:r>
                <a:rPr lang="zh-CN" altLang="en-US" sz="2200" b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时，</a:t>
              </a:r>
            </a:p>
          </p:txBody>
        </p:sp>
        <p:sp>
          <p:nvSpPr>
            <p:cNvPr id="22546" name="Rectangle 69"/>
            <p:cNvSpPr>
              <a:spLocks noChangeArrowheads="1"/>
            </p:cNvSpPr>
            <p:nvPr/>
          </p:nvSpPr>
          <p:spPr bwMode="auto">
            <a:xfrm>
              <a:off x="4139" y="2105"/>
              <a:ext cx="121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|</a:t>
              </a:r>
              <a:r>
                <a:rPr lang="en-US" altLang="zh-CN" sz="2200" b="1" 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f</a:t>
              </a:r>
              <a:r>
                <a:rPr lang="zh-CN" altLang="en-US" sz="2200" b="1" 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</a:t>
              </a:r>
              <a:r>
                <a:rPr lang="en-US" altLang="zh-CN" sz="2200" b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(</a:t>
              </a:r>
              <a:r>
                <a:rPr lang="en-US" altLang="zh-CN" sz="2200" b="1" 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x</a:t>
              </a:r>
              <a:r>
                <a:rPr lang="en-US" altLang="zh-CN" sz="2200" b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)</a:t>
              </a:r>
              <a:r>
                <a:rPr lang="en-US" altLang="zh-CN" sz="2200" b="1" 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</a:t>
              </a:r>
              <a:r>
                <a:rPr lang="en-US" altLang="zh-CN" sz="2200" b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−</a:t>
              </a:r>
              <a:r>
                <a:rPr lang="en-US" altLang="zh-CN" sz="2200" b="1" 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A </a:t>
              </a:r>
              <a:r>
                <a:rPr lang="en-US" altLang="zh-CN" sz="2200" b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| &lt; </a:t>
              </a:r>
              <a:r>
                <a:rPr lang="en-US" altLang="zh-CN" sz="2200" b="1" i="1">
                  <a:solidFill>
                    <a:srgbClr val="000000"/>
                  </a:solidFill>
                  <a:latin typeface="Symbol" pitchFamily="18" charset="2"/>
                  <a:ea typeface="楷体_GB2312"/>
                  <a:cs typeface="Times New Roman" pitchFamily="18" charset="0"/>
                </a:rPr>
                <a:t>e</a:t>
              </a:r>
              <a:r>
                <a:rPr lang="zh-CN" altLang="en-US" sz="2200" b="1" i="1">
                  <a:solidFill>
                    <a:srgbClr val="000000"/>
                  </a:solidFill>
                  <a:latin typeface="Symbol" pitchFamily="18" charset="2"/>
                  <a:ea typeface="楷体_GB2312"/>
                  <a:cs typeface="Times New Roman" pitchFamily="18" charset="0"/>
                </a:rPr>
                <a:t> </a:t>
              </a:r>
              <a:endParaRPr lang="zh-CN" altLang="en-US" sz="2200" b="1">
                <a:latin typeface="Times New Roman" pitchFamily="18" charset="0"/>
                <a:ea typeface="楷体_GB2312"/>
                <a:cs typeface="Times New Roman" pitchFamily="18" charset="0"/>
              </a:endParaRPr>
            </a:p>
          </p:txBody>
        </p:sp>
        <p:sp>
          <p:nvSpPr>
            <p:cNvPr id="22547" name="Rectangle 70"/>
            <p:cNvSpPr>
              <a:spLocks noChangeArrowheads="1"/>
            </p:cNvSpPr>
            <p:nvPr/>
          </p:nvSpPr>
          <p:spPr bwMode="auto">
            <a:xfrm>
              <a:off x="2923" y="2475"/>
              <a:ext cx="1289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000" rIns="90000" anchor="ctr">
              <a:spAutoFit/>
            </a:bodyPr>
            <a:lstStyle/>
            <a:p>
              <a:r>
                <a:rPr lang="zh-CN" altLang="en-US" sz="2200" b="1">
                  <a:latin typeface="Times New Roman" pitchFamily="18" charset="0"/>
                  <a:ea typeface="楷体_GB2312"/>
                  <a:cs typeface="Times New Roman" pitchFamily="18" charset="0"/>
                </a:rPr>
                <a:t>当 </a:t>
              </a:r>
              <a:r>
                <a:rPr lang="en-US" altLang="zh-CN" sz="2200" b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| </a:t>
              </a:r>
              <a:r>
                <a:rPr lang="en-US" altLang="zh-CN" sz="2200" b="1" 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x |</a:t>
              </a:r>
              <a:r>
                <a:rPr lang="en-US" altLang="zh-CN" sz="2200" b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&gt; </a:t>
              </a:r>
              <a:r>
                <a:rPr lang="en-US" altLang="zh-CN" sz="2200" b="1" 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X</a:t>
              </a:r>
              <a:r>
                <a:rPr lang="en-US" altLang="zh-CN" sz="2200" b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</a:t>
              </a:r>
              <a:r>
                <a:rPr lang="zh-CN" altLang="en-US" sz="2200" b="1">
                  <a:latin typeface="Times New Roman" pitchFamily="18" charset="0"/>
                  <a:ea typeface="楷体_GB2312"/>
                  <a:cs typeface="Times New Roman" pitchFamily="18" charset="0"/>
                </a:rPr>
                <a:t>时，</a:t>
              </a:r>
            </a:p>
          </p:txBody>
        </p:sp>
        <p:sp>
          <p:nvSpPr>
            <p:cNvPr id="22548" name="Rectangle 71"/>
            <p:cNvSpPr>
              <a:spLocks noChangeArrowheads="1"/>
            </p:cNvSpPr>
            <p:nvPr/>
          </p:nvSpPr>
          <p:spPr bwMode="auto">
            <a:xfrm>
              <a:off x="4139" y="2475"/>
              <a:ext cx="1211" cy="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|</a:t>
              </a:r>
              <a:r>
                <a:rPr lang="en-US" altLang="zh-CN" sz="2200" b="1" 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f</a:t>
              </a:r>
              <a:r>
                <a:rPr lang="zh-CN" altLang="en-US" sz="2200" b="1" 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</a:t>
              </a:r>
              <a:r>
                <a:rPr lang="en-US" altLang="zh-CN" sz="2200" b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(</a:t>
              </a:r>
              <a:r>
                <a:rPr lang="en-US" altLang="zh-CN" sz="2200" b="1" 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x</a:t>
              </a:r>
              <a:r>
                <a:rPr lang="en-US" altLang="zh-CN" sz="2200" b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)</a:t>
              </a:r>
              <a:r>
                <a:rPr lang="en-US" altLang="zh-CN" sz="2200" b="1" 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</a:t>
              </a:r>
              <a:r>
                <a:rPr lang="en-US" altLang="zh-CN" sz="2200" b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−</a:t>
              </a:r>
              <a:r>
                <a:rPr lang="en-US" altLang="zh-CN" sz="2200" b="1" 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A </a:t>
              </a:r>
              <a:r>
                <a:rPr lang="en-US" altLang="zh-CN" sz="2200" b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| &lt; </a:t>
              </a:r>
              <a:r>
                <a:rPr lang="en-US" altLang="zh-CN" sz="2200" b="1" i="1">
                  <a:solidFill>
                    <a:srgbClr val="000000"/>
                  </a:solidFill>
                  <a:latin typeface="Symbol" pitchFamily="18" charset="2"/>
                  <a:ea typeface="楷体_GB2312"/>
                  <a:cs typeface="Times New Roman" pitchFamily="18" charset="0"/>
                </a:rPr>
                <a:t>e</a:t>
              </a:r>
              <a:r>
                <a:rPr lang="zh-CN" altLang="en-US" sz="2200" b="1" i="1">
                  <a:solidFill>
                    <a:srgbClr val="000000"/>
                  </a:solidFill>
                  <a:latin typeface="Symbol" pitchFamily="18" charset="2"/>
                  <a:ea typeface="楷体_GB2312"/>
                  <a:cs typeface="Times New Roman" pitchFamily="18" charset="0"/>
                </a:rPr>
                <a:t> </a:t>
              </a:r>
              <a:endParaRPr lang="zh-CN" altLang="en-US" sz="2200" b="1">
                <a:latin typeface="Times New Roman" pitchFamily="18" charset="0"/>
                <a:ea typeface="楷体_GB2312"/>
                <a:cs typeface="Times New Roman" pitchFamily="18" charset="0"/>
              </a:endParaRPr>
            </a:p>
          </p:txBody>
        </p:sp>
        <p:graphicFrame>
          <p:nvGraphicFramePr>
            <p:cNvPr id="83973" name="Object 6"/>
            <p:cNvGraphicFramePr>
              <a:graphicFrameLocks noChangeAspect="1"/>
            </p:cNvGraphicFramePr>
            <p:nvPr/>
          </p:nvGraphicFramePr>
          <p:xfrm>
            <a:off x="399" y="1711"/>
            <a:ext cx="1051" cy="317"/>
          </p:xfrm>
          <a:graphic>
            <a:graphicData uri="http://schemas.openxmlformats.org/presentationml/2006/ole">
              <p:oleObj spid="_x0000_s22530" name="Equation" r:id="rId3" imgW="927000" imgH="279360" progId="Equation.DSMT4">
                <p:embed/>
              </p:oleObj>
            </a:graphicData>
          </a:graphic>
        </p:graphicFrame>
        <p:graphicFrame>
          <p:nvGraphicFramePr>
            <p:cNvPr id="2" name="Object 7"/>
            <p:cNvGraphicFramePr>
              <a:graphicFrameLocks noChangeAspect="1"/>
            </p:cNvGraphicFramePr>
            <p:nvPr/>
          </p:nvGraphicFramePr>
          <p:xfrm>
            <a:off x="399" y="2081"/>
            <a:ext cx="1051" cy="317"/>
          </p:xfrm>
          <a:graphic>
            <a:graphicData uri="http://schemas.openxmlformats.org/presentationml/2006/ole">
              <p:oleObj spid="_x0000_s22531" name="Equation" r:id="rId4" imgW="927000" imgH="279360" progId="Equation.DSMT4">
                <p:embed/>
              </p:oleObj>
            </a:graphicData>
          </a:graphic>
        </p:graphicFrame>
        <p:graphicFrame>
          <p:nvGraphicFramePr>
            <p:cNvPr id="3" name="Object 8"/>
            <p:cNvGraphicFramePr>
              <a:graphicFrameLocks noChangeAspect="1"/>
            </p:cNvGraphicFramePr>
            <p:nvPr/>
          </p:nvGraphicFramePr>
          <p:xfrm>
            <a:off x="428" y="2452"/>
            <a:ext cx="993" cy="317"/>
          </p:xfrm>
          <a:graphic>
            <a:graphicData uri="http://schemas.openxmlformats.org/presentationml/2006/ole">
              <p:oleObj spid="_x0000_s22532" name="Equation" r:id="rId5" imgW="876240" imgH="279360" progId="Equation.DSMT4">
                <p:embed/>
              </p:oleObj>
            </a:graphicData>
          </a:graphic>
        </p:graphicFrame>
        <p:graphicFrame>
          <p:nvGraphicFramePr>
            <p:cNvPr id="9" name="Object 3"/>
            <p:cNvGraphicFramePr>
              <a:graphicFrameLocks noChangeAspect="1"/>
            </p:cNvGraphicFramePr>
            <p:nvPr/>
          </p:nvGraphicFramePr>
          <p:xfrm>
            <a:off x="1611" y="1769"/>
            <a:ext cx="576" cy="201"/>
          </p:xfrm>
          <a:graphic>
            <a:graphicData uri="http://schemas.openxmlformats.org/presentationml/2006/ole">
              <p:oleObj spid="_x0000_s22533" name="Equation" r:id="rId6" imgW="507960" imgH="177480" progId="Equation.DSMT4">
                <p:embed/>
              </p:oleObj>
            </a:graphicData>
          </a:graphic>
        </p:graphicFrame>
        <p:graphicFrame>
          <p:nvGraphicFramePr>
            <p:cNvPr id="4" name="Object 76"/>
            <p:cNvGraphicFramePr>
              <a:graphicFrameLocks noChangeAspect="1"/>
            </p:cNvGraphicFramePr>
            <p:nvPr/>
          </p:nvGraphicFramePr>
          <p:xfrm>
            <a:off x="2279" y="1769"/>
            <a:ext cx="590" cy="201"/>
          </p:xfrm>
          <a:graphic>
            <a:graphicData uri="http://schemas.openxmlformats.org/presentationml/2006/ole">
              <p:oleObj spid="_x0000_s22534" name="Equation" r:id="rId7" imgW="520560" imgH="177480" progId="Equation.DSMT4">
                <p:embed/>
              </p:oleObj>
            </a:graphicData>
          </a:graphic>
        </p:graphicFrame>
        <p:graphicFrame>
          <p:nvGraphicFramePr>
            <p:cNvPr id="29" name="Object 77"/>
            <p:cNvGraphicFramePr>
              <a:graphicFrameLocks noChangeAspect="1"/>
            </p:cNvGraphicFramePr>
            <p:nvPr/>
          </p:nvGraphicFramePr>
          <p:xfrm>
            <a:off x="1611" y="2133"/>
            <a:ext cx="576" cy="201"/>
          </p:xfrm>
          <a:graphic>
            <a:graphicData uri="http://schemas.openxmlformats.org/presentationml/2006/ole">
              <p:oleObj spid="_x0000_s22535" name="Equation" r:id="rId8" imgW="507960" imgH="177480" progId="Equation.DSMT4">
                <p:embed/>
              </p:oleObj>
            </a:graphicData>
          </a:graphic>
        </p:graphicFrame>
        <p:graphicFrame>
          <p:nvGraphicFramePr>
            <p:cNvPr id="30" name="Object 78"/>
            <p:cNvGraphicFramePr>
              <a:graphicFrameLocks noChangeAspect="1"/>
            </p:cNvGraphicFramePr>
            <p:nvPr/>
          </p:nvGraphicFramePr>
          <p:xfrm>
            <a:off x="2279" y="2133"/>
            <a:ext cx="590" cy="201"/>
          </p:xfrm>
          <a:graphic>
            <a:graphicData uri="http://schemas.openxmlformats.org/presentationml/2006/ole">
              <p:oleObj spid="_x0000_s22536" name="Equation" r:id="rId9" imgW="520560" imgH="177480" progId="Equation.DSMT4">
                <p:embed/>
              </p:oleObj>
            </a:graphicData>
          </a:graphic>
        </p:graphicFrame>
        <p:graphicFrame>
          <p:nvGraphicFramePr>
            <p:cNvPr id="31" name="Object 79"/>
            <p:cNvGraphicFramePr>
              <a:graphicFrameLocks noChangeAspect="1"/>
            </p:cNvGraphicFramePr>
            <p:nvPr/>
          </p:nvGraphicFramePr>
          <p:xfrm>
            <a:off x="1611" y="2509"/>
            <a:ext cx="576" cy="201"/>
          </p:xfrm>
          <a:graphic>
            <a:graphicData uri="http://schemas.openxmlformats.org/presentationml/2006/ole">
              <p:oleObj spid="_x0000_s22537" name="Equation" r:id="rId10" imgW="507960" imgH="177480" progId="Equation.DSMT4">
                <p:embed/>
              </p:oleObj>
            </a:graphicData>
          </a:graphic>
        </p:graphicFrame>
        <p:graphicFrame>
          <p:nvGraphicFramePr>
            <p:cNvPr id="3136" name="Object 80"/>
            <p:cNvGraphicFramePr>
              <a:graphicFrameLocks noChangeAspect="1"/>
            </p:cNvGraphicFramePr>
            <p:nvPr/>
          </p:nvGraphicFramePr>
          <p:xfrm>
            <a:off x="2279" y="2509"/>
            <a:ext cx="590" cy="201"/>
          </p:xfrm>
          <a:graphic>
            <a:graphicData uri="http://schemas.openxmlformats.org/presentationml/2006/ole">
              <p:oleObj spid="_x0000_s22538" name="Equation" r:id="rId11" imgW="520560" imgH="17748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6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小结</a:t>
            </a:r>
          </a:p>
        </p:txBody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ea typeface="楷体_GB2312"/>
              </a:rPr>
              <a:t>函数极限的定义（续）</a:t>
            </a:r>
          </a:p>
          <a:p>
            <a:endParaRPr lang="en-US" altLang="zh-CN" smtClean="0">
              <a:ea typeface="楷体_GB2312"/>
            </a:endParaRPr>
          </a:p>
          <a:p>
            <a:endParaRPr lang="en-US" altLang="zh-CN" smtClean="0">
              <a:ea typeface="楷体_GB2312"/>
            </a:endParaRPr>
          </a:p>
          <a:p>
            <a:endParaRPr lang="en-US" altLang="zh-CN" smtClean="0">
              <a:ea typeface="楷体_GB2312"/>
            </a:endParaRPr>
          </a:p>
          <a:p>
            <a:endParaRPr lang="en-US" altLang="zh-CN" smtClean="0">
              <a:ea typeface="楷体_GB2312"/>
            </a:endParaRPr>
          </a:p>
          <a:p>
            <a:endParaRPr lang="en-US" altLang="zh-CN" smtClean="0">
              <a:ea typeface="楷体_GB2312"/>
            </a:endParaRPr>
          </a:p>
          <a:p>
            <a:endParaRPr lang="en-US" altLang="zh-CN" smtClean="0">
              <a:ea typeface="楷体_GB2312"/>
            </a:endParaRPr>
          </a:p>
          <a:p>
            <a:r>
              <a:rPr lang="zh-CN" altLang="en-US" smtClean="0">
                <a:ea typeface="楷体_GB2312"/>
              </a:rPr>
              <a:t>函数极限的性质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ea typeface="楷体_GB2312"/>
              </a:rPr>
              <a:t>	</a:t>
            </a:r>
            <a:r>
              <a:rPr lang="zh-CN" altLang="en-US" smtClean="0">
                <a:ea typeface="楷体_GB2312"/>
              </a:rPr>
              <a:t>唯一性、局部有界性、局部保号性、子序列的收敛性</a:t>
            </a:r>
          </a:p>
        </p:txBody>
      </p:sp>
      <p:grpSp>
        <p:nvGrpSpPr>
          <p:cNvPr id="23568" name="Group 42"/>
          <p:cNvGrpSpPr>
            <a:grpSpLocks/>
          </p:cNvGrpSpPr>
          <p:nvPr/>
        </p:nvGrpSpPr>
        <p:grpSpPr bwMode="auto">
          <a:xfrm>
            <a:off x="454025" y="2085975"/>
            <a:ext cx="8229600" cy="2382838"/>
            <a:chOff x="424" y="2033"/>
            <a:chExt cx="5184" cy="1501"/>
          </a:xfrm>
        </p:grpSpPr>
        <p:grpSp>
          <p:nvGrpSpPr>
            <p:cNvPr id="23569" name="Group 71"/>
            <p:cNvGrpSpPr>
              <a:grpSpLocks/>
            </p:cNvGrpSpPr>
            <p:nvPr/>
          </p:nvGrpSpPr>
          <p:grpSpPr bwMode="auto">
            <a:xfrm>
              <a:off x="424" y="2033"/>
              <a:ext cx="5184" cy="1480"/>
              <a:chOff x="288" y="1897"/>
              <a:chExt cx="5184" cy="1480"/>
            </a:xfrm>
          </p:grpSpPr>
          <p:sp>
            <p:nvSpPr>
              <p:cNvPr id="23579" name="Rectangle 20"/>
              <p:cNvSpPr>
                <a:spLocks noChangeArrowheads="1"/>
              </p:cNvSpPr>
              <p:nvPr/>
            </p:nvSpPr>
            <p:spPr bwMode="auto">
              <a:xfrm>
                <a:off x="288" y="1897"/>
                <a:ext cx="1095" cy="3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zh-CN" altLang="en-US" sz="2400" b="1">
                    <a:solidFill>
                      <a:srgbClr val="0000FF"/>
                    </a:solidFill>
                    <a:latin typeface="Times New Roman" pitchFamily="18" charset="0"/>
                    <a:ea typeface="楷体_GB2312"/>
                    <a:cs typeface="Times New Roman" pitchFamily="18" charset="0"/>
                  </a:rPr>
                  <a:t>记号</a:t>
                </a:r>
              </a:p>
            </p:txBody>
          </p:sp>
          <p:sp>
            <p:nvSpPr>
              <p:cNvPr id="23580" name="Rectangle 21"/>
              <p:cNvSpPr>
                <a:spLocks noChangeArrowheads="1"/>
              </p:cNvSpPr>
              <p:nvPr/>
            </p:nvSpPr>
            <p:spPr bwMode="auto">
              <a:xfrm>
                <a:off x="1383" y="1897"/>
                <a:ext cx="4089" cy="3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zh-CN" altLang="en-US" sz="2400" b="1">
                    <a:solidFill>
                      <a:srgbClr val="0000FF"/>
                    </a:solidFill>
                    <a:latin typeface="Symbol" pitchFamily="18" charset="2"/>
                    <a:ea typeface="楷体_GB2312"/>
                    <a:cs typeface="Times New Roman" pitchFamily="18" charset="0"/>
                  </a:rPr>
                  <a:t>定义</a:t>
                </a:r>
              </a:p>
            </p:txBody>
          </p:sp>
          <p:sp>
            <p:nvSpPr>
              <p:cNvPr id="23581" name="Rectangle 24"/>
              <p:cNvSpPr>
                <a:spLocks noChangeArrowheads="1"/>
              </p:cNvSpPr>
              <p:nvPr/>
            </p:nvSpPr>
            <p:spPr bwMode="auto">
              <a:xfrm>
                <a:off x="288" y="2267"/>
                <a:ext cx="1095" cy="3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 sz="2400" b="1">
                  <a:latin typeface="Times New Roman" pitchFamily="18" charset="0"/>
                  <a:ea typeface="楷体_GB2312"/>
                  <a:cs typeface="Times New Roman" pitchFamily="18" charset="0"/>
                </a:endParaRPr>
              </a:p>
            </p:txBody>
          </p:sp>
          <p:sp>
            <p:nvSpPr>
              <p:cNvPr id="23582" name="Rectangle 25"/>
              <p:cNvSpPr>
                <a:spLocks noChangeArrowheads="1"/>
              </p:cNvSpPr>
              <p:nvPr/>
            </p:nvSpPr>
            <p:spPr bwMode="auto">
              <a:xfrm>
                <a:off x="1383" y="2267"/>
                <a:ext cx="1317" cy="3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 sz="2400" b="1">
                  <a:latin typeface="Times New Roman" pitchFamily="18" charset="0"/>
                  <a:ea typeface="楷体_GB2312"/>
                  <a:cs typeface="Times New Roman" pitchFamily="18" charset="0"/>
                </a:endParaRPr>
              </a:p>
            </p:txBody>
          </p:sp>
          <p:sp>
            <p:nvSpPr>
              <p:cNvPr id="23583" name="Rectangle 28"/>
              <p:cNvSpPr>
                <a:spLocks noChangeArrowheads="1"/>
              </p:cNvSpPr>
              <p:nvPr/>
            </p:nvSpPr>
            <p:spPr bwMode="auto">
              <a:xfrm>
                <a:off x="288" y="2637"/>
                <a:ext cx="1095" cy="3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 sz="2400" b="1">
                  <a:latin typeface="Times New Roman" pitchFamily="18" charset="0"/>
                  <a:ea typeface="楷体_GB2312"/>
                  <a:cs typeface="Times New Roman" pitchFamily="18" charset="0"/>
                </a:endParaRPr>
              </a:p>
            </p:txBody>
          </p:sp>
          <p:sp>
            <p:nvSpPr>
              <p:cNvPr id="23584" name="Rectangle 29"/>
              <p:cNvSpPr>
                <a:spLocks noChangeArrowheads="1"/>
              </p:cNvSpPr>
              <p:nvPr/>
            </p:nvSpPr>
            <p:spPr bwMode="auto">
              <a:xfrm>
                <a:off x="1383" y="2637"/>
                <a:ext cx="1317" cy="3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 sz="2400" b="1">
                  <a:latin typeface="Times New Roman" pitchFamily="18" charset="0"/>
                  <a:ea typeface="楷体_GB2312"/>
                  <a:cs typeface="Times New Roman" pitchFamily="18" charset="0"/>
                </a:endParaRPr>
              </a:p>
            </p:txBody>
          </p:sp>
          <p:sp>
            <p:nvSpPr>
              <p:cNvPr id="23585" name="Rectangle 32"/>
              <p:cNvSpPr>
                <a:spLocks noChangeArrowheads="1"/>
              </p:cNvSpPr>
              <p:nvPr/>
            </p:nvSpPr>
            <p:spPr bwMode="auto">
              <a:xfrm>
                <a:off x="288" y="3007"/>
                <a:ext cx="1095" cy="3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 sz="2400" b="1">
                  <a:latin typeface="Times New Roman" pitchFamily="18" charset="0"/>
                  <a:ea typeface="楷体_GB2312"/>
                  <a:cs typeface="Times New Roman" pitchFamily="18" charset="0"/>
                </a:endParaRPr>
              </a:p>
            </p:txBody>
          </p:sp>
          <p:sp>
            <p:nvSpPr>
              <p:cNvPr id="23586" name="Rectangle 33"/>
              <p:cNvSpPr>
                <a:spLocks noChangeArrowheads="1"/>
              </p:cNvSpPr>
              <p:nvPr/>
            </p:nvSpPr>
            <p:spPr bwMode="auto">
              <a:xfrm>
                <a:off x="1383" y="3007"/>
                <a:ext cx="1317" cy="3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 sz="2400" b="1">
                  <a:latin typeface="Times New Roman" pitchFamily="18" charset="0"/>
                  <a:ea typeface="楷体_GB2312"/>
                  <a:cs typeface="Times New Roman" pitchFamily="18" charset="0"/>
                </a:endParaRPr>
              </a:p>
            </p:txBody>
          </p:sp>
          <p:sp>
            <p:nvSpPr>
              <p:cNvPr id="23587" name="Line 36"/>
              <p:cNvSpPr>
                <a:spLocks noChangeShapeType="1"/>
              </p:cNvSpPr>
              <p:nvPr/>
            </p:nvSpPr>
            <p:spPr bwMode="auto">
              <a:xfrm>
                <a:off x="1383" y="1897"/>
                <a:ext cx="0" cy="148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8" name="Line 39"/>
              <p:cNvSpPr>
                <a:spLocks noChangeShapeType="1"/>
              </p:cNvSpPr>
              <p:nvPr/>
            </p:nvSpPr>
            <p:spPr bwMode="auto">
              <a:xfrm>
                <a:off x="288" y="2267"/>
                <a:ext cx="5184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9" name="Line 40"/>
              <p:cNvSpPr>
                <a:spLocks noChangeShapeType="1"/>
              </p:cNvSpPr>
              <p:nvPr/>
            </p:nvSpPr>
            <p:spPr bwMode="auto">
              <a:xfrm>
                <a:off x="288" y="2637"/>
                <a:ext cx="5184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0" name="Line 41"/>
              <p:cNvSpPr>
                <a:spLocks noChangeShapeType="1"/>
              </p:cNvSpPr>
              <p:nvPr/>
            </p:nvSpPr>
            <p:spPr bwMode="auto">
              <a:xfrm>
                <a:off x="288" y="3007"/>
                <a:ext cx="5184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1" name="Line 42"/>
              <p:cNvSpPr>
                <a:spLocks noChangeShapeType="1"/>
              </p:cNvSpPr>
              <p:nvPr/>
            </p:nvSpPr>
            <p:spPr bwMode="auto">
              <a:xfrm>
                <a:off x="288" y="1897"/>
                <a:ext cx="0" cy="148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2" name="Line 43"/>
              <p:cNvSpPr>
                <a:spLocks noChangeShapeType="1"/>
              </p:cNvSpPr>
              <p:nvPr/>
            </p:nvSpPr>
            <p:spPr bwMode="auto">
              <a:xfrm>
                <a:off x="5472" y="1897"/>
                <a:ext cx="0" cy="148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3" name="Line 44"/>
              <p:cNvSpPr>
                <a:spLocks noChangeShapeType="1"/>
              </p:cNvSpPr>
              <p:nvPr/>
            </p:nvSpPr>
            <p:spPr bwMode="auto">
              <a:xfrm>
                <a:off x="288" y="1897"/>
                <a:ext cx="5184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4" name="Line 45"/>
              <p:cNvSpPr>
                <a:spLocks noChangeShapeType="1"/>
              </p:cNvSpPr>
              <p:nvPr/>
            </p:nvSpPr>
            <p:spPr bwMode="auto">
              <a:xfrm>
                <a:off x="288" y="3377"/>
                <a:ext cx="5184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570" name="Rectangle 93"/>
            <p:cNvSpPr>
              <a:spLocks noChangeArrowheads="1"/>
            </p:cNvSpPr>
            <p:nvPr/>
          </p:nvSpPr>
          <p:spPr bwMode="auto">
            <a:xfrm>
              <a:off x="4366" y="2387"/>
              <a:ext cx="1242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|</a:t>
              </a:r>
              <a:r>
                <a:rPr lang="en-US" altLang="zh-CN" sz="2200" b="1" 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f</a:t>
              </a:r>
              <a:r>
                <a:rPr lang="zh-CN" altLang="en-US" sz="2200" b="1" 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</a:t>
              </a:r>
              <a:r>
                <a:rPr lang="en-US" altLang="zh-CN" sz="2200" b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(</a:t>
              </a:r>
              <a:r>
                <a:rPr lang="en-US" altLang="zh-CN" sz="2200" b="1" 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x</a:t>
              </a:r>
              <a:r>
                <a:rPr lang="en-US" altLang="zh-CN" sz="2200" b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)</a:t>
              </a:r>
              <a:r>
                <a:rPr lang="en-US" altLang="zh-CN" sz="2200" b="1" 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</a:t>
              </a:r>
              <a:r>
                <a:rPr lang="en-US" altLang="zh-CN" sz="2200" b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−</a:t>
              </a:r>
              <a:r>
                <a:rPr lang="en-US" altLang="zh-CN" sz="2200" b="1" 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A </a:t>
              </a:r>
              <a:r>
                <a:rPr lang="en-US" altLang="zh-CN" sz="2200" b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| &lt; </a:t>
              </a:r>
              <a:r>
                <a:rPr lang="en-US" altLang="zh-CN" sz="2200" b="1" i="1">
                  <a:solidFill>
                    <a:srgbClr val="000000"/>
                  </a:solidFill>
                  <a:latin typeface="Symbol" pitchFamily="18" charset="2"/>
                  <a:ea typeface="楷体_GB2312"/>
                  <a:cs typeface="Times New Roman" pitchFamily="18" charset="0"/>
                </a:rPr>
                <a:t>e</a:t>
              </a:r>
              <a:r>
                <a:rPr lang="zh-CN" altLang="en-US" sz="2200" b="1" i="1">
                  <a:solidFill>
                    <a:srgbClr val="000000"/>
                  </a:solidFill>
                  <a:latin typeface="Symbol" pitchFamily="18" charset="2"/>
                  <a:ea typeface="楷体_GB2312"/>
                  <a:cs typeface="Times New Roman" pitchFamily="18" charset="0"/>
                </a:rPr>
                <a:t> </a:t>
              </a:r>
              <a:endParaRPr lang="zh-CN" altLang="en-US" sz="2200" b="1">
                <a:latin typeface="Times New Roman" pitchFamily="18" charset="0"/>
                <a:ea typeface="楷体_GB2312"/>
                <a:cs typeface="Times New Roman" pitchFamily="18" charset="0"/>
              </a:endParaRPr>
            </a:p>
          </p:txBody>
        </p:sp>
        <p:sp>
          <p:nvSpPr>
            <p:cNvPr id="23571" name="Rectangle 94"/>
            <p:cNvSpPr>
              <a:spLocks noChangeArrowheads="1"/>
            </p:cNvSpPr>
            <p:nvPr/>
          </p:nvSpPr>
          <p:spPr bwMode="auto">
            <a:xfrm>
              <a:off x="4366" y="2749"/>
              <a:ext cx="1242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|</a:t>
              </a:r>
              <a:r>
                <a:rPr lang="en-US" altLang="zh-CN" sz="2200" b="1" 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f</a:t>
              </a:r>
              <a:r>
                <a:rPr lang="zh-CN" altLang="en-US" sz="2200" b="1" 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</a:t>
              </a:r>
              <a:r>
                <a:rPr lang="en-US" altLang="zh-CN" sz="2200" b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(</a:t>
              </a:r>
              <a:r>
                <a:rPr lang="en-US" altLang="zh-CN" sz="2200" b="1" 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x</a:t>
              </a:r>
              <a:r>
                <a:rPr lang="en-US" altLang="zh-CN" sz="2200" b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)</a:t>
              </a:r>
              <a:r>
                <a:rPr lang="en-US" altLang="zh-CN" sz="2200" b="1" 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</a:t>
              </a:r>
              <a:r>
                <a:rPr lang="en-US" altLang="zh-CN" sz="2200" b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−</a:t>
              </a:r>
              <a:r>
                <a:rPr lang="en-US" altLang="zh-CN" sz="2200" b="1" 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A </a:t>
              </a:r>
              <a:r>
                <a:rPr lang="en-US" altLang="zh-CN" sz="2200" b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| &lt; </a:t>
              </a:r>
              <a:r>
                <a:rPr lang="en-US" altLang="zh-CN" sz="2200" b="1" i="1">
                  <a:solidFill>
                    <a:srgbClr val="000000"/>
                  </a:solidFill>
                  <a:latin typeface="Symbol" pitchFamily="18" charset="2"/>
                  <a:ea typeface="楷体_GB2312"/>
                  <a:cs typeface="Times New Roman" pitchFamily="18" charset="0"/>
                </a:rPr>
                <a:t>e</a:t>
              </a:r>
              <a:r>
                <a:rPr lang="zh-CN" altLang="en-US" sz="2200" b="1" i="1">
                  <a:solidFill>
                    <a:srgbClr val="000000"/>
                  </a:solidFill>
                  <a:latin typeface="Symbol" pitchFamily="18" charset="2"/>
                  <a:ea typeface="楷体_GB2312"/>
                  <a:cs typeface="Times New Roman" pitchFamily="18" charset="0"/>
                </a:rPr>
                <a:t> </a:t>
              </a:r>
              <a:endParaRPr lang="zh-CN" altLang="en-US" sz="2200" b="1">
                <a:latin typeface="Times New Roman" pitchFamily="18" charset="0"/>
                <a:ea typeface="楷体_GB2312"/>
                <a:cs typeface="Times New Roman" pitchFamily="18" charset="0"/>
              </a:endParaRPr>
            </a:p>
          </p:txBody>
        </p:sp>
        <p:sp>
          <p:nvSpPr>
            <p:cNvPr id="23572" name="Rectangle 95"/>
            <p:cNvSpPr>
              <a:spLocks noChangeArrowheads="1"/>
            </p:cNvSpPr>
            <p:nvPr/>
          </p:nvSpPr>
          <p:spPr bwMode="auto">
            <a:xfrm>
              <a:off x="4366" y="3119"/>
              <a:ext cx="1242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|</a:t>
              </a:r>
              <a:r>
                <a:rPr lang="en-US" altLang="zh-CN" sz="2200" b="1" 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f</a:t>
              </a:r>
              <a:r>
                <a:rPr lang="zh-CN" altLang="en-US" sz="2200" b="1" 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</a:t>
              </a:r>
              <a:r>
                <a:rPr lang="en-US" altLang="zh-CN" sz="2200" b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(</a:t>
              </a:r>
              <a:r>
                <a:rPr lang="en-US" altLang="zh-CN" sz="2200" b="1" 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x</a:t>
              </a:r>
              <a:r>
                <a:rPr lang="en-US" altLang="zh-CN" sz="2200" b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)</a:t>
              </a:r>
              <a:r>
                <a:rPr lang="en-US" altLang="zh-CN" sz="2200" b="1" 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</a:t>
              </a:r>
              <a:r>
                <a:rPr lang="en-US" altLang="zh-CN" sz="2200" b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−</a:t>
              </a:r>
              <a:r>
                <a:rPr lang="en-US" altLang="zh-CN" sz="2200" b="1" 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A </a:t>
              </a:r>
              <a:r>
                <a:rPr lang="en-US" altLang="zh-CN" sz="2200" b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| &lt; </a:t>
              </a:r>
              <a:r>
                <a:rPr lang="en-US" altLang="zh-CN" sz="2200" b="1" i="1">
                  <a:solidFill>
                    <a:srgbClr val="000000"/>
                  </a:solidFill>
                  <a:latin typeface="Symbol" pitchFamily="18" charset="2"/>
                  <a:ea typeface="楷体_GB2312"/>
                  <a:cs typeface="Times New Roman" pitchFamily="18" charset="0"/>
                </a:rPr>
                <a:t>e</a:t>
              </a:r>
              <a:r>
                <a:rPr lang="zh-CN" altLang="en-US" sz="2200" b="1" i="1">
                  <a:solidFill>
                    <a:srgbClr val="000000"/>
                  </a:solidFill>
                  <a:latin typeface="Symbol" pitchFamily="18" charset="2"/>
                  <a:ea typeface="楷体_GB2312"/>
                  <a:cs typeface="Times New Roman" pitchFamily="18" charset="0"/>
                </a:rPr>
                <a:t> </a:t>
              </a:r>
              <a:endParaRPr lang="zh-CN" altLang="en-US" sz="2200" b="1">
                <a:latin typeface="Times New Roman" pitchFamily="18" charset="0"/>
                <a:ea typeface="楷体_GB2312"/>
                <a:cs typeface="Times New Roman" pitchFamily="18" charset="0"/>
              </a:endParaRPr>
            </a:p>
          </p:txBody>
        </p:sp>
        <p:graphicFrame>
          <p:nvGraphicFramePr>
            <p:cNvPr id="83973" name="Object 6"/>
            <p:cNvGraphicFramePr>
              <a:graphicFrameLocks noChangeAspect="1"/>
            </p:cNvGraphicFramePr>
            <p:nvPr/>
          </p:nvGraphicFramePr>
          <p:xfrm>
            <a:off x="460" y="2455"/>
            <a:ext cx="1022" cy="331"/>
          </p:xfrm>
          <a:graphic>
            <a:graphicData uri="http://schemas.openxmlformats.org/presentationml/2006/ole">
              <p:oleObj spid="_x0000_s23554" name="Equation" r:id="rId3" imgW="901440" imgH="291960" progId="Equation.DSMT4">
                <p:embed/>
              </p:oleObj>
            </a:graphicData>
          </a:graphic>
        </p:graphicFrame>
        <p:graphicFrame>
          <p:nvGraphicFramePr>
            <p:cNvPr id="4" name="Object 9"/>
            <p:cNvGraphicFramePr>
              <a:graphicFrameLocks noChangeAspect="1"/>
            </p:cNvGraphicFramePr>
            <p:nvPr/>
          </p:nvGraphicFramePr>
          <p:xfrm>
            <a:off x="451" y="2813"/>
            <a:ext cx="1041" cy="347"/>
          </p:xfrm>
          <a:graphic>
            <a:graphicData uri="http://schemas.openxmlformats.org/presentationml/2006/ole">
              <p:oleObj spid="_x0000_s23555" name="Equation" r:id="rId4" imgW="914400" imgH="304560" progId="Equation.DSMT4">
                <p:embed/>
              </p:oleObj>
            </a:graphicData>
          </a:graphic>
        </p:graphicFrame>
        <p:graphicFrame>
          <p:nvGraphicFramePr>
            <p:cNvPr id="5" name="Object 8"/>
            <p:cNvGraphicFramePr>
              <a:graphicFrameLocks noChangeAspect="1"/>
            </p:cNvGraphicFramePr>
            <p:nvPr/>
          </p:nvGraphicFramePr>
          <p:xfrm>
            <a:off x="451" y="3187"/>
            <a:ext cx="1041" cy="347"/>
          </p:xfrm>
          <a:graphic>
            <a:graphicData uri="http://schemas.openxmlformats.org/presentationml/2006/ole">
              <p:oleObj spid="_x0000_s23556" name="Equation" r:id="rId5" imgW="914400" imgH="304560" progId="Equation.DSMT4">
                <p:embed/>
              </p:oleObj>
            </a:graphicData>
          </a:graphic>
        </p:graphicFrame>
        <p:graphicFrame>
          <p:nvGraphicFramePr>
            <p:cNvPr id="19" name="Object 99"/>
            <p:cNvGraphicFramePr>
              <a:graphicFrameLocks noChangeAspect="1"/>
            </p:cNvGraphicFramePr>
            <p:nvPr/>
          </p:nvGraphicFramePr>
          <p:xfrm>
            <a:off x="1556" y="2471"/>
            <a:ext cx="577" cy="202"/>
          </p:xfrm>
          <a:graphic>
            <a:graphicData uri="http://schemas.openxmlformats.org/presentationml/2006/ole">
              <p:oleObj spid="_x0000_s23557" name="Equation" r:id="rId6" imgW="507960" imgH="177480" progId="Equation.DSMT4">
                <p:embed/>
              </p:oleObj>
            </a:graphicData>
          </a:graphic>
        </p:graphicFrame>
        <p:graphicFrame>
          <p:nvGraphicFramePr>
            <p:cNvPr id="20" name="Object 10"/>
            <p:cNvGraphicFramePr>
              <a:graphicFrameLocks noChangeAspect="1"/>
            </p:cNvGraphicFramePr>
            <p:nvPr/>
          </p:nvGraphicFramePr>
          <p:xfrm>
            <a:off x="1556" y="2833"/>
            <a:ext cx="577" cy="202"/>
          </p:xfrm>
          <a:graphic>
            <a:graphicData uri="http://schemas.openxmlformats.org/presentationml/2006/ole">
              <p:oleObj spid="_x0000_s23558" name="Equation" r:id="rId7" imgW="507960" imgH="177480" progId="Equation.DSMT4">
                <p:embed/>
              </p:oleObj>
            </a:graphicData>
          </a:graphic>
        </p:graphicFrame>
        <p:graphicFrame>
          <p:nvGraphicFramePr>
            <p:cNvPr id="21" name="Object 11"/>
            <p:cNvGraphicFramePr>
              <a:graphicFrameLocks noChangeAspect="1"/>
            </p:cNvGraphicFramePr>
            <p:nvPr/>
          </p:nvGraphicFramePr>
          <p:xfrm>
            <a:off x="1556" y="3203"/>
            <a:ext cx="577" cy="202"/>
          </p:xfrm>
          <a:graphic>
            <a:graphicData uri="http://schemas.openxmlformats.org/presentationml/2006/ole">
              <p:oleObj spid="_x0000_s23559" name="Equation" r:id="rId8" imgW="507960" imgH="177480" progId="Equation.DSMT4">
                <p:embed/>
              </p:oleObj>
            </a:graphicData>
          </a:graphic>
        </p:graphicFrame>
        <p:grpSp>
          <p:nvGrpSpPr>
            <p:cNvPr id="23573" name="Group 102"/>
            <p:cNvGrpSpPr>
              <a:grpSpLocks/>
            </p:cNvGrpSpPr>
            <p:nvPr/>
          </p:nvGrpSpPr>
          <p:grpSpPr bwMode="auto">
            <a:xfrm>
              <a:off x="2744" y="2437"/>
              <a:ext cx="1788" cy="298"/>
              <a:chOff x="2608" y="2317"/>
              <a:chExt cx="1788" cy="298"/>
            </a:xfrm>
          </p:grpSpPr>
          <p:sp>
            <p:nvSpPr>
              <p:cNvPr id="23578" name="Rectangle 103"/>
              <p:cNvSpPr>
                <a:spLocks noChangeArrowheads="1"/>
              </p:cNvSpPr>
              <p:nvPr/>
            </p:nvSpPr>
            <p:spPr bwMode="auto">
              <a:xfrm>
                <a:off x="2608" y="2317"/>
                <a:ext cx="1788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200" b="1">
                    <a:latin typeface="Times New Roman" pitchFamily="18" charset="0"/>
                    <a:ea typeface="楷体_GB2312"/>
                    <a:cs typeface="Times New Roman" pitchFamily="18" charset="0"/>
                  </a:rPr>
                  <a:t>当                          时，</a:t>
                </a:r>
              </a:p>
            </p:txBody>
          </p:sp>
          <p:graphicFrame>
            <p:nvGraphicFramePr>
              <p:cNvPr id="22" name="Object 14"/>
              <p:cNvGraphicFramePr>
                <a:graphicFrameLocks noChangeAspect="1"/>
              </p:cNvGraphicFramePr>
              <p:nvPr/>
            </p:nvGraphicFramePr>
            <p:xfrm>
              <a:off x="2846" y="2327"/>
              <a:ext cx="1094" cy="288"/>
            </p:xfrm>
            <a:graphic>
              <a:graphicData uri="http://schemas.openxmlformats.org/presentationml/2006/ole">
                <p:oleObj spid="_x0000_s23565" name="Equation" r:id="rId9" imgW="965160" imgH="253800" progId="Equation.DSMT4">
                  <p:embed/>
                </p:oleObj>
              </a:graphicData>
            </a:graphic>
          </p:graphicFrame>
        </p:grpSp>
        <p:grpSp>
          <p:nvGrpSpPr>
            <p:cNvPr id="23574" name="Group 105"/>
            <p:cNvGrpSpPr>
              <a:grpSpLocks/>
            </p:cNvGrpSpPr>
            <p:nvPr/>
          </p:nvGrpSpPr>
          <p:grpSpPr bwMode="auto">
            <a:xfrm>
              <a:off x="2744" y="2799"/>
              <a:ext cx="1788" cy="274"/>
              <a:chOff x="2608" y="2687"/>
              <a:chExt cx="1788" cy="274"/>
            </a:xfrm>
          </p:grpSpPr>
          <p:sp>
            <p:nvSpPr>
              <p:cNvPr id="23577" name="Rectangle 106"/>
              <p:cNvSpPr>
                <a:spLocks noChangeArrowheads="1"/>
              </p:cNvSpPr>
              <p:nvPr/>
            </p:nvSpPr>
            <p:spPr bwMode="auto">
              <a:xfrm>
                <a:off x="2608" y="2687"/>
                <a:ext cx="1788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200" b="1">
                    <a:latin typeface="Times New Roman" pitchFamily="18" charset="0"/>
                    <a:ea typeface="楷体_GB2312"/>
                    <a:cs typeface="Times New Roman" pitchFamily="18" charset="0"/>
                  </a:rPr>
                  <a:t>当                          时，</a:t>
                </a:r>
                <a:endParaRPr lang="zh-CN" altLang="en-US" sz="2200" b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endParaRPr>
              </a:p>
            </p:txBody>
          </p:sp>
          <p:graphicFrame>
            <p:nvGraphicFramePr>
              <p:cNvPr id="23" name="Object 15"/>
              <p:cNvGraphicFramePr>
                <a:graphicFrameLocks noChangeAspect="1"/>
              </p:cNvGraphicFramePr>
              <p:nvPr/>
            </p:nvGraphicFramePr>
            <p:xfrm>
              <a:off x="2831" y="2701"/>
              <a:ext cx="1124" cy="260"/>
            </p:xfrm>
            <a:graphic>
              <a:graphicData uri="http://schemas.openxmlformats.org/presentationml/2006/ole">
                <p:oleObj spid="_x0000_s23564" name="Equation" r:id="rId10" imgW="990360" imgH="228600" progId="Equation.DSMT4">
                  <p:embed/>
                </p:oleObj>
              </a:graphicData>
            </a:graphic>
          </p:graphicFrame>
        </p:grpSp>
        <p:grpSp>
          <p:nvGrpSpPr>
            <p:cNvPr id="23575" name="Group 108"/>
            <p:cNvGrpSpPr>
              <a:grpSpLocks/>
            </p:cNvGrpSpPr>
            <p:nvPr/>
          </p:nvGrpSpPr>
          <p:grpSpPr bwMode="auto">
            <a:xfrm>
              <a:off x="2744" y="3169"/>
              <a:ext cx="1788" cy="278"/>
              <a:chOff x="2608" y="3057"/>
              <a:chExt cx="1788" cy="278"/>
            </a:xfrm>
          </p:grpSpPr>
          <p:sp>
            <p:nvSpPr>
              <p:cNvPr id="23576" name="Rectangle 109"/>
              <p:cNvSpPr>
                <a:spLocks noChangeArrowheads="1"/>
              </p:cNvSpPr>
              <p:nvPr/>
            </p:nvSpPr>
            <p:spPr bwMode="auto">
              <a:xfrm>
                <a:off x="2608" y="3057"/>
                <a:ext cx="1788" cy="2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200" b="1">
                    <a:latin typeface="Times New Roman" pitchFamily="18" charset="0"/>
                    <a:ea typeface="楷体_GB2312"/>
                    <a:cs typeface="Times New Roman" pitchFamily="18" charset="0"/>
                  </a:rPr>
                  <a:t>当                          时，</a:t>
                </a:r>
              </a:p>
            </p:txBody>
          </p:sp>
          <p:graphicFrame>
            <p:nvGraphicFramePr>
              <p:cNvPr id="24" name="Object 16"/>
              <p:cNvGraphicFramePr>
                <a:graphicFrameLocks noChangeAspect="1"/>
              </p:cNvGraphicFramePr>
              <p:nvPr/>
            </p:nvGraphicFramePr>
            <p:xfrm>
              <a:off x="2837" y="3075"/>
              <a:ext cx="1123" cy="260"/>
            </p:xfrm>
            <a:graphic>
              <a:graphicData uri="http://schemas.openxmlformats.org/presentationml/2006/ole">
                <p:oleObj spid="_x0000_s23563" name="Equation" r:id="rId11" imgW="990360" imgH="228600" progId="Equation.DSMT4">
                  <p:embed/>
                </p:oleObj>
              </a:graphicData>
            </a:graphic>
          </p:graphicFrame>
        </p:grpSp>
        <p:graphicFrame>
          <p:nvGraphicFramePr>
            <p:cNvPr id="11272" name="Object 111"/>
            <p:cNvGraphicFramePr>
              <a:graphicFrameLocks noChangeAspect="1"/>
            </p:cNvGraphicFramePr>
            <p:nvPr/>
          </p:nvGraphicFramePr>
          <p:xfrm>
            <a:off x="2176" y="2471"/>
            <a:ext cx="562" cy="202"/>
          </p:xfrm>
          <a:graphic>
            <a:graphicData uri="http://schemas.openxmlformats.org/presentationml/2006/ole">
              <p:oleObj spid="_x0000_s23560" name="Equation" r:id="rId12" imgW="495000" imgH="177480" progId="Equation.DSMT4">
                <p:embed/>
              </p:oleObj>
            </a:graphicData>
          </a:graphic>
        </p:graphicFrame>
        <p:graphicFrame>
          <p:nvGraphicFramePr>
            <p:cNvPr id="11273" name="Object 112"/>
            <p:cNvGraphicFramePr>
              <a:graphicFrameLocks noChangeAspect="1"/>
            </p:cNvGraphicFramePr>
            <p:nvPr/>
          </p:nvGraphicFramePr>
          <p:xfrm>
            <a:off x="2176" y="2833"/>
            <a:ext cx="562" cy="202"/>
          </p:xfrm>
          <a:graphic>
            <a:graphicData uri="http://schemas.openxmlformats.org/presentationml/2006/ole">
              <p:oleObj spid="_x0000_s23561" name="Equation" r:id="rId13" imgW="495000" imgH="177480" progId="Equation.DSMT4">
                <p:embed/>
              </p:oleObj>
            </a:graphicData>
          </a:graphic>
        </p:graphicFrame>
        <p:graphicFrame>
          <p:nvGraphicFramePr>
            <p:cNvPr id="11274" name="Object 113"/>
            <p:cNvGraphicFramePr>
              <a:graphicFrameLocks noChangeAspect="1"/>
            </p:cNvGraphicFramePr>
            <p:nvPr/>
          </p:nvGraphicFramePr>
          <p:xfrm>
            <a:off x="2166" y="3203"/>
            <a:ext cx="563" cy="202"/>
          </p:xfrm>
          <a:graphic>
            <a:graphicData uri="http://schemas.openxmlformats.org/presentationml/2006/ole">
              <p:oleObj spid="_x0000_s23562" name="Equation" r:id="rId14" imgW="495000" imgH="177480" progId="Equation.DSMT4">
                <p:embed/>
              </p:oleObj>
            </a:graphicData>
          </a:graphic>
        </p:graphicFrame>
      </p:grpSp>
      <p:grpSp>
        <p:nvGrpSpPr>
          <p:cNvPr id="43" name="Group 81"/>
          <p:cNvGrpSpPr>
            <a:grpSpLocks/>
          </p:cNvGrpSpPr>
          <p:nvPr/>
        </p:nvGrpSpPr>
        <p:grpSpPr bwMode="auto">
          <a:xfrm>
            <a:off x="4714875" y="706438"/>
            <a:ext cx="4143375" cy="508000"/>
            <a:chOff x="2430" y="3952"/>
            <a:chExt cx="3015" cy="320"/>
          </a:xfrm>
        </p:grpSpPr>
        <p:cxnSp>
          <p:nvCxnSpPr>
            <p:cNvPr id="44" name="直接箭头连接符 43"/>
            <p:cNvCxnSpPr/>
            <p:nvPr/>
          </p:nvCxnSpPr>
          <p:spPr>
            <a:xfrm>
              <a:off x="2430" y="3982"/>
              <a:ext cx="3015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>
              <a:spLocks noChangeArrowheads="1"/>
            </p:cNvSpPr>
            <p:nvPr/>
          </p:nvSpPr>
          <p:spPr bwMode="auto">
            <a:xfrm>
              <a:off x="3871" y="3960"/>
              <a:ext cx="45" cy="45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rgbClr val="0000FF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2790" y="3960"/>
              <a:ext cx="45" cy="45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4949" y="3960"/>
              <a:ext cx="45" cy="45"/>
            </a:xfrm>
            <a:prstGeom prst="ellipse">
              <a:avLst/>
            </a:prstGeom>
            <a:solidFill>
              <a:schemeClr val="bg1"/>
            </a:solidFill>
            <a:ln w="28575" cmpd="sng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48" name="曲线连接符 17"/>
            <p:cNvCxnSpPr>
              <a:cxnSpLocks noChangeShapeType="1"/>
            </p:cNvCxnSpPr>
            <p:nvPr/>
          </p:nvCxnSpPr>
          <p:spPr bwMode="auto">
            <a:xfrm rot="16200000" flipH="1">
              <a:off x="3340" y="3419"/>
              <a:ext cx="17" cy="1085"/>
            </a:xfrm>
            <a:prstGeom prst="curvedConnector3">
              <a:avLst>
                <a:gd name="adj1" fmla="val -864977"/>
              </a:avLst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cxnSp>
          <p:nvCxnSpPr>
            <p:cNvPr id="49" name="曲线连接符 20"/>
            <p:cNvCxnSpPr>
              <a:cxnSpLocks noChangeShapeType="1"/>
            </p:cNvCxnSpPr>
            <p:nvPr/>
          </p:nvCxnSpPr>
          <p:spPr bwMode="auto">
            <a:xfrm rot="-5400000" flipH="1" flipV="1">
              <a:off x="4419" y="3422"/>
              <a:ext cx="24" cy="1084"/>
            </a:xfrm>
            <a:prstGeom prst="curvedConnector3">
              <a:avLst>
                <a:gd name="adj1" fmla="val -600000"/>
              </a:avLst>
            </a:prstGeom>
            <a:noFill/>
            <a:ln w="28575" algn="ctr">
              <a:solidFill>
                <a:srgbClr val="0000FF"/>
              </a:solidFill>
              <a:round/>
              <a:headEnd/>
              <a:tailEnd/>
            </a:ln>
          </p:spPr>
        </p:cxnSp>
        <p:sp>
          <p:nvSpPr>
            <p:cNvPr id="50" name="矩形 21"/>
            <p:cNvSpPr>
              <a:spLocks noChangeArrowheads="1"/>
            </p:cNvSpPr>
            <p:nvPr/>
          </p:nvSpPr>
          <p:spPr bwMode="auto">
            <a:xfrm>
              <a:off x="3728" y="3981"/>
              <a:ext cx="32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x</a:t>
              </a:r>
              <a:r>
                <a:rPr lang="en-US" altLang="zh-CN" sz="2400" b="1" baseline="-250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0</a:t>
              </a:r>
              <a:endParaRPr lang="zh-CN" altLang="en-US">
                <a:ea typeface="楷体_GB2312"/>
                <a:cs typeface="Times New Roman" pitchFamily="18" charset="0"/>
              </a:endParaRPr>
            </a:p>
          </p:txBody>
        </p:sp>
        <p:sp>
          <p:nvSpPr>
            <p:cNvPr id="51" name="矩形 22"/>
            <p:cNvSpPr>
              <a:spLocks noChangeArrowheads="1"/>
            </p:cNvSpPr>
            <p:nvPr/>
          </p:nvSpPr>
          <p:spPr bwMode="auto">
            <a:xfrm>
              <a:off x="2511" y="3981"/>
              <a:ext cx="6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x</a:t>
              </a:r>
              <a:r>
                <a:rPr lang="en-US" altLang="zh-CN" sz="2400" b="1" baseline="-250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0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−</a:t>
              </a:r>
              <a:r>
                <a:rPr lang="en-US" altLang="zh-CN" sz="2400" b="1" i="1">
                  <a:solidFill>
                    <a:srgbClr val="000000"/>
                  </a:solidFill>
                  <a:latin typeface="Symbol" pitchFamily="18" charset="2"/>
                  <a:ea typeface="楷体_GB2312"/>
                  <a:cs typeface="Times New Roman" pitchFamily="18" charset="0"/>
                </a:rPr>
                <a:t>d</a:t>
              </a:r>
              <a:endParaRPr lang="zh-CN" altLang="en-US">
                <a:ea typeface="楷体_GB2312"/>
                <a:cs typeface="Times New Roman" pitchFamily="18" charset="0"/>
              </a:endParaRPr>
            </a:p>
          </p:txBody>
        </p:sp>
        <p:sp>
          <p:nvSpPr>
            <p:cNvPr id="52" name="矩形 23"/>
            <p:cNvSpPr>
              <a:spLocks noChangeArrowheads="1"/>
            </p:cNvSpPr>
            <p:nvPr/>
          </p:nvSpPr>
          <p:spPr bwMode="auto">
            <a:xfrm>
              <a:off x="4678" y="3981"/>
              <a:ext cx="61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x</a:t>
              </a:r>
              <a:r>
                <a:rPr lang="en-US" altLang="zh-CN" sz="2400" b="1" baseline="-25000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0</a:t>
              </a:r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+</a:t>
              </a:r>
              <a:r>
                <a:rPr lang="en-US" altLang="zh-CN" sz="2400" b="1" i="1">
                  <a:solidFill>
                    <a:srgbClr val="000000"/>
                  </a:solidFill>
                  <a:latin typeface="Symbol" pitchFamily="18" charset="2"/>
                  <a:ea typeface="楷体_GB2312"/>
                  <a:cs typeface="Times New Roman" pitchFamily="18" charset="0"/>
                </a:rPr>
                <a:t>d</a:t>
              </a:r>
              <a:endParaRPr lang="zh-CN" altLang="en-US">
                <a:ea typeface="楷体_GB2312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作业</a:t>
            </a:r>
          </a:p>
        </p:txBody>
      </p:sp>
      <p:sp>
        <p:nvSpPr>
          <p:cNvPr id="2969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习题</a:t>
            </a:r>
            <a:r>
              <a:rPr lang="en-US" altLang="zh-CN" smtClean="0">
                <a:ea typeface="楷体_GB2312"/>
              </a:rPr>
              <a:t>1 − 3</a:t>
            </a:r>
          </a:p>
          <a:p>
            <a:pPr lvl="1"/>
            <a:r>
              <a:rPr lang="en-US" altLang="zh-CN" smtClean="0">
                <a:ea typeface="楷体_GB2312"/>
              </a:rPr>
              <a:t>1</a:t>
            </a:r>
          </a:p>
          <a:p>
            <a:pPr lvl="1"/>
            <a:r>
              <a:rPr lang="en-US" altLang="zh-CN" smtClean="0">
                <a:ea typeface="楷体_GB2312"/>
              </a:rPr>
              <a:t>4</a:t>
            </a:r>
          </a:p>
          <a:p>
            <a:pPr lvl="1"/>
            <a:r>
              <a:rPr lang="en-US" altLang="zh-CN" smtClean="0">
                <a:ea typeface="楷体_GB2312"/>
              </a:rPr>
              <a:t>5(2)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5" name="Rectangle 1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524375"/>
          </a:xfrm>
        </p:spPr>
        <p:txBody>
          <a:bodyPr>
            <a:spAutoFit/>
          </a:bodyPr>
          <a:lstStyle/>
          <a:p>
            <a:pPr>
              <a:buSzTx/>
              <a:buFont typeface="Wingdings 3" pitchFamily="18" charset="2"/>
              <a:buBlip>
                <a:blip r:embed="rId4"/>
              </a:buBlip>
            </a:pPr>
            <a:r>
              <a:rPr lang="zh-CN" altLang="en-US" smtClean="0">
                <a:ea typeface="楷体_GB2312"/>
              </a:rPr>
              <a:t>从函数的角度，数列可以看作自变量为正整数的函数，即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i="1" smtClean="0">
                <a:ea typeface="楷体_GB2312"/>
              </a:rPr>
              <a:t>	x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=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smtClean="0">
                <a:ea typeface="楷体_GB2312"/>
              </a:rPr>
              <a:t> (</a:t>
            </a:r>
            <a:r>
              <a:rPr lang="en-US" altLang="zh-CN" i="1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，</a:t>
            </a:r>
            <a:r>
              <a:rPr lang="en-US" altLang="zh-CN" i="1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∈N</a:t>
            </a:r>
            <a:r>
              <a:rPr lang="en-US" altLang="zh-CN" baseline="30000" smtClean="0">
                <a:ea typeface="楷体_GB2312"/>
              </a:rPr>
              <a:t>+</a:t>
            </a:r>
            <a:r>
              <a:rPr lang="en-US" altLang="zh-CN" i="1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．</a:t>
            </a:r>
            <a:endParaRPr lang="en-US" altLang="zh-CN" smtClean="0">
              <a:ea typeface="楷体_GB2312"/>
            </a:endParaRPr>
          </a:p>
          <a:p>
            <a:pPr>
              <a:buSzPct val="100000"/>
              <a:buFont typeface="Wingdings 3" pitchFamily="18" charset="2"/>
              <a:buBlip>
                <a:blip r:embed="rId4"/>
              </a:buBlip>
            </a:pPr>
            <a:r>
              <a:rPr lang="zh-CN" altLang="en-US" smtClean="0">
                <a:ea typeface="楷体_GB2312"/>
              </a:rPr>
              <a:t>数列的极限：当 </a:t>
            </a:r>
            <a:r>
              <a:rPr lang="en-US" altLang="zh-CN" i="1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无限增大时，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zh-CN" altLang="en-US" smtClean="0">
                <a:ea typeface="楷体_GB2312"/>
              </a:rPr>
              <a:t>无限接近于某个确定的常数 </a:t>
            </a:r>
            <a:r>
              <a:rPr lang="en-US" altLang="zh-CN" i="1" smtClean="0">
                <a:ea typeface="楷体_GB2312"/>
              </a:rPr>
              <a:t>a</a:t>
            </a:r>
            <a:r>
              <a:rPr lang="zh-CN" altLang="en-US" smtClean="0">
                <a:ea typeface="楷体_GB2312"/>
              </a:rPr>
              <a:t>，即</a:t>
            </a:r>
            <a:endParaRPr lang="en-US" altLang="zh-CN" smtClean="0">
              <a:ea typeface="楷体_GB2312"/>
            </a:endParaRPr>
          </a:p>
          <a:p>
            <a:pPr>
              <a:buSzPct val="100000"/>
              <a:buFont typeface="Wingdings 3" pitchFamily="18" charset="2"/>
              <a:buBlip>
                <a:blip r:embed="rId4"/>
              </a:buBlip>
            </a:pPr>
            <a:endParaRPr lang="en-US" altLang="zh-CN" smtClean="0">
              <a:ea typeface="楷体_GB2312"/>
            </a:endParaRPr>
          </a:p>
          <a:p>
            <a:pPr>
              <a:buSzPct val="100000"/>
              <a:buFont typeface="Wingdings 3" pitchFamily="18" charset="2"/>
              <a:buBlip>
                <a:blip r:embed="rId4"/>
              </a:buBlip>
            </a:pPr>
            <a:r>
              <a:rPr lang="zh-CN" altLang="en-US" smtClean="0">
                <a:ea typeface="楷体_GB2312"/>
              </a:rPr>
              <a:t>函数的极限：在自变量 </a:t>
            </a:r>
            <a:r>
              <a:rPr lang="en-US" altLang="zh-CN" i="1" smtClean="0">
                <a:ea typeface="楷体_GB2312"/>
              </a:rPr>
              <a:t>x</a:t>
            </a:r>
            <a:r>
              <a:rPr lang="zh-CN" altLang="en-US" smtClean="0">
                <a:ea typeface="楷体_GB2312"/>
              </a:rPr>
              <a:t> 的某个变化过程中，对应的函数值 </a:t>
            </a:r>
            <a:r>
              <a:rPr lang="en-US" altLang="zh-CN" i="1" smtClean="0">
                <a:ea typeface="楷体_GB2312"/>
              </a:rPr>
              <a:t>f</a:t>
            </a:r>
            <a:r>
              <a:rPr lang="zh-CN" altLang="en-US" i="1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无限接近于某个确定的常数 </a:t>
            </a:r>
            <a:r>
              <a:rPr lang="en-US" altLang="zh-CN" i="1" smtClean="0">
                <a:ea typeface="楷体_GB2312"/>
              </a:rPr>
              <a:t>A</a:t>
            </a:r>
            <a:r>
              <a:rPr lang="zh-CN" altLang="en-US" smtClean="0">
                <a:ea typeface="楷体_GB2312"/>
              </a:rPr>
              <a:t> ．</a:t>
            </a:r>
            <a:endParaRPr lang="en-US" altLang="zh-CN" smtClean="0">
              <a:ea typeface="楷体_GB2312"/>
            </a:endParaRPr>
          </a:p>
          <a:p>
            <a:pPr>
              <a:buSzPct val="100000"/>
              <a:buFont typeface="Wingdings 3" pitchFamily="18" charset="2"/>
              <a:buBlip>
                <a:blip r:embed="rId4"/>
              </a:buBlip>
            </a:pPr>
            <a:r>
              <a:rPr lang="zh-CN" altLang="en-US" smtClean="0">
                <a:ea typeface="楷体_GB2312"/>
              </a:rPr>
              <a:t>自变量的变化过程不同，函数的极限就有不同的形式：</a:t>
            </a:r>
            <a:endParaRPr lang="en-US" altLang="zh-CN" smtClean="0">
              <a:ea typeface="楷体_GB2312"/>
            </a:endParaRPr>
          </a:p>
          <a:p>
            <a:pPr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>
                <a:ea typeface="楷体_GB2312"/>
              </a:rPr>
              <a:t>   </a:t>
            </a:r>
            <a:r>
              <a:rPr lang="zh-CN" altLang="en-US" i="1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smtClean="0">
                <a:ea typeface="楷体_GB2312"/>
                <a:sym typeface="Symbol" pitchFamily="18" charset="2"/>
              </a:rPr>
              <a:t> </a:t>
            </a:r>
            <a:r>
              <a:rPr lang="zh-CN" altLang="en-US" smtClean="0">
                <a:ea typeface="楷体_GB2312"/>
              </a:rPr>
              <a:t>（包括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smtClean="0">
                <a:ea typeface="楷体_GB2312"/>
                <a:sym typeface="Symbol" pitchFamily="18" charset="2"/>
              </a:rPr>
              <a:t> +</a:t>
            </a:r>
            <a:r>
              <a:rPr lang="zh-CN" altLang="en-US" smtClean="0">
                <a:ea typeface="楷体_GB2312"/>
                <a:sym typeface="Symbol" pitchFamily="18" charset="2"/>
              </a:rPr>
              <a:t>，</a:t>
            </a:r>
            <a:r>
              <a:rPr lang="en-US" altLang="zh-CN" i="1" smtClean="0">
                <a:ea typeface="楷体_GB2312"/>
              </a:rPr>
              <a:t> x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smtClean="0">
                <a:ea typeface="楷体_GB2312"/>
                <a:sym typeface="Symbol" pitchFamily="18" charset="2"/>
              </a:rPr>
              <a:t> −</a:t>
            </a:r>
            <a:r>
              <a:rPr lang="zh-CN" altLang="en-US" smtClean="0">
                <a:ea typeface="楷体_GB2312"/>
                <a:sym typeface="Symbol" pitchFamily="18" charset="2"/>
              </a:rPr>
              <a:t> </a:t>
            </a:r>
            <a:r>
              <a:rPr lang="zh-CN" altLang="en-US" smtClean="0">
                <a:ea typeface="楷体_GB2312"/>
              </a:rPr>
              <a:t>两种情况）  </a:t>
            </a:r>
            <a:endParaRPr lang="en-US" altLang="zh-CN" smtClean="0">
              <a:ea typeface="楷体_GB2312"/>
            </a:endParaRPr>
          </a:p>
          <a:p>
            <a:pPr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>
                <a:ea typeface="楷体_GB2312"/>
              </a:rPr>
              <a:t>   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smtClean="0">
                <a:ea typeface="楷体_GB2312"/>
                <a:sym typeface="Symbol" pitchFamily="18" charset="2"/>
              </a:rPr>
              <a:t> </a:t>
            </a:r>
            <a:r>
              <a:rPr lang="en-US" altLang="zh-CN" i="1" smtClean="0">
                <a:ea typeface="楷体_GB2312"/>
                <a:sym typeface="Symbol" pitchFamily="18" charset="2"/>
              </a:rPr>
              <a:t>x</a:t>
            </a:r>
            <a:r>
              <a:rPr lang="en-US" altLang="zh-CN" baseline="-25000" smtClean="0">
                <a:ea typeface="楷体_GB2312"/>
                <a:sym typeface="Symbol" pitchFamily="18" charset="2"/>
              </a:rPr>
              <a:t>0</a:t>
            </a:r>
            <a:r>
              <a:rPr lang="zh-CN" altLang="en-US" smtClean="0">
                <a:ea typeface="楷体_GB2312"/>
              </a:rPr>
              <a:t>（包括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smtClean="0">
                <a:ea typeface="楷体_GB2312"/>
                <a:sym typeface="Symbol" pitchFamily="18" charset="2"/>
              </a:rPr>
              <a:t> </a:t>
            </a:r>
            <a:r>
              <a:rPr lang="en-US" altLang="zh-CN" i="1" smtClean="0">
                <a:ea typeface="楷体_GB2312"/>
                <a:sym typeface="Symbol" pitchFamily="18" charset="2"/>
              </a:rPr>
              <a:t>x</a:t>
            </a:r>
            <a:r>
              <a:rPr lang="en-US" altLang="zh-CN" baseline="-25000" smtClean="0">
                <a:ea typeface="楷体_GB2312"/>
                <a:sym typeface="Symbol" pitchFamily="18" charset="2"/>
              </a:rPr>
              <a:t>0</a:t>
            </a:r>
            <a:r>
              <a:rPr lang="en-US" altLang="zh-CN" baseline="30000" smtClean="0">
                <a:ea typeface="楷体_GB2312"/>
                <a:sym typeface="Symbol" pitchFamily="18" charset="2"/>
              </a:rPr>
              <a:t>+</a:t>
            </a:r>
            <a:r>
              <a:rPr lang="zh-CN" altLang="en-US" smtClean="0">
                <a:ea typeface="楷体_GB2312"/>
                <a:sym typeface="Symbol" pitchFamily="18" charset="2"/>
              </a:rPr>
              <a:t>，</a:t>
            </a:r>
            <a:r>
              <a:rPr lang="en-US" altLang="zh-CN" i="1" smtClean="0">
                <a:ea typeface="楷体_GB2312"/>
              </a:rPr>
              <a:t> x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smtClean="0">
                <a:ea typeface="楷体_GB2312"/>
                <a:sym typeface="Symbol" pitchFamily="18" charset="2"/>
              </a:rPr>
              <a:t> </a:t>
            </a:r>
            <a:r>
              <a:rPr lang="en-US" altLang="zh-CN" i="1" smtClean="0">
                <a:ea typeface="楷体_GB2312"/>
                <a:sym typeface="Symbol" pitchFamily="18" charset="2"/>
              </a:rPr>
              <a:t>x</a:t>
            </a:r>
            <a:r>
              <a:rPr lang="en-US" altLang="zh-CN" baseline="-25000" smtClean="0">
                <a:ea typeface="楷体_GB2312"/>
                <a:sym typeface="Symbol" pitchFamily="18" charset="2"/>
              </a:rPr>
              <a:t>0</a:t>
            </a:r>
            <a:r>
              <a:rPr lang="en-US" altLang="zh-CN" baseline="30000" smtClean="0">
                <a:ea typeface="楷体_GB2312"/>
                <a:sym typeface="Symbol" pitchFamily="18" charset="2"/>
              </a:rPr>
              <a:t>−</a:t>
            </a:r>
            <a:r>
              <a:rPr lang="zh-CN" altLang="en-US" i="1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两种情况）</a:t>
            </a:r>
            <a:endParaRPr lang="en-US" altLang="zh-CN" smtClean="0">
              <a:ea typeface="楷体_GB2312"/>
            </a:endParaRPr>
          </a:p>
        </p:txBody>
      </p:sp>
      <p:sp>
        <p:nvSpPr>
          <p:cNvPr id="2056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引言</a:t>
            </a:r>
            <a:endParaRPr lang="en-US" altLang="zh-CN" smtClean="0">
              <a:effectLst/>
              <a:ea typeface="楷体_GB231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767013" y="2459038"/>
            <a:ext cx="2233612" cy="37623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grpSp>
        <p:nvGrpSpPr>
          <p:cNvPr id="2" name="组合 25"/>
          <p:cNvGrpSpPr>
            <a:grpSpLocks/>
          </p:cNvGrpSpPr>
          <p:nvPr/>
        </p:nvGrpSpPr>
        <p:grpSpPr bwMode="auto">
          <a:xfrm>
            <a:off x="5214938" y="530225"/>
            <a:ext cx="2998787" cy="784225"/>
            <a:chOff x="5214942" y="1585680"/>
            <a:chExt cx="2998800" cy="784800"/>
          </a:xfrm>
        </p:grpSpPr>
        <p:sp>
          <p:nvSpPr>
            <p:cNvPr id="16" name="流程图: 可选过程 15"/>
            <p:cNvSpPr/>
            <p:nvPr/>
          </p:nvSpPr>
          <p:spPr>
            <a:xfrm>
              <a:off x="5214942" y="1585680"/>
              <a:ext cx="2998800" cy="784800"/>
            </a:xfrm>
            <a:prstGeom prst="flowChartAlternateProcess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          是指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83973" name="Object 12"/>
            <p:cNvGraphicFramePr>
              <a:graphicFrameLocks noChangeAspect="1"/>
            </p:cNvGraphicFramePr>
            <p:nvPr/>
          </p:nvGraphicFramePr>
          <p:xfrm>
            <a:off x="5286380" y="1869386"/>
            <a:ext cx="939800" cy="304800"/>
          </p:xfrm>
          <a:graphic>
            <a:graphicData uri="http://schemas.openxmlformats.org/presentationml/2006/ole">
              <p:oleObj spid="_x0000_s2053" name="Equation" r:id="rId5" imgW="469800" imgH="152280" progId="Equation.DSMT4">
                <p:embed/>
              </p:oleObj>
            </a:graphicData>
          </a:graphic>
        </p:graphicFrame>
        <p:graphicFrame>
          <p:nvGraphicFramePr>
            <p:cNvPr id="3" name="Object 13"/>
            <p:cNvGraphicFramePr>
              <a:graphicFrameLocks noChangeAspect="1"/>
            </p:cNvGraphicFramePr>
            <p:nvPr/>
          </p:nvGraphicFramePr>
          <p:xfrm>
            <a:off x="6869122" y="1857364"/>
            <a:ext cx="1117600" cy="330200"/>
          </p:xfrm>
          <a:graphic>
            <a:graphicData uri="http://schemas.openxmlformats.org/presentationml/2006/ole">
              <p:oleObj spid="_x0000_s2054" name="Equation" r:id="rId6" imgW="558720" imgH="164880" progId="Equation.DSMT4">
                <p:embed/>
              </p:oleObj>
            </a:graphicData>
          </a:graphic>
        </p:graphicFrame>
      </p:grpSp>
      <p:sp>
        <p:nvSpPr>
          <p:cNvPr id="19" name="矩形 18"/>
          <p:cNvSpPr/>
          <p:nvPr/>
        </p:nvSpPr>
        <p:spPr>
          <a:xfrm>
            <a:off x="2143125" y="5016500"/>
            <a:ext cx="4857750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143125" y="5516563"/>
            <a:ext cx="4857750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3187700" y="3071813"/>
          <a:ext cx="838200" cy="558800"/>
        </p:xfrm>
        <a:graphic>
          <a:graphicData uri="http://schemas.openxmlformats.org/presentationml/2006/ole">
            <p:oleObj spid="_x0000_s2050" name="Equation" r:id="rId7" imgW="419040" imgH="279360" progId="Equation.DSMT4">
              <p:embed/>
            </p:oleObj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4044950" y="3071813"/>
          <a:ext cx="1422400" cy="558800"/>
        </p:xfrm>
        <a:graphic>
          <a:graphicData uri="http://schemas.openxmlformats.org/presentationml/2006/ole">
            <p:oleObj spid="_x0000_s2051" name="Equation" r:id="rId8" imgW="711000" imgH="279360" progId="Equation.DSMT4">
              <p:embed/>
            </p:oleObj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5443538" y="3173413"/>
          <a:ext cx="584200" cy="279400"/>
        </p:xfrm>
        <a:graphic>
          <a:graphicData uri="http://schemas.openxmlformats.org/presentationml/2006/ole">
            <p:oleObj spid="_x0000_s2052" name="Equation" r:id="rId9" imgW="291960" imgH="1396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8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8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437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定义：</a:t>
            </a:r>
            <a:r>
              <a:rPr lang="zh-CN" altLang="en-US" smtClean="0">
                <a:ea typeface="楷体_GB2312"/>
              </a:rPr>
              <a:t>设有数列 </a:t>
            </a:r>
            <a:r>
              <a:rPr lang="en-US" altLang="zh-CN" smtClean="0">
                <a:ea typeface="楷体_GB2312"/>
              </a:rPr>
              <a:t>{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}</a:t>
            </a:r>
            <a:r>
              <a:rPr lang="zh-CN" altLang="en-US" smtClean="0">
                <a:ea typeface="楷体_GB2312"/>
              </a:rPr>
              <a:t> 和常数 </a:t>
            </a:r>
            <a:r>
              <a:rPr lang="en-US" altLang="zh-CN" i="1" smtClean="0">
                <a:ea typeface="楷体_GB2312"/>
              </a:rPr>
              <a:t>a</a:t>
            </a:r>
            <a:r>
              <a:rPr lang="zh-CN" altLang="en-US" smtClean="0">
                <a:ea typeface="楷体_GB2312"/>
              </a:rPr>
              <a:t>，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                    是指：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对于任意给定的正数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e</a:t>
            </a:r>
            <a:r>
              <a:rPr lang="zh-CN" altLang="en-US" smtClean="0">
                <a:ea typeface="楷体_GB2312"/>
              </a:rPr>
              <a:t>，总存在正整数 </a:t>
            </a:r>
            <a:r>
              <a:rPr lang="en-US" altLang="zh-CN" i="1" smtClean="0">
                <a:ea typeface="楷体_GB2312"/>
              </a:rPr>
              <a:t>N</a:t>
            </a:r>
            <a:r>
              <a:rPr lang="zh-CN" altLang="en-US" smtClean="0">
                <a:ea typeface="楷体_GB2312"/>
              </a:rPr>
              <a:t>，</a:t>
            </a:r>
            <a:r>
              <a:rPr lang="en-US" altLang="zh-CN" smtClean="0">
                <a:ea typeface="楷体_GB2312"/>
              </a:rPr>
              <a:t> 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使得对于 </a:t>
            </a:r>
            <a:r>
              <a:rPr lang="en-US" altLang="zh-CN" i="1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&gt; </a:t>
            </a:r>
            <a:r>
              <a:rPr lang="en-US" altLang="zh-CN" i="1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时的一切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zh-CN" altLang="en-US" smtClean="0">
                <a:ea typeface="楷体_GB2312"/>
              </a:rPr>
              <a:t>，</a:t>
            </a:r>
            <a:r>
              <a:rPr lang="en-US" altLang="zh-CN" i="1" smtClean="0">
                <a:ea typeface="楷体_GB2312"/>
              </a:rPr>
              <a:t>| x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en-US" altLang="zh-CN" i="1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−</a:t>
            </a:r>
            <a:r>
              <a:rPr lang="en-US" altLang="zh-CN" i="1" smtClean="0">
                <a:ea typeface="楷体_GB2312"/>
              </a:rPr>
              <a:t> a </a:t>
            </a:r>
            <a:r>
              <a:rPr lang="en-US" altLang="zh-CN" smtClean="0">
                <a:ea typeface="楷体_GB2312"/>
              </a:rPr>
              <a:t>| &lt;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e</a:t>
            </a:r>
            <a:r>
              <a:rPr lang="zh-CN" altLang="en-US" i="1" smtClean="0">
                <a:latin typeface="Symbol" pitchFamily="18" charset="2"/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都成立．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定义：</a:t>
            </a:r>
            <a:r>
              <a:rPr lang="zh-CN" altLang="en-US" smtClean="0">
                <a:ea typeface="楷体_GB2312"/>
              </a:rPr>
              <a:t>设当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大于某一正数时 </a:t>
            </a:r>
            <a:r>
              <a:rPr lang="en-US" altLang="zh-CN" i="1" smtClean="0">
                <a:ea typeface="楷体_GB2312"/>
              </a:rPr>
              <a:t>f</a:t>
            </a:r>
            <a:r>
              <a:rPr lang="zh-CN" altLang="en-US" i="1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有定义，</a:t>
            </a:r>
            <a:r>
              <a:rPr lang="en-US" altLang="zh-CN" i="1" smtClean="0">
                <a:ea typeface="楷体_GB2312"/>
              </a:rPr>
              <a:t>A</a:t>
            </a:r>
            <a:r>
              <a:rPr lang="zh-CN" altLang="en-US" smtClean="0">
                <a:ea typeface="楷体_GB2312"/>
              </a:rPr>
              <a:t>为常数，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                        是指：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若对于任意给定的正数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e</a:t>
            </a:r>
            <a:r>
              <a:rPr lang="zh-CN" altLang="en-US" smtClean="0">
                <a:ea typeface="楷体_GB2312"/>
              </a:rPr>
              <a:t>，总存在正数 </a:t>
            </a:r>
            <a:r>
              <a:rPr lang="en-US" altLang="zh-CN" i="1" smtClean="0">
                <a:ea typeface="楷体_GB2312"/>
              </a:rPr>
              <a:t>X</a:t>
            </a:r>
            <a:r>
              <a:rPr lang="zh-CN" altLang="en-US" smtClean="0">
                <a:ea typeface="楷体_GB2312"/>
              </a:rPr>
              <a:t>，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使得对于满足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&gt;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的一切 </a:t>
            </a:r>
            <a:r>
              <a:rPr lang="en-US" altLang="zh-CN" i="1" smtClean="0">
                <a:ea typeface="楷体_GB2312"/>
              </a:rPr>
              <a:t>x</a:t>
            </a:r>
            <a:r>
              <a:rPr lang="zh-CN" altLang="en-US" i="1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，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| f</a:t>
            </a:r>
            <a:r>
              <a:rPr lang="zh-CN" altLang="en-US" i="1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)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−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 A 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| &lt; 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  <a:ea typeface="楷体_GB2312"/>
              </a:rPr>
              <a:t>e</a:t>
            </a:r>
            <a:r>
              <a:rPr lang="zh-CN" altLang="en-US" i="1" smtClean="0">
                <a:solidFill>
                  <a:srgbClr val="0000FF"/>
                </a:solidFill>
                <a:latin typeface="Symbol" pitchFamily="18" charset="2"/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都成立．</a:t>
            </a:r>
          </a:p>
        </p:txBody>
      </p:sp>
      <p:sp>
        <p:nvSpPr>
          <p:cNvPr id="3079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z="3600" smtClean="0">
                <a:effectLst/>
                <a:ea typeface="楷体_GB2312"/>
              </a:rPr>
              <a:t>一、自变量趋于无穷大时的函数极限</a:t>
            </a:r>
          </a:p>
        </p:txBody>
      </p:sp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671513" y="1928813"/>
          <a:ext cx="1346200" cy="558800"/>
        </p:xfrm>
        <a:graphic>
          <a:graphicData uri="http://schemas.openxmlformats.org/presentationml/2006/ole">
            <p:oleObj spid="_x0000_s3074" name="Equation" r:id="rId4" imgW="672840" imgH="279360" progId="Equation.DSMT4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4214813" y="4586288"/>
            <a:ext cx="2071687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3971925" y="2828925"/>
            <a:ext cx="22860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671513" y="4156075"/>
          <a:ext cx="1854200" cy="558800"/>
        </p:xfrm>
        <a:graphic>
          <a:graphicData uri="http://schemas.openxmlformats.org/presentationml/2006/ole">
            <p:oleObj spid="_x0000_s3075" name="Equation" r:id="rId5" imgW="927000" imgH="279360" progId="Equation.DSMT4">
              <p:embed/>
            </p:oleObj>
          </a:graphicData>
        </a:graphic>
      </p:graphicFrame>
      <p:cxnSp>
        <p:nvCxnSpPr>
          <p:cNvPr id="14" name="直接连接符 13"/>
          <p:cNvCxnSpPr/>
          <p:nvPr/>
        </p:nvCxnSpPr>
        <p:spPr>
          <a:xfrm>
            <a:off x="642938" y="3286125"/>
            <a:ext cx="66595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457200" y="1500188"/>
            <a:ext cx="8231188" cy="2071687"/>
          </a:xfrm>
          <a:prstGeom prst="roundRect">
            <a:avLst>
              <a:gd name="adj" fmla="val 10556"/>
            </a:avLst>
          </a:prstGeom>
          <a:noFill/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5" name="组合 25"/>
          <p:cNvGrpSpPr>
            <a:grpSpLocks/>
          </p:cNvGrpSpPr>
          <p:nvPr/>
        </p:nvGrpSpPr>
        <p:grpSpPr bwMode="auto">
          <a:xfrm>
            <a:off x="5214938" y="1516063"/>
            <a:ext cx="2998787" cy="784225"/>
            <a:chOff x="5214942" y="1585680"/>
            <a:chExt cx="2998800" cy="784800"/>
          </a:xfrm>
        </p:grpSpPr>
        <p:sp>
          <p:nvSpPr>
            <p:cNvPr id="21" name="流程图: 可选过程 20"/>
            <p:cNvSpPr/>
            <p:nvPr/>
          </p:nvSpPr>
          <p:spPr>
            <a:xfrm>
              <a:off x="5214942" y="1585680"/>
              <a:ext cx="2998800" cy="784800"/>
            </a:xfrm>
            <a:prstGeom prst="flowChartAlternateProcess">
              <a:avLst/>
            </a:prstGeom>
            <a:solidFill>
              <a:srgbClr val="FFFF0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          是指</a:t>
              </a:r>
              <a:endParaRPr lang="zh-CN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3" name="Object 12"/>
            <p:cNvGraphicFramePr>
              <a:graphicFrameLocks noChangeAspect="1"/>
            </p:cNvGraphicFramePr>
            <p:nvPr/>
          </p:nvGraphicFramePr>
          <p:xfrm>
            <a:off x="5286380" y="1869386"/>
            <a:ext cx="939800" cy="304800"/>
          </p:xfrm>
          <a:graphic>
            <a:graphicData uri="http://schemas.openxmlformats.org/presentationml/2006/ole">
              <p:oleObj spid="_x0000_s3076" name="Equation" r:id="rId6" imgW="469800" imgH="152280" progId="Equation.DSMT4">
                <p:embed/>
              </p:oleObj>
            </a:graphicData>
          </a:graphic>
        </p:graphicFrame>
        <p:graphicFrame>
          <p:nvGraphicFramePr>
            <p:cNvPr id="4" name="Object 13"/>
            <p:cNvGraphicFramePr>
              <a:graphicFrameLocks noChangeAspect="1"/>
            </p:cNvGraphicFramePr>
            <p:nvPr/>
          </p:nvGraphicFramePr>
          <p:xfrm>
            <a:off x="6869122" y="1857364"/>
            <a:ext cx="1117600" cy="330200"/>
          </p:xfrm>
          <a:graphic>
            <a:graphicData uri="http://schemas.openxmlformats.org/presentationml/2006/ole">
              <p:oleObj spid="_x0000_s3077" name="Equation" r:id="rId7" imgW="558720" imgH="164880" progId="Equation.DSMT4">
                <p:embed/>
              </p:oleObj>
            </a:graphicData>
          </a:graphic>
        </p:graphicFrame>
      </p:grpSp>
      <p:sp>
        <p:nvSpPr>
          <p:cNvPr id="15" name="矩形 14"/>
          <p:cNvSpPr/>
          <p:nvPr/>
        </p:nvSpPr>
        <p:spPr>
          <a:xfrm>
            <a:off x="642938" y="5057775"/>
            <a:ext cx="4071937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4716463" y="2060575"/>
            <a:ext cx="1835150" cy="1774825"/>
          </a:xfrm>
          <a:prstGeom prst="rect">
            <a:avLst/>
          </a:prstGeom>
          <a:solidFill>
            <a:srgbClr val="CCFF99"/>
          </a:solidFill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107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z="3600" smtClean="0">
                <a:effectLst/>
                <a:ea typeface="楷体_GB2312"/>
              </a:rPr>
              <a:t>一、自变量趋于无穷大时的函数极限</a:t>
            </a:r>
          </a:p>
        </p:txBody>
      </p:sp>
      <p:grpSp>
        <p:nvGrpSpPr>
          <p:cNvPr id="5" name="Group 65"/>
          <p:cNvGrpSpPr>
            <a:grpSpLocks/>
          </p:cNvGrpSpPr>
          <p:nvPr/>
        </p:nvGrpSpPr>
        <p:grpSpPr bwMode="auto">
          <a:xfrm>
            <a:off x="457200" y="1481138"/>
            <a:ext cx="8229600" cy="2349500"/>
            <a:chOff x="288" y="933"/>
            <a:chExt cx="5184" cy="1480"/>
          </a:xfrm>
        </p:grpSpPr>
        <p:grpSp>
          <p:nvGrpSpPr>
            <p:cNvPr id="6" name="Group 63"/>
            <p:cNvGrpSpPr>
              <a:grpSpLocks/>
            </p:cNvGrpSpPr>
            <p:nvPr/>
          </p:nvGrpSpPr>
          <p:grpSpPr bwMode="auto">
            <a:xfrm>
              <a:off x="288" y="933"/>
              <a:ext cx="5184" cy="1480"/>
              <a:chOff x="288" y="933"/>
              <a:chExt cx="5184" cy="1480"/>
            </a:xfrm>
          </p:grpSpPr>
          <p:sp>
            <p:nvSpPr>
              <p:cNvPr id="4124" name="Rectangle 10"/>
              <p:cNvSpPr>
                <a:spLocks noChangeArrowheads="1"/>
              </p:cNvSpPr>
              <p:nvPr/>
            </p:nvSpPr>
            <p:spPr bwMode="auto">
              <a:xfrm>
                <a:off x="288" y="933"/>
                <a:ext cx="1296" cy="3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zh-CN" altLang="en-US" sz="2400" b="1">
                    <a:solidFill>
                      <a:srgbClr val="0000FF"/>
                    </a:solidFill>
                    <a:latin typeface="Times New Roman" pitchFamily="18" charset="0"/>
                    <a:ea typeface="楷体_GB2312"/>
                    <a:cs typeface="Times New Roman" pitchFamily="18" charset="0"/>
                  </a:rPr>
                  <a:t>记号</a:t>
                </a:r>
              </a:p>
            </p:txBody>
          </p:sp>
          <p:sp>
            <p:nvSpPr>
              <p:cNvPr id="4125" name="Rectangle 11"/>
              <p:cNvSpPr>
                <a:spLocks noChangeArrowheads="1"/>
              </p:cNvSpPr>
              <p:nvPr/>
            </p:nvSpPr>
            <p:spPr bwMode="auto">
              <a:xfrm>
                <a:off x="1584" y="933"/>
                <a:ext cx="3888" cy="3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zh-CN" altLang="en-US" sz="2400" b="1">
                    <a:solidFill>
                      <a:srgbClr val="0000FF"/>
                    </a:solidFill>
                    <a:latin typeface="Symbol" pitchFamily="18" charset="2"/>
                    <a:ea typeface="楷体_GB2312"/>
                    <a:cs typeface="Times New Roman" pitchFamily="18" charset="0"/>
                  </a:rPr>
                  <a:t>定义</a:t>
                </a:r>
              </a:p>
            </p:txBody>
          </p:sp>
          <p:sp>
            <p:nvSpPr>
              <p:cNvPr id="4126" name="Rectangle 14"/>
              <p:cNvSpPr>
                <a:spLocks noChangeArrowheads="1"/>
              </p:cNvSpPr>
              <p:nvPr/>
            </p:nvSpPr>
            <p:spPr bwMode="auto">
              <a:xfrm>
                <a:off x="288" y="1303"/>
                <a:ext cx="1296" cy="3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 sz="2400" b="1">
                  <a:latin typeface="Times New Roman" pitchFamily="18" charset="0"/>
                  <a:ea typeface="楷体_GB2312"/>
                  <a:cs typeface="Times New Roman" pitchFamily="18" charset="0"/>
                </a:endParaRPr>
              </a:p>
            </p:txBody>
          </p:sp>
          <p:sp>
            <p:nvSpPr>
              <p:cNvPr id="4127" name="Rectangle 18"/>
              <p:cNvSpPr>
                <a:spLocks noChangeArrowheads="1"/>
              </p:cNvSpPr>
              <p:nvPr/>
            </p:nvSpPr>
            <p:spPr bwMode="auto">
              <a:xfrm>
                <a:off x="288" y="1673"/>
                <a:ext cx="1296" cy="3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 sz="2400" b="1">
                  <a:latin typeface="Times New Roman" pitchFamily="18" charset="0"/>
                  <a:ea typeface="楷体_GB2312"/>
                  <a:cs typeface="Times New Roman" pitchFamily="18" charset="0"/>
                </a:endParaRPr>
              </a:p>
            </p:txBody>
          </p:sp>
          <p:sp>
            <p:nvSpPr>
              <p:cNvPr id="4128" name="Rectangle 22"/>
              <p:cNvSpPr>
                <a:spLocks noChangeArrowheads="1"/>
              </p:cNvSpPr>
              <p:nvPr/>
            </p:nvSpPr>
            <p:spPr bwMode="auto">
              <a:xfrm>
                <a:off x="288" y="2043"/>
                <a:ext cx="1296" cy="3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 sz="2400" b="1">
                  <a:latin typeface="Times New Roman" pitchFamily="18" charset="0"/>
                  <a:ea typeface="楷体_GB2312"/>
                  <a:cs typeface="Times New Roman" pitchFamily="18" charset="0"/>
                </a:endParaRPr>
              </a:p>
            </p:txBody>
          </p:sp>
          <p:sp>
            <p:nvSpPr>
              <p:cNvPr id="4129" name="Line 26"/>
              <p:cNvSpPr>
                <a:spLocks noChangeShapeType="1"/>
              </p:cNvSpPr>
              <p:nvPr/>
            </p:nvSpPr>
            <p:spPr bwMode="auto">
              <a:xfrm>
                <a:off x="1584" y="933"/>
                <a:ext cx="0" cy="148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0" name="Line 29"/>
              <p:cNvSpPr>
                <a:spLocks noChangeShapeType="1"/>
              </p:cNvSpPr>
              <p:nvPr/>
            </p:nvSpPr>
            <p:spPr bwMode="auto">
              <a:xfrm>
                <a:off x="288" y="1303"/>
                <a:ext cx="5184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1" name="Line 30"/>
              <p:cNvSpPr>
                <a:spLocks noChangeShapeType="1"/>
              </p:cNvSpPr>
              <p:nvPr/>
            </p:nvSpPr>
            <p:spPr bwMode="auto">
              <a:xfrm>
                <a:off x="288" y="1673"/>
                <a:ext cx="5184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2" name="Line 31"/>
              <p:cNvSpPr>
                <a:spLocks noChangeShapeType="1"/>
              </p:cNvSpPr>
              <p:nvPr/>
            </p:nvSpPr>
            <p:spPr bwMode="auto">
              <a:xfrm>
                <a:off x="288" y="2043"/>
                <a:ext cx="5184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3" name="Line 32"/>
              <p:cNvSpPr>
                <a:spLocks noChangeShapeType="1"/>
              </p:cNvSpPr>
              <p:nvPr/>
            </p:nvSpPr>
            <p:spPr bwMode="auto">
              <a:xfrm>
                <a:off x="288" y="933"/>
                <a:ext cx="0" cy="148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4" name="Line 33"/>
              <p:cNvSpPr>
                <a:spLocks noChangeShapeType="1"/>
              </p:cNvSpPr>
              <p:nvPr/>
            </p:nvSpPr>
            <p:spPr bwMode="auto">
              <a:xfrm>
                <a:off x="5472" y="933"/>
                <a:ext cx="0" cy="148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5" name="Line 34"/>
              <p:cNvSpPr>
                <a:spLocks noChangeShapeType="1"/>
              </p:cNvSpPr>
              <p:nvPr/>
            </p:nvSpPr>
            <p:spPr bwMode="auto">
              <a:xfrm>
                <a:off x="288" y="933"/>
                <a:ext cx="5184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120" name="Rectangle 15"/>
            <p:cNvSpPr>
              <a:spLocks noChangeArrowheads="1"/>
            </p:cNvSpPr>
            <p:nvPr/>
          </p:nvSpPr>
          <p:spPr bwMode="auto">
            <a:xfrm>
              <a:off x="1584" y="1303"/>
              <a:ext cx="1386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 sz="2400" b="1">
                <a:latin typeface="Times New Roman" pitchFamily="18" charset="0"/>
                <a:ea typeface="楷体_GB2312"/>
                <a:cs typeface="Times New Roman" pitchFamily="18" charset="0"/>
              </a:endParaRPr>
            </a:p>
          </p:txBody>
        </p:sp>
        <p:sp>
          <p:nvSpPr>
            <p:cNvPr id="4121" name="Rectangle 19"/>
            <p:cNvSpPr>
              <a:spLocks noChangeArrowheads="1"/>
            </p:cNvSpPr>
            <p:nvPr/>
          </p:nvSpPr>
          <p:spPr bwMode="auto">
            <a:xfrm>
              <a:off x="1584" y="1667"/>
              <a:ext cx="1386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 sz="2400" b="1">
                <a:latin typeface="Times New Roman" pitchFamily="18" charset="0"/>
                <a:ea typeface="楷体_GB2312"/>
                <a:cs typeface="Times New Roman" pitchFamily="18" charset="0"/>
              </a:endParaRPr>
            </a:p>
          </p:txBody>
        </p:sp>
        <p:sp>
          <p:nvSpPr>
            <p:cNvPr id="4122" name="Rectangle 23"/>
            <p:cNvSpPr>
              <a:spLocks noChangeArrowheads="1"/>
            </p:cNvSpPr>
            <p:nvPr/>
          </p:nvSpPr>
          <p:spPr bwMode="auto">
            <a:xfrm>
              <a:off x="1584" y="2043"/>
              <a:ext cx="1386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 sz="2400" b="1">
                <a:latin typeface="Times New Roman" pitchFamily="18" charset="0"/>
                <a:ea typeface="楷体_GB2312"/>
                <a:cs typeface="Times New Roman" pitchFamily="18" charset="0"/>
              </a:endParaRPr>
            </a:p>
          </p:txBody>
        </p:sp>
        <p:sp>
          <p:nvSpPr>
            <p:cNvPr id="4123" name="Line 35"/>
            <p:cNvSpPr>
              <a:spLocks noChangeShapeType="1"/>
            </p:cNvSpPr>
            <p:nvPr/>
          </p:nvSpPr>
          <p:spPr bwMode="auto">
            <a:xfrm>
              <a:off x="288" y="2413"/>
              <a:ext cx="5184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13" name="Rectangle 66"/>
          <p:cNvSpPr>
            <a:spLocks noChangeArrowheads="1"/>
          </p:cNvSpPr>
          <p:nvPr/>
        </p:nvSpPr>
        <p:spPr bwMode="auto">
          <a:xfrm>
            <a:off x="4657725" y="2147888"/>
            <a:ext cx="178752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>
            <a:spAutoFit/>
          </a:bodyPr>
          <a:lstStyle/>
          <a:p>
            <a:r>
              <a:rPr lang="zh-CN" altLang="en-US" sz="2200" b="1">
                <a:latin typeface="Times New Roman" pitchFamily="18" charset="0"/>
                <a:ea typeface="楷体_GB2312"/>
                <a:cs typeface="Times New Roman" pitchFamily="18" charset="0"/>
              </a:rPr>
              <a:t>当 </a:t>
            </a:r>
            <a:r>
              <a:rPr lang="en-US" altLang="zh-CN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x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&gt; </a:t>
            </a:r>
            <a:r>
              <a:rPr lang="en-US" altLang="zh-CN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X</a:t>
            </a:r>
            <a:r>
              <a:rPr lang="zh-CN" altLang="en-US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zh-CN" altLang="en-US" sz="2200" b="1">
                <a:latin typeface="Times New Roman" pitchFamily="18" charset="0"/>
                <a:ea typeface="楷体_GB2312"/>
                <a:cs typeface="Times New Roman" pitchFamily="18" charset="0"/>
              </a:rPr>
              <a:t>时，</a:t>
            </a:r>
          </a:p>
        </p:txBody>
      </p:sp>
      <p:sp>
        <p:nvSpPr>
          <p:cNvPr id="4114" name="Rectangle 67"/>
          <p:cNvSpPr>
            <a:spLocks noChangeArrowheads="1"/>
          </p:cNvSpPr>
          <p:nvPr/>
        </p:nvSpPr>
        <p:spPr bwMode="auto">
          <a:xfrm>
            <a:off x="6588125" y="2147888"/>
            <a:ext cx="20621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|</a:t>
            </a:r>
            <a:r>
              <a:rPr lang="en-US" altLang="zh-CN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f</a:t>
            </a:r>
            <a:r>
              <a:rPr lang="zh-CN" altLang="en-US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(</a:t>
            </a:r>
            <a:r>
              <a:rPr lang="en-US" altLang="zh-CN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x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)</a:t>
            </a:r>
            <a:r>
              <a:rPr lang="en-US" altLang="zh-CN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−</a:t>
            </a:r>
            <a:r>
              <a:rPr lang="en-US" altLang="zh-CN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A 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| &lt; </a:t>
            </a:r>
            <a:r>
              <a:rPr lang="en-US" altLang="zh-CN" sz="2200" b="1" i="1">
                <a:solidFill>
                  <a:srgbClr val="000000"/>
                </a:solidFill>
                <a:latin typeface="Symbol" pitchFamily="18" charset="2"/>
                <a:ea typeface="楷体_GB2312"/>
                <a:cs typeface="Times New Roman" pitchFamily="18" charset="0"/>
              </a:rPr>
              <a:t>e </a:t>
            </a:r>
            <a:r>
              <a:rPr lang="en-US" altLang="zh-CN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.</a:t>
            </a:r>
            <a:r>
              <a:rPr lang="zh-CN" altLang="en-US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endParaRPr lang="zh-CN" altLang="en-US" sz="2200" b="1"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sp>
        <p:nvSpPr>
          <p:cNvPr id="23" name="Rectangle 68"/>
          <p:cNvSpPr>
            <a:spLocks noChangeArrowheads="1"/>
          </p:cNvSpPr>
          <p:nvPr/>
        </p:nvSpPr>
        <p:spPr bwMode="auto">
          <a:xfrm>
            <a:off x="4657725" y="2735263"/>
            <a:ext cx="19558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>
            <a:spAutoFit/>
          </a:bodyPr>
          <a:lstStyle/>
          <a:p>
            <a:r>
              <a:rPr lang="zh-CN" altLang="en-US" sz="22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当 </a:t>
            </a:r>
            <a:r>
              <a:rPr lang="en-US" altLang="zh-CN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x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&lt; −</a:t>
            </a:r>
            <a:r>
              <a:rPr lang="en-US" altLang="zh-CN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X</a:t>
            </a:r>
            <a:r>
              <a:rPr lang="zh-CN" altLang="en-US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zh-CN" altLang="en-US" sz="22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时，</a:t>
            </a:r>
          </a:p>
        </p:txBody>
      </p:sp>
      <p:sp>
        <p:nvSpPr>
          <p:cNvPr id="24" name="Rectangle 69"/>
          <p:cNvSpPr>
            <a:spLocks noChangeArrowheads="1"/>
          </p:cNvSpPr>
          <p:nvPr/>
        </p:nvSpPr>
        <p:spPr bwMode="auto">
          <a:xfrm>
            <a:off x="6588125" y="2735263"/>
            <a:ext cx="20621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|</a:t>
            </a:r>
            <a:r>
              <a:rPr lang="en-US" altLang="zh-CN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f</a:t>
            </a:r>
            <a:r>
              <a:rPr lang="zh-CN" altLang="en-US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(</a:t>
            </a:r>
            <a:r>
              <a:rPr lang="en-US" altLang="zh-CN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x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)</a:t>
            </a:r>
            <a:r>
              <a:rPr lang="en-US" altLang="zh-CN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−</a:t>
            </a:r>
            <a:r>
              <a:rPr lang="en-US" altLang="zh-CN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A 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| &lt; </a:t>
            </a:r>
            <a:r>
              <a:rPr lang="en-US" altLang="zh-CN" sz="2200" b="1" i="1">
                <a:solidFill>
                  <a:srgbClr val="000000"/>
                </a:solidFill>
                <a:latin typeface="Symbol" pitchFamily="18" charset="2"/>
                <a:ea typeface="楷体_GB2312"/>
                <a:cs typeface="Times New Roman" pitchFamily="18" charset="0"/>
              </a:rPr>
              <a:t>e </a:t>
            </a:r>
            <a:r>
              <a:rPr lang="en-US" altLang="zh-CN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.</a:t>
            </a:r>
            <a:r>
              <a:rPr lang="zh-CN" altLang="en-US" sz="2200" b="1" i="1">
                <a:solidFill>
                  <a:srgbClr val="000000"/>
                </a:solidFill>
                <a:latin typeface="Symbol" pitchFamily="18" charset="2"/>
                <a:ea typeface="楷体_GB2312"/>
                <a:cs typeface="Times New Roman" pitchFamily="18" charset="0"/>
              </a:rPr>
              <a:t> </a:t>
            </a:r>
          </a:p>
        </p:txBody>
      </p:sp>
      <p:sp>
        <p:nvSpPr>
          <p:cNvPr id="25" name="Rectangle 70"/>
          <p:cNvSpPr>
            <a:spLocks noChangeArrowheads="1"/>
          </p:cNvSpPr>
          <p:nvPr/>
        </p:nvSpPr>
        <p:spPr bwMode="auto">
          <a:xfrm>
            <a:off x="4657725" y="3322638"/>
            <a:ext cx="205105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>
            <a:spAutoFit/>
          </a:bodyPr>
          <a:lstStyle/>
          <a:p>
            <a:r>
              <a:rPr lang="zh-CN" altLang="en-US" sz="2200" b="1">
                <a:latin typeface="Times New Roman" pitchFamily="18" charset="0"/>
                <a:ea typeface="楷体_GB2312"/>
                <a:cs typeface="Times New Roman" pitchFamily="18" charset="0"/>
              </a:rPr>
              <a:t>当 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| </a:t>
            </a:r>
            <a:r>
              <a:rPr lang="en-US" altLang="zh-CN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x |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&gt; </a:t>
            </a:r>
            <a:r>
              <a:rPr lang="en-US" altLang="zh-CN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X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zh-CN" altLang="en-US" sz="2200" b="1">
                <a:latin typeface="Times New Roman" pitchFamily="18" charset="0"/>
                <a:ea typeface="楷体_GB2312"/>
                <a:cs typeface="Times New Roman" pitchFamily="18" charset="0"/>
              </a:rPr>
              <a:t>时，</a:t>
            </a:r>
          </a:p>
        </p:txBody>
      </p:sp>
      <p:sp>
        <p:nvSpPr>
          <p:cNvPr id="26" name="Rectangle 71"/>
          <p:cNvSpPr>
            <a:spLocks noChangeArrowheads="1"/>
          </p:cNvSpPr>
          <p:nvPr/>
        </p:nvSpPr>
        <p:spPr bwMode="auto">
          <a:xfrm>
            <a:off x="6588125" y="3322638"/>
            <a:ext cx="20621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|</a:t>
            </a:r>
            <a:r>
              <a:rPr lang="en-US" altLang="zh-CN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f</a:t>
            </a:r>
            <a:r>
              <a:rPr lang="zh-CN" altLang="en-US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(</a:t>
            </a:r>
            <a:r>
              <a:rPr lang="en-US" altLang="zh-CN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x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)</a:t>
            </a:r>
            <a:r>
              <a:rPr lang="en-US" altLang="zh-CN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−</a:t>
            </a:r>
            <a:r>
              <a:rPr lang="en-US" altLang="zh-CN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A 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| &lt; </a:t>
            </a:r>
            <a:r>
              <a:rPr lang="en-US" altLang="zh-CN" sz="2200" b="1" i="1">
                <a:solidFill>
                  <a:srgbClr val="000000"/>
                </a:solidFill>
                <a:latin typeface="Symbol" pitchFamily="18" charset="2"/>
                <a:ea typeface="楷体_GB2312"/>
                <a:cs typeface="Times New Roman" pitchFamily="18" charset="0"/>
              </a:rPr>
              <a:t>e </a:t>
            </a:r>
            <a:r>
              <a:rPr lang="en-US" altLang="zh-CN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.</a:t>
            </a:r>
            <a:r>
              <a:rPr lang="zh-CN" altLang="en-US" sz="2200" b="1" i="1">
                <a:solidFill>
                  <a:srgbClr val="000000"/>
                </a:solidFill>
                <a:latin typeface="Symbol" pitchFamily="18" charset="2"/>
                <a:ea typeface="楷体_GB2312"/>
                <a:cs typeface="Times New Roman" pitchFamily="18" charset="0"/>
              </a:rPr>
              <a:t> </a:t>
            </a:r>
          </a:p>
        </p:txBody>
      </p:sp>
      <p:graphicFrame>
        <p:nvGraphicFramePr>
          <p:cNvPr id="83973" name="Object 6"/>
          <p:cNvGraphicFramePr>
            <a:graphicFrameLocks noChangeAspect="1"/>
          </p:cNvGraphicFramePr>
          <p:nvPr/>
        </p:nvGraphicFramePr>
        <p:xfrm>
          <a:off x="650875" y="2109788"/>
          <a:ext cx="1668463" cy="503237"/>
        </p:xfrm>
        <a:graphic>
          <a:graphicData uri="http://schemas.openxmlformats.org/presentationml/2006/ole">
            <p:oleObj spid="_x0000_s52226" name="Equation" r:id="rId3" imgW="927000" imgH="279360" progId="Equation.DSMT4">
              <p:embed/>
            </p:oleObj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650875" y="2697163"/>
          <a:ext cx="1668463" cy="503237"/>
        </p:xfrm>
        <a:graphic>
          <a:graphicData uri="http://schemas.openxmlformats.org/presentationml/2006/ole">
            <p:oleObj spid="_x0000_s52227" name="Equation" r:id="rId4" imgW="927000" imgH="279360" progId="Equation.DSMT4">
              <p:embed/>
            </p:oleObj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696913" y="3286125"/>
          <a:ext cx="1576387" cy="503238"/>
        </p:xfrm>
        <a:graphic>
          <a:graphicData uri="http://schemas.openxmlformats.org/presentationml/2006/ole">
            <p:oleObj spid="_x0000_s52228" name="Equation" r:id="rId5" imgW="876240" imgH="279360" progId="Equation.DSMT4">
              <p:embed/>
            </p:oleObj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2574925" y="2201863"/>
          <a:ext cx="914400" cy="319087"/>
        </p:xfrm>
        <a:graphic>
          <a:graphicData uri="http://schemas.openxmlformats.org/presentationml/2006/ole">
            <p:oleObj spid="_x0000_s52229" name="Equation" r:id="rId6" imgW="507960" imgH="177480" progId="Equation.DSMT4">
              <p:embed/>
            </p:oleObj>
          </a:graphicData>
        </a:graphic>
      </p:graphicFrame>
      <p:graphicFrame>
        <p:nvGraphicFramePr>
          <p:cNvPr id="4" name="Object 76"/>
          <p:cNvGraphicFramePr>
            <a:graphicFrameLocks noChangeAspect="1"/>
          </p:cNvGraphicFramePr>
          <p:nvPr/>
        </p:nvGraphicFramePr>
        <p:xfrm>
          <a:off x="3635375" y="2201863"/>
          <a:ext cx="936625" cy="319087"/>
        </p:xfrm>
        <a:graphic>
          <a:graphicData uri="http://schemas.openxmlformats.org/presentationml/2006/ole">
            <p:oleObj spid="_x0000_s52230" name="Equation" r:id="rId7" imgW="520560" imgH="177480" progId="Equation.DSMT4">
              <p:embed/>
            </p:oleObj>
          </a:graphicData>
        </a:graphic>
      </p:graphicFrame>
      <p:graphicFrame>
        <p:nvGraphicFramePr>
          <p:cNvPr id="29" name="Object 77"/>
          <p:cNvGraphicFramePr>
            <a:graphicFrameLocks noChangeAspect="1"/>
          </p:cNvGraphicFramePr>
          <p:nvPr/>
        </p:nvGraphicFramePr>
        <p:xfrm>
          <a:off x="2574925" y="2779713"/>
          <a:ext cx="914400" cy="319087"/>
        </p:xfrm>
        <a:graphic>
          <a:graphicData uri="http://schemas.openxmlformats.org/presentationml/2006/ole">
            <p:oleObj spid="_x0000_s52231" name="Equation" r:id="rId8" imgW="507960" imgH="177480" progId="Equation.DSMT4">
              <p:embed/>
            </p:oleObj>
          </a:graphicData>
        </a:graphic>
      </p:graphicFrame>
      <p:graphicFrame>
        <p:nvGraphicFramePr>
          <p:cNvPr id="30" name="Object 78"/>
          <p:cNvGraphicFramePr>
            <a:graphicFrameLocks noChangeAspect="1"/>
          </p:cNvGraphicFramePr>
          <p:nvPr/>
        </p:nvGraphicFramePr>
        <p:xfrm>
          <a:off x="3635375" y="2779713"/>
          <a:ext cx="936625" cy="319087"/>
        </p:xfrm>
        <a:graphic>
          <a:graphicData uri="http://schemas.openxmlformats.org/presentationml/2006/ole">
            <p:oleObj spid="_x0000_s52232" name="Equation" r:id="rId9" imgW="520560" imgH="177480" progId="Equation.DSMT4">
              <p:embed/>
            </p:oleObj>
          </a:graphicData>
        </a:graphic>
      </p:graphicFrame>
      <p:graphicFrame>
        <p:nvGraphicFramePr>
          <p:cNvPr id="31" name="Object 79"/>
          <p:cNvGraphicFramePr>
            <a:graphicFrameLocks noChangeAspect="1"/>
          </p:cNvGraphicFramePr>
          <p:nvPr/>
        </p:nvGraphicFramePr>
        <p:xfrm>
          <a:off x="2574925" y="3376613"/>
          <a:ext cx="914400" cy="319087"/>
        </p:xfrm>
        <a:graphic>
          <a:graphicData uri="http://schemas.openxmlformats.org/presentationml/2006/ole">
            <p:oleObj spid="_x0000_s52233" name="Equation" r:id="rId10" imgW="507960" imgH="177480" progId="Equation.DSMT4">
              <p:embed/>
            </p:oleObj>
          </a:graphicData>
        </a:graphic>
      </p:graphicFrame>
      <p:graphicFrame>
        <p:nvGraphicFramePr>
          <p:cNvPr id="3136" name="Object 80"/>
          <p:cNvGraphicFramePr>
            <a:graphicFrameLocks noChangeAspect="1"/>
          </p:cNvGraphicFramePr>
          <p:nvPr/>
        </p:nvGraphicFramePr>
        <p:xfrm>
          <a:off x="3635375" y="3376613"/>
          <a:ext cx="936625" cy="319087"/>
        </p:xfrm>
        <a:graphic>
          <a:graphicData uri="http://schemas.openxmlformats.org/presentationml/2006/ole">
            <p:oleObj spid="_x0000_s52234" name="Equation" r:id="rId11" imgW="520560" imgH="177480" progId="Equation.DSMT4">
              <p:embed/>
            </p:oleObj>
          </a:graphicData>
        </a:graphic>
      </p:graphicFrame>
      <p:sp>
        <p:nvSpPr>
          <p:cNvPr id="41" name="AutoShape 7">
            <a:hlinkClick r:id="rId1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53425" y="6130925"/>
            <a:ext cx="466725" cy="466725"/>
          </a:xfrm>
          <a:prstGeom prst="actionButtonInformation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42" name="文本占位符 12"/>
          <p:cNvSpPr txBox="1">
            <a:spLocks/>
          </p:cNvSpPr>
          <p:nvPr/>
        </p:nvSpPr>
        <p:spPr bwMode="auto">
          <a:xfrm>
            <a:off x="457200" y="3929063"/>
            <a:ext cx="82296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定理：                        </a:t>
            </a:r>
            <a:r>
              <a:rPr lang="zh-CN" altLang="en-US" sz="2400" b="1">
                <a:latin typeface="Times New Roman" pitchFamily="18" charset="0"/>
                <a:ea typeface="楷体_GB2312"/>
                <a:cs typeface="Times New Roman" pitchFamily="18" charset="0"/>
              </a:rPr>
              <a:t>的充分必要条件是</a:t>
            </a:r>
            <a:endParaRPr lang="en-US" altLang="zh-CN" sz="2400" b="1"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graphicFrame>
        <p:nvGraphicFramePr>
          <p:cNvPr id="43" name="Object 8"/>
          <p:cNvGraphicFramePr>
            <a:graphicFrameLocks noChangeAspect="1"/>
          </p:cNvGraphicFramePr>
          <p:nvPr/>
        </p:nvGraphicFramePr>
        <p:xfrm>
          <a:off x="1619250" y="4008438"/>
          <a:ext cx="1749425" cy="558800"/>
        </p:xfrm>
        <a:graphic>
          <a:graphicData uri="http://schemas.openxmlformats.org/presentationml/2006/ole">
            <p:oleObj spid="_x0000_s52235" name="Equation" r:id="rId13" imgW="876240" imgH="279360" progId="Equation.DSMT4">
              <p:embed/>
            </p:oleObj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2844800" y="4471988"/>
          <a:ext cx="3454400" cy="558800"/>
        </p:xfrm>
        <a:graphic>
          <a:graphicData uri="http://schemas.openxmlformats.org/presentationml/2006/ole">
            <p:oleObj spid="_x0000_s52236" name="Equation" r:id="rId14" imgW="1726920" imgH="2793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23" grpId="0"/>
      <p:bldP spid="24" grpId="0"/>
      <p:bldP spid="25" grpId="0"/>
      <p:bldP spid="26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437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定义：</a:t>
            </a:r>
            <a:r>
              <a:rPr lang="zh-CN" altLang="en-US" smtClean="0">
                <a:ea typeface="楷体_GB2312"/>
              </a:rPr>
              <a:t>设当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大于某一正数时 </a:t>
            </a:r>
            <a:r>
              <a:rPr lang="en-US" altLang="zh-CN" i="1" smtClean="0">
                <a:ea typeface="楷体_GB2312"/>
              </a:rPr>
              <a:t>f</a:t>
            </a:r>
            <a:r>
              <a:rPr lang="zh-CN" altLang="en-US" i="1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有定义，</a:t>
            </a:r>
            <a:r>
              <a:rPr lang="en-US" altLang="zh-CN" i="1" smtClean="0">
                <a:ea typeface="楷体_GB2312"/>
              </a:rPr>
              <a:t>A</a:t>
            </a:r>
            <a:r>
              <a:rPr lang="zh-CN" altLang="en-US" smtClean="0">
                <a:ea typeface="楷体_GB2312"/>
              </a:rPr>
              <a:t>为常数，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                        是指：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若对于任意给定的正数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e</a:t>
            </a:r>
            <a:r>
              <a:rPr lang="zh-CN" altLang="en-US" smtClean="0">
                <a:ea typeface="楷体_GB2312"/>
              </a:rPr>
              <a:t>，总存在正数 </a:t>
            </a:r>
            <a:r>
              <a:rPr lang="en-US" altLang="zh-CN" i="1" smtClean="0">
                <a:ea typeface="楷体_GB2312"/>
              </a:rPr>
              <a:t>X</a:t>
            </a:r>
            <a:r>
              <a:rPr lang="zh-CN" altLang="en-US" smtClean="0">
                <a:ea typeface="楷体_GB2312"/>
              </a:rPr>
              <a:t>，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使得对于满足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&gt;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的一切 </a:t>
            </a:r>
            <a:r>
              <a:rPr lang="en-US" altLang="zh-CN" i="1" smtClean="0">
                <a:ea typeface="楷体_GB2312"/>
              </a:rPr>
              <a:t>x</a:t>
            </a:r>
            <a:r>
              <a:rPr lang="zh-CN" altLang="en-US" i="1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，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| f</a:t>
            </a:r>
            <a:r>
              <a:rPr lang="zh-CN" altLang="en-US" i="1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)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−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 A 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| &lt; 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  <a:ea typeface="楷体_GB2312"/>
              </a:rPr>
              <a:t>e</a:t>
            </a:r>
            <a:r>
              <a:rPr lang="zh-CN" altLang="en-US" i="1" smtClean="0">
                <a:solidFill>
                  <a:srgbClr val="0000FF"/>
                </a:solidFill>
                <a:latin typeface="Symbol" pitchFamily="18" charset="2"/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都成立．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定义：</a:t>
            </a:r>
            <a:r>
              <a:rPr lang="zh-CN" altLang="en-US" smtClean="0">
                <a:ea typeface="楷体_GB2312"/>
              </a:rPr>
              <a:t>设当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小于某一负数时 </a:t>
            </a:r>
            <a:r>
              <a:rPr lang="en-US" altLang="zh-CN" i="1" smtClean="0">
                <a:ea typeface="楷体_GB2312"/>
              </a:rPr>
              <a:t>f</a:t>
            </a:r>
            <a:r>
              <a:rPr lang="zh-CN" altLang="en-US" i="1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有定义，</a:t>
            </a:r>
            <a:r>
              <a:rPr lang="en-US" altLang="zh-CN" i="1" smtClean="0">
                <a:ea typeface="楷体_GB2312"/>
              </a:rPr>
              <a:t>A</a:t>
            </a:r>
            <a:r>
              <a:rPr lang="zh-CN" altLang="en-US" smtClean="0">
                <a:ea typeface="楷体_GB2312"/>
              </a:rPr>
              <a:t>为常数，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                        是指：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若对于任意给定的正数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e</a:t>
            </a:r>
            <a:r>
              <a:rPr lang="zh-CN" altLang="en-US" smtClean="0">
                <a:ea typeface="楷体_GB2312"/>
              </a:rPr>
              <a:t>，总存在正数 </a:t>
            </a:r>
            <a:r>
              <a:rPr lang="en-US" altLang="zh-CN" i="1" smtClean="0">
                <a:ea typeface="楷体_GB2312"/>
              </a:rPr>
              <a:t>X</a:t>
            </a:r>
            <a:r>
              <a:rPr lang="zh-CN" altLang="en-US" smtClean="0">
                <a:ea typeface="楷体_GB2312"/>
              </a:rPr>
              <a:t>，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使得对于满足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&lt; −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的一切 </a:t>
            </a:r>
            <a:r>
              <a:rPr lang="en-US" altLang="zh-CN" i="1" smtClean="0">
                <a:ea typeface="楷体_GB2312"/>
              </a:rPr>
              <a:t>x</a:t>
            </a:r>
            <a:r>
              <a:rPr lang="zh-CN" altLang="en-US" i="1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，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| f</a:t>
            </a:r>
            <a:r>
              <a:rPr lang="zh-CN" altLang="en-US" i="1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)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−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 A 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| &lt; 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  <a:ea typeface="楷体_GB2312"/>
              </a:rPr>
              <a:t>e</a:t>
            </a:r>
            <a:r>
              <a:rPr lang="zh-CN" altLang="en-US" i="1" smtClean="0">
                <a:solidFill>
                  <a:srgbClr val="0000FF"/>
                </a:solidFill>
                <a:latin typeface="Symbol" pitchFamily="18" charset="2"/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都成立．</a:t>
            </a:r>
          </a:p>
        </p:txBody>
      </p:sp>
      <p:sp>
        <p:nvSpPr>
          <p:cNvPr id="7173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z="3600" smtClean="0">
                <a:effectLst/>
                <a:ea typeface="楷体_GB2312"/>
              </a:rPr>
              <a:t>一、自变量趋于无穷大时的函数极限</a:t>
            </a:r>
          </a:p>
        </p:txBody>
      </p:sp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671513" y="1928813"/>
          <a:ext cx="1854200" cy="558800"/>
        </p:xfrm>
        <a:graphic>
          <a:graphicData uri="http://schemas.openxmlformats.org/presentationml/2006/ole">
            <p:oleObj spid="_x0000_s7170" name="Equation" r:id="rId3" imgW="927000" imgH="279360" progId="Equation.DSMT4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671513" y="4156075"/>
          <a:ext cx="1854200" cy="558800"/>
        </p:xfrm>
        <a:graphic>
          <a:graphicData uri="http://schemas.openxmlformats.org/presentationml/2006/ole">
            <p:oleObj spid="_x0000_s7171" name="Equation" r:id="rId4" imgW="927000" imgH="279360" progId="Equation.DSMT4">
              <p:embed/>
            </p:oleObj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1612900" y="1957388"/>
            <a:ext cx="6299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42938" y="2841625"/>
            <a:ext cx="57594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42938" y="3286125"/>
            <a:ext cx="71993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7" name="AutoShape 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 dirty="0">
                <a:ea typeface="楷体_GB2312"/>
                <a:cs typeface="楷体_GB2312"/>
              </a:rPr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437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定义：</a:t>
            </a:r>
            <a:r>
              <a:rPr lang="zh-CN" altLang="en-US" smtClean="0">
                <a:ea typeface="楷体_GB2312"/>
              </a:rPr>
              <a:t>设当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大于某一正数时 </a:t>
            </a:r>
            <a:r>
              <a:rPr lang="en-US" altLang="zh-CN" i="1" smtClean="0">
                <a:ea typeface="楷体_GB2312"/>
              </a:rPr>
              <a:t>f</a:t>
            </a:r>
            <a:r>
              <a:rPr lang="zh-CN" altLang="en-US" i="1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有定义，</a:t>
            </a:r>
            <a:r>
              <a:rPr lang="en-US" altLang="zh-CN" i="1" smtClean="0">
                <a:ea typeface="楷体_GB2312"/>
              </a:rPr>
              <a:t>A</a:t>
            </a:r>
            <a:r>
              <a:rPr lang="zh-CN" altLang="en-US" smtClean="0">
                <a:ea typeface="楷体_GB2312"/>
              </a:rPr>
              <a:t>为常数，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                        是指：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若对于任意给定的正数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e</a:t>
            </a:r>
            <a:r>
              <a:rPr lang="zh-CN" altLang="en-US" smtClean="0">
                <a:ea typeface="楷体_GB2312"/>
              </a:rPr>
              <a:t>，总存在正数 </a:t>
            </a:r>
            <a:r>
              <a:rPr lang="en-US" altLang="zh-CN" i="1" smtClean="0">
                <a:ea typeface="楷体_GB2312"/>
              </a:rPr>
              <a:t>X</a:t>
            </a:r>
            <a:r>
              <a:rPr lang="zh-CN" altLang="en-US" smtClean="0">
                <a:ea typeface="楷体_GB2312"/>
              </a:rPr>
              <a:t>，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使得对于满足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&gt;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的一切 </a:t>
            </a:r>
            <a:r>
              <a:rPr lang="en-US" altLang="zh-CN" i="1" smtClean="0">
                <a:ea typeface="楷体_GB2312"/>
              </a:rPr>
              <a:t>x</a:t>
            </a:r>
            <a:r>
              <a:rPr lang="zh-CN" altLang="en-US" i="1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，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| f</a:t>
            </a:r>
            <a:r>
              <a:rPr lang="zh-CN" altLang="en-US" i="1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)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−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 A 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| &lt; 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  <a:ea typeface="楷体_GB2312"/>
              </a:rPr>
              <a:t>e</a:t>
            </a:r>
            <a:r>
              <a:rPr lang="zh-CN" altLang="en-US" i="1" smtClean="0">
                <a:solidFill>
                  <a:srgbClr val="0000FF"/>
                </a:solidFill>
                <a:latin typeface="Symbol" pitchFamily="18" charset="2"/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都成立．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定义：</a:t>
            </a:r>
            <a:r>
              <a:rPr lang="zh-CN" altLang="en-US" smtClean="0">
                <a:ea typeface="楷体_GB2312"/>
              </a:rPr>
              <a:t>设当 </a:t>
            </a:r>
            <a:r>
              <a:rPr lang="en-US" altLang="zh-CN" smtClean="0">
                <a:ea typeface="楷体_GB2312"/>
              </a:rPr>
              <a:t>| </a:t>
            </a:r>
            <a:r>
              <a:rPr lang="en-US" altLang="zh-CN" i="1" smtClean="0">
                <a:ea typeface="楷体_GB2312"/>
              </a:rPr>
              <a:t>x |</a:t>
            </a:r>
            <a:r>
              <a:rPr lang="zh-CN" altLang="en-US" smtClean="0">
                <a:ea typeface="楷体_GB2312"/>
              </a:rPr>
              <a:t>大于某一正数时 </a:t>
            </a:r>
            <a:r>
              <a:rPr lang="en-US" altLang="zh-CN" i="1" smtClean="0">
                <a:ea typeface="楷体_GB2312"/>
              </a:rPr>
              <a:t>f</a:t>
            </a:r>
            <a:r>
              <a:rPr lang="zh-CN" altLang="en-US" i="1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有定义，</a:t>
            </a:r>
            <a:r>
              <a:rPr lang="en-US" altLang="zh-CN" i="1" smtClean="0">
                <a:ea typeface="楷体_GB2312"/>
              </a:rPr>
              <a:t>A</a:t>
            </a:r>
            <a:r>
              <a:rPr lang="zh-CN" altLang="en-US" smtClean="0">
                <a:ea typeface="楷体_GB2312"/>
              </a:rPr>
              <a:t>为常数，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                        是指：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若对于任意给定的正数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e</a:t>
            </a:r>
            <a:r>
              <a:rPr lang="zh-CN" altLang="en-US" smtClean="0">
                <a:ea typeface="楷体_GB2312"/>
              </a:rPr>
              <a:t>，总存在正数 </a:t>
            </a:r>
            <a:r>
              <a:rPr lang="en-US" altLang="zh-CN" i="1" smtClean="0">
                <a:ea typeface="楷体_GB2312"/>
              </a:rPr>
              <a:t>X</a:t>
            </a:r>
            <a:r>
              <a:rPr lang="zh-CN" altLang="en-US" smtClean="0">
                <a:ea typeface="楷体_GB2312"/>
              </a:rPr>
              <a:t>，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使得对于满足 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|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x 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| &gt;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的一切 </a:t>
            </a:r>
            <a:r>
              <a:rPr lang="en-US" altLang="zh-CN" i="1" smtClean="0">
                <a:ea typeface="楷体_GB2312"/>
              </a:rPr>
              <a:t>x</a:t>
            </a:r>
            <a:r>
              <a:rPr lang="zh-CN" altLang="en-US" i="1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，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| f</a:t>
            </a:r>
            <a:r>
              <a:rPr lang="zh-CN" altLang="en-US" i="1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(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)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−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 A 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| &lt; 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  <a:ea typeface="楷体_GB2312"/>
              </a:rPr>
              <a:t>e</a:t>
            </a:r>
            <a:r>
              <a:rPr lang="zh-CN" altLang="en-US" i="1" smtClean="0">
                <a:solidFill>
                  <a:srgbClr val="0000FF"/>
                </a:solidFill>
                <a:latin typeface="Symbol" pitchFamily="18" charset="2"/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都成立．</a:t>
            </a:r>
          </a:p>
        </p:txBody>
      </p:sp>
      <p:sp>
        <p:nvSpPr>
          <p:cNvPr id="8197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z="3600" smtClean="0">
                <a:effectLst/>
                <a:ea typeface="楷体_GB2312"/>
              </a:rPr>
              <a:t>一、自变量趋于无穷大时的函数极限</a:t>
            </a:r>
          </a:p>
        </p:txBody>
      </p:sp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671513" y="1928813"/>
          <a:ext cx="1854200" cy="558800"/>
        </p:xfrm>
        <a:graphic>
          <a:graphicData uri="http://schemas.openxmlformats.org/presentationml/2006/ole">
            <p:oleObj spid="_x0000_s8194" name="Equation" r:id="rId3" imgW="927000" imgH="27936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671513" y="4156075"/>
          <a:ext cx="1752600" cy="558800"/>
        </p:xfrm>
        <a:graphic>
          <a:graphicData uri="http://schemas.openxmlformats.org/presentationml/2006/ole">
            <p:oleObj spid="_x0000_s8195" name="Equation" r:id="rId4" imgW="876240" imgH="279360" progId="Equation.DSMT4">
              <p:embed/>
            </p:oleObj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1612900" y="1957388"/>
            <a:ext cx="6299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42938" y="2841625"/>
            <a:ext cx="57594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42938" y="3286125"/>
            <a:ext cx="71993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1" name="AutoShape 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 dirty="0">
                <a:ea typeface="楷体_GB2312"/>
                <a:cs typeface="楷体_GB2312"/>
              </a:rPr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z="3600" smtClean="0">
                <a:effectLst/>
                <a:ea typeface="楷体_GB2312"/>
              </a:rPr>
              <a:t>一、自变量趋于无穷大时的函数极限</a:t>
            </a:r>
          </a:p>
        </p:txBody>
      </p:sp>
      <p:grpSp>
        <p:nvGrpSpPr>
          <p:cNvPr id="4108" name="Group 65"/>
          <p:cNvGrpSpPr>
            <a:grpSpLocks/>
          </p:cNvGrpSpPr>
          <p:nvPr/>
        </p:nvGrpSpPr>
        <p:grpSpPr bwMode="auto">
          <a:xfrm>
            <a:off x="457200" y="1481138"/>
            <a:ext cx="8229600" cy="2349500"/>
            <a:chOff x="288" y="933"/>
            <a:chExt cx="5184" cy="1480"/>
          </a:xfrm>
        </p:grpSpPr>
        <p:grpSp>
          <p:nvGrpSpPr>
            <p:cNvPr id="4119" name="Group 63"/>
            <p:cNvGrpSpPr>
              <a:grpSpLocks/>
            </p:cNvGrpSpPr>
            <p:nvPr/>
          </p:nvGrpSpPr>
          <p:grpSpPr bwMode="auto">
            <a:xfrm>
              <a:off x="288" y="933"/>
              <a:ext cx="5184" cy="1480"/>
              <a:chOff x="288" y="933"/>
              <a:chExt cx="5184" cy="1480"/>
            </a:xfrm>
          </p:grpSpPr>
          <p:sp>
            <p:nvSpPr>
              <p:cNvPr id="4124" name="Rectangle 10"/>
              <p:cNvSpPr>
                <a:spLocks noChangeArrowheads="1"/>
              </p:cNvSpPr>
              <p:nvPr/>
            </p:nvSpPr>
            <p:spPr bwMode="auto">
              <a:xfrm>
                <a:off x="288" y="933"/>
                <a:ext cx="1296" cy="3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zh-CN" altLang="en-US" sz="2400" b="1">
                    <a:solidFill>
                      <a:srgbClr val="0000FF"/>
                    </a:solidFill>
                    <a:latin typeface="Times New Roman" pitchFamily="18" charset="0"/>
                    <a:ea typeface="楷体_GB2312"/>
                    <a:cs typeface="Times New Roman" pitchFamily="18" charset="0"/>
                  </a:rPr>
                  <a:t>记号</a:t>
                </a:r>
              </a:p>
            </p:txBody>
          </p:sp>
          <p:sp>
            <p:nvSpPr>
              <p:cNvPr id="4125" name="Rectangle 11"/>
              <p:cNvSpPr>
                <a:spLocks noChangeArrowheads="1"/>
              </p:cNvSpPr>
              <p:nvPr/>
            </p:nvSpPr>
            <p:spPr bwMode="auto">
              <a:xfrm>
                <a:off x="1584" y="933"/>
                <a:ext cx="3888" cy="3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r>
                  <a:rPr lang="zh-CN" altLang="en-US" sz="2400" b="1">
                    <a:solidFill>
                      <a:srgbClr val="0000FF"/>
                    </a:solidFill>
                    <a:latin typeface="Symbol" pitchFamily="18" charset="2"/>
                    <a:ea typeface="楷体_GB2312"/>
                    <a:cs typeface="Times New Roman" pitchFamily="18" charset="0"/>
                  </a:rPr>
                  <a:t>定义</a:t>
                </a:r>
              </a:p>
            </p:txBody>
          </p:sp>
          <p:sp>
            <p:nvSpPr>
              <p:cNvPr id="4126" name="Rectangle 14"/>
              <p:cNvSpPr>
                <a:spLocks noChangeArrowheads="1"/>
              </p:cNvSpPr>
              <p:nvPr/>
            </p:nvSpPr>
            <p:spPr bwMode="auto">
              <a:xfrm>
                <a:off x="288" y="1303"/>
                <a:ext cx="1296" cy="3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 sz="2400" b="1">
                  <a:latin typeface="Times New Roman" pitchFamily="18" charset="0"/>
                  <a:ea typeface="楷体_GB2312"/>
                  <a:cs typeface="Times New Roman" pitchFamily="18" charset="0"/>
                </a:endParaRPr>
              </a:p>
            </p:txBody>
          </p:sp>
          <p:sp>
            <p:nvSpPr>
              <p:cNvPr id="4127" name="Rectangle 18"/>
              <p:cNvSpPr>
                <a:spLocks noChangeArrowheads="1"/>
              </p:cNvSpPr>
              <p:nvPr/>
            </p:nvSpPr>
            <p:spPr bwMode="auto">
              <a:xfrm>
                <a:off x="288" y="1673"/>
                <a:ext cx="1296" cy="3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 sz="2400" b="1">
                  <a:latin typeface="Times New Roman" pitchFamily="18" charset="0"/>
                  <a:ea typeface="楷体_GB2312"/>
                  <a:cs typeface="Times New Roman" pitchFamily="18" charset="0"/>
                </a:endParaRPr>
              </a:p>
            </p:txBody>
          </p:sp>
          <p:sp>
            <p:nvSpPr>
              <p:cNvPr id="4128" name="Rectangle 22"/>
              <p:cNvSpPr>
                <a:spLocks noChangeArrowheads="1"/>
              </p:cNvSpPr>
              <p:nvPr/>
            </p:nvSpPr>
            <p:spPr bwMode="auto">
              <a:xfrm>
                <a:off x="288" y="2043"/>
                <a:ext cx="1296" cy="3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endParaRPr lang="zh-CN" altLang="en-US" sz="2400" b="1">
                  <a:latin typeface="Times New Roman" pitchFamily="18" charset="0"/>
                  <a:ea typeface="楷体_GB2312"/>
                  <a:cs typeface="Times New Roman" pitchFamily="18" charset="0"/>
                </a:endParaRPr>
              </a:p>
            </p:txBody>
          </p:sp>
          <p:sp>
            <p:nvSpPr>
              <p:cNvPr id="4129" name="Line 26"/>
              <p:cNvSpPr>
                <a:spLocks noChangeShapeType="1"/>
              </p:cNvSpPr>
              <p:nvPr/>
            </p:nvSpPr>
            <p:spPr bwMode="auto">
              <a:xfrm>
                <a:off x="1584" y="933"/>
                <a:ext cx="0" cy="148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0" name="Line 29"/>
              <p:cNvSpPr>
                <a:spLocks noChangeShapeType="1"/>
              </p:cNvSpPr>
              <p:nvPr/>
            </p:nvSpPr>
            <p:spPr bwMode="auto">
              <a:xfrm>
                <a:off x="288" y="1303"/>
                <a:ext cx="5184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1" name="Line 30"/>
              <p:cNvSpPr>
                <a:spLocks noChangeShapeType="1"/>
              </p:cNvSpPr>
              <p:nvPr/>
            </p:nvSpPr>
            <p:spPr bwMode="auto">
              <a:xfrm>
                <a:off x="288" y="1673"/>
                <a:ext cx="5184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2" name="Line 31"/>
              <p:cNvSpPr>
                <a:spLocks noChangeShapeType="1"/>
              </p:cNvSpPr>
              <p:nvPr/>
            </p:nvSpPr>
            <p:spPr bwMode="auto">
              <a:xfrm>
                <a:off x="288" y="2043"/>
                <a:ext cx="5184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3" name="Line 32"/>
              <p:cNvSpPr>
                <a:spLocks noChangeShapeType="1"/>
              </p:cNvSpPr>
              <p:nvPr/>
            </p:nvSpPr>
            <p:spPr bwMode="auto">
              <a:xfrm>
                <a:off x="288" y="933"/>
                <a:ext cx="0" cy="148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4" name="Line 33"/>
              <p:cNvSpPr>
                <a:spLocks noChangeShapeType="1"/>
              </p:cNvSpPr>
              <p:nvPr/>
            </p:nvSpPr>
            <p:spPr bwMode="auto">
              <a:xfrm>
                <a:off x="5472" y="933"/>
                <a:ext cx="0" cy="148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5" name="Line 34"/>
              <p:cNvSpPr>
                <a:spLocks noChangeShapeType="1"/>
              </p:cNvSpPr>
              <p:nvPr/>
            </p:nvSpPr>
            <p:spPr bwMode="auto">
              <a:xfrm>
                <a:off x="288" y="933"/>
                <a:ext cx="5184" cy="0"/>
              </a:xfrm>
              <a:prstGeom prst="line">
                <a:avLst/>
              </a:prstGeom>
              <a:noFill/>
              <a:ln w="127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120" name="Rectangle 15"/>
            <p:cNvSpPr>
              <a:spLocks noChangeArrowheads="1"/>
            </p:cNvSpPr>
            <p:nvPr/>
          </p:nvSpPr>
          <p:spPr bwMode="auto">
            <a:xfrm>
              <a:off x="1584" y="1303"/>
              <a:ext cx="1386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 sz="2400" b="1">
                <a:latin typeface="Times New Roman" pitchFamily="18" charset="0"/>
                <a:ea typeface="楷体_GB2312"/>
                <a:cs typeface="Times New Roman" pitchFamily="18" charset="0"/>
              </a:endParaRPr>
            </a:p>
          </p:txBody>
        </p:sp>
        <p:sp>
          <p:nvSpPr>
            <p:cNvPr id="4121" name="Rectangle 19"/>
            <p:cNvSpPr>
              <a:spLocks noChangeArrowheads="1"/>
            </p:cNvSpPr>
            <p:nvPr/>
          </p:nvSpPr>
          <p:spPr bwMode="auto">
            <a:xfrm>
              <a:off x="1584" y="1667"/>
              <a:ext cx="1386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 sz="2400" b="1">
                <a:latin typeface="Times New Roman" pitchFamily="18" charset="0"/>
                <a:ea typeface="楷体_GB2312"/>
                <a:cs typeface="Times New Roman" pitchFamily="18" charset="0"/>
              </a:endParaRPr>
            </a:p>
          </p:txBody>
        </p:sp>
        <p:sp>
          <p:nvSpPr>
            <p:cNvPr id="4122" name="Rectangle 23"/>
            <p:cNvSpPr>
              <a:spLocks noChangeArrowheads="1"/>
            </p:cNvSpPr>
            <p:nvPr/>
          </p:nvSpPr>
          <p:spPr bwMode="auto">
            <a:xfrm>
              <a:off x="1584" y="2043"/>
              <a:ext cx="1386" cy="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endParaRPr lang="zh-CN" altLang="en-US" sz="2400" b="1">
                <a:latin typeface="Times New Roman" pitchFamily="18" charset="0"/>
                <a:ea typeface="楷体_GB2312"/>
                <a:cs typeface="Times New Roman" pitchFamily="18" charset="0"/>
              </a:endParaRPr>
            </a:p>
          </p:txBody>
        </p:sp>
        <p:sp>
          <p:nvSpPr>
            <p:cNvPr id="4123" name="Line 35"/>
            <p:cNvSpPr>
              <a:spLocks noChangeShapeType="1"/>
            </p:cNvSpPr>
            <p:nvPr/>
          </p:nvSpPr>
          <p:spPr bwMode="auto">
            <a:xfrm>
              <a:off x="288" y="2413"/>
              <a:ext cx="5184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09" name="AutoShape 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53425" y="6130925"/>
            <a:ext cx="466725" cy="466725"/>
          </a:xfrm>
          <a:prstGeom prst="actionButtonInformation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pic>
        <p:nvPicPr>
          <p:cNvPr id="3109" name="Picture 3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33700" y="4030663"/>
            <a:ext cx="5281613" cy="262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流程图: 可选过程 26"/>
          <p:cNvSpPr/>
          <p:nvPr/>
        </p:nvSpPr>
        <p:spPr>
          <a:xfrm>
            <a:off x="457200" y="4030663"/>
            <a:ext cx="2998788" cy="919162"/>
          </a:xfrm>
          <a:prstGeom prst="flowChartAlternateProcess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第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、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种极限称为单侧极限．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11" name="矩形 14"/>
          <p:cNvSpPr>
            <a:spLocks noChangeArrowheads="1"/>
          </p:cNvSpPr>
          <p:nvPr/>
        </p:nvSpPr>
        <p:spPr bwMode="auto">
          <a:xfrm>
            <a:off x="457200" y="5214938"/>
            <a:ext cx="25844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  <a:hlinkClick r:id="rId3" action="ppaction://hlinksldjump"/>
              </a:rPr>
              <a:t>几何解释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（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P.31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）</a:t>
            </a:r>
          </a:p>
        </p:txBody>
      </p:sp>
      <p:sp>
        <p:nvSpPr>
          <p:cNvPr id="4113" name="Rectangle 66"/>
          <p:cNvSpPr>
            <a:spLocks noChangeArrowheads="1"/>
          </p:cNvSpPr>
          <p:nvPr/>
        </p:nvSpPr>
        <p:spPr bwMode="auto">
          <a:xfrm>
            <a:off x="4657725" y="2147888"/>
            <a:ext cx="178752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>
            <a:spAutoFit/>
          </a:bodyPr>
          <a:lstStyle/>
          <a:p>
            <a:r>
              <a:rPr lang="zh-CN" altLang="en-US" sz="2200" b="1">
                <a:latin typeface="Times New Roman" pitchFamily="18" charset="0"/>
                <a:ea typeface="楷体_GB2312"/>
                <a:cs typeface="Times New Roman" pitchFamily="18" charset="0"/>
              </a:rPr>
              <a:t>当 </a:t>
            </a:r>
            <a:r>
              <a:rPr lang="en-US" altLang="zh-CN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x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&gt; </a:t>
            </a:r>
            <a:r>
              <a:rPr lang="en-US" altLang="zh-CN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X</a:t>
            </a:r>
            <a:r>
              <a:rPr lang="zh-CN" altLang="en-US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zh-CN" altLang="en-US" sz="2200" b="1">
                <a:latin typeface="Times New Roman" pitchFamily="18" charset="0"/>
                <a:ea typeface="楷体_GB2312"/>
                <a:cs typeface="Times New Roman" pitchFamily="18" charset="0"/>
              </a:rPr>
              <a:t>时，</a:t>
            </a:r>
          </a:p>
        </p:txBody>
      </p:sp>
      <p:sp>
        <p:nvSpPr>
          <p:cNvPr id="4114" name="Rectangle 67"/>
          <p:cNvSpPr>
            <a:spLocks noChangeArrowheads="1"/>
          </p:cNvSpPr>
          <p:nvPr/>
        </p:nvSpPr>
        <p:spPr bwMode="auto">
          <a:xfrm>
            <a:off x="6588125" y="2147888"/>
            <a:ext cx="20621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|</a:t>
            </a:r>
            <a:r>
              <a:rPr lang="en-US" altLang="zh-CN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f</a:t>
            </a:r>
            <a:r>
              <a:rPr lang="zh-CN" altLang="en-US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(</a:t>
            </a:r>
            <a:r>
              <a:rPr lang="en-US" altLang="zh-CN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x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)</a:t>
            </a:r>
            <a:r>
              <a:rPr lang="en-US" altLang="zh-CN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−</a:t>
            </a:r>
            <a:r>
              <a:rPr lang="en-US" altLang="zh-CN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A 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| &lt; </a:t>
            </a:r>
            <a:r>
              <a:rPr lang="en-US" altLang="zh-CN" sz="2200" b="1" i="1">
                <a:solidFill>
                  <a:srgbClr val="000000"/>
                </a:solidFill>
                <a:latin typeface="Symbol" pitchFamily="18" charset="2"/>
                <a:ea typeface="楷体_GB2312"/>
                <a:cs typeface="Times New Roman" pitchFamily="18" charset="0"/>
              </a:rPr>
              <a:t>e </a:t>
            </a:r>
            <a:r>
              <a:rPr lang="en-US" altLang="zh-CN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.</a:t>
            </a:r>
            <a:r>
              <a:rPr lang="zh-CN" altLang="en-US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endParaRPr lang="zh-CN" altLang="en-US" sz="2200" b="1"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sp>
        <p:nvSpPr>
          <p:cNvPr id="23" name="Rectangle 68"/>
          <p:cNvSpPr>
            <a:spLocks noChangeArrowheads="1"/>
          </p:cNvSpPr>
          <p:nvPr/>
        </p:nvSpPr>
        <p:spPr bwMode="auto">
          <a:xfrm>
            <a:off x="4657725" y="2735263"/>
            <a:ext cx="19558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>
            <a:spAutoFit/>
          </a:bodyPr>
          <a:lstStyle/>
          <a:p>
            <a:r>
              <a:rPr lang="zh-CN" altLang="en-US" sz="22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当 </a:t>
            </a:r>
            <a:r>
              <a:rPr lang="en-US" altLang="zh-CN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x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&lt; −</a:t>
            </a:r>
            <a:r>
              <a:rPr lang="en-US" altLang="zh-CN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X</a:t>
            </a:r>
            <a:r>
              <a:rPr lang="zh-CN" altLang="en-US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zh-CN" altLang="en-US" sz="22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时，</a:t>
            </a:r>
          </a:p>
        </p:txBody>
      </p:sp>
      <p:sp>
        <p:nvSpPr>
          <p:cNvPr id="24" name="Rectangle 69"/>
          <p:cNvSpPr>
            <a:spLocks noChangeArrowheads="1"/>
          </p:cNvSpPr>
          <p:nvPr/>
        </p:nvSpPr>
        <p:spPr bwMode="auto">
          <a:xfrm>
            <a:off x="6588125" y="2735263"/>
            <a:ext cx="20621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|</a:t>
            </a:r>
            <a:r>
              <a:rPr lang="en-US" altLang="zh-CN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f</a:t>
            </a:r>
            <a:r>
              <a:rPr lang="zh-CN" altLang="en-US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(</a:t>
            </a:r>
            <a:r>
              <a:rPr lang="en-US" altLang="zh-CN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x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)</a:t>
            </a:r>
            <a:r>
              <a:rPr lang="en-US" altLang="zh-CN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−</a:t>
            </a:r>
            <a:r>
              <a:rPr lang="en-US" altLang="zh-CN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A 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| &lt; </a:t>
            </a:r>
            <a:r>
              <a:rPr lang="en-US" altLang="zh-CN" sz="2200" b="1" i="1">
                <a:solidFill>
                  <a:srgbClr val="000000"/>
                </a:solidFill>
                <a:latin typeface="Symbol" pitchFamily="18" charset="2"/>
                <a:ea typeface="楷体_GB2312"/>
                <a:cs typeface="Times New Roman" pitchFamily="18" charset="0"/>
              </a:rPr>
              <a:t>e </a:t>
            </a:r>
            <a:r>
              <a:rPr lang="en-US" altLang="zh-CN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.</a:t>
            </a:r>
            <a:r>
              <a:rPr lang="zh-CN" altLang="en-US" sz="2200" b="1" i="1">
                <a:solidFill>
                  <a:srgbClr val="000000"/>
                </a:solidFill>
                <a:latin typeface="Symbol" pitchFamily="18" charset="2"/>
                <a:ea typeface="楷体_GB2312"/>
                <a:cs typeface="Times New Roman" pitchFamily="18" charset="0"/>
              </a:rPr>
              <a:t> </a:t>
            </a:r>
          </a:p>
        </p:txBody>
      </p:sp>
      <p:sp>
        <p:nvSpPr>
          <p:cNvPr id="25" name="Rectangle 70"/>
          <p:cNvSpPr>
            <a:spLocks noChangeArrowheads="1"/>
          </p:cNvSpPr>
          <p:nvPr/>
        </p:nvSpPr>
        <p:spPr bwMode="auto">
          <a:xfrm>
            <a:off x="4657725" y="3322638"/>
            <a:ext cx="205105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000" rIns="90000" anchor="ctr">
            <a:spAutoFit/>
          </a:bodyPr>
          <a:lstStyle/>
          <a:p>
            <a:r>
              <a:rPr lang="zh-CN" altLang="en-US" sz="2200" b="1">
                <a:latin typeface="Times New Roman" pitchFamily="18" charset="0"/>
                <a:ea typeface="楷体_GB2312"/>
                <a:cs typeface="Times New Roman" pitchFamily="18" charset="0"/>
              </a:rPr>
              <a:t>当 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| </a:t>
            </a:r>
            <a:r>
              <a:rPr lang="en-US" altLang="zh-CN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x |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&gt; </a:t>
            </a:r>
            <a:r>
              <a:rPr lang="en-US" altLang="zh-CN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X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zh-CN" altLang="en-US" sz="2200" b="1">
                <a:latin typeface="Times New Roman" pitchFamily="18" charset="0"/>
                <a:ea typeface="楷体_GB2312"/>
                <a:cs typeface="Times New Roman" pitchFamily="18" charset="0"/>
              </a:rPr>
              <a:t>时，</a:t>
            </a:r>
          </a:p>
        </p:txBody>
      </p:sp>
      <p:sp>
        <p:nvSpPr>
          <p:cNvPr id="26" name="Rectangle 71"/>
          <p:cNvSpPr>
            <a:spLocks noChangeArrowheads="1"/>
          </p:cNvSpPr>
          <p:nvPr/>
        </p:nvSpPr>
        <p:spPr bwMode="auto">
          <a:xfrm>
            <a:off x="6588125" y="3322638"/>
            <a:ext cx="206216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|</a:t>
            </a:r>
            <a:r>
              <a:rPr lang="en-US" altLang="zh-CN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f</a:t>
            </a:r>
            <a:r>
              <a:rPr lang="zh-CN" altLang="en-US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(</a:t>
            </a:r>
            <a:r>
              <a:rPr lang="en-US" altLang="zh-CN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x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)</a:t>
            </a:r>
            <a:r>
              <a:rPr lang="en-US" altLang="zh-CN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−</a:t>
            </a:r>
            <a:r>
              <a:rPr lang="en-US" altLang="zh-CN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A </a:t>
            </a:r>
            <a:r>
              <a:rPr lang="en-US" altLang="zh-CN" sz="2200" b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| &lt; </a:t>
            </a:r>
            <a:r>
              <a:rPr lang="en-US" altLang="zh-CN" sz="2200" b="1" i="1">
                <a:solidFill>
                  <a:srgbClr val="000000"/>
                </a:solidFill>
                <a:latin typeface="Symbol" pitchFamily="18" charset="2"/>
                <a:ea typeface="楷体_GB2312"/>
                <a:cs typeface="Times New Roman" pitchFamily="18" charset="0"/>
              </a:rPr>
              <a:t>e </a:t>
            </a:r>
            <a:r>
              <a:rPr lang="en-US" altLang="zh-CN" sz="2200" b="1" i="1">
                <a:solidFill>
                  <a:srgbClr val="00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.</a:t>
            </a:r>
            <a:r>
              <a:rPr lang="zh-CN" altLang="en-US" sz="2200" b="1" i="1">
                <a:solidFill>
                  <a:srgbClr val="000000"/>
                </a:solidFill>
                <a:latin typeface="Symbol" pitchFamily="18" charset="2"/>
                <a:ea typeface="楷体_GB2312"/>
                <a:cs typeface="Times New Roman" pitchFamily="18" charset="0"/>
              </a:rPr>
              <a:t> </a:t>
            </a:r>
          </a:p>
        </p:txBody>
      </p:sp>
      <p:graphicFrame>
        <p:nvGraphicFramePr>
          <p:cNvPr id="83973" name="Object 6"/>
          <p:cNvGraphicFramePr>
            <a:graphicFrameLocks noChangeAspect="1"/>
          </p:cNvGraphicFramePr>
          <p:nvPr/>
        </p:nvGraphicFramePr>
        <p:xfrm>
          <a:off x="650875" y="2109788"/>
          <a:ext cx="1668463" cy="503237"/>
        </p:xfrm>
        <a:graphic>
          <a:graphicData uri="http://schemas.openxmlformats.org/presentationml/2006/ole">
            <p:oleObj spid="_x0000_s4098" name="Equation" r:id="rId5" imgW="927000" imgH="279360" progId="Equation.DSMT4">
              <p:embed/>
            </p:oleObj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650875" y="2697163"/>
          <a:ext cx="1668463" cy="503237"/>
        </p:xfrm>
        <a:graphic>
          <a:graphicData uri="http://schemas.openxmlformats.org/presentationml/2006/ole">
            <p:oleObj spid="_x0000_s4099" name="Equation" r:id="rId6" imgW="927000" imgH="279360" progId="Equation.DSMT4">
              <p:embed/>
            </p:oleObj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696913" y="3286125"/>
          <a:ext cx="1576387" cy="503238"/>
        </p:xfrm>
        <a:graphic>
          <a:graphicData uri="http://schemas.openxmlformats.org/presentationml/2006/ole">
            <p:oleObj spid="_x0000_s4100" name="Equation" r:id="rId7" imgW="876240" imgH="279360" progId="Equation.DSMT4">
              <p:embed/>
            </p:oleObj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2574925" y="2201863"/>
          <a:ext cx="914400" cy="319087"/>
        </p:xfrm>
        <a:graphic>
          <a:graphicData uri="http://schemas.openxmlformats.org/presentationml/2006/ole">
            <p:oleObj spid="_x0000_s4101" name="Equation" r:id="rId8" imgW="507960" imgH="177480" progId="Equation.DSMT4">
              <p:embed/>
            </p:oleObj>
          </a:graphicData>
        </a:graphic>
      </p:graphicFrame>
      <p:graphicFrame>
        <p:nvGraphicFramePr>
          <p:cNvPr id="4" name="Object 76"/>
          <p:cNvGraphicFramePr>
            <a:graphicFrameLocks noChangeAspect="1"/>
          </p:cNvGraphicFramePr>
          <p:nvPr/>
        </p:nvGraphicFramePr>
        <p:xfrm>
          <a:off x="3635375" y="2201863"/>
          <a:ext cx="936625" cy="319087"/>
        </p:xfrm>
        <a:graphic>
          <a:graphicData uri="http://schemas.openxmlformats.org/presentationml/2006/ole">
            <p:oleObj spid="_x0000_s4102" name="Equation" r:id="rId9" imgW="520560" imgH="177480" progId="Equation.DSMT4">
              <p:embed/>
            </p:oleObj>
          </a:graphicData>
        </a:graphic>
      </p:graphicFrame>
      <p:graphicFrame>
        <p:nvGraphicFramePr>
          <p:cNvPr id="29" name="Object 77"/>
          <p:cNvGraphicFramePr>
            <a:graphicFrameLocks noChangeAspect="1"/>
          </p:cNvGraphicFramePr>
          <p:nvPr/>
        </p:nvGraphicFramePr>
        <p:xfrm>
          <a:off x="2574925" y="2779713"/>
          <a:ext cx="914400" cy="319087"/>
        </p:xfrm>
        <a:graphic>
          <a:graphicData uri="http://schemas.openxmlformats.org/presentationml/2006/ole">
            <p:oleObj spid="_x0000_s4103" name="Equation" r:id="rId10" imgW="507960" imgH="177480" progId="Equation.DSMT4">
              <p:embed/>
            </p:oleObj>
          </a:graphicData>
        </a:graphic>
      </p:graphicFrame>
      <p:graphicFrame>
        <p:nvGraphicFramePr>
          <p:cNvPr id="30" name="Object 78"/>
          <p:cNvGraphicFramePr>
            <a:graphicFrameLocks noChangeAspect="1"/>
          </p:cNvGraphicFramePr>
          <p:nvPr/>
        </p:nvGraphicFramePr>
        <p:xfrm>
          <a:off x="3635375" y="2779713"/>
          <a:ext cx="936625" cy="319087"/>
        </p:xfrm>
        <a:graphic>
          <a:graphicData uri="http://schemas.openxmlformats.org/presentationml/2006/ole">
            <p:oleObj spid="_x0000_s4104" name="Equation" r:id="rId11" imgW="520560" imgH="177480" progId="Equation.DSMT4">
              <p:embed/>
            </p:oleObj>
          </a:graphicData>
        </a:graphic>
      </p:graphicFrame>
      <p:graphicFrame>
        <p:nvGraphicFramePr>
          <p:cNvPr id="31" name="Object 79"/>
          <p:cNvGraphicFramePr>
            <a:graphicFrameLocks noChangeAspect="1"/>
          </p:cNvGraphicFramePr>
          <p:nvPr/>
        </p:nvGraphicFramePr>
        <p:xfrm>
          <a:off x="2574925" y="3376613"/>
          <a:ext cx="914400" cy="319087"/>
        </p:xfrm>
        <a:graphic>
          <a:graphicData uri="http://schemas.openxmlformats.org/presentationml/2006/ole">
            <p:oleObj spid="_x0000_s4105" name="Equation" r:id="rId12" imgW="507960" imgH="177480" progId="Equation.DSMT4">
              <p:embed/>
            </p:oleObj>
          </a:graphicData>
        </a:graphic>
      </p:graphicFrame>
      <p:graphicFrame>
        <p:nvGraphicFramePr>
          <p:cNvPr id="3136" name="Object 80"/>
          <p:cNvGraphicFramePr>
            <a:graphicFrameLocks noChangeAspect="1"/>
          </p:cNvGraphicFramePr>
          <p:nvPr/>
        </p:nvGraphicFramePr>
        <p:xfrm>
          <a:off x="3635375" y="3376613"/>
          <a:ext cx="936625" cy="319087"/>
        </p:xfrm>
        <a:graphic>
          <a:graphicData uri="http://schemas.openxmlformats.org/presentationml/2006/ole">
            <p:oleObj spid="_x0000_s4106" name="Equation" r:id="rId13" imgW="520560" imgH="177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905000" y="1514475"/>
          <a:ext cx="5410200" cy="3470275"/>
        </p:xfrm>
        <a:graphic>
          <a:graphicData uri="http://schemas.openxmlformats.org/presentationml/2006/ole">
            <p:oleObj spid="_x0000_s5122" name="BMP 图像" r:id="rId4" imgW="5420482" imgH="3476190" progId="PBrush">
              <p:embed/>
            </p:oleObj>
          </a:graphicData>
        </a:graphic>
      </p:graphicFrame>
      <p:sp>
        <p:nvSpPr>
          <p:cNvPr id="30" name="内容占位符 29"/>
          <p:cNvSpPr>
            <a:spLocks noGrp="1"/>
          </p:cNvSpPr>
          <p:nvPr>
            <p:ph idx="1"/>
          </p:nvPr>
        </p:nvSpPr>
        <p:spPr>
          <a:xfrm>
            <a:off x="457200" y="4714875"/>
            <a:ext cx="8229600" cy="1522413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  <a:sym typeface="Symbol" pitchFamily="18" charset="2"/>
              </a:rPr>
              <a:t>“</a:t>
            </a:r>
            <a:r>
              <a:rPr lang="en-US" altLang="zh-CN" i="1" smtClean="0">
                <a:latin typeface="Symbol" pitchFamily="18" charset="2"/>
                <a:ea typeface="楷体_GB2312"/>
              </a:rPr>
              <a:t>e</a:t>
            </a:r>
            <a:r>
              <a:rPr lang="en-US" altLang="zh-CN" smtClean="0">
                <a:ea typeface="楷体_GB2312"/>
              </a:rPr>
              <a:t>  &gt; 0</a:t>
            </a:r>
            <a:r>
              <a:rPr lang="zh-CN" altLang="en-US" smtClean="0">
                <a:ea typeface="楷体_GB2312"/>
              </a:rPr>
              <a:t>， </a:t>
            </a:r>
            <a:r>
              <a:rPr lang="zh-CN" altLang="en-US" smtClean="0">
                <a:ea typeface="楷体_GB2312"/>
                <a:sym typeface="Symbol" pitchFamily="18" charset="2"/>
              </a:rPr>
              <a:t>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&gt; 0</a:t>
            </a:r>
            <a:r>
              <a:rPr lang="zh-CN" altLang="en-US" smtClean="0">
                <a:ea typeface="楷体_GB2312"/>
              </a:rPr>
              <a:t>，当 </a:t>
            </a:r>
            <a:r>
              <a:rPr lang="en-US" altLang="zh-CN" smtClean="0">
                <a:ea typeface="楷体_GB2312"/>
              </a:rPr>
              <a:t>|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| &gt;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时，</a:t>
            </a:r>
            <a:r>
              <a:rPr lang="en-US" altLang="zh-CN" smtClean="0">
                <a:ea typeface="楷体_GB2312"/>
              </a:rPr>
              <a:t>|</a:t>
            </a:r>
            <a:r>
              <a:rPr lang="en-US" altLang="zh-CN" i="1" smtClean="0">
                <a:ea typeface="楷体_GB2312"/>
              </a:rPr>
              <a:t> f 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smtClean="0">
                <a:ea typeface="楷体_GB2312"/>
              </a:rPr>
              <a:t>)</a:t>
            </a:r>
            <a:r>
              <a:rPr lang="en-US" altLang="zh-CN" i="1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−</a:t>
            </a:r>
            <a:r>
              <a:rPr lang="en-US" altLang="zh-CN" i="1" smtClean="0">
                <a:ea typeface="楷体_GB2312"/>
              </a:rPr>
              <a:t> A </a:t>
            </a:r>
            <a:r>
              <a:rPr lang="en-US" altLang="zh-CN" smtClean="0">
                <a:ea typeface="楷体_GB2312"/>
              </a:rPr>
              <a:t>| &lt;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e</a:t>
            </a:r>
            <a:r>
              <a:rPr lang="zh-CN" altLang="en-US" smtClean="0">
                <a:ea typeface="楷体_GB2312"/>
              </a:rPr>
              <a:t> ”，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这意味着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当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 &lt; −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 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或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 &gt;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X</a:t>
            </a:r>
            <a:r>
              <a:rPr lang="zh-CN" altLang="en-US" i="1" smtClean="0">
                <a:solidFill>
                  <a:srgbClr val="FF0000"/>
                </a:solidFill>
                <a:ea typeface="楷体_GB2312"/>
              </a:rPr>
              <a:t> 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时，函数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f</a:t>
            </a:r>
            <a:r>
              <a:rPr lang="zh-CN" altLang="en-US" i="1" smtClean="0">
                <a:solidFill>
                  <a:srgbClr val="FF0000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(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x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) 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的图形完全落在</a:t>
            </a:r>
            <a:endParaRPr lang="en-US" altLang="zh-CN" smtClean="0">
              <a:solidFill>
                <a:srgbClr val="FF0000"/>
              </a:solidFill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以直线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y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 =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A</a:t>
            </a:r>
            <a:r>
              <a:rPr lang="zh-CN" altLang="en-US" i="1" smtClean="0">
                <a:solidFill>
                  <a:srgbClr val="FF0000"/>
                </a:solidFill>
                <a:ea typeface="楷体_GB2312"/>
              </a:rPr>
              <a:t> 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为中心线，宽为 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2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  <a:ea typeface="楷体_GB2312"/>
              </a:rPr>
              <a:t>e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 的带形区域内．</a:t>
            </a:r>
            <a:endParaRPr lang="zh-CN" altLang="en-US" smtClean="0">
              <a:ea typeface="楷体_GB2312"/>
            </a:endParaRPr>
          </a:p>
        </p:txBody>
      </p:sp>
      <p:sp>
        <p:nvSpPr>
          <p:cNvPr id="5134" name="标题 10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                       的几何解释</a:t>
            </a:r>
            <a:r>
              <a:rPr lang="zh-CN" altLang="en-US" sz="3600" smtClean="0">
                <a:solidFill>
                  <a:srgbClr val="FF0000"/>
                </a:solidFill>
                <a:effectLst/>
                <a:ea typeface="楷体_GB2312"/>
              </a:rPr>
              <a:t>（</a:t>
            </a:r>
            <a:r>
              <a:rPr lang="en-US" altLang="zh-CN" sz="3600" smtClean="0">
                <a:solidFill>
                  <a:srgbClr val="FF0000"/>
                </a:solidFill>
                <a:effectLst/>
                <a:ea typeface="楷体_GB2312"/>
              </a:rPr>
              <a:t>P.31</a:t>
            </a:r>
            <a:r>
              <a:rPr lang="zh-CN" altLang="en-US" sz="3600" smtClean="0">
                <a:solidFill>
                  <a:srgbClr val="FF0000"/>
                </a:solidFill>
                <a:effectLst/>
                <a:ea typeface="楷体_GB2312"/>
              </a:rPr>
              <a:t>）</a:t>
            </a:r>
            <a:endParaRPr lang="zh-CN" altLang="en-US" smtClean="0">
              <a:effectLst/>
              <a:ea typeface="楷体_GB2312"/>
            </a:endParaRP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5365750" y="2081213"/>
          <a:ext cx="927100" cy="254000"/>
        </p:xfrm>
        <a:graphic>
          <a:graphicData uri="http://schemas.openxmlformats.org/presentationml/2006/ole">
            <p:oleObj spid="_x0000_s5123" name="公式" r:id="rId5" imgW="1346040" imgH="368280" progId="Equation.3">
              <p:embed/>
            </p:oleObj>
          </a:graphicData>
        </a:graphic>
      </p:graphicFrame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2190750" y="3095625"/>
            <a:ext cx="1447800" cy="457200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rgbClr val="CC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5505450" y="3095625"/>
            <a:ext cx="1447800" cy="457200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rgbClr val="CCFF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2362200" y="3571875"/>
            <a:ext cx="4419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>
            <a:off x="2362200" y="3076575"/>
            <a:ext cx="4419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" name="Object 4"/>
          <p:cNvGraphicFramePr>
            <a:graphicFrameLocks noChangeAspect="1"/>
          </p:cNvGraphicFramePr>
          <p:nvPr/>
        </p:nvGraphicFramePr>
        <p:xfrm>
          <a:off x="4548188" y="3644900"/>
          <a:ext cx="528637" cy="195263"/>
        </p:xfrm>
        <a:graphic>
          <a:graphicData uri="http://schemas.openxmlformats.org/presentationml/2006/ole">
            <p:oleObj spid="_x0000_s5124" name="公式" r:id="rId6" imgW="812520" imgH="304560" progId="Equation.3">
              <p:embed/>
            </p:oleObj>
          </a:graphicData>
        </a:graphic>
      </p:graphicFrame>
      <p:graphicFrame>
        <p:nvGraphicFramePr>
          <p:cNvPr id="20" name="Object 5"/>
          <p:cNvGraphicFramePr>
            <a:graphicFrameLocks noChangeAspect="1"/>
          </p:cNvGraphicFramePr>
          <p:nvPr/>
        </p:nvGraphicFramePr>
        <p:xfrm>
          <a:off x="4211638" y="2800350"/>
          <a:ext cx="527050" cy="196850"/>
        </p:xfrm>
        <a:graphic>
          <a:graphicData uri="http://schemas.openxmlformats.org/presentationml/2006/ole">
            <p:oleObj spid="_x0000_s5125" name="公式" r:id="rId7" imgW="812520" imgH="304560" progId="Equation.3">
              <p:embed/>
            </p:oleObj>
          </a:graphicData>
        </a:graphic>
      </p:graphicFrame>
      <p:sp>
        <p:nvSpPr>
          <p:cNvPr id="21" name="Line 11"/>
          <p:cNvSpPr>
            <a:spLocks noChangeShapeType="1"/>
          </p:cNvSpPr>
          <p:nvPr/>
        </p:nvSpPr>
        <p:spPr bwMode="auto">
          <a:xfrm flipV="1">
            <a:off x="3643313" y="3038475"/>
            <a:ext cx="0" cy="111125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 flipH="1" flipV="1">
            <a:off x="5500688" y="3111500"/>
            <a:ext cx="0" cy="1038225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" name="Object 6"/>
          <p:cNvGraphicFramePr>
            <a:graphicFrameLocks noChangeAspect="1"/>
          </p:cNvGraphicFramePr>
          <p:nvPr/>
        </p:nvGraphicFramePr>
        <p:xfrm>
          <a:off x="3348038" y="4221163"/>
          <a:ext cx="538162" cy="252412"/>
        </p:xfrm>
        <a:graphic>
          <a:graphicData uri="http://schemas.openxmlformats.org/presentationml/2006/ole">
            <p:oleObj spid="_x0000_s5126" name="公式" r:id="rId8" imgW="672840" imgH="317160" progId="Equation.3">
              <p:embed/>
            </p:oleObj>
          </a:graphicData>
        </a:graphic>
      </p:graphicFrame>
      <p:graphicFrame>
        <p:nvGraphicFramePr>
          <p:cNvPr id="24" name="Object 7"/>
          <p:cNvGraphicFramePr>
            <a:graphicFrameLocks noChangeAspect="1"/>
          </p:cNvGraphicFramePr>
          <p:nvPr/>
        </p:nvGraphicFramePr>
        <p:xfrm>
          <a:off x="5380038" y="4221163"/>
          <a:ext cx="293687" cy="252412"/>
        </p:xfrm>
        <a:graphic>
          <a:graphicData uri="http://schemas.openxmlformats.org/presentationml/2006/ole">
            <p:oleObj spid="_x0000_s5127" name="公式" r:id="rId9" imgW="368280" imgH="317160" progId="Equation.3">
              <p:embed/>
            </p:oleObj>
          </a:graphicData>
        </a:graphic>
      </p:graphicFrame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4572000" y="3114675"/>
          <a:ext cx="206375" cy="204788"/>
        </p:xfrm>
        <a:graphic>
          <a:graphicData uri="http://schemas.openxmlformats.org/presentationml/2006/ole">
            <p:oleObj spid="_x0000_s5128" name="公式" r:id="rId10" imgW="317160" imgH="317160" progId="Equation.3">
              <p:embed/>
            </p:oleObj>
          </a:graphicData>
        </a:graphic>
      </p:graphicFrame>
      <p:sp>
        <p:nvSpPr>
          <p:cNvPr id="5141" name="Line 17"/>
          <p:cNvSpPr>
            <a:spLocks noChangeShapeType="1"/>
          </p:cNvSpPr>
          <p:nvPr/>
        </p:nvSpPr>
        <p:spPr bwMode="auto">
          <a:xfrm>
            <a:off x="2214563" y="3338513"/>
            <a:ext cx="4724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42" name="Line 20"/>
          <p:cNvSpPr>
            <a:spLocks noChangeShapeType="1"/>
          </p:cNvSpPr>
          <p:nvPr/>
        </p:nvSpPr>
        <p:spPr bwMode="auto">
          <a:xfrm>
            <a:off x="2268538" y="4149725"/>
            <a:ext cx="472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29" name="Object 9"/>
          <p:cNvGraphicFramePr>
            <a:graphicFrameLocks noChangeAspect="1"/>
          </p:cNvGraphicFramePr>
          <p:nvPr/>
        </p:nvGraphicFramePr>
        <p:xfrm>
          <a:off x="6913563" y="4310063"/>
          <a:ext cx="277812" cy="277812"/>
        </p:xfrm>
        <a:graphic>
          <a:graphicData uri="http://schemas.openxmlformats.org/presentationml/2006/ole">
            <p:oleObj spid="_x0000_s5129" name="Equation" r:id="rId11" imgW="139680" imgH="139680" progId="Equation.DSMT4">
              <p:embed/>
            </p:oleObj>
          </a:graphicData>
        </a:graphic>
      </p:graphicFrame>
      <p:graphicFrame>
        <p:nvGraphicFramePr>
          <p:cNvPr id="5130" name="Object 10"/>
          <p:cNvGraphicFramePr>
            <a:graphicFrameLocks noChangeAspect="1"/>
          </p:cNvGraphicFramePr>
          <p:nvPr/>
        </p:nvGraphicFramePr>
        <p:xfrm>
          <a:off x="2339975" y="1989138"/>
          <a:ext cx="1450975" cy="438150"/>
        </p:xfrm>
        <a:graphic>
          <a:graphicData uri="http://schemas.openxmlformats.org/presentationml/2006/ole">
            <p:oleObj spid="_x0000_s5130" name="Equation" r:id="rId12" imgW="2108160" imgH="634680" progId="Equation.DSMT4">
              <p:embed/>
            </p:oleObj>
          </a:graphicData>
        </a:graphic>
      </p:graphicFrame>
      <p:cxnSp>
        <p:nvCxnSpPr>
          <p:cNvPr id="32" name="直接箭头连接符 31"/>
          <p:cNvCxnSpPr/>
          <p:nvPr/>
        </p:nvCxnSpPr>
        <p:spPr>
          <a:xfrm rot="5400000" flipH="1" flipV="1">
            <a:off x="3132138" y="3081338"/>
            <a:ext cx="2879725" cy="31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31" name="Object 11"/>
          <p:cNvGraphicFramePr>
            <a:graphicFrameLocks noChangeAspect="1"/>
          </p:cNvGraphicFramePr>
          <p:nvPr/>
        </p:nvGraphicFramePr>
        <p:xfrm>
          <a:off x="4633913" y="1500188"/>
          <a:ext cx="366712" cy="328612"/>
        </p:xfrm>
        <a:graphic>
          <a:graphicData uri="http://schemas.openxmlformats.org/presentationml/2006/ole">
            <p:oleObj spid="_x0000_s5131" name="Equation" r:id="rId13" imgW="139680" imgH="164880" progId="Equation.DSMT4">
              <p:embed/>
            </p:oleObj>
          </a:graphicData>
        </a:graphic>
      </p:graphicFrame>
      <p:graphicFrame>
        <p:nvGraphicFramePr>
          <p:cNvPr id="83973" name="Object 12"/>
          <p:cNvGraphicFramePr>
            <a:graphicFrameLocks noChangeAspect="1"/>
          </p:cNvGraphicFramePr>
          <p:nvPr/>
        </p:nvGraphicFramePr>
        <p:xfrm>
          <a:off x="501650" y="522288"/>
          <a:ext cx="3070225" cy="977900"/>
        </p:xfrm>
        <a:graphic>
          <a:graphicData uri="http://schemas.openxmlformats.org/presentationml/2006/ole">
            <p:oleObj spid="_x0000_s5132" name="Equation" r:id="rId14" imgW="876240" imgH="279360" progId="Equation.DSMT4">
              <p:embed/>
            </p:oleObj>
          </a:graphicData>
        </a:graphic>
      </p:graphicFrame>
      <p:sp>
        <p:nvSpPr>
          <p:cNvPr id="5144" name="AutoShape 8">
            <a:hlinkClick r:id="rId1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ea typeface="楷体_GB2312"/>
                <a:cs typeface="楷体_GB2312"/>
              </a:rPr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401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9602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  <p:bldP spid="15" grpId="0" animBg="1"/>
      <p:bldP spid="16" grpId="0" animBg="1"/>
      <p:bldP spid="17" grpId="0" animBg="1"/>
      <p:bldP spid="18" grpId="0" animBg="1"/>
      <p:bldP spid="21" grpId="0" animBg="1"/>
      <p:bldP spid="22" grpId="0" animBg="1"/>
      <p:bldP spid="514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聚合">
  <a:themeElements>
    <a:clrScheme name="2_聚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2_聚合">
      <a:majorFont>
        <a:latin typeface="Times New Roman"/>
        <a:ea typeface="楷体_GB2312"/>
        <a:cs typeface="Times New Roman"/>
      </a:majorFont>
      <a:minorFont>
        <a:latin typeface="Times New Roman"/>
        <a:ea typeface="楷体_GB2312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聚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3359</TotalTime>
  <Words>1703</Words>
  <Application>Microsoft Office PowerPoint</Application>
  <PresentationFormat>全屏显示(4:3)</PresentationFormat>
  <Paragraphs>261</Paragraphs>
  <Slides>26</Slides>
  <Notes>1</Notes>
  <HiddenSlides>4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26</vt:i4>
      </vt:variant>
    </vt:vector>
  </HeadingPairs>
  <TitlesOfParts>
    <vt:vector size="43" baseType="lpstr">
      <vt:lpstr>Arial</vt:lpstr>
      <vt:lpstr>宋体</vt:lpstr>
      <vt:lpstr>楷体_GB2312</vt:lpstr>
      <vt:lpstr>Times New Roman</vt:lpstr>
      <vt:lpstr>Wingdings 3</vt:lpstr>
      <vt:lpstr>Verdana</vt:lpstr>
      <vt:lpstr>Wingdings 2</vt:lpstr>
      <vt:lpstr>Calibri</vt:lpstr>
      <vt:lpstr>Lucida Sans Unicode</vt:lpstr>
      <vt:lpstr>黑体</vt:lpstr>
      <vt:lpstr>Symbol</vt:lpstr>
      <vt:lpstr>聚合</vt:lpstr>
      <vt:lpstr>2_聚合</vt:lpstr>
      <vt:lpstr>Equation</vt:lpstr>
      <vt:lpstr>BMP 图像</vt:lpstr>
      <vt:lpstr>公式</vt:lpstr>
      <vt:lpstr>MathType 6.0 Equation</vt:lpstr>
      <vt:lpstr>第一章    函数与极限</vt:lpstr>
      <vt:lpstr>邻域（P.27附注1及P.28附注1 ）</vt:lpstr>
      <vt:lpstr>引言</vt:lpstr>
      <vt:lpstr>一、自变量趋于无穷大时的函数极限</vt:lpstr>
      <vt:lpstr>一、自变量趋于无穷大时的函数极限</vt:lpstr>
      <vt:lpstr>一、自变量趋于无穷大时的函数极限</vt:lpstr>
      <vt:lpstr>一、自变量趋于无穷大时的函数极限</vt:lpstr>
      <vt:lpstr>一、自变量趋于无穷大时的函数极限</vt:lpstr>
      <vt:lpstr>                       的几何解释（P.31）</vt:lpstr>
      <vt:lpstr>例子</vt:lpstr>
      <vt:lpstr>二、自变量趋于有限值时的函数极限</vt:lpstr>
      <vt:lpstr>     的几何解释（P.28）</vt:lpstr>
      <vt:lpstr>函数极限的应用</vt:lpstr>
      <vt:lpstr>例子</vt:lpstr>
      <vt:lpstr>例子</vt:lpstr>
      <vt:lpstr>三、左、右极限</vt:lpstr>
      <vt:lpstr>例子</vt:lpstr>
      <vt:lpstr>说明</vt:lpstr>
      <vt:lpstr>例子</vt:lpstr>
      <vt:lpstr>四、函数极限的性质</vt:lpstr>
      <vt:lpstr>四、函数极限的性质</vt:lpstr>
      <vt:lpstr>函数极限与数列极限的关系</vt:lpstr>
      <vt:lpstr>幻灯片 23</vt:lpstr>
      <vt:lpstr>小结</vt:lpstr>
      <vt:lpstr>小结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高等数学（上册）</dc:title>
  <dc:creator>cjl</dc:creator>
  <cp:lastModifiedBy>SONY</cp:lastModifiedBy>
  <cp:revision>303</cp:revision>
  <dcterms:created xsi:type="dcterms:W3CDTF">2010-09-04T05:21:04Z</dcterms:created>
  <dcterms:modified xsi:type="dcterms:W3CDTF">2021-09-28T02:45:45Z</dcterms:modified>
</cp:coreProperties>
</file>