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323" r:id="rId2"/>
    <p:sldId id="257" r:id="rId3"/>
    <p:sldId id="331" r:id="rId4"/>
    <p:sldId id="302" r:id="rId5"/>
    <p:sldId id="330" r:id="rId6"/>
    <p:sldId id="311" r:id="rId7"/>
    <p:sldId id="318" r:id="rId8"/>
    <p:sldId id="325" r:id="rId9"/>
    <p:sldId id="320" r:id="rId10"/>
    <p:sldId id="326" r:id="rId11"/>
    <p:sldId id="328" r:id="rId12"/>
    <p:sldId id="329" r:id="rId13"/>
    <p:sldId id="314" r:id="rId14"/>
    <p:sldId id="324" r:id="rId15"/>
    <p:sldId id="322" r:id="rId1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CC66"/>
    <a:srgbClr val="FFFF66"/>
    <a:srgbClr val="33CC33"/>
    <a:srgbClr val="00CC66"/>
    <a:srgbClr val="FF0000"/>
    <a:srgbClr val="6699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324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9.wmf"/><Relationship Id="rId7" Type="http://schemas.openxmlformats.org/officeDocument/2006/relationships/image" Target="../media/image51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B12E49-834B-4725-B41F-D83BEEFB2F3B}" type="datetimeFigureOut">
              <a:rPr lang="zh-CN" altLang="en-US"/>
              <a:pPr>
                <a:defRPr/>
              </a:pPr>
              <a:t>2022/10/13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BB6F2A1-7D1A-4F74-B14F-9120E02B97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89FAFC9-0EAD-47B4-9B7C-FDDAD5FBA438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同济六版版高等数学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先由极限的定义进行推导，再给出定理的结论。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先由极限的定义进行推导，再给出定理的结论。</a:t>
            </a:r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mtClean="0">
              <a:ea typeface="宋体" charset="-122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70277D1-8811-43E3-95C3-A4751412D051}" type="slidenum">
              <a:rPr lang="zh-CN" altLang="en-US" sz="1200"/>
              <a:pPr algn="r"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吴赣昌版高等数学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同济六版版高等数学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同济六版版高等数学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宋体" charset="-122"/>
              </a:rPr>
              <a:t>同济六版版高等数学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EAAAF40-ACE3-4101-B4FA-F12C32F0E35B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E5A0A6E-C89D-4A69-B4D8-8AE1BF135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2C23-33F4-4755-A193-2FBC868BC891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1906-927C-4CD4-9622-39E7B5D3A2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D7DA4F1-565F-4795-9E0C-6810C0ACA7B0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508404-D167-44EB-9771-8CE3CF19EB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AFF42-17C2-4778-B362-A402C1F8DA4E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EF764-4517-4594-82CD-EA25464C1F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13D64-CF56-44F7-90D8-80B52CD6BB27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DDFE4-B01F-45A4-B2C3-C6190823AA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F629-0E5B-4E0A-A4EF-E9FB0C234EBC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FEC06-1040-47C3-BFAC-0E3E281D7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C62A8-BDC0-45E2-A731-20BD82498A60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C58FD-8DC2-429A-9CC6-8133D1C4E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FAC99-6164-44F5-BD4B-E1F87A74DEC6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39649-52B9-4B33-B1B7-5BC5FA9D8A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229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ED8DFD0-9DB9-45AC-85A9-CDB6DE7DAC4A}" type="datetimeFigureOut">
              <a:rPr lang="zh-CN" altLang="en-US"/>
              <a:pPr>
                <a:defRPr/>
              </a:pPr>
              <a:t>2022/10/13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4836584-E89D-45ED-9DF9-CC9A23C80D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38" r:id="rId2"/>
    <p:sldLayoutId id="2147484045" r:id="rId3"/>
    <p:sldLayoutId id="2147484039" r:id="rId4"/>
    <p:sldLayoutId id="2147484040" r:id="rId5"/>
    <p:sldLayoutId id="2147484041" r:id="rId6"/>
    <p:sldLayoutId id="2147484042" r:id="rId7"/>
    <p:sldLayoutId id="2147484043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5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4.bin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3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2.bin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29.png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oleObject" Target="../embeddings/oleObject41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4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15363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    无穷小与无穷大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P.36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在自变量的同一变化过程中，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无穷大的倒数为无穷小；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恒不为零的无穷小的倒数为无穷大．</a:t>
            </a:r>
          </a:p>
          <a:p>
            <a:pPr marL="566738" indent="-457200">
              <a:buClr>
                <a:srgbClr val="0000FF"/>
              </a:buClr>
              <a:buSzTx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该定理说明，可将无穷大的讨论归结为关于无穷小的讨论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</a:t>
            </a:r>
          </a:p>
        </p:txBody>
      </p:sp>
      <p:sp>
        <p:nvSpPr>
          <p:cNvPr id="9220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无穷小与无穷大的关系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570038" y="3959225"/>
          <a:ext cx="1468437" cy="838200"/>
        </p:xfrm>
        <a:graphic>
          <a:graphicData uri="http://schemas.openxmlformats.org/presentationml/2006/ole">
            <p:oleObj spid="_x0000_s9218" name="Equation" r:id="rId4" imgW="736560" imgH="419040" progId="Equation.DSMT4">
              <p:embed/>
            </p:oleObj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286000" y="1928813"/>
            <a:ext cx="3786188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P.36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在自变量的同一变化过程中，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无穷大的倒数为无穷小；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恒不为零的无穷小的倒数为无穷大．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61975" y="4714875"/>
          <a:ext cx="8026400" cy="939800"/>
        </p:xfrm>
        <a:graphic>
          <a:graphicData uri="http://schemas.openxmlformats.org/presentationml/2006/ole">
            <p:oleObj spid="_x0000_s10242" name="Equation" r:id="rId4" imgW="4012920" imgH="469800" progId="Equation.DSMT4">
              <p:embed/>
            </p:oleObj>
          </a:graphicData>
        </a:graphic>
      </p:graphicFrame>
      <p:sp>
        <p:nvSpPr>
          <p:cNvPr id="10250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无穷小与无穷大的关系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61975" y="3184525"/>
          <a:ext cx="8153400" cy="762000"/>
        </p:xfrm>
        <a:graphic>
          <a:graphicData uri="http://schemas.openxmlformats.org/presentationml/2006/ole">
            <p:oleObj spid="_x0000_s10243" name="Equation" r:id="rId5" imgW="4076640" imgH="38088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2366963" y="3114675"/>
            <a:ext cx="6419850" cy="89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66963" y="4746625"/>
            <a:ext cx="6419850" cy="89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1235075" y="4010025"/>
            <a:ext cx="484188" cy="64293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43250" y="4100513"/>
            <a:ext cx="22542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1 /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zh-CN" altLang="en-US" sz="2400" b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&gt; 0</a:t>
            </a:r>
            <a:endParaRPr lang="zh-CN" altLang="en-US" sz="2400" b="1">
              <a:solidFill>
                <a:srgbClr val="0000FF"/>
              </a:solidFill>
              <a:latin typeface="Symbol" pitchFamily="18" charset="2"/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11450" y="4994275"/>
          <a:ext cx="1016000" cy="355600"/>
        </p:xfrm>
        <a:graphic>
          <a:graphicData uri="http://schemas.openxmlformats.org/presentationml/2006/ole">
            <p:oleObj spid="_x0000_s10244" name="Equation" r:id="rId6" imgW="507960" imgH="17748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5400000" flipH="1" flipV="1">
            <a:off x="2570956" y="4329907"/>
            <a:ext cx="1000125" cy="158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10800000" flipH="1" flipV="1">
            <a:off x="4049713" y="3857625"/>
            <a:ext cx="2879725" cy="158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3998913" y="3386138"/>
          <a:ext cx="990600" cy="355600"/>
        </p:xfrm>
        <a:graphic>
          <a:graphicData uri="http://schemas.openxmlformats.org/presentationml/2006/ole">
            <p:oleObj spid="_x0000_s10245" name="Equation" r:id="rId7" imgW="495000" imgH="17748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114925" y="3182938"/>
          <a:ext cx="1752600" cy="609600"/>
        </p:xfrm>
        <a:graphic>
          <a:graphicData uri="http://schemas.openxmlformats.org/presentationml/2006/ole">
            <p:oleObj spid="_x0000_s10246" name="Equation" r:id="rId8" imgW="876240" imgH="3045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7180263" y="3338513"/>
          <a:ext cx="1524000" cy="482600"/>
        </p:xfrm>
        <a:graphic>
          <a:graphicData uri="http://schemas.openxmlformats.org/presentationml/2006/ole">
            <p:oleObj spid="_x0000_s10247" name="Equation" r:id="rId9" imgW="761760" imgH="241200" progId="Equation.DSMT4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6929438" y="4714875"/>
          <a:ext cx="2108200" cy="939800"/>
        </p:xfrm>
        <a:graphic>
          <a:graphicData uri="http://schemas.openxmlformats.org/presentationml/2006/ole">
            <p:oleObj spid="_x0000_s10248" name="Equation" r:id="rId10" imgW="1054080" imgH="469800" progId="Equation.DSMT4">
              <p:embed/>
            </p:oleObj>
          </a:graphicData>
        </a:graphic>
      </p:graphicFrame>
      <p:cxnSp>
        <p:nvCxnSpPr>
          <p:cNvPr id="19" name="直接箭头连接符 18"/>
          <p:cNvCxnSpPr/>
          <p:nvPr/>
        </p:nvCxnSpPr>
        <p:spPr>
          <a:xfrm rot="16200000" flipH="1">
            <a:off x="7103269" y="4285457"/>
            <a:ext cx="1000125" cy="158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286000" y="1928813"/>
            <a:ext cx="3786188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P.36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在自变量的同一变化过程中，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无穷大的倒数为无穷小；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恒不为零的无穷小的倒数为无穷大．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60388" y="3095625"/>
          <a:ext cx="8255000" cy="939800"/>
        </p:xfrm>
        <a:graphic>
          <a:graphicData uri="http://schemas.openxmlformats.org/presentationml/2006/ole">
            <p:oleObj spid="_x0000_s11266" name="Equation" r:id="rId4" imgW="4127400" imgH="4698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60388" y="4803775"/>
          <a:ext cx="7950200" cy="762000"/>
        </p:xfrm>
        <a:graphic>
          <a:graphicData uri="http://schemas.openxmlformats.org/presentationml/2006/ole">
            <p:oleObj spid="_x0000_s11267" name="Equation" r:id="rId5" imgW="3974760" imgH="380880" progId="Equation.DSMT4">
              <p:embed/>
            </p:oleObj>
          </a:graphicData>
        </a:graphic>
      </p:graphicFrame>
      <p:sp>
        <p:nvSpPr>
          <p:cNvPr id="21" name="矩形 20"/>
          <p:cNvSpPr/>
          <p:nvPr/>
        </p:nvSpPr>
        <p:spPr>
          <a:xfrm>
            <a:off x="2366963" y="3114675"/>
            <a:ext cx="6419850" cy="89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286000" y="4746625"/>
            <a:ext cx="6419850" cy="896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277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无穷小与无穷大的关系</a:t>
            </a:r>
          </a:p>
        </p:txBody>
      </p:sp>
      <p:sp>
        <p:nvSpPr>
          <p:cNvPr id="10" name="下箭头 9"/>
          <p:cNvSpPr/>
          <p:nvPr/>
        </p:nvSpPr>
        <p:spPr>
          <a:xfrm flipV="1">
            <a:off x="1235075" y="4097338"/>
            <a:ext cx="484188" cy="64452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143250" y="4243388"/>
            <a:ext cx="21764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令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1 /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&gt; 0</a:t>
            </a:r>
            <a:endParaRPr lang="zh-CN" altLang="en-US" sz="2400" b="1">
              <a:solidFill>
                <a:srgbClr val="0000FF"/>
              </a:solidFill>
              <a:latin typeface="Symbol" pitchFamily="18" charset="2"/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786063" y="3376613"/>
          <a:ext cx="1143000" cy="355600"/>
        </p:xfrm>
        <a:graphic>
          <a:graphicData uri="http://schemas.openxmlformats.org/presentationml/2006/ole">
            <p:oleObj spid="_x0000_s11268" name="Equation" r:id="rId6" imgW="571320" imgH="177480" progId="Equation.DSMT4">
              <p:embed/>
            </p:oleObj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7124700" y="4956175"/>
          <a:ext cx="1371600" cy="482600"/>
        </p:xfrm>
        <a:graphic>
          <a:graphicData uri="http://schemas.openxmlformats.org/presentationml/2006/ole">
            <p:oleObj spid="_x0000_s11269" name="Equation" r:id="rId7" imgW="685800" imgH="241200" progId="Equation.DSMT4">
              <p:embed/>
            </p:oleObj>
          </a:graphicData>
        </a:graphic>
      </p:graphicFrame>
      <p:cxnSp>
        <p:nvCxnSpPr>
          <p:cNvPr id="18" name="直接箭头连接符 17"/>
          <p:cNvCxnSpPr/>
          <p:nvPr/>
        </p:nvCxnSpPr>
        <p:spPr>
          <a:xfrm rot="16200000" flipH="1">
            <a:off x="2570956" y="4472782"/>
            <a:ext cx="1000125" cy="158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90950" y="5005388"/>
          <a:ext cx="990600" cy="355600"/>
        </p:xfrm>
        <a:graphic>
          <a:graphicData uri="http://schemas.openxmlformats.org/presentationml/2006/ole">
            <p:oleObj spid="_x0000_s11270" name="Equation" r:id="rId8" imgW="495000" imgH="177480" progId="Equation.DSMT4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5062538" y="4802188"/>
          <a:ext cx="1752600" cy="609600"/>
        </p:xfrm>
        <a:graphic>
          <a:graphicData uri="http://schemas.openxmlformats.org/presentationml/2006/ole">
            <p:oleObj spid="_x0000_s11271" name="Equation" r:id="rId9" imgW="876240" imgH="304560" progId="Equation.DSMT4">
              <p:embed/>
            </p:oleObj>
          </a:graphicData>
        </a:graphic>
      </p:graphicFrame>
      <p:cxnSp>
        <p:nvCxnSpPr>
          <p:cNvPr id="20" name="直接箭头连接符 19"/>
          <p:cNvCxnSpPr/>
          <p:nvPr/>
        </p:nvCxnSpPr>
        <p:spPr>
          <a:xfrm rot="10800000" flipH="1" flipV="1">
            <a:off x="4049713" y="4786313"/>
            <a:ext cx="2879725" cy="158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959600" y="3097213"/>
          <a:ext cx="2108200" cy="939800"/>
        </p:xfrm>
        <a:graphic>
          <a:graphicData uri="http://schemas.openxmlformats.org/presentationml/2006/ole">
            <p:oleObj spid="_x0000_s11272" name="Equation" r:id="rId10" imgW="1054080" imgH="469800" progId="Equation.DSMT4">
              <p:embed/>
            </p:oleObj>
          </a:graphicData>
        </a:graphic>
      </p:graphicFrame>
      <p:cxnSp>
        <p:nvCxnSpPr>
          <p:cNvPr id="19" name="直接箭头连接符 18"/>
          <p:cNvCxnSpPr/>
          <p:nvPr/>
        </p:nvCxnSpPr>
        <p:spPr>
          <a:xfrm rot="5400000" flipH="1" flipV="1">
            <a:off x="7103269" y="4428332"/>
            <a:ext cx="1000125" cy="158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286000" y="1928813"/>
            <a:ext cx="3786188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7643813" y="4225925"/>
          <a:ext cx="1193800" cy="406400"/>
        </p:xfrm>
        <a:graphic>
          <a:graphicData uri="http://schemas.openxmlformats.org/presentationml/2006/ole">
            <p:oleObj spid="_x0000_s11273" name="Equation" r:id="rId11" imgW="596880" imgH="203040" progId="Equation.DSMT4">
              <p:embed/>
            </p:oleObj>
          </a:graphicData>
        </a:graphic>
      </p:graphicFrame>
      <p:cxnSp>
        <p:nvCxnSpPr>
          <p:cNvPr id="24" name="直接连接符 23"/>
          <p:cNvCxnSpPr/>
          <p:nvPr/>
        </p:nvCxnSpPr>
        <p:spPr>
          <a:xfrm>
            <a:off x="1103313" y="2816225"/>
            <a:ext cx="25193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0" grpId="0" animBg="1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P.36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在自变量的同一变化过程中，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无穷大的倒数为无穷小；</a:t>
            </a:r>
          </a:p>
          <a:p>
            <a:pPr marL="566738" indent="-457200">
              <a:buClr>
                <a:srgbClr val="0000FF"/>
              </a:buClr>
              <a:buSzTx/>
            </a:pPr>
            <a:r>
              <a:rPr lang="zh-CN" altLang="en-US" smtClean="0"/>
              <a:t>恒不为零的无穷小的倒数为无穷大．</a:t>
            </a:r>
          </a:p>
          <a:p>
            <a:pPr marL="566738" indent="-457200">
              <a:buClr>
                <a:srgbClr val="0000FF"/>
              </a:buClr>
              <a:buSzTx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该定理说明，可将无穷大的讨论归结为关于无穷小的讨论</a:t>
            </a:r>
            <a:r>
              <a:rPr lang="en-US" altLang="zh-CN" smtClean="0">
                <a:solidFill>
                  <a:srgbClr val="FF0000"/>
                </a:solidFill>
              </a:rPr>
              <a:t>.</a:t>
            </a:r>
            <a:endParaRPr lang="zh-CN" altLang="en-US" smtClean="0"/>
          </a:p>
        </p:txBody>
      </p:sp>
      <p:sp>
        <p:nvSpPr>
          <p:cNvPr id="16387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无穷小与无穷大的关系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286000" y="1928813"/>
            <a:ext cx="3786188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103313" y="2816225"/>
            <a:ext cx="2519362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860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无穷小（大）是相对于自变量的某个变化过程而言的．</a:t>
            </a:r>
          </a:p>
          <a:p>
            <a:r>
              <a:rPr lang="zh-CN" altLang="en-US" smtClean="0"/>
              <a:t>无穷小（大）是变量，不能与很小（大）的数混为一谈．</a:t>
            </a:r>
          </a:p>
          <a:p>
            <a:r>
              <a:rPr lang="zh-CN" altLang="en-US" smtClean="0"/>
              <a:t>零是可以作为无穷小的唯一的常数．</a:t>
            </a:r>
          </a:p>
          <a:p>
            <a:r>
              <a:rPr lang="zh-CN" altLang="en-US" smtClean="0"/>
              <a:t>无穷小与无穷大互为倒数关系．</a:t>
            </a:r>
          </a:p>
          <a:p>
            <a:r>
              <a:rPr lang="zh-CN" altLang="en-US" smtClean="0"/>
              <a:t>无穷大一定是无界变量，但无界变量不一定是无穷大．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1 − 4</a:t>
            </a:r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6"/>
          <p:cNvSpPr>
            <a:spLocks noGrp="1"/>
          </p:cNvSpPr>
          <p:nvPr>
            <p:ph type="title" idx="4294967295"/>
          </p:nvPr>
        </p:nvSpPr>
        <p:spPr bwMode="auto">
          <a:xfrm>
            <a:off x="457200" y="268288"/>
            <a:ext cx="8229600" cy="1143000"/>
          </a:xfrm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无穷小的概念</a:t>
            </a:r>
            <a:endParaRPr lang="en-US" altLang="zh-CN" smtClean="0">
              <a:effectLst/>
            </a:endParaRPr>
          </a:p>
        </p:txBody>
      </p:sp>
      <p:sp>
        <p:nvSpPr>
          <p:cNvPr id="1027" name="内容占位符 1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极限为零的变量（函数）称为</a:t>
            </a:r>
            <a:r>
              <a:rPr lang="zh-CN" altLang="en-US" smtClean="0">
                <a:solidFill>
                  <a:srgbClr val="FF0000"/>
                </a:solidFill>
              </a:rPr>
              <a:t>无穷小</a:t>
            </a:r>
            <a:r>
              <a:rPr lang="zh-CN" altLang="en-US" smtClean="0"/>
              <a:t>．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说明（课本</a:t>
            </a:r>
            <a:r>
              <a:rPr lang="en-US" altLang="zh-CN" smtClean="0">
                <a:solidFill>
                  <a:srgbClr val="0000FF"/>
                </a:solidFill>
              </a:rPr>
              <a:t>P.34</a:t>
            </a:r>
            <a:r>
              <a:rPr lang="zh-CN" altLang="en-US" smtClean="0">
                <a:solidFill>
                  <a:srgbClr val="0000FF"/>
                </a:solidFill>
              </a:rPr>
              <a:t>）：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不能把无穷小和很小的数混为一谈．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根据定义，无穷小本质上是这样一个变量（函数）：在自变量的某个变化过程中，该变量（函数）的绝对值能小于任意给定的正数 </a:t>
            </a:r>
            <a:r>
              <a:rPr lang="en-US" altLang="zh-CN" i="1" smtClean="0">
                <a:latin typeface="Symbol" pitchFamily="18" charset="2"/>
              </a:rPr>
              <a:t>e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零是可以作为无穷小的唯一的常数．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/>
              <a:t>无穷小是相对于自变量的某个变化过程而言的．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例如，当            时，</a:t>
            </a:r>
            <a:r>
              <a:rPr lang="en-US" altLang="zh-CN" smtClean="0"/>
              <a:t>1 /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是无穷小；</a:t>
            </a:r>
          </a:p>
          <a:p>
            <a:pPr marL="566738" indent="-457200" eaLnBrk="1" hangingPunct="1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	        </a:t>
            </a:r>
            <a:r>
              <a:rPr lang="zh-CN" altLang="en-US" smtClean="0">
                <a:solidFill>
                  <a:srgbClr val="FF0000"/>
                </a:solidFill>
              </a:rPr>
              <a:t>但当            时，</a:t>
            </a:r>
            <a:r>
              <a:rPr lang="en-US" altLang="zh-CN" smtClean="0">
                <a:solidFill>
                  <a:srgbClr val="FF0000"/>
                </a:solidFill>
              </a:rPr>
              <a:t>1 /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不是无穷小．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2056" name="Object 9"/>
          <p:cNvGraphicFramePr>
            <a:graphicFrameLocks noChangeAspect="1"/>
          </p:cNvGraphicFramePr>
          <p:nvPr/>
        </p:nvGraphicFramePr>
        <p:xfrm>
          <a:off x="2332038" y="5143500"/>
          <a:ext cx="944562" cy="304800"/>
        </p:xfrm>
        <a:graphic>
          <a:graphicData uri="http://schemas.openxmlformats.org/presentationml/2006/ole">
            <p:oleObj spid="_x0000_s1026" name="Equation" r:id="rId4" imgW="469800" imgH="152280" progId="Equation.DSMT4">
              <p:embed/>
            </p:oleObj>
          </a:graphicData>
        </a:graphic>
      </p:graphicFrame>
      <p:graphicFrame>
        <p:nvGraphicFramePr>
          <p:cNvPr id="2" name="Object 37"/>
          <p:cNvGraphicFramePr>
            <a:graphicFrameLocks noChangeAspect="1"/>
          </p:cNvGraphicFramePr>
          <p:nvPr/>
        </p:nvGraphicFramePr>
        <p:xfrm>
          <a:off x="2332038" y="5521325"/>
          <a:ext cx="868362" cy="355600"/>
        </p:xfrm>
        <a:graphic>
          <a:graphicData uri="http://schemas.openxmlformats.org/presentationml/2006/ole">
            <p:oleObj spid="_x0000_s1027" name="Equation" r:id="rId5" imgW="431640" imgH="177480" progId="Equation.DSMT4">
              <p:embed/>
            </p:oleObj>
          </a:graphicData>
        </a:graphic>
      </p:graphicFrame>
      <p:sp>
        <p:nvSpPr>
          <p:cNvPr id="14" name="圆角矩形 13"/>
          <p:cNvSpPr>
            <a:spLocks noChangeArrowheads="1"/>
          </p:cNvSpPr>
          <p:nvPr/>
        </p:nvSpPr>
        <p:spPr bwMode="auto">
          <a:xfrm>
            <a:off x="4826000" y="354013"/>
            <a:ext cx="3860800" cy="969962"/>
          </a:xfrm>
          <a:prstGeom prst="roundRect">
            <a:avLst>
              <a:gd name="adj" fmla="val 8551"/>
            </a:avLst>
          </a:prstGeom>
          <a:solidFill>
            <a:srgbClr val="FFFF66"/>
          </a:solidFill>
          <a:ln w="54991" cmpd="thickThin" algn="ctr">
            <a:solidFill>
              <a:srgbClr val="1E768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问题：</a:t>
            </a:r>
          </a:p>
          <a:p>
            <a:pPr marL="255588" indent="-255588">
              <a:spcBef>
                <a:spcPts val="400"/>
              </a:spcBef>
              <a:buClr>
                <a:srgbClr val="2DA2BF"/>
              </a:buClr>
              <a:buSzPct val="68000"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如何用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e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语言刻画无穷小？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无穷小与函数极限的关系</a:t>
            </a:r>
            <a:endParaRPr lang="en-US" altLang="zh-CN" smtClean="0">
              <a:effectLst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P.35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                        的充分必要条件是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A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>
                <a:latin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是当             时的无穷小．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等价叙述：</a:t>
            </a:r>
            <a:r>
              <a:rPr lang="zh-CN" altLang="en-US" smtClean="0"/>
              <a:t>设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/>
              <a:t>−</a:t>
            </a:r>
            <a:r>
              <a:rPr lang="en-US" altLang="zh-CN" i="1" smtClean="0"/>
              <a:t> A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则                         的充分必要条件是                        ．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2284413" y="1557338"/>
          <a:ext cx="1800225" cy="582612"/>
        </p:xfrm>
        <a:graphic>
          <a:graphicData uri="http://schemas.openxmlformats.org/presentationml/2006/ole">
            <p:oleObj spid="_x0000_s2050" name="Equation" r:id="rId4" imgW="9014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82863" y="2420938"/>
          <a:ext cx="989012" cy="455612"/>
        </p:xfrm>
        <a:graphic>
          <a:graphicData uri="http://schemas.openxmlformats.org/presentationml/2006/ole">
            <p:oleObj spid="_x0000_s2051" name="Equation" r:id="rId5" imgW="495000" imgH="2286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00125" y="3989388"/>
          <a:ext cx="1800225" cy="582612"/>
        </p:xfrm>
        <a:graphic>
          <a:graphicData uri="http://schemas.openxmlformats.org/presentationml/2006/ole">
            <p:oleObj spid="_x0000_s2052" name="Equation" r:id="rId6" imgW="901440" imgH="29196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429250" y="3989388"/>
          <a:ext cx="1698625" cy="582612"/>
        </p:xfrm>
        <a:graphic>
          <a:graphicData uri="http://schemas.openxmlformats.org/presentationml/2006/ole">
            <p:oleObj spid="_x0000_s2053" name="Equation" r:id="rId7" imgW="85068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等价叙述：</a:t>
            </a:r>
            <a:r>
              <a:rPr lang="zh-CN" altLang="en-US" smtClean="0"/>
              <a:t>设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/>
              <a:t>−</a:t>
            </a:r>
            <a:r>
              <a:rPr lang="en-US" altLang="zh-CN" i="1" smtClean="0"/>
              <a:t> A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则                         的充分必要条件是                       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endParaRPr lang="en-US" altLang="zh-CN" smtClean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42938" y="3571875"/>
          <a:ext cx="8340725" cy="760413"/>
        </p:xfrm>
        <a:graphic>
          <a:graphicData uri="http://schemas.openxmlformats.org/presentationml/2006/ole">
            <p:oleObj spid="_x0000_s3075" name="Equation" r:id="rId4" imgW="4178160" imgH="38088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42938" y="4857750"/>
          <a:ext cx="7707312" cy="760413"/>
        </p:xfrm>
        <a:graphic>
          <a:graphicData uri="http://schemas.openxmlformats.org/presentationml/2006/ole">
            <p:oleObj spid="_x0000_s3076" name="Equation" r:id="rId5" imgW="3860640" imgH="380880" progId="Equation.DSMT4">
              <p:embed/>
            </p:oleObj>
          </a:graphicData>
        </a:graphic>
      </p:graphicFrame>
      <p:sp>
        <p:nvSpPr>
          <p:cNvPr id="16" name="矩形 15"/>
          <p:cNvSpPr/>
          <p:nvPr/>
        </p:nvSpPr>
        <p:spPr>
          <a:xfrm>
            <a:off x="2438400" y="3500438"/>
            <a:ext cx="6562725" cy="896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357438" y="4786313"/>
            <a:ext cx="6419850" cy="896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8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无穷小与函数极限的关系</a:t>
            </a:r>
            <a:endParaRPr lang="en-US" altLang="zh-CN" smtClean="0">
              <a:effectLst/>
            </a:endParaRP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000125" y="2214563"/>
          <a:ext cx="1800225" cy="582612"/>
        </p:xfrm>
        <a:graphic>
          <a:graphicData uri="http://schemas.openxmlformats.org/presentationml/2006/ole">
            <p:oleObj spid="_x0000_s3074" name="Equation" r:id="rId6" imgW="901440" imgH="291960" progId="Equation.DSMT4">
              <p:embed/>
            </p:oleObj>
          </a:graphicData>
        </a:graphic>
      </p:graphicFrame>
      <p:sp>
        <p:nvSpPr>
          <p:cNvPr id="9" name="上下箭头 8"/>
          <p:cNvSpPr/>
          <p:nvPr/>
        </p:nvSpPr>
        <p:spPr>
          <a:xfrm>
            <a:off x="1301750" y="4237038"/>
            <a:ext cx="484188" cy="715962"/>
          </a:xfrm>
          <a:prstGeom prst="upDownArrow">
            <a:avLst>
              <a:gd name="adj1" fmla="val 50000"/>
              <a:gd name="adj2" fmla="val 335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rot="16200000" flipH="1">
            <a:off x="7281863" y="4594225"/>
            <a:ext cx="865188" cy="1587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214938" y="4357688"/>
            <a:ext cx="25130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令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rot="5400000" flipH="1" flipV="1">
            <a:off x="7496175" y="4594225"/>
            <a:ext cx="865188" cy="1588"/>
          </a:xfrm>
          <a:prstGeom prst="straightConnector1">
            <a:avLst/>
          </a:prstGeom>
          <a:ln w="38100">
            <a:solidFill>
              <a:srgbClr val="0000FF"/>
            </a:solidFill>
            <a:prstDash val="sysDash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5429250" y="2214563"/>
          <a:ext cx="1698625" cy="582612"/>
        </p:xfrm>
        <a:graphic>
          <a:graphicData uri="http://schemas.openxmlformats.org/presentationml/2006/ole">
            <p:oleObj spid="_x0000_s3077" name="Equation" r:id="rId7" imgW="85068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9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无穷小与函数极限的关系</a:t>
            </a:r>
            <a:endParaRPr lang="en-US" altLang="zh-CN" smtClean="0">
              <a:effectLst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P.35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                        的充分必要条件是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A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>
                <a:latin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/>
              <a:t>是当             时的无穷小．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>
                <a:solidFill>
                  <a:srgbClr val="FF0000"/>
                </a:solidFill>
              </a:rPr>
              <a:t>上述定理对            等其它情形也成立．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应用：</a:t>
            </a:r>
            <a:r>
              <a:rPr lang="zh-CN" altLang="en-US" smtClean="0"/>
              <a:t>该定理把函数的极限运算问题转化为常数与无穷小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的代数运算问题．</a:t>
            </a:r>
            <a:endParaRPr lang="en-US" altLang="zh-CN" smtClean="0"/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2286000" y="1557338"/>
          <a:ext cx="1800225" cy="582612"/>
        </p:xfrm>
        <a:graphic>
          <a:graphicData uri="http://schemas.openxmlformats.org/presentationml/2006/ole">
            <p:oleObj spid="_x0000_s4098" name="Equation" r:id="rId4" imgW="90144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82863" y="2420938"/>
          <a:ext cx="989012" cy="455612"/>
        </p:xfrm>
        <a:graphic>
          <a:graphicData uri="http://schemas.openxmlformats.org/presentationml/2006/ole">
            <p:oleObj spid="_x0000_s4099" name="Equation" r:id="rId5" imgW="495000" imgH="2286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113088" y="3389313"/>
          <a:ext cx="938212" cy="304800"/>
        </p:xfrm>
        <a:graphic>
          <a:graphicData uri="http://schemas.openxmlformats.org/presentationml/2006/ole">
            <p:oleObj spid="_x0000_s4100" name="Equation" r:id="rId6" imgW="469800" imgH="152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36"/>
          <p:cNvSpPr>
            <a:spLocks noGrp="1"/>
          </p:cNvSpPr>
          <p:nvPr>
            <p:ph type="title" idx="4294967295"/>
          </p:nvPr>
        </p:nvSpPr>
        <p:spPr bwMode="auto">
          <a:xfrm>
            <a:off x="457200" y="268288"/>
            <a:ext cx="8229600" cy="1143000"/>
          </a:xfrm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无穷大的概念</a:t>
            </a:r>
            <a:endParaRPr lang="en-US" altLang="zh-CN" smtClean="0">
              <a:effectLst/>
            </a:endParaRPr>
          </a:p>
        </p:txBody>
      </p:sp>
      <p:sp>
        <p:nvSpPr>
          <p:cNvPr id="72707" name="内容占位符 1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5372100"/>
          </a:xfrm>
        </p:spPr>
        <p:txBody>
          <a:bodyPr>
            <a:spAutoFit/>
          </a:bodyPr>
          <a:lstStyle/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若在自变量的某个变化过程中，函数</a:t>
            </a: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的绝对值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无限增大</a:t>
            </a:r>
            <a:r>
              <a:rPr lang="zh-CN" altLang="en-US" smtClean="0">
                <a:solidFill>
                  <a:srgbClr val="0000FF"/>
                </a:solidFill>
              </a:rPr>
              <a:t>（大于任意给定的正数）</a:t>
            </a:r>
            <a:r>
              <a:rPr lang="zh-CN" altLang="en-US" smtClean="0"/>
              <a:t>，则称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为</a:t>
            </a:r>
            <a:r>
              <a:rPr lang="zh-CN" altLang="en-US" smtClean="0">
                <a:solidFill>
                  <a:srgbClr val="FF0000"/>
                </a:solidFill>
              </a:rPr>
              <a:t>无穷大</a:t>
            </a:r>
            <a:r>
              <a:rPr lang="zh-CN" altLang="en-US" smtClean="0"/>
              <a:t>． 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                       </a:t>
            </a:r>
            <a:r>
              <a:rPr lang="zh-CN" altLang="en-US" smtClean="0">
                <a:sym typeface="Symbol" pitchFamily="18" charset="2"/>
              </a:rPr>
              <a:t>是指：</a:t>
            </a: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i="1" smtClean="0">
              <a:solidFill>
                <a:srgbClr val="0000FF"/>
              </a:solidFill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                       </a:t>
            </a:r>
            <a:r>
              <a:rPr lang="zh-CN" altLang="en-US" smtClean="0">
                <a:sym typeface="Symbol" pitchFamily="18" charset="2"/>
              </a:rPr>
              <a:t>是指：</a:t>
            </a:r>
            <a:endParaRPr lang="zh-CN" altLang="en-US" smtClean="0">
              <a:solidFill>
                <a:srgbClr val="0000FF"/>
              </a:solidFill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说明（课本</a:t>
            </a:r>
            <a:r>
              <a:rPr lang="en-US" altLang="zh-CN" smtClean="0">
                <a:solidFill>
                  <a:srgbClr val="0000FF"/>
                </a:solidFill>
              </a:rPr>
              <a:t>P.35 ~ P.36</a:t>
            </a:r>
            <a:r>
              <a:rPr lang="zh-CN" altLang="en-US" smtClean="0">
                <a:solidFill>
                  <a:srgbClr val="0000FF"/>
                </a:solidFill>
              </a:rPr>
              <a:t>）：</a:t>
            </a:r>
          </a:p>
          <a:p>
            <a:pPr marL="566738" indent="-457200" eaLnBrk="1" hangingPunct="1">
              <a:buSzTx/>
              <a:buFont typeface="Wingdings 3" pitchFamily="18" charset="2"/>
              <a:buChar char="}"/>
            </a:pPr>
            <a:r>
              <a:rPr lang="zh-CN" altLang="en-US" smtClean="0"/>
              <a:t>按照通常的意义来说，此时函数的极限是不存在；</a:t>
            </a:r>
          </a:p>
          <a:p>
            <a:pPr marL="566738" indent="-457200" eaLnBrk="1" hangingPunct="1">
              <a:buFont typeface="Wingdings 3" pitchFamily="18" charset="2"/>
              <a:buNone/>
            </a:pPr>
            <a:r>
              <a:rPr lang="zh-CN" altLang="en-US" smtClean="0"/>
              <a:t>	但为了叙述的方便，我们也说“函数的极限是无穷大”</a:t>
            </a:r>
            <a:r>
              <a:rPr lang="en-US" altLang="zh-CN" smtClean="0"/>
              <a:t>.</a:t>
            </a:r>
            <a:endParaRPr lang="zh-CN" altLang="en-US" smtClean="0"/>
          </a:p>
          <a:p>
            <a:pPr marL="566738" indent="-457200" eaLnBrk="1" hangingPunct="1">
              <a:buSzTx/>
              <a:buFont typeface="Wingdings 3" pitchFamily="18" charset="2"/>
              <a:buChar char="}"/>
            </a:pPr>
            <a:r>
              <a:rPr lang="zh-CN" altLang="en-US" smtClean="0">
                <a:solidFill>
                  <a:srgbClr val="FF0000"/>
                </a:solidFill>
              </a:rPr>
              <a:t>正无穷大</a:t>
            </a:r>
            <a:r>
              <a:rPr lang="zh-CN" altLang="en-US" smtClean="0"/>
              <a:t>    把“</a:t>
            </a:r>
            <a:r>
              <a:rPr lang="en-US" altLang="zh-CN" smtClean="0">
                <a:solidFill>
                  <a:srgbClr val="000000"/>
                </a:solidFill>
              </a:rPr>
              <a:t>|</a:t>
            </a:r>
            <a:r>
              <a:rPr lang="en-US" altLang="zh-CN" i="1" smtClean="0">
                <a:solidFill>
                  <a:srgbClr val="000000"/>
                </a:solidFill>
              </a:rPr>
              <a:t> f</a:t>
            </a:r>
            <a:r>
              <a:rPr lang="zh-CN" altLang="en-US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)| &gt; 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/>
              <a:t>”换成“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) &gt; 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/>
              <a:t>”；</a:t>
            </a:r>
          </a:p>
          <a:p>
            <a:pPr marL="566738" indent="-457200" eaLnBrk="1" hangingPunct="1">
              <a:buSzTx/>
              <a:buFont typeface="Wingdings 3" pitchFamily="18" charset="2"/>
              <a:buChar char="}"/>
            </a:pPr>
            <a:r>
              <a:rPr lang="zh-CN" altLang="en-US" smtClean="0">
                <a:solidFill>
                  <a:srgbClr val="FF0000"/>
                </a:solidFill>
              </a:rPr>
              <a:t>负无穷大</a:t>
            </a:r>
            <a:r>
              <a:rPr lang="zh-CN" altLang="en-US" smtClean="0"/>
              <a:t>    把“</a:t>
            </a:r>
            <a:r>
              <a:rPr lang="en-US" altLang="zh-CN" smtClean="0">
                <a:solidFill>
                  <a:srgbClr val="000000"/>
                </a:solidFill>
              </a:rPr>
              <a:t>|</a:t>
            </a:r>
            <a:r>
              <a:rPr lang="en-US" altLang="zh-CN" i="1" smtClean="0">
                <a:solidFill>
                  <a:srgbClr val="000000"/>
                </a:solidFill>
              </a:rPr>
              <a:t> f</a:t>
            </a:r>
            <a:r>
              <a:rPr lang="zh-CN" altLang="en-US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)| &gt; 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/>
              <a:t>”换成“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zh-CN" altLang="en-US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) &lt; </a:t>
            </a:r>
            <a:r>
              <a:rPr lang="en-US" altLang="zh-CN" smtClean="0"/>
              <a:t>−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/>
              <a:t>”．</a:t>
            </a:r>
            <a:endParaRPr lang="en-US" altLang="zh-CN" smtClean="0"/>
          </a:p>
          <a:p>
            <a:pPr marL="566738" indent="-457200" eaLnBrk="1" hangingPunct="1">
              <a:buSzTx/>
              <a:buFont typeface="Wingdings 3" pitchFamily="18" charset="2"/>
              <a:buChar char="}"/>
            </a:pPr>
            <a:r>
              <a:rPr lang="zh-CN" altLang="en-US" smtClean="0"/>
              <a:t>无穷大不是数，不可与很大的数混为一谈．</a:t>
            </a:r>
            <a:endParaRPr lang="en-US" altLang="zh-CN" smtClean="0"/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590550" y="2446338"/>
          <a:ext cx="1747838" cy="558800"/>
        </p:xfrm>
        <a:graphic>
          <a:graphicData uri="http://schemas.openxmlformats.org/presentationml/2006/ole">
            <p:oleObj spid="_x0000_s5122" name="Equation" r:id="rId5" imgW="876240" imgH="27936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77850" y="3344863"/>
          <a:ext cx="1798638" cy="584200"/>
        </p:xfrm>
        <a:graphic>
          <a:graphicData uri="http://schemas.openxmlformats.org/presentationml/2006/ole">
            <p:oleObj spid="_x0000_s5123" name="Equation" r:id="rId6" imgW="901440" imgH="291960" progId="Equation.DSMT4">
              <p:embed/>
            </p:oleObj>
          </a:graphicData>
        </a:graphic>
      </p:graphicFrame>
      <p:sp>
        <p:nvSpPr>
          <p:cNvPr id="25" name="Rectangle 70"/>
          <p:cNvSpPr>
            <a:spLocks noChangeArrowheads="1"/>
          </p:cNvSpPr>
          <p:nvPr/>
        </p:nvSpPr>
        <p:spPr bwMode="auto">
          <a:xfrm>
            <a:off x="3992563" y="2838450"/>
            <a:ext cx="221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| &gt;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26" name="Rectangle 71"/>
          <p:cNvSpPr>
            <a:spLocks noChangeArrowheads="1"/>
          </p:cNvSpPr>
          <p:nvPr/>
        </p:nvSpPr>
        <p:spPr bwMode="auto">
          <a:xfrm>
            <a:off x="6045200" y="2838450"/>
            <a:ext cx="1982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)| &gt;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31" name="Object 79"/>
          <p:cNvGraphicFramePr>
            <a:graphicFrameLocks noChangeAspect="1"/>
          </p:cNvGraphicFramePr>
          <p:nvPr/>
        </p:nvGraphicFramePr>
        <p:xfrm>
          <a:off x="1763713" y="2906713"/>
          <a:ext cx="1143000" cy="355600"/>
        </p:xfrm>
        <a:graphic>
          <a:graphicData uri="http://schemas.openxmlformats.org/presentationml/2006/ole">
            <p:oleObj spid="_x0000_s5124" name="Equation" r:id="rId7" imgW="571320" imgH="177480" progId="Equation.DSMT4">
              <p:embed/>
            </p:oleObj>
          </a:graphicData>
        </a:graphic>
      </p:graphicFrame>
      <p:graphicFrame>
        <p:nvGraphicFramePr>
          <p:cNvPr id="3136" name="Object 80"/>
          <p:cNvGraphicFramePr>
            <a:graphicFrameLocks noChangeAspect="1"/>
          </p:cNvGraphicFramePr>
          <p:nvPr/>
        </p:nvGraphicFramePr>
        <p:xfrm>
          <a:off x="2970213" y="2906713"/>
          <a:ext cx="1041400" cy="355600"/>
        </p:xfrm>
        <a:graphic>
          <a:graphicData uri="http://schemas.openxmlformats.org/presentationml/2006/ole">
            <p:oleObj spid="_x0000_s5125" name="Equation" r:id="rId8" imgW="520560" imgH="177480" progId="Equation.DSMT4">
              <p:embed/>
            </p:oleObj>
          </a:graphicData>
        </a:graphic>
      </p:graphicFrame>
      <p:sp>
        <p:nvSpPr>
          <p:cNvPr id="3" name="Rectangle 70"/>
          <p:cNvSpPr>
            <a:spLocks noChangeArrowheads="1"/>
          </p:cNvSpPr>
          <p:nvPr/>
        </p:nvSpPr>
        <p:spPr bwMode="auto">
          <a:xfrm>
            <a:off x="3992563" y="3721100"/>
            <a:ext cx="323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&lt;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| &lt; </a:t>
            </a:r>
            <a:r>
              <a:rPr lang="en-US" altLang="zh-CN" sz="2400" b="1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rPr>
              <a:t>d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7053263" y="3721100"/>
            <a:ext cx="1982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)| &gt;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1763713" y="3789363"/>
          <a:ext cx="1143000" cy="355600"/>
        </p:xfrm>
        <a:graphic>
          <a:graphicData uri="http://schemas.openxmlformats.org/presentationml/2006/ole">
            <p:oleObj spid="_x0000_s5126" name="Equation" r:id="rId9" imgW="571320" imgH="177480" progId="Equation.DSMT4">
              <p:embed/>
            </p:oleObj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2995613" y="3789363"/>
          <a:ext cx="990600" cy="355600"/>
        </p:xfrm>
        <a:graphic>
          <a:graphicData uri="http://schemas.openxmlformats.org/presentationml/2006/ole">
            <p:oleObj spid="_x0000_s5127" name="Equation" r:id="rId10" imgW="495000" imgH="177480" progId="Equation.DSMT4">
              <p:embed/>
            </p:oleObj>
          </a:graphicData>
        </a:graphic>
      </p:graphicFrame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084888" y="2852738"/>
            <a:ext cx="1439862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7092950" y="3732213"/>
            <a:ext cx="1439863" cy="457200"/>
          </a:xfrm>
          <a:prstGeom prst="rect">
            <a:avLst/>
          </a:prstGeom>
          <a:noFill/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auto">
          <a:xfrm>
            <a:off x="4592638" y="293688"/>
            <a:ext cx="4094162" cy="1092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无穷大一定是无界变量；</a:t>
            </a:r>
          </a:p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无界变量一定是无穷大吗？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0" dur="500"/>
                                        <p:tgtEl>
                                          <p:spTgt spid="72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72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2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2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0" dur="500"/>
                                        <p:tgtEl>
                                          <p:spTgt spid="72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5" dur="500"/>
                                        <p:tgtEl>
                                          <p:spTgt spid="72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72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" grpId="0"/>
      <p:bldP spid="4" grpId="0"/>
      <p:bldP spid="72722" grpId="0" animBg="1"/>
      <p:bldP spid="72723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证明                        ．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当</a:t>
            </a:r>
            <a:r>
              <a:rPr lang="zh-CN" altLang="en-US" smtClean="0">
                <a:solidFill>
                  <a:srgbClr val="0000FF"/>
                </a:solidFill>
              </a:rPr>
              <a:t>            </a:t>
            </a:r>
            <a:r>
              <a:rPr lang="zh-CN" altLang="en-US" smtClean="0"/>
              <a:t>时，</a:t>
            </a:r>
            <a:r>
              <a:rPr lang="en-US" altLang="zh-CN" i="1" smtClean="0"/>
              <a:t>             </a:t>
            </a:r>
            <a:r>
              <a:rPr lang="zh-CN" altLang="en-US" i="1" smtClean="0"/>
              <a:t>               </a:t>
            </a:r>
            <a:r>
              <a:rPr lang="zh-CN" altLang="en-US" smtClean="0"/>
              <a:t>无界，但不是无穷大．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6151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924050" y="1365250"/>
          <a:ext cx="1727200" cy="812800"/>
        </p:xfrm>
        <a:graphic>
          <a:graphicData uri="http://schemas.openxmlformats.org/presentationml/2006/ole">
            <p:oleObj spid="_x0000_s6146" name="Equation" r:id="rId3" imgW="863280" imgH="40608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162300" y="3949700"/>
          <a:ext cx="1981200" cy="812800"/>
        </p:xfrm>
        <a:graphic>
          <a:graphicData uri="http://schemas.openxmlformats.org/presentationml/2006/ole">
            <p:oleObj spid="_x0000_s6147" name="Equation" r:id="rId4" imgW="990360" imgH="40608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584325" y="4198938"/>
          <a:ext cx="862013" cy="355600"/>
        </p:xfrm>
        <a:graphic>
          <a:graphicData uri="http://schemas.openxmlformats.org/presentationml/2006/ole">
            <p:oleObj spid="_x0000_s6148" name="Equation" r:id="rId5" imgW="431640" imgH="17748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397000" y="2428875"/>
          <a:ext cx="2660650" cy="990600"/>
        </p:xfrm>
        <a:graphic>
          <a:graphicData uri="http://schemas.openxmlformats.org/presentationml/2006/ole">
            <p:oleObj spid="_x0000_s6149" name="Equation" r:id="rId6" imgW="1333440" imgH="495000" progId="Equation.DSMT4">
              <p:embed/>
            </p:oleObj>
          </a:graphicData>
        </a:graphic>
      </p:graphicFrame>
      <p:sp>
        <p:nvSpPr>
          <p:cNvPr id="8" name="Rectangle 70"/>
          <p:cNvSpPr>
            <a:spLocks noChangeArrowheads="1"/>
          </p:cNvSpPr>
          <p:nvPr/>
        </p:nvSpPr>
        <p:spPr bwMode="auto">
          <a:xfrm>
            <a:off x="4040188" y="3000375"/>
            <a:ext cx="3235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0 &lt;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−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| &lt; </a:t>
            </a:r>
            <a:r>
              <a:rPr lang="en-US" altLang="zh-CN" sz="2400" b="1" i="1">
                <a:latin typeface="Symbol" pitchFamily="18" charset="2"/>
                <a:cs typeface="Times New Roman" pitchFamily="18" charset="0"/>
              </a:rPr>
              <a:t>d 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时，</a:t>
            </a:r>
          </a:p>
        </p:txBody>
      </p:sp>
      <p:sp>
        <p:nvSpPr>
          <p:cNvPr id="9" name="Rectangle 71"/>
          <p:cNvSpPr>
            <a:spLocks noChangeArrowheads="1"/>
          </p:cNvSpPr>
          <p:nvPr/>
        </p:nvSpPr>
        <p:spPr bwMode="auto">
          <a:xfrm>
            <a:off x="7100888" y="3000375"/>
            <a:ext cx="1847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)| &gt;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 sz="2400" b="1" i="1">
              <a:solidFill>
                <a:srgbClr val="000000"/>
              </a:solidFill>
              <a:latin typeface="Symbol" pitchFamily="18" charset="2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7313" y="2705100"/>
            <a:ext cx="60436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9" name="标题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函数                        的图形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639888" y="244475"/>
          <a:ext cx="2962275" cy="1216025"/>
        </p:xfrm>
        <a:graphic>
          <a:graphicData uri="http://schemas.openxmlformats.org/presentationml/2006/ole">
            <p:oleObj spid="_x0000_s7170" name="Equation" r:id="rId5" imgW="990360" imgH="406080" progId="Equation.DSMT4">
              <p:embed/>
            </p:oleObj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357313" y="4940300"/>
            <a:ext cx="5688012" cy="1512888"/>
            <a:chOff x="975" y="2432"/>
            <a:chExt cx="3583" cy="953"/>
          </a:xfrm>
        </p:grpSpPr>
        <p:sp>
          <p:nvSpPr>
            <p:cNvPr id="7187" name="Line 7"/>
            <p:cNvSpPr>
              <a:spLocks noChangeShapeType="1"/>
            </p:cNvSpPr>
            <p:nvPr/>
          </p:nvSpPr>
          <p:spPr bwMode="auto">
            <a:xfrm>
              <a:off x="975" y="2634"/>
              <a:ext cx="358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8"/>
            <p:cNvSpPr>
              <a:spLocks noChangeShapeType="1"/>
            </p:cNvSpPr>
            <p:nvPr/>
          </p:nvSpPr>
          <p:spPr bwMode="auto">
            <a:xfrm>
              <a:off x="975" y="3203"/>
              <a:ext cx="358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2880" y="2432"/>
            <a:ext cx="193" cy="157"/>
          </p:xfrm>
          <a:graphic>
            <a:graphicData uri="http://schemas.openxmlformats.org/presentationml/2006/ole">
              <p:oleObj spid="_x0000_s7176" name="Equation" r:id="rId6" imgW="203040" imgH="164880" progId="Equation.DSMT4">
                <p:embed/>
              </p:oleObj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2832" y="3228"/>
            <a:ext cx="290" cy="157"/>
          </p:xfrm>
          <a:graphic>
            <a:graphicData uri="http://schemas.openxmlformats.org/presentationml/2006/ole">
              <p:oleObj spid="_x0000_s7177" name="Equation" r:id="rId7" imgW="304560" imgH="164880" progId="Equation.DSMT4">
                <p:embed/>
              </p:oleObj>
            </a:graphicData>
          </a:graphic>
        </p:graphicFrame>
      </p:grpSp>
      <p:sp>
        <p:nvSpPr>
          <p:cNvPr id="10253" name="Rectangle 1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→ 0 </a:t>
            </a:r>
            <a:r>
              <a:rPr lang="zh-CN" altLang="en-US" smtClean="0"/>
              <a:t>时，振幅越来越大，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无界；</a:t>
            </a:r>
          </a:p>
          <a:p>
            <a:r>
              <a:rPr lang="zh-CN" altLang="en-US" smtClean="0"/>
              <a:t>振动频率越来越快且函数图形与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轴有无穷多个交点，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从而当 </a:t>
            </a:r>
            <a:r>
              <a:rPr lang="en-US" altLang="zh-CN" i="1" smtClean="0"/>
              <a:t>x</a:t>
            </a:r>
            <a:r>
              <a:rPr lang="en-US" altLang="zh-CN" smtClean="0"/>
              <a:t> → 0 </a:t>
            </a:r>
            <a:r>
              <a:rPr lang="zh-CN" altLang="en-US" smtClean="0"/>
              <a:t>时，</a:t>
            </a:r>
            <a:r>
              <a:rPr lang="en-US" altLang="zh-CN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不是无穷大．</a:t>
            </a:r>
            <a:endParaRPr lang="en-US" altLang="zh-CN" smtClean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95275" y="2928938"/>
          <a:ext cx="2800350" cy="896937"/>
        </p:xfrm>
        <a:graphic>
          <a:graphicData uri="http://schemas.openxmlformats.org/presentationml/2006/ole">
            <p:oleObj spid="_x0000_s7171" name="Equation" r:id="rId8" imgW="1866600" imgH="59688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95275" y="3805238"/>
          <a:ext cx="3278188" cy="608012"/>
        </p:xfrm>
        <a:graphic>
          <a:graphicData uri="http://schemas.openxmlformats.org/presentationml/2006/ole">
            <p:oleObj spid="_x0000_s7172" name="Equation" r:id="rId9" imgW="2197080" imgH="406080" progId="Equation.DSMT4">
              <p:embed/>
            </p:oleObj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276725" y="2928938"/>
          <a:ext cx="2419350" cy="611187"/>
        </p:xfrm>
        <a:graphic>
          <a:graphicData uri="http://schemas.openxmlformats.org/presentationml/2006/ole">
            <p:oleObj spid="_x0000_s7173" name="Equation" r:id="rId10" imgW="1612800" imgH="406080" progId="Equation.DSMT4">
              <p:embed/>
            </p:oleObj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4286250" y="3786188"/>
          <a:ext cx="1893888" cy="361950"/>
        </p:xfrm>
        <a:graphic>
          <a:graphicData uri="http://schemas.openxmlformats.org/presentationml/2006/ole">
            <p:oleObj spid="_x0000_s7174" name="Equation" r:id="rId11" imgW="1269720" imgH="24120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5275" y="4392613"/>
            <a:ext cx="37242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满足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| ≤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的正数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不存在，</a:t>
            </a:r>
            <a:endParaRPr lang="en-US" altLang="zh-CN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→ 0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时，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无界．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4286250" y="4392613"/>
            <a:ext cx="50403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“                                                                       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不成立！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072188" y="3773488"/>
            <a:ext cx="8826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，使得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500563" y="4306888"/>
            <a:ext cx="4500562" cy="500062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&gt; 0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，</a:t>
            </a:r>
            <a:r>
              <a:rPr lang="en-US" altLang="zh-CN" b="1" i="1" dirty="0">
                <a:solidFill>
                  <a:srgbClr val="FF0000"/>
                </a:solidFill>
                <a:latin typeface="Symbol" pitchFamily="18" charset="2"/>
                <a:cs typeface="Times New Roman" pitchFamily="18" charset="0"/>
                <a:sym typeface="Symbol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&gt; 0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                     ，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| 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cs typeface="Times New Roman"/>
              </a:rPr>
              <a:t>&gt; </a:t>
            </a:r>
            <a:r>
              <a:rPr lang="en-US" altLang="zh-CN" b="1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lang="zh-CN" altLang="en-US" dirty="0"/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6315075" y="4265613"/>
          <a:ext cx="1257300" cy="457200"/>
        </p:xfrm>
        <a:graphic>
          <a:graphicData uri="http://schemas.openxmlformats.org/presentationml/2006/ole">
            <p:oleObj spid="_x0000_s7175" name="Equation" r:id="rId12" imgW="838080" imgH="304560" progId="Equation.DSMT4">
              <p:embed/>
            </p:oleObj>
          </a:graphicData>
        </a:graphic>
      </p:graphicFrame>
      <p:sp>
        <p:nvSpPr>
          <p:cNvPr id="22" name="AutoShape 54"/>
          <p:cNvSpPr>
            <a:spLocks noChangeArrowheads="1"/>
          </p:cNvSpPr>
          <p:nvPr/>
        </p:nvSpPr>
        <p:spPr bwMode="auto">
          <a:xfrm>
            <a:off x="4600575" y="5514975"/>
            <a:ext cx="4086225" cy="10826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无穷大一定是无界变量；</a:t>
            </a:r>
          </a:p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无界变量不一定是无穷大．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当</a:t>
            </a:r>
            <a:r>
              <a:rPr lang="zh-CN" altLang="en-US" smtClean="0">
                <a:solidFill>
                  <a:srgbClr val="0000FF"/>
                </a:solidFill>
              </a:rPr>
              <a:t>            </a:t>
            </a:r>
            <a:r>
              <a:rPr lang="zh-CN" altLang="en-US" smtClean="0"/>
              <a:t>时，</a:t>
            </a:r>
            <a:r>
              <a:rPr lang="en-US" altLang="zh-CN" i="1" smtClean="0"/>
              <a:t>             </a:t>
            </a:r>
            <a:r>
              <a:rPr lang="zh-CN" altLang="en-US" i="1" smtClean="0"/>
              <a:t>               </a:t>
            </a:r>
            <a:r>
              <a:rPr lang="zh-CN" altLang="en-US" smtClean="0"/>
              <a:t>无界，但不是无穷大．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任意给定正数 </a:t>
            </a:r>
            <a:r>
              <a:rPr lang="en-US" altLang="zh-CN" i="1" smtClean="0"/>
              <a:t>M</a:t>
            </a:r>
            <a:r>
              <a:rPr lang="zh-CN" altLang="en-US" smtClean="0"/>
              <a:t>，取            的两个子数列：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(1) 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 algn="ctr"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zh-CN" altLang="en-US" smtClean="0"/>
              <a:t>充分大时，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(2)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                              对任意的自然数 </a:t>
            </a:r>
            <a:r>
              <a:rPr lang="en-US" altLang="zh-CN" i="1" smtClean="0"/>
              <a:t>k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566738" indent="-457200" algn="ctr"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无界，但不是无穷大．</a:t>
            </a:r>
            <a:endParaRPr lang="en-US" altLang="zh-CN" smtClean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7578725" y="2932113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无界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/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162300" y="93663"/>
          <a:ext cx="1981200" cy="812800"/>
        </p:xfrm>
        <a:graphic>
          <a:graphicData uri="http://schemas.openxmlformats.org/presentationml/2006/ole">
            <p:oleObj spid="_x0000_s8194" name="Equation" r:id="rId4" imgW="990360" imgH="406080" progId="Equation.DSMT4">
              <p:embed/>
            </p:oleObj>
          </a:graphicData>
        </a:graphic>
      </p:graphicFrame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584325" y="357188"/>
          <a:ext cx="862013" cy="355600"/>
        </p:xfrm>
        <a:graphic>
          <a:graphicData uri="http://schemas.openxmlformats.org/presentationml/2006/ole">
            <p:oleObj spid="_x0000_s8195" name="Equation" r:id="rId5" imgW="431640" imgH="177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071938" y="1233488"/>
          <a:ext cx="862012" cy="355600"/>
        </p:xfrm>
        <a:graphic>
          <a:graphicData uri="http://schemas.openxmlformats.org/presentationml/2006/ole">
            <p:oleObj spid="_x0000_s8196" name="Equation" r:id="rId6" imgW="431640" imgH="177480" progId="Equation.DSMT4">
              <p:embed/>
            </p:oleObj>
          </a:graphicData>
        </a:graphic>
      </p:graphicFrame>
      <p:graphicFrame>
        <p:nvGraphicFramePr>
          <p:cNvPr id="83977" name="Object 5"/>
          <p:cNvGraphicFramePr>
            <a:graphicFrameLocks noChangeAspect="1"/>
          </p:cNvGraphicFramePr>
          <p:nvPr/>
        </p:nvGraphicFramePr>
        <p:xfrm>
          <a:off x="1016000" y="1893888"/>
          <a:ext cx="3348038" cy="812800"/>
        </p:xfrm>
        <a:graphic>
          <a:graphicData uri="http://schemas.openxmlformats.org/presentationml/2006/ole">
            <p:oleObj spid="_x0000_s8197" name="Equation" r:id="rId7" imgW="1676160" imgH="406080" progId="Equation.DSMT4">
              <p:embed/>
            </p:oleObj>
          </a:graphicData>
        </a:graphic>
      </p:graphicFrame>
      <p:graphicFrame>
        <p:nvGraphicFramePr>
          <p:cNvPr id="83978" name="Object 6"/>
          <p:cNvGraphicFramePr>
            <a:graphicFrameLocks noChangeAspect="1"/>
          </p:cNvGraphicFramePr>
          <p:nvPr/>
        </p:nvGraphicFramePr>
        <p:xfrm>
          <a:off x="1016000" y="3638550"/>
          <a:ext cx="2511425" cy="812800"/>
        </p:xfrm>
        <a:graphic>
          <a:graphicData uri="http://schemas.openxmlformats.org/presentationml/2006/ole">
            <p:oleObj spid="_x0000_s8198" name="Equation" r:id="rId8" imgW="1257120" imgH="406080" progId="Equation.DSMT4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4491038" y="2084388"/>
          <a:ext cx="2282825" cy="457200"/>
        </p:xfrm>
        <a:graphic>
          <a:graphicData uri="http://schemas.openxmlformats.org/presentationml/2006/ole">
            <p:oleObj spid="_x0000_s8199" name="Equation" r:id="rId9" imgW="1143000" imgH="228600" progId="Equation.DSMT4">
              <p:embed/>
            </p:oleObj>
          </a:graphicData>
        </a:graphic>
      </p:graphicFrame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4491038" y="3836988"/>
          <a:ext cx="2282825" cy="457200"/>
        </p:xfrm>
        <a:graphic>
          <a:graphicData uri="http://schemas.openxmlformats.org/presentationml/2006/ole">
            <p:oleObj spid="_x0000_s8200" name="Equation" r:id="rId10" imgW="1143000" imgH="22860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98488" y="2955925"/>
          <a:ext cx="2616200" cy="457200"/>
        </p:xfrm>
        <a:graphic>
          <a:graphicData uri="http://schemas.openxmlformats.org/presentationml/2006/ole">
            <p:oleObj spid="_x0000_s8201" name="Equation" r:id="rId11" imgW="1307880" imgH="22860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5791200" y="2930525"/>
          <a:ext cx="1676400" cy="508000"/>
        </p:xfrm>
        <a:graphic>
          <a:graphicData uri="http://schemas.openxmlformats.org/presentationml/2006/ole">
            <p:oleObj spid="_x0000_s8202" name="Equation" r:id="rId12" imgW="838080" imgH="253800" progId="Equation.DSMT4">
              <p:embed/>
            </p:oleObj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/>
        </p:nvGraphicFramePr>
        <p:xfrm>
          <a:off x="598488" y="4732338"/>
          <a:ext cx="1422400" cy="457200"/>
        </p:xfrm>
        <a:graphic>
          <a:graphicData uri="http://schemas.openxmlformats.org/presentationml/2006/ole">
            <p:oleObj spid="_x0000_s8203" name="Equation" r:id="rId13" imgW="711000" imgH="228600" progId="Equation.DSMT4">
              <p:embed/>
            </p:oleObj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/>
        </p:nvGraphicFramePr>
        <p:xfrm>
          <a:off x="5791200" y="4706938"/>
          <a:ext cx="1676400" cy="508000"/>
        </p:xfrm>
        <a:graphic>
          <a:graphicData uri="http://schemas.openxmlformats.org/presentationml/2006/ole">
            <p:oleObj spid="_x0000_s8204" name="Equation" r:id="rId14" imgW="838080" imgH="25380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578725" y="4708525"/>
            <a:ext cx="110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有界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．</a:t>
            </a:r>
            <a:endParaRPr lang="zh-CN" altLang="en-US"/>
          </a:p>
        </p:txBody>
      </p:sp>
      <p:sp>
        <p:nvSpPr>
          <p:cNvPr id="22" name="AutoShape 54"/>
          <p:cNvSpPr>
            <a:spLocks noChangeArrowheads="1"/>
          </p:cNvSpPr>
          <p:nvPr/>
        </p:nvSpPr>
        <p:spPr bwMode="auto">
          <a:xfrm>
            <a:off x="4600575" y="5514975"/>
            <a:ext cx="4086225" cy="10826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无穷大一定是无界变量；</a:t>
            </a:r>
          </a:p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无界变量不一定是无穷大．</a:t>
            </a:r>
            <a:endParaRPr lang="zh-CN" altLang="en-US" sz="24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457200" y="1824038"/>
            <a:ext cx="8229600" cy="17287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457200" y="3554413"/>
            <a:ext cx="8229600" cy="17303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3487738" y="2597150"/>
          <a:ext cx="1168400" cy="355600"/>
        </p:xfrm>
        <a:graphic>
          <a:graphicData uri="http://schemas.openxmlformats.org/presentationml/2006/ole">
            <p:oleObj spid="_x0000_s8205" name="Equation" r:id="rId15" imgW="583920" imgH="1774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2" grpId="0" animBg="1"/>
      <p:bldP spid="23" grpId="0" animBg="1"/>
      <p:bldP spid="2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2354</TotalTime>
  <Words>943</Words>
  <Application>Microsoft Office PowerPoint</Application>
  <PresentationFormat>全屏显示(4:3)</PresentationFormat>
  <Paragraphs>139</Paragraphs>
  <Slides>15</Slides>
  <Notes>10</Notes>
  <HiddenSlides>2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宋体</vt:lpstr>
      <vt:lpstr>Lucida Sans Unicode</vt:lpstr>
      <vt:lpstr>黑体</vt:lpstr>
      <vt:lpstr>Symbol</vt:lpstr>
      <vt:lpstr>聚合</vt:lpstr>
      <vt:lpstr>MathType 5.0 Equation</vt:lpstr>
      <vt:lpstr>MathType 6.0 Equation</vt:lpstr>
      <vt:lpstr>第一章    函数与极限</vt:lpstr>
      <vt:lpstr>无穷小的概念</vt:lpstr>
      <vt:lpstr>无穷小与函数极限的关系</vt:lpstr>
      <vt:lpstr>无穷小与函数极限的关系</vt:lpstr>
      <vt:lpstr>无穷小与函数极限的关系</vt:lpstr>
      <vt:lpstr>无穷大的概念</vt:lpstr>
      <vt:lpstr>例子</vt:lpstr>
      <vt:lpstr>函数                        的图形</vt:lpstr>
      <vt:lpstr>幻灯片 9</vt:lpstr>
      <vt:lpstr>无穷小与无穷大的关系</vt:lpstr>
      <vt:lpstr>无穷小与无穷大的关系</vt:lpstr>
      <vt:lpstr>无穷小与无穷大的关系</vt:lpstr>
      <vt:lpstr>无穷小与无穷大的关系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189</cp:revision>
  <dcterms:created xsi:type="dcterms:W3CDTF">2010-09-04T05:21:04Z</dcterms:created>
  <dcterms:modified xsi:type="dcterms:W3CDTF">2022-10-13T04:00:57Z</dcterms:modified>
</cp:coreProperties>
</file>