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23" r:id="rId2"/>
    <p:sldId id="257" r:id="rId3"/>
    <p:sldId id="302" r:id="rId4"/>
    <p:sldId id="325" r:id="rId5"/>
    <p:sldId id="304" r:id="rId6"/>
    <p:sldId id="305" r:id="rId7"/>
    <p:sldId id="306" r:id="rId8"/>
    <p:sldId id="309" r:id="rId9"/>
    <p:sldId id="345" r:id="rId10"/>
    <p:sldId id="327" r:id="rId11"/>
    <p:sldId id="351" r:id="rId12"/>
    <p:sldId id="353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50" r:id="rId23"/>
    <p:sldId id="338" r:id="rId24"/>
    <p:sldId id="340" r:id="rId25"/>
    <p:sldId id="341" r:id="rId26"/>
    <p:sldId id="347" r:id="rId27"/>
    <p:sldId id="342" r:id="rId28"/>
    <p:sldId id="348" r:id="rId29"/>
    <p:sldId id="349" r:id="rId30"/>
    <p:sldId id="343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楷体_GB2312"/>
        <a:cs typeface="楷体_GB231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CC66"/>
    <a:srgbClr val="FFFF66"/>
    <a:srgbClr val="33CC33"/>
    <a:srgbClr val="00CC66"/>
    <a:srgbClr val="6699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8" autoAdjust="0"/>
  </p:normalViewPr>
  <p:slideViewPr>
    <p:cSldViewPr>
      <p:cViewPr varScale="1">
        <p:scale>
          <a:sx n="64" d="100"/>
          <a:sy n="64" d="100"/>
        </p:scale>
        <p:origin x="-78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4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image" Target="../media/image28.wmf"/><Relationship Id="rId18" Type="http://schemas.openxmlformats.org/officeDocument/2006/relationships/image" Target="../media/image3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image" Target="../media/image32.wmf"/><Relationship Id="rId2" Type="http://schemas.openxmlformats.org/officeDocument/2006/relationships/image" Target="../media/image17.wmf"/><Relationship Id="rId16" Type="http://schemas.openxmlformats.org/officeDocument/2006/relationships/image" Target="../media/image31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5" Type="http://schemas.openxmlformats.org/officeDocument/2006/relationships/image" Target="../media/image3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Relationship Id="rId1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8.wmf"/><Relationship Id="rId5" Type="http://schemas.openxmlformats.org/officeDocument/2006/relationships/image" Target="../media/image44.wmf"/><Relationship Id="rId10" Type="http://schemas.openxmlformats.org/officeDocument/2006/relationships/image" Target="../media/image52.wmf"/><Relationship Id="rId4" Type="http://schemas.openxmlformats.org/officeDocument/2006/relationships/image" Target="../media/image43.wmf"/><Relationship Id="rId9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616B6E36-FE64-4678-AECA-DA9BBB296211}" type="datetimeFigureOut">
              <a:rPr lang="zh-CN" altLang="en-US"/>
              <a:pPr>
                <a:defRPr/>
              </a:pPr>
              <a:t>2021/10/8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520CD5C3-046F-42DE-BD31-BC3495ACC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5B91EF-C559-4E37-9640-5AA9C87F66AE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2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先由极限的定义进行推导，再给出定理的结论。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99306D-0B54-4DA6-A912-08CB9F8EC613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10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34374D4-4B9B-440C-9973-51E8ABFC6861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13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7ECCD7-2F2C-470F-9AE8-72F545C14510}" type="slidenum">
              <a:rPr lang="zh-CN" altLang="en-US" smtClean="0">
                <a:latin typeface="Arial" pitchFamily="34" charset="0"/>
                <a:ea typeface="楷体_GB2312"/>
                <a:cs typeface="楷体_GB2312"/>
              </a:rPr>
              <a:pPr/>
              <a:t>14</a:t>
            </a:fld>
            <a:endParaRPr lang="en-US" altLang="zh-CN" smtClean="0">
              <a:latin typeface="Arial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12DB670-94E6-4BF7-B8E7-E91111FC8520}" type="datetimeFigureOut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1A81645-3AEF-4EDA-B7E0-0585F4EC2A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E781B-A37A-4E2D-B690-3DB37A085C58}" type="datetimeFigureOut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CDE66-2C7C-438B-9F12-98B2CB1B57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DD1DC0-EEAA-4089-AD3A-94B5F4EE5350}" type="datetimeFigureOut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C028E3F-C085-44B4-9909-50C4EB7CCA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C5EDE-5C8F-4C56-8B5C-43AD4E12E899}" type="datetimeFigureOut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B6C88-40D6-4F9E-9555-E809D89582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CE09D-35E6-4BEB-BF22-6ACFA78E45BA}" type="datetimeFigureOut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A78D8-BB25-4FC4-BE49-BC419B5134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DDBE0-2918-4140-95C4-5A9AFE1FAE25}" type="datetimeFigureOut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130AC-4A35-4F25-BBA6-F51EFAC639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E2209-AC6F-41A1-AF53-630B79D1AF3B}" type="datetimeFigureOut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7388BA-E3FB-4D0F-BA5D-4D80ADA1D8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7E110-ED0F-4C70-BEBB-C9DF10385A3C}" type="datetimeFigureOut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F791C0-437A-4D49-AE7C-F295C57261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560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19F4387A-6F7D-47E5-BE01-29269E24CE5A}" type="datetimeFigureOut">
              <a:rPr lang="zh-CN" altLang="en-US"/>
              <a:pPr>
                <a:defRPr/>
              </a:pPr>
              <a:t>2021/10/8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6F3769D7-E9BA-469A-AE21-29D9594D24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2" r:id="rId2"/>
    <p:sldLayoutId id="2147484089" r:id="rId3"/>
    <p:sldLayoutId id="2147484083" r:id="rId4"/>
    <p:sldLayoutId id="2147484084" r:id="rId5"/>
    <p:sldLayoutId id="2147484085" r:id="rId6"/>
    <p:sldLayoutId id="2147484086" r:id="rId7"/>
    <p:sldLayoutId id="2147484087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8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8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Relationship Id="rId9" Type="http://schemas.openxmlformats.org/officeDocument/2006/relationships/oleObject" Target="../embeddings/oleObject9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0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1.bin"/><Relationship Id="rId5" Type="http://schemas.openxmlformats.org/officeDocument/2006/relationships/oleObject" Target="../embeddings/oleObject110.bin"/><Relationship Id="rId4" Type="http://schemas.openxmlformats.org/officeDocument/2006/relationships/oleObject" Target="../embeddings/oleObject10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oleObject" Target="../embeddings/oleObject122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116.bin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5.bin"/><Relationship Id="rId11" Type="http://schemas.openxmlformats.org/officeDocument/2006/relationships/oleObject" Target="../embeddings/oleObject120.bin"/><Relationship Id="rId5" Type="http://schemas.openxmlformats.org/officeDocument/2006/relationships/oleObject" Target="../embeddings/oleObject114.bin"/><Relationship Id="rId10" Type="http://schemas.openxmlformats.org/officeDocument/2006/relationships/oleObject" Target="../embeddings/oleObject119.bin"/><Relationship Id="rId4" Type="http://schemas.openxmlformats.org/officeDocument/2006/relationships/audio" Target="../media/audio5.wav"/><Relationship Id="rId9" Type="http://schemas.openxmlformats.org/officeDocument/2006/relationships/oleObject" Target="../embeddings/oleObject1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6.bin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3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33.bin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2.bin"/><Relationship Id="rId10" Type="http://schemas.openxmlformats.org/officeDocument/2006/relationships/oleObject" Target="../embeddings/oleObject137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3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0" Type="http://schemas.openxmlformats.org/officeDocument/2006/relationships/oleObject" Target="../embeddings/oleObject144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4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9.bin"/><Relationship Id="rId39" Type="http://schemas.openxmlformats.org/officeDocument/2006/relationships/oleObject" Target="../embeddings/oleObject52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34.bin"/><Relationship Id="rId34" Type="http://schemas.openxmlformats.org/officeDocument/2006/relationships/oleObject" Target="../embeddings/oleObject47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6.bin"/><Relationship Id="rId38" Type="http://schemas.openxmlformats.org/officeDocument/2006/relationships/oleObject" Target="../embeddings/oleObject51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3.bin"/><Relationship Id="rId29" Type="http://schemas.openxmlformats.org/officeDocument/2006/relationships/oleObject" Target="../embeddings/oleObject42.bin"/><Relationship Id="rId41" Type="http://schemas.openxmlformats.org/officeDocument/2006/relationships/oleObject" Target="../embeddings/oleObject54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5.bin"/><Relationship Id="rId37" Type="http://schemas.openxmlformats.org/officeDocument/2006/relationships/oleObject" Target="../embeddings/oleObject50.bin"/><Relationship Id="rId40" Type="http://schemas.openxmlformats.org/officeDocument/2006/relationships/oleObject" Target="../embeddings/oleObject53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6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9.bin"/><Relationship Id="rId10" Type="http://schemas.openxmlformats.org/officeDocument/2006/relationships/oleObject" Target="../embeddings/oleObject23.bin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44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5.bin"/><Relationship Id="rId27" Type="http://schemas.openxmlformats.org/officeDocument/2006/relationships/oleObject" Target="../embeddings/oleObject40.bin"/><Relationship Id="rId30" Type="http://schemas.openxmlformats.org/officeDocument/2006/relationships/oleObject" Target="../embeddings/oleObject43.bin"/><Relationship Id="rId35" Type="http://schemas.openxmlformats.org/officeDocument/2006/relationships/oleObject" Target="../embeddings/oleObject4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1"/>
            <a:ext cx="7772400" cy="1829761"/>
          </a:xfrm>
          <a:ln>
            <a:miter lim="800000"/>
            <a:headEnd/>
            <a:tailEnd/>
          </a:ln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第一章</a:t>
            </a:r>
            <a:r>
              <a:rPr lang="zh-CN" altLang="en-US" sz="4800" dirty="0" smtClean="0">
                <a:ea typeface="楷体_GB2312"/>
              </a:rPr>
              <a:t>    </a:t>
            </a: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函数与极限</a:t>
            </a:r>
            <a:endParaRPr lang="zh-CN" altLang="en-US" sz="4800" dirty="0">
              <a:latin typeface="+mj-lt"/>
              <a:ea typeface="楷体_GB2312"/>
              <a:cs typeface="+mj-cs"/>
            </a:endParaRPr>
          </a:p>
        </p:txBody>
      </p:sp>
      <p:sp>
        <p:nvSpPr>
          <p:cNvPr id="28675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  <a:ea typeface="楷体_GB2312"/>
              </a:rPr>
              <a:t>第五节    极限运算法则</a:t>
            </a:r>
            <a:endParaRPr lang="en-US" altLang="zh-CN" sz="3600" smtClean="0">
              <a:solidFill>
                <a:schemeClr val="tx2"/>
              </a:solidFill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6"/>
          <p:cNvSpPr>
            <a:spLocks noGrp="1"/>
          </p:cNvSpPr>
          <p:nvPr>
            <p:ph type="title" idx="4294967295"/>
          </p:nvPr>
        </p:nvSpPr>
        <p:spPr bwMode="auto">
          <a:xfrm>
            <a:off x="457200" y="268288"/>
            <a:ext cx="8229600" cy="1143000"/>
          </a:xfrm>
          <a:noFill/>
        </p:spPr>
        <p:txBody>
          <a:bodyPr/>
          <a:lstStyle/>
          <a:p>
            <a:r>
              <a:rPr lang="zh-CN" altLang="en-US" dirty="0" smtClean="0">
                <a:effectLst/>
                <a:ea typeface="楷体_GB2312"/>
              </a:rPr>
              <a:t>二、极限的四则运算法则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effectLst/>
                <a:ea typeface="楷体_GB2312"/>
              </a:rPr>
              <a:t>P.39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ea typeface="楷体_GB2312"/>
              </a:rPr>
              <a:t>定理</a:t>
            </a:r>
            <a:r>
              <a:rPr lang="en-US" altLang="zh-CN" sz="2400" dirty="0" smtClean="0">
                <a:solidFill>
                  <a:srgbClr val="FF0000"/>
                </a:solidFill>
                <a:effectLst/>
                <a:ea typeface="楷体_GB2312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en-US" altLang="zh-CN" sz="2400" dirty="0" smtClean="0">
              <a:solidFill>
                <a:srgbClr val="FF0000"/>
              </a:solidFill>
              <a:effectLst/>
              <a:ea typeface="楷体_GB2312"/>
            </a:endParaRPr>
          </a:p>
        </p:txBody>
      </p:sp>
      <p:sp>
        <p:nvSpPr>
          <p:cNvPr id="1030" name="内容占位符 1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dirty="0" smtClean="0">
                <a:ea typeface="楷体_GB2312"/>
              </a:rPr>
              <a:t>设 </a:t>
            </a:r>
            <a:r>
              <a:rPr lang="en-US" altLang="zh-CN" dirty="0" err="1" smtClean="0">
                <a:ea typeface="楷体_GB2312"/>
              </a:rPr>
              <a:t>lim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f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=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A</a:t>
            </a:r>
            <a:r>
              <a:rPr lang="zh-CN" altLang="en-US" dirty="0" smtClean="0">
                <a:ea typeface="楷体_GB2312"/>
              </a:rPr>
              <a:t>，</a:t>
            </a:r>
            <a:r>
              <a:rPr lang="en-US" altLang="zh-CN" dirty="0" err="1" smtClean="0">
                <a:ea typeface="楷体_GB2312"/>
              </a:rPr>
              <a:t>lim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g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=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B </a:t>
            </a:r>
            <a:r>
              <a:rPr lang="zh-CN" altLang="en-US" dirty="0" smtClean="0">
                <a:ea typeface="楷体_GB2312"/>
              </a:rPr>
              <a:t>，则</a:t>
            </a: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r>
              <a:rPr lang="zh-CN" altLang="en-US" dirty="0" smtClean="0">
                <a:ea typeface="楷体_GB2312"/>
              </a:rPr>
              <a:t> </a:t>
            </a: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r>
              <a:rPr lang="zh-CN" altLang="en-US" dirty="0" smtClean="0">
                <a:ea typeface="楷体_GB2312"/>
              </a:rPr>
              <a:t> </a:t>
            </a: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r>
              <a:rPr lang="zh-CN" altLang="en-US" dirty="0" smtClean="0">
                <a:ea typeface="楷体_GB2312"/>
              </a:rPr>
              <a:t>若 </a:t>
            </a:r>
            <a:r>
              <a:rPr lang="en-US" altLang="zh-CN" i="1" dirty="0" smtClean="0">
                <a:solidFill>
                  <a:srgbClr val="FF0000"/>
                </a:solidFill>
                <a:ea typeface="楷体_GB2312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 0</a:t>
            </a:r>
            <a:r>
              <a:rPr lang="zh-CN" altLang="en-US" dirty="0" smtClean="0">
                <a:ea typeface="楷体_GB2312"/>
              </a:rPr>
              <a:t>，则</a:t>
            </a: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AutoNum type="arabicParenBoth"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说明：上述结论对自变量的任何一种变化过程都成立．</a:t>
            </a:r>
            <a:endParaRPr lang="en-US" altLang="zh-CN" dirty="0" smtClean="0">
              <a:solidFill>
                <a:srgbClr val="FF0000"/>
              </a:solidFill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每个结论中的“</a:t>
            </a:r>
            <a:r>
              <a:rPr lang="en-US" altLang="zh-CN" dirty="0" err="1" smtClean="0">
                <a:solidFill>
                  <a:srgbClr val="FF0000"/>
                </a:solidFill>
                <a:ea typeface="楷体_GB2312"/>
              </a:rPr>
              <a:t>lim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”都针对自变量的同一个变化过程而言</a:t>
            </a:r>
            <a:r>
              <a:rPr lang="en-US" altLang="zh-CN" dirty="0" smtClean="0">
                <a:solidFill>
                  <a:srgbClr val="FF0000"/>
                </a:solidFill>
                <a:ea typeface="楷体_GB2312"/>
              </a:rPr>
              <a:t>.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071563" y="2400300"/>
          <a:ext cx="6146800" cy="508000"/>
        </p:xfrm>
        <a:graphic>
          <a:graphicData uri="http://schemas.openxmlformats.org/presentationml/2006/ole">
            <p:oleObj spid="_x0000_s7170" name="Equation" r:id="rId4" imgW="3073320" imgH="253800" progId="Equation.DSMT4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819400" y="4014788"/>
          <a:ext cx="3403600" cy="863600"/>
        </p:xfrm>
        <a:graphic>
          <a:graphicData uri="http://schemas.openxmlformats.org/presentationml/2006/ole">
            <p:oleObj spid="_x0000_s7171" name="Equation" r:id="rId5" imgW="1701720" imgH="431640" progId="Equation.DSMT4">
              <p:embed/>
            </p:oleObj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1071563" y="3271838"/>
          <a:ext cx="5740400" cy="508000"/>
        </p:xfrm>
        <a:graphic>
          <a:graphicData uri="http://schemas.openxmlformats.org/presentationml/2006/ole">
            <p:oleObj spid="_x0000_s7172" name="Equation" r:id="rId6" imgW="2869920" imgH="253800" progId="Equation.DSMT4">
              <p:embed/>
            </p:oleObj>
          </a:graphicData>
        </a:graphic>
      </p:graphicFrame>
      <p:sp>
        <p:nvSpPr>
          <p:cNvPr id="13" name="圆角矩形 13"/>
          <p:cNvSpPr>
            <a:spLocks noChangeArrowheads="1"/>
          </p:cNvSpPr>
          <p:nvPr/>
        </p:nvSpPr>
        <p:spPr bwMode="auto">
          <a:xfrm>
            <a:off x="6286513" y="4000500"/>
            <a:ext cx="2559600" cy="795338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数列也是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en-US" sz="2000" b="1" dirty="0" smtClean="0">
                <a:latin typeface="Times New Roman" pitchFamily="18" charset="0"/>
                <a:cs typeface="Times New Roman" pitchFamily="18" charset="0"/>
              </a:rPr>
              <a:t>种函数！</a:t>
            </a:r>
            <a:endParaRPr lang="en-US" altLang="zh-C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P.41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4" name="AutoShape 10"/>
          <p:cNvSpPr>
            <a:spLocks noChangeArrowheads="1"/>
          </p:cNvSpPr>
          <p:nvPr/>
        </p:nvSpPr>
        <p:spPr bwMode="auto">
          <a:xfrm>
            <a:off x="457200" y="2392363"/>
            <a:ext cx="8231188" cy="1439862"/>
          </a:xfrm>
          <a:prstGeom prst="roundRect">
            <a:avLst>
              <a:gd name="adj" fmla="val 16667"/>
            </a:avLst>
          </a:prstGeom>
          <a:noFill/>
          <a:ln w="57150" cmpd="thinThick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圆角矩形 13"/>
          <p:cNvSpPr>
            <a:spLocks noChangeArrowheads="1"/>
          </p:cNvSpPr>
          <p:nvPr/>
        </p:nvSpPr>
        <p:spPr bwMode="auto">
          <a:xfrm>
            <a:off x="6285476" y="1395413"/>
            <a:ext cx="2560637" cy="842962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255588" indent="-255588" algn="ctr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可以推广到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marL="255588" indent="-255588" algn="ctr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有限个多函数的情形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0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3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440487"/>
          </a:xfrm>
        </p:spPr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证明：</a:t>
            </a:r>
            <a:r>
              <a:rPr lang="zh-CN" altLang="en-US" smtClean="0">
                <a:ea typeface="楷体_GB2312"/>
              </a:rPr>
              <a:t>设                        ，即                                                  ，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                ，即                                                  ，</a:t>
            </a:r>
            <a:endParaRPr lang="en-US" altLang="zh-CN" smtClean="0">
              <a:ea typeface="楷体_GB2312"/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于是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ea typeface="楷体_GB2312"/>
              </a:rPr>
              <a:t>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                                             成立．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</a:pP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ea typeface="楷体_GB2312"/>
              </a:rPr>
              <a:t>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                                             成立．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</a:pPr>
            <a:r>
              <a:rPr lang="en-US" altLang="zh-CN" smtClean="0">
                <a:ea typeface="楷体_GB2312"/>
              </a:rPr>
              <a:t>  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algn="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即                                     成立．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898525" y="1870075"/>
          <a:ext cx="8102600" cy="558800"/>
        </p:xfrm>
        <a:graphic>
          <a:graphicData uri="http://schemas.openxmlformats.org/presentationml/2006/ole">
            <p:oleObj spid="_x0000_s8194" name="Equation" r:id="rId3" imgW="4051080" imgH="279360" progId="Equation.DSMT4">
              <p:embed/>
            </p:oleObj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/>
        </p:nvGraphicFramePr>
        <p:xfrm>
          <a:off x="898525" y="3509963"/>
          <a:ext cx="8102600" cy="558800"/>
        </p:xfrm>
        <a:graphic>
          <a:graphicData uri="http://schemas.openxmlformats.org/presentationml/2006/ole">
            <p:oleObj spid="_x0000_s8195" name="Equation" r:id="rId4" imgW="4051080" imgH="279360" progId="Equation.DSMT4">
              <p:embed/>
            </p:oleObj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898525" y="4806950"/>
          <a:ext cx="6705600" cy="1295400"/>
        </p:xfrm>
        <a:graphic>
          <a:graphicData uri="http://schemas.openxmlformats.org/presentationml/2006/ole">
            <p:oleObj spid="_x0000_s8196" name="Equation" r:id="rId5" imgW="3352680" imgH="647640" progId="Equation.DSMT4">
              <p:embed/>
            </p:oleObj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928813" y="450850"/>
          <a:ext cx="1727200" cy="406400"/>
        </p:xfrm>
        <a:graphic>
          <a:graphicData uri="http://schemas.openxmlformats.org/presentationml/2006/ole">
            <p:oleObj spid="_x0000_s8197" name="Equation" r:id="rId6" imgW="863280" imgH="2030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928813" y="1022350"/>
          <a:ext cx="1701800" cy="406400"/>
        </p:xfrm>
        <a:graphic>
          <a:graphicData uri="http://schemas.openxmlformats.org/presentationml/2006/ole">
            <p:oleObj spid="_x0000_s8198" name="Equation" r:id="rId7" imgW="850680" imgH="2030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00125" y="2459038"/>
          <a:ext cx="3327400" cy="508000"/>
        </p:xfrm>
        <a:graphic>
          <a:graphicData uri="http://schemas.openxmlformats.org/presentationml/2006/ole">
            <p:oleObj spid="_x0000_s8199" name="Equation" r:id="rId8" imgW="1663560" imgH="2538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352925" y="400050"/>
          <a:ext cx="3759200" cy="508000"/>
        </p:xfrm>
        <a:graphic>
          <a:graphicData uri="http://schemas.openxmlformats.org/presentationml/2006/ole">
            <p:oleObj spid="_x0000_s8200" name="Equation" r:id="rId9" imgW="1879560" imgH="25380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378325" y="971550"/>
          <a:ext cx="3733800" cy="508000"/>
        </p:xfrm>
        <a:graphic>
          <a:graphicData uri="http://schemas.openxmlformats.org/presentationml/2006/ole">
            <p:oleObj spid="_x0000_s8201" name="Equation" r:id="rId10" imgW="1866600" imgH="253800" progId="Equation.DSMT4">
              <p:embed/>
            </p:oleObj>
          </a:graphicData>
        </a:graphic>
      </p:graphicFrame>
      <p:sp>
        <p:nvSpPr>
          <p:cNvPr id="15" name="矩形 14"/>
          <p:cNvSpPr/>
          <p:nvPr/>
        </p:nvSpPr>
        <p:spPr>
          <a:xfrm>
            <a:off x="4357688" y="1928813"/>
            <a:ext cx="4068762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1000125" y="4098925"/>
          <a:ext cx="3327400" cy="508000"/>
        </p:xfrm>
        <a:graphic>
          <a:graphicData uri="http://schemas.openxmlformats.org/presentationml/2006/ole">
            <p:oleObj spid="_x0000_s8202" name="Equation" r:id="rId11" imgW="1663560" imgH="253800" progId="Equation.DSMT4">
              <p:embed/>
            </p:oleObj>
          </a:graphicData>
        </a:graphic>
      </p:graphicFrame>
      <p:sp>
        <p:nvSpPr>
          <p:cNvPr id="19" name="矩形 18"/>
          <p:cNvSpPr/>
          <p:nvPr/>
        </p:nvSpPr>
        <p:spPr>
          <a:xfrm>
            <a:off x="4357688" y="3568700"/>
            <a:ext cx="4068762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4875213" y="6072188"/>
          <a:ext cx="2768600" cy="508000"/>
        </p:xfrm>
        <a:graphic>
          <a:graphicData uri="http://schemas.openxmlformats.org/presentationml/2006/ole">
            <p:oleObj spid="_x0000_s8203" name="Equation" r:id="rId12" imgW="1384200" imgH="253800" progId="Equation.DSMT4">
              <p:embed/>
            </p:oleObj>
          </a:graphicData>
        </a:graphic>
      </p:graphicFrame>
      <p:sp>
        <p:nvSpPr>
          <p:cNvPr id="26" name="矩形 25"/>
          <p:cNvSpPr/>
          <p:nvPr/>
        </p:nvSpPr>
        <p:spPr>
          <a:xfrm>
            <a:off x="3613150" y="4867275"/>
            <a:ext cx="4068763" cy="796925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843338" y="5592763"/>
            <a:ext cx="2773362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43500" y="1928813"/>
            <a:ext cx="1500188" cy="4286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08800" y="1928813"/>
            <a:ext cx="1500188" cy="4286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492750" y="2357438"/>
            <a:ext cx="80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无穷小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259638" y="2357438"/>
            <a:ext cx="800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无穷小</a:t>
            </a:r>
          </a:p>
        </p:txBody>
      </p:sp>
      <p:sp>
        <p:nvSpPr>
          <p:cNvPr id="20" name="矩形 19"/>
          <p:cNvSpPr/>
          <p:nvPr/>
        </p:nvSpPr>
        <p:spPr>
          <a:xfrm>
            <a:off x="5143500" y="3568700"/>
            <a:ext cx="1500188" cy="4286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908800" y="3568700"/>
            <a:ext cx="1500188" cy="4286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492750" y="3997325"/>
            <a:ext cx="8016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无穷小</a:t>
            </a: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259638" y="3997325"/>
            <a:ext cx="8001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无穷小</a:t>
            </a:r>
          </a:p>
        </p:txBody>
      </p:sp>
      <p:sp>
        <p:nvSpPr>
          <p:cNvPr id="27" name="矩形 26"/>
          <p:cNvSpPr/>
          <p:nvPr/>
        </p:nvSpPr>
        <p:spPr>
          <a:xfrm>
            <a:off x="4592638" y="5643563"/>
            <a:ext cx="1979612" cy="4286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183188" y="5314950"/>
            <a:ext cx="800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无穷小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6" grpId="0" animBg="1"/>
      <p:bldP spid="29" grpId="0" animBg="1"/>
      <p:bldP spid="11" grpId="0" animBg="1"/>
      <p:bldP spid="12" grpId="0" animBg="1"/>
      <p:bldP spid="13" grpId="0"/>
      <p:bldP spid="14" grpId="0"/>
      <p:bldP spid="20" grpId="0" animBg="1"/>
      <p:bldP spid="21" grpId="0" animBg="1"/>
      <p:bldP spid="22" grpId="0"/>
      <p:bldP spid="23" grpId="0"/>
      <p:bldP spid="2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401050" cy="5726112"/>
          </a:xfrm>
        </p:spPr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证明：</a:t>
            </a:r>
            <a:r>
              <a:rPr lang="zh-CN" altLang="en-US" dirty="0" smtClean="0">
                <a:ea typeface="楷体_GB2312"/>
              </a:rPr>
              <a:t>设                        ，即                                                  ，</a:t>
            </a:r>
            <a:endParaRPr lang="en-US" altLang="zh-CN" dirty="0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                                        ，即                                                  ，</a:t>
            </a:r>
            <a:endParaRPr lang="en-US" altLang="zh-CN" dirty="0" smtClean="0">
              <a:ea typeface="楷体_GB2312"/>
            </a:endParaRPr>
          </a:p>
          <a:p>
            <a:pPr>
              <a:lnSpc>
                <a:spcPct val="100000"/>
              </a:lnSpc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于是</a:t>
            </a:r>
            <a:endParaRPr lang="en-US" altLang="zh-CN" dirty="0" smtClean="0"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ea typeface="楷体_GB2312"/>
              </a:rPr>
              <a:t> </a:t>
            </a: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其中                局部有界．这是因为若 </a:t>
            </a:r>
            <a:r>
              <a:rPr lang="en-US" altLang="zh-CN" i="1" dirty="0" smtClean="0">
                <a:solidFill>
                  <a:srgbClr val="FF0000"/>
                </a:solidFill>
                <a:ea typeface="楷体_GB2312"/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 0</a:t>
            </a:r>
            <a:r>
              <a:rPr lang="zh-CN" altLang="en-US" dirty="0" smtClean="0">
                <a:ea typeface="楷体_GB2312"/>
              </a:rPr>
              <a:t>，</a:t>
            </a: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令 </a:t>
            </a:r>
            <a:r>
              <a:rPr lang="en-US" altLang="zh-CN" i="1" dirty="0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e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 = | </a:t>
            </a:r>
            <a:r>
              <a:rPr lang="en-US" altLang="zh-CN" i="1" dirty="0" smtClean="0">
                <a:solidFill>
                  <a:srgbClr val="0000FF"/>
                </a:solidFill>
                <a:ea typeface="楷体_GB2312"/>
              </a:rPr>
              <a:t>B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 | / 2 </a:t>
            </a:r>
            <a:r>
              <a:rPr lang="en-US" altLang="zh-CN" dirty="0" smtClean="0">
                <a:ea typeface="楷体_GB2312"/>
              </a:rPr>
              <a:t>&gt; 0</a:t>
            </a:r>
            <a:r>
              <a:rPr lang="zh-CN" altLang="en-US" dirty="0" smtClean="0">
                <a:ea typeface="楷体_GB2312"/>
              </a:rPr>
              <a:t>，</a:t>
            </a:r>
            <a:r>
              <a:rPr lang="zh-CN" altLang="en-US" dirty="0" smtClean="0">
                <a:ea typeface="楷体_GB2312"/>
                <a:sym typeface="Symbol"/>
              </a:rPr>
              <a:t> </a:t>
            </a:r>
            <a:r>
              <a:rPr lang="en-US" altLang="zh-CN" i="1" dirty="0" smtClean="0">
                <a:latin typeface="Symbol" pitchFamily="18" charset="2"/>
                <a:ea typeface="楷体_GB2312"/>
                <a:sym typeface="Symbol"/>
              </a:rPr>
              <a:t>d</a:t>
            </a:r>
            <a:r>
              <a:rPr lang="en-US" altLang="zh-CN" dirty="0" smtClean="0">
                <a:ea typeface="楷体_GB2312"/>
                <a:sym typeface="Symbol"/>
              </a:rPr>
              <a:t> &gt; 0</a:t>
            </a:r>
            <a:r>
              <a:rPr lang="zh-CN" altLang="en-US" dirty="0" smtClean="0">
                <a:ea typeface="楷体_GB2312"/>
                <a:sym typeface="Symbol"/>
              </a:rPr>
              <a:t>，</a:t>
            </a:r>
            <a:r>
              <a:rPr lang="zh-CN" altLang="en-US" dirty="0" smtClean="0"/>
              <a:t>                     ，</a:t>
            </a:r>
            <a:r>
              <a:rPr lang="en-US" altLang="zh-CN" dirty="0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| </a:t>
            </a:r>
            <a:r>
              <a:rPr lang="en-US" altLang="zh-CN" i="1" dirty="0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b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 | &lt; </a:t>
            </a:r>
            <a:r>
              <a:rPr lang="en-US" altLang="zh-CN" i="1" dirty="0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e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  =  | </a:t>
            </a:r>
            <a:r>
              <a:rPr lang="en-US" altLang="zh-CN" i="1" dirty="0" smtClean="0">
                <a:solidFill>
                  <a:srgbClr val="0000FF"/>
                </a:solidFill>
                <a:ea typeface="楷体_GB2312"/>
              </a:rPr>
              <a:t>B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 | / 2</a:t>
            </a: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，</a:t>
            </a:r>
            <a:endParaRPr lang="en-US" altLang="zh-CN" dirty="0" smtClean="0">
              <a:ea typeface="楷体_GB2312"/>
            </a:endParaRPr>
          </a:p>
          <a:p>
            <a:pPr>
              <a:lnSpc>
                <a:spcPct val="150000"/>
              </a:lnSpc>
              <a:defRPr/>
            </a:pPr>
            <a:endParaRPr lang="en-US" altLang="zh-CN" dirty="0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endParaRPr lang="en-US" altLang="zh-CN" dirty="0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zh-CN" altLang="en-US" dirty="0" smtClean="0">
                <a:ea typeface="楷体_GB2312"/>
              </a:rPr>
              <a:t>从而                                    成立．</a:t>
            </a:r>
            <a:endParaRPr lang="en-US" altLang="zh-CN" dirty="0" smtClean="0">
              <a:ea typeface="楷体_GB2312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928813" y="450850"/>
          <a:ext cx="1727200" cy="406400"/>
        </p:xfrm>
        <a:graphic>
          <a:graphicData uri="http://schemas.openxmlformats.org/presentationml/2006/ole">
            <p:oleObj spid="_x0000_s9218" name="Equation" r:id="rId3" imgW="863280" imgH="2030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928813" y="1022350"/>
          <a:ext cx="1701800" cy="406400"/>
        </p:xfrm>
        <a:graphic>
          <a:graphicData uri="http://schemas.openxmlformats.org/presentationml/2006/ole">
            <p:oleObj spid="_x0000_s9219" name="Equation" r:id="rId4" imgW="850680" imgH="2030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98525" y="1785938"/>
          <a:ext cx="5916613" cy="752475"/>
        </p:xfrm>
        <a:graphic>
          <a:graphicData uri="http://schemas.openxmlformats.org/presentationml/2006/ole">
            <p:oleObj spid="_x0000_s9220" name="Equation" r:id="rId5" imgW="3695400" imgH="4698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352925" y="400050"/>
          <a:ext cx="3759200" cy="508000"/>
        </p:xfrm>
        <a:graphic>
          <a:graphicData uri="http://schemas.openxmlformats.org/presentationml/2006/ole">
            <p:oleObj spid="_x0000_s9221" name="Equation" r:id="rId6" imgW="1879560" imgH="2538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78325" y="971550"/>
          <a:ext cx="3733800" cy="508000"/>
        </p:xfrm>
        <a:graphic>
          <a:graphicData uri="http://schemas.openxmlformats.org/presentationml/2006/ole">
            <p:oleObj spid="_x0000_s9222" name="Equation" r:id="rId7" imgW="1866600" imgH="253800" progId="Equation.DSMT4">
              <p:embed/>
            </p:oleObj>
          </a:graphicData>
        </a:graphic>
      </p:graphicFrame>
      <p:graphicFrame>
        <p:nvGraphicFramePr>
          <p:cNvPr id="40966" name="Object 7"/>
          <p:cNvGraphicFramePr>
            <a:graphicFrameLocks noChangeAspect="1"/>
          </p:cNvGraphicFramePr>
          <p:nvPr/>
        </p:nvGraphicFramePr>
        <p:xfrm>
          <a:off x="1295400" y="5167313"/>
          <a:ext cx="2641600" cy="690562"/>
        </p:xfrm>
        <a:graphic>
          <a:graphicData uri="http://schemas.openxmlformats.org/presentationml/2006/ole">
            <p:oleObj spid="_x0000_s9223" name="Equation" r:id="rId8" imgW="1650960" imgH="431640" progId="Equation.DSMT4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4643438" y="4205288"/>
          <a:ext cx="4143375" cy="792162"/>
        </p:xfrm>
        <a:graphic>
          <a:graphicData uri="http://schemas.openxmlformats.org/presentationml/2006/ole">
            <p:oleObj spid="_x0000_s9224" name="Equation" r:id="rId9" imgW="2590560" imgH="495000" progId="Equation.DSMT4">
              <p:embed/>
            </p:oleObj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4138613" y="3465513"/>
          <a:ext cx="1828800" cy="635000"/>
        </p:xfrm>
        <a:graphic>
          <a:graphicData uri="http://schemas.openxmlformats.org/presentationml/2006/ole">
            <p:oleObj spid="_x0000_s9225" name="Equation" r:id="rId10" imgW="914400" imgH="317160" progId="Equation.DSMT4">
              <p:embed/>
            </p:oleObj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709613" y="4233863"/>
          <a:ext cx="3709987" cy="668337"/>
        </p:xfrm>
        <a:graphic>
          <a:graphicData uri="http://schemas.openxmlformats.org/presentationml/2006/ole">
            <p:oleObj spid="_x0000_s9226" name="Equation" r:id="rId11" imgW="2323800" imgH="41904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4337050" y="998538"/>
            <a:ext cx="3857625" cy="4286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1347788" y="2601913"/>
          <a:ext cx="1057275" cy="690562"/>
        </p:xfrm>
        <a:graphic>
          <a:graphicData uri="http://schemas.openxmlformats.org/presentationml/2006/ole">
            <p:oleObj spid="_x0000_s9227" name="Equation" r:id="rId12" imgW="660240" imgH="431640" progId="Equation.DSMT4">
              <p:embed/>
            </p:oleObj>
          </a:graphicData>
        </a:graphic>
      </p:graphicFrame>
      <p:sp>
        <p:nvSpPr>
          <p:cNvPr id="18" name="矩形 17"/>
          <p:cNvSpPr/>
          <p:nvPr/>
        </p:nvSpPr>
        <p:spPr>
          <a:xfrm>
            <a:off x="2540000" y="1797050"/>
            <a:ext cx="3817938" cy="72548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5426075" y="1735138"/>
            <a:ext cx="928688" cy="428625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489575" y="1398588"/>
            <a:ext cx="801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ea typeface="宋体" pitchFamily="2" charset="-122"/>
              </a:rPr>
              <a:t>无穷小</a:t>
            </a:r>
          </a:p>
        </p:txBody>
      </p:sp>
      <p:sp>
        <p:nvSpPr>
          <p:cNvPr id="19" name="矩形 18"/>
          <p:cNvSpPr/>
          <p:nvPr/>
        </p:nvSpPr>
        <p:spPr>
          <a:xfrm>
            <a:off x="5246688" y="2714625"/>
            <a:ext cx="1928812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218363" y="3643313"/>
            <a:ext cx="1711325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flipH="1">
            <a:off x="571500" y="3643313"/>
            <a:ext cx="2428875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/>
              </a:rPr>
              <a:t></a:t>
            </a:r>
            <a:r>
              <a:rPr lang="en-US" altLang="zh-CN" sz="2400" b="1" i="1" dirty="0">
                <a:solidFill>
                  <a:schemeClr val="tx1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&gt; 0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，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flipH="1">
            <a:off x="3929063" y="2714625"/>
            <a:ext cx="1317625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509838" y="3214688"/>
            <a:ext cx="384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（或 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&gt; 0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，当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&gt;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时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，）</a:t>
            </a:r>
            <a:endParaRPr lang="zh-CN" altLang="en-US" sz="1600">
              <a:solidFill>
                <a:srgbClr val="0000FF"/>
              </a:solidFill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30" grpId="0" animBg="1"/>
      <p:bldP spid="31" grpId="0"/>
      <p:bldP spid="19" grpId="0" animBg="1"/>
      <p:bldP spid="20" grpId="0" animBg="1"/>
      <p:bldP spid="21" grpId="0" animBg="1"/>
      <p:bldP spid="21" grpId="1" animBg="1"/>
      <p:bldP spid="22" grpId="0" animBg="1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推论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dirty="0" smtClean="0">
                <a:ea typeface="楷体_GB2312"/>
              </a:rPr>
              <a:t>如果 </a:t>
            </a:r>
            <a:r>
              <a:rPr lang="en-US" altLang="zh-CN" dirty="0" err="1" smtClean="0">
                <a:ea typeface="楷体_GB2312"/>
              </a:rPr>
              <a:t>lim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f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 存在，</a:t>
            </a:r>
            <a:r>
              <a:rPr lang="en-US" altLang="zh-CN" i="1" dirty="0" smtClean="0">
                <a:ea typeface="楷体_GB2312"/>
              </a:rPr>
              <a:t>C</a:t>
            </a:r>
            <a:r>
              <a:rPr lang="zh-CN" altLang="en-US" dirty="0" smtClean="0">
                <a:ea typeface="楷体_GB2312"/>
              </a:rPr>
              <a:t> 为常数，则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常数因子可以移</a:t>
            </a:r>
            <a:endParaRPr lang="en-US" altLang="zh-CN" dirty="0" smtClean="0">
              <a:solidFill>
                <a:srgbClr val="FF0000"/>
              </a:solidFill>
              <a:ea typeface="楷体_GB2312"/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到极限符号的外面</a:t>
            </a:r>
            <a:r>
              <a:rPr lang="zh-CN" altLang="en-US" dirty="0" smtClean="0">
                <a:ea typeface="楷体_GB2312"/>
              </a:rPr>
              <a:t>，即</a:t>
            </a: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推论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dirty="0" smtClean="0">
                <a:ea typeface="楷体_GB2312"/>
              </a:rPr>
              <a:t>如果 </a:t>
            </a:r>
            <a:r>
              <a:rPr lang="en-US" altLang="zh-CN" dirty="0" err="1" smtClean="0">
                <a:ea typeface="楷体_GB2312"/>
              </a:rPr>
              <a:t>lim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f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 存在，</a:t>
            </a:r>
            <a:r>
              <a:rPr lang="en-US" altLang="zh-CN" i="1" dirty="0" smtClean="0">
                <a:ea typeface="楷体_GB2312"/>
              </a:rPr>
              <a:t>n</a:t>
            </a:r>
            <a:r>
              <a:rPr lang="zh-CN" altLang="en-US" dirty="0" smtClean="0">
                <a:ea typeface="楷体_GB2312"/>
              </a:rPr>
              <a:t> 为正整数，</a:t>
            </a:r>
            <a:r>
              <a:rPr lang="zh-CN" altLang="en-US" dirty="0" smtClean="0">
                <a:ea typeface="楷体_GB2312"/>
              </a:rPr>
              <a:t>则</a:t>
            </a: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  <a:ea typeface="楷体_GB2312"/>
              </a:rPr>
              <a:t>5</a:t>
            </a: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dirty="0" smtClean="0">
                <a:ea typeface="楷体_GB2312"/>
              </a:rPr>
              <a:t>如果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f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en-US" altLang="zh-CN" dirty="0" smtClean="0">
                <a:ea typeface="楷体_GB2312"/>
              </a:rPr>
              <a:t> </a:t>
            </a:r>
            <a:r>
              <a:rPr lang="en-US" altLang="zh-CN" dirty="0" smtClean="0">
                <a:latin typeface="Times New Roman"/>
                <a:ea typeface="楷体_GB2312"/>
                <a:cs typeface="Times New Roman"/>
              </a:rPr>
              <a:t>≥ </a:t>
            </a:r>
            <a:r>
              <a:rPr lang="en-US" altLang="zh-CN" i="1" dirty="0" smtClean="0">
                <a:ea typeface="楷体_GB2312"/>
              </a:rPr>
              <a:t>g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，而 </a:t>
            </a:r>
            <a:r>
              <a:rPr lang="en-US" altLang="zh-CN" dirty="0" err="1" smtClean="0">
                <a:ea typeface="楷体_GB2312"/>
              </a:rPr>
              <a:t>lim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f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= </a:t>
            </a:r>
            <a:r>
              <a:rPr lang="en-US" altLang="zh-CN" i="1" dirty="0" smtClean="0">
                <a:ea typeface="楷体_GB2312"/>
              </a:rPr>
              <a:t>A</a:t>
            </a:r>
            <a:r>
              <a:rPr lang="zh-CN" altLang="en-US" dirty="0" smtClean="0">
                <a:ea typeface="楷体_GB2312"/>
              </a:rPr>
              <a:t>，</a:t>
            </a:r>
            <a:r>
              <a:rPr lang="en-US" altLang="zh-CN" dirty="0" smtClean="0">
                <a:ea typeface="楷体_GB2312"/>
              </a:rPr>
              <a:t> </a:t>
            </a:r>
            <a:r>
              <a:rPr lang="en-US" altLang="zh-CN" dirty="0" err="1" smtClean="0">
                <a:ea typeface="楷体_GB2312"/>
              </a:rPr>
              <a:t>lim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i="1" dirty="0" smtClean="0">
                <a:ea typeface="楷体_GB2312"/>
              </a:rPr>
              <a:t>g</a:t>
            </a:r>
            <a:r>
              <a:rPr lang="en-US" altLang="zh-CN" dirty="0" smtClean="0">
                <a:ea typeface="楷体_GB2312"/>
              </a:rPr>
              <a:t>(</a:t>
            </a:r>
            <a:r>
              <a:rPr lang="en-US" altLang="zh-CN" i="1" dirty="0" smtClean="0">
                <a:ea typeface="楷体_GB2312"/>
              </a:rPr>
              <a:t>x</a:t>
            </a:r>
            <a:r>
              <a:rPr lang="en-US" altLang="zh-CN" dirty="0" smtClean="0">
                <a:ea typeface="楷体_GB2312"/>
              </a:rPr>
              <a:t>)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= </a:t>
            </a:r>
            <a:r>
              <a:rPr lang="en-US" altLang="zh-CN" i="1" dirty="0" smtClean="0">
                <a:ea typeface="楷体_GB2312"/>
              </a:rPr>
              <a:t>B</a:t>
            </a:r>
            <a:r>
              <a:rPr lang="zh-CN" altLang="en-US" dirty="0" smtClean="0">
                <a:ea typeface="楷体_GB2312"/>
              </a:rPr>
              <a:t>，</a:t>
            </a:r>
            <a:endParaRPr lang="en-US" altLang="zh-CN" dirty="0" smtClean="0">
              <a:ea typeface="楷体_GB2312"/>
            </a:endParaRPr>
          </a:p>
          <a:p>
            <a:pPr marL="566738" indent="-457200" eaLnBrk="1" hangingPunct="1">
              <a:buNone/>
            </a:pPr>
            <a:r>
              <a:rPr lang="zh-CN" altLang="en-US" dirty="0" smtClean="0">
                <a:ea typeface="楷体_GB2312"/>
              </a:rPr>
              <a:t>那么 </a:t>
            </a:r>
            <a:r>
              <a:rPr lang="en-US" altLang="zh-CN" i="1" dirty="0" smtClean="0">
                <a:ea typeface="楷体_GB2312"/>
              </a:rPr>
              <a:t>A</a:t>
            </a:r>
            <a:r>
              <a:rPr lang="zh-CN" altLang="en-US" dirty="0" smtClean="0">
                <a:ea typeface="楷体_GB2312"/>
              </a:rPr>
              <a:t> </a:t>
            </a:r>
            <a:r>
              <a:rPr lang="en-US" altLang="zh-CN" dirty="0" smtClean="0">
                <a:latin typeface="Times New Roman"/>
                <a:ea typeface="楷体_GB2312"/>
                <a:cs typeface="Times New Roman"/>
              </a:rPr>
              <a:t>≥ </a:t>
            </a:r>
            <a:r>
              <a:rPr lang="en-US" altLang="zh-CN" i="1" dirty="0" smtClean="0">
                <a:ea typeface="楷体_GB2312"/>
              </a:rPr>
              <a:t>B</a:t>
            </a:r>
            <a:r>
              <a:rPr lang="zh-CN" altLang="en-US" dirty="0" smtClean="0">
                <a:ea typeface="楷体_GB2312"/>
              </a:rPr>
              <a:t>．</a:t>
            </a:r>
            <a:endParaRPr lang="en-US" altLang="zh-CN" dirty="0" smtClean="0">
              <a:ea typeface="楷体_GB2312"/>
            </a:endParaRPr>
          </a:p>
        </p:txBody>
      </p:sp>
      <p:sp>
        <p:nvSpPr>
          <p:cNvPr id="10245" name="Rectangle 3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zh-CN" altLang="en-US" dirty="0" smtClean="0">
                <a:effectLst/>
                <a:ea typeface="楷体_GB2312"/>
              </a:rPr>
              <a:t>二、极限的四则运算</a:t>
            </a:r>
            <a:r>
              <a:rPr lang="zh-CN" altLang="en-US" dirty="0" smtClean="0">
                <a:effectLst/>
                <a:ea typeface="楷体_GB2312"/>
              </a:rPr>
              <a:t>法则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ea typeface="楷体_GB2312"/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  <a:effectLst/>
                <a:ea typeface="楷体_GB2312"/>
              </a:rPr>
              <a:t>P.39</a:t>
            </a:r>
            <a:r>
              <a:rPr lang="zh-CN" altLang="en-US" sz="2400" dirty="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en-US" altLang="zh-CN" dirty="0" smtClean="0">
              <a:effectLst/>
              <a:ea typeface="楷体_GB2312"/>
            </a:endParaRP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2743200" y="2414588"/>
          <a:ext cx="3657600" cy="508000"/>
        </p:xfrm>
        <a:graphic>
          <a:graphicData uri="http://schemas.openxmlformats.org/presentationml/2006/ole">
            <p:oleObj spid="_x0000_s10242" name="Equation" r:id="rId4" imgW="1828800" imgH="253800" progId="Equation.DSMT4">
              <p:embed/>
            </p:oleObj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2857500" y="3667125"/>
          <a:ext cx="3429000" cy="558800"/>
        </p:xfrm>
        <a:graphic>
          <a:graphicData uri="http://schemas.openxmlformats.org/presentationml/2006/ole">
            <p:oleObj spid="_x0000_s10243" name="Equation" r:id="rId5" imgW="17143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                            ．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因为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所以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11271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662113" y="1352550"/>
          <a:ext cx="1981200" cy="838200"/>
        </p:xfrm>
        <a:graphic>
          <a:graphicData uri="http://schemas.openxmlformats.org/presentationml/2006/ole">
            <p:oleObj spid="_x0000_s11266" name="Equation" r:id="rId4" imgW="990360" imgH="419040" progId="Equation.DSMT4">
              <p:embed/>
            </p:oleObj>
          </a:graphicData>
        </a:graphic>
      </p:graphicFrame>
      <p:graphicFrame>
        <p:nvGraphicFramePr>
          <p:cNvPr id="8203" name="Object 11"/>
          <p:cNvGraphicFramePr>
            <a:graphicFrameLocks noChangeAspect="1"/>
          </p:cNvGraphicFramePr>
          <p:nvPr/>
        </p:nvGraphicFramePr>
        <p:xfrm>
          <a:off x="1214438" y="5168900"/>
          <a:ext cx="5054600" cy="1117600"/>
        </p:xfrm>
        <a:graphic>
          <a:graphicData uri="http://schemas.openxmlformats.org/presentationml/2006/ole">
            <p:oleObj spid="_x0000_s11267" name="Equation" r:id="rId5" imgW="2527200" imgH="558720" progId="Equation.DSMT4">
              <p:embed/>
            </p:oleObj>
          </a:graphicData>
        </a:graphic>
      </p:graphicFrame>
      <p:graphicFrame>
        <p:nvGraphicFramePr>
          <p:cNvPr id="8207" name="Object 15"/>
          <p:cNvGraphicFramePr>
            <a:graphicFrameLocks noChangeAspect="1"/>
          </p:cNvGraphicFramePr>
          <p:nvPr/>
        </p:nvGraphicFramePr>
        <p:xfrm>
          <a:off x="1920875" y="2881313"/>
          <a:ext cx="5530850" cy="1647825"/>
        </p:xfrm>
        <a:graphic>
          <a:graphicData uri="http://schemas.openxmlformats.org/presentationml/2006/ole">
            <p:oleObj spid="_x0000_s11268" name="Equation" r:id="rId6" imgW="2768400" imgH="825480" progId="Equation.DSMT4">
              <p:embed/>
            </p:oleObj>
          </a:graphicData>
        </a:graphic>
      </p:graphicFrame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655638" y="4603750"/>
          <a:ext cx="7131050" cy="582613"/>
        </p:xfrm>
        <a:graphic>
          <a:graphicData uri="http://schemas.openxmlformats.org/presentationml/2006/ole">
            <p:oleObj spid="_x0000_s11269" name="Equation" r:id="rId7" imgW="3568680" imgH="29196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000500" y="2914650"/>
            <a:ext cx="3500438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00500" y="3530600"/>
            <a:ext cx="3500438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000500" y="4071938"/>
            <a:ext cx="2214563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15063" y="4071938"/>
            <a:ext cx="1071562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71688" y="4643438"/>
            <a:ext cx="2000250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071938" y="4643438"/>
            <a:ext cx="2160587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242050" y="4643438"/>
            <a:ext cx="2000250" cy="500062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71838" y="5200650"/>
            <a:ext cx="2357437" cy="10858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35625" y="5200650"/>
            <a:ext cx="722313" cy="10858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推广</a:t>
            </a:r>
          </a:p>
        </p:txBody>
      </p:sp>
      <p:sp>
        <p:nvSpPr>
          <p:cNvPr id="410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30000" smtClean="0">
                <a:ea typeface="楷体_GB2312"/>
              </a:rPr>
              <a:t>m</a:t>
            </a:r>
            <a:r>
              <a:rPr lang="en-US" altLang="zh-CN" smtClean="0">
                <a:ea typeface="楷体_GB2312"/>
              </a:rPr>
              <a:t> +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30000" smtClean="0">
                <a:ea typeface="楷体_GB2312"/>
              </a:rPr>
              <a:t>m</a:t>
            </a:r>
            <a:r>
              <a:rPr lang="en-US" altLang="zh-CN" baseline="30000" smtClean="0">
                <a:ea typeface="楷体_GB2312"/>
              </a:rPr>
              <a:t>−1</a:t>
            </a:r>
            <a:r>
              <a:rPr lang="en-US" altLang="zh-CN" smtClean="0">
                <a:ea typeface="楷体_GB2312"/>
              </a:rPr>
              <a:t> + … +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i="1" baseline="-25000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，则</a:t>
            </a: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AutoNum type="arabicPeriod"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AutoNum type="arabicPeriod"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AutoNum type="arabicPeriod"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AutoNum type="arabicPeriod"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AutoNum type="arabicPeriod"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即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当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是一个关于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的多项式时，有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582738" y="2178050"/>
          <a:ext cx="5978525" cy="2259013"/>
        </p:xfrm>
        <a:graphic>
          <a:graphicData uri="http://schemas.openxmlformats.org/presentationml/2006/ole">
            <p:oleObj spid="_x0000_s12290" name="Equation" r:id="rId3" imgW="2997000" imgH="1130040" progId="Equation.DSMT4">
              <p:embed/>
            </p:oleObj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5848350" y="4643438"/>
          <a:ext cx="2509838" cy="582612"/>
        </p:xfrm>
        <a:graphic>
          <a:graphicData uri="http://schemas.openxmlformats.org/presentationml/2006/ole">
            <p:oleObj spid="_x0000_s12291" name="Equation" r:id="rId4" imgW="1231560" imgH="291960" progId="Equation.DSMT4">
              <p:embed/>
            </p:oleObj>
          </a:graphicData>
        </a:graphic>
      </p:graphicFrame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5865813" y="377825"/>
            <a:ext cx="2849562" cy="923925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marL="255588" indent="-255588" algn="ctr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直接代入法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decel="1000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rabicPeriod" startAt="2"/>
            </a:pPr>
            <a:r>
              <a:rPr lang="zh-CN" altLang="en-US" smtClean="0">
                <a:ea typeface="楷体_GB2312"/>
              </a:rPr>
              <a:t>设                      ，其中 </a:t>
            </a:r>
            <a:r>
              <a:rPr lang="en-US" altLang="zh-CN" i="1" smtClean="0">
                <a:ea typeface="楷体_GB2312"/>
              </a:rPr>
              <a:t>P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30000" smtClean="0">
                <a:ea typeface="楷体_GB2312"/>
              </a:rPr>
              <a:t>m</a:t>
            </a:r>
            <a:r>
              <a:rPr lang="en-US" altLang="zh-CN" smtClean="0">
                <a:ea typeface="楷体_GB2312"/>
              </a:rPr>
              <a:t> +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30000" smtClean="0">
                <a:ea typeface="楷体_GB2312"/>
              </a:rPr>
              <a:t>m</a:t>
            </a:r>
            <a:r>
              <a:rPr lang="en-US" altLang="zh-CN" baseline="30000" smtClean="0">
                <a:ea typeface="楷体_GB2312"/>
              </a:rPr>
              <a:t>−1</a:t>
            </a:r>
            <a:r>
              <a:rPr lang="en-US" altLang="zh-CN" smtClean="0">
                <a:ea typeface="楷体_GB2312"/>
              </a:rPr>
              <a:t> + … +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i="1" baseline="-25000" smtClean="0">
                <a:ea typeface="楷体_GB2312"/>
              </a:rPr>
              <a:t>m</a:t>
            </a:r>
            <a:r>
              <a:rPr lang="en-US" altLang="zh-CN" baseline="-25000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,</a:t>
            </a: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Q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30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+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baseline="-25000" smtClean="0">
                <a:ea typeface="楷体_GB2312"/>
              </a:rPr>
              <a:t>1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30000" smtClean="0">
                <a:ea typeface="楷体_GB2312"/>
              </a:rPr>
              <a:t>n</a:t>
            </a:r>
            <a:r>
              <a:rPr lang="en-US" altLang="zh-CN" baseline="30000" smtClean="0">
                <a:ea typeface="楷体_GB2312"/>
              </a:rPr>
              <a:t>−1</a:t>
            </a:r>
            <a:r>
              <a:rPr lang="en-US" altLang="zh-CN" smtClean="0">
                <a:ea typeface="楷体_GB2312"/>
              </a:rPr>
              <a:t> + … + 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，且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Q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 0</a:t>
            </a:r>
            <a:r>
              <a:rPr lang="zh-CN" altLang="en-US" smtClean="0">
                <a:ea typeface="楷体_GB2312"/>
              </a:rPr>
              <a:t>，则</a:t>
            </a: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注意：当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Q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= 0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时， 商的法则将失效．</a:t>
            </a:r>
            <a:endParaRPr lang="zh-CN" altLang="en-US" i="1" smtClean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13317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推广</a:t>
            </a:r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376363" y="1343025"/>
          <a:ext cx="1727200" cy="863600"/>
        </p:xfrm>
        <a:graphic>
          <a:graphicData uri="http://schemas.openxmlformats.org/presentationml/2006/ole">
            <p:oleObj spid="_x0000_s13314" name="Equation" r:id="rId3" imgW="863280" imgH="431640" progId="Equation.DSMT4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065338" y="2978150"/>
          <a:ext cx="5013325" cy="1165225"/>
        </p:xfrm>
        <a:graphic>
          <a:graphicData uri="http://schemas.openxmlformats.org/presentationml/2006/ole">
            <p:oleObj spid="_x0000_s13315" name="Equation" r:id="rId4" imgW="2514600" imgH="583920" progId="Equation.DSMT4">
              <p:embed/>
            </p:oleObj>
          </a:graphicData>
        </a:graphic>
      </p:graphicFrame>
      <p:sp>
        <p:nvSpPr>
          <p:cNvPr id="6" name="圆角矩形 13"/>
          <p:cNvSpPr>
            <a:spLocks noChangeArrowheads="1"/>
          </p:cNvSpPr>
          <p:nvPr/>
        </p:nvSpPr>
        <p:spPr bwMode="auto">
          <a:xfrm>
            <a:off x="5865813" y="377825"/>
            <a:ext cx="2849562" cy="923925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marL="255588" indent="-255588" algn="ctr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直接代入法</a:t>
            </a:r>
          </a:p>
        </p:txBody>
      </p:sp>
      <p:sp>
        <p:nvSpPr>
          <p:cNvPr id="7" name="矩形 6"/>
          <p:cNvSpPr/>
          <p:nvPr/>
        </p:nvSpPr>
        <p:spPr>
          <a:xfrm>
            <a:off x="4787900" y="2428875"/>
            <a:ext cx="2571750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                            ．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因为                                  ，所以商的法则失效．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又因为                                ，所以 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根据无穷小与无穷大的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倒数关系</a:t>
            </a:r>
            <a:r>
              <a:rPr lang="zh-CN" altLang="en-US" smtClean="0">
                <a:ea typeface="楷体_GB2312"/>
              </a:rPr>
              <a:t>，可得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14344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203" name="Object 3"/>
          <p:cNvGraphicFramePr>
            <a:graphicFrameLocks noChangeAspect="1"/>
          </p:cNvGraphicFramePr>
          <p:nvPr/>
        </p:nvGraphicFramePr>
        <p:xfrm>
          <a:off x="3276600" y="4906963"/>
          <a:ext cx="2590800" cy="812800"/>
        </p:xfrm>
        <a:graphic>
          <a:graphicData uri="http://schemas.openxmlformats.org/presentationml/2006/ole">
            <p:oleObj spid="_x0000_s14338" name="Equation" r:id="rId3" imgW="1295280" imgH="406080" progId="Equation.DSMT4">
              <p:embed/>
            </p:oleObj>
          </a:graphicData>
        </a:graphic>
      </p:graphicFrame>
      <p:graphicFrame>
        <p:nvGraphicFramePr>
          <p:cNvPr id="8207" name="Object 4"/>
          <p:cNvGraphicFramePr>
            <a:graphicFrameLocks noChangeAspect="1"/>
          </p:cNvGraphicFramePr>
          <p:nvPr/>
        </p:nvGraphicFramePr>
        <p:xfrm>
          <a:off x="1936750" y="2428875"/>
          <a:ext cx="2563813" cy="584200"/>
        </p:xfrm>
        <a:graphic>
          <a:graphicData uri="http://schemas.openxmlformats.org/presentationml/2006/ole">
            <p:oleObj spid="_x0000_s14339" name="Equation" r:id="rId4" imgW="1282680" imgH="291960" progId="Equation.DSMT4">
              <p:embed/>
            </p:oleObj>
          </a:graphicData>
        </a:graphic>
      </p:graphicFrame>
      <p:graphicFrame>
        <p:nvGraphicFramePr>
          <p:cNvPr id="8208" name="Object 5"/>
          <p:cNvGraphicFramePr>
            <a:graphicFrameLocks noChangeAspect="1"/>
          </p:cNvGraphicFramePr>
          <p:nvPr/>
        </p:nvGraphicFramePr>
        <p:xfrm>
          <a:off x="4953000" y="3087688"/>
          <a:ext cx="3019425" cy="835025"/>
        </p:xfrm>
        <a:graphic>
          <a:graphicData uri="http://schemas.openxmlformats.org/presentationml/2006/ole">
            <p:oleObj spid="_x0000_s14340" name="Equation" r:id="rId5" imgW="1511280" imgH="419040" progId="Equation.DSMT4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631950" y="3328988"/>
          <a:ext cx="2411413" cy="558800"/>
        </p:xfrm>
        <a:graphic>
          <a:graphicData uri="http://schemas.openxmlformats.org/presentationml/2006/ole">
            <p:oleObj spid="_x0000_s14341" name="Equation" r:id="rId6" imgW="1206360" imgH="279360" progId="Equation.DSMT4">
              <p:embed/>
            </p:oleObj>
          </a:graphicData>
        </a:graphic>
      </p:graphicFrame>
      <p:sp>
        <p:nvSpPr>
          <p:cNvPr id="9" name="圆角矩形 13"/>
          <p:cNvSpPr>
            <a:spLocks noChangeArrowheads="1"/>
          </p:cNvSpPr>
          <p:nvPr/>
        </p:nvSpPr>
        <p:spPr bwMode="auto">
          <a:xfrm>
            <a:off x="5865813" y="377825"/>
            <a:ext cx="2849562" cy="923925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marL="255588" indent="-255588" algn="ctr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直接代入法</a:t>
            </a: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662113" y="1365250"/>
          <a:ext cx="1981200" cy="812800"/>
        </p:xfrm>
        <a:graphic>
          <a:graphicData uri="http://schemas.openxmlformats.org/presentationml/2006/ole">
            <p:oleObj spid="_x0000_s14342" name="Equation" r:id="rId7" imgW="9903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                            ．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因为                          ，                                ，这是     型．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注意到                                    ，                                            ，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可以先消去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无穷小因子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−1)</a:t>
            </a:r>
            <a:r>
              <a:rPr lang="zh-CN" altLang="en-US" smtClean="0">
                <a:ea typeface="楷体_GB2312"/>
              </a:rPr>
              <a:t>，然后再求极限，即 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15370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203" name="Object 3"/>
          <p:cNvGraphicFramePr>
            <a:graphicFrameLocks noChangeAspect="1"/>
          </p:cNvGraphicFramePr>
          <p:nvPr/>
        </p:nvGraphicFramePr>
        <p:xfrm>
          <a:off x="2286000" y="4879975"/>
          <a:ext cx="4572000" cy="838200"/>
        </p:xfrm>
        <a:graphic>
          <a:graphicData uri="http://schemas.openxmlformats.org/presentationml/2006/ole">
            <p:oleObj spid="_x0000_s15362" name="Equation" r:id="rId3" imgW="2286000" imgH="419040" progId="Equation.DSMT4">
              <p:embed/>
            </p:oleObj>
          </a:graphicData>
        </a:graphic>
      </p:graphicFrame>
      <p:graphicFrame>
        <p:nvGraphicFramePr>
          <p:cNvPr id="8207" name="Object 4"/>
          <p:cNvGraphicFramePr>
            <a:graphicFrameLocks noChangeAspect="1"/>
          </p:cNvGraphicFramePr>
          <p:nvPr/>
        </p:nvGraphicFramePr>
        <p:xfrm>
          <a:off x="4014788" y="2414588"/>
          <a:ext cx="2563812" cy="584200"/>
        </p:xfrm>
        <a:graphic>
          <a:graphicData uri="http://schemas.openxmlformats.org/presentationml/2006/ole">
            <p:oleObj spid="_x0000_s15363" name="Equation" r:id="rId4" imgW="1282680" imgH="291960" progId="Equation.DSMT4">
              <p:embed/>
            </p:oleObj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7572375" y="2214563"/>
          <a:ext cx="279400" cy="812800"/>
        </p:xfrm>
        <a:graphic>
          <a:graphicData uri="http://schemas.openxmlformats.org/presentationml/2006/ole">
            <p:oleObj spid="_x0000_s15364" name="Equation" r:id="rId5" imgW="139680" imgH="406080" progId="Equation.DSMT4">
              <p:embed/>
            </p:oleObj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49450" y="2414588"/>
          <a:ext cx="1928813" cy="584200"/>
        </p:xfrm>
        <a:graphic>
          <a:graphicData uri="http://schemas.openxmlformats.org/presentationml/2006/ole">
            <p:oleObj spid="_x0000_s15365" name="Equation" r:id="rId6" imgW="965160" imgH="291960" progId="Equation.DSMT4">
              <p:embed/>
            </p:oleObj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4575175" y="3273425"/>
          <a:ext cx="3425825" cy="457200"/>
        </p:xfrm>
        <a:graphic>
          <a:graphicData uri="http://schemas.openxmlformats.org/presentationml/2006/ole">
            <p:oleObj spid="_x0000_s15366" name="Equation" r:id="rId7" imgW="1714320" imgH="228600" progId="Equation.DSMT4">
              <p:embed/>
            </p:oleObj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571625" y="3273425"/>
          <a:ext cx="2740025" cy="457200"/>
        </p:xfrm>
        <a:graphic>
          <a:graphicData uri="http://schemas.openxmlformats.org/presentationml/2006/ole">
            <p:oleObj spid="_x0000_s15367" name="Equation" r:id="rId8" imgW="1371600" imgH="228600" progId="Equation.DSMT4">
              <p:embed/>
            </p:oleObj>
          </a:graphicData>
        </a:graphic>
      </p:graphicFrame>
      <p:sp>
        <p:nvSpPr>
          <p:cNvPr id="12" name="圆角矩形 13"/>
          <p:cNvSpPr>
            <a:spLocks noChangeArrowheads="1"/>
          </p:cNvSpPr>
          <p:nvPr/>
        </p:nvSpPr>
        <p:spPr bwMode="auto">
          <a:xfrm>
            <a:off x="5865813" y="377825"/>
            <a:ext cx="2849562" cy="923925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marL="255588" indent="-255588" algn="ctr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消去零因子法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662113" y="1352550"/>
          <a:ext cx="1981200" cy="838200"/>
        </p:xfrm>
        <a:graphic>
          <a:graphicData uri="http://schemas.openxmlformats.org/presentationml/2006/ole">
            <p:oleObj spid="_x0000_s15368" name="Equation" r:id="rId9" imgW="990360" imgH="41904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4271963" y="4857750"/>
            <a:ext cx="1443037" cy="10858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715000" y="4857750"/>
            <a:ext cx="1443038" cy="10858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401050" cy="4525962"/>
          </a:xfrm>
        </p:spPr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                              ．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因为                                                  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                       ，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这是      型．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黑体" pitchFamily="49" charset="-122"/>
                <a:ea typeface="楷体_GB2312"/>
              </a:rPr>
              <a:t>无穷小因子分出法：</a:t>
            </a:r>
            <a:r>
              <a:rPr lang="zh-CN" altLang="en-US" smtClean="0">
                <a:latin typeface="黑体" pitchFamily="49" charset="-122"/>
                <a:ea typeface="楷体_GB2312"/>
              </a:rPr>
              <a:t>先</a:t>
            </a:r>
            <a:r>
              <a:rPr lang="zh-CN" altLang="en-US" smtClean="0">
                <a:ea typeface="楷体_GB2312"/>
              </a:rPr>
              <a:t>以分母中自变量的最高次幂除分子、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分母，分出无穷小，然后再求极限． 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16391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500188" y="1352550"/>
          <a:ext cx="2362200" cy="838200"/>
        </p:xfrm>
        <a:graphic>
          <a:graphicData uri="http://schemas.openxmlformats.org/presentationml/2006/ole">
            <p:oleObj spid="_x0000_s16386" name="Equation" r:id="rId3" imgW="1180800" imgH="419040" progId="Equation.DSMT4">
              <p:embed/>
            </p:oleObj>
          </a:graphicData>
        </a:graphic>
      </p:graphicFrame>
      <p:graphicFrame>
        <p:nvGraphicFramePr>
          <p:cNvPr id="8203" name="Object 3"/>
          <p:cNvGraphicFramePr>
            <a:graphicFrameLocks noChangeAspect="1"/>
          </p:cNvGraphicFramePr>
          <p:nvPr/>
        </p:nvGraphicFramePr>
        <p:xfrm>
          <a:off x="1993900" y="5119688"/>
          <a:ext cx="5156200" cy="1524000"/>
        </p:xfrm>
        <a:graphic>
          <a:graphicData uri="http://schemas.openxmlformats.org/presentationml/2006/ole">
            <p:oleObj spid="_x0000_s16387" name="Equation" r:id="rId4" imgW="2577960" imgH="761760" progId="Equation.DSMT4">
              <p:embed/>
            </p:oleObj>
          </a:graphicData>
        </a:graphic>
      </p:graphicFrame>
      <p:graphicFrame>
        <p:nvGraphicFramePr>
          <p:cNvPr id="53254" name="Object 4"/>
          <p:cNvGraphicFramePr>
            <a:graphicFrameLocks noChangeAspect="1"/>
          </p:cNvGraphicFramePr>
          <p:nvPr/>
        </p:nvGraphicFramePr>
        <p:xfrm>
          <a:off x="1300163" y="3114675"/>
          <a:ext cx="355600" cy="812800"/>
        </p:xfrm>
        <a:graphic>
          <a:graphicData uri="http://schemas.openxmlformats.org/presentationml/2006/ole">
            <p:oleObj spid="_x0000_s16388" name="Equation" r:id="rId5" imgW="177480" imgH="406080" progId="Equation.DSMT4">
              <p:embed/>
            </p:oleObj>
          </a:graphicData>
        </a:graphic>
      </p:graphicFrame>
      <p:graphicFrame>
        <p:nvGraphicFramePr>
          <p:cNvPr id="58375" name="Object 6"/>
          <p:cNvGraphicFramePr>
            <a:graphicFrameLocks noChangeAspect="1"/>
          </p:cNvGraphicFramePr>
          <p:nvPr/>
        </p:nvGraphicFramePr>
        <p:xfrm>
          <a:off x="1865313" y="2428875"/>
          <a:ext cx="5635625" cy="584200"/>
        </p:xfrm>
        <a:graphic>
          <a:graphicData uri="http://schemas.openxmlformats.org/presentationml/2006/ole">
            <p:oleObj spid="_x0000_s16389" name="Equation" r:id="rId6" imgW="2819160" imgH="291960" progId="Equation.DSMT4">
              <p:embed/>
            </p:oleObj>
          </a:graphicData>
        </a:graphic>
      </p:graphicFrame>
      <p:sp>
        <p:nvSpPr>
          <p:cNvPr id="12" name="圆角矩形 13"/>
          <p:cNvSpPr>
            <a:spLocks noChangeArrowheads="1"/>
          </p:cNvSpPr>
          <p:nvPr/>
        </p:nvSpPr>
        <p:spPr bwMode="auto">
          <a:xfrm>
            <a:off x="5865813" y="377825"/>
            <a:ext cx="2849562" cy="923925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anchor="ctr"/>
          <a:lstStyle/>
          <a:p>
            <a:pPr marL="255588" indent="-255588" algn="ctr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无穷小因子分出法</a:t>
            </a:r>
          </a:p>
        </p:txBody>
      </p:sp>
      <p:sp>
        <p:nvSpPr>
          <p:cNvPr id="9" name="矩形 8"/>
          <p:cNvSpPr/>
          <p:nvPr/>
        </p:nvSpPr>
        <p:spPr>
          <a:xfrm>
            <a:off x="4343400" y="5156200"/>
            <a:ext cx="2143125" cy="148748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486525" y="5156200"/>
            <a:ext cx="728663" cy="148748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3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1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6"/>
          <p:cNvSpPr>
            <a:spLocks noGrp="1"/>
          </p:cNvSpPr>
          <p:nvPr>
            <p:ph type="title" idx="4294967295"/>
          </p:nvPr>
        </p:nvSpPr>
        <p:spPr bwMode="auto">
          <a:xfrm>
            <a:off x="457200" y="268288"/>
            <a:ext cx="8229600" cy="1143000"/>
          </a:xfrm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回顾：无穷小的概念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1027" name="内容占位符 1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极限为零的变量（函数）称为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无穷小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说明（课本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P.34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）：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不能把无穷小和很小的数混为一谈．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根据定义，无穷小本质上是这样一个变量（函数）：在自变量的某个变化过程中，该变量（函数）的绝对值能小于任意给定的正数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零是可以作为无穷小的唯一的常数．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无穷小是相对于自变量的某个变化过程而言的．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例如，当            时，</a:t>
            </a:r>
            <a:r>
              <a:rPr lang="en-US" altLang="zh-CN" smtClean="0">
                <a:ea typeface="楷体_GB2312"/>
              </a:rPr>
              <a:t>1 /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是无穷小；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       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但当            时，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1 /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不是无穷小．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</p:txBody>
      </p:sp>
      <p:graphicFrame>
        <p:nvGraphicFramePr>
          <p:cNvPr id="2056" name="Object 9"/>
          <p:cNvGraphicFramePr>
            <a:graphicFrameLocks noChangeAspect="1"/>
          </p:cNvGraphicFramePr>
          <p:nvPr/>
        </p:nvGraphicFramePr>
        <p:xfrm>
          <a:off x="2332038" y="5143500"/>
          <a:ext cx="944562" cy="304800"/>
        </p:xfrm>
        <a:graphic>
          <a:graphicData uri="http://schemas.openxmlformats.org/presentationml/2006/ole">
            <p:oleObj spid="_x0000_s1026" name="Equation" r:id="rId4" imgW="469800" imgH="152280" progId="Equation.DSMT4">
              <p:embed/>
            </p:oleObj>
          </a:graphicData>
        </a:graphic>
      </p:graphicFrame>
      <p:graphicFrame>
        <p:nvGraphicFramePr>
          <p:cNvPr id="2" name="Object 37"/>
          <p:cNvGraphicFramePr>
            <a:graphicFrameLocks noChangeAspect="1"/>
          </p:cNvGraphicFramePr>
          <p:nvPr/>
        </p:nvGraphicFramePr>
        <p:xfrm>
          <a:off x="2332038" y="5521325"/>
          <a:ext cx="868362" cy="355600"/>
        </p:xfrm>
        <a:graphic>
          <a:graphicData uri="http://schemas.openxmlformats.org/presentationml/2006/ole">
            <p:oleObj spid="_x0000_s1027" name="Equation" r:id="rId5" imgW="43164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rabicPeriod" startAt="3"/>
            </a:pPr>
            <a:r>
              <a:rPr lang="zh-CN" altLang="en-US" smtClean="0">
                <a:ea typeface="楷体_GB2312"/>
              </a:rPr>
              <a:t>当</a:t>
            </a:r>
            <a:r>
              <a:rPr lang="en-US" altLang="zh-CN" i="1" smtClean="0">
                <a:ea typeface="楷体_GB2312"/>
                <a:sym typeface="Symbol" pitchFamily="18" charset="2"/>
              </a:rPr>
              <a:t>m</a:t>
            </a:r>
            <a:r>
              <a:rPr lang="zh-CN" altLang="en-US" smtClean="0">
                <a:ea typeface="楷体_GB2312"/>
                <a:sym typeface="Symbol" pitchFamily="18" charset="2"/>
              </a:rPr>
              <a:t>、</a:t>
            </a:r>
            <a:r>
              <a:rPr lang="en-US" altLang="zh-CN" i="1" smtClean="0">
                <a:ea typeface="楷体_GB2312"/>
                <a:sym typeface="Symbol" pitchFamily="18" charset="2"/>
              </a:rPr>
              <a:t>n</a:t>
            </a:r>
            <a:r>
              <a:rPr lang="en-US" altLang="zh-CN" smtClean="0"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为非负整数，且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 0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b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 0</a:t>
            </a:r>
            <a:r>
              <a:rPr lang="zh-CN" altLang="en-US" smtClean="0">
                <a:ea typeface="楷体_GB2312"/>
                <a:sym typeface="Symbol" pitchFamily="18" charset="2"/>
              </a:rPr>
              <a:t> 时，</a:t>
            </a: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rabicPeriod" startAt="3"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None/>
            </a:pPr>
            <a:endParaRPr lang="en-US" altLang="zh-CN" smtClean="0">
              <a:ea typeface="楷体_GB2312"/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P.44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的结论）</a:t>
            </a:r>
          </a:p>
        </p:txBody>
      </p:sp>
      <p:graphicFrame>
        <p:nvGraphicFramePr>
          <p:cNvPr id="56325" name="Object 3"/>
          <p:cNvGraphicFramePr>
            <a:graphicFrameLocks noChangeAspect="1"/>
          </p:cNvGraphicFramePr>
          <p:nvPr/>
        </p:nvGraphicFramePr>
        <p:xfrm>
          <a:off x="1836738" y="2143125"/>
          <a:ext cx="5468937" cy="2786063"/>
        </p:xfrm>
        <a:graphic>
          <a:graphicData uri="http://schemas.openxmlformats.org/presentationml/2006/ole">
            <p:oleObj spid="_x0000_s17410" name="Equation" r:id="rId4" imgW="2743200" imgH="1396800" progId="Equation.DSMT4">
              <p:embed/>
            </p:oleObj>
          </a:graphicData>
        </a:graphic>
      </p:graphicFrame>
      <p:sp>
        <p:nvSpPr>
          <p:cNvPr id="1741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推广</a:t>
            </a:r>
          </a:p>
        </p:txBody>
      </p:sp>
      <p:sp>
        <p:nvSpPr>
          <p:cNvPr id="5" name="矩形 4"/>
          <p:cNvSpPr/>
          <p:nvPr/>
        </p:nvSpPr>
        <p:spPr>
          <a:xfrm>
            <a:off x="6380163" y="2271713"/>
            <a:ext cx="928687" cy="25860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24525" y="2271713"/>
            <a:ext cx="571500" cy="80010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724525" y="3071813"/>
            <a:ext cx="571500" cy="92868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724525" y="4000500"/>
            <a:ext cx="571500" cy="8572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7358063" y="2395538"/>
            <a:ext cx="1500187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P.43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7358063" y="3303588"/>
            <a:ext cx="1500187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P.43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13" name="Rectangle 19"/>
          <p:cNvSpPr>
            <a:spLocks noChangeArrowheads="1"/>
          </p:cNvSpPr>
          <p:nvPr/>
        </p:nvSpPr>
        <p:spPr bwMode="auto">
          <a:xfrm>
            <a:off x="7358063" y="4211638"/>
            <a:ext cx="1500187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P.43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                                        ．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当            时，这是无穷多个无穷小的和．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先变形，再求极限，即</a:t>
            </a:r>
            <a:endParaRPr lang="en-US" altLang="zh-CN" smtClean="0">
              <a:ea typeface="楷体_GB2312"/>
            </a:endParaRPr>
          </a:p>
        </p:txBody>
      </p:sp>
      <p:sp>
        <p:nvSpPr>
          <p:cNvPr id="18438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519238" y="1327150"/>
          <a:ext cx="3124200" cy="889000"/>
        </p:xfrm>
        <a:graphic>
          <a:graphicData uri="http://schemas.openxmlformats.org/presentationml/2006/ole">
            <p:oleObj spid="_x0000_s18434" name="Equation" r:id="rId3" imgW="1562040" imgH="444240" progId="Equation.DSMT4">
              <p:embed/>
            </p:oleObj>
          </a:graphicData>
        </a:graphic>
      </p:graphicFrame>
      <p:graphicFrame>
        <p:nvGraphicFramePr>
          <p:cNvPr id="8203" name="Object 3"/>
          <p:cNvGraphicFramePr>
            <a:graphicFrameLocks noChangeAspect="1"/>
          </p:cNvGraphicFramePr>
          <p:nvPr/>
        </p:nvGraphicFramePr>
        <p:xfrm>
          <a:off x="527050" y="3200400"/>
          <a:ext cx="7518400" cy="2108200"/>
        </p:xfrm>
        <a:graphic>
          <a:graphicData uri="http://schemas.openxmlformats.org/presentationml/2006/ole">
            <p:oleObj spid="_x0000_s18435" name="Equation" r:id="rId4" imgW="3759120" imgH="1054080" progId="Equation.DSMT4">
              <p:embed/>
            </p:oleObj>
          </a:graphicData>
        </a:graphic>
      </p:graphicFrame>
      <p:graphicFrame>
        <p:nvGraphicFramePr>
          <p:cNvPr id="58375" name="Object 4"/>
          <p:cNvGraphicFramePr>
            <a:graphicFrameLocks noChangeAspect="1"/>
          </p:cNvGraphicFramePr>
          <p:nvPr/>
        </p:nvGraphicFramePr>
        <p:xfrm>
          <a:off x="1571625" y="2500313"/>
          <a:ext cx="939800" cy="304800"/>
        </p:xfrm>
        <a:graphic>
          <a:graphicData uri="http://schemas.openxmlformats.org/presentationml/2006/ole">
            <p:oleObj spid="_x0000_s18436" name="Equation" r:id="rId5" imgW="469800" imgH="15228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3657600" y="3271838"/>
            <a:ext cx="2343150" cy="10858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00750" y="3271838"/>
            <a:ext cx="2357438" cy="10858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657600" y="4429125"/>
            <a:ext cx="1944688" cy="10858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600700" y="4429125"/>
            <a:ext cx="685800" cy="10858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203575" y="3913188"/>
            <a:ext cx="1584325" cy="935037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34004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设                         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分析：</a:t>
            </a: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19466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三、复合函数的极限运算法则</a:t>
            </a:r>
            <a:r>
              <a:rPr lang="zh-CN" altLang="en-US" sz="2400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  <a:ea typeface="楷体_GB2312"/>
              </a:rPr>
              <a:t>P.44</a:t>
            </a:r>
            <a:r>
              <a:rPr lang="zh-CN" altLang="en-US" sz="240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zh-CN" altLang="en-US" sz="2700" smtClean="0">
              <a:effectLst/>
              <a:ea typeface="楷体_GB231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857375" y="1538288"/>
          <a:ext cx="1874838" cy="582612"/>
        </p:xfrm>
        <a:graphic>
          <a:graphicData uri="http://schemas.openxmlformats.org/presentationml/2006/ole">
            <p:oleObj spid="_x0000_s19458" name="Equation" r:id="rId3" imgW="939600" imgH="291960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108450" y="1538288"/>
          <a:ext cx="1774825" cy="582612"/>
        </p:xfrm>
        <a:graphic>
          <a:graphicData uri="http://schemas.openxmlformats.org/presentationml/2006/ole">
            <p:oleObj spid="_x0000_s19459" name="Equation" r:id="rId4" imgW="888840" imgH="291960" progId="Equation.DSMT4">
              <p:embed/>
            </p:oleObj>
          </a:graphicData>
        </a:graphic>
      </p:graphicFrame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722563" y="2965450"/>
          <a:ext cx="2254250" cy="608013"/>
        </p:xfrm>
        <a:graphic>
          <a:graphicData uri="http://schemas.openxmlformats.org/presentationml/2006/ole">
            <p:oleObj spid="_x0000_s19460" name="Equation" r:id="rId5" imgW="1130040" imgH="304560" progId="Equation.DSMT4">
              <p:embed/>
            </p:oleObj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503363" y="3938588"/>
          <a:ext cx="5378450" cy="914400"/>
        </p:xfrm>
        <a:graphic>
          <a:graphicData uri="http://schemas.openxmlformats.org/presentationml/2006/ole">
            <p:oleObj spid="_x0000_s19461" name="Equation" r:id="rId6" imgW="2679480" imgH="457200" progId="Equation.DSMT4">
              <p:embed/>
            </p:oleObj>
          </a:graphicData>
        </a:graphic>
      </p:graphicFrame>
      <p:sp>
        <p:nvSpPr>
          <p:cNvPr id="36873" name="AutoShape 9"/>
          <p:cNvSpPr>
            <a:spLocks noChangeArrowheads="1"/>
          </p:cNvSpPr>
          <p:nvPr/>
        </p:nvSpPr>
        <p:spPr bwMode="auto">
          <a:xfrm>
            <a:off x="3708400" y="2235200"/>
            <a:ext cx="647700" cy="61595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4371975" y="2192338"/>
            <a:ext cx="473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860925" y="2117725"/>
            <a:ext cx="3887788" cy="850900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在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点某个去心邻域内，</a:t>
            </a:r>
          </a:p>
          <a:p>
            <a:pPr algn="ctr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400" b="1" baseline="-250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11188" y="4845050"/>
          <a:ext cx="7162800" cy="965200"/>
        </p:xfrm>
        <a:graphic>
          <a:graphicData uri="http://schemas.openxmlformats.org/presentationml/2006/ole">
            <p:oleObj spid="_x0000_s19462" name="Equation" r:id="rId7" imgW="3568680" imgH="48240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592138" y="5362575"/>
            <a:ext cx="7200900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503363" y="5803900"/>
          <a:ext cx="4894262" cy="457200"/>
        </p:xfrm>
        <a:graphic>
          <a:graphicData uri="http://schemas.openxmlformats.org/presentationml/2006/ole">
            <p:oleObj spid="_x0000_s19463" name="Equation" r:id="rId8" imgW="2438280" imgH="228600" progId="Equation.DSMT4">
              <p:embed/>
            </p:oleObj>
          </a:graphicData>
        </a:graphic>
      </p:graphicFrame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310313" y="5661025"/>
            <a:ext cx="43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203575" y="4860925"/>
            <a:ext cx="2089150" cy="935038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36866" grpId="1" animBg="1"/>
      <p:bldP spid="36873" grpId="0" animBg="1"/>
      <p:bldP spid="36878" grpId="0"/>
      <p:bldP spid="36879" grpId="0" animBg="1"/>
      <p:bldP spid="16" grpId="0" animBg="1"/>
      <p:bldP spid="36876" grpId="0"/>
      <p:bldP spid="36876" grpId="1"/>
      <p:bldP spid="15" grpId="0" animBg="1"/>
      <p:bldP spid="1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38084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设                         ，                        ，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且在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zh-CN" altLang="en-US" smtClean="0">
                <a:ea typeface="楷体_GB2312"/>
              </a:rPr>
              <a:t> 点某个去心邻域内，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zh-CN" altLang="en-US" smtClean="0">
                <a:ea typeface="楷体_GB2312"/>
                <a:sym typeface="Symbol" pitchFamily="18" charset="2"/>
              </a:rPr>
              <a:t> </a:t>
            </a:r>
            <a:r>
              <a:rPr lang="en-US" altLang="zh-CN" i="1" smtClean="0">
                <a:ea typeface="楷体_GB2312"/>
                <a:sym typeface="Symbol" pitchFamily="18" charset="2"/>
              </a:rPr>
              <a:t>u</a:t>
            </a:r>
            <a:r>
              <a:rPr lang="en-US" altLang="zh-CN" baseline="-25000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则复合</a:t>
            </a:r>
            <a:r>
              <a:rPr lang="zh-CN" altLang="en-US" smtClean="0">
                <a:ea typeface="楷体_GB2312"/>
              </a:rPr>
              <a:t>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)]</a:t>
            </a:r>
            <a:r>
              <a:rPr lang="zh-CN" altLang="en-US" smtClean="0">
                <a:ea typeface="楷体_GB2312"/>
              </a:rPr>
              <a:t> 当            时的极限也存在，即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spcBef>
                <a:spcPts val="400"/>
              </a:spcBef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对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u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或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为无穷大的情形，也可得到类似的结论．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意义：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20492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三、复合函数的极限运算法则</a:t>
            </a:r>
            <a:r>
              <a:rPr lang="zh-CN" altLang="en-US" sz="2400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  <a:ea typeface="楷体_GB2312"/>
              </a:rPr>
              <a:t>P.44</a:t>
            </a:r>
            <a:r>
              <a:rPr lang="zh-CN" altLang="en-US" sz="240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857375" y="1538288"/>
          <a:ext cx="1874838" cy="582612"/>
        </p:xfrm>
        <a:graphic>
          <a:graphicData uri="http://schemas.openxmlformats.org/presentationml/2006/ole">
            <p:oleObj spid="_x0000_s20482" name="Equation" r:id="rId5" imgW="939600" imgH="291960" progId="Equation.DSMT4">
              <p:embed/>
            </p:oleObj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4108450" y="1538288"/>
          <a:ext cx="1774825" cy="582612"/>
        </p:xfrm>
        <a:graphic>
          <a:graphicData uri="http://schemas.openxmlformats.org/presentationml/2006/ole">
            <p:oleObj spid="_x0000_s20483" name="Equation" r:id="rId6" imgW="888840" imgH="291960" progId="Equation.DSMT4">
              <p:embed/>
            </p:oleObj>
          </a:graphicData>
        </a:graphic>
      </p:graphicFrame>
      <p:graphicFrame>
        <p:nvGraphicFramePr>
          <p:cNvPr id="21510" name="Object 6"/>
          <p:cNvGraphicFramePr>
            <a:graphicFrameLocks noChangeAspect="1"/>
          </p:cNvGraphicFramePr>
          <p:nvPr/>
        </p:nvGraphicFramePr>
        <p:xfrm>
          <a:off x="3486150" y="2540000"/>
          <a:ext cx="989013" cy="457200"/>
        </p:xfrm>
        <a:graphic>
          <a:graphicData uri="http://schemas.openxmlformats.org/presentationml/2006/ole">
            <p:oleObj spid="_x0000_s20484" name="Equation" r:id="rId7" imgW="495000" imgH="22860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457325" y="4826000"/>
          <a:ext cx="1874838" cy="608013"/>
        </p:xfrm>
        <a:graphic>
          <a:graphicData uri="http://schemas.openxmlformats.org/presentationml/2006/ole">
            <p:oleObj spid="_x0000_s20485" name="Equation" r:id="rId8" imgW="939600" imgH="30456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438775" y="4826000"/>
          <a:ext cx="1292225" cy="582613"/>
        </p:xfrm>
        <a:graphic>
          <a:graphicData uri="http://schemas.openxmlformats.org/presentationml/2006/ole">
            <p:oleObj spid="_x0000_s20486" name="Equation" r:id="rId9" imgW="647640" imgH="291960" progId="Equation.DSMT4">
              <p:embed/>
            </p:oleObj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852863" y="4640263"/>
          <a:ext cx="931862" cy="323850"/>
        </p:xfrm>
        <a:graphic>
          <a:graphicData uri="http://schemas.openxmlformats.org/presentationml/2006/ole">
            <p:oleObj spid="_x0000_s20487" name="Equation" r:id="rId10" imgW="583920" imgH="203040" progId="Equation.DSMT4">
              <p:embed/>
            </p:oleObj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3606800" y="5121275"/>
          <a:ext cx="1425575" cy="468313"/>
        </p:xfrm>
        <a:graphic>
          <a:graphicData uri="http://schemas.openxmlformats.org/presentationml/2006/ole">
            <p:oleObj spid="_x0000_s20488" name="Equation" r:id="rId11" imgW="888840" imgH="291960" progId="Equation.DSMT4">
              <p:embed/>
            </p:oleObj>
          </a:graphicData>
        </a:graphic>
      </p:graphicFrame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5418138" y="4872038"/>
            <a:ext cx="533400" cy="5143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419475" y="4962525"/>
            <a:ext cx="1800225" cy="173038"/>
            <a:chOff x="2154" y="3058"/>
            <a:chExt cx="1134" cy="109"/>
          </a:xfrm>
        </p:grpSpPr>
        <p:sp>
          <p:nvSpPr>
            <p:cNvPr id="20498" name="Line 18"/>
            <p:cNvSpPr>
              <a:spLocks noChangeShapeType="1"/>
            </p:cNvSpPr>
            <p:nvPr/>
          </p:nvSpPr>
          <p:spPr bwMode="auto">
            <a:xfrm>
              <a:off x="2154" y="3058"/>
              <a:ext cx="1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9"/>
            <p:cNvSpPr>
              <a:spLocks noChangeShapeType="1"/>
            </p:cNvSpPr>
            <p:nvPr/>
          </p:nvSpPr>
          <p:spPr bwMode="auto">
            <a:xfrm>
              <a:off x="2154" y="3167"/>
              <a:ext cx="113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54" name="AutoShape 18"/>
          <p:cNvSpPr>
            <a:spLocks noChangeArrowheads="1"/>
          </p:cNvSpPr>
          <p:nvPr/>
        </p:nvSpPr>
        <p:spPr bwMode="auto">
          <a:xfrm>
            <a:off x="6773863" y="4567238"/>
            <a:ext cx="2078037" cy="930275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</a:rPr>
              <a:t>变量代换法</a:t>
            </a:r>
          </a:p>
          <a:p>
            <a:pPr algn="ctr"/>
            <a:r>
              <a:rPr lang="zh-CN" altLang="en-US" sz="2400" b="1">
                <a:latin typeface="Times New Roman" pitchFamily="18" charset="0"/>
              </a:rPr>
              <a:t>（课本</a:t>
            </a:r>
            <a:r>
              <a:rPr lang="en-US" altLang="zh-CN" sz="2400" b="1">
                <a:latin typeface="Times New Roman" pitchFamily="18" charset="0"/>
              </a:rPr>
              <a:t>P.44</a:t>
            </a:r>
            <a:r>
              <a:rPr lang="zh-CN" altLang="en-US" sz="2400" b="1">
                <a:latin typeface="Times New Roman" pitchFamily="18" charset="0"/>
              </a:rPr>
              <a:t>）</a:t>
            </a:r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4356100" y="2133600"/>
            <a:ext cx="12954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6" name="AutoShape 20"/>
          <p:cNvSpPr>
            <a:spLocks noChangeArrowheads="1"/>
          </p:cNvSpPr>
          <p:nvPr/>
        </p:nvSpPr>
        <p:spPr bwMode="auto">
          <a:xfrm>
            <a:off x="457200" y="1482725"/>
            <a:ext cx="8231188" cy="21621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684463" y="2965450"/>
          <a:ext cx="3775075" cy="608013"/>
        </p:xfrm>
        <a:graphic>
          <a:graphicData uri="http://schemas.openxmlformats.org/presentationml/2006/ole">
            <p:oleObj spid="_x0000_s20489" name="Equation" r:id="rId12" imgW="1892160" imgH="304560" progId="Equation.DSMT4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684463" y="2965450"/>
          <a:ext cx="3775075" cy="608013"/>
        </p:xfrm>
        <a:graphic>
          <a:graphicData uri="http://schemas.openxmlformats.org/presentationml/2006/ole">
            <p:oleObj spid="_x0000_s20490" name="Equation" r:id="rId13" imgW="1892160" imgH="3045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decel="100000" fill="hold"/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9954" grpId="0" animBg="1"/>
      <p:bldP spid="39955" grpId="0" animBg="1"/>
      <p:bldP spid="399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                                     ．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令                                                                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因为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所以</a:t>
            </a:r>
            <a:endParaRPr lang="en-US" altLang="zh-CN" smtClean="0">
              <a:ea typeface="楷体_GB2312"/>
            </a:endParaRPr>
          </a:p>
        </p:txBody>
      </p:sp>
      <p:sp>
        <p:nvSpPr>
          <p:cNvPr id="21511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643063" y="1327150"/>
          <a:ext cx="2667000" cy="889000"/>
        </p:xfrm>
        <a:graphic>
          <a:graphicData uri="http://schemas.openxmlformats.org/presentationml/2006/ole">
            <p:oleObj spid="_x0000_s21506" name="Equation" r:id="rId3" imgW="1333440" imgH="444240" progId="Equation.DSMT4">
              <p:embed/>
            </p:oleObj>
          </a:graphicData>
        </a:graphic>
      </p:graphicFrame>
      <p:graphicFrame>
        <p:nvGraphicFramePr>
          <p:cNvPr id="8203" name="Object 3"/>
          <p:cNvGraphicFramePr>
            <a:graphicFrameLocks noChangeAspect="1"/>
          </p:cNvGraphicFramePr>
          <p:nvPr/>
        </p:nvGraphicFramePr>
        <p:xfrm>
          <a:off x="1265238" y="3087688"/>
          <a:ext cx="5410200" cy="889000"/>
        </p:xfrm>
        <a:graphic>
          <a:graphicData uri="http://schemas.openxmlformats.org/presentationml/2006/ole">
            <p:oleObj spid="_x0000_s21507" name="Equation" r:id="rId4" imgW="2705040" imgH="444240" progId="Equation.DSMT4">
              <p:embed/>
            </p:oleObj>
          </a:graphicData>
        </a:graphic>
      </p:graphicFrame>
      <p:graphicFrame>
        <p:nvGraphicFramePr>
          <p:cNvPr id="58375" name="Object 4"/>
          <p:cNvGraphicFramePr>
            <a:graphicFrameLocks noChangeAspect="1"/>
          </p:cNvGraphicFramePr>
          <p:nvPr/>
        </p:nvGraphicFramePr>
        <p:xfrm>
          <a:off x="1517650" y="2246313"/>
          <a:ext cx="5054600" cy="812800"/>
        </p:xfrm>
        <a:graphic>
          <a:graphicData uri="http://schemas.openxmlformats.org/presentationml/2006/ole">
            <p:oleObj spid="_x0000_s21508" name="Equation" r:id="rId5" imgW="2527200" imgH="4060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322388" y="4371975"/>
          <a:ext cx="4292600" cy="889000"/>
        </p:xfrm>
        <a:graphic>
          <a:graphicData uri="http://schemas.openxmlformats.org/presentationml/2006/ole">
            <p:oleObj spid="_x0000_s21509" name="Equation" r:id="rId6" imgW="2145960" imgH="44424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6253163" y="2986088"/>
            <a:ext cx="571500" cy="1085850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主要内容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 lvl="1">
              <a:buClr>
                <a:srgbClr val="0000FF"/>
              </a:buClr>
            </a:pPr>
            <a:r>
              <a:rPr lang="zh-CN" altLang="en-US" smtClean="0">
                <a:ea typeface="楷体_GB2312"/>
              </a:rPr>
              <a:t>无穷小的运算性质</a:t>
            </a:r>
            <a:endParaRPr lang="en-US" altLang="zh-CN" smtClean="0">
              <a:ea typeface="楷体_GB2312"/>
            </a:endParaRPr>
          </a:p>
          <a:p>
            <a:pPr lvl="1">
              <a:buClr>
                <a:srgbClr val="0000FF"/>
              </a:buClr>
            </a:pPr>
            <a:r>
              <a:rPr lang="zh-CN" altLang="en-US" smtClean="0">
                <a:ea typeface="楷体_GB2312"/>
              </a:rPr>
              <a:t>极限的四则运算法则</a:t>
            </a:r>
            <a:endParaRPr lang="en-US" altLang="zh-CN" smtClean="0">
              <a:ea typeface="楷体_GB2312"/>
            </a:endParaRPr>
          </a:p>
          <a:p>
            <a:pPr lvl="1">
              <a:buClr>
                <a:srgbClr val="0000FF"/>
              </a:buClr>
            </a:pPr>
            <a:r>
              <a:rPr lang="zh-CN" altLang="en-US" smtClean="0">
                <a:ea typeface="楷体_GB2312"/>
              </a:rPr>
              <a:t>复合函数的极限运算法则</a:t>
            </a: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求极限的常用方法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 lvl="1">
              <a:buClr>
                <a:srgbClr val="0000FF"/>
              </a:buClr>
            </a:pPr>
            <a:r>
              <a:rPr lang="zh-CN" altLang="en-US" smtClean="0">
                <a:ea typeface="楷体_GB2312"/>
              </a:rPr>
              <a:t>直接代入法</a:t>
            </a:r>
            <a:endParaRPr lang="en-US" altLang="zh-CN" smtClean="0">
              <a:ea typeface="楷体_GB2312"/>
            </a:endParaRPr>
          </a:p>
          <a:p>
            <a:pPr lvl="1">
              <a:buClr>
                <a:srgbClr val="0000FF"/>
              </a:buClr>
            </a:pPr>
            <a:r>
              <a:rPr lang="zh-CN" altLang="en-US" smtClean="0">
                <a:ea typeface="楷体_GB2312"/>
              </a:rPr>
              <a:t>消去零因子法</a:t>
            </a:r>
            <a:endParaRPr lang="en-US" altLang="zh-CN" smtClean="0">
              <a:ea typeface="楷体_GB2312"/>
            </a:endParaRPr>
          </a:p>
          <a:p>
            <a:pPr lvl="1">
              <a:buClr>
                <a:srgbClr val="0000FF"/>
              </a:buClr>
            </a:pPr>
            <a:r>
              <a:rPr lang="zh-CN" altLang="en-US" smtClean="0">
                <a:ea typeface="楷体_GB2312"/>
              </a:rPr>
              <a:t>无穷小因子分出法</a:t>
            </a:r>
          </a:p>
          <a:p>
            <a:pPr lvl="1">
              <a:buClr>
                <a:srgbClr val="0000FF"/>
              </a:buClr>
            </a:pPr>
            <a:r>
              <a:rPr lang="zh-CN" altLang="en-US" smtClean="0">
                <a:ea typeface="楷体_GB2312"/>
              </a:rPr>
              <a:t>变量代入法（复合函数的极限运算法则）</a:t>
            </a:r>
            <a:endParaRPr lang="en-US" altLang="zh-CN" smtClean="0">
              <a:ea typeface="楷体_GB2312"/>
            </a:endParaRPr>
          </a:p>
          <a:p>
            <a:pPr lvl="1">
              <a:buClr>
                <a:srgbClr val="0000FF"/>
              </a:buClr>
            </a:pPr>
            <a:r>
              <a:rPr lang="zh-CN" altLang="en-US" smtClean="0">
                <a:ea typeface="楷体_GB2312"/>
              </a:rPr>
              <a:t>左、右极限法</a:t>
            </a:r>
            <a:r>
              <a:rPr lang="en-US" altLang="zh-CN" smtClean="0">
                <a:ea typeface="楷体_GB2312"/>
              </a:rPr>
              <a:t>——</a:t>
            </a:r>
            <a:r>
              <a:rPr lang="zh-CN" altLang="en-US" smtClean="0">
                <a:ea typeface="楷体_GB2312"/>
              </a:rPr>
              <a:t>通常针对分段函数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P.30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6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设在自变量的某个变化过程中，</a:t>
            </a:r>
            <a:r>
              <a:rPr lang="en-US" altLang="zh-CN" smtClean="0">
                <a:ea typeface="楷体_GB2312"/>
              </a:rPr>
              <a:t>lim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存在，</a:t>
            </a:r>
            <a:r>
              <a:rPr lang="en-US" altLang="zh-CN" smtClean="0">
                <a:ea typeface="楷体_GB2312"/>
              </a:rPr>
              <a:t>lim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不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存在，问： </a:t>
            </a:r>
            <a:r>
              <a:rPr lang="en-US" altLang="zh-CN" smtClean="0">
                <a:ea typeface="楷体_GB2312"/>
              </a:rPr>
              <a:t>lim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+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)] </a:t>
            </a:r>
            <a:r>
              <a:rPr lang="zh-CN" altLang="en-US" smtClean="0">
                <a:ea typeface="楷体_GB2312"/>
              </a:rPr>
              <a:t>是否存在？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2" name="explode.wav" builtIn="1"/>
                </a:hlinkClick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可能存在，也可能不存在；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2" name="explode.wav" builtIn="1"/>
                </a:hlinkClick>
              </a:rPr>
              <a:t>B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一定存在；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3" name="applause.wav" builtIn="1"/>
                </a:hlinkClick>
              </a:rPr>
              <a:t>C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一定不存在．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en-US" altLang="zh-CN" smtClean="0">
                <a:ea typeface="楷体_GB2312"/>
              </a:rPr>
              <a:t> lim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+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)]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一定不存在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假设 </a:t>
            </a:r>
            <a:r>
              <a:rPr lang="en-US" altLang="zh-CN" smtClean="0">
                <a:ea typeface="楷体_GB2312"/>
              </a:rPr>
              <a:t>lim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+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)] </a:t>
            </a:r>
            <a:r>
              <a:rPr lang="zh-CN" altLang="en-US" smtClean="0">
                <a:ea typeface="楷体_GB2312"/>
              </a:rPr>
              <a:t>存在，则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+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)]</a:t>
            </a:r>
            <a:r>
              <a:rPr lang="zh-CN" altLang="en-US" smtClean="0">
                <a:ea typeface="楷体_GB2312"/>
              </a:rPr>
              <a:t> −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的极限也存在，与已知矛盾，故假设错误．</a:t>
            </a:r>
          </a:p>
        </p:txBody>
      </p:sp>
      <p:sp>
        <p:nvSpPr>
          <p:cNvPr id="32771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思考题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               存在，但                不存在，则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是否存在？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3" name="explode.wav" builtIn="1"/>
                </a:hlinkClick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可能存在，也可能不存在；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3" name="explode.wav" builtIn="1"/>
                </a:hlinkClick>
              </a:rPr>
              <a:t>B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一定存在；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4" name="applause.wav" builtIn="1"/>
                </a:hlinkClick>
              </a:rPr>
              <a:t>C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一定不存在．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en-US" altLang="zh-CN" smtClean="0">
                <a:ea typeface="楷体_GB2312"/>
              </a:rPr>
              <a:t> C</a:t>
            </a:r>
            <a:r>
              <a:rPr lang="zh-CN" altLang="en-US" smtClean="0">
                <a:ea typeface="楷体_GB2312"/>
              </a:rPr>
              <a:t>，                                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一定不存在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假设                                存在，则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[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+ 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)]</a:t>
            </a:r>
            <a:r>
              <a:rPr lang="zh-CN" altLang="en-US" smtClean="0">
                <a:ea typeface="楷体_GB2312"/>
              </a:rPr>
              <a:t> −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的极限也存在，与已知矛盾，故假设错误．</a:t>
            </a:r>
          </a:p>
        </p:txBody>
      </p:sp>
      <p:sp>
        <p:nvSpPr>
          <p:cNvPr id="22536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思考题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838200" y="1652588"/>
          <a:ext cx="1343025" cy="582612"/>
        </p:xfrm>
        <a:graphic>
          <a:graphicData uri="http://schemas.openxmlformats.org/presentationml/2006/ole">
            <p:oleObj spid="_x0000_s22530" name="Equation" r:id="rId5" imgW="672840" imgH="2919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305175" y="1652588"/>
          <a:ext cx="1292225" cy="582612"/>
        </p:xfrm>
        <a:graphic>
          <a:graphicData uri="http://schemas.openxmlformats.org/presentationml/2006/ole">
            <p:oleObj spid="_x0000_s22531" name="Equation" r:id="rId6" imgW="647640" imgH="2919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076950" y="1641475"/>
          <a:ext cx="2432050" cy="606425"/>
        </p:xfrm>
        <a:graphic>
          <a:graphicData uri="http://schemas.openxmlformats.org/presentationml/2006/ole">
            <p:oleObj spid="_x0000_s22532" name="Equation" r:id="rId7" imgW="1218960" imgH="3045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779588" y="4337050"/>
          <a:ext cx="2432050" cy="606425"/>
        </p:xfrm>
        <a:graphic>
          <a:graphicData uri="http://schemas.openxmlformats.org/presentationml/2006/ole">
            <p:oleObj spid="_x0000_s22533" name="Equation" r:id="rId8" imgW="1218960" imgH="3045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201738" y="4899025"/>
          <a:ext cx="2432050" cy="606425"/>
        </p:xfrm>
        <a:graphic>
          <a:graphicData uri="http://schemas.openxmlformats.org/presentationml/2006/ole">
            <p:oleObj spid="_x0000_s22534" name="Equation" r:id="rId9" imgW="121896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               和                都不存在，则                               一定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不存在？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3" name="explode.wav" builtIn="1"/>
                </a:hlinkClick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正确；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4" name="applause.wav" builtIn="1"/>
                </a:hlinkClick>
              </a:rPr>
              <a:t>B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错误．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en-US" altLang="zh-CN" smtClean="0">
                <a:ea typeface="楷体_GB2312"/>
              </a:rPr>
              <a:t> B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smtClean="0">
                <a:ea typeface="楷体_GB2312"/>
              </a:rPr>
              <a:t>                               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可能存在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= tan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g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=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− </a:t>
            </a:r>
            <a:r>
              <a:rPr lang="en-US" altLang="zh-CN" smtClean="0">
                <a:ea typeface="楷体_GB2312"/>
              </a:rPr>
              <a:t>tan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，则                  和                 都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不存在，但</a:t>
            </a:r>
          </a:p>
        </p:txBody>
      </p:sp>
      <p:sp>
        <p:nvSpPr>
          <p:cNvPr id="23562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思考题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838200" y="1651000"/>
          <a:ext cx="1343025" cy="582613"/>
        </p:xfrm>
        <a:graphic>
          <a:graphicData uri="http://schemas.openxmlformats.org/presentationml/2006/ole">
            <p:oleObj spid="_x0000_s23554" name="Equation" r:id="rId5" imgW="672840" imgH="2919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400300" y="1651000"/>
          <a:ext cx="1292225" cy="582613"/>
        </p:xfrm>
        <a:graphic>
          <a:graphicData uri="http://schemas.openxmlformats.org/presentationml/2006/ole">
            <p:oleObj spid="_x0000_s23555" name="Equation" r:id="rId6" imgW="647640" imgH="2919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465763" y="1627188"/>
          <a:ext cx="2432050" cy="606425"/>
        </p:xfrm>
        <a:graphic>
          <a:graphicData uri="http://schemas.openxmlformats.org/presentationml/2006/ole">
            <p:oleObj spid="_x0000_s23556" name="Equation" r:id="rId7" imgW="1218960" imgH="3045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073275" y="4868863"/>
          <a:ext cx="4154488" cy="581025"/>
        </p:xfrm>
        <a:graphic>
          <a:graphicData uri="http://schemas.openxmlformats.org/presentationml/2006/ole">
            <p:oleObj spid="_x0000_s23557" name="Equation" r:id="rId8" imgW="2082600" imgH="2919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073650" y="4379913"/>
          <a:ext cx="1443038" cy="557212"/>
        </p:xfrm>
        <a:graphic>
          <a:graphicData uri="http://schemas.openxmlformats.org/presentationml/2006/ole">
            <p:oleObj spid="_x0000_s23558" name="Equation" r:id="rId9" imgW="723600" imgH="27936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6778625" y="4379913"/>
          <a:ext cx="1393825" cy="557212"/>
        </p:xfrm>
        <a:graphic>
          <a:graphicData uri="http://schemas.openxmlformats.org/presentationml/2006/ole">
            <p:oleObj spid="_x0000_s23559" name="Equation" r:id="rId10" imgW="698400" imgH="27936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776413" y="3789363"/>
          <a:ext cx="2432050" cy="606425"/>
        </p:xfrm>
        <a:graphic>
          <a:graphicData uri="http://schemas.openxmlformats.org/presentationml/2006/ole">
            <p:oleObj spid="_x0000_s23560" name="Equation" r:id="rId11" imgW="121896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               存在，但                不存在，则                           一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定不存在？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3" name="explode.wav" builtIn="1"/>
                </a:hlinkClick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正确；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hlinkClick r:id="" action="ppaction://noaction">
                  <a:snd r:embed="rId4" name="applause.wav" builtIn="1"/>
                </a:hlinkClick>
              </a:rPr>
              <a:t>B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 </a:t>
            </a:r>
            <a:r>
              <a:rPr lang="zh-CN" altLang="en-US" smtClean="0">
                <a:ea typeface="楷体_GB2312"/>
              </a:rPr>
              <a:t>错误．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en-US" altLang="zh-CN" smtClean="0">
                <a:ea typeface="楷体_GB2312"/>
              </a:rPr>
              <a:t> B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smtClean="0">
                <a:ea typeface="楷体_GB2312"/>
              </a:rPr>
              <a:t>                           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可能存在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=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                      ，则                存在，但               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不存在，但</a:t>
            </a:r>
          </a:p>
        </p:txBody>
      </p:sp>
      <p:sp>
        <p:nvSpPr>
          <p:cNvPr id="24587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思考题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838200" y="1652588"/>
          <a:ext cx="1343025" cy="582612"/>
        </p:xfrm>
        <a:graphic>
          <a:graphicData uri="http://schemas.openxmlformats.org/presentationml/2006/ole">
            <p:oleObj spid="_x0000_s24578" name="Equation" r:id="rId5" imgW="672840" imgH="2919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305175" y="1652588"/>
          <a:ext cx="1292225" cy="582612"/>
        </p:xfrm>
        <a:graphic>
          <a:graphicData uri="http://schemas.openxmlformats.org/presentationml/2006/ole">
            <p:oleObj spid="_x0000_s24579" name="Equation" r:id="rId6" imgW="647640" imgH="2919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088063" y="1652588"/>
          <a:ext cx="2101850" cy="581025"/>
        </p:xfrm>
        <a:graphic>
          <a:graphicData uri="http://schemas.openxmlformats.org/presentationml/2006/ole">
            <p:oleObj spid="_x0000_s24580" name="Equation" r:id="rId7" imgW="1054080" imgH="2919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776413" y="3802063"/>
          <a:ext cx="2103437" cy="581025"/>
        </p:xfrm>
        <a:graphic>
          <a:graphicData uri="http://schemas.openxmlformats.org/presentationml/2006/ole">
            <p:oleObj spid="_x0000_s24581" name="Equation" r:id="rId8" imgW="1054080" imgH="29196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124075" y="4941888"/>
          <a:ext cx="2559050" cy="555625"/>
        </p:xfrm>
        <a:graphic>
          <a:graphicData uri="http://schemas.openxmlformats.org/presentationml/2006/ole">
            <p:oleObj spid="_x0000_s24582" name="Equation" r:id="rId9" imgW="1282680" imgH="27936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576763" y="4365625"/>
          <a:ext cx="1290637" cy="557213"/>
        </p:xfrm>
        <a:graphic>
          <a:graphicData uri="http://schemas.openxmlformats.org/presentationml/2006/ole">
            <p:oleObj spid="_x0000_s24583" name="Equation" r:id="rId10" imgW="647640" imgH="27936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7019925" y="4365625"/>
          <a:ext cx="1243013" cy="557213"/>
        </p:xfrm>
        <a:graphic>
          <a:graphicData uri="http://schemas.openxmlformats.org/presentationml/2006/ole">
            <p:oleObj spid="_x0000_s24584" name="Equation" r:id="rId11" imgW="622080" imgH="27936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306638" y="4192588"/>
          <a:ext cx="1646237" cy="811212"/>
        </p:xfrm>
        <a:graphic>
          <a:graphicData uri="http://schemas.openxmlformats.org/presentationml/2006/ole">
            <p:oleObj spid="_x0000_s24585" name="Equation" r:id="rId12" imgW="8254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回顾：无穷小与函数极限的关系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P.35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                        的充分必要条件是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=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+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latin typeface="Symbol" pitchFamily="18" charset="2"/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其中</a:t>
            </a:r>
            <a:r>
              <a:rPr lang="en-US" altLang="zh-CN" i="1" smtClean="0">
                <a:latin typeface="Symbol" pitchFamily="18" charset="2"/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是当             时的无穷小．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上述定理对            等其它情形也成立．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应用：</a:t>
            </a:r>
            <a:r>
              <a:rPr lang="zh-CN" altLang="en-US" smtClean="0">
                <a:ea typeface="楷体_GB2312"/>
              </a:rPr>
              <a:t>该定理把函数的极限运算问题转化为常数与无穷小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的代数运算问题．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2284413" y="1557338"/>
          <a:ext cx="1800225" cy="582612"/>
        </p:xfrm>
        <a:graphic>
          <a:graphicData uri="http://schemas.openxmlformats.org/presentationml/2006/ole">
            <p:oleObj spid="_x0000_s2050" name="Equation" r:id="rId4" imgW="90144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82863" y="2420938"/>
          <a:ext cx="989012" cy="455612"/>
        </p:xfrm>
        <a:graphic>
          <a:graphicData uri="http://schemas.openxmlformats.org/presentationml/2006/ole">
            <p:oleObj spid="_x0000_s2051" name="Equation" r:id="rId5" imgW="495000" imgH="22860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113088" y="3389313"/>
          <a:ext cx="938212" cy="304800"/>
        </p:xfrm>
        <a:graphic>
          <a:graphicData uri="http://schemas.openxmlformats.org/presentationml/2006/ole">
            <p:oleObj spid="_x0000_s2052" name="Equation" r:id="rId6" imgW="469800" imgH="1522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801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作业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习题</a:t>
            </a:r>
            <a:r>
              <a:rPr lang="en-US" altLang="zh-CN" smtClean="0">
                <a:ea typeface="楷体_GB2312"/>
              </a:rPr>
              <a:t>1 − 5</a:t>
            </a:r>
          </a:p>
          <a:p>
            <a:pPr lvl="1"/>
            <a:r>
              <a:rPr lang="en-US" altLang="zh-CN" smtClean="0">
                <a:ea typeface="楷体_GB2312"/>
              </a:rPr>
              <a:t>1(3)(5)(11)(13)(14)</a:t>
            </a:r>
            <a:endParaRPr lang="zh-CN" altLang="en-US" smtClean="0">
              <a:ea typeface="楷体_GB2312"/>
            </a:endParaRPr>
          </a:p>
          <a:p>
            <a:pPr lvl="1"/>
            <a:r>
              <a:rPr lang="en-US" altLang="zh-CN" smtClean="0">
                <a:ea typeface="楷体_GB2312"/>
              </a:rPr>
              <a:t>3</a:t>
            </a:r>
          </a:p>
          <a:p>
            <a:pPr lvl="1"/>
            <a:endParaRPr lang="en-US" altLang="zh-CN" smtClean="0"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一、无穷小的运算性质</a:t>
            </a:r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二、极限的四则运算法则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三、复合函数的极限运算法则</a:t>
            </a:r>
            <a:endParaRPr lang="en-US" altLang="zh-CN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一、无穷小的运算性质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说明：</a:t>
            </a:r>
          </a:p>
          <a:p>
            <a:pPr>
              <a:buSzTx/>
              <a:buFont typeface="Wingdings 3" pitchFamily="18" charset="2"/>
              <a:buChar char="}"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下列定理成立的前提是对自变量的同一个变化过程而言．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SzTx/>
              <a:buFont typeface="Wingdings 3" pitchFamily="18" charset="2"/>
              <a:buChar char="}"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下列定理对            等其它情形都成立．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P.38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有限个无穷小的代数和（和、差）是无穷小．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结论：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无穷多个无穷小的代数和不一定是无穷小．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例如，当            时，</a:t>
            </a:r>
            <a:r>
              <a:rPr lang="en-US" altLang="zh-CN" smtClean="0">
                <a:ea typeface="楷体_GB2312"/>
              </a:rPr>
              <a:t>1 /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是无穷小；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	 但是</a:t>
            </a: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2441575" y="2476500"/>
          <a:ext cx="938213" cy="304800"/>
        </p:xfrm>
        <a:graphic>
          <a:graphicData uri="http://schemas.openxmlformats.org/presentationml/2006/ole">
            <p:oleObj spid="_x0000_s3074" name="Equation" r:id="rId4" imgW="469800" imgH="152280" progId="Equation.DSMT4">
              <p:embed/>
            </p:oleObj>
          </a:graphicData>
        </a:graphic>
      </p:graphicFrame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432300" y="3316288"/>
            <a:ext cx="2376488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2286000" y="3316288"/>
            <a:ext cx="936625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6" name="Object 9"/>
          <p:cNvGraphicFramePr>
            <a:graphicFrameLocks noChangeAspect="1"/>
          </p:cNvGraphicFramePr>
          <p:nvPr/>
        </p:nvGraphicFramePr>
        <p:xfrm>
          <a:off x="1882775" y="4667250"/>
          <a:ext cx="944563" cy="304800"/>
        </p:xfrm>
        <a:graphic>
          <a:graphicData uri="http://schemas.openxmlformats.org/presentationml/2006/ole">
            <p:oleObj spid="_x0000_s3075" name="Equation" r:id="rId5" imgW="469800" imgH="152280" progId="Equation.DSMT4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233613" y="4957763"/>
          <a:ext cx="2587625" cy="1495425"/>
        </p:xfrm>
        <a:graphic>
          <a:graphicData uri="http://schemas.openxmlformats.org/presentationml/2006/ole">
            <p:oleObj spid="_x0000_s3076" name="Equation" r:id="rId6" imgW="1295280" imgH="749160" progId="Equation.DSMT4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2233613" y="4957763"/>
          <a:ext cx="2663825" cy="1495425"/>
        </p:xfrm>
        <a:graphic>
          <a:graphicData uri="http://schemas.openxmlformats.org/presentationml/2006/ole">
            <p:oleObj spid="_x0000_s3077" name="Equation" r:id="rId7" imgW="1333440" imgH="7491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  <p:bldP spid="501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一、无穷小的运算性质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说明：</a:t>
            </a:r>
            <a:endParaRPr lang="zh-CN" altLang="en-US" smtClean="0">
              <a:solidFill>
                <a:srgbClr val="FF0000"/>
              </a:solidFill>
              <a:ea typeface="楷体_GB2312"/>
            </a:endParaRPr>
          </a:p>
          <a:p>
            <a:pPr>
              <a:buSzTx/>
              <a:buFont typeface="Wingdings 3" pitchFamily="18" charset="2"/>
              <a:buChar char="}"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下列定理成立的前提是对自变量的同一个变化过程而言．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SzTx/>
              <a:buFont typeface="Wingdings 3" pitchFamily="18" charset="2"/>
              <a:buChar char="}"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下列定理对            等其它情形都成立．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P.39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有界函数与无穷小的乘积还是无穷小．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求                ，        </a:t>
            </a:r>
            <a:r>
              <a:rPr lang="en-US" altLang="zh-CN" smtClean="0">
                <a:ea typeface="楷体_GB2312"/>
              </a:rPr>
              <a:t>                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推论：</a:t>
            </a:r>
            <a:r>
              <a:rPr lang="zh-CN" altLang="en-US" smtClean="0">
                <a:ea typeface="楷体_GB2312"/>
              </a:rPr>
              <a:t>常数与无穷小的乘积是无穷小．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推论：</a:t>
            </a:r>
            <a:r>
              <a:rPr lang="zh-CN" altLang="en-US" smtClean="0">
                <a:ea typeface="楷体_GB2312"/>
              </a:rPr>
              <a:t>有限个无穷小的乘积是无穷小．</a:t>
            </a: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582738" y="3986213"/>
          <a:ext cx="1216025" cy="811212"/>
        </p:xfrm>
        <a:graphic>
          <a:graphicData uri="http://schemas.openxmlformats.org/presentationml/2006/ole">
            <p:oleObj spid="_x0000_s4098" name="Equation" r:id="rId3" imgW="609480" imgH="406080" progId="Equation.DSMT4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3111500" y="3948113"/>
          <a:ext cx="1747838" cy="887412"/>
        </p:xfrm>
        <a:graphic>
          <a:graphicData uri="http://schemas.openxmlformats.org/presentationml/2006/ole">
            <p:oleObj spid="_x0000_s4099" name="Equation" r:id="rId4" imgW="876240" imgH="444240" progId="Equation.DSMT4">
              <p:embed/>
            </p:oleObj>
          </a:graphicData>
        </a:graphic>
      </p:graphicFrame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6151563" y="5260975"/>
            <a:ext cx="2754312" cy="1408113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无穷多个无穷小的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乘积是无穷小吗？</a:t>
            </a:r>
          </a:p>
        </p:txBody>
      </p:sp>
      <p:sp>
        <p:nvSpPr>
          <p:cNvPr id="4" name="圆角矩形 13"/>
          <p:cNvSpPr>
            <a:spLocks noChangeArrowheads="1"/>
          </p:cNvSpPr>
          <p:nvPr/>
        </p:nvSpPr>
        <p:spPr bwMode="auto">
          <a:xfrm>
            <a:off x="6151563" y="3798888"/>
            <a:ext cx="2754312" cy="1408112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问题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无穷小与无穷小的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商是无穷小吗？</a:t>
            </a: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2441575" y="2476500"/>
          <a:ext cx="938213" cy="304800"/>
        </p:xfrm>
        <a:graphic>
          <a:graphicData uri="http://schemas.openxmlformats.org/presentationml/2006/ole">
            <p:oleObj spid="_x0000_s4100" name="Equation" r:id="rId5" imgW="469800" imgH="152280" progId="Equation.DSMT4">
              <p:embed/>
            </p:oleObj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595438" y="5478463"/>
            <a:ext cx="936625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问题解答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1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无穷小与无穷小的商是无穷小吗？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不一定！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例如，当           时，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和 </a:t>
            </a:r>
            <a:r>
              <a:rPr lang="en-US" altLang="zh-CN" smtClean="0">
                <a:ea typeface="楷体_GB2312"/>
              </a:rPr>
              <a:t>2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都是无穷小；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但是当           时，                ，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从而        不是无穷小．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843088" y="2886075"/>
          <a:ext cx="862012" cy="355600"/>
        </p:xfrm>
        <a:graphic>
          <a:graphicData uri="http://schemas.openxmlformats.org/presentationml/2006/ole">
            <p:oleObj spid="_x0000_s5122" name="Equation" r:id="rId4" imgW="431640" imgH="1774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549400" y="3783013"/>
          <a:ext cx="862013" cy="355600"/>
        </p:xfrm>
        <a:graphic>
          <a:graphicData uri="http://schemas.openxmlformats.org/presentationml/2006/ole">
            <p:oleObj spid="_x0000_s5123" name="Equation" r:id="rId5" imgW="431640" imgH="1774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049588" y="3559175"/>
          <a:ext cx="1090612" cy="812800"/>
        </p:xfrm>
        <a:graphic>
          <a:graphicData uri="http://schemas.openxmlformats.org/presentationml/2006/ole">
            <p:oleObj spid="_x0000_s5124" name="Equation" r:id="rId6" imgW="545760" imgH="40608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331913" y="4397375"/>
          <a:ext cx="481012" cy="812800"/>
        </p:xfrm>
        <a:graphic>
          <a:graphicData uri="http://schemas.openxmlformats.org/presentationml/2006/ole">
            <p:oleObj spid="_x0000_s5125" name="Equation" r:id="rId7" imgW="24120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问题解答</a:t>
            </a:r>
          </a:p>
        </p:txBody>
      </p:sp>
      <p:sp>
        <p:nvSpPr>
          <p:cNvPr id="68611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57200" y="1481138"/>
            <a:ext cx="8229600" cy="9683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2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：</a:t>
            </a:r>
            <a:r>
              <a:rPr lang="zh-CN" altLang="en-US" smtClean="0">
                <a:ea typeface="楷体_GB2312"/>
              </a:rPr>
              <a:t>无穷多个无穷小的乘积是无穷小吗？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答：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不一定！</a:t>
            </a:r>
          </a:p>
        </p:txBody>
      </p:sp>
      <p:sp>
        <p:nvSpPr>
          <p:cNvPr id="6186" name="Rectangle 5"/>
          <p:cNvSpPr>
            <a:spLocks noChangeArrowheads="1"/>
          </p:cNvSpPr>
          <p:nvPr/>
        </p:nvSpPr>
        <p:spPr bwMode="auto">
          <a:xfrm>
            <a:off x="7510463" y="5897563"/>
            <a:ext cx="1176337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6335713" y="5897563"/>
            <a:ext cx="117475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5159375" y="5897563"/>
            <a:ext cx="1176338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3984625" y="5897563"/>
            <a:ext cx="117475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2808288" y="5897563"/>
            <a:ext cx="1176337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1633538" y="5897563"/>
            <a:ext cx="1174750" cy="70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192" name="Rectangle 12"/>
          <p:cNvSpPr>
            <a:spLocks noChangeArrowheads="1"/>
          </p:cNvSpPr>
          <p:nvPr/>
        </p:nvSpPr>
        <p:spPr bwMode="auto">
          <a:xfrm>
            <a:off x="7510463" y="5441950"/>
            <a:ext cx="11763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93" name="Rectangle 13"/>
          <p:cNvSpPr>
            <a:spLocks noChangeArrowheads="1"/>
          </p:cNvSpPr>
          <p:nvPr/>
        </p:nvSpPr>
        <p:spPr bwMode="auto">
          <a:xfrm>
            <a:off x="6335713" y="5441950"/>
            <a:ext cx="1174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94" name="Rectangle 14"/>
          <p:cNvSpPr>
            <a:spLocks noChangeArrowheads="1"/>
          </p:cNvSpPr>
          <p:nvPr/>
        </p:nvSpPr>
        <p:spPr bwMode="auto">
          <a:xfrm>
            <a:off x="5159375" y="5441950"/>
            <a:ext cx="11763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95" name="Rectangle 15"/>
          <p:cNvSpPr>
            <a:spLocks noChangeArrowheads="1"/>
          </p:cNvSpPr>
          <p:nvPr/>
        </p:nvSpPr>
        <p:spPr bwMode="auto">
          <a:xfrm>
            <a:off x="3984625" y="5441950"/>
            <a:ext cx="1174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96" name="Rectangle 16"/>
          <p:cNvSpPr>
            <a:spLocks noChangeArrowheads="1"/>
          </p:cNvSpPr>
          <p:nvPr/>
        </p:nvSpPr>
        <p:spPr bwMode="auto">
          <a:xfrm>
            <a:off x="2808288" y="5441950"/>
            <a:ext cx="11763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97" name="Rectangle 17"/>
          <p:cNvSpPr>
            <a:spLocks noChangeArrowheads="1"/>
          </p:cNvSpPr>
          <p:nvPr/>
        </p:nvSpPr>
        <p:spPr bwMode="auto">
          <a:xfrm>
            <a:off x="1633538" y="5441950"/>
            <a:ext cx="1174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98" name="Rectangle 19"/>
          <p:cNvSpPr>
            <a:spLocks noChangeArrowheads="1"/>
          </p:cNvSpPr>
          <p:nvPr/>
        </p:nvSpPr>
        <p:spPr bwMode="auto">
          <a:xfrm>
            <a:off x="7510463" y="4986338"/>
            <a:ext cx="11763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335713" y="4986338"/>
            <a:ext cx="11747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5159375" y="4986338"/>
            <a:ext cx="11763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3984625" y="4986338"/>
            <a:ext cx="11747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31" name="Rectangle 23"/>
          <p:cNvSpPr>
            <a:spLocks noChangeArrowheads="1"/>
          </p:cNvSpPr>
          <p:nvPr/>
        </p:nvSpPr>
        <p:spPr bwMode="auto">
          <a:xfrm>
            <a:off x="2808288" y="4986338"/>
            <a:ext cx="11763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1633538" y="4986338"/>
            <a:ext cx="11747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04" name="Rectangle 26"/>
          <p:cNvSpPr>
            <a:spLocks noChangeArrowheads="1"/>
          </p:cNvSpPr>
          <p:nvPr/>
        </p:nvSpPr>
        <p:spPr bwMode="auto">
          <a:xfrm>
            <a:off x="7510463" y="4530725"/>
            <a:ext cx="11763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35" name="Rectangle 27"/>
          <p:cNvSpPr>
            <a:spLocks noChangeArrowheads="1"/>
          </p:cNvSpPr>
          <p:nvPr/>
        </p:nvSpPr>
        <p:spPr bwMode="auto">
          <a:xfrm>
            <a:off x="6335713" y="4530725"/>
            <a:ext cx="1174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1/5</a:t>
            </a:r>
          </a:p>
        </p:txBody>
      </p:sp>
      <p:sp>
        <p:nvSpPr>
          <p:cNvPr id="68636" name="Rectangle 28"/>
          <p:cNvSpPr>
            <a:spLocks noChangeArrowheads="1"/>
          </p:cNvSpPr>
          <p:nvPr/>
        </p:nvSpPr>
        <p:spPr bwMode="auto">
          <a:xfrm>
            <a:off x="5159375" y="4530725"/>
            <a:ext cx="11763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68637" name="Rectangle 29"/>
          <p:cNvSpPr>
            <a:spLocks noChangeArrowheads="1"/>
          </p:cNvSpPr>
          <p:nvPr/>
        </p:nvSpPr>
        <p:spPr bwMode="auto">
          <a:xfrm>
            <a:off x="3984625" y="4530725"/>
            <a:ext cx="1174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38" name="Rectangle 30"/>
          <p:cNvSpPr>
            <a:spLocks noChangeArrowheads="1"/>
          </p:cNvSpPr>
          <p:nvPr/>
        </p:nvSpPr>
        <p:spPr bwMode="auto">
          <a:xfrm>
            <a:off x="2808288" y="4530725"/>
            <a:ext cx="11763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39" name="Rectangle 31"/>
          <p:cNvSpPr>
            <a:spLocks noChangeArrowheads="1"/>
          </p:cNvSpPr>
          <p:nvPr/>
        </p:nvSpPr>
        <p:spPr bwMode="auto">
          <a:xfrm>
            <a:off x="1633538" y="4530725"/>
            <a:ext cx="1174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10" name="Rectangle 33"/>
          <p:cNvSpPr>
            <a:spLocks noChangeArrowheads="1"/>
          </p:cNvSpPr>
          <p:nvPr/>
        </p:nvSpPr>
        <p:spPr bwMode="auto">
          <a:xfrm>
            <a:off x="7510463" y="4075113"/>
            <a:ext cx="11763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42" name="Rectangle 34"/>
          <p:cNvSpPr>
            <a:spLocks noChangeArrowheads="1"/>
          </p:cNvSpPr>
          <p:nvPr/>
        </p:nvSpPr>
        <p:spPr bwMode="auto">
          <a:xfrm>
            <a:off x="6335713" y="4075113"/>
            <a:ext cx="11747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1/5</a:t>
            </a:r>
          </a:p>
        </p:txBody>
      </p:sp>
      <p:sp>
        <p:nvSpPr>
          <p:cNvPr id="68643" name="Rectangle 35"/>
          <p:cNvSpPr>
            <a:spLocks noChangeArrowheads="1"/>
          </p:cNvSpPr>
          <p:nvPr/>
        </p:nvSpPr>
        <p:spPr bwMode="auto">
          <a:xfrm>
            <a:off x="5159375" y="4075113"/>
            <a:ext cx="11763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1/4</a:t>
            </a:r>
          </a:p>
        </p:txBody>
      </p:sp>
      <p:sp>
        <p:nvSpPr>
          <p:cNvPr id="68644" name="Rectangle 36"/>
          <p:cNvSpPr>
            <a:spLocks noChangeArrowheads="1"/>
          </p:cNvSpPr>
          <p:nvPr/>
        </p:nvSpPr>
        <p:spPr bwMode="auto">
          <a:xfrm>
            <a:off x="3984625" y="4075113"/>
            <a:ext cx="11747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8645" name="Rectangle 37"/>
          <p:cNvSpPr>
            <a:spLocks noChangeArrowheads="1"/>
          </p:cNvSpPr>
          <p:nvPr/>
        </p:nvSpPr>
        <p:spPr bwMode="auto">
          <a:xfrm>
            <a:off x="2808288" y="4075113"/>
            <a:ext cx="11763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46" name="Rectangle 38"/>
          <p:cNvSpPr>
            <a:spLocks noChangeArrowheads="1"/>
          </p:cNvSpPr>
          <p:nvPr/>
        </p:nvSpPr>
        <p:spPr bwMode="auto">
          <a:xfrm>
            <a:off x="1633538" y="4075113"/>
            <a:ext cx="11747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16" name="Rectangle 40"/>
          <p:cNvSpPr>
            <a:spLocks noChangeArrowheads="1"/>
          </p:cNvSpPr>
          <p:nvPr/>
        </p:nvSpPr>
        <p:spPr bwMode="auto">
          <a:xfrm>
            <a:off x="7510463" y="3619500"/>
            <a:ext cx="11763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6335713" y="3619500"/>
            <a:ext cx="1174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1/5</a:t>
            </a:r>
          </a:p>
        </p:txBody>
      </p:sp>
      <p:sp>
        <p:nvSpPr>
          <p:cNvPr id="68650" name="Rectangle 42"/>
          <p:cNvSpPr>
            <a:spLocks noChangeArrowheads="1"/>
          </p:cNvSpPr>
          <p:nvPr/>
        </p:nvSpPr>
        <p:spPr bwMode="auto">
          <a:xfrm>
            <a:off x="5159375" y="3619500"/>
            <a:ext cx="11763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1/4</a:t>
            </a:r>
          </a:p>
        </p:txBody>
      </p:sp>
      <p:sp>
        <p:nvSpPr>
          <p:cNvPr id="68651" name="Rectangle 43"/>
          <p:cNvSpPr>
            <a:spLocks noChangeArrowheads="1"/>
          </p:cNvSpPr>
          <p:nvPr/>
        </p:nvSpPr>
        <p:spPr bwMode="auto">
          <a:xfrm>
            <a:off x="3984625" y="3619500"/>
            <a:ext cx="1174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1/3</a:t>
            </a:r>
          </a:p>
        </p:txBody>
      </p:sp>
      <p:sp>
        <p:nvSpPr>
          <p:cNvPr id="68652" name="Rectangle 44"/>
          <p:cNvSpPr>
            <a:spLocks noChangeArrowheads="1"/>
          </p:cNvSpPr>
          <p:nvPr/>
        </p:nvSpPr>
        <p:spPr bwMode="auto">
          <a:xfrm>
            <a:off x="2808288" y="3619500"/>
            <a:ext cx="1176337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8653" name="Rectangle 45"/>
          <p:cNvSpPr>
            <a:spLocks noChangeArrowheads="1"/>
          </p:cNvSpPr>
          <p:nvPr/>
        </p:nvSpPr>
        <p:spPr bwMode="auto">
          <a:xfrm>
            <a:off x="1633538" y="3619500"/>
            <a:ext cx="117475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222" name="Rectangle 47"/>
          <p:cNvSpPr>
            <a:spLocks noChangeArrowheads="1"/>
          </p:cNvSpPr>
          <p:nvPr/>
        </p:nvSpPr>
        <p:spPr bwMode="auto">
          <a:xfrm>
            <a:off x="7510463" y="3163888"/>
            <a:ext cx="11763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56" name="Rectangle 48"/>
          <p:cNvSpPr>
            <a:spLocks noChangeArrowheads="1"/>
          </p:cNvSpPr>
          <p:nvPr/>
        </p:nvSpPr>
        <p:spPr bwMode="auto">
          <a:xfrm>
            <a:off x="6335713" y="3163888"/>
            <a:ext cx="11747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1/5</a:t>
            </a:r>
          </a:p>
        </p:txBody>
      </p:sp>
      <p:sp>
        <p:nvSpPr>
          <p:cNvPr id="68657" name="Rectangle 49"/>
          <p:cNvSpPr>
            <a:spLocks noChangeArrowheads="1"/>
          </p:cNvSpPr>
          <p:nvPr/>
        </p:nvSpPr>
        <p:spPr bwMode="auto">
          <a:xfrm>
            <a:off x="5159375" y="3163888"/>
            <a:ext cx="1176338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1/4</a:t>
            </a:r>
          </a:p>
        </p:txBody>
      </p:sp>
      <p:sp>
        <p:nvSpPr>
          <p:cNvPr id="68658" name="Rectangle 50"/>
          <p:cNvSpPr>
            <a:spLocks noChangeArrowheads="1"/>
          </p:cNvSpPr>
          <p:nvPr/>
        </p:nvSpPr>
        <p:spPr bwMode="auto">
          <a:xfrm>
            <a:off x="3984625" y="3163888"/>
            <a:ext cx="11747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1/3</a:t>
            </a:r>
          </a:p>
        </p:txBody>
      </p:sp>
      <p:sp>
        <p:nvSpPr>
          <p:cNvPr id="68659" name="Rectangle 51"/>
          <p:cNvSpPr>
            <a:spLocks noChangeArrowheads="1"/>
          </p:cNvSpPr>
          <p:nvPr/>
        </p:nvSpPr>
        <p:spPr bwMode="auto">
          <a:xfrm>
            <a:off x="2808288" y="3163888"/>
            <a:ext cx="1176337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1/2</a:t>
            </a:r>
          </a:p>
        </p:txBody>
      </p:sp>
      <p:sp>
        <p:nvSpPr>
          <p:cNvPr id="68660" name="Rectangle 52"/>
          <p:cNvSpPr>
            <a:spLocks noChangeArrowheads="1"/>
          </p:cNvSpPr>
          <p:nvPr/>
        </p:nvSpPr>
        <p:spPr bwMode="auto">
          <a:xfrm>
            <a:off x="1633538" y="3163888"/>
            <a:ext cx="1174750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6228" name="Line 70"/>
          <p:cNvSpPr>
            <a:spLocks noChangeShapeType="1"/>
          </p:cNvSpPr>
          <p:nvPr/>
        </p:nvSpPr>
        <p:spPr bwMode="auto">
          <a:xfrm>
            <a:off x="457200" y="2708275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7" name="Group 113"/>
          <p:cNvGrpSpPr>
            <a:grpSpLocks/>
          </p:cNvGrpSpPr>
          <p:nvPr/>
        </p:nvGrpSpPr>
        <p:grpSpPr bwMode="auto">
          <a:xfrm>
            <a:off x="457200" y="2708275"/>
            <a:ext cx="8229600" cy="3889375"/>
            <a:chOff x="288" y="1706"/>
            <a:chExt cx="5184" cy="2450"/>
          </a:xfrm>
        </p:grpSpPr>
        <p:sp>
          <p:nvSpPr>
            <p:cNvPr id="6241" name="Rectangle 11"/>
            <p:cNvSpPr>
              <a:spLocks noChangeArrowheads="1"/>
            </p:cNvSpPr>
            <p:nvPr/>
          </p:nvSpPr>
          <p:spPr bwMode="auto">
            <a:xfrm>
              <a:off x="288" y="3715"/>
              <a:ext cx="741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2" name="Rectangle 18"/>
            <p:cNvSpPr>
              <a:spLocks noChangeArrowheads="1"/>
            </p:cNvSpPr>
            <p:nvPr/>
          </p:nvSpPr>
          <p:spPr bwMode="auto">
            <a:xfrm>
              <a:off x="288" y="3428"/>
              <a:ext cx="74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3" name="Rectangle 25"/>
            <p:cNvSpPr>
              <a:spLocks noChangeArrowheads="1"/>
            </p:cNvSpPr>
            <p:nvPr/>
          </p:nvSpPr>
          <p:spPr bwMode="auto">
            <a:xfrm>
              <a:off x="288" y="3141"/>
              <a:ext cx="74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4" name="Rectangle 32"/>
            <p:cNvSpPr>
              <a:spLocks noChangeArrowheads="1"/>
            </p:cNvSpPr>
            <p:nvPr/>
          </p:nvSpPr>
          <p:spPr bwMode="auto">
            <a:xfrm>
              <a:off x="288" y="2854"/>
              <a:ext cx="74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5" name="Rectangle 39"/>
            <p:cNvSpPr>
              <a:spLocks noChangeArrowheads="1"/>
            </p:cNvSpPr>
            <p:nvPr/>
          </p:nvSpPr>
          <p:spPr bwMode="auto">
            <a:xfrm>
              <a:off x="288" y="2567"/>
              <a:ext cx="74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6" name="Rectangle 46"/>
            <p:cNvSpPr>
              <a:spLocks noChangeArrowheads="1"/>
            </p:cNvSpPr>
            <p:nvPr/>
          </p:nvSpPr>
          <p:spPr bwMode="auto">
            <a:xfrm>
              <a:off x="288" y="2280"/>
              <a:ext cx="74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7" name="Rectangle 53"/>
            <p:cNvSpPr>
              <a:spLocks noChangeArrowheads="1"/>
            </p:cNvSpPr>
            <p:nvPr/>
          </p:nvSpPr>
          <p:spPr bwMode="auto">
            <a:xfrm>
              <a:off x="288" y="1993"/>
              <a:ext cx="741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8" name="Rectangle 54"/>
            <p:cNvSpPr>
              <a:spLocks noChangeArrowheads="1"/>
            </p:cNvSpPr>
            <p:nvPr/>
          </p:nvSpPr>
          <p:spPr bwMode="auto">
            <a:xfrm>
              <a:off x="4731" y="1706"/>
              <a:ext cx="741" cy="287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9" name="Rectangle 55"/>
            <p:cNvSpPr>
              <a:spLocks noChangeArrowheads="1"/>
            </p:cNvSpPr>
            <p:nvPr/>
          </p:nvSpPr>
          <p:spPr bwMode="auto">
            <a:xfrm>
              <a:off x="3991" y="1706"/>
              <a:ext cx="740" cy="287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0" name="Rectangle 56"/>
            <p:cNvSpPr>
              <a:spLocks noChangeArrowheads="1"/>
            </p:cNvSpPr>
            <p:nvPr/>
          </p:nvSpPr>
          <p:spPr bwMode="auto">
            <a:xfrm>
              <a:off x="3250" y="1706"/>
              <a:ext cx="741" cy="287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1" name="Rectangle 57"/>
            <p:cNvSpPr>
              <a:spLocks noChangeArrowheads="1"/>
            </p:cNvSpPr>
            <p:nvPr/>
          </p:nvSpPr>
          <p:spPr bwMode="auto">
            <a:xfrm>
              <a:off x="2510" y="1706"/>
              <a:ext cx="740" cy="287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2" name="Rectangle 58"/>
            <p:cNvSpPr>
              <a:spLocks noChangeArrowheads="1"/>
            </p:cNvSpPr>
            <p:nvPr/>
          </p:nvSpPr>
          <p:spPr bwMode="auto">
            <a:xfrm>
              <a:off x="1769" y="1706"/>
              <a:ext cx="741" cy="287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3" name="Rectangle 59"/>
            <p:cNvSpPr>
              <a:spLocks noChangeArrowheads="1"/>
            </p:cNvSpPr>
            <p:nvPr/>
          </p:nvSpPr>
          <p:spPr bwMode="auto">
            <a:xfrm>
              <a:off x="1029" y="1706"/>
              <a:ext cx="740" cy="287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4" name="Rectangle 60"/>
            <p:cNvSpPr>
              <a:spLocks noChangeArrowheads="1"/>
            </p:cNvSpPr>
            <p:nvPr/>
          </p:nvSpPr>
          <p:spPr bwMode="auto">
            <a:xfrm>
              <a:off x="288" y="1706"/>
              <a:ext cx="741" cy="287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5" name="Line 61"/>
            <p:cNvSpPr>
              <a:spLocks noChangeShapeType="1"/>
            </p:cNvSpPr>
            <p:nvPr/>
          </p:nvSpPr>
          <p:spPr bwMode="auto">
            <a:xfrm>
              <a:off x="288" y="1706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6" name="Line 62"/>
            <p:cNvSpPr>
              <a:spLocks noChangeShapeType="1"/>
            </p:cNvSpPr>
            <p:nvPr/>
          </p:nvSpPr>
          <p:spPr bwMode="auto">
            <a:xfrm>
              <a:off x="288" y="1993"/>
              <a:ext cx="5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7" name="Line 63"/>
            <p:cNvSpPr>
              <a:spLocks noChangeShapeType="1"/>
            </p:cNvSpPr>
            <p:nvPr/>
          </p:nvSpPr>
          <p:spPr bwMode="auto">
            <a:xfrm>
              <a:off x="288" y="2280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58" name="Line 64"/>
            <p:cNvSpPr>
              <a:spLocks noChangeShapeType="1"/>
            </p:cNvSpPr>
            <p:nvPr/>
          </p:nvSpPr>
          <p:spPr bwMode="auto">
            <a:xfrm>
              <a:off x="288" y="2567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65"/>
            <p:cNvSpPr>
              <a:spLocks noChangeShapeType="1"/>
            </p:cNvSpPr>
            <p:nvPr/>
          </p:nvSpPr>
          <p:spPr bwMode="auto">
            <a:xfrm>
              <a:off x="288" y="2854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66"/>
            <p:cNvSpPr>
              <a:spLocks noChangeShapeType="1"/>
            </p:cNvSpPr>
            <p:nvPr/>
          </p:nvSpPr>
          <p:spPr bwMode="auto">
            <a:xfrm>
              <a:off x="288" y="3141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1" name="Line 67"/>
            <p:cNvSpPr>
              <a:spLocks noChangeShapeType="1"/>
            </p:cNvSpPr>
            <p:nvPr/>
          </p:nvSpPr>
          <p:spPr bwMode="auto">
            <a:xfrm>
              <a:off x="288" y="3428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68"/>
            <p:cNvSpPr>
              <a:spLocks noChangeShapeType="1"/>
            </p:cNvSpPr>
            <p:nvPr/>
          </p:nvSpPr>
          <p:spPr bwMode="auto">
            <a:xfrm>
              <a:off x="288" y="3715"/>
              <a:ext cx="51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3" name="Line 69"/>
            <p:cNvSpPr>
              <a:spLocks noChangeShapeType="1"/>
            </p:cNvSpPr>
            <p:nvPr/>
          </p:nvSpPr>
          <p:spPr bwMode="auto">
            <a:xfrm>
              <a:off x="288" y="4156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71"/>
            <p:cNvSpPr>
              <a:spLocks noChangeShapeType="1"/>
            </p:cNvSpPr>
            <p:nvPr/>
          </p:nvSpPr>
          <p:spPr bwMode="auto">
            <a:xfrm>
              <a:off x="1029" y="1706"/>
              <a:ext cx="0" cy="2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5" name="Line 72"/>
            <p:cNvSpPr>
              <a:spLocks noChangeShapeType="1"/>
            </p:cNvSpPr>
            <p:nvPr/>
          </p:nvSpPr>
          <p:spPr bwMode="auto">
            <a:xfrm>
              <a:off x="1769" y="1706"/>
              <a:ext cx="0" cy="245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6" name="Line 73"/>
            <p:cNvSpPr>
              <a:spLocks noChangeShapeType="1"/>
            </p:cNvSpPr>
            <p:nvPr/>
          </p:nvSpPr>
          <p:spPr bwMode="auto">
            <a:xfrm>
              <a:off x="2510" y="1706"/>
              <a:ext cx="0" cy="245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" name="Line 74"/>
            <p:cNvSpPr>
              <a:spLocks noChangeShapeType="1"/>
            </p:cNvSpPr>
            <p:nvPr/>
          </p:nvSpPr>
          <p:spPr bwMode="auto">
            <a:xfrm>
              <a:off x="3250" y="1706"/>
              <a:ext cx="0" cy="245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8" name="Line 75"/>
            <p:cNvSpPr>
              <a:spLocks noChangeShapeType="1"/>
            </p:cNvSpPr>
            <p:nvPr/>
          </p:nvSpPr>
          <p:spPr bwMode="auto">
            <a:xfrm>
              <a:off x="3991" y="1706"/>
              <a:ext cx="0" cy="245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9" name="Line 76"/>
            <p:cNvSpPr>
              <a:spLocks noChangeShapeType="1"/>
            </p:cNvSpPr>
            <p:nvPr/>
          </p:nvSpPr>
          <p:spPr bwMode="auto">
            <a:xfrm>
              <a:off x="4731" y="1706"/>
              <a:ext cx="0" cy="2450"/>
            </a:xfrm>
            <a:prstGeom prst="line">
              <a:avLst/>
            </a:prstGeom>
            <a:noFill/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70" name="Line 77"/>
            <p:cNvSpPr>
              <a:spLocks noChangeShapeType="1"/>
            </p:cNvSpPr>
            <p:nvPr/>
          </p:nvSpPr>
          <p:spPr bwMode="auto">
            <a:xfrm>
              <a:off x="5472" y="1706"/>
              <a:ext cx="0" cy="245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30" name="Line 78"/>
          <p:cNvSpPr>
            <a:spLocks noChangeShapeType="1"/>
          </p:cNvSpPr>
          <p:nvPr/>
        </p:nvSpPr>
        <p:spPr bwMode="auto">
          <a:xfrm>
            <a:off x="457200" y="3163888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31" name="Line 79"/>
          <p:cNvSpPr>
            <a:spLocks noChangeShapeType="1"/>
          </p:cNvSpPr>
          <p:nvPr/>
        </p:nvSpPr>
        <p:spPr bwMode="auto">
          <a:xfrm>
            <a:off x="457200" y="3619500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32" name="Line 80"/>
          <p:cNvSpPr>
            <a:spLocks noChangeShapeType="1"/>
          </p:cNvSpPr>
          <p:nvPr/>
        </p:nvSpPr>
        <p:spPr bwMode="auto">
          <a:xfrm>
            <a:off x="457200" y="4075113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33" name="Line 81"/>
          <p:cNvSpPr>
            <a:spLocks noChangeShapeType="1"/>
          </p:cNvSpPr>
          <p:nvPr/>
        </p:nvSpPr>
        <p:spPr bwMode="auto">
          <a:xfrm>
            <a:off x="457200" y="4530725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34" name="Line 82"/>
          <p:cNvSpPr>
            <a:spLocks noChangeShapeType="1"/>
          </p:cNvSpPr>
          <p:nvPr/>
        </p:nvSpPr>
        <p:spPr bwMode="auto">
          <a:xfrm>
            <a:off x="457200" y="4986338"/>
            <a:ext cx="0" cy="45561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35" name="Line 83"/>
          <p:cNvSpPr>
            <a:spLocks noChangeShapeType="1"/>
          </p:cNvSpPr>
          <p:nvPr/>
        </p:nvSpPr>
        <p:spPr bwMode="auto">
          <a:xfrm>
            <a:off x="457200" y="5441950"/>
            <a:ext cx="0" cy="45561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236" name="Line 84"/>
          <p:cNvSpPr>
            <a:spLocks noChangeShapeType="1"/>
          </p:cNvSpPr>
          <p:nvPr/>
        </p:nvSpPr>
        <p:spPr bwMode="auto">
          <a:xfrm>
            <a:off x="457200" y="5897563"/>
            <a:ext cx="0" cy="700087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706438" y="2730500"/>
          <a:ext cx="503237" cy="433388"/>
        </p:xfrm>
        <a:graphic>
          <a:graphicData uri="http://schemas.openxmlformats.org/presentationml/2006/ole">
            <p:oleObj spid="_x0000_s6146" name="Equation" r:id="rId4" imgW="279360" imgH="241200" progId="Equation.DSMT4">
              <p:embed/>
            </p:oleObj>
          </a:graphicData>
        </a:graphic>
      </p:graphicFrame>
      <p:graphicFrame>
        <p:nvGraphicFramePr>
          <p:cNvPr id="2" name="Object 86"/>
          <p:cNvGraphicFramePr>
            <a:graphicFrameLocks noChangeAspect="1"/>
          </p:cNvGraphicFramePr>
          <p:nvPr/>
        </p:nvGraphicFramePr>
        <p:xfrm>
          <a:off x="604838" y="3213100"/>
          <a:ext cx="708025" cy="319088"/>
        </p:xfrm>
        <a:graphic>
          <a:graphicData uri="http://schemas.openxmlformats.org/presentationml/2006/ole">
            <p:oleObj spid="_x0000_s6147" name="Equation" r:id="rId5" imgW="393480" imgH="177480" progId="Equation.DSMT4">
              <p:embed/>
            </p:oleObj>
          </a:graphicData>
        </a:graphic>
      </p:graphicFrame>
      <p:graphicFrame>
        <p:nvGraphicFramePr>
          <p:cNvPr id="3" name="Object 87"/>
          <p:cNvGraphicFramePr>
            <a:graphicFrameLocks noChangeAspect="1"/>
          </p:cNvGraphicFramePr>
          <p:nvPr/>
        </p:nvGraphicFramePr>
        <p:xfrm>
          <a:off x="592138" y="3671888"/>
          <a:ext cx="730250" cy="319087"/>
        </p:xfrm>
        <a:graphic>
          <a:graphicData uri="http://schemas.openxmlformats.org/presentationml/2006/ole">
            <p:oleObj spid="_x0000_s6148" name="Equation" r:id="rId6" imgW="406080" imgH="177480" progId="Equation.DSMT4">
              <p:embed/>
            </p:oleObj>
          </a:graphicData>
        </a:graphic>
      </p:graphicFrame>
      <p:graphicFrame>
        <p:nvGraphicFramePr>
          <p:cNvPr id="4" name="Object 88"/>
          <p:cNvGraphicFramePr>
            <a:graphicFrameLocks noChangeAspect="1"/>
          </p:cNvGraphicFramePr>
          <p:nvPr/>
        </p:nvGraphicFramePr>
        <p:xfrm>
          <a:off x="592138" y="4132263"/>
          <a:ext cx="730250" cy="319087"/>
        </p:xfrm>
        <a:graphic>
          <a:graphicData uri="http://schemas.openxmlformats.org/presentationml/2006/ole">
            <p:oleObj spid="_x0000_s6149" name="Equation" r:id="rId7" imgW="406080" imgH="177480" progId="Equation.DSMT4">
              <p:embed/>
            </p:oleObj>
          </a:graphicData>
        </a:graphic>
      </p:graphicFrame>
      <p:graphicFrame>
        <p:nvGraphicFramePr>
          <p:cNvPr id="5" name="Object 89"/>
          <p:cNvGraphicFramePr>
            <a:graphicFrameLocks noChangeAspect="1"/>
          </p:cNvGraphicFramePr>
          <p:nvPr/>
        </p:nvGraphicFramePr>
        <p:xfrm>
          <a:off x="593725" y="4592638"/>
          <a:ext cx="730250" cy="319087"/>
        </p:xfrm>
        <a:graphic>
          <a:graphicData uri="http://schemas.openxmlformats.org/presentationml/2006/ole">
            <p:oleObj spid="_x0000_s6150" name="Equation" r:id="rId8" imgW="406080" imgH="177480" progId="Equation.DSMT4">
              <p:embed/>
            </p:oleObj>
          </a:graphicData>
        </a:graphic>
      </p:graphicFrame>
      <p:graphicFrame>
        <p:nvGraphicFramePr>
          <p:cNvPr id="6" name="Object 90"/>
          <p:cNvGraphicFramePr>
            <a:graphicFrameLocks noChangeAspect="1"/>
          </p:cNvGraphicFramePr>
          <p:nvPr/>
        </p:nvGraphicFramePr>
        <p:xfrm>
          <a:off x="593725" y="5053013"/>
          <a:ext cx="730250" cy="319087"/>
        </p:xfrm>
        <a:graphic>
          <a:graphicData uri="http://schemas.openxmlformats.org/presentationml/2006/ole">
            <p:oleObj spid="_x0000_s6151" name="Equation" r:id="rId9" imgW="406080" imgH="177480" progId="Equation.DSMT4">
              <p:embed/>
            </p:oleObj>
          </a:graphicData>
        </a:graphic>
      </p:graphicFrame>
      <p:graphicFrame>
        <p:nvGraphicFramePr>
          <p:cNvPr id="7" name="Object 91"/>
          <p:cNvGraphicFramePr>
            <a:graphicFrameLocks noChangeAspect="1"/>
          </p:cNvGraphicFramePr>
          <p:nvPr/>
        </p:nvGraphicFramePr>
        <p:xfrm>
          <a:off x="798513" y="5589588"/>
          <a:ext cx="319087" cy="182562"/>
        </p:xfrm>
        <a:graphic>
          <a:graphicData uri="http://schemas.openxmlformats.org/presentationml/2006/ole">
            <p:oleObj spid="_x0000_s6152" name="Equation" r:id="rId10" imgW="177480" imgH="101520" progId="Equation.DSMT4">
              <p:embed/>
            </p:oleObj>
          </a:graphicData>
        </a:graphic>
      </p:graphicFrame>
      <p:graphicFrame>
        <p:nvGraphicFramePr>
          <p:cNvPr id="8" name="Object 92"/>
          <p:cNvGraphicFramePr>
            <a:graphicFrameLocks noChangeAspect="1"/>
          </p:cNvGraphicFramePr>
          <p:nvPr/>
        </p:nvGraphicFramePr>
        <p:xfrm>
          <a:off x="1914525" y="2781300"/>
          <a:ext cx="639763" cy="319088"/>
        </p:xfrm>
        <a:graphic>
          <a:graphicData uri="http://schemas.openxmlformats.org/presentationml/2006/ole">
            <p:oleObj spid="_x0000_s6153" name="Equation" r:id="rId11" imgW="355320" imgH="177480" progId="Equation.DSMT4">
              <p:embed/>
            </p:oleObj>
          </a:graphicData>
        </a:graphic>
      </p:graphicFrame>
      <p:graphicFrame>
        <p:nvGraphicFramePr>
          <p:cNvPr id="9" name="Object 93"/>
          <p:cNvGraphicFramePr>
            <a:graphicFrameLocks noChangeAspect="1"/>
          </p:cNvGraphicFramePr>
          <p:nvPr/>
        </p:nvGraphicFramePr>
        <p:xfrm>
          <a:off x="3057525" y="2781300"/>
          <a:ext cx="661988" cy="319088"/>
        </p:xfrm>
        <a:graphic>
          <a:graphicData uri="http://schemas.openxmlformats.org/presentationml/2006/ole">
            <p:oleObj spid="_x0000_s6154" name="Equation" r:id="rId12" imgW="368280" imgH="177480" progId="Equation.DSMT4">
              <p:embed/>
            </p:oleObj>
          </a:graphicData>
        </a:graphic>
      </p:graphicFrame>
      <p:graphicFrame>
        <p:nvGraphicFramePr>
          <p:cNvPr id="10" name="Object 94"/>
          <p:cNvGraphicFramePr>
            <a:graphicFrameLocks noChangeAspect="1"/>
          </p:cNvGraphicFramePr>
          <p:nvPr/>
        </p:nvGraphicFramePr>
        <p:xfrm>
          <a:off x="4225925" y="2781300"/>
          <a:ext cx="661988" cy="319088"/>
        </p:xfrm>
        <a:graphic>
          <a:graphicData uri="http://schemas.openxmlformats.org/presentationml/2006/ole">
            <p:oleObj spid="_x0000_s6155" name="Equation" r:id="rId13" imgW="368280" imgH="177480" progId="Equation.DSMT4">
              <p:embed/>
            </p:oleObj>
          </a:graphicData>
        </a:graphic>
      </p:graphicFrame>
      <p:graphicFrame>
        <p:nvGraphicFramePr>
          <p:cNvPr id="11" name="Object 95"/>
          <p:cNvGraphicFramePr>
            <a:graphicFrameLocks noChangeAspect="1"/>
          </p:cNvGraphicFramePr>
          <p:nvPr/>
        </p:nvGraphicFramePr>
        <p:xfrm>
          <a:off x="5394325" y="2781300"/>
          <a:ext cx="661988" cy="319088"/>
        </p:xfrm>
        <a:graphic>
          <a:graphicData uri="http://schemas.openxmlformats.org/presentationml/2006/ole">
            <p:oleObj spid="_x0000_s6156" name="Equation" r:id="rId14" imgW="368280" imgH="177480" progId="Equation.DSMT4">
              <p:embed/>
            </p:oleObj>
          </a:graphicData>
        </a:graphic>
      </p:graphicFrame>
      <p:graphicFrame>
        <p:nvGraphicFramePr>
          <p:cNvPr id="12" name="Object 96"/>
          <p:cNvGraphicFramePr>
            <a:graphicFrameLocks noChangeAspect="1"/>
          </p:cNvGraphicFramePr>
          <p:nvPr/>
        </p:nvGraphicFramePr>
        <p:xfrm>
          <a:off x="6564313" y="2781300"/>
          <a:ext cx="661987" cy="319088"/>
        </p:xfrm>
        <a:graphic>
          <a:graphicData uri="http://schemas.openxmlformats.org/presentationml/2006/ole">
            <p:oleObj spid="_x0000_s6157" name="Equation" r:id="rId15" imgW="368280" imgH="177480" progId="Equation.DSMT4">
              <p:embed/>
            </p:oleObj>
          </a:graphicData>
        </a:graphic>
      </p:graphicFrame>
      <p:graphicFrame>
        <p:nvGraphicFramePr>
          <p:cNvPr id="13" name="Object 97"/>
          <p:cNvGraphicFramePr>
            <a:graphicFrameLocks noChangeAspect="1"/>
          </p:cNvGraphicFramePr>
          <p:nvPr/>
        </p:nvGraphicFramePr>
        <p:xfrm>
          <a:off x="7988300" y="2849563"/>
          <a:ext cx="319088" cy="182562"/>
        </p:xfrm>
        <a:graphic>
          <a:graphicData uri="http://schemas.openxmlformats.org/presentationml/2006/ole">
            <p:oleObj spid="_x0000_s6158" name="Equation" r:id="rId16" imgW="177480" imgH="101520" progId="Equation.DSMT4">
              <p:embed/>
            </p:oleObj>
          </a:graphicData>
        </a:graphic>
      </p:graphicFrame>
      <p:graphicFrame>
        <p:nvGraphicFramePr>
          <p:cNvPr id="14" name="Object 98"/>
          <p:cNvGraphicFramePr>
            <a:graphicFrameLocks noChangeAspect="1"/>
          </p:cNvGraphicFramePr>
          <p:nvPr/>
        </p:nvGraphicFramePr>
        <p:xfrm>
          <a:off x="7988300" y="3319463"/>
          <a:ext cx="319088" cy="182562"/>
        </p:xfrm>
        <a:graphic>
          <a:graphicData uri="http://schemas.openxmlformats.org/presentationml/2006/ole">
            <p:oleObj spid="_x0000_s6159" name="Equation" r:id="rId17" imgW="177480" imgH="101520" progId="Equation.DSMT4">
              <p:embed/>
            </p:oleObj>
          </a:graphicData>
        </a:graphic>
      </p:graphicFrame>
      <p:graphicFrame>
        <p:nvGraphicFramePr>
          <p:cNvPr id="15" name="Object 99"/>
          <p:cNvGraphicFramePr>
            <a:graphicFrameLocks noChangeAspect="1"/>
          </p:cNvGraphicFramePr>
          <p:nvPr/>
        </p:nvGraphicFramePr>
        <p:xfrm>
          <a:off x="7988300" y="3773488"/>
          <a:ext cx="319088" cy="182562"/>
        </p:xfrm>
        <a:graphic>
          <a:graphicData uri="http://schemas.openxmlformats.org/presentationml/2006/ole">
            <p:oleObj spid="_x0000_s6160" name="Equation" r:id="rId18" imgW="177480" imgH="101520" progId="Equation.DSMT4">
              <p:embed/>
            </p:oleObj>
          </a:graphicData>
        </a:graphic>
      </p:graphicFrame>
      <p:graphicFrame>
        <p:nvGraphicFramePr>
          <p:cNvPr id="16" name="Object 100"/>
          <p:cNvGraphicFramePr>
            <a:graphicFrameLocks noChangeAspect="1"/>
          </p:cNvGraphicFramePr>
          <p:nvPr/>
        </p:nvGraphicFramePr>
        <p:xfrm>
          <a:off x="7988300" y="4227513"/>
          <a:ext cx="319088" cy="182562"/>
        </p:xfrm>
        <a:graphic>
          <a:graphicData uri="http://schemas.openxmlformats.org/presentationml/2006/ole">
            <p:oleObj spid="_x0000_s6161" name="Equation" r:id="rId19" imgW="177480" imgH="101520" progId="Equation.DSMT4">
              <p:embed/>
            </p:oleObj>
          </a:graphicData>
        </a:graphic>
      </p:graphicFrame>
      <p:graphicFrame>
        <p:nvGraphicFramePr>
          <p:cNvPr id="17" name="Object 101"/>
          <p:cNvGraphicFramePr>
            <a:graphicFrameLocks noChangeAspect="1"/>
          </p:cNvGraphicFramePr>
          <p:nvPr/>
        </p:nvGraphicFramePr>
        <p:xfrm>
          <a:off x="7988300" y="4681538"/>
          <a:ext cx="319088" cy="182562"/>
        </p:xfrm>
        <a:graphic>
          <a:graphicData uri="http://schemas.openxmlformats.org/presentationml/2006/ole">
            <p:oleObj spid="_x0000_s6162" name="Equation" r:id="rId20" imgW="177480" imgH="101520" progId="Equation.DSMT4">
              <p:embed/>
            </p:oleObj>
          </a:graphicData>
        </a:graphic>
      </p:graphicFrame>
      <p:graphicFrame>
        <p:nvGraphicFramePr>
          <p:cNvPr id="18" name="Object 102"/>
          <p:cNvGraphicFramePr>
            <a:graphicFrameLocks noChangeAspect="1"/>
          </p:cNvGraphicFramePr>
          <p:nvPr/>
        </p:nvGraphicFramePr>
        <p:xfrm>
          <a:off x="7988300" y="5135563"/>
          <a:ext cx="319088" cy="182562"/>
        </p:xfrm>
        <a:graphic>
          <a:graphicData uri="http://schemas.openxmlformats.org/presentationml/2006/ole">
            <p:oleObj spid="_x0000_s6163" name="Equation" r:id="rId21" imgW="177480" imgH="101520" progId="Equation.DSMT4">
              <p:embed/>
            </p:oleObj>
          </a:graphicData>
        </a:graphic>
      </p:graphicFrame>
      <p:graphicFrame>
        <p:nvGraphicFramePr>
          <p:cNvPr id="19" name="Object 103"/>
          <p:cNvGraphicFramePr>
            <a:graphicFrameLocks noChangeAspect="1"/>
          </p:cNvGraphicFramePr>
          <p:nvPr/>
        </p:nvGraphicFramePr>
        <p:xfrm>
          <a:off x="7988300" y="5589588"/>
          <a:ext cx="319088" cy="182562"/>
        </p:xfrm>
        <a:graphic>
          <a:graphicData uri="http://schemas.openxmlformats.org/presentationml/2006/ole">
            <p:oleObj spid="_x0000_s6164" name="Equation" r:id="rId22" imgW="177480" imgH="101520" progId="Equation.DSMT4">
              <p:embed/>
            </p:oleObj>
          </a:graphicData>
        </a:graphic>
      </p:graphicFrame>
      <p:graphicFrame>
        <p:nvGraphicFramePr>
          <p:cNvPr id="20" name="Object 104"/>
          <p:cNvGraphicFramePr>
            <a:graphicFrameLocks noChangeAspect="1"/>
          </p:cNvGraphicFramePr>
          <p:nvPr/>
        </p:nvGraphicFramePr>
        <p:xfrm>
          <a:off x="2074863" y="5589588"/>
          <a:ext cx="319087" cy="182562"/>
        </p:xfrm>
        <a:graphic>
          <a:graphicData uri="http://schemas.openxmlformats.org/presentationml/2006/ole">
            <p:oleObj spid="_x0000_s6165" name="Equation" r:id="rId23" imgW="177480" imgH="101520" progId="Equation.DSMT4">
              <p:embed/>
            </p:oleObj>
          </a:graphicData>
        </a:graphic>
      </p:graphicFrame>
      <p:graphicFrame>
        <p:nvGraphicFramePr>
          <p:cNvPr id="21" name="Object 105"/>
          <p:cNvGraphicFramePr>
            <a:graphicFrameLocks noChangeAspect="1"/>
          </p:cNvGraphicFramePr>
          <p:nvPr/>
        </p:nvGraphicFramePr>
        <p:xfrm>
          <a:off x="3228975" y="5589588"/>
          <a:ext cx="319088" cy="182562"/>
        </p:xfrm>
        <a:graphic>
          <a:graphicData uri="http://schemas.openxmlformats.org/presentationml/2006/ole">
            <p:oleObj spid="_x0000_s6166" name="Equation" r:id="rId24" imgW="177480" imgH="101520" progId="Equation.DSMT4">
              <p:embed/>
            </p:oleObj>
          </a:graphicData>
        </a:graphic>
      </p:graphicFrame>
      <p:graphicFrame>
        <p:nvGraphicFramePr>
          <p:cNvPr id="22" name="Object 106"/>
          <p:cNvGraphicFramePr>
            <a:graphicFrameLocks noChangeAspect="1"/>
          </p:cNvGraphicFramePr>
          <p:nvPr/>
        </p:nvGraphicFramePr>
        <p:xfrm>
          <a:off x="4397375" y="5589588"/>
          <a:ext cx="319088" cy="182562"/>
        </p:xfrm>
        <a:graphic>
          <a:graphicData uri="http://schemas.openxmlformats.org/presentationml/2006/ole">
            <p:oleObj spid="_x0000_s6167" name="Equation" r:id="rId25" imgW="177480" imgH="101520" progId="Equation.DSMT4">
              <p:embed/>
            </p:oleObj>
          </a:graphicData>
        </a:graphic>
      </p:graphicFrame>
      <p:graphicFrame>
        <p:nvGraphicFramePr>
          <p:cNvPr id="23" name="Object 107"/>
          <p:cNvGraphicFramePr>
            <a:graphicFrameLocks noChangeAspect="1"/>
          </p:cNvGraphicFramePr>
          <p:nvPr/>
        </p:nvGraphicFramePr>
        <p:xfrm>
          <a:off x="5565775" y="5589588"/>
          <a:ext cx="319088" cy="182562"/>
        </p:xfrm>
        <a:graphic>
          <a:graphicData uri="http://schemas.openxmlformats.org/presentationml/2006/ole">
            <p:oleObj spid="_x0000_s6168" name="Equation" r:id="rId26" imgW="177480" imgH="101520" progId="Equation.DSMT4">
              <p:embed/>
            </p:oleObj>
          </a:graphicData>
        </a:graphic>
      </p:graphicFrame>
      <p:graphicFrame>
        <p:nvGraphicFramePr>
          <p:cNvPr id="24" name="Object 108"/>
          <p:cNvGraphicFramePr>
            <a:graphicFrameLocks noChangeAspect="1"/>
          </p:cNvGraphicFramePr>
          <p:nvPr/>
        </p:nvGraphicFramePr>
        <p:xfrm>
          <a:off x="6735763" y="5589588"/>
          <a:ext cx="319087" cy="182562"/>
        </p:xfrm>
        <a:graphic>
          <a:graphicData uri="http://schemas.openxmlformats.org/presentationml/2006/ole">
            <p:oleObj spid="_x0000_s6169" name="Equation" r:id="rId27" imgW="177480" imgH="101520" progId="Equation.DSMT4">
              <p:embed/>
            </p:oleObj>
          </a:graphicData>
        </a:graphic>
      </p:graphicFrame>
      <p:graphicFrame>
        <p:nvGraphicFramePr>
          <p:cNvPr id="25" name="Object 110"/>
          <p:cNvGraphicFramePr>
            <a:graphicFrameLocks noChangeAspect="1"/>
          </p:cNvGraphicFramePr>
          <p:nvPr/>
        </p:nvGraphicFramePr>
        <p:xfrm>
          <a:off x="7988300" y="6165850"/>
          <a:ext cx="319088" cy="182563"/>
        </p:xfrm>
        <a:graphic>
          <a:graphicData uri="http://schemas.openxmlformats.org/presentationml/2006/ole">
            <p:oleObj spid="_x0000_s6170" name="Equation" r:id="rId28" imgW="177480" imgH="101520" progId="Equation.DSMT4">
              <p:embed/>
            </p:oleObj>
          </a:graphicData>
        </a:graphic>
      </p:graphicFrame>
      <p:graphicFrame>
        <p:nvGraphicFramePr>
          <p:cNvPr id="26" name="Object 115"/>
          <p:cNvGraphicFramePr>
            <a:graphicFrameLocks noChangeAspect="1"/>
          </p:cNvGraphicFramePr>
          <p:nvPr/>
        </p:nvGraphicFramePr>
        <p:xfrm>
          <a:off x="238125" y="5822950"/>
          <a:ext cx="1441450" cy="774700"/>
        </p:xfrm>
        <a:graphic>
          <a:graphicData uri="http://schemas.openxmlformats.org/presentationml/2006/ole">
            <p:oleObj spid="_x0000_s6171" name="Equation" r:id="rId29" imgW="799920" imgH="431640" progId="Equation.DSMT4">
              <p:embed/>
            </p:oleObj>
          </a:graphicData>
        </a:graphic>
      </p:graphicFrame>
      <p:graphicFrame>
        <p:nvGraphicFramePr>
          <p:cNvPr id="28" name="Object 113"/>
          <p:cNvGraphicFramePr>
            <a:graphicFrameLocks noChangeAspect="1"/>
          </p:cNvGraphicFramePr>
          <p:nvPr/>
        </p:nvGraphicFramePr>
        <p:xfrm>
          <a:off x="2752725" y="509588"/>
          <a:ext cx="595313" cy="798512"/>
        </p:xfrm>
        <a:graphic>
          <a:graphicData uri="http://schemas.openxmlformats.org/presentationml/2006/ole">
            <p:oleObj spid="_x0000_s6172" name="Equation" r:id="rId30" imgW="330120" imgH="444240" progId="Equation.DSMT4">
              <p:embed/>
            </p:oleObj>
          </a:graphicData>
        </a:graphic>
      </p:graphicFrame>
      <p:graphicFrame>
        <p:nvGraphicFramePr>
          <p:cNvPr id="29" name="Object 114"/>
          <p:cNvGraphicFramePr>
            <a:graphicFrameLocks noChangeAspect="1"/>
          </p:cNvGraphicFramePr>
          <p:nvPr/>
        </p:nvGraphicFramePr>
        <p:xfrm>
          <a:off x="5662613" y="692150"/>
          <a:ext cx="503237" cy="433388"/>
        </p:xfrm>
        <a:graphic>
          <a:graphicData uri="http://schemas.openxmlformats.org/presentationml/2006/ole">
            <p:oleObj spid="_x0000_s6173" name="Equation" r:id="rId31" imgW="279360" imgH="241200" progId="Equation.DSMT4">
              <p:embed/>
            </p:oleObj>
          </a:graphicData>
        </a:graphic>
      </p:graphicFrame>
      <p:cxnSp>
        <p:nvCxnSpPr>
          <p:cNvPr id="6259" name="AutoShape 115"/>
          <p:cNvCxnSpPr>
            <a:cxnSpLocks noChangeShapeType="1"/>
          </p:cNvCxnSpPr>
          <p:nvPr/>
        </p:nvCxnSpPr>
        <p:spPr bwMode="auto">
          <a:xfrm>
            <a:off x="3348038" y="909638"/>
            <a:ext cx="2314575" cy="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</p:cxnSp>
      <p:sp>
        <p:nvSpPr>
          <p:cNvPr id="6260" name="Text Box 116"/>
          <p:cNvSpPr txBox="1">
            <a:spLocks noChangeArrowheads="1"/>
          </p:cNvSpPr>
          <p:nvPr/>
        </p:nvSpPr>
        <p:spPr bwMode="auto">
          <a:xfrm>
            <a:off x="3276600" y="522288"/>
            <a:ext cx="22336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对给定的自然数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m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修改前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项</a:t>
            </a:r>
          </a:p>
        </p:txBody>
      </p:sp>
      <p:graphicFrame>
        <p:nvGraphicFramePr>
          <p:cNvPr id="30" name="Object 117"/>
          <p:cNvGraphicFramePr>
            <a:graphicFrameLocks noChangeAspect="1"/>
          </p:cNvGraphicFramePr>
          <p:nvPr/>
        </p:nvGraphicFramePr>
        <p:xfrm>
          <a:off x="7245350" y="519113"/>
          <a:ext cx="1441450" cy="774700"/>
        </p:xfrm>
        <a:graphic>
          <a:graphicData uri="http://schemas.openxmlformats.org/presentationml/2006/ole">
            <p:oleObj spid="_x0000_s6174" name="Equation" r:id="rId32" imgW="799920" imgH="431640" progId="Equation.DSMT4">
              <p:embed/>
            </p:oleObj>
          </a:graphicData>
        </a:graphic>
      </p:graphicFrame>
      <p:cxnSp>
        <p:nvCxnSpPr>
          <p:cNvPr id="6262" name="AutoShape 118"/>
          <p:cNvCxnSpPr>
            <a:cxnSpLocks noChangeShapeType="1"/>
          </p:cNvCxnSpPr>
          <p:nvPr/>
        </p:nvCxnSpPr>
        <p:spPr bwMode="auto">
          <a:xfrm flipV="1">
            <a:off x="6165850" y="906463"/>
            <a:ext cx="1079500" cy="31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</p:spPr>
      </p:cxnSp>
      <p:sp>
        <p:nvSpPr>
          <p:cNvPr id="6264" name="AutoShape 120"/>
          <p:cNvSpPr>
            <a:spLocks noChangeArrowheads="1"/>
          </p:cNvSpPr>
          <p:nvPr/>
        </p:nvSpPr>
        <p:spPr bwMode="auto">
          <a:xfrm>
            <a:off x="2700338" y="476250"/>
            <a:ext cx="6048375" cy="914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1" name="Object 121"/>
          <p:cNvGraphicFramePr>
            <a:graphicFrameLocks noChangeAspect="1"/>
          </p:cNvGraphicFramePr>
          <p:nvPr/>
        </p:nvGraphicFramePr>
        <p:xfrm>
          <a:off x="2590800" y="2014538"/>
          <a:ext cx="1439863" cy="525462"/>
        </p:xfrm>
        <a:graphic>
          <a:graphicData uri="http://schemas.openxmlformats.org/presentationml/2006/ole">
            <p:oleObj spid="_x0000_s6175" name="Equation" r:id="rId33" imgW="799920" imgH="291960" progId="Equation.DSMT4">
              <p:embed/>
            </p:oleObj>
          </a:graphicData>
        </a:graphic>
      </p:graphicFrame>
      <p:graphicFrame>
        <p:nvGraphicFramePr>
          <p:cNvPr id="68608" name="Object 122"/>
          <p:cNvGraphicFramePr>
            <a:graphicFrameLocks noChangeAspect="1"/>
          </p:cNvGraphicFramePr>
          <p:nvPr/>
        </p:nvGraphicFramePr>
        <p:xfrm>
          <a:off x="8388350" y="3184525"/>
          <a:ext cx="547688" cy="320675"/>
        </p:xfrm>
        <a:graphic>
          <a:graphicData uri="http://schemas.openxmlformats.org/presentationml/2006/ole">
            <p:oleObj spid="_x0000_s6176" name="Equation" r:id="rId34" imgW="304560" imgH="177480" progId="Equation.DSMT4">
              <p:embed/>
            </p:oleObj>
          </a:graphicData>
        </a:graphic>
      </p:graphicFrame>
      <p:graphicFrame>
        <p:nvGraphicFramePr>
          <p:cNvPr id="68609" name="Object 123"/>
          <p:cNvGraphicFramePr>
            <a:graphicFrameLocks noChangeAspect="1"/>
          </p:cNvGraphicFramePr>
          <p:nvPr/>
        </p:nvGraphicFramePr>
        <p:xfrm>
          <a:off x="8388350" y="3641725"/>
          <a:ext cx="547688" cy="320675"/>
        </p:xfrm>
        <a:graphic>
          <a:graphicData uri="http://schemas.openxmlformats.org/presentationml/2006/ole">
            <p:oleObj spid="_x0000_s6177" name="Equation" r:id="rId35" imgW="304560" imgH="177480" progId="Equation.DSMT4">
              <p:embed/>
            </p:oleObj>
          </a:graphicData>
        </a:graphic>
      </p:graphicFrame>
      <p:graphicFrame>
        <p:nvGraphicFramePr>
          <p:cNvPr id="68610" name="Object 124"/>
          <p:cNvGraphicFramePr>
            <a:graphicFrameLocks noChangeAspect="1"/>
          </p:cNvGraphicFramePr>
          <p:nvPr/>
        </p:nvGraphicFramePr>
        <p:xfrm>
          <a:off x="8388350" y="4102100"/>
          <a:ext cx="547688" cy="320675"/>
        </p:xfrm>
        <a:graphic>
          <a:graphicData uri="http://schemas.openxmlformats.org/presentationml/2006/ole">
            <p:oleObj spid="_x0000_s6178" name="Equation" r:id="rId36" imgW="304560" imgH="177480" progId="Equation.DSMT4">
              <p:embed/>
            </p:oleObj>
          </a:graphicData>
        </a:graphic>
      </p:graphicFrame>
      <p:graphicFrame>
        <p:nvGraphicFramePr>
          <p:cNvPr id="68612" name="Object 125"/>
          <p:cNvGraphicFramePr>
            <a:graphicFrameLocks noChangeAspect="1"/>
          </p:cNvGraphicFramePr>
          <p:nvPr/>
        </p:nvGraphicFramePr>
        <p:xfrm>
          <a:off x="8388350" y="4552950"/>
          <a:ext cx="547688" cy="320675"/>
        </p:xfrm>
        <a:graphic>
          <a:graphicData uri="http://schemas.openxmlformats.org/presentationml/2006/ole">
            <p:oleObj spid="_x0000_s6179" name="Equation" r:id="rId37" imgW="304560" imgH="177480" progId="Equation.DSMT4">
              <p:embed/>
            </p:oleObj>
          </a:graphicData>
        </a:graphic>
      </p:graphicFrame>
      <p:graphicFrame>
        <p:nvGraphicFramePr>
          <p:cNvPr id="68613" name="Object 126"/>
          <p:cNvGraphicFramePr>
            <a:graphicFrameLocks noChangeAspect="1"/>
          </p:cNvGraphicFramePr>
          <p:nvPr/>
        </p:nvGraphicFramePr>
        <p:xfrm>
          <a:off x="8388350" y="5013325"/>
          <a:ext cx="547688" cy="320675"/>
        </p:xfrm>
        <a:graphic>
          <a:graphicData uri="http://schemas.openxmlformats.org/presentationml/2006/ole">
            <p:oleObj spid="_x0000_s6180" name="Equation" r:id="rId38" imgW="304560" imgH="177480" progId="Equation.DSMT4">
              <p:embed/>
            </p:oleObj>
          </a:graphicData>
        </a:graphic>
      </p:graphicFrame>
      <p:graphicFrame>
        <p:nvGraphicFramePr>
          <p:cNvPr id="68619" name="Object 127"/>
          <p:cNvGraphicFramePr>
            <a:graphicFrameLocks noChangeAspect="1"/>
          </p:cNvGraphicFramePr>
          <p:nvPr/>
        </p:nvGraphicFramePr>
        <p:xfrm>
          <a:off x="8388350" y="5456238"/>
          <a:ext cx="547688" cy="320675"/>
        </p:xfrm>
        <a:graphic>
          <a:graphicData uri="http://schemas.openxmlformats.org/presentationml/2006/ole">
            <p:oleObj spid="_x0000_s6181" name="Equation" r:id="rId39" imgW="304560" imgH="177480" progId="Equation.DSMT4">
              <p:embed/>
            </p:oleObj>
          </a:graphicData>
        </a:graphic>
      </p:graphicFrame>
      <p:graphicFrame>
        <p:nvGraphicFramePr>
          <p:cNvPr id="68620" name="Object 128"/>
          <p:cNvGraphicFramePr>
            <a:graphicFrameLocks noChangeAspect="1"/>
          </p:cNvGraphicFramePr>
          <p:nvPr/>
        </p:nvGraphicFramePr>
        <p:xfrm>
          <a:off x="4275138" y="1844675"/>
          <a:ext cx="2744787" cy="774700"/>
        </p:xfrm>
        <a:graphic>
          <a:graphicData uri="http://schemas.openxmlformats.org/presentationml/2006/ole">
            <p:oleObj spid="_x0000_s6182" name="Equation" r:id="rId40" imgW="1523880" imgH="431640" progId="Equation.DSMT4">
              <p:embed/>
            </p:oleObj>
          </a:graphicData>
        </a:graphic>
      </p:graphicFrame>
      <p:graphicFrame>
        <p:nvGraphicFramePr>
          <p:cNvPr id="68621" name="Object 129"/>
          <p:cNvGraphicFramePr>
            <a:graphicFrameLocks noChangeAspect="1"/>
          </p:cNvGraphicFramePr>
          <p:nvPr/>
        </p:nvGraphicFramePr>
        <p:xfrm>
          <a:off x="2590800" y="2014538"/>
          <a:ext cx="1347788" cy="525462"/>
        </p:xfrm>
        <a:graphic>
          <a:graphicData uri="http://schemas.openxmlformats.org/presentationml/2006/ole">
            <p:oleObj spid="_x0000_s6183" name="Equation" r:id="rId41" imgW="749160" imgH="291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6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00"/>
                            </p:stCondLst>
                            <p:childTnLst>
                              <p:par>
                                <p:cTn id="2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2" dur="500"/>
                                        <p:tgtEl>
                                          <p:spTgt spid="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  <p:bldP spid="68615" grpId="0"/>
      <p:bldP spid="68616" grpId="0"/>
      <p:bldP spid="68617" grpId="0"/>
      <p:bldP spid="68618" grpId="0"/>
      <p:bldP spid="68628" grpId="0"/>
      <p:bldP spid="68629" grpId="0"/>
      <p:bldP spid="68630" grpId="0"/>
      <p:bldP spid="68631" grpId="0"/>
      <p:bldP spid="68632" grpId="0"/>
      <p:bldP spid="68635" grpId="0"/>
      <p:bldP spid="68636" grpId="0"/>
      <p:bldP spid="68637" grpId="0"/>
      <p:bldP spid="68638" grpId="0"/>
      <p:bldP spid="68639" grpId="0"/>
      <p:bldP spid="68642" grpId="0"/>
      <p:bldP spid="68643" grpId="0"/>
      <p:bldP spid="68644" grpId="0"/>
      <p:bldP spid="68645" grpId="0"/>
      <p:bldP spid="68646" grpId="0"/>
      <p:bldP spid="68649" grpId="0"/>
      <p:bldP spid="68650" grpId="0"/>
      <p:bldP spid="68651" grpId="0"/>
      <p:bldP spid="68652" grpId="0"/>
      <p:bldP spid="68653" grpId="0"/>
      <p:bldP spid="68656" grpId="0"/>
      <p:bldP spid="68657" grpId="0"/>
      <p:bldP spid="68658" grpId="0"/>
      <p:bldP spid="68659" grpId="0"/>
      <p:bldP spid="68660" grpId="0"/>
      <p:bldP spid="6260" grpId="0"/>
      <p:bldP spid="626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判断题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非常小的数是无穷小．</a:t>
            </a:r>
          </a:p>
          <a:p>
            <a:pPr marL="566738" indent="-457200">
              <a:buSzTx/>
              <a:buFont typeface="Wingdings 3" pitchFamily="18" charset="2"/>
              <a:buAutoNum type="circleNumDbPlain"/>
            </a:pPr>
            <a:endParaRPr lang="zh-CN" altLang="en-US" smtClean="0">
              <a:ea typeface="楷体_GB2312"/>
            </a:endParaRPr>
          </a:p>
          <a:p>
            <a:pPr marL="566738" indent="-457200"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零是无穷小．</a:t>
            </a:r>
          </a:p>
          <a:p>
            <a:pPr marL="566738" indent="-457200">
              <a:buSzTx/>
              <a:buFont typeface="Wingdings 3" pitchFamily="18" charset="2"/>
              <a:buAutoNum type="circleNumDbPlain"/>
            </a:pPr>
            <a:endParaRPr lang="zh-CN" altLang="en-US" smtClean="0">
              <a:ea typeface="楷体_GB2312"/>
            </a:endParaRPr>
          </a:p>
          <a:p>
            <a:pPr marL="566738" indent="-457200"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无穷小是一个函数．</a:t>
            </a:r>
          </a:p>
          <a:p>
            <a:pPr marL="566738" indent="-457200">
              <a:buSzTx/>
              <a:buFont typeface="Wingdings 3" pitchFamily="18" charset="2"/>
              <a:buAutoNum type="circleNumDbPlain"/>
            </a:pPr>
            <a:endParaRPr lang="zh-CN" altLang="en-US" smtClean="0">
              <a:ea typeface="楷体_GB2312"/>
            </a:endParaRPr>
          </a:p>
          <a:p>
            <a:pPr marL="566738" indent="-457200"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两个无穷小的商是无穷小．</a:t>
            </a:r>
          </a:p>
          <a:p>
            <a:pPr marL="566738" indent="-457200">
              <a:buSzTx/>
              <a:buFont typeface="Wingdings 3" pitchFamily="18" charset="2"/>
              <a:buAutoNum type="circleNumDbPlain"/>
            </a:pPr>
            <a:endParaRPr lang="zh-CN" altLang="en-US" smtClean="0">
              <a:ea typeface="楷体_GB2312"/>
            </a:endParaRPr>
          </a:p>
          <a:p>
            <a:pPr marL="566738" indent="-457200">
              <a:buSzTx/>
              <a:buFont typeface="Wingdings 3" pitchFamily="18" charset="2"/>
              <a:buAutoNum type="circleNumDbPlain"/>
            </a:pPr>
            <a:r>
              <a:rPr lang="zh-CN" altLang="en-US" smtClean="0">
                <a:ea typeface="楷体_GB2312"/>
              </a:rPr>
              <a:t>两个无穷大的和一定是无穷大．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086225" y="1541463"/>
            <a:ext cx="490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错</a:t>
            </a:r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2859088" y="2413000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</a:t>
            </a:r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3779838" y="3290888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</a:t>
            </a:r>
          </a:p>
        </p:txBody>
      </p:sp>
      <p:sp>
        <p:nvSpPr>
          <p:cNvPr id="47113" name="Rectangle 9"/>
          <p:cNvSpPr>
            <a:spLocks noChangeArrowheads="1"/>
          </p:cNvSpPr>
          <p:nvPr/>
        </p:nvSpPr>
        <p:spPr bwMode="auto">
          <a:xfrm>
            <a:off x="4691063" y="4165600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错</a:t>
            </a:r>
          </a:p>
        </p:txBody>
      </p:sp>
      <p:sp>
        <p:nvSpPr>
          <p:cNvPr id="47114" name="Rectangle 10"/>
          <p:cNvSpPr>
            <a:spLocks noChangeArrowheads="1"/>
          </p:cNvSpPr>
          <p:nvPr/>
        </p:nvSpPr>
        <p:spPr bwMode="auto">
          <a:xfrm>
            <a:off x="5313363" y="5043488"/>
            <a:ext cx="49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  <p:bldP spid="47111" grpId="0"/>
      <p:bldP spid="47112" grpId="0"/>
      <p:bldP spid="47113" grpId="0"/>
      <p:bldP spid="4711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2621</TotalTime>
  <Words>1566</Words>
  <Application>Microsoft Office PowerPoint</Application>
  <PresentationFormat>全屏显示(4:3)</PresentationFormat>
  <Paragraphs>331</Paragraphs>
  <Slides>30</Slides>
  <Notes>5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宋体</vt:lpstr>
      <vt:lpstr>Lucida Sans Unicode</vt:lpstr>
      <vt:lpstr>黑体</vt:lpstr>
      <vt:lpstr>Symbol</vt:lpstr>
      <vt:lpstr>聚合</vt:lpstr>
      <vt:lpstr>Equation</vt:lpstr>
      <vt:lpstr>MathType 6.0 Equation</vt:lpstr>
      <vt:lpstr>第一章    函数与极限</vt:lpstr>
      <vt:lpstr>回顾：无穷小的概念</vt:lpstr>
      <vt:lpstr>回顾：无穷小与函数极限的关系</vt:lpstr>
      <vt:lpstr>主要内容</vt:lpstr>
      <vt:lpstr>一、无穷小的运算性质</vt:lpstr>
      <vt:lpstr>一、无穷小的运算性质</vt:lpstr>
      <vt:lpstr>问题解答</vt:lpstr>
      <vt:lpstr>问题解答</vt:lpstr>
      <vt:lpstr>判断题</vt:lpstr>
      <vt:lpstr>二、极限的四则运算法则（P.39定理3）</vt:lpstr>
      <vt:lpstr>幻灯片 11</vt:lpstr>
      <vt:lpstr>幻灯片 12</vt:lpstr>
      <vt:lpstr>二、极限的四则运算法则（课本P.39）</vt:lpstr>
      <vt:lpstr>例子</vt:lpstr>
      <vt:lpstr>推广</vt:lpstr>
      <vt:lpstr>推广</vt:lpstr>
      <vt:lpstr>例子</vt:lpstr>
      <vt:lpstr>例子</vt:lpstr>
      <vt:lpstr>例子</vt:lpstr>
      <vt:lpstr>推广</vt:lpstr>
      <vt:lpstr>例子</vt:lpstr>
      <vt:lpstr>三、复合函数的极限运算法则（P.44）</vt:lpstr>
      <vt:lpstr>三、复合函数的极限运算法则（P.44）</vt:lpstr>
      <vt:lpstr>例子</vt:lpstr>
      <vt:lpstr>小结</vt:lpstr>
      <vt:lpstr>思考题</vt:lpstr>
      <vt:lpstr>思考题</vt:lpstr>
      <vt:lpstr>思考题</vt:lpstr>
      <vt:lpstr>思考题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217</cp:revision>
  <dcterms:created xsi:type="dcterms:W3CDTF">2010-09-04T05:21:04Z</dcterms:created>
  <dcterms:modified xsi:type="dcterms:W3CDTF">2021-10-08T09:38:27Z</dcterms:modified>
</cp:coreProperties>
</file>