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73" r:id="rId2"/>
    <p:sldId id="360" r:id="rId3"/>
    <p:sldId id="361" r:id="rId4"/>
    <p:sldId id="362" r:id="rId5"/>
    <p:sldId id="363" r:id="rId6"/>
    <p:sldId id="364" r:id="rId7"/>
    <p:sldId id="374" r:id="rId8"/>
    <p:sldId id="375" r:id="rId9"/>
    <p:sldId id="353" r:id="rId10"/>
    <p:sldId id="365" r:id="rId11"/>
    <p:sldId id="366" r:id="rId12"/>
    <p:sldId id="376" r:id="rId13"/>
    <p:sldId id="377" r:id="rId14"/>
    <p:sldId id="368" r:id="rId15"/>
    <p:sldId id="369" r:id="rId16"/>
    <p:sldId id="370" r:id="rId17"/>
    <p:sldId id="355" r:id="rId18"/>
    <p:sldId id="349" r:id="rId19"/>
    <p:sldId id="37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00CC66"/>
    <a:srgbClr val="FFFF66"/>
    <a:srgbClr val="FFCC66"/>
    <a:srgbClr val="33CC33"/>
    <a:srgbClr val="66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9.wmf"/><Relationship Id="rId1" Type="http://schemas.openxmlformats.org/officeDocument/2006/relationships/image" Target="../media/image32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27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26.wmf"/><Relationship Id="rId17" Type="http://schemas.openxmlformats.org/officeDocument/2006/relationships/image" Target="../media/image40.wmf"/><Relationship Id="rId2" Type="http://schemas.openxmlformats.org/officeDocument/2006/relationships/image" Target="../media/image19.wmf"/><Relationship Id="rId16" Type="http://schemas.openxmlformats.org/officeDocument/2006/relationships/image" Target="../media/image30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11" Type="http://schemas.openxmlformats.org/officeDocument/2006/relationships/image" Target="../media/image25.wmf"/><Relationship Id="rId5" Type="http://schemas.openxmlformats.org/officeDocument/2006/relationships/image" Target="../media/image35.wmf"/><Relationship Id="rId15" Type="http://schemas.openxmlformats.org/officeDocument/2006/relationships/image" Target="../media/image29.wmf"/><Relationship Id="rId10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20.wmf"/><Relationship Id="rId1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0.wmf"/><Relationship Id="rId2" Type="http://schemas.openxmlformats.org/officeDocument/2006/relationships/image" Target="../media/image41.wmf"/><Relationship Id="rId1" Type="http://schemas.openxmlformats.org/officeDocument/2006/relationships/image" Target="../media/image32.wmf"/><Relationship Id="rId6" Type="http://schemas.openxmlformats.org/officeDocument/2006/relationships/image" Target="../media/image45.wmf"/><Relationship Id="rId11" Type="http://schemas.openxmlformats.org/officeDocument/2006/relationships/image" Target="../media/image49.wmf"/><Relationship Id="rId5" Type="http://schemas.openxmlformats.org/officeDocument/2006/relationships/image" Target="../media/image44.wmf"/><Relationship Id="rId10" Type="http://schemas.openxmlformats.org/officeDocument/2006/relationships/image" Target="../media/image21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E37F1EFE-7DF1-4D75-9F8D-C3B553FECBC4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B9AC96FD-79A1-4E62-BEA9-329701DDD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F4AB35D7-BBEB-4C75-9B06-22D51BA956FF}" type="datetimeFigureOut">
              <a:rPr lang="zh-CN" altLang="en-US"/>
              <a:pPr>
                <a:defRPr/>
              </a:pPr>
              <a:t>2021/10/10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4685DAF-7901-4898-B6BB-705E0EB51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吴赣昌修订版</a:t>
            </a:r>
            <a:r>
              <a:rPr lang="en-US" altLang="zh-CN" smtClean="0">
                <a:ea typeface="楷体_GB2312"/>
              </a:rPr>
              <a:t>P.54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  <a:endParaRPr lang="zh-CN" altLang="en-US" smtClean="0">
              <a:ea typeface="楷体_GB2312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AD3D68-F809-4AF7-B923-FC7A7FC65C22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4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吴赣昌修订版</a:t>
            </a:r>
            <a:r>
              <a:rPr lang="en-US" altLang="zh-CN" smtClean="0">
                <a:ea typeface="楷体_GB2312"/>
              </a:rPr>
              <a:t>P.54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4</a:t>
            </a:r>
            <a:endParaRPr lang="zh-CN" altLang="en-US" smtClean="0">
              <a:ea typeface="楷体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吴赣昌修订版</a:t>
            </a:r>
            <a:r>
              <a:rPr lang="en-US" altLang="zh-CN" smtClean="0">
                <a:ea typeface="楷体_GB2312"/>
              </a:rPr>
              <a:t>P.55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5</a:t>
            </a:r>
            <a:endParaRPr lang="zh-CN" altLang="en-US" smtClean="0">
              <a:ea typeface="楷体_GB231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吴赣昌版课本</a:t>
            </a:r>
            <a:r>
              <a:rPr lang="en-US" altLang="zh-CN" smtClean="0">
                <a:ea typeface="楷体_GB2312"/>
              </a:rPr>
              <a:t>P.55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5</a:t>
            </a:r>
            <a:endParaRPr lang="zh-CN" altLang="en-US" smtClean="0">
              <a:ea typeface="楷体_GB231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课本</a:t>
            </a:r>
            <a:r>
              <a:rPr lang="en-US" altLang="zh-CN" smtClean="0">
                <a:ea typeface="楷体_GB2312"/>
              </a:rPr>
              <a:t>P.55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5</a:t>
            </a:r>
            <a:endParaRPr lang="zh-CN" altLang="en-US" smtClean="0">
              <a:ea typeface="楷体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AEC78E-2EF4-412B-A571-A66083FCC04F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C40C54A-1069-4EF3-B89D-5288AFD7BF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F708B-D4D3-4298-992D-979B27A19BC4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7A74-4AFD-457C-9104-786B8957BC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833454-59E3-44E6-854C-2B26C04A222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4B739A-868F-4EB1-8B58-247F4F1A9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23A76-5FBB-4FFC-A652-CBD97FE24B9B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B9766-32AB-4679-94DD-EB05182D5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89C-E621-4832-94DA-E15ACB856503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E2186-1F58-430D-ABF0-E50F92187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0CF5-FF19-41A8-A524-08BA4411B8C0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3189-C90B-47BD-A105-58C7D070CD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9E49-21E5-4F9A-946B-AC7CCB488FE4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51F1-AF0A-405D-89D9-BD8F9A4FBB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16BC-33E6-4292-B366-FE768CA72160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394D0-9A94-4E26-ABD5-F8B4A4F61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9D51D1B9-723E-4A22-AE21-F4A8C24D65E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55C105-C699-43C2-85C1-0EECAFC05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48" r:id="rId2"/>
    <p:sldLayoutId id="2147484155" r:id="rId3"/>
    <p:sldLayoutId id="2147484149" r:id="rId4"/>
    <p:sldLayoutId id="2147484150" r:id="rId5"/>
    <p:sldLayoutId id="2147484151" r:id="rId6"/>
    <p:sldLayoutId id="2147484152" r:id="rId7"/>
    <p:sldLayoutId id="214748415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0.gif"/><Relationship Id="rId3" Type="http://schemas.openxmlformats.org/officeDocument/2006/relationships/slide" Target="slide9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png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0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1.png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png"/><Relationship Id="rId18" Type="http://schemas.openxmlformats.org/officeDocument/2006/relationships/oleObject" Target="../embeddings/oleObject57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18435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200" smtClean="0">
                <a:solidFill>
                  <a:schemeClr val="tx2"/>
                </a:solidFill>
                <a:ea typeface="楷体_GB2312"/>
              </a:rPr>
              <a:t>第六节    极限存在准则    两个重要极限</a:t>
            </a:r>
            <a:endParaRPr lang="en-US" altLang="zh-CN" sz="32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单调有界准则的几何解释</a:t>
            </a:r>
            <a:r>
              <a:rPr lang="zh-CN" altLang="en-US" sz="36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3600" smtClean="0">
                <a:solidFill>
                  <a:srgbClr val="FF0000"/>
                </a:solidFill>
                <a:effectLst/>
                <a:ea typeface="楷体_GB2312"/>
              </a:rPr>
              <a:t>P.49</a:t>
            </a:r>
            <a:r>
              <a:rPr lang="zh-CN" altLang="en-US" sz="36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</a:p>
        </p:txBody>
      </p:sp>
      <p:sp>
        <p:nvSpPr>
          <p:cNvPr id="7185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2039938" y="2098675"/>
            <a:ext cx="5029200" cy="419100"/>
            <a:chOff x="1285" y="1322"/>
            <a:chExt cx="3168" cy="264"/>
          </a:xfrm>
        </p:grpSpPr>
        <p:sp>
          <p:nvSpPr>
            <p:cNvPr id="7224" name="Line 73"/>
            <p:cNvSpPr>
              <a:spLocks noChangeShapeType="1"/>
            </p:cNvSpPr>
            <p:nvPr/>
          </p:nvSpPr>
          <p:spPr bwMode="auto">
            <a:xfrm>
              <a:off x="1285" y="132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74"/>
            <p:cNvGraphicFramePr>
              <a:graphicFrameLocks noChangeAspect="1"/>
            </p:cNvGraphicFramePr>
            <p:nvPr/>
          </p:nvGraphicFramePr>
          <p:xfrm>
            <a:off x="4264" y="1410"/>
            <a:ext cx="176" cy="176"/>
          </p:xfrm>
          <a:graphic>
            <a:graphicData uri="http://schemas.openxmlformats.org/presentationml/2006/ole">
              <p:oleObj spid="_x0000_s7183" name="Equation" r:id="rId4" imgW="139680" imgH="139680" progId="Equation.DSMT4">
                <p:embed/>
              </p:oleObj>
            </a:graphicData>
          </a:graphic>
        </p:graphicFrame>
      </p:grpSp>
      <p:sp>
        <p:nvSpPr>
          <p:cNvPr id="69707" name="Oval 75"/>
          <p:cNvSpPr>
            <a:spLocks noChangeArrowheads="1"/>
          </p:cNvSpPr>
          <p:nvPr/>
        </p:nvSpPr>
        <p:spPr bwMode="auto">
          <a:xfrm>
            <a:off x="6496050" y="20605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>
            <a:off x="6038850" y="20605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2209800" y="2060575"/>
            <a:ext cx="355600" cy="457200"/>
            <a:chOff x="1392" y="1298"/>
            <a:chExt cx="224" cy="288"/>
          </a:xfrm>
        </p:grpSpPr>
        <p:sp>
          <p:nvSpPr>
            <p:cNvPr id="7223" name="Oval 78"/>
            <p:cNvSpPr>
              <a:spLocks noChangeArrowheads="1"/>
            </p:cNvSpPr>
            <p:nvPr/>
          </p:nvSpPr>
          <p:spPr bwMode="auto">
            <a:xfrm>
              <a:off x="1477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79"/>
            <p:cNvGraphicFramePr>
              <a:graphicFrameLocks noChangeAspect="1"/>
            </p:cNvGraphicFramePr>
            <p:nvPr/>
          </p:nvGraphicFramePr>
          <p:xfrm>
            <a:off x="1392" y="1298"/>
            <a:ext cx="224" cy="288"/>
          </p:xfrm>
          <a:graphic>
            <a:graphicData uri="http://schemas.openxmlformats.org/presentationml/2006/ole">
              <p:oleObj spid="_x0000_s7182" name="Equation" r:id="rId5" imgW="177480" imgH="228600" progId="Equation.DSMT4">
                <p:embed/>
              </p:oleObj>
            </a:graphicData>
          </a:graphic>
        </p:graphicFrame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2905125" y="2060575"/>
            <a:ext cx="381000" cy="457200"/>
            <a:chOff x="1830" y="1298"/>
            <a:chExt cx="240" cy="288"/>
          </a:xfrm>
        </p:grpSpPr>
        <p:sp>
          <p:nvSpPr>
            <p:cNvPr id="7222" name="Oval 81"/>
            <p:cNvSpPr>
              <a:spLocks noChangeArrowheads="1"/>
            </p:cNvSpPr>
            <p:nvPr/>
          </p:nvSpPr>
          <p:spPr bwMode="auto">
            <a:xfrm>
              <a:off x="1909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82"/>
            <p:cNvGraphicFramePr>
              <a:graphicFrameLocks noChangeAspect="1"/>
            </p:cNvGraphicFramePr>
            <p:nvPr/>
          </p:nvGraphicFramePr>
          <p:xfrm>
            <a:off x="1830" y="1298"/>
            <a:ext cx="240" cy="288"/>
          </p:xfrm>
          <a:graphic>
            <a:graphicData uri="http://schemas.openxmlformats.org/presentationml/2006/ole">
              <p:oleObj spid="_x0000_s7181" name="Equation" r:id="rId6" imgW="190440" imgH="228600" progId="Equation.DSMT4">
                <p:embed/>
              </p:oleObj>
            </a:graphicData>
          </a:graphic>
        </p:graphicFrame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3436938" y="2060575"/>
            <a:ext cx="381000" cy="457200"/>
            <a:chOff x="2165" y="1298"/>
            <a:chExt cx="240" cy="288"/>
          </a:xfrm>
        </p:grpSpPr>
        <p:sp>
          <p:nvSpPr>
            <p:cNvPr id="7221" name="Oval 84"/>
            <p:cNvSpPr>
              <a:spLocks noChangeArrowheads="1"/>
            </p:cNvSpPr>
            <p:nvPr/>
          </p:nvSpPr>
          <p:spPr bwMode="auto">
            <a:xfrm>
              <a:off x="2238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85"/>
            <p:cNvGraphicFramePr>
              <a:graphicFrameLocks noChangeAspect="1"/>
            </p:cNvGraphicFramePr>
            <p:nvPr/>
          </p:nvGraphicFramePr>
          <p:xfrm>
            <a:off x="2165" y="1298"/>
            <a:ext cx="240" cy="288"/>
          </p:xfrm>
          <a:graphic>
            <a:graphicData uri="http://schemas.openxmlformats.org/presentationml/2006/ole">
              <p:oleObj spid="_x0000_s7180" name="Equation" r:id="rId7" imgW="190440" imgH="228600" progId="Equation.DSMT4">
                <p:embed/>
              </p:oleObj>
            </a:graphicData>
          </a:graphic>
        </p:graphicFrame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4946650" y="2060575"/>
            <a:ext cx="584200" cy="457200"/>
            <a:chOff x="3116" y="1298"/>
            <a:chExt cx="368" cy="288"/>
          </a:xfrm>
        </p:grpSpPr>
        <p:sp>
          <p:nvSpPr>
            <p:cNvPr id="7220" name="Oval 87"/>
            <p:cNvSpPr>
              <a:spLocks noChangeArrowheads="1"/>
            </p:cNvSpPr>
            <p:nvPr/>
          </p:nvSpPr>
          <p:spPr bwMode="auto">
            <a:xfrm>
              <a:off x="3188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9" name="Object 88"/>
            <p:cNvGraphicFramePr>
              <a:graphicFrameLocks noChangeAspect="1"/>
            </p:cNvGraphicFramePr>
            <p:nvPr/>
          </p:nvGraphicFramePr>
          <p:xfrm>
            <a:off x="3116" y="1298"/>
            <a:ext cx="368" cy="288"/>
          </p:xfrm>
          <a:graphic>
            <a:graphicData uri="http://schemas.openxmlformats.org/presentationml/2006/ole">
              <p:oleObj spid="_x0000_s7179" name="Equation" r:id="rId8" imgW="291960" imgH="228600" progId="Equation.DSMT4">
                <p:embed/>
              </p:oleObj>
            </a:graphicData>
          </a:graphic>
        </p:graphicFrame>
      </p:grp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4478338" y="2060575"/>
            <a:ext cx="381000" cy="457200"/>
            <a:chOff x="2821" y="1298"/>
            <a:chExt cx="240" cy="288"/>
          </a:xfrm>
        </p:grpSpPr>
        <p:sp>
          <p:nvSpPr>
            <p:cNvPr id="7219" name="Oval 90"/>
            <p:cNvSpPr>
              <a:spLocks noChangeArrowheads="1"/>
            </p:cNvSpPr>
            <p:nvPr/>
          </p:nvSpPr>
          <p:spPr bwMode="auto">
            <a:xfrm>
              <a:off x="2892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91"/>
            <p:cNvGraphicFramePr>
              <a:graphicFrameLocks noChangeAspect="1"/>
            </p:cNvGraphicFramePr>
            <p:nvPr/>
          </p:nvGraphicFramePr>
          <p:xfrm>
            <a:off x="2821" y="1298"/>
            <a:ext cx="240" cy="288"/>
          </p:xfrm>
          <a:graphic>
            <a:graphicData uri="http://schemas.openxmlformats.org/presentationml/2006/ole">
              <p:oleObj spid="_x0000_s7178" name="Equation" r:id="rId9" imgW="190440" imgH="228600" progId="Equation.DSMT4">
                <p:embed/>
              </p:oleObj>
            </a:graphicData>
          </a:graphic>
        </p:graphicFrame>
      </p:grpSp>
      <p:sp>
        <p:nvSpPr>
          <p:cNvPr id="69724" name="Oval 92"/>
          <p:cNvSpPr>
            <a:spLocks noChangeArrowheads="1"/>
          </p:cNvSpPr>
          <p:nvPr/>
        </p:nvSpPr>
        <p:spPr bwMode="auto">
          <a:xfrm>
            <a:off x="5657850" y="20605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2036763" y="3441700"/>
            <a:ext cx="5029200" cy="419100"/>
            <a:chOff x="1285" y="1322"/>
            <a:chExt cx="3168" cy="264"/>
          </a:xfrm>
        </p:grpSpPr>
        <p:sp>
          <p:nvSpPr>
            <p:cNvPr id="7218" name="Line 100"/>
            <p:cNvSpPr>
              <a:spLocks noChangeShapeType="1"/>
            </p:cNvSpPr>
            <p:nvPr/>
          </p:nvSpPr>
          <p:spPr bwMode="auto">
            <a:xfrm>
              <a:off x="1285" y="132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7" name="Object 101"/>
            <p:cNvGraphicFramePr>
              <a:graphicFrameLocks noChangeAspect="1"/>
            </p:cNvGraphicFramePr>
            <p:nvPr/>
          </p:nvGraphicFramePr>
          <p:xfrm>
            <a:off x="4264" y="1410"/>
            <a:ext cx="176" cy="176"/>
          </p:xfrm>
          <a:graphic>
            <a:graphicData uri="http://schemas.openxmlformats.org/presentationml/2006/ole">
              <p:oleObj spid="_x0000_s7177" name="Equation" r:id="rId10" imgW="139680" imgH="139680" progId="Equation.DSMT4">
                <p:embed/>
              </p:oleObj>
            </a:graphicData>
          </a:graphic>
        </p:graphicFrame>
      </p:grpSp>
      <p:sp>
        <p:nvSpPr>
          <p:cNvPr id="69734" name="Oval 102"/>
          <p:cNvSpPr>
            <a:spLocks noChangeArrowheads="1"/>
          </p:cNvSpPr>
          <p:nvPr/>
        </p:nvSpPr>
        <p:spPr bwMode="auto">
          <a:xfrm>
            <a:off x="5572125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" name="Oval 103"/>
          <p:cNvSpPr>
            <a:spLocks noChangeArrowheads="1"/>
          </p:cNvSpPr>
          <p:nvPr/>
        </p:nvSpPr>
        <p:spPr bwMode="auto">
          <a:xfrm>
            <a:off x="5432425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2206625" y="3403600"/>
            <a:ext cx="355600" cy="457200"/>
            <a:chOff x="1392" y="1298"/>
            <a:chExt cx="224" cy="288"/>
          </a:xfrm>
        </p:grpSpPr>
        <p:sp>
          <p:nvSpPr>
            <p:cNvPr id="7217" name="Oval 105"/>
            <p:cNvSpPr>
              <a:spLocks noChangeArrowheads="1"/>
            </p:cNvSpPr>
            <p:nvPr/>
          </p:nvSpPr>
          <p:spPr bwMode="auto">
            <a:xfrm>
              <a:off x="1477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6" name="Object 106"/>
            <p:cNvGraphicFramePr>
              <a:graphicFrameLocks noChangeAspect="1"/>
            </p:cNvGraphicFramePr>
            <p:nvPr/>
          </p:nvGraphicFramePr>
          <p:xfrm>
            <a:off x="1392" y="1298"/>
            <a:ext cx="224" cy="288"/>
          </p:xfrm>
          <a:graphic>
            <a:graphicData uri="http://schemas.openxmlformats.org/presentationml/2006/ole">
              <p:oleObj spid="_x0000_s7176" name="Equation" r:id="rId11" imgW="177480" imgH="228600" progId="Equation.DSMT4">
                <p:embed/>
              </p:oleObj>
            </a:graphicData>
          </a:graphic>
        </p:graphicFrame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2901950" y="3403600"/>
            <a:ext cx="381000" cy="457200"/>
            <a:chOff x="1830" y="1298"/>
            <a:chExt cx="240" cy="288"/>
          </a:xfrm>
        </p:grpSpPr>
        <p:sp>
          <p:nvSpPr>
            <p:cNvPr id="7216" name="Oval 108"/>
            <p:cNvSpPr>
              <a:spLocks noChangeArrowheads="1"/>
            </p:cNvSpPr>
            <p:nvPr/>
          </p:nvSpPr>
          <p:spPr bwMode="auto">
            <a:xfrm>
              <a:off x="1909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5" name="Object 109"/>
            <p:cNvGraphicFramePr>
              <a:graphicFrameLocks noChangeAspect="1"/>
            </p:cNvGraphicFramePr>
            <p:nvPr/>
          </p:nvGraphicFramePr>
          <p:xfrm>
            <a:off x="1830" y="1298"/>
            <a:ext cx="240" cy="288"/>
          </p:xfrm>
          <a:graphic>
            <a:graphicData uri="http://schemas.openxmlformats.org/presentationml/2006/ole">
              <p:oleObj spid="_x0000_s7175" name="Equation" r:id="rId12" imgW="190440" imgH="228600" progId="Equation.DSMT4">
                <p:embed/>
              </p:oleObj>
            </a:graphicData>
          </a:graphic>
        </p:graphicFrame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3433763" y="3403600"/>
            <a:ext cx="381000" cy="457200"/>
            <a:chOff x="2165" y="1298"/>
            <a:chExt cx="240" cy="288"/>
          </a:xfrm>
        </p:grpSpPr>
        <p:sp>
          <p:nvSpPr>
            <p:cNvPr id="7215" name="Oval 111"/>
            <p:cNvSpPr>
              <a:spLocks noChangeArrowheads="1"/>
            </p:cNvSpPr>
            <p:nvPr/>
          </p:nvSpPr>
          <p:spPr bwMode="auto">
            <a:xfrm>
              <a:off x="2238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4" name="Object 112"/>
            <p:cNvGraphicFramePr>
              <a:graphicFrameLocks noChangeAspect="1"/>
            </p:cNvGraphicFramePr>
            <p:nvPr/>
          </p:nvGraphicFramePr>
          <p:xfrm>
            <a:off x="2165" y="1298"/>
            <a:ext cx="240" cy="288"/>
          </p:xfrm>
          <a:graphic>
            <a:graphicData uri="http://schemas.openxmlformats.org/presentationml/2006/ole">
              <p:oleObj spid="_x0000_s7174" name="Equation" r:id="rId13" imgW="190440" imgH="228600" progId="Equation.DSMT4">
                <p:embed/>
              </p:oleObj>
            </a:graphicData>
          </a:graphic>
        </p:graphicFrame>
      </p:grp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4943475" y="3403600"/>
            <a:ext cx="584200" cy="457200"/>
            <a:chOff x="3116" y="1298"/>
            <a:chExt cx="368" cy="288"/>
          </a:xfrm>
        </p:grpSpPr>
        <p:sp>
          <p:nvSpPr>
            <p:cNvPr id="7214" name="Oval 114"/>
            <p:cNvSpPr>
              <a:spLocks noChangeArrowheads="1"/>
            </p:cNvSpPr>
            <p:nvPr/>
          </p:nvSpPr>
          <p:spPr bwMode="auto">
            <a:xfrm>
              <a:off x="3188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115"/>
            <p:cNvGraphicFramePr>
              <a:graphicFrameLocks noChangeAspect="1"/>
            </p:cNvGraphicFramePr>
            <p:nvPr/>
          </p:nvGraphicFramePr>
          <p:xfrm>
            <a:off x="3116" y="1298"/>
            <a:ext cx="368" cy="288"/>
          </p:xfrm>
          <a:graphic>
            <a:graphicData uri="http://schemas.openxmlformats.org/presentationml/2006/ole">
              <p:oleObj spid="_x0000_s7173" name="Equation" r:id="rId14" imgW="291960" imgH="228600" progId="Equation.DSMT4">
                <p:embed/>
              </p:oleObj>
            </a:graphicData>
          </a:graphic>
        </p:graphicFrame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4475163" y="3403600"/>
            <a:ext cx="381000" cy="457200"/>
            <a:chOff x="2821" y="1298"/>
            <a:chExt cx="240" cy="288"/>
          </a:xfrm>
        </p:grpSpPr>
        <p:sp>
          <p:nvSpPr>
            <p:cNvPr id="7213" name="Oval 117"/>
            <p:cNvSpPr>
              <a:spLocks noChangeArrowheads="1"/>
            </p:cNvSpPr>
            <p:nvPr/>
          </p:nvSpPr>
          <p:spPr bwMode="auto">
            <a:xfrm>
              <a:off x="2892" y="12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2" name="Object 118"/>
            <p:cNvGraphicFramePr>
              <a:graphicFrameLocks noChangeAspect="1"/>
            </p:cNvGraphicFramePr>
            <p:nvPr/>
          </p:nvGraphicFramePr>
          <p:xfrm>
            <a:off x="2821" y="1298"/>
            <a:ext cx="240" cy="288"/>
          </p:xfrm>
          <a:graphic>
            <a:graphicData uri="http://schemas.openxmlformats.org/presentationml/2006/ole">
              <p:oleObj spid="_x0000_s7172" name="Equation" r:id="rId15" imgW="190440" imgH="228600" progId="Equation.DSMT4">
                <p:embed/>
              </p:oleObj>
            </a:graphicData>
          </a:graphic>
        </p:graphicFrame>
      </p:grpSp>
      <p:sp>
        <p:nvSpPr>
          <p:cNvPr id="69751" name="Oval 119"/>
          <p:cNvSpPr>
            <a:spLocks noChangeArrowheads="1"/>
          </p:cNvSpPr>
          <p:nvPr/>
        </p:nvSpPr>
        <p:spPr bwMode="auto">
          <a:xfrm>
            <a:off x="5289550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5792788" y="3360738"/>
            <a:ext cx="331787" cy="500062"/>
            <a:chOff x="3623" y="2099"/>
            <a:chExt cx="209" cy="315"/>
          </a:xfrm>
        </p:grpSpPr>
        <p:graphicFrame>
          <p:nvGraphicFramePr>
            <p:cNvPr id="7171" name="Object 121"/>
            <p:cNvGraphicFramePr>
              <a:graphicFrameLocks noChangeAspect="1"/>
            </p:cNvGraphicFramePr>
            <p:nvPr/>
          </p:nvGraphicFramePr>
          <p:xfrm>
            <a:off x="3623" y="2205"/>
            <a:ext cx="209" cy="209"/>
          </p:xfrm>
          <a:graphic>
            <a:graphicData uri="http://schemas.openxmlformats.org/presentationml/2006/ole">
              <p:oleObj spid="_x0000_s7171" name="Equation" r:id="rId16" imgW="164880" imgH="164880" progId="Equation.DSMT4">
                <p:embed/>
              </p:oleObj>
            </a:graphicData>
          </a:graphic>
        </p:graphicFrame>
        <p:sp>
          <p:nvSpPr>
            <p:cNvPr id="7212" name="Line 122"/>
            <p:cNvSpPr>
              <a:spLocks noChangeShapeType="1"/>
            </p:cNvSpPr>
            <p:nvPr/>
          </p:nvSpPr>
          <p:spPr bwMode="auto">
            <a:xfrm>
              <a:off x="3727" y="2099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23"/>
          <p:cNvGrpSpPr>
            <a:grpSpLocks/>
          </p:cNvGrpSpPr>
          <p:nvPr/>
        </p:nvGrpSpPr>
        <p:grpSpPr bwMode="auto">
          <a:xfrm>
            <a:off x="6197600" y="3352800"/>
            <a:ext cx="404813" cy="503238"/>
            <a:chOff x="4042" y="2094"/>
            <a:chExt cx="255" cy="317"/>
          </a:xfrm>
        </p:grpSpPr>
        <p:graphicFrame>
          <p:nvGraphicFramePr>
            <p:cNvPr id="7170" name="Object 124"/>
            <p:cNvGraphicFramePr>
              <a:graphicFrameLocks noChangeAspect="1"/>
            </p:cNvGraphicFramePr>
            <p:nvPr/>
          </p:nvGraphicFramePr>
          <p:xfrm>
            <a:off x="4042" y="2205"/>
            <a:ext cx="255" cy="206"/>
          </p:xfrm>
          <a:graphic>
            <a:graphicData uri="http://schemas.openxmlformats.org/presentationml/2006/ole">
              <p:oleObj spid="_x0000_s7170" name="Equation" r:id="rId17" imgW="203040" imgH="164880" progId="Equation.DSMT4">
                <p:embed/>
              </p:oleObj>
            </a:graphicData>
          </a:graphic>
        </p:graphicFrame>
        <p:sp>
          <p:nvSpPr>
            <p:cNvPr id="7211" name="Line 125"/>
            <p:cNvSpPr>
              <a:spLocks noChangeShapeType="1"/>
            </p:cNvSpPr>
            <p:nvPr/>
          </p:nvSpPr>
          <p:spPr bwMode="auto">
            <a:xfrm>
              <a:off x="4170" y="2094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58" name="Oval 126"/>
          <p:cNvSpPr>
            <a:spLocks noChangeArrowheads="1"/>
          </p:cNvSpPr>
          <p:nvPr/>
        </p:nvSpPr>
        <p:spPr bwMode="auto">
          <a:xfrm>
            <a:off x="5648325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59" name="Oval 127"/>
          <p:cNvSpPr>
            <a:spLocks noChangeArrowheads="1"/>
          </p:cNvSpPr>
          <p:nvPr/>
        </p:nvSpPr>
        <p:spPr bwMode="auto">
          <a:xfrm>
            <a:off x="5724525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0" name="Oval 128"/>
          <p:cNvSpPr>
            <a:spLocks noChangeArrowheads="1"/>
          </p:cNvSpPr>
          <p:nvPr/>
        </p:nvSpPr>
        <p:spPr bwMode="auto">
          <a:xfrm>
            <a:off x="5792788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1" name="Oval 129"/>
          <p:cNvSpPr>
            <a:spLocks noChangeArrowheads="1"/>
          </p:cNvSpPr>
          <p:nvPr/>
        </p:nvSpPr>
        <p:spPr bwMode="auto">
          <a:xfrm>
            <a:off x="5864225" y="340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91" name="Picture 1" descr="C:\Users\cjl\Desktop\u=1820998447,4253327664&amp;fm=13&amp;gp=0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089400" y="4737100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7" grpId="0" animBg="1"/>
      <p:bldP spid="69708" grpId="0" animBg="1"/>
      <p:bldP spid="69724" grpId="0" animBg="1"/>
      <p:bldP spid="69734" grpId="0" animBg="1"/>
      <p:bldP spid="69735" grpId="0" animBg="1"/>
      <p:bldP spid="69751" grpId="0" animBg="1"/>
      <p:bldP spid="69758" grpId="0" animBg="1"/>
      <p:bldP spid="69759" grpId="0" animBg="1"/>
      <p:bldP spid="69760" grpId="0" animBg="1"/>
      <p:bldP spid="697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/>
          <p:cNvSpPr>
            <a:spLocks noGrp="1"/>
          </p:cNvSpPr>
          <p:nvPr>
            <p:ph idx="4294967295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设有数列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解题思路：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证明数列单调增加有上界；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利用数列通项的递推关系求极限．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819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85838" y="2017713"/>
          <a:ext cx="939800" cy="558800"/>
        </p:xfrm>
        <a:graphic>
          <a:graphicData uri="http://schemas.openxmlformats.org/presentationml/2006/ole">
            <p:oleObj spid="_x0000_s8194" name="Equation" r:id="rId4" imgW="469800" imgH="2793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0" y="1520825"/>
          <a:ext cx="5664200" cy="533400"/>
        </p:xfrm>
        <a:graphic>
          <a:graphicData uri="http://schemas.openxmlformats.org/presentationml/2006/ole">
            <p:oleObj spid="_x0000_s8195" name="Equation" r:id="rId5" imgW="2831760" imgH="266400" progId="Equation.DSMT4">
              <p:embed/>
            </p:oleObj>
          </a:graphicData>
        </a:graphic>
      </p:graphicFrame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1488" y="3875088"/>
            <a:ext cx="3135312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/>
          <p:cNvSpPr>
            <a:spLocks noGrp="1"/>
          </p:cNvSpPr>
          <p:nvPr>
            <p:ph idx="4294967295"/>
          </p:nvPr>
        </p:nvSpPr>
        <p:spPr>
          <a:xfrm>
            <a:off x="457200" y="1484313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设有数列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1.  </a:t>
            </a:r>
            <a:r>
              <a:rPr lang="zh-CN" altLang="en-US" smtClean="0">
                <a:ea typeface="楷体_GB2312"/>
              </a:rPr>
              <a:t>证明数列单调增加有上界．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baseline="-25000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&gt;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baseline="-25000" smtClean="0">
                <a:ea typeface="楷体_GB2312"/>
              </a:rPr>
              <a:t>−1</a:t>
            </a:r>
            <a:r>
              <a:rPr lang="zh-CN" altLang="en-US" smtClean="0">
                <a:ea typeface="楷体_GB2312"/>
              </a:rPr>
              <a:t> ，则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，设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baseline="-25000" smtClean="0">
                <a:ea typeface="楷体_GB2312"/>
              </a:rPr>
              <a:t>−1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&lt; 3</a:t>
            </a:r>
            <a:r>
              <a:rPr lang="zh-CN" altLang="en-US" smtClean="0">
                <a:ea typeface="楷体_GB2312"/>
              </a:rPr>
              <a:t>，则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 algn="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由单调有界准则可知，上述数列是收敛的．</a:t>
            </a:r>
          </a:p>
        </p:txBody>
      </p:sp>
      <p:sp>
        <p:nvSpPr>
          <p:cNvPr id="922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85838" y="2017713"/>
          <a:ext cx="939800" cy="558800"/>
        </p:xfrm>
        <a:graphic>
          <a:graphicData uri="http://schemas.openxmlformats.org/presentationml/2006/ole">
            <p:oleObj spid="_x0000_s9218" name="Equation" r:id="rId4" imgW="469800" imgH="2793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0" y="1520825"/>
          <a:ext cx="5664200" cy="533400"/>
        </p:xfrm>
        <a:graphic>
          <a:graphicData uri="http://schemas.openxmlformats.org/presentationml/2006/ole">
            <p:oleObj spid="_x0000_s9219" name="Equation" r:id="rId5" imgW="2831760" imgH="2664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81038" y="5038725"/>
          <a:ext cx="1549400" cy="508000"/>
        </p:xfrm>
        <a:graphic>
          <a:graphicData uri="http://schemas.openxmlformats.org/presentationml/2006/ole">
            <p:oleObj spid="_x0000_s9220" name="Equation" r:id="rId6" imgW="774360" imgH="253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545013" y="5013325"/>
          <a:ext cx="3556000" cy="533400"/>
        </p:xfrm>
        <a:graphic>
          <a:graphicData uri="http://schemas.openxmlformats.org/presentationml/2006/ole">
            <p:oleObj spid="_x0000_s9221" name="Equation" r:id="rId7" imgW="1777680" imgH="2664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981200" y="3484563"/>
          <a:ext cx="1701800" cy="508000"/>
        </p:xfrm>
        <a:graphic>
          <a:graphicData uri="http://schemas.openxmlformats.org/presentationml/2006/ole">
            <p:oleObj spid="_x0000_s9222" name="Equation" r:id="rId8" imgW="850680" imgH="2538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859088" y="4149725"/>
          <a:ext cx="4089400" cy="533400"/>
        </p:xfrm>
        <a:graphic>
          <a:graphicData uri="http://schemas.openxmlformats.org/presentationml/2006/ole">
            <p:oleObj spid="_x0000_s9223" name="Equation" r:id="rId9" imgW="2044440" imgH="266400" progId="Equation.DSMT4">
              <p:embed/>
            </p:oleObj>
          </a:graphicData>
        </a:graphic>
      </p:graphicFrame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7019925" y="4102100"/>
            <a:ext cx="473075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7524750" y="3933825"/>
            <a:ext cx="140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数列</a:t>
            </a: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单调增加</a:t>
            </a: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7019925" y="5464175"/>
            <a:ext cx="473075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524750" y="547846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数列有界</a:t>
            </a: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3708400" y="3471863"/>
          <a:ext cx="3454400" cy="533400"/>
        </p:xfrm>
        <a:graphic>
          <a:graphicData uri="http://schemas.openxmlformats.org/presentationml/2006/ole">
            <p:oleObj spid="_x0000_s9224" name="Equation" r:id="rId10" imgW="1726920" imgH="266400" progId="Equation.DSMT4">
              <p:embed/>
            </p:oleObj>
          </a:graphicData>
        </a:graphic>
      </p:graphicFrame>
      <p:sp>
        <p:nvSpPr>
          <p:cNvPr id="16" name="矩形 4"/>
          <p:cNvSpPr/>
          <p:nvPr/>
        </p:nvSpPr>
        <p:spPr>
          <a:xfrm>
            <a:off x="4103688" y="3500438"/>
            <a:ext cx="12239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4"/>
          <p:cNvSpPr/>
          <p:nvPr/>
        </p:nvSpPr>
        <p:spPr>
          <a:xfrm>
            <a:off x="5634038" y="3500438"/>
            <a:ext cx="10715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4"/>
          <p:cNvSpPr/>
          <p:nvPr/>
        </p:nvSpPr>
        <p:spPr>
          <a:xfrm flipH="1">
            <a:off x="2857500" y="4143375"/>
            <a:ext cx="857250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4"/>
          <p:cNvSpPr/>
          <p:nvPr/>
        </p:nvSpPr>
        <p:spPr>
          <a:xfrm flipH="1">
            <a:off x="6205538" y="4143375"/>
            <a:ext cx="723900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4"/>
          <p:cNvSpPr/>
          <p:nvPr/>
        </p:nvSpPr>
        <p:spPr>
          <a:xfrm flipH="1">
            <a:off x="4581525" y="5000625"/>
            <a:ext cx="582613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4"/>
          <p:cNvSpPr/>
          <p:nvPr/>
        </p:nvSpPr>
        <p:spPr>
          <a:xfrm flipH="1">
            <a:off x="7572375" y="5000625"/>
            <a:ext cx="581025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  <p:bldP spid="33808" grpId="0"/>
      <p:bldP spid="33809" grpId="0" animBg="1"/>
      <p:bldP spid="338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/>
          <p:cNvSpPr>
            <a:spLocks noGrp="1"/>
          </p:cNvSpPr>
          <p:nvPr>
            <p:ph idx="4294967295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设有数列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2.</a:t>
            </a:r>
            <a:r>
              <a:rPr lang="en-US" altLang="zh-CN" smtClean="0">
                <a:ea typeface="楷体_GB2312"/>
              </a:rPr>
              <a:t>  </a:t>
            </a:r>
            <a:r>
              <a:rPr lang="zh-CN" altLang="en-US" smtClean="0">
                <a:ea typeface="楷体_GB2312"/>
              </a:rPr>
              <a:t>利用数列通项的递推关系求极限．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                        ，所以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= 3 +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，解得</a:t>
            </a:r>
            <a:endParaRPr lang="en-US" altLang="zh-CN" smtClean="0">
              <a:ea typeface="楷体_GB2312"/>
            </a:endParaRPr>
          </a:p>
        </p:txBody>
      </p:sp>
      <p:sp>
        <p:nvSpPr>
          <p:cNvPr id="1024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85838" y="2017713"/>
          <a:ext cx="939800" cy="558800"/>
        </p:xfrm>
        <a:graphic>
          <a:graphicData uri="http://schemas.openxmlformats.org/presentationml/2006/ole">
            <p:oleObj spid="_x0000_s10242" name="Equation" r:id="rId4" imgW="469800" imgH="2793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0" y="1520825"/>
          <a:ext cx="5664200" cy="533400"/>
        </p:xfrm>
        <a:graphic>
          <a:graphicData uri="http://schemas.openxmlformats.org/presentationml/2006/ole">
            <p:oleObj spid="_x0000_s10243" name="Equation" r:id="rId5" imgW="2831760" imgH="2664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8888" y="4165600"/>
          <a:ext cx="1905000" cy="533400"/>
        </p:xfrm>
        <a:graphic>
          <a:graphicData uri="http://schemas.openxmlformats.org/presentationml/2006/ole">
            <p:oleObj spid="_x0000_s10244" name="Equation" r:id="rId6" imgW="952200" imgH="266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140200" y="4164013"/>
          <a:ext cx="2971800" cy="584200"/>
        </p:xfrm>
        <a:graphic>
          <a:graphicData uri="http://schemas.openxmlformats.org/presentationml/2006/ole">
            <p:oleObj spid="_x0000_s10245" name="Equation" r:id="rId7" imgW="148572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042988" y="3302000"/>
          <a:ext cx="1498600" cy="558800"/>
        </p:xfrm>
        <a:graphic>
          <a:graphicData uri="http://schemas.openxmlformats.org/presentationml/2006/ole">
            <p:oleObj spid="_x0000_s10246" name="Equation" r:id="rId8" imgW="749160" imgH="279360" progId="Equation.DSMT4">
              <p:embed/>
            </p:oleObj>
          </a:graphicData>
        </a:graphic>
      </p:graphicFrame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40200" y="4119563"/>
            <a:ext cx="504825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249863" y="4119563"/>
            <a:ext cx="617537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804025" y="4119563"/>
            <a:ext cx="504825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348038" y="4868863"/>
          <a:ext cx="4648200" cy="863600"/>
        </p:xfrm>
        <a:graphic>
          <a:graphicData uri="http://schemas.openxmlformats.org/presentationml/2006/ole">
            <p:oleObj spid="_x0000_s10247" name="Equation" r:id="rId9" imgW="2323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  <p:bldP spid="35856" grpId="0" animBg="1"/>
      <p:bldP spid="358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单调增加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（减少）</a:t>
            </a:r>
            <a:r>
              <a:rPr lang="zh-CN" altLang="en-US" smtClean="0">
                <a:ea typeface="楷体_GB2312"/>
              </a:rPr>
              <a:t>有上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（下）</a:t>
            </a:r>
            <a:r>
              <a:rPr lang="zh-CN" altLang="en-US" smtClean="0">
                <a:ea typeface="楷体_GB2312"/>
              </a:rPr>
              <a:t>界数列必有极限．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上述结论推广到函数极限的情形．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P.51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2'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左邻域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（右邻域）</a:t>
            </a:r>
            <a:r>
              <a:rPr lang="zh-CN" altLang="en-US" smtClean="0">
                <a:ea typeface="楷体_GB2312"/>
              </a:rPr>
              <a:t>内单调且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有界，则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左极限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（右极限）</a:t>
            </a:r>
            <a:r>
              <a:rPr lang="zh-CN" altLang="en-US" smtClean="0">
                <a:ea typeface="楷体_GB2312"/>
              </a:rPr>
              <a:t>存在．</a:t>
            </a:r>
          </a:p>
        </p:txBody>
      </p:sp>
      <p:sp>
        <p:nvSpPr>
          <p:cNvPr id="21507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二、单调有界准则</a:t>
            </a:r>
            <a:endParaRPr lang="zh-CN" altLang="en-US" smtClean="0">
              <a:solidFill>
                <a:srgbClr val="FF0000"/>
              </a:solidFill>
              <a:effectLst/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4700" y="2838450"/>
            <a:ext cx="1338263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4827588" y="3271838"/>
            <a:ext cx="13382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第二个重要极限</a:t>
            </a:r>
          </a:p>
        </p:txBody>
      </p:sp>
      <p:sp>
        <p:nvSpPr>
          <p:cNvPr id="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/>
          <a:lstStyle/>
          <a:p>
            <a:pPr marL="566738" indent="-457200"/>
            <a:r>
              <a:rPr lang="en-US" altLang="zh-CN" dirty="0" smtClean="0">
                <a:ea typeface="楷体_GB2312"/>
              </a:rPr>
              <a:t> </a:t>
            </a:r>
          </a:p>
          <a:p>
            <a:pPr marL="566738" indent="-457200"/>
            <a:endParaRPr lang="en-US" altLang="zh-CN" dirty="0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其中无理数 </a:t>
            </a:r>
            <a:r>
              <a:rPr lang="en-US" altLang="zh-CN" i="1" dirty="0" smtClean="0">
                <a:solidFill>
                  <a:srgbClr val="0000FF"/>
                </a:solidFill>
                <a:ea typeface="楷体_GB2312"/>
              </a:rPr>
              <a:t>e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= 2.718281828459045…</a:t>
            </a:r>
            <a:r>
              <a:rPr lang="zh-CN" altLang="en-US" dirty="0" smtClean="0">
                <a:ea typeface="楷体_GB2312"/>
              </a:rPr>
              <a:t>， </a:t>
            </a:r>
            <a:r>
              <a:rPr lang="en-US" altLang="zh-CN" i="1" dirty="0" smtClean="0">
                <a:ea typeface="楷体_GB2312"/>
              </a:rPr>
              <a:t>y</a:t>
            </a:r>
            <a:r>
              <a:rPr lang="en-US" altLang="zh-CN" dirty="0" smtClean="0">
                <a:ea typeface="楷体_GB2312"/>
              </a:rPr>
              <a:t> = 1 / 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zh-CN" altLang="en-US" dirty="0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dirty="0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适用范围：</a:t>
            </a:r>
            <a:r>
              <a:rPr lang="zh-CN" altLang="en-US" dirty="0" smtClean="0">
                <a:ea typeface="楷体_GB2312"/>
              </a:rPr>
              <a:t>    型的函数极限．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dirty="0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dirty="0" smtClean="0">
                <a:ea typeface="楷体_GB2312"/>
              </a:rPr>
              <a:t>求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dirty="0" smtClean="0">
                <a:ea typeface="楷体_GB2312"/>
              </a:rPr>
              <a:t>求                                        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dirty="0" smtClean="0">
                <a:ea typeface="楷体_GB2312"/>
              </a:rPr>
              <a:t>求</a:t>
            </a:r>
            <a:endParaRPr lang="en-US" altLang="zh-CN" dirty="0" smtClean="0">
              <a:ea typeface="楷体_GB231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81063" y="1306513"/>
          <a:ext cx="2100262" cy="936625"/>
        </p:xfrm>
        <a:graphic>
          <a:graphicData uri="http://schemas.openxmlformats.org/presentationml/2006/ole">
            <p:oleObj spid="_x0000_s11266" name="Equation" r:id="rId3" imgW="1054080" imgH="469800" progId="Equation.DSMT4">
              <p:embed/>
            </p:oleObj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3670300" y="1306513"/>
          <a:ext cx="2200275" cy="936625"/>
        </p:xfrm>
        <a:graphic>
          <a:graphicData uri="http://schemas.openxmlformats.org/presentationml/2006/ole">
            <p:oleObj spid="_x0000_s11267" name="Equation" r:id="rId4" imgW="1104840" imgH="469800" progId="Equation.DSMT4">
              <p:embed/>
            </p:oleObj>
          </a:graphicData>
        </a:graphic>
      </p:graphicFrame>
      <p:sp>
        <p:nvSpPr>
          <p:cNvPr id="30" name="右箭头 29"/>
          <p:cNvSpPr>
            <a:spLocks noChangeArrowheads="1"/>
          </p:cNvSpPr>
          <p:nvPr/>
        </p:nvSpPr>
        <p:spPr bwMode="auto">
          <a:xfrm>
            <a:off x="3074988" y="1700213"/>
            <a:ext cx="539750" cy="214312"/>
          </a:xfrm>
          <a:prstGeom prst="rightArrow">
            <a:avLst>
              <a:gd name="adj1" fmla="val 50000"/>
              <a:gd name="adj2" fmla="val 37778"/>
            </a:avLst>
          </a:prstGeom>
          <a:solidFill>
            <a:schemeClr val="accent1"/>
          </a:solidFill>
          <a:ln w="54991" algn="ctr">
            <a:solidFill>
              <a:srgbClr val="1E768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6156325" y="1417638"/>
          <a:ext cx="2024063" cy="784225"/>
        </p:xfrm>
        <a:graphic>
          <a:graphicData uri="http://schemas.openxmlformats.org/presentationml/2006/ole">
            <p:oleObj spid="_x0000_s11268" name="Equation" r:id="rId5" imgW="1015920" imgH="39348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168525" y="3294063"/>
          <a:ext cx="355600" cy="381000"/>
        </p:xfrm>
        <a:graphic>
          <a:graphicData uri="http://schemas.openxmlformats.org/presentationml/2006/ole">
            <p:oleObj spid="_x0000_s11269" name="Equation" r:id="rId6" imgW="177480" imgH="190440" progId="Equation.DSMT4">
              <p:embed/>
            </p:oleObj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1601788" y="3910013"/>
          <a:ext cx="1955800" cy="939800"/>
        </p:xfrm>
        <a:graphic>
          <a:graphicData uri="http://schemas.openxmlformats.org/presentationml/2006/ole">
            <p:oleObj spid="_x0000_s11270" name="Equation" r:id="rId7" imgW="977760" imgH="469800" progId="Equation.DSMT4">
              <p:embed/>
            </p:oleObj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1601788" y="5218113"/>
          <a:ext cx="1905000" cy="939800"/>
        </p:xfrm>
        <a:graphic>
          <a:graphicData uri="http://schemas.openxmlformats.org/presentationml/2006/ole">
            <p:oleObj spid="_x0000_s11271" name="Equation" r:id="rId8" imgW="952200" imgH="469800" progId="Equation.DSMT4">
              <p:embed/>
            </p:oleObj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5580063" y="5300663"/>
          <a:ext cx="1854200" cy="762000"/>
        </p:xfrm>
        <a:graphic>
          <a:graphicData uri="http://schemas.openxmlformats.org/presentationml/2006/ole">
            <p:oleObj spid="_x0000_s11272" name="Equation" r:id="rId9" imgW="927000" imgH="380880" progId="Equation.DSMT4">
              <p:embed/>
            </p:oleObj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51488" y="3000375"/>
            <a:ext cx="3135312" cy="213518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</p:pic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7000875" y="3716338"/>
          <a:ext cx="1598613" cy="704850"/>
        </p:xfrm>
        <a:graphic>
          <a:graphicData uri="http://schemas.openxmlformats.org/presentationml/2006/ole">
            <p:oleObj spid="_x0000_s11273" name="Equation" r:id="rId11" imgW="1066680" imgH="469800" progId="Equation.DSMT4">
              <p:embed/>
            </p:oleObj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3559175" y="4248150"/>
          <a:ext cx="482600" cy="279400"/>
        </p:xfrm>
        <a:graphic>
          <a:graphicData uri="http://schemas.openxmlformats.org/presentationml/2006/ole">
            <p:oleObj spid="_x0000_s11274" name="Equation" r:id="rId12" imgW="241200" imgH="139680" progId="Equation.DSMT4">
              <p:embed/>
            </p:oleObj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7432675" y="5451475"/>
          <a:ext cx="685800" cy="406400"/>
        </p:xfrm>
        <a:graphic>
          <a:graphicData uri="http://schemas.openxmlformats.org/presentationml/2006/ole">
            <p:oleObj spid="_x0000_s11275" name="Equation" r:id="rId13" imgW="342720" imgH="203040" progId="Equation.DSMT4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3500438" y="5451475"/>
          <a:ext cx="584200" cy="406400"/>
        </p:xfrm>
        <a:graphic>
          <a:graphicData uri="http://schemas.openxmlformats.org/presentationml/2006/ole">
            <p:oleObj spid="_x0000_s11276" name="Equation" r:id="rId14" imgW="2919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判断题</a:t>
            </a:r>
          </a:p>
        </p:txBody>
      </p:sp>
      <p:sp>
        <p:nvSpPr>
          <p:cNvPr id="102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试判断上述解题过程是否正确？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错误！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</a:t>
            </a:r>
            <a:r>
              <a:rPr lang="en-US" altLang="zh-CN" smtClean="0">
                <a:ea typeface="楷体_GB2312"/>
              </a:rPr>
              <a:t>                        </a:t>
            </a:r>
            <a:r>
              <a:rPr lang="zh-CN" altLang="en-US" smtClean="0">
                <a:ea typeface="楷体_GB2312"/>
              </a:rPr>
              <a:t>是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 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0</a:t>
            </a:r>
            <a:r>
              <a:rPr lang="zh-CN" altLang="en-US" smtClean="0">
                <a:ea typeface="楷体_GB2312"/>
              </a:rPr>
              <a:t> 型，所以不能套用公式．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397000" y="1196975"/>
          <a:ext cx="6350000" cy="2260600"/>
        </p:xfrm>
        <a:graphic>
          <a:graphicData uri="http://schemas.openxmlformats.org/presentationml/2006/ole">
            <p:oleObj spid="_x0000_s12290" name="Equation" r:id="rId4" imgW="3174840" imgH="1130040" progId="Equation.DSMT4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187450" y="5243513"/>
          <a:ext cx="1804988" cy="941387"/>
        </p:xfrm>
        <a:graphic>
          <a:graphicData uri="http://schemas.openxmlformats.org/presentationml/2006/ole">
            <p:oleObj spid="_x0000_s12291" name="Equation" r:id="rId5" imgW="901440" imgH="469800" progId="Equation.DSMT4">
              <p:embed/>
            </p:oleObj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71875" y="2336800"/>
            <a:ext cx="1800225" cy="12239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三、柯西极限存在准则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P.51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</a:p>
        </p:txBody>
      </p:sp>
      <p:sp>
        <p:nvSpPr>
          <p:cNvPr id="11269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夹逼准则、单调有界准则是数列收敛的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充分非必要条件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收敛的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充分必要条件</a:t>
            </a:r>
            <a:r>
              <a:rPr lang="zh-CN" altLang="en-US" smtClean="0">
                <a:ea typeface="楷体_GB2312"/>
              </a:rPr>
              <a:t>是：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几何意义：</a:t>
            </a:r>
            <a:r>
              <a:rPr lang="zh-CN" altLang="en-US" smtClean="0">
                <a:ea typeface="楷体_GB2312"/>
                <a:sym typeface="Symbol" pitchFamily="18" charset="2"/>
              </a:rPr>
              <a:t>对于任意给定的正数 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e</a:t>
            </a:r>
            <a:r>
              <a:rPr lang="zh-CN" altLang="en-US" smtClean="0">
                <a:ea typeface="楷体_GB2312"/>
                <a:sym typeface="Symbol" pitchFamily="18" charset="2"/>
              </a:rPr>
              <a:t>，在数轴上一切具有足够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大下标的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  <a:sym typeface="Symbol" pitchFamily="18" charset="2"/>
              </a:rPr>
              <a:t> 点中，任意两点间的距离小于 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e</a:t>
            </a:r>
            <a:r>
              <a:rPr lang="zh-CN" altLang="en-US" smtClean="0">
                <a:ea typeface="楷体_GB2312"/>
                <a:sym typeface="Symbol" pitchFamily="18" charset="2"/>
              </a:rPr>
              <a:t> ．</a:t>
            </a:r>
            <a:endParaRPr lang="en-US" altLang="zh-CN" smtClean="0">
              <a:ea typeface="楷体_GB2312"/>
              <a:sym typeface="Symbol" pitchFamily="18" charset="2"/>
            </a:endParaRPr>
          </a:p>
        </p:txBody>
      </p:sp>
      <p:sp>
        <p:nvSpPr>
          <p:cNvPr id="11270" name="Rectangle 66"/>
          <p:cNvSpPr>
            <a:spLocks noChangeArrowheads="1"/>
          </p:cNvSpPr>
          <p:nvPr/>
        </p:nvSpPr>
        <p:spPr bwMode="auto">
          <a:xfrm>
            <a:off x="3743325" y="2852738"/>
            <a:ext cx="235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11271" name="Rectangle 67"/>
          <p:cNvSpPr>
            <a:spLocks noChangeArrowheads="1"/>
          </p:cNvSpPr>
          <p:nvPr/>
        </p:nvSpPr>
        <p:spPr bwMode="auto">
          <a:xfrm>
            <a:off x="5940425" y="2852738"/>
            <a:ext cx="214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&lt;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zh-CN" altLang="en-US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b="1">
                <a:cs typeface="Times New Roman" pitchFamily="18" charset="0"/>
              </a:rPr>
              <a:t>．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547813" y="2921000"/>
          <a:ext cx="1016000" cy="355600"/>
        </p:xfrm>
        <a:graphic>
          <a:graphicData uri="http://schemas.openxmlformats.org/presentationml/2006/ole">
            <p:oleObj spid="_x0000_s13314" name="Equation" r:id="rId3" imgW="507960" imgH="177480" progId="Equation.DSMT4">
              <p:embed/>
            </p:oleObj>
          </a:graphicData>
        </a:graphic>
      </p:graphicFrame>
      <p:graphicFrame>
        <p:nvGraphicFramePr>
          <p:cNvPr id="2" name="Object 76"/>
          <p:cNvGraphicFramePr>
            <a:graphicFrameLocks noChangeAspect="1"/>
          </p:cNvGraphicFramePr>
          <p:nvPr/>
        </p:nvGraphicFramePr>
        <p:xfrm>
          <a:off x="2667000" y="2921000"/>
          <a:ext cx="1041400" cy="355600"/>
        </p:xfrm>
        <a:graphic>
          <a:graphicData uri="http://schemas.openxmlformats.org/presentationml/2006/ole">
            <p:oleObj spid="_x0000_s13315" name="Equation" r:id="rId4" imgW="5205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>
                <a:ea typeface="楷体_GB2312"/>
              </a:rPr>
              <a:t>三个极限存在准则</a:t>
            </a:r>
          </a:p>
          <a:p>
            <a:pPr marL="1143000" lvl="2"/>
            <a:r>
              <a:rPr lang="zh-CN" altLang="en-US" smtClean="0">
                <a:ea typeface="楷体_GB2312"/>
              </a:rPr>
              <a:t>夹逼准则</a:t>
            </a:r>
          </a:p>
          <a:p>
            <a:pPr marL="1143000" lvl="2"/>
            <a:r>
              <a:rPr lang="zh-CN" altLang="en-US" smtClean="0">
                <a:ea typeface="楷体_GB2312"/>
              </a:rPr>
              <a:t>单调有界准则</a:t>
            </a:r>
          </a:p>
          <a:p>
            <a:pPr marL="1143000" lvl="2"/>
            <a:r>
              <a:rPr lang="zh-CN" altLang="en-US" smtClean="0">
                <a:ea typeface="楷体_GB2312"/>
              </a:rPr>
              <a:t>柯西极限存在准则</a:t>
            </a:r>
          </a:p>
          <a:p>
            <a:pPr lvl="1"/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两个重要极限</a:t>
            </a:r>
            <a:endParaRPr lang="en-US" altLang="zh-CN" smtClean="0">
              <a:ea typeface="楷体_GB2312"/>
            </a:endParaRPr>
          </a:p>
          <a:p>
            <a:pPr lvl="1"/>
            <a:endParaRPr lang="en-US" altLang="zh-CN" smtClean="0">
              <a:ea typeface="楷体_GB2312"/>
            </a:endParaRPr>
          </a:p>
          <a:p>
            <a:pPr lvl="1" algn="r">
              <a:buFont typeface="Verdana" pitchFamily="34" charset="0"/>
              <a:buNone/>
            </a:pPr>
            <a:r>
              <a:rPr lang="zh-CN" altLang="en-US" smtClean="0">
                <a:ea typeface="楷体_GB2312"/>
              </a:rPr>
              <a:t>（与三角函数有关的      型函数极限）</a:t>
            </a:r>
          </a:p>
          <a:p>
            <a:pPr lvl="1">
              <a:buFont typeface="Verdana" pitchFamily="34" charset="0"/>
              <a:buNone/>
            </a:pPr>
            <a:endParaRPr lang="zh-CN" altLang="en-US" smtClean="0">
              <a:ea typeface="楷体_GB2312"/>
            </a:endParaRP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ea typeface="楷体_GB2312"/>
              </a:rPr>
              <a:t>                                  （    型的函数极限）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3995738" y="2228850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充分非必要条件</a:t>
            </a:r>
          </a:p>
        </p:txBody>
      </p:sp>
      <p:sp>
        <p:nvSpPr>
          <p:cNvPr id="12297" name="AutoShape 6"/>
          <p:cNvSpPr>
            <a:spLocks/>
          </p:cNvSpPr>
          <p:nvPr/>
        </p:nvSpPr>
        <p:spPr bwMode="auto">
          <a:xfrm>
            <a:off x="3784600" y="2205038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4065588" y="28575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（充分必要条件）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35038" y="4437063"/>
          <a:ext cx="1651000" cy="812800"/>
        </p:xfrm>
        <a:graphic>
          <a:graphicData uri="http://schemas.openxmlformats.org/presentationml/2006/ole">
            <p:oleObj spid="_x0000_s14338" name="Equation" r:id="rId3" imgW="825480" imgH="40608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35038" y="5249863"/>
          <a:ext cx="2124075" cy="936625"/>
        </p:xfrm>
        <a:graphic>
          <a:graphicData uri="http://schemas.openxmlformats.org/presentationml/2006/ole">
            <p:oleObj spid="_x0000_s14339" name="Equation" r:id="rId4" imgW="1066680" imgH="46980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798888" y="5465763"/>
          <a:ext cx="355600" cy="381000"/>
        </p:xfrm>
        <a:graphic>
          <a:graphicData uri="http://schemas.openxmlformats.org/presentationml/2006/ole">
            <p:oleObj spid="_x0000_s14340" name="Equation" r:id="rId5" imgW="177480" imgH="19044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6365875" y="4437063"/>
          <a:ext cx="279400" cy="812800"/>
        </p:xfrm>
        <a:graphic>
          <a:graphicData uri="http://schemas.openxmlformats.org/presentationml/2006/ole">
            <p:oleObj spid="_x0000_s14341" name="Equation" r:id="rId6" imgW="1396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 animBg="1"/>
      <p:bldP spid="122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1 − 6</a:t>
            </a:r>
          </a:p>
          <a:p>
            <a:pPr lvl="1"/>
            <a:r>
              <a:rPr lang="en-US" altLang="zh-CN" smtClean="0">
                <a:ea typeface="楷体_GB2312"/>
              </a:rPr>
              <a:t>1(4)(5)(6)</a:t>
            </a:r>
            <a:endParaRPr lang="zh-CN" altLang="en-US" smtClean="0">
              <a:ea typeface="楷体_GB2312"/>
            </a:endParaRPr>
          </a:p>
          <a:p>
            <a:pPr lvl="1"/>
            <a:r>
              <a:rPr lang="en-US" altLang="zh-CN" smtClean="0">
                <a:ea typeface="楷体_GB2312"/>
              </a:rPr>
              <a:t>2(1)(2)(4)</a:t>
            </a:r>
          </a:p>
          <a:p>
            <a:pPr lvl="1"/>
            <a:r>
              <a:rPr lang="en-US" altLang="zh-CN" smtClean="0">
                <a:ea typeface="楷体_GB2312"/>
              </a:rPr>
              <a:t>4(2)(3)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一、夹逼准则</a:t>
            </a:r>
          </a:p>
        </p:txBody>
      </p:sp>
      <p:pic>
        <p:nvPicPr>
          <p:cNvPr id="19459" name="Picture 14" descr="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71800" y="1552575"/>
            <a:ext cx="3200400" cy="4381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2545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如果数列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及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满足下列条件：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    </a:t>
            </a:r>
            <a:r>
              <a:rPr lang="zh-CN" altLang="en-US" smtClean="0">
                <a:ea typeface="楷体_GB2312"/>
              </a:rPr>
              <a:t>从某一项开始，有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z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</a:t>
            </a:r>
            <a:r>
              <a:rPr lang="zh-CN" altLang="en-US" smtClean="0">
                <a:ea typeface="楷体_GB2312"/>
              </a:rPr>
              <a:t>                                   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的极限存在且                    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诀窍：</a:t>
            </a:r>
            <a:r>
              <a:rPr lang="zh-CN" altLang="en-US" smtClean="0">
                <a:ea typeface="楷体_GB2312"/>
              </a:rPr>
              <a:t>利用夹逼准则求极限，关键是构造出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与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i="1" baseline="-25000" smtClean="0">
                <a:ea typeface="楷体_GB2312"/>
              </a:rPr>
              <a:t>n </a:t>
            </a:r>
            <a:r>
              <a:rPr lang="zh-CN" altLang="en-US" smtClean="0">
                <a:ea typeface="楷体_GB2312"/>
              </a:rPr>
              <a:t>，并且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与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的极限相同且容易求得．</a:t>
            </a:r>
          </a:p>
        </p:txBody>
      </p:sp>
      <p:sp>
        <p:nvSpPr>
          <p:cNvPr id="1030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一、夹逼准则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P.46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85875" y="2528888"/>
          <a:ext cx="2387600" cy="558800"/>
        </p:xfrm>
        <a:graphic>
          <a:graphicData uri="http://schemas.openxmlformats.org/presentationml/2006/ole">
            <p:oleObj spid="_x0000_s1026" name="Equation" r:id="rId3" imgW="119376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49763" y="3070225"/>
          <a:ext cx="1346200" cy="558800"/>
        </p:xfrm>
        <a:graphic>
          <a:graphicData uri="http://schemas.openxmlformats.org/presentationml/2006/ole">
            <p:oleObj spid="_x0000_s1027" name="Equation" r:id="rId4" imgW="672840" imgH="2793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643063" y="3741738"/>
          <a:ext cx="4419600" cy="889000"/>
        </p:xfrm>
        <a:graphic>
          <a:graphicData uri="http://schemas.openxmlformats.org/presentationml/2006/ole">
            <p:oleObj spid="_x0000_s1028" name="Equation" r:id="rId5" imgW="2209680" imgH="444240" progId="Equation.DSMT4">
              <p:embed/>
            </p:oleObj>
          </a:graphicData>
        </a:graphic>
      </p:graphicFrame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5543550"/>
            <a:ext cx="1169987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58888" y="2343150"/>
            <a:ext cx="2089150" cy="85725"/>
            <a:chOff x="793" y="1525"/>
            <a:chExt cx="1316" cy="54"/>
          </a:xfrm>
        </p:grpSpPr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793" y="1525"/>
              <a:ext cx="1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793" y="1579"/>
              <a:ext cx="1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0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令                 （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≥ 0</a:t>
            </a:r>
            <a:r>
              <a:rPr lang="zh-CN" altLang="en-US" smtClean="0">
                <a:ea typeface="楷体_GB2312"/>
              </a:rPr>
              <a:t>），则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                                  ，所以                 ，</a:t>
            </a:r>
            <a:endParaRPr lang="en-US" altLang="zh-CN" smtClean="0">
              <a:ea typeface="楷体_GB2312"/>
            </a:endParaRPr>
          </a:p>
        </p:txBody>
      </p:sp>
      <p:sp>
        <p:nvSpPr>
          <p:cNvPr id="205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30363" y="1500188"/>
          <a:ext cx="1041400" cy="609600"/>
        </p:xfrm>
        <a:graphic>
          <a:graphicData uri="http://schemas.openxmlformats.org/presentationml/2006/ole">
            <p:oleObj spid="_x0000_s2050" name="Equation" r:id="rId4" imgW="520560" imgH="304560" progId="Equation.DSMT4">
              <p:embed/>
            </p:oleObj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1488" y="1481138"/>
            <a:ext cx="31353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71625" y="2378075"/>
          <a:ext cx="1447800" cy="508000"/>
        </p:xfrm>
        <a:graphic>
          <a:graphicData uri="http://schemas.openxmlformats.org/presentationml/2006/ole">
            <p:oleObj spid="_x0000_s2051" name="Equation" r:id="rId6" imgW="723600" imgH="2538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642938" y="2928938"/>
          <a:ext cx="7061200" cy="1701800"/>
        </p:xfrm>
        <a:graphic>
          <a:graphicData uri="http://schemas.openxmlformats.org/presentationml/2006/ole">
            <p:oleObj spid="_x0000_s2052" name="Equation" r:id="rId7" imgW="3530520" imgH="85068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357313" y="4837113"/>
          <a:ext cx="2565400" cy="889000"/>
        </p:xfrm>
        <a:graphic>
          <a:graphicData uri="http://schemas.openxmlformats.org/presentationml/2006/ole">
            <p:oleObj spid="_x0000_s2053" name="Equation" r:id="rId8" imgW="1282680" imgH="4442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99025" y="5084763"/>
          <a:ext cx="1270000" cy="558800"/>
        </p:xfrm>
        <a:graphic>
          <a:graphicData uri="http://schemas.openxmlformats.org/presentationml/2006/ole">
            <p:oleObj spid="_x0000_s2054" name="Equation" r:id="rId9" imgW="634680" imgH="27936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4899025" y="5715000"/>
          <a:ext cx="3124200" cy="609600"/>
        </p:xfrm>
        <a:graphic>
          <a:graphicData uri="http://schemas.openxmlformats.org/presentationml/2006/ole">
            <p:oleObj spid="_x0000_s2055" name="Equation" r:id="rId10" imgW="1562040" imgH="304560" progId="Equation.DSMT4">
              <p:embed/>
            </p:oleObj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98525" y="3887788"/>
            <a:ext cx="3887788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 flipH="1">
            <a:off x="4786313" y="3887788"/>
            <a:ext cx="2928937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 flipH="1">
            <a:off x="2214563" y="3000375"/>
            <a:ext cx="1214437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 flipH="1">
            <a:off x="3325813" y="4949825"/>
            <a:ext cx="889000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214813" y="4949825"/>
            <a:ext cx="2214562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rot="16200000" flipH="1">
            <a:off x="642938" y="3244850"/>
            <a:ext cx="28575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5072063" y="3929063"/>
            <a:ext cx="28575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73100" y="2894013"/>
          <a:ext cx="228600" cy="330200"/>
        </p:xfrm>
        <a:graphic>
          <a:graphicData uri="http://schemas.openxmlformats.org/presentationml/2006/ole">
            <p:oleObj spid="_x0000_s2056" name="Equation" r:id="rId11" imgW="11412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50577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如果数列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及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满足下列条件：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    </a:t>
            </a:r>
            <a:r>
              <a:rPr lang="zh-CN" altLang="en-US" smtClean="0">
                <a:ea typeface="楷体_GB2312"/>
              </a:rPr>
              <a:t>从某一项开始，有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z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</a:t>
            </a:r>
            <a:r>
              <a:rPr lang="zh-CN" altLang="en-US" smtClean="0">
                <a:ea typeface="楷体_GB2312"/>
              </a:rPr>
              <a:t>                                   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的极限存在且                    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上述结论推广到函数极限的情形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P.46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1'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如果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    </a:t>
            </a:r>
            <a:r>
              <a:rPr lang="zh-CN" altLang="en-US" smtClean="0">
                <a:ea typeface="楷体_GB2312"/>
              </a:rPr>
              <a:t>当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                   </a:t>
            </a:r>
            <a:r>
              <a:rPr lang="zh-CN" altLang="en-US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x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 &gt;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M</a:t>
            </a:r>
            <a:r>
              <a:rPr lang="zh-CN" altLang="en-US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</a:t>
            </a:r>
            <a:r>
              <a:rPr lang="zh-CN" altLang="en-US" smtClean="0">
                <a:ea typeface="楷体_GB2312"/>
              </a:rPr>
              <a:t>                                               ，</a:t>
            </a: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的极限存在且                        ．</a:t>
            </a:r>
          </a:p>
        </p:txBody>
      </p:sp>
      <p:sp>
        <p:nvSpPr>
          <p:cNvPr id="3080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一、夹逼准则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85875" y="2428875"/>
          <a:ext cx="2387600" cy="558800"/>
        </p:xfrm>
        <a:graphic>
          <a:graphicData uri="http://schemas.openxmlformats.org/presentationml/2006/ole">
            <p:oleObj spid="_x0000_s3074" name="Equation" r:id="rId3" imgW="119376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25950" y="2970213"/>
          <a:ext cx="1346200" cy="558800"/>
        </p:xfrm>
        <a:graphic>
          <a:graphicData uri="http://schemas.openxmlformats.org/presentationml/2006/ole">
            <p:oleObj spid="_x0000_s3075" name="Equation" r:id="rId4" imgW="672840" imgH="2793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71625" y="4552950"/>
          <a:ext cx="1651000" cy="635000"/>
        </p:xfrm>
        <a:graphic>
          <a:graphicData uri="http://schemas.openxmlformats.org/presentationml/2006/ole">
            <p:oleObj spid="_x0000_s3076" name="Equation" r:id="rId5" imgW="825480" imgH="31716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25563" y="5238750"/>
          <a:ext cx="3175000" cy="762000"/>
        </p:xfrm>
        <a:graphic>
          <a:graphicData uri="http://schemas.openxmlformats.org/presentationml/2006/ole">
            <p:oleObj spid="_x0000_s3077" name="Equation" r:id="rId6" imgW="158724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25950" y="5972175"/>
          <a:ext cx="1803400" cy="762000"/>
        </p:xfrm>
        <a:graphic>
          <a:graphicData uri="http://schemas.openxmlformats.org/presentationml/2006/ole">
            <p:oleObj spid="_x0000_s3078" name="Equation" r:id="rId7" imgW="901440" imgH="380880" progId="Equation.DSMT4">
              <p:embed/>
            </p:oleObj>
          </a:graphicData>
        </a:graphic>
      </p:graphicFrame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457200" y="1481138"/>
            <a:ext cx="8231188" cy="2160587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8025" y="4657725"/>
            <a:ext cx="1454150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4"/>
          <p:cNvSpPr/>
          <p:nvPr/>
        </p:nvSpPr>
        <p:spPr>
          <a:xfrm>
            <a:off x="1258888" y="4657725"/>
            <a:ext cx="4105275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4"/>
          <p:cNvSpPr/>
          <p:nvPr/>
        </p:nvSpPr>
        <p:spPr>
          <a:xfrm>
            <a:off x="1331913" y="5795963"/>
            <a:ext cx="517525" cy="15398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4"/>
          <p:cNvSpPr/>
          <p:nvPr/>
        </p:nvSpPr>
        <p:spPr>
          <a:xfrm>
            <a:off x="2773363" y="5791200"/>
            <a:ext cx="517525" cy="15398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4"/>
          <p:cNvSpPr/>
          <p:nvPr/>
        </p:nvSpPr>
        <p:spPr>
          <a:xfrm>
            <a:off x="4429125" y="6529388"/>
            <a:ext cx="517525" cy="15398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4"/>
          <p:cNvSpPr/>
          <p:nvPr/>
        </p:nvSpPr>
        <p:spPr>
          <a:xfrm>
            <a:off x="1346200" y="5586413"/>
            <a:ext cx="517525" cy="1952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4"/>
          <p:cNvSpPr/>
          <p:nvPr/>
        </p:nvSpPr>
        <p:spPr>
          <a:xfrm>
            <a:off x="2787650" y="5581650"/>
            <a:ext cx="517525" cy="1952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4"/>
          <p:cNvSpPr/>
          <p:nvPr/>
        </p:nvSpPr>
        <p:spPr>
          <a:xfrm>
            <a:off x="4443413" y="6319838"/>
            <a:ext cx="517525" cy="1952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animBg="1"/>
      <p:bldP spid="5" grpId="0" animBg="1"/>
      <p:bldP spid="3" grpId="0" animBg="1"/>
      <p:bldP spid="4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关键点：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zh-CN" altLang="en-US" smtClean="0">
                <a:ea typeface="楷体_GB2312"/>
              </a:rPr>
              <a:t>由于</a:t>
            </a:r>
            <a:r>
              <a:rPr lang="en-US" altLang="zh-CN" smtClean="0">
                <a:ea typeface="楷体_GB2312"/>
              </a:rPr>
              <a:t>cos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是偶函数，</a:t>
            </a:r>
            <a:endParaRPr lang="en-US" altLang="zh-CN" smtClean="0">
              <a:ea typeface="楷体_GB2312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故只讨论</a:t>
            </a:r>
            <a:r>
              <a:rPr lang="en-US" altLang="zh-CN" smtClean="0">
                <a:ea typeface="楷体_GB2312"/>
              </a:rPr>
              <a:t>             </a:t>
            </a:r>
            <a:r>
              <a:rPr lang="zh-CN" altLang="en-US" smtClean="0">
                <a:ea typeface="楷体_GB2312"/>
              </a:rPr>
              <a:t>的情形．</a:t>
            </a: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zh-CN" smtClean="0">
                <a:ea typeface="楷体_GB2312"/>
              </a:rPr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altLang="zh-CN" smtClean="0">
              <a:ea typeface="楷体_GB2312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zh-CN" altLang="en-US" smtClean="0">
                <a:ea typeface="仿宋_GB2312"/>
                <a:cs typeface="仿宋_GB2312"/>
              </a:rPr>
              <a:t>当                    时，</a:t>
            </a:r>
            <a:r>
              <a:rPr lang="en-US" altLang="zh-CN" smtClean="0">
                <a:ea typeface="仿宋_GB2312"/>
                <a:cs typeface="仿宋_GB2312"/>
              </a:rPr>
              <a:t>sin</a:t>
            </a:r>
            <a:r>
              <a:rPr lang="zh-CN" altLang="en-US" smtClean="0">
                <a:ea typeface="仿宋_GB2312"/>
                <a:cs typeface="仿宋_GB2312"/>
              </a:rPr>
              <a:t> </a:t>
            </a:r>
            <a:r>
              <a:rPr lang="en-US" altLang="zh-CN" i="1" smtClean="0">
                <a:ea typeface="仿宋_GB2312"/>
                <a:cs typeface="仿宋_GB2312"/>
              </a:rPr>
              <a:t>x</a:t>
            </a:r>
            <a:r>
              <a:rPr lang="zh-CN" altLang="en-US" smtClean="0">
                <a:ea typeface="仿宋_GB2312"/>
                <a:cs typeface="仿宋_GB2312"/>
              </a:rPr>
              <a:t> </a:t>
            </a:r>
            <a:r>
              <a:rPr lang="en-US" altLang="zh-CN" smtClean="0">
                <a:ea typeface="仿宋_GB2312"/>
                <a:cs typeface="仿宋_GB2312"/>
                <a:sym typeface="Symbol" pitchFamily="18" charset="2"/>
              </a:rPr>
              <a:t>&lt; </a:t>
            </a:r>
            <a:r>
              <a:rPr lang="en-US" altLang="zh-CN" i="1" smtClean="0">
                <a:ea typeface="仿宋_GB2312"/>
                <a:cs typeface="仿宋_GB2312"/>
                <a:sym typeface="Symbol" pitchFamily="18" charset="2"/>
              </a:rPr>
              <a:t>x</a:t>
            </a:r>
            <a:r>
              <a:rPr lang="zh-CN" altLang="en-US" smtClean="0">
                <a:ea typeface="仿宋_GB2312"/>
                <a:cs typeface="仿宋_GB2312"/>
                <a:sym typeface="Symbol" pitchFamily="18" charset="2"/>
              </a:rPr>
              <a:t>．（因为                                 ）</a:t>
            </a:r>
            <a:endParaRPr lang="en-US" altLang="zh-CN" smtClean="0">
              <a:ea typeface="楷体_GB2312"/>
            </a:endParaRPr>
          </a:p>
        </p:txBody>
      </p:sp>
      <p:sp>
        <p:nvSpPr>
          <p:cNvPr id="411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01788" y="1539875"/>
          <a:ext cx="1270000" cy="558800"/>
        </p:xfrm>
        <a:graphic>
          <a:graphicData uri="http://schemas.openxmlformats.org/presentationml/2006/ole">
            <p:oleObj spid="_x0000_s4098" name="Equation" r:id="rId4" imgW="634680" imgH="279360" progId="Equation.DSMT4">
              <p:embed/>
            </p:oleObj>
          </a:graphicData>
        </a:graphic>
      </p:graphicFrame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63" y="549275"/>
            <a:ext cx="313531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1187450" y="5278438"/>
          <a:ext cx="1522413" cy="887412"/>
        </p:xfrm>
        <a:graphic>
          <a:graphicData uri="http://schemas.openxmlformats.org/presentationml/2006/ole">
            <p:oleObj spid="_x0000_s4099" name="Equation" r:id="rId6" imgW="761760" imgH="44424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163763" y="3724275"/>
          <a:ext cx="990600" cy="406400"/>
        </p:xfrm>
        <a:graphic>
          <a:graphicData uri="http://schemas.openxmlformats.org/presentationml/2006/ole">
            <p:oleObj spid="_x0000_s4100" name="Equation" r:id="rId7" imgW="495000" imgH="203040" progId="Equation.DSMT4">
              <p:embed/>
            </p:oleObj>
          </a:graphicData>
        </a:graphic>
      </p:graphicFrame>
      <p:sp>
        <p:nvSpPr>
          <p:cNvPr id="10" name="Line 25"/>
          <p:cNvSpPr>
            <a:spLocks noChangeShapeType="1"/>
          </p:cNvSpPr>
          <p:nvPr/>
        </p:nvSpPr>
        <p:spPr bwMode="auto">
          <a:xfrm rot="120000">
            <a:off x="8089900" y="1117600"/>
            <a:ext cx="258763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948613" y="1101725"/>
            <a:ext cx="339725" cy="938213"/>
            <a:chOff x="5088" y="333"/>
            <a:chExt cx="238" cy="657"/>
          </a:xfrm>
        </p:grpSpPr>
        <p:sp>
          <p:nvSpPr>
            <p:cNvPr id="4125" name="Line 12"/>
            <p:cNvSpPr>
              <a:spLocks noChangeShapeType="1"/>
            </p:cNvSpPr>
            <p:nvPr/>
          </p:nvSpPr>
          <p:spPr bwMode="auto">
            <a:xfrm>
              <a:off x="5202" y="333"/>
              <a:ext cx="0" cy="40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0" name="Object 20"/>
            <p:cNvGraphicFramePr>
              <a:graphicFrameLocks noChangeAspect="1"/>
            </p:cNvGraphicFramePr>
            <p:nvPr/>
          </p:nvGraphicFramePr>
          <p:xfrm>
            <a:off x="5088" y="713"/>
            <a:ext cx="238" cy="277"/>
          </p:xfrm>
          <a:graphic>
            <a:graphicData uri="http://schemas.openxmlformats.org/presentationml/2006/ole">
              <p:oleObj spid="_x0000_s4110" name="Equation" r:id="rId8" imgW="152280" imgH="177480" progId="Equation.3">
                <p:embed/>
              </p:oleObj>
            </a:graphicData>
          </a:graphic>
        </p:graphicFrame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6715125" y="666750"/>
            <a:ext cx="2000250" cy="1833563"/>
            <a:chOff x="4224" y="28"/>
            <a:chExt cx="1401" cy="1284"/>
          </a:xfrm>
        </p:grpSpPr>
        <p:graphicFrame>
          <p:nvGraphicFramePr>
            <p:cNvPr id="4105" name="Object 21"/>
            <p:cNvGraphicFramePr>
              <a:graphicFrameLocks noChangeAspect="1"/>
            </p:cNvGraphicFramePr>
            <p:nvPr/>
          </p:nvGraphicFramePr>
          <p:xfrm>
            <a:off x="5094" y="28"/>
            <a:ext cx="249" cy="260"/>
          </p:xfrm>
          <a:graphic>
            <a:graphicData uri="http://schemas.openxmlformats.org/presentationml/2006/ole">
              <p:oleObj spid="_x0000_s4105" name="Equation" r:id="rId9" imgW="152280" imgH="164880" progId="Equation.3">
                <p:embed/>
              </p:oleObj>
            </a:graphicData>
          </a:graphic>
        </p:graphicFrame>
        <p:grpSp>
          <p:nvGrpSpPr>
            <p:cNvPr id="4120" name="Group 93"/>
            <p:cNvGrpSpPr>
              <a:grpSpLocks/>
            </p:cNvGrpSpPr>
            <p:nvPr/>
          </p:nvGrpSpPr>
          <p:grpSpPr bwMode="auto">
            <a:xfrm>
              <a:off x="4224" y="165"/>
              <a:ext cx="1401" cy="1147"/>
              <a:chOff x="4224" y="165"/>
              <a:chExt cx="1401" cy="1147"/>
            </a:xfrm>
          </p:grpSpPr>
          <p:sp>
            <p:nvSpPr>
              <p:cNvPr id="4121" name="Oval 6"/>
              <p:cNvSpPr>
                <a:spLocks noChangeArrowheads="1"/>
              </p:cNvSpPr>
              <p:nvPr/>
            </p:nvSpPr>
            <p:spPr bwMode="auto">
              <a:xfrm>
                <a:off x="4224" y="165"/>
                <a:ext cx="1145" cy="11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6" name="Object 22"/>
              <p:cNvGraphicFramePr>
                <a:graphicFrameLocks noChangeAspect="1"/>
              </p:cNvGraphicFramePr>
              <p:nvPr/>
            </p:nvGraphicFramePr>
            <p:xfrm>
              <a:off x="5376" y="621"/>
              <a:ext cx="249" cy="260"/>
            </p:xfrm>
            <a:graphic>
              <a:graphicData uri="http://schemas.openxmlformats.org/presentationml/2006/ole">
                <p:oleObj spid="_x0000_s4106" name="Equation" r:id="rId10" imgW="152280" imgH="164880" progId="Equation.3">
                  <p:embed/>
                </p:oleObj>
              </a:graphicData>
            </a:graphic>
          </p:graphicFrame>
          <p:graphicFrame>
            <p:nvGraphicFramePr>
              <p:cNvPr id="4107" name="Object 23"/>
              <p:cNvGraphicFramePr>
                <a:graphicFrameLocks noChangeAspect="1"/>
              </p:cNvGraphicFramePr>
              <p:nvPr/>
            </p:nvGraphicFramePr>
            <p:xfrm>
              <a:off x="4882" y="566"/>
              <a:ext cx="211" cy="222"/>
            </p:xfrm>
            <a:graphic>
              <a:graphicData uri="http://schemas.openxmlformats.org/presentationml/2006/ole">
                <p:oleObj spid="_x0000_s4107" name="Equation" r:id="rId11" imgW="126720" imgH="139680" progId="Equation.3">
                  <p:embed/>
                </p:oleObj>
              </a:graphicData>
            </a:graphic>
          </p:graphicFrame>
          <p:graphicFrame>
            <p:nvGraphicFramePr>
              <p:cNvPr id="4108" name="Object 24"/>
              <p:cNvGraphicFramePr>
                <a:graphicFrameLocks noChangeAspect="1"/>
              </p:cNvGraphicFramePr>
              <p:nvPr/>
            </p:nvGraphicFramePr>
            <p:xfrm>
              <a:off x="4810" y="297"/>
              <a:ext cx="164" cy="304"/>
            </p:xfrm>
            <a:graphic>
              <a:graphicData uri="http://schemas.openxmlformats.org/presentationml/2006/ole">
                <p:oleObj spid="_x0000_s4108" name="Equation" r:id="rId12" imgW="88560" imgH="164880" progId="Equation.3">
                  <p:embed/>
                </p:oleObj>
              </a:graphicData>
            </a:graphic>
          </p:graphicFrame>
          <p:sp>
            <p:nvSpPr>
              <p:cNvPr id="4122" name="Line 69"/>
              <p:cNvSpPr>
                <a:spLocks noChangeShapeType="1"/>
              </p:cNvSpPr>
              <p:nvPr/>
            </p:nvSpPr>
            <p:spPr bwMode="auto">
              <a:xfrm flipV="1">
                <a:off x="4800" y="331"/>
                <a:ext cx="404" cy="4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3" name="Arc 11"/>
              <p:cNvSpPr>
                <a:spLocks/>
              </p:cNvSpPr>
              <p:nvPr/>
            </p:nvSpPr>
            <p:spPr bwMode="auto">
              <a:xfrm>
                <a:off x="4720" y="500"/>
                <a:ext cx="391" cy="242"/>
              </a:xfrm>
              <a:custGeom>
                <a:avLst/>
                <a:gdLst>
                  <a:gd name="T0" fmla="*/ 0 w 21600"/>
                  <a:gd name="T1" fmla="*/ 0 h 13733"/>
                  <a:gd name="T2" fmla="*/ 0 w 21600"/>
                  <a:gd name="T3" fmla="*/ 0 h 13733"/>
                  <a:gd name="T4" fmla="*/ 0 w 21600"/>
                  <a:gd name="T5" fmla="*/ 0 h 137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733"/>
                  <a:gd name="T11" fmla="*/ 21600 w 21600"/>
                  <a:gd name="T12" fmla="*/ 13733 h 13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733" fill="none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</a:path>
                  <a:path w="21600" h="13733" stroke="0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  <a:lnTo>
                      <a:pt x="0" y="13733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9" name="Object 25"/>
              <p:cNvGraphicFramePr>
                <a:graphicFrameLocks noChangeAspect="1"/>
              </p:cNvGraphicFramePr>
              <p:nvPr/>
            </p:nvGraphicFramePr>
            <p:xfrm>
              <a:off x="4733" y="739"/>
              <a:ext cx="235" cy="247"/>
            </p:xfrm>
            <a:graphic>
              <a:graphicData uri="http://schemas.openxmlformats.org/presentationml/2006/ole">
                <p:oleObj spid="_x0000_s4109" name="Equation" r:id="rId13" imgW="126720" imgH="139680" progId="Equation.3">
                  <p:embed/>
                </p:oleObj>
              </a:graphicData>
            </a:graphic>
          </p:graphicFrame>
          <p:sp>
            <p:nvSpPr>
              <p:cNvPr id="4124" name="Line 7"/>
              <p:cNvSpPr>
                <a:spLocks noChangeShapeType="1"/>
              </p:cNvSpPr>
              <p:nvPr/>
            </p:nvSpPr>
            <p:spPr bwMode="auto">
              <a:xfrm>
                <a:off x="4793" y="739"/>
                <a:ext cx="5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828925" y="1581150"/>
          <a:ext cx="457200" cy="330200"/>
        </p:xfrm>
        <a:graphic>
          <a:graphicData uri="http://schemas.openxmlformats.org/presentationml/2006/ole">
            <p:oleObj spid="_x0000_s4101" name="Equation" r:id="rId14" imgW="228600" imgH="164880" progId="Equation.DSMT4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3714750" y="2692400"/>
          <a:ext cx="4826000" cy="736600"/>
        </p:xfrm>
        <a:graphic>
          <a:graphicData uri="http://schemas.openxmlformats.org/presentationml/2006/ole">
            <p:oleObj spid="_x0000_s4102" name="Equation" r:id="rId15" imgW="2412720" imgH="36828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938213" y="4306888"/>
          <a:ext cx="5588000" cy="939800"/>
        </p:xfrm>
        <a:graphic>
          <a:graphicData uri="http://schemas.openxmlformats.org/presentationml/2006/ole">
            <p:oleObj spid="_x0000_s4103" name="Equation" r:id="rId16" imgW="2793960" imgH="469800" progId="Equation.DSMT4">
              <p:embed/>
            </p:oleObj>
          </a:graphicData>
        </a:graphic>
      </p:graphicFrame>
      <p:sp>
        <p:nvSpPr>
          <p:cNvPr id="27" name="矩形 4"/>
          <p:cNvSpPr/>
          <p:nvPr/>
        </p:nvSpPr>
        <p:spPr>
          <a:xfrm>
            <a:off x="6011863" y="4357688"/>
            <a:ext cx="1417637" cy="8715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4"/>
          <p:cNvSpPr/>
          <p:nvPr/>
        </p:nvSpPr>
        <p:spPr>
          <a:xfrm>
            <a:off x="2000250" y="4357688"/>
            <a:ext cx="1589088" cy="8715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 flipH="1">
            <a:off x="928688" y="4357688"/>
            <a:ext cx="1071562" cy="8715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5786438" y="5378450"/>
          <a:ext cx="2336800" cy="660400"/>
        </p:xfrm>
        <a:graphic>
          <a:graphicData uri="http://schemas.openxmlformats.org/presentationml/2006/ole">
            <p:oleObj spid="_x0000_s4104" name="Equation" r:id="rId17" imgW="11682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第一个重要极限</a:t>
            </a:r>
          </a:p>
        </p:txBody>
      </p:sp>
      <p:sp>
        <p:nvSpPr>
          <p:cNvPr id="718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楷体_GB2312"/>
              </a:rPr>
              <a:t>   </a:t>
            </a: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由于            是偶函数，故只讨论               的情形．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仿宋_GB2312"/>
              <a:cs typeface="仿宋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仿宋_GB2312"/>
                <a:cs typeface="仿宋_GB2312"/>
              </a:rPr>
              <a:t>当                    时，</a:t>
            </a:r>
            <a:r>
              <a:rPr lang="en-US" altLang="zh-CN" i="1" smtClean="0">
                <a:ea typeface="仿宋_GB2312"/>
                <a:cs typeface="仿宋_GB2312"/>
              </a:rPr>
              <a:t>S</a:t>
            </a:r>
            <a:r>
              <a:rPr lang="en-US" altLang="zh-CN" baseline="-25000" smtClean="0">
                <a:ea typeface="仿宋_GB2312"/>
                <a:cs typeface="仿宋_GB2312"/>
              </a:rPr>
              <a:t>△</a:t>
            </a:r>
            <a:r>
              <a:rPr lang="en-US" altLang="zh-CN" i="1" baseline="-25000" smtClean="0">
                <a:ea typeface="仿宋_GB2312"/>
                <a:cs typeface="仿宋_GB2312"/>
              </a:rPr>
              <a:t>AOB</a:t>
            </a:r>
            <a:r>
              <a:rPr lang="en-US" altLang="zh-CN" baseline="-25000" smtClean="0">
                <a:ea typeface="仿宋_GB2312"/>
                <a:cs typeface="仿宋_GB2312"/>
              </a:rPr>
              <a:t> 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仿宋_GB2312"/>
                <a:cs typeface="仿宋_GB2312"/>
              </a:rPr>
              <a:t>&lt; </a:t>
            </a:r>
            <a:r>
              <a:rPr lang="en-US" altLang="zh-CN" i="1" smtClean="0">
                <a:ea typeface="仿宋_GB2312"/>
                <a:cs typeface="仿宋_GB2312"/>
              </a:rPr>
              <a:t>S</a:t>
            </a:r>
            <a:r>
              <a:rPr lang="zh-CN" altLang="en-US" baseline="-25000" smtClean="0">
                <a:ea typeface="楷体_GB2312"/>
              </a:rPr>
              <a:t>扇形</a:t>
            </a:r>
            <a:r>
              <a:rPr lang="en-US" altLang="zh-CN" i="1" baseline="-25000" smtClean="0">
                <a:ea typeface="仿宋_GB2312"/>
                <a:cs typeface="仿宋_GB2312"/>
              </a:rPr>
              <a:t>AOB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&lt; </a:t>
            </a:r>
            <a:r>
              <a:rPr lang="en-US" altLang="zh-CN" i="1" smtClean="0">
                <a:ea typeface="楷体_GB2312"/>
              </a:rPr>
              <a:t>S</a:t>
            </a:r>
            <a:r>
              <a:rPr lang="zh-CN" altLang="en-US" baseline="-25000" smtClean="0">
                <a:ea typeface="仿宋_GB2312"/>
                <a:cs typeface="仿宋_GB2312"/>
              </a:rPr>
              <a:t>△</a:t>
            </a:r>
            <a:r>
              <a:rPr lang="en-US" altLang="zh-CN" i="1" baseline="-25000" smtClean="0">
                <a:ea typeface="仿宋_GB2312"/>
                <a:cs typeface="仿宋_GB2312"/>
              </a:rPr>
              <a:t>AOD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                                      ，从而                              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取倒数，可得                              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已知                      ，根据夹逼准则可得                        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71538" y="1370013"/>
          <a:ext cx="1651000" cy="812800"/>
        </p:xfrm>
        <a:graphic>
          <a:graphicData uri="http://schemas.openxmlformats.org/presentationml/2006/ole">
            <p:oleObj spid="_x0000_s5122" name="Equation" r:id="rId3" imgW="825480" imgH="406080" progId="Equation.DSMT4">
              <p:embed/>
            </p:oleObj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rot="120000">
            <a:off x="7527925" y="866775"/>
            <a:ext cx="258763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537450" y="338138"/>
            <a:ext cx="658813" cy="1087437"/>
            <a:chOff x="5194" y="-26"/>
            <a:chExt cx="461" cy="761"/>
          </a:xfrm>
        </p:grpSpPr>
        <p:sp>
          <p:nvSpPr>
            <p:cNvPr id="5151" name="Line 9"/>
            <p:cNvSpPr>
              <a:spLocks noChangeShapeType="1"/>
            </p:cNvSpPr>
            <p:nvPr/>
          </p:nvSpPr>
          <p:spPr bwMode="auto">
            <a:xfrm flipV="1">
              <a:off x="5194" y="146"/>
              <a:ext cx="199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10"/>
            <p:cNvSpPr>
              <a:spLocks noChangeShapeType="1"/>
            </p:cNvSpPr>
            <p:nvPr/>
          </p:nvSpPr>
          <p:spPr bwMode="auto">
            <a:xfrm flipV="1">
              <a:off x="5386" y="146"/>
              <a:ext cx="0" cy="5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8" name="Object 19"/>
            <p:cNvGraphicFramePr>
              <a:graphicFrameLocks noChangeAspect="1"/>
            </p:cNvGraphicFramePr>
            <p:nvPr/>
          </p:nvGraphicFramePr>
          <p:xfrm>
            <a:off x="5394" y="-26"/>
            <a:ext cx="261" cy="260"/>
          </p:xfrm>
          <a:graphic>
            <a:graphicData uri="http://schemas.openxmlformats.org/presentationml/2006/ole">
              <p:oleObj spid="_x0000_s5138" name="Equation" r:id="rId4" imgW="164880" imgH="164880" progId="Equation.3">
                <p:embed/>
              </p:oleObj>
            </a:graphicData>
          </a:graphic>
        </p:graphicFrame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7386638" y="850900"/>
            <a:ext cx="339725" cy="938213"/>
            <a:chOff x="5088" y="333"/>
            <a:chExt cx="238" cy="657"/>
          </a:xfrm>
        </p:grpSpPr>
        <p:sp>
          <p:nvSpPr>
            <p:cNvPr id="5150" name="Line 12"/>
            <p:cNvSpPr>
              <a:spLocks noChangeShapeType="1"/>
            </p:cNvSpPr>
            <p:nvPr/>
          </p:nvSpPr>
          <p:spPr bwMode="auto">
            <a:xfrm>
              <a:off x="5202" y="333"/>
              <a:ext cx="0" cy="40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7" name="Object 20"/>
            <p:cNvGraphicFramePr>
              <a:graphicFrameLocks noChangeAspect="1"/>
            </p:cNvGraphicFramePr>
            <p:nvPr/>
          </p:nvGraphicFramePr>
          <p:xfrm>
            <a:off x="5088" y="713"/>
            <a:ext cx="238" cy="277"/>
          </p:xfrm>
          <a:graphic>
            <a:graphicData uri="http://schemas.openxmlformats.org/presentationml/2006/ole">
              <p:oleObj spid="_x0000_s5137" name="Equation" r:id="rId5" imgW="152280" imgH="177480" progId="Equation.3">
                <p:embed/>
              </p:oleObj>
            </a:graphicData>
          </a:graphic>
        </p:graphicFrame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6153150" y="415925"/>
            <a:ext cx="2000250" cy="1833563"/>
            <a:chOff x="4224" y="28"/>
            <a:chExt cx="1401" cy="1284"/>
          </a:xfrm>
        </p:grpSpPr>
        <p:graphicFrame>
          <p:nvGraphicFramePr>
            <p:cNvPr id="5132" name="Object 21"/>
            <p:cNvGraphicFramePr>
              <a:graphicFrameLocks noChangeAspect="1"/>
            </p:cNvGraphicFramePr>
            <p:nvPr/>
          </p:nvGraphicFramePr>
          <p:xfrm>
            <a:off x="5094" y="28"/>
            <a:ext cx="249" cy="260"/>
          </p:xfrm>
          <a:graphic>
            <a:graphicData uri="http://schemas.openxmlformats.org/presentationml/2006/ole">
              <p:oleObj spid="_x0000_s5132" name="Equation" r:id="rId6" imgW="152280" imgH="164880" progId="Equation.3">
                <p:embed/>
              </p:oleObj>
            </a:graphicData>
          </a:graphic>
        </p:graphicFrame>
        <p:grpSp>
          <p:nvGrpSpPr>
            <p:cNvPr id="5145" name="Group 93"/>
            <p:cNvGrpSpPr>
              <a:grpSpLocks/>
            </p:cNvGrpSpPr>
            <p:nvPr/>
          </p:nvGrpSpPr>
          <p:grpSpPr bwMode="auto">
            <a:xfrm>
              <a:off x="4224" y="165"/>
              <a:ext cx="1401" cy="1147"/>
              <a:chOff x="4224" y="165"/>
              <a:chExt cx="1401" cy="1147"/>
            </a:xfrm>
          </p:grpSpPr>
          <p:sp>
            <p:nvSpPr>
              <p:cNvPr id="5146" name="Oval 6"/>
              <p:cNvSpPr>
                <a:spLocks noChangeArrowheads="1"/>
              </p:cNvSpPr>
              <p:nvPr/>
            </p:nvSpPr>
            <p:spPr bwMode="auto">
              <a:xfrm>
                <a:off x="4224" y="165"/>
                <a:ext cx="1145" cy="11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3" name="Object 22"/>
              <p:cNvGraphicFramePr>
                <a:graphicFrameLocks noChangeAspect="1"/>
              </p:cNvGraphicFramePr>
              <p:nvPr/>
            </p:nvGraphicFramePr>
            <p:xfrm>
              <a:off x="5376" y="621"/>
              <a:ext cx="249" cy="260"/>
            </p:xfrm>
            <a:graphic>
              <a:graphicData uri="http://schemas.openxmlformats.org/presentationml/2006/ole">
                <p:oleObj spid="_x0000_s5133" name="Equation" r:id="rId7" imgW="152280" imgH="164880" progId="Equation.3">
                  <p:embed/>
                </p:oleObj>
              </a:graphicData>
            </a:graphic>
          </p:graphicFrame>
          <p:graphicFrame>
            <p:nvGraphicFramePr>
              <p:cNvPr id="5134" name="Object 23"/>
              <p:cNvGraphicFramePr>
                <a:graphicFrameLocks noChangeAspect="1"/>
              </p:cNvGraphicFramePr>
              <p:nvPr/>
            </p:nvGraphicFramePr>
            <p:xfrm>
              <a:off x="4882" y="566"/>
              <a:ext cx="211" cy="222"/>
            </p:xfrm>
            <a:graphic>
              <a:graphicData uri="http://schemas.openxmlformats.org/presentationml/2006/ole">
                <p:oleObj spid="_x0000_s5134" name="Equation" r:id="rId8" imgW="126720" imgH="139680" progId="Equation.3">
                  <p:embed/>
                </p:oleObj>
              </a:graphicData>
            </a:graphic>
          </p:graphicFrame>
          <p:graphicFrame>
            <p:nvGraphicFramePr>
              <p:cNvPr id="5135" name="Object 24"/>
              <p:cNvGraphicFramePr>
                <a:graphicFrameLocks noChangeAspect="1"/>
              </p:cNvGraphicFramePr>
              <p:nvPr/>
            </p:nvGraphicFramePr>
            <p:xfrm>
              <a:off x="4810" y="297"/>
              <a:ext cx="164" cy="304"/>
            </p:xfrm>
            <a:graphic>
              <a:graphicData uri="http://schemas.openxmlformats.org/presentationml/2006/ole">
                <p:oleObj spid="_x0000_s5135" name="Equation" r:id="rId9" imgW="88560" imgH="164880" progId="Equation.3">
                  <p:embed/>
                </p:oleObj>
              </a:graphicData>
            </a:graphic>
          </p:graphicFrame>
          <p:sp>
            <p:nvSpPr>
              <p:cNvPr id="5147" name="Line 69"/>
              <p:cNvSpPr>
                <a:spLocks noChangeShapeType="1"/>
              </p:cNvSpPr>
              <p:nvPr/>
            </p:nvSpPr>
            <p:spPr bwMode="auto">
              <a:xfrm flipV="1">
                <a:off x="4800" y="331"/>
                <a:ext cx="404" cy="4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Arc 11"/>
              <p:cNvSpPr>
                <a:spLocks/>
              </p:cNvSpPr>
              <p:nvPr/>
            </p:nvSpPr>
            <p:spPr bwMode="auto">
              <a:xfrm>
                <a:off x="4720" y="500"/>
                <a:ext cx="391" cy="242"/>
              </a:xfrm>
              <a:custGeom>
                <a:avLst/>
                <a:gdLst>
                  <a:gd name="T0" fmla="*/ 0 w 21600"/>
                  <a:gd name="T1" fmla="*/ 0 h 13733"/>
                  <a:gd name="T2" fmla="*/ 0 w 21600"/>
                  <a:gd name="T3" fmla="*/ 0 h 13733"/>
                  <a:gd name="T4" fmla="*/ 0 w 21600"/>
                  <a:gd name="T5" fmla="*/ 0 h 137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733"/>
                  <a:gd name="T11" fmla="*/ 21600 w 21600"/>
                  <a:gd name="T12" fmla="*/ 13733 h 13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733" fill="none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</a:path>
                  <a:path w="21600" h="13733" stroke="0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  <a:lnTo>
                      <a:pt x="0" y="13733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6" name="Object 25"/>
              <p:cNvGraphicFramePr>
                <a:graphicFrameLocks noChangeAspect="1"/>
              </p:cNvGraphicFramePr>
              <p:nvPr/>
            </p:nvGraphicFramePr>
            <p:xfrm>
              <a:off x="4733" y="739"/>
              <a:ext cx="235" cy="247"/>
            </p:xfrm>
            <a:graphic>
              <a:graphicData uri="http://schemas.openxmlformats.org/presentationml/2006/ole">
                <p:oleObj spid="_x0000_s5136" name="Equation" r:id="rId10" imgW="126720" imgH="139680" progId="Equation.3">
                  <p:embed/>
                </p:oleObj>
              </a:graphicData>
            </a:graphic>
          </p:graphicFrame>
          <p:sp>
            <p:nvSpPr>
              <p:cNvPr id="5149" name="Line 7"/>
              <p:cNvSpPr>
                <a:spLocks noChangeShapeType="1"/>
              </p:cNvSpPr>
              <p:nvPr/>
            </p:nvSpPr>
            <p:spPr bwMode="auto">
              <a:xfrm>
                <a:off x="4793" y="739"/>
                <a:ext cx="5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928688" y="3071813"/>
          <a:ext cx="1522412" cy="887412"/>
        </p:xfrm>
        <a:graphic>
          <a:graphicData uri="http://schemas.openxmlformats.org/presentationml/2006/ole">
            <p:oleObj spid="_x0000_s5123" name="Equation" r:id="rId11" imgW="761760" imgH="444240" progId="Equation.DSMT4">
              <p:embed/>
            </p:oleObj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1000125" y="3986213"/>
          <a:ext cx="2870200" cy="812800"/>
        </p:xfrm>
        <a:graphic>
          <a:graphicData uri="http://schemas.openxmlformats.org/presentationml/2006/ole">
            <p:oleObj spid="_x0000_s5124" name="Equation" r:id="rId12" imgW="1434960" imgH="406080" progId="Equation.DSMT4">
              <p:embed/>
            </p:oleObj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/>
        </p:nvGraphicFramePr>
        <p:xfrm>
          <a:off x="2606675" y="4857750"/>
          <a:ext cx="2108200" cy="812800"/>
        </p:xfrm>
        <a:graphic>
          <a:graphicData uri="http://schemas.openxmlformats.org/presentationml/2006/ole">
            <p:oleObj spid="_x0000_s5125" name="Equation" r:id="rId13" imgW="1054080" imgH="406080" progId="Equation.DSMT4">
              <p:embed/>
            </p:oleObj>
          </a:graphicData>
        </a:graphic>
      </p:graphicFrame>
      <p:graphicFrame>
        <p:nvGraphicFramePr>
          <p:cNvPr id="26" name="Object 32"/>
          <p:cNvGraphicFramePr>
            <a:graphicFrameLocks noChangeAspect="1"/>
          </p:cNvGraphicFramePr>
          <p:nvPr/>
        </p:nvGraphicFramePr>
        <p:xfrm>
          <a:off x="1285875" y="5942013"/>
          <a:ext cx="1625600" cy="558800"/>
        </p:xfrm>
        <a:graphic>
          <a:graphicData uri="http://schemas.openxmlformats.org/presentationml/2006/ole">
            <p:oleObj spid="_x0000_s5126" name="Equation" r:id="rId14" imgW="812520" imgH="279360" progId="Equation.DSMT4">
              <p:embed/>
            </p:oleObj>
          </a:graphicData>
        </a:graphic>
      </p:graphicFrame>
      <p:graphicFrame>
        <p:nvGraphicFramePr>
          <p:cNvPr id="27" name="Object 33"/>
          <p:cNvGraphicFramePr>
            <a:graphicFrameLocks noChangeAspect="1"/>
          </p:cNvGraphicFramePr>
          <p:nvPr/>
        </p:nvGraphicFramePr>
        <p:xfrm>
          <a:off x="5715000" y="5729288"/>
          <a:ext cx="1651000" cy="812800"/>
        </p:xfrm>
        <a:graphic>
          <a:graphicData uri="http://schemas.openxmlformats.org/presentationml/2006/ole">
            <p:oleObj spid="_x0000_s5127" name="Equation" r:id="rId15" imgW="825480" imgH="406080" progId="Equation.DSMT4">
              <p:embed/>
            </p:oleObj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/>
        </p:nvGraphicFramePr>
        <p:xfrm>
          <a:off x="4857750" y="4214813"/>
          <a:ext cx="2159000" cy="355600"/>
        </p:xfrm>
        <a:graphic>
          <a:graphicData uri="http://schemas.openxmlformats.org/presentationml/2006/ole">
            <p:oleObj spid="_x0000_s5128" name="Equation" r:id="rId16" imgW="1079280" imgH="177480" progId="Equation.DSMT4">
              <p:embed/>
            </p:oleObj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/>
        </p:nvGraphicFramePr>
        <p:xfrm>
          <a:off x="2335213" y="2216150"/>
          <a:ext cx="736600" cy="812800"/>
        </p:xfrm>
        <a:graphic>
          <a:graphicData uri="http://schemas.openxmlformats.org/presentationml/2006/ole">
            <p:oleObj spid="_x0000_s5129" name="Equation" r:id="rId17" imgW="368280" imgH="406080" progId="Equation.DSMT4">
              <p:embed/>
            </p:oleObj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/>
        </p:nvGraphicFramePr>
        <p:xfrm>
          <a:off x="5929313" y="2389188"/>
          <a:ext cx="990600" cy="406400"/>
        </p:xfrm>
        <a:graphic>
          <a:graphicData uri="http://schemas.openxmlformats.org/presentationml/2006/ole">
            <p:oleObj spid="_x0000_s5130" name="Equation" r:id="rId18" imgW="495000" imgH="203040" progId="Equation.DSMT4">
              <p:embed/>
            </p:oleObj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/>
        </p:nvGraphicFramePr>
        <p:xfrm>
          <a:off x="4857750" y="3989388"/>
          <a:ext cx="2159000" cy="812800"/>
        </p:xfrm>
        <a:graphic>
          <a:graphicData uri="http://schemas.openxmlformats.org/presentationml/2006/ole">
            <p:oleObj spid="_x0000_s5131" name="Equation" r:id="rId19" imgW="10792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第一个重要极限</a:t>
            </a:r>
          </a:p>
        </p:txBody>
      </p:sp>
      <p:sp>
        <p:nvSpPr>
          <p:cNvPr id="11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楷体_GB2312"/>
              </a:rPr>
              <a:t>  </a:t>
            </a: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推广：</a:t>
            </a:r>
            <a:r>
              <a:rPr lang="zh-CN" altLang="en-US" smtClean="0">
                <a:ea typeface="楷体_GB2312"/>
              </a:rPr>
              <a:t>若                ，则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适用范围：</a:t>
            </a:r>
            <a:r>
              <a:rPr lang="zh-CN" altLang="en-US" smtClean="0">
                <a:ea typeface="楷体_GB2312"/>
              </a:rPr>
              <a:t>与三角函数有关的      型函数极限．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			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71538" y="1370013"/>
          <a:ext cx="1651000" cy="812800"/>
        </p:xfrm>
        <a:graphic>
          <a:graphicData uri="http://schemas.openxmlformats.org/presentationml/2006/ole">
            <p:oleObj spid="_x0000_s6146" name="Equation" r:id="rId5" imgW="825480" imgH="40608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601788" y="4000500"/>
          <a:ext cx="1371600" cy="812800"/>
        </p:xfrm>
        <a:graphic>
          <a:graphicData uri="http://schemas.openxmlformats.org/presentationml/2006/ole">
            <p:oleObj spid="_x0000_s6147" name="Equation" r:id="rId6" imgW="685800" imgH="40608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601788" y="5316538"/>
          <a:ext cx="1930400" cy="812800"/>
        </p:xfrm>
        <a:graphic>
          <a:graphicData uri="http://schemas.openxmlformats.org/presentationml/2006/ole">
            <p:oleObj spid="_x0000_s6148" name="Equation" r:id="rId7" imgW="965160" imgH="406080" progId="Equation.DSMT4">
              <p:embed/>
            </p:oleObj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746500" y="1370013"/>
          <a:ext cx="1651000" cy="812800"/>
        </p:xfrm>
        <a:graphic>
          <a:graphicData uri="http://schemas.openxmlformats.org/presentationml/2006/ole">
            <p:oleObj spid="_x0000_s6149" name="Equation" r:id="rId8" imgW="825480" imgH="406080" progId="Equation.DSMT4">
              <p:embed/>
            </p:oleObj>
          </a:graphicData>
        </a:graphic>
      </p:graphicFrame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2868613" y="1531938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vs.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716463" y="3106738"/>
          <a:ext cx="279400" cy="812800"/>
        </p:xfrm>
        <a:graphic>
          <a:graphicData uri="http://schemas.openxmlformats.org/presentationml/2006/ole">
            <p:oleObj spid="_x0000_s6150" name="Equation" r:id="rId9" imgW="139680" imgH="406080" progId="Equation.DSMT4">
              <p:embed/>
            </p:oleObj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1966913" y="2482850"/>
          <a:ext cx="1092200" cy="355600"/>
        </p:xfrm>
        <a:graphic>
          <a:graphicData uri="http://schemas.openxmlformats.org/presentationml/2006/ole">
            <p:oleObj spid="_x0000_s6151" name="Equation" r:id="rId10" imgW="545760" imgH="177480" progId="Equation.DSMT4">
              <p:embed/>
            </p:oleObj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3746500" y="2262188"/>
          <a:ext cx="1676400" cy="812800"/>
        </p:xfrm>
        <a:graphic>
          <a:graphicData uri="http://schemas.openxmlformats.org/presentationml/2006/ole">
            <p:oleObj spid="_x0000_s6152" name="Equation" r:id="rId11" imgW="838080" imgH="406080" progId="Equation.DSMT4">
              <p:embed/>
            </p:oleObj>
          </a:graphicData>
        </a:graphic>
      </p:graphicFrame>
      <p:pic>
        <p:nvPicPr>
          <p:cNvPr id="8206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51738" y="3000375"/>
            <a:ext cx="1169987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3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551488" y="85725"/>
            <a:ext cx="3135312" cy="207168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4260850" y="1450975"/>
            <a:ext cx="649288" cy="649288"/>
            <a:chOff x="3628" y="1207"/>
            <a:chExt cx="409" cy="409"/>
          </a:xfrm>
        </p:grpSpPr>
        <p:sp>
          <p:nvSpPr>
            <p:cNvPr id="6164" name="Line 13"/>
            <p:cNvSpPr>
              <a:spLocks noChangeShapeType="1"/>
            </p:cNvSpPr>
            <p:nvPr/>
          </p:nvSpPr>
          <p:spPr bwMode="auto">
            <a:xfrm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4"/>
            <p:cNvSpPr>
              <a:spLocks noChangeShapeType="1"/>
            </p:cNvSpPr>
            <p:nvPr/>
          </p:nvSpPr>
          <p:spPr bwMode="auto">
            <a:xfrm flipH="1"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3746500" y="1370013"/>
          <a:ext cx="1676400" cy="812800"/>
        </p:xfrm>
        <a:graphic>
          <a:graphicData uri="http://schemas.openxmlformats.org/presentationml/2006/ole">
            <p:oleObj spid="_x0000_s6153" name="Equation" r:id="rId14" imgW="838080" imgH="40608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148263" y="4000500"/>
          <a:ext cx="1752600" cy="812800"/>
        </p:xfrm>
        <a:graphic>
          <a:graphicData uri="http://schemas.openxmlformats.org/presentationml/2006/ole">
            <p:oleObj spid="_x0000_s6154" name="Equation" r:id="rId15" imgW="876240" imgH="40608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971800" y="4222750"/>
          <a:ext cx="457200" cy="330200"/>
        </p:xfrm>
        <a:graphic>
          <a:graphicData uri="http://schemas.openxmlformats.org/presentationml/2006/ole">
            <p:oleObj spid="_x0000_s6155" name="Equation" r:id="rId16" imgW="228600" imgH="164880" progId="Equation.DSMT4">
              <p:embed/>
            </p:oleObj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6908800" y="4000500"/>
          <a:ext cx="533400" cy="812800"/>
        </p:xfrm>
        <a:graphic>
          <a:graphicData uri="http://schemas.openxmlformats.org/presentationml/2006/ole">
            <p:oleObj spid="_x0000_s6156" name="Equation" r:id="rId17" imgW="266400" imgH="406080" progId="Equation.DSMT4">
              <p:embed/>
            </p:oleObj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3571875" y="5310188"/>
          <a:ext cx="762000" cy="812800"/>
        </p:xfrm>
        <a:graphic>
          <a:graphicData uri="http://schemas.openxmlformats.org/presentationml/2006/ole">
            <p:oleObj spid="_x0000_s6157" name="Equation" r:id="rId18" imgW="3808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7466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如果数列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满足条件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  <a:sym typeface="Symbol" pitchFamily="18" charset="2"/>
              </a:rPr>
              <a:t> …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baseline="-25000" smtClean="0">
                <a:ea typeface="楷体_GB2312"/>
              </a:rPr>
              <a:t>+1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  <a:sym typeface="Symbol" pitchFamily="18" charset="2"/>
              </a:rPr>
              <a:t> …</a:t>
            </a:r>
            <a:r>
              <a:rPr lang="zh-CN" altLang="en-US" smtClean="0">
                <a:ea typeface="楷体_GB2312"/>
              </a:rPr>
              <a:t>，则称数列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单调增加</a:t>
            </a:r>
            <a:r>
              <a:rPr lang="zh-CN" altLang="en-US" smtClean="0">
                <a:ea typeface="楷体_GB2312"/>
              </a:rPr>
              <a:t>的；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ea typeface="楷体_GB2312"/>
                <a:sym typeface="Symbol" pitchFamily="18" charset="2"/>
              </a:rPr>
              <a:t> …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baseline="-25000" smtClean="0">
                <a:ea typeface="楷体_GB2312"/>
              </a:rPr>
              <a:t>+1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ea typeface="楷体_GB2312"/>
                <a:sym typeface="Symbol" pitchFamily="18" charset="2"/>
              </a:rPr>
              <a:t> …</a:t>
            </a:r>
            <a:r>
              <a:rPr lang="zh-CN" altLang="en-US" smtClean="0">
                <a:ea typeface="楷体_GB2312"/>
              </a:rPr>
              <a:t>，则称数列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单调减少</a:t>
            </a:r>
            <a:r>
              <a:rPr lang="zh-CN" altLang="en-US" smtClean="0">
                <a:ea typeface="楷体_GB2312"/>
              </a:rPr>
              <a:t>的．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单调增加和单调减少的数列统称为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单调数列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P.48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单调增加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（减少）</a:t>
            </a:r>
            <a:r>
              <a:rPr lang="zh-CN" altLang="en-US" smtClean="0">
                <a:ea typeface="楷体_GB2312"/>
              </a:rPr>
              <a:t>有上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（下）</a:t>
            </a:r>
            <a:r>
              <a:rPr lang="zh-CN" altLang="en-US" smtClean="0">
                <a:ea typeface="楷体_GB2312"/>
              </a:rPr>
              <a:t>界数列必有极限．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					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					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P.48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准则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二、单调有界准则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P.48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mtClean="0">
              <a:effectLst/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0563" y="1960563"/>
            <a:ext cx="3960812" cy="46831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4500563" y="2435225"/>
            <a:ext cx="3960812" cy="46831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827088" y="45942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收敛数列</a:t>
            </a:r>
          </a:p>
        </p:txBody>
      </p:sp>
      <p:sp>
        <p:nvSpPr>
          <p:cNvPr id="24583" name="Rectangle 18"/>
          <p:cNvSpPr>
            <a:spLocks noChangeArrowheads="1"/>
          </p:cNvSpPr>
          <p:nvPr/>
        </p:nvSpPr>
        <p:spPr bwMode="auto">
          <a:xfrm>
            <a:off x="3779838" y="45942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有界数列</a:t>
            </a:r>
          </a:p>
        </p:txBody>
      </p:sp>
      <p:sp>
        <p:nvSpPr>
          <p:cNvPr id="24584" name="Rectangle 19"/>
          <p:cNvSpPr>
            <a:spLocks noChangeArrowheads="1"/>
          </p:cNvSpPr>
          <p:nvPr/>
        </p:nvSpPr>
        <p:spPr bwMode="auto">
          <a:xfrm>
            <a:off x="3786188" y="5486400"/>
            <a:ext cx="1403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有界数列</a:t>
            </a: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单调数列</a:t>
            </a:r>
          </a:p>
        </p:txBody>
      </p:sp>
      <p:sp>
        <p:nvSpPr>
          <p:cNvPr id="24585" name="Rectangle 20"/>
          <p:cNvSpPr>
            <a:spLocks noChangeArrowheads="1"/>
          </p:cNvSpPr>
          <p:nvPr/>
        </p:nvSpPr>
        <p:spPr bwMode="auto">
          <a:xfrm>
            <a:off x="827088" y="56689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收敛数列</a:t>
            </a:r>
          </a:p>
        </p:txBody>
      </p:sp>
      <p:sp>
        <p:nvSpPr>
          <p:cNvPr id="24586" name="Line 21"/>
          <p:cNvSpPr>
            <a:spLocks noChangeShapeType="1"/>
          </p:cNvSpPr>
          <p:nvPr/>
        </p:nvSpPr>
        <p:spPr bwMode="auto">
          <a:xfrm>
            <a:off x="2287588" y="4762500"/>
            <a:ext cx="14398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22"/>
          <p:cNvSpPr>
            <a:spLocks noChangeShapeType="1"/>
          </p:cNvSpPr>
          <p:nvPr/>
        </p:nvSpPr>
        <p:spPr bwMode="auto">
          <a:xfrm flipH="1">
            <a:off x="2287588" y="4943475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23"/>
          <p:cNvSpPr>
            <a:spLocks noChangeShapeType="1"/>
          </p:cNvSpPr>
          <p:nvPr/>
        </p:nvSpPr>
        <p:spPr bwMode="auto">
          <a:xfrm>
            <a:off x="2898775" y="4835525"/>
            <a:ext cx="21590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AutoShape 24"/>
          <p:cNvSpPr>
            <a:spLocks/>
          </p:cNvSpPr>
          <p:nvPr/>
        </p:nvSpPr>
        <p:spPr bwMode="auto">
          <a:xfrm flipH="1">
            <a:off x="3582988" y="5645150"/>
            <a:ext cx="144462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25"/>
          <p:cNvSpPr>
            <a:spLocks noChangeShapeType="1"/>
          </p:cNvSpPr>
          <p:nvPr/>
        </p:nvSpPr>
        <p:spPr bwMode="auto">
          <a:xfrm flipH="1">
            <a:off x="2287588" y="5897563"/>
            <a:ext cx="1258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/>
          <p:nvPr/>
        </p:nvSpPr>
        <p:spPr>
          <a:xfrm>
            <a:off x="3214688" y="3713163"/>
            <a:ext cx="1079500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4"/>
          <p:cNvSpPr/>
          <p:nvPr/>
        </p:nvSpPr>
        <p:spPr>
          <a:xfrm>
            <a:off x="5072063" y="3713163"/>
            <a:ext cx="723900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  <p:bldP spid="2" grpId="0" animBg="1"/>
      <p:bldP spid="24582" grpId="0"/>
      <p:bldP spid="24583" grpId="0"/>
      <p:bldP spid="24584" grpId="0"/>
      <p:bldP spid="24585" grpId="0"/>
      <p:bldP spid="24586" grpId="0" animBg="1"/>
      <p:bldP spid="24587" grpId="0" animBg="1"/>
      <p:bldP spid="24588" grpId="0" animBg="1"/>
      <p:bldP spid="24589" grpId="0" animBg="1"/>
      <p:bldP spid="24590" grpId="0" animBg="1"/>
      <p:bldP spid="24592" grpId="0" animBg="1"/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3694</TotalTime>
  <Words>870</Words>
  <Application>Microsoft Office PowerPoint</Application>
  <PresentationFormat>全屏显示(4:3)</PresentationFormat>
  <Paragraphs>181</Paragraphs>
  <Slides>19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仿宋_GB2312</vt:lpstr>
      <vt:lpstr>聚合</vt:lpstr>
      <vt:lpstr>Equation</vt:lpstr>
      <vt:lpstr>MathType 6.0 Equation</vt:lpstr>
      <vt:lpstr>第一章    函数与极限</vt:lpstr>
      <vt:lpstr>一、夹逼准则</vt:lpstr>
      <vt:lpstr>一、夹逼准则（P.46）</vt:lpstr>
      <vt:lpstr>例子</vt:lpstr>
      <vt:lpstr>一、夹逼准则</vt:lpstr>
      <vt:lpstr>例子</vt:lpstr>
      <vt:lpstr>第一个重要极限</vt:lpstr>
      <vt:lpstr>第一个重要极限</vt:lpstr>
      <vt:lpstr>二、单调有界准则（P.48）</vt:lpstr>
      <vt:lpstr>单调有界准则的几何解释（P.49）</vt:lpstr>
      <vt:lpstr>例子</vt:lpstr>
      <vt:lpstr>例子</vt:lpstr>
      <vt:lpstr>例子</vt:lpstr>
      <vt:lpstr>二、单调有界准则</vt:lpstr>
      <vt:lpstr>第二个重要极限</vt:lpstr>
      <vt:lpstr>判断题</vt:lpstr>
      <vt:lpstr>三、柯西极限存在准则（P.51）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298</cp:revision>
  <dcterms:created xsi:type="dcterms:W3CDTF">2010-09-04T05:21:04Z</dcterms:created>
  <dcterms:modified xsi:type="dcterms:W3CDTF">2021-10-10T10:26:52Z</dcterms:modified>
</cp:coreProperties>
</file>