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85" r:id="rId2"/>
    <p:sldId id="373" r:id="rId3"/>
    <p:sldId id="360" r:id="rId4"/>
    <p:sldId id="371" r:id="rId5"/>
    <p:sldId id="381" r:id="rId6"/>
    <p:sldId id="362" r:id="rId7"/>
    <p:sldId id="375" r:id="rId8"/>
    <p:sldId id="378" r:id="rId9"/>
    <p:sldId id="372" r:id="rId10"/>
    <p:sldId id="376" r:id="rId11"/>
    <p:sldId id="377" r:id="rId12"/>
    <p:sldId id="386" r:id="rId13"/>
    <p:sldId id="383" r:id="rId14"/>
    <p:sldId id="380" r:id="rId15"/>
    <p:sldId id="349" r:id="rId16"/>
    <p:sldId id="38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00CC66"/>
    <a:srgbClr val="FFFF66"/>
    <a:srgbClr val="FFCC66"/>
    <a:srgbClr val="33CC33"/>
    <a:srgbClr val="6699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14.wmf"/><Relationship Id="rId1" Type="http://schemas.openxmlformats.org/officeDocument/2006/relationships/image" Target="../media/image33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14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14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012561-7723-4EAB-81CC-4BCE23A02488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DA29252-ABAF-489D-A571-69F3EBF31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2D2DAD-D585-43C3-A2E4-1C9F877AEC36}" type="datetimeFigureOut">
              <a:rPr lang="zh-CN" altLang="en-US"/>
              <a:pPr>
                <a:defRPr/>
              </a:pPr>
              <a:t>2021/10/10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2B1DCD4-DC79-46B1-A1D6-DE9FAC4855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3372599-B600-49B6-BDF8-C6601A170F01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3AAB375-DF90-4143-A79F-5962772830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2015F-2937-4937-85AE-3BE2B724384C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46DDC-4112-416A-9CE2-8FF326DA3A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C66487-AA8F-4CB5-B91F-23A3DE8D72EF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6DC2A2-17C6-4D5C-BA64-BE1A1F4FAD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CC9E-FB22-40FD-B6E2-DAC73866DD01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A8E30-E738-4C62-9B04-1E35EDCB59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9FA1-5EA5-4450-AFE7-DE76354E5AFA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2B03-E218-4C87-A3A0-AB95305C4C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83BF8-B22C-46E1-A934-4BEE5A270712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0AF4-37DA-4A02-8738-77586411E8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DB42F-2316-40BE-8F2B-10C038146A9E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6ED4E-5B75-4AAE-9D7A-EB10E66661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539CA-7333-4361-82DA-2F4060793CE9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E3C02-ADF8-4575-8EDA-91FCAEDE09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434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0AE4652-626D-4671-9F99-6BC51531FB17}" type="datetimeFigureOut">
              <a:rPr lang="zh-CN" altLang="en-US"/>
              <a:pPr>
                <a:defRPr/>
              </a:pPr>
              <a:t>2021/10/10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784AC03-64BB-45AD-A0E6-5174D4AE6E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58" r:id="rId2"/>
    <p:sldLayoutId id="2147484165" r:id="rId3"/>
    <p:sldLayoutId id="2147484159" r:id="rId4"/>
    <p:sldLayoutId id="2147484160" r:id="rId5"/>
    <p:sldLayoutId id="2147484161" r:id="rId6"/>
    <p:sldLayoutId id="2147484162" r:id="rId7"/>
    <p:sldLayoutId id="2147484163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1"/>
            <a:ext cx="7772400" cy="1829761"/>
          </a:xfrm>
          <a:ln>
            <a:miter lim="800000"/>
            <a:headEnd/>
            <a:tailEnd/>
          </a:ln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第一章</a:t>
            </a:r>
            <a:r>
              <a:rPr lang="zh-CN" altLang="en-US" sz="4800" dirty="0" smtClean="0">
                <a:ea typeface="楷体_GB2312"/>
              </a:rPr>
              <a:t>    </a:t>
            </a: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函数与极限</a:t>
            </a:r>
            <a:endParaRPr lang="zh-CN" altLang="en-US" sz="4800" dirty="0">
              <a:latin typeface="+mj-lt"/>
              <a:ea typeface="楷体_GB2312"/>
              <a:cs typeface="+mj-cs"/>
            </a:endParaRPr>
          </a:p>
        </p:txBody>
      </p:sp>
      <p:sp>
        <p:nvSpPr>
          <p:cNvPr id="17411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第七节    无穷小的比较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当            时， </a:t>
            </a:r>
            <a:r>
              <a:rPr lang="en-US" altLang="zh-CN" smtClean="0"/>
              <a:t>tan 2</a:t>
            </a:r>
            <a:r>
              <a:rPr lang="en-US" altLang="zh-CN" i="1" smtClean="0"/>
              <a:t>x</a:t>
            </a:r>
            <a:r>
              <a:rPr lang="en-US" altLang="zh-CN" smtClean="0"/>
              <a:t> ~ 2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tan 5</a:t>
            </a:r>
            <a:r>
              <a:rPr lang="en-US" altLang="zh-CN" i="1" smtClean="0"/>
              <a:t>x</a:t>
            </a:r>
            <a:r>
              <a:rPr lang="en-US" altLang="zh-CN" smtClean="0"/>
              <a:t> ~ 5</a:t>
            </a:r>
            <a:r>
              <a:rPr lang="en-US" altLang="zh-CN" i="1" smtClean="0"/>
              <a:t>x</a:t>
            </a:r>
            <a:r>
              <a:rPr lang="zh-CN" altLang="en-US" smtClean="0"/>
              <a:t>，故</a:t>
            </a:r>
            <a:endParaRPr lang="en-US" altLang="zh-CN" smtClean="0"/>
          </a:p>
        </p:txBody>
      </p:sp>
      <p:sp>
        <p:nvSpPr>
          <p:cNvPr id="9222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11313" y="1368425"/>
          <a:ext cx="1520825" cy="812800"/>
        </p:xfrm>
        <a:graphic>
          <a:graphicData uri="http://schemas.openxmlformats.org/presentationml/2006/ole">
            <p:oleObj spid="_x0000_s9218" name="Equation" r:id="rId3" imgW="7617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962275" y="3125788"/>
          <a:ext cx="3219450" cy="812800"/>
        </p:xfrm>
        <a:graphic>
          <a:graphicData uri="http://schemas.openxmlformats.org/presentationml/2006/ole">
            <p:oleObj spid="_x0000_s9219" name="Equation" r:id="rId4" imgW="161280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89088" y="2452688"/>
          <a:ext cx="863600" cy="355600"/>
        </p:xfrm>
        <a:graphic>
          <a:graphicData uri="http://schemas.openxmlformats.org/presentationml/2006/ole">
            <p:oleObj spid="_x0000_s9220" name="Equation" r:id="rId5" imgW="4316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chemeClr val="bg1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chemeClr val="bg1"/>
                </a:solidFill>
              </a:rPr>
              <a:t>错</a:t>
            </a: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当            时，</a:t>
            </a:r>
            <a:r>
              <a:rPr lang="en-US" altLang="zh-CN" smtClean="0"/>
              <a:t>tan </a:t>
            </a:r>
            <a:r>
              <a:rPr lang="en-US" altLang="zh-CN" i="1" smtClean="0"/>
              <a:t>x</a:t>
            </a:r>
            <a:r>
              <a:rPr lang="en-US" altLang="zh-CN" smtClean="0"/>
              <a:t> ~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sin </a:t>
            </a:r>
            <a:r>
              <a:rPr lang="en-US" altLang="zh-CN" i="1" smtClean="0"/>
              <a:t>x</a:t>
            </a:r>
            <a:r>
              <a:rPr lang="en-US" altLang="zh-CN" smtClean="0"/>
              <a:t> ~ </a:t>
            </a:r>
            <a:r>
              <a:rPr lang="en-US" altLang="zh-CN" i="1" smtClean="0"/>
              <a:t>x</a:t>
            </a:r>
            <a:r>
              <a:rPr lang="zh-CN" altLang="en-US" smtClean="0"/>
              <a:t>， </a:t>
            </a:r>
            <a:r>
              <a:rPr lang="en-US" altLang="zh-CN" smtClean="0"/>
              <a:t>sin 2</a:t>
            </a:r>
            <a:r>
              <a:rPr lang="en-US" altLang="zh-CN" i="1" smtClean="0"/>
              <a:t>x</a:t>
            </a:r>
            <a:r>
              <a:rPr lang="en-US" altLang="zh-CN" smtClean="0"/>
              <a:t> ~ 2</a:t>
            </a:r>
            <a:r>
              <a:rPr lang="en-US" altLang="zh-CN" i="1" smtClean="0"/>
              <a:t>x</a:t>
            </a:r>
            <a:r>
              <a:rPr lang="zh-CN" altLang="en-US" smtClean="0"/>
              <a:t>，故 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当            时，</a:t>
            </a:r>
            <a:r>
              <a:rPr lang="en-US" altLang="zh-CN" smtClean="0"/>
              <a:t>sin 2</a:t>
            </a:r>
            <a:r>
              <a:rPr lang="en-US" altLang="zh-CN" i="1" smtClean="0"/>
              <a:t>x</a:t>
            </a:r>
            <a:r>
              <a:rPr lang="en-US" altLang="zh-CN" smtClean="0"/>
              <a:t> ~ 2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故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10249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19250" y="1368425"/>
          <a:ext cx="2230438" cy="812800"/>
        </p:xfrm>
        <a:graphic>
          <a:graphicData uri="http://schemas.openxmlformats.org/presentationml/2006/ole">
            <p:oleObj spid="_x0000_s10242" name="Equation" r:id="rId4" imgW="1117440" imgH="406080" progId="Equation.DSMT4">
              <p:embed/>
            </p:oleObj>
          </a:graphicData>
        </a:graphic>
      </p:graphicFrame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66738" y="2393950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错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876425" y="2452688"/>
          <a:ext cx="863600" cy="355600"/>
        </p:xfrm>
        <a:graphic>
          <a:graphicData uri="http://schemas.openxmlformats.org/presentationml/2006/ole">
            <p:oleObj spid="_x0000_s10243" name="Equation" r:id="rId5" imgW="431640" imgH="1774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42988" y="3125788"/>
          <a:ext cx="4183062" cy="863600"/>
        </p:xfrm>
        <a:graphic>
          <a:graphicData uri="http://schemas.openxmlformats.org/presentationml/2006/ole">
            <p:oleObj spid="_x0000_s10244" name="Equation" r:id="rId6" imgW="2095200" imgH="431640" progId="Equation.DSMT4">
              <p:embed/>
            </p:oleObj>
          </a:graphicData>
        </a:graphic>
      </p:graphicFrame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3927475" y="3213100"/>
            <a:ext cx="720725" cy="27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927475" y="3605213"/>
            <a:ext cx="720725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135313" y="3213100"/>
            <a:ext cx="1512887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648200" y="3213100"/>
            <a:ext cx="720725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579563" y="4221163"/>
          <a:ext cx="863600" cy="355600"/>
        </p:xfrm>
        <a:graphic>
          <a:graphicData uri="http://schemas.openxmlformats.org/presentationml/2006/ole">
            <p:oleObj spid="_x0000_s10245" name="Equation" r:id="rId7" imgW="431640" imgH="17748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990850" y="4487863"/>
          <a:ext cx="4765675" cy="812800"/>
        </p:xfrm>
        <a:graphic>
          <a:graphicData uri="http://schemas.openxmlformats.org/presentationml/2006/ole">
            <p:oleObj spid="_x0000_s10246" name="Equation" r:id="rId8" imgW="2387520" imgH="4060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42988" y="5013325"/>
          <a:ext cx="4386262" cy="1193800"/>
        </p:xfrm>
        <a:graphic>
          <a:graphicData uri="http://schemas.openxmlformats.org/presentationml/2006/ole">
            <p:oleObj spid="_x0000_s10247" name="Equation" r:id="rId9" imgW="2197080" imgH="596880" progId="Equation.DSMT4">
              <p:embed/>
            </p:oleObj>
          </a:graphicData>
        </a:graphic>
      </p:graphicFrame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3908425" y="5084763"/>
            <a:ext cx="719138" cy="649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3908425" y="5805488"/>
            <a:ext cx="719138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3187700" y="5084763"/>
            <a:ext cx="1439863" cy="1081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 flipH="1">
            <a:off x="4627563" y="5084763"/>
            <a:ext cx="792162" cy="1081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auto">
          <a:xfrm>
            <a:off x="3095625" y="3373438"/>
            <a:ext cx="360363" cy="360362"/>
            <a:chOff x="3628" y="1207"/>
            <a:chExt cx="409" cy="409"/>
          </a:xfrm>
        </p:grpSpPr>
        <p:sp>
          <p:nvSpPr>
            <p:cNvPr id="10262" name="Line 13"/>
            <p:cNvSpPr>
              <a:spLocks noChangeAspect="1" noChangeShapeType="1"/>
            </p:cNvSpPr>
            <p:nvPr/>
          </p:nvSpPr>
          <p:spPr bwMode="auto">
            <a:xfrm>
              <a:off x="3628" y="1207"/>
              <a:ext cx="409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14"/>
            <p:cNvSpPr>
              <a:spLocks noChangeAspect="1" noChangeShapeType="1"/>
            </p:cNvSpPr>
            <p:nvPr/>
          </p:nvSpPr>
          <p:spPr bwMode="auto">
            <a:xfrm flipH="1">
              <a:off x="3628" y="1207"/>
              <a:ext cx="409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4067175" y="274638"/>
            <a:ext cx="4752975" cy="1898650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等价无穷小代换法：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若分子或分母为若干个因子的乘积，则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可对其中的无穷小因子作等价无穷小代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换，而不改变原式的极限．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对代数和中各无穷小不能分别代换．</a:t>
            </a:r>
          </a:p>
        </p:txBody>
      </p:sp>
      <p:sp>
        <p:nvSpPr>
          <p:cNvPr id="9" name="圆角矩形 13"/>
          <p:cNvSpPr>
            <a:spLocks noChangeArrowheads="1"/>
          </p:cNvSpPr>
          <p:nvPr/>
        </p:nvSpPr>
        <p:spPr bwMode="auto">
          <a:xfrm>
            <a:off x="5713413" y="3136900"/>
            <a:ext cx="3106737" cy="795338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错误的原因是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tan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− sin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−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不是等价无穷小．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1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02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3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3" grpId="0" animBg="1"/>
      <p:bldP spid="72714" grpId="0" animBg="1"/>
      <p:bldP spid="72715" grpId="0" animBg="1"/>
      <p:bldP spid="72716" grpId="0" animBg="1"/>
      <p:bldP spid="72720" grpId="0" animBg="1"/>
      <p:bldP spid="72721" grpId="0" animBg="1"/>
      <p:bldP spid="72722" grpId="0" animBg="1"/>
      <p:bldP spid="72723" grpId="0" animBg="1"/>
      <p:bldP spid="6" grpId="0" build="p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 ：</a:t>
            </a:r>
            <a:r>
              <a:rPr lang="zh-CN" altLang="en-US" smtClean="0"/>
              <a:t>当            时，</a:t>
            </a:r>
            <a:r>
              <a:rPr lang="en-US" altLang="zh-CN" smtClean="0"/>
              <a:t>tan 5</a:t>
            </a:r>
            <a:r>
              <a:rPr lang="en-US" altLang="zh-CN" i="1" smtClean="0"/>
              <a:t>x</a:t>
            </a:r>
            <a:r>
              <a:rPr lang="en-US" altLang="zh-CN" smtClean="0"/>
              <a:t> ~ 5</a:t>
            </a:r>
            <a:r>
              <a:rPr lang="en-US" altLang="zh-CN" i="1" smtClean="0"/>
              <a:t>x</a:t>
            </a:r>
            <a:r>
              <a:rPr lang="zh-CN" altLang="en-US" smtClean="0"/>
              <a:t>， </a:t>
            </a:r>
            <a:r>
              <a:rPr lang="en-US" altLang="zh-CN" smtClean="0"/>
              <a:t>sin 3</a:t>
            </a:r>
            <a:r>
              <a:rPr lang="en-US" altLang="zh-CN" i="1" smtClean="0"/>
              <a:t>x</a:t>
            </a:r>
            <a:r>
              <a:rPr lang="en-US" altLang="zh-CN" smtClean="0"/>
              <a:t> ~ 3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故</a:t>
            </a: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636588" y="5300663"/>
          <a:ext cx="7961312" cy="812800"/>
        </p:xfrm>
        <a:graphic>
          <a:graphicData uri="http://schemas.openxmlformats.org/presentationml/2006/ole">
            <p:oleObj spid="_x0000_s11266" name="Equation" r:id="rId3" imgW="3987720" imgH="406080" progId="Equation.DSMT4">
              <p:embed/>
            </p:oleObj>
          </a:graphicData>
        </a:graphic>
      </p:graphicFrame>
      <p:sp>
        <p:nvSpPr>
          <p:cNvPr id="11273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614488" y="1368425"/>
          <a:ext cx="2813050" cy="812800"/>
        </p:xfrm>
        <a:graphic>
          <a:graphicData uri="http://schemas.openxmlformats.org/presentationml/2006/ole">
            <p:oleObj spid="_x0000_s11267" name="Equation" r:id="rId4" imgW="1409400" imgH="40608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705600" y="2205038"/>
          <a:ext cx="1900238" cy="838200"/>
        </p:xfrm>
        <a:graphic>
          <a:graphicData uri="http://schemas.openxmlformats.org/presentationml/2006/ole">
            <p:oleObj spid="_x0000_s11268" name="Equation" r:id="rId5" imgW="952200" imgH="41904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352550" y="3132138"/>
          <a:ext cx="3219450" cy="812800"/>
        </p:xfrm>
        <a:graphic>
          <a:graphicData uri="http://schemas.openxmlformats.org/presentationml/2006/ole">
            <p:oleObj spid="_x0000_s11269" name="Equation" r:id="rId6" imgW="161280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92275" y="2452688"/>
          <a:ext cx="863600" cy="355600"/>
        </p:xfrm>
        <a:graphic>
          <a:graphicData uri="http://schemas.openxmlformats.org/presentationml/2006/ole">
            <p:oleObj spid="_x0000_s11270" name="Equation" r:id="rId7" imgW="431640" imgH="177480" progId="Equation.DSMT4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352550" y="4203700"/>
          <a:ext cx="4918075" cy="838200"/>
        </p:xfrm>
        <a:graphic>
          <a:graphicData uri="http://schemas.openxmlformats.org/presentationml/2006/ole">
            <p:oleObj spid="_x0000_s11271" name="Equation" r:id="rId8" imgW="2463480" imgH="419040" progId="Equation.DSMT4">
              <p:embed/>
            </p:oleObj>
          </a:graphicData>
        </a:graphic>
      </p:graphicFrame>
      <p:sp>
        <p:nvSpPr>
          <p:cNvPr id="79897" name="Rectangle 25"/>
          <p:cNvSpPr>
            <a:spLocks noChangeArrowheads="1"/>
          </p:cNvSpPr>
          <p:nvPr/>
        </p:nvSpPr>
        <p:spPr bwMode="auto">
          <a:xfrm flipH="1">
            <a:off x="6980238" y="5299075"/>
            <a:ext cx="1695450" cy="793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当            时，</a:t>
            </a:r>
            <a:r>
              <a:rPr lang="en-US" altLang="zh-CN" smtClean="0"/>
              <a:t>tan 5</a:t>
            </a:r>
            <a:r>
              <a:rPr lang="en-US" altLang="zh-CN" i="1" smtClean="0"/>
              <a:t>x</a:t>
            </a:r>
            <a:r>
              <a:rPr lang="en-US" altLang="zh-CN" smtClean="0"/>
              <a:t> ~ 5</a:t>
            </a:r>
            <a:r>
              <a:rPr lang="en-US" altLang="zh-CN" i="1" smtClean="0"/>
              <a:t>x</a:t>
            </a:r>
            <a:r>
              <a:rPr lang="zh-CN" altLang="en-US" smtClean="0"/>
              <a:t>， </a:t>
            </a:r>
            <a:r>
              <a:rPr lang="en-US" altLang="zh-CN" smtClean="0"/>
              <a:t>sin 3</a:t>
            </a:r>
            <a:r>
              <a:rPr lang="en-US" altLang="zh-CN" i="1" smtClean="0"/>
              <a:t>x</a:t>
            </a:r>
            <a:r>
              <a:rPr lang="en-US" altLang="zh-CN" smtClean="0"/>
              <a:t> ~ 3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故</a:t>
            </a: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636588" y="5300663"/>
          <a:ext cx="7961312" cy="812800"/>
        </p:xfrm>
        <a:graphic>
          <a:graphicData uri="http://schemas.openxmlformats.org/presentationml/2006/ole">
            <p:oleObj spid="_x0000_s12290" name="Equation" r:id="rId3" imgW="3987720" imgH="406080" progId="Equation.DSMT4">
              <p:embed/>
            </p:oleObj>
          </a:graphicData>
        </a:graphic>
      </p:graphicFrame>
      <p:sp>
        <p:nvSpPr>
          <p:cNvPr id="12297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614488" y="1368425"/>
          <a:ext cx="2813050" cy="812800"/>
        </p:xfrm>
        <a:graphic>
          <a:graphicData uri="http://schemas.openxmlformats.org/presentationml/2006/ole">
            <p:oleObj spid="_x0000_s12291" name="Equation" r:id="rId4" imgW="1409400" imgH="40608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7064375" y="2205038"/>
          <a:ext cx="1900238" cy="838200"/>
        </p:xfrm>
        <a:graphic>
          <a:graphicData uri="http://schemas.openxmlformats.org/presentationml/2006/ole">
            <p:oleObj spid="_x0000_s12292" name="Equation" r:id="rId5" imgW="952200" imgH="41904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352550" y="3132138"/>
          <a:ext cx="3219450" cy="812800"/>
        </p:xfrm>
        <a:graphic>
          <a:graphicData uri="http://schemas.openxmlformats.org/presentationml/2006/ole">
            <p:oleObj spid="_x0000_s12293" name="Equation" r:id="rId6" imgW="161280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51050" y="2452688"/>
          <a:ext cx="863600" cy="355600"/>
        </p:xfrm>
        <a:graphic>
          <a:graphicData uri="http://schemas.openxmlformats.org/presentationml/2006/ole">
            <p:oleObj spid="_x0000_s12294" name="Equation" r:id="rId7" imgW="431640" imgH="177480" progId="Equation.DSMT4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352550" y="4203700"/>
          <a:ext cx="4918075" cy="838200"/>
        </p:xfrm>
        <a:graphic>
          <a:graphicData uri="http://schemas.openxmlformats.org/presentationml/2006/ole">
            <p:oleObj spid="_x0000_s12295" name="Equation" r:id="rId8" imgW="2463480" imgH="419040" progId="Equation.DSMT4">
              <p:embed/>
            </p:oleObj>
          </a:graphicData>
        </a:graphic>
      </p:graphicFrame>
      <p:sp>
        <p:nvSpPr>
          <p:cNvPr id="79897" name="Rectangle 25"/>
          <p:cNvSpPr>
            <a:spLocks noChangeArrowheads="1"/>
          </p:cNvSpPr>
          <p:nvPr/>
        </p:nvSpPr>
        <p:spPr bwMode="auto">
          <a:xfrm flipH="1">
            <a:off x="6980238" y="5299075"/>
            <a:ext cx="1695450" cy="793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 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tan 5</a:t>
            </a:r>
            <a:r>
              <a:rPr lang="en-US" altLang="zh-CN" i="1" smtClean="0"/>
              <a:t>x</a:t>
            </a:r>
            <a:r>
              <a:rPr lang="en-US" altLang="zh-CN" smtClean="0"/>
              <a:t> = 5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o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smtClean="0"/>
              <a:t>sin 3</a:t>
            </a:r>
            <a:r>
              <a:rPr lang="en-US" altLang="zh-CN" i="1" smtClean="0"/>
              <a:t>x</a:t>
            </a:r>
            <a:r>
              <a:rPr lang="en-US" altLang="zh-CN" smtClean="0"/>
              <a:t> = 3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o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</a:t>
            </a: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258888" y="3629025"/>
          <a:ext cx="6718300" cy="2844800"/>
        </p:xfrm>
        <a:graphic>
          <a:graphicData uri="http://schemas.openxmlformats.org/presentationml/2006/ole">
            <p:oleObj spid="_x0000_s13314" name="Equation" r:id="rId3" imgW="3365280" imgH="1422360" progId="Equation.DSMT4">
              <p:embed/>
            </p:oleObj>
          </a:graphicData>
        </a:graphic>
      </p:graphicFrame>
      <p:sp>
        <p:nvSpPr>
          <p:cNvPr id="13318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83973" name="Object 2"/>
          <p:cNvGraphicFramePr>
            <a:graphicFrameLocks noChangeAspect="1"/>
          </p:cNvGraphicFramePr>
          <p:nvPr/>
        </p:nvGraphicFramePr>
        <p:xfrm>
          <a:off x="1614488" y="1368425"/>
          <a:ext cx="2813050" cy="812800"/>
        </p:xfrm>
        <a:graphic>
          <a:graphicData uri="http://schemas.openxmlformats.org/presentationml/2006/ole">
            <p:oleObj spid="_x0000_s13315" name="Equation" r:id="rId4" imgW="140940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765800" y="2662238"/>
          <a:ext cx="2838450" cy="838200"/>
        </p:xfrm>
        <a:graphic>
          <a:graphicData uri="http://schemas.openxmlformats.org/presentationml/2006/ole">
            <p:oleObj spid="_x0000_s13316" name="Equation" r:id="rId5" imgW="1422360" imgH="419040" progId="Equation.DSMT4">
              <p:embed/>
            </p:oleObj>
          </a:graphicData>
        </a:graphic>
      </p:graphicFrame>
      <p:sp>
        <p:nvSpPr>
          <p:cNvPr id="79896" name="Rectangle 24"/>
          <p:cNvSpPr>
            <a:spLocks noChangeArrowheads="1"/>
          </p:cNvSpPr>
          <p:nvPr/>
        </p:nvSpPr>
        <p:spPr bwMode="auto">
          <a:xfrm flipH="1">
            <a:off x="3944938" y="3660775"/>
            <a:ext cx="3671887" cy="1152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 flipH="1">
            <a:off x="3944938" y="4940300"/>
            <a:ext cx="3384550" cy="151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7329488" y="4940300"/>
            <a:ext cx="792162" cy="151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117850" y="4868863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无穷小因子</a:t>
            </a:r>
          </a:p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分出法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6" grpId="0" animBg="1"/>
      <p:bldP spid="79897" grpId="0" animBg="1"/>
      <p:bldP spid="79898" grpId="0" animBg="1"/>
      <p:bldP spid="112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091112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无穷小的比较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/>
              <a:t>	在自变量的同一变化过程中</a:t>
            </a:r>
            <a:r>
              <a:rPr kumimoji="1" lang="en-US" altLang="zh-CN" smtClean="0"/>
              <a:t>,  </a:t>
            </a:r>
            <a:r>
              <a:rPr kumimoji="1" lang="zh-CN" altLang="en-US" smtClean="0"/>
              <a:t>两个无穷小趋于零的快慢程度的比较</a:t>
            </a:r>
            <a:r>
              <a:rPr kumimoji="1" lang="en-US" altLang="zh-CN" smtClean="0"/>
              <a:t>,  </a:t>
            </a:r>
            <a:r>
              <a:rPr kumimoji="1" lang="zh-CN" altLang="en-US" smtClean="0"/>
              <a:t>但并非所有的无穷小都可以进行比较．</a:t>
            </a:r>
          </a:p>
          <a:p>
            <a:pPr>
              <a:buFont typeface="Wingdings 3" pitchFamily="18" charset="2"/>
              <a:buNone/>
            </a:pPr>
            <a:endParaRPr kumimoji="1" lang="zh-CN" altLang="en-US" smtClean="0"/>
          </a:p>
          <a:p>
            <a:pPr>
              <a:buFont typeface="Wingdings 3" pitchFamily="18" charset="2"/>
              <a:buNone/>
            </a:pPr>
            <a:r>
              <a:rPr kumimoji="1" lang="zh-CN" altLang="en-US" smtClean="0"/>
              <a:t>	</a:t>
            </a:r>
            <a:r>
              <a:rPr kumimoji="1" lang="zh-CN" altLang="en-US" smtClean="0">
                <a:solidFill>
                  <a:srgbClr val="0000FF"/>
                </a:solidFill>
              </a:rPr>
              <a:t>高（低）阶无穷小、等价无穷小、无穷小的阶</a:t>
            </a:r>
            <a:endParaRPr kumimoji="1" lang="en-US" altLang="zh-CN" smtClean="0">
              <a:solidFill>
                <a:srgbClr val="0000FF"/>
              </a:solidFill>
            </a:endParaRPr>
          </a:p>
          <a:p>
            <a:pPr lvl="1"/>
            <a:endParaRPr lang="zh-CN" altLang="en-US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等价无穷小代换法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P.55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>
              <a:buFont typeface="Verdana" pitchFamily="34" charset="0"/>
              <a:buNone/>
            </a:pPr>
            <a:r>
              <a:rPr lang="zh-CN" altLang="en-US" smtClean="0"/>
              <a:t>求函数极限的又一种方法，注意适用条件．</a:t>
            </a:r>
            <a:endParaRPr lang="en-US" altLang="zh-CN" smtClean="0"/>
          </a:p>
          <a:p>
            <a:pPr>
              <a:buFont typeface="Verdana" pitchFamily="34" charset="0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等价无穷小的性质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P.56</a:t>
            </a:r>
            <a:r>
              <a:rPr lang="zh-CN" altLang="en-US" smtClean="0">
                <a:solidFill>
                  <a:srgbClr val="0000FF"/>
                </a:solidFill>
              </a:rPr>
              <a:t>第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题）</a:t>
            </a:r>
            <a:endParaRPr lang="en-US" altLang="zh-CN" smtClean="0">
              <a:solidFill>
                <a:srgbClr val="0000FF"/>
              </a:solidFill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自反性、对称性、传递性</a:t>
            </a:r>
            <a:endParaRPr lang="en-US" altLang="zh-CN" smtClean="0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339975" y="2852738"/>
            <a:ext cx="50403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201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1 − 7</a:t>
            </a:r>
          </a:p>
          <a:p>
            <a:pPr lvl="1"/>
            <a:r>
              <a:rPr lang="en-US" altLang="zh-CN" smtClean="0"/>
              <a:t>4(2)</a:t>
            </a:r>
          </a:p>
          <a:p>
            <a:pPr lvl="1"/>
            <a:r>
              <a:rPr lang="en-US" altLang="zh-CN" smtClean="0"/>
              <a:t>5(3)(4)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引言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极限为零的变量（函数）称为</a:t>
            </a:r>
            <a:r>
              <a:rPr lang="zh-CN" altLang="en-US" dirty="0" smtClean="0">
                <a:solidFill>
                  <a:srgbClr val="FF0000"/>
                </a:solidFill>
              </a:rPr>
              <a:t>无穷小</a:t>
            </a:r>
            <a:r>
              <a:rPr lang="zh-CN" altLang="en-US" dirty="0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</a:t>
            </a: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当            时，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sin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              都是无穷小．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两个无穷小的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差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积</a:t>
            </a:r>
            <a:r>
              <a:rPr lang="zh-CN" altLang="en-US" dirty="0" smtClean="0"/>
              <a:t>一定是无穷小，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但两个无穷小的</a:t>
            </a:r>
            <a:r>
              <a:rPr lang="zh-CN" altLang="en-US" dirty="0" smtClean="0">
                <a:solidFill>
                  <a:srgbClr val="FF0000"/>
                </a:solidFill>
              </a:rPr>
              <a:t>商</a:t>
            </a:r>
            <a:r>
              <a:rPr lang="zh-CN" altLang="en-US" dirty="0" smtClean="0"/>
              <a:t>不一定都是无穷小．</a:t>
            </a:r>
            <a:endParaRPr lang="en-US" altLang="zh-CN" dirty="0" smtClean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836738" y="2446338"/>
          <a:ext cx="862012" cy="355600"/>
        </p:xfrm>
        <a:graphic>
          <a:graphicData uri="http://schemas.openxmlformats.org/presentationml/2006/ole">
            <p:oleObj spid="_x0000_s1026" name="Equation" r:id="rId3" imgW="431640" imgH="1774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210175" y="2233613"/>
          <a:ext cx="1090613" cy="812800"/>
        </p:xfrm>
        <a:graphic>
          <a:graphicData uri="http://schemas.openxmlformats.org/presentationml/2006/ole">
            <p:oleObj spid="_x0000_s1027" name="Equation" r:id="rId4" imgW="5457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41020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当            时，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sin </a:t>
            </a:r>
            <a:r>
              <a:rPr lang="en-US" altLang="zh-CN" i="1" smtClean="0"/>
              <a:t>x</a:t>
            </a:r>
            <a:r>
              <a:rPr lang="zh-CN" altLang="en-US" smtClean="0"/>
              <a:t>，              都是无穷小．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	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无穷小之比的极限不同，反映无穷小趋向于零的快慢不同</a:t>
            </a:r>
            <a:r>
              <a:rPr kumimoji="1" lang="en-US" altLang="zh-CN" smtClean="0">
                <a:solidFill>
                  <a:srgbClr val="FF0000"/>
                </a:solidFill>
              </a:rPr>
              <a:t>.</a:t>
            </a:r>
            <a:endParaRPr kumimoji="1"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			x</a:t>
            </a:r>
            <a:r>
              <a:rPr lang="en-US" altLang="zh-CN" baseline="30000" smtClean="0"/>
              <a:t>2 </a:t>
            </a:r>
            <a:r>
              <a:rPr lang="zh-CN" altLang="en-US" smtClean="0"/>
              <a:t>趋向于零的速度比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快些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</a:t>
            </a:r>
            <a:r>
              <a:rPr lang="en-US" altLang="zh-CN" i="1" smtClean="0"/>
              <a:t>x </a:t>
            </a:r>
            <a:r>
              <a:rPr lang="zh-CN" altLang="en-US" smtClean="0"/>
              <a:t>趋向于零的速度比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慢些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smtClean="0"/>
              <a:t>sin </a:t>
            </a:r>
            <a:r>
              <a:rPr lang="en-US" altLang="zh-CN" i="1" smtClean="0"/>
              <a:t>x </a:t>
            </a:r>
            <a:r>
              <a:rPr lang="zh-CN" altLang="en-US" smtClean="0"/>
              <a:t>趋向于零的速度大致相同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		</a:t>
            </a:r>
            <a:r>
              <a:rPr lang="en-US" altLang="zh-CN" smtClean="0"/>
              <a:t>		         </a:t>
            </a:r>
            <a:r>
              <a:rPr lang="zh-CN" altLang="en-US" smtClean="0"/>
              <a:t>不能作比较</a:t>
            </a:r>
            <a:endParaRPr lang="en-US" altLang="zh-CN" smtClean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577975" y="360363"/>
          <a:ext cx="862013" cy="355600"/>
        </p:xfrm>
        <a:graphic>
          <a:graphicData uri="http://schemas.openxmlformats.org/presentationml/2006/ole">
            <p:oleObj spid="_x0000_s2050" name="Equation" r:id="rId3" imgW="431640" imgH="1774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921250" y="147638"/>
          <a:ext cx="1090613" cy="812800"/>
        </p:xfrm>
        <a:graphic>
          <a:graphicData uri="http://schemas.openxmlformats.org/presentationml/2006/ole">
            <p:oleObj spid="_x0000_s2051" name="Equation" r:id="rId4" imgW="54576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12775" y="1876425"/>
          <a:ext cx="1470025" cy="838200"/>
        </p:xfrm>
        <a:graphic>
          <a:graphicData uri="http://schemas.openxmlformats.org/presentationml/2006/ole">
            <p:oleObj spid="_x0000_s2052" name="Equation" r:id="rId5" imgW="736560" imgH="4190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12775" y="3656013"/>
          <a:ext cx="1724025" cy="812800"/>
        </p:xfrm>
        <a:graphic>
          <a:graphicData uri="http://schemas.openxmlformats.org/presentationml/2006/ole">
            <p:oleObj spid="_x0000_s2053" name="Equation" r:id="rId6" imgW="863280" imgH="40608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12775" y="4637088"/>
          <a:ext cx="3041650" cy="1143000"/>
        </p:xfrm>
        <a:graphic>
          <a:graphicData uri="http://schemas.openxmlformats.org/presentationml/2006/ole">
            <p:oleObj spid="_x0000_s2054" name="Equation" r:id="rId7" imgW="1523880" imgH="57132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12888" y="2071688"/>
            <a:ext cx="5762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1809750" y="3832225"/>
            <a:ext cx="5762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2227263" y="4972050"/>
            <a:ext cx="1511300" cy="825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12775" y="2781300"/>
          <a:ext cx="1546225" cy="812800"/>
        </p:xfrm>
        <a:graphic>
          <a:graphicData uri="http://schemas.openxmlformats.org/presentationml/2006/ole">
            <p:oleObj spid="_x0000_s2055" name="Equation" r:id="rId8" imgW="774360" imgH="406080" progId="Equation.DSMT4">
              <p:embed/>
            </p:oleObj>
          </a:graphicData>
        </a:graphic>
      </p:graphicFrame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566863" y="2946400"/>
            <a:ext cx="5762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808413" y="5135563"/>
            <a:ext cx="204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极限不存在，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2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无穷小比较的概念</a:t>
            </a:r>
            <a:endParaRPr lang="en-US" altLang="zh-CN" smtClean="0">
              <a:effectLst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96728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是同一个变化过程中的无穷小，且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0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smtClean="0"/>
              <a:t>                 </a:t>
            </a:r>
            <a:r>
              <a:rPr lang="zh-CN" altLang="en-US" smtClean="0"/>
              <a:t>，则称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是比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高阶</a:t>
            </a:r>
            <a:r>
              <a:rPr lang="zh-CN" altLang="en-US" smtClean="0"/>
              <a:t>的无穷小，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</a:t>
            </a:r>
            <a:r>
              <a:rPr lang="en-US" altLang="zh-CN" smtClean="0"/>
              <a:t>                  </a:t>
            </a:r>
            <a:r>
              <a:rPr lang="zh-CN" altLang="en-US" smtClean="0"/>
              <a:t>，则称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是比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低阶</a:t>
            </a:r>
            <a:r>
              <a:rPr lang="zh-CN" altLang="en-US" smtClean="0"/>
              <a:t>的无穷小．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       </a:t>
            </a:r>
            <a:r>
              <a:rPr lang="en-US" altLang="zh-CN" smtClean="0"/>
              <a:t>                  </a:t>
            </a:r>
            <a:r>
              <a:rPr lang="zh-CN" altLang="en-US" smtClean="0"/>
              <a:t>，则称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同阶</a:t>
            </a:r>
            <a:r>
              <a:rPr lang="zh-CN" altLang="en-US" smtClean="0"/>
              <a:t>的无穷小；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特别地，若 </a:t>
            </a:r>
            <a:r>
              <a:rPr lang="en-US" altLang="zh-CN" i="1" smtClean="0"/>
              <a:t>C</a:t>
            </a:r>
            <a:r>
              <a:rPr lang="en-US" altLang="zh-CN" smtClean="0"/>
              <a:t> = 1</a:t>
            </a:r>
            <a:r>
              <a:rPr lang="zh-CN" altLang="en-US" smtClean="0"/>
              <a:t>，则称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等价</a:t>
            </a:r>
            <a:r>
              <a:rPr lang="zh-CN" altLang="en-US" smtClean="0"/>
              <a:t>的无穷小，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</a:t>
            </a:r>
            <a:r>
              <a:rPr lang="en-US" altLang="zh-CN" smtClean="0"/>
              <a:t>                          </a:t>
            </a:r>
            <a:r>
              <a:rPr lang="zh-CN" altLang="en-US" smtClean="0"/>
              <a:t>，则称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i="1" smtClean="0">
                <a:latin typeface="Symbol" pitchFamily="18" charset="2"/>
              </a:rPr>
              <a:t>a </a:t>
            </a:r>
            <a:r>
              <a:rPr lang="zh-CN" altLang="en-US" smtClean="0"/>
              <a:t>的 </a:t>
            </a:r>
            <a:r>
              <a:rPr lang="en-US" altLang="zh-CN" i="1" smtClean="0">
                <a:solidFill>
                  <a:srgbClr val="FF0000"/>
                </a:solidFill>
              </a:rPr>
              <a:t>k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阶</a:t>
            </a:r>
            <a:r>
              <a:rPr lang="zh-CN" altLang="en-US" smtClean="0"/>
              <a:t>无穷小，其中 </a:t>
            </a:r>
            <a:r>
              <a:rPr lang="en-US" altLang="zh-CN" i="1" smtClean="0"/>
              <a:t>k</a:t>
            </a:r>
            <a:r>
              <a:rPr lang="en-US" altLang="zh-CN" smtClean="0"/>
              <a:t> &gt; 0.</a:t>
            </a:r>
            <a:endParaRPr lang="zh-CN" altLang="en-US" smtClean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004888" y="2252663"/>
          <a:ext cx="1292225" cy="812800"/>
        </p:xfrm>
        <a:graphic>
          <a:graphicData uri="http://schemas.openxmlformats.org/presentationml/2006/ole">
            <p:oleObj spid="_x0000_s3074" name="Equation" r:id="rId3" imgW="64764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04888" y="3136900"/>
          <a:ext cx="1368425" cy="812800"/>
        </p:xfrm>
        <a:graphic>
          <a:graphicData uri="http://schemas.openxmlformats.org/presentationml/2006/ole">
            <p:oleObj spid="_x0000_s3075" name="Equation" r:id="rId4" imgW="685800" imgH="406080" progId="Equation.DSMT4">
              <p:embed/>
            </p:oleObj>
          </a:graphicData>
        </a:graphic>
      </p:graphicFrame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580188" y="2403475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记作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04888" y="4000500"/>
          <a:ext cx="1824037" cy="812800"/>
        </p:xfrm>
        <a:graphic>
          <a:graphicData uri="http://schemas.openxmlformats.org/presentationml/2006/ole">
            <p:oleObj spid="_x0000_s3076" name="Equation" r:id="rId5" imgW="914400" imgH="406080" progId="Equation.DSMT4">
              <p:embed/>
            </p:oleObj>
          </a:graphicData>
        </a:graphic>
      </p:graphicFrame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205663" y="5043488"/>
            <a:ext cx="192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记作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04888" y="5753100"/>
          <a:ext cx="1951037" cy="812800"/>
        </p:xfrm>
        <a:graphic>
          <a:graphicData uri="http://schemas.openxmlformats.org/presentationml/2006/ole">
            <p:oleObj spid="_x0000_s3077" name="Equation" r:id="rId6" imgW="9777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/>
      <p:bldP spid="614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3498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当            时，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sin </a:t>
            </a:r>
            <a:r>
              <a:rPr lang="en-US" altLang="zh-CN" i="1" smtClean="0"/>
              <a:t>x</a:t>
            </a:r>
            <a:r>
              <a:rPr lang="zh-CN" altLang="en-US" smtClean="0"/>
              <a:t>，              都是无穷小．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	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无穷小之比的极限不同，反映无穷小趋向于零的速度不同</a:t>
            </a:r>
            <a:r>
              <a:rPr kumimoji="1" lang="en-US" altLang="zh-CN" smtClean="0">
                <a:solidFill>
                  <a:srgbClr val="FF0000"/>
                </a:solidFill>
              </a:rPr>
              <a:t>.</a:t>
            </a:r>
            <a:endParaRPr kumimoji="1"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			x</a:t>
            </a:r>
            <a:r>
              <a:rPr lang="en-US" altLang="zh-CN" baseline="30000" smtClean="0"/>
              <a:t>2 </a:t>
            </a:r>
            <a:r>
              <a:rPr lang="zh-CN" altLang="en-US" smtClean="0"/>
              <a:t>趋向于零的速度比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快些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</a:t>
            </a:r>
            <a:r>
              <a:rPr lang="en-US" altLang="zh-CN" i="1" smtClean="0"/>
              <a:t>x </a:t>
            </a:r>
            <a:r>
              <a:rPr lang="zh-CN" altLang="en-US" smtClean="0"/>
              <a:t>趋向于零的速度比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慢些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smtClean="0"/>
              <a:t>sin </a:t>
            </a:r>
            <a:r>
              <a:rPr lang="en-US" altLang="zh-CN" i="1" smtClean="0"/>
              <a:t>x </a:t>
            </a:r>
            <a:r>
              <a:rPr lang="zh-CN" altLang="en-US" smtClean="0"/>
              <a:t>趋向于零的速度大致相同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				        不能作比较</a:t>
            </a:r>
            <a:endParaRPr lang="en-US" altLang="zh-CN" smtClean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577975" y="360363"/>
          <a:ext cx="862013" cy="355600"/>
        </p:xfrm>
        <a:graphic>
          <a:graphicData uri="http://schemas.openxmlformats.org/presentationml/2006/ole">
            <p:oleObj spid="_x0000_s4098" name="Equation" r:id="rId3" imgW="431640" imgH="1774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921250" y="147638"/>
          <a:ext cx="1090613" cy="812800"/>
        </p:xfrm>
        <a:graphic>
          <a:graphicData uri="http://schemas.openxmlformats.org/presentationml/2006/ole">
            <p:oleObj spid="_x0000_s4099" name="Equation" r:id="rId4" imgW="54576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12775" y="1876425"/>
          <a:ext cx="1470025" cy="838200"/>
        </p:xfrm>
        <a:graphic>
          <a:graphicData uri="http://schemas.openxmlformats.org/presentationml/2006/ole">
            <p:oleObj spid="_x0000_s4100" name="Equation" r:id="rId5" imgW="736560" imgH="4190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12775" y="3656013"/>
          <a:ext cx="1724025" cy="812800"/>
        </p:xfrm>
        <a:graphic>
          <a:graphicData uri="http://schemas.openxmlformats.org/presentationml/2006/ole">
            <p:oleObj spid="_x0000_s4101" name="Equation" r:id="rId6" imgW="863280" imgH="40608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12775" y="4637088"/>
          <a:ext cx="3041650" cy="1143000"/>
        </p:xfrm>
        <a:graphic>
          <a:graphicData uri="http://schemas.openxmlformats.org/presentationml/2006/ole">
            <p:oleObj spid="_x0000_s4102" name="Equation" r:id="rId7" imgW="1523880" imgH="57132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12775" y="2781300"/>
          <a:ext cx="1546225" cy="812800"/>
        </p:xfrm>
        <a:graphic>
          <a:graphicData uri="http://schemas.openxmlformats.org/presentationml/2006/ole">
            <p:oleObj spid="_x0000_s4103" name="Equation" r:id="rId8" imgW="774360" imgH="406080" progId="Equation.DSMT4">
              <p:embed/>
            </p:oleObj>
          </a:graphicData>
        </a:graphic>
      </p:graphicFrame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4114800" y="2092325"/>
            <a:ext cx="127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186238" y="3844925"/>
            <a:ext cx="124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~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7" name="Rectangle 16"/>
          <p:cNvSpPr>
            <a:spLocks noChangeArrowheads="1"/>
          </p:cNvSpPr>
          <p:nvPr/>
        </p:nvSpPr>
        <p:spPr bwMode="auto">
          <a:xfrm>
            <a:off x="3779838" y="514985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极限不存在，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/>
      <p:bldP spid="829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证明当            时，</a:t>
            </a:r>
            <a:r>
              <a:rPr lang="en-US" altLang="zh-CN" smtClean="0"/>
              <a:t>tan</a:t>
            </a:r>
            <a:r>
              <a:rPr lang="en-US" altLang="zh-CN" i="1" smtClean="0"/>
              <a:t>x</a:t>
            </a:r>
            <a:r>
              <a:rPr lang="en-US" altLang="zh-CN" smtClean="0"/>
              <a:t> − sin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 </a:t>
            </a:r>
            <a:r>
              <a:rPr lang="en-US" altLang="zh-CN" smtClean="0"/>
              <a:t>3 </a:t>
            </a:r>
            <a:r>
              <a:rPr lang="zh-CN" altLang="en-US" smtClean="0"/>
              <a:t>阶无穷小．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附注：</a:t>
            </a:r>
            <a:r>
              <a:rPr lang="zh-CN" altLang="en-US" smtClean="0"/>
              <a:t>利用课本</a:t>
            </a:r>
            <a:r>
              <a:rPr lang="en-US" altLang="zh-CN" smtClean="0"/>
              <a:t>P.48</a:t>
            </a:r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的结论．</a:t>
            </a:r>
            <a:endParaRPr lang="en-US" altLang="zh-CN" smtClean="0"/>
          </a:p>
        </p:txBody>
      </p:sp>
      <p:sp>
        <p:nvSpPr>
          <p:cNvPr id="5126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211388" y="1589088"/>
          <a:ext cx="863600" cy="355600"/>
        </p:xfrm>
        <a:graphic>
          <a:graphicData uri="http://schemas.openxmlformats.org/presentationml/2006/ole">
            <p:oleObj spid="_x0000_s5122" name="Equation" r:id="rId3" imgW="431640" imgH="1774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81552" y="2281238"/>
          <a:ext cx="6553200" cy="1625600"/>
        </p:xfrm>
        <a:graphic>
          <a:graphicData uri="http://schemas.openxmlformats.org/presentationml/2006/ole">
            <p:oleObj spid="_x0000_s5123" name="Equation" r:id="rId4" imgW="3276360" imgH="812520" progId="Equation.DSMT4">
              <p:embed/>
            </p:oleObj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 flipH="1">
            <a:off x="1474788" y="3181350"/>
            <a:ext cx="2736850" cy="719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4211638" y="3173413"/>
            <a:ext cx="3240087" cy="719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 flipH="1">
            <a:off x="7437438" y="3173413"/>
            <a:ext cx="574675" cy="719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781550" y="4181475"/>
            <a:ext cx="4219575" cy="2533650"/>
            <a:chOff x="2880" y="2502"/>
            <a:chExt cx="2658" cy="1596"/>
          </a:xfrm>
        </p:grpSpPr>
        <p:pic>
          <p:nvPicPr>
            <p:cNvPr id="6161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0" y="2502"/>
              <a:ext cx="2592" cy="1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5012" y="3534"/>
            <a:ext cx="526" cy="168"/>
          </p:xfrm>
          <a:graphic>
            <a:graphicData uri="http://schemas.openxmlformats.org/presentationml/2006/ole">
              <p:oleObj spid="_x0000_s6153" name="Equation" r:id="rId4" imgW="558720" imgH="177480" progId="Equation.DSMT4">
                <p:embed/>
              </p:oleObj>
            </a:graphicData>
          </a:graphic>
        </p:graphicFrame>
        <p:graphicFrame>
          <p:nvGraphicFramePr>
            <p:cNvPr id="6" name="Object 13"/>
            <p:cNvGraphicFramePr>
              <a:graphicFrameLocks noChangeAspect="1"/>
            </p:cNvGraphicFramePr>
            <p:nvPr/>
          </p:nvGraphicFramePr>
          <p:xfrm>
            <a:off x="4921" y="2502"/>
            <a:ext cx="299" cy="384"/>
          </p:xfrm>
          <a:graphic>
            <a:graphicData uri="http://schemas.openxmlformats.org/presentationml/2006/ole">
              <p:oleObj spid="_x0000_s6154" name="Equation" r:id="rId5" imgW="317160" imgH="406080" progId="Equation.DSMT4">
                <p:embed/>
              </p:oleObj>
            </a:graphicData>
          </a:graphic>
        </p:graphicFrame>
      </p:grpSp>
      <p:sp>
        <p:nvSpPr>
          <p:cNvPr id="6156" name="Rectangle 1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常用的等价无穷小</a:t>
            </a:r>
            <a:endParaRPr lang="en-US" altLang="zh-CN" sz="2400" smtClean="0">
              <a:solidFill>
                <a:srgbClr val="0000FF"/>
              </a:solidFill>
              <a:effectLst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187950"/>
          </a:xfrm>
          <a:noFill/>
        </p:spPr>
        <p:txBody>
          <a:bodyPr/>
          <a:lstStyle/>
          <a:p>
            <a:r>
              <a:rPr lang="en-US" altLang="zh-CN" i="1" smtClean="0">
                <a:solidFill>
                  <a:schemeClr val="bg1"/>
                </a:solidFill>
              </a:rPr>
              <a:t> 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P.48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、例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及</a:t>
            </a:r>
            <a:r>
              <a:rPr lang="en-US" altLang="zh-CN" smtClean="0">
                <a:solidFill>
                  <a:srgbClr val="0000FF"/>
                </a:solidFill>
              </a:rPr>
              <a:t>P.55</a:t>
            </a:r>
            <a:r>
              <a:rPr lang="zh-CN" altLang="en-US" smtClean="0">
                <a:solidFill>
                  <a:srgbClr val="0000FF"/>
                </a:solidFill>
              </a:rPr>
              <a:t>第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题）</a:t>
            </a:r>
            <a:endParaRPr lang="en-US" altLang="zh-CN" i="1" smtClean="0"/>
          </a:p>
          <a:p>
            <a:r>
              <a:rPr lang="zh-CN" altLang="en-US" smtClean="0"/>
              <a:t>                                </a:t>
            </a:r>
            <a:r>
              <a:rPr lang="en-US" altLang="zh-CN" smtClean="0"/>
              <a:t>			 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P.64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、例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en-US" altLang="zh-CN" smtClean="0"/>
              <a:t>         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P.48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en-US" altLang="zh-CN" smtClean="0">
                <a:solidFill>
                  <a:srgbClr val="0000FF"/>
                </a:solidFill>
              </a:rPr>
              <a:t>P.55</a:t>
            </a:r>
            <a:r>
              <a:rPr lang="zh-CN" altLang="en-US" smtClean="0">
                <a:solidFill>
                  <a:srgbClr val="0000FF"/>
                </a:solidFill>
              </a:rPr>
              <a:t>第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题）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en-US" altLang="zh-CN" i="1" smtClean="0"/>
              <a:t> 				</a:t>
            </a:r>
            <a:r>
              <a:rPr lang="en-US" altLang="zh-CN" smtClean="0">
                <a:solidFill>
                  <a:srgbClr val="0000FF"/>
                </a:solidFill>
              </a:rPr>
              <a:t>	 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 P.65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 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意义：</a:t>
            </a:r>
            <a:r>
              <a:rPr lang="zh-CN" altLang="en-US" smtClean="0">
                <a:solidFill>
                  <a:srgbClr val="FF0000"/>
                </a:solidFill>
              </a:rPr>
              <a:t>利</a:t>
            </a:r>
            <a:r>
              <a:rPr kumimoji="1" lang="zh-CN" altLang="en-US" smtClean="0">
                <a:solidFill>
                  <a:srgbClr val="FF0000"/>
                </a:solidFill>
              </a:rPr>
              <a:t>用等价无穷小可给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solidFill>
                  <a:srgbClr val="FF0000"/>
                </a:solidFill>
              </a:rPr>
              <a:t>		  出函数的近似表达式．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852488" y="1597025"/>
          <a:ext cx="4868862" cy="355600"/>
        </p:xfrm>
        <a:graphic>
          <a:graphicData uri="http://schemas.openxmlformats.org/presentationml/2006/ole">
            <p:oleObj spid="_x0000_s6146" name="Equation" r:id="rId6" imgW="2438280" imgH="1774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387725" y="2997200"/>
          <a:ext cx="1293813" cy="406400"/>
        </p:xfrm>
        <a:graphic>
          <a:graphicData uri="http://schemas.openxmlformats.org/presentationml/2006/ole">
            <p:oleObj spid="_x0000_s6147" name="Equation" r:id="rId7" imgW="647640" imgH="2030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52488" y="3573463"/>
          <a:ext cx="3295650" cy="812800"/>
        </p:xfrm>
        <a:graphic>
          <a:graphicData uri="http://schemas.openxmlformats.org/presentationml/2006/ole">
            <p:oleObj spid="_x0000_s6148" name="Equation" r:id="rId8" imgW="1650960" imgH="40608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52488" y="2205038"/>
          <a:ext cx="2357437" cy="812800"/>
        </p:xfrm>
        <a:graphic>
          <a:graphicData uri="http://schemas.openxmlformats.org/presentationml/2006/ole">
            <p:oleObj spid="_x0000_s6149" name="Equation" r:id="rId9" imgW="1180800" imgH="406080" progId="Equation.DSMT4">
              <p:embed/>
            </p:oleObj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1117600" y="2997200"/>
          <a:ext cx="1725613" cy="406400"/>
        </p:xfrm>
        <a:graphic>
          <a:graphicData uri="http://schemas.openxmlformats.org/presentationml/2006/ole">
            <p:oleObj spid="_x0000_s6150" name="Equation" r:id="rId10" imgW="863280" imgH="203040" progId="Equation.DSMT4">
              <p:embed/>
            </p:oleObj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852488" y="4581525"/>
          <a:ext cx="4451350" cy="457200"/>
        </p:xfrm>
        <a:graphic>
          <a:graphicData uri="http://schemas.openxmlformats.org/presentationml/2006/ole">
            <p:oleObj spid="_x0000_s6151" name="Equation" r:id="rId11" imgW="223488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65488" y="2379663"/>
          <a:ext cx="2890837" cy="457200"/>
        </p:xfrm>
        <a:graphic>
          <a:graphicData uri="http://schemas.openxmlformats.org/presentationml/2006/ole">
            <p:oleObj spid="_x0000_s6152" name="Equation" r:id="rId12" imgW="1447560" imgH="2286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1547813" y="1608138"/>
            <a:ext cx="936625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2484438" y="1608138"/>
            <a:ext cx="12954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00475" y="1608138"/>
            <a:ext cx="1419225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等价无穷小的充分必要条件</a:t>
            </a:r>
            <a:endParaRPr lang="en-US" altLang="zh-CN" smtClean="0">
              <a:effectLst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P.54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>
                <a:latin typeface="Symbol" pitchFamily="18" charset="2"/>
              </a:rPr>
              <a:t>a </a:t>
            </a:r>
            <a:r>
              <a:rPr lang="zh-CN" altLang="en-US" smtClean="0"/>
              <a:t>是等价无穷小的</a:t>
            </a:r>
            <a:r>
              <a:rPr lang="zh-CN" altLang="en-US" smtClean="0">
                <a:solidFill>
                  <a:srgbClr val="FF0000"/>
                </a:solidFill>
              </a:rPr>
              <a:t>充分必要条件</a:t>
            </a:r>
            <a:r>
              <a:rPr lang="zh-CN" altLang="en-US" smtClean="0"/>
              <a:t>是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+ o(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．</a:t>
            </a:r>
            <a:r>
              <a:rPr lang="en-US" altLang="zh-CN" smtClean="0"/>
              <a:t> </a:t>
            </a:r>
          </a:p>
          <a:p>
            <a:pPr>
              <a:buFont typeface="Wingdings 3" pitchFamily="18" charset="2"/>
              <a:buNone/>
            </a:pPr>
            <a:endParaRPr lang="en-US" altLang="zh-CN" i="1" smtClean="0">
              <a:latin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i="1" smtClean="0">
              <a:latin typeface="Symbol" pitchFamily="18" charset="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642938" y="3568700"/>
          <a:ext cx="2482850" cy="812800"/>
        </p:xfrm>
        <a:graphic>
          <a:graphicData uri="http://schemas.openxmlformats.org/presentationml/2006/ole">
            <p:oleObj spid="_x0000_s7170" name="Equation" r:id="rId3" imgW="124452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42938" y="4703763"/>
          <a:ext cx="5876925" cy="812800"/>
        </p:xfrm>
        <a:graphic>
          <a:graphicData uri="http://schemas.openxmlformats.org/presentationml/2006/ole">
            <p:oleObj spid="_x0000_s7171" name="Equation" r:id="rId4" imgW="2946240" imgH="406080" progId="Equation.DSMT4">
              <p:embed/>
            </p:oleObj>
          </a:graphicData>
        </a:graphic>
      </p:graphicFrame>
      <p:sp>
        <p:nvSpPr>
          <p:cNvPr id="77835" name="Freeform 11"/>
          <p:cNvSpPr>
            <a:spLocks/>
          </p:cNvSpPr>
          <p:nvPr/>
        </p:nvSpPr>
        <p:spPr bwMode="auto">
          <a:xfrm>
            <a:off x="3348038" y="3789363"/>
            <a:ext cx="3960812" cy="1223962"/>
          </a:xfrm>
          <a:custGeom>
            <a:avLst/>
            <a:gdLst>
              <a:gd name="T0" fmla="*/ 0 w 2116"/>
              <a:gd name="T1" fmla="*/ 2147483647 h 900"/>
              <a:gd name="T2" fmla="*/ 2147483647 w 2116"/>
              <a:gd name="T3" fmla="*/ 2147483647 h 900"/>
              <a:gd name="T4" fmla="*/ 2147483647 w 2116"/>
              <a:gd name="T5" fmla="*/ 2147483647 h 900"/>
              <a:gd name="T6" fmla="*/ 0 60000 65536"/>
              <a:gd name="T7" fmla="*/ 0 60000 65536"/>
              <a:gd name="T8" fmla="*/ 0 60000 65536"/>
              <a:gd name="T9" fmla="*/ 0 w 2116"/>
              <a:gd name="T10" fmla="*/ 0 h 900"/>
              <a:gd name="T11" fmla="*/ 2116 w 2116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6" h="900">
                <a:moveTo>
                  <a:pt x="0" y="129"/>
                </a:moveTo>
                <a:cubicBezTo>
                  <a:pt x="756" y="64"/>
                  <a:pt x="1512" y="0"/>
                  <a:pt x="1814" y="129"/>
                </a:cubicBezTo>
                <a:cubicBezTo>
                  <a:pt x="2116" y="258"/>
                  <a:pt x="1965" y="579"/>
                  <a:pt x="1814" y="900"/>
                </a:cubicBezTo>
              </a:path>
            </a:pathLst>
          </a:custGeom>
          <a:noFill/>
          <a:ln w="76200">
            <a:solidFill>
              <a:srgbClr val="0000FF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 flipH="1">
            <a:off x="1476375" y="3429000"/>
            <a:ext cx="1655763" cy="1081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 flipH="1">
            <a:off x="2300288" y="4692650"/>
            <a:ext cx="2087562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 flipH="1">
            <a:off x="4381500" y="4692650"/>
            <a:ext cx="2206625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1835150" y="3573463"/>
            <a:ext cx="1368425" cy="7921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4772025" y="4724400"/>
            <a:ext cx="1744663" cy="7921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5" grpId="0" animBg="1"/>
      <p:bldP spid="77836" grpId="0" animBg="1"/>
      <p:bldP spid="77837" grpId="0" animBg="1"/>
      <p:bldP spid="77838" grpId="0" animBg="1"/>
      <p:bldP spid="77840" grpId="0" animBg="1"/>
      <p:bldP spid="778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等价无穷小代换定理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P.54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定理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en-US" altLang="zh-CN" sz="24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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</a:t>
            </a:r>
            <a:r>
              <a:rPr lang="en-US" altLang="zh-CN" smtClean="0"/>
              <a:t> </a:t>
            </a:r>
            <a:r>
              <a:rPr lang="zh-CN" altLang="en-US" smtClean="0"/>
              <a:t>是同一个变化过程中的无穷小，且 </a:t>
            </a:r>
          </a:p>
          <a:p>
            <a:pPr>
              <a:buFont typeface="Wingdings 3" pitchFamily="18" charset="2"/>
              <a:buNone/>
            </a:pPr>
            <a:endParaRPr lang="en-US" altLang="zh-CN" i="1" smtClean="0">
              <a:latin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 </a:t>
            </a:r>
            <a:r>
              <a:rPr lang="en-US" altLang="zh-CN" smtClean="0"/>
              <a:t>~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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zh-CN" altLang="en-US" smtClean="0"/>
              <a:t> </a:t>
            </a:r>
            <a:r>
              <a:rPr lang="en-US" altLang="zh-CN" smtClean="0"/>
              <a:t>~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</a:t>
            </a:r>
            <a:r>
              <a:rPr lang="en-US" altLang="zh-CN" smtClean="0"/>
              <a:t> </a:t>
            </a:r>
            <a:r>
              <a:rPr lang="zh-CN" altLang="en-US" smtClean="0"/>
              <a:t>，            存在，则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应用：</a:t>
            </a:r>
            <a:r>
              <a:rPr lang="zh-CN" altLang="en-US" smtClean="0">
                <a:solidFill>
                  <a:srgbClr val="FF0000"/>
                </a:solidFill>
              </a:rPr>
              <a:t>等价无穷小代换法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P.55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2843213" y="2252663"/>
          <a:ext cx="912812" cy="812800"/>
        </p:xfrm>
        <a:graphic>
          <a:graphicData uri="http://schemas.openxmlformats.org/presentationml/2006/ole">
            <p:oleObj spid="_x0000_s8194" name="Equation" r:id="rId4" imgW="45720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965700" y="2252663"/>
          <a:ext cx="2054225" cy="812800"/>
        </p:xfrm>
        <a:graphic>
          <a:graphicData uri="http://schemas.openxmlformats.org/presentationml/2006/ole">
            <p:oleObj spid="_x0000_s8195" name="Equation" r:id="rId5" imgW="102852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539875" y="3594100"/>
          <a:ext cx="7305675" cy="914400"/>
        </p:xfrm>
        <a:graphic>
          <a:graphicData uri="http://schemas.openxmlformats.org/presentationml/2006/ole">
            <p:oleObj spid="_x0000_s8196" name="Equation" r:id="rId6" imgW="3657600" imgH="4572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31938" y="3792538"/>
            <a:ext cx="5048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587625" y="3792538"/>
            <a:ext cx="5048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540250" y="3575050"/>
            <a:ext cx="3055938" cy="933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 flipH="1">
            <a:off x="7596188" y="3575050"/>
            <a:ext cx="1296987" cy="933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786313" y="3646488"/>
            <a:ext cx="877887" cy="7921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694488" y="3643313"/>
            <a:ext cx="877887" cy="7921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5" grpId="0" animBg="1"/>
      <p:bldP spid="4" grpId="0" animBg="1"/>
      <p:bldP spid="6" grpId="0" animBg="1"/>
      <p:bldP spid="7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3929</TotalTime>
  <Words>520</Words>
  <Application>Microsoft Office PowerPoint</Application>
  <PresentationFormat>全屏显示(4:3)</PresentationFormat>
  <Paragraphs>146</Paragraphs>
  <Slides>16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MathType 5.0 Equation</vt:lpstr>
      <vt:lpstr>MathType 6.0 Equation</vt:lpstr>
      <vt:lpstr>第一章    函数与极限</vt:lpstr>
      <vt:lpstr>引言</vt:lpstr>
      <vt:lpstr>幻灯片 3</vt:lpstr>
      <vt:lpstr>无穷小比较的概念</vt:lpstr>
      <vt:lpstr>幻灯片 5</vt:lpstr>
      <vt:lpstr>例子</vt:lpstr>
      <vt:lpstr>常用的等价无穷小</vt:lpstr>
      <vt:lpstr>等价无穷小的充分必要条件</vt:lpstr>
      <vt:lpstr>等价无穷小代换定理（P.54定理2）</vt:lpstr>
      <vt:lpstr>例子</vt:lpstr>
      <vt:lpstr>例子</vt:lpstr>
      <vt:lpstr>例子</vt:lpstr>
      <vt:lpstr>例子</vt:lpstr>
      <vt:lpstr>例子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291</cp:revision>
  <dcterms:created xsi:type="dcterms:W3CDTF">2010-09-04T05:21:04Z</dcterms:created>
  <dcterms:modified xsi:type="dcterms:W3CDTF">2021-10-10T07:32:41Z</dcterms:modified>
</cp:coreProperties>
</file>