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405" r:id="rId2"/>
    <p:sldId id="373" r:id="rId3"/>
    <p:sldId id="382" r:id="rId4"/>
    <p:sldId id="388" r:id="rId5"/>
    <p:sldId id="390" r:id="rId6"/>
    <p:sldId id="401" r:id="rId7"/>
    <p:sldId id="387" r:id="rId8"/>
    <p:sldId id="391" r:id="rId9"/>
    <p:sldId id="362" r:id="rId10"/>
    <p:sldId id="383" r:id="rId11"/>
    <p:sldId id="392" r:id="rId12"/>
    <p:sldId id="403" r:id="rId13"/>
    <p:sldId id="384" r:id="rId14"/>
    <p:sldId id="406" r:id="rId15"/>
    <p:sldId id="407" r:id="rId16"/>
    <p:sldId id="385" r:id="rId17"/>
    <p:sldId id="396" r:id="rId18"/>
    <p:sldId id="397" r:id="rId19"/>
    <p:sldId id="408" r:id="rId20"/>
    <p:sldId id="399" r:id="rId21"/>
    <p:sldId id="400" r:id="rId22"/>
    <p:sldId id="395" r:id="rId23"/>
    <p:sldId id="398" r:id="rId24"/>
    <p:sldId id="404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楷体_GB231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楷体_GB231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楷体_GB231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楷体_GB231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楷体_GB231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楷体_GB231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楷体_GB231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楷体_GB231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楷体_GB231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CC66"/>
    <a:srgbClr val="0000FF"/>
    <a:srgbClr val="008000"/>
    <a:srgbClr val="FF0000"/>
    <a:srgbClr val="FFFF66"/>
    <a:srgbClr val="FFCC66"/>
    <a:srgbClr val="33CC33"/>
    <a:srgbClr val="66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794" autoAdjust="0"/>
  </p:normalViewPr>
  <p:slideViewPr>
    <p:cSldViewPr>
      <p:cViewPr varScale="1">
        <p:scale>
          <a:sx n="64" d="100"/>
          <a:sy n="64" d="100"/>
        </p:scale>
        <p:origin x="-1324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13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5AD7F908-072A-47AF-888C-CD100B755374}" type="datetimeFigureOut">
              <a:rPr lang="zh-CN" altLang="en-US"/>
              <a:pPr>
                <a:defRPr/>
              </a:pPr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9D95C715-0E64-40DB-8FC3-A8B737EA50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4219E8AB-C309-497B-88FF-7A00DBF9674D}" type="datetimeFigureOut">
              <a:rPr lang="zh-CN" altLang="en-US"/>
              <a:pPr>
                <a:defRPr/>
              </a:pPr>
              <a:t>2021/10/15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69F3B5B4-0E5C-41E5-B56D-630E2A2333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a typeface="楷体_GB2312"/>
              </a:rPr>
              <a:t>课本</a:t>
            </a:r>
            <a:r>
              <a:rPr lang="en-US" altLang="zh-CN" smtClean="0">
                <a:ea typeface="楷体_GB2312"/>
              </a:rPr>
              <a:t>P.65</a:t>
            </a:r>
            <a:r>
              <a:rPr lang="zh-CN" altLang="en-US" smtClean="0">
                <a:ea typeface="楷体_GB2312"/>
              </a:rPr>
              <a:t>例</a:t>
            </a:r>
            <a:r>
              <a:rPr lang="en-US" altLang="zh-CN" smtClean="0">
                <a:ea typeface="楷体_GB2312"/>
              </a:rPr>
              <a:t>3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a typeface="楷体_GB2312"/>
              </a:rPr>
              <a:t>课本</a:t>
            </a:r>
            <a:r>
              <a:rPr lang="en-US" altLang="zh-CN" smtClean="0">
                <a:ea typeface="楷体_GB2312"/>
              </a:rPr>
              <a:t>P.44</a:t>
            </a:r>
            <a:r>
              <a:rPr lang="zh-CN" altLang="en-US" smtClean="0">
                <a:ea typeface="楷体_GB2312"/>
              </a:rPr>
              <a:t>例</a:t>
            </a:r>
            <a:r>
              <a:rPr lang="en-US" altLang="zh-CN" smtClean="0">
                <a:ea typeface="楷体_GB2312"/>
              </a:rPr>
              <a:t>4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a typeface="楷体_GB2312"/>
              </a:rPr>
              <a:t>课本</a:t>
            </a:r>
            <a:r>
              <a:rPr lang="en-US" altLang="zh-CN" smtClean="0">
                <a:ea typeface="楷体_GB2312"/>
              </a:rPr>
              <a:t>P.65</a:t>
            </a:r>
            <a:r>
              <a:rPr lang="zh-CN" altLang="en-US" smtClean="0">
                <a:ea typeface="楷体_GB2312"/>
              </a:rPr>
              <a:t>例</a:t>
            </a:r>
            <a:r>
              <a:rPr lang="en-US" altLang="zh-CN" smtClean="0">
                <a:ea typeface="楷体_GB2312"/>
              </a:rPr>
              <a:t>3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D7D7D8B-C912-426E-B56B-86BFE949E960}" type="datetimeFigureOut">
              <a:rPr lang="zh-CN" altLang="en-US"/>
              <a:pPr>
                <a:defRPr/>
              </a:pPr>
              <a:t>2021/10/15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C5C82C3-78CB-4736-9F5B-3103AD2D85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71781-8FC9-415F-A6FE-D3FFC033FB95}" type="datetimeFigureOut">
              <a:rPr lang="zh-CN" altLang="en-US"/>
              <a:pPr>
                <a:defRPr/>
              </a:pPr>
              <a:t>2021/10/15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39FBC-4536-4999-A91F-20EF890FFD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AE62978-9A58-47E5-B047-E53DA94284F8}" type="datetimeFigureOut">
              <a:rPr lang="zh-CN" altLang="en-US"/>
              <a:pPr>
                <a:defRPr/>
              </a:pPr>
              <a:t>2021/10/15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E913DDA-2250-4703-9BDA-57511748A1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ECD45-E27F-4DDF-BA18-5DABD6AD1D03}" type="datetimeFigureOut">
              <a:rPr lang="zh-CN" altLang="en-US"/>
              <a:pPr>
                <a:defRPr/>
              </a:pPr>
              <a:t>2021/10/15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DAFEE-1657-49E1-86E7-01E124A6F5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90F8A-3AC0-41E5-8FF5-51EE0AEB83A2}" type="datetimeFigureOut">
              <a:rPr lang="zh-CN" altLang="en-US"/>
              <a:pPr>
                <a:defRPr/>
              </a:pPr>
              <a:t>2021/10/15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F53D1-DCD8-427F-9FAA-BF34500355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E765B-B1CF-42CE-A887-FAE4E5710C54}" type="datetimeFigureOut">
              <a:rPr lang="zh-CN" altLang="en-US"/>
              <a:pPr>
                <a:defRPr/>
              </a:pPr>
              <a:t>2021/10/15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04466-6835-477E-AD18-745848CB7B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C97AB-FE18-4A39-AEF5-6C98EB5EA7BB}" type="datetimeFigureOut">
              <a:rPr lang="zh-CN" altLang="en-US"/>
              <a:pPr>
                <a:defRPr/>
              </a:pPr>
              <a:t>2021/10/15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C6398-4799-498A-BC11-E630F5555E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BD141-2878-409D-9B10-51A7E77899FD}" type="datetimeFigureOut">
              <a:rPr lang="zh-CN" altLang="en-US"/>
              <a:pPr>
                <a:defRPr/>
              </a:pPr>
              <a:t>2021/10/15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A93A0-B5E3-49F4-B78C-C455C55E42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0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048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52FD7A38-0B99-474A-8BE4-DFB4B5EC5CB6}" type="datetimeFigureOut">
              <a:rPr lang="zh-CN" altLang="en-US"/>
              <a:pPr>
                <a:defRPr/>
              </a:pPr>
              <a:t>2021/10/15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2C082D03-921D-4688-9CCA-EFF2C7850C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4" r:id="rId1"/>
    <p:sldLayoutId id="2147484248" r:id="rId2"/>
    <p:sldLayoutId id="2147484255" r:id="rId3"/>
    <p:sldLayoutId id="2147484249" r:id="rId4"/>
    <p:sldLayoutId id="2147484250" r:id="rId5"/>
    <p:sldLayoutId id="2147484251" r:id="rId6"/>
    <p:sldLayoutId id="2147484252" r:id="rId7"/>
    <p:sldLayoutId id="2147484253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2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audio" Target="../media/audio1.wav"/><Relationship Id="rId9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5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5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audio" Target="../media/audio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 bwMode="auto">
          <a:xfrm>
            <a:off x="685800" y="1752601"/>
            <a:ext cx="7772400" cy="1829761"/>
          </a:xfrm>
          <a:ln>
            <a:miter lim="800000"/>
            <a:headEnd/>
            <a:tailEnd/>
          </a:ln>
        </p:spPr>
        <p:txBody>
          <a:bodyPr anchor="b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latin typeface="+mj-lt"/>
                <a:ea typeface="楷体_GB2312"/>
                <a:cs typeface="+mj-cs"/>
              </a:rPr>
              <a:t>第一章</a:t>
            </a:r>
            <a:r>
              <a:rPr lang="zh-CN" altLang="en-US" sz="4800" dirty="0" smtClean="0">
                <a:ea typeface="楷体_GB2312"/>
              </a:rPr>
              <a:t>    </a:t>
            </a:r>
            <a:r>
              <a:rPr lang="zh-CN" altLang="en-US" sz="4800" dirty="0" smtClean="0">
                <a:latin typeface="+mj-lt"/>
                <a:ea typeface="楷体_GB2312"/>
                <a:cs typeface="+mj-cs"/>
              </a:rPr>
              <a:t>函数与极限</a:t>
            </a:r>
            <a:endParaRPr lang="zh-CN" altLang="en-US" sz="4800" dirty="0">
              <a:latin typeface="+mj-lt"/>
              <a:ea typeface="楷体_GB2312"/>
              <a:cs typeface="+mj-cs"/>
            </a:endParaRPr>
          </a:p>
        </p:txBody>
      </p:sp>
      <p:sp>
        <p:nvSpPr>
          <p:cNvPr id="23555" name="副标题 2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 eaLnBrk="1" hangingPunct="1"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  <a:ea typeface="楷体_GB2312"/>
              </a:rPr>
              <a:t>第八节    函数的连续性与间断点</a:t>
            </a:r>
            <a:endParaRPr lang="en-US" altLang="zh-CN" sz="3600" smtClean="0">
              <a:solidFill>
                <a:schemeClr val="tx2"/>
              </a:solidFill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左、右连续</a:t>
            </a:r>
            <a:endParaRPr lang="en-US" altLang="zh-CN" smtClean="0">
              <a:effectLst/>
              <a:ea typeface="楷体_GB2312"/>
            </a:endParaRPr>
          </a:p>
        </p:txBody>
      </p:sp>
      <p:sp>
        <p:nvSpPr>
          <p:cNvPr id="84995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473575"/>
          </a:xfrm>
        </p:spPr>
        <p:txBody>
          <a:bodyPr>
            <a:spAutoFit/>
          </a:bodyPr>
          <a:lstStyle/>
          <a:p>
            <a:r>
              <a:rPr lang="zh-CN" altLang="en-US" smtClean="0">
                <a:ea typeface="楷体_GB2312"/>
              </a:rPr>
              <a:t>函数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连续</a:t>
            </a:r>
            <a:r>
              <a:rPr lang="zh-CN" altLang="en-US" smtClean="0">
                <a:ea typeface="楷体_GB2312"/>
              </a:rPr>
              <a:t>：</a:t>
            </a:r>
          </a:p>
          <a:p>
            <a:endParaRPr lang="en-US" altLang="zh-CN" smtClean="0">
              <a:ea typeface="楷体_GB2312"/>
            </a:endParaRPr>
          </a:p>
          <a:p>
            <a:endParaRPr lang="en-US" altLang="zh-CN" smtClean="0">
              <a:ea typeface="楷体_GB2312"/>
            </a:endParaRPr>
          </a:p>
          <a:p>
            <a:r>
              <a:rPr lang="zh-CN" altLang="en-US" smtClean="0">
                <a:ea typeface="楷体_GB2312"/>
              </a:rPr>
              <a:t>函数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zh-CN" altLang="en-US" smtClean="0">
                <a:ea typeface="楷体_GB2312"/>
              </a:rPr>
              <a:t>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左连续</a:t>
            </a:r>
            <a:r>
              <a:rPr lang="zh-CN" altLang="en-US" smtClean="0">
                <a:ea typeface="楷体_GB2312"/>
              </a:rPr>
              <a:t>：</a:t>
            </a:r>
          </a:p>
          <a:p>
            <a:endParaRPr lang="en-US" altLang="zh-CN" smtClean="0">
              <a:ea typeface="楷体_GB2312"/>
            </a:endParaRPr>
          </a:p>
          <a:p>
            <a:endParaRPr lang="en-US" altLang="zh-CN" smtClean="0">
              <a:ea typeface="楷体_GB2312"/>
            </a:endParaRPr>
          </a:p>
          <a:p>
            <a:r>
              <a:rPr lang="zh-CN" altLang="en-US" smtClean="0">
                <a:ea typeface="楷体_GB2312"/>
              </a:rPr>
              <a:t>函数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zh-CN" altLang="en-US" smtClean="0">
                <a:ea typeface="楷体_GB2312"/>
              </a:rPr>
              <a:t>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右连续</a:t>
            </a:r>
            <a:r>
              <a:rPr lang="zh-CN" altLang="en-US" smtClean="0">
                <a:ea typeface="楷体_GB2312"/>
              </a:rPr>
              <a:t>：</a:t>
            </a:r>
          </a:p>
          <a:p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定理：</a:t>
            </a:r>
          </a:p>
          <a:p>
            <a:pPr>
              <a:buFont typeface="Wingdings 3" pitchFamily="18" charset="2"/>
              <a:buNone/>
            </a:pP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zh-CN" altLang="en-US" smtClean="0">
                <a:ea typeface="楷体_GB2312"/>
              </a:rPr>
              <a:t>处连续</a:t>
            </a:r>
            <a:r>
              <a:rPr lang="zh-CN" altLang="en-US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</a:t>
            </a:r>
            <a:r>
              <a:rPr lang="zh-CN" altLang="en-US" smtClean="0">
                <a:ea typeface="楷体_GB2312"/>
                <a:sym typeface="Symbol" pitchFamily="18" charset="2"/>
              </a:rPr>
              <a:t>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zh-CN" altLang="en-US" smtClean="0">
                <a:ea typeface="楷体_GB2312"/>
              </a:rPr>
              <a:t>处既是左连续，又是右连续．</a:t>
            </a:r>
            <a:endParaRPr lang="zh-CN" altLang="zh-CN" smtClean="0">
              <a:ea typeface="楷体_GB2312"/>
            </a:endParaRPr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3405188" y="2060575"/>
          <a:ext cx="2332037" cy="584200"/>
        </p:xfrm>
        <a:graphic>
          <a:graphicData uri="http://schemas.openxmlformats.org/presentationml/2006/ole">
            <p:oleObj spid="_x0000_s7170" name="Equation" r:id="rId3" imgW="1168200" imgH="2919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847975" y="3360738"/>
          <a:ext cx="3446463" cy="635000"/>
        </p:xfrm>
        <a:graphic>
          <a:graphicData uri="http://schemas.openxmlformats.org/presentationml/2006/ole">
            <p:oleObj spid="_x0000_s7171" name="Equation" r:id="rId4" imgW="1726920" imgH="31716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847975" y="4699000"/>
          <a:ext cx="3446463" cy="635000"/>
        </p:xfrm>
        <a:graphic>
          <a:graphicData uri="http://schemas.openxmlformats.org/presentationml/2006/ole">
            <p:oleObj spid="_x0000_s7172" name="Equation" r:id="rId5" imgW="1726920" imgH="3171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设</a:t>
            </a:r>
            <a:r>
              <a:rPr lang="zh-CN" altLang="en-US" i="1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                                       在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= 0 </a:t>
            </a:r>
            <a:r>
              <a:rPr lang="zh-CN" altLang="en-US" smtClean="0">
                <a:ea typeface="楷体_GB2312"/>
              </a:rPr>
              <a:t>处连续，求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的值．</a:t>
            </a: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知识点：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zh-CN" altLang="en-US" smtClean="0">
                <a:ea typeface="楷体_GB2312"/>
              </a:rPr>
              <a:t>处连续</a:t>
            </a:r>
            <a:r>
              <a:rPr lang="zh-CN" altLang="en-US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</a:t>
            </a:r>
            <a:r>
              <a:rPr lang="zh-CN" altLang="en-US" smtClean="0">
                <a:ea typeface="楷体_GB2312"/>
                <a:sym typeface="Symbol" pitchFamily="18" charset="2"/>
              </a:rPr>
              <a:t>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zh-CN" altLang="en-US" smtClean="0">
                <a:ea typeface="楷体_GB2312"/>
              </a:rPr>
              <a:t>处既是左连续，又是右连续．</a:t>
            </a: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解：                                                           </a:t>
            </a:r>
            <a:r>
              <a:rPr lang="zh-CN" altLang="en-US" smtClean="0">
                <a:ea typeface="楷体_GB2312"/>
              </a:rPr>
              <a:t>，从而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 = −1.</a:t>
            </a:r>
            <a:endParaRPr lang="zh-CN" altLang="zh-CN" smtClean="0">
              <a:ea typeface="楷体_GB2312"/>
            </a:endParaRPr>
          </a:p>
        </p:txBody>
      </p:sp>
      <p:sp>
        <p:nvSpPr>
          <p:cNvPr id="8198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例子</a:t>
            </a:r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1579563" y="1754188"/>
          <a:ext cx="2992437" cy="965200"/>
        </p:xfrm>
        <a:graphic>
          <a:graphicData uri="http://schemas.openxmlformats.org/presentationml/2006/ole">
            <p:oleObj spid="_x0000_s8194" name="Equation" r:id="rId4" imgW="1498320" imgH="48240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668463" y="3822700"/>
          <a:ext cx="5805487" cy="609600"/>
        </p:xfrm>
        <a:graphic>
          <a:graphicData uri="http://schemas.openxmlformats.org/presentationml/2006/ole">
            <p:oleObj spid="_x0000_s8195" name="Equation" r:id="rId5" imgW="2908080" imgH="304560" progId="Equation.DSMT4">
              <p:embed/>
            </p:oleObj>
          </a:graphicData>
        </a:graphic>
      </p:graphicFrame>
      <p:sp>
        <p:nvSpPr>
          <p:cNvPr id="7175" name="AutoShape 7"/>
          <p:cNvSpPr>
            <a:spLocks/>
          </p:cNvSpPr>
          <p:nvPr/>
        </p:nvSpPr>
        <p:spPr bwMode="auto">
          <a:xfrm rot="-5400000">
            <a:off x="5281613" y="3894138"/>
            <a:ext cx="215900" cy="1079500"/>
          </a:xfrm>
          <a:prstGeom prst="leftBrace">
            <a:avLst>
              <a:gd name="adj1" fmla="val 49676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</a:endParaRPr>
          </a:p>
        </p:txBody>
      </p:sp>
      <p:sp>
        <p:nvSpPr>
          <p:cNvPr id="7176" name="AutoShape 8"/>
          <p:cNvSpPr>
            <a:spLocks/>
          </p:cNvSpPr>
          <p:nvPr/>
        </p:nvSpPr>
        <p:spPr bwMode="auto">
          <a:xfrm rot="-5400000">
            <a:off x="6386513" y="3894138"/>
            <a:ext cx="215900" cy="1079500"/>
          </a:xfrm>
          <a:prstGeom prst="leftBrace">
            <a:avLst>
              <a:gd name="adj1" fmla="val 49676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</a:endParaRP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4826000" y="4543425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左连续</a:t>
            </a: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5954713" y="4543425"/>
            <a:ext cx="1103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右连续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214438" y="5487988"/>
          <a:ext cx="4589462" cy="584200"/>
        </p:xfrm>
        <a:graphic>
          <a:graphicData uri="http://schemas.openxmlformats.org/presentationml/2006/ole">
            <p:oleObj spid="_x0000_s8196" name="Equation" r:id="rId6" imgW="2298600" imgH="291960" progId="Equation.DSMT4">
              <p:embed/>
            </p:oleObj>
          </a:graphicData>
        </a:graphic>
      </p:graphicFrame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795713" y="5543550"/>
            <a:ext cx="419100" cy="428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4214813" y="5543550"/>
            <a:ext cx="1785937" cy="428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000750" y="5543550"/>
            <a:ext cx="1785938" cy="428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图片 14" descr="例题图示.jp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57813" y="182563"/>
            <a:ext cx="2714625" cy="174625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/>
      <p:bldP spid="7176" grpId="0" animBg="1"/>
      <p:bldP spid="7178" grpId="0"/>
      <p:bldP spid="7180" grpId="0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66738" indent="-457200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设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是定义在 </a:t>
            </a:r>
            <a:r>
              <a:rPr lang="en-US" altLang="zh-CN" smtClean="0">
                <a:ea typeface="楷体_GB2312"/>
              </a:rPr>
              <a:t>[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,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] </a:t>
            </a:r>
            <a:r>
              <a:rPr lang="zh-CN" altLang="en-US" smtClean="0">
                <a:ea typeface="楷体_GB2312"/>
              </a:rPr>
              <a:t>上的单调增加函数，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smtClean="0">
                <a:ea typeface="楷体_GB2312"/>
                <a:sym typeface="Symbol" pitchFamily="18" charset="2"/>
              </a:rPr>
              <a:t>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,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</a:t>
            </a:r>
          </a:p>
          <a:p>
            <a:pPr marL="566738" indent="-457200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如果                 存在，试证明函数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处连续．</a:t>
            </a:r>
          </a:p>
          <a:p>
            <a:pPr marL="566738" indent="-457200">
              <a:lnSpc>
                <a:spcPct val="150000"/>
              </a:lnSpc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证明：</a:t>
            </a:r>
            <a:r>
              <a:rPr lang="zh-CN" altLang="en-US" smtClean="0">
                <a:ea typeface="楷体_GB2312"/>
              </a:rPr>
              <a:t>设                        ，</a:t>
            </a:r>
          </a:p>
          <a:p>
            <a:pPr marL="566738" indent="-457200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因为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 </a:t>
            </a:r>
            <a:r>
              <a:rPr lang="en-US" altLang="zh-CN" smtClean="0">
                <a:ea typeface="楷体_GB2312"/>
              </a:rPr>
              <a:t>[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,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] </a:t>
            </a:r>
            <a:r>
              <a:rPr lang="zh-CN" altLang="en-US" smtClean="0">
                <a:ea typeface="楷体_GB2312"/>
              </a:rPr>
              <a:t>上单调增加，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smtClean="0">
                <a:ea typeface="楷体_GB2312"/>
                <a:sym typeface="Symbol" pitchFamily="18" charset="2"/>
              </a:rPr>
              <a:t>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,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，所以</a:t>
            </a:r>
          </a:p>
          <a:p>
            <a:pPr marL="566738" indent="-457200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当 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 &lt;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&lt;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时，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&lt;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</a:t>
            </a:r>
          </a:p>
          <a:p>
            <a:pPr marL="566738" indent="-457200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当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&lt;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&lt;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时，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&gt;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</a:t>
            </a:r>
          </a:p>
          <a:p>
            <a:pPr marL="566738" indent="-457200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于是                                      ，原命题得证．</a:t>
            </a:r>
            <a:endParaRPr lang="en-US" altLang="zh-CN" smtClean="0">
              <a:ea typeface="楷体_GB2312"/>
            </a:endParaRPr>
          </a:p>
        </p:txBody>
      </p:sp>
      <p:sp>
        <p:nvSpPr>
          <p:cNvPr id="9224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例子</a:t>
            </a:r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1289050" y="2197100"/>
          <a:ext cx="1266825" cy="584200"/>
        </p:xfrm>
        <a:graphic>
          <a:graphicData uri="http://schemas.openxmlformats.org/presentationml/2006/ole">
            <p:oleObj spid="_x0000_s9218" name="Equation" r:id="rId3" imgW="634680" imgH="29196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909763" y="3276600"/>
          <a:ext cx="1798637" cy="584200"/>
        </p:xfrm>
        <a:graphic>
          <a:graphicData uri="http://schemas.openxmlformats.org/presentationml/2006/ole">
            <p:oleObj spid="_x0000_s9219" name="Equation" r:id="rId4" imgW="901440" imgH="291960" progId="Equation.DSMT4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4818063" y="4394200"/>
          <a:ext cx="3040062" cy="584200"/>
        </p:xfrm>
        <a:graphic>
          <a:graphicData uri="http://schemas.openxmlformats.org/presentationml/2006/ole">
            <p:oleObj spid="_x0000_s9220" name="Equation" r:id="rId5" imgW="1523880" imgH="291960" progId="Equation.DSMT4">
              <p:embed/>
            </p:oleObj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4818063" y="4941888"/>
          <a:ext cx="3040062" cy="584200"/>
        </p:xfrm>
        <a:graphic>
          <a:graphicData uri="http://schemas.openxmlformats.org/presentationml/2006/ole">
            <p:oleObj spid="_x0000_s9221" name="Equation" r:id="rId6" imgW="1523880" imgH="291960" progId="Equation.DSMT4">
              <p:embed/>
            </p:oleObj>
          </a:graphicData>
        </a:graphic>
      </p:graphicFrame>
      <p:sp>
        <p:nvSpPr>
          <p:cNvPr id="35848" name="AutoShape 8"/>
          <p:cNvSpPr>
            <a:spLocks noChangeArrowheads="1"/>
          </p:cNvSpPr>
          <p:nvPr/>
        </p:nvSpPr>
        <p:spPr bwMode="auto">
          <a:xfrm>
            <a:off x="4202113" y="2744788"/>
            <a:ext cx="4484687" cy="511175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latin typeface="Times New Roman" pitchFamily="18" charset="0"/>
                <a:ea typeface="楷体_GB2312"/>
              </a:rPr>
              <a:t>函数极限的局部保号性（</a:t>
            </a:r>
            <a:r>
              <a:rPr lang="en-US" altLang="zh-CN" sz="2400" b="1">
                <a:latin typeface="Times New Roman" pitchFamily="18" charset="0"/>
                <a:ea typeface="楷体_GB2312"/>
              </a:rPr>
              <a:t>P.32</a:t>
            </a:r>
            <a:r>
              <a:rPr lang="zh-CN" altLang="en-US" sz="2400" b="1">
                <a:latin typeface="Times New Roman" pitchFamily="18" charset="0"/>
                <a:ea typeface="楷体_GB2312"/>
              </a:rPr>
              <a:t>）</a:t>
            </a:r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1262063" y="5440363"/>
          <a:ext cx="2863850" cy="584200"/>
        </p:xfrm>
        <a:graphic>
          <a:graphicData uri="http://schemas.openxmlformats.org/presentationml/2006/ole">
            <p:oleObj spid="_x0000_s9222" name="Equation" r:id="rId7" imgW="1434960" imgH="291960" progId="Equation.DSMT4">
              <p:embed/>
            </p:oleObj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 flipH="1">
            <a:off x="4708525" y="4410075"/>
            <a:ext cx="623888" cy="428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 flipH="1">
            <a:off x="4708525" y="4935538"/>
            <a:ext cx="623888" cy="428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8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连续函数与连续区间</a:t>
            </a:r>
            <a:endParaRPr lang="en-US" altLang="zh-CN" smtClean="0">
              <a:effectLst/>
              <a:ea typeface="楷体_GB2312"/>
            </a:endParaRPr>
          </a:p>
        </p:txBody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4735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定义：</a:t>
            </a:r>
            <a:r>
              <a:rPr lang="zh-CN" altLang="en-US" smtClean="0">
                <a:ea typeface="楷体_GB2312"/>
              </a:rPr>
              <a:t>如果函数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在开区间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,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内每一点都连续，则称</a:t>
            </a:r>
          </a:p>
          <a:p>
            <a:pPr>
              <a:buFont typeface="Wingdings 3" pitchFamily="18" charset="2"/>
              <a:buNone/>
            </a:pP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在开区间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a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,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b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)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 内连续</a:t>
            </a:r>
            <a:r>
              <a:rPr lang="zh-CN" altLang="en-US" smtClean="0">
                <a:ea typeface="楷体_GB2312"/>
              </a:rPr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如果函数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</a:p>
          <a:p>
            <a:pPr lvl="1"/>
            <a:r>
              <a:rPr lang="zh-CN" altLang="en-US" smtClean="0">
                <a:ea typeface="楷体_GB2312"/>
              </a:rPr>
              <a:t>在开区间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,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内连续，</a:t>
            </a:r>
          </a:p>
          <a:p>
            <a:pPr lvl="1"/>
            <a:r>
              <a:rPr lang="zh-CN" altLang="en-US" smtClean="0">
                <a:ea typeface="楷体_GB2312"/>
              </a:rPr>
              <a:t>在左端点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= 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处右连续，</a:t>
            </a:r>
          </a:p>
          <a:p>
            <a:pPr lvl="1"/>
            <a:r>
              <a:rPr lang="zh-CN" altLang="en-US" smtClean="0">
                <a:ea typeface="楷体_GB2312"/>
              </a:rPr>
              <a:t>在右端点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=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处左连续，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则称函数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在闭区间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[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a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,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b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]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上连续</a:t>
            </a:r>
            <a:r>
              <a:rPr lang="zh-CN" altLang="en-US" smtClean="0">
                <a:ea typeface="楷体_GB2312"/>
              </a:rPr>
              <a:t>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结论：</a:t>
            </a:r>
            <a:r>
              <a:rPr lang="zh-CN" altLang="en-US" smtClean="0">
                <a:ea typeface="楷体_GB2312"/>
              </a:rPr>
              <a:t>连续函数的图像是一条连续不间断的曲线．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		 基本初等函数在其定义域内是连续的．</a:t>
            </a:r>
            <a:endParaRPr lang="en-US" altLang="zh-CN" smtClean="0">
              <a:ea typeface="楷体_GB2312"/>
            </a:endParaRPr>
          </a:p>
        </p:txBody>
      </p:sp>
      <p:grpSp>
        <p:nvGrpSpPr>
          <p:cNvPr id="5" name="组合 52"/>
          <p:cNvGrpSpPr>
            <a:grpSpLocks/>
          </p:cNvGrpSpPr>
          <p:nvPr/>
        </p:nvGrpSpPr>
        <p:grpSpPr bwMode="auto">
          <a:xfrm>
            <a:off x="4695825" y="2463800"/>
            <a:ext cx="3979863" cy="612775"/>
            <a:chOff x="4696593" y="2463079"/>
            <a:chExt cx="3979863" cy="614017"/>
          </a:xfrm>
        </p:grpSpPr>
        <p:graphicFrame>
          <p:nvGraphicFramePr>
            <p:cNvPr id="2" name="Object 3"/>
            <p:cNvGraphicFramePr>
              <a:graphicFrameLocks noChangeAspect="1"/>
            </p:cNvGraphicFramePr>
            <p:nvPr/>
          </p:nvGraphicFramePr>
          <p:xfrm>
            <a:off x="4696593" y="2492896"/>
            <a:ext cx="3979863" cy="584200"/>
          </p:xfrm>
          <a:graphic>
            <a:graphicData uri="http://schemas.openxmlformats.org/presentationml/2006/ole">
              <p:oleObj spid="_x0000_s10244" name="Equation" r:id="rId4" imgW="1993680" imgH="291960" progId="Equation.DSMT4">
                <p:embed/>
              </p:oleObj>
            </a:graphicData>
          </a:graphic>
        </p:graphicFrame>
        <p:sp>
          <p:nvSpPr>
            <p:cNvPr id="32" name="线形标注 2 31"/>
            <p:cNvSpPr/>
            <p:nvPr/>
          </p:nvSpPr>
          <p:spPr>
            <a:xfrm>
              <a:off x="4706118" y="2463079"/>
              <a:ext cx="3960813" cy="575840"/>
            </a:xfrm>
            <a:prstGeom prst="borderCallout2">
              <a:avLst>
                <a:gd name="adj1" fmla="val -1954"/>
                <a:gd name="adj2" fmla="val 50140"/>
                <a:gd name="adj3" fmla="val -64067"/>
                <a:gd name="adj4" fmla="val 50339"/>
                <a:gd name="adj5" fmla="val -65210"/>
                <a:gd name="adj6" fmla="val -1494"/>
              </a:avLst>
            </a:prstGeom>
            <a:noFill/>
            <a:ln w="28575" cmpd="sng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5338763" y="3081338"/>
          <a:ext cx="3194050" cy="558800"/>
        </p:xfrm>
        <a:graphic>
          <a:graphicData uri="http://schemas.openxmlformats.org/presentationml/2006/ole">
            <p:oleObj spid="_x0000_s10242" name="Equation" r:id="rId5" imgW="1600200" imgH="279360" progId="Equation.DSMT4">
              <p:embed/>
            </p:oleObj>
          </a:graphicData>
        </a:graphic>
      </p:graphicFrame>
      <p:sp>
        <p:nvSpPr>
          <p:cNvPr id="37" name="线形标注 1 36"/>
          <p:cNvSpPr/>
          <p:nvPr/>
        </p:nvSpPr>
        <p:spPr>
          <a:xfrm>
            <a:off x="5292725" y="3046413"/>
            <a:ext cx="3373438" cy="576262"/>
          </a:xfrm>
          <a:prstGeom prst="borderCallout1">
            <a:avLst>
              <a:gd name="adj1" fmla="val 48084"/>
              <a:gd name="adj2" fmla="val -2737"/>
              <a:gd name="adj3" fmla="val 69361"/>
              <a:gd name="adj4" fmla="val -24195"/>
            </a:avLst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5376863" y="3644900"/>
          <a:ext cx="3168650" cy="558800"/>
        </p:xfrm>
        <a:graphic>
          <a:graphicData uri="http://schemas.openxmlformats.org/presentationml/2006/ole">
            <p:oleObj spid="_x0000_s10243" name="Equation" r:id="rId6" imgW="1587240" imgH="279360" progId="Equation.DSMT4">
              <p:embed/>
            </p:oleObj>
          </a:graphicData>
        </a:graphic>
      </p:graphicFrame>
      <p:sp>
        <p:nvSpPr>
          <p:cNvPr id="38" name="线形标注 1 37"/>
          <p:cNvSpPr/>
          <p:nvPr/>
        </p:nvSpPr>
        <p:spPr>
          <a:xfrm>
            <a:off x="5292725" y="3616325"/>
            <a:ext cx="3373438" cy="576263"/>
          </a:xfrm>
          <a:prstGeom prst="borderCallout1">
            <a:avLst>
              <a:gd name="adj1" fmla="val 48084"/>
              <a:gd name="adj2" fmla="val -2737"/>
              <a:gd name="adj3" fmla="val 48653"/>
              <a:gd name="adj4" fmla="val -23312"/>
            </a:avLst>
          </a:prstGeom>
          <a:noFill/>
          <a:ln w="28575" cmpd="sng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50" name="形状 49"/>
          <p:cNvCxnSpPr/>
          <p:nvPr/>
        </p:nvCxnSpPr>
        <p:spPr>
          <a:xfrm rot="10800000" flipV="1">
            <a:off x="4211638" y="2751138"/>
            <a:ext cx="493712" cy="317500"/>
          </a:xfrm>
          <a:prstGeom prst="bentConnector3">
            <a:avLst>
              <a:gd name="adj1" fmla="val 50000"/>
            </a:avLst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391400" y="4451350"/>
            <a:ext cx="1474788" cy="193833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课本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P.12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：</a:t>
            </a:r>
            <a:endParaRPr lang="en-US" altLang="zh-CN" sz="2000" b="1">
              <a:solidFill>
                <a:srgbClr val="0000FF"/>
              </a:solidFill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r>
              <a:rPr lang="zh-CN" altLang="en-US" sz="2000" b="1">
                <a:latin typeface="楷体" pitchFamily="49" charset="-122"/>
                <a:ea typeface="楷体_GB2312"/>
              </a:rPr>
              <a:t>幂函数</a:t>
            </a:r>
            <a:endParaRPr lang="en-US" altLang="zh-CN" sz="2000" b="1">
              <a:latin typeface="楷体" pitchFamily="49" charset="-122"/>
              <a:ea typeface="楷体_GB2312"/>
            </a:endParaRPr>
          </a:p>
          <a:p>
            <a:r>
              <a:rPr lang="zh-CN" altLang="en-US" sz="2000" b="1">
                <a:latin typeface="楷体" pitchFamily="49" charset="-122"/>
                <a:ea typeface="楷体_GB2312"/>
              </a:rPr>
              <a:t>指数函数</a:t>
            </a:r>
            <a:endParaRPr lang="en-US" altLang="zh-CN" sz="2000" b="1">
              <a:latin typeface="楷体" pitchFamily="49" charset="-122"/>
              <a:ea typeface="楷体_GB2312"/>
            </a:endParaRPr>
          </a:p>
          <a:p>
            <a:r>
              <a:rPr lang="zh-CN" altLang="en-US" sz="2000" b="1">
                <a:latin typeface="楷体" pitchFamily="49" charset="-122"/>
                <a:ea typeface="楷体_GB2312"/>
              </a:rPr>
              <a:t>对数函数</a:t>
            </a:r>
            <a:endParaRPr lang="en-US" altLang="zh-CN" sz="2000" b="1">
              <a:latin typeface="楷体" pitchFamily="49" charset="-122"/>
              <a:ea typeface="楷体_GB2312"/>
            </a:endParaRPr>
          </a:p>
          <a:p>
            <a:r>
              <a:rPr lang="zh-CN" altLang="en-US" sz="2000" b="1">
                <a:latin typeface="楷体" pitchFamily="49" charset="-122"/>
                <a:ea typeface="楷体_GB2312"/>
              </a:rPr>
              <a:t>三角函数</a:t>
            </a:r>
            <a:endParaRPr lang="en-US" altLang="zh-CN" sz="2000" b="1">
              <a:latin typeface="楷体" pitchFamily="49" charset="-122"/>
              <a:ea typeface="楷体_GB2312"/>
            </a:endParaRPr>
          </a:p>
          <a:p>
            <a:r>
              <a:rPr lang="zh-CN" altLang="en-US" sz="2000" b="1">
                <a:latin typeface="楷体" pitchFamily="49" charset="-122"/>
                <a:ea typeface="楷体_GB2312"/>
              </a:rPr>
              <a:t>反三角函数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内容占位符 1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6226175"/>
          </a:xfrm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P.58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的例子：</a:t>
            </a:r>
            <a:r>
              <a:rPr lang="zh-CN" altLang="en-US" smtClean="0">
                <a:ea typeface="楷体_GB2312"/>
              </a:rPr>
              <a:t>证明函数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 = sin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在 </a:t>
            </a:r>
            <a:r>
              <a:rPr lang="en-US" altLang="zh-CN" smtClean="0">
                <a:ea typeface="楷体_GB2312"/>
              </a:rPr>
              <a:t>(−∞, +∞) </a:t>
            </a:r>
            <a:r>
              <a:rPr lang="zh-CN" altLang="en-US" smtClean="0">
                <a:ea typeface="楷体_GB2312"/>
              </a:rPr>
              <a:t>内是连续的．</a:t>
            </a: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证明：</a:t>
            </a:r>
            <a:r>
              <a:rPr lang="zh-CN" altLang="en-US" smtClean="0">
                <a:ea typeface="楷体_GB2312"/>
              </a:rPr>
              <a:t> </a:t>
            </a:r>
            <a:r>
              <a:rPr lang="zh-CN" altLang="en-US" smtClean="0">
                <a:ea typeface="楷体_GB2312"/>
                <a:sym typeface="Symbol" pitchFamily="18" charset="2"/>
              </a:rPr>
              <a:t>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latin typeface="Symbol" pitchFamily="18" charset="2"/>
                <a:ea typeface="楷体_GB2312"/>
              </a:rPr>
              <a:t> </a:t>
            </a:r>
            <a:r>
              <a:rPr lang="en-US" altLang="zh-CN" smtClean="0">
                <a:latin typeface="Symbol" pitchFamily="18" charset="2"/>
                <a:ea typeface="楷体_GB2312"/>
                <a:sym typeface="Symbol" pitchFamily="18" charset="2"/>
              </a:rPr>
              <a:t></a:t>
            </a:r>
            <a:r>
              <a:rPr lang="en-US" altLang="zh-CN" smtClean="0">
                <a:ea typeface="楷体_GB2312"/>
              </a:rPr>
              <a:t>(−∞, +∞) </a:t>
            </a:r>
            <a:r>
              <a:rPr lang="zh-CN" altLang="en-US" smtClean="0">
                <a:ea typeface="楷体_GB2312"/>
              </a:rPr>
              <a:t>，当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有增量</a:t>
            </a:r>
            <a:r>
              <a:rPr lang="el-GR" altLang="zh-CN" smtClean="0">
                <a:ea typeface="楷体_GB2312"/>
              </a:rPr>
              <a:t>Δ</a:t>
            </a:r>
            <a:r>
              <a:rPr lang="el-GR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时，对应的函数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增量为</a:t>
            </a: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注意到                                ，于是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又因为对任意角度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，当</a:t>
            </a:r>
            <a:r>
              <a:rPr lang="en-US" altLang="zh-CN" i="1" smtClean="0">
                <a:latin typeface="Symbol" pitchFamily="18" charset="2"/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smtClean="0">
                <a:ea typeface="楷体_GB2312"/>
                <a:sym typeface="Symbol" pitchFamily="18" charset="2"/>
              </a:rPr>
              <a:t> 0 </a:t>
            </a:r>
            <a:r>
              <a:rPr lang="zh-CN" altLang="en-US" smtClean="0">
                <a:ea typeface="楷体_GB2312"/>
              </a:rPr>
              <a:t>时，</a:t>
            </a:r>
            <a:r>
              <a:rPr lang="en-US" altLang="zh-CN" smtClean="0">
                <a:ea typeface="楷体_GB2312"/>
              </a:rPr>
              <a:t>|sin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| &lt; |</a:t>
            </a:r>
            <a:r>
              <a:rPr lang="en-US" altLang="zh-CN" i="1" smtClean="0">
                <a:latin typeface="Symbol" pitchFamily="18" charset="2"/>
                <a:ea typeface="楷体_GB2312"/>
              </a:rPr>
              <a:t>a</a:t>
            </a:r>
            <a:r>
              <a:rPr lang="en-US" altLang="zh-CN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| </a:t>
            </a:r>
            <a:r>
              <a:rPr lang="zh-CN" altLang="en-US" smtClean="0">
                <a:latin typeface="Symbol" pitchFamily="18" charset="2"/>
                <a:ea typeface="楷体_GB2312"/>
              </a:rPr>
              <a:t>，所以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latin typeface="Symbol" pitchFamily="18" charset="2"/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latin typeface="Symbol" pitchFamily="18" charset="2"/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latin typeface="Symbol" pitchFamily="18" charset="2"/>
                <a:ea typeface="楷体_GB2312"/>
              </a:rPr>
              <a:t>这就证明 </a:t>
            </a:r>
            <a:r>
              <a:rPr lang="en-US" altLang="zh-CN" smtClean="0">
                <a:ea typeface="楷体_GB2312"/>
              </a:rPr>
              <a:t>sin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在点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处是连续的．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再由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的任意性可知 </a:t>
            </a:r>
            <a:r>
              <a:rPr lang="en-US" altLang="zh-CN" smtClean="0">
                <a:ea typeface="楷体_GB2312"/>
              </a:rPr>
              <a:t>sin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在 </a:t>
            </a:r>
            <a:r>
              <a:rPr lang="en-US" altLang="zh-CN" smtClean="0">
                <a:ea typeface="楷体_GB2312"/>
              </a:rPr>
              <a:t>(−∞, +∞) </a:t>
            </a:r>
            <a:r>
              <a:rPr lang="zh-CN" altLang="en-US" smtClean="0">
                <a:ea typeface="楷体_GB2312"/>
              </a:rPr>
              <a:t>内是连续的．</a:t>
            </a:r>
          </a:p>
          <a:p>
            <a:pPr marL="566738" indent="-457200" algn="r"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同理可证，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cos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在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(−∞, +∞)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内是连续的．</a:t>
            </a:r>
            <a:endParaRPr lang="zh-CN" altLang="zh-CN" smtClean="0">
              <a:solidFill>
                <a:srgbClr val="FF0000"/>
              </a:solidFill>
              <a:ea typeface="楷体_GB2312"/>
            </a:endParaRPr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1660525" y="1916113"/>
          <a:ext cx="6440488" cy="889000"/>
        </p:xfrm>
        <a:graphic>
          <a:graphicData uri="http://schemas.openxmlformats.org/presentationml/2006/ole">
            <p:oleObj spid="_x0000_s11266" name="Equation" r:id="rId5" imgW="3225600" imgH="4442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638300" y="2779713"/>
          <a:ext cx="2357438" cy="914400"/>
        </p:xfrm>
        <a:graphic>
          <a:graphicData uri="http://schemas.openxmlformats.org/presentationml/2006/ole">
            <p:oleObj spid="_x0000_s11267" name="Equation" r:id="rId6" imgW="1180800" imgH="45720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5003800" y="2805113"/>
          <a:ext cx="2052638" cy="889000"/>
        </p:xfrm>
        <a:graphic>
          <a:graphicData uri="http://schemas.openxmlformats.org/presentationml/2006/ole">
            <p:oleObj spid="_x0000_s11268" name="Equation" r:id="rId7" imgW="1028520" imgH="44424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009650" y="4292600"/>
          <a:ext cx="7450138" cy="889000"/>
        </p:xfrm>
        <a:graphic>
          <a:graphicData uri="http://schemas.openxmlformats.org/presentationml/2006/ole">
            <p:oleObj spid="_x0000_s11269" name="Equation" r:id="rId8" imgW="3733560" imgH="444240" progId="Equation.DSMT4">
              <p:embed/>
            </p:oleObj>
          </a:graphicData>
        </a:graphic>
      </p:graphicFrame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4859338" y="1930400"/>
            <a:ext cx="3384550" cy="865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</a:endParaRP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4268788" y="2797175"/>
            <a:ext cx="2895600" cy="865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</a:endParaRP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884238" y="4427538"/>
            <a:ext cx="576262" cy="577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</a:endParaRPr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3355975" y="4292600"/>
            <a:ext cx="1116013" cy="865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</a:endParaRPr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 flipH="1">
            <a:off x="4471988" y="4292600"/>
            <a:ext cx="755650" cy="865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</a:endParaRP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5227638" y="4292600"/>
            <a:ext cx="3232150" cy="865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</a:endParaRPr>
          </a:p>
        </p:txBody>
      </p:sp>
      <p:sp>
        <p:nvSpPr>
          <p:cNvPr id="14" name="AutoShape 7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53425" y="6130925"/>
            <a:ext cx="466725" cy="466725"/>
          </a:xfrm>
          <a:prstGeom prst="actionButtonInformatio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1" grpId="0" animBg="1"/>
      <p:bldP spid="37902" grpId="0" animBg="1"/>
      <p:bldP spid="37903" grpId="0" animBg="1"/>
      <p:bldP spid="37904" grpId="0" animBg="1"/>
      <p:bldP spid="37905" grpId="0" animBg="1"/>
      <p:bldP spid="37906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和差化积公式</a:t>
            </a:r>
            <a:endParaRPr lang="en-US" altLang="zh-CN" smtClean="0">
              <a:effectLst/>
              <a:ea typeface="楷体_GB2312"/>
            </a:endParaRPr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ea typeface="楷体_GB2312"/>
              </a:rPr>
              <a:t> </a:t>
            </a:r>
          </a:p>
          <a:p>
            <a:endParaRPr lang="zh-CN" altLang="en-US" smtClean="0">
              <a:ea typeface="楷体_GB2312"/>
            </a:endParaRPr>
          </a:p>
          <a:p>
            <a:r>
              <a:rPr lang="zh-CN" altLang="en-US" smtClean="0">
                <a:ea typeface="楷体_GB2312"/>
              </a:rPr>
              <a:t> </a:t>
            </a:r>
          </a:p>
          <a:p>
            <a:endParaRPr lang="zh-CN" altLang="en-US" smtClean="0">
              <a:ea typeface="楷体_GB2312"/>
            </a:endParaRPr>
          </a:p>
          <a:p>
            <a:r>
              <a:rPr lang="zh-CN" altLang="en-US" smtClean="0">
                <a:ea typeface="楷体_GB2312"/>
              </a:rPr>
              <a:t> </a:t>
            </a:r>
          </a:p>
          <a:p>
            <a:endParaRPr lang="zh-CN" altLang="en-US" smtClean="0">
              <a:ea typeface="楷体_GB2312"/>
            </a:endParaRPr>
          </a:p>
          <a:p>
            <a:r>
              <a:rPr lang="zh-CN" altLang="en-US" smtClean="0">
                <a:ea typeface="楷体_GB2312"/>
              </a:rPr>
              <a:t> </a:t>
            </a:r>
          </a:p>
        </p:txBody>
      </p:sp>
      <p:sp>
        <p:nvSpPr>
          <p:cNvPr id="39940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ea typeface="楷体_GB2312"/>
              </a:rPr>
              <a:t>返回</a:t>
            </a:r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958850" y="1357313"/>
          <a:ext cx="4513263" cy="812800"/>
        </p:xfrm>
        <a:graphic>
          <a:graphicData uri="http://schemas.openxmlformats.org/presentationml/2006/ole">
            <p:oleObj spid="_x0000_s12290" name="Equation" r:id="rId5" imgW="2260440" imgH="4060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958850" y="2239963"/>
          <a:ext cx="4513263" cy="812800"/>
        </p:xfrm>
        <a:graphic>
          <a:graphicData uri="http://schemas.openxmlformats.org/presentationml/2006/ole">
            <p:oleObj spid="_x0000_s12291" name="Equation" r:id="rId6" imgW="2260440" imgH="40608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958850" y="3122613"/>
          <a:ext cx="4589463" cy="812800"/>
        </p:xfrm>
        <a:graphic>
          <a:graphicData uri="http://schemas.openxmlformats.org/presentationml/2006/ole">
            <p:oleObj spid="_x0000_s12292" name="Equation" r:id="rId7" imgW="2298600" imgH="40608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958850" y="4005263"/>
          <a:ext cx="4714875" cy="812800"/>
        </p:xfrm>
        <a:graphic>
          <a:graphicData uri="http://schemas.openxmlformats.org/presentationml/2006/ole">
            <p:oleObj spid="_x0000_s12293" name="Equation" r:id="rId8" imgW="2361960" imgH="4060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二、函数的间断点</a:t>
            </a:r>
          </a:p>
        </p:txBody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6738" indent="-457200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mtClean="0">
                <a:ea typeface="楷体_GB2312"/>
              </a:rPr>
              <a:t>函数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连续</a:t>
            </a:r>
            <a:r>
              <a:rPr lang="zh-CN" altLang="en-US" smtClean="0">
                <a:ea typeface="楷体_GB2312"/>
              </a:rPr>
              <a:t>当且仅当下列三个条件同时满足：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circleNumDbPlain"/>
            </a:pPr>
            <a:r>
              <a:rPr lang="zh-CN" altLang="en-US" smtClean="0">
                <a:ea typeface="楷体_GB2312"/>
              </a:rPr>
              <a:t>函数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 </a:t>
            </a:r>
            <a:r>
              <a:rPr lang="zh-CN" altLang="en-US" smtClean="0">
                <a:ea typeface="楷体_GB2312"/>
              </a:rPr>
              <a:t>的某一邻域内有定义，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circleNumDbPlain"/>
            </a:pPr>
            <a:r>
              <a:rPr lang="zh-CN" altLang="en-US" smtClean="0">
                <a:ea typeface="楷体_GB2312"/>
              </a:rPr>
              <a:t>当 </a:t>
            </a:r>
            <a:r>
              <a:rPr lang="el-GR" altLang="zh-CN" i="1" smtClean="0">
                <a:ea typeface="楷体_GB2312"/>
              </a:rPr>
              <a:t>x</a:t>
            </a:r>
            <a:r>
              <a:rPr lang="zh-CN" altLang="en-US" smtClean="0">
                <a:ea typeface="楷体_GB2312"/>
              </a:rPr>
              <a:t> </a:t>
            </a:r>
            <a:r>
              <a:rPr lang="zh-CN" altLang="en-US" smtClean="0">
                <a:ea typeface="楷体_GB2312"/>
                <a:sym typeface="Symbol" pitchFamily="18" charset="2"/>
              </a:rPr>
              <a:t>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时，函数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的极限存在，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circleNumDbPlain"/>
            </a:pPr>
            <a:r>
              <a:rPr lang="zh-CN" altLang="en-US" smtClean="0">
                <a:ea typeface="楷体_GB2312"/>
              </a:rPr>
              <a:t>极限值等于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．</a:t>
            </a:r>
            <a:endParaRPr lang="zh-CN" altLang="en-US" smtClean="0">
              <a:solidFill>
                <a:srgbClr val="0000FF"/>
              </a:solidFill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上述三个条件中只要有一个条件不满足，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则称函数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间断</a:t>
            </a:r>
            <a:r>
              <a:rPr lang="zh-CN" altLang="en-US" smtClean="0">
                <a:ea typeface="楷体_GB2312"/>
              </a:rPr>
              <a:t>（不连续）， 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称为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间断点</a:t>
            </a:r>
            <a:r>
              <a:rPr lang="zh-CN" altLang="en-US" smtClean="0">
                <a:ea typeface="楷体_GB2312"/>
              </a:rPr>
              <a:t>（不连续点）．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重点：</a:t>
            </a:r>
            <a:r>
              <a:rPr lang="zh-CN" altLang="en-US" smtClean="0">
                <a:solidFill>
                  <a:srgbClr val="FF0000"/>
                </a:solidFill>
                <a:ea typeface="楷体_GB2312"/>
                <a:hlinkClick r:id="rId2" action="ppaction://hlinksldjump"/>
              </a:rPr>
              <a:t>函数间断点的分类及判定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（课本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P.59 ~ P.60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）</a:t>
            </a:r>
            <a:endParaRPr lang="en-US" altLang="zh-CN" smtClean="0">
              <a:solidFill>
                <a:srgbClr val="0000FF"/>
              </a:solidFill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3575050" y="431800"/>
            <a:ext cx="2816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CN" sz="2000" b="1" i="1">
                <a:latin typeface="Times New Roman" pitchFamily="18" charset="0"/>
                <a:ea typeface="楷体_GB2312"/>
                <a:cs typeface="Times New Roman" pitchFamily="18" charset="0"/>
              </a:rPr>
              <a:t>f </a:t>
            </a:r>
            <a:r>
              <a:rPr lang="en-US" altLang="zh-CN" sz="2000" b="1"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sz="2000" b="1">
                <a:latin typeface="Times New Roman" pitchFamily="18" charset="0"/>
                <a:ea typeface="楷体_GB2312"/>
                <a:cs typeface="Times New Roman" pitchFamily="18" charset="0"/>
              </a:rPr>
              <a:t>) </a:t>
            </a:r>
            <a:r>
              <a:rPr lang="zh-CN" altLang="en-US" sz="2000" b="1">
                <a:latin typeface="Times New Roman" pitchFamily="18" charset="0"/>
                <a:ea typeface="楷体_GB2312"/>
                <a:cs typeface="Times New Roman" pitchFamily="18" charset="0"/>
              </a:rPr>
              <a:t>在点 </a:t>
            </a:r>
            <a:r>
              <a:rPr lang="en-US" altLang="zh-CN" sz="2000" b="1" i="1"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sz="2000" b="1" baseline="-25000">
                <a:latin typeface="Times New Roman" pitchFamily="18" charset="0"/>
                <a:ea typeface="楷体_GB2312"/>
                <a:cs typeface="Times New Roman" pitchFamily="18" charset="0"/>
              </a:rPr>
              <a:t>0</a:t>
            </a:r>
            <a:r>
              <a:rPr lang="en-US" altLang="zh-CN" sz="2000" b="1"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zh-CN" altLang="en-US" sz="2000" b="1">
                <a:latin typeface="Times New Roman" pitchFamily="18" charset="0"/>
                <a:ea typeface="楷体_GB2312"/>
                <a:cs typeface="Times New Roman" pitchFamily="18" charset="0"/>
              </a:rPr>
              <a:t>处的连续性</a:t>
            </a:r>
            <a:endParaRPr lang="en-US" altLang="zh-CN" sz="2000" b="1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300288" y="1443038"/>
            <a:ext cx="2043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sz="2000" b="1">
                <a:ea typeface="楷体_GB2312"/>
              </a:rPr>
              <a:t>两个单侧极限都存在 </a:t>
            </a:r>
            <a:endParaRPr lang="en-US" altLang="zh-CN" sz="2000" b="1">
              <a:ea typeface="楷体_GB2312"/>
            </a:endParaRPr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5619750" y="1443038"/>
            <a:ext cx="2809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sz="2000" b="1">
                <a:ea typeface="楷体_GB2312"/>
              </a:rPr>
              <a:t>至少有一个单侧极限不存在 </a:t>
            </a:r>
            <a:endParaRPr lang="en-US" altLang="zh-CN" sz="2000" b="1">
              <a:ea typeface="楷体_GB2312"/>
            </a:endParaRPr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123825" y="2208213"/>
            <a:ext cx="2305050" cy="425450"/>
          </a:xfrm>
          <a:prstGeom prst="rect">
            <a:avLst/>
          </a:prstGeom>
          <a:noFill/>
          <a:ln w="28575">
            <a:solidFill>
              <a:srgbClr val="00CC66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两个单侧极限相等 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?</a:t>
            </a:r>
          </a:p>
        </p:txBody>
      </p:sp>
      <p:sp>
        <p:nvSpPr>
          <p:cNvPr id="116745" name="Rectangle 9"/>
          <p:cNvSpPr>
            <a:spLocks noChangeArrowheads="1"/>
          </p:cNvSpPr>
          <p:nvPr/>
        </p:nvSpPr>
        <p:spPr bwMode="auto">
          <a:xfrm>
            <a:off x="2044700" y="3001963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zh-CN" altLang="en-US" sz="2000" b="1">
                <a:latin typeface="Times New Roman" pitchFamily="18" charset="0"/>
                <a:ea typeface="楷体_GB2312"/>
                <a:cs typeface="Times New Roman" pitchFamily="18" charset="0"/>
              </a:rPr>
              <a:t>相等</a:t>
            </a:r>
          </a:p>
        </p:txBody>
      </p:sp>
      <p:sp>
        <p:nvSpPr>
          <p:cNvPr id="116748" name="Rectangle 12"/>
          <p:cNvSpPr>
            <a:spLocks noChangeArrowheads="1"/>
          </p:cNvSpPr>
          <p:nvPr/>
        </p:nvSpPr>
        <p:spPr bwMode="auto">
          <a:xfrm>
            <a:off x="123825" y="3214688"/>
            <a:ext cx="1482725" cy="842962"/>
          </a:xfrm>
          <a:prstGeom prst="rect">
            <a:avLst/>
          </a:prstGeom>
          <a:noFill/>
          <a:ln w="28575">
            <a:solidFill>
              <a:srgbClr val="00CC66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函数极限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等于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f 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b="1" baseline="-2500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0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)?  </a:t>
            </a:r>
          </a:p>
        </p:txBody>
      </p:sp>
      <p:sp>
        <p:nvSpPr>
          <p:cNvPr id="116749" name="Rectangle 13"/>
          <p:cNvSpPr>
            <a:spLocks noChangeArrowheads="1"/>
          </p:cNvSpPr>
          <p:nvPr/>
        </p:nvSpPr>
        <p:spPr bwMode="auto">
          <a:xfrm>
            <a:off x="1433513" y="4073525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zh-CN" altLang="en-US" sz="2000" b="1">
                <a:latin typeface="Times New Roman" pitchFamily="18" charset="0"/>
                <a:ea typeface="楷体_GB2312"/>
                <a:cs typeface="Times New Roman" pitchFamily="18" charset="0"/>
              </a:rPr>
              <a:t>相等</a:t>
            </a:r>
          </a:p>
        </p:txBody>
      </p:sp>
      <p:sp>
        <p:nvSpPr>
          <p:cNvPr id="116751" name="Rectangle 15"/>
          <p:cNvSpPr>
            <a:spLocks noChangeArrowheads="1"/>
          </p:cNvSpPr>
          <p:nvPr/>
        </p:nvSpPr>
        <p:spPr bwMode="auto">
          <a:xfrm>
            <a:off x="1300163" y="5145088"/>
            <a:ext cx="9509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zh-CN" altLang="en-US" sz="2000" b="1">
                <a:latin typeface="Times New Roman" pitchFamily="18" charset="0"/>
                <a:ea typeface="楷体_GB2312"/>
                <a:cs typeface="Times New Roman" pitchFamily="18" charset="0"/>
              </a:rPr>
              <a:t>连续点</a:t>
            </a:r>
          </a:p>
        </p:txBody>
      </p:sp>
      <p:sp>
        <p:nvSpPr>
          <p:cNvPr id="116750" name="Rectangle 14"/>
          <p:cNvSpPr>
            <a:spLocks noChangeArrowheads="1"/>
          </p:cNvSpPr>
          <p:nvPr/>
        </p:nvSpPr>
        <p:spPr bwMode="auto">
          <a:xfrm>
            <a:off x="2274888" y="4073525"/>
            <a:ext cx="1476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latin typeface="Times New Roman" pitchFamily="18" charset="0"/>
                <a:ea typeface="楷体_GB2312"/>
                <a:cs typeface="Times New Roman" pitchFamily="18" charset="0"/>
              </a:rPr>
              <a:t>不相等或</a:t>
            </a:r>
          </a:p>
          <a:p>
            <a:pPr algn="ctr"/>
            <a:r>
              <a:rPr lang="en-US" altLang="zh-CN" sz="2000" b="1" i="1">
                <a:latin typeface="Times New Roman" pitchFamily="18" charset="0"/>
                <a:ea typeface="楷体_GB2312"/>
                <a:cs typeface="Times New Roman" pitchFamily="18" charset="0"/>
              </a:rPr>
              <a:t>f </a:t>
            </a:r>
            <a:r>
              <a:rPr lang="en-US" altLang="zh-CN" sz="2000" b="1"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sz="2000" b="1" baseline="-25000">
                <a:latin typeface="Times New Roman" pitchFamily="18" charset="0"/>
                <a:ea typeface="楷体_GB2312"/>
                <a:cs typeface="Times New Roman" pitchFamily="18" charset="0"/>
              </a:rPr>
              <a:t>0</a:t>
            </a:r>
            <a:r>
              <a:rPr lang="en-US" altLang="zh-CN" sz="2000" b="1">
                <a:latin typeface="Times New Roman" pitchFamily="18" charset="0"/>
                <a:ea typeface="楷体_GB2312"/>
                <a:cs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  <a:ea typeface="楷体_GB2312"/>
                <a:cs typeface="Times New Roman" pitchFamily="18" charset="0"/>
              </a:rPr>
              <a:t>无定义</a:t>
            </a:r>
          </a:p>
        </p:txBody>
      </p:sp>
      <p:sp>
        <p:nvSpPr>
          <p:cNvPr id="116752" name="Rectangle 16"/>
          <p:cNvSpPr>
            <a:spLocks noChangeArrowheads="1"/>
          </p:cNvSpPr>
          <p:nvPr/>
        </p:nvSpPr>
        <p:spPr bwMode="auto">
          <a:xfrm>
            <a:off x="2535238" y="5145088"/>
            <a:ext cx="9509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sz="2000" b="1">
                <a:latin typeface="Times New Roman" pitchFamily="18" charset="0"/>
                <a:ea typeface="楷体_GB2312"/>
                <a:cs typeface="Times New Roman" pitchFamily="18" charset="0"/>
              </a:rPr>
              <a:t>可去</a:t>
            </a:r>
          </a:p>
          <a:p>
            <a:pPr algn="ctr"/>
            <a:r>
              <a:rPr lang="zh-CN" altLang="en-US" sz="2000" b="1">
                <a:latin typeface="Times New Roman" pitchFamily="18" charset="0"/>
                <a:ea typeface="楷体_GB2312"/>
                <a:cs typeface="Times New Roman" pitchFamily="18" charset="0"/>
              </a:rPr>
              <a:t>间断点</a:t>
            </a:r>
            <a:endParaRPr lang="en-US" altLang="zh-CN" sz="2000" b="1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116747" name="Rectangle 11"/>
          <p:cNvSpPr>
            <a:spLocks noChangeArrowheads="1"/>
          </p:cNvSpPr>
          <p:nvPr/>
        </p:nvSpPr>
        <p:spPr bwMode="auto">
          <a:xfrm>
            <a:off x="3905250" y="3001963"/>
            <a:ext cx="950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zh-CN" altLang="en-US" sz="2000" b="1">
                <a:latin typeface="Times New Roman" pitchFamily="18" charset="0"/>
                <a:ea typeface="楷体_GB2312"/>
                <a:cs typeface="Times New Roman" pitchFamily="18" charset="0"/>
              </a:rPr>
              <a:t>不相等</a:t>
            </a:r>
          </a:p>
        </p:txBody>
      </p:sp>
      <p:sp>
        <p:nvSpPr>
          <p:cNvPr id="116753" name="Rectangle 17"/>
          <p:cNvSpPr>
            <a:spLocks noChangeArrowheads="1"/>
          </p:cNvSpPr>
          <p:nvPr/>
        </p:nvSpPr>
        <p:spPr bwMode="auto">
          <a:xfrm>
            <a:off x="3905250" y="5145088"/>
            <a:ext cx="9509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sz="2000" b="1">
                <a:latin typeface="Times New Roman" pitchFamily="18" charset="0"/>
                <a:ea typeface="楷体_GB2312"/>
                <a:cs typeface="Times New Roman" pitchFamily="18" charset="0"/>
              </a:rPr>
              <a:t>跳跃</a:t>
            </a:r>
          </a:p>
          <a:p>
            <a:pPr algn="ctr"/>
            <a:r>
              <a:rPr lang="zh-CN" altLang="en-US" sz="2000" b="1">
                <a:latin typeface="Times New Roman" pitchFamily="18" charset="0"/>
                <a:ea typeface="楷体_GB2312"/>
                <a:cs typeface="Times New Roman" pitchFamily="18" charset="0"/>
              </a:rPr>
              <a:t>间断点</a:t>
            </a:r>
            <a:endParaRPr lang="en-US" altLang="zh-CN" sz="2000" b="1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5692775" y="5145088"/>
            <a:ext cx="9509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sz="2000" b="1">
                <a:latin typeface="Times New Roman" pitchFamily="18" charset="0"/>
                <a:ea typeface="楷体_GB2312"/>
                <a:cs typeface="Times New Roman" pitchFamily="18" charset="0"/>
              </a:rPr>
              <a:t>无穷</a:t>
            </a:r>
          </a:p>
          <a:p>
            <a:pPr algn="ctr"/>
            <a:r>
              <a:rPr lang="zh-CN" altLang="en-US" sz="2000" b="1">
                <a:latin typeface="Times New Roman" pitchFamily="18" charset="0"/>
                <a:ea typeface="楷体_GB2312"/>
                <a:cs typeface="Times New Roman" pitchFamily="18" charset="0"/>
              </a:rPr>
              <a:t>间断点</a:t>
            </a:r>
            <a:endParaRPr lang="en-US" altLang="zh-CN" sz="2000" b="1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7542213" y="5145088"/>
            <a:ext cx="9509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sz="2000" b="1">
                <a:latin typeface="Times New Roman" pitchFamily="18" charset="0"/>
                <a:ea typeface="楷体_GB2312"/>
                <a:cs typeface="Times New Roman" pitchFamily="18" charset="0"/>
              </a:rPr>
              <a:t>振荡</a:t>
            </a:r>
          </a:p>
          <a:p>
            <a:pPr algn="ctr"/>
            <a:r>
              <a:rPr lang="zh-CN" altLang="en-US" sz="2000" b="1">
                <a:latin typeface="Times New Roman" pitchFamily="18" charset="0"/>
                <a:ea typeface="楷体_GB2312"/>
                <a:cs typeface="Times New Roman" pitchFamily="18" charset="0"/>
              </a:rPr>
              <a:t>间断点</a:t>
            </a:r>
            <a:endParaRPr lang="en-US" altLang="zh-CN" sz="2000" b="1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116756" name="Rectangle 20"/>
          <p:cNvSpPr>
            <a:spLocks noChangeArrowheads="1"/>
          </p:cNvSpPr>
          <p:nvPr/>
        </p:nvSpPr>
        <p:spPr bwMode="auto">
          <a:xfrm>
            <a:off x="5575300" y="2998788"/>
            <a:ext cx="1185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000" b="1" i="1">
                <a:latin typeface="Times New Roman" pitchFamily="18" charset="0"/>
                <a:ea typeface="楷体_GB2312"/>
                <a:cs typeface="Times New Roman" pitchFamily="18" charset="0"/>
              </a:rPr>
              <a:t>f </a:t>
            </a:r>
            <a:r>
              <a:rPr lang="en-US" altLang="zh-CN" sz="2000" b="1"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sz="2000" b="1">
                <a:latin typeface="Times New Roman" pitchFamily="18" charset="0"/>
                <a:ea typeface="楷体_GB2312"/>
                <a:cs typeface="Times New Roman" pitchFamily="18" charset="0"/>
              </a:rPr>
              <a:t>) </a:t>
            </a:r>
            <a:r>
              <a:rPr lang="zh-CN" altLang="en-US" sz="2000" b="1">
                <a:latin typeface="Times New Roman" pitchFamily="18" charset="0"/>
                <a:ea typeface="楷体_GB2312"/>
                <a:cs typeface="Times New Roman" pitchFamily="18" charset="0"/>
                <a:sym typeface="Symbol" pitchFamily="18" charset="2"/>
              </a:rPr>
              <a:t> </a:t>
            </a:r>
          </a:p>
        </p:txBody>
      </p:sp>
      <p:sp>
        <p:nvSpPr>
          <p:cNvPr id="116757" name="Rectangle 21"/>
          <p:cNvSpPr>
            <a:spLocks noChangeArrowheads="1"/>
          </p:cNvSpPr>
          <p:nvPr/>
        </p:nvSpPr>
        <p:spPr bwMode="auto">
          <a:xfrm>
            <a:off x="7286625" y="2998788"/>
            <a:ext cx="14620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CN" sz="2000" b="1" i="1">
                <a:latin typeface="Times New Roman" pitchFamily="18" charset="0"/>
                <a:ea typeface="楷体_GB2312"/>
                <a:cs typeface="Times New Roman" pitchFamily="18" charset="0"/>
              </a:rPr>
              <a:t>f </a:t>
            </a:r>
            <a:r>
              <a:rPr lang="en-US" altLang="zh-CN" sz="2000" b="1"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sz="2000" b="1">
                <a:latin typeface="Times New Roman" pitchFamily="18" charset="0"/>
                <a:ea typeface="楷体_GB2312"/>
                <a:cs typeface="Times New Roman" pitchFamily="18" charset="0"/>
              </a:rPr>
              <a:t>)</a:t>
            </a:r>
          </a:p>
          <a:p>
            <a:pPr algn="ctr"/>
            <a:r>
              <a:rPr lang="en-US" altLang="zh-CN" sz="2000" b="1"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zh-CN" altLang="en-US" sz="2000" b="1">
                <a:latin typeface="Times New Roman" pitchFamily="18" charset="0"/>
                <a:ea typeface="楷体_GB2312"/>
                <a:cs typeface="Times New Roman" pitchFamily="18" charset="0"/>
              </a:rPr>
              <a:t>无限振荡</a:t>
            </a:r>
          </a:p>
          <a:p>
            <a:pPr algn="ctr"/>
            <a:r>
              <a:rPr lang="zh-CN" altLang="en-US" sz="2000" b="1">
                <a:latin typeface="Times New Roman" pitchFamily="18" charset="0"/>
                <a:ea typeface="楷体_GB2312"/>
                <a:cs typeface="Times New Roman" pitchFamily="18" charset="0"/>
              </a:rPr>
              <a:t>极限不存在</a:t>
            </a:r>
            <a:endParaRPr lang="en-US" altLang="zh-CN" sz="2000" b="1">
              <a:latin typeface="Times New Roman" pitchFamily="18" charset="0"/>
              <a:ea typeface="楷体_GB231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16760" name="AutoShape 24"/>
          <p:cNvCxnSpPr>
            <a:cxnSpLocks noChangeShapeType="1"/>
            <a:stCxn id="116745" idx="2"/>
            <a:endCxn id="116749" idx="0"/>
          </p:cNvCxnSpPr>
          <p:nvPr/>
        </p:nvCxnSpPr>
        <p:spPr bwMode="auto">
          <a:xfrm flipH="1">
            <a:off x="1781175" y="3398838"/>
            <a:ext cx="611188" cy="674687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</p:cxnSp>
      <p:cxnSp>
        <p:nvCxnSpPr>
          <p:cNvPr id="116761" name="AutoShape 25"/>
          <p:cNvCxnSpPr>
            <a:cxnSpLocks noChangeShapeType="1"/>
            <a:stCxn id="116745" idx="2"/>
            <a:endCxn id="116750" idx="0"/>
          </p:cNvCxnSpPr>
          <p:nvPr/>
        </p:nvCxnSpPr>
        <p:spPr bwMode="auto">
          <a:xfrm>
            <a:off x="2392363" y="3398838"/>
            <a:ext cx="620712" cy="674687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</p:cxnSp>
      <p:cxnSp>
        <p:nvCxnSpPr>
          <p:cNvPr id="116762" name="AutoShape 26"/>
          <p:cNvCxnSpPr>
            <a:cxnSpLocks noChangeShapeType="1"/>
          </p:cNvCxnSpPr>
          <p:nvPr/>
        </p:nvCxnSpPr>
        <p:spPr bwMode="auto">
          <a:xfrm flipH="1">
            <a:off x="1776413" y="4470400"/>
            <a:ext cx="4762" cy="6746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</p:cxnSp>
      <p:cxnSp>
        <p:nvCxnSpPr>
          <p:cNvPr id="116763" name="AutoShape 27"/>
          <p:cNvCxnSpPr>
            <a:cxnSpLocks noChangeShapeType="1"/>
            <a:stCxn id="116750" idx="2"/>
            <a:endCxn id="116752" idx="0"/>
          </p:cNvCxnSpPr>
          <p:nvPr/>
        </p:nvCxnSpPr>
        <p:spPr bwMode="auto">
          <a:xfrm flipH="1">
            <a:off x="3011488" y="4775200"/>
            <a:ext cx="1587" cy="3698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</p:cxnSp>
      <p:cxnSp>
        <p:nvCxnSpPr>
          <p:cNvPr id="116764" name="AutoShape 28"/>
          <p:cNvCxnSpPr>
            <a:cxnSpLocks noChangeShapeType="1"/>
            <a:stCxn id="13317" idx="2"/>
            <a:endCxn id="116741" idx="0"/>
          </p:cNvCxnSpPr>
          <p:nvPr/>
        </p:nvCxnSpPr>
        <p:spPr bwMode="auto">
          <a:xfrm flipH="1">
            <a:off x="3322638" y="828675"/>
            <a:ext cx="1660525" cy="61436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</p:cxnSp>
      <p:cxnSp>
        <p:nvCxnSpPr>
          <p:cNvPr id="116765" name="AutoShape 29"/>
          <p:cNvCxnSpPr>
            <a:cxnSpLocks noChangeShapeType="1"/>
            <a:stCxn id="13317" idx="2"/>
            <a:endCxn id="116742" idx="0"/>
          </p:cNvCxnSpPr>
          <p:nvPr/>
        </p:nvCxnSpPr>
        <p:spPr bwMode="auto">
          <a:xfrm>
            <a:off x="4983163" y="828675"/>
            <a:ext cx="2041525" cy="61436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</p:cxnSp>
      <p:cxnSp>
        <p:nvCxnSpPr>
          <p:cNvPr id="116766" name="AutoShape 30"/>
          <p:cNvCxnSpPr>
            <a:cxnSpLocks noChangeShapeType="1"/>
            <a:stCxn id="116741" idx="2"/>
            <a:endCxn id="116745" idx="0"/>
          </p:cNvCxnSpPr>
          <p:nvPr/>
        </p:nvCxnSpPr>
        <p:spPr bwMode="auto">
          <a:xfrm flipH="1">
            <a:off x="2392363" y="1839913"/>
            <a:ext cx="930275" cy="11620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</p:cxnSp>
      <p:cxnSp>
        <p:nvCxnSpPr>
          <p:cNvPr id="116767" name="AutoShape 31"/>
          <p:cNvCxnSpPr>
            <a:cxnSpLocks noChangeShapeType="1"/>
            <a:stCxn id="116741" idx="2"/>
            <a:endCxn id="116747" idx="0"/>
          </p:cNvCxnSpPr>
          <p:nvPr/>
        </p:nvCxnSpPr>
        <p:spPr bwMode="auto">
          <a:xfrm>
            <a:off x="3322638" y="1839913"/>
            <a:ext cx="1058862" cy="11620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</p:cxnSp>
      <p:cxnSp>
        <p:nvCxnSpPr>
          <p:cNvPr id="116768" name="AutoShape 32"/>
          <p:cNvCxnSpPr>
            <a:cxnSpLocks noChangeShapeType="1"/>
            <a:stCxn id="116742" idx="2"/>
            <a:endCxn id="116756" idx="0"/>
          </p:cNvCxnSpPr>
          <p:nvPr/>
        </p:nvCxnSpPr>
        <p:spPr bwMode="auto">
          <a:xfrm flipH="1">
            <a:off x="6169025" y="1839913"/>
            <a:ext cx="855663" cy="115887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</p:cxnSp>
      <p:cxnSp>
        <p:nvCxnSpPr>
          <p:cNvPr id="116769" name="AutoShape 33"/>
          <p:cNvCxnSpPr>
            <a:cxnSpLocks noChangeShapeType="1"/>
            <a:stCxn id="116742" idx="2"/>
            <a:endCxn id="116757" idx="0"/>
          </p:cNvCxnSpPr>
          <p:nvPr/>
        </p:nvCxnSpPr>
        <p:spPr bwMode="auto">
          <a:xfrm>
            <a:off x="7024688" y="1839913"/>
            <a:ext cx="993775" cy="115887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</p:cxnSp>
      <p:cxnSp>
        <p:nvCxnSpPr>
          <p:cNvPr id="116770" name="AutoShape 34"/>
          <p:cNvCxnSpPr>
            <a:cxnSpLocks noChangeShapeType="1"/>
            <a:stCxn id="116747" idx="2"/>
            <a:endCxn id="116753" idx="0"/>
          </p:cNvCxnSpPr>
          <p:nvPr/>
        </p:nvCxnSpPr>
        <p:spPr bwMode="auto">
          <a:xfrm>
            <a:off x="4381500" y="3398838"/>
            <a:ext cx="0" cy="17462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</p:cxnSp>
      <p:cxnSp>
        <p:nvCxnSpPr>
          <p:cNvPr id="116771" name="AutoShape 35"/>
          <p:cNvCxnSpPr>
            <a:cxnSpLocks noChangeShapeType="1"/>
            <a:stCxn id="116756" idx="2"/>
            <a:endCxn id="116754" idx="0"/>
          </p:cNvCxnSpPr>
          <p:nvPr/>
        </p:nvCxnSpPr>
        <p:spPr bwMode="auto">
          <a:xfrm>
            <a:off x="6169025" y="3395663"/>
            <a:ext cx="0" cy="174942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</p:cxnSp>
      <p:cxnSp>
        <p:nvCxnSpPr>
          <p:cNvPr id="116772" name="AutoShape 36"/>
          <p:cNvCxnSpPr>
            <a:cxnSpLocks noChangeShapeType="1"/>
            <a:stCxn id="116757" idx="2"/>
            <a:endCxn id="116755" idx="0"/>
          </p:cNvCxnSpPr>
          <p:nvPr/>
        </p:nvCxnSpPr>
        <p:spPr bwMode="auto">
          <a:xfrm>
            <a:off x="8018463" y="4005263"/>
            <a:ext cx="0" cy="113982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</p:cxnSp>
      <p:sp>
        <p:nvSpPr>
          <p:cNvPr id="116776" name="AutoShape 40"/>
          <p:cNvSpPr>
            <a:spLocks/>
          </p:cNvSpPr>
          <p:nvPr/>
        </p:nvSpPr>
        <p:spPr bwMode="auto">
          <a:xfrm rot="-5400000">
            <a:off x="3522663" y="5086350"/>
            <a:ext cx="287338" cy="1798637"/>
          </a:xfrm>
          <a:prstGeom prst="leftBrace">
            <a:avLst>
              <a:gd name="adj1" fmla="val 52164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</a:endParaRPr>
          </a:p>
        </p:txBody>
      </p:sp>
      <p:sp>
        <p:nvSpPr>
          <p:cNvPr id="116777" name="Rectangle 41"/>
          <p:cNvSpPr>
            <a:spLocks noChangeArrowheads="1"/>
          </p:cNvSpPr>
          <p:nvPr/>
        </p:nvSpPr>
        <p:spPr bwMode="auto">
          <a:xfrm>
            <a:off x="2806700" y="6200775"/>
            <a:ext cx="1717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sz="2000" b="1">
                <a:latin typeface="Times New Roman" pitchFamily="18" charset="0"/>
                <a:ea typeface="楷体_GB2312"/>
                <a:cs typeface="Times New Roman" pitchFamily="18" charset="0"/>
              </a:rPr>
              <a:t>第一类间断点</a:t>
            </a:r>
            <a:endParaRPr lang="en-US" altLang="zh-CN" sz="2000" b="1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116778" name="AutoShape 42"/>
          <p:cNvSpPr>
            <a:spLocks/>
          </p:cNvSpPr>
          <p:nvPr/>
        </p:nvSpPr>
        <p:spPr bwMode="auto">
          <a:xfrm rot="-5400000">
            <a:off x="6949281" y="4906169"/>
            <a:ext cx="287338" cy="2159000"/>
          </a:xfrm>
          <a:prstGeom prst="leftBrace">
            <a:avLst>
              <a:gd name="adj1" fmla="val 62615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</a:endParaRPr>
          </a:p>
        </p:txBody>
      </p:sp>
      <p:sp>
        <p:nvSpPr>
          <p:cNvPr id="116779" name="Rectangle 43"/>
          <p:cNvSpPr>
            <a:spLocks noChangeArrowheads="1"/>
          </p:cNvSpPr>
          <p:nvPr/>
        </p:nvSpPr>
        <p:spPr bwMode="auto">
          <a:xfrm>
            <a:off x="6234113" y="6200775"/>
            <a:ext cx="1717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sz="2000" b="1">
                <a:latin typeface="Times New Roman" pitchFamily="18" charset="0"/>
                <a:ea typeface="楷体_GB2312"/>
                <a:cs typeface="Times New Roman" pitchFamily="18" charset="0"/>
              </a:rPr>
              <a:t>第二类间断点</a:t>
            </a:r>
            <a:endParaRPr lang="en-US" altLang="zh-CN" sz="2000" b="1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13350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ea typeface="楷体_GB2312"/>
              </a:rPr>
              <a:t>返回</a:t>
            </a:r>
          </a:p>
        </p:txBody>
      </p:sp>
      <p:sp>
        <p:nvSpPr>
          <p:cNvPr id="116782" name="Rectangle 46"/>
          <p:cNvSpPr>
            <a:spLocks noChangeArrowheads="1"/>
          </p:cNvSpPr>
          <p:nvPr/>
        </p:nvSpPr>
        <p:spPr bwMode="auto">
          <a:xfrm>
            <a:off x="123825" y="1235075"/>
            <a:ext cx="1876425" cy="738188"/>
          </a:xfrm>
          <a:prstGeom prst="rect">
            <a:avLst/>
          </a:prstGeom>
          <a:noFill/>
          <a:ln w="28575">
            <a:solidFill>
              <a:srgbClr val="00CC66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当 </a:t>
            </a:r>
            <a:r>
              <a:rPr lang="el-GR" altLang="zh-CN" b="1" i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  <a:sym typeface="Symbol" pitchFamily="18" charset="2"/>
              </a:rPr>
              <a:t>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b="1" baseline="-2500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0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时，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ea typeface="楷体_GB2312"/>
              </a:rPr>
              <a:t>单侧极限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存在 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?</a:t>
            </a:r>
          </a:p>
        </p:txBody>
      </p:sp>
      <p:sp>
        <p:nvSpPr>
          <p:cNvPr id="116786" name="AutoShape 50"/>
          <p:cNvSpPr>
            <a:spLocks noChangeArrowheads="1"/>
          </p:cNvSpPr>
          <p:nvPr/>
        </p:nvSpPr>
        <p:spPr bwMode="auto">
          <a:xfrm>
            <a:off x="103188" y="5513388"/>
            <a:ext cx="2039937" cy="1133475"/>
          </a:xfrm>
          <a:prstGeom prst="roundRect">
            <a:avLst>
              <a:gd name="adj" fmla="val 10528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b="1">
                <a:latin typeface="Times New Roman" pitchFamily="18" charset="0"/>
                <a:ea typeface="楷体_GB2312"/>
                <a:cs typeface="Times New Roman" pitchFamily="18" charset="0"/>
              </a:rPr>
              <a:t>若</a:t>
            </a:r>
            <a:r>
              <a:rPr lang="zh-CN" altLang="en-US" b="1" i="1"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en-US" altLang="zh-CN" b="1" i="1">
                <a:latin typeface="Times New Roman" pitchFamily="18" charset="0"/>
                <a:ea typeface="楷体_GB2312"/>
                <a:cs typeface="Times New Roman" pitchFamily="18" charset="0"/>
              </a:rPr>
              <a:t>f </a:t>
            </a:r>
            <a:r>
              <a:rPr lang="en-US" altLang="zh-CN" b="1"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b="1" baseline="-25000">
                <a:latin typeface="Times New Roman" pitchFamily="18" charset="0"/>
                <a:ea typeface="楷体_GB2312"/>
                <a:cs typeface="Times New Roman" pitchFamily="18" charset="0"/>
              </a:rPr>
              <a:t>0</a:t>
            </a:r>
            <a:r>
              <a:rPr lang="en-US" altLang="zh-CN" b="1">
                <a:latin typeface="Times New Roman" pitchFamily="18" charset="0"/>
                <a:ea typeface="楷体_GB2312"/>
                <a:cs typeface="Times New Roman" pitchFamily="18" charset="0"/>
              </a:rPr>
              <a:t>) </a:t>
            </a:r>
            <a:r>
              <a:rPr lang="zh-CN" altLang="en-US" b="1">
                <a:latin typeface="Times New Roman" pitchFamily="18" charset="0"/>
                <a:ea typeface="楷体_GB2312"/>
                <a:cs typeface="Times New Roman" pitchFamily="18" charset="0"/>
              </a:rPr>
              <a:t>无定义，</a:t>
            </a:r>
          </a:p>
          <a:p>
            <a:r>
              <a:rPr lang="zh-CN" altLang="en-US" b="1">
                <a:latin typeface="Times New Roman" pitchFamily="18" charset="0"/>
                <a:ea typeface="楷体_GB2312"/>
                <a:cs typeface="Times New Roman" pitchFamily="18" charset="0"/>
              </a:rPr>
              <a:t>则点 </a:t>
            </a:r>
            <a:r>
              <a:rPr lang="en-US" altLang="zh-CN" b="1" i="1"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b="1" baseline="-25000">
                <a:latin typeface="Times New Roman" pitchFamily="18" charset="0"/>
                <a:ea typeface="楷体_GB2312"/>
                <a:cs typeface="Times New Roman" pitchFamily="18" charset="0"/>
              </a:rPr>
              <a:t>0</a:t>
            </a:r>
            <a:r>
              <a:rPr lang="en-US" altLang="zh-CN" b="1"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zh-CN" altLang="en-US" b="1">
                <a:latin typeface="Times New Roman" pitchFamily="18" charset="0"/>
                <a:ea typeface="楷体_GB2312"/>
                <a:cs typeface="Times New Roman" pitchFamily="18" charset="0"/>
              </a:rPr>
              <a:t>一定是</a:t>
            </a:r>
          </a:p>
          <a:p>
            <a:r>
              <a:rPr lang="zh-CN" altLang="en-US" b="1"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en-US" altLang="zh-CN" b="1" i="1">
                <a:latin typeface="Times New Roman" pitchFamily="18" charset="0"/>
                <a:ea typeface="楷体_GB2312"/>
                <a:cs typeface="Times New Roman" pitchFamily="18" charset="0"/>
              </a:rPr>
              <a:t>f </a:t>
            </a:r>
            <a:r>
              <a:rPr lang="en-US" altLang="zh-CN" b="1"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b="1">
                <a:latin typeface="Times New Roman" pitchFamily="18" charset="0"/>
                <a:ea typeface="楷体_GB2312"/>
                <a:cs typeface="Times New Roman" pitchFamily="18" charset="0"/>
              </a:rPr>
              <a:t>) </a:t>
            </a:r>
            <a:r>
              <a:rPr lang="zh-CN" altLang="en-US" b="1">
                <a:latin typeface="Times New Roman" pitchFamily="18" charset="0"/>
                <a:ea typeface="楷体_GB2312"/>
                <a:cs typeface="Times New Roman" pitchFamily="18" charset="0"/>
              </a:rPr>
              <a:t>的间断点！</a:t>
            </a:r>
            <a:endParaRPr lang="en-US" altLang="zh-CN" b="1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5526088" y="4216400"/>
          <a:ext cx="630237" cy="652463"/>
        </p:xfrm>
        <a:graphic>
          <a:graphicData uri="http://schemas.openxmlformats.org/presentationml/2006/ole">
            <p:oleObj spid="_x0000_s13314" name="Equation" r:id="rId4" imgW="393480" imgH="406080" progId="Equation.DSMT4">
              <p:embed/>
            </p:oleObj>
          </a:graphicData>
        </a:graphic>
      </p:graphicFrame>
      <p:graphicFrame>
        <p:nvGraphicFramePr>
          <p:cNvPr id="25640" name="Object 3"/>
          <p:cNvGraphicFramePr>
            <a:graphicFrameLocks noChangeAspect="1"/>
          </p:cNvGraphicFramePr>
          <p:nvPr/>
        </p:nvGraphicFramePr>
        <p:xfrm>
          <a:off x="6789738" y="4216400"/>
          <a:ext cx="1220787" cy="712788"/>
        </p:xfrm>
        <a:graphic>
          <a:graphicData uri="http://schemas.openxmlformats.org/presentationml/2006/ole">
            <p:oleObj spid="_x0000_s13315" name="Equation" r:id="rId5" imgW="761760" imgH="444240" progId="Equation.DSMT4">
              <p:embed/>
            </p:oleObj>
          </a:graphicData>
        </a:graphic>
      </p:graphicFrame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6618288" y="5157788"/>
            <a:ext cx="9509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……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80975" y="4618038"/>
          <a:ext cx="1525588" cy="381000"/>
        </p:xfrm>
        <a:graphic>
          <a:graphicData uri="http://schemas.openxmlformats.org/presentationml/2006/ole">
            <p:oleObj spid="_x0000_s13316" name="Equation" r:id="rId6" imgW="1168200" imgH="291960" progId="Equation.DSMT4">
              <p:embed/>
            </p:oleObj>
          </a:graphicData>
        </a:graphic>
      </p:graphicFrame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123825" y="261938"/>
            <a:ext cx="2386013" cy="738187"/>
          </a:xfrm>
          <a:prstGeom prst="rect">
            <a:avLst/>
          </a:prstGeom>
          <a:noFill/>
          <a:ln w="28575">
            <a:solidFill>
              <a:srgbClr val="00CC66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函数 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f 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)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在点 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b="1" baseline="-2500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0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的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某一邻域内有定义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6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6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6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1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1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1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1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1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16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1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1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1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11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/>
      <p:bldP spid="116742" grpId="0"/>
      <p:bldP spid="116743" grpId="0" animBg="1"/>
      <p:bldP spid="116745" grpId="0"/>
      <p:bldP spid="116748" grpId="0" animBg="1"/>
      <p:bldP spid="116749" grpId="0"/>
      <p:bldP spid="116751" grpId="0"/>
      <p:bldP spid="116750" grpId="0"/>
      <p:bldP spid="116752" grpId="0"/>
      <p:bldP spid="116747" grpId="0"/>
      <p:bldP spid="116753" grpId="0"/>
      <p:bldP spid="116754" grpId="0"/>
      <p:bldP spid="116755" grpId="0"/>
      <p:bldP spid="116756" grpId="0"/>
      <p:bldP spid="116757" grpId="0"/>
      <p:bldP spid="116776" grpId="0" animBg="1"/>
      <p:bldP spid="116777" grpId="0"/>
      <p:bldP spid="116778" grpId="0" animBg="1"/>
      <p:bldP spid="116779" grpId="0"/>
      <p:bldP spid="116782" grpId="0" animBg="1"/>
      <p:bldP spid="116786" grpId="0" animBg="1"/>
      <p:bldP spid="40" grpId="0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练习题</a:t>
            </a:r>
          </a:p>
        </p:txBody>
      </p:sp>
      <p:sp>
        <p:nvSpPr>
          <p:cNvPr id="8202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481138"/>
            <a:ext cx="8229600" cy="49117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试判断下列间断点的类型：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注意：</a:t>
            </a:r>
            <a:r>
              <a:rPr lang="zh-CN" altLang="en-US" smtClean="0">
                <a:ea typeface="楷体_GB2312"/>
              </a:rPr>
              <a:t>可去间断点只要改变或者补充间断处函数的定义，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则可使其变为连续点．</a:t>
            </a:r>
          </a:p>
        </p:txBody>
      </p:sp>
      <p:grpSp>
        <p:nvGrpSpPr>
          <p:cNvPr id="14347" name="Group 29"/>
          <p:cNvGrpSpPr>
            <a:grpSpLocks/>
          </p:cNvGrpSpPr>
          <p:nvPr/>
        </p:nvGrpSpPr>
        <p:grpSpPr bwMode="auto">
          <a:xfrm>
            <a:off x="1143000" y="2133600"/>
            <a:ext cx="6980238" cy="2559050"/>
            <a:chOff x="720" y="1525"/>
            <a:chExt cx="4397" cy="1612"/>
          </a:xfrm>
        </p:grpSpPr>
        <p:graphicFrame>
          <p:nvGraphicFramePr>
            <p:cNvPr id="14338" name="Object 5"/>
            <p:cNvGraphicFramePr>
              <a:graphicFrameLocks noChangeAspect="1"/>
            </p:cNvGraphicFramePr>
            <p:nvPr/>
          </p:nvGraphicFramePr>
          <p:xfrm>
            <a:off x="1386" y="2849"/>
            <a:ext cx="224" cy="287"/>
          </p:xfrm>
          <a:graphic>
            <a:graphicData uri="http://schemas.openxmlformats.org/presentationml/2006/ole">
              <p:oleObj spid="_x0000_s14338" name="Equation" r:id="rId3" imgW="177480" imgH="228600" progId="Equation.DSMT4">
                <p:embed/>
              </p:oleObj>
            </a:graphicData>
          </a:graphic>
        </p:graphicFrame>
        <p:sp>
          <p:nvSpPr>
            <p:cNvPr id="14351" name="Line 6"/>
            <p:cNvSpPr>
              <a:spLocks noChangeShapeType="1"/>
            </p:cNvSpPr>
            <p:nvPr/>
          </p:nvSpPr>
          <p:spPr bwMode="auto">
            <a:xfrm flipV="1">
              <a:off x="3572" y="1957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2" name="Line 8"/>
            <p:cNvSpPr>
              <a:spLocks noChangeShapeType="1"/>
            </p:cNvSpPr>
            <p:nvPr/>
          </p:nvSpPr>
          <p:spPr bwMode="auto">
            <a:xfrm>
              <a:off x="720" y="2821"/>
              <a:ext cx="42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3" name="Freeform 9"/>
            <p:cNvSpPr>
              <a:spLocks/>
            </p:cNvSpPr>
            <p:nvPr/>
          </p:nvSpPr>
          <p:spPr bwMode="auto">
            <a:xfrm>
              <a:off x="2614" y="1642"/>
              <a:ext cx="2205" cy="1017"/>
            </a:xfrm>
            <a:custGeom>
              <a:avLst/>
              <a:gdLst>
                <a:gd name="T0" fmla="*/ 36 w 2205"/>
                <a:gd name="T1" fmla="*/ 0 h 1017"/>
                <a:gd name="T2" fmla="*/ 362 w 2205"/>
                <a:gd name="T3" fmla="*/ 700 h 1017"/>
                <a:gd name="T4" fmla="*/ 2205 w 2205"/>
                <a:gd name="T5" fmla="*/ 1017 h 1017"/>
                <a:gd name="T6" fmla="*/ 0 60000 65536"/>
                <a:gd name="T7" fmla="*/ 0 60000 65536"/>
                <a:gd name="T8" fmla="*/ 0 60000 65536"/>
                <a:gd name="T9" fmla="*/ 0 w 2205"/>
                <a:gd name="T10" fmla="*/ 0 h 1017"/>
                <a:gd name="T11" fmla="*/ 2205 w 2205"/>
                <a:gd name="T12" fmla="*/ 1017 h 10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5" h="1017">
                  <a:moveTo>
                    <a:pt x="36" y="0"/>
                  </a:moveTo>
                  <a:cubicBezTo>
                    <a:pt x="90" y="115"/>
                    <a:pt x="0" y="530"/>
                    <a:pt x="362" y="700"/>
                  </a:cubicBezTo>
                  <a:cubicBezTo>
                    <a:pt x="724" y="870"/>
                    <a:pt x="1821" y="951"/>
                    <a:pt x="2205" y="1017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4354" name="Line 10"/>
            <p:cNvSpPr>
              <a:spLocks noChangeShapeType="1"/>
            </p:cNvSpPr>
            <p:nvPr/>
          </p:nvSpPr>
          <p:spPr bwMode="auto">
            <a:xfrm flipV="1">
              <a:off x="1864" y="1525"/>
              <a:ext cx="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5" name="Freeform 11"/>
            <p:cNvSpPr>
              <a:spLocks/>
            </p:cNvSpPr>
            <p:nvPr/>
          </p:nvSpPr>
          <p:spPr bwMode="auto">
            <a:xfrm>
              <a:off x="920" y="2389"/>
              <a:ext cx="572" cy="192"/>
            </a:xfrm>
            <a:custGeom>
              <a:avLst/>
              <a:gdLst>
                <a:gd name="T0" fmla="*/ 0 w 528"/>
                <a:gd name="T1" fmla="*/ 0 h 192"/>
                <a:gd name="T2" fmla="*/ 1214 w 528"/>
                <a:gd name="T3" fmla="*/ 144 h 192"/>
                <a:gd name="T4" fmla="*/ 2234 w 528"/>
                <a:gd name="T5" fmla="*/ 192 h 192"/>
                <a:gd name="T6" fmla="*/ 0 60000 65536"/>
                <a:gd name="T7" fmla="*/ 0 60000 65536"/>
                <a:gd name="T8" fmla="*/ 0 60000 65536"/>
                <a:gd name="T9" fmla="*/ 0 w 528"/>
                <a:gd name="T10" fmla="*/ 0 h 192"/>
                <a:gd name="T11" fmla="*/ 528 w 52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192">
                  <a:moveTo>
                    <a:pt x="0" y="0"/>
                  </a:moveTo>
                  <a:cubicBezTo>
                    <a:pt x="100" y="56"/>
                    <a:pt x="200" y="112"/>
                    <a:pt x="288" y="144"/>
                  </a:cubicBezTo>
                  <a:cubicBezTo>
                    <a:pt x="376" y="176"/>
                    <a:pt x="488" y="184"/>
                    <a:pt x="528" y="19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4356" name="Line 12"/>
            <p:cNvSpPr>
              <a:spLocks noChangeShapeType="1"/>
            </p:cNvSpPr>
            <p:nvPr/>
          </p:nvSpPr>
          <p:spPr bwMode="auto">
            <a:xfrm flipV="1">
              <a:off x="1492" y="2293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7" name="Freeform 13"/>
            <p:cNvSpPr>
              <a:spLocks/>
            </p:cNvSpPr>
            <p:nvPr/>
          </p:nvSpPr>
          <p:spPr bwMode="auto">
            <a:xfrm>
              <a:off x="1492" y="2093"/>
              <a:ext cx="1092" cy="248"/>
            </a:xfrm>
            <a:custGeom>
              <a:avLst/>
              <a:gdLst>
                <a:gd name="T0" fmla="*/ 0 w 1008"/>
                <a:gd name="T1" fmla="*/ 200 h 248"/>
                <a:gd name="T2" fmla="*/ 2234 w 1008"/>
                <a:gd name="T3" fmla="*/ 8 h 248"/>
                <a:gd name="T4" fmla="*/ 4261 w 1008"/>
                <a:gd name="T5" fmla="*/ 248 h 248"/>
                <a:gd name="T6" fmla="*/ 0 60000 65536"/>
                <a:gd name="T7" fmla="*/ 0 60000 65536"/>
                <a:gd name="T8" fmla="*/ 0 60000 65536"/>
                <a:gd name="T9" fmla="*/ 0 w 1008"/>
                <a:gd name="T10" fmla="*/ 0 h 248"/>
                <a:gd name="T11" fmla="*/ 1008 w 1008"/>
                <a:gd name="T12" fmla="*/ 248 h 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248">
                  <a:moveTo>
                    <a:pt x="0" y="200"/>
                  </a:moveTo>
                  <a:cubicBezTo>
                    <a:pt x="180" y="100"/>
                    <a:pt x="360" y="0"/>
                    <a:pt x="528" y="8"/>
                  </a:cubicBezTo>
                  <a:cubicBezTo>
                    <a:pt x="696" y="16"/>
                    <a:pt x="928" y="208"/>
                    <a:pt x="1008" y="24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4358" name="Line 14"/>
            <p:cNvSpPr>
              <a:spLocks noChangeShapeType="1"/>
            </p:cNvSpPr>
            <p:nvPr/>
          </p:nvSpPr>
          <p:spPr bwMode="auto">
            <a:xfrm flipV="1">
              <a:off x="2584" y="2341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9" name="Line 15"/>
            <p:cNvSpPr>
              <a:spLocks noChangeShapeType="1"/>
            </p:cNvSpPr>
            <p:nvPr/>
          </p:nvSpPr>
          <p:spPr bwMode="auto">
            <a:xfrm flipV="1">
              <a:off x="2584" y="1616"/>
              <a:ext cx="0" cy="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0" name="Line 16"/>
            <p:cNvSpPr>
              <a:spLocks noChangeShapeType="1"/>
            </p:cNvSpPr>
            <p:nvPr/>
          </p:nvSpPr>
          <p:spPr bwMode="auto">
            <a:xfrm flipV="1">
              <a:off x="3572" y="2389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39" name="Object 17"/>
            <p:cNvGraphicFramePr>
              <a:graphicFrameLocks noChangeAspect="1"/>
            </p:cNvGraphicFramePr>
            <p:nvPr/>
          </p:nvGraphicFramePr>
          <p:xfrm>
            <a:off x="1901" y="2840"/>
            <a:ext cx="208" cy="224"/>
          </p:xfrm>
          <a:graphic>
            <a:graphicData uri="http://schemas.openxmlformats.org/presentationml/2006/ole">
              <p:oleObj spid="_x0000_s14339" name="Equation" r:id="rId4" imgW="164880" imgH="177480" progId="Equation.DSMT4">
                <p:embed/>
              </p:oleObj>
            </a:graphicData>
          </a:graphic>
        </p:graphicFrame>
        <p:graphicFrame>
          <p:nvGraphicFramePr>
            <p:cNvPr id="14340" name="Object 18"/>
            <p:cNvGraphicFramePr>
              <a:graphicFrameLocks noChangeAspect="1"/>
            </p:cNvGraphicFramePr>
            <p:nvPr/>
          </p:nvGraphicFramePr>
          <p:xfrm>
            <a:off x="2472" y="2849"/>
            <a:ext cx="240" cy="288"/>
          </p:xfrm>
          <a:graphic>
            <a:graphicData uri="http://schemas.openxmlformats.org/presentationml/2006/ole">
              <p:oleObj spid="_x0000_s14340" name="Equation" r:id="rId5" imgW="190440" imgH="228600" progId="Equation.DSMT4">
                <p:embed/>
              </p:oleObj>
            </a:graphicData>
          </a:graphic>
        </p:graphicFrame>
        <p:graphicFrame>
          <p:nvGraphicFramePr>
            <p:cNvPr id="14341" name="Object 19"/>
            <p:cNvGraphicFramePr>
              <a:graphicFrameLocks noChangeAspect="1"/>
            </p:cNvGraphicFramePr>
            <p:nvPr/>
          </p:nvGraphicFramePr>
          <p:xfrm>
            <a:off x="3460" y="2849"/>
            <a:ext cx="240" cy="288"/>
          </p:xfrm>
          <a:graphic>
            <a:graphicData uri="http://schemas.openxmlformats.org/presentationml/2006/ole">
              <p:oleObj spid="_x0000_s14341" name="Equation" r:id="rId6" imgW="190440" imgH="228600" progId="Equation.DSMT4">
                <p:embed/>
              </p:oleObj>
            </a:graphicData>
          </a:graphic>
        </p:graphicFrame>
        <p:graphicFrame>
          <p:nvGraphicFramePr>
            <p:cNvPr id="14342" name="Object 20"/>
            <p:cNvGraphicFramePr>
              <a:graphicFrameLocks noChangeAspect="1"/>
            </p:cNvGraphicFramePr>
            <p:nvPr/>
          </p:nvGraphicFramePr>
          <p:xfrm>
            <a:off x="1655" y="1525"/>
            <a:ext cx="176" cy="208"/>
          </p:xfrm>
          <a:graphic>
            <a:graphicData uri="http://schemas.openxmlformats.org/presentationml/2006/ole">
              <p:oleObj spid="_x0000_s14342" name="Equation" r:id="rId7" imgW="139680" imgH="164880" progId="Equation.DSMT4">
                <p:embed/>
              </p:oleObj>
            </a:graphicData>
          </a:graphic>
        </p:graphicFrame>
        <p:graphicFrame>
          <p:nvGraphicFramePr>
            <p:cNvPr id="14343" name="Object 21"/>
            <p:cNvGraphicFramePr>
              <a:graphicFrameLocks noChangeAspect="1"/>
            </p:cNvGraphicFramePr>
            <p:nvPr/>
          </p:nvGraphicFramePr>
          <p:xfrm>
            <a:off x="4941" y="2905"/>
            <a:ext cx="176" cy="176"/>
          </p:xfrm>
          <a:graphic>
            <a:graphicData uri="http://schemas.openxmlformats.org/presentationml/2006/ole">
              <p:oleObj spid="_x0000_s14343" name="Equation" r:id="rId8" imgW="139680" imgH="139680" progId="Equation.DSMT4">
                <p:embed/>
              </p:oleObj>
            </a:graphicData>
          </a:graphic>
        </p:graphicFrame>
        <p:graphicFrame>
          <p:nvGraphicFramePr>
            <p:cNvPr id="14344" name="Object 22"/>
            <p:cNvGraphicFramePr>
              <a:graphicFrameLocks noChangeAspect="1"/>
            </p:cNvGraphicFramePr>
            <p:nvPr/>
          </p:nvGraphicFramePr>
          <p:xfrm>
            <a:off x="3969" y="1933"/>
            <a:ext cx="783" cy="256"/>
          </p:xfrm>
          <a:graphic>
            <a:graphicData uri="http://schemas.openxmlformats.org/presentationml/2006/ole">
              <p:oleObj spid="_x0000_s14344" name="Equation" r:id="rId9" imgW="622080" imgH="203040" progId="Equation.DSMT4">
                <p:embed/>
              </p:oleObj>
            </a:graphicData>
          </a:graphic>
        </p:graphicFrame>
        <p:sp>
          <p:nvSpPr>
            <p:cNvPr id="14361" name="Oval 24"/>
            <p:cNvSpPr>
              <a:spLocks noChangeAspect="1" noChangeArrowheads="1"/>
            </p:cNvSpPr>
            <p:nvPr/>
          </p:nvSpPr>
          <p:spPr bwMode="auto">
            <a:xfrm>
              <a:off x="1454" y="2785"/>
              <a:ext cx="79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4362" name="Oval 25"/>
            <p:cNvSpPr>
              <a:spLocks noChangeAspect="1" noChangeArrowheads="1"/>
            </p:cNvSpPr>
            <p:nvPr/>
          </p:nvSpPr>
          <p:spPr bwMode="auto">
            <a:xfrm>
              <a:off x="3535" y="1957"/>
              <a:ext cx="79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4363" name="Oval 26"/>
            <p:cNvSpPr>
              <a:spLocks noChangeAspect="1" noChangeArrowheads="1"/>
            </p:cNvSpPr>
            <p:nvPr/>
          </p:nvSpPr>
          <p:spPr bwMode="auto">
            <a:xfrm>
              <a:off x="2556" y="2305"/>
              <a:ext cx="79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4364" name="Oval 27"/>
            <p:cNvSpPr>
              <a:spLocks noChangeArrowheads="1"/>
            </p:cNvSpPr>
            <p:nvPr/>
          </p:nvSpPr>
          <p:spPr bwMode="auto">
            <a:xfrm>
              <a:off x="1454" y="2251"/>
              <a:ext cx="79" cy="7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4365" name="Oval 28"/>
            <p:cNvSpPr>
              <a:spLocks noChangeAspect="1" noChangeArrowheads="1"/>
            </p:cNvSpPr>
            <p:nvPr/>
          </p:nvSpPr>
          <p:spPr bwMode="auto">
            <a:xfrm>
              <a:off x="1454" y="2545"/>
              <a:ext cx="79" cy="7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4366" name="Oval 7"/>
            <p:cNvSpPr>
              <a:spLocks noChangeAspect="1" noChangeArrowheads="1"/>
            </p:cNvSpPr>
            <p:nvPr/>
          </p:nvSpPr>
          <p:spPr bwMode="auto">
            <a:xfrm>
              <a:off x="3535" y="2444"/>
              <a:ext cx="79" cy="7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ea typeface="楷体_GB2312"/>
              </a:endParaRPr>
            </a:p>
          </p:txBody>
        </p:sp>
      </p:grpSp>
      <p:sp>
        <p:nvSpPr>
          <p:cNvPr id="8221" name="AutoShape 29"/>
          <p:cNvSpPr>
            <a:spLocks noChangeArrowheads="1"/>
          </p:cNvSpPr>
          <p:nvPr/>
        </p:nvSpPr>
        <p:spPr bwMode="auto">
          <a:xfrm>
            <a:off x="685800" y="4856163"/>
            <a:ext cx="1582738" cy="449262"/>
          </a:xfrm>
          <a:prstGeom prst="wedgeRoundRectCallout">
            <a:avLst>
              <a:gd name="adj1" fmla="val 46528"/>
              <a:gd name="adj2" fmla="val -109116"/>
              <a:gd name="adj3" fmla="val 16667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sz="2000" b="1">
                <a:ea typeface="楷体_GB2312"/>
              </a:rPr>
              <a:t>跳跃间断点</a:t>
            </a:r>
          </a:p>
        </p:txBody>
      </p:sp>
      <p:sp>
        <p:nvSpPr>
          <p:cNvPr id="8222" name="AutoShape 30"/>
          <p:cNvSpPr>
            <a:spLocks noChangeArrowheads="1"/>
          </p:cNvSpPr>
          <p:nvPr/>
        </p:nvSpPr>
        <p:spPr bwMode="auto">
          <a:xfrm>
            <a:off x="3852863" y="4856163"/>
            <a:ext cx="1582737" cy="449262"/>
          </a:xfrm>
          <a:prstGeom prst="wedgeRoundRectCallout">
            <a:avLst>
              <a:gd name="adj1" fmla="val -35384"/>
              <a:gd name="adj2" fmla="val -97222"/>
              <a:gd name="adj3" fmla="val 16667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sz="2000" b="1">
                <a:ea typeface="楷体_GB2312"/>
              </a:rPr>
              <a:t>无穷间断点</a:t>
            </a:r>
          </a:p>
        </p:txBody>
      </p:sp>
      <p:sp>
        <p:nvSpPr>
          <p:cNvPr id="8223" name="AutoShape 31"/>
          <p:cNvSpPr>
            <a:spLocks noChangeArrowheads="1"/>
          </p:cNvSpPr>
          <p:nvPr/>
        </p:nvSpPr>
        <p:spPr bwMode="auto">
          <a:xfrm>
            <a:off x="5797550" y="4856163"/>
            <a:ext cx="1582738" cy="449262"/>
          </a:xfrm>
          <a:prstGeom prst="wedgeRoundRectCallout">
            <a:avLst>
              <a:gd name="adj1" fmla="val -43880"/>
              <a:gd name="adj2" fmla="val -121023"/>
              <a:gd name="adj3" fmla="val 16667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sz="2000" b="1">
                <a:ea typeface="楷体_GB2312"/>
              </a:rPr>
              <a:t>可去间断点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1" grpId="0" animBg="1"/>
      <p:bldP spid="8222" grpId="0" animBg="1"/>
      <p:bldP spid="82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设</a:t>
            </a:r>
            <a:r>
              <a:rPr lang="en-US" altLang="zh-CN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                                                   </a:t>
            </a:r>
            <a:r>
              <a:rPr lang="zh-CN" altLang="en-US" smtClean="0">
                <a:ea typeface="楷体_GB2312"/>
              </a:rPr>
              <a:t>，</a:t>
            </a: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求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的间断点，并判别它们的类型．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  <a:ea typeface="楷体_GB2312"/>
            </a:endParaRP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知识点：</a:t>
            </a:r>
            <a:r>
              <a:rPr lang="zh-CN" altLang="en-US" smtClean="0">
                <a:ea typeface="楷体_GB2312"/>
              </a:rPr>
              <a:t>初等函数的基本特征</a:t>
            </a:r>
            <a:endParaRPr lang="en-US" altLang="zh-CN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即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在定义区间内</a:t>
            </a:r>
            <a:r>
              <a:rPr lang="zh-CN" altLang="en-US" smtClean="0">
                <a:ea typeface="楷体_GB2312"/>
              </a:rPr>
              <a:t>，初等函数的图形是“连续”的．</a:t>
            </a:r>
            <a:endParaRPr lang="en-US" altLang="zh-CN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函数没有定义的点、分段函数的分段点是可能的间断点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.</a:t>
            </a:r>
            <a:endParaRPr lang="zh-CN" altLang="en-US" smtClean="0">
              <a:solidFill>
                <a:srgbClr val="FF0000"/>
              </a:solidFill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解题思路：</a:t>
            </a:r>
            <a:r>
              <a:rPr lang="zh-CN" altLang="en-US" smtClean="0">
                <a:ea typeface="楷体_GB2312"/>
              </a:rPr>
              <a:t>由定义域找出可能的间断点，然后逐一讨论．</a:t>
            </a:r>
          </a:p>
        </p:txBody>
      </p:sp>
      <p:sp>
        <p:nvSpPr>
          <p:cNvPr id="15364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例子</a:t>
            </a:r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1619250" y="1296988"/>
          <a:ext cx="3852863" cy="1879600"/>
        </p:xfrm>
        <a:graphic>
          <a:graphicData uri="http://schemas.openxmlformats.org/presentationml/2006/ole">
            <p:oleObj spid="_x0000_s15362" name="Equation" r:id="rId3" imgW="1930320" imgH="939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引言</a:t>
            </a:r>
          </a:p>
        </p:txBody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ea typeface="楷体_GB2312"/>
              </a:rPr>
              <a:t>极限的思想是近代数学的一种重要思想．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r>
              <a:rPr lang="zh-CN" altLang="en-US" smtClean="0">
                <a:ea typeface="楷体_GB2312"/>
              </a:rPr>
              <a:t>本节的主要内容：以极限为基础，介绍连续函数的概念．</a:t>
            </a:r>
          </a:p>
          <a:p>
            <a:endParaRPr lang="en-US" altLang="zh-CN" smtClean="0">
              <a:ea typeface="楷体_GB2312"/>
            </a:endParaRPr>
          </a:p>
          <a:p>
            <a:r>
              <a:rPr lang="zh-CN" altLang="en-US" smtClean="0">
                <a:ea typeface="楷体_GB2312"/>
              </a:rPr>
              <a:t>关于连续函数的研究</a:t>
            </a:r>
          </a:p>
          <a:p>
            <a:pPr lvl="1"/>
            <a:r>
              <a:rPr lang="en-US" altLang="zh-CN" smtClean="0">
                <a:ea typeface="楷体_GB2312"/>
              </a:rPr>
              <a:t>19 </a:t>
            </a:r>
            <a:r>
              <a:rPr lang="zh-CN" altLang="en-US" smtClean="0">
                <a:ea typeface="楷体_GB2312"/>
              </a:rPr>
              <a:t>世纪以前    几何直观的层面    一笔画</a:t>
            </a:r>
            <a:endParaRPr lang="en-US" altLang="zh-CN" smtClean="0">
              <a:ea typeface="楷体_GB2312"/>
            </a:endParaRPr>
          </a:p>
          <a:p>
            <a:pPr lvl="1"/>
            <a:r>
              <a:rPr lang="en-US" altLang="zh-CN" smtClean="0">
                <a:ea typeface="楷体_GB2312"/>
              </a:rPr>
              <a:t>19 </a:t>
            </a:r>
            <a:r>
              <a:rPr lang="zh-CN" altLang="en-US" smtClean="0">
                <a:ea typeface="楷体_GB2312"/>
              </a:rPr>
              <a:t>世纪中叶    极限理论    严格的数学表述</a:t>
            </a:r>
            <a:endParaRPr lang="en-US" altLang="zh-CN" smtClean="0"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设</a:t>
            </a:r>
            <a:r>
              <a:rPr lang="en-US" altLang="zh-CN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                                                   </a:t>
            </a:r>
            <a:r>
              <a:rPr lang="zh-CN" altLang="en-US" smtClean="0">
                <a:ea typeface="楷体_GB2312"/>
              </a:rPr>
              <a:t>，</a:t>
            </a: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求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的间断点，并判别它们的类型．</a:t>
            </a: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解：</a:t>
            </a:r>
            <a:r>
              <a:rPr lang="en-US" altLang="zh-CN" smtClean="0">
                <a:ea typeface="楷体_GB2312"/>
              </a:rPr>
              <a:t>	</a:t>
            </a:r>
            <a:r>
              <a:rPr lang="zh-CN" altLang="en-US" smtClean="0">
                <a:ea typeface="楷体_GB2312"/>
              </a:rPr>
              <a:t>无穷间断点</a:t>
            </a:r>
            <a:r>
              <a:rPr lang="en-US" altLang="zh-CN" smtClean="0">
                <a:ea typeface="楷体_GB2312"/>
              </a:rPr>
              <a:t> 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= 0</a:t>
            </a:r>
            <a:r>
              <a:rPr lang="zh-CN" altLang="en-US" smtClean="0">
                <a:ea typeface="楷体_GB2312"/>
              </a:rPr>
              <a:t>，</a:t>
            </a: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		</a:t>
            </a:r>
            <a:r>
              <a:rPr lang="zh-CN" altLang="en-US" smtClean="0">
                <a:ea typeface="楷体_GB2312"/>
              </a:rPr>
              <a:t>可去间断点 </a:t>
            </a:r>
            <a:r>
              <a:rPr lang="en-US" altLang="zh-CN" i="1" smtClean="0">
                <a:ea typeface="楷体_GB2312"/>
              </a:rPr>
              <a:t> x</a:t>
            </a:r>
            <a:r>
              <a:rPr lang="en-US" altLang="zh-CN" smtClean="0">
                <a:ea typeface="楷体_GB2312"/>
              </a:rPr>
              <a:t> = 1</a:t>
            </a:r>
            <a:r>
              <a:rPr lang="zh-CN" altLang="en-US" smtClean="0">
                <a:ea typeface="楷体_GB2312"/>
              </a:rPr>
              <a:t>，</a:t>
            </a: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		</a:t>
            </a:r>
            <a:r>
              <a:rPr lang="zh-CN" altLang="en-US" smtClean="0">
                <a:ea typeface="楷体_GB2312"/>
              </a:rPr>
              <a:t>跳跃间断点 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= 2</a:t>
            </a:r>
            <a:r>
              <a:rPr lang="zh-CN" altLang="en-US" smtClean="0">
                <a:ea typeface="楷体_GB2312"/>
              </a:rPr>
              <a:t>．</a:t>
            </a:r>
          </a:p>
        </p:txBody>
      </p:sp>
      <p:sp>
        <p:nvSpPr>
          <p:cNvPr id="16388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例子</a:t>
            </a:r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1619250" y="1296988"/>
          <a:ext cx="3852863" cy="1879600"/>
        </p:xfrm>
        <a:graphic>
          <a:graphicData uri="http://schemas.openxmlformats.org/presentationml/2006/ole">
            <p:oleObj spid="_x0000_s16386" name="Equation" r:id="rId3" imgW="1930320" imgH="939600" progId="Equation.DSMT4">
              <p:embed/>
            </p:oleObj>
          </a:graphicData>
        </a:graphic>
      </p:graphicFrame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34150" y="685800"/>
            <a:ext cx="21526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讨论</a:t>
            </a:r>
            <a:r>
              <a:rPr lang="en-US" altLang="zh-CN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                                             </a:t>
            </a:r>
            <a:r>
              <a:rPr lang="zh-CN" altLang="en-US" smtClean="0">
                <a:ea typeface="楷体_GB2312"/>
              </a:rPr>
              <a:t>在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= 0 </a:t>
            </a:r>
            <a:r>
              <a:rPr lang="zh-CN" altLang="en-US" smtClean="0">
                <a:ea typeface="楷体_GB2312"/>
              </a:rPr>
              <a:t>处连续性．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解题思路：</a:t>
            </a:r>
            <a:r>
              <a:rPr lang="zh-CN" altLang="en-US" smtClean="0">
                <a:ea typeface="楷体_GB2312"/>
              </a:rPr>
              <a:t>从函数连续性的定义入手．</a:t>
            </a:r>
          </a:p>
        </p:txBody>
      </p:sp>
      <p:sp>
        <p:nvSpPr>
          <p:cNvPr id="17412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例子</a:t>
            </a:r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1897063" y="1589088"/>
          <a:ext cx="3295650" cy="1295400"/>
        </p:xfrm>
        <a:graphic>
          <a:graphicData uri="http://schemas.openxmlformats.org/presentationml/2006/ole">
            <p:oleObj spid="_x0000_s17410" name="Equation" r:id="rId3" imgW="1650960" imgH="647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例子</a:t>
            </a:r>
          </a:p>
        </p:txBody>
      </p:sp>
      <p:sp>
        <p:nvSpPr>
          <p:cNvPr id="111626" name="Rectangle 10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0354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狄利克雷函数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任意一个实数点都是间断点，而且都是第二类间断点．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函数</a:t>
            </a:r>
          </a:p>
          <a:p>
            <a:pPr>
              <a:buFont typeface="Wingdings 3" pitchFamily="18" charset="2"/>
              <a:buNone/>
            </a:pPr>
            <a:endParaRPr kumimoji="1"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kumimoji="1" lang="zh-CN" altLang="en-US" smtClean="0">
                <a:ea typeface="楷体_GB2312"/>
              </a:rPr>
              <a:t>在每一个实数点处都间断</a:t>
            </a:r>
            <a:r>
              <a:rPr kumimoji="1" lang="en-US" altLang="zh-CN" smtClean="0">
                <a:ea typeface="楷体_GB2312"/>
              </a:rPr>
              <a:t>,  </a:t>
            </a:r>
            <a:r>
              <a:rPr kumimoji="1" lang="zh-CN" altLang="en-US" smtClean="0">
                <a:ea typeface="楷体_GB2312"/>
              </a:rPr>
              <a:t>但其绝对值处处连续．</a:t>
            </a:r>
            <a:endParaRPr lang="zh-CN" altLang="en-US" smtClean="0">
              <a:solidFill>
                <a:srgbClr val="FF0000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FF0000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结论：不要以为函数的间断点只是个别几个点．</a:t>
            </a:r>
            <a:endParaRPr lang="en-US" altLang="zh-CN" smtClean="0">
              <a:solidFill>
                <a:srgbClr val="FF0000"/>
              </a:solidFill>
              <a:ea typeface="楷体_GB2312"/>
            </a:endParaRPr>
          </a:p>
        </p:txBody>
      </p:sp>
      <p:graphicFrame>
        <p:nvGraphicFramePr>
          <p:cNvPr id="7170" name="Object 68"/>
          <p:cNvGraphicFramePr>
            <a:graphicFrameLocks noChangeAspect="1"/>
          </p:cNvGraphicFramePr>
          <p:nvPr/>
        </p:nvGraphicFramePr>
        <p:xfrm>
          <a:off x="3157538" y="1308100"/>
          <a:ext cx="4510087" cy="969963"/>
        </p:xfrm>
        <a:graphic>
          <a:graphicData uri="http://schemas.openxmlformats.org/presentationml/2006/ole">
            <p:oleObj spid="_x0000_s18434" name="Equation" r:id="rId3" imgW="2247840" imgH="48240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900238" y="3055938"/>
          <a:ext cx="4687887" cy="968375"/>
        </p:xfrm>
        <a:graphic>
          <a:graphicData uri="http://schemas.openxmlformats.org/presentationml/2006/ole">
            <p:oleObj spid="_x0000_s18435" name="Equation" r:id="rId4" imgW="2336760" imgH="482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11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11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1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1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小结</a:t>
            </a:r>
          </a:p>
        </p:txBody>
      </p:sp>
      <p:sp>
        <p:nvSpPr>
          <p:cNvPr id="1198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6738" indent="-457200">
              <a:buClr>
                <a:srgbClr val="0000FF"/>
              </a:buClr>
              <a:buSzTx/>
            </a:pP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在点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处连续的等价定义</a:t>
            </a:r>
          </a:p>
          <a:p>
            <a:pPr marL="566738" indent="-457200">
              <a:buClr>
                <a:srgbClr val="0000FF"/>
              </a:buClr>
              <a:buSzTx/>
            </a:pPr>
            <a:endParaRPr lang="zh-CN" altLang="en-US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Tx/>
            </a:pPr>
            <a:endParaRPr lang="zh-CN" altLang="en-US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Tx/>
            </a:pPr>
            <a:endParaRPr lang="zh-CN" altLang="en-US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Tx/>
            </a:pP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在点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处间断的类型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				可去间断点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				跳跃间断点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				无穷间断点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				振荡间断点</a:t>
            </a:r>
            <a:endParaRPr lang="en-US" altLang="zh-CN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				……</a:t>
            </a:r>
            <a:endParaRPr lang="zh-CN" altLang="en-US" smtClean="0">
              <a:ea typeface="楷体_GB2312"/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957263" y="3933825"/>
            <a:ext cx="2246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/>
              </a:rPr>
              <a:t>第一类间断点</a:t>
            </a:r>
          </a:p>
        </p:txBody>
      </p:sp>
      <p:sp>
        <p:nvSpPr>
          <p:cNvPr id="27654" name="AutoShape 6"/>
          <p:cNvSpPr>
            <a:spLocks/>
          </p:cNvSpPr>
          <p:nvPr/>
        </p:nvSpPr>
        <p:spPr bwMode="auto">
          <a:xfrm>
            <a:off x="3059113" y="3875088"/>
            <a:ext cx="152400" cy="576262"/>
          </a:xfrm>
          <a:prstGeom prst="leftBrace">
            <a:avLst>
              <a:gd name="adj1" fmla="val 31510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</a:endParaRP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5051425" y="3933825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/>
              </a:rPr>
              <a:t>左、右极限都存在 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957263" y="5054600"/>
            <a:ext cx="2246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/>
              </a:rPr>
              <a:t>第二类间断点</a:t>
            </a:r>
          </a:p>
        </p:txBody>
      </p:sp>
      <p:sp>
        <p:nvSpPr>
          <p:cNvPr id="27659" name="AutoShape 11"/>
          <p:cNvSpPr>
            <a:spLocks/>
          </p:cNvSpPr>
          <p:nvPr/>
        </p:nvSpPr>
        <p:spPr bwMode="auto">
          <a:xfrm>
            <a:off x="3059113" y="4743450"/>
            <a:ext cx="152400" cy="1079500"/>
          </a:xfrm>
          <a:prstGeom prst="leftBrace">
            <a:avLst>
              <a:gd name="adj1" fmla="val 31481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</a:endParaRP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5068888" y="5018088"/>
            <a:ext cx="395128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>
                <a:latin typeface="Times New Roman" pitchFamily="18" charset="0"/>
                <a:ea typeface="楷体_GB2312"/>
              </a:rPr>
              <a:t>至少有一个单侧极限不存在</a:t>
            </a:r>
          </a:p>
        </p:txBody>
      </p:sp>
      <p:sp>
        <p:nvSpPr>
          <p:cNvPr id="27662" name="AutoShape 14"/>
          <p:cNvSpPr>
            <a:spLocks/>
          </p:cNvSpPr>
          <p:nvPr/>
        </p:nvSpPr>
        <p:spPr bwMode="auto">
          <a:xfrm rot="10800000">
            <a:off x="4894263" y="3875088"/>
            <a:ext cx="152400" cy="576262"/>
          </a:xfrm>
          <a:prstGeom prst="leftBrace">
            <a:avLst>
              <a:gd name="adj1" fmla="val 31510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</a:endParaRPr>
          </a:p>
        </p:txBody>
      </p:sp>
      <p:sp>
        <p:nvSpPr>
          <p:cNvPr id="27663" name="AutoShape 15"/>
          <p:cNvSpPr>
            <a:spLocks/>
          </p:cNvSpPr>
          <p:nvPr/>
        </p:nvSpPr>
        <p:spPr bwMode="auto">
          <a:xfrm rot="10800000">
            <a:off x="4918075" y="4743450"/>
            <a:ext cx="152400" cy="1079500"/>
          </a:xfrm>
          <a:prstGeom prst="leftBrace">
            <a:avLst>
              <a:gd name="adj1" fmla="val 31481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</a:endParaRPr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1593850" y="2078038"/>
          <a:ext cx="1419225" cy="558800"/>
        </p:xfrm>
        <a:graphic>
          <a:graphicData uri="http://schemas.openxmlformats.org/presentationml/2006/ole">
            <p:oleObj spid="_x0000_s19458" name="Equation" r:id="rId3" imgW="711000" imgH="27936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3995738" y="2052638"/>
          <a:ext cx="2332037" cy="584200"/>
        </p:xfrm>
        <a:graphic>
          <a:graphicData uri="http://schemas.openxmlformats.org/presentationml/2006/ole">
            <p:oleObj spid="_x0000_s19459" name="Equation" r:id="rId4" imgW="1168200" imgH="291960" progId="Equation.DSMT4">
              <p:embed/>
            </p:oleObj>
          </a:graphicData>
        </a:graphic>
      </p:graphicFrame>
      <p:sp>
        <p:nvSpPr>
          <p:cNvPr id="89095" name="AutoShape 7"/>
          <p:cNvSpPr>
            <a:spLocks noChangeArrowheads="1"/>
          </p:cNvSpPr>
          <p:nvPr/>
        </p:nvSpPr>
        <p:spPr bwMode="auto">
          <a:xfrm>
            <a:off x="3143250" y="2132013"/>
            <a:ext cx="719138" cy="288925"/>
          </a:xfrm>
          <a:prstGeom prst="leftRightArrow">
            <a:avLst>
              <a:gd name="adj1" fmla="val 50000"/>
              <a:gd name="adj2" fmla="val 4978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3143250" y="2792413"/>
            <a:ext cx="719138" cy="288925"/>
          </a:xfrm>
          <a:prstGeom prst="leftRightArrow">
            <a:avLst>
              <a:gd name="adj1" fmla="val 50000"/>
              <a:gd name="adj2" fmla="val 4978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995738" y="2695575"/>
          <a:ext cx="3117850" cy="482600"/>
        </p:xfrm>
        <a:graphic>
          <a:graphicData uri="http://schemas.openxmlformats.org/presentationml/2006/ole">
            <p:oleObj spid="_x0000_s19460" name="Equation" r:id="rId5" imgW="156204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utoUpdateAnimBg="0"/>
      <p:bldP spid="27654" grpId="0" animBg="1"/>
      <p:bldP spid="27657" grpId="0" autoUpdateAnimBg="0"/>
      <p:bldP spid="27658" grpId="0" autoUpdateAnimBg="0"/>
      <p:bldP spid="27659" grpId="0" animBg="1"/>
      <p:bldP spid="27661" grpId="0" autoUpdateAnimBg="0"/>
      <p:bldP spid="27662" grpId="0" animBg="1"/>
      <p:bldP spid="27663" grpId="0" animBg="1"/>
      <p:bldP spid="89095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作业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习题</a:t>
            </a:r>
            <a:r>
              <a:rPr lang="en-US" altLang="zh-CN" smtClean="0">
                <a:ea typeface="楷体_GB2312"/>
              </a:rPr>
              <a:t>1 − 8</a:t>
            </a:r>
          </a:p>
          <a:p>
            <a:pPr lvl="1"/>
            <a:r>
              <a:rPr lang="en-US" altLang="zh-CN" smtClean="0">
                <a:ea typeface="楷体_GB2312"/>
              </a:rPr>
              <a:t>3(1)(4)</a:t>
            </a:r>
          </a:p>
          <a:p>
            <a:pPr lvl="1"/>
            <a:r>
              <a:rPr lang="en-US" altLang="zh-CN" smtClean="0">
                <a:ea typeface="楷体_GB2312"/>
              </a:rPr>
              <a:t>4</a:t>
            </a:r>
          </a:p>
          <a:p>
            <a:pPr lvl="1"/>
            <a:r>
              <a:rPr lang="en-US" altLang="zh-CN" smtClean="0">
                <a:ea typeface="楷体_GB2312"/>
              </a:rPr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增量的概念</a:t>
            </a:r>
            <a:endParaRPr lang="en-US" altLang="zh-CN" smtClean="0">
              <a:effectLst/>
              <a:ea typeface="楷体_GB2312"/>
            </a:endParaRPr>
          </a:p>
        </p:txBody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定义：</a:t>
            </a:r>
            <a:r>
              <a:rPr lang="zh-CN" altLang="en-US" smtClean="0">
                <a:ea typeface="楷体_GB2312"/>
              </a:rPr>
              <a:t>设变量 </a:t>
            </a:r>
            <a:r>
              <a:rPr lang="en-US" altLang="zh-CN" i="1" smtClean="0">
                <a:ea typeface="楷体_GB2312"/>
              </a:rPr>
              <a:t>u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从初值 </a:t>
            </a:r>
            <a:r>
              <a:rPr lang="en-US" altLang="zh-CN" i="1" smtClean="0">
                <a:ea typeface="楷体_GB2312"/>
              </a:rPr>
              <a:t>u</a:t>
            </a:r>
            <a:r>
              <a:rPr lang="en-US" altLang="zh-CN" baseline="-25000" smtClean="0">
                <a:ea typeface="楷体_GB2312"/>
              </a:rPr>
              <a:t>1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变化到终值 </a:t>
            </a:r>
            <a:r>
              <a:rPr lang="en-US" altLang="zh-CN" i="1" smtClean="0">
                <a:ea typeface="楷体_GB2312"/>
              </a:rPr>
              <a:t>u</a:t>
            </a:r>
            <a:r>
              <a:rPr lang="en-US" altLang="zh-CN" baseline="-25000" smtClean="0">
                <a:ea typeface="楷体_GB2312"/>
              </a:rPr>
              <a:t>2</a:t>
            </a:r>
            <a:r>
              <a:rPr lang="zh-CN" altLang="en-US" smtClean="0">
                <a:ea typeface="楷体_GB2312"/>
              </a:rPr>
              <a:t>，则把终值与初值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的差</a:t>
            </a:r>
            <a:endParaRPr lang="en-US" altLang="zh-CN" smtClean="0">
              <a:ea typeface="楷体_GB2312"/>
            </a:endParaRPr>
          </a:p>
          <a:p>
            <a:pPr algn="ctr"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 </a:t>
            </a:r>
            <a:r>
              <a:rPr lang="el-GR" altLang="zh-CN" smtClean="0">
                <a:solidFill>
                  <a:srgbClr val="0000FF"/>
                </a:solidFill>
                <a:ea typeface="楷体_GB2312"/>
              </a:rPr>
              <a:t>Δ</a:t>
            </a:r>
            <a:r>
              <a:rPr lang="el-GR" altLang="zh-CN" i="1" smtClean="0">
                <a:solidFill>
                  <a:srgbClr val="0000FF"/>
                </a:solidFill>
                <a:ea typeface="楷体_GB2312"/>
              </a:rPr>
              <a:t>u</a:t>
            </a:r>
            <a:r>
              <a:rPr lang="en-US" altLang="zh-CN" smtClean="0">
                <a:ea typeface="楷体_GB2312"/>
              </a:rPr>
              <a:t> = </a:t>
            </a:r>
            <a:r>
              <a:rPr lang="en-US" altLang="zh-CN" i="1" smtClean="0">
                <a:ea typeface="楷体_GB2312"/>
              </a:rPr>
              <a:t>u</a:t>
            </a:r>
            <a:r>
              <a:rPr lang="en-US" altLang="zh-CN" baseline="-25000" smtClean="0">
                <a:ea typeface="楷体_GB2312"/>
              </a:rPr>
              <a:t>2</a:t>
            </a:r>
            <a:r>
              <a:rPr lang="en-US" altLang="zh-CN" smtClean="0">
                <a:ea typeface="楷体_GB2312"/>
              </a:rPr>
              <a:t> − </a:t>
            </a:r>
            <a:r>
              <a:rPr lang="en-US" altLang="zh-CN" i="1" smtClean="0">
                <a:ea typeface="楷体_GB2312"/>
              </a:rPr>
              <a:t>u</a:t>
            </a:r>
            <a:r>
              <a:rPr lang="en-US" altLang="zh-CN" baseline="-25000" smtClean="0">
                <a:ea typeface="楷体_GB2312"/>
              </a:rPr>
              <a:t>1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称为变量 </a:t>
            </a:r>
            <a:r>
              <a:rPr lang="en-US" altLang="zh-CN" i="1" smtClean="0">
                <a:ea typeface="楷体_GB2312"/>
              </a:rPr>
              <a:t>u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增量</a:t>
            </a:r>
            <a:r>
              <a:rPr lang="zh-CN" altLang="en-US" smtClean="0">
                <a:ea typeface="楷体_GB2312"/>
              </a:rPr>
              <a:t>（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改变量</a:t>
            </a:r>
            <a:r>
              <a:rPr lang="zh-CN" altLang="en-US" smtClean="0">
                <a:ea typeface="楷体_GB2312"/>
              </a:rPr>
              <a:t>）．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说明（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P.56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） ：</a:t>
            </a:r>
          </a:p>
          <a:p>
            <a:r>
              <a:rPr lang="zh-CN" altLang="en-US" smtClean="0">
                <a:ea typeface="楷体_GB2312"/>
              </a:rPr>
              <a:t>变量 </a:t>
            </a:r>
            <a:r>
              <a:rPr lang="en-US" altLang="zh-CN" i="1" smtClean="0">
                <a:ea typeface="楷体_GB2312"/>
              </a:rPr>
              <a:t>u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的增量 </a:t>
            </a:r>
            <a:r>
              <a:rPr lang="el-GR" altLang="zh-CN" smtClean="0">
                <a:solidFill>
                  <a:srgbClr val="0000FF"/>
                </a:solidFill>
                <a:ea typeface="楷体_GB2312"/>
              </a:rPr>
              <a:t>Δ</a:t>
            </a:r>
            <a:r>
              <a:rPr lang="el-GR" altLang="zh-CN" i="1" smtClean="0">
                <a:solidFill>
                  <a:srgbClr val="0000FF"/>
                </a:solidFill>
                <a:ea typeface="楷体_GB2312"/>
              </a:rPr>
              <a:t>u</a:t>
            </a:r>
            <a:r>
              <a:rPr lang="zh-CN" altLang="en-US" smtClean="0">
                <a:ea typeface="楷体_GB2312"/>
              </a:rPr>
              <a:t> 可以是正数 、负数或零．</a:t>
            </a:r>
          </a:p>
          <a:p>
            <a:r>
              <a:rPr lang="zh-CN" altLang="en-US" smtClean="0">
                <a:ea typeface="楷体_GB2312"/>
              </a:rPr>
              <a:t>记号</a:t>
            </a:r>
            <a:r>
              <a:rPr lang="el-GR" altLang="zh-CN" smtClean="0">
                <a:solidFill>
                  <a:srgbClr val="0000FF"/>
                </a:solidFill>
                <a:ea typeface="楷体_GB2312"/>
              </a:rPr>
              <a:t>Δ</a:t>
            </a:r>
            <a:r>
              <a:rPr lang="el-GR" altLang="zh-CN" i="1" smtClean="0">
                <a:solidFill>
                  <a:srgbClr val="0000FF"/>
                </a:solidFill>
                <a:ea typeface="楷体_GB2312"/>
              </a:rPr>
              <a:t>u</a:t>
            </a:r>
            <a:r>
              <a:rPr lang="zh-CN" altLang="en-US" smtClean="0">
                <a:ea typeface="楷体_GB2312"/>
              </a:rPr>
              <a:t> 是一个整体，是一个不可分割的记号．</a:t>
            </a:r>
            <a:endParaRPr lang="en-US" altLang="zh-CN" smtClean="0">
              <a:ea typeface="楷体_GB231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779838" y="2428875"/>
            <a:ext cx="792162" cy="428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2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增量的概念（续）</a:t>
            </a:r>
            <a:endParaRPr lang="en-US" altLang="zh-CN" smtClean="0">
              <a:effectLst/>
              <a:ea typeface="楷体_GB2312"/>
            </a:endParaRPr>
          </a:p>
        </p:txBody>
      </p:sp>
      <p:sp>
        <p:nvSpPr>
          <p:cNvPr id="90115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5041900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定义：</a:t>
            </a:r>
            <a:r>
              <a:rPr lang="zh-CN" altLang="en-US" smtClean="0">
                <a:ea typeface="楷体_GB2312"/>
              </a:rPr>
              <a:t>设函数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的某一邻域内有定义，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自变量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：   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  <a:sym typeface="Symbol" pitchFamily="18" charset="2"/>
              </a:rPr>
              <a:t>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+</a:t>
            </a:r>
            <a:r>
              <a:rPr lang="el-GR" altLang="zh-CN" smtClean="0">
                <a:ea typeface="楷体_GB2312"/>
              </a:rPr>
              <a:t>Δ</a:t>
            </a:r>
            <a:r>
              <a:rPr lang="el-GR" altLang="zh-CN" i="1" smtClean="0">
                <a:ea typeface="楷体_GB2312"/>
              </a:rPr>
              <a:t>x</a:t>
            </a:r>
            <a:r>
              <a:rPr lang="zh-CN" altLang="el-GR" smtClean="0">
                <a:ea typeface="楷体_GB2312"/>
              </a:rPr>
              <a:t>，</a:t>
            </a: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函数值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：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  <a:sym typeface="Symbol" pitchFamily="18" charset="2"/>
              </a:rPr>
              <a:t> 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+</a:t>
            </a:r>
            <a:r>
              <a:rPr lang="el-GR" altLang="zh-CN" smtClean="0">
                <a:ea typeface="楷体_GB2312"/>
              </a:rPr>
              <a:t>Δ</a:t>
            </a:r>
            <a:r>
              <a:rPr lang="el-GR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l-GR" smtClean="0">
                <a:ea typeface="楷体_GB2312"/>
              </a:rPr>
              <a:t>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自变量的增量：		</a:t>
            </a:r>
            <a:r>
              <a:rPr lang="el-GR" altLang="zh-CN" smtClean="0">
                <a:solidFill>
                  <a:srgbClr val="FF0000"/>
                </a:solidFill>
                <a:ea typeface="楷体_GB2312"/>
              </a:rPr>
              <a:t>Δ</a:t>
            </a:r>
            <a:r>
              <a:rPr lang="el-GR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l-GR" altLang="zh-CN" i="1" smtClean="0">
                <a:ea typeface="楷体_GB2312"/>
              </a:rPr>
              <a:t> </a:t>
            </a:r>
            <a:r>
              <a:rPr lang="zh-CN" altLang="el-GR" smtClean="0">
                <a:ea typeface="楷体_GB2312"/>
              </a:rPr>
              <a:t>，</a:t>
            </a: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函数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对应的增量：	</a:t>
            </a:r>
            <a:r>
              <a:rPr lang="el-GR" altLang="zh-CN" smtClean="0">
                <a:solidFill>
                  <a:srgbClr val="0000FF"/>
                </a:solidFill>
                <a:ea typeface="楷体_GB2312"/>
              </a:rPr>
              <a:t>Δ</a:t>
            </a:r>
            <a:r>
              <a:rPr lang="el-GR" altLang="zh-CN" i="1" smtClean="0">
                <a:solidFill>
                  <a:srgbClr val="0000FF"/>
                </a:solidFill>
                <a:ea typeface="楷体_GB2312"/>
              </a:rPr>
              <a:t>y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=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f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baseline="-25000" smtClean="0">
                <a:solidFill>
                  <a:srgbClr val="0000FF"/>
                </a:solidFill>
                <a:ea typeface="楷体_GB2312"/>
              </a:rPr>
              <a:t>0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+</a:t>
            </a:r>
            <a:r>
              <a:rPr lang="el-GR" altLang="zh-CN" smtClean="0">
                <a:solidFill>
                  <a:srgbClr val="0000FF"/>
                </a:solidFill>
                <a:ea typeface="楷体_GB2312"/>
              </a:rPr>
              <a:t>Δ</a:t>
            </a:r>
            <a:r>
              <a:rPr lang="el-GR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) −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f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baseline="-25000" smtClean="0">
                <a:solidFill>
                  <a:srgbClr val="0000FF"/>
                </a:solidFill>
                <a:ea typeface="楷体_GB2312"/>
              </a:rPr>
              <a:t>0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．</a:t>
            </a:r>
            <a:endParaRPr lang="zh-CN" altLang="en-US" baseline="-25000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当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x </a:t>
            </a:r>
            <a:r>
              <a:rPr lang="zh-CN" altLang="en-US" smtClean="0">
                <a:ea typeface="楷体_GB2312"/>
              </a:rPr>
              <a:t>从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变化到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+</a:t>
            </a:r>
            <a:r>
              <a:rPr lang="el-GR" altLang="zh-CN" smtClean="0">
                <a:ea typeface="楷体_GB2312"/>
              </a:rPr>
              <a:t>Δ</a:t>
            </a:r>
            <a:r>
              <a:rPr lang="el-GR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l-GR" smtClean="0">
                <a:ea typeface="楷体_GB2312"/>
              </a:rPr>
              <a:t>时，</a:t>
            </a: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l-GR" smtClean="0">
                <a:ea typeface="楷体_GB2312"/>
              </a:rPr>
              <a:t>函数</a:t>
            </a:r>
            <a:r>
              <a:rPr lang="zh-CN" altLang="en-US" smtClean="0">
                <a:ea typeface="楷体_GB2312"/>
              </a:rPr>
              <a:t> </a:t>
            </a:r>
            <a:r>
              <a:rPr lang="el-GR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 =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30000" smtClean="0">
                <a:ea typeface="楷体_GB2312"/>
              </a:rPr>
              <a:t>2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的增量</a:t>
            </a:r>
            <a:endParaRPr lang="zh-CN" altLang="en-US" smtClean="0">
              <a:solidFill>
                <a:srgbClr val="0000FF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	    </a:t>
            </a:r>
            <a:r>
              <a:rPr lang="el-GR" altLang="zh-CN" smtClean="0">
                <a:ea typeface="楷体_GB2312"/>
              </a:rPr>
              <a:t>Δ</a:t>
            </a:r>
            <a:r>
              <a:rPr lang="el-GR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 = 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+</a:t>
            </a:r>
            <a:r>
              <a:rPr lang="el-GR" altLang="zh-CN" smtClean="0">
                <a:ea typeface="楷体_GB2312"/>
              </a:rPr>
              <a:t>Δ</a:t>
            </a:r>
            <a:r>
              <a:rPr lang="el-GR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en-US" altLang="zh-CN" baseline="30000" smtClean="0">
                <a:ea typeface="楷体_GB2312"/>
              </a:rPr>
              <a:t>2</a:t>
            </a:r>
            <a:r>
              <a:rPr lang="en-US" altLang="zh-CN" smtClean="0">
                <a:ea typeface="楷体_GB2312"/>
              </a:rPr>
              <a:t> −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baseline="30000" smtClean="0">
                <a:ea typeface="楷体_GB2312"/>
              </a:rPr>
              <a:t>2</a:t>
            </a:r>
            <a:r>
              <a:rPr lang="en-US" altLang="zh-CN" smtClean="0">
                <a:ea typeface="楷体_GB2312"/>
              </a:rPr>
              <a:t> 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	           =</a:t>
            </a:r>
            <a:r>
              <a:rPr lang="en-US" altLang="zh-CN" baseline="30000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2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l-GR" altLang="zh-CN" smtClean="0">
                <a:ea typeface="楷体_GB2312"/>
              </a:rPr>
              <a:t>Δ</a:t>
            </a:r>
            <a:r>
              <a:rPr lang="el-GR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+ (</a:t>
            </a:r>
            <a:r>
              <a:rPr lang="el-GR" altLang="zh-CN" smtClean="0">
                <a:ea typeface="楷体_GB2312"/>
              </a:rPr>
              <a:t>Δ</a:t>
            </a:r>
            <a:r>
              <a:rPr lang="el-GR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en-US" altLang="zh-CN" baseline="30000" smtClean="0">
                <a:ea typeface="楷体_GB2312"/>
              </a:rPr>
              <a:t>2 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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0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00"/>
                </a:solidFill>
                <a:ea typeface="楷体_GB2312"/>
              </a:rPr>
              <a:t>				</a:t>
            </a:r>
            <a:r>
              <a:rPr lang="zh-CN" altLang="en-US" smtClean="0">
                <a:solidFill>
                  <a:srgbClr val="000000"/>
                </a:solidFill>
                <a:ea typeface="楷体_GB2312"/>
              </a:rPr>
              <a:t>（当 </a:t>
            </a:r>
            <a:r>
              <a:rPr lang="el-GR" altLang="zh-CN" sz="2800" smtClean="0">
                <a:solidFill>
                  <a:srgbClr val="000000"/>
                </a:solidFill>
                <a:ea typeface="楷体_GB2312"/>
              </a:rPr>
              <a:t>Δ</a:t>
            </a:r>
            <a:r>
              <a:rPr lang="en-US" altLang="zh-CN" sz="2800" i="1" smtClean="0">
                <a:solidFill>
                  <a:srgbClr val="000000"/>
                </a:solidFill>
                <a:ea typeface="楷体_GB2312"/>
              </a:rPr>
              <a:t>x</a:t>
            </a:r>
            <a:r>
              <a:rPr lang="zh-CN" altLang="en-US" smtClean="0">
                <a:solidFill>
                  <a:srgbClr val="000000"/>
                </a:solidFill>
                <a:ea typeface="楷体_GB231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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0</a:t>
            </a:r>
            <a:r>
              <a:rPr lang="en-US" altLang="zh-CN" smtClean="0">
                <a:solidFill>
                  <a:srgbClr val="000000"/>
                </a:solidFill>
                <a:ea typeface="楷体_GB2312"/>
              </a:rPr>
              <a:t> </a:t>
            </a:r>
            <a:r>
              <a:rPr lang="zh-CN" altLang="en-US" smtClean="0">
                <a:solidFill>
                  <a:srgbClr val="000000"/>
                </a:solidFill>
                <a:ea typeface="楷体_GB2312"/>
              </a:rPr>
              <a:t>时）</a:t>
            </a:r>
            <a:endParaRPr lang="zh-CN" altLang="en-US" smtClean="0">
              <a:ea typeface="楷体_GB231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57200" y="1500188"/>
            <a:ext cx="8231188" cy="2289175"/>
          </a:xfrm>
          <a:prstGeom prst="roundRect">
            <a:avLst>
              <a:gd name="adj" fmla="val 10556"/>
            </a:avLst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561013" y="4292600"/>
            <a:ext cx="2971800" cy="2133600"/>
            <a:chOff x="816" y="2412"/>
            <a:chExt cx="1872" cy="1344"/>
          </a:xfrm>
        </p:grpSpPr>
        <p:grpSp>
          <p:nvGrpSpPr>
            <p:cNvPr id="1051" name="Group 6"/>
            <p:cNvGrpSpPr>
              <a:grpSpLocks/>
            </p:cNvGrpSpPr>
            <p:nvPr/>
          </p:nvGrpSpPr>
          <p:grpSpPr bwMode="auto">
            <a:xfrm>
              <a:off x="816" y="2460"/>
              <a:ext cx="1872" cy="1248"/>
              <a:chOff x="816" y="2640"/>
              <a:chExt cx="1872" cy="1248"/>
            </a:xfrm>
          </p:grpSpPr>
          <p:sp>
            <p:nvSpPr>
              <p:cNvPr id="1052" name="Line 7"/>
              <p:cNvSpPr>
                <a:spLocks noChangeShapeType="1"/>
              </p:cNvSpPr>
              <p:nvPr/>
            </p:nvSpPr>
            <p:spPr bwMode="auto">
              <a:xfrm>
                <a:off x="816" y="3744"/>
                <a:ext cx="18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3" name="Line 8"/>
              <p:cNvSpPr>
                <a:spLocks noChangeShapeType="1"/>
              </p:cNvSpPr>
              <p:nvPr/>
            </p:nvSpPr>
            <p:spPr bwMode="auto">
              <a:xfrm flipV="1">
                <a:off x="1008" y="2640"/>
                <a:ext cx="0" cy="12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031" name="Object 9"/>
            <p:cNvGraphicFramePr>
              <a:graphicFrameLocks noChangeAspect="1"/>
            </p:cNvGraphicFramePr>
            <p:nvPr/>
          </p:nvGraphicFramePr>
          <p:xfrm>
            <a:off x="2544" y="3619"/>
            <a:ext cx="144" cy="137"/>
          </p:xfrm>
          <a:graphic>
            <a:graphicData uri="http://schemas.openxmlformats.org/presentationml/2006/ole">
              <p:oleObj spid="_x0000_s1031" name="公式" r:id="rId3" imgW="253800" imgH="241200" progId="Equation.3">
                <p:embed/>
              </p:oleObj>
            </a:graphicData>
          </a:graphic>
        </p:graphicFrame>
        <p:graphicFrame>
          <p:nvGraphicFramePr>
            <p:cNvPr id="1032" name="Object 10"/>
            <p:cNvGraphicFramePr>
              <a:graphicFrameLocks noChangeAspect="1"/>
            </p:cNvGraphicFramePr>
            <p:nvPr/>
          </p:nvGraphicFramePr>
          <p:xfrm>
            <a:off x="816" y="2412"/>
            <a:ext cx="144" cy="181"/>
          </p:xfrm>
          <a:graphic>
            <a:graphicData uri="http://schemas.openxmlformats.org/presentationml/2006/ole">
              <p:oleObj spid="_x0000_s1032" name="公式" r:id="rId4" imgW="253800" imgH="317160" progId="Equation.3">
                <p:embed/>
              </p:oleObj>
            </a:graphicData>
          </a:graphic>
        </p:graphicFrame>
        <p:graphicFrame>
          <p:nvGraphicFramePr>
            <p:cNvPr id="1033" name="Object 11"/>
            <p:cNvGraphicFramePr>
              <a:graphicFrameLocks noChangeAspect="1"/>
            </p:cNvGraphicFramePr>
            <p:nvPr/>
          </p:nvGraphicFramePr>
          <p:xfrm>
            <a:off x="883" y="3588"/>
            <a:ext cx="101" cy="159"/>
          </p:xfrm>
          <a:graphic>
            <a:graphicData uri="http://schemas.openxmlformats.org/presentationml/2006/ole">
              <p:oleObj spid="_x0000_s1033" name="公式" r:id="rId5" imgW="203040" imgH="317160" progId="Equation.3">
                <p:embed/>
              </p:oleObj>
            </a:graphicData>
          </a:graphic>
        </p:graphicFrame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399213" y="5664200"/>
            <a:ext cx="314325" cy="823913"/>
            <a:chOff x="1344" y="3276"/>
            <a:chExt cx="198" cy="519"/>
          </a:xfrm>
        </p:grpSpPr>
        <p:sp>
          <p:nvSpPr>
            <p:cNvPr id="1050" name="Line 13"/>
            <p:cNvSpPr>
              <a:spLocks noChangeShapeType="1"/>
            </p:cNvSpPr>
            <p:nvPr/>
          </p:nvSpPr>
          <p:spPr bwMode="auto">
            <a:xfrm flipV="1">
              <a:off x="1428" y="327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0" name="Object 14"/>
            <p:cNvGraphicFramePr>
              <a:graphicFrameLocks noChangeAspect="1"/>
            </p:cNvGraphicFramePr>
            <p:nvPr/>
          </p:nvGraphicFramePr>
          <p:xfrm>
            <a:off x="1344" y="3564"/>
            <a:ext cx="198" cy="231"/>
          </p:xfrm>
          <a:graphic>
            <a:graphicData uri="http://schemas.openxmlformats.org/presentationml/2006/ole">
              <p:oleObj spid="_x0000_s1030" name="公式" r:id="rId6" imgW="368280" imgH="431640" progId="Equation.3">
                <p:embed/>
              </p:oleObj>
            </a:graphicData>
          </a:graphic>
        </p:graphicFrame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7161213" y="5092700"/>
            <a:ext cx="996950" cy="1395413"/>
            <a:chOff x="1824" y="2916"/>
            <a:chExt cx="628" cy="879"/>
          </a:xfrm>
        </p:grpSpPr>
        <p:sp>
          <p:nvSpPr>
            <p:cNvPr id="1049" name="Line 16"/>
            <p:cNvSpPr>
              <a:spLocks noChangeShapeType="1"/>
            </p:cNvSpPr>
            <p:nvPr/>
          </p:nvSpPr>
          <p:spPr bwMode="auto">
            <a:xfrm flipV="1">
              <a:off x="2112" y="2916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9" name="Object 17"/>
            <p:cNvGraphicFramePr>
              <a:graphicFrameLocks noChangeAspect="1"/>
            </p:cNvGraphicFramePr>
            <p:nvPr/>
          </p:nvGraphicFramePr>
          <p:xfrm>
            <a:off x="1824" y="3564"/>
            <a:ext cx="628" cy="231"/>
          </p:xfrm>
          <a:graphic>
            <a:graphicData uri="http://schemas.openxmlformats.org/presentationml/2006/ole">
              <p:oleObj spid="_x0000_s1029" name="公式" r:id="rId7" imgW="1168200" imgH="431640" progId="Equation.3">
                <p:embed/>
              </p:oleObj>
            </a:graphicData>
          </a:graphic>
        </p:graphicFrame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5942013" y="4659313"/>
            <a:ext cx="1857375" cy="1057275"/>
            <a:chOff x="3607" y="2976"/>
            <a:chExt cx="1170" cy="666"/>
          </a:xfrm>
        </p:grpSpPr>
        <p:sp>
          <p:nvSpPr>
            <p:cNvPr id="1048" name="Arc 19"/>
            <p:cNvSpPr>
              <a:spLocks/>
            </p:cNvSpPr>
            <p:nvPr/>
          </p:nvSpPr>
          <p:spPr bwMode="auto">
            <a:xfrm flipV="1">
              <a:off x="3607" y="2976"/>
              <a:ext cx="1170" cy="666"/>
            </a:xfrm>
            <a:custGeom>
              <a:avLst/>
              <a:gdLst>
                <a:gd name="T0" fmla="*/ 0 w 21600"/>
                <a:gd name="T1" fmla="*/ 0 h 21797"/>
                <a:gd name="T2" fmla="*/ 0 w 21600"/>
                <a:gd name="T3" fmla="*/ 0 h 21797"/>
                <a:gd name="T4" fmla="*/ 0 w 21600"/>
                <a:gd name="T5" fmla="*/ 0 h 217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97"/>
                <a:gd name="T11" fmla="*/ 21600 w 21600"/>
                <a:gd name="T12" fmla="*/ 21797 h 217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97" fill="none" extrusionOk="0">
                  <a:moveTo>
                    <a:pt x="3229" y="-1"/>
                  </a:moveTo>
                  <a:cubicBezTo>
                    <a:pt x="13791" y="1596"/>
                    <a:pt x="21600" y="10674"/>
                    <a:pt x="21600" y="21357"/>
                  </a:cubicBezTo>
                  <a:cubicBezTo>
                    <a:pt x="21600" y="21503"/>
                    <a:pt x="21598" y="21650"/>
                    <a:pt x="21595" y="21796"/>
                  </a:cubicBezTo>
                </a:path>
                <a:path w="21600" h="21797" stroke="0" extrusionOk="0">
                  <a:moveTo>
                    <a:pt x="3229" y="-1"/>
                  </a:moveTo>
                  <a:cubicBezTo>
                    <a:pt x="13791" y="1596"/>
                    <a:pt x="21600" y="10674"/>
                    <a:pt x="21600" y="21357"/>
                  </a:cubicBezTo>
                  <a:cubicBezTo>
                    <a:pt x="21600" y="21503"/>
                    <a:pt x="21598" y="21650"/>
                    <a:pt x="21595" y="21796"/>
                  </a:cubicBezTo>
                  <a:lnTo>
                    <a:pt x="0" y="21357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graphicFrame>
          <p:nvGraphicFramePr>
            <p:cNvPr id="1028" name="Object 20"/>
            <p:cNvGraphicFramePr>
              <a:graphicFrameLocks noChangeAspect="1"/>
            </p:cNvGraphicFramePr>
            <p:nvPr/>
          </p:nvGraphicFramePr>
          <p:xfrm>
            <a:off x="3969" y="2976"/>
            <a:ext cx="703" cy="256"/>
          </p:xfrm>
          <a:graphic>
            <a:graphicData uri="http://schemas.openxmlformats.org/presentationml/2006/ole">
              <p:oleObj spid="_x0000_s1028" name="Equation" r:id="rId8" imgW="622080" imgH="203040" progId="Equation.DSMT4">
                <p:embed/>
              </p:oleObj>
            </a:graphicData>
          </a:graphic>
        </p:graphicFrame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6551613" y="5683250"/>
            <a:ext cx="1066800" cy="357188"/>
            <a:chOff x="3991" y="3621"/>
            <a:chExt cx="672" cy="225"/>
          </a:xfrm>
        </p:grpSpPr>
        <p:sp>
          <p:nvSpPr>
            <p:cNvPr id="1047" name="Line 22"/>
            <p:cNvSpPr>
              <a:spLocks noChangeShapeType="1"/>
            </p:cNvSpPr>
            <p:nvPr/>
          </p:nvSpPr>
          <p:spPr bwMode="auto">
            <a:xfrm>
              <a:off x="3991" y="3621"/>
              <a:ext cx="67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7" name="Object 23"/>
            <p:cNvGraphicFramePr>
              <a:graphicFrameLocks noChangeAspect="1"/>
            </p:cNvGraphicFramePr>
            <p:nvPr/>
          </p:nvGraphicFramePr>
          <p:xfrm>
            <a:off x="4182" y="3621"/>
            <a:ext cx="290" cy="225"/>
          </p:xfrm>
          <a:graphic>
            <a:graphicData uri="http://schemas.openxmlformats.org/presentationml/2006/ole">
              <p:oleObj spid="_x0000_s1027" name="Equation" r:id="rId9" imgW="228600" imgH="177480" progId="Equation.DSMT4">
                <p:embed/>
              </p:oleObj>
            </a:graphicData>
          </a:graphic>
        </p:graphicFrame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7618413" y="5170488"/>
            <a:ext cx="425450" cy="533400"/>
            <a:chOff x="4663" y="3298"/>
            <a:chExt cx="268" cy="336"/>
          </a:xfrm>
        </p:grpSpPr>
        <p:sp>
          <p:nvSpPr>
            <p:cNvPr id="1046" name="Line 25"/>
            <p:cNvSpPr>
              <a:spLocks noChangeShapeType="1"/>
            </p:cNvSpPr>
            <p:nvPr/>
          </p:nvSpPr>
          <p:spPr bwMode="auto">
            <a:xfrm flipV="1">
              <a:off x="4663" y="3298"/>
              <a:ext cx="0" cy="33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6" name="Object 26"/>
            <p:cNvGraphicFramePr>
              <a:graphicFrameLocks noChangeAspect="1"/>
            </p:cNvGraphicFramePr>
            <p:nvPr/>
          </p:nvGraphicFramePr>
          <p:xfrm>
            <a:off x="4663" y="3340"/>
            <a:ext cx="268" cy="254"/>
          </p:xfrm>
          <a:graphic>
            <a:graphicData uri="http://schemas.openxmlformats.org/presentationml/2006/ole">
              <p:oleObj spid="_x0000_s1026" name="Equation" r:id="rId10" imgW="215640" imgH="203040" progId="Equation.DSMT4">
                <p:embed/>
              </p:oleObj>
            </a:graphicData>
          </a:graphic>
        </p:graphicFrame>
      </p:grpSp>
      <p:sp>
        <p:nvSpPr>
          <p:cNvPr id="27" name="椭圆 26"/>
          <p:cNvSpPr/>
          <p:nvPr/>
        </p:nvSpPr>
        <p:spPr>
          <a:xfrm flipH="1">
            <a:off x="6488113" y="5632450"/>
            <a:ext cx="100012" cy="1000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7567613" y="5099050"/>
            <a:ext cx="100012" cy="101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779838" y="5457825"/>
            <a:ext cx="1728787" cy="504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  <p:bldP spid="28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一、函数的连续性</a:t>
            </a:r>
            <a:endParaRPr lang="en-US" altLang="zh-CN" smtClean="0">
              <a:effectLst/>
              <a:ea typeface="楷体_GB2312"/>
            </a:endParaRPr>
          </a:p>
        </p:txBody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692650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定义：</a:t>
            </a:r>
            <a:r>
              <a:rPr lang="zh-CN" altLang="en-US" smtClean="0">
                <a:ea typeface="楷体_GB2312"/>
              </a:rPr>
              <a:t>设函数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的某一邻域内有定义，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自变量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：   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  <a:sym typeface="Symbol" pitchFamily="18" charset="2"/>
              </a:rPr>
              <a:t>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+</a:t>
            </a:r>
            <a:r>
              <a:rPr lang="el-GR" altLang="zh-CN" smtClean="0">
                <a:ea typeface="楷体_GB2312"/>
              </a:rPr>
              <a:t>Δ</a:t>
            </a:r>
            <a:r>
              <a:rPr lang="el-GR" altLang="zh-CN" i="1" smtClean="0">
                <a:ea typeface="楷体_GB2312"/>
              </a:rPr>
              <a:t>x</a:t>
            </a:r>
            <a:r>
              <a:rPr lang="zh-CN" altLang="el-GR" smtClean="0">
                <a:ea typeface="楷体_GB2312"/>
              </a:rPr>
              <a:t>，</a:t>
            </a: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函数值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：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  <a:sym typeface="Symbol" pitchFamily="18" charset="2"/>
              </a:rPr>
              <a:t> 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+</a:t>
            </a:r>
            <a:r>
              <a:rPr lang="el-GR" altLang="zh-CN" smtClean="0">
                <a:ea typeface="楷体_GB2312"/>
              </a:rPr>
              <a:t>Δ</a:t>
            </a:r>
            <a:r>
              <a:rPr lang="el-GR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l-GR" smtClean="0">
                <a:ea typeface="楷体_GB2312"/>
              </a:rPr>
              <a:t>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自变量的增量：		</a:t>
            </a:r>
            <a:r>
              <a:rPr lang="el-GR" altLang="zh-CN" smtClean="0">
                <a:ea typeface="楷体_GB2312"/>
              </a:rPr>
              <a:t>Δ</a:t>
            </a:r>
            <a:r>
              <a:rPr lang="el-GR" altLang="zh-CN" i="1" smtClean="0">
                <a:ea typeface="楷体_GB2312"/>
              </a:rPr>
              <a:t>x </a:t>
            </a:r>
            <a:r>
              <a:rPr lang="zh-CN" altLang="el-GR" smtClean="0">
                <a:ea typeface="楷体_GB2312"/>
              </a:rPr>
              <a:t>，</a:t>
            </a: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函数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对应的增量：	</a:t>
            </a:r>
            <a:r>
              <a:rPr lang="el-GR" altLang="zh-CN" smtClean="0">
                <a:ea typeface="楷体_GB2312"/>
              </a:rPr>
              <a:t>Δ</a:t>
            </a:r>
            <a:r>
              <a:rPr lang="el-GR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 =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+</a:t>
            </a:r>
            <a:r>
              <a:rPr lang="el-GR" altLang="zh-CN" smtClean="0">
                <a:ea typeface="楷体_GB2312"/>
              </a:rPr>
              <a:t>Δ</a:t>
            </a:r>
            <a:r>
              <a:rPr lang="el-GR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−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．</a:t>
            </a:r>
            <a:endParaRPr lang="zh-CN" altLang="en-US" baseline="-25000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定义：</a:t>
            </a:r>
            <a:r>
              <a:rPr lang="zh-CN" altLang="en-US" smtClean="0">
                <a:ea typeface="楷体_GB2312"/>
              </a:rPr>
              <a:t>设函数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某一邻域</a:t>
            </a:r>
            <a:r>
              <a:rPr lang="zh-CN" altLang="en-US" smtClean="0">
                <a:ea typeface="楷体_GB2312"/>
              </a:rPr>
              <a:t>内有定义，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如果当</a:t>
            </a:r>
            <a:r>
              <a:rPr lang="el-GR" altLang="zh-CN" smtClean="0">
                <a:ea typeface="楷体_GB2312"/>
              </a:rPr>
              <a:t>Δ</a:t>
            </a:r>
            <a:r>
              <a:rPr lang="el-GR" altLang="zh-CN" i="1" smtClean="0">
                <a:ea typeface="楷体_GB2312"/>
              </a:rPr>
              <a:t>x</a:t>
            </a:r>
            <a:r>
              <a:rPr lang="zh-CN" altLang="en-US" smtClean="0">
                <a:ea typeface="楷体_GB2312"/>
              </a:rPr>
              <a:t> </a:t>
            </a:r>
            <a:r>
              <a:rPr lang="zh-CN" altLang="en-US" smtClean="0">
                <a:ea typeface="楷体_GB2312"/>
                <a:sym typeface="Symbol" pitchFamily="18" charset="2"/>
              </a:rPr>
              <a:t>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0 </a:t>
            </a:r>
            <a:r>
              <a:rPr lang="zh-CN" altLang="en-US" smtClean="0">
                <a:ea typeface="楷体_GB2312"/>
              </a:rPr>
              <a:t>时</a:t>
            </a:r>
            <a:r>
              <a:rPr lang="zh-CN" altLang="el-GR" smtClean="0">
                <a:ea typeface="楷体_GB2312"/>
              </a:rPr>
              <a:t>，</a:t>
            </a:r>
            <a:r>
              <a:rPr lang="el-GR" altLang="zh-CN" smtClean="0">
                <a:ea typeface="楷体_GB2312"/>
              </a:rPr>
              <a:t>Δ</a:t>
            </a:r>
            <a:r>
              <a:rPr lang="el-GR" altLang="zh-CN" i="1" smtClean="0">
                <a:ea typeface="楷体_GB2312"/>
              </a:rPr>
              <a:t>y</a:t>
            </a:r>
            <a:r>
              <a:rPr lang="zh-CN" altLang="en-US" smtClean="0">
                <a:ea typeface="楷体_GB2312"/>
              </a:rPr>
              <a:t> </a:t>
            </a:r>
            <a:r>
              <a:rPr lang="zh-CN" altLang="en-US" smtClean="0">
                <a:ea typeface="楷体_GB2312"/>
                <a:sym typeface="Symbol" pitchFamily="18" charset="2"/>
              </a:rPr>
              <a:t>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0 </a:t>
            </a:r>
            <a:r>
              <a:rPr lang="zh-CN" altLang="en-US" smtClean="0">
                <a:ea typeface="楷体_GB2312"/>
              </a:rPr>
              <a:t>，即                    ，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则称函数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连续</a:t>
            </a:r>
            <a:r>
              <a:rPr lang="zh-CN" altLang="en-US" smtClean="0">
                <a:ea typeface="楷体_GB2312"/>
              </a:rPr>
              <a:t>，点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称为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连续点</a:t>
            </a:r>
            <a:r>
              <a:rPr lang="zh-CN" altLang="en-US" smtClean="0">
                <a:ea typeface="楷体_GB2312"/>
              </a:rPr>
              <a:t>．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4859338" y="4643438"/>
          <a:ext cx="1419225" cy="558800"/>
        </p:xfrm>
        <a:graphic>
          <a:graphicData uri="http://schemas.openxmlformats.org/presentationml/2006/ole">
            <p:oleObj spid="_x0000_s2050" name="Equation" r:id="rId3" imgW="711000" imgH="279360" progId="Equation.DSMT4">
              <p:embed/>
            </p:oleObj>
          </a:graphicData>
        </a:graphic>
      </p:graphicFrame>
      <p:sp>
        <p:nvSpPr>
          <p:cNvPr id="16" name="圆角矩形 15"/>
          <p:cNvSpPr/>
          <p:nvPr/>
        </p:nvSpPr>
        <p:spPr>
          <a:xfrm>
            <a:off x="457200" y="1500188"/>
            <a:ext cx="8231188" cy="2289175"/>
          </a:xfrm>
          <a:prstGeom prst="roundRect">
            <a:avLst>
              <a:gd name="adj" fmla="val 10556"/>
            </a:avLst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一、函数的连续性</a:t>
            </a:r>
            <a:endParaRPr lang="en-US" altLang="zh-CN" smtClean="0">
              <a:effectLst/>
              <a:ea typeface="楷体_GB2312"/>
            </a:endParaRPr>
          </a:p>
        </p:txBody>
      </p:sp>
      <p:sp>
        <p:nvSpPr>
          <p:cNvPr id="8909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481138"/>
            <a:ext cx="8229600" cy="2757487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定义：</a:t>
            </a:r>
            <a:r>
              <a:rPr lang="zh-CN" altLang="en-US" smtClean="0">
                <a:ea typeface="楷体_GB2312"/>
              </a:rPr>
              <a:t>设函数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某一邻域</a:t>
            </a:r>
            <a:r>
              <a:rPr lang="zh-CN" altLang="en-US" smtClean="0">
                <a:ea typeface="楷体_GB2312"/>
              </a:rPr>
              <a:t>内有定义，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如果当</a:t>
            </a:r>
            <a:r>
              <a:rPr lang="el-GR" altLang="zh-CN" smtClean="0">
                <a:ea typeface="楷体_GB2312"/>
              </a:rPr>
              <a:t>Δ</a:t>
            </a:r>
            <a:r>
              <a:rPr lang="el-GR" altLang="zh-CN" i="1" smtClean="0">
                <a:ea typeface="楷体_GB2312"/>
              </a:rPr>
              <a:t>x</a:t>
            </a:r>
            <a:r>
              <a:rPr lang="zh-CN" altLang="en-US" smtClean="0">
                <a:ea typeface="楷体_GB2312"/>
              </a:rPr>
              <a:t> </a:t>
            </a:r>
            <a:r>
              <a:rPr lang="zh-CN" altLang="en-US" smtClean="0">
                <a:ea typeface="楷体_GB2312"/>
                <a:sym typeface="Symbol" pitchFamily="18" charset="2"/>
              </a:rPr>
              <a:t>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0 </a:t>
            </a:r>
            <a:r>
              <a:rPr lang="zh-CN" altLang="en-US" smtClean="0">
                <a:ea typeface="楷体_GB2312"/>
              </a:rPr>
              <a:t>时</a:t>
            </a:r>
            <a:r>
              <a:rPr lang="zh-CN" altLang="el-GR" smtClean="0">
                <a:ea typeface="楷体_GB2312"/>
              </a:rPr>
              <a:t>，</a:t>
            </a:r>
            <a:r>
              <a:rPr lang="el-GR" altLang="zh-CN" smtClean="0">
                <a:ea typeface="楷体_GB2312"/>
              </a:rPr>
              <a:t>Δ</a:t>
            </a:r>
            <a:r>
              <a:rPr lang="el-GR" altLang="zh-CN" i="1" smtClean="0">
                <a:ea typeface="楷体_GB2312"/>
              </a:rPr>
              <a:t>y</a:t>
            </a:r>
            <a:r>
              <a:rPr lang="zh-CN" altLang="en-US" smtClean="0">
                <a:ea typeface="楷体_GB2312"/>
              </a:rPr>
              <a:t> </a:t>
            </a:r>
            <a:r>
              <a:rPr lang="zh-CN" altLang="en-US" smtClean="0">
                <a:ea typeface="楷体_GB2312"/>
                <a:sym typeface="Symbol" pitchFamily="18" charset="2"/>
              </a:rPr>
              <a:t>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0 </a:t>
            </a:r>
            <a:r>
              <a:rPr lang="zh-CN" altLang="en-US" smtClean="0">
                <a:ea typeface="楷体_GB2312"/>
              </a:rPr>
              <a:t>，即                    ，</a:t>
            </a:r>
          </a:p>
          <a:p>
            <a:pPr eaLnBrk="1" hangingPunct="1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smtClean="0">
                <a:ea typeface="楷体_GB2312"/>
              </a:rPr>
              <a:t>则称函数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连续</a:t>
            </a:r>
            <a:r>
              <a:rPr lang="zh-CN" altLang="en-US" smtClean="0">
                <a:ea typeface="楷体_GB2312"/>
              </a:rPr>
              <a:t>，点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称为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连续点</a:t>
            </a:r>
            <a:r>
              <a:rPr lang="zh-CN" altLang="en-US" smtClean="0">
                <a:ea typeface="楷体_GB2312"/>
              </a:rPr>
              <a:t>．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连续的本质：</a:t>
            </a:r>
            <a:r>
              <a:rPr lang="zh-CN" altLang="en-US" smtClean="0">
                <a:ea typeface="楷体_GB2312"/>
              </a:rPr>
              <a:t>当自变量变化很小时，对应的函数值的变化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也很小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（课本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P.57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）</a:t>
            </a:r>
            <a:r>
              <a:rPr lang="zh-CN" altLang="en-US" smtClean="0">
                <a:ea typeface="楷体_GB2312"/>
              </a:rPr>
              <a:t>．</a:t>
            </a:r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4859338" y="2000250"/>
          <a:ext cx="1419225" cy="558800"/>
        </p:xfrm>
        <a:graphic>
          <a:graphicData uri="http://schemas.openxmlformats.org/presentationml/2006/ole">
            <p:oleObj spid="_x0000_s3074" name="Equation" r:id="rId3" imgW="711000" imgH="279360" progId="Equation.DSMT4">
              <p:embed/>
            </p:oleObj>
          </a:graphicData>
        </a:graphic>
      </p:graphicFrame>
      <p:sp>
        <p:nvSpPr>
          <p:cNvPr id="16" name="圆角矩形 15"/>
          <p:cNvSpPr/>
          <p:nvPr/>
        </p:nvSpPr>
        <p:spPr>
          <a:xfrm>
            <a:off x="457200" y="1500188"/>
            <a:ext cx="8231188" cy="1497012"/>
          </a:xfrm>
          <a:prstGeom prst="roundRect">
            <a:avLst>
              <a:gd name="adj" fmla="val 10556"/>
            </a:avLst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30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1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一、函数的连续性</a:t>
            </a:r>
            <a:endParaRPr lang="en-US" altLang="zh-CN" smtClean="0">
              <a:effectLst/>
              <a:ea typeface="楷体_GB2312"/>
            </a:endParaRPr>
          </a:p>
        </p:txBody>
      </p:sp>
      <p:sp>
        <p:nvSpPr>
          <p:cNvPr id="89091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2757487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定义：</a:t>
            </a:r>
            <a:r>
              <a:rPr lang="zh-CN" altLang="en-US" smtClean="0">
                <a:ea typeface="楷体_GB2312"/>
              </a:rPr>
              <a:t>设函数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某一邻域</a:t>
            </a:r>
            <a:r>
              <a:rPr lang="zh-CN" altLang="en-US" smtClean="0">
                <a:ea typeface="楷体_GB2312"/>
              </a:rPr>
              <a:t>内有定义，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如果当</a:t>
            </a:r>
            <a:r>
              <a:rPr lang="el-GR" altLang="zh-CN" smtClean="0">
                <a:ea typeface="楷体_GB2312"/>
              </a:rPr>
              <a:t>Δ</a:t>
            </a:r>
            <a:r>
              <a:rPr lang="el-GR" altLang="zh-CN" i="1" smtClean="0">
                <a:ea typeface="楷体_GB2312"/>
              </a:rPr>
              <a:t>x</a:t>
            </a:r>
            <a:r>
              <a:rPr lang="zh-CN" altLang="en-US" smtClean="0">
                <a:ea typeface="楷体_GB2312"/>
              </a:rPr>
              <a:t> </a:t>
            </a:r>
            <a:r>
              <a:rPr lang="zh-CN" altLang="en-US" smtClean="0">
                <a:ea typeface="楷体_GB2312"/>
                <a:sym typeface="Symbol" pitchFamily="18" charset="2"/>
              </a:rPr>
              <a:t>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0 </a:t>
            </a:r>
            <a:r>
              <a:rPr lang="zh-CN" altLang="en-US" smtClean="0">
                <a:ea typeface="楷体_GB2312"/>
              </a:rPr>
              <a:t>时</a:t>
            </a:r>
            <a:r>
              <a:rPr lang="zh-CN" altLang="el-GR" smtClean="0">
                <a:ea typeface="楷体_GB2312"/>
              </a:rPr>
              <a:t>，</a:t>
            </a:r>
            <a:r>
              <a:rPr lang="el-GR" altLang="zh-CN" smtClean="0">
                <a:ea typeface="楷体_GB2312"/>
              </a:rPr>
              <a:t>Δ</a:t>
            </a:r>
            <a:r>
              <a:rPr lang="el-GR" altLang="zh-CN" i="1" smtClean="0">
                <a:ea typeface="楷体_GB2312"/>
              </a:rPr>
              <a:t>y</a:t>
            </a:r>
            <a:r>
              <a:rPr lang="zh-CN" altLang="en-US" smtClean="0">
                <a:ea typeface="楷体_GB2312"/>
              </a:rPr>
              <a:t> </a:t>
            </a:r>
            <a:r>
              <a:rPr lang="zh-CN" altLang="en-US" smtClean="0">
                <a:ea typeface="楷体_GB2312"/>
                <a:sym typeface="Symbol" pitchFamily="18" charset="2"/>
              </a:rPr>
              <a:t>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0 </a:t>
            </a:r>
            <a:r>
              <a:rPr lang="zh-CN" altLang="en-US" smtClean="0">
                <a:ea typeface="楷体_GB2312"/>
              </a:rPr>
              <a:t>，即                    ，</a:t>
            </a:r>
          </a:p>
          <a:p>
            <a:pPr eaLnBrk="1" hangingPunct="1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smtClean="0">
                <a:ea typeface="楷体_GB2312"/>
              </a:rPr>
              <a:t>则称函数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连续</a:t>
            </a:r>
            <a:r>
              <a:rPr lang="zh-CN" altLang="en-US" smtClean="0">
                <a:ea typeface="楷体_GB2312"/>
              </a:rPr>
              <a:t>，点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称为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连续点</a:t>
            </a:r>
            <a:r>
              <a:rPr lang="zh-CN" altLang="en-US" smtClean="0">
                <a:ea typeface="楷体_GB2312"/>
              </a:rPr>
              <a:t>．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设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=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+</a:t>
            </a:r>
            <a:r>
              <a:rPr lang="el-GR" altLang="zh-CN" smtClean="0">
                <a:ea typeface="楷体_GB2312"/>
              </a:rPr>
              <a:t>Δ</a:t>
            </a:r>
            <a:r>
              <a:rPr lang="el-GR" altLang="zh-CN" i="1" smtClean="0">
                <a:ea typeface="楷体_GB2312"/>
              </a:rPr>
              <a:t>x</a:t>
            </a:r>
            <a:r>
              <a:rPr lang="zh-CN" altLang="el-GR" smtClean="0">
                <a:ea typeface="楷体_GB2312"/>
              </a:rPr>
              <a:t>，</a:t>
            </a:r>
            <a:r>
              <a:rPr lang="zh-CN" altLang="el-GR" smtClean="0">
                <a:solidFill>
                  <a:srgbClr val="0000FF"/>
                </a:solidFill>
                <a:ea typeface="楷体_GB2312"/>
              </a:rPr>
              <a:t>当</a:t>
            </a:r>
            <a:r>
              <a:rPr lang="el-GR" altLang="zh-CN" smtClean="0">
                <a:solidFill>
                  <a:srgbClr val="0000FF"/>
                </a:solidFill>
                <a:ea typeface="楷体_GB2312"/>
              </a:rPr>
              <a:t>Δ</a:t>
            </a:r>
            <a:r>
              <a:rPr lang="el-GR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zh-CN" altLang="en-US" smtClean="0">
                <a:solidFill>
                  <a:srgbClr val="0000FF"/>
                </a:solidFill>
                <a:ea typeface="楷体_GB2312"/>
                <a:sym typeface="Symbol" pitchFamily="18" charset="2"/>
              </a:rPr>
              <a:t>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0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zh-CN" altLang="el-GR" smtClean="0">
                <a:solidFill>
                  <a:srgbClr val="0000FF"/>
                </a:solidFill>
                <a:ea typeface="楷体_GB2312"/>
              </a:rPr>
              <a:t>时，</a:t>
            </a:r>
            <a:r>
              <a:rPr lang="zh-CN" altLang="el-GR" smtClean="0">
                <a:solidFill>
                  <a:srgbClr val="FF0000"/>
                </a:solidFill>
                <a:ea typeface="楷体_GB2312"/>
              </a:rPr>
              <a:t>即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el-GR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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baseline="-25000" smtClean="0">
                <a:solidFill>
                  <a:srgbClr val="FF0000"/>
                </a:solidFill>
                <a:ea typeface="楷体_GB2312"/>
              </a:rPr>
              <a:t>0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zh-CN" altLang="el-GR" smtClean="0">
                <a:solidFill>
                  <a:srgbClr val="FF0000"/>
                </a:solidFill>
                <a:ea typeface="楷体_GB2312"/>
              </a:rPr>
              <a:t>时，</a:t>
            </a:r>
            <a:endParaRPr lang="zh-CN" altLang="en-US" smtClean="0">
              <a:solidFill>
                <a:srgbClr val="FF0000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l-GR" smtClean="0">
                <a:ea typeface="楷体_GB2312"/>
              </a:rPr>
              <a:t>则</a:t>
            </a:r>
            <a:r>
              <a:rPr lang="el-GR" altLang="zh-CN" smtClean="0">
                <a:ea typeface="楷体_GB2312"/>
              </a:rPr>
              <a:t>Δ</a:t>
            </a:r>
            <a:r>
              <a:rPr lang="el-GR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 =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+</a:t>
            </a:r>
            <a:r>
              <a:rPr lang="el-GR" altLang="zh-CN" smtClean="0">
                <a:ea typeface="楷体_GB2312"/>
              </a:rPr>
              <a:t>Δ</a:t>
            </a:r>
            <a:r>
              <a:rPr lang="el-GR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−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) =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−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solidFill>
                  <a:srgbClr val="0000FF"/>
                </a:solidFill>
                <a:ea typeface="楷体_GB2312"/>
                <a:sym typeface="Symbol" pitchFamily="18" charset="2"/>
              </a:rPr>
              <a:t>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0</a:t>
            </a:r>
            <a:r>
              <a:rPr lang="zh-CN" altLang="en-US" smtClean="0">
                <a:ea typeface="楷体_GB2312"/>
              </a:rPr>
              <a:t> ．</a:t>
            </a:r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4859338" y="2000250"/>
          <a:ext cx="1419225" cy="558800"/>
        </p:xfrm>
        <a:graphic>
          <a:graphicData uri="http://schemas.openxmlformats.org/presentationml/2006/ole">
            <p:oleObj spid="_x0000_s4098" name="Equation" r:id="rId3" imgW="711000" imgH="2793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593850" y="4383088"/>
          <a:ext cx="1419225" cy="558800"/>
        </p:xfrm>
        <a:graphic>
          <a:graphicData uri="http://schemas.openxmlformats.org/presentationml/2006/ole">
            <p:oleObj spid="_x0000_s4099" name="Equation" r:id="rId4" imgW="711000" imgH="279360" progId="Equation.DSMT4">
              <p:embed/>
            </p:oleObj>
          </a:graphicData>
        </a:graphic>
      </p:graphicFrame>
      <p:sp>
        <p:nvSpPr>
          <p:cNvPr id="89095" name="AutoShape 7"/>
          <p:cNvSpPr>
            <a:spLocks noChangeArrowheads="1"/>
          </p:cNvSpPr>
          <p:nvPr/>
        </p:nvSpPr>
        <p:spPr bwMode="auto">
          <a:xfrm>
            <a:off x="3143250" y="4437063"/>
            <a:ext cx="1944688" cy="288925"/>
          </a:xfrm>
          <a:prstGeom prst="leftRightArrow">
            <a:avLst>
              <a:gd name="adj1" fmla="val 50000"/>
              <a:gd name="adj2" fmla="val 134615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643188" y="3292475"/>
            <a:ext cx="1857375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 flipH="1">
            <a:off x="4510088" y="3286125"/>
            <a:ext cx="1930400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 flipH="1">
            <a:off x="3819525" y="3792538"/>
            <a:ext cx="1800225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5619750" y="3792538"/>
            <a:ext cx="822325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57200" y="1500188"/>
            <a:ext cx="8231188" cy="1497012"/>
          </a:xfrm>
          <a:prstGeom prst="roundRect">
            <a:avLst>
              <a:gd name="adj" fmla="val 10556"/>
            </a:avLst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3" name="Object 17"/>
          <p:cNvGraphicFramePr>
            <a:graphicFrameLocks noChangeAspect="1"/>
          </p:cNvGraphicFramePr>
          <p:nvPr/>
        </p:nvGraphicFramePr>
        <p:xfrm>
          <a:off x="5218113" y="4344988"/>
          <a:ext cx="2967037" cy="609600"/>
        </p:xfrm>
        <a:graphic>
          <a:graphicData uri="http://schemas.openxmlformats.org/presentationml/2006/ole">
            <p:oleObj spid="_x0000_s4100" name="Equation" r:id="rId5" imgW="1485720" imgH="304560" progId="Equation.DSMT4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5218113" y="5221288"/>
          <a:ext cx="2332037" cy="584200"/>
        </p:xfrm>
        <a:graphic>
          <a:graphicData uri="http://schemas.openxmlformats.org/presentationml/2006/ole">
            <p:oleObj spid="_x0000_s4101" name="Equation" r:id="rId6" imgW="1168200" imgH="291960" progId="Equation.DSMT4">
              <p:embed/>
            </p:oleObj>
          </a:graphicData>
        </a:graphic>
      </p:graphicFrame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143250" y="5300663"/>
            <a:ext cx="1944688" cy="288925"/>
          </a:xfrm>
          <a:prstGeom prst="leftRightArrow">
            <a:avLst>
              <a:gd name="adj1" fmla="val 50000"/>
              <a:gd name="adj2" fmla="val 134615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5" grpId="0" animBg="1"/>
      <p:bldP spid="5" grpId="0" animBg="1"/>
      <p:bldP spid="4" grpId="0" animBg="1"/>
      <p:bldP spid="6" grpId="0" animBg="1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一、函数的连续性</a:t>
            </a:r>
            <a:endParaRPr lang="en-US" altLang="zh-CN" smtClean="0">
              <a:effectLst/>
              <a:ea typeface="楷体_GB2312"/>
            </a:endParaRPr>
          </a:p>
        </p:txBody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5078412"/>
          </a:xfrm>
          <a:solidFill>
            <a:schemeClr val="bg1"/>
          </a:solidFill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定义</a:t>
            </a:r>
            <a:r>
              <a:rPr lang="zh-CN" altLang="en-US" smtClean="0">
                <a:solidFill>
                  <a:srgbClr val="0000FF"/>
                </a:solidFill>
                <a:ea typeface="楷体_GB2312"/>
                <a:sym typeface="Symbol" pitchFamily="18" charset="2"/>
              </a:rPr>
              <a:t>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：</a:t>
            </a:r>
            <a:r>
              <a:rPr lang="zh-CN" altLang="en-US" smtClean="0">
                <a:ea typeface="楷体_GB2312"/>
              </a:rPr>
              <a:t>如果                                 ，即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①</a:t>
            </a:r>
            <a:r>
              <a:rPr lang="zh-CN" altLang="en-US" smtClean="0">
                <a:ea typeface="楷体_GB2312"/>
              </a:rPr>
              <a:t>函数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某一邻域</a:t>
            </a:r>
            <a:r>
              <a:rPr lang="zh-CN" altLang="en-US" smtClean="0">
                <a:ea typeface="楷体_GB2312"/>
              </a:rPr>
              <a:t>内有定义，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②</a:t>
            </a:r>
            <a:r>
              <a:rPr lang="zh-CN" altLang="en-US" smtClean="0">
                <a:ea typeface="楷体_GB2312"/>
              </a:rPr>
              <a:t>当 </a:t>
            </a:r>
            <a:r>
              <a:rPr lang="el-GR" altLang="zh-CN" i="1" smtClean="0">
                <a:ea typeface="楷体_GB2312"/>
              </a:rPr>
              <a:t>x</a:t>
            </a:r>
            <a:r>
              <a:rPr lang="zh-CN" altLang="en-US" smtClean="0">
                <a:ea typeface="楷体_GB2312"/>
              </a:rPr>
              <a:t> </a:t>
            </a:r>
            <a:r>
              <a:rPr lang="zh-CN" altLang="en-US" smtClean="0">
                <a:ea typeface="楷体_GB2312"/>
                <a:sym typeface="Symbol" pitchFamily="18" charset="2"/>
              </a:rPr>
              <a:t>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时</a:t>
            </a:r>
            <a:r>
              <a:rPr lang="zh-CN" altLang="el-GR" smtClean="0">
                <a:ea typeface="楷体_GB2312"/>
              </a:rPr>
              <a:t>，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的极限存在，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③</a:t>
            </a:r>
            <a:r>
              <a:rPr lang="zh-CN" altLang="en-US" smtClean="0">
                <a:ea typeface="楷体_GB2312"/>
              </a:rPr>
              <a:t>极限值等于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则称函数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连续</a:t>
            </a:r>
            <a:r>
              <a:rPr lang="zh-CN" altLang="en-US" smtClean="0">
                <a:ea typeface="楷体_GB2312"/>
              </a:rPr>
              <a:t>，点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称为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连续点</a:t>
            </a:r>
            <a:r>
              <a:rPr lang="zh-CN" altLang="en-US" smtClean="0">
                <a:ea typeface="楷体_GB2312"/>
              </a:rPr>
              <a:t>．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  <a:latin typeface="Symbol" pitchFamily="18" charset="2"/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latin typeface="Symbol" pitchFamily="18" charset="2"/>
                <a:ea typeface="楷体_GB2312"/>
              </a:rPr>
              <a:t>问题：</a:t>
            </a:r>
            <a:r>
              <a:rPr lang="zh-CN" altLang="en-US" smtClean="0">
                <a:latin typeface="Symbol" pitchFamily="18" charset="2"/>
                <a:ea typeface="楷体_GB2312"/>
              </a:rPr>
              <a:t>如何用</a:t>
            </a:r>
            <a:r>
              <a:rPr lang="en-US" altLang="zh-CN" i="1" smtClean="0">
                <a:latin typeface="Symbol" pitchFamily="18" charset="2"/>
                <a:ea typeface="楷体_GB2312"/>
              </a:rPr>
              <a:t>e</a:t>
            </a:r>
            <a:r>
              <a:rPr lang="en-US" altLang="zh-CN" smtClean="0">
                <a:ea typeface="楷体_GB2312"/>
              </a:rPr>
              <a:t> –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d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语言叙述函数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连续的定义</a:t>
            </a:r>
            <a:r>
              <a:rPr lang="en-US" altLang="zh-CN" smtClean="0">
                <a:ea typeface="楷体_GB2312"/>
              </a:rPr>
              <a:t>?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答：</a:t>
            </a:r>
            <a:r>
              <a:rPr lang="zh-CN" altLang="en-US" smtClean="0">
                <a:ea typeface="楷体_GB2312"/>
                <a:sym typeface="Symbol" pitchFamily="18" charset="2"/>
              </a:rPr>
              <a:t></a:t>
            </a:r>
            <a:r>
              <a:rPr lang="en-US" altLang="zh-CN" i="1" smtClean="0">
                <a:latin typeface="Symbol" pitchFamily="18" charset="2"/>
                <a:ea typeface="楷体_GB2312"/>
              </a:rPr>
              <a:t>e </a:t>
            </a:r>
            <a:r>
              <a:rPr lang="en-US" altLang="zh-CN" smtClean="0">
                <a:ea typeface="楷体_GB2312"/>
                <a:sym typeface="Symbol" pitchFamily="18" charset="2"/>
              </a:rPr>
              <a:t>&gt; 0</a:t>
            </a:r>
            <a:r>
              <a:rPr lang="zh-CN" altLang="en-US" smtClean="0">
                <a:latin typeface="Symbol" pitchFamily="18" charset="2"/>
                <a:ea typeface="楷体_GB2312"/>
              </a:rPr>
              <a:t>，</a:t>
            </a:r>
            <a:r>
              <a:rPr lang="zh-CN" altLang="en-US" smtClean="0">
                <a:latin typeface="Symbol" pitchFamily="18" charset="2"/>
                <a:ea typeface="楷体_GB2312"/>
                <a:sym typeface="Symbol" pitchFamily="18" charset="2"/>
              </a:rPr>
              <a:t>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d</a:t>
            </a:r>
            <a:r>
              <a:rPr lang="zh-CN" altLang="en-US" smtClean="0">
                <a:ea typeface="楷体_GB2312"/>
                <a:sym typeface="Symbol" pitchFamily="18" charset="2"/>
              </a:rPr>
              <a:t> </a:t>
            </a:r>
            <a:r>
              <a:rPr lang="en-US" altLang="zh-CN" smtClean="0">
                <a:ea typeface="楷体_GB2312"/>
                <a:sym typeface="Symbol" pitchFamily="18" charset="2"/>
              </a:rPr>
              <a:t>&gt; 0</a:t>
            </a:r>
            <a:r>
              <a:rPr lang="zh-CN" altLang="en-US" smtClean="0">
                <a:latin typeface="Symbol" pitchFamily="18" charset="2"/>
                <a:ea typeface="楷体_GB2312"/>
              </a:rPr>
              <a:t>，</a:t>
            </a:r>
            <a:r>
              <a:rPr lang="zh-CN" altLang="en-US" smtClean="0">
                <a:ea typeface="楷体_GB2312"/>
              </a:rPr>
              <a:t>当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|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−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baseline="-25000" smtClean="0">
                <a:solidFill>
                  <a:srgbClr val="0000FF"/>
                </a:solidFill>
                <a:ea typeface="楷体_GB2312"/>
              </a:rPr>
              <a:t>0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| &lt;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  <a:ea typeface="楷体_GB2312"/>
              </a:rPr>
              <a:t>d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时，</a:t>
            </a:r>
            <a:r>
              <a:rPr lang="en-US" altLang="zh-CN" smtClean="0">
                <a:ea typeface="楷体_GB2312"/>
              </a:rPr>
              <a:t>|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−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) | &lt;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e </a:t>
            </a:r>
            <a:r>
              <a:rPr lang="en-US" altLang="zh-CN" i="1" smtClean="0">
                <a:ea typeface="楷体_GB2312"/>
              </a:rPr>
              <a:t>.</a:t>
            </a:r>
            <a:endParaRPr lang="zh-CN" altLang="en-US" smtClean="0">
              <a:ea typeface="楷体_GB2312"/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注意：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函数在某一点是否有极限与函数在该点的定义无关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,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	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但是函数在某一点是否连续与函数在该点的定义有关！</a:t>
            </a:r>
            <a:endParaRPr lang="en-US" altLang="zh-CN" smtClean="0">
              <a:solidFill>
                <a:srgbClr val="FF0000"/>
              </a:solidFill>
              <a:ea typeface="楷体_GB2312"/>
            </a:endParaRPr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2311400" y="1550988"/>
          <a:ext cx="2332038" cy="584200"/>
        </p:xfrm>
        <a:graphic>
          <a:graphicData uri="http://schemas.openxmlformats.org/presentationml/2006/ole">
            <p:oleObj spid="_x0000_s5122" name="Equation" r:id="rId3" imgW="1168200" imgH="29196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643438" y="1557338"/>
            <a:ext cx="1223962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2407" name="Line 7"/>
          <p:cNvSpPr>
            <a:spLocks noChangeShapeType="1"/>
          </p:cNvSpPr>
          <p:nvPr/>
        </p:nvSpPr>
        <p:spPr bwMode="auto">
          <a:xfrm>
            <a:off x="2224088" y="2492375"/>
            <a:ext cx="29511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37"/>
          <p:cNvGrpSpPr>
            <a:grpSpLocks/>
          </p:cNvGrpSpPr>
          <p:nvPr/>
        </p:nvGrpSpPr>
        <p:grpSpPr bwMode="auto">
          <a:xfrm>
            <a:off x="3676650" y="714375"/>
            <a:ext cx="5181600" cy="835025"/>
            <a:chOff x="3676557" y="714356"/>
            <a:chExt cx="5181723" cy="835450"/>
          </a:xfrm>
        </p:grpSpPr>
        <p:graphicFrame>
          <p:nvGraphicFramePr>
            <p:cNvPr id="2" name="Object 8"/>
            <p:cNvGraphicFramePr>
              <a:graphicFrameLocks noChangeAspect="1"/>
            </p:cNvGraphicFramePr>
            <p:nvPr/>
          </p:nvGraphicFramePr>
          <p:xfrm>
            <a:off x="5003830" y="714356"/>
            <a:ext cx="3854450" cy="584200"/>
          </p:xfrm>
          <a:graphic>
            <a:graphicData uri="http://schemas.openxmlformats.org/presentationml/2006/ole">
              <p:oleObj spid="_x0000_s5123" name="Equation" r:id="rId4" imgW="1930320" imgH="291960" progId="Equation.DSMT4">
                <p:embed/>
              </p:oleObj>
            </a:graphicData>
          </a:graphic>
        </p:graphicFrame>
        <p:grpSp>
          <p:nvGrpSpPr>
            <p:cNvPr id="5134" name="组合 36"/>
            <p:cNvGrpSpPr>
              <a:grpSpLocks/>
            </p:cNvGrpSpPr>
            <p:nvPr/>
          </p:nvGrpSpPr>
          <p:grpSpPr bwMode="auto">
            <a:xfrm>
              <a:off x="3676557" y="942610"/>
              <a:ext cx="1321420" cy="607196"/>
              <a:chOff x="3676557" y="942610"/>
              <a:chExt cx="1321420" cy="607196"/>
            </a:xfrm>
          </p:grpSpPr>
          <p:cxnSp>
            <p:nvCxnSpPr>
              <p:cNvPr id="29" name="直接连接符 28"/>
              <p:cNvCxnSpPr/>
              <p:nvPr/>
            </p:nvCxnSpPr>
            <p:spPr>
              <a:xfrm rot="10800000">
                <a:off x="4817997" y="957368"/>
                <a:ext cx="179391" cy="1588"/>
              </a:xfrm>
              <a:prstGeom prst="line">
                <a:avLst/>
              </a:prstGeom>
              <a:ln w="28575">
                <a:solidFill>
                  <a:srgbClr val="00CC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rot="5400000">
                <a:off x="4640106" y="1120963"/>
                <a:ext cx="357370" cy="1587"/>
              </a:xfrm>
              <a:prstGeom prst="line">
                <a:avLst/>
              </a:prstGeom>
              <a:ln w="28575">
                <a:solidFill>
                  <a:srgbClr val="00CC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10800000">
                <a:off x="3687670" y="1311560"/>
                <a:ext cx="1143027" cy="1589"/>
              </a:xfrm>
              <a:prstGeom prst="line">
                <a:avLst/>
              </a:prstGeom>
              <a:ln w="28575">
                <a:solidFill>
                  <a:srgbClr val="00CC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5400000">
                <a:off x="3551081" y="1422742"/>
                <a:ext cx="252541" cy="1588"/>
              </a:xfrm>
              <a:prstGeom prst="line">
                <a:avLst/>
              </a:prstGeom>
              <a:ln w="28575">
                <a:solidFill>
                  <a:srgbClr val="00CC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2286000" y="4714875"/>
            <a:ext cx="1223963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 flipH="1">
            <a:off x="3509963" y="4714875"/>
            <a:ext cx="2490787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endParaRPr lang="zh-CN" altLang="en-US" sz="14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 flipH="1">
            <a:off x="3509963" y="4714875"/>
            <a:ext cx="2490787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zh-CN" altLang="en-US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当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 &lt;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| 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− 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| &lt; </a:t>
            </a:r>
            <a:r>
              <a:rPr lang="en-US" altLang="zh-CN" b="1" i="1" dirty="0">
                <a:solidFill>
                  <a:srgbClr val="FF0000"/>
                </a:solidFill>
                <a:latin typeface="Symbol" pitchFamily="18" charset="2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时，</a:t>
            </a:r>
            <a:endParaRPr lang="zh-CN" altLang="en-US" sz="1400" dirty="0">
              <a:latin typeface="+mn-lt"/>
              <a:ea typeface="+mn-ea"/>
              <a:cs typeface="+mn-cs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6000750" y="4714875"/>
            <a:ext cx="2714625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2408" name="Line 8"/>
          <p:cNvSpPr>
            <a:spLocks noChangeShapeType="1"/>
          </p:cNvSpPr>
          <p:nvPr/>
        </p:nvSpPr>
        <p:spPr bwMode="auto">
          <a:xfrm>
            <a:off x="3621088" y="5186363"/>
            <a:ext cx="22320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2407" grpId="0" animBg="1"/>
      <p:bldP spid="39" grpId="0" animBg="1"/>
      <p:bldP spid="43" grpId="0" animBg="1"/>
      <p:bldP spid="41" grpId="0" animBg="1"/>
      <p:bldP spid="41" grpId="1" animBg="1"/>
      <p:bldP spid="42" grpId="0" animBg="1"/>
      <p:bldP spid="10240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证明函数</a:t>
            </a:r>
            <a:r>
              <a:rPr lang="en-US" altLang="zh-CN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                                           </a:t>
            </a:r>
            <a:r>
              <a:rPr lang="zh-CN" altLang="en-US" smtClean="0">
                <a:ea typeface="楷体_GB2312"/>
              </a:rPr>
              <a:t>在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= 0 </a:t>
            </a:r>
            <a:r>
              <a:rPr lang="zh-CN" altLang="en-US" smtClean="0">
                <a:ea typeface="楷体_GB2312"/>
              </a:rPr>
              <a:t>处连续．</a:t>
            </a: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解题思路：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circleNumDbPlain"/>
            </a:pPr>
            <a:r>
              <a:rPr lang="zh-CN" altLang="en-US" smtClean="0">
                <a:ea typeface="楷体_GB2312"/>
              </a:rPr>
              <a:t>判断函数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是否在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= 0 </a:t>
            </a:r>
            <a:r>
              <a:rPr lang="zh-CN" altLang="en-US" smtClean="0">
                <a:ea typeface="楷体_GB2312"/>
              </a:rPr>
              <a:t>的某一邻域内有定义．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circleNumDbPlain"/>
            </a:pPr>
            <a:r>
              <a:rPr lang="zh-CN" altLang="en-US" smtClean="0">
                <a:ea typeface="楷体_GB2312"/>
              </a:rPr>
              <a:t>判断当 </a:t>
            </a:r>
            <a:r>
              <a:rPr lang="el-GR" altLang="zh-CN" i="1" smtClean="0">
                <a:ea typeface="楷体_GB2312"/>
              </a:rPr>
              <a:t>x</a:t>
            </a:r>
            <a:r>
              <a:rPr lang="zh-CN" altLang="en-US" smtClean="0">
                <a:ea typeface="楷体_GB2312"/>
              </a:rPr>
              <a:t> </a:t>
            </a:r>
            <a:r>
              <a:rPr lang="zh-CN" altLang="en-US" smtClean="0">
                <a:ea typeface="楷体_GB2312"/>
                <a:sym typeface="Symbol" pitchFamily="18" charset="2"/>
              </a:rPr>
              <a:t>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0 </a:t>
            </a:r>
            <a:r>
              <a:rPr lang="zh-CN" altLang="en-US" smtClean="0">
                <a:ea typeface="楷体_GB2312"/>
              </a:rPr>
              <a:t>时，函数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是否存在极限．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circleNumDbPlain"/>
            </a:pPr>
            <a:r>
              <a:rPr lang="zh-CN" altLang="en-US" smtClean="0">
                <a:ea typeface="楷体_GB2312"/>
              </a:rPr>
              <a:t>判断极限值是否等于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(0) </a:t>
            </a:r>
            <a:r>
              <a:rPr lang="zh-CN" altLang="en-US" smtClean="0">
                <a:ea typeface="楷体_GB2312"/>
              </a:rPr>
              <a:t>．</a:t>
            </a:r>
          </a:p>
        </p:txBody>
      </p:sp>
      <p:sp>
        <p:nvSpPr>
          <p:cNvPr id="6149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例子</a:t>
            </a:r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2581275" y="1589088"/>
          <a:ext cx="3143250" cy="1295400"/>
        </p:xfrm>
        <a:graphic>
          <a:graphicData uri="http://schemas.openxmlformats.org/presentationml/2006/ole">
            <p:oleObj spid="_x0000_s6146" name="Equation" r:id="rId5" imgW="1574640" imgH="64764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2119313" y="5203825"/>
          <a:ext cx="4613275" cy="889000"/>
        </p:xfrm>
        <a:graphic>
          <a:graphicData uri="http://schemas.openxmlformats.org/presentationml/2006/ole">
            <p:oleObj spid="_x0000_s6147" name="Equation" r:id="rId6" imgW="2311200" imgH="444240" progId="Equation.DSMT4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3328988" y="5176838"/>
            <a:ext cx="1903412" cy="936625"/>
          </a:xfrm>
          <a:prstGeom prst="rect">
            <a:avLst/>
          </a:prstGeom>
          <a:solidFill>
            <a:schemeClr val="bg1"/>
          </a:solidFill>
          <a:ln w="31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H="1">
            <a:off x="5241925" y="5176838"/>
            <a:ext cx="482600" cy="936625"/>
          </a:xfrm>
          <a:prstGeom prst="rect">
            <a:avLst/>
          </a:prstGeom>
          <a:solidFill>
            <a:schemeClr val="bg1"/>
          </a:solidFill>
          <a:ln w="31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24525" y="5176838"/>
            <a:ext cx="1150938" cy="936625"/>
          </a:xfrm>
          <a:prstGeom prst="rect">
            <a:avLst/>
          </a:prstGeom>
          <a:solidFill>
            <a:schemeClr val="bg1"/>
          </a:solidFill>
          <a:ln w="31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4859</TotalTime>
  <Words>1678</Words>
  <Application>Microsoft Office PowerPoint</Application>
  <PresentationFormat>全屏显示(4:3)</PresentationFormat>
  <Paragraphs>271</Paragraphs>
  <Slides>24</Slides>
  <Notes>3</Notes>
  <HiddenSlides>3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楷体</vt:lpstr>
      <vt:lpstr>宋体</vt:lpstr>
      <vt:lpstr>聚合</vt:lpstr>
      <vt:lpstr>Equation</vt:lpstr>
      <vt:lpstr>公式</vt:lpstr>
      <vt:lpstr>MathType 6.0 Equation</vt:lpstr>
      <vt:lpstr>第一章    函数与极限</vt:lpstr>
      <vt:lpstr>引言</vt:lpstr>
      <vt:lpstr>增量的概念</vt:lpstr>
      <vt:lpstr>增量的概念（续）</vt:lpstr>
      <vt:lpstr>一、函数的连续性</vt:lpstr>
      <vt:lpstr>一、函数的连续性</vt:lpstr>
      <vt:lpstr>一、函数的连续性</vt:lpstr>
      <vt:lpstr>一、函数的连续性</vt:lpstr>
      <vt:lpstr>例子</vt:lpstr>
      <vt:lpstr>左、右连续</vt:lpstr>
      <vt:lpstr>例子</vt:lpstr>
      <vt:lpstr>例子</vt:lpstr>
      <vt:lpstr>连续函数与连续区间</vt:lpstr>
      <vt:lpstr>幻灯片 14</vt:lpstr>
      <vt:lpstr>和差化积公式</vt:lpstr>
      <vt:lpstr>二、函数的间断点</vt:lpstr>
      <vt:lpstr>幻灯片 17</vt:lpstr>
      <vt:lpstr>练习题</vt:lpstr>
      <vt:lpstr>例子</vt:lpstr>
      <vt:lpstr>例子</vt:lpstr>
      <vt:lpstr>例子</vt:lpstr>
      <vt:lpstr>例子</vt:lpstr>
      <vt:lpstr>小结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高等数学（上册）</dc:title>
  <dc:creator>cjl</dc:creator>
  <cp:lastModifiedBy>SONY</cp:lastModifiedBy>
  <cp:revision>358</cp:revision>
  <dcterms:created xsi:type="dcterms:W3CDTF">2010-09-04T05:21:04Z</dcterms:created>
  <dcterms:modified xsi:type="dcterms:W3CDTF">2021-10-14T16:33:13Z</dcterms:modified>
</cp:coreProperties>
</file>