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93" r:id="rId2"/>
  </p:sldMasterIdLst>
  <p:notesMasterIdLst>
    <p:notesMasterId r:id="rId24"/>
  </p:notesMasterIdLst>
  <p:handoutMasterIdLst>
    <p:handoutMasterId r:id="rId25"/>
  </p:handoutMasterIdLst>
  <p:sldIdLst>
    <p:sldId id="399" r:id="rId3"/>
    <p:sldId id="400" r:id="rId4"/>
    <p:sldId id="373" r:id="rId5"/>
    <p:sldId id="374" r:id="rId6"/>
    <p:sldId id="407" r:id="rId7"/>
    <p:sldId id="408" r:id="rId8"/>
    <p:sldId id="401" r:id="rId9"/>
    <p:sldId id="404" r:id="rId10"/>
    <p:sldId id="377" r:id="rId11"/>
    <p:sldId id="379" r:id="rId12"/>
    <p:sldId id="378" r:id="rId13"/>
    <p:sldId id="380" r:id="rId14"/>
    <p:sldId id="394" r:id="rId15"/>
    <p:sldId id="402" r:id="rId16"/>
    <p:sldId id="375" r:id="rId17"/>
    <p:sldId id="381" r:id="rId18"/>
    <p:sldId id="382" r:id="rId19"/>
    <p:sldId id="397" r:id="rId20"/>
    <p:sldId id="395" r:id="rId21"/>
    <p:sldId id="392" r:id="rId22"/>
    <p:sldId id="39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0000"/>
    <a:srgbClr val="0000FF"/>
    <a:srgbClr val="C0C0C0"/>
    <a:srgbClr val="008000"/>
    <a:srgbClr val="FFFF66"/>
    <a:srgbClr val="00CC66"/>
    <a:srgbClr val="99FFCC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8.wmf"/><Relationship Id="rId7" Type="http://schemas.openxmlformats.org/officeDocument/2006/relationships/image" Target="../media/image1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3.wmf"/><Relationship Id="rId5" Type="http://schemas.openxmlformats.org/officeDocument/2006/relationships/image" Target="../media/image16.wmf"/><Relationship Id="rId10" Type="http://schemas.openxmlformats.org/officeDocument/2006/relationships/image" Target="../media/image22.wmf"/><Relationship Id="rId4" Type="http://schemas.openxmlformats.org/officeDocument/2006/relationships/image" Target="../media/image15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9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22D1EEB7-7489-46EC-818F-557E154303CF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21BD0862-E825-41FD-8E99-77F5B908E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12927102-C390-480F-B873-88E07B47B7ED}" type="datetimeFigureOut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404C794-2205-4306-9D61-1E96DEBC54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BBDC262-4E02-4C01-BD44-6C89D684D72C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40CE225-19CA-4997-AD0F-B75939AE3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A179C-0D2A-460A-81E5-4EC5D0E6A302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3B9C8-AE5E-4493-9169-4443C02435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D012F-2C90-48E5-83B3-8522B404EABA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3FD21-C75F-425C-9B47-3C2C8E48D1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CB3AB-0604-463D-850D-7115990CBD74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71A1-A691-4A3A-B394-32E558D5A1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96E22-6681-4224-8CA1-61E6AF282953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42C1C-AD3D-42A2-A6AC-EC10F262F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35820-4348-47BA-A650-CCBF296FB60A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0D51-9347-4304-98E8-4F95A7E20D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3B460-B0B0-433B-9B64-589714205AD3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DBDE7-133B-45C8-8C66-9D1E691375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DBDB6-7205-4D25-9F3E-B81FF1009A53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8C17A-E0C9-46C9-AAA4-E687ED7A3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121AC-12A4-44D3-827E-348458D10A86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D42-7366-4D9B-B954-9FFF4DD923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18DFA-95E0-4980-AF5E-42C9C2A2E9AD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7665C-95FD-4571-84CD-DB572E5D3F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E3F0B-6941-445D-92BE-8A3143A40EA8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1C529-616C-401C-901C-8BD9B1F368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10D7E-5DA8-4D31-838A-6BAD38733F83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D7C8-F137-4AA1-953A-ACD02CFF56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E5B80-5178-43FF-B2CD-44B016AA8034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C2F21-B8E3-41DD-A9E8-71C6D71A89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A619C-965E-48BC-9B11-A3873691FD74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D5A25-E503-42E6-BC37-A9ACE72172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A6C8D-59BF-46BA-BA53-ED60F1F3793A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2C79B-FD43-4D10-9CA9-730142B572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558BD-D132-4852-B627-D8D50A784163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8AF54-15F3-43A1-89F8-1DB01FD909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9D4F5-E10B-406A-99C6-346FD247A4C7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6672B-DD04-4891-9A9A-55D3E1FB7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96240-BF2B-40C2-BB69-8DDAE85C68CC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52AD9-C855-4AD9-A311-B84054BFFF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457A5A3-BE60-4292-94B0-E572FC923FA9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8531E83-406C-469B-8B6A-5EE187416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3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2FC94D7-38AA-4273-BCCB-CB2D145C0525}" type="datetimeFigureOut">
              <a:rPr lang="zh-CN" altLang="en-US"/>
              <a:pPr>
                <a:defRPr/>
              </a:pPr>
              <a:t>2022/10/20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8493979-7899-4B82-BE11-B1511CE6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20483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2800" smtClean="0">
                <a:solidFill>
                  <a:schemeClr val="tx2"/>
                </a:solidFill>
                <a:ea typeface="楷体_GB2312"/>
              </a:rPr>
              <a:t>第九节    连续函数的运算与初等函数的连续性</a:t>
            </a:r>
            <a:endParaRPr lang="en-US" altLang="zh-CN" sz="2800" smtClean="0">
              <a:solidFill>
                <a:schemeClr val="tx2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                             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知识点：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8197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36713" y="1754188"/>
          <a:ext cx="2130425" cy="965200"/>
        </p:xfrm>
        <a:graphic>
          <a:graphicData uri="http://schemas.openxmlformats.org/presentationml/2006/ole">
            <p:oleObj spid="_x0000_s8194" name="Equation" r:id="rId3" imgW="1066680" imgH="482400" progId="Equation.DSMT4">
              <p:embed/>
            </p:oleObj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971550" y="3343275"/>
          <a:ext cx="5197475" cy="787400"/>
        </p:xfrm>
        <a:graphic>
          <a:graphicData uri="http://schemas.openxmlformats.org/presentationml/2006/ole">
            <p:oleObj spid="_x0000_s8195" name="Equation" r:id="rId4" imgW="2603160" imgH="393480" progId="Equation.DSMT4">
              <p:embed/>
            </p:oleObj>
          </a:graphicData>
        </a:graphic>
      </p:graphicFrame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1147763" y="4375150"/>
            <a:ext cx="2282825" cy="782638"/>
          </a:xfrm>
          <a:prstGeom prst="wedgeRoundRectCallout">
            <a:avLst>
              <a:gd name="adj1" fmla="val 26773"/>
              <a:gd name="adj2" fmla="val -105352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a typeface="楷体_GB2312"/>
                <a:cs typeface="楷体_GB2312"/>
              </a:rPr>
              <a:t>由函数 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zh-CN" altLang="en-US" sz="2000" b="1">
                <a:ea typeface="楷体_GB2312"/>
                <a:cs typeface="楷体_GB2312"/>
              </a:rPr>
              <a:t>的连续性</a:t>
            </a:r>
            <a:endParaRPr lang="en-US" altLang="zh-CN" sz="2000" b="1">
              <a:ea typeface="楷体_GB2312"/>
              <a:cs typeface="楷体_GB2312"/>
            </a:endParaRPr>
          </a:p>
          <a:p>
            <a:pPr algn="ctr"/>
            <a:r>
              <a:rPr lang="zh-CN" altLang="en-US" sz="2000" b="1">
                <a:ea typeface="楷体_GB2312"/>
                <a:cs typeface="楷体_GB2312"/>
              </a:rPr>
              <a:t>交换运算次序</a:t>
            </a:r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4429125" y="4375150"/>
            <a:ext cx="3598863" cy="777875"/>
          </a:xfrm>
          <a:prstGeom prst="wedgeRoundRectCallout">
            <a:avLst>
              <a:gd name="adj1" fmla="val -36944"/>
              <a:gd name="adj2" fmla="val -97264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ea typeface="楷体_GB2312"/>
                <a:cs typeface="楷体_GB2312"/>
              </a:rPr>
              <a:t>由复合函数的极限运算法则</a:t>
            </a:r>
            <a:endParaRPr lang="en-US" altLang="zh-CN" sz="2000" b="1">
              <a:ea typeface="楷体_GB2312"/>
              <a:cs typeface="楷体_GB2312"/>
            </a:endParaRPr>
          </a:p>
          <a:p>
            <a:pPr algn="ctr"/>
            <a:r>
              <a:rPr lang="zh-CN" altLang="en-US" sz="2000" b="1">
                <a:ea typeface="楷体_GB2312"/>
                <a:cs typeface="楷体_GB2312"/>
              </a:rPr>
              <a:t>作变量代换，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令</a:t>
            </a:r>
            <a:r>
              <a:rPr lang="zh-CN" altLang="en-US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</a:t>
            </a:r>
            <a:r>
              <a:rPr lang="en-US" altLang="zh-CN" sz="2000" b="1">
                <a:solidFill>
                  <a:srgbClr val="FF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g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FF00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1" grpId="0" animBg="1"/>
      <p:bldP spid="82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二、反函数与复合函数的连续性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123238" cy="4527550"/>
          </a:xfrm>
        </p:spPr>
        <p:txBody>
          <a:bodyPr wrap="none"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复合函数的连续性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若函数 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处连续，                       ，则 </a:t>
            </a:r>
            <a:r>
              <a:rPr lang="en-US" altLang="zh-CN" i="1" smtClean="0">
                <a:ea typeface="楷体_GB2312"/>
              </a:rPr>
              <a:t>	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特别地，若                                     ，则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（课本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P.63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4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935038" y="4621213"/>
          <a:ext cx="4333875" cy="609600"/>
        </p:xfrm>
        <a:graphic>
          <a:graphicData uri="http://schemas.openxmlformats.org/presentationml/2006/ole">
            <p:oleObj spid="_x0000_s9218" name="Equation" r:id="rId3" imgW="2171520" imgH="3045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643313" y="4630738"/>
            <a:ext cx="17430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圆角矩形 13"/>
          <p:cNvSpPr>
            <a:spLocks noChangeArrowheads="1"/>
          </p:cNvSpPr>
          <p:nvPr/>
        </p:nvSpPr>
        <p:spPr bwMode="auto">
          <a:xfrm>
            <a:off x="5867400" y="4421188"/>
            <a:ext cx="3203575" cy="1008062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连续函数的复合函数</a:t>
            </a:r>
          </a:p>
          <a:p>
            <a:pPr marL="255588" indent="-25558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是连续函数．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2163763" y="3729038"/>
          <a:ext cx="2841625" cy="584200"/>
        </p:xfrm>
        <a:graphic>
          <a:graphicData uri="http://schemas.openxmlformats.org/presentationml/2006/ole">
            <p:oleObj spid="_x0000_s9219" name="Equation" r:id="rId4" imgW="1422360" imgH="291960" progId="Equation.DSMT4">
              <p:embed/>
            </p:oleObj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4579938" y="1985963"/>
          <a:ext cx="1774825" cy="584200"/>
        </p:xfrm>
        <a:graphic>
          <a:graphicData uri="http://schemas.openxmlformats.org/presentationml/2006/ole">
            <p:oleObj spid="_x0000_s9220" name="Equation" r:id="rId5" imgW="888840" imgH="291960" progId="Equation.DSMT4">
              <p:embed/>
            </p:oleObj>
          </a:graphicData>
        </a:graphic>
      </p:graphicFrame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933450" y="2546350"/>
          <a:ext cx="4841875" cy="787400"/>
        </p:xfrm>
        <a:graphic>
          <a:graphicData uri="http://schemas.openxmlformats.org/presentationml/2006/ole">
            <p:oleObj spid="_x0000_s9221" name="Equation" r:id="rId6" imgW="2425680" imgH="393480" progId="Equation.DSMT4">
              <p:embed/>
            </p:oleObj>
          </a:graphicData>
        </a:graphic>
      </p:graphicFrame>
      <p:sp>
        <p:nvSpPr>
          <p:cNvPr id="9227" name="圆角矩形 13"/>
          <p:cNvSpPr>
            <a:spLocks noChangeArrowheads="1"/>
          </p:cNvSpPr>
          <p:nvPr/>
        </p:nvSpPr>
        <p:spPr bwMode="auto">
          <a:xfrm>
            <a:off x="5867400" y="2435225"/>
            <a:ext cx="3203575" cy="1008063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极限符号与连续函数的符号可以交换！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3635375" y="5111750"/>
          <a:ext cx="2103438" cy="838200"/>
        </p:xfrm>
        <a:graphic>
          <a:graphicData uri="http://schemas.openxmlformats.org/presentationml/2006/ole">
            <p:oleObj spid="_x0000_s9222" name="Equation" r:id="rId7" imgW="10540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        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         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=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1/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  <a:sym typeface="Symbol" pitchFamily="18" charset="2"/>
              </a:rPr>
              <a:t>(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smtClean="0">
                <a:ea typeface="楷体_GB2312"/>
                <a:sym typeface="Symbol" pitchFamily="18" charset="2"/>
              </a:rPr>
              <a:t>, 0)∪(</a:t>
            </a:r>
            <a:r>
              <a:rPr lang="en-US" altLang="zh-CN" smtClean="0">
                <a:ea typeface="楷体_GB2312"/>
              </a:rPr>
              <a:t>0</a:t>
            </a:r>
            <a:r>
              <a:rPr lang="en-US" altLang="zh-CN" smtClean="0">
                <a:ea typeface="楷体_GB2312"/>
                <a:sym typeface="Symbol" pitchFamily="18" charset="2"/>
              </a:rPr>
              <a:t>, +</a:t>
            </a:r>
            <a:r>
              <a:rPr lang="zh-CN" altLang="en-US" smtClean="0">
                <a:ea typeface="楷体_GB2312"/>
                <a:sym typeface="Symbol" pitchFamily="18" charset="2"/>
              </a:rPr>
              <a:t></a:t>
            </a:r>
            <a:r>
              <a:rPr lang="en-US" altLang="zh-CN" smtClean="0">
                <a:ea typeface="楷体_GB2312"/>
                <a:sym typeface="Symbol" pitchFamily="18" charset="2"/>
              </a:rPr>
              <a:t>) </a:t>
            </a:r>
            <a:r>
              <a:rPr lang="zh-CN" altLang="en-US" smtClean="0">
                <a:ea typeface="楷体_GB2312"/>
                <a:sym typeface="Symbol" pitchFamily="18" charset="2"/>
              </a:rPr>
              <a:t>内连续，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=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sin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  <a:sym typeface="Symbol" pitchFamily="18" charset="2"/>
              </a:rPr>
              <a:t>(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smtClean="0">
                <a:ea typeface="楷体_GB2312"/>
                <a:sym typeface="Symbol" pitchFamily="18" charset="2"/>
              </a:rPr>
              <a:t>, +</a:t>
            </a:r>
            <a:r>
              <a:rPr lang="zh-CN" altLang="en-US" smtClean="0">
                <a:ea typeface="楷体_GB2312"/>
                <a:sym typeface="Symbol" pitchFamily="18" charset="2"/>
              </a:rPr>
              <a:t></a:t>
            </a:r>
            <a:r>
              <a:rPr lang="en-US" altLang="zh-CN" smtClean="0">
                <a:ea typeface="楷体_GB2312"/>
                <a:sym typeface="Symbol" pitchFamily="18" charset="2"/>
              </a:rPr>
              <a:t>) </a:t>
            </a:r>
            <a:r>
              <a:rPr lang="zh-CN" altLang="en-US" smtClean="0">
                <a:ea typeface="楷体_GB2312"/>
                <a:sym typeface="Symbol" pitchFamily="18" charset="2"/>
              </a:rPr>
              <a:t>内连续，</a:t>
            </a:r>
            <a:endParaRPr lang="zh-CN" altLang="en-US" i="1" smtClean="0">
              <a:ea typeface="楷体_GB2312"/>
              <a:sym typeface="Symbol" pitchFamily="18" charset="2"/>
            </a:endParaRP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故</a:t>
            </a:r>
            <a:r>
              <a:rPr lang="en-US" altLang="zh-CN" smtClean="0">
                <a:ea typeface="楷体_GB2312"/>
              </a:rPr>
              <a:t>               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  <a:sym typeface="Symbol" pitchFamily="18" charset="2"/>
              </a:rPr>
              <a:t>(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smtClean="0">
                <a:ea typeface="楷体_GB2312"/>
                <a:sym typeface="Symbol" pitchFamily="18" charset="2"/>
              </a:rPr>
              <a:t>, 0)∪(</a:t>
            </a:r>
            <a:r>
              <a:rPr lang="en-US" altLang="zh-CN" smtClean="0">
                <a:ea typeface="楷体_GB2312"/>
              </a:rPr>
              <a:t>0</a:t>
            </a:r>
            <a:r>
              <a:rPr lang="en-US" altLang="zh-CN" smtClean="0">
                <a:ea typeface="楷体_GB2312"/>
                <a:sym typeface="Symbol" pitchFamily="18" charset="2"/>
              </a:rPr>
              <a:t>, +</a:t>
            </a:r>
            <a:r>
              <a:rPr lang="zh-CN" altLang="en-US" smtClean="0">
                <a:ea typeface="楷体_GB2312"/>
                <a:sym typeface="Symbol" pitchFamily="18" charset="2"/>
              </a:rPr>
              <a:t></a:t>
            </a:r>
            <a:r>
              <a:rPr lang="en-US" altLang="zh-CN" smtClean="0">
                <a:ea typeface="楷体_GB2312"/>
                <a:sym typeface="Symbol" pitchFamily="18" charset="2"/>
              </a:rPr>
              <a:t>) </a:t>
            </a:r>
            <a:r>
              <a:rPr lang="zh-CN" altLang="en-US" smtClean="0">
                <a:ea typeface="楷体_GB2312"/>
                <a:sym typeface="Symbol" pitchFamily="18" charset="2"/>
              </a:rPr>
              <a:t>内连续．</a:t>
            </a:r>
          </a:p>
        </p:txBody>
      </p:sp>
      <p:sp>
        <p:nvSpPr>
          <p:cNvPr id="10245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243013" y="1360488"/>
          <a:ext cx="1241425" cy="812800"/>
        </p:xfrm>
        <a:graphic>
          <a:graphicData uri="http://schemas.openxmlformats.org/presentationml/2006/ole">
            <p:oleObj spid="_x0000_s10242" name="Equation" r:id="rId3" imgW="622080" imgH="40608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54088" y="3238500"/>
          <a:ext cx="1241425" cy="812800"/>
        </p:xfrm>
        <a:graphic>
          <a:graphicData uri="http://schemas.openxmlformats.org/presentationml/2006/ole">
            <p:oleObj spid="_x0000_s10243" name="Equation" r:id="rId4" imgW="62208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126413" cy="49117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  <a:r>
              <a:rPr lang="zh-CN" altLang="en-US" smtClean="0">
                <a:ea typeface="楷体_GB2312"/>
              </a:rPr>
              <a:t>这是    型，因此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解法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等价无穷小代换法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 </a:t>
            </a:r>
            <a:r>
              <a:rPr lang="en-US" altLang="zh-CN" smtClean="0">
                <a:ea typeface="楷体_GB2312"/>
              </a:rPr>
              <a:t>ln(1 +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~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，所以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解法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利用第二个重要极限求解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19250" y="171450"/>
          <a:ext cx="1773238" cy="812800"/>
        </p:xfrm>
        <a:graphic>
          <a:graphicData uri="http://schemas.openxmlformats.org/presentationml/2006/ole">
            <p:oleObj spid="_x0000_s11266" name="Equation" r:id="rId3" imgW="888840" imgH="40608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195513" y="981075"/>
          <a:ext cx="279400" cy="812800"/>
        </p:xfrm>
        <a:graphic>
          <a:graphicData uri="http://schemas.openxmlformats.org/presentationml/2006/ole">
            <p:oleObj spid="_x0000_s11267" name="Equation" r:id="rId4" imgW="13968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778250" y="912813"/>
          <a:ext cx="3673475" cy="1092200"/>
        </p:xfrm>
        <a:graphic>
          <a:graphicData uri="http://schemas.openxmlformats.org/presentationml/2006/ole">
            <p:oleObj spid="_x0000_s11268" name="Equation" r:id="rId5" imgW="1841400" imgH="5457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763713" y="4327525"/>
          <a:ext cx="6130925" cy="1981200"/>
        </p:xfrm>
        <a:graphic>
          <a:graphicData uri="http://schemas.openxmlformats.org/presentationml/2006/ole">
            <p:oleObj spid="_x0000_s11269" name="Equation" r:id="rId6" imgW="3073320" imgH="99036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875088" y="2760663"/>
          <a:ext cx="3217862" cy="812800"/>
        </p:xfrm>
        <a:graphic>
          <a:graphicData uri="http://schemas.openxmlformats.org/presentationml/2006/ole">
            <p:oleObj spid="_x0000_s11270" name="Equation" r:id="rId7" imgW="16128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126413" cy="447357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  <a:r>
              <a:rPr lang="zh-CN" altLang="en-US" smtClean="0">
                <a:ea typeface="楷体_GB2312"/>
              </a:rPr>
              <a:t>因为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∞−∞</a:t>
            </a:r>
            <a:r>
              <a:rPr lang="zh-CN" altLang="en-US" smtClean="0">
                <a:ea typeface="楷体_GB2312"/>
              </a:rPr>
              <a:t> 是未定式，所以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1557338" y="260350"/>
          <a:ext cx="3011487" cy="660400"/>
        </p:xfrm>
        <a:graphic>
          <a:graphicData uri="http://schemas.openxmlformats.org/presentationml/2006/ole">
            <p:oleObj spid="_x0000_s12290" name="Equation" r:id="rId4" imgW="1511280" imgH="330120" progId="Equation.DSMT4">
              <p:embed/>
            </p:oleObj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147763" y="1747838"/>
          <a:ext cx="7143750" cy="1473200"/>
        </p:xfrm>
        <a:graphic>
          <a:graphicData uri="http://schemas.openxmlformats.org/presentationml/2006/ole">
            <p:oleObj spid="_x0000_s12291" name="Equation" r:id="rId5" imgW="3581280" imgH="736560" progId="Equation.DSMT4">
              <p:embed/>
            </p:oleObj>
          </a:graphicData>
        </a:graphic>
      </p:graphicFrame>
      <p:sp>
        <p:nvSpPr>
          <p:cNvPr id="43019" name="AutoShape 11"/>
          <p:cNvSpPr>
            <a:spLocks noChangeAspect="1" noChangeArrowheads="1"/>
          </p:cNvSpPr>
          <p:nvPr/>
        </p:nvSpPr>
        <p:spPr bwMode="auto">
          <a:xfrm rot="2700000">
            <a:off x="4248150" y="2613025"/>
            <a:ext cx="539750" cy="539750"/>
          </a:xfrm>
          <a:prstGeom prst="plus">
            <a:avLst>
              <a:gd name="adj" fmla="val 3902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47763" y="4149725"/>
          <a:ext cx="7143750" cy="2082800"/>
        </p:xfrm>
        <a:graphic>
          <a:graphicData uri="http://schemas.openxmlformats.org/presentationml/2006/ole">
            <p:oleObj spid="_x0000_s12292" name="Equation" r:id="rId6" imgW="3581280" imgH="104112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835650" y="3068638"/>
          <a:ext cx="328613" cy="838200"/>
        </p:xfrm>
        <a:graphic>
          <a:graphicData uri="http://schemas.openxmlformats.org/presentationml/2006/ole">
            <p:oleObj spid="_x0000_s12293" name="Equation" r:id="rId7" imgW="164880" imgH="4190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451725" y="3068638"/>
          <a:ext cx="328613" cy="838200"/>
        </p:xfrm>
        <a:graphic>
          <a:graphicData uri="http://schemas.openxmlformats.org/presentationml/2006/ole">
            <p:oleObj spid="_x0000_s12294" name="Equation" r:id="rId8" imgW="1648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三、初等函数的连续性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基本初等函数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在定义域内</a:t>
            </a:r>
            <a:r>
              <a:rPr lang="zh-CN" altLang="en-US" smtClean="0">
                <a:ea typeface="楷体_GB2312"/>
              </a:rPr>
              <a:t>连续．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连续函数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四则运算</a:t>
            </a:r>
            <a:r>
              <a:rPr lang="zh-CN" altLang="en-US" smtClean="0">
                <a:ea typeface="楷体_GB2312"/>
              </a:rPr>
              <a:t>的结果连续．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连续函数的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复合函数</a:t>
            </a:r>
            <a:r>
              <a:rPr lang="zh-CN" altLang="en-US" smtClean="0">
                <a:ea typeface="楷体_GB2312"/>
              </a:rPr>
              <a:t>是连续函数．</a:t>
            </a:r>
          </a:p>
          <a:p>
            <a:pPr marL="566738" indent="-457200">
              <a:buFont typeface="Wingdings 3" pitchFamily="18" charset="2"/>
              <a:buNone/>
            </a:pPr>
            <a:r>
              <a:rPr kumimoji="1"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kumimoji="1" lang="zh-CN" altLang="en-US" smtClean="0">
                <a:ea typeface="楷体_GB2312"/>
              </a:rPr>
              <a:t>初等函数在定义区间内连续，在定义域内不一定连续．</a:t>
            </a:r>
          </a:p>
          <a:p>
            <a:pPr marL="566738" indent="-457200">
              <a:buFont typeface="Wingdings 3" pitchFamily="18" charset="2"/>
              <a:buNone/>
            </a:pPr>
            <a:r>
              <a:rPr kumimoji="1" lang="zh-CN" altLang="en-US" smtClean="0">
                <a:ea typeface="楷体_GB2312"/>
              </a:rPr>
              <a:t>例如，函数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y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= (cos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− 1)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</a:rPr>
              <a:t>1/2</a:t>
            </a:r>
            <a:r>
              <a:rPr lang="en-US" altLang="zh-CN" baseline="30000" smtClean="0">
                <a:ea typeface="楷体_GB2312"/>
              </a:rPr>
              <a:t> </a:t>
            </a:r>
            <a:r>
              <a:rPr kumimoji="1" lang="zh-CN" altLang="en-US" smtClean="0">
                <a:ea typeface="楷体_GB2312"/>
              </a:rPr>
              <a:t>的定义域为 </a:t>
            </a:r>
            <a:r>
              <a:rPr kumimoji="1" lang="en-US" altLang="zh-CN" i="1" smtClean="0">
                <a:ea typeface="楷体_GB2312"/>
              </a:rPr>
              <a:t>x</a:t>
            </a:r>
            <a:r>
              <a:rPr kumimoji="1" lang="en-US" altLang="zh-CN" smtClean="0">
                <a:ea typeface="楷体_GB2312"/>
              </a:rPr>
              <a:t> = 2</a:t>
            </a:r>
            <a:r>
              <a:rPr kumimoji="1" lang="en-US" altLang="zh-CN" i="1" smtClean="0">
                <a:ea typeface="楷体_GB2312"/>
              </a:rPr>
              <a:t>n</a:t>
            </a:r>
            <a:r>
              <a:rPr kumimoji="1" lang="en-US" altLang="zh-CN" i="1" smtClean="0">
                <a:latin typeface="Symbol" pitchFamily="18" charset="2"/>
                <a:ea typeface="楷体_GB2312"/>
              </a:rPr>
              <a:t>p</a:t>
            </a:r>
            <a:r>
              <a:rPr kumimoji="1" lang="zh-CN" altLang="en-US" smtClean="0">
                <a:ea typeface="楷体_GB2312"/>
              </a:rPr>
              <a:t>，</a:t>
            </a:r>
            <a:r>
              <a:rPr kumimoji="1" lang="en-US" altLang="zh-CN" i="1" smtClean="0">
                <a:ea typeface="楷体_GB2312"/>
              </a:rPr>
              <a:t>n</a:t>
            </a:r>
            <a:r>
              <a:rPr kumimoji="1" lang="en-US" altLang="zh-CN" smtClean="0">
                <a:ea typeface="楷体_GB2312"/>
                <a:sym typeface="Symbol" pitchFamily="18" charset="2"/>
              </a:rPr>
              <a:t></a:t>
            </a:r>
            <a:r>
              <a:rPr kumimoji="1" lang="en-US" altLang="zh-CN" i="1" smtClean="0">
                <a:ea typeface="楷体_GB2312"/>
              </a:rPr>
              <a:t>Z</a:t>
            </a:r>
            <a:r>
              <a:rPr kumimoji="1" lang="zh-CN" altLang="en-US" smtClean="0">
                <a:ea typeface="楷体_GB2312"/>
              </a:rPr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kumimoji="1" lang="zh-CN" altLang="en-US" smtClean="0">
                <a:ea typeface="楷体_GB2312"/>
              </a:rPr>
              <a:t>在这些孤立点的任意邻域内都没有定义，故函数不连续．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kumimoji="1" lang="zh-CN" altLang="en-US" smtClean="0">
                <a:ea typeface="楷体_GB2312"/>
              </a:rPr>
              <a:t>初等函数求极限</a:t>
            </a:r>
            <a:r>
              <a:rPr kumimoji="1" lang="en-US" altLang="zh-CN" smtClean="0">
                <a:ea typeface="楷体_GB2312"/>
              </a:rPr>
              <a:t>——</a:t>
            </a:r>
            <a:r>
              <a:rPr kumimoji="1" lang="zh-CN" altLang="en-US" smtClean="0">
                <a:solidFill>
                  <a:srgbClr val="FF0000"/>
                </a:solidFill>
                <a:ea typeface="楷体_GB2312"/>
              </a:rPr>
              <a:t>直接代入法（</a:t>
            </a:r>
            <a:r>
              <a:rPr kumimoji="1" lang="en-US" altLang="zh-CN" smtClean="0">
                <a:solidFill>
                  <a:srgbClr val="FF0000"/>
                </a:solidFill>
                <a:ea typeface="楷体_GB2312"/>
              </a:rPr>
              <a:t>P.64</a:t>
            </a:r>
            <a:r>
              <a:rPr kumimoji="1"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r>
              <a:rPr kumimoji="1" lang="zh-CN" altLang="en-US" smtClean="0">
                <a:ea typeface="楷体_GB2312"/>
              </a:rPr>
              <a:t>．</a:t>
            </a:r>
            <a:endParaRPr kumimoji="1" lang="en-US" altLang="zh-CN" smtClean="0">
              <a:ea typeface="楷体_GB2312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795963" y="2262188"/>
            <a:ext cx="2490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一切初等函数在定义区间内连续</a:t>
            </a:r>
          </a:p>
        </p:txBody>
      </p:sp>
      <p:sp>
        <p:nvSpPr>
          <p:cNvPr id="56327" name="AutoShape 7"/>
          <p:cNvSpPr>
            <a:spLocks/>
          </p:cNvSpPr>
          <p:nvPr/>
        </p:nvSpPr>
        <p:spPr bwMode="auto">
          <a:xfrm>
            <a:off x="5508625" y="1773238"/>
            <a:ext cx="187325" cy="1800225"/>
          </a:xfrm>
          <a:prstGeom prst="rightBrace">
            <a:avLst>
              <a:gd name="adj1" fmla="val 8008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" name="圆角矩形 13"/>
          <p:cNvSpPr>
            <a:spLocks noChangeArrowheads="1"/>
          </p:cNvSpPr>
          <p:nvPr/>
        </p:nvSpPr>
        <p:spPr bwMode="auto">
          <a:xfrm>
            <a:off x="5724525" y="1127125"/>
            <a:ext cx="3346450" cy="925513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定义区间是指包含在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定义域内的区间</a:t>
            </a:r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  <a:ea typeface="楷体_GB2312"/>
                <a:cs typeface="Times New Roman" pitchFamily="18" charset="0"/>
              </a:rPr>
              <a:t>P.64</a:t>
            </a:r>
            <a:r>
              <a:rPr lang="zh-CN" altLang="en-US" sz="2000" b="1">
                <a:latin typeface="Times New Roman" pitchFamily="18" charset="0"/>
                <a:ea typeface="楷体_GB2312"/>
                <a:cs typeface="Times New Roman" pitchFamily="18" charset="0"/>
              </a:rPr>
              <a:t>）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867400" y="3068638"/>
            <a:ext cx="1584325" cy="73025"/>
            <a:chOff x="3696" y="1933"/>
            <a:chExt cx="998" cy="46"/>
          </a:xfrm>
        </p:grpSpPr>
        <p:sp>
          <p:nvSpPr>
            <p:cNvPr id="22536" name="Line 11"/>
            <p:cNvSpPr>
              <a:spLocks noChangeShapeType="1"/>
            </p:cNvSpPr>
            <p:nvPr/>
          </p:nvSpPr>
          <p:spPr bwMode="auto">
            <a:xfrm>
              <a:off x="3696" y="1933"/>
              <a:ext cx="9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12"/>
            <p:cNvSpPr>
              <a:spLocks noChangeShapeType="1"/>
            </p:cNvSpPr>
            <p:nvPr/>
          </p:nvSpPr>
          <p:spPr bwMode="auto">
            <a:xfrm>
              <a:off x="3696" y="1979"/>
              <a:ext cx="9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                   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因为            是初等函数且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2 </a:t>
            </a:r>
            <a:r>
              <a:rPr lang="zh-CN" altLang="en-US" smtClean="0">
                <a:ea typeface="楷体_GB2312"/>
              </a:rPr>
              <a:t>是其定义区间内的点，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            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2</a:t>
            </a:r>
            <a:r>
              <a:rPr lang="zh-CN" altLang="en-US" smtClean="0">
                <a:ea typeface="楷体_GB2312"/>
              </a:rPr>
              <a:t> 处连续，于是</a:t>
            </a:r>
          </a:p>
        </p:txBody>
      </p:sp>
      <p:sp>
        <p:nvSpPr>
          <p:cNvPr id="13319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06550" y="1341438"/>
          <a:ext cx="1370013" cy="838200"/>
        </p:xfrm>
        <a:graphic>
          <a:graphicData uri="http://schemas.openxmlformats.org/presentationml/2006/ole">
            <p:oleObj spid="_x0000_s13314" name="Equation" r:id="rId3" imgW="685800" imgH="41904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908175" y="2173288"/>
          <a:ext cx="887413" cy="838200"/>
        </p:xfrm>
        <a:graphic>
          <a:graphicData uri="http://schemas.openxmlformats.org/presentationml/2006/ole">
            <p:oleObj spid="_x0000_s13315" name="Equation" r:id="rId4" imgW="444240" imgH="419040" progId="Equation.DSMT4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909888" y="4030663"/>
          <a:ext cx="3324225" cy="838200"/>
        </p:xfrm>
        <a:graphic>
          <a:graphicData uri="http://schemas.openxmlformats.org/presentationml/2006/ole">
            <p:oleObj spid="_x0000_s13316" name="Equation" r:id="rId5" imgW="1663560" imgH="419040" progId="Equation.DSMT4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279525" y="3079750"/>
          <a:ext cx="887413" cy="838200"/>
        </p:xfrm>
        <a:graphic>
          <a:graphicData uri="http://schemas.openxmlformats.org/presentationml/2006/ole">
            <p:oleObj spid="_x0000_s13317" name="Equation" r:id="rId6" imgW="44424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527550"/>
          </a:xfrm>
        </p:spPr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前提：</a:t>
            </a:r>
            <a:r>
              <a:rPr lang="zh-CN" altLang="en-US" smtClean="0"/>
              <a:t>设                且                ．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因                                                     </a:t>
            </a:r>
            <a:r>
              <a:rPr lang="en-US" altLang="zh-CN" smtClean="0"/>
              <a:t>  </a:t>
            </a:r>
            <a:r>
              <a:rPr lang="zh-CN" altLang="en-US" smtClean="0"/>
              <a:t>故</a:t>
            </a:r>
            <a:r>
              <a:rPr lang="zh-CN" altLang="en-US" smtClean="0">
                <a:solidFill>
                  <a:srgbClr val="FF0000"/>
                </a:solidFill>
              </a:rPr>
              <a:t>幂指函数是初等函数</a:t>
            </a:r>
            <a:r>
              <a:rPr lang="zh-CN" altLang="en-US" smtClean="0"/>
              <a:t>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                                                              ，则有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7175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幂指函数</a:t>
            </a:r>
            <a:r>
              <a:rPr lang="en-US" altLang="zh-CN" smtClean="0"/>
              <a:t>——</a:t>
            </a:r>
            <a:r>
              <a:rPr lang="zh-CN" altLang="en-US" smtClean="0"/>
              <a:t>型如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i="1" baseline="30000" smtClean="0">
                <a:solidFill>
                  <a:srgbClr val="FF0000"/>
                </a:solidFill>
              </a:rPr>
              <a:t>v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x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的函数</a:t>
            </a:r>
            <a:endParaRPr lang="en-US" altLang="zh-CN" smtClean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992188" y="2286000"/>
          <a:ext cx="4008437" cy="584200"/>
        </p:xfrm>
        <a:graphic>
          <a:graphicData uri="http://schemas.openxmlformats.org/presentationml/2006/ole">
            <p:oleObj spid="_x0000_s14338" name="Equation" r:id="rId5" imgW="2006280" imgH="29196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928813" y="3276600"/>
          <a:ext cx="4695825" cy="584200"/>
        </p:xfrm>
        <a:graphic>
          <a:graphicData uri="http://schemas.openxmlformats.org/presentationml/2006/ole">
            <p:oleObj spid="_x0000_s14339" name="Equation" r:id="rId6" imgW="2349360" imgH="29196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71500" y="3987800"/>
          <a:ext cx="7921625" cy="2540000"/>
        </p:xfrm>
        <a:graphic>
          <a:graphicData uri="http://schemas.openxmlformats.org/presentationml/2006/ole">
            <p:oleObj spid="_x0000_s14340" name="Equation" r:id="rId7" imgW="3962160" imgH="1269720" progId="Equation.DSMT4">
              <p:embed/>
            </p:oleObj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114550" y="4151313"/>
            <a:ext cx="1943100" cy="71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057650" y="4151313"/>
            <a:ext cx="1871663" cy="71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930900" y="3990975"/>
            <a:ext cx="2663825" cy="879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114550" y="4873625"/>
            <a:ext cx="2555875" cy="754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572125" y="4872038"/>
            <a:ext cx="97155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 flipH="1">
            <a:off x="2114550" y="5719763"/>
            <a:ext cx="2374900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4743450" y="476250"/>
          <a:ext cx="1716088" cy="755650"/>
        </p:xfrm>
        <a:graphic>
          <a:graphicData uri="http://schemas.openxmlformats.org/presentationml/2006/ole">
            <p:oleObj spid="_x0000_s14341" name="Equation" r:id="rId8" imgW="520560" imgH="228600" progId="Equation.DSMT4">
              <p:embed/>
            </p:oleObj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 flipH="1">
            <a:off x="4670425" y="4873625"/>
            <a:ext cx="901700" cy="754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928813" y="1571625"/>
          <a:ext cx="1117600" cy="406400"/>
        </p:xfrm>
        <a:graphic>
          <a:graphicData uri="http://schemas.openxmlformats.org/presentationml/2006/ole">
            <p:oleObj spid="_x0000_s14342" name="Equation" r:id="rId9" imgW="558720" imgH="2030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454400" y="1571625"/>
          <a:ext cx="1117600" cy="406400"/>
        </p:xfrm>
        <a:graphic>
          <a:graphicData uri="http://schemas.openxmlformats.org/presentationml/2006/ole">
            <p:oleObj spid="_x0000_s14343" name="Equation" r:id="rId10" imgW="558720" imgH="203040" progId="Equation.DSMT4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571500" y="1458913"/>
            <a:ext cx="4214813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 flipH="1">
            <a:off x="4491038" y="5715000"/>
            <a:ext cx="2867025" cy="102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5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endParaRPr lang="zh-CN" altLang="en-US" smtClean="0">
              <a:ea typeface="楷体_GB231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19250" y="1341438"/>
          <a:ext cx="2101850" cy="787400"/>
        </p:xfrm>
        <a:graphic>
          <a:graphicData uri="http://schemas.openxmlformats.org/presentationml/2006/ole">
            <p:oleObj spid="_x0000_s15362" name="Equation" r:id="rId3" imgW="1054080" imgH="3934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84288" y="2344738"/>
          <a:ext cx="4633912" cy="736600"/>
        </p:xfrm>
        <a:graphic>
          <a:graphicData uri="http://schemas.openxmlformats.org/presentationml/2006/ole">
            <p:oleObj spid="_x0000_s15363" name="Equation" r:id="rId4" imgW="2323800" imgH="36828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284288" y="3100388"/>
          <a:ext cx="4330700" cy="812800"/>
        </p:xfrm>
        <a:graphic>
          <a:graphicData uri="http://schemas.openxmlformats.org/presentationml/2006/ole">
            <p:oleObj spid="_x0000_s15364" name="Equation" r:id="rId5" imgW="2171520" imgH="40608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284288" y="3933825"/>
          <a:ext cx="5849937" cy="838200"/>
        </p:xfrm>
        <a:graphic>
          <a:graphicData uri="http://schemas.openxmlformats.org/presentationml/2006/ole">
            <p:oleObj spid="_x0000_s15365" name="Equation" r:id="rId6" imgW="29336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1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sp>
        <p:nvSpPr>
          <p:cNvPr id="103426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  <a:r>
              <a:rPr lang="zh-CN" altLang="en-US" smtClean="0">
                <a:ea typeface="楷体_GB2312"/>
              </a:rPr>
              <a:t>这是    型，因此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利用                         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P.51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求解．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endParaRPr lang="zh-CN" altLang="en-US" smtClean="0">
              <a:ea typeface="楷体_GB231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19250" y="1341438"/>
          <a:ext cx="1974850" cy="787400"/>
        </p:xfrm>
        <a:graphic>
          <a:graphicData uri="http://schemas.openxmlformats.org/presentationml/2006/ole">
            <p:oleObj spid="_x0000_s16386" name="Equation" r:id="rId4" imgW="990360" imgH="3934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157413" y="2406650"/>
          <a:ext cx="355600" cy="381000"/>
        </p:xfrm>
        <a:graphic>
          <a:graphicData uri="http://schemas.openxmlformats.org/presentationml/2006/ole">
            <p:oleObj spid="_x0000_s16387" name="Equation" r:id="rId5" imgW="177480" imgH="190440" progId="Equation.DSMT4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3765550" y="2117725"/>
          <a:ext cx="4865688" cy="863600"/>
        </p:xfrm>
        <a:graphic>
          <a:graphicData uri="http://schemas.openxmlformats.org/presentationml/2006/ole">
            <p:oleObj spid="_x0000_s16388" name="Equation" r:id="rId6" imgW="2438280" imgH="431640" progId="Equation.DSMT4">
              <p:embed/>
            </p:oleObj>
          </a:graphicData>
        </a:graphic>
      </p:graphicFrame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3059113" y="2060575"/>
            <a:ext cx="2798762" cy="1008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28725" y="3789363"/>
          <a:ext cx="7519988" cy="1574800"/>
        </p:xfrm>
        <a:graphic>
          <a:graphicData uri="http://schemas.openxmlformats.org/presentationml/2006/ole">
            <p:oleObj spid="_x0000_s16389" name="Equation" r:id="rId7" imgW="3771720" imgH="787320" progId="Equation.DSMT4">
              <p:embed/>
            </p:oleObj>
          </a:graphicData>
        </a:graphic>
      </p:graphicFrame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067050" y="3814763"/>
            <a:ext cx="2736850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 flipH="1">
            <a:off x="5803900" y="3814763"/>
            <a:ext cx="3016250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 flipH="1">
            <a:off x="3067050" y="4941888"/>
            <a:ext cx="857250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1327150" y="3040063"/>
          <a:ext cx="1949450" cy="863600"/>
        </p:xfrm>
        <a:graphic>
          <a:graphicData uri="http://schemas.openxmlformats.org/presentationml/2006/ole">
            <p:oleObj spid="_x0000_s16390" name="Equation" r:id="rId8" imgW="97776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8" grpId="0" animBg="1"/>
      <p:bldP spid="10251" grpId="0" animBg="1"/>
      <p:bldP spid="10252" grpId="0" animBg="1"/>
      <p:bldP spid="102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z="4000" smtClean="0">
                <a:effectLst/>
                <a:ea typeface="楷体_GB2312"/>
              </a:rPr>
              <a:t>一、连续函数的四则运算的连续性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若函数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、 </a:t>
            </a:r>
            <a:r>
              <a:rPr lang="en-US" altLang="zh-CN" i="1" smtClean="0">
                <a:ea typeface="楷体_GB2312"/>
              </a:rPr>
              <a:t>g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处连续，则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·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)±</a:t>
            </a:r>
            <a:r>
              <a:rPr lang="en-US" altLang="zh-CN" i="1" smtClean="0">
                <a:ea typeface="楷体_GB2312"/>
              </a:rPr>
              <a:t>g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· </a:t>
            </a:r>
            <a:r>
              <a:rPr lang="en-US" altLang="zh-CN" i="1" smtClean="0">
                <a:ea typeface="楷体_GB2312"/>
              </a:rPr>
              <a:t>g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，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/ </a:t>
            </a:r>
            <a:r>
              <a:rPr lang="en-US" altLang="zh-CN" i="1" smtClean="0">
                <a:ea typeface="楷体_GB2312"/>
              </a:rPr>
              <a:t>g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处也连续，其中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为常数，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g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 0</a:t>
            </a:r>
            <a:r>
              <a:rPr lang="zh-CN" altLang="en-US" smtClean="0">
                <a:ea typeface="楷体_GB2312"/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smtClean="0">
                <a:ea typeface="楷体_GB2312"/>
              </a:rPr>
              <a:t>设                               ，                               ，则</a:t>
            </a:r>
            <a:endParaRPr lang="zh-CN" altLang="en-US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en-US" smtClean="0">
              <a:ea typeface="楷体_GB2312"/>
              <a:sym typeface="Symbol" pitchFamily="18" charset="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908175" y="3276600"/>
          <a:ext cx="2332038" cy="584200"/>
        </p:xfrm>
        <a:graphic>
          <a:graphicData uri="http://schemas.openxmlformats.org/presentationml/2006/ole">
            <p:oleObj spid="_x0000_s1026" name="Equation" r:id="rId3" imgW="116820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645025" y="3276600"/>
          <a:ext cx="2232025" cy="584200"/>
        </p:xfrm>
        <a:graphic>
          <a:graphicData uri="http://schemas.openxmlformats.org/presentationml/2006/ole">
            <p:oleObj spid="_x0000_s1027" name="Equation" r:id="rId4" imgW="1117440" imgH="29196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55663" y="3832225"/>
          <a:ext cx="5251450" cy="609600"/>
        </p:xfrm>
        <a:graphic>
          <a:graphicData uri="http://schemas.openxmlformats.org/presentationml/2006/ole">
            <p:oleObj spid="_x0000_s1028" name="Equation" r:id="rId5" imgW="2628720" imgH="3045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55663" y="4413250"/>
          <a:ext cx="7356475" cy="609600"/>
        </p:xfrm>
        <a:graphic>
          <a:graphicData uri="http://schemas.openxmlformats.org/presentationml/2006/ole">
            <p:oleObj spid="_x0000_s1029" name="Equation" r:id="rId6" imgW="3682800" imgH="30456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55663" y="4994275"/>
          <a:ext cx="6977062" cy="609600"/>
        </p:xfrm>
        <a:graphic>
          <a:graphicData uri="http://schemas.openxmlformats.org/presentationml/2006/ole">
            <p:oleObj spid="_x0000_s1030" name="Equation" r:id="rId7" imgW="3492360" imgH="30456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503488" y="5573713"/>
          <a:ext cx="4060825" cy="1168400"/>
        </p:xfrm>
        <a:graphic>
          <a:graphicData uri="http://schemas.openxmlformats.org/presentationml/2006/ole">
            <p:oleObj spid="_x0000_s1031" name="Equation" r:id="rId8" imgW="2031840" imgH="583920" progId="Equation.DSMT4">
              <p:embed/>
            </p:oleObj>
          </a:graphicData>
        </a:graphic>
      </p:graphicFrame>
      <p:sp>
        <p:nvSpPr>
          <p:cNvPr id="16" name="圆角矩形 15"/>
          <p:cNvSpPr/>
          <p:nvPr/>
        </p:nvSpPr>
        <p:spPr>
          <a:xfrm>
            <a:off x="439738" y="1500188"/>
            <a:ext cx="8231187" cy="1423987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705100" y="3919538"/>
            <a:ext cx="18573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225800" y="4468813"/>
            <a:ext cx="28575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062288" y="5051425"/>
            <a:ext cx="27860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816350" y="5572125"/>
            <a:ext cx="1476375" cy="1101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基本初等函数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在定义域内</a:t>
            </a:r>
            <a:r>
              <a:rPr lang="zh-CN" altLang="en-US" smtClean="0">
                <a:ea typeface="楷体_GB2312"/>
              </a:rPr>
              <a:t>连续．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连续函数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四则运算</a:t>
            </a:r>
            <a:r>
              <a:rPr lang="zh-CN" altLang="en-US" smtClean="0">
                <a:ea typeface="楷体_GB2312"/>
              </a:rPr>
              <a:t>的结果连续．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连续函数的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复合函数</a:t>
            </a:r>
            <a:r>
              <a:rPr lang="zh-CN" altLang="en-US" smtClean="0">
                <a:ea typeface="楷体_GB2312"/>
              </a:rPr>
              <a:t>是连续函数．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连续函数的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反函数</a:t>
            </a:r>
            <a:r>
              <a:rPr lang="zh-CN" altLang="en-US" smtClean="0">
                <a:ea typeface="楷体_GB2312"/>
              </a:rPr>
              <a:t>是连续函数．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分段函数在分段点处是否连续需要讨论其左、右连续性．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求复合函数极限的两种方法：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			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①</a:t>
            </a:r>
            <a:r>
              <a:rPr lang="zh-CN" altLang="en-US" smtClean="0">
                <a:ea typeface="楷体_GB2312"/>
              </a:rPr>
              <a:t>作变量代换（课本</a:t>
            </a:r>
            <a:r>
              <a:rPr lang="en-US" altLang="zh-CN" smtClean="0">
                <a:ea typeface="楷体_GB2312"/>
              </a:rPr>
              <a:t>P.44</a:t>
            </a:r>
            <a:r>
              <a:rPr lang="zh-CN" altLang="en-US" smtClean="0">
                <a:ea typeface="楷体_GB2312"/>
              </a:rPr>
              <a:t>定理</a:t>
            </a:r>
            <a:r>
              <a:rPr lang="en-US" altLang="zh-CN" smtClean="0">
                <a:ea typeface="楷体_GB2312"/>
              </a:rPr>
              <a:t>6</a:t>
            </a:r>
            <a:r>
              <a:rPr lang="zh-CN" altLang="en-US" smtClean="0">
                <a:ea typeface="楷体_GB2312"/>
              </a:rPr>
              <a:t>）；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			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②</a:t>
            </a:r>
            <a:r>
              <a:rPr lang="zh-CN" altLang="en-US" smtClean="0">
                <a:ea typeface="楷体_GB2312"/>
              </a:rPr>
              <a:t>交换运算次序（课本</a:t>
            </a:r>
            <a:r>
              <a:rPr lang="en-US" altLang="zh-CN" smtClean="0">
                <a:ea typeface="楷体_GB2312"/>
              </a:rPr>
              <a:t>P.62</a:t>
            </a:r>
            <a:r>
              <a:rPr lang="zh-CN" altLang="en-US" smtClean="0">
                <a:ea typeface="楷体_GB2312"/>
              </a:rPr>
              <a:t>定理</a:t>
            </a:r>
            <a:r>
              <a:rPr lang="en-US" altLang="zh-CN" smtClean="0">
                <a:ea typeface="楷体_GB2312"/>
              </a:rPr>
              <a:t>3</a:t>
            </a:r>
            <a:r>
              <a:rPr lang="zh-CN" altLang="en-US" smtClean="0">
                <a:ea typeface="楷体_GB2312"/>
              </a:rPr>
              <a:t>） ．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795963" y="1776413"/>
            <a:ext cx="2490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一切初等函数在定义区间内连续</a:t>
            </a:r>
          </a:p>
        </p:txBody>
      </p:sp>
      <p:sp>
        <p:nvSpPr>
          <p:cNvPr id="56327" name="AutoShape 7"/>
          <p:cNvSpPr>
            <a:spLocks/>
          </p:cNvSpPr>
          <p:nvPr/>
        </p:nvSpPr>
        <p:spPr bwMode="auto">
          <a:xfrm>
            <a:off x="5508625" y="1557338"/>
            <a:ext cx="187325" cy="1260475"/>
          </a:xfrm>
          <a:prstGeom prst="rightBrace">
            <a:avLst>
              <a:gd name="adj1" fmla="val 8012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" name="圆角矩形 13"/>
          <p:cNvSpPr>
            <a:spLocks noChangeArrowheads="1"/>
          </p:cNvSpPr>
          <p:nvPr/>
        </p:nvSpPr>
        <p:spPr bwMode="auto">
          <a:xfrm>
            <a:off x="5795963" y="342900"/>
            <a:ext cx="3203575" cy="1008063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定义区间是指包含在定义域内的区间．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作业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1 − 9</a:t>
            </a:r>
          </a:p>
          <a:p>
            <a:pPr lvl="1"/>
            <a:r>
              <a:rPr lang="en-US" altLang="zh-CN" smtClean="0">
                <a:ea typeface="楷体_GB2312"/>
              </a:rPr>
              <a:t>2</a:t>
            </a:r>
          </a:p>
          <a:p>
            <a:pPr lvl="1"/>
            <a:r>
              <a:rPr lang="en-US" altLang="zh-CN" smtClean="0">
                <a:ea typeface="楷体_GB2312"/>
              </a:rPr>
              <a:t>3(5)(6)(7)(8)</a:t>
            </a:r>
          </a:p>
          <a:p>
            <a:pPr lvl="1"/>
            <a:r>
              <a:rPr lang="en-US" altLang="zh-CN" smtClean="0">
                <a:ea typeface="楷体_GB2312"/>
              </a:rPr>
              <a:t>4(4)(5)(6)</a:t>
            </a:r>
          </a:p>
          <a:p>
            <a:pPr lvl="1"/>
            <a:r>
              <a:rPr lang="en-US" altLang="zh-CN" smtClean="0">
                <a:ea typeface="楷体_GB2312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4000" smtClean="0">
                <a:effectLst/>
                <a:ea typeface="楷体_GB2312"/>
              </a:rPr>
              <a:t>一、连续函数的四则运算的连续性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若函数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、 </a:t>
            </a:r>
            <a:r>
              <a:rPr lang="en-US" altLang="zh-CN" i="1" smtClean="0">
                <a:ea typeface="楷体_GB2312"/>
              </a:rPr>
              <a:t>g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处连续，则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·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)±</a:t>
            </a:r>
            <a:r>
              <a:rPr lang="en-US" altLang="zh-CN" i="1" smtClean="0">
                <a:ea typeface="楷体_GB2312"/>
              </a:rPr>
              <a:t>g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· </a:t>
            </a:r>
            <a:r>
              <a:rPr lang="en-US" altLang="zh-CN" i="1" smtClean="0">
                <a:ea typeface="楷体_GB2312"/>
              </a:rPr>
              <a:t>g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，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/ </a:t>
            </a:r>
            <a:r>
              <a:rPr lang="en-US" altLang="zh-CN" i="1" smtClean="0">
                <a:ea typeface="楷体_GB2312"/>
              </a:rPr>
              <a:t>g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处也连续，其中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为常数，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g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 0</a:t>
            </a:r>
            <a:r>
              <a:rPr lang="zh-CN" altLang="en-US" smtClean="0">
                <a:ea typeface="楷体_GB2312"/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例如，</a:t>
            </a:r>
            <a:r>
              <a:rPr lang="en-US" altLang="zh-CN" smtClean="0">
                <a:ea typeface="楷体_GB2312"/>
                <a:sym typeface="Symbol" pitchFamily="18" charset="2"/>
              </a:rPr>
              <a:t>sin </a:t>
            </a:r>
            <a:r>
              <a:rPr lang="en-US" altLang="zh-CN" i="1" smtClean="0">
                <a:ea typeface="楷体_GB2312"/>
                <a:sym typeface="Symbol" pitchFamily="18" charset="2"/>
              </a:rPr>
              <a:t>x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r>
              <a:rPr lang="en-US" altLang="zh-CN" smtClean="0">
                <a:ea typeface="楷体_GB2312"/>
                <a:sym typeface="Symbol" pitchFamily="18" charset="2"/>
              </a:rPr>
              <a:t>cos </a:t>
            </a:r>
            <a:r>
              <a:rPr lang="en-US" altLang="zh-CN" i="1" smtClean="0">
                <a:ea typeface="楷体_GB2312"/>
                <a:sym typeface="Symbol" pitchFamily="18" charset="2"/>
              </a:rPr>
              <a:t>x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在 </a:t>
            </a:r>
            <a:r>
              <a:rPr lang="en-US" altLang="zh-CN" smtClean="0">
                <a:ea typeface="楷体_GB2312"/>
                <a:sym typeface="Symbol" pitchFamily="18" charset="2"/>
              </a:rPr>
              <a:t>(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smtClean="0">
                <a:ea typeface="楷体_GB2312"/>
                <a:sym typeface="Symbol" pitchFamily="18" charset="2"/>
              </a:rPr>
              <a:t>, +</a:t>
            </a:r>
            <a:r>
              <a:rPr lang="zh-CN" altLang="en-US" smtClean="0">
                <a:ea typeface="楷体_GB2312"/>
                <a:sym typeface="Symbol" pitchFamily="18" charset="2"/>
              </a:rPr>
              <a:t></a:t>
            </a:r>
            <a:r>
              <a:rPr lang="en-US" altLang="zh-CN" smtClean="0">
                <a:ea typeface="楷体_GB2312"/>
                <a:sym typeface="Symbol" pitchFamily="18" charset="2"/>
              </a:rPr>
              <a:t>) </a:t>
            </a:r>
            <a:r>
              <a:rPr lang="zh-CN" altLang="en-US" smtClean="0">
                <a:ea typeface="楷体_GB2312"/>
                <a:sym typeface="Symbol" pitchFamily="18" charset="2"/>
              </a:rPr>
              <a:t>内连续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P.58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）</a:t>
            </a:r>
            <a:r>
              <a:rPr lang="zh-CN" altLang="en-US" smtClean="0">
                <a:ea typeface="楷体_GB2312"/>
                <a:sym typeface="Symbol" pitchFamily="18" charset="2"/>
              </a:rPr>
              <a:t>，故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在其定义域内也连续．</a:t>
            </a:r>
          </a:p>
          <a:p>
            <a:pPr>
              <a:buFont typeface="Wingdings 3" pitchFamily="18" charset="2"/>
              <a:buNone/>
            </a:pPr>
            <a:endParaRPr lang="en-US" altLang="en-US" smtClean="0">
              <a:ea typeface="楷体_GB2312"/>
              <a:sym typeface="Symbol" pitchFamily="18" charset="2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846138" y="3754438"/>
          <a:ext cx="7451725" cy="812800"/>
        </p:xfrm>
        <a:graphic>
          <a:graphicData uri="http://schemas.openxmlformats.org/presentationml/2006/ole">
            <p:oleObj spid="_x0000_s2050" name="Equation" r:id="rId3" imgW="3733560" imgH="406080" progId="Equation.DSMT4">
              <p:embed/>
            </p:oleObj>
          </a:graphicData>
        </a:graphic>
      </p:graphicFrame>
      <p:sp>
        <p:nvSpPr>
          <p:cNvPr id="16" name="圆角矩形 15"/>
          <p:cNvSpPr/>
          <p:nvPr/>
        </p:nvSpPr>
        <p:spPr>
          <a:xfrm>
            <a:off x="439738" y="1500188"/>
            <a:ext cx="8231187" cy="1423987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二、反函数与复合函数的连续性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反函数的连续性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若函数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i="1" baseline="-25000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上单调增加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（减少）</a:t>
            </a:r>
            <a:r>
              <a:rPr lang="zh-CN" altLang="en-US" smtClean="0">
                <a:ea typeface="楷体_GB2312"/>
              </a:rPr>
              <a:t>且连续，则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反函数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baseline="30000" smtClean="0">
                <a:ea typeface="楷体_GB2312"/>
              </a:rPr>
              <a:t>−1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上单调增加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（减少）</a:t>
            </a:r>
            <a:r>
              <a:rPr lang="zh-CN" altLang="en-US" smtClean="0">
                <a:ea typeface="楷体_GB2312"/>
              </a:rPr>
              <a:t>且连续，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其中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 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|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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x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}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例如，</a:t>
            </a:r>
            <a:r>
              <a:rPr lang="en-US" altLang="zh-CN" smtClean="0">
                <a:ea typeface="楷体_GB2312"/>
                <a:sym typeface="Symbol" pitchFamily="18" charset="2"/>
              </a:rPr>
              <a:t>sin </a:t>
            </a:r>
            <a:r>
              <a:rPr lang="en-US" altLang="zh-CN" i="1" smtClean="0">
                <a:ea typeface="楷体_GB2312"/>
                <a:sym typeface="Symbol" pitchFamily="18" charset="2"/>
              </a:rPr>
              <a:t>x </a:t>
            </a:r>
            <a:r>
              <a:rPr lang="zh-CN" altLang="en-US" smtClean="0">
                <a:ea typeface="楷体_GB2312"/>
                <a:sym typeface="Symbol" pitchFamily="18" charset="2"/>
              </a:rPr>
              <a:t>在 </a:t>
            </a:r>
            <a:r>
              <a:rPr lang="en-US" altLang="zh-CN" smtClean="0">
                <a:ea typeface="楷体_GB2312"/>
                <a:sym typeface="Symbol" pitchFamily="18" charset="2"/>
              </a:rPr>
              <a:t>[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latin typeface="Symbol" pitchFamily="18" charset="2"/>
                <a:ea typeface="楷体_GB2312"/>
              </a:rPr>
              <a:t>p</a:t>
            </a:r>
            <a:r>
              <a:rPr lang="en-US" altLang="zh-CN" smtClean="0">
                <a:ea typeface="楷体_GB2312"/>
              </a:rPr>
              <a:t> / 2</a:t>
            </a:r>
            <a:r>
              <a:rPr lang="en-US" altLang="zh-CN" smtClean="0">
                <a:ea typeface="楷体_GB2312"/>
                <a:sym typeface="Symbol" pitchFamily="18" charset="2"/>
              </a:rPr>
              <a:t>,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p</a:t>
            </a:r>
            <a:r>
              <a:rPr lang="en-US" altLang="zh-CN" smtClean="0">
                <a:ea typeface="楷体_GB2312"/>
              </a:rPr>
              <a:t> / 2</a:t>
            </a:r>
            <a:r>
              <a:rPr lang="en-US" altLang="zh-CN" smtClean="0">
                <a:ea typeface="楷体_GB2312"/>
                <a:sym typeface="Symbol" pitchFamily="18" charset="2"/>
              </a:rPr>
              <a:t>] </a:t>
            </a:r>
            <a:r>
              <a:rPr lang="zh-CN" altLang="en-US" smtClean="0">
                <a:ea typeface="楷体_GB2312"/>
                <a:sym typeface="Symbol" pitchFamily="18" charset="2"/>
              </a:rPr>
              <a:t>内单调增加且连续，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ea typeface="楷体_GB2312"/>
                <a:sym typeface="Symbol" pitchFamily="18" charset="2"/>
              </a:rPr>
              <a:t>arcsin </a:t>
            </a:r>
            <a:r>
              <a:rPr lang="en-US" altLang="zh-CN" i="1" smtClean="0">
                <a:ea typeface="楷体_GB2312"/>
                <a:sym typeface="Symbol" pitchFamily="18" charset="2"/>
              </a:rPr>
              <a:t>x </a:t>
            </a:r>
            <a:r>
              <a:rPr lang="zh-CN" altLang="en-US" smtClean="0">
                <a:ea typeface="楷体_GB2312"/>
                <a:sym typeface="Symbol" pitchFamily="18" charset="2"/>
              </a:rPr>
              <a:t>在 </a:t>
            </a:r>
            <a:r>
              <a:rPr lang="en-US" altLang="zh-CN" smtClean="0">
                <a:ea typeface="楷体_GB2312"/>
                <a:sym typeface="Symbol" pitchFamily="18" charset="2"/>
              </a:rPr>
              <a:t>[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smtClean="0">
                <a:latin typeface="Symbol" pitchFamily="18" charset="2"/>
                <a:ea typeface="楷体_GB2312"/>
              </a:rPr>
              <a:t>1</a:t>
            </a:r>
            <a:r>
              <a:rPr lang="en-US" altLang="zh-CN" smtClean="0">
                <a:ea typeface="楷体_GB2312"/>
                <a:sym typeface="Symbol" pitchFamily="18" charset="2"/>
              </a:rPr>
              <a:t>, </a:t>
            </a:r>
            <a:r>
              <a:rPr lang="en-US" altLang="zh-CN" smtClean="0">
                <a:latin typeface="Symbol" pitchFamily="18" charset="2"/>
                <a:ea typeface="楷体_GB2312"/>
              </a:rPr>
              <a:t>1</a:t>
            </a:r>
            <a:r>
              <a:rPr lang="en-US" altLang="zh-CN" smtClean="0">
                <a:ea typeface="楷体_GB2312"/>
                <a:sym typeface="Symbol" pitchFamily="18" charset="2"/>
              </a:rPr>
              <a:t>] </a:t>
            </a:r>
            <a:r>
              <a:rPr lang="zh-CN" altLang="en-US" smtClean="0">
                <a:ea typeface="楷体_GB2312"/>
                <a:sym typeface="Symbol" pitchFamily="18" charset="2"/>
              </a:rPr>
              <a:t>内也单调增加且连续．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  <a:sym typeface="Symbol" pitchFamily="18" charset="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结论：</a:t>
            </a:r>
            <a:endParaRPr lang="en-US" altLang="zh-CN" smtClean="0">
              <a:solidFill>
                <a:srgbClr val="0000FF"/>
              </a:solidFill>
              <a:ea typeface="楷体_GB2312"/>
              <a:sym typeface="Symbol" pitchFamily="18" charset="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反三角函数在其定义域内都是连续的．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580063" y="1931988"/>
            <a:ext cx="10668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5881688" y="2443163"/>
            <a:ext cx="10668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9738" y="1500188"/>
            <a:ext cx="8231187" cy="185737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8550" y="4292600"/>
            <a:ext cx="250825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8550" y="4292600"/>
            <a:ext cx="250825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8550" y="4292600"/>
            <a:ext cx="250825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920038" y="5000625"/>
            <a:ext cx="795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sin(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896100" y="4500563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arcsin(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203575" y="3933825"/>
            <a:ext cx="1584325" cy="935038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1274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33623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设                         ，                        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3082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回顾：复合函数的极限运算法则</a:t>
            </a:r>
            <a:r>
              <a:rPr lang="zh-CN" altLang="en-US" sz="270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2700" smtClean="0">
                <a:solidFill>
                  <a:srgbClr val="FF0000"/>
                </a:solidFill>
                <a:effectLst/>
                <a:ea typeface="楷体_GB2312"/>
              </a:rPr>
              <a:t>P.44</a:t>
            </a:r>
            <a:r>
              <a:rPr lang="zh-CN" altLang="en-US" sz="270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zh-CN" altLang="en-US" sz="2700" smtClean="0">
              <a:effectLst/>
              <a:ea typeface="楷体_GB231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57375" y="1538288"/>
          <a:ext cx="1874838" cy="582612"/>
        </p:xfrm>
        <a:graphic>
          <a:graphicData uri="http://schemas.openxmlformats.org/presentationml/2006/ole">
            <p:oleObj spid="_x0000_s3074" name="Equation" r:id="rId3" imgW="939600" imgH="29196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108450" y="1538288"/>
          <a:ext cx="1774825" cy="582612"/>
        </p:xfrm>
        <a:graphic>
          <a:graphicData uri="http://schemas.openxmlformats.org/presentationml/2006/ole">
            <p:oleObj spid="_x0000_s3075" name="Equation" r:id="rId4" imgW="888840" imgH="29196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684463" y="2965450"/>
          <a:ext cx="2330450" cy="608013"/>
        </p:xfrm>
        <a:graphic>
          <a:graphicData uri="http://schemas.openxmlformats.org/presentationml/2006/ole">
            <p:oleObj spid="_x0000_s3076" name="Equation" r:id="rId5" imgW="1168200" imgH="304560" progId="Equation.DSMT4">
              <p:embed/>
            </p:oleObj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503363" y="3938588"/>
          <a:ext cx="5378450" cy="914400"/>
        </p:xfrm>
        <a:graphic>
          <a:graphicData uri="http://schemas.openxmlformats.org/presentationml/2006/ole">
            <p:oleObj spid="_x0000_s3077" name="Equation" r:id="rId6" imgW="2679480" imgH="457200" progId="Equation.DSMT4">
              <p:embed/>
            </p:oleObj>
          </a:graphicData>
        </a:graphic>
      </p:graphicFrame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3708400" y="2235200"/>
            <a:ext cx="647700" cy="6159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371975" y="2192338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+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860925" y="2117725"/>
            <a:ext cx="3887788" cy="8509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在 </a:t>
            </a:r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 点某个去心邻域内，</a:t>
            </a:r>
          </a:p>
          <a:p>
            <a:pPr algn="ctr"/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g</a:t>
            </a:r>
            <a:r>
              <a:rPr lang="en-US" altLang="zh-CN" sz="2400" b="1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11188" y="4845050"/>
          <a:ext cx="7162800" cy="965200"/>
        </p:xfrm>
        <a:graphic>
          <a:graphicData uri="http://schemas.openxmlformats.org/presentationml/2006/ole">
            <p:oleObj spid="_x0000_s3078" name="Equation" r:id="rId7" imgW="3568680" imgH="48240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592138" y="5362575"/>
            <a:ext cx="720090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503363" y="5803900"/>
          <a:ext cx="4894262" cy="457200"/>
        </p:xfrm>
        <a:graphic>
          <a:graphicData uri="http://schemas.openxmlformats.org/presentationml/2006/ole">
            <p:oleObj spid="_x0000_s3079" name="Equation" r:id="rId8" imgW="2438280" imgH="228600" progId="Equation.DSMT4">
              <p:embed/>
            </p:oleObj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310313" y="56610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?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203575" y="4870450"/>
            <a:ext cx="2089150" cy="935038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73" grpId="0" animBg="1"/>
      <p:bldP spid="36878" grpId="0"/>
      <p:bldP spid="36879" grpId="0" animBg="1"/>
      <p:bldP spid="16" grpId="0" animBg="1"/>
      <p:bldP spid="36876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2"/>
          <p:cNvSpPr>
            <a:spLocks noChangeArrowheads="1"/>
          </p:cNvSpPr>
          <p:nvPr/>
        </p:nvSpPr>
        <p:spPr bwMode="auto">
          <a:xfrm>
            <a:off x="3203575" y="3892550"/>
            <a:ext cx="1584325" cy="935038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110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34004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设                         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4111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回顾：复合函数的极限运算法则</a:t>
            </a:r>
            <a:r>
              <a:rPr lang="zh-CN" altLang="en-US" sz="270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2700" smtClean="0">
                <a:solidFill>
                  <a:srgbClr val="FF0000"/>
                </a:solidFill>
                <a:effectLst/>
                <a:ea typeface="楷体_GB2312"/>
              </a:rPr>
              <a:t>P.44</a:t>
            </a:r>
            <a:r>
              <a:rPr lang="zh-CN" altLang="en-US" sz="270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zh-CN" altLang="en-US" sz="2700" smtClean="0">
              <a:effectLst/>
              <a:ea typeface="楷体_GB231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57375" y="1538288"/>
          <a:ext cx="1874838" cy="582612"/>
        </p:xfrm>
        <a:graphic>
          <a:graphicData uri="http://schemas.openxmlformats.org/presentationml/2006/ole">
            <p:oleObj spid="_x0000_s4098" name="Equation" r:id="rId3" imgW="939600" imgH="29196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108450" y="1538288"/>
          <a:ext cx="1774825" cy="582612"/>
        </p:xfrm>
        <a:graphic>
          <a:graphicData uri="http://schemas.openxmlformats.org/presentationml/2006/ole">
            <p:oleObj spid="_x0000_s4099" name="Equation" r:id="rId4" imgW="888840" imgH="29196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722563" y="2965450"/>
          <a:ext cx="2254250" cy="608013"/>
        </p:xfrm>
        <a:graphic>
          <a:graphicData uri="http://schemas.openxmlformats.org/presentationml/2006/ole">
            <p:oleObj spid="_x0000_s4100" name="Equation" r:id="rId5" imgW="1130040" imgH="304560" progId="Equation.DSMT4">
              <p:embed/>
            </p:oleObj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503363" y="3938588"/>
          <a:ext cx="5378450" cy="914400"/>
        </p:xfrm>
        <a:graphic>
          <a:graphicData uri="http://schemas.openxmlformats.org/presentationml/2006/ole">
            <p:oleObj spid="_x0000_s4101" name="Equation" r:id="rId6" imgW="2679480" imgH="457200" progId="Equation.DSMT4">
              <p:embed/>
            </p:oleObj>
          </a:graphicData>
        </a:graphic>
      </p:graphicFrame>
      <p:sp>
        <p:nvSpPr>
          <p:cNvPr id="4112" name="AutoShape 9"/>
          <p:cNvSpPr>
            <a:spLocks noChangeArrowheads="1"/>
          </p:cNvSpPr>
          <p:nvPr/>
        </p:nvSpPr>
        <p:spPr bwMode="auto">
          <a:xfrm>
            <a:off x="3708400" y="2235200"/>
            <a:ext cx="647700" cy="6159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371975" y="2192338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+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860925" y="2117725"/>
            <a:ext cx="3887788" cy="8509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在 </a:t>
            </a:r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 点某个去心邻域内，</a:t>
            </a:r>
          </a:p>
          <a:p>
            <a:pPr algn="ctr"/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g</a:t>
            </a:r>
            <a:r>
              <a:rPr lang="en-US" altLang="zh-CN" sz="2400" b="1"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11188" y="4819650"/>
          <a:ext cx="7162800" cy="965200"/>
        </p:xfrm>
        <a:graphic>
          <a:graphicData uri="http://schemas.openxmlformats.org/presentationml/2006/ole">
            <p:oleObj spid="_x0000_s4102" name="Equation" r:id="rId7" imgW="3568680" imgH="48240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503363" y="5803900"/>
          <a:ext cx="4894262" cy="457200"/>
        </p:xfrm>
        <a:graphic>
          <a:graphicData uri="http://schemas.openxmlformats.org/presentationml/2006/ole">
            <p:oleObj spid="_x0000_s4103" name="Equation" r:id="rId8" imgW="2438280" imgH="228600" progId="Equation.DSMT4">
              <p:embed/>
            </p:oleObj>
          </a:graphicData>
        </a:graphic>
      </p:graphicFrame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6310313" y="56610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?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5580063" y="1535113"/>
          <a:ext cx="811212" cy="457200"/>
        </p:xfrm>
        <a:graphic>
          <a:graphicData uri="http://schemas.openxmlformats.org/presentationml/2006/ole">
            <p:oleObj spid="_x0000_s4104" name="Equation" r:id="rId9" imgW="406080" imgH="228600" progId="Equation.DSMT4">
              <p:embed/>
            </p:oleObj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6608763" y="4365625"/>
          <a:ext cx="812800" cy="457200"/>
        </p:xfrm>
        <a:graphic>
          <a:graphicData uri="http://schemas.openxmlformats.org/presentationml/2006/ole">
            <p:oleObj spid="_x0000_s4105" name="Equation" r:id="rId10" imgW="406080" imgH="228600" progId="Equation.DSMT4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4716463" y="2997200"/>
          <a:ext cx="811212" cy="457200"/>
        </p:xfrm>
        <a:graphic>
          <a:graphicData uri="http://schemas.openxmlformats.org/presentationml/2006/ole">
            <p:oleObj spid="_x0000_s4106" name="Equation" r:id="rId11" imgW="406080" imgH="228600" progId="Equation.DSMT4">
              <p:embed/>
            </p:oleObj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6137275" y="5780088"/>
          <a:ext cx="811213" cy="457200"/>
        </p:xfrm>
        <a:graphic>
          <a:graphicData uri="http://schemas.openxmlformats.org/presentationml/2006/ole">
            <p:oleObj spid="_x0000_s4107" name="Equation" r:id="rId12" imgW="406080" imgH="228600" progId="Equation.DSMT4">
              <p:embed/>
            </p:oleObj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611188" y="4819650"/>
          <a:ext cx="7673975" cy="965200"/>
        </p:xfrm>
        <a:graphic>
          <a:graphicData uri="http://schemas.openxmlformats.org/presentationml/2006/ole">
            <p:oleObj spid="_x0000_s4108" name="Equation" r:id="rId13" imgW="3822480" imgH="482400" progId="Equation.DSMT4">
              <p:embed/>
            </p:oleObj>
          </a:graphicData>
        </a:graphic>
      </p:graphicFrame>
      <p:grpSp>
        <p:nvGrpSpPr>
          <p:cNvPr id="6" name="组合 32"/>
          <p:cNvGrpSpPr>
            <a:grpSpLocks/>
          </p:cNvGrpSpPr>
          <p:nvPr/>
        </p:nvGrpSpPr>
        <p:grpSpPr bwMode="auto">
          <a:xfrm>
            <a:off x="3213100" y="5472113"/>
            <a:ext cx="576263" cy="112712"/>
            <a:chOff x="3213787" y="5497354"/>
            <a:chExt cx="576064" cy="11176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213787" y="5497354"/>
              <a:ext cx="57606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13787" y="5609118"/>
              <a:ext cx="57606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7" name="Rectangle 2"/>
          <p:cNvSpPr>
            <a:spLocks noChangeArrowheads="1"/>
          </p:cNvSpPr>
          <p:nvPr/>
        </p:nvSpPr>
        <p:spPr bwMode="auto">
          <a:xfrm>
            <a:off x="3203575" y="4826000"/>
            <a:ext cx="2089150" cy="935038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pSp>
        <p:nvGrpSpPr>
          <p:cNvPr id="7" name="组合 38"/>
          <p:cNvGrpSpPr>
            <a:grpSpLocks/>
          </p:cNvGrpSpPr>
          <p:nvPr/>
        </p:nvGrpSpPr>
        <p:grpSpPr bwMode="auto">
          <a:xfrm>
            <a:off x="4870450" y="2143125"/>
            <a:ext cx="3816350" cy="792163"/>
            <a:chOff x="4869971" y="2142795"/>
            <a:chExt cx="3816424" cy="79208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4869971" y="2142795"/>
              <a:ext cx="3816424" cy="7920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4869971" y="2142795"/>
              <a:ext cx="3816424" cy="7920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8" grpId="0"/>
      <p:bldP spid="368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6" name="Rectangle 62"/>
          <p:cNvSpPr>
            <a:spLocks noChangeArrowheads="1"/>
          </p:cNvSpPr>
          <p:nvPr/>
        </p:nvSpPr>
        <p:spPr bwMode="auto">
          <a:xfrm>
            <a:off x="939800" y="4205288"/>
            <a:ext cx="1584325" cy="431800"/>
          </a:xfrm>
          <a:prstGeom prst="rect">
            <a:avLst/>
          </a:prstGeom>
          <a:solidFill>
            <a:srgbClr val="CC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2047" name="Rectangle 63"/>
          <p:cNvSpPr>
            <a:spLocks noChangeArrowheads="1"/>
          </p:cNvSpPr>
          <p:nvPr/>
        </p:nvSpPr>
        <p:spPr bwMode="auto">
          <a:xfrm>
            <a:off x="3924300" y="5084763"/>
            <a:ext cx="2087563" cy="431800"/>
          </a:xfrm>
          <a:prstGeom prst="rect">
            <a:avLst/>
          </a:prstGeom>
          <a:solidFill>
            <a:srgbClr val="CCFF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复合函数的连续性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                       ，函数 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处连续，则 </a:t>
            </a:r>
            <a:r>
              <a:rPr lang="en-US" altLang="zh-CN" i="1" smtClean="0">
                <a:ea typeface="楷体_GB2312"/>
              </a:rPr>
              <a:t>	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i="1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证明：因为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处连续，所以            ，存在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−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baseline="-25000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h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时，有 </a:t>
            </a:r>
            <a:r>
              <a:rPr lang="en-US" altLang="zh-CN" smtClean="0">
                <a:ea typeface="楷体_GB2312"/>
              </a:rPr>
              <a:t>|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) −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baseline="-25000" smtClean="0">
                <a:ea typeface="楷体_GB2312"/>
              </a:rPr>
              <a:t>0 </a:t>
            </a:r>
            <a:r>
              <a:rPr lang="en-US" altLang="zh-CN" smtClean="0">
                <a:ea typeface="楷体_GB2312"/>
              </a:rPr>
              <a:t>)|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latin typeface="Symbol" pitchFamily="18" charset="2"/>
                <a:ea typeface="楷体_GB2312"/>
              </a:rPr>
              <a:t>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又因为                       ，对上述正数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h</a:t>
            </a:r>
            <a:r>
              <a:rPr lang="zh-CN" altLang="en-US" smtClean="0">
                <a:ea typeface="楷体_GB2312"/>
              </a:rPr>
              <a:t>，存在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0 &lt; |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时，有 </a:t>
            </a:r>
            <a:r>
              <a:rPr lang="en-US" altLang="zh-CN" smtClean="0">
                <a:ea typeface="楷体_GB2312"/>
              </a:rPr>
              <a:t>|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−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h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latin typeface="Symbol" pitchFamily="18" charset="2"/>
                <a:ea typeface="楷体_GB2312"/>
              </a:rPr>
              <a:t>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  <a:ea typeface="楷体_GB2312"/>
              </a:rPr>
              <a:t>令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，则当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0 &lt; |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−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|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−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h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latin typeface="Symbol" pitchFamily="18" charset="2"/>
                <a:ea typeface="楷体_GB2312"/>
              </a:rPr>
              <a:t>，从而</a:t>
            </a:r>
            <a:endParaRPr lang="zh-CN" altLang="en-US" smtClean="0">
              <a:ea typeface="楷体_GB2312"/>
            </a:endParaRPr>
          </a:p>
          <a:p>
            <a:pPr marL="566738" indent="-457200" algn="ctr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|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)] −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，得证</a:t>
            </a:r>
            <a:r>
              <a:rPr lang="zh-CN" altLang="en-US" smtClean="0">
                <a:latin typeface="Symbol" pitchFamily="18" charset="2"/>
                <a:ea typeface="楷体_GB2312"/>
              </a:rPr>
              <a:t>．</a:t>
            </a:r>
          </a:p>
        </p:txBody>
      </p:sp>
      <p:sp>
        <p:nvSpPr>
          <p:cNvPr id="513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二、反函数与复合函数的连续性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928688" y="2546350"/>
          <a:ext cx="4841875" cy="787400"/>
        </p:xfrm>
        <a:graphic>
          <a:graphicData uri="http://schemas.openxmlformats.org/presentationml/2006/ole">
            <p:oleObj spid="_x0000_s5122" name="Equation" r:id="rId3" imgW="2425680" imgH="3934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665538" y="2551113"/>
            <a:ext cx="2201862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2581275" y="2551113"/>
            <a:ext cx="1084263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5778500" y="3789363"/>
          <a:ext cx="938213" cy="355600"/>
        </p:xfrm>
        <a:graphic>
          <a:graphicData uri="http://schemas.openxmlformats.org/presentationml/2006/ole">
            <p:oleObj spid="_x0000_s5123" name="Equation" r:id="rId4" imgW="469800" imgH="17748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7596188" y="3789363"/>
          <a:ext cx="811212" cy="406400"/>
        </p:xfrm>
        <a:graphic>
          <a:graphicData uri="http://schemas.openxmlformats.org/presentationml/2006/ole">
            <p:oleObj spid="_x0000_s5124" name="Equation" r:id="rId5" imgW="406080" imgH="2030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547813" y="4645025"/>
          <a:ext cx="1774825" cy="584200"/>
        </p:xfrm>
        <a:graphic>
          <a:graphicData uri="http://schemas.openxmlformats.org/presentationml/2006/ole">
            <p:oleObj spid="_x0000_s5125" name="Equation" r:id="rId6" imgW="888840" imgH="291960" progId="Equation.DSMT4">
              <p:embed/>
            </p:oleObj>
          </a:graphicData>
        </a:graphic>
      </p:graphicFrame>
      <p:sp>
        <p:nvSpPr>
          <p:cNvPr id="16" name="圆角矩形 15"/>
          <p:cNvSpPr/>
          <p:nvPr/>
        </p:nvSpPr>
        <p:spPr>
          <a:xfrm>
            <a:off x="439738" y="1500188"/>
            <a:ext cx="8231187" cy="185737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044" name="Rectangle 60"/>
          <p:cNvSpPr>
            <a:spLocks noChangeArrowheads="1"/>
          </p:cNvSpPr>
          <p:nvPr/>
        </p:nvSpPr>
        <p:spPr bwMode="auto">
          <a:xfrm>
            <a:off x="5092700" y="3660775"/>
            <a:ext cx="1824038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2045" name="Rectangle 61"/>
          <p:cNvSpPr>
            <a:spLocks noChangeArrowheads="1"/>
          </p:cNvSpPr>
          <p:nvPr/>
        </p:nvSpPr>
        <p:spPr bwMode="auto">
          <a:xfrm flipH="1">
            <a:off x="6916738" y="3660775"/>
            <a:ext cx="1616075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32" name="Object 14"/>
          <p:cNvGraphicFramePr>
            <a:graphicFrameLocks noChangeAspect="1"/>
          </p:cNvGraphicFramePr>
          <p:nvPr/>
        </p:nvGraphicFramePr>
        <p:xfrm>
          <a:off x="925513" y="1987550"/>
          <a:ext cx="1774825" cy="584200"/>
        </p:xfrm>
        <a:graphic>
          <a:graphicData uri="http://schemas.openxmlformats.org/presentationml/2006/ole">
            <p:oleObj spid="_x0000_s5126" name="Equation" r:id="rId7" imgW="888840" imgH="291960" progId="Equation.DSMT4">
              <p:embed/>
            </p:oleObj>
          </a:graphicData>
        </a:graphic>
      </p:graphicFrame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916238" y="1963738"/>
            <a:ext cx="41767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6" name="Object 20"/>
          <p:cNvGraphicFramePr>
            <a:graphicFrameLocks noChangeAspect="1"/>
          </p:cNvGraphicFramePr>
          <p:nvPr/>
        </p:nvGraphicFramePr>
        <p:xfrm>
          <a:off x="5629275" y="1331913"/>
          <a:ext cx="2255838" cy="584200"/>
        </p:xfrm>
        <a:graphic>
          <a:graphicData uri="http://schemas.openxmlformats.org/presentationml/2006/ole">
            <p:oleObj spid="_x0000_s5127" name="Equation" r:id="rId8" imgW="1130040" imgH="291960" progId="Equation.DSMT4">
              <p:embed/>
            </p:oleObj>
          </a:graphicData>
        </a:graphic>
      </p:graphicFrame>
      <p:cxnSp>
        <p:nvCxnSpPr>
          <p:cNvPr id="37" name="曲线连接符 36"/>
          <p:cNvCxnSpPr/>
          <p:nvPr/>
        </p:nvCxnSpPr>
        <p:spPr>
          <a:xfrm rot="5400000">
            <a:off x="5124450" y="1628776"/>
            <a:ext cx="503237" cy="360362"/>
          </a:xfrm>
          <a:prstGeom prst="curvedConnector3">
            <a:avLst>
              <a:gd name="adj1" fmla="val -30844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6" grpId="0" animBg="1"/>
      <p:bldP spid="42047" grpId="0" animBg="1"/>
      <p:bldP spid="7" grpId="0" animBg="1"/>
      <p:bldP spid="15" grpId="0" animBg="1"/>
      <p:bldP spid="16" grpId="0" animBg="1"/>
      <p:bldP spid="42044" grpId="0" animBg="1"/>
      <p:bldP spid="420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2308225"/>
          </a:xfrm>
        </p:spPr>
        <p:txBody>
          <a:bodyPr>
            <a:spAutoFit/>
          </a:bodyPr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复合函数的连续性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                       ，函数 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处连续，则 </a:t>
            </a:r>
            <a:r>
              <a:rPr lang="en-US" altLang="zh-CN" i="1" smtClean="0">
                <a:ea typeface="楷体_GB2312"/>
              </a:rPr>
              <a:t>	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i="1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</p:txBody>
      </p:sp>
      <p:sp>
        <p:nvSpPr>
          <p:cNvPr id="615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二、反函数与复合函数的连续性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928688" y="2546350"/>
          <a:ext cx="4841875" cy="787400"/>
        </p:xfrm>
        <a:graphic>
          <a:graphicData uri="http://schemas.openxmlformats.org/presentationml/2006/ole">
            <p:oleObj spid="_x0000_s6146" name="Equation" r:id="rId3" imgW="2425680" imgH="3934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665538" y="2551113"/>
            <a:ext cx="2201862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2581275" y="2551113"/>
            <a:ext cx="1084263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925513" y="1987550"/>
          <a:ext cx="1774825" cy="584200"/>
        </p:xfrm>
        <a:graphic>
          <a:graphicData uri="http://schemas.openxmlformats.org/presentationml/2006/ole">
            <p:oleObj spid="_x0000_s6147" name="Equation" r:id="rId4" imgW="888840" imgH="29196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916238" y="1963738"/>
            <a:ext cx="41767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9738" y="1500188"/>
            <a:ext cx="8231187" cy="185737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629275" y="1331913"/>
          <a:ext cx="2255838" cy="584200"/>
        </p:xfrm>
        <a:graphic>
          <a:graphicData uri="http://schemas.openxmlformats.org/presentationml/2006/ole">
            <p:oleObj spid="_x0000_s6148" name="Equation" r:id="rId5" imgW="1130040" imgH="291960" progId="Equation.DSMT4">
              <p:embed/>
            </p:oleObj>
          </a:graphicData>
        </a:graphic>
      </p:graphicFrame>
      <p:cxnSp>
        <p:nvCxnSpPr>
          <p:cNvPr id="25" name="曲线连接符 24"/>
          <p:cNvCxnSpPr/>
          <p:nvPr/>
        </p:nvCxnSpPr>
        <p:spPr>
          <a:xfrm rot="5400000">
            <a:off x="5124450" y="1628776"/>
            <a:ext cx="503237" cy="360362"/>
          </a:xfrm>
          <a:prstGeom prst="curvedConnector3">
            <a:avLst>
              <a:gd name="adj1" fmla="val -30844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二、反函数与复合函数的连续性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复合函数的连续性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                       ，函数 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处连续，则 </a:t>
            </a:r>
            <a:r>
              <a:rPr lang="en-US" altLang="zh-CN" i="1" smtClean="0">
                <a:ea typeface="楷体_GB2312"/>
              </a:rPr>
              <a:t>	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	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i="1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求复合函数极限的两种方法：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928688" y="2546350"/>
          <a:ext cx="4841875" cy="787400"/>
        </p:xfrm>
        <a:graphic>
          <a:graphicData uri="http://schemas.openxmlformats.org/presentationml/2006/ole">
            <p:oleObj spid="_x0000_s7170" name="Equation" r:id="rId3" imgW="2425680" imgH="393480" progId="Equation.DSMT4">
              <p:embed/>
            </p:oleObj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971550" y="4286250"/>
          <a:ext cx="5197475" cy="787400"/>
        </p:xfrm>
        <a:graphic>
          <a:graphicData uri="http://schemas.openxmlformats.org/presentationml/2006/ole">
            <p:oleObj spid="_x0000_s7171" name="Equation" r:id="rId4" imgW="2603160" imgH="39348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987425" y="4294188"/>
            <a:ext cx="2000250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664075" y="4294188"/>
            <a:ext cx="1571625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221" name="AutoShape 29"/>
          <p:cNvSpPr>
            <a:spLocks noChangeArrowheads="1"/>
          </p:cNvSpPr>
          <p:nvPr/>
        </p:nvSpPr>
        <p:spPr bwMode="auto">
          <a:xfrm>
            <a:off x="1147763" y="5286375"/>
            <a:ext cx="2281237" cy="782638"/>
          </a:xfrm>
          <a:prstGeom prst="wedgeRoundRectCallout">
            <a:avLst>
              <a:gd name="adj1" fmla="val 26773"/>
              <a:gd name="adj2" fmla="val -105352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a typeface="楷体_GB2312"/>
                <a:cs typeface="楷体_GB2312"/>
              </a:rPr>
              <a:t>由函数 </a:t>
            </a:r>
            <a:r>
              <a:rPr lang="en-US" altLang="zh-CN" sz="2000" b="1" i="1"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en-US" altLang="zh-CN" sz="2000" b="1">
                <a:ea typeface="楷体_GB2312"/>
                <a:cs typeface="楷体_GB2312"/>
              </a:rPr>
              <a:t> </a:t>
            </a:r>
            <a:r>
              <a:rPr lang="zh-CN" altLang="en-US" sz="2000" b="1">
                <a:ea typeface="楷体_GB2312"/>
                <a:cs typeface="楷体_GB2312"/>
              </a:rPr>
              <a:t>的连续性</a:t>
            </a:r>
            <a:endParaRPr lang="en-US" altLang="zh-CN" sz="2000" b="1">
              <a:ea typeface="楷体_GB2312"/>
              <a:cs typeface="楷体_GB2312"/>
            </a:endParaRPr>
          </a:p>
          <a:p>
            <a:pPr algn="ctr"/>
            <a:r>
              <a:rPr lang="zh-CN" altLang="en-US" sz="2000" b="1">
                <a:ea typeface="楷体_GB2312"/>
                <a:cs typeface="楷体_GB2312"/>
              </a:rPr>
              <a:t>交换运算次序</a:t>
            </a:r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4357688" y="5287963"/>
            <a:ext cx="3598862" cy="777875"/>
          </a:xfrm>
          <a:prstGeom prst="wedgeRoundRectCallout">
            <a:avLst>
              <a:gd name="adj1" fmla="val -36944"/>
              <a:gd name="adj2" fmla="val -97264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ea typeface="楷体_GB2312"/>
                <a:cs typeface="楷体_GB2312"/>
              </a:rPr>
              <a:t>由复合函数的极限运算法则</a:t>
            </a:r>
            <a:endParaRPr lang="en-US" altLang="zh-CN" sz="2000" b="1">
              <a:ea typeface="楷体_GB2312"/>
              <a:cs typeface="楷体_GB2312"/>
            </a:endParaRPr>
          </a:p>
          <a:p>
            <a:pPr algn="ctr"/>
            <a:r>
              <a:rPr lang="zh-CN" altLang="en-US" sz="2000" b="1">
                <a:ea typeface="楷体_GB2312"/>
                <a:cs typeface="楷体_GB2312"/>
              </a:rPr>
              <a:t>作变量代换，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令</a:t>
            </a:r>
            <a:r>
              <a:rPr lang="zh-CN" altLang="en-US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=</a:t>
            </a:r>
            <a:r>
              <a:rPr lang="en-US" altLang="zh-CN" sz="2000" b="1">
                <a:solidFill>
                  <a:srgbClr val="FF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g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4" name="圆角矩形 13"/>
          <p:cNvSpPr>
            <a:spLocks noChangeArrowheads="1"/>
          </p:cNvSpPr>
          <p:nvPr/>
        </p:nvSpPr>
        <p:spPr bwMode="auto">
          <a:xfrm>
            <a:off x="5867400" y="2435225"/>
            <a:ext cx="3203575" cy="1008063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极限符号与连续函数的符号可以交换！</a:t>
            </a: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925513" y="1987550"/>
          <a:ext cx="1774825" cy="584200"/>
        </p:xfrm>
        <a:graphic>
          <a:graphicData uri="http://schemas.openxmlformats.org/presentationml/2006/ole">
            <p:oleObj spid="_x0000_s7172" name="Equation" r:id="rId5" imgW="88884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8221" grpId="0" animBg="1"/>
      <p:bldP spid="8222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5312</TotalTime>
  <Words>950</Words>
  <Application>Microsoft Office PowerPoint</Application>
  <PresentationFormat>全屏显示(4:3)</PresentationFormat>
  <Paragraphs>187</Paragraphs>
  <Slides>21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Times New Roman</vt:lpstr>
      <vt:lpstr>楷体_GB2312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2_聚合</vt:lpstr>
      <vt:lpstr>Equation</vt:lpstr>
      <vt:lpstr>MathType 6.0 Equation</vt:lpstr>
      <vt:lpstr>第一章    函数与极限</vt:lpstr>
      <vt:lpstr>一、连续函数的四则运算的连续性</vt:lpstr>
      <vt:lpstr>一、连续函数的四则运算的连续性</vt:lpstr>
      <vt:lpstr>二、反函数与复合函数的连续性</vt:lpstr>
      <vt:lpstr>回顾：复合函数的极限运算法则（P.44）</vt:lpstr>
      <vt:lpstr>回顾：复合函数的极限运算法则（P.44）</vt:lpstr>
      <vt:lpstr>二、反函数与复合函数的连续性</vt:lpstr>
      <vt:lpstr>二、反函数与复合函数的连续性</vt:lpstr>
      <vt:lpstr>二、反函数与复合函数的连续性</vt:lpstr>
      <vt:lpstr>例子</vt:lpstr>
      <vt:lpstr>二、反函数与复合函数的连续性</vt:lpstr>
      <vt:lpstr>例子</vt:lpstr>
      <vt:lpstr>幻灯片 13</vt:lpstr>
      <vt:lpstr>幻灯片 14</vt:lpstr>
      <vt:lpstr>三、初等函数的连续性</vt:lpstr>
      <vt:lpstr>例子</vt:lpstr>
      <vt:lpstr>幂指函数——型如 u(x)v(x) 的函数</vt:lpstr>
      <vt:lpstr>例子</vt:lpstr>
      <vt:lpstr>例子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355</cp:revision>
  <dcterms:created xsi:type="dcterms:W3CDTF">2010-09-04T05:21:04Z</dcterms:created>
  <dcterms:modified xsi:type="dcterms:W3CDTF">2022-10-19T16:07:49Z</dcterms:modified>
</cp:coreProperties>
</file>