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4129" r:id="rId2"/>
  </p:sldMasterIdLst>
  <p:notesMasterIdLst>
    <p:notesMasterId r:id="rId33"/>
  </p:notesMasterIdLst>
  <p:handoutMasterIdLst>
    <p:handoutMasterId r:id="rId34"/>
  </p:handoutMasterIdLst>
  <p:sldIdLst>
    <p:sldId id="422" r:id="rId3"/>
    <p:sldId id="406" r:id="rId4"/>
    <p:sldId id="405" r:id="rId5"/>
    <p:sldId id="421" r:id="rId6"/>
    <p:sldId id="424" r:id="rId7"/>
    <p:sldId id="425" r:id="rId8"/>
    <p:sldId id="426" r:id="rId9"/>
    <p:sldId id="408" r:id="rId10"/>
    <p:sldId id="427" r:id="rId11"/>
    <p:sldId id="428" r:id="rId12"/>
    <p:sldId id="409" r:id="rId13"/>
    <p:sldId id="410" r:id="rId14"/>
    <p:sldId id="411" r:id="rId15"/>
    <p:sldId id="414" r:id="rId16"/>
    <p:sldId id="396" r:id="rId17"/>
    <p:sldId id="430" r:id="rId18"/>
    <p:sldId id="439" r:id="rId19"/>
    <p:sldId id="431" r:id="rId20"/>
    <p:sldId id="433" r:id="rId21"/>
    <p:sldId id="437" r:id="rId22"/>
    <p:sldId id="412" r:id="rId23"/>
    <p:sldId id="413" r:id="rId24"/>
    <p:sldId id="397" r:id="rId25"/>
    <p:sldId id="399" r:id="rId26"/>
    <p:sldId id="418" r:id="rId27"/>
    <p:sldId id="400" r:id="rId28"/>
    <p:sldId id="419" r:id="rId29"/>
    <p:sldId id="420" r:id="rId30"/>
    <p:sldId id="393" r:id="rId31"/>
    <p:sldId id="423" r:id="rId3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gb2312"/>
  <p:clrMru>
    <a:srgbClr val="0000FF"/>
    <a:srgbClr val="FF0000"/>
    <a:srgbClr val="33CC33"/>
    <a:srgbClr val="00CC66"/>
    <a:srgbClr val="FFFF66"/>
    <a:srgbClr val="FFCC66"/>
    <a:srgbClr val="669900"/>
    <a:srgbClr val="FF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708" autoAdjust="0"/>
  </p:normalViewPr>
  <p:slideViewPr>
    <p:cSldViewPr>
      <p:cViewPr varScale="1">
        <p:scale>
          <a:sx n="64" d="100"/>
          <a:sy n="64" d="100"/>
        </p:scale>
        <p:origin x="-780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68"/>
    </p:cViewPr>
  </p:sorterViewPr>
  <p:notesViewPr>
    <p:cSldViewPr>
      <p:cViewPr varScale="1">
        <p:scale>
          <a:sx n="54" d="100"/>
          <a:sy n="54" d="100"/>
        </p:scale>
        <p:origin x="-190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AE4496-6BB4-49D9-A128-27DF85560DB6}" type="doc">
      <dgm:prSet loTypeId="urn:microsoft.com/office/officeart/2005/8/layout/equation1" loCatId="relationship" qsTypeId="urn:microsoft.com/office/officeart/2005/8/quickstyle/simple5" qsCatId="simple" csTypeId="urn:microsoft.com/office/officeart/2005/8/colors/colorful3" csCatId="colorful" phldr="1"/>
      <dgm:spPr/>
    </dgm:pt>
    <dgm:pt modelId="{85C5E2D3-A239-4927-BAA4-4950E6223538}">
      <dgm:prSet phldrT="[文本]" custT="1"/>
      <dgm:spPr/>
      <dgm:t>
        <a:bodyPr/>
        <a:lstStyle/>
        <a:p>
          <a:r>
            <a:rPr lang="zh-CN" altLang="en-US" sz="2400" b="1" dirty="0" smtClean="0">
              <a:ea typeface="楷体_GB2312"/>
            </a:rPr>
            <a:t>微分学</a:t>
          </a:r>
          <a:endParaRPr lang="zh-CN" altLang="en-US" sz="2400" b="1" dirty="0">
            <a:ea typeface="楷体_GB2312"/>
          </a:endParaRPr>
        </a:p>
      </dgm:t>
    </dgm:pt>
    <dgm:pt modelId="{7F160A4D-8F73-4605-887E-6CA9C126BB55}" type="parTrans" cxnId="{33817034-83FD-434E-A723-5DB0FDD31964}">
      <dgm:prSet/>
      <dgm:spPr/>
      <dgm:t>
        <a:bodyPr/>
        <a:lstStyle/>
        <a:p>
          <a:endParaRPr lang="zh-CN" altLang="en-US" sz="2400" b="1">
            <a:ea typeface="楷体_GB2312"/>
          </a:endParaRPr>
        </a:p>
      </dgm:t>
    </dgm:pt>
    <dgm:pt modelId="{6CE5D884-7F22-4F0D-B3EB-87FF73920653}" type="sibTrans" cxnId="{33817034-83FD-434E-A723-5DB0FDD31964}">
      <dgm:prSet custT="1"/>
      <dgm:spPr/>
      <dgm:t>
        <a:bodyPr/>
        <a:lstStyle/>
        <a:p>
          <a:endParaRPr lang="zh-CN" altLang="en-US" sz="2400" b="1">
            <a:ea typeface="楷体_GB2312"/>
          </a:endParaRPr>
        </a:p>
      </dgm:t>
    </dgm:pt>
    <dgm:pt modelId="{308CC614-3C9D-4C29-A48C-DA803DA59ADB}">
      <dgm:prSet phldrT="[文本]" custT="1"/>
      <dgm:spPr/>
      <dgm:t>
        <a:bodyPr/>
        <a:lstStyle/>
        <a:p>
          <a:r>
            <a:rPr lang="zh-CN" altLang="en-US" sz="2400" b="1" dirty="0" smtClean="0">
              <a:ea typeface="楷体_GB2312"/>
            </a:rPr>
            <a:t>积分学</a:t>
          </a:r>
          <a:endParaRPr lang="zh-CN" altLang="en-US" sz="2400" b="1" dirty="0">
            <a:ea typeface="楷体_GB2312"/>
          </a:endParaRPr>
        </a:p>
      </dgm:t>
    </dgm:pt>
    <dgm:pt modelId="{CBCB3841-A32C-443A-83A8-689B821F666F}" type="parTrans" cxnId="{24FCFF56-1E24-416F-AEF7-4135666CFAEA}">
      <dgm:prSet/>
      <dgm:spPr/>
      <dgm:t>
        <a:bodyPr/>
        <a:lstStyle/>
        <a:p>
          <a:endParaRPr lang="zh-CN" altLang="en-US" sz="2400" b="1">
            <a:ea typeface="楷体_GB2312"/>
          </a:endParaRPr>
        </a:p>
      </dgm:t>
    </dgm:pt>
    <dgm:pt modelId="{C2B496EA-8D0D-48F0-8E73-1CA23404EE0B}" type="sibTrans" cxnId="{24FCFF56-1E24-416F-AEF7-4135666CFAEA}">
      <dgm:prSet custT="1"/>
      <dgm:spPr/>
      <dgm:t>
        <a:bodyPr/>
        <a:lstStyle/>
        <a:p>
          <a:endParaRPr lang="zh-CN" altLang="en-US" sz="2400" b="1">
            <a:ea typeface="楷体_GB2312"/>
          </a:endParaRPr>
        </a:p>
      </dgm:t>
    </dgm:pt>
    <dgm:pt modelId="{22239AB9-3EB8-43EA-9B95-D8D5B7A676F0}">
      <dgm:prSet phldrT="[文本]" custT="1"/>
      <dgm:spPr/>
      <dgm:t>
        <a:bodyPr/>
        <a:lstStyle/>
        <a:p>
          <a:r>
            <a:rPr lang="zh-CN" altLang="en-US" sz="2400" b="1" dirty="0" smtClean="0">
              <a:ea typeface="楷体_GB2312"/>
            </a:rPr>
            <a:t>微积分学</a:t>
          </a:r>
          <a:endParaRPr lang="zh-CN" altLang="en-US" sz="2400" b="1" dirty="0">
            <a:ea typeface="楷体_GB2312"/>
          </a:endParaRPr>
        </a:p>
      </dgm:t>
    </dgm:pt>
    <dgm:pt modelId="{8345FFF8-46C9-4618-973E-D5E3F65F5294}" type="parTrans" cxnId="{AD31E95A-9846-4D96-8586-547710B7930F}">
      <dgm:prSet/>
      <dgm:spPr/>
      <dgm:t>
        <a:bodyPr/>
        <a:lstStyle/>
        <a:p>
          <a:endParaRPr lang="zh-CN" altLang="en-US" sz="2400" b="1">
            <a:ea typeface="楷体_GB2312"/>
          </a:endParaRPr>
        </a:p>
      </dgm:t>
    </dgm:pt>
    <dgm:pt modelId="{F796E491-6DB7-41F1-B81C-B567A37AEAFF}" type="sibTrans" cxnId="{AD31E95A-9846-4D96-8586-547710B7930F}">
      <dgm:prSet/>
      <dgm:spPr/>
      <dgm:t>
        <a:bodyPr/>
        <a:lstStyle/>
        <a:p>
          <a:endParaRPr lang="zh-CN" altLang="en-US" sz="2400" b="1">
            <a:ea typeface="楷体_GB2312"/>
          </a:endParaRPr>
        </a:p>
      </dgm:t>
    </dgm:pt>
    <dgm:pt modelId="{CFD6AB33-C65F-46F1-AF83-AE7F49E83851}" type="pres">
      <dgm:prSet presAssocID="{35AE4496-6BB4-49D9-A128-27DF85560DB6}" presName="linearFlow" presStyleCnt="0">
        <dgm:presLayoutVars>
          <dgm:dir/>
          <dgm:resizeHandles val="exact"/>
        </dgm:presLayoutVars>
      </dgm:prSet>
      <dgm:spPr/>
    </dgm:pt>
    <dgm:pt modelId="{A9EA4FD5-E64F-4B50-AF70-5FDB692EA522}" type="pres">
      <dgm:prSet presAssocID="{85C5E2D3-A239-4927-BAA4-4950E622353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324637-2457-4511-B5A4-B273B3254DB6}" type="pres">
      <dgm:prSet presAssocID="{6CE5D884-7F22-4F0D-B3EB-87FF73920653}" presName="spacerL" presStyleCnt="0"/>
      <dgm:spPr/>
    </dgm:pt>
    <dgm:pt modelId="{92AC0E88-D49E-4A59-8372-5181AFF5E241}" type="pres">
      <dgm:prSet presAssocID="{6CE5D884-7F22-4F0D-B3EB-87FF73920653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14CAFC73-F12C-4FC8-AE64-0249501D8D71}" type="pres">
      <dgm:prSet presAssocID="{6CE5D884-7F22-4F0D-B3EB-87FF73920653}" presName="spacerR" presStyleCnt="0"/>
      <dgm:spPr/>
    </dgm:pt>
    <dgm:pt modelId="{F86D81B1-7250-4F96-8523-7CC0D0C7714F}" type="pres">
      <dgm:prSet presAssocID="{308CC614-3C9D-4C29-A48C-DA803DA59ADB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3C9B6C-EAA4-40CB-93EC-750C590BB55E}" type="pres">
      <dgm:prSet presAssocID="{C2B496EA-8D0D-48F0-8E73-1CA23404EE0B}" presName="spacerL" presStyleCnt="0"/>
      <dgm:spPr/>
    </dgm:pt>
    <dgm:pt modelId="{12ABEEC9-15B0-4399-AE0F-40E983928DAC}" type="pres">
      <dgm:prSet presAssocID="{C2B496EA-8D0D-48F0-8E73-1CA23404EE0B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3345C1ED-C74D-47CF-8C78-BF64AC48D160}" type="pres">
      <dgm:prSet presAssocID="{C2B496EA-8D0D-48F0-8E73-1CA23404EE0B}" presName="spacerR" presStyleCnt="0"/>
      <dgm:spPr/>
    </dgm:pt>
    <dgm:pt modelId="{C769E895-52F5-40FD-B286-2AD37F57EA38}" type="pres">
      <dgm:prSet presAssocID="{22239AB9-3EB8-43EA-9B95-D8D5B7A676F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53110B5-14E2-4636-B5C8-567EBD5AF9AE}" type="presOf" srcId="{6CE5D884-7F22-4F0D-B3EB-87FF73920653}" destId="{92AC0E88-D49E-4A59-8372-5181AFF5E241}" srcOrd="0" destOrd="0" presId="urn:microsoft.com/office/officeart/2005/8/layout/equation1"/>
    <dgm:cxn modelId="{33817034-83FD-434E-A723-5DB0FDD31964}" srcId="{35AE4496-6BB4-49D9-A128-27DF85560DB6}" destId="{85C5E2D3-A239-4927-BAA4-4950E6223538}" srcOrd="0" destOrd="0" parTransId="{7F160A4D-8F73-4605-887E-6CA9C126BB55}" sibTransId="{6CE5D884-7F22-4F0D-B3EB-87FF73920653}"/>
    <dgm:cxn modelId="{10222453-7743-470D-A8D1-3968A5ABD04E}" type="presOf" srcId="{22239AB9-3EB8-43EA-9B95-D8D5B7A676F0}" destId="{C769E895-52F5-40FD-B286-2AD37F57EA38}" srcOrd="0" destOrd="0" presId="urn:microsoft.com/office/officeart/2005/8/layout/equation1"/>
    <dgm:cxn modelId="{C12280CD-7D49-494C-BF52-1B574A35C72C}" type="presOf" srcId="{C2B496EA-8D0D-48F0-8E73-1CA23404EE0B}" destId="{12ABEEC9-15B0-4399-AE0F-40E983928DAC}" srcOrd="0" destOrd="0" presId="urn:microsoft.com/office/officeart/2005/8/layout/equation1"/>
    <dgm:cxn modelId="{AD31E95A-9846-4D96-8586-547710B7930F}" srcId="{35AE4496-6BB4-49D9-A128-27DF85560DB6}" destId="{22239AB9-3EB8-43EA-9B95-D8D5B7A676F0}" srcOrd="2" destOrd="0" parTransId="{8345FFF8-46C9-4618-973E-D5E3F65F5294}" sibTransId="{F796E491-6DB7-41F1-B81C-B567A37AEAFF}"/>
    <dgm:cxn modelId="{EC064716-539C-4319-91A2-3DB34134B50A}" type="presOf" srcId="{85C5E2D3-A239-4927-BAA4-4950E6223538}" destId="{A9EA4FD5-E64F-4B50-AF70-5FDB692EA522}" srcOrd="0" destOrd="0" presId="urn:microsoft.com/office/officeart/2005/8/layout/equation1"/>
    <dgm:cxn modelId="{38977300-20CD-4435-91D5-AB009781E025}" type="presOf" srcId="{35AE4496-6BB4-49D9-A128-27DF85560DB6}" destId="{CFD6AB33-C65F-46F1-AF83-AE7F49E83851}" srcOrd="0" destOrd="0" presId="urn:microsoft.com/office/officeart/2005/8/layout/equation1"/>
    <dgm:cxn modelId="{24FCFF56-1E24-416F-AEF7-4135666CFAEA}" srcId="{35AE4496-6BB4-49D9-A128-27DF85560DB6}" destId="{308CC614-3C9D-4C29-A48C-DA803DA59ADB}" srcOrd="1" destOrd="0" parTransId="{CBCB3841-A32C-443A-83A8-689B821F666F}" sibTransId="{C2B496EA-8D0D-48F0-8E73-1CA23404EE0B}"/>
    <dgm:cxn modelId="{A3F81020-5926-468F-982D-79B8716DA4ED}" type="presOf" srcId="{308CC614-3C9D-4C29-A48C-DA803DA59ADB}" destId="{F86D81B1-7250-4F96-8523-7CC0D0C7714F}" srcOrd="0" destOrd="0" presId="urn:microsoft.com/office/officeart/2005/8/layout/equation1"/>
    <dgm:cxn modelId="{6F0756FD-42CA-470C-808B-03DEDD1FE784}" type="presParOf" srcId="{CFD6AB33-C65F-46F1-AF83-AE7F49E83851}" destId="{A9EA4FD5-E64F-4B50-AF70-5FDB692EA522}" srcOrd="0" destOrd="0" presId="urn:microsoft.com/office/officeart/2005/8/layout/equation1"/>
    <dgm:cxn modelId="{1EC8E467-A47D-4595-918E-21ED0B6A15F9}" type="presParOf" srcId="{CFD6AB33-C65F-46F1-AF83-AE7F49E83851}" destId="{CF324637-2457-4511-B5A4-B273B3254DB6}" srcOrd="1" destOrd="0" presId="urn:microsoft.com/office/officeart/2005/8/layout/equation1"/>
    <dgm:cxn modelId="{475BD47C-523E-44AB-8513-828457709EF9}" type="presParOf" srcId="{CFD6AB33-C65F-46F1-AF83-AE7F49E83851}" destId="{92AC0E88-D49E-4A59-8372-5181AFF5E241}" srcOrd="2" destOrd="0" presId="urn:microsoft.com/office/officeart/2005/8/layout/equation1"/>
    <dgm:cxn modelId="{5ECEA5A8-9149-442B-A3C6-79032C214853}" type="presParOf" srcId="{CFD6AB33-C65F-46F1-AF83-AE7F49E83851}" destId="{14CAFC73-F12C-4FC8-AE64-0249501D8D71}" srcOrd="3" destOrd="0" presId="urn:microsoft.com/office/officeart/2005/8/layout/equation1"/>
    <dgm:cxn modelId="{CD42C8EE-507C-49F3-B64D-ED246DACAD7C}" type="presParOf" srcId="{CFD6AB33-C65F-46F1-AF83-AE7F49E83851}" destId="{F86D81B1-7250-4F96-8523-7CC0D0C7714F}" srcOrd="4" destOrd="0" presId="urn:microsoft.com/office/officeart/2005/8/layout/equation1"/>
    <dgm:cxn modelId="{FC912737-35C7-425D-95FE-810BB03B77B0}" type="presParOf" srcId="{CFD6AB33-C65F-46F1-AF83-AE7F49E83851}" destId="{883C9B6C-EAA4-40CB-93EC-750C590BB55E}" srcOrd="5" destOrd="0" presId="urn:microsoft.com/office/officeart/2005/8/layout/equation1"/>
    <dgm:cxn modelId="{1E5B3626-2164-4B6B-A8CF-BDBDC8A6E71A}" type="presParOf" srcId="{CFD6AB33-C65F-46F1-AF83-AE7F49E83851}" destId="{12ABEEC9-15B0-4399-AE0F-40E983928DAC}" srcOrd="6" destOrd="0" presId="urn:microsoft.com/office/officeart/2005/8/layout/equation1"/>
    <dgm:cxn modelId="{93D84CAE-B210-41BB-B7FC-42B22A62EB00}" type="presParOf" srcId="{CFD6AB33-C65F-46F1-AF83-AE7F49E83851}" destId="{3345C1ED-C74D-47CF-8C78-BF64AC48D160}" srcOrd="7" destOrd="0" presId="urn:microsoft.com/office/officeart/2005/8/layout/equation1"/>
    <dgm:cxn modelId="{74A6A5CC-0AD3-4317-AD98-4D253F6B36E4}" type="presParOf" srcId="{CFD6AB33-C65F-46F1-AF83-AE7F49E83851}" destId="{C769E895-52F5-40FD-B286-2AD37F57EA38}" srcOrd="8" destOrd="0" presId="urn:microsoft.com/office/officeart/2005/8/layout/equation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4" Type="http://schemas.openxmlformats.org/officeDocument/2006/relationships/image" Target="../media/image55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4" Type="http://schemas.openxmlformats.org/officeDocument/2006/relationships/image" Target="../media/image6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4" Type="http://schemas.openxmlformats.org/officeDocument/2006/relationships/image" Target="../media/image66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image" Target="../media/image69.wmf"/><Relationship Id="rId7" Type="http://schemas.openxmlformats.org/officeDocument/2006/relationships/image" Target="../media/image73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image" Target="../media/image76.wmf"/><Relationship Id="rId7" Type="http://schemas.openxmlformats.org/officeDocument/2006/relationships/image" Target="../media/image80.wmf"/><Relationship Id="rId2" Type="http://schemas.openxmlformats.org/officeDocument/2006/relationships/image" Target="../media/image75.wmf"/><Relationship Id="rId1" Type="http://schemas.openxmlformats.org/officeDocument/2006/relationships/image" Target="../media/image67.wmf"/><Relationship Id="rId6" Type="http://schemas.openxmlformats.org/officeDocument/2006/relationships/image" Target="../media/image79.wmf"/><Relationship Id="rId11" Type="http://schemas.openxmlformats.org/officeDocument/2006/relationships/image" Target="../media/image74.wmf"/><Relationship Id="rId5" Type="http://schemas.openxmlformats.org/officeDocument/2006/relationships/image" Target="../media/image78.wmf"/><Relationship Id="rId10" Type="http://schemas.openxmlformats.org/officeDocument/2006/relationships/image" Target="../media/image73.wmf"/><Relationship Id="rId4" Type="http://schemas.openxmlformats.org/officeDocument/2006/relationships/image" Target="../media/image77.wmf"/><Relationship Id="rId9" Type="http://schemas.openxmlformats.org/officeDocument/2006/relationships/image" Target="../media/image7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20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12" Type="http://schemas.openxmlformats.org/officeDocument/2006/relationships/image" Target="../media/image19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11" Type="http://schemas.openxmlformats.org/officeDocument/2006/relationships/image" Target="../media/image18.wmf"/><Relationship Id="rId5" Type="http://schemas.openxmlformats.org/officeDocument/2006/relationships/image" Target="../media/image12.wmf"/><Relationship Id="rId15" Type="http://schemas.openxmlformats.org/officeDocument/2006/relationships/image" Target="../media/image22.wmf"/><Relationship Id="rId10" Type="http://schemas.openxmlformats.org/officeDocument/2006/relationships/image" Target="../media/image17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Relationship Id="rId14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2.wmf"/><Relationship Id="rId1" Type="http://schemas.openxmlformats.org/officeDocument/2006/relationships/image" Target="../media/image2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08EA9C2-2579-4AF7-B000-C8CB72C6AB20}" type="datetimeFigureOut">
              <a:rPr lang="zh-CN" altLang="en-US"/>
              <a:pPr>
                <a:defRPr/>
              </a:pPr>
              <a:t>2022/10/24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D2E1947-5E3A-442C-A8D8-5A66994D51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E2D8666-C64F-431B-A681-9796C5057150}" type="datetimeFigureOut">
              <a:rPr lang="zh-CN" altLang="en-US"/>
              <a:pPr>
                <a:defRPr/>
              </a:pPr>
              <a:t>2022/10/24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8C97740-B292-4FE2-8E1C-A2FE889C60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35844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CC37177-9BE9-47A9-8271-F107EB23D45A}" type="slidenum">
              <a:rPr lang="zh-CN" altLang="en-US" sz="1200"/>
              <a:pPr algn="r"/>
              <a:t>1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8499196-C699-4D68-9B01-A1AAEF050FA2}" type="slidenum">
              <a:rPr lang="zh-CN" altLang="en-US" smtClean="0"/>
              <a:pPr/>
              <a:t>17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</a:endParaRPr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</a:endParaRPr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FFFFFF"/>
                </a:solidFill>
                <a:ea typeface="楷体_GB2312" pitchFamily="49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>
            <a:normAutofit/>
          </a:bodyPr>
          <a:lstStyle>
            <a:lvl1pPr marL="0" marR="64008" indent="0" algn="r">
              <a:buNone/>
              <a:defRPr sz="3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13D3110-A79E-44D1-BF19-7118BD4E6B16}" type="datetimeFigureOut">
              <a:rPr lang="zh-CN" altLang="en-US"/>
              <a:pPr>
                <a:defRPr/>
              </a:pPr>
              <a:t>2022/10/24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FF15939B-8979-4423-BCA8-F22B6AFC51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ACE49-7ADB-4844-BCC6-E6D8CBEB1FFD}" type="datetimeFigureOut">
              <a:rPr lang="zh-CN" altLang="en-US"/>
              <a:pPr>
                <a:defRPr/>
              </a:pPr>
              <a:t>2022/10/24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CCCAB-E0EA-41C4-AAC1-16A4F62712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797CE-76E0-4357-8537-BECE495424B7}" type="datetimeFigureOut">
              <a:rPr lang="zh-CN" altLang="en-US"/>
              <a:pPr>
                <a:defRPr/>
              </a:pPr>
              <a:t>2022/10/24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97EA50-4A21-4F8E-B2BB-B4D454B9F3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459A4-0927-4E96-8953-A2F18AC4A2A4}" type="datetimeFigureOut">
              <a:rPr lang="zh-CN" altLang="en-US"/>
              <a:pPr>
                <a:defRPr/>
              </a:pPr>
              <a:t>2022/10/24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A1829C-A0BC-4567-A579-462C5CFE6C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B9181-A604-43FC-9170-2033EE87C0D0}" type="datetimeFigureOut">
              <a:rPr lang="zh-CN" altLang="en-US"/>
              <a:pPr>
                <a:defRPr/>
              </a:pPr>
              <a:t>2022/10/24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656CD-683A-4642-B29D-974C2EC568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F868F9-4F7F-41D4-875B-4C68DB15DBEB}" type="datetimeFigureOut">
              <a:rPr lang="zh-CN" altLang="en-US"/>
              <a:pPr>
                <a:defRPr/>
              </a:pPr>
              <a:t>2022/10/24</a:t>
            </a:fld>
            <a:endParaRPr lang="zh-CN" altLang="en-US"/>
          </a:p>
        </p:txBody>
      </p:sp>
      <p:sp>
        <p:nvSpPr>
          <p:cNvPr id="8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0D3A21-EC2E-472B-A347-C1BE696394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A4282A-2F08-4612-ADF1-1BE3075FD38C}" type="datetimeFigureOut">
              <a:rPr lang="zh-CN" altLang="en-US"/>
              <a:pPr>
                <a:defRPr/>
              </a:pPr>
              <a:t>2022/10/24</a:t>
            </a:fld>
            <a:endParaRPr lang="zh-CN" altLang="en-US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6B762-6117-49CF-A2F5-E5EC55ECE8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0D5E19-9CE5-4DA6-AF60-D23E976F71F2}" type="datetimeFigureOut">
              <a:rPr lang="zh-CN" altLang="en-US"/>
              <a:pPr>
                <a:defRPr/>
              </a:pPr>
              <a:t>2022/10/24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E25A36-277C-4EF3-A716-89A7C959063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483DDD-0F9E-4077-BFBC-D5309967A902}" type="datetimeFigureOut">
              <a:rPr lang="zh-CN" altLang="en-US"/>
              <a:pPr>
                <a:defRPr/>
              </a:pPr>
              <a:t>2022/10/24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CA2B0-CD76-4E19-86EF-B3EBCD83E0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902388-2307-4E91-9D46-5A9FD400C71A}" type="datetimeFigureOut">
              <a:rPr lang="zh-CN" altLang="en-US"/>
              <a:pPr>
                <a:defRPr/>
              </a:pPr>
              <a:t>2022/10/24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053C7A-0C20-420D-A2B7-DF083D90D4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DD1A0-FD1E-45F0-9FE9-9A74DBBCB432}" type="datetimeFigureOut">
              <a:rPr lang="zh-CN" altLang="en-US"/>
              <a:pPr>
                <a:defRPr/>
              </a:pPr>
              <a:t>2022/10/24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BAA831-E071-49CA-BAF3-2CBFB900C1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A6E71C-6366-408A-B46D-EE249FA2DD6C}" type="datetimeFigureOut">
              <a:rPr lang="zh-CN" altLang="en-US"/>
              <a:pPr>
                <a:defRPr/>
              </a:pPr>
              <a:t>2022/10/24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7D313-D128-438A-8000-007F65CCFD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7324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7324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75C96A-735F-4055-8922-0C23CD532A6F}" type="datetimeFigureOut">
              <a:rPr lang="zh-CN" altLang="en-US"/>
              <a:pPr>
                <a:defRPr/>
              </a:pPr>
              <a:t>2022/10/24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2F627-1568-41A0-BECA-C1485584F6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8DD206-C3BD-4481-9CE4-72AC00AC5A43}" type="datetimeFigureOut">
              <a:rPr lang="zh-CN" altLang="en-US"/>
              <a:pPr>
                <a:defRPr/>
              </a:pPr>
              <a:t>2022/10/24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F9AB41-39B5-4C21-94D8-EBC178F9B0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3D5B9A-BD61-41F2-BB5E-C47AAD184C26}" type="datetimeFigureOut">
              <a:rPr lang="zh-CN" altLang="en-US"/>
              <a:pPr>
                <a:defRPr/>
              </a:pPr>
              <a:t>2022/10/24</a:t>
            </a:fld>
            <a:endParaRPr lang="zh-CN" altLang="en-US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76A5C2-2AE6-42A1-99F4-1BBF5A82A3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E7EAA6-4B49-4ED8-801E-C8007AD774EC}" type="datetimeFigureOut">
              <a:rPr lang="zh-CN" altLang="en-US"/>
              <a:pPr>
                <a:defRPr/>
              </a:pPr>
              <a:t>2022/10/24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7C7FB-DD93-4B2D-B680-1FAE16F6CE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FCEF1-1FD4-4A35-AA77-28B6F7B4D4B8}" type="datetimeFigureOut">
              <a:rPr lang="zh-CN" altLang="en-US"/>
              <a:pPr>
                <a:defRPr/>
              </a:pPr>
              <a:t>2022/10/24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F74AD-BA27-4515-BF69-A6ACB0735B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7316BE-CB40-4F27-9095-9A9B92FFA61D}" type="datetimeFigureOut">
              <a:rPr lang="zh-CN" altLang="en-US"/>
              <a:pPr>
                <a:defRPr/>
              </a:pPr>
              <a:t>2022/10/24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B54004-36DB-495A-92FB-8BCC55F07B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81138"/>
            <a:ext cx="8229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3AB71-2262-4426-935A-52BA10511452}" type="datetimeFigureOut">
              <a:rPr lang="zh-CN" altLang="en-US"/>
              <a:pPr>
                <a:defRPr/>
              </a:pPr>
              <a:t>2022/10/24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6FCC27-6337-4F30-B134-985DB3A860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CF7731-3481-4EB3-BF15-D95F0434AF36}" type="datetimeFigureOut">
              <a:rPr lang="zh-CN" altLang="en-US"/>
              <a:pPr>
                <a:defRPr/>
              </a:pPr>
              <a:t>2022/10/24</a:t>
            </a:fld>
            <a:endParaRPr lang="zh-CN" altLang="en-US"/>
          </a:p>
        </p:txBody>
      </p:sp>
      <p:sp>
        <p:nvSpPr>
          <p:cNvPr id="7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066B36-4882-4F94-B645-7BCE52EB05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</a:endParaRPr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1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23561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40EA3E48-1058-4A8C-81D3-FC2F900308D2}" type="datetimeFigureOut">
              <a:rPr lang="zh-CN" altLang="en-US"/>
              <a:pPr>
                <a:defRPr/>
              </a:pPr>
              <a:t>2022/10/24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2B8F285D-218D-4CEB-AF38-362752AE50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5" r:id="rId1"/>
    <p:sldLayoutId id="2147484466" r:id="rId2"/>
    <p:sldLayoutId id="2147484467" r:id="rId3"/>
    <p:sldLayoutId id="2147484468" r:id="rId4"/>
    <p:sldLayoutId id="2147484469" r:id="rId5"/>
    <p:sldLayoutId id="2147484470" r:id="rId6"/>
    <p:sldLayoutId id="2147484471" r:id="rId7"/>
    <p:sldLayoutId id="2147484472" r:id="rId8"/>
    <p:sldLayoutId id="2147484473" r:id="rId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9pPr>
      <a:extLst/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24579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5881310D-B3CF-4421-B468-7A57D7086C5B}" type="datetimeFigureOut">
              <a:rPr lang="zh-CN" altLang="en-US"/>
              <a:pPr>
                <a:defRPr/>
              </a:pPr>
              <a:t>2022/10/24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B10CD46C-BAC9-4611-BF68-05384535565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4" r:id="rId1"/>
    <p:sldLayoutId id="2147484475" r:id="rId2"/>
    <p:sldLayoutId id="2147484476" r:id="rId3"/>
    <p:sldLayoutId id="2147484477" r:id="rId4"/>
    <p:sldLayoutId id="2147484478" r:id="rId5"/>
    <p:sldLayoutId id="2147484479" r:id="rId6"/>
    <p:sldLayoutId id="2147484480" r:id="rId7"/>
    <p:sldLayoutId id="2147484481" r:id="rId8"/>
    <p:sldLayoutId id="2147484482" r:id="rId9"/>
    <p:sldLayoutId id="2147484483" r:id="rId10"/>
    <p:sldLayoutId id="2147484484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9pPr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2.bin"/><Relationship Id="rId11" Type="http://schemas.openxmlformats.org/officeDocument/2006/relationships/slide" Target="slide8.xml"/><Relationship Id="rId5" Type="http://schemas.openxmlformats.org/officeDocument/2006/relationships/oleObject" Target="../embeddings/oleObject21.bin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0.bin"/><Relationship Id="rId9" Type="http://schemas.openxmlformats.org/officeDocument/2006/relationships/oleObject" Target="../embeddings/oleObject2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28.bin"/><Relationship Id="rId4" Type="http://schemas.openxmlformats.org/officeDocument/2006/relationships/oleObject" Target="../embeddings/oleObject2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3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8.bin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4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4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44.bin"/><Relationship Id="rId4" Type="http://schemas.openxmlformats.org/officeDocument/2006/relationships/oleObject" Target="../embeddings/oleObject4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46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0.bin"/><Relationship Id="rId5" Type="http://schemas.openxmlformats.org/officeDocument/2006/relationships/oleObject" Target="../embeddings/oleObject49.bin"/><Relationship Id="rId4" Type="http://schemas.openxmlformats.org/officeDocument/2006/relationships/oleObject" Target="../embeddings/oleObject48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54.bin"/><Relationship Id="rId4" Type="http://schemas.openxmlformats.org/officeDocument/2006/relationships/oleObject" Target="../embeddings/oleObject5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7" Type="http://schemas.openxmlformats.org/officeDocument/2006/relationships/image" Target="../media/image56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58.bin"/><Relationship Id="rId5" Type="http://schemas.openxmlformats.org/officeDocument/2006/relationships/oleObject" Target="../embeddings/oleObject57.bin"/><Relationship Id="rId4" Type="http://schemas.openxmlformats.org/officeDocument/2006/relationships/oleObject" Target="../embeddings/oleObject56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58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63.bin"/><Relationship Id="rId5" Type="http://schemas.openxmlformats.org/officeDocument/2006/relationships/oleObject" Target="../embeddings/oleObject62.bin"/><Relationship Id="rId4" Type="http://schemas.openxmlformats.org/officeDocument/2006/relationships/oleObject" Target="../embeddings/oleObject61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65.bin"/><Relationship Id="rId5" Type="http://schemas.openxmlformats.org/officeDocument/2006/relationships/oleObject" Target="../embeddings/oleObject64.bin"/><Relationship Id="rId4" Type="http://schemas.openxmlformats.org/officeDocument/2006/relationships/slide" Target="slide2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71.bin"/><Relationship Id="rId5" Type="http://schemas.openxmlformats.org/officeDocument/2006/relationships/oleObject" Target="../embeddings/oleObject70.bin"/><Relationship Id="rId10" Type="http://schemas.openxmlformats.org/officeDocument/2006/relationships/oleObject" Target="../embeddings/oleObject75.bin"/><Relationship Id="rId4" Type="http://schemas.openxmlformats.org/officeDocument/2006/relationships/oleObject" Target="../embeddings/oleObject69.bin"/><Relationship Id="rId9" Type="http://schemas.openxmlformats.org/officeDocument/2006/relationships/oleObject" Target="../embeddings/oleObject74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13" Type="http://schemas.openxmlformats.org/officeDocument/2006/relationships/oleObject" Target="../embeddings/oleObject84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79.bin"/><Relationship Id="rId12" Type="http://schemas.openxmlformats.org/officeDocument/2006/relationships/oleObject" Target="../embeddings/oleObject83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78.bin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7.bin"/><Relationship Id="rId15" Type="http://schemas.openxmlformats.org/officeDocument/2006/relationships/oleObject" Target="../embeddings/oleObject86.bin"/><Relationship Id="rId10" Type="http://schemas.openxmlformats.org/officeDocument/2006/relationships/oleObject" Target="../embeddings/oleObject81.bin"/><Relationship Id="rId4" Type="http://schemas.openxmlformats.org/officeDocument/2006/relationships/oleObject" Target="../embeddings/oleObject76.bin"/><Relationship Id="rId9" Type="http://schemas.openxmlformats.org/officeDocument/2006/relationships/oleObject" Target="../embeddings/oleObject80.bin"/><Relationship Id="rId14" Type="http://schemas.openxmlformats.org/officeDocument/2006/relationships/oleObject" Target="../embeddings/oleObject85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slide" Target="slide6.x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slide" Target="slide5.xml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oleObject" Target="../embeddings/oleObject14.bin"/><Relationship Id="rId18" Type="http://schemas.openxmlformats.org/officeDocument/2006/relationships/oleObject" Target="../embeddings/oleObject19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8.bin"/><Relationship Id="rId12" Type="http://schemas.openxmlformats.org/officeDocument/2006/relationships/oleObject" Target="../embeddings/oleObject13.bin"/><Relationship Id="rId17" Type="http://schemas.openxmlformats.org/officeDocument/2006/relationships/oleObject" Target="../embeddings/oleObject18.bin"/><Relationship Id="rId2" Type="http://schemas.openxmlformats.org/officeDocument/2006/relationships/slideLayout" Target="../slideLayouts/slideLayout16.xml"/><Relationship Id="rId16" Type="http://schemas.openxmlformats.org/officeDocument/2006/relationships/oleObject" Target="../embeddings/oleObject17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6.bin"/><Relationship Id="rId10" Type="http://schemas.openxmlformats.org/officeDocument/2006/relationships/oleObject" Target="../embeddings/oleObject11.bin"/><Relationship Id="rId19" Type="http://schemas.openxmlformats.org/officeDocument/2006/relationships/slide" Target="slide9.xml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10.bin"/><Relationship Id="rId14" Type="http://schemas.openxmlformats.org/officeDocument/2006/relationships/oleObject" Target="../embeddings/oleObject15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685800" y="1752601"/>
            <a:ext cx="7772400" cy="1829761"/>
          </a:xfrm>
        </p:spPr>
        <p:txBody>
          <a:bodyPr anchor="b"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zh-CN" altLang="en-US" sz="4800" dirty="0" smtClean="0">
                <a:ea typeface="楷体_GB2312"/>
              </a:rPr>
              <a:t>第二章    导数与微分</a:t>
            </a:r>
            <a:endParaRPr lang="zh-CN" altLang="en-US" sz="4800" dirty="0">
              <a:ea typeface="楷体_GB2312"/>
            </a:endParaRPr>
          </a:p>
        </p:txBody>
      </p:sp>
      <p:sp>
        <p:nvSpPr>
          <p:cNvPr id="26627" name="副标题 2"/>
          <p:cNvSpPr>
            <a:spLocks noGrp="1"/>
          </p:cNvSpPr>
          <p:nvPr>
            <p:ph type="subTitle" idx="4294967295"/>
          </p:nvPr>
        </p:nvSpPr>
        <p:spPr>
          <a:xfrm>
            <a:off x="685800" y="3611563"/>
            <a:ext cx="7772400" cy="1200150"/>
          </a:xfrm>
        </p:spPr>
        <p:txBody>
          <a:bodyPr lIns="45720" rIns="45720"/>
          <a:lstStyle/>
          <a:p>
            <a:pPr marL="0" indent="0" algn="r" eaLnBrk="1" hangingPunct="1">
              <a:lnSpc>
                <a:spcPct val="100000"/>
              </a:lnSpc>
              <a:spcBef>
                <a:spcPts val="400"/>
              </a:spcBef>
              <a:buFont typeface="Wingdings 3" pitchFamily="18" charset="2"/>
              <a:buNone/>
            </a:pPr>
            <a:r>
              <a:rPr lang="zh-CN" altLang="en-US" sz="3600" smtClean="0">
                <a:solidFill>
                  <a:schemeClr val="tx2"/>
                </a:solidFill>
              </a:rPr>
              <a:t>第一节    导数概念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473575"/>
          </a:xfrm>
        </p:spPr>
        <p:txBody>
          <a:bodyPr>
            <a:spAutoFit/>
          </a:bodyPr>
          <a:lstStyle/>
          <a:p>
            <a:endParaRPr lang="en-US" altLang="zh-CN" smtClean="0">
              <a:solidFill>
                <a:srgbClr val="FF0000"/>
              </a:solidFill>
            </a:endParaRPr>
          </a:p>
          <a:p>
            <a:endParaRPr lang="en-US" altLang="zh-CN" smtClean="0">
              <a:solidFill>
                <a:srgbClr val="FF0000"/>
              </a:solidFill>
            </a:endParaRPr>
          </a:p>
          <a:p>
            <a:endParaRPr lang="en-US" altLang="zh-CN" smtClean="0">
              <a:solidFill>
                <a:srgbClr val="FF0000"/>
              </a:solidFill>
            </a:endParaRPr>
          </a:p>
          <a:p>
            <a:r>
              <a:rPr lang="zh-CN" altLang="en-US" smtClean="0">
                <a:solidFill>
                  <a:srgbClr val="FF0000"/>
                </a:solidFill>
              </a:rPr>
              <a:t>曲线上一点的切线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设有曲线 </a:t>
            </a:r>
            <a:r>
              <a:rPr lang="en-US" altLang="zh-CN" i="1" smtClean="0"/>
              <a:t>C</a:t>
            </a:r>
            <a:r>
              <a:rPr lang="en-US" altLang="zh-CN" smtClean="0"/>
              <a:t> </a:t>
            </a:r>
            <a:r>
              <a:rPr lang="zh-CN" altLang="en-US" smtClean="0"/>
              <a:t>及 </a:t>
            </a:r>
            <a:r>
              <a:rPr lang="en-US" altLang="zh-CN" i="1" smtClean="0"/>
              <a:t>C</a:t>
            </a:r>
            <a:r>
              <a:rPr lang="en-US" altLang="zh-CN" smtClean="0"/>
              <a:t> </a:t>
            </a:r>
            <a:r>
              <a:rPr lang="zh-CN" altLang="en-US" smtClean="0"/>
              <a:t>上两点 </a:t>
            </a:r>
            <a:r>
              <a:rPr lang="en-US" altLang="zh-CN" i="1" smtClean="0"/>
              <a:t>M</a:t>
            </a:r>
            <a:r>
              <a:rPr lang="zh-CN" altLang="en-US" smtClean="0"/>
              <a:t>、</a:t>
            </a:r>
            <a:r>
              <a:rPr lang="en-US" altLang="zh-CN" i="1" smtClean="0"/>
              <a:t>N</a:t>
            </a:r>
            <a:r>
              <a:rPr lang="zh-CN" altLang="en-US" smtClean="0"/>
              <a:t>，直线 </a:t>
            </a:r>
            <a:r>
              <a:rPr lang="en-US" altLang="zh-CN" i="1" smtClean="0"/>
              <a:t>MN</a:t>
            </a:r>
            <a:r>
              <a:rPr lang="zh-CN" altLang="en-US" smtClean="0"/>
              <a:t> 称为</a:t>
            </a:r>
            <a:r>
              <a:rPr lang="zh-CN" altLang="en-US" smtClean="0">
                <a:solidFill>
                  <a:srgbClr val="FF0000"/>
                </a:solidFill>
              </a:rPr>
              <a:t>割线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当点 </a:t>
            </a:r>
            <a:r>
              <a:rPr lang="en-US" altLang="zh-CN" i="1" smtClean="0"/>
              <a:t>N</a:t>
            </a:r>
            <a:r>
              <a:rPr lang="en-US" altLang="zh-CN" smtClean="0"/>
              <a:t> </a:t>
            </a:r>
            <a:r>
              <a:rPr lang="zh-CN" altLang="en-US" smtClean="0"/>
              <a:t>沿着曲线 </a:t>
            </a:r>
            <a:r>
              <a:rPr lang="en-US" altLang="zh-CN" i="1" smtClean="0"/>
              <a:t>C</a:t>
            </a:r>
            <a:r>
              <a:rPr lang="en-US" altLang="zh-CN" smtClean="0"/>
              <a:t> </a:t>
            </a:r>
            <a:r>
              <a:rPr lang="zh-CN" altLang="en-US" smtClean="0"/>
              <a:t>趋于点 </a:t>
            </a:r>
            <a:r>
              <a:rPr lang="en-US" altLang="zh-CN" i="1" smtClean="0"/>
              <a:t>M</a:t>
            </a:r>
            <a:r>
              <a:rPr lang="zh-CN" altLang="en-US" smtClean="0"/>
              <a:t> 时，如果割线 </a:t>
            </a:r>
            <a:r>
              <a:rPr lang="en-US" altLang="zh-CN" i="1" smtClean="0"/>
              <a:t>MN</a:t>
            </a:r>
            <a:r>
              <a:rPr lang="zh-CN" altLang="en-US" smtClean="0"/>
              <a:t> 绕着点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	</a:t>
            </a:r>
            <a:r>
              <a:rPr lang="en-US" altLang="zh-CN" i="1" smtClean="0"/>
              <a:t>M </a:t>
            </a:r>
            <a:r>
              <a:rPr lang="zh-CN" altLang="en-US" smtClean="0"/>
              <a:t>旋转而趋于极限位置 </a:t>
            </a:r>
            <a:r>
              <a:rPr lang="en-US" altLang="zh-CN" i="1" smtClean="0"/>
              <a:t>MT</a:t>
            </a:r>
            <a:r>
              <a:rPr lang="zh-CN" altLang="en-US" smtClean="0"/>
              <a:t>，直线 </a:t>
            </a:r>
            <a:r>
              <a:rPr lang="en-US" altLang="zh-CN" i="1" smtClean="0"/>
              <a:t>MT </a:t>
            </a:r>
            <a:r>
              <a:rPr lang="zh-CN" altLang="en-US" smtClean="0"/>
              <a:t>就称为曲线 </a:t>
            </a:r>
            <a:r>
              <a:rPr lang="en-US" altLang="zh-CN" i="1" smtClean="0"/>
              <a:t>C</a:t>
            </a:r>
            <a:r>
              <a:rPr lang="en-US" altLang="zh-CN" smtClean="0"/>
              <a:t> </a:t>
            </a:r>
            <a:r>
              <a:rPr lang="zh-CN" altLang="en-US" smtClean="0"/>
              <a:t>在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	点 </a:t>
            </a:r>
            <a:r>
              <a:rPr lang="en-US" altLang="zh-CN" i="1" smtClean="0"/>
              <a:t>M</a:t>
            </a:r>
            <a:r>
              <a:rPr lang="en-US" altLang="zh-CN" smtClean="0"/>
              <a:t> </a:t>
            </a:r>
            <a:r>
              <a:rPr lang="zh-CN" altLang="en-US" smtClean="0"/>
              <a:t>处的切线．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其中“极限位置”是指：只要弦长 </a:t>
            </a:r>
            <a:r>
              <a:rPr lang="en-US" altLang="zh-CN" smtClean="0"/>
              <a:t>|</a:t>
            </a:r>
            <a:r>
              <a:rPr lang="en-US" altLang="zh-CN" i="1" smtClean="0"/>
              <a:t>MN</a:t>
            </a:r>
            <a:r>
              <a:rPr lang="en-US" altLang="zh-CN" smtClean="0"/>
              <a:t>| </a:t>
            </a:r>
            <a:r>
              <a:rPr lang="zh-CN" altLang="en-US" smtClean="0"/>
              <a:t>趋于零，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也趋于零．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切线问题</a:t>
            </a:r>
            <a:endParaRPr lang="zh-CN" altLang="en-US" dirty="0"/>
          </a:p>
        </p:txBody>
      </p:sp>
      <p:graphicFrame>
        <p:nvGraphicFramePr>
          <p:cNvPr id="83973" name="Object 10"/>
          <p:cNvGraphicFramePr>
            <a:graphicFrameLocks noChangeAspect="1"/>
          </p:cNvGraphicFramePr>
          <p:nvPr/>
        </p:nvGraphicFramePr>
        <p:xfrm>
          <a:off x="7462838" y="5089525"/>
          <a:ext cx="1038225" cy="330200"/>
        </p:xfrm>
        <a:graphic>
          <a:graphicData uri="http://schemas.openxmlformats.org/presentationml/2006/ole">
            <p:oleObj spid="_x0000_s5122" name="Equation" r:id="rId4" imgW="520560" imgH="164880" progId="Equation.DSMT4">
              <p:embed/>
            </p:oleObj>
          </a:graphicData>
        </a:graphic>
      </p:graphicFrame>
      <p:grpSp>
        <p:nvGrpSpPr>
          <p:cNvPr id="4" name="组合 53"/>
          <p:cNvGrpSpPr>
            <a:grpSpLocks/>
          </p:cNvGrpSpPr>
          <p:nvPr/>
        </p:nvGrpSpPr>
        <p:grpSpPr bwMode="auto">
          <a:xfrm>
            <a:off x="4786313" y="125413"/>
            <a:ext cx="4048125" cy="3054350"/>
            <a:chOff x="4648200" y="539295"/>
            <a:chExt cx="4048125" cy="3054805"/>
          </a:xfrm>
        </p:grpSpPr>
        <p:sp>
          <p:nvSpPr>
            <p:cNvPr id="5140" name="Line 15"/>
            <p:cNvSpPr>
              <a:spLocks noChangeShapeType="1"/>
            </p:cNvSpPr>
            <p:nvPr/>
          </p:nvSpPr>
          <p:spPr bwMode="auto">
            <a:xfrm>
              <a:off x="4648200" y="3136900"/>
              <a:ext cx="3962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1" name="Line 16"/>
            <p:cNvSpPr>
              <a:spLocks noChangeShapeType="1"/>
            </p:cNvSpPr>
            <p:nvPr/>
          </p:nvSpPr>
          <p:spPr bwMode="auto">
            <a:xfrm flipV="1">
              <a:off x="5105400" y="698500"/>
              <a:ext cx="0" cy="2895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26" name="Object 20"/>
            <p:cNvGraphicFramePr>
              <a:graphicFrameLocks noChangeAspect="1"/>
            </p:cNvGraphicFramePr>
            <p:nvPr/>
          </p:nvGraphicFramePr>
          <p:xfrm>
            <a:off x="4728944" y="3157316"/>
            <a:ext cx="334963" cy="357187"/>
          </p:xfrm>
          <a:graphic>
            <a:graphicData uri="http://schemas.openxmlformats.org/presentationml/2006/ole">
              <p:oleObj spid="_x0000_s5126" name="Equation" r:id="rId5" imgW="164880" imgH="177480" progId="Equation.DSMT4">
                <p:embed/>
              </p:oleObj>
            </a:graphicData>
          </a:graphic>
        </p:graphicFrame>
        <p:graphicFrame>
          <p:nvGraphicFramePr>
            <p:cNvPr id="5127" name="Object 21"/>
            <p:cNvGraphicFramePr>
              <a:graphicFrameLocks noChangeAspect="1"/>
            </p:cNvGraphicFramePr>
            <p:nvPr/>
          </p:nvGraphicFramePr>
          <p:xfrm>
            <a:off x="8415338" y="3273651"/>
            <a:ext cx="280987" cy="280988"/>
          </p:xfrm>
          <a:graphic>
            <a:graphicData uri="http://schemas.openxmlformats.org/presentationml/2006/ole">
              <p:oleObj spid="_x0000_s5127" name="Equation" r:id="rId6" imgW="139680" imgH="139680" progId="Equation.DSMT4">
                <p:embed/>
              </p:oleObj>
            </a:graphicData>
          </a:graphic>
        </p:graphicFrame>
        <p:graphicFrame>
          <p:nvGraphicFramePr>
            <p:cNvPr id="5128" name="Object 22"/>
            <p:cNvGraphicFramePr>
              <a:graphicFrameLocks noChangeAspect="1"/>
            </p:cNvGraphicFramePr>
            <p:nvPr/>
          </p:nvGraphicFramePr>
          <p:xfrm>
            <a:off x="4728944" y="642918"/>
            <a:ext cx="280988" cy="331788"/>
          </p:xfrm>
          <a:graphic>
            <a:graphicData uri="http://schemas.openxmlformats.org/presentationml/2006/ole">
              <p:oleObj spid="_x0000_s5128" name="Equation" r:id="rId7" imgW="139680" imgH="164880" progId="Equation.DSMT4">
                <p:embed/>
              </p:oleObj>
            </a:graphicData>
          </a:graphic>
        </p:graphicFrame>
        <p:sp>
          <p:nvSpPr>
            <p:cNvPr id="5142" name="Arc 20"/>
            <p:cNvSpPr>
              <a:spLocks/>
            </p:cNvSpPr>
            <p:nvPr/>
          </p:nvSpPr>
          <p:spPr bwMode="auto">
            <a:xfrm rot="1220612" flipH="1">
              <a:off x="5909204" y="539295"/>
              <a:ext cx="1702379" cy="2547938"/>
            </a:xfrm>
            <a:custGeom>
              <a:avLst/>
              <a:gdLst>
                <a:gd name="T0" fmla="*/ 2147483647 w 21600"/>
                <a:gd name="T1" fmla="*/ 2147483647 h 28873"/>
                <a:gd name="T2" fmla="*/ 2147483647 w 21600"/>
                <a:gd name="T3" fmla="*/ 0 h 28873"/>
                <a:gd name="T4" fmla="*/ 2147483647 w 21600"/>
                <a:gd name="T5" fmla="*/ 2147483647 h 28873"/>
                <a:gd name="T6" fmla="*/ 0 60000 65536"/>
                <a:gd name="T7" fmla="*/ 0 60000 65536"/>
                <a:gd name="T8" fmla="*/ 0 60000 65536"/>
                <a:gd name="T9" fmla="*/ 0 w 21600"/>
                <a:gd name="T10" fmla="*/ 0 h 28873"/>
                <a:gd name="T11" fmla="*/ 21600 w 21600"/>
                <a:gd name="T12" fmla="*/ 28873 h 288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8873" fill="none" extrusionOk="0">
                  <a:moveTo>
                    <a:pt x="21278" y="28872"/>
                  </a:moveTo>
                  <a:cubicBezTo>
                    <a:pt x="9475" y="28696"/>
                    <a:pt x="0" y="19078"/>
                    <a:pt x="0" y="7275"/>
                  </a:cubicBezTo>
                  <a:cubicBezTo>
                    <a:pt x="-1" y="4795"/>
                    <a:pt x="426" y="2334"/>
                    <a:pt x="1261" y="-1"/>
                  </a:cubicBezTo>
                </a:path>
                <a:path w="21600" h="28873" stroke="0" extrusionOk="0">
                  <a:moveTo>
                    <a:pt x="21278" y="28872"/>
                  </a:moveTo>
                  <a:cubicBezTo>
                    <a:pt x="9475" y="28696"/>
                    <a:pt x="0" y="19078"/>
                    <a:pt x="0" y="7275"/>
                  </a:cubicBezTo>
                  <a:cubicBezTo>
                    <a:pt x="-1" y="4795"/>
                    <a:pt x="426" y="2334"/>
                    <a:pt x="1261" y="-1"/>
                  </a:cubicBezTo>
                  <a:lnTo>
                    <a:pt x="21600" y="7275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4" name="Line 24"/>
          <p:cNvSpPr>
            <a:spLocks noChangeShapeType="1"/>
          </p:cNvSpPr>
          <p:nvPr/>
        </p:nvSpPr>
        <p:spPr bwMode="auto">
          <a:xfrm flipV="1">
            <a:off x="6367463" y="671513"/>
            <a:ext cx="2057400" cy="2057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组合 54"/>
          <p:cNvGrpSpPr>
            <a:grpSpLocks/>
          </p:cNvGrpSpPr>
          <p:nvPr/>
        </p:nvGrpSpPr>
        <p:grpSpPr bwMode="auto">
          <a:xfrm>
            <a:off x="6556375" y="1792288"/>
            <a:ext cx="406400" cy="522287"/>
            <a:chOff x="6418560" y="2206608"/>
            <a:chExt cx="406400" cy="522288"/>
          </a:xfrm>
        </p:grpSpPr>
        <p:graphicFrame>
          <p:nvGraphicFramePr>
            <p:cNvPr id="5125" name="Object 24"/>
            <p:cNvGraphicFramePr>
              <a:graphicFrameLocks noChangeAspect="1"/>
            </p:cNvGraphicFramePr>
            <p:nvPr/>
          </p:nvGraphicFramePr>
          <p:xfrm>
            <a:off x="6418560" y="2206608"/>
            <a:ext cx="406400" cy="327025"/>
          </p:xfrm>
          <a:graphic>
            <a:graphicData uri="http://schemas.openxmlformats.org/presentationml/2006/ole">
              <p:oleObj spid="_x0000_s5125" name="Equation" r:id="rId8" imgW="203040" imgH="164880" progId="Equation.DSMT4">
                <p:embed/>
              </p:oleObj>
            </a:graphicData>
          </a:graphic>
        </p:graphicFrame>
        <p:sp>
          <p:nvSpPr>
            <p:cNvPr id="5139" name="Oval 28"/>
            <p:cNvSpPr>
              <a:spLocks noChangeArrowheads="1"/>
            </p:cNvSpPr>
            <p:nvPr/>
          </p:nvSpPr>
          <p:spPr bwMode="auto">
            <a:xfrm>
              <a:off x="6627741" y="2620946"/>
              <a:ext cx="107950" cy="107950"/>
            </a:xfrm>
            <a:prstGeom prst="ellipse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组合 56"/>
          <p:cNvGrpSpPr>
            <a:grpSpLocks/>
          </p:cNvGrpSpPr>
          <p:nvPr/>
        </p:nvGrpSpPr>
        <p:grpSpPr bwMode="auto">
          <a:xfrm>
            <a:off x="7824788" y="1042988"/>
            <a:ext cx="628650" cy="330200"/>
            <a:chOff x="7685953" y="1499028"/>
            <a:chExt cx="629396" cy="330200"/>
          </a:xfrm>
        </p:grpSpPr>
        <p:graphicFrame>
          <p:nvGraphicFramePr>
            <p:cNvPr id="5124" name="Object 25"/>
            <p:cNvGraphicFramePr>
              <a:graphicFrameLocks noChangeAspect="1"/>
            </p:cNvGraphicFramePr>
            <p:nvPr/>
          </p:nvGraphicFramePr>
          <p:xfrm>
            <a:off x="7929586" y="1499028"/>
            <a:ext cx="385763" cy="330200"/>
          </p:xfrm>
          <a:graphic>
            <a:graphicData uri="http://schemas.openxmlformats.org/presentationml/2006/ole">
              <p:oleObj spid="_x0000_s5124" name="Equation" r:id="rId9" imgW="190440" imgH="164880" progId="Equation.DSMT4">
                <p:embed/>
              </p:oleObj>
            </a:graphicData>
          </a:graphic>
        </p:graphicFrame>
        <p:sp>
          <p:nvSpPr>
            <p:cNvPr id="5138" name="Oval 28"/>
            <p:cNvSpPr>
              <a:spLocks noChangeArrowheads="1"/>
            </p:cNvSpPr>
            <p:nvPr/>
          </p:nvSpPr>
          <p:spPr bwMode="auto">
            <a:xfrm>
              <a:off x="7685953" y="1610153"/>
              <a:ext cx="107950" cy="107950"/>
            </a:xfrm>
            <a:prstGeom prst="ellipse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45"/>
          <p:cNvGrpSpPr>
            <a:grpSpLocks/>
          </p:cNvGrpSpPr>
          <p:nvPr/>
        </p:nvGrpSpPr>
        <p:grpSpPr bwMode="auto">
          <a:xfrm>
            <a:off x="5210175" y="1798638"/>
            <a:ext cx="3436938" cy="919162"/>
            <a:chOff x="3177" y="1367"/>
            <a:chExt cx="2165" cy="579"/>
          </a:xfrm>
        </p:grpSpPr>
        <p:sp>
          <p:nvSpPr>
            <p:cNvPr id="5137" name="Line 5"/>
            <p:cNvSpPr>
              <a:spLocks noChangeShapeType="1"/>
            </p:cNvSpPr>
            <p:nvPr/>
          </p:nvSpPr>
          <p:spPr bwMode="auto">
            <a:xfrm flipV="1">
              <a:off x="3177" y="1367"/>
              <a:ext cx="2160" cy="57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23" name="Object 17"/>
            <p:cNvGraphicFramePr>
              <a:graphicFrameLocks noChangeAspect="1"/>
            </p:cNvGraphicFramePr>
            <p:nvPr/>
          </p:nvGraphicFramePr>
          <p:xfrm>
            <a:off x="5149" y="1441"/>
            <a:ext cx="193" cy="206"/>
          </p:xfrm>
          <a:graphic>
            <a:graphicData uri="http://schemas.openxmlformats.org/presentationml/2006/ole">
              <p:oleObj spid="_x0000_s5123" name="Equation" r:id="rId10" imgW="152280" imgH="164880" progId="Equation.DSMT4">
                <p:embed/>
              </p:oleObj>
            </a:graphicData>
          </a:graphic>
        </p:graphicFrame>
      </p:grpSp>
      <p:sp>
        <p:nvSpPr>
          <p:cNvPr id="71" name="AutoShape 8">
            <a:hlinkClick r:id="rId1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返回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601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802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7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16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081462"/>
          </a:xfrm>
        </p:spPr>
        <p:txBody>
          <a:bodyPr>
            <a:spAutoFit/>
          </a:bodyPr>
          <a:lstStyle/>
          <a:p>
            <a:pPr marL="565150" indent="-457200"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zh-CN" altLang="en-US" smtClean="0"/>
              <a:t>瞬时速度</a:t>
            </a:r>
            <a:endParaRPr lang="en-US" altLang="zh-CN" smtClean="0"/>
          </a:p>
          <a:p>
            <a:pPr marL="565150" indent="-457200">
              <a:buClr>
                <a:srgbClr val="0000FF"/>
              </a:buClr>
              <a:buSzPct val="100000"/>
              <a:buFont typeface="Wingdings 3" pitchFamily="18" charset="2"/>
              <a:buNone/>
            </a:pPr>
            <a:endParaRPr lang="en-US" altLang="zh-CN" smtClean="0"/>
          </a:p>
          <a:p>
            <a:pPr marL="565150" indent="-457200"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zh-CN" altLang="en-US" smtClean="0"/>
              <a:t>切线斜率</a:t>
            </a:r>
            <a:endParaRPr lang="en-US" altLang="zh-CN" smtClean="0"/>
          </a:p>
          <a:p>
            <a:pPr marL="565150" indent="-457200">
              <a:buClr>
                <a:srgbClr val="0000FF"/>
              </a:buClr>
              <a:buSzPct val="100000"/>
              <a:buFont typeface="Wingdings 3" pitchFamily="18" charset="2"/>
              <a:buNone/>
            </a:pPr>
            <a:endParaRPr lang="en-US" altLang="zh-CN" smtClean="0"/>
          </a:p>
          <a:p>
            <a:pPr marL="565150" indent="-457200"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zh-CN" altLang="en-US" smtClean="0"/>
              <a:t>类似问题还有</a:t>
            </a:r>
            <a:endParaRPr lang="en-US" altLang="zh-CN" smtClean="0"/>
          </a:p>
          <a:p>
            <a:pPr marL="565150" indent="-457200">
              <a:buClr>
                <a:srgbClr val="0000FF"/>
              </a:buClr>
              <a:buSzPct val="100000"/>
              <a:buFont typeface="Arial" charset="0"/>
              <a:buChar char="•"/>
            </a:pPr>
            <a:r>
              <a:rPr lang="zh-CN" altLang="en-US" smtClean="0"/>
              <a:t>加速度</a:t>
            </a:r>
          </a:p>
          <a:p>
            <a:pPr marL="565150" indent="-457200">
              <a:buClr>
                <a:srgbClr val="0000FF"/>
              </a:buClr>
              <a:buSzPct val="100000"/>
              <a:buFont typeface="Arial" charset="0"/>
              <a:buChar char="•"/>
            </a:pPr>
            <a:r>
              <a:rPr lang="zh-CN" altLang="en-US" smtClean="0"/>
              <a:t>角速度</a:t>
            </a:r>
          </a:p>
          <a:p>
            <a:pPr marL="565150" indent="-457200">
              <a:buClr>
                <a:srgbClr val="0000FF"/>
              </a:buClr>
              <a:buSzPct val="100000"/>
              <a:buFont typeface="Arial" charset="0"/>
              <a:buChar char="•"/>
            </a:pPr>
            <a:r>
              <a:rPr lang="zh-CN" altLang="en-US" smtClean="0"/>
              <a:t>线密度</a:t>
            </a:r>
          </a:p>
          <a:p>
            <a:pPr marL="565150" indent="-457200">
              <a:buClr>
                <a:srgbClr val="0000FF"/>
              </a:buClr>
              <a:buSzPct val="100000"/>
              <a:buFont typeface="Arial" charset="0"/>
              <a:buChar char="•"/>
            </a:pPr>
            <a:r>
              <a:rPr lang="zh-CN" altLang="en-US" smtClean="0"/>
              <a:t>电流强度</a:t>
            </a:r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dirty="0" smtClean="0">
                <a:effectLst/>
              </a:rPr>
              <a:t>推广</a:t>
            </a:r>
            <a:r>
              <a:rPr lang="en-US" altLang="zh-CN" dirty="0" smtClean="0">
                <a:effectLst/>
              </a:rPr>
              <a:t>——</a:t>
            </a:r>
            <a:r>
              <a:rPr lang="zh-CN" altLang="en-US" dirty="0" smtClean="0">
                <a:solidFill>
                  <a:srgbClr val="FF0000"/>
                </a:solidFill>
                <a:effectLst/>
                <a:latin typeface="Arial" charset="0"/>
                <a:cs typeface="+mn-cs"/>
              </a:rPr>
              <a:t>函数的变化率问题</a:t>
            </a:r>
            <a:endParaRPr lang="zh-CN" altLang="en-US" dirty="0">
              <a:effectLst/>
            </a:endParaRPr>
          </a:p>
        </p:txBody>
      </p:sp>
      <p:sp>
        <p:nvSpPr>
          <p:cNvPr id="26627" name="内容占位符 16"/>
          <p:cNvSpPr txBox="1">
            <a:spLocks/>
          </p:cNvSpPr>
          <p:nvPr/>
        </p:nvSpPr>
        <p:spPr bwMode="auto">
          <a:xfrm>
            <a:off x="2171700" y="3686175"/>
            <a:ext cx="5543550" cy="186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65150" indent="-457200" eaLnBrk="0" hangingPunct="0">
              <a:lnSpc>
                <a:spcPct val="120000"/>
              </a:lnSpc>
              <a:buClr>
                <a:srgbClr val="0000FF"/>
              </a:buClr>
              <a:buSzPct val="100000"/>
            </a:pP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速度增量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时间增量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之比的极限；</a:t>
            </a:r>
          </a:p>
          <a:p>
            <a:pPr marL="565150" indent="-457200" eaLnBrk="0" hangingPunct="0">
              <a:lnSpc>
                <a:spcPct val="120000"/>
              </a:lnSpc>
              <a:buClr>
                <a:srgbClr val="0000FF"/>
              </a:buClr>
              <a:buSzPct val="100000"/>
            </a:pP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转角增量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时间增量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之比的极限；</a:t>
            </a:r>
          </a:p>
          <a:p>
            <a:pPr marL="565150" indent="-457200" eaLnBrk="0" hangingPunct="0">
              <a:lnSpc>
                <a:spcPct val="120000"/>
              </a:lnSpc>
              <a:buClr>
                <a:srgbClr val="0000FF"/>
              </a:buClr>
              <a:buSzPct val="100000"/>
            </a:pP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质量增量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长度增量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之比的极限；</a:t>
            </a:r>
          </a:p>
          <a:p>
            <a:pPr marL="565150" indent="-457200" eaLnBrk="0" hangingPunct="0">
              <a:lnSpc>
                <a:spcPct val="120000"/>
              </a:lnSpc>
              <a:buClr>
                <a:srgbClr val="0000FF"/>
              </a:buClr>
              <a:buSzPct val="100000"/>
            </a:pP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电量增量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时间增量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之比的极限．</a:t>
            </a:r>
          </a:p>
        </p:txBody>
      </p:sp>
      <p:graphicFrame>
        <p:nvGraphicFramePr>
          <p:cNvPr id="83973" name="Object 6"/>
          <p:cNvGraphicFramePr>
            <a:graphicFrameLocks noChangeAspect="1"/>
          </p:cNvGraphicFramePr>
          <p:nvPr/>
        </p:nvGraphicFramePr>
        <p:xfrm>
          <a:off x="1998663" y="1371600"/>
          <a:ext cx="1847850" cy="812800"/>
        </p:xfrm>
        <a:graphic>
          <a:graphicData uri="http://schemas.openxmlformats.org/presentationml/2006/ole">
            <p:oleObj spid="_x0000_s6146" name="Equation" r:id="rId4" imgW="927000" imgH="406080" progId="Equation.DSMT4">
              <p:embed/>
            </p:oleObj>
          </a:graphicData>
        </a:graphic>
      </p:graphicFrame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1998663" y="2259013"/>
          <a:ext cx="2001837" cy="812800"/>
        </p:xfrm>
        <a:graphic>
          <a:graphicData uri="http://schemas.openxmlformats.org/presentationml/2006/ole">
            <p:oleObj spid="_x0000_s6147" name="Equation" r:id="rId5" imgW="1002960" imgH="406080" progId="Equation.DSMT4">
              <p:embed/>
            </p:oleObj>
          </a:graphicData>
        </a:graphic>
      </p:graphicFrame>
      <p:sp>
        <p:nvSpPr>
          <p:cNvPr id="15" name="AutoShape 70"/>
          <p:cNvSpPr>
            <a:spLocks noChangeAspect="1"/>
          </p:cNvSpPr>
          <p:nvPr/>
        </p:nvSpPr>
        <p:spPr bwMode="auto">
          <a:xfrm>
            <a:off x="4071938" y="1500188"/>
            <a:ext cx="196850" cy="1439862"/>
          </a:xfrm>
          <a:prstGeom prst="rightBrace">
            <a:avLst>
              <a:gd name="adj1" fmla="val 124685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Text Box 68"/>
          <p:cNvSpPr txBox="1">
            <a:spLocks noChangeArrowheads="1"/>
          </p:cNvSpPr>
          <p:nvPr/>
        </p:nvSpPr>
        <p:spPr bwMode="auto">
          <a:xfrm>
            <a:off x="4286250" y="1989138"/>
            <a:ext cx="2230438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>
              <a:spcBef>
                <a:spcPct val="50000"/>
              </a:spcBef>
            </a:pPr>
            <a:r>
              <a:rPr lang="zh-CN" altLang="en-US" sz="2400" b="1">
                <a:solidFill>
                  <a:srgbClr val="0000FF"/>
                </a:solidFill>
              </a:rPr>
              <a:t>增量比的极限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800" decel="10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8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8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  <p:bldP spid="16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1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二、导数的定义</a:t>
            </a:r>
            <a:endParaRPr lang="en-US" altLang="zh-CN" smtClean="0">
              <a:effectLst/>
            </a:endParaRPr>
          </a:p>
        </p:txBody>
      </p:sp>
      <p:sp>
        <p:nvSpPr>
          <p:cNvPr id="92163" name="Rectangle 3"/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229600" cy="4856162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定义：</a:t>
            </a:r>
            <a:r>
              <a:rPr lang="zh-CN" altLang="en-US" smtClean="0"/>
              <a:t>设函数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在点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 </a:t>
            </a:r>
            <a:r>
              <a:rPr lang="zh-CN" altLang="en-US" smtClean="0"/>
              <a:t>的某一邻域内有定义，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自变量 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zh-CN" altLang="en-US" smtClean="0"/>
              <a:t>：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 </a:t>
            </a:r>
            <a:r>
              <a:rPr lang="zh-CN" altLang="en-US" smtClean="0">
                <a:sym typeface="Symbol" pitchFamily="18" charset="2"/>
              </a:rPr>
              <a:t></a:t>
            </a:r>
            <a:r>
              <a:rPr lang="zh-CN" altLang="en-US" smtClean="0"/>
              <a:t>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 +</a:t>
            </a:r>
            <a:r>
              <a:rPr lang="el-GR" altLang="zh-CN" smtClean="0"/>
              <a:t>Δ</a:t>
            </a:r>
            <a:r>
              <a:rPr lang="el-GR" altLang="zh-CN" i="1" smtClean="0"/>
              <a:t>x</a:t>
            </a:r>
            <a:r>
              <a:rPr lang="zh-CN" altLang="el-GR" smtClean="0"/>
              <a:t>，</a:t>
            </a: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函数值 </a:t>
            </a:r>
            <a:r>
              <a:rPr lang="en-US" altLang="zh-CN" i="1" smtClean="0"/>
              <a:t>y</a:t>
            </a:r>
            <a:r>
              <a:rPr lang="en-US" altLang="zh-CN" smtClean="0"/>
              <a:t> </a:t>
            </a:r>
            <a:r>
              <a:rPr lang="zh-CN" altLang="en-US" smtClean="0"/>
              <a:t>：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) </a:t>
            </a:r>
            <a:r>
              <a:rPr lang="zh-CN" altLang="en-US" smtClean="0">
                <a:sym typeface="Symbol" pitchFamily="18" charset="2"/>
              </a:rPr>
              <a:t> </a:t>
            </a:r>
            <a:r>
              <a:rPr lang="zh-CN" altLang="en-US" smtClean="0"/>
              <a:t>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 +</a:t>
            </a:r>
            <a:r>
              <a:rPr lang="el-GR" altLang="zh-CN" smtClean="0"/>
              <a:t>Δ</a:t>
            </a:r>
            <a:r>
              <a:rPr lang="el-GR" altLang="zh-CN" i="1" smtClean="0"/>
              <a:t>x</a:t>
            </a:r>
            <a:r>
              <a:rPr lang="en-US" altLang="zh-CN" smtClean="0"/>
              <a:t>)</a:t>
            </a:r>
            <a:r>
              <a:rPr lang="zh-CN" altLang="el-GR" smtClean="0"/>
              <a:t>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自变量的增量		</a:t>
            </a:r>
            <a:r>
              <a:rPr lang="el-GR" altLang="zh-CN" smtClean="0"/>
              <a:t>Δ</a:t>
            </a:r>
            <a:r>
              <a:rPr lang="el-GR" altLang="zh-CN" i="1" smtClean="0"/>
              <a:t>x </a:t>
            </a:r>
            <a:r>
              <a:rPr lang="zh-CN" altLang="el-GR" smtClean="0"/>
              <a:t>，</a:t>
            </a: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函数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对应的增量	</a:t>
            </a:r>
            <a:r>
              <a:rPr lang="el-GR" altLang="zh-CN" smtClean="0"/>
              <a:t>Δ</a:t>
            </a:r>
            <a:r>
              <a:rPr lang="el-GR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 +</a:t>
            </a:r>
            <a:r>
              <a:rPr lang="el-GR" altLang="zh-CN" smtClean="0"/>
              <a:t>Δ</a:t>
            </a:r>
            <a:r>
              <a:rPr lang="el-GR" altLang="zh-CN" i="1" smtClean="0"/>
              <a:t>x</a:t>
            </a:r>
            <a:r>
              <a:rPr lang="en-US" altLang="zh-CN" smtClean="0"/>
              <a:t>) −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)</a:t>
            </a:r>
            <a:r>
              <a:rPr lang="zh-CN" altLang="en-US" smtClean="0"/>
              <a:t>．</a:t>
            </a:r>
            <a:endParaRPr lang="zh-CN" altLang="en-US" baseline="-25000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如果                                                            存在，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endParaRPr lang="zh-CN" altLang="en-US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/>
              <a:t>则称此极限值为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在点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 </a:t>
            </a:r>
            <a:r>
              <a:rPr lang="zh-CN" altLang="en-US" smtClean="0"/>
              <a:t>处的</a:t>
            </a:r>
            <a:r>
              <a:rPr lang="zh-CN" altLang="en-US" smtClean="0">
                <a:solidFill>
                  <a:srgbClr val="FF0000"/>
                </a:solidFill>
              </a:rPr>
              <a:t>导数</a:t>
            </a:r>
            <a:r>
              <a:rPr lang="zh-CN" altLang="en-US" smtClean="0"/>
              <a:t>，记作 </a:t>
            </a:r>
            <a:r>
              <a:rPr lang="en-US" altLang="zh-CN" i="1" smtClean="0"/>
              <a:t>f </a:t>
            </a:r>
            <a:r>
              <a:rPr lang="en-US" altLang="zh-CN" i="1" smtClean="0">
                <a:sym typeface="Symbol" pitchFamily="18" charset="2"/>
              </a:rPr>
              <a:t>'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)</a:t>
            </a:r>
            <a:r>
              <a:rPr lang="zh-CN" altLang="en-US" smtClean="0"/>
              <a:t> 或</a:t>
            </a:r>
            <a:endParaRPr lang="en-US" altLang="zh-CN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/>
              <a:t>并称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在点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 </a:t>
            </a:r>
            <a:r>
              <a:rPr lang="zh-CN" altLang="en-US" smtClean="0"/>
              <a:t>处</a:t>
            </a:r>
            <a:r>
              <a:rPr lang="zh-CN" altLang="en-US" smtClean="0">
                <a:solidFill>
                  <a:srgbClr val="FF0000"/>
                </a:solidFill>
              </a:rPr>
              <a:t>可导</a:t>
            </a:r>
            <a:r>
              <a:rPr lang="zh-CN" altLang="en-US" smtClean="0"/>
              <a:t>，点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 </a:t>
            </a:r>
            <a:r>
              <a:rPr lang="zh-CN" altLang="en-US" smtClean="0"/>
              <a:t>称为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的</a:t>
            </a:r>
            <a:r>
              <a:rPr lang="zh-CN" altLang="en-US" smtClean="0">
                <a:solidFill>
                  <a:srgbClr val="FF0000"/>
                </a:solidFill>
              </a:rPr>
              <a:t>可导点</a:t>
            </a:r>
            <a:r>
              <a:rPr lang="zh-CN" altLang="en-US" smtClean="0"/>
              <a:t>．</a:t>
            </a:r>
            <a:r>
              <a:rPr lang="en-US" altLang="zh-CN" smtClean="0"/>
              <a:t>	</a:t>
            </a:r>
            <a:endParaRPr lang="zh-CN" altLang="en-US" smtClean="0"/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7740650" y="5068888"/>
          <a:ext cx="1317625" cy="866775"/>
        </p:xfrm>
        <a:graphic>
          <a:graphicData uri="http://schemas.openxmlformats.org/presentationml/2006/ole">
            <p:oleObj spid="_x0000_s7170" name="Equation" r:id="rId3" imgW="736560" imgH="482400" progId="Equation.DSMT4">
              <p:embed/>
            </p:oleObj>
          </a:graphicData>
        </a:graphic>
      </p:graphicFrame>
      <p:graphicFrame>
        <p:nvGraphicFramePr>
          <p:cNvPr id="4" name="Object 10"/>
          <p:cNvGraphicFramePr>
            <a:graphicFrameLocks noChangeAspect="1"/>
          </p:cNvGraphicFramePr>
          <p:nvPr/>
        </p:nvGraphicFramePr>
        <p:xfrm>
          <a:off x="1401763" y="4038600"/>
          <a:ext cx="4333875" cy="812800"/>
        </p:xfrm>
        <a:graphic>
          <a:graphicData uri="http://schemas.openxmlformats.org/presentationml/2006/ole">
            <p:oleObj spid="_x0000_s7171" name="Equation" r:id="rId4" imgW="2171520" imgH="4060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92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92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92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92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92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92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3"/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229600" cy="430212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定义：</a:t>
            </a:r>
            <a:r>
              <a:rPr lang="zh-CN" altLang="en-US" smtClean="0"/>
              <a:t>设函数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在点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 </a:t>
            </a:r>
            <a:r>
              <a:rPr lang="zh-CN" altLang="en-US" smtClean="0"/>
              <a:t>的某一邻域内有定义，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自变量 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zh-CN" altLang="en-US" smtClean="0"/>
              <a:t>：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 </a:t>
            </a:r>
            <a:r>
              <a:rPr lang="zh-CN" altLang="en-US" smtClean="0">
                <a:sym typeface="Symbol" pitchFamily="18" charset="2"/>
              </a:rPr>
              <a:t></a:t>
            </a:r>
            <a:r>
              <a:rPr lang="zh-CN" altLang="en-US" smtClean="0"/>
              <a:t>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 +</a:t>
            </a:r>
            <a:r>
              <a:rPr lang="el-GR" altLang="zh-CN" smtClean="0"/>
              <a:t>Δ</a:t>
            </a:r>
            <a:r>
              <a:rPr lang="el-GR" altLang="zh-CN" i="1" smtClean="0"/>
              <a:t>x</a:t>
            </a:r>
            <a:r>
              <a:rPr lang="zh-CN" altLang="el-GR" smtClean="0"/>
              <a:t>，</a:t>
            </a: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函数值 </a:t>
            </a:r>
            <a:r>
              <a:rPr lang="en-US" altLang="zh-CN" i="1" smtClean="0"/>
              <a:t>y</a:t>
            </a:r>
            <a:r>
              <a:rPr lang="en-US" altLang="zh-CN" smtClean="0"/>
              <a:t> </a:t>
            </a:r>
            <a:r>
              <a:rPr lang="zh-CN" altLang="en-US" smtClean="0"/>
              <a:t>：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) </a:t>
            </a:r>
            <a:r>
              <a:rPr lang="zh-CN" altLang="en-US" smtClean="0">
                <a:sym typeface="Symbol" pitchFamily="18" charset="2"/>
              </a:rPr>
              <a:t> </a:t>
            </a:r>
            <a:r>
              <a:rPr lang="zh-CN" altLang="en-US" smtClean="0"/>
              <a:t>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 +</a:t>
            </a:r>
            <a:r>
              <a:rPr lang="el-GR" altLang="zh-CN" smtClean="0"/>
              <a:t>Δ</a:t>
            </a:r>
            <a:r>
              <a:rPr lang="el-GR" altLang="zh-CN" i="1" smtClean="0"/>
              <a:t>x</a:t>
            </a:r>
            <a:r>
              <a:rPr lang="en-US" altLang="zh-CN" smtClean="0"/>
              <a:t>)</a:t>
            </a:r>
            <a:r>
              <a:rPr lang="zh-CN" altLang="el-GR" smtClean="0"/>
              <a:t>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自变量的增量		</a:t>
            </a:r>
            <a:r>
              <a:rPr lang="el-GR" altLang="zh-CN" smtClean="0"/>
              <a:t>Δ</a:t>
            </a:r>
            <a:r>
              <a:rPr lang="el-GR" altLang="zh-CN" i="1" smtClean="0"/>
              <a:t>x </a:t>
            </a:r>
            <a:r>
              <a:rPr lang="zh-CN" altLang="el-GR" smtClean="0"/>
              <a:t>，</a:t>
            </a: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函数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对应的增量	</a:t>
            </a:r>
            <a:r>
              <a:rPr lang="el-GR" altLang="zh-CN" smtClean="0"/>
              <a:t>Δ</a:t>
            </a:r>
            <a:r>
              <a:rPr lang="el-GR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 +</a:t>
            </a:r>
            <a:r>
              <a:rPr lang="el-GR" altLang="zh-CN" smtClean="0"/>
              <a:t>Δ</a:t>
            </a:r>
            <a:r>
              <a:rPr lang="el-GR" altLang="zh-CN" i="1" smtClean="0"/>
              <a:t>x</a:t>
            </a:r>
            <a:r>
              <a:rPr lang="en-US" altLang="zh-CN" smtClean="0"/>
              <a:t>) −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)</a:t>
            </a:r>
            <a:r>
              <a:rPr lang="zh-CN" altLang="en-US" smtClean="0"/>
              <a:t>．</a:t>
            </a:r>
            <a:endParaRPr lang="zh-CN" altLang="en-US" baseline="-25000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如果                                                            不存在，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endParaRPr lang="en-US" altLang="zh-CN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则称 </a:t>
            </a:r>
            <a:r>
              <a:rPr lang="en-US" altLang="zh-CN" i="1" smtClean="0">
                <a:solidFill>
                  <a:srgbClr val="0000FF"/>
                </a:solidFill>
              </a:rPr>
              <a:t>f </a:t>
            </a:r>
            <a:r>
              <a:rPr lang="en-US" altLang="zh-CN" smtClean="0">
                <a:solidFill>
                  <a:srgbClr val="0000FF"/>
                </a:solidFill>
              </a:rPr>
              <a:t>(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smtClean="0">
                <a:solidFill>
                  <a:srgbClr val="0000FF"/>
                </a:solidFill>
              </a:rPr>
              <a:t>) </a:t>
            </a:r>
            <a:r>
              <a:rPr lang="zh-CN" altLang="en-US" smtClean="0">
                <a:solidFill>
                  <a:srgbClr val="0000FF"/>
                </a:solidFill>
              </a:rPr>
              <a:t>在点 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baseline="-25000" smtClean="0">
                <a:solidFill>
                  <a:srgbClr val="0000FF"/>
                </a:solidFill>
              </a:rPr>
              <a:t>0</a:t>
            </a:r>
            <a:r>
              <a:rPr lang="en-US" altLang="zh-CN" smtClean="0">
                <a:solidFill>
                  <a:srgbClr val="0000FF"/>
                </a:solidFill>
              </a:rPr>
              <a:t> </a:t>
            </a:r>
            <a:r>
              <a:rPr lang="zh-CN" altLang="en-US" smtClean="0">
                <a:solidFill>
                  <a:srgbClr val="0000FF"/>
                </a:solidFill>
              </a:rPr>
              <a:t>处</a:t>
            </a:r>
            <a:r>
              <a:rPr lang="zh-CN" altLang="en-US" smtClean="0">
                <a:solidFill>
                  <a:srgbClr val="FF0000"/>
                </a:solidFill>
              </a:rPr>
              <a:t>不可导</a:t>
            </a:r>
            <a:r>
              <a:rPr lang="zh-CN" altLang="en-US" smtClean="0">
                <a:solidFill>
                  <a:srgbClr val="0000FF"/>
                </a:solidFill>
              </a:rPr>
              <a:t>，点 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baseline="-25000" smtClean="0">
                <a:solidFill>
                  <a:srgbClr val="0000FF"/>
                </a:solidFill>
              </a:rPr>
              <a:t>0</a:t>
            </a:r>
            <a:r>
              <a:rPr lang="en-US" altLang="zh-CN" smtClean="0">
                <a:solidFill>
                  <a:srgbClr val="0000FF"/>
                </a:solidFill>
              </a:rPr>
              <a:t> </a:t>
            </a:r>
            <a:r>
              <a:rPr lang="zh-CN" altLang="en-US" smtClean="0">
                <a:solidFill>
                  <a:srgbClr val="0000FF"/>
                </a:solidFill>
              </a:rPr>
              <a:t>称为 </a:t>
            </a:r>
            <a:r>
              <a:rPr lang="en-US" altLang="zh-CN" i="1" smtClean="0">
                <a:solidFill>
                  <a:srgbClr val="0000FF"/>
                </a:solidFill>
              </a:rPr>
              <a:t>f </a:t>
            </a:r>
            <a:r>
              <a:rPr lang="en-US" altLang="zh-CN" smtClean="0">
                <a:solidFill>
                  <a:srgbClr val="0000FF"/>
                </a:solidFill>
              </a:rPr>
              <a:t>(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smtClean="0">
                <a:solidFill>
                  <a:srgbClr val="0000FF"/>
                </a:solidFill>
              </a:rPr>
              <a:t>) </a:t>
            </a:r>
            <a:r>
              <a:rPr lang="zh-CN" altLang="en-US" smtClean="0">
                <a:solidFill>
                  <a:srgbClr val="0000FF"/>
                </a:solidFill>
              </a:rPr>
              <a:t>的</a:t>
            </a:r>
            <a:r>
              <a:rPr lang="zh-CN" altLang="en-US" smtClean="0">
                <a:solidFill>
                  <a:srgbClr val="FF0000"/>
                </a:solidFill>
              </a:rPr>
              <a:t>不可导点</a:t>
            </a:r>
            <a:r>
              <a:rPr lang="zh-CN" altLang="en-US" smtClean="0">
                <a:solidFill>
                  <a:srgbClr val="0000FF"/>
                </a:solidFill>
              </a:rPr>
              <a:t>．</a:t>
            </a:r>
            <a:endParaRPr lang="en-US" altLang="zh-CN" smtClean="0">
              <a:solidFill>
                <a:srgbClr val="0000FF"/>
              </a:solidFill>
            </a:endParaRPr>
          </a:p>
        </p:txBody>
      </p:sp>
      <p:sp>
        <p:nvSpPr>
          <p:cNvPr id="8196" name="Rectangle 1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二、导数的定义</a:t>
            </a:r>
            <a:endParaRPr lang="en-US" altLang="zh-CN" smtClean="0">
              <a:effectLst/>
            </a:endParaRPr>
          </a:p>
        </p:txBody>
      </p:sp>
      <p:graphicFrame>
        <p:nvGraphicFramePr>
          <p:cNvPr id="83973" name="Object 10"/>
          <p:cNvGraphicFramePr>
            <a:graphicFrameLocks noChangeAspect="1"/>
          </p:cNvGraphicFramePr>
          <p:nvPr/>
        </p:nvGraphicFramePr>
        <p:xfrm>
          <a:off x="1401763" y="4038600"/>
          <a:ext cx="4333875" cy="812800"/>
        </p:xfrm>
        <a:graphic>
          <a:graphicData uri="http://schemas.openxmlformats.org/presentationml/2006/ole">
            <p:oleObj spid="_x0000_s8194" name="Equation" r:id="rId3" imgW="2171520" imgH="4060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标题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例子</a:t>
            </a:r>
          </a:p>
        </p:txBody>
      </p:sp>
      <p:sp>
        <p:nvSpPr>
          <p:cNvPr id="103426" name="内容占位符 1"/>
          <p:cNvSpPr>
            <a:spLocks noGrp="1"/>
          </p:cNvSpPr>
          <p:nvPr>
            <p:ph type="body" idx="4294967295"/>
          </p:nvPr>
        </p:nvSpPr>
        <p:spPr>
          <a:xfrm>
            <a:off x="457200" y="1481138"/>
            <a:ext cx="8229600" cy="4364037"/>
          </a:xfrm>
        </p:spPr>
        <p:txBody>
          <a:bodyPr>
            <a:spAutoFit/>
          </a:bodyPr>
          <a:lstStyle/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试按导数的定义求下列各极限（假设极限存在）</a:t>
            </a:r>
          </a:p>
          <a:p>
            <a:pPr marL="566738" indent="-457200">
              <a:lnSpc>
                <a:spcPct val="200000"/>
              </a:lnSpc>
              <a:buFont typeface="Wingdings 3" pitchFamily="18" charset="2"/>
              <a:buNone/>
            </a:pPr>
            <a:r>
              <a:rPr lang="en-US" altLang="zh-CN" smtClean="0"/>
              <a:t>(1)</a:t>
            </a:r>
          </a:p>
          <a:p>
            <a:pPr marL="566738" indent="-457200">
              <a:lnSpc>
                <a:spcPct val="250000"/>
              </a:lnSpc>
              <a:buFont typeface="Wingdings 3" pitchFamily="18" charset="2"/>
              <a:buNone/>
            </a:pPr>
            <a:r>
              <a:rPr lang="en-US" altLang="zh-CN" smtClean="0"/>
              <a:t>(2)			</a:t>
            </a:r>
            <a:r>
              <a:rPr lang="zh-CN" altLang="en-US" smtClean="0"/>
              <a:t>，其中</a:t>
            </a:r>
            <a:r>
              <a:rPr lang="en-US" altLang="zh-CN" i="1" smtClean="0"/>
              <a:t>f </a:t>
            </a:r>
            <a:r>
              <a:rPr lang="en-US" altLang="zh-CN" smtClean="0"/>
              <a:t>(0)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smtClean="0"/>
              <a:t>0 </a:t>
            </a:r>
            <a:r>
              <a:rPr lang="zh-CN" altLang="en-US" smtClean="0"/>
              <a:t>．</a:t>
            </a:r>
            <a:endParaRPr lang="en-US" altLang="zh-CN" smtClean="0"/>
          </a:p>
          <a:p>
            <a:pPr marL="566738" indent="-457200"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知识点：</a:t>
            </a:r>
          </a:p>
          <a:p>
            <a:pPr marL="566738" indent="-457200"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 marL="566738" indent="-457200" algn="r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课本</a:t>
            </a:r>
            <a:r>
              <a:rPr lang="en-US" altLang="zh-CN" smtClean="0">
                <a:solidFill>
                  <a:srgbClr val="0000FF"/>
                </a:solidFill>
              </a:rPr>
              <a:t>P.75</a:t>
            </a:r>
            <a:r>
              <a:rPr lang="zh-CN" altLang="en-US" smtClean="0">
                <a:solidFill>
                  <a:srgbClr val="0000FF"/>
                </a:solidFill>
              </a:rPr>
              <a:t>公式</a:t>
            </a:r>
            <a:r>
              <a:rPr lang="en-US" altLang="zh-CN" smtClean="0">
                <a:solidFill>
                  <a:srgbClr val="0000FF"/>
                </a:solidFill>
              </a:rPr>
              <a:t>(1-5)</a:t>
            </a:r>
          </a:p>
          <a:p>
            <a:pPr marL="566738" indent="-457200">
              <a:buFont typeface="Wingdings 3" pitchFamily="18" charset="2"/>
              <a:buNone/>
            </a:pPr>
            <a:endParaRPr lang="en-US" altLang="zh-CN" smtClean="0">
              <a:solidFill>
                <a:srgbClr val="FF0000"/>
              </a:solidFill>
            </a:endParaRPr>
          </a:p>
        </p:txBody>
      </p:sp>
      <p:graphicFrame>
        <p:nvGraphicFramePr>
          <p:cNvPr id="83973" name="Object 10"/>
          <p:cNvGraphicFramePr>
            <a:graphicFrameLocks noChangeAspect="1"/>
          </p:cNvGraphicFramePr>
          <p:nvPr/>
        </p:nvGraphicFramePr>
        <p:xfrm>
          <a:off x="1143000" y="2044700"/>
          <a:ext cx="2560638" cy="812800"/>
        </p:xfrm>
        <a:graphic>
          <a:graphicData uri="http://schemas.openxmlformats.org/presentationml/2006/ole">
            <p:oleObj spid="_x0000_s9218" name="Equation" r:id="rId3" imgW="1282680" imgH="40608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143000" y="2928938"/>
          <a:ext cx="1241425" cy="812800"/>
        </p:xfrm>
        <a:graphic>
          <a:graphicData uri="http://schemas.openxmlformats.org/presentationml/2006/ole">
            <p:oleObj spid="_x0000_s9219" name="Equation" r:id="rId4" imgW="622080" imgH="406080" progId="Equation.DSMT4">
              <p:embed/>
            </p:oleObj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812925" y="3900488"/>
          <a:ext cx="4714875" cy="1727200"/>
        </p:xfrm>
        <a:graphic>
          <a:graphicData uri="http://schemas.openxmlformats.org/presentationml/2006/ole">
            <p:oleObj spid="_x0000_s9220" name="Equation" r:id="rId5" imgW="2361960" imgH="863280" progId="Equation.DSMT4">
              <p:embed/>
            </p:oleObj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986213" y="3789363"/>
            <a:ext cx="2714625" cy="10858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矩形 6"/>
          <p:cNvSpPr>
            <a:spLocks noChangeArrowheads="1"/>
          </p:cNvSpPr>
          <p:nvPr/>
        </p:nvSpPr>
        <p:spPr bwMode="auto">
          <a:xfrm>
            <a:off x="2700338" y="4833938"/>
            <a:ext cx="3311525" cy="787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2894013" y="617538"/>
            <a:ext cx="3354387" cy="457200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相关练习题：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P.83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第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92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定义：</a:t>
            </a:r>
            <a:r>
              <a:rPr lang="zh-CN" altLang="en-US" smtClean="0"/>
              <a:t>如果函数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在开区间 </a:t>
            </a:r>
            <a:r>
              <a:rPr lang="en-US" altLang="zh-CN" smtClean="0"/>
              <a:t>(</a:t>
            </a:r>
            <a:r>
              <a:rPr lang="en-US" altLang="zh-CN" i="1" smtClean="0"/>
              <a:t>a</a:t>
            </a:r>
            <a:r>
              <a:rPr lang="en-US" altLang="zh-CN" smtClean="0"/>
              <a:t>, </a:t>
            </a:r>
            <a:r>
              <a:rPr lang="en-US" altLang="zh-CN" i="1" smtClean="0"/>
              <a:t>b</a:t>
            </a:r>
            <a:r>
              <a:rPr lang="en-US" altLang="zh-CN" smtClean="0"/>
              <a:t>) </a:t>
            </a:r>
            <a:r>
              <a:rPr lang="zh-CN" altLang="en-US" smtClean="0"/>
              <a:t>内每一点都可导，则称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>
                <a:solidFill>
                  <a:srgbClr val="FF0000"/>
                </a:solidFill>
              </a:rPr>
              <a:t>在开区间 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en-US" altLang="zh-CN" i="1" smtClean="0">
                <a:solidFill>
                  <a:srgbClr val="FF0000"/>
                </a:solidFill>
              </a:rPr>
              <a:t>a</a:t>
            </a:r>
            <a:r>
              <a:rPr lang="en-US" altLang="zh-CN" smtClean="0">
                <a:solidFill>
                  <a:srgbClr val="FF0000"/>
                </a:solidFill>
              </a:rPr>
              <a:t>, </a:t>
            </a:r>
            <a:r>
              <a:rPr lang="en-US" altLang="zh-CN" i="1" smtClean="0">
                <a:solidFill>
                  <a:srgbClr val="FF0000"/>
                </a:solidFill>
              </a:rPr>
              <a:t>b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r>
              <a:rPr lang="zh-CN" altLang="en-US" smtClean="0">
                <a:solidFill>
                  <a:srgbClr val="FF0000"/>
                </a:solidFill>
              </a:rPr>
              <a:t> 内可导</a:t>
            </a:r>
            <a:r>
              <a:rPr lang="zh-CN" altLang="en-US" smtClean="0"/>
              <a:t>．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若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在</a:t>
            </a:r>
            <a:r>
              <a:rPr lang="en-US" altLang="zh-CN" smtClean="0"/>
              <a:t>(</a:t>
            </a:r>
            <a:r>
              <a:rPr lang="en-US" altLang="zh-CN" i="1" smtClean="0"/>
              <a:t>a</a:t>
            </a:r>
            <a:r>
              <a:rPr lang="en-US" altLang="zh-CN" smtClean="0"/>
              <a:t>, </a:t>
            </a:r>
            <a:r>
              <a:rPr lang="en-US" altLang="zh-CN" i="1" smtClean="0"/>
              <a:t>b</a:t>
            </a:r>
            <a:r>
              <a:rPr lang="en-US" altLang="zh-CN" smtClean="0"/>
              <a:t>)</a:t>
            </a:r>
            <a:r>
              <a:rPr lang="zh-CN" altLang="en-US" smtClean="0"/>
              <a:t>内可导，则对任意                ，都有唯一确定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导数值与之对应．这种对应关系构成一个新的函数，称为</a:t>
            </a:r>
            <a:endParaRPr lang="en-US" altLang="zh-CN" smtClean="0"/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/>
              <a:t>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的</a:t>
            </a:r>
            <a:r>
              <a:rPr lang="zh-CN" altLang="en-US" smtClean="0">
                <a:solidFill>
                  <a:srgbClr val="FF0000"/>
                </a:solidFill>
              </a:rPr>
              <a:t>导函数</a:t>
            </a:r>
            <a:r>
              <a:rPr lang="zh-CN" altLang="en-US" smtClean="0"/>
              <a:t>，记作 </a:t>
            </a:r>
            <a:r>
              <a:rPr lang="en-US" altLang="zh-CN" i="1" smtClean="0"/>
              <a:t>f </a:t>
            </a:r>
            <a:r>
              <a:rPr lang="en-US" altLang="zh-CN" i="1" smtClean="0">
                <a:sym typeface="Symbol" pitchFamily="18" charset="2"/>
              </a:rPr>
              <a:t>'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或者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注意：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                         </a:t>
            </a:r>
            <a:r>
              <a:rPr lang="zh-CN" altLang="en-US" smtClean="0"/>
              <a:t>，故 </a:t>
            </a:r>
            <a:r>
              <a:rPr lang="en-US" altLang="zh-CN" smtClean="0"/>
              <a:t>sin 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zh-CN" altLang="en-US" smtClean="0"/>
              <a:t>在 </a:t>
            </a:r>
            <a:r>
              <a:rPr lang="en-US" altLang="zh-CN" i="1" smtClean="0"/>
              <a:t>x</a:t>
            </a:r>
            <a:r>
              <a:rPr lang="en-US" altLang="zh-CN" smtClean="0"/>
              <a:t> = 0 </a:t>
            </a:r>
            <a:r>
              <a:rPr lang="zh-CN" altLang="en-US" smtClean="0"/>
              <a:t>处的导数值 </a:t>
            </a:r>
            <a:r>
              <a:rPr lang="en-US" altLang="zh-CN" smtClean="0"/>
              <a:t>= cos0</a:t>
            </a:r>
            <a:r>
              <a:rPr lang="zh-CN" altLang="en-US" smtClean="0"/>
              <a:t>．</a:t>
            </a:r>
            <a:endParaRPr lang="en-US" altLang="zh-CN" smtClean="0"/>
          </a:p>
        </p:txBody>
      </p:sp>
      <p:sp>
        <p:nvSpPr>
          <p:cNvPr id="10247" name="标题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</a:rPr>
              <a:t>二、导数的定义</a:t>
            </a:r>
          </a:p>
        </p:txBody>
      </p:sp>
      <p:graphicFrame>
        <p:nvGraphicFramePr>
          <p:cNvPr id="83973" name="Object 4"/>
          <p:cNvGraphicFramePr>
            <a:graphicFrameLocks noChangeAspect="1"/>
          </p:cNvGraphicFramePr>
          <p:nvPr/>
        </p:nvGraphicFramePr>
        <p:xfrm>
          <a:off x="4859338" y="3759200"/>
          <a:ext cx="960437" cy="812800"/>
        </p:xfrm>
        <a:graphic>
          <a:graphicData uri="http://schemas.openxmlformats.org/presentationml/2006/ole">
            <p:oleObj spid="_x0000_s10242" name="Equation" r:id="rId3" imgW="482400" imgH="406080" progId="Equation.DSMT4">
              <p:embed/>
            </p:oleObj>
          </a:graphicData>
        </a:graphic>
      </p:graphicFrame>
      <p:graphicFrame>
        <p:nvGraphicFramePr>
          <p:cNvPr id="2" name="Object 10"/>
          <p:cNvGraphicFramePr>
            <a:graphicFrameLocks noChangeAspect="1"/>
          </p:cNvGraphicFramePr>
          <p:nvPr/>
        </p:nvGraphicFramePr>
        <p:xfrm>
          <a:off x="1571625" y="4572000"/>
          <a:ext cx="2560638" cy="558800"/>
        </p:xfrm>
        <a:graphic>
          <a:graphicData uri="http://schemas.openxmlformats.org/presentationml/2006/ole">
            <p:oleObj spid="_x0000_s10243" name="Equation" r:id="rId4" imgW="1282680" imgH="279360" progId="Equation.DSMT4">
              <p:embed/>
            </p:oleObj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5073650" y="2900363"/>
          <a:ext cx="1212850" cy="406400"/>
        </p:xfrm>
        <a:graphic>
          <a:graphicData uri="http://schemas.openxmlformats.org/presentationml/2006/ole">
            <p:oleObj spid="_x0000_s10244" name="Equation" r:id="rId5" imgW="609480" imgH="203040" progId="Equation.DSMT4">
              <p:embed/>
            </p:oleObj>
          </a:graphicData>
        </a:graphic>
      </p:graphicFrame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2987675" y="3357563"/>
            <a:ext cx="5472113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2771775" y="3933825"/>
            <a:ext cx="2087563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1285875" y="5380038"/>
          <a:ext cx="1925638" cy="406400"/>
        </p:xfrm>
        <a:graphic>
          <a:graphicData uri="http://schemas.openxmlformats.org/presentationml/2006/ole">
            <p:oleObj spid="_x0000_s10245" name="Equation" r:id="rId6" imgW="96516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8" grpId="0" animBg="1"/>
      <p:bldP spid="1024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根据定义求导数的步骤：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①</a:t>
            </a:r>
            <a:r>
              <a:rPr lang="zh-CN" altLang="en-US" smtClean="0"/>
              <a:t>求增量    </a:t>
            </a:r>
            <a:r>
              <a:rPr lang="el-GR" altLang="zh-CN" smtClean="0"/>
              <a:t>Δ</a:t>
            </a:r>
            <a:r>
              <a:rPr lang="el-GR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 +</a:t>
            </a:r>
            <a:r>
              <a:rPr lang="el-GR" altLang="zh-CN" smtClean="0"/>
              <a:t>Δ</a:t>
            </a:r>
            <a:r>
              <a:rPr lang="el-GR" altLang="zh-CN" i="1" smtClean="0"/>
              <a:t>x</a:t>
            </a:r>
            <a:r>
              <a:rPr lang="en-US" altLang="zh-CN" smtClean="0"/>
              <a:t>) −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；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②</a:t>
            </a:r>
            <a:r>
              <a:rPr lang="zh-CN" altLang="en-US" smtClean="0"/>
              <a:t>算比值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③</a:t>
            </a:r>
            <a:r>
              <a:rPr lang="zh-CN" altLang="en-US" smtClean="0"/>
              <a:t>求极限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求函数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=</a:t>
            </a:r>
            <a:r>
              <a:rPr lang="zh-CN" altLang="en-US" smtClean="0"/>
              <a:t> </a:t>
            </a:r>
            <a:r>
              <a:rPr lang="en-US" altLang="zh-CN" i="1" smtClean="0"/>
              <a:t>C</a:t>
            </a:r>
            <a:r>
              <a:rPr lang="zh-CN" altLang="en-US" smtClean="0"/>
              <a:t>（</a:t>
            </a:r>
            <a:r>
              <a:rPr lang="en-US" altLang="zh-CN" i="1" smtClean="0"/>
              <a:t>C</a:t>
            </a:r>
            <a:r>
              <a:rPr lang="zh-CN" altLang="en-US" smtClean="0"/>
              <a:t> 为常数）的导数．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结论：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en-US" altLang="zh-CN" i="1" smtClean="0">
                <a:solidFill>
                  <a:srgbClr val="FF0000"/>
                </a:solidFill>
              </a:rPr>
              <a:t>C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r>
              <a:rPr lang="en-US" altLang="zh-CN" i="1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</a:t>
            </a:r>
            <a:r>
              <a:rPr lang="en-US" altLang="zh-CN" smtClean="0">
                <a:solidFill>
                  <a:srgbClr val="FF0000"/>
                </a:solidFill>
              </a:rPr>
              <a:t>=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</a:rPr>
              <a:t>0</a:t>
            </a:r>
            <a:r>
              <a:rPr lang="zh-CN" altLang="en-US" smtClean="0">
                <a:solidFill>
                  <a:srgbClr val="FF0000"/>
                </a:solidFill>
              </a:rPr>
              <a:t> ．</a:t>
            </a:r>
            <a:endParaRPr lang="zh-CN" altLang="en-US" smtClean="0"/>
          </a:p>
        </p:txBody>
      </p:sp>
      <p:sp>
        <p:nvSpPr>
          <p:cNvPr id="11269" name="标题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</a:rPr>
              <a:t>用定义计算导数</a:t>
            </a:r>
          </a:p>
        </p:txBody>
      </p:sp>
      <p:graphicFrame>
        <p:nvGraphicFramePr>
          <p:cNvPr id="83973" name="Object 10"/>
          <p:cNvGraphicFramePr>
            <a:graphicFrameLocks noChangeAspect="1"/>
          </p:cNvGraphicFramePr>
          <p:nvPr/>
        </p:nvGraphicFramePr>
        <p:xfrm>
          <a:off x="1989138" y="2673350"/>
          <a:ext cx="3143250" cy="812800"/>
        </p:xfrm>
        <a:graphic>
          <a:graphicData uri="http://schemas.openxmlformats.org/presentationml/2006/ole">
            <p:oleObj spid="_x0000_s11266" name="Equation" r:id="rId3" imgW="1574640" imgH="406080" progId="Equation.DSMT4">
              <p:embed/>
            </p:oleObj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1989138" y="3543300"/>
          <a:ext cx="2154237" cy="812800"/>
        </p:xfrm>
        <a:graphic>
          <a:graphicData uri="http://schemas.openxmlformats.org/presentationml/2006/ole">
            <p:oleObj spid="_x0000_s11267" name="Equation" r:id="rId4" imgW="1079280" imgH="4060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标题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例子</a:t>
            </a:r>
          </a:p>
        </p:txBody>
      </p:sp>
      <p:graphicFrame>
        <p:nvGraphicFramePr>
          <p:cNvPr id="83973" name="Object 2"/>
          <p:cNvGraphicFramePr>
            <a:graphicFrameLocks noChangeAspect="1"/>
          </p:cNvGraphicFramePr>
          <p:nvPr/>
        </p:nvGraphicFramePr>
        <p:xfrm>
          <a:off x="292100" y="1989138"/>
          <a:ext cx="8645525" cy="3759200"/>
        </p:xfrm>
        <a:graphic>
          <a:graphicData uri="http://schemas.openxmlformats.org/presentationml/2006/ole">
            <p:oleObj spid="_x0000_s12290" name="Equation" r:id="rId4" imgW="4330440" imgH="1879560" progId="Equation.DSMT4">
              <p:embed/>
            </p:oleObj>
          </a:graphicData>
        </a:graphic>
      </p:graphicFrame>
      <p:sp>
        <p:nvSpPr>
          <p:cNvPr id="103426" name="内容占位符 1"/>
          <p:cNvSpPr>
            <a:spLocks noGrp="1"/>
          </p:cNvSpPr>
          <p:nvPr>
            <p:ph idx="4294967295"/>
          </p:nvPr>
        </p:nvSpPr>
        <p:spPr>
          <a:xfrm>
            <a:off x="457200" y="1481138"/>
            <a:ext cx="8229600" cy="979487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 </a:t>
            </a:r>
            <a:r>
              <a:rPr lang="en-US" altLang="zh-CN" i="1" smtClean="0">
                <a:solidFill>
                  <a:srgbClr val="000000"/>
                </a:solidFill>
              </a:rPr>
              <a:t>x</a:t>
            </a:r>
            <a:r>
              <a:rPr lang="en-US" altLang="zh-CN" i="1" baseline="30000" smtClean="0">
                <a:solidFill>
                  <a:srgbClr val="000000"/>
                </a:solidFill>
                <a:latin typeface="Symbol" pitchFamily="18" charset="2"/>
              </a:rPr>
              <a:t>m</a:t>
            </a:r>
            <a:r>
              <a:rPr lang="en-US" altLang="zh-CN" smtClean="0">
                <a:solidFill>
                  <a:srgbClr val="000000"/>
                </a:solidFill>
              </a:rPr>
              <a:t> </a:t>
            </a:r>
            <a:r>
              <a:rPr lang="zh-CN" altLang="en-US" smtClean="0">
                <a:solidFill>
                  <a:srgbClr val="000000"/>
                </a:solidFill>
              </a:rPr>
              <a:t>（</a:t>
            </a:r>
            <a:r>
              <a:rPr lang="en-US" altLang="zh-CN" i="1" smtClean="0">
                <a:solidFill>
                  <a:srgbClr val="000000"/>
                </a:solidFill>
                <a:latin typeface="Symbol" pitchFamily="18" charset="2"/>
              </a:rPr>
              <a:t>m</a:t>
            </a:r>
            <a:r>
              <a:rPr lang="zh-CN" altLang="en-US" smtClean="0">
                <a:solidFill>
                  <a:srgbClr val="000000"/>
                </a:solidFill>
              </a:rPr>
              <a:t> 为实数）</a:t>
            </a:r>
            <a:r>
              <a:rPr lang="zh-CN" altLang="en-US" smtClean="0"/>
              <a:t>的导数．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 ①②③</a:t>
            </a:r>
            <a:endParaRPr lang="en-US" altLang="zh-CN" smtClean="0">
              <a:solidFill>
                <a:srgbClr val="0000FF"/>
              </a:solidFill>
            </a:endParaRPr>
          </a:p>
        </p:txBody>
      </p:sp>
      <p:sp>
        <p:nvSpPr>
          <p:cNvPr id="13318" name="圆角矩形 13"/>
          <p:cNvSpPr>
            <a:spLocks noChangeArrowheads="1"/>
          </p:cNvSpPr>
          <p:nvPr/>
        </p:nvSpPr>
        <p:spPr bwMode="auto">
          <a:xfrm>
            <a:off x="7286625" y="285750"/>
            <a:ext cx="1643063" cy="1365250"/>
          </a:xfrm>
          <a:prstGeom prst="roundRect">
            <a:avLst>
              <a:gd name="adj" fmla="val 8551"/>
            </a:avLst>
          </a:prstGeom>
          <a:solidFill>
            <a:srgbClr val="FFFF66"/>
          </a:solidFill>
          <a:ln w="54991" cmpd="thickThin" algn="ctr">
            <a:solidFill>
              <a:srgbClr val="1E768C"/>
            </a:solidFill>
            <a:round/>
            <a:headEnd/>
            <a:tailEnd/>
          </a:ln>
        </p:spPr>
        <p:txBody>
          <a:bodyPr wrap="none"/>
          <a:lstStyle/>
          <a:p>
            <a:pPr marL="255588" indent="-255588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zh-CN" altLang="en-US" sz="2400" b="1">
                <a:solidFill>
                  <a:srgbClr val="0000FF"/>
                </a:solidFill>
              </a:rPr>
              <a:t>①</a:t>
            </a:r>
            <a:r>
              <a:rPr lang="zh-CN" altLang="en-US" sz="2400" b="1"/>
              <a:t>求增量</a:t>
            </a:r>
            <a:endParaRPr lang="en-US" altLang="zh-CN" sz="2400" b="1"/>
          </a:p>
          <a:p>
            <a:pPr marL="255588" indent="-255588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②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算比值</a:t>
            </a:r>
          </a:p>
          <a:p>
            <a:pPr marL="255588" indent="-255588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zh-CN" altLang="en-US" sz="2400" b="1">
                <a:solidFill>
                  <a:srgbClr val="0000FF"/>
                </a:solidFill>
              </a:rPr>
              <a:t>③</a:t>
            </a:r>
            <a:r>
              <a:rPr lang="zh-CN" altLang="en-US" sz="2400" b="1"/>
              <a:t>求极限</a:t>
            </a:r>
            <a:endParaRPr lang="en-US" altLang="zh-CN" sz="2400" b="1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5070475" y="2041525"/>
            <a:ext cx="2957513" cy="15113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042988" y="3665538"/>
            <a:ext cx="2566987" cy="15636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816100" y="3694113"/>
            <a:ext cx="1782763" cy="7731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887538" y="4529138"/>
            <a:ext cx="1711325" cy="7000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 flipH="1">
            <a:off x="3608388" y="3665538"/>
            <a:ext cx="3186112" cy="15636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6794500" y="3665538"/>
            <a:ext cx="2170113" cy="15636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1042988" y="5229225"/>
            <a:ext cx="1430337" cy="5762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圆角矩形 13"/>
          <p:cNvSpPr>
            <a:spLocks noChangeArrowheads="1"/>
          </p:cNvSpPr>
          <p:nvPr/>
        </p:nvSpPr>
        <p:spPr bwMode="auto">
          <a:xfrm>
            <a:off x="2411413" y="5661025"/>
            <a:ext cx="6518275" cy="517525"/>
          </a:xfrm>
          <a:prstGeom prst="roundRect">
            <a:avLst>
              <a:gd name="adj" fmla="val 8551"/>
            </a:avLst>
          </a:prstGeom>
          <a:solidFill>
            <a:srgbClr val="FFFF66"/>
          </a:solidFill>
          <a:ln w="54991" cmpd="thickThin" algn="ctr">
            <a:solidFill>
              <a:srgbClr val="1E768C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marL="365125" indent="-255588" eaLnBrk="0" hangingPunct="0">
              <a:lnSpc>
                <a:spcPct val="120000"/>
              </a:lnSpc>
              <a:buClr>
                <a:srgbClr val="2DA2BF"/>
              </a:buClr>
              <a:buSzPct val="68000"/>
            </a:pP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P.77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</a:rPr>
              <a:t>例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3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</a:rPr>
              <a:t>的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结论：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i="1" baseline="3000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m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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m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i="1" baseline="3000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m</a:t>
            </a:r>
            <a:r>
              <a:rPr lang="zh-CN" altLang="en-US" sz="2400" b="1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−</a:t>
            </a:r>
            <a:r>
              <a:rPr lang="en-US" altLang="zh-CN" sz="2400" b="1" baseline="30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>
                <a:solidFill>
                  <a:srgbClr val="000000"/>
                </a:solidFill>
              </a:rPr>
              <a:t>（</a:t>
            </a:r>
            <a:r>
              <a:rPr lang="en-US" altLang="zh-CN" sz="2400" b="1" i="1">
                <a:solidFill>
                  <a:srgbClr val="000000"/>
                </a:solidFill>
                <a:latin typeface="Symbol" pitchFamily="18" charset="2"/>
              </a:rPr>
              <a:t>m</a:t>
            </a:r>
            <a:r>
              <a:rPr lang="zh-CN" altLang="en-US" sz="2400" b="1">
                <a:solidFill>
                  <a:srgbClr val="000000"/>
                </a:solidFill>
              </a:rPr>
              <a:t> 为实数）</a:t>
            </a:r>
            <a:r>
              <a:rPr lang="zh-CN" altLang="en-US" sz="2400" b="1"/>
              <a:t> ．</a:t>
            </a:r>
            <a:endParaRPr lang="en-US" altLang="zh-CN" sz="24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 flipH="1">
            <a:off x="2339975" y="2041525"/>
            <a:ext cx="2730500" cy="15113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5619750" y="3622675"/>
            <a:ext cx="431800" cy="8636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AutoShape 16"/>
          <p:cNvSpPr>
            <a:spLocks noChangeArrowheads="1"/>
          </p:cNvSpPr>
          <p:nvPr/>
        </p:nvSpPr>
        <p:spPr bwMode="auto">
          <a:xfrm>
            <a:off x="4211638" y="404813"/>
            <a:ext cx="2773362" cy="93027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33CC33"/>
            </a:solidFill>
            <a:round/>
            <a:headEnd/>
            <a:tailEnd/>
          </a:ln>
        </p:spPr>
        <p:txBody>
          <a:bodyPr wrap="none" anchor="ctr" anchorCtr="1"/>
          <a:lstStyle/>
          <a:p>
            <a:pPr algn="ctr"/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等价无穷小代换</a:t>
            </a:r>
            <a:endParaRPr lang="en-US" altLang="zh-CN" sz="2400" b="1">
              <a:solidFill>
                <a:srgbClr val="FF0000"/>
              </a:solidFill>
              <a:latin typeface="Times New Roman" pitchFamily="18" charset="0"/>
            </a:endParaRPr>
          </a:p>
          <a:p>
            <a:pPr algn="ctr"/>
            <a:r>
              <a:rPr lang="en-US" altLang="zh-CN" sz="2400" b="1">
                <a:latin typeface="Times New Roman" pitchFamily="18" charset="0"/>
              </a:rPr>
              <a:t>(1 + </a:t>
            </a:r>
            <a:r>
              <a:rPr lang="en-US" altLang="zh-CN" sz="2400" b="1" i="1">
                <a:latin typeface="Times New Roman" pitchFamily="18" charset="0"/>
              </a:rPr>
              <a:t>x</a:t>
            </a:r>
            <a:r>
              <a:rPr lang="en-US" altLang="zh-CN" sz="2400" b="1">
                <a:latin typeface="Times New Roman" pitchFamily="18" charset="0"/>
              </a:rPr>
              <a:t>)</a:t>
            </a:r>
            <a:r>
              <a:rPr lang="en-US" altLang="zh-CN" sz="2400" b="1" i="1" baseline="30000">
                <a:latin typeface="Symbol" pitchFamily="18" charset="2"/>
              </a:rPr>
              <a:t>a</a:t>
            </a:r>
            <a:r>
              <a:rPr lang="en-US" altLang="zh-CN" sz="2400" b="1">
                <a:latin typeface="Times New Roman" pitchFamily="18" charset="0"/>
              </a:rPr>
              <a:t> 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− 1</a:t>
            </a:r>
            <a:r>
              <a:rPr lang="en-US" altLang="zh-CN" sz="2400" b="1">
                <a:latin typeface="Times New Roman" pitchFamily="18" charset="0"/>
              </a:rPr>
              <a:t> ~ </a:t>
            </a:r>
            <a:r>
              <a:rPr lang="en-US" altLang="zh-CN" sz="2400" b="1" i="1">
                <a:latin typeface="Symbol" pitchFamily="18" charset="2"/>
              </a:rPr>
              <a:t>a</a:t>
            </a:r>
            <a:r>
              <a:rPr lang="en-US" altLang="zh-CN" sz="2400" b="1" i="1">
                <a:latin typeface="Times New Roman" pitchFamily="18" charset="0"/>
              </a:rPr>
              <a:t>x</a:t>
            </a:r>
          </a:p>
        </p:txBody>
      </p:sp>
      <p:sp>
        <p:nvSpPr>
          <p:cNvPr id="18" name="Rectangle 26"/>
          <p:cNvSpPr>
            <a:spLocks noChangeArrowheads="1"/>
          </p:cNvSpPr>
          <p:nvPr/>
        </p:nvSpPr>
        <p:spPr bwMode="auto">
          <a:xfrm>
            <a:off x="8435975" y="3632200"/>
            <a:ext cx="431800" cy="8636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8324850" y="4500563"/>
            <a:ext cx="431800" cy="8636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AutoShape 18"/>
          <p:cNvSpPr>
            <a:spLocks noChangeArrowheads="1"/>
          </p:cNvSpPr>
          <p:nvPr/>
        </p:nvSpPr>
        <p:spPr bwMode="auto">
          <a:xfrm>
            <a:off x="3306763" y="3209925"/>
            <a:ext cx="1765300" cy="647700"/>
          </a:xfrm>
          <a:prstGeom prst="wedgeRoundRectCallout">
            <a:avLst>
              <a:gd name="adj1" fmla="val -22250"/>
              <a:gd name="adj2" fmla="val 107838"/>
              <a:gd name="adj3" fmla="val 16667"/>
            </a:avLst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rgbClr val="0000FF"/>
                </a:solidFill>
                <a:latin typeface="Times New Roman" pitchFamily="18" charset="0"/>
              </a:rPr>
              <a:t>注意：</a:t>
            </a:r>
            <a:endParaRPr lang="en-US" altLang="zh-CN" sz="1600" b="1">
              <a:solidFill>
                <a:srgbClr val="0000FF"/>
              </a:solidFill>
              <a:latin typeface="Times New Roman" pitchFamily="18" charset="0"/>
            </a:endParaRPr>
          </a:p>
          <a:p>
            <a:r>
              <a:rPr lang="en-US" altLang="zh-CN" sz="1600" b="1" i="1">
                <a:solidFill>
                  <a:srgbClr val="0000FF"/>
                </a:solidFill>
                <a:latin typeface="Times New Roman" pitchFamily="18" charset="0"/>
              </a:rPr>
              <a:t>x</a:t>
            </a:r>
            <a:r>
              <a:rPr lang="en-US" altLang="zh-CN" sz="1600" b="1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zh-CN" altLang="en-US" sz="1600" b="1">
                <a:solidFill>
                  <a:srgbClr val="0000FF"/>
                </a:solidFill>
                <a:latin typeface="Times New Roman" pitchFamily="18" charset="0"/>
              </a:rPr>
              <a:t>与</a:t>
            </a:r>
            <a:r>
              <a:rPr lang="en-US" altLang="zh-CN" sz="1600" b="1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zh-CN" sz="1600" b="1">
                <a:solidFill>
                  <a:srgbClr val="0000FF"/>
                </a:solidFill>
                <a:latin typeface="Symbol" pitchFamily="18" charset="2"/>
              </a:rPr>
              <a:t>D</a:t>
            </a:r>
            <a:r>
              <a:rPr lang="en-US" altLang="zh-CN" sz="1600" b="1" i="1">
                <a:solidFill>
                  <a:srgbClr val="0000FF"/>
                </a:solidFill>
                <a:latin typeface="Times New Roman" pitchFamily="18" charset="0"/>
              </a:rPr>
              <a:t>x</a:t>
            </a:r>
            <a:r>
              <a:rPr lang="en-US" altLang="zh-CN" sz="1600" b="1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zh-CN" sz="16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 0</a:t>
            </a:r>
            <a:r>
              <a:rPr lang="zh-CN" altLang="en-US" sz="1600" b="1">
                <a:solidFill>
                  <a:srgbClr val="0000FF"/>
                </a:solidFill>
                <a:latin typeface="Times New Roman" pitchFamily="18" charset="0"/>
              </a:rPr>
              <a:t>无关</a:t>
            </a:r>
            <a:endParaRPr lang="en-US" altLang="zh-CN" sz="1600" b="1">
              <a:solidFill>
                <a:srgbClr val="0000FF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11" grpId="0" build="p" animBg="1"/>
      <p:bldP spid="25" grpId="0" animBg="1"/>
      <p:bldP spid="26" grpId="0" animBg="1"/>
      <p:bldP spid="27" grpId="0" animBg="1"/>
      <p:bldP spid="18" grpId="0" animBg="1"/>
      <p:bldP spid="28" grpId="0" animBg="1"/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内容占位符 1"/>
          <p:cNvSpPr>
            <a:spLocks noGrp="1"/>
          </p:cNvSpPr>
          <p:nvPr>
            <p:ph idx="4294967295"/>
          </p:nvPr>
        </p:nvSpPr>
        <p:spPr>
          <a:xfrm>
            <a:off x="457200" y="1481138"/>
            <a:ext cx="8229600" cy="4911725"/>
          </a:xfrm>
        </p:spPr>
        <p:txBody>
          <a:bodyPr>
            <a:spAutoFit/>
          </a:bodyPr>
          <a:lstStyle/>
          <a:p>
            <a:pPr eaLnBrk="1" hangingPunct="1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 </a:t>
            </a:r>
            <a:r>
              <a:rPr lang="en-US" altLang="zh-CN" smtClean="0"/>
              <a:t>sin </a:t>
            </a:r>
            <a:r>
              <a:rPr lang="en-US" altLang="zh-CN" i="1" smtClean="0"/>
              <a:t>x </a:t>
            </a:r>
            <a:r>
              <a:rPr lang="zh-CN" altLang="en-US" smtClean="0"/>
              <a:t>的导数以及 </a:t>
            </a:r>
            <a:r>
              <a:rPr lang="en-US" altLang="zh-CN" smtClean="0"/>
              <a:t>sin </a:t>
            </a:r>
            <a:r>
              <a:rPr lang="en-US" altLang="zh-CN" i="1" smtClean="0"/>
              <a:t>x </a:t>
            </a:r>
            <a:r>
              <a:rPr lang="zh-CN" altLang="en-US" smtClean="0"/>
              <a:t>在 </a:t>
            </a:r>
            <a:r>
              <a:rPr lang="en-US" altLang="zh-CN" i="1" smtClean="0"/>
              <a:t>x</a:t>
            </a:r>
            <a:r>
              <a:rPr lang="en-US" altLang="zh-CN" smtClean="0"/>
              <a:t> = </a:t>
            </a:r>
            <a:r>
              <a:rPr lang="en-US" altLang="zh-CN" i="1" smtClean="0">
                <a:latin typeface="Symbol" pitchFamily="18" charset="2"/>
              </a:rPr>
              <a:t>p</a:t>
            </a:r>
            <a:r>
              <a:rPr lang="en-US" altLang="zh-CN" smtClean="0"/>
              <a:t> / 4 </a:t>
            </a:r>
            <a:r>
              <a:rPr lang="zh-CN" altLang="en-US" smtClean="0"/>
              <a:t>处的导数．</a:t>
            </a:r>
            <a:endParaRPr lang="en-US" altLang="zh-CN" smtClean="0"/>
          </a:p>
          <a:p>
            <a:pPr eaLnBrk="1" hangingPunct="1"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 eaLnBrk="1" hangingPunct="1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 ①</a:t>
            </a:r>
            <a:endParaRPr lang="en-US" altLang="zh-CN" smtClean="0">
              <a:solidFill>
                <a:srgbClr val="0000FF"/>
              </a:solidFill>
            </a:endParaRPr>
          </a:p>
          <a:p>
            <a:pPr eaLnBrk="1" hangingPunct="1"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 eaLnBrk="1" hangingPunct="1"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 eaLnBrk="1" hangingPunct="1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② ③</a:t>
            </a:r>
            <a:endParaRPr lang="en-US" altLang="zh-CN" smtClean="0">
              <a:solidFill>
                <a:srgbClr val="0000FF"/>
              </a:solidFill>
            </a:endParaRPr>
          </a:p>
          <a:p>
            <a:pPr eaLnBrk="1" hangingPunct="1"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 eaLnBrk="1" hangingPunct="1"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 eaLnBrk="1" hangingPunct="1"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 eaLnBrk="1" hangingPunct="1"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 eaLnBrk="1" hangingPunct="1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结论：</a:t>
            </a:r>
            <a:r>
              <a:rPr lang="en-US" altLang="zh-CN" smtClean="0">
                <a:solidFill>
                  <a:srgbClr val="FF0000"/>
                </a:solidFill>
              </a:rPr>
              <a:t>(sin 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r>
              <a:rPr lang="en-US" altLang="zh-CN" i="1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</a:t>
            </a:r>
            <a:r>
              <a:rPr lang="en-US" altLang="zh-CN" smtClean="0">
                <a:solidFill>
                  <a:srgbClr val="FF0000"/>
                </a:solidFill>
              </a:rPr>
              <a:t>=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</a:rPr>
              <a:t>cos 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zh-CN" altLang="en-US" smtClean="0">
                <a:solidFill>
                  <a:srgbClr val="FF0000"/>
                </a:solidFill>
              </a:rPr>
              <a:t> ．</a:t>
            </a:r>
            <a:r>
              <a:rPr lang="zh-CN" altLang="en-US" smtClean="0"/>
              <a:t>同理可得，</a:t>
            </a:r>
            <a:r>
              <a:rPr lang="en-US" altLang="zh-CN" smtClean="0"/>
              <a:t> (cos 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en-US" altLang="zh-CN" i="1" smtClean="0"/>
              <a:t> </a:t>
            </a:r>
            <a:r>
              <a:rPr lang="en-US" altLang="zh-CN" smtClean="0">
                <a:sym typeface="Symbol" pitchFamily="18" charset="2"/>
              </a:rPr>
              <a:t>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zh-CN" altLang="en-US" smtClean="0">
                <a:solidFill>
                  <a:srgbClr val="FF0000"/>
                </a:solidFill>
              </a:rPr>
              <a:t>− </a:t>
            </a:r>
            <a:r>
              <a:rPr lang="en-US" altLang="zh-CN" smtClean="0"/>
              <a:t>sin </a:t>
            </a:r>
            <a:r>
              <a:rPr lang="en-US" altLang="zh-CN" i="1" smtClean="0"/>
              <a:t>x</a:t>
            </a:r>
            <a:r>
              <a:rPr lang="zh-CN" altLang="en-US" smtClean="0"/>
              <a:t>．</a:t>
            </a:r>
            <a:endParaRPr lang="en-US" altLang="zh-CN" smtClean="0"/>
          </a:p>
        </p:txBody>
      </p:sp>
      <p:sp>
        <p:nvSpPr>
          <p:cNvPr id="13318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例子</a:t>
            </a:r>
          </a:p>
        </p:txBody>
      </p:sp>
      <p:sp>
        <p:nvSpPr>
          <p:cNvPr id="13319" name="圆角矩形 13"/>
          <p:cNvSpPr>
            <a:spLocks noChangeArrowheads="1"/>
          </p:cNvSpPr>
          <p:nvPr/>
        </p:nvSpPr>
        <p:spPr bwMode="auto">
          <a:xfrm>
            <a:off x="7286625" y="285750"/>
            <a:ext cx="1643063" cy="1365250"/>
          </a:xfrm>
          <a:prstGeom prst="roundRect">
            <a:avLst>
              <a:gd name="adj" fmla="val 8551"/>
            </a:avLst>
          </a:prstGeom>
          <a:solidFill>
            <a:srgbClr val="FFFF66"/>
          </a:solidFill>
          <a:ln w="54991" cmpd="thickThin" algn="ctr">
            <a:solidFill>
              <a:srgbClr val="1E768C"/>
            </a:solidFill>
            <a:round/>
            <a:headEnd/>
            <a:tailEnd/>
          </a:ln>
        </p:spPr>
        <p:txBody>
          <a:bodyPr wrap="none"/>
          <a:lstStyle/>
          <a:p>
            <a:pPr marL="255588" indent="-255588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zh-CN" altLang="en-US" sz="2400" b="1">
                <a:solidFill>
                  <a:srgbClr val="0000FF"/>
                </a:solidFill>
              </a:rPr>
              <a:t>①</a:t>
            </a:r>
            <a:r>
              <a:rPr lang="zh-CN" altLang="en-US" sz="2400" b="1"/>
              <a:t>求增量</a:t>
            </a:r>
            <a:endParaRPr lang="en-US" altLang="zh-CN" sz="2400" b="1"/>
          </a:p>
          <a:p>
            <a:pPr marL="255588" indent="-255588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</a:rPr>
              <a:t>②</a:t>
            </a:r>
            <a:r>
              <a:rPr lang="zh-CN" altLang="en-US" sz="2400" b="1">
                <a:latin typeface="Times New Roman" pitchFamily="18" charset="0"/>
              </a:rPr>
              <a:t>算比值</a:t>
            </a:r>
          </a:p>
          <a:p>
            <a:pPr marL="255588" indent="-255588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zh-CN" altLang="en-US" sz="2400" b="1">
                <a:solidFill>
                  <a:srgbClr val="0000FF"/>
                </a:solidFill>
              </a:rPr>
              <a:t>③</a:t>
            </a:r>
            <a:r>
              <a:rPr lang="zh-CN" altLang="en-US" sz="2400" b="1"/>
              <a:t>求极限</a:t>
            </a:r>
            <a:endParaRPr lang="en-US" altLang="zh-CN" sz="2400" b="1"/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457325" y="3143250"/>
          <a:ext cx="5602288" cy="2768600"/>
        </p:xfrm>
        <a:graphic>
          <a:graphicData uri="http://schemas.openxmlformats.org/presentationml/2006/ole">
            <p:oleObj spid="_x0000_s13314" name="Equation" r:id="rId3" imgW="2806560" imgH="1384200" progId="Equation.DSMT4">
              <p:embed/>
            </p:oleObj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817688" y="2239963"/>
          <a:ext cx="6183312" cy="889000"/>
        </p:xfrm>
        <a:graphic>
          <a:graphicData uri="http://schemas.openxmlformats.org/presentationml/2006/ole">
            <p:oleObj spid="_x0000_s13315" name="Equation" r:id="rId4" imgW="3098520" imgH="444240" progId="Equation.DSMT4">
              <p:embed/>
            </p:oleObj>
          </a:graphicData>
        </a:graphic>
      </p:graphicFrame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5000625" y="2214563"/>
            <a:ext cx="3000375" cy="9001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 flipH="1">
            <a:off x="3714750" y="3159125"/>
            <a:ext cx="571500" cy="12144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 flipH="1">
            <a:off x="5572125" y="4429125"/>
            <a:ext cx="1143000" cy="150018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 flipH="1">
            <a:off x="1471613" y="3159125"/>
            <a:ext cx="1571625" cy="12144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6588125" y="3213100"/>
            <a:ext cx="431800" cy="76358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4286250" y="3159125"/>
            <a:ext cx="2786063" cy="12144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4687888" y="4479925"/>
            <a:ext cx="863600" cy="141287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2214563" y="4429125"/>
            <a:ext cx="3357562" cy="150018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2733675" y="414338"/>
          <a:ext cx="3675063" cy="863600"/>
        </p:xfrm>
        <a:graphic>
          <a:graphicData uri="http://schemas.openxmlformats.org/presentationml/2006/ole">
            <p:oleObj spid="_x0000_s13316" name="Equation" r:id="rId5" imgW="184140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3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3" grpId="0" animBg="1"/>
      <p:bldP spid="14" grpId="0" animBg="1"/>
      <p:bldP spid="11278" grpId="0" animBg="1"/>
      <p:bldP spid="9" grpId="0" animBg="1"/>
      <p:bldP spid="11279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内容占位符 1"/>
          <p:cNvSpPr>
            <a:spLocks noGrp="1"/>
          </p:cNvSpPr>
          <p:nvPr>
            <p:ph idx="4294967295"/>
          </p:nvPr>
        </p:nvSpPr>
        <p:spPr>
          <a:xfrm>
            <a:off x="457200" y="1481138"/>
            <a:ext cx="8229600" cy="4911725"/>
          </a:xfrm>
        </p:spPr>
        <p:txBody>
          <a:bodyPr>
            <a:spAutoFit/>
          </a:bodyPr>
          <a:lstStyle/>
          <a:p>
            <a:pPr eaLnBrk="1" hangingPunct="1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 </a:t>
            </a:r>
            <a:r>
              <a:rPr lang="en-US" altLang="zh-CN" i="1" smtClean="0"/>
              <a:t>a</a:t>
            </a:r>
            <a:r>
              <a:rPr lang="en-US" altLang="zh-CN" i="1" baseline="30000" smtClean="0"/>
              <a:t>x</a:t>
            </a:r>
            <a:r>
              <a:rPr lang="zh-CN" altLang="en-US" smtClean="0"/>
              <a:t>（</a:t>
            </a:r>
            <a:r>
              <a:rPr lang="en-US" altLang="zh-CN" i="1" smtClean="0"/>
              <a:t>a</a:t>
            </a:r>
            <a:r>
              <a:rPr lang="zh-CN" altLang="en-US" smtClean="0"/>
              <a:t> </a:t>
            </a:r>
            <a:r>
              <a:rPr lang="en-US" altLang="zh-CN" smtClean="0"/>
              <a:t>&gt; 0</a:t>
            </a:r>
            <a:r>
              <a:rPr lang="zh-CN" altLang="en-US" smtClean="0"/>
              <a:t> 且 </a:t>
            </a:r>
            <a:r>
              <a:rPr lang="en-US" altLang="zh-CN" i="1" smtClean="0"/>
              <a:t>a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</a:t>
            </a:r>
            <a:r>
              <a:rPr lang="en-US" altLang="zh-CN" smtClean="0"/>
              <a:t> 1</a:t>
            </a:r>
            <a:r>
              <a:rPr lang="zh-CN" altLang="en-US" smtClean="0"/>
              <a:t>）的导数．</a:t>
            </a:r>
            <a:endParaRPr lang="en-US" altLang="zh-CN" smtClean="0"/>
          </a:p>
          <a:p>
            <a:pPr eaLnBrk="1" hangingPunct="1"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 eaLnBrk="1" hangingPunct="1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 ①</a:t>
            </a:r>
            <a:endParaRPr lang="en-US" altLang="zh-CN" smtClean="0">
              <a:solidFill>
                <a:srgbClr val="0000FF"/>
              </a:solidFill>
            </a:endParaRPr>
          </a:p>
          <a:p>
            <a:pPr eaLnBrk="1" hangingPunct="1"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 eaLnBrk="1" hangingPunct="1"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 eaLnBrk="1" hangingPunct="1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② ③</a:t>
            </a:r>
            <a:endParaRPr lang="en-US" altLang="zh-CN" smtClean="0">
              <a:solidFill>
                <a:srgbClr val="0000FF"/>
              </a:solidFill>
            </a:endParaRPr>
          </a:p>
          <a:p>
            <a:pPr eaLnBrk="1" hangingPunct="1"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 eaLnBrk="1" hangingPunct="1"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 eaLnBrk="1" hangingPunct="1"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 eaLnBrk="1" hangingPunct="1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结论：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en-US" altLang="zh-CN" i="1" smtClean="0">
                <a:solidFill>
                  <a:srgbClr val="FF0000"/>
                </a:solidFill>
              </a:rPr>
              <a:t>a</a:t>
            </a:r>
            <a:r>
              <a:rPr lang="en-US" altLang="zh-CN" i="1" baseline="30000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r>
              <a:rPr lang="en-US" altLang="zh-CN" i="1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</a:t>
            </a:r>
            <a:r>
              <a:rPr lang="en-US" altLang="zh-CN" smtClean="0">
                <a:solidFill>
                  <a:srgbClr val="FF0000"/>
                </a:solidFill>
              </a:rPr>
              <a:t>=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i="1" smtClean="0">
                <a:solidFill>
                  <a:srgbClr val="FF0000"/>
                </a:solidFill>
              </a:rPr>
              <a:t>a</a:t>
            </a:r>
            <a:r>
              <a:rPr lang="en-US" altLang="zh-CN" i="1" baseline="30000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 ln </a:t>
            </a:r>
            <a:r>
              <a:rPr lang="en-US" altLang="zh-CN" i="1" smtClean="0">
                <a:solidFill>
                  <a:srgbClr val="FF0000"/>
                </a:solidFill>
              </a:rPr>
              <a:t>a</a:t>
            </a:r>
            <a:r>
              <a:rPr lang="zh-CN" altLang="en-US" smtClean="0">
                <a:solidFill>
                  <a:srgbClr val="FF0000"/>
                </a:solidFill>
              </a:rPr>
              <a:t> ．</a:t>
            </a:r>
            <a:endParaRPr lang="en-US" altLang="zh-CN" smtClean="0">
              <a:solidFill>
                <a:srgbClr val="FF0000"/>
              </a:solidFill>
            </a:endParaRPr>
          </a:p>
          <a:p>
            <a:pPr eaLnBrk="1" hangingPunct="1">
              <a:buFont typeface="Wingdings 3" pitchFamily="18" charset="2"/>
              <a:buNone/>
            </a:pPr>
            <a:r>
              <a:rPr lang="zh-CN" altLang="en-US" smtClean="0"/>
              <a:t>特别地，当 </a:t>
            </a:r>
            <a:r>
              <a:rPr lang="en-US" altLang="zh-CN" i="1" smtClean="0"/>
              <a:t>a</a:t>
            </a:r>
            <a:r>
              <a:rPr lang="en-US" altLang="zh-CN" smtClean="0"/>
              <a:t> =</a:t>
            </a:r>
            <a:r>
              <a:rPr lang="zh-CN" altLang="en-US" smtClean="0"/>
              <a:t> </a:t>
            </a:r>
            <a:r>
              <a:rPr lang="en-US" altLang="zh-CN" i="1" smtClean="0"/>
              <a:t>e</a:t>
            </a:r>
            <a:r>
              <a:rPr lang="en-US" altLang="zh-CN" smtClean="0"/>
              <a:t> </a:t>
            </a:r>
            <a:r>
              <a:rPr lang="zh-CN" altLang="en-US" smtClean="0"/>
              <a:t>时，</a:t>
            </a:r>
            <a:r>
              <a:rPr lang="en-US" altLang="zh-CN" smtClean="0">
                <a:solidFill>
                  <a:srgbClr val="FF0000"/>
                </a:solidFill>
              </a:rPr>
              <a:t> (</a:t>
            </a:r>
            <a:r>
              <a:rPr lang="en-US" altLang="zh-CN" i="1" smtClean="0">
                <a:solidFill>
                  <a:srgbClr val="FF0000"/>
                </a:solidFill>
              </a:rPr>
              <a:t>e</a:t>
            </a:r>
            <a:r>
              <a:rPr lang="en-US" altLang="zh-CN" i="1" baseline="30000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r>
              <a:rPr lang="en-US" altLang="zh-CN" i="1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</a:t>
            </a:r>
            <a:r>
              <a:rPr lang="en-US" altLang="zh-CN" smtClean="0">
                <a:solidFill>
                  <a:srgbClr val="FF0000"/>
                </a:solidFill>
              </a:rPr>
              <a:t>=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i="1" smtClean="0">
                <a:solidFill>
                  <a:srgbClr val="FF0000"/>
                </a:solidFill>
              </a:rPr>
              <a:t>e</a:t>
            </a:r>
            <a:r>
              <a:rPr lang="en-US" altLang="zh-CN" i="1" baseline="30000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zh-CN" altLang="en-US" smtClean="0"/>
              <a:t>．</a:t>
            </a:r>
            <a:endParaRPr lang="en-US" altLang="zh-CN" smtClean="0"/>
          </a:p>
        </p:txBody>
      </p:sp>
      <p:sp>
        <p:nvSpPr>
          <p:cNvPr id="14341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例子</a:t>
            </a:r>
          </a:p>
        </p:txBody>
      </p:sp>
      <p:sp>
        <p:nvSpPr>
          <p:cNvPr id="14342" name="圆角矩形 13"/>
          <p:cNvSpPr>
            <a:spLocks noChangeArrowheads="1"/>
          </p:cNvSpPr>
          <p:nvPr/>
        </p:nvSpPr>
        <p:spPr bwMode="auto">
          <a:xfrm>
            <a:off x="7286625" y="285750"/>
            <a:ext cx="1643063" cy="1365250"/>
          </a:xfrm>
          <a:prstGeom prst="roundRect">
            <a:avLst>
              <a:gd name="adj" fmla="val 8551"/>
            </a:avLst>
          </a:prstGeom>
          <a:solidFill>
            <a:srgbClr val="FFFF66"/>
          </a:solidFill>
          <a:ln w="54991" cmpd="thickThin" algn="ctr">
            <a:solidFill>
              <a:srgbClr val="1E768C"/>
            </a:solidFill>
            <a:round/>
            <a:headEnd/>
            <a:tailEnd/>
          </a:ln>
        </p:spPr>
        <p:txBody>
          <a:bodyPr wrap="none"/>
          <a:lstStyle/>
          <a:p>
            <a:pPr marL="255588" indent="-255588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zh-CN" altLang="en-US" sz="2400" b="1">
                <a:solidFill>
                  <a:srgbClr val="0000FF"/>
                </a:solidFill>
              </a:rPr>
              <a:t>①</a:t>
            </a:r>
            <a:r>
              <a:rPr lang="zh-CN" altLang="en-US" sz="2400" b="1"/>
              <a:t>求增量</a:t>
            </a:r>
            <a:endParaRPr lang="en-US" altLang="zh-CN" sz="2400" b="1"/>
          </a:p>
          <a:p>
            <a:pPr marL="255588" indent="-255588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</a:rPr>
              <a:t>②</a:t>
            </a:r>
            <a:r>
              <a:rPr lang="zh-CN" altLang="en-US" sz="2400" b="1">
                <a:latin typeface="Times New Roman" pitchFamily="18" charset="0"/>
              </a:rPr>
              <a:t>算比值</a:t>
            </a:r>
          </a:p>
          <a:p>
            <a:pPr marL="255588" indent="-255588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zh-CN" altLang="en-US" sz="2400" b="1">
                <a:solidFill>
                  <a:srgbClr val="0000FF"/>
                </a:solidFill>
              </a:rPr>
              <a:t>③</a:t>
            </a:r>
            <a:r>
              <a:rPr lang="zh-CN" altLang="en-US" sz="2400" b="1"/>
              <a:t>求极限</a:t>
            </a:r>
            <a:endParaRPr lang="en-US" altLang="zh-CN" sz="2400" b="1"/>
          </a:p>
        </p:txBody>
      </p:sp>
      <p:graphicFrame>
        <p:nvGraphicFramePr>
          <p:cNvPr id="83973" name="Object 2"/>
          <p:cNvGraphicFramePr>
            <a:graphicFrameLocks noChangeAspect="1"/>
          </p:cNvGraphicFramePr>
          <p:nvPr/>
        </p:nvGraphicFramePr>
        <p:xfrm>
          <a:off x="1428750" y="3429000"/>
          <a:ext cx="6540500" cy="1752600"/>
        </p:xfrm>
        <a:graphic>
          <a:graphicData uri="http://schemas.openxmlformats.org/presentationml/2006/ole">
            <p:oleObj spid="_x0000_s14338" name="Equation" r:id="rId3" imgW="3276360" imgH="87624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839913" y="2405063"/>
          <a:ext cx="3700462" cy="558800"/>
        </p:xfrm>
        <a:graphic>
          <a:graphicData uri="http://schemas.openxmlformats.org/presentationml/2006/ole">
            <p:oleObj spid="_x0000_s14339" name="Equation" r:id="rId4" imgW="1854000" imgH="279360" progId="Equation.DSMT4">
              <p:embed/>
            </p:oleObj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443038" y="3571875"/>
            <a:ext cx="1571625" cy="7858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3786188" y="2428875"/>
            <a:ext cx="1785937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 flipH="1">
            <a:off x="3700463" y="3571875"/>
            <a:ext cx="539750" cy="7858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 flipH="1">
            <a:off x="5795963" y="3571875"/>
            <a:ext cx="2160587" cy="7858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 flipH="1">
            <a:off x="4514850" y="4414838"/>
            <a:ext cx="1485900" cy="7858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>
            <a:off x="3492500" y="4492625"/>
            <a:ext cx="292100" cy="2905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>
            <a:off x="3765550" y="4883150"/>
            <a:ext cx="292100" cy="2905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2216150" y="4414838"/>
            <a:ext cx="2298700" cy="7858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328" name="AutoShape 16"/>
          <p:cNvSpPr>
            <a:spLocks noChangeArrowheads="1"/>
          </p:cNvSpPr>
          <p:nvPr/>
        </p:nvSpPr>
        <p:spPr bwMode="auto">
          <a:xfrm>
            <a:off x="6492875" y="1766888"/>
            <a:ext cx="2436813" cy="93027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33CC33"/>
            </a:solidFill>
            <a:round/>
            <a:headEnd/>
            <a:tailEnd/>
          </a:ln>
        </p:spPr>
        <p:txBody>
          <a:bodyPr wrap="none" anchor="ctr" anchorCtr="1"/>
          <a:lstStyle/>
          <a:p>
            <a:pPr algn="ctr"/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等价无穷小代换</a:t>
            </a:r>
          </a:p>
          <a:p>
            <a:pPr algn="ctr"/>
            <a:r>
              <a:rPr lang="en-US" altLang="zh-CN" sz="2400" b="1" i="1">
                <a:latin typeface="Times New Roman" pitchFamily="18" charset="0"/>
              </a:rPr>
              <a:t>a</a:t>
            </a:r>
            <a:r>
              <a:rPr lang="en-US" altLang="zh-CN" sz="2400" b="1" i="1" baseline="30000">
                <a:latin typeface="Times New Roman" pitchFamily="18" charset="0"/>
              </a:rPr>
              <a:t>x</a:t>
            </a:r>
            <a:r>
              <a:rPr lang="en-US" altLang="zh-CN" sz="2400" b="1">
                <a:latin typeface="Times New Roman" pitchFamily="18" charset="0"/>
              </a:rPr>
              <a:t> −1 ~ </a:t>
            </a:r>
            <a:r>
              <a:rPr lang="en-US" altLang="zh-CN" sz="2400" b="1" i="1">
                <a:latin typeface="Times New Roman" pitchFamily="18" charset="0"/>
              </a:rPr>
              <a:t>x</a:t>
            </a:r>
            <a:r>
              <a:rPr lang="en-US" altLang="zh-CN" sz="2400" b="1">
                <a:latin typeface="Times New Roman" pitchFamily="18" charset="0"/>
              </a:rPr>
              <a:t> ln</a:t>
            </a:r>
            <a:r>
              <a:rPr lang="en-US" altLang="zh-CN" sz="2400" b="1" i="1">
                <a:latin typeface="Times New Roman" pitchFamily="18" charset="0"/>
              </a:rPr>
              <a:t>a</a:t>
            </a:r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6443663" y="3543300"/>
            <a:ext cx="1512887" cy="86518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4" name="AutoShape 18"/>
          <p:cNvSpPr>
            <a:spLocks noChangeArrowheads="1"/>
          </p:cNvSpPr>
          <p:nvPr/>
        </p:nvSpPr>
        <p:spPr bwMode="auto">
          <a:xfrm>
            <a:off x="7783513" y="4595813"/>
            <a:ext cx="977900" cy="407987"/>
          </a:xfrm>
          <a:prstGeom prst="wedgeRoundRectCallout">
            <a:avLst>
              <a:gd name="adj1" fmla="val -38792"/>
              <a:gd name="adj2" fmla="val -77606"/>
              <a:gd name="adj3" fmla="val 16667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P.65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</a:rPr>
              <a:t>例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18" name="AutoShape 18"/>
          <p:cNvSpPr>
            <a:spLocks noChangeArrowheads="1"/>
          </p:cNvSpPr>
          <p:nvPr/>
        </p:nvSpPr>
        <p:spPr bwMode="auto">
          <a:xfrm>
            <a:off x="5521325" y="2813050"/>
            <a:ext cx="1765300" cy="647700"/>
          </a:xfrm>
          <a:prstGeom prst="wedgeRoundRectCallout">
            <a:avLst>
              <a:gd name="adj1" fmla="val -23940"/>
              <a:gd name="adj2" fmla="val 89403"/>
              <a:gd name="adj3" fmla="val 16667"/>
            </a:avLst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rgbClr val="0000FF"/>
                </a:solidFill>
                <a:latin typeface="Times New Roman" pitchFamily="18" charset="0"/>
              </a:rPr>
              <a:t>注意：</a:t>
            </a:r>
            <a:endParaRPr lang="en-US" altLang="zh-CN" sz="1600" b="1">
              <a:solidFill>
                <a:srgbClr val="0000FF"/>
              </a:solidFill>
              <a:latin typeface="Times New Roman" pitchFamily="18" charset="0"/>
            </a:endParaRPr>
          </a:p>
          <a:p>
            <a:r>
              <a:rPr lang="en-US" altLang="zh-CN" sz="1600" b="1" i="1">
                <a:solidFill>
                  <a:srgbClr val="0000FF"/>
                </a:solidFill>
                <a:latin typeface="Times New Roman" pitchFamily="18" charset="0"/>
              </a:rPr>
              <a:t>x</a:t>
            </a:r>
            <a:r>
              <a:rPr lang="en-US" altLang="zh-CN" sz="1600" b="1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zh-CN" altLang="en-US" sz="1600" b="1">
                <a:solidFill>
                  <a:srgbClr val="0000FF"/>
                </a:solidFill>
                <a:latin typeface="Times New Roman" pitchFamily="18" charset="0"/>
              </a:rPr>
              <a:t>与</a:t>
            </a:r>
            <a:r>
              <a:rPr lang="en-US" altLang="zh-CN" sz="1600" b="1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zh-CN" sz="1600" b="1">
                <a:solidFill>
                  <a:srgbClr val="0000FF"/>
                </a:solidFill>
                <a:latin typeface="Symbol" pitchFamily="18" charset="2"/>
              </a:rPr>
              <a:t>D</a:t>
            </a:r>
            <a:r>
              <a:rPr lang="en-US" altLang="zh-CN" sz="1600" b="1" i="1">
                <a:solidFill>
                  <a:srgbClr val="0000FF"/>
                </a:solidFill>
                <a:latin typeface="Times New Roman" pitchFamily="18" charset="0"/>
              </a:rPr>
              <a:t>x</a:t>
            </a:r>
            <a:r>
              <a:rPr lang="en-US" altLang="zh-CN" sz="1600" b="1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altLang="zh-CN" sz="16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 0</a:t>
            </a:r>
            <a:r>
              <a:rPr lang="zh-CN" altLang="en-US" sz="1600" b="1">
                <a:solidFill>
                  <a:srgbClr val="0000FF"/>
                </a:solidFill>
                <a:latin typeface="Times New Roman" pitchFamily="18" charset="0"/>
              </a:rPr>
              <a:t>无关</a:t>
            </a:r>
            <a:endParaRPr lang="en-US" altLang="zh-CN" sz="1600" b="1">
              <a:solidFill>
                <a:srgbClr val="0000FF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 animBg="1"/>
      <p:bldP spid="13326" grpId="0" animBg="1"/>
      <p:bldP spid="13327" grpId="0" animBg="1"/>
      <p:bldP spid="11" grpId="0" animBg="1"/>
      <p:bldP spid="13328" grpId="0" animBg="1"/>
      <p:bldP spid="14353" grpId="0" animBg="1"/>
      <p:bldP spid="14354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文本占位符 4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473575"/>
          </a:xfrm>
        </p:spPr>
        <p:txBody>
          <a:bodyPr>
            <a:spAutoFit/>
          </a:bodyPr>
          <a:lstStyle/>
          <a:p>
            <a:pPr marL="565150" indent="-457200"/>
            <a:r>
              <a:rPr lang="zh-CN" altLang="en-US" smtClean="0"/>
              <a:t>微积分学</a:t>
            </a:r>
            <a:r>
              <a:rPr lang="en-US" altLang="zh-CN" smtClean="0"/>
              <a:t>——</a:t>
            </a:r>
            <a:r>
              <a:rPr lang="zh-CN" altLang="en-US" smtClean="0"/>
              <a:t>高等数学中最基本、最重要的组成部分．</a:t>
            </a:r>
            <a:endParaRPr lang="en-US" altLang="zh-CN" smtClean="0"/>
          </a:p>
          <a:p>
            <a:pPr marL="565150" indent="-457200"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微分学（导数、微分及其应用）</a:t>
            </a:r>
            <a:endParaRPr lang="en-US" altLang="zh-CN" smtClean="0"/>
          </a:p>
          <a:p>
            <a:pPr marL="565150" indent="-457200"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积分学（不定积分、定积分及其应用）</a:t>
            </a:r>
            <a:endParaRPr lang="en-US" altLang="zh-CN" smtClean="0"/>
          </a:p>
          <a:p>
            <a:pPr marL="565150" indent="-457200">
              <a:buFont typeface="Wingdings 3" pitchFamily="18" charset="2"/>
              <a:buNone/>
            </a:pPr>
            <a:endParaRPr lang="en-US" altLang="zh-CN" smtClean="0"/>
          </a:p>
          <a:p>
            <a:pPr marL="565150" indent="-457200">
              <a:buFont typeface="Wingdings 3" pitchFamily="18" charset="2"/>
              <a:buNone/>
            </a:pPr>
            <a:endParaRPr lang="en-US" altLang="zh-CN" smtClean="0"/>
          </a:p>
          <a:p>
            <a:pPr marL="565150" indent="-457200">
              <a:buFont typeface="Wingdings 3" pitchFamily="18" charset="2"/>
              <a:buNone/>
            </a:pPr>
            <a:endParaRPr lang="en-US" altLang="zh-CN" smtClean="0"/>
          </a:p>
          <a:p>
            <a:pPr marL="565150" indent="-457200">
              <a:buFont typeface="Wingdings 3" pitchFamily="18" charset="2"/>
              <a:buNone/>
            </a:pPr>
            <a:endParaRPr lang="en-US" altLang="zh-CN" smtClean="0"/>
          </a:p>
          <a:p>
            <a:pPr marL="565150" indent="-457200">
              <a:buFont typeface="Wingdings 3" pitchFamily="18" charset="2"/>
              <a:buNone/>
            </a:pPr>
            <a:endParaRPr lang="en-US" altLang="zh-CN" smtClean="0"/>
          </a:p>
          <a:p>
            <a:pPr marL="565150" indent="-457200">
              <a:buFont typeface="Wingdings 3" pitchFamily="18" charset="2"/>
              <a:buNone/>
            </a:pPr>
            <a:endParaRPr lang="en-US" altLang="zh-CN" smtClean="0"/>
          </a:p>
          <a:p>
            <a:pPr marL="565150" indent="-457200"/>
            <a:r>
              <a:rPr lang="zh-CN" altLang="en-US" smtClean="0"/>
              <a:t>微积分学的创始人</a:t>
            </a:r>
            <a:r>
              <a:rPr lang="en-US" altLang="zh-CN" smtClean="0"/>
              <a:t>——	</a:t>
            </a:r>
            <a:r>
              <a:rPr lang="zh-CN" altLang="en-US" smtClean="0"/>
              <a:t>牛顿、莱布尼茨</a:t>
            </a:r>
            <a:endParaRPr lang="en-US" altLang="zh-CN" smtClean="0"/>
          </a:p>
        </p:txBody>
      </p:sp>
      <p:sp>
        <p:nvSpPr>
          <p:cNvPr id="27651" name="标题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</a:rPr>
              <a:t>微积分学简介</a:t>
            </a:r>
          </a:p>
        </p:txBody>
      </p:sp>
      <p:grpSp>
        <p:nvGrpSpPr>
          <p:cNvPr id="2" name="组合 20"/>
          <p:cNvGrpSpPr>
            <a:grpSpLocks/>
          </p:cNvGrpSpPr>
          <p:nvPr/>
        </p:nvGrpSpPr>
        <p:grpSpPr bwMode="auto">
          <a:xfrm>
            <a:off x="7696200" y="5072063"/>
            <a:ext cx="990600" cy="1223962"/>
            <a:chOff x="5791200" y="3200400"/>
            <a:chExt cx="990600" cy="1223963"/>
          </a:xfrm>
        </p:grpSpPr>
        <p:pic>
          <p:nvPicPr>
            <p:cNvPr id="27662" name="Picture 1028" descr="LEIBNIZ">
              <a:hlinkClick r:id="" action="ppaction://noaction"/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806282" y="3272631"/>
              <a:ext cx="960437" cy="1079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7663" name="Group 1063"/>
            <p:cNvGrpSpPr>
              <a:grpSpLocks/>
            </p:cNvGrpSpPr>
            <p:nvPr/>
          </p:nvGrpSpPr>
          <p:grpSpPr bwMode="auto">
            <a:xfrm>
              <a:off x="5791200" y="3200400"/>
              <a:ext cx="990600" cy="1223963"/>
              <a:chOff x="3648" y="2016"/>
              <a:chExt cx="624" cy="771"/>
            </a:xfrm>
          </p:grpSpPr>
          <p:sp>
            <p:nvSpPr>
              <p:cNvPr id="27664" name="Freeform 1057"/>
              <p:cNvSpPr>
                <a:spLocks/>
              </p:cNvSpPr>
              <p:nvPr/>
            </p:nvSpPr>
            <p:spPr bwMode="auto">
              <a:xfrm>
                <a:off x="3648" y="2016"/>
                <a:ext cx="48" cy="771"/>
              </a:xfrm>
              <a:custGeom>
                <a:avLst/>
                <a:gdLst>
                  <a:gd name="T0" fmla="*/ 0 w 192"/>
                  <a:gd name="T1" fmla="*/ 0 h 3552"/>
                  <a:gd name="T2" fmla="*/ 0 w 192"/>
                  <a:gd name="T3" fmla="*/ 0 h 3552"/>
                  <a:gd name="T4" fmla="*/ 0 w 192"/>
                  <a:gd name="T5" fmla="*/ 0 h 3552"/>
                  <a:gd name="T6" fmla="*/ 0 w 192"/>
                  <a:gd name="T7" fmla="*/ 0 h 3552"/>
                  <a:gd name="T8" fmla="*/ 0 w 192"/>
                  <a:gd name="T9" fmla="*/ 0 h 35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3552"/>
                  <a:gd name="T17" fmla="*/ 192 w 192"/>
                  <a:gd name="T18" fmla="*/ 3552 h 35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3552">
                    <a:moveTo>
                      <a:pt x="0" y="0"/>
                    </a:moveTo>
                    <a:lnTo>
                      <a:pt x="192" y="192"/>
                    </a:lnTo>
                    <a:lnTo>
                      <a:pt x="192" y="3360"/>
                    </a:lnTo>
                    <a:lnTo>
                      <a:pt x="0" y="3552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6FF"/>
                  </a:gs>
                  <a:gs pos="50000">
                    <a:srgbClr val="0099FF"/>
                  </a:gs>
                  <a:gs pos="100000">
                    <a:srgbClr val="0066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65" name="Freeform 1058"/>
              <p:cNvSpPr>
                <a:spLocks/>
              </p:cNvSpPr>
              <p:nvPr/>
            </p:nvSpPr>
            <p:spPr bwMode="auto">
              <a:xfrm flipH="1" flipV="1">
                <a:off x="4224" y="2016"/>
                <a:ext cx="48" cy="771"/>
              </a:xfrm>
              <a:custGeom>
                <a:avLst/>
                <a:gdLst>
                  <a:gd name="T0" fmla="*/ 0 w 192"/>
                  <a:gd name="T1" fmla="*/ 0 h 3552"/>
                  <a:gd name="T2" fmla="*/ 0 w 192"/>
                  <a:gd name="T3" fmla="*/ 0 h 3552"/>
                  <a:gd name="T4" fmla="*/ 0 w 192"/>
                  <a:gd name="T5" fmla="*/ 0 h 3552"/>
                  <a:gd name="T6" fmla="*/ 0 w 192"/>
                  <a:gd name="T7" fmla="*/ 0 h 3552"/>
                  <a:gd name="T8" fmla="*/ 0 w 192"/>
                  <a:gd name="T9" fmla="*/ 0 h 35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3552"/>
                  <a:gd name="T17" fmla="*/ 192 w 192"/>
                  <a:gd name="T18" fmla="*/ 3552 h 35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3552">
                    <a:moveTo>
                      <a:pt x="0" y="0"/>
                    </a:moveTo>
                    <a:lnTo>
                      <a:pt x="192" y="192"/>
                    </a:lnTo>
                    <a:lnTo>
                      <a:pt x="192" y="3360"/>
                    </a:lnTo>
                    <a:lnTo>
                      <a:pt x="0" y="3552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6FF"/>
                  </a:gs>
                  <a:gs pos="50000">
                    <a:srgbClr val="0099FF"/>
                  </a:gs>
                  <a:gs pos="100000">
                    <a:srgbClr val="0066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7666" name="Group 1062"/>
              <p:cNvGrpSpPr>
                <a:grpSpLocks/>
              </p:cNvGrpSpPr>
              <p:nvPr/>
            </p:nvGrpSpPr>
            <p:grpSpPr bwMode="auto">
              <a:xfrm>
                <a:off x="3648" y="2016"/>
                <a:ext cx="621" cy="768"/>
                <a:chOff x="3648" y="2016"/>
                <a:chExt cx="576" cy="768"/>
              </a:xfrm>
            </p:grpSpPr>
            <p:sp>
              <p:nvSpPr>
                <p:cNvPr id="27667" name="Freeform 1056"/>
                <p:cNvSpPr>
                  <a:spLocks/>
                </p:cNvSpPr>
                <p:nvPr/>
              </p:nvSpPr>
              <p:spPr bwMode="auto">
                <a:xfrm>
                  <a:off x="3648" y="2016"/>
                  <a:ext cx="576" cy="48"/>
                </a:xfrm>
                <a:custGeom>
                  <a:avLst/>
                  <a:gdLst>
                    <a:gd name="T0" fmla="*/ 0 w 2304"/>
                    <a:gd name="T1" fmla="*/ 0 h 192"/>
                    <a:gd name="T2" fmla="*/ 0 w 2304"/>
                    <a:gd name="T3" fmla="*/ 0 h 192"/>
                    <a:gd name="T4" fmla="*/ 0 w 2304"/>
                    <a:gd name="T5" fmla="*/ 0 h 192"/>
                    <a:gd name="T6" fmla="*/ 0 w 2304"/>
                    <a:gd name="T7" fmla="*/ 0 h 192"/>
                    <a:gd name="T8" fmla="*/ 0 w 2304"/>
                    <a:gd name="T9" fmla="*/ 0 h 1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04"/>
                    <a:gd name="T16" fmla="*/ 0 h 192"/>
                    <a:gd name="T17" fmla="*/ 2304 w 2304"/>
                    <a:gd name="T18" fmla="*/ 192 h 1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04" h="192">
                      <a:moveTo>
                        <a:pt x="0" y="0"/>
                      </a:moveTo>
                      <a:lnTo>
                        <a:pt x="192" y="192"/>
                      </a:lnTo>
                      <a:lnTo>
                        <a:pt x="2112" y="192"/>
                      </a:lnTo>
                      <a:lnTo>
                        <a:pt x="230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066FF"/>
                    </a:gs>
                    <a:gs pos="50000">
                      <a:srgbClr val="0099FF"/>
                    </a:gs>
                    <a:gs pos="100000">
                      <a:srgbClr val="0066FF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668" name="Freeform 1059"/>
                <p:cNvSpPr>
                  <a:spLocks/>
                </p:cNvSpPr>
                <p:nvPr/>
              </p:nvSpPr>
              <p:spPr bwMode="auto">
                <a:xfrm flipV="1">
                  <a:off x="3648" y="2736"/>
                  <a:ext cx="576" cy="48"/>
                </a:xfrm>
                <a:custGeom>
                  <a:avLst/>
                  <a:gdLst>
                    <a:gd name="T0" fmla="*/ 0 w 2304"/>
                    <a:gd name="T1" fmla="*/ 0 h 192"/>
                    <a:gd name="T2" fmla="*/ 0 w 2304"/>
                    <a:gd name="T3" fmla="*/ 0 h 192"/>
                    <a:gd name="T4" fmla="*/ 0 w 2304"/>
                    <a:gd name="T5" fmla="*/ 0 h 192"/>
                    <a:gd name="T6" fmla="*/ 0 w 2304"/>
                    <a:gd name="T7" fmla="*/ 0 h 192"/>
                    <a:gd name="T8" fmla="*/ 0 w 2304"/>
                    <a:gd name="T9" fmla="*/ 0 h 1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04"/>
                    <a:gd name="T16" fmla="*/ 0 h 192"/>
                    <a:gd name="T17" fmla="*/ 2304 w 2304"/>
                    <a:gd name="T18" fmla="*/ 192 h 1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04" h="192">
                      <a:moveTo>
                        <a:pt x="0" y="0"/>
                      </a:moveTo>
                      <a:lnTo>
                        <a:pt x="192" y="192"/>
                      </a:lnTo>
                      <a:lnTo>
                        <a:pt x="2112" y="192"/>
                      </a:lnTo>
                      <a:lnTo>
                        <a:pt x="230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066FF"/>
                    </a:gs>
                    <a:gs pos="50000">
                      <a:srgbClr val="0099FF"/>
                    </a:gs>
                    <a:gs pos="100000">
                      <a:srgbClr val="0066FF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5" name="组合 19"/>
          <p:cNvGrpSpPr>
            <a:grpSpLocks/>
          </p:cNvGrpSpPr>
          <p:nvPr/>
        </p:nvGrpSpPr>
        <p:grpSpPr bwMode="auto">
          <a:xfrm>
            <a:off x="6581775" y="5072063"/>
            <a:ext cx="990600" cy="1223962"/>
            <a:chOff x="4648200" y="2514600"/>
            <a:chExt cx="990600" cy="1223963"/>
          </a:xfrm>
        </p:grpSpPr>
        <p:pic>
          <p:nvPicPr>
            <p:cNvPr id="27655" name="Picture 1027" descr="NEWTON">
              <a:hlinkClick r:id="" action="ppaction://noaction"/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681538" y="2586831"/>
              <a:ext cx="923925" cy="1079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7656" name="Group 1064"/>
            <p:cNvGrpSpPr>
              <a:grpSpLocks/>
            </p:cNvGrpSpPr>
            <p:nvPr/>
          </p:nvGrpSpPr>
          <p:grpSpPr bwMode="auto">
            <a:xfrm>
              <a:off x="4648200" y="2514600"/>
              <a:ext cx="990600" cy="1223963"/>
              <a:chOff x="3648" y="2016"/>
              <a:chExt cx="624" cy="771"/>
            </a:xfrm>
          </p:grpSpPr>
          <p:sp>
            <p:nvSpPr>
              <p:cNvPr id="27657" name="Freeform 1065"/>
              <p:cNvSpPr>
                <a:spLocks/>
              </p:cNvSpPr>
              <p:nvPr/>
            </p:nvSpPr>
            <p:spPr bwMode="auto">
              <a:xfrm>
                <a:off x="3648" y="2016"/>
                <a:ext cx="48" cy="771"/>
              </a:xfrm>
              <a:custGeom>
                <a:avLst/>
                <a:gdLst>
                  <a:gd name="T0" fmla="*/ 0 w 192"/>
                  <a:gd name="T1" fmla="*/ 0 h 3552"/>
                  <a:gd name="T2" fmla="*/ 0 w 192"/>
                  <a:gd name="T3" fmla="*/ 0 h 3552"/>
                  <a:gd name="T4" fmla="*/ 0 w 192"/>
                  <a:gd name="T5" fmla="*/ 0 h 3552"/>
                  <a:gd name="T6" fmla="*/ 0 w 192"/>
                  <a:gd name="T7" fmla="*/ 0 h 3552"/>
                  <a:gd name="T8" fmla="*/ 0 w 192"/>
                  <a:gd name="T9" fmla="*/ 0 h 35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3552"/>
                  <a:gd name="T17" fmla="*/ 192 w 192"/>
                  <a:gd name="T18" fmla="*/ 3552 h 35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3552">
                    <a:moveTo>
                      <a:pt x="0" y="0"/>
                    </a:moveTo>
                    <a:lnTo>
                      <a:pt x="192" y="192"/>
                    </a:lnTo>
                    <a:lnTo>
                      <a:pt x="192" y="3360"/>
                    </a:lnTo>
                    <a:lnTo>
                      <a:pt x="0" y="3552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6FF"/>
                  </a:gs>
                  <a:gs pos="50000">
                    <a:srgbClr val="0099FF"/>
                  </a:gs>
                  <a:gs pos="100000">
                    <a:srgbClr val="0066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58" name="Freeform 1066"/>
              <p:cNvSpPr>
                <a:spLocks/>
              </p:cNvSpPr>
              <p:nvPr/>
            </p:nvSpPr>
            <p:spPr bwMode="auto">
              <a:xfrm flipH="1" flipV="1">
                <a:off x="4224" y="2016"/>
                <a:ext cx="48" cy="771"/>
              </a:xfrm>
              <a:custGeom>
                <a:avLst/>
                <a:gdLst>
                  <a:gd name="T0" fmla="*/ 0 w 192"/>
                  <a:gd name="T1" fmla="*/ 0 h 3552"/>
                  <a:gd name="T2" fmla="*/ 0 w 192"/>
                  <a:gd name="T3" fmla="*/ 0 h 3552"/>
                  <a:gd name="T4" fmla="*/ 0 w 192"/>
                  <a:gd name="T5" fmla="*/ 0 h 3552"/>
                  <a:gd name="T6" fmla="*/ 0 w 192"/>
                  <a:gd name="T7" fmla="*/ 0 h 3552"/>
                  <a:gd name="T8" fmla="*/ 0 w 192"/>
                  <a:gd name="T9" fmla="*/ 0 h 35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3552"/>
                  <a:gd name="T17" fmla="*/ 192 w 192"/>
                  <a:gd name="T18" fmla="*/ 3552 h 35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3552">
                    <a:moveTo>
                      <a:pt x="0" y="0"/>
                    </a:moveTo>
                    <a:lnTo>
                      <a:pt x="192" y="192"/>
                    </a:lnTo>
                    <a:lnTo>
                      <a:pt x="192" y="3360"/>
                    </a:lnTo>
                    <a:lnTo>
                      <a:pt x="0" y="3552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66FF"/>
                  </a:gs>
                  <a:gs pos="50000">
                    <a:srgbClr val="0099FF"/>
                  </a:gs>
                  <a:gs pos="100000">
                    <a:srgbClr val="0066FF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7659" name="Group 1067"/>
              <p:cNvGrpSpPr>
                <a:grpSpLocks/>
              </p:cNvGrpSpPr>
              <p:nvPr/>
            </p:nvGrpSpPr>
            <p:grpSpPr bwMode="auto">
              <a:xfrm>
                <a:off x="3648" y="2016"/>
                <a:ext cx="621" cy="768"/>
                <a:chOff x="3648" y="2016"/>
                <a:chExt cx="576" cy="768"/>
              </a:xfrm>
            </p:grpSpPr>
            <p:sp>
              <p:nvSpPr>
                <p:cNvPr id="27660" name="Freeform 1068"/>
                <p:cNvSpPr>
                  <a:spLocks/>
                </p:cNvSpPr>
                <p:nvPr/>
              </p:nvSpPr>
              <p:spPr bwMode="auto">
                <a:xfrm>
                  <a:off x="3648" y="2016"/>
                  <a:ext cx="576" cy="48"/>
                </a:xfrm>
                <a:custGeom>
                  <a:avLst/>
                  <a:gdLst>
                    <a:gd name="T0" fmla="*/ 0 w 2304"/>
                    <a:gd name="T1" fmla="*/ 0 h 192"/>
                    <a:gd name="T2" fmla="*/ 0 w 2304"/>
                    <a:gd name="T3" fmla="*/ 0 h 192"/>
                    <a:gd name="T4" fmla="*/ 0 w 2304"/>
                    <a:gd name="T5" fmla="*/ 0 h 192"/>
                    <a:gd name="T6" fmla="*/ 0 w 2304"/>
                    <a:gd name="T7" fmla="*/ 0 h 192"/>
                    <a:gd name="T8" fmla="*/ 0 w 2304"/>
                    <a:gd name="T9" fmla="*/ 0 h 1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04"/>
                    <a:gd name="T16" fmla="*/ 0 h 192"/>
                    <a:gd name="T17" fmla="*/ 2304 w 2304"/>
                    <a:gd name="T18" fmla="*/ 192 h 1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04" h="192">
                      <a:moveTo>
                        <a:pt x="0" y="0"/>
                      </a:moveTo>
                      <a:lnTo>
                        <a:pt x="192" y="192"/>
                      </a:lnTo>
                      <a:lnTo>
                        <a:pt x="2112" y="192"/>
                      </a:lnTo>
                      <a:lnTo>
                        <a:pt x="230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066FF"/>
                    </a:gs>
                    <a:gs pos="50000">
                      <a:srgbClr val="0099FF"/>
                    </a:gs>
                    <a:gs pos="100000">
                      <a:srgbClr val="0066FF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661" name="Freeform 1069"/>
                <p:cNvSpPr>
                  <a:spLocks/>
                </p:cNvSpPr>
                <p:nvPr/>
              </p:nvSpPr>
              <p:spPr bwMode="auto">
                <a:xfrm flipV="1">
                  <a:off x="3648" y="2736"/>
                  <a:ext cx="576" cy="48"/>
                </a:xfrm>
                <a:custGeom>
                  <a:avLst/>
                  <a:gdLst>
                    <a:gd name="T0" fmla="*/ 0 w 2304"/>
                    <a:gd name="T1" fmla="*/ 0 h 192"/>
                    <a:gd name="T2" fmla="*/ 0 w 2304"/>
                    <a:gd name="T3" fmla="*/ 0 h 192"/>
                    <a:gd name="T4" fmla="*/ 0 w 2304"/>
                    <a:gd name="T5" fmla="*/ 0 h 192"/>
                    <a:gd name="T6" fmla="*/ 0 w 2304"/>
                    <a:gd name="T7" fmla="*/ 0 h 192"/>
                    <a:gd name="T8" fmla="*/ 0 w 2304"/>
                    <a:gd name="T9" fmla="*/ 0 h 1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304"/>
                    <a:gd name="T16" fmla="*/ 0 h 192"/>
                    <a:gd name="T17" fmla="*/ 2304 w 2304"/>
                    <a:gd name="T18" fmla="*/ 192 h 1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304" h="192">
                      <a:moveTo>
                        <a:pt x="0" y="0"/>
                      </a:moveTo>
                      <a:lnTo>
                        <a:pt x="192" y="192"/>
                      </a:lnTo>
                      <a:lnTo>
                        <a:pt x="2112" y="192"/>
                      </a:lnTo>
                      <a:lnTo>
                        <a:pt x="230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0066FF"/>
                    </a:gs>
                    <a:gs pos="50000">
                      <a:srgbClr val="0099FF"/>
                    </a:gs>
                    <a:gs pos="100000">
                      <a:srgbClr val="0066FF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aphicFrame>
        <p:nvGraphicFramePr>
          <p:cNvPr id="37" name="内容占位符 3"/>
          <p:cNvGraphicFramePr>
            <a:graphicFrameLocks/>
          </p:cNvGraphicFramePr>
          <p:nvPr/>
        </p:nvGraphicFramePr>
        <p:xfrm>
          <a:off x="457200" y="2928934"/>
          <a:ext cx="8229600" cy="2071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7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3"/>
          <p:cNvSpPr>
            <a:spLocks noChangeArrowheads="1"/>
          </p:cNvSpPr>
          <p:nvPr/>
        </p:nvSpPr>
        <p:spPr bwMode="auto">
          <a:xfrm>
            <a:off x="468313" y="4868863"/>
            <a:ext cx="4967287" cy="1728787"/>
          </a:xfrm>
          <a:prstGeom prst="roundRect">
            <a:avLst>
              <a:gd name="adj" fmla="val 8551"/>
            </a:avLst>
          </a:prstGeom>
          <a:solidFill>
            <a:srgbClr val="FFFF66"/>
          </a:solidFill>
          <a:ln w="54991" cmpd="thickThin" algn="ctr">
            <a:solidFill>
              <a:srgbClr val="1E768C"/>
            </a:solidFill>
            <a:round/>
            <a:headEnd/>
            <a:tailEnd/>
          </a:ln>
        </p:spPr>
        <p:txBody>
          <a:bodyPr wrap="none"/>
          <a:lstStyle/>
          <a:p>
            <a:pPr marL="255588" indent="-255588" eaLnBrk="0" hangingPunct="0">
              <a:lnSpc>
                <a:spcPct val="120000"/>
              </a:lnSpc>
              <a:buClr>
                <a:srgbClr val="2DA2BF"/>
              </a:buClr>
              <a:buSzPct val="68000"/>
            </a:pPr>
            <a:endParaRPr lang="en-US" altLang="zh-CN" sz="2400" b="1"/>
          </a:p>
        </p:txBody>
      </p:sp>
      <p:sp>
        <p:nvSpPr>
          <p:cNvPr id="103426" name="内容占位符 1"/>
          <p:cNvSpPr>
            <a:spLocks noGrp="1"/>
          </p:cNvSpPr>
          <p:nvPr>
            <p:ph idx="4294967295"/>
          </p:nvPr>
        </p:nvSpPr>
        <p:spPr>
          <a:xfrm>
            <a:off x="457200" y="1481138"/>
            <a:ext cx="8229600" cy="4967287"/>
          </a:xfrm>
        </p:spPr>
        <p:txBody>
          <a:bodyPr>
            <a:spAutoFit/>
          </a:bodyPr>
          <a:lstStyle/>
          <a:p>
            <a:pPr eaLnBrk="1" hangingPunct="1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 </a:t>
            </a:r>
            <a:r>
              <a:rPr lang="en-US" altLang="zh-CN" smtClean="0"/>
              <a:t>log</a:t>
            </a:r>
            <a:r>
              <a:rPr lang="en-US" altLang="zh-CN" i="1" baseline="-25000" smtClean="0"/>
              <a:t>a</a:t>
            </a:r>
            <a:r>
              <a:rPr lang="en-US" altLang="zh-CN" smtClean="0"/>
              <a:t> </a:t>
            </a:r>
            <a:r>
              <a:rPr lang="en-US" altLang="zh-CN" i="1" smtClean="0"/>
              <a:t>x</a:t>
            </a:r>
            <a:r>
              <a:rPr lang="zh-CN" altLang="en-US" smtClean="0"/>
              <a:t>（</a:t>
            </a:r>
            <a:r>
              <a:rPr lang="en-US" altLang="zh-CN" i="1" smtClean="0"/>
              <a:t>a</a:t>
            </a:r>
            <a:r>
              <a:rPr lang="zh-CN" altLang="en-US" smtClean="0"/>
              <a:t> </a:t>
            </a:r>
            <a:r>
              <a:rPr lang="en-US" altLang="zh-CN" smtClean="0"/>
              <a:t>&gt; 0</a:t>
            </a:r>
            <a:r>
              <a:rPr lang="zh-CN" altLang="en-US" smtClean="0"/>
              <a:t> 且 </a:t>
            </a:r>
            <a:r>
              <a:rPr lang="en-US" altLang="zh-CN" i="1" smtClean="0"/>
              <a:t>a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</a:t>
            </a:r>
            <a:r>
              <a:rPr lang="en-US" altLang="zh-CN" smtClean="0"/>
              <a:t> 1</a:t>
            </a:r>
            <a:r>
              <a:rPr lang="zh-CN" altLang="en-US" smtClean="0"/>
              <a:t>）的导数．</a:t>
            </a:r>
            <a:endParaRPr lang="en-US" altLang="zh-CN" smtClean="0"/>
          </a:p>
          <a:p>
            <a:pPr eaLnBrk="1" hangingPunct="1"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 eaLnBrk="1" hangingPunct="1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 ①</a:t>
            </a:r>
            <a:endParaRPr lang="en-US" altLang="zh-CN" smtClean="0">
              <a:solidFill>
                <a:srgbClr val="0000FF"/>
              </a:solidFill>
            </a:endParaRPr>
          </a:p>
          <a:p>
            <a:pPr eaLnBrk="1" hangingPunct="1"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 eaLnBrk="1" hangingPunct="1"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 eaLnBrk="1" hangingPunct="1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② ③</a:t>
            </a:r>
            <a:endParaRPr lang="en-US" altLang="zh-CN" smtClean="0">
              <a:solidFill>
                <a:srgbClr val="0000FF"/>
              </a:solidFill>
            </a:endParaRPr>
          </a:p>
          <a:p>
            <a:pPr eaLnBrk="1" hangingPunct="1"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 eaLnBrk="1" hangingPunct="1"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 eaLnBrk="1" hangingPunct="1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结论：</a:t>
            </a:r>
            <a:endParaRPr lang="en-US" altLang="zh-CN" smtClean="0">
              <a:solidFill>
                <a:srgbClr val="FF0000"/>
              </a:solidFill>
            </a:endParaRPr>
          </a:p>
          <a:p>
            <a:pPr eaLnBrk="1" hangingPunct="1">
              <a:buFont typeface="Wingdings 3" pitchFamily="18" charset="2"/>
              <a:buNone/>
            </a:pPr>
            <a:endParaRPr lang="zh-CN" altLang="en-US" smtClean="0">
              <a:solidFill>
                <a:srgbClr val="FF0000"/>
              </a:solidFill>
            </a:endParaRPr>
          </a:p>
          <a:p>
            <a:pPr eaLnBrk="1" hangingPunct="1">
              <a:buFont typeface="Wingdings 3" pitchFamily="18" charset="2"/>
              <a:buNone/>
            </a:pPr>
            <a:r>
              <a:rPr lang="zh-CN" altLang="en-US" smtClean="0"/>
              <a:t>特别地，当 </a:t>
            </a:r>
            <a:r>
              <a:rPr lang="en-US" altLang="zh-CN" i="1" smtClean="0"/>
              <a:t>a</a:t>
            </a:r>
            <a:r>
              <a:rPr lang="en-US" altLang="zh-CN" smtClean="0"/>
              <a:t> =</a:t>
            </a:r>
            <a:r>
              <a:rPr lang="zh-CN" altLang="en-US" smtClean="0"/>
              <a:t> </a:t>
            </a:r>
            <a:r>
              <a:rPr lang="en-US" altLang="zh-CN" i="1" smtClean="0"/>
              <a:t>e</a:t>
            </a:r>
            <a:r>
              <a:rPr lang="en-US" altLang="zh-CN" smtClean="0"/>
              <a:t> </a:t>
            </a:r>
            <a:r>
              <a:rPr lang="zh-CN" altLang="en-US" smtClean="0"/>
              <a:t>时，</a:t>
            </a:r>
            <a:endParaRPr lang="en-US" altLang="zh-CN" smtClean="0"/>
          </a:p>
        </p:txBody>
      </p:sp>
      <p:sp>
        <p:nvSpPr>
          <p:cNvPr id="15369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例子</a:t>
            </a:r>
          </a:p>
        </p:txBody>
      </p:sp>
      <p:sp>
        <p:nvSpPr>
          <p:cNvPr id="15370" name="圆角矩形 13"/>
          <p:cNvSpPr>
            <a:spLocks noChangeArrowheads="1"/>
          </p:cNvSpPr>
          <p:nvPr/>
        </p:nvSpPr>
        <p:spPr bwMode="auto">
          <a:xfrm>
            <a:off x="7286625" y="285750"/>
            <a:ext cx="1643063" cy="1365250"/>
          </a:xfrm>
          <a:prstGeom prst="roundRect">
            <a:avLst>
              <a:gd name="adj" fmla="val 8551"/>
            </a:avLst>
          </a:prstGeom>
          <a:solidFill>
            <a:srgbClr val="FFFF66"/>
          </a:solidFill>
          <a:ln w="54991" cmpd="thickThin" algn="ctr">
            <a:solidFill>
              <a:srgbClr val="1E768C"/>
            </a:solidFill>
            <a:round/>
            <a:headEnd/>
            <a:tailEnd/>
          </a:ln>
        </p:spPr>
        <p:txBody>
          <a:bodyPr wrap="none"/>
          <a:lstStyle/>
          <a:p>
            <a:pPr marL="255588" indent="-255588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zh-CN" altLang="en-US" sz="2400" b="1">
                <a:solidFill>
                  <a:srgbClr val="0000FF"/>
                </a:solidFill>
              </a:rPr>
              <a:t>①</a:t>
            </a:r>
            <a:r>
              <a:rPr lang="zh-CN" altLang="en-US" sz="2400" b="1"/>
              <a:t>求增量</a:t>
            </a:r>
            <a:endParaRPr lang="en-US" altLang="zh-CN" sz="2400" b="1"/>
          </a:p>
          <a:p>
            <a:pPr marL="255588" indent="-255588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</a:rPr>
              <a:t>②</a:t>
            </a:r>
            <a:r>
              <a:rPr lang="zh-CN" altLang="en-US" sz="2400" b="1">
                <a:latin typeface="Times New Roman" pitchFamily="18" charset="0"/>
              </a:rPr>
              <a:t>算比值</a:t>
            </a:r>
          </a:p>
          <a:p>
            <a:pPr marL="255588" indent="-255588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zh-CN" altLang="en-US" sz="2400" b="1">
                <a:solidFill>
                  <a:srgbClr val="0000FF"/>
                </a:solidFill>
              </a:rPr>
              <a:t>③</a:t>
            </a:r>
            <a:r>
              <a:rPr lang="zh-CN" altLang="en-US" sz="2400" b="1"/>
              <a:t>求极限</a:t>
            </a:r>
            <a:endParaRPr lang="en-US" altLang="zh-CN" sz="2400" b="1"/>
          </a:p>
        </p:txBody>
      </p:sp>
      <p:graphicFrame>
        <p:nvGraphicFramePr>
          <p:cNvPr id="83973" name="Object 2"/>
          <p:cNvGraphicFramePr>
            <a:graphicFrameLocks noChangeAspect="1"/>
          </p:cNvGraphicFramePr>
          <p:nvPr/>
        </p:nvGraphicFramePr>
        <p:xfrm>
          <a:off x="1289050" y="3141663"/>
          <a:ext cx="7731125" cy="1244600"/>
        </p:xfrm>
        <a:graphic>
          <a:graphicData uri="http://schemas.openxmlformats.org/presentationml/2006/ole">
            <p:oleObj spid="_x0000_s15362" name="Equation" r:id="rId3" imgW="3873240" imgH="62208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838325" y="2239963"/>
          <a:ext cx="5422900" cy="889000"/>
        </p:xfrm>
        <a:graphic>
          <a:graphicData uri="http://schemas.openxmlformats.org/presentationml/2006/ole">
            <p:oleObj spid="_x0000_s15363" name="Equation" r:id="rId4" imgW="2717640" imgH="444240" progId="Equation.DSMT4">
              <p:embed/>
            </p:oleObj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838325" y="2239963"/>
          <a:ext cx="5348288" cy="889000"/>
        </p:xfrm>
        <a:graphic>
          <a:graphicData uri="http://schemas.openxmlformats.org/presentationml/2006/ole">
            <p:oleObj spid="_x0000_s15364" name="Equation" r:id="rId5" imgW="2679480" imgH="444240" progId="Equation.DSMT4">
              <p:embed/>
            </p:oleObj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331913" y="3571875"/>
            <a:ext cx="1543050" cy="7858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 flipH="1">
            <a:off x="3560763" y="3571875"/>
            <a:ext cx="539750" cy="7858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 flipH="1">
            <a:off x="5872163" y="3213100"/>
            <a:ext cx="1944687" cy="12144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7812088" y="3563938"/>
            <a:ext cx="1223962" cy="8636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" name="Rectangle 26"/>
          <p:cNvSpPr>
            <a:spLocks noChangeArrowheads="1"/>
          </p:cNvSpPr>
          <p:nvPr/>
        </p:nvSpPr>
        <p:spPr bwMode="auto">
          <a:xfrm>
            <a:off x="3568700" y="3141663"/>
            <a:ext cx="2376488" cy="126682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AutoShape 27"/>
          <p:cNvSpPr>
            <a:spLocks noChangeArrowheads="1"/>
          </p:cNvSpPr>
          <p:nvPr/>
        </p:nvSpPr>
        <p:spPr bwMode="auto">
          <a:xfrm>
            <a:off x="2381250" y="2940050"/>
            <a:ext cx="977900" cy="407988"/>
          </a:xfrm>
          <a:prstGeom prst="wedgeRoundRectCallout">
            <a:avLst>
              <a:gd name="adj1" fmla="val 41324"/>
              <a:gd name="adj2" fmla="val 79278"/>
              <a:gd name="adj3" fmla="val 16667"/>
            </a:avLst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b="1">
                <a:solidFill>
                  <a:srgbClr val="0000FF"/>
                </a:solidFill>
                <a:latin typeface="Times New Roman" pitchFamily="18" charset="0"/>
              </a:rPr>
              <a:t>P.65</a:t>
            </a:r>
            <a:r>
              <a:rPr lang="zh-CN" altLang="en-US" b="1">
                <a:solidFill>
                  <a:srgbClr val="0000FF"/>
                </a:solidFill>
                <a:latin typeface="Times New Roman" pitchFamily="18" charset="0"/>
              </a:rPr>
              <a:t>例</a:t>
            </a:r>
            <a:r>
              <a:rPr lang="en-US" altLang="zh-CN" b="1">
                <a:solidFill>
                  <a:srgbClr val="0000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58394" name="Rectangle 26"/>
          <p:cNvSpPr>
            <a:spLocks noChangeArrowheads="1"/>
          </p:cNvSpPr>
          <p:nvPr/>
        </p:nvSpPr>
        <p:spPr bwMode="auto">
          <a:xfrm>
            <a:off x="5297488" y="3141663"/>
            <a:ext cx="431800" cy="8636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>
            <a:off x="6156325" y="4586288"/>
            <a:ext cx="2773363" cy="93027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33CC33"/>
            </a:solidFill>
            <a:round/>
            <a:headEnd/>
            <a:tailEnd/>
          </a:ln>
        </p:spPr>
        <p:txBody>
          <a:bodyPr wrap="none" anchor="ctr" anchorCtr="1"/>
          <a:lstStyle/>
          <a:p>
            <a:pPr algn="ctr"/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等价无穷小代换</a:t>
            </a:r>
          </a:p>
          <a:p>
            <a:pPr algn="ctr"/>
            <a:r>
              <a:rPr lang="en-US" altLang="zh-CN" sz="2400" b="1" i="1">
                <a:latin typeface="Times New Roman" pitchFamily="18" charset="0"/>
              </a:rPr>
              <a:t>log</a:t>
            </a:r>
            <a:r>
              <a:rPr lang="en-US" altLang="zh-CN" sz="2400" b="1" i="1" baseline="-25000">
                <a:latin typeface="Times New Roman" pitchFamily="18" charset="0"/>
              </a:rPr>
              <a:t>a</a:t>
            </a:r>
            <a:r>
              <a:rPr lang="en-US" altLang="zh-CN" sz="2400" b="1">
                <a:latin typeface="Times New Roman" pitchFamily="18" charset="0"/>
              </a:rPr>
              <a:t> (1 + </a:t>
            </a:r>
            <a:r>
              <a:rPr lang="en-US" altLang="zh-CN" sz="2400" b="1" i="1">
                <a:latin typeface="Times New Roman" pitchFamily="18" charset="0"/>
              </a:rPr>
              <a:t>x</a:t>
            </a:r>
            <a:r>
              <a:rPr lang="en-US" altLang="zh-CN" sz="2400" b="1">
                <a:latin typeface="Times New Roman" pitchFamily="18" charset="0"/>
              </a:rPr>
              <a:t>) ~ </a:t>
            </a:r>
            <a:r>
              <a:rPr lang="en-US" altLang="zh-CN" sz="2400" b="1" i="1">
                <a:latin typeface="Times New Roman" pitchFamily="18" charset="0"/>
              </a:rPr>
              <a:t>x</a:t>
            </a:r>
            <a:r>
              <a:rPr lang="en-US" altLang="zh-CN" sz="2400" b="1">
                <a:latin typeface="Times New Roman" pitchFamily="18" charset="0"/>
              </a:rPr>
              <a:t> / ln</a:t>
            </a:r>
            <a:r>
              <a:rPr lang="en-US" altLang="zh-CN" sz="2400" b="1" i="1">
                <a:latin typeface="Times New Roman" pitchFamily="18" charset="0"/>
              </a:rPr>
              <a:t>a</a:t>
            </a:r>
          </a:p>
        </p:txBody>
      </p:sp>
      <p:graphicFrame>
        <p:nvGraphicFramePr>
          <p:cNvPr id="20" name="Object 5"/>
          <p:cNvGraphicFramePr>
            <a:graphicFrameLocks noChangeAspect="1"/>
          </p:cNvGraphicFramePr>
          <p:nvPr/>
        </p:nvGraphicFramePr>
        <p:xfrm>
          <a:off x="1547813" y="4868863"/>
          <a:ext cx="2357437" cy="812800"/>
        </p:xfrm>
        <a:graphic>
          <a:graphicData uri="http://schemas.openxmlformats.org/presentationml/2006/ole">
            <p:oleObj spid="_x0000_s15365" name="Equation" r:id="rId6" imgW="1180800" imgH="406080" progId="Equation.DSMT4">
              <p:embed/>
            </p:oleObj>
          </a:graphicData>
        </a:graphic>
      </p:graphicFrame>
      <p:graphicFrame>
        <p:nvGraphicFramePr>
          <p:cNvPr id="21" name="Object 6"/>
          <p:cNvGraphicFramePr>
            <a:graphicFrameLocks noChangeAspect="1"/>
          </p:cNvGraphicFramePr>
          <p:nvPr/>
        </p:nvGraphicFramePr>
        <p:xfrm>
          <a:off x="3563938" y="5711825"/>
          <a:ext cx="1597025" cy="812800"/>
        </p:xfrm>
        <a:graphic>
          <a:graphicData uri="http://schemas.openxmlformats.org/presentationml/2006/ole">
            <p:oleObj spid="_x0000_s15366" name="Equation" r:id="rId7" imgW="799920" imgH="4060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8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8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 animBg="1"/>
      <p:bldP spid="7" grpId="0" animBg="1"/>
      <p:bldP spid="9" grpId="0" animBg="1"/>
      <p:bldP spid="10" grpId="0" animBg="1"/>
      <p:bldP spid="11" grpId="0" animBg="1"/>
      <p:bldP spid="16" grpId="0" animBg="1"/>
      <p:bldP spid="17" grpId="0" animBg="1"/>
      <p:bldP spid="58394" grpId="0" animBg="1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1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单侧导数</a:t>
            </a:r>
            <a:endParaRPr lang="en-US" altLang="zh-CN" smtClean="0">
              <a:effectLst/>
            </a:endParaRPr>
          </a:p>
        </p:txBody>
      </p:sp>
      <p:sp>
        <p:nvSpPr>
          <p:cNvPr id="84995" name="Rectangle 3"/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229600" cy="4967287"/>
          </a:xfrm>
        </p:spPr>
        <p:txBody>
          <a:bodyPr>
            <a:spAutoFit/>
          </a:bodyPr>
          <a:lstStyle/>
          <a:p>
            <a:r>
              <a:rPr lang="zh-CN" altLang="en-US" smtClean="0"/>
              <a:t>函数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在点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 </a:t>
            </a:r>
            <a:r>
              <a:rPr lang="zh-CN" altLang="en-US" smtClean="0"/>
              <a:t>处的</a:t>
            </a:r>
            <a:r>
              <a:rPr lang="zh-CN" altLang="en-US" smtClean="0">
                <a:solidFill>
                  <a:srgbClr val="FF0000"/>
                </a:solidFill>
              </a:rPr>
              <a:t>导数</a:t>
            </a:r>
            <a:r>
              <a:rPr lang="zh-CN" altLang="en-US" smtClean="0"/>
              <a:t>：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r>
              <a:rPr lang="zh-CN" altLang="en-US" smtClean="0"/>
              <a:t>函数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在点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zh-CN" altLang="en-US" smtClean="0"/>
              <a:t> 处的</a:t>
            </a:r>
            <a:r>
              <a:rPr lang="zh-CN" altLang="en-US" smtClean="0">
                <a:solidFill>
                  <a:srgbClr val="FF0000"/>
                </a:solidFill>
              </a:rPr>
              <a:t>左导数</a:t>
            </a:r>
            <a:r>
              <a:rPr lang="zh-CN" altLang="en-US" smtClean="0"/>
              <a:t>：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函数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在点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zh-CN" altLang="en-US" smtClean="0"/>
              <a:t> 处的</a:t>
            </a:r>
            <a:r>
              <a:rPr lang="zh-CN" altLang="en-US" smtClean="0">
                <a:solidFill>
                  <a:srgbClr val="FF0000"/>
                </a:solidFill>
              </a:rPr>
              <a:t>右导数</a:t>
            </a:r>
            <a:r>
              <a:rPr lang="zh-CN" altLang="en-US" smtClean="0"/>
              <a:t>：</a:t>
            </a:r>
          </a:p>
          <a:p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定理：</a:t>
            </a:r>
          </a:p>
          <a:p>
            <a:pPr>
              <a:buFont typeface="Wingdings 3" pitchFamily="18" charset="2"/>
              <a:buNone/>
            </a:pP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在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zh-CN" altLang="en-US" smtClean="0"/>
              <a:t> 处可导 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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在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zh-CN" altLang="en-US" smtClean="0"/>
              <a:t>处左、右导数都存在且相等</a:t>
            </a:r>
            <a:r>
              <a:rPr lang="en-US" altLang="zh-CN" smtClean="0"/>
              <a:t>.</a:t>
            </a:r>
            <a:endParaRPr lang="zh-CN" altLang="en-US" smtClean="0"/>
          </a:p>
          <a:p>
            <a:pPr algn="r">
              <a:buFont typeface="Wingdings 3" pitchFamily="18" charset="2"/>
              <a:buNone/>
            </a:pPr>
            <a:r>
              <a:rPr lang="zh-CN" altLang="zh-CN" smtClean="0">
                <a:solidFill>
                  <a:srgbClr val="0000FF"/>
                </a:solidFill>
              </a:rPr>
              <a:t>（课本P.8</a:t>
            </a:r>
            <a:r>
              <a:rPr lang="en-US" altLang="zh-CN" smtClean="0">
                <a:solidFill>
                  <a:srgbClr val="0000FF"/>
                </a:solidFill>
              </a:rPr>
              <a:t>0</a:t>
            </a:r>
            <a:r>
              <a:rPr lang="zh-CN" altLang="en-US" smtClean="0">
                <a:solidFill>
                  <a:srgbClr val="0000FF"/>
                </a:solidFill>
              </a:rPr>
              <a:t>结论</a:t>
            </a:r>
            <a:r>
              <a:rPr lang="zh-CN" altLang="zh-CN" smtClean="0">
                <a:solidFill>
                  <a:srgbClr val="0000FF"/>
                </a:solidFill>
              </a:rPr>
              <a:t>）</a:t>
            </a:r>
          </a:p>
        </p:txBody>
      </p:sp>
      <p:graphicFrame>
        <p:nvGraphicFramePr>
          <p:cNvPr id="83973" name="Object 10"/>
          <p:cNvGraphicFramePr>
            <a:graphicFrameLocks noChangeAspect="1"/>
          </p:cNvGraphicFramePr>
          <p:nvPr/>
        </p:nvGraphicFramePr>
        <p:xfrm>
          <a:off x="2214563" y="1908175"/>
          <a:ext cx="4714875" cy="889000"/>
        </p:xfrm>
        <a:graphic>
          <a:graphicData uri="http://schemas.openxmlformats.org/presentationml/2006/ole">
            <p:oleObj spid="_x0000_s16386" name="Equation" r:id="rId3" imgW="2361960" imgH="44424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2151063" y="3233738"/>
          <a:ext cx="4841875" cy="889000"/>
        </p:xfrm>
        <a:graphic>
          <a:graphicData uri="http://schemas.openxmlformats.org/presentationml/2006/ole">
            <p:oleObj spid="_x0000_s16387" name="Equation" r:id="rId4" imgW="2425680" imgH="444240" progId="Equation.DSMT4">
              <p:embed/>
            </p:oleObj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2138363" y="4572000"/>
          <a:ext cx="4867275" cy="889000"/>
        </p:xfrm>
        <a:graphic>
          <a:graphicData uri="http://schemas.openxmlformats.org/presentationml/2006/ole">
            <p:oleObj spid="_x0000_s16388" name="Equation" r:id="rId5" imgW="2438280" imgH="444240" progId="Equation.DSMT4">
              <p:embed/>
            </p:oleObj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4357688" y="1912938"/>
            <a:ext cx="2643187" cy="8572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4357688" y="3241675"/>
            <a:ext cx="2643187" cy="8588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4357688" y="4583113"/>
            <a:ext cx="2643187" cy="8588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4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4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内容占位符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566738" indent="-457200"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</a:t>
            </a:r>
            <a:r>
              <a:rPr lang="zh-CN" altLang="en-US" i="1" smtClean="0"/>
              <a:t> </a:t>
            </a:r>
            <a:r>
              <a:rPr lang="zh-CN" altLang="en-US" smtClean="0"/>
              <a:t>                                       在 </a:t>
            </a:r>
            <a:r>
              <a:rPr lang="en-US" altLang="zh-CN" i="1" smtClean="0"/>
              <a:t>x</a:t>
            </a:r>
            <a:r>
              <a:rPr lang="en-US" altLang="zh-CN" smtClean="0"/>
              <a:t> = 0 </a:t>
            </a:r>
            <a:r>
              <a:rPr lang="zh-CN" altLang="en-US" smtClean="0"/>
              <a:t>处的导数．</a:t>
            </a:r>
          </a:p>
          <a:p>
            <a:pPr marL="566738" indent="-457200">
              <a:buFont typeface="Wingdings 3" pitchFamily="18" charset="2"/>
              <a:buNone/>
            </a:pPr>
            <a:endParaRPr lang="en-US" altLang="zh-CN" smtClean="0"/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知识点：</a:t>
            </a:r>
          </a:p>
          <a:p>
            <a:pPr marL="566738" indent="-457200">
              <a:buFont typeface="Wingdings 3" pitchFamily="18" charset="2"/>
              <a:buNone/>
            </a:pP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在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zh-CN" altLang="en-US" smtClean="0"/>
              <a:t> 处可导 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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在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zh-CN" altLang="en-US" smtClean="0"/>
              <a:t>处左、右导数都存在且相等</a:t>
            </a:r>
            <a:r>
              <a:rPr lang="en-US" altLang="zh-CN" smtClean="0"/>
              <a:t>.</a:t>
            </a:r>
            <a:endParaRPr lang="zh-CN" altLang="zh-CN" smtClean="0"/>
          </a:p>
        </p:txBody>
      </p:sp>
      <p:sp>
        <p:nvSpPr>
          <p:cNvPr id="17415" name="标题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例子</a:t>
            </a:r>
          </a:p>
        </p:txBody>
      </p:sp>
      <p:graphicFrame>
        <p:nvGraphicFramePr>
          <p:cNvPr id="83973" name="Object 10"/>
          <p:cNvGraphicFramePr>
            <a:graphicFrameLocks noChangeAspect="1"/>
          </p:cNvGraphicFramePr>
          <p:nvPr/>
        </p:nvGraphicFramePr>
        <p:xfrm>
          <a:off x="1614488" y="1766888"/>
          <a:ext cx="2814637" cy="939800"/>
        </p:xfrm>
        <a:graphic>
          <a:graphicData uri="http://schemas.openxmlformats.org/presentationml/2006/ole">
            <p:oleObj spid="_x0000_s17410" name="Equation" r:id="rId3" imgW="1409400" imgH="46980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500063" y="3857625"/>
          <a:ext cx="5602287" cy="812800"/>
        </p:xfrm>
        <a:graphic>
          <a:graphicData uri="http://schemas.openxmlformats.org/presentationml/2006/ole">
            <p:oleObj spid="_x0000_s17411" name="Equation" r:id="rId4" imgW="2806560" imgH="406080" progId="Equation.DSMT4">
              <p:embed/>
            </p:oleObj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500063" y="4830763"/>
          <a:ext cx="5197475" cy="812800"/>
        </p:xfrm>
        <a:graphic>
          <a:graphicData uri="http://schemas.openxmlformats.org/presentationml/2006/ole">
            <p:oleObj spid="_x0000_s17412" name="Equation" r:id="rId5" imgW="2603160" imgH="406080" progId="Equation.DSMT4">
              <p:embed/>
            </p:oleObj>
          </a:graphicData>
        </a:graphic>
      </p:graphicFrame>
      <p:sp>
        <p:nvSpPr>
          <p:cNvPr id="7" name="右大括号 6"/>
          <p:cNvSpPr/>
          <p:nvPr/>
        </p:nvSpPr>
        <p:spPr>
          <a:xfrm>
            <a:off x="6072188" y="4071938"/>
            <a:ext cx="285750" cy="1357312"/>
          </a:xfrm>
          <a:prstGeom prst="rightBrace">
            <a:avLst>
              <a:gd name="adj1" fmla="val 29203"/>
              <a:gd name="adj2" fmla="val 49268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6530975" y="4522788"/>
          <a:ext cx="1292225" cy="406400"/>
        </p:xfrm>
        <a:graphic>
          <a:graphicData uri="http://schemas.openxmlformats.org/presentationml/2006/ole">
            <p:oleObj spid="_x0000_s17413" name="Equation" r:id="rId6" imgW="647640" imgH="203040" progId="Equation.DSMT4">
              <p:embed/>
            </p:oleObj>
          </a:graphicData>
        </a:graphic>
      </p:graphicFrame>
      <p:pic>
        <p:nvPicPr>
          <p:cNvPr id="17416" name="Picture 8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00713" y="1143000"/>
            <a:ext cx="3157537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894013" y="617538"/>
            <a:ext cx="3357562" cy="461962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相关练习题：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P.83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第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定义：</a:t>
            </a:r>
            <a:r>
              <a:rPr lang="zh-CN" altLang="en-US" smtClean="0"/>
              <a:t>如果函数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在开区间 </a:t>
            </a:r>
            <a:r>
              <a:rPr lang="en-US" altLang="zh-CN" smtClean="0"/>
              <a:t>(</a:t>
            </a:r>
            <a:r>
              <a:rPr lang="en-US" altLang="zh-CN" i="1" smtClean="0"/>
              <a:t>a</a:t>
            </a:r>
            <a:r>
              <a:rPr lang="en-US" altLang="zh-CN" smtClean="0"/>
              <a:t>, </a:t>
            </a:r>
            <a:r>
              <a:rPr lang="en-US" altLang="zh-CN" i="1" smtClean="0"/>
              <a:t>b</a:t>
            </a:r>
            <a:r>
              <a:rPr lang="en-US" altLang="zh-CN" smtClean="0"/>
              <a:t>) </a:t>
            </a:r>
            <a:r>
              <a:rPr lang="zh-CN" altLang="en-US" smtClean="0"/>
              <a:t>内每一点都可导，则称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>
                <a:solidFill>
                  <a:srgbClr val="FF0000"/>
                </a:solidFill>
              </a:rPr>
              <a:t>在开区间 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en-US" altLang="zh-CN" i="1" smtClean="0">
                <a:solidFill>
                  <a:srgbClr val="FF0000"/>
                </a:solidFill>
              </a:rPr>
              <a:t>a</a:t>
            </a:r>
            <a:r>
              <a:rPr lang="en-US" altLang="zh-CN" smtClean="0">
                <a:solidFill>
                  <a:srgbClr val="FF0000"/>
                </a:solidFill>
              </a:rPr>
              <a:t>, </a:t>
            </a:r>
            <a:r>
              <a:rPr lang="en-US" altLang="zh-CN" i="1" smtClean="0">
                <a:solidFill>
                  <a:srgbClr val="FF0000"/>
                </a:solidFill>
              </a:rPr>
              <a:t>b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r>
              <a:rPr lang="zh-CN" altLang="en-US" smtClean="0">
                <a:solidFill>
                  <a:srgbClr val="FF0000"/>
                </a:solidFill>
              </a:rPr>
              <a:t> 内可导</a:t>
            </a:r>
            <a:r>
              <a:rPr lang="zh-CN" altLang="en-US" smtClean="0"/>
              <a:t>．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如果函数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同时满足下列三个条件：</a:t>
            </a:r>
            <a:endParaRPr lang="en-US" altLang="zh-CN" smtClean="0"/>
          </a:p>
          <a:p>
            <a:pPr lvl="1"/>
            <a:r>
              <a:rPr lang="zh-CN" altLang="en-US" smtClean="0"/>
              <a:t>在开区间 </a:t>
            </a:r>
            <a:r>
              <a:rPr lang="en-US" altLang="zh-CN" smtClean="0"/>
              <a:t>(</a:t>
            </a:r>
            <a:r>
              <a:rPr lang="en-US" altLang="zh-CN" i="1" smtClean="0"/>
              <a:t>a</a:t>
            </a:r>
            <a:r>
              <a:rPr lang="en-US" altLang="zh-CN" smtClean="0"/>
              <a:t>, </a:t>
            </a:r>
            <a:r>
              <a:rPr lang="en-US" altLang="zh-CN" i="1" smtClean="0"/>
              <a:t>b</a:t>
            </a:r>
            <a:r>
              <a:rPr lang="en-US" altLang="zh-CN" smtClean="0"/>
              <a:t>) </a:t>
            </a:r>
            <a:r>
              <a:rPr lang="zh-CN" altLang="en-US" smtClean="0"/>
              <a:t>内可导，</a:t>
            </a:r>
          </a:p>
          <a:p>
            <a:pPr lvl="1"/>
            <a:r>
              <a:rPr lang="zh-CN" altLang="en-US" smtClean="0"/>
              <a:t>在左端点 </a:t>
            </a:r>
            <a:r>
              <a:rPr lang="en-US" altLang="zh-CN" i="1" smtClean="0"/>
              <a:t>x</a:t>
            </a:r>
            <a:r>
              <a:rPr lang="en-US" altLang="zh-CN" smtClean="0"/>
              <a:t> = </a:t>
            </a:r>
            <a:r>
              <a:rPr lang="en-US" altLang="zh-CN" i="1" smtClean="0"/>
              <a:t>a</a:t>
            </a:r>
            <a:r>
              <a:rPr lang="en-US" altLang="zh-CN" smtClean="0"/>
              <a:t> </a:t>
            </a:r>
            <a:r>
              <a:rPr lang="zh-CN" altLang="en-US" smtClean="0"/>
              <a:t>处右导数存在，</a:t>
            </a:r>
          </a:p>
          <a:p>
            <a:pPr lvl="1"/>
            <a:r>
              <a:rPr lang="zh-CN" altLang="en-US" smtClean="0"/>
              <a:t>在右端点 </a:t>
            </a:r>
            <a:r>
              <a:rPr lang="en-US" altLang="zh-CN" i="1" smtClean="0"/>
              <a:t>x</a:t>
            </a:r>
            <a:r>
              <a:rPr lang="en-US" altLang="zh-CN" smtClean="0"/>
              <a:t> = </a:t>
            </a:r>
            <a:r>
              <a:rPr lang="en-US" altLang="zh-CN" i="1" smtClean="0"/>
              <a:t>b</a:t>
            </a:r>
            <a:r>
              <a:rPr lang="en-US" altLang="zh-CN" smtClean="0"/>
              <a:t> </a:t>
            </a:r>
            <a:r>
              <a:rPr lang="zh-CN" altLang="en-US" smtClean="0"/>
              <a:t>处左导数存在，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则称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>
                <a:solidFill>
                  <a:srgbClr val="FF0000"/>
                </a:solidFill>
              </a:rPr>
              <a:t>在闭区间 </a:t>
            </a:r>
            <a:r>
              <a:rPr lang="en-US" altLang="zh-CN" smtClean="0">
                <a:solidFill>
                  <a:srgbClr val="FF0000"/>
                </a:solidFill>
              </a:rPr>
              <a:t>[</a:t>
            </a:r>
            <a:r>
              <a:rPr lang="en-US" altLang="zh-CN" i="1" smtClean="0">
                <a:solidFill>
                  <a:srgbClr val="FF0000"/>
                </a:solidFill>
              </a:rPr>
              <a:t>a</a:t>
            </a:r>
            <a:r>
              <a:rPr lang="en-US" altLang="zh-CN" smtClean="0">
                <a:solidFill>
                  <a:srgbClr val="FF0000"/>
                </a:solidFill>
              </a:rPr>
              <a:t>, </a:t>
            </a:r>
            <a:r>
              <a:rPr lang="en-US" altLang="zh-CN" i="1" smtClean="0">
                <a:solidFill>
                  <a:srgbClr val="FF0000"/>
                </a:solidFill>
              </a:rPr>
              <a:t>b</a:t>
            </a:r>
            <a:r>
              <a:rPr lang="en-US" altLang="zh-CN" smtClean="0">
                <a:solidFill>
                  <a:srgbClr val="FF0000"/>
                </a:solidFill>
              </a:rPr>
              <a:t>]</a:t>
            </a:r>
            <a:r>
              <a:rPr lang="zh-CN" altLang="en-US" smtClean="0">
                <a:solidFill>
                  <a:srgbClr val="FF0000"/>
                </a:solidFill>
              </a:rPr>
              <a:t>上可导</a:t>
            </a:r>
            <a:r>
              <a:rPr lang="zh-CN" altLang="en-US" smtClean="0"/>
              <a:t>．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</p:txBody>
      </p:sp>
      <p:sp>
        <p:nvSpPr>
          <p:cNvPr id="31747" name="标题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</a:rPr>
              <a:t>单侧导数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439738" y="1500188"/>
            <a:ext cx="8231187" cy="1000125"/>
          </a:xfrm>
          <a:prstGeom prst="roundRect">
            <a:avLst>
              <a:gd name="adj" fmla="val 10556"/>
            </a:avLst>
          </a:prstGeom>
          <a:noFill/>
          <a:ln w="28575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如果函数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在点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 </a:t>
            </a:r>
            <a:r>
              <a:rPr lang="zh-CN" altLang="en-US" smtClean="0"/>
              <a:t>处可导，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则 </a:t>
            </a:r>
            <a:r>
              <a:rPr lang="en-US" altLang="zh-CN" i="1" smtClean="0"/>
              <a:t>f </a:t>
            </a:r>
            <a:r>
              <a:rPr lang="en-US" altLang="zh-CN" i="1" smtClean="0">
                <a:sym typeface="Symbol" pitchFamily="18" charset="2"/>
              </a:rPr>
              <a:t>'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)</a:t>
            </a:r>
            <a:r>
              <a:rPr lang="zh-CN" altLang="en-US" smtClean="0"/>
              <a:t> 就是曲线 </a:t>
            </a:r>
            <a:r>
              <a:rPr lang="en-US" altLang="zh-CN" i="1" smtClean="0"/>
              <a:t>y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在点 </a:t>
            </a:r>
            <a:r>
              <a:rPr lang="en-US" altLang="zh-CN" i="1" smtClean="0"/>
              <a:t>M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0</a:t>
            </a:r>
            <a:r>
              <a:rPr lang="en-US" altLang="zh-CN" smtClean="0"/>
              <a:t>) </a:t>
            </a:r>
            <a:r>
              <a:rPr lang="zh-CN" altLang="en-US" smtClean="0"/>
              <a:t>处的切线的斜率，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即 </a:t>
            </a:r>
            <a:r>
              <a:rPr lang="en-US" altLang="zh-CN" i="1" smtClean="0"/>
              <a:t>k</a:t>
            </a:r>
            <a:r>
              <a:rPr lang="en-US" altLang="zh-CN" smtClean="0"/>
              <a:t> = tan</a:t>
            </a:r>
            <a:r>
              <a:rPr lang="en-US" altLang="zh-CN" i="1" smtClean="0">
                <a:latin typeface="Symbol" pitchFamily="18" charset="2"/>
                <a:sym typeface="Symbol" pitchFamily="18" charset="2"/>
              </a:rPr>
              <a:t>a</a:t>
            </a:r>
            <a:r>
              <a:rPr lang="en-US" altLang="zh-CN" smtClean="0">
                <a:sym typeface="Symbol" pitchFamily="18" charset="2"/>
              </a:rPr>
              <a:t> = </a:t>
            </a:r>
            <a:r>
              <a:rPr lang="en-US" altLang="zh-CN" i="1" smtClean="0"/>
              <a:t>f </a:t>
            </a:r>
            <a:r>
              <a:rPr lang="en-US" altLang="zh-CN" i="1" smtClean="0">
                <a:sym typeface="Symbol" pitchFamily="18" charset="2"/>
              </a:rPr>
              <a:t>'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于是曲线 </a:t>
            </a:r>
            <a:r>
              <a:rPr lang="en-US" altLang="zh-CN" i="1" smtClean="0"/>
              <a:t>y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在点 </a:t>
            </a:r>
            <a:r>
              <a:rPr lang="en-US" altLang="zh-CN" i="1" smtClean="0"/>
              <a:t>M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0</a:t>
            </a:r>
            <a:r>
              <a:rPr lang="en-US" altLang="zh-CN" smtClean="0"/>
              <a:t>) </a:t>
            </a:r>
            <a:r>
              <a:rPr lang="zh-CN" altLang="en-US" smtClean="0"/>
              <a:t>处的</a:t>
            </a:r>
            <a:r>
              <a:rPr lang="zh-CN" altLang="en-US" smtClean="0">
                <a:solidFill>
                  <a:srgbClr val="0000FF"/>
                </a:solidFill>
              </a:rPr>
              <a:t>切线方程</a:t>
            </a:r>
            <a:r>
              <a:rPr lang="zh-CN" altLang="en-US" smtClean="0"/>
              <a:t>为</a:t>
            </a:r>
            <a:endParaRPr lang="en-US" altLang="zh-CN" smtClean="0"/>
          </a:p>
          <a:p>
            <a:pPr algn="ctr">
              <a:buFont typeface="Wingdings 3" pitchFamily="18" charset="2"/>
              <a:buNone/>
            </a:pPr>
            <a:r>
              <a:rPr lang="en-US" altLang="zh-CN" i="1" smtClean="0">
                <a:solidFill>
                  <a:srgbClr val="0000FF"/>
                </a:solidFill>
              </a:rPr>
              <a:t>y</a:t>
            </a:r>
            <a:r>
              <a:rPr lang="zh-CN" altLang="en-US" smtClean="0">
                <a:solidFill>
                  <a:srgbClr val="0000FF"/>
                </a:solidFill>
              </a:rPr>
              <a:t> − </a:t>
            </a:r>
            <a:r>
              <a:rPr lang="en-US" altLang="zh-CN" i="1" smtClean="0">
                <a:solidFill>
                  <a:srgbClr val="0000FF"/>
                </a:solidFill>
              </a:rPr>
              <a:t>y</a:t>
            </a:r>
            <a:r>
              <a:rPr lang="en-US" altLang="zh-CN" baseline="-25000" smtClean="0">
                <a:solidFill>
                  <a:srgbClr val="0000FF"/>
                </a:solidFill>
              </a:rPr>
              <a:t>0</a:t>
            </a:r>
            <a:r>
              <a:rPr lang="en-US" altLang="zh-CN" smtClean="0">
                <a:solidFill>
                  <a:srgbClr val="0000FF"/>
                </a:solidFill>
              </a:rPr>
              <a:t> </a:t>
            </a:r>
            <a:r>
              <a:rPr lang="en-US" altLang="zh-CN" smtClean="0">
                <a:solidFill>
                  <a:srgbClr val="0000FF"/>
                </a:solidFill>
                <a:sym typeface="Symbol" pitchFamily="18" charset="2"/>
              </a:rPr>
              <a:t>= </a:t>
            </a:r>
            <a:r>
              <a:rPr lang="en-US" altLang="zh-CN" i="1" smtClean="0">
                <a:solidFill>
                  <a:srgbClr val="0000FF"/>
                </a:solidFill>
              </a:rPr>
              <a:t>f </a:t>
            </a:r>
            <a:r>
              <a:rPr lang="en-US" altLang="zh-CN" i="1" smtClean="0">
                <a:solidFill>
                  <a:srgbClr val="0000FF"/>
                </a:solidFill>
                <a:sym typeface="Symbol" pitchFamily="18" charset="2"/>
              </a:rPr>
              <a:t>'</a:t>
            </a:r>
            <a:r>
              <a:rPr lang="en-US" altLang="zh-CN" smtClean="0">
                <a:solidFill>
                  <a:srgbClr val="0000FF"/>
                </a:solidFill>
              </a:rPr>
              <a:t>(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baseline="-25000" smtClean="0">
                <a:solidFill>
                  <a:srgbClr val="0000FF"/>
                </a:solidFill>
              </a:rPr>
              <a:t>0</a:t>
            </a:r>
            <a:r>
              <a:rPr lang="en-US" altLang="zh-CN" smtClean="0">
                <a:solidFill>
                  <a:srgbClr val="0000FF"/>
                </a:solidFill>
              </a:rPr>
              <a:t>) (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zh-CN" altLang="en-US" smtClean="0">
                <a:solidFill>
                  <a:srgbClr val="0000FF"/>
                </a:solidFill>
              </a:rPr>
              <a:t> − 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baseline="-25000" smtClean="0">
                <a:solidFill>
                  <a:srgbClr val="0000FF"/>
                </a:solidFill>
              </a:rPr>
              <a:t>0</a:t>
            </a:r>
            <a:r>
              <a:rPr lang="en-US" altLang="zh-CN" smtClean="0">
                <a:solidFill>
                  <a:srgbClr val="0000FF"/>
                </a:solidFill>
              </a:rPr>
              <a:t>)</a:t>
            </a:r>
            <a:r>
              <a:rPr lang="zh-CN" altLang="en-US" smtClean="0"/>
              <a:t>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法线方程</a:t>
            </a:r>
            <a:r>
              <a:rPr lang="zh-CN" altLang="en-US" smtClean="0"/>
              <a:t>为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说明：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若 </a:t>
            </a:r>
            <a:r>
              <a:rPr lang="en-US" altLang="zh-CN" i="1" smtClean="0"/>
              <a:t>f </a:t>
            </a:r>
            <a:r>
              <a:rPr lang="en-US" altLang="zh-CN" i="1" smtClean="0">
                <a:sym typeface="Symbol" pitchFamily="18" charset="2"/>
              </a:rPr>
              <a:t>'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) =</a:t>
            </a:r>
            <a:r>
              <a:rPr lang="zh-CN" altLang="en-US" smtClean="0"/>
              <a:t> </a:t>
            </a:r>
            <a:r>
              <a:rPr lang="en-US" altLang="zh-CN" smtClean="0"/>
              <a:t>0</a:t>
            </a:r>
            <a:r>
              <a:rPr lang="zh-CN" altLang="en-US" smtClean="0"/>
              <a:t>，则切线方程为 </a:t>
            </a:r>
            <a:r>
              <a:rPr lang="en-US" altLang="zh-CN" i="1" smtClean="0"/>
              <a:t>y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0</a:t>
            </a:r>
            <a:r>
              <a:rPr lang="zh-CN" altLang="en-US" smtClean="0">
                <a:solidFill>
                  <a:srgbClr val="FF0000"/>
                </a:solidFill>
              </a:rPr>
              <a:t>（切线平行于 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zh-CN" altLang="en-US" smtClean="0">
                <a:solidFill>
                  <a:srgbClr val="FF0000"/>
                </a:solidFill>
              </a:rPr>
              <a:t>轴）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若 </a:t>
            </a:r>
            <a:r>
              <a:rPr lang="en-US" altLang="zh-CN" i="1" smtClean="0"/>
              <a:t>f </a:t>
            </a:r>
            <a:r>
              <a:rPr lang="en-US" altLang="zh-CN" i="1" smtClean="0">
                <a:sym typeface="Symbol" pitchFamily="18" charset="2"/>
              </a:rPr>
              <a:t>'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) =</a:t>
            </a:r>
            <a:r>
              <a:rPr lang="zh-CN" altLang="en-US" smtClean="0"/>
              <a:t> </a:t>
            </a:r>
            <a:r>
              <a:rPr lang="en-US" altLang="zh-CN" smtClean="0"/>
              <a:t>∞</a:t>
            </a:r>
            <a:r>
              <a:rPr lang="zh-CN" altLang="en-US" smtClean="0"/>
              <a:t>，则切线方程为 </a:t>
            </a:r>
            <a:r>
              <a:rPr lang="en-US" altLang="zh-CN" i="1" smtClean="0"/>
              <a:t>x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zh-CN" altLang="en-US" smtClean="0">
                <a:solidFill>
                  <a:srgbClr val="FF0000"/>
                </a:solidFill>
              </a:rPr>
              <a:t>（切线垂直于 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zh-CN" altLang="en-US" smtClean="0">
                <a:solidFill>
                  <a:srgbClr val="FF0000"/>
                </a:solidFill>
              </a:rPr>
              <a:t>轴）</a:t>
            </a:r>
            <a:r>
              <a:rPr lang="zh-CN" altLang="en-US" smtClean="0"/>
              <a:t>．</a:t>
            </a:r>
            <a:endParaRPr lang="en-US" altLang="zh-CN" smtClean="0"/>
          </a:p>
        </p:txBody>
      </p:sp>
      <p:sp>
        <p:nvSpPr>
          <p:cNvPr id="18436" name="标题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</a:rPr>
              <a:t>三、导数的几何意义</a:t>
            </a:r>
          </a:p>
        </p:txBody>
      </p:sp>
      <p:graphicFrame>
        <p:nvGraphicFramePr>
          <p:cNvPr id="83973" name="Object 10"/>
          <p:cNvGraphicFramePr>
            <a:graphicFrameLocks noChangeAspect="1"/>
          </p:cNvGraphicFramePr>
          <p:nvPr/>
        </p:nvGraphicFramePr>
        <p:xfrm>
          <a:off x="2368550" y="4000500"/>
          <a:ext cx="3346450" cy="889000"/>
        </p:xfrm>
        <a:graphic>
          <a:graphicData uri="http://schemas.openxmlformats.org/presentationml/2006/ole">
            <p:oleObj spid="_x0000_s18434" name="Equation" r:id="rId3" imgW="1676160" imgH="444240" progId="Equation.DSMT4">
              <p:embed/>
            </p:oleObj>
          </a:graphicData>
        </a:graphic>
      </p:graphicFrame>
      <p:pic>
        <p:nvPicPr>
          <p:cNvPr id="18437" name="Picture 18" descr="C:\Users\cjl\Desktop\pic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19800" y="11113"/>
            <a:ext cx="2667000" cy="200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39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39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内容占位符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 曲线 </a:t>
            </a:r>
            <a:r>
              <a:rPr lang="en-US" altLang="zh-CN" i="1" smtClean="0"/>
              <a:t>y</a:t>
            </a:r>
            <a:r>
              <a:rPr lang="en-US" altLang="zh-CN" smtClean="0"/>
              <a:t> =</a:t>
            </a:r>
            <a:r>
              <a:rPr lang="en-US" altLang="zh-CN" i="1" smtClean="0"/>
              <a:t> x</a:t>
            </a:r>
            <a:r>
              <a:rPr lang="en-US" altLang="zh-CN" baseline="30000" smtClean="0"/>
              <a:t>1/2</a:t>
            </a:r>
            <a:r>
              <a:rPr lang="en-US" altLang="zh-CN" smtClean="0"/>
              <a:t> </a:t>
            </a:r>
            <a:r>
              <a:rPr lang="zh-CN" altLang="en-US" smtClean="0"/>
              <a:t>在点 </a:t>
            </a:r>
            <a:r>
              <a:rPr lang="en-US" altLang="zh-CN" i="1" smtClean="0"/>
              <a:t>M</a:t>
            </a:r>
            <a:r>
              <a:rPr lang="en-US" altLang="zh-CN" smtClean="0"/>
              <a:t>(4, 2) </a:t>
            </a:r>
            <a:r>
              <a:rPr lang="zh-CN" altLang="en-US" smtClean="0"/>
              <a:t>处的切线方程．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因为                                    ，所以                    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于是所求切线方程为                            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即                            ．</a:t>
            </a:r>
            <a:endParaRPr lang="en-US" altLang="zh-CN" smtClean="0"/>
          </a:p>
        </p:txBody>
      </p:sp>
      <p:sp>
        <p:nvSpPr>
          <p:cNvPr id="19463" name="标题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例子</a:t>
            </a:r>
          </a:p>
        </p:txBody>
      </p:sp>
      <p:graphicFrame>
        <p:nvGraphicFramePr>
          <p:cNvPr id="83973" name="Object 2"/>
          <p:cNvGraphicFramePr>
            <a:graphicFrameLocks noChangeAspect="1"/>
          </p:cNvGraphicFramePr>
          <p:nvPr/>
        </p:nvGraphicFramePr>
        <p:xfrm>
          <a:off x="1928813" y="2233613"/>
          <a:ext cx="2611437" cy="812800"/>
        </p:xfrm>
        <a:graphic>
          <a:graphicData uri="http://schemas.openxmlformats.org/presentationml/2006/ole">
            <p:oleObj spid="_x0000_s19458" name="Equation" r:id="rId3" imgW="1307880" imgH="40608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5662613" y="2233613"/>
          <a:ext cx="1266825" cy="812800"/>
        </p:xfrm>
        <a:graphic>
          <a:graphicData uri="http://schemas.openxmlformats.org/presentationml/2006/ole">
            <p:oleObj spid="_x0000_s19459" name="Equation" r:id="rId4" imgW="634680" imgH="406080" progId="Equation.DSMT4">
              <p:embed/>
            </p:oleObj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3443288" y="3116263"/>
          <a:ext cx="2078037" cy="812800"/>
        </p:xfrm>
        <a:graphic>
          <a:graphicData uri="http://schemas.openxmlformats.org/presentationml/2006/ole">
            <p:oleObj spid="_x0000_s19460" name="Equation" r:id="rId5" imgW="1041120" imgH="406080" progId="Equation.DSMT4">
              <p:embed/>
            </p:oleObj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1023938" y="4165600"/>
          <a:ext cx="1976437" cy="406400"/>
        </p:xfrm>
        <a:graphic>
          <a:graphicData uri="http://schemas.openxmlformats.org/presentationml/2006/ole">
            <p:oleObj spid="_x0000_s19461" name="Equation" r:id="rId6" imgW="990360" imgH="2030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内容占位符 1"/>
          <p:cNvSpPr>
            <a:spLocks noGrp="1"/>
          </p:cNvSpPr>
          <p:nvPr>
            <p:ph idx="4294967295"/>
          </p:nvPr>
        </p:nvSpPr>
        <p:spPr>
          <a:xfrm>
            <a:off x="457200" y="1481138"/>
            <a:ext cx="8229600" cy="4911725"/>
          </a:xfrm>
        </p:spPr>
        <p:txBody>
          <a:bodyPr>
            <a:spAutoFit/>
          </a:bodyPr>
          <a:lstStyle/>
          <a:p>
            <a:pPr eaLnBrk="1" hangingPunct="1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定理：</a:t>
            </a:r>
            <a:r>
              <a:rPr lang="zh-CN" altLang="en-US" smtClean="0"/>
              <a:t>若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在点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 </a:t>
            </a:r>
            <a:r>
              <a:rPr lang="zh-CN" altLang="en-US" smtClean="0"/>
              <a:t>处可导，则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在点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 </a:t>
            </a:r>
            <a:r>
              <a:rPr lang="zh-CN" altLang="en-US" smtClean="0"/>
              <a:t>处连续．</a:t>
            </a:r>
            <a:endParaRPr lang="en-US" altLang="zh-CN" smtClean="0"/>
          </a:p>
          <a:p>
            <a:pPr eaLnBrk="1" hangingPunct="1"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 eaLnBrk="1" hangingPunct="1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证明：</a:t>
            </a:r>
            <a:r>
              <a:rPr lang="en-US" altLang="zh-CN" i="1" smtClean="0"/>
              <a:t> 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在点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 </a:t>
            </a:r>
            <a:r>
              <a:rPr lang="zh-CN" altLang="en-US" smtClean="0"/>
              <a:t>处可导</a:t>
            </a:r>
            <a:endParaRPr lang="en-US" altLang="zh-CN" smtClean="0"/>
          </a:p>
          <a:p>
            <a:pPr eaLnBrk="1" hangingPunct="1">
              <a:buFont typeface="Wingdings 3" pitchFamily="18" charset="2"/>
              <a:buNone/>
            </a:pPr>
            <a:endParaRPr lang="en-US" altLang="zh-CN" smtClean="0"/>
          </a:p>
          <a:p>
            <a:pPr eaLnBrk="1" hangingPunct="1">
              <a:buFont typeface="Wingdings 3" pitchFamily="18" charset="2"/>
              <a:buNone/>
            </a:pPr>
            <a:endParaRPr lang="en-US" altLang="zh-CN" smtClean="0"/>
          </a:p>
          <a:p>
            <a:pPr eaLnBrk="1" hangingPunct="1">
              <a:buFont typeface="Wingdings 3" pitchFamily="18" charset="2"/>
              <a:buNone/>
            </a:pPr>
            <a:endParaRPr lang="en-US" altLang="zh-CN" smtClean="0"/>
          </a:p>
          <a:p>
            <a:pPr eaLnBrk="1" hangingPunct="1">
              <a:buFont typeface="Wingdings 3" pitchFamily="18" charset="2"/>
              <a:buNone/>
            </a:pPr>
            <a:endParaRPr lang="en-US" altLang="zh-CN" smtClean="0"/>
          </a:p>
          <a:p>
            <a:pPr eaLnBrk="1" hangingPunct="1">
              <a:buFont typeface="Wingdings 3" pitchFamily="18" charset="2"/>
              <a:buNone/>
            </a:pPr>
            <a:r>
              <a:rPr lang="en-US" altLang="zh-CN" smtClean="0">
                <a:sym typeface="Symbol" pitchFamily="18" charset="2"/>
              </a:rPr>
              <a:t>	   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在点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 </a:t>
            </a:r>
            <a:r>
              <a:rPr lang="zh-CN" altLang="en-US" smtClean="0"/>
              <a:t>处连续</a:t>
            </a:r>
            <a:endParaRPr lang="en-US" altLang="zh-CN" smtClean="0">
              <a:sym typeface="Symbol" pitchFamily="18" charset="2"/>
            </a:endParaRPr>
          </a:p>
          <a:p>
            <a:pPr eaLnBrk="1" hangingPunct="1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说明：</a:t>
            </a:r>
            <a:r>
              <a:rPr lang="zh-CN" altLang="en-US" smtClean="0">
                <a:solidFill>
                  <a:srgbClr val="FF0000"/>
                </a:solidFill>
              </a:rPr>
              <a:t>该定理的逆命题不成立！</a:t>
            </a:r>
            <a:endParaRPr lang="en-US" altLang="zh-CN" smtClean="0"/>
          </a:p>
          <a:p>
            <a:pPr eaLnBrk="1" hangingPunct="1">
              <a:buFont typeface="Wingdings 3" pitchFamily="18" charset="2"/>
              <a:buNone/>
            </a:pPr>
            <a:r>
              <a:rPr lang="zh-CN" altLang="en-US" smtClean="0"/>
              <a:t>一般地，若曲线 </a:t>
            </a:r>
            <a:r>
              <a:rPr lang="en-US" altLang="zh-CN" i="1" smtClean="0"/>
              <a:t>y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的图形在点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 </a:t>
            </a:r>
            <a:r>
              <a:rPr lang="zh-CN" altLang="en-US" smtClean="0"/>
              <a:t>处出现“尖点”，</a:t>
            </a:r>
            <a:endParaRPr lang="en-US" altLang="zh-CN" smtClean="0"/>
          </a:p>
          <a:p>
            <a:pPr eaLnBrk="1" hangingPunct="1">
              <a:buFont typeface="Wingdings 3" pitchFamily="18" charset="2"/>
              <a:buNone/>
            </a:pPr>
            <a:r>
              <a:rPr lang="zh-CN" altLang="en-US" smtClean="0"/>
              <a:t>则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在该点 处不可导</a:t>
            </a:r>
            <a:r>
              <a:rPr lang="zh-CN" altLang="en-US" smtClean="0">
                <a:solidFill>
                  <a:srgbClr val="0000FF"/>
                </a:solidFill>
              </a:rPr>
              <a:t>（课本</a:t>
            </a:r>
            <a:r>
              <a:rPr lang="en-US" altLang="zh-CN" smtClean="0">
                <a:solidFill>
                  <a:srgbClr val="0000FF"/>
                </a:solidFill>
              </a:rPr>
              <a:t>P.82</a:t>
            </a:r>
            <a:r>
              <a:rPr lang="zh-CN" altLang="en-US" smtClean="0">
                <a:solidFill>
                  <a:srgbClr val="0000FF"/>
                </a:solidFill>
              </a:rPr>
              <a:t>图</a:t>
            </a:r>
            <a:r>
              <a:rPr lang="en-US" altLang="zh-CN" smtClean="0">
                <a:solidFill>
                  <a:srgbClr val="0000FF"/>
                </a:solidFill>
              </a:rPr>
              <a:t>2−5</a:t>
            </a:r>
            <a:r>
              <a:rPr lang="zh-CN" altLang="en-US" smtClean="0">
                <a:solidFill>
                  <a:srgbClr val="0000FF"/>
                </a:solidFill>
              </a:rPr>
              <a:t>）</a:t>
            </a:r>
            <a:r>
              <a:rPr lang="zh-CN" altLang="en-US" smtClean="0"/>
              <a:t>．</a:t>
            </a:r>
            <a:endParaRPr lang="en-US" altLang="zh-CN" smtClean="0"/>
          </a:p>
        </p:txBody>
      </p:sp>
      <p:sp>
        <p:nvSpPr>
          <p:cNvPr id="20487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四、函数的可导性与连续性的关系</a:t>
            </a:r>
          </a:p>
        </p:txBody>
      </p:sp>
      <p:sp>
        <p:nvSpPr>
          <p:cNvPr id="4" name="AutoShape 7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53425" y="6130925"/>
            <a:ext cx="466725" cy="466725"/>
          </a:xfrm>
          <a:prstGeom prst="actionButtonInformation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1069975" y="2924175"/>
          <a:ext cx="2559050" cy="812800"/>
        </p:xfrm>
        <a:graphic>
          <a:graphicData uri="http://schemas.openxmlformats.org/presentationml/2006/ole">
            <p:oleObj spid="_x0000_s20482" name="Equation" r:id="rId5" imgW="1282680" imgH="406080" progId="Equation.DSMT4">
              <p:embed/>
            </p:oleObj>
          </a:graphicData>
        </a:graphic>
      </p:graphicFrame>
      <p:graphicFrame>
        <p:nvGraphicFramePr>
          <p:cNvPr id="31752" name="Object 8"/>
          <p:cNvGraphicFramePr>
            <a:graphicFrameLocks noChangeAspect="1"/>
          </p:cNvGraphicFramePr>
          <p:nvPr/>
        </p:nvGraphicFramePr>
        <p:xfrm>
          <a:off x="3779838" y="2924175"/>
          <a:ext cx="4573587" cy="812800"/>
        </p:xfrm>
        <a:graphic>
          <a:graphicData uri="http://schemas.openxmlformats.org/presentationml/2006/ole">
            <p:oleObj spid="_x0000_s20483" name="Equation" r:id="rId6" imgW="2286000" imgH="406080" progId="Equation.DSMT4">
              <p:embed/>
            </p:oleObj>
          </a:graphicData>
        </a:graphic>
      </p:graphicFrame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1069975" y="3900488"/>
          <a:ext cx="5741988" cy="457200"/>
        </p:xfrm>
        <a:graphic>
          <a:graphicData uri="http://schemas.openxmlformats.org/presentationml/2006/ole">
            <p:oleObj spid="_x0000_s20484" name="Equation" r:id="rId7" imgW="2869920" imgH="228600" progId="Equation.DSMT4">
              <p:embed/>
            </p:oleObj>
          </a:graphicData>
        </a:graphic>
      </p:graphicFrame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932363" y="3857625"/>
            <a:ext cx="1881187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矩形 10"/>
          <p:cNvSpPr>
            <a:spLocks noChangeArrowheads="1"/>
          </p:cNvSpPr>
          <p:nvPr/>
        </p:nvSpPr>
        <p:spPr bwMode="auto">
          <a:xfrm>
            <a:off x="4170363" y="3857625"/>
            <a:ext cx="688975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4071938" y="4606925"/>
          <a:ext cx="2103437" cy="558800"/>
        </p:xfrm>
        <a:graphic>
          <a:graphicData uri="http://schemas.openxmlformats.org/presentationml/2006/ole">
            <p:oleObj spid="_x0000_s20485" name="Equation" r:id="rId8" imgW="1054080" imgH="279360" progId="Equation.DSMT4">
              <p:embed/>
            </p:oleObj>
          </a:graphicData>
        </a:graphic>
      </p:graphicFrame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947738" y="4572000"/>
            <a:ext cx="492125" cy="50006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2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内容占位符 1"/>
          <p:cNvSpPr>
            <a:spLocks noGrp="1"/>
          </p:cNvSpPr>
          <p:nvPr>
            <p:ph idx="4294967295"/>
          </p:nvPr>
        </p:nvSpPr>
        <p:spPr>
          <a:xfrm>
            <a:off x="457200" y="1481138"/>
            <a:ext cx="8229600" cy="4911725"/>
          </a:xfrm>
        </p:spPr>
        <p:txBody>
          <a:bodyPr>
            <a:spAutoFit/>
          </a:bodyPr>
          <a:lstStyle/>
          <a:p>
            <a:pPr eaLnBrk="1" hangingPunct="1"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例：</a:t>
            </a:r>
            <a:r>
              <a:rPr lang="zh-CN" altLang="en-US" dirty="0" smtClean="0"/>
              <a:t>讨论函数 </a:t>
            </a:r>
            <a:r>
              <a:rPr lang="en-US" altLang="zh-CN" i="1" dirty="0" smtClean="0"/>
              <a:t>f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</a:t>
            </a:r>
            <a:r>
              <a:rPr lang="zh-CN" altLang="en-US" dirty="0" smtClean="0"/>
              <a:t> 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|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|</a:t>
            </a:r>
            <a:r>
              <a:rPr lang="zh-CN" altLang="en-US" dirty="0" smtClean="0"/>
              <a:t> 在点 </a:t>
            </a:r>
            <a:r>
              <a:rPr lang="en-US" altLang="zh-CN" i="1" dirty="0" smtClean="0"/>
              <a:t>x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0</a:t>
            </a:r>
            <a:r>
              <a:rPr lang="zh-CN" altLang="en-US" dirty="0" smtClean="0"/>
              <a:t> 处的连续性与可导性．</a:t>
            </a:r>
            <a:endParaRPr lang="en-US" altLang="zh-CN" dirty="0" smtClean="0"/>
          </a:p>
          <a:p>
            <a:pPr eaLnBrk="1" hangingPunct="1">
              <a:buFont typeface="Wingdings 3" pitchFamily="18" charset="2"/>
              <a:buNone/>
            </a:pPr>
            <a:endParaRPr lang="en-US" altLang="zh-CN" dirty="0" smtClean="0"/>
          </a:p>
          <a:p>
            <a:pPr eaLnBrk="1" hangingPunct="1"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解：</a:t>
            </a:r>
            <a:r>
              <a:rPr lang="zh-CN" altLang="en-US" dirty="0" smtClean="0"/>
              <a:t>已知</a:t>
            </a:r>
            <a:r>
              <a:rPr lang="zh-CN" altLang="en-US" dirty="0" smtClean="0">
                <a:solidFill>
                  <a:srgbClr val="0000FF"/>
                </a:solidFill>
              </a:rPr>
              <a:t>                                            </a:t>
            </a:r>
            <a:r>
              <a:rPr lang="zh-CN" altLang="en-US" dirty="0" smtClean="0"/>
              <a:t>，</a:t>
            </a:r>
            <a:r>
              <a:rPr lang="zh-CN" altLang="en-US" dirty="0" smtClean="0"/>
              <a:t>则</a:t>
            </a:r>
            <a:endParaRPr lang="en-US" altLang="zh-CN" dirty="0" smtClean="0"/>
          </a:p>
          <a:p>
            <a:pPr eaLnBrk="1" hangingPunct="1">
              <a:buFont typeface="Wingdings 3" pitchFamily="18" charset="2"/>
              <a:buNone/>
            </a:pPr>
            <a:endParaRPr lang="en-US" altLang="zh-CN" dirty="0" smtClean="0"/>
          </a:p>
          <a:p>
            <a:pPr eaLnBrk="1" hangingPunct="1">
              <a:buFont typeface="Wingdings 3" pitchFamily="18" charset="2"/>
              <a:buNone/>
            </a:pPr>
            <a:r>
              <a:rPr lang="zh-CN" altLang="en-US" dirty="0" smtClean="0"/>
              <a:t>左极限</a:t>
            </a:r>
            <a:endParaRPr lang="en-US" altLang="zh-CN" dirty="0" smtClean="0"/>
          </a:p>
          <a:p>
            <a:pPr eaLnBrk="1" hangingPunct="1">
              <a:buFont typeface="Wingdings 3" pitchFamily="18" charset="2"/>
              <a:buNone/>
            </a:pPr>
            <a:endParaRPr lang="en-US" altLang="zh-CN" dirty="0" smtClean="0"/>
          </a:p>
          <a:p>
            <a:pPr eaLnBrk="1" hangingPunct="1">
              <a:buFont typeface="Wingdings 3" pitchFamily="18" charset="2"/>
              <a:buNone/>
            </a:pPr>
            <a:r>
              <a:rPr lang="zh-CN" altLang="en-US" dirty="0" smtClean="0"/>
              <a:t>右极限</a:t>
            </a:r>
            <a:endParaRPr lang="en-US" altLang="zh-CN" dirty="0" smtClean="0"/>
          </a:p>
          <a:p>
            <a:pPr eaLnBrk="1" hangingPunct="1">
              <a:buFont typeface="Wingdings 3" pitchFamily="18" charset="2"/>
              <a:buNone/>
            </a:pPr>
            <a:endParaRPr lang="en-US" altLang="zh-CN" dirty="0" smtClean="0"/>
          </a:p>
          <a:p>
            <a:pPr eaLnBrk="1" hangingPunct="1">
              <a:buFont typeface="Wingdings 3" pitchFamily="18" charset="2"/>
              <a:buNone/>
            </a:pPr>
            <a:r>
              <a:rPr lang="zh-CN" altLang="en-US" dirty="0" smtClean="0"/>
              <a:t>因为</a:t>
            </a:r>
            <a:endParaRPr lang="en-US" altLang="zh-CN" dirty="0" smtClean="0"/>
          </a:p>
          <a:p>
            <a:pPr eaLnBrk="1" hangingPunct="1">
              <a:buFont typeface="Wingdings 3" pitchFamily="18" charset="2"/>
              <a:buNone/>
            </a:pPr>
            <a:endParaRPr lang="en-US" altLang="zh-CN" dirty="0" smtClean="0"/>
          </a:p>
          <a:p>
            <a:pPr eaLnBrk="1" hangingPunct="1">
              <a:buFont typeface="Wingdings 3" pitchFamily="18" charset="2"/>
              <a:buNone/>
            </a:pPr>
            <a:r>
              <a:rPr lang="zh-CN" altLang="en-US" dirty="0" smtClean="0"/>
              <a:t>所以函数 </a:t>
            </a:r>
            <a:r>
              <a:rPr lang="en-US" altLang="zh-CN" i="1" dirty="0" smtClean="0"/>
              <a:t>f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</a:t>
            </a:r>
            <a:r>
              <a:rPr lang="zh-CN" altLang="en-US" dirty="0" smtClean="0"/>
              <a:t> 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|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|</a:t>
            </a:r>
            <a:r>
              <a:rPr lang="zh-CN" altLang="en-US" dirty="0" smtClean="0"/>
              <a:t> 在点 </a:t>
            </a:r>
            <a:r>
              <a:rPr lang="en-US" altLang="zh-CN" i="1" dirty="0" smtClean="0"/>
              <a:t>x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0</a:t>
            </a:r>
            <a:r>
              <a:rPr lang="zh-CN" altLang="en-US" dirty="0" smtClean="0"/>
              <a:t> 处连续．</a:t>
            </a:r>
            <a:endParaRPr lang="en-US" altLang="zh-CN" dirty="0" smtClean="0"/>
          </a:p>
        </p:txBody>
      </p:sp>
      <p:sp>
        <p:nvSpPr>
          <p:cNvPr id="21515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例子</a:t>
            </a:r>
          </a:p>
        </p:txBody>
      </p:sp>
      <p:grpSp>
        <p:nvGrpSpPr>
          <p:cNvPr id="21516" name="Group 5"/>
          <p:cNvGrpSpPr>
            <a:grpSpLocks/>
          </p:cNvGrpSpPr>
          <p:nvPr/>
        </p:nvGrpSpPr>
        <p:grpSpPr bwMode="auto">
          <a:xfrm>
            <a:off x="5929313" y="3929063"/>
            <a:ext cx="2936875" cy="1724025"/>
            <a:chOff x="3312" y="1151"/>
            <a:chExt cx="1850" cy="1086"/>
          </a:xfrm>
        </p:grpSpPr>
        <p:sp>
          <p:nvSpPr>
            <p:cNvPr id="21517" name="Line 6"/>
            <p:cNvSpPr>
              <a:spLocks noChangeShapeType="1"/>
            </p:cNvSpPr>
            <p:nvPr/>
          </p:nvSpPr>
          <p:spPr bwMode="auto">
            <a:xfrm>
              <a:off x="3312" y="2016"/>
              <a:ext cx="17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8" name="Line 7"/>
            <p:cNvSpPr>
              <a:spLocks noChangeShapeType="1"/>
            </p:cNvSpPr>
            <p:nvPr/>
          </p:nvSpPr>
          <p:spPr bwMode="auto">
            <a:xfrm flipV="1">
              <a:off x="4200" y="1200"/>
              <a:ext cx="0" cy="9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19" name="Line 8"/>
            <p:cNvSpPr>
              <a:spLocks noChangeShapeType="1"/>
            </p:cNvSpPr>
            <p:nvPr/>
          </p:nvSpPr>
          <p:spPr bwMode="auto">
            <a:xfrm>
              <a:off x="3621" y="1440"/>
              <a:ext cx="576" cy="57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0" name="Line 9"/>
            <p:cNvSpPr>
              <a:spLocks noChangeShapeType="1"/>
            </p:cNvSpPr>
            <p:nvPr/>
          </p:nvSpPr>
          <p:spPr bwMode="auto">
            <a:xfrm flipV="1">
              <a:off x="4197" y="1440"/>
              <a:ext cx="576" cy="57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510" name="Object 2"/>
            <p:cNvGraphicFramePr>
              <a:graphicFrameLocks noChangeAspect="1"/>
            </p:cNvGraphicFramePr>
            <p:nvPr/>
          </p:nvGraphicFramePr>
          <p:xfrm>
            <a:off x="4234" y="1151"/>
            <a:ext cx="854" cy="303"/>
          </p:xfrm>
          <a:graphic>
            <a:graphicData uri="http://schemas.openxmlformats.org/presentationml/2006/ole">
              <p:oleObj spid="_x0000_s21510" name="Equation" r:id="rId3" imgW="672840" imgH="241200" progId="Equation.DSMT4">
                <p:embed/>
              </p:oleObj>
            </a:graphicData>
          </a:graphic>
        </p:graphicFrame>
        <p:graphicFrame>
          <p:nvGraphicFramePr>
            <p:cNvPr id="21511" name="Object 3"/>
            <p:cNvGraphicFramePr>
              <a:graphicFrameLocks noChangeAspect="1"/>
            </p:cNvGraphicFramePr>
            <p:nvPr/>
          </p:nvGraphicFramePr>
          <p:xfrm>
            <a:off x="4985" y="2036"/>
            <a:ext cx="177" cy="177"/>
          </p:xfrm>
          <a:graphic>
            <a:graphicData uri="http://schemas.openxmlformats.org/presentationml/2006/ole">
              <p:oleObj spid="_x0000_s21511" name="Equation" r:id="rId4" imgW="139680" imgH="139680" progId="Equation.DSMT4">
                <p:embed/>
              </p:oleObj>
            </a:graphicData>
          </a:graphic>
        </p:graphicFrame>
        <p:graphicFrame>
          <p:nvGraphicFramePr>
            <p:cNvPr id="21512" name="Object 4"/>
            <p:cNvGraphicFramePr>
              <a:graphicFrameLocks noChangeAspect="1"/>
            </p:cNvGraphicFramePr>
            <p:nvPr/>
          </p:nvGraphicFramePr>
          <p:xfrm>
            <a:off x="3963" y="1199"/>
            <a:ext cx="175" cy="206"/>
          </p:xfrm>
          <a:graphic>
            <a:graphicData uri="http://schemas.openxmlformats.org/presentationml/2006/ole">
              <p:oleObj spid="_x0000_s21512" name="Equation" r:id="rId5" imgW="139680" imgH="164880" progId="Equation.DSMT4">
                <p:embed/>
              </p:oleObj>
            </a:graphicData>
          </a:graphic>
        </p:graphicFrame>
        <p:graphicFrame>
          <p:nvGraphicFramePr>
            <p:cNvPr id="21513" name="Object 5"/>
            <p:cNvGraphicFramePr>
              <a:graphicFrameLocks noChangeAspect="1"/>
            </p:cNvGraphicFramePr>
            <p:nvPr/>
          </p:nvGraphicFramePr>
          <p:xfrm>
            <a:off x="3963" y="2012"/>
            <a:ext cx="213" cy="225"/>
          </p:xfrm>
          <a:graphic>
            <a:graphicData uri="http://schemas.openxmlformats.org/presentationml/2006/ole">
              <p:oleObj spid="_x0000_s21513" name="Equation" r:id="rId6" imgW="164880" imgH="177480" progId="Equation.DSMT4">
                <p:embed/>
              </p:oleObj>
            </a:graphicData>
          </a:graphic>
        </p:graphicFrame>
      </p:grpSp>
      <p:graphicFrame>
        <p:nvGraphicFramePr>
          <p:cNvPr id="83973" name="Object 7"/>
          <p:cNvGraphicFramePr>
            <a:graphicFrameLocks noChangeAspect="1"/>
          </p:cNvGraphicFramePr>
          <p:nvPr/>
        </p:nvGraphicFramePr>
        <p:xfrm>
          <a:off x="1928813" y="2203450"/>
          <a:ext cx="3194050" cy="939800"/>
        </p:xfrm>
        <a:graphic>
          <a:graphicData uri="http://schemas.openxmlformats.org/presentationml/2006/ole">
            <p:oleObj spid="_x0000_s21506" name="Equation" r:id="rId7" imgW="1600200" imgH="469800" progId="Equation.DSMT4">
              <p:embed/>
            </p:oleObj>
          </a:graphicData>
        </a:graphic>
      </p:graphicFrame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1806575" y="3316288"/>
          <a:ext cx="3194050" cy="558800"/>
        </p:xfrm>
        <a:graphic>
          <a:graphicData uri="http://schemas.openxmlformats.org/presentationml/2006/ole">
            <p:oleObj spid="_x0000_s21507" name="Equation" r:id="rId8" imgW="1600200" imgH="279360" progId="Equation.DSMT4">
              <p:embed/>
            </p:oleObj>
          </a:graphicData>
        </a:graphic>
      </p:graphicFrame>
      <p:graphicFrame>
        <p:nvGraphicFramePr>
          <p:cNvPr id="3" name="Object 9"/>
          <p:cNvGraphicFramePr>
            <a:graphicFrameLocks noChangeAspect="1"/>
          </p:cNvGraphicFramePr>
          <p:nvPr/>
        </p:nvGraphicFramePr>
        <p:xfrm>
          <a:off x="1806575" y="4156075"/>
          <a:ext cx="2838450" cy="558800"/>
        </p:xfrm>
        <a:graphic>
          <a:graphicData uri="http://schemas.openxmlformats.org/presentationml/2006/ole">
            <p:oleObj spid="_x0000_s21508" name="Equation" r:id="rId9" imgW="1422360" imgH="279360" progId="Equation.DSMT4">
              <p:embed/>
            </p:oleObj>
          </a:graphicData>
        </a:graphic>
      </p:graphicFrame>
      <p:graphicFrame>
        <p:nvGraphicFramePr>
          <p:cNvPr id="15" name="Object 10"/>
          <p:cNvGraphicFramePr>
            <a:graphicFrameLocks noChangeAspect="1"/>
          </p:cNvGraphicFramePr>
          <p:nvPr/>
        </p:nvGraphicFramePr>
        <p:xfrm>
          <a:off x="1300163" y="5073650"/>
          <a:ext cx="4208462" cy="558800"/>
        </p:xfrm>
        <a:graphic>
          <a:graphicData uri="http://schemas.openxmlformats.org/presentationml/2006/ole">
            <p:oleObj spid="_x0000_s21509" name="Equation" r:id="rId10" imgW="2108160" imgH="27936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内容占位符 1"/>
          <p:cNvSpPr>
            <a:spLocks noGrp="1"/>
          </p:cNvSpPr>
          <p:nvPr>
            <p:ph idx="4294967295"/>
          </p:nvPr>
        </p:nvSpPr>
        <p:spPr>
          <a:xfrm>
            <a:off x="457200" y="1481138"/>
            <a:ext cx="8229600" cy="4911725"/>
          </a:xfrm>
        </p:spPr>
        <p:txBody>
          <a:bodyPr>
            <a:spAutoFit/>
          </a:bodyPr>
          <a:lstStyle/>
          <a:p>
            <a:pPr eaLnBrk="1" hangingPunct="1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讨论函数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smtClean="0"/>
              <a:t>|</a:t>
            </a:r>
            <a:r>
              <a:rPr lang="en-US" altLang="zh-CN" i="1" smtClean="0"/>
              <a:t>x</a:t>
            </a:r>
            <a:r>
              <a:rPr lang="en-US" altLang="zh-CN" smtClean="0"/>
              <a:t>|</a:t>
            </a:r>
            <a:r>
              <a:rPr lang="zh-CN" altLang="en-US" smtClean="0"/>
              <a:t> 在点 </a:t>
            </a:r>
            <a:r>
              <a:rPr lang="en-US" altLang="zh-CN" i="1" smtClean="0"/>
              <a:t>x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smtClean="0"/>
              <a:t>0</a:t>
            </a:r>
            <a:r>
              <a:rPr lang="zh-CN" altLang="en-US" smtClean="0"/>
              <a:t> 处的连续性与可导性．</a:t>
            </a:r>
            <a:endParaRPr lang="en-US" altLang="zh-CN" smtClean="0"/>
          </a:p>
          <a:p>
            <a:pPr eaLnBrk="1" hangingPunct="1">
              <a:buFont typeface="Wingdings 3" pitchFamily="18" charset="2"/>
              <a:buNone/>
            </a:pPr>
            <a:endParaRPr lang="en-US" altLang="zh-CN" smtClean="0"/>
          </a:p>
          <a:p>
            <a:pPr eaLnBrk="1" hangingPunct="1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已知</a:t>
            </a:r>
            <a:r>
              <a:rPr lang="zh-CN" altLang="en-US" smtClean="0">
                <a:solidFill>
                  <a:srgbClr val="0000FF"/>
                </a:solidFill>
              </a:rPr>
              <a:t>                                            </a:t>
            </a:r>
            <a:r>
              <a:rPr lang="zh-CN" altLang="en-US" smtClean="0"/>
              <a:t>，则</a:t>
            </a:r>
          </a:p>
          <a:p>
            <a:pPr eaLnBrk="1" hangingPunct="1">
              <a:buFont typeface="Wingdings 3" pitchFamily="18" charset="2"/>
              <a:buNone/>
            </a:pPr>
            <a:endParaRPr lang="en-US" altLang="zh-CN" smtClean="0"/>
          </a:p>
          <a:p>
            <a:pPr eaLnBrk="1" hangingPunct="1">
              <a:buFont typeface="Wingdings 3" pitchFamily="18" charset="2"/>
              <a:buNone/>
            </a:pPr>
            <a:r>
              <a:rPr lang="zh-CN" altLang="en-US" smtClean="0"/>
              <a:t>左导数</a:t>
            </a:r>
            <a:endParaRPr lang="en-US" altLang="zh-CN" smtClean="0"/>
          </a:p>
          <a:p>
            <a:pPr eaLnBrk="1" hangingPunct="1">
              <a:buFont typeface="Wingdings 3" pitchFamily="18" charset="2"/>
              <a:buNone/>
            </a:pPr>
            <a:endParaRPr lang="en-US" altLang="zh-CN" smtClean="0"/>
          </a:p>
          <a:p>
            <a:pPr eaLnBrk="1" hangingPunct="1">
              <a:buFont typeface="Wingdings 3" pitchFamily="18" charset="2"/>
              <a:buNone/>
            </a:pPr>
            <a:r>
              <a:rPr lang="zh-CN" altLang="en-US" smtClean="0"/>
              <a:t>右导数</a:t>
            </a:r>
            <a:endParaRPr lang="en-US" altLang="zh-CN" smtClean="0"/>
          </a:p>
          <a:p>
            <a:pPr eaLnBrk="1" hangingPunct="1">
              <a:buFont typeface="Wingdings 3" pitchFamily="18" charset="2"/>
              <a:buNone/>
            </a:pPr>
            <a:endParaRPr lang="en-US" altLang="zh-CN" smtClean="0"/>
          </a:p>
          <a:p>
            <a:pPr eaLnBrk="1" hangingPunct="1">
              <a:buFont typeface="Wingdings 3" pitchFamily="18" charset="2"/>
              <a:buNone/>
            </a:pPr>
            <a:r>
              <a:rPr lang="zh-CN" altLang="en-US" smtClean="0"/>
              <a:t>因为                        ，</a:t>
            </a:r>
            <a:endParaRPr lang="en-US" altLang="zh-CN" smtClean="0"/>
          </a:p>
          <a:p>
            <a:pPr eaLnBrk="1" hangingPunct="1">
              <a:buFont typeface="Wingdings 3" pitchFamily="18" charset="2"/>
              <a:buNone/>
            </a:pPr>
            <a:endParaRPr lang="en-US" altLang="zh-CN" smtClean="0"/>
          </a:p>
          <a:p>
            <a:pPr eaLnBrk="1" hangingPunct="1">
              <a:buFont typeface="Wingdings 3" pitchFamily="18" charset="2"/>
              <a:buNone/>
            </a:pPr>
            <a:r>
              <a:rPr lang="zh-CN" altLang="en-US" smtClean="0"/>
              <a:t>所以函数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smtClean="0"/>
              <a:t>|</a:t>
            </a:r>
            <a:r>
              <a:rPr lang="en-US" altLang="zh-CN" i="1" smtClean="0"/>
              <a:t>x</a:t>
            </a:r>
            <a:r>
              <a:rPr lang="en-US" altLang="zh-CN" smtClean="0"/>
              <a:t>|</a:t>
            </a:r>
            <a:r>
              <a:rPr lang="zh-CN" altLang="en-US" smtClean="0"/>
              <a:t> 在点 </a:t>
            </a:r>
            <a:r>
              <a:rPr lang="en-US" altLang="zh-CN" i="1" smtClean="0"/>
              <a:t>x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smtClean="0"/>
              <a:t>0</a:t>
            </a:r>
            <a:r>
              <a:rPr lang="zh-CN" altLang="en-US" smtClean="0"/>
              <a:t> 处不可导．</a:t>
            </a:r>
            <a:endParaRPr lang="en-US" altLang="zh-CN" smtClean="0"/>
          </a:p>
        </p:txBody>
      </p:sp>
      <p:sp>
        <p:nvSpPr>
          <p:cNvPr id="22542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例子</a:t>
            </a:r>
          </a:p>
        </p:txBody>
      </p:sp>
      <p:grpSp>
        <p:nvGrpSpPr>
          <p:cNvPr id="22543" name="Group 5"/>
          <p:cNvGrpSpPr>
            <a:grpSpLocks/>
          </p:cNvGrpSpPr>
          <p:nvPr/>
        </p:nvGrpSpPr>
        <p:grpSpPr bwMode="auto">
          <a:xfrm>
            <a:off x="5929313" y="3929063"/>
            <a:ext cx="2936875" cy="1724025"/>
            <a:chOff x="3312" y="1151"/>
            <a:chExt cx="1850" cy="1086"/>
          </a:xfrm>
        </p:grpSpPr>
        <p:sp>
          <p:nvSpPr>
            <p:cNvPr id="22549" name="Line 6"/>
            <p:cNvSpPr>
              <a:spLocks noChangeShapeType="1"/>
            </p:cNvSpPr>
            <p:nvPr/>
          </p:nvSpPr>
          <p:spPr bwMode="auto">
            <a:xfrm>
              <a:off x="3312" y="2016"/>
              <a:ext cx="17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0" name="Line 7"/>
            <p:cNvSpPr>
              <a:spLocks noChangeShapeType="1"/>
            </p:cNvSpPr>
            <p:nvPr/>
          </p:nvSpPr>
          <p:spPr bwMode="auto">
            <a:xfrm flipV="1">
              <a:off x="4200" y="1200"/>
              <a:ext cx="0" cy="9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1" name="Line 8"/>
            <p:cNvSpPr>
              <a:spLocks noChangeShapeType="1"/>
            </p:cNvSpPr>
            <p:nvPr/>
          </p:nvSpPr>
          <p:spPr bwMode="auto">
            <a:xfrm>
              <a:off x="3621" y="1440"/>
              <a:ext cx="576" cy="57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2" name="Line 9"/>
            <p:cNvSpPr>
              <a:spLocks noChangeShapeType="1"/>
            </p:cNvSpPr>
            <p:nvPr/>
          </p:nvSpPr>
          <p:spPr bwMode="auto">
            <a:xfrm flipV="1">
              <a:off x="4197" y="1440"/>
              <a:ext cx="576" cy="57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2537" name="Object 2"/>
            <p:cNvGraphicFramePr>
              <a:graphicFrameLocks noChangeAspect="1"/>
            </p:cNvGraphicFramePr>
            <p:nvPr/>
          </p:nvGraphicFramePr>
          <p:xfrm>
            <a:off x="4234" y="1151"/>
            <a:ext cx="854" cy="303"/>
          </p:xfrm>
          <a:graphic>
            <a:graphicData uri="http://schemas.openxmlformats.org/presentationml/2006/ole">
              <p:oleObj spid="_x0000_s22537" name="Equation" r:id="rId4" imgW="672840" imgH="241200" progId="Equation.DSMT4">
                <p:embed/>
              </p:oleObj>
            </a:graphicData>
          </a:graphic>
        </p:graphicFrame>
        <p:graphicFrame>
          <p:nvGraphicFramePr>
            <p:cNvPr id="22538" name="Object 3"/>
            <p:cNvGraphicFramePr>
              <a:graphicFrameLocks noChangeAspect="1"/>
            </p:cNvGraphicFramePr>
            <p:nvPr/>
          </p:nvGraphicFramePr>
          <p:xfrm>
            <a:off x="4985" y="2036"/>
            <a:ext cx="177" cy="177"/>
          </p:xfrm>
          <a:graphic>
            <a:graphicData uri="http://schemas.openxmlformats.org/presentationml/2006/ole">
              <p:oleObj spid="_x0000_s22538" name="Equation" r:id="rId5" imgW="139680" imgH="139680" progId="Equation.DSMT4">
                <p:embed/>
              </p:oleObj>
            </a:graphicData>
          </a:graphic>
        </p:graphicFrame>
        <p:graphicFrame>
          <p:nvGraphicFramePr>
            <p:cNvPr id="22539" name="Object 4"/>
            <p:cNvGraphicFramePr>
              <a:graphicFrameLocks noChangeAspect="1"/>
            </p:cNvGraphicFramePr>
            <p:nvPr/>
          </p:nvGraphicFramePr>
          <p:xfrm>
            <a:off x="3963" y="1199"/>
            <a:ext cx="175" cy="206"/>
          </p:xfrm>
          <a:graphic>
            <a:graphicData uri="http://schemas.openxmlformats.org/presentationml/2006/ole">
              <p:oleObj spid="_x0000_s22539" name="Equation" r:id="rId6" imgW="139680" imgH="164880" progId="Equation.DSMT4">
                <p:embed/>
              </p:oleObj>
            </a:graphicData>
          </a:graphic>
        </p:graphicFrame>
        <p:graphicFrame>
          <p:nvGraphicFramePr>
            <p:cNvPr id="22540" name="Object 5"/>
            <p:cNvGraphicFramePr>
              <a:graphicFrameLocks noChangeAspect="1"/>
            </p:cNvGraphicFramePr>
            <p:nvPr/>
          </p:nvGraphicFramePr>
          <p:xfrm>
            <a:off x="3963" y="2012"/>
            <a:ext cx="213" cy="225"/>
          </p:xfrm>
          <a:graphic>
            <a:graphicData uri="http://schemas.openxmlformats.org/presentationml/2006/ole">
              <p:oleObj spid="_x0000_s22540" name="Equation" r:id="rId7" imgW="164880" imgH="177480" progId="Equation.DSMT4">
                <p:embed/>
              </p:oleObj>
            </a:graphicData>
          </a:graphic>
        </p:graphicFrame>
      </p:grpSp>
      <p:sp>
        <p:nvSpPr>
          <p:cNvPr id="23568" name="AutoShape 8">
            <a:hlinkClick r:id="rId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返回</a:t>
            </a:r>
          </a:p>
        </p:txBody>
      </p:sp>
      <p:graphicFrame>
        <p:nvGraphicFramePr>
          <p:cNvPr id="83973" name="Object 6"/>
          <p:cNvGraphicFramePr>
            <a:graphicFrameLocks noChangeAspect="1"/>
          </p:cNvGraphicFramePr>
          <p:nvPr/>
        </p:nvGraphicFramePr>
        <p:xfrm>
          <a:off x="1928813" y="2203450"/>
          <a:ext cx="3194050" cy="939800"/>
        </p:xfrm>
        <a:graphic>
          <a:graphicData uri="http://schemas.openxmlformats.org/presentationml/2006/ole">
            <p:oleObj spid="_x0000_s22530" name="Equation" r:id="rId9" imgW="1600200" imgH="469800" progId="Equation.DSMT4">
              <p:embed/>
            </p:oleObj>
          </a:graphicData>
        </a:graphic>
      </p:graphicFrame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1747838" y="3117850"/>
          <a:ext cx="4337050" cy="812800"/>
        </p:xfrm>
        <a:graphic>
          <a:graphicData uri="http://schemas.openxmlformats.org/presentationml/2006/ole">
            <p:oleObj spid="_x0000_s22531" name="Equation" r:id="rId10" imgW="2171520" imgH="406080" progId="Equation.DSMT4">
              <p:embed/>
            </p:oleObj>
          </a:graphicData>
        </a:graphic>
      </p:graphicFrame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1747838" y="4029075"/>
          <a:ext cx="3978275" cy="812800"/>
        </p:xfrm>
        <a:graphic>
          <a:graphicData uri="http://schemas.openxmlformats.org/presentationml/2006/ole">
            <p:oleObj spid="_x0000_s22532" name="Equation" r:id="rId11" imgW="1993680" imgH="406080" progId="Equation.DSMT4">
              <p:embed/>
            </p:oleObj>
          </a:graphicData>
        </a:graphic>
      </p:graphicFrame>
      <p:graphicFrame>
        <p:nvGraphicFramePr>
          <p:cNvPr id="15" name="Object 9"/>
          <p:cNvGraphicFramePr>
            <a:graphicFrameLocks noChangeAspect="1"/>
          </p:cNvGraphicFramePr>
          <p:nvPr/>
        </p:nvGraphicFramePr>
        <p:xfrm>
          <a:off x="1296988" y="5072063"/>
          <a:ext cx="1774825" cy="457200"/>
        </p:xfrm>
        <a:graphic>
          <a:graphicData uri="http://schemas.openxmlformats.org/presentationml/2006/ole">
            <p:oleObj spid="_x0000_s22533" name="Equation" r:id="rId12" imgW="888840" imgH="228600" progId="Equation.DSMT4">
              <p:embed/>
            </p:oleObj>
          </a:graphicData>
        </a:graphic>
      </p:graphicFrame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3851275" y="3149600"/>
            <a:ext cx="1512888" cy="7556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矩形 10"/>
          <p:cNvSpPr>
            <a:spLocks noChangeArrowheads="1"/>
          </p:cNvSpPr>
          <p:nvPr/>
        </p:nvSpPr>
        <p:spPr bwMode="auto">
          <a:xfrm flipH="1">
            <a:off x="5364163" y="3149600"/>
            <a:ext cx="720725" cy="7556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矩形 10"/>
          <p:cNvSpPr>
            <a:spLocks noChangeArrowheads="1"/>
          </p:cNvSpPr>
          <p:nvPr/>
        </p:nvSpPr>
        <p:spPr bwMode="auto">
          <a:xfrm>
            <a:off x="3851275" y="4041775"/>
            <a:ext cx="1368425" cy="7556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矩形 10"/>
          <p:cNvSpPr>
            <a:spLocks noChangeArrowheads="1"/>
          </p:cNvSpPr>
          <p:nvPr/>
        </p:nvSpPr>
        <p:spPr bwMode="auto">
          <a:xfrm flipH="1">
            <a:off x="5219700" y="4041775"/>
            <a:ext cx="647700" cy="7556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5894388" y="2239963"/>
          <a:ext cx="3070225" cy="812800"/>
        </p:xfrm>
        <a:graphic>
          <a:graphicData uri="http://schemas.openxmlformats.org/presentationml/2006/ole">
            <p:oleObj spid="_x0000_s22534" name="Equation" r:id="rId13" imgW="1536480" imgH="406080" progId="Equation.DSMT4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894388" y="2239963"/>
          <a:ext cx="1776412" cy="812800"/>
        </p:xfrm>
        <a:graphic>
          <a:graphicData uri="http://schemas.openxmlformats.org/presentationml/2006/ole">
            <p:oleObj spid="_x0000_s22535" name="Equation" r:id="rId14" imgW="888840" imgH="406080" progId="Equation.DSMT4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5894388" y="2227263"/>
          <a:ext cx="1420812" cy="838200"/>
        </p:xfrm>
        <a:graphic>
          <a:graphicData uri="http://schemas.openxmlformats.org/presentationml/2006/ole">
            <p:oleObj spid="_x0000_s22536" name="Equation" r:id="rId15" imgW="711000" imgH="4190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8" grpId="0" animBg="1"/>
      <p:bldP spid="11" grpId="0" animBg="1"/>
      <p:bldP spid="4" grpId="0" animBg="1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小结</a:t>
            </a:r>
          </a:p>
        </p:txBody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566738" indent="-457200">
              <a:buClr>
                <a:srgbClr val="0000FF"/>
              </a:buClr>
              <a:buSzPct val="100000"/>
            </a:pPr>
            <a:r>
              <a:rPr lang="zh-CN" altLang="en-US" smtClean="0"/>
              <a:t>导数的本质：增量比的极限．</a:t>
            </a:r>
            <a:endParaRPr lang="en-US" altLang="zh-CN" smtClean="0"/>
          </a:p>
          <a:p>
            <a:pPr marL="566738" indent="-457200">
              <a:buClr>
                <a:srgbClr val="0000FF"/>
              </a:buClr>
              <a:buSzPct val="100000"/>
              <a:buFont typeface="Wingdings 3" pitchFamily="18" charset="2"/>
              <a:buNone/>
            </a:pPr>
            <a:endParaRPr lang="en-US" altLang="zh-CN" smtClean="0"/>
          </a:p>
          <a:p>
            <a:pPr marL="566738" indent="-457200">
              <a:buClr>
                <a:srgbClr val="0000FF"/>
              </a:buClr>
              <a:buSzPct val="100000"/>
            </a:pPr>
            <a:r>
              <a:rPr lang="zh-CN" altLang="en-US" smtClean="0"/>
              <a:t>导数的几何意义：平面曲线的切线的斜率．</a:t>
            </a:r>
            <a:endParaRPr lang="en-US" altLang="zh-CN" smtClean="0"/>
          </a:p>
          <a:p>
            <a:pPr marL="566738" indent="-457200">
              <a:buClr>
                <a:srgbClr val="0000FF"/>
              </a:buClr>
              <a:buSzPct val="100000"/>
              <a:buFont typeface="Wingdings 3" pitchFamily="18" charset="2"/>
              <a:buNone/>
            </a:pPr>
            <a:endParaRPr lang="en-US" altLang="zh-CN" smtClean="0"/>
          </a:p>
          <a:p>
            <a:pPr marL="566738" indent="-457200">
              <a:buClr>
                <a:srgbClr val="0000FF"/>
              </a:buClr>
              <a:buSzPct val="100000"/>
            </a:pPr>
            <a:r>
              <a:rPr lang="zh-CN" altLang="en-US" smtClean="0"/>
              <a:t>用定义计算导数的步骤：求增量，算比值，求极限．</a:t>
            </a:r>
            <a:endParaRPr lang="en-US" altLang="zh-CN" smtClean="0"/>
          </a:p>
          <a:p>
            <a:pPr marL="566738" indent="-457200">
              <a:buClr>
                <a:srgbClr val="0000FF"/>
              </a:buClr>
              <a:buSzPct val="100000"/>
            </a:pPr>
            <a:endParaRPr lang="en-US" altLang="zh-CN" smtClean="0"/>
          </a:p>
          <a:p>
            <a:pPr marL="566738" indent="-457200">
              <a:buClr>
                <a:srgbClr val="0000FF"/>
              </a:buClr>
              <a:buSzPct val="100000"/>
            </a:pPr>
            <a:r>
              <a:rPr lang="zh-CN" altLang="en-US" smtClean="0"/>
              <a:t>函数连续性与可导性关系：</a:t>
            </a:r>
            <a:endParaRPr lang="en-US" altLang="zh-CN" smtClean="0"/>
          </a:p>
          <a:p>
            <a:pPr marL="566738" indent="-457200"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可导一定连续，连续不一定可导．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文本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生产实践的发展推动力学、天文学等基础学科的发展；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各类学科的发展对数学</a:t>
            </a:r>
            <a:r>
              <a:rPr lang="zh-CN" altLang="en-US" smtClean="0">
                <a:sym typeface="Symbol" pitchFamily="18" charset="2"/>
              </a:rPr>
              <a:t>提出新的课题，推动数学的发展．</a:t>
            </a:r>
            <a:endParaRPr lang="zh-CN" altLang="en-US" smtClean="0"/>
          </a:p>
        </p:txBody>
      </p:sp>
      <p:sp>
        <p:nvSpPr>
          <p:cNvPr id="28675" name="标题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</a:rPr>
              <a:t>引言</a:t>
            </a:r>
          </a:p>
        </p:txBody>
      </p:sp>
      <p:grpSp>
        <p:nvGrpSpPr>
          <p:cNvPr id="2" name="组合 16"/>
          <p:cNvGrpSpPr>
            <a:grpSpLocks/>
          </p:cNvGrpSpPr>
          <p:nvPr/>
        </p:nvGrpSpPr>
        <p:grpSpPr bwMode="auto">
          <a:xfrm>
            <a:off x="457200" y="2598738"/>
            <a:ext cx="8229600" cy="728662"/>
            <a:chOff x="0" y="0"/>
            <a:chExt cx="8229600" cy="729191"/>
          </a:xfrm>
        </p:grpSpPr>
        <p:sp>
          <p:nvSpPr>
            <p:cNvPr id="24" name="梯形 23"/>
            <p:cNvSpPr/>
            <p:nvPr/>
          </p:nvSpPr>
          <p:spPr>
            <a:xfrm rot="10800000">
              <a:off x="0" y="0"/>
              <a:ext cx="8229600" cy="729191"/>
            </a:xfrm>
            <a:prstGeom prst="trapezoid">
              <a:avLst>
                <a:gd name="adj" fmla="val 188099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梯形 4"/>
            <p:cNvSpPr/>
            <p:nvPr/>
          </p:nvSpPr>
          <p:spPr>
            <a:xfrm>
              <a:off x="1439863" y="0"/>
              <a:ext cx="5349875" cy="7291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0480" tIns="30480" rIns="30480" bIns="30480" spcCol="1270" anchor="ctr"/>
            <a:lstStyle/>
            <a:p>
              <a:pPr algn="ctr"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400" b="1" dirty="0">
                  <a:ea typeface="楷体_GB2312"/>
                </a:rPr>
                <a:t>生产实践</a:t>
              </a:r>
            </a:p>
          </p:txBody>
        </p:sp>
      </p:grpSp>
      <p:grpSp>
        <p:nvGrpSpPr>
          <p:cNvPr id="3" name="组合 17"/>
          <p:cNvGrpSpPr>
            <a:grpSpLocks/>
          </p:cNvGrpSpPr>
          <p:nvPr/>
        </p:nvGrpSpPr>
        <p:grpSpPr bwMode="auto">
          <a:xfrm>
            <a:off x="1828800" y="3327400"/>
            <a:ext cx="5486400" cy="730250"/>
            <a:chOff x="1371599" y="729191"/>
            <a:chExt cx="5486400" cy="729191"/>
          </a:xfrm>
        </p:grpSpPr>
        <p:sp>
          <p:nvSpPr>
            <p:cNvPr id="22" name="梯形 21"/>
            <p:cNvSpPr/>
            <p:nvPr/>
          </p:nvSpPr>
          <p:spPr>
            <a:xfrm rot="10800000">
              <a:off x="1371599" y="729191"/>
              <a:ext cx="5486400" cy="729191"/>
            </a:xfrm>
            <a:prstGeom prst="trapezoid">
              <a:avLst>
                <a:gd name="adj" fmla="val 188099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5812304"/>
                <a:satOff val="-18573"/>
                <a:lumOff val="-4706"/>
                <a:alphaOff val="0"/>
              </a:schemeClr>
            </a:fillRef>
            <a:effectRef idx="3">
              <a:schemeClr val="accent3">
                <a:hueOff val="5812304"/>
                <a:satOff val="-18573"/>
                <a:lumOff val="-470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梯形 6"/>
            <p:cNvSpPr/>
            <p:nvPr/>
          </p:nvSpPr>
          <p:spPr>
            <a:xfrm>
              <a:off x="2332037" y="729191"/>
              <a:ext cx="3565525" cy="7291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0480" tIns="30480" rIns="30480" bIns="30480" spcCol="1270" anchor="ctr"/>
            <a:lstStyle/>
            <a:p>
              <a:pPr algn="ctr"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400" b="1" dirty="0">
                  <a:ea typeface="楷体_GB2312"/>
                </a:rPr>
                <a:t>自然科学</a:t>
              </a:r>
            </a:p>
          </p:txBody>
        </p:sp>
      </p:grpSp>
      <p:grpSp>
        <p:nvGrpSpPr>
          <p:cNvPr id="4" name="组合 18"/>
          <p:cNvGrpSpPr>
            <a:grpSpLocks/>
          </p:cNvGrpSpPr>
          <p:nvPr/>
        </p:nvGrpSpPr>
        <p:grpSpPr bwMode="auto">
          <a:xfrm>
            <a:off x="3200400" y="4057650"/>
            <a:ext cx="2743200" cy="728663"/>
            <a:chOff x="2743199" y="1458383"/>
            <a:chExt cx="2743200" cy="729191"/>
          </a:xfrm>
        </p:grpSpPr>
        <p:sp>
          <p:nvSpPr>
            <p:cNvPr id="20" name="梯形 19"/>
            <p:cNvSpPr/>
            <p:nvPr/>
          </p:nvSpPr>
          <p:spPr>
            <a:xfrm rot="10800000">
              <a:off x="2743199" y="1458383"/>
              <a:ext cx="2743200" cy="729191"/>
            </a:xfrm>
            <a:prstGeom prst="trapezoid">
              <a:avLst>
                <a:gd name="adj" fmla="val 188099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11624607"/>
                <a:satOff val="-37145"/>
                <a:lumOff val="-9412"/>
                <a:alphaOff val="0"/>
              </a:schemeClr>
            </a:fillRef>
            <a:effectRef idx="3">
              <a:schemeClr val="accent3">
                <a:hueOff val="11624607"/>
                <a:satOff val="-37145"/>
                <a:lumOff val="-941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梯形 8"/>
            <p:cNvSpPr/>
            <p:nvPr/>
          </p:nvSpPr>
          <p:spPr>
            <a:xfrm>
              <a:off x="2743199" y="1458383"/>
              <a:ext cx="2743200" cy="7291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30480" tIns="30480" rIns="30480" bIns="30480" spcCol="1270" anchor="ctr"/>
            <a:lstStyle/>
            <a:p>
              <a:pPr algn="ctr" defTabSz="10668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400" b="1" dirty="0">
                  <a:ea typeface="楷体_GB2312"/>
                </a:rPr>
                <a:t>数学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作业</a:t>
            </a:r>
          </a:p>
        </p:txBody>
      </p:sp>
      <p:sp>
        <p:nvSpPr>
          <p:cNvPr id="3379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习题</a:t>
            </a:r>
            <a:r>
              <a:rPr lang="en-US" altLang="zh-CN" smtClean="0"/>
              <a:t>2 − 1</a:t>
            </a:r>
          </a:p>
          <a:p>
            <a:pPr lvl="1"/>
            <a:r>
              <a:rPr lang="en-US" altLang="zh-CN" smtClean="0"/>
              <a:t>6(3)</a:t>
            </a:r>
          </a:p>
          <a:p>
            <a:pPr lvl="1"/>
            <a:r>
              <a:rPr lang="en-US" altLang="zh-CN" smtClean="0"/>
              <a:t>9(7)</a:t>
            </a:r>
          </a:p>
          <a:p>
            <a:pPr lvl="1"/>
            <a:r>
              <a:rPr lang="en-US" altLang="zh-CN" smtClean="0"/>
              <a:t>13</a:t>
            </a:r>
          </a:p>
          <a:p>
            <a:pPr lvl="1"/>
            <a:r>
              <a:rPr lang="en-US" altLang="zh-CN" smtClean="0"/>
              <a:t>15</a:t>
            </a:r>
          </a:p>
          <a:p>
            <a:pPr lvl="1"/>
            <a:r>
              <a:rPr lang="en-US" altLang="zh-CN" smtClean="0"/>
              <a:t>17</a:t>
            </a:r>
          </a:p>
          <a:p>
            <a:pPr lvl="1"/>
            <a:r>
              <a:rPr lang="en-US" altLang="zh-CN" smtClean="0"/>
              <a:t>20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下列三类问题导致了微分学的产生：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①</a:t>
            </a:r>
            <a:r>
              <a:rPr lang="zh-CN" altLang="en-US" smtClean="0"/>
              <a:t>求变速直线运动的瞬时速度；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②</a:t>
            </a:r>
            <a:r>
              <a:rPr lang="zh-CN" altLang="en-US" smtClean="0"/>
              <a:t>求曲线上某一点处的切线；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③</a:t>
            </a:r>
            <a:r>
              <a:rPr lang="zh-CN" altLang="en-US" smtClean="0"/>
              <a:t>求最大值和最小值．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函数的变化率问题反映了因变量随自变量的变化而变化的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快慢程度．</a:t>
            </a:r>
            <a:endParaRPr lang="en-US" altLang="zh-CN" smtClean="0">
              <a:solidFill>
                <a:srgbClr val="FF0000"/>
              </a:solidFill>
            </a:endParaRPr>
          </a:p>
        </p:txBody>
      </p:sp>
      <p:sp>
        <p:nvSpPr>
          <p:cNvPr id="29699" name="标题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</a:rPr>
              <a:t>微分学的产生</a:t>
            </a:r>
          </a:p>
        </p:txBody>
      </p:sp>
      <p:sp>
        <p:nvSpPr>
          <p:cNvPr id="4" name="AutoShape 70"/>
          <p:cNvSpPr>
            <a:spLocks/>
          </p:cNvSpPr>
          <p:nvPr/>
        </p:nvSpPr>
        <p:spPr bwMode="auto">
          <a:xfrm>
            <a:off x="5056188" y="2132013"/>
            <a:ext cx="196850" cy="1079500"/>
          </a:xfrm>
          <a:prstGeom prst="rightBrace">
            <a:avLst>
              <a:gd name="adj1" fmla="val 124631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Text Box 68"/>
          <p:cNvSpPr txBox="1">
            <a:spLocks noChangeArrowheads="1"/>
          </p:cNvSpPr>
          <p:nvPr/>
        </p:nvSpPr>
        <p:spPr bwMode="auto">
          <a:xfrm>
            <a:off x="5270500" y="2443163"/>
            <a:ext cx="2944813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marL="365125" indent="-255588" eaLnBrk="0" hangingPunct="0">
              <a:lnSpc>
                <a:spcPct val="120000"/>
              </a:lnSpc>
              <a:buClr>
                <a:srgbClr val="2DA2BF"/>
              </a:buClr>
              <a:buSzPct val="68000"/>
            </a:pP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函数的变化率问题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内容占位符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5150" indent="-457200">
              <a:buClr>
                <a:srgbClr val="0000FF"/>
              </a:buClr>
              <a:buSzPct val="100000"/>
              <a:buFont typeface="Lucida Sans Unicode" pitchFamily="34" charset="0"/>
              <a:buAutoNum type="arabicPeriod"/>
              <a:defRPr/>
            </a:pPr>
            <a:r>
              <a:rPr lang="zh-CN" altLang="en-US" dirty="0" smtClean="0">
                <a:solidFill>
                  <a:srgbClr val="0000FF"/>
                </a:solidFill>
              </a:rPr>
              <a:t>变速直线运动的瞬时速度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marL="565150" indent="-457200">
              <a:buClr>
                <a:srgbClr val="0000FF"/>
              </a:buClr>
              <a:buSzPct val="100000"/>
              <a:buFont typeface="Wingdings 3" pitchFamily="18" charset="2"/>
              <a:buNone/>
              <a:defRPr/>
            </a:pPr>
            <a:r>
              <a:rPr lang="zh-CN" altLang="en-US" dirty="0" smtClean="0"/>
              <a:t>设动点作变速直线运动，在时刻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t</a:t>
            </a:r>
            <a:r>
              <a:rPr lang="zh-CN" altLang="en-US" i="1" dirty="0" smtClean="0"/>
              <a:t> </a:t>
            </a:r>
            <a:r>
              <a:rPr lang="zh-CN" altLang="en-US" dirty="0" smtClean="0"/>
              <a:t>所处的位置为 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 = 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)</a:t>
            </a:r>
            <a:r>
              <a:rPr lang="zh-CN" altLang="en-US" dirty="0" smtClean="0"/>
              <a:t>．</a:t>
            </a:r>
            <a:endParaRPr lang="en-US" altLang="zh-CN" dirty="0" smtClean="0"/>
          </a:p>
          <a:p>
            <a:pPr>
              <a:buFont typeface="Wingdings 3" pitchFamily="18" charset="2"/>
              <a:buNone/>
              <a:defRPr/>
            </a:pPr>
            <a:r>
              <a:rPr lang="zh-CN" altLang="en-US" dirty="0" smtClean="0"/>
              <a:t>时刻</a:t>
            </a:r>
            <a:r>
              <a:rPr lang="en-US" altLang="zh-CN" dirty="0" smtClean="0"/>
              <a:t> </a:t>
            </a:r>
            <a:r>
              <a:rPr lang="zh-CN" altLang="en-US" dirty="0" smtClean="0"/>
              <a:t>：</a:t>
            </a:r>
            <a:r>
              <a:rPr lang="en-US" altLang="zh-CN" i="1" dirty="0" smtClean="0"/>
              <a:t>t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 </a:t>
            </a:r>
            <a:r>
              <a:rPr lang="zh-CN" altLang="en-US" dirty="0" smtClean="0">
                <a:sym typeface="Symbol"/>
              </a:rPr>
              <a:t></a:t>
            </a:r>
            <a:r>
              <a:rPr lang="zh-CN" altLang="en-US" dirty="0" smtClean="0"/>
              <a:t> </a:t>
            </a:r>
            <a:r>
              <a:rPr lang="en-US" altLang="zh-CN" i="1" dirty="0" smtClean="0"/>
              <a:t>t</a:t>
            </a:r>
            <a:r>
              <a:rPr lang="zh-CN" altLang="el-GR" dirty="0" smtClean="0"/>
              <a:t>，</a:t>
            </a:r>
            <a:endParaRPr lang="zh-CN" altLang="en-US" dirty="0" smtClean="0"/>
          </a:p>
          <a:p>
            <a:pPr>
              <a:buFont typeface="Wingdings 3" pitchFamily="18" charset="2"/>
              <a:buNone/>
              <a:defRPr/>
            </a:pPr>
            <a:r>
              <a:rPr lang="zh-CN" altLang="en-US" dirty="0" smtClean="0"/>
              <a:t>位置 ：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t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) </a:t>
            </a:r>
            <a:r>
              <a:rPr lang="zh-CN" altLang="en-US" dirty="0" smtClean="0">
                <a:sym typeface="Symbol"/>
              </a:rPr>
              <a:t></a:t>
            </a:r>
            <a:r>
              <a:rPr lang="zh-CN" altLang="en-US" dirty="0" smtClean="0">
                <a:sym typeface="Symbol" pitchFamily="18" charset="2"/>
              </a:rPr>
              <a:t> 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) </a:t>
            </a:r>
            <a:r>
              <a:rPr lang="zh-CN" altLang="el-GR" dirty="0" smtClean="0"/>
              <a:t>，</a:t>
            </a:r>
            <a:endParaRPr lang="en-US" altLang="zh-CN" dirty="0" smtClean="0"/>
          </a:p>
          <a:p>
            <a:pPr>
              <a:buFont typeface="Wingdings 3" pitchFamily="18" charset="2"/>
              <a:buNone/>
              <a:defRPr/>
            </a:pPr>
            <a:r>
              <a:rPr lang="zh-CN" altLang="en-US" dirty="0" smtClean="0"/>
              <a:t>时间间隔：	   </a:t>
            </a:r>
            <a:r>
              <a:rPr lang="el-GR" altLang="zh-CN" dirty="0" smtClean="0"/>
              <a:t>Δ</a:t>
            </a:r>
            <a:r>
              <a:rPr lang="en-US" altLang="zh-CN" i="1" dirty="0" smtClean="0"/>
              <a:t>t</a:t>
            </a:r>
            <a:r>
              <a:rPr lang="el-GR" altLang="zh-CN" dirty="0" smtClean="0"/>
              <a:t> </a:t>
            </a:r>
            <a:r>
              <a:rPr lang="en-US" altLang="zh-CN" dirty="0" smtClean="0"/>
              <a:t>= 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 − </a:t>
            </a:r>
            <a:r>
              <a:rPr lang="en-US" altLang="zh-CN" i="1" dirty="0" smtClean="0"/>
              <a:t>t</a:t>
            </a:r>
            <a:r>
              <a:rPr lang="en-US" altLang="zh-CN" baseline="-25000" dirty="0" smtClean="0"/>
              <a:t>0</a:t>
            </a:r>
            <a:r>
              <a:rPr lang="zh-CN" altLang="el-GR" dirty="0" smtClean="0"/>
              <a:t>，</a:t>
            </a:r>
            <a:endParaRPr lang="zh-CN" altLang="en-US" dirty="0" smtClean="0"/>
          </a:p>
          <a:p>
            <a:pPr>
              <a:buFont typeface="Wingdings 3" pitchFamily="18" charset="2"/>
              <a:buNone/>
              <a:defRPr/>
            </a:pPr>
            <a:r>
              <a:rPr lang="zh-CN" altLang="en-US" dirty="0" smtClean="0"/>
              <a:t>经过的路程：</a:t>
            </a:r>
            <a:r>
              <a:rPr lang="el-GR" altLang="zh-CN" dirty="0" smtClean="0"/>
              <a:t>Δ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 = 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) − 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t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)</a:t>
            </a:r>
            <a:r>
              <a:rPr lang="zh-CN" altLang="en-US" dirty="0" smtClean="0"/>
              <a:t>．</a:t>
            </a:r>
            <a:endParaRPr lang="en-US" altLang="zh-CN" dirty="0" smtClean="0"/>
          </a:p>
          <a:p>
            <a:pPr>
              <a:buFont typeface="Wingdings 3" pitchFamily="18" charset="2"/>
              <a:buNone/>
              <a:defRPr/>
            </a:pPr>
            <a:endParaRPr lang="en-US" altLang="zh-CN" dirty="0" smtClean="0"/>
          </a:p>
          <a:p>
            <a:pPr>
              <a:buFont typeface="Wingdings 3" pitchFamily="18" charset="2"/>
              <a:buNone/>
              <a:defRPr/>
            </a:pPr>
            <a:r>
              <a:rPr lang="zh-CN" altLang="en-US" dirty="0" smtClean="0"/>
              <a:t>平均速度</a:t>
            </a:r>
            <a:endParaRPr lang="en-US" altLang="zh-CN" dirty="0" smtClean="0"/>
          </a:p>
          <a:p>
            <a:pPr>
              <a:buFont typeface="Wingdings 3" pitchFamily="18" charset="2"/>
              <a:buNone/>
              <a:defRPr/>
            </a:pPr>
            <a:endParaRPr lang="en-US" altLang="zh-CN" dirty="0" smtClean="0"/>
          </a:p>
          <a:p>
            <a:pPr>
              <a:buFont typeface="Wingdings 3" pitchFamily="18" charset="2"/>
              <a:buNone/>
              <a:defRPr/>
            </a:pPr>
            <a:r>
              <a:rPr lang="zh-CN" altLang="en-US" dirty="0" smtClean="0"/>
              <a:t>在时刻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t</a:t>
            </a:r>
            <a:r>
              <a:rPr lang="en-US" altLang="zh-CN" baseline="-25000" dirty="0" smtClean="0"/>
              <a:t>0</a:t>
            </a:r>
            <a:r>
              <a:rPr lang="zh-CN" altLang="en-US" i="1" dirty="0" smtClean="0"/>
              <a:t> </a:t>
            </a:r>
            <a:r>
              <a:rPr lang="zh-CN" altLang="en-US" dirty="0" smtClean="0"/>
              <a:t>的瞬时速度为</a:t>
            </a:r>
            <a:endParaRPr lang="en-US" altLang="zh-CN" dirty="0" smtClean="0"/>
          </a:p>
          <a:p>
            <a:pPr>
              <a:buFont typeface="Wingdings 3" pitchFamily="18" charset="2"/>
              <a:buNone/>
              <a:defRPr/>
            </a:pPr>
            <a:endParaRPr lang="en-US" altLang="zh-CN" dirty="0" smtClean="0"/>
          </a:p>
          <a:p>
            <a:pPr>
              <a:buFont typeface="Wingdings 3" pitchFamily="18" charset="2"/>
              <a:buNone/>
              <a:defRPr/>
            </a:pPr>
            <a:endParaRPr lang="zh-CN" altLang="en-US" dirty="0" smtClean="0"/>
          </a:p>
          <a:p>
            <a:pPr marL="565150" indent="-457200">
              <a:buClr>
                <a:srgbClr val="0000FF"/>
              </a:buClr>
              <a:buSzPct val="100000"/>
              <a:buFont typeface="Wingdings 3" pitchFamily="18" charset="2"/>
              <a:buNone/>
              <a:defRPr/>
            </a:pPr>
            <a:endParaRPr lang="en-US" altLang="zh-CN" dirty="0" smtClean="0"/>
          </a:p>
          <a:p>
            <a:pPr marL="565150" indent="-457200">
              <a:buClr>
                <a:srgbClr val="0000FF"/>
              </a:buClr>
              <a:buSzPct val="100000"/>
              <a:buFont typeface="Wingdings 3" pitchFamily="18" charset="2"/>
              <a:buNone/>
              <a:defRPr/>
            </a:pPr>
            <a:endParaRPr lang="en-US" altLang="zh-CN" dirty="0" smtClean="0"/>
          </a:p>
        </p:txBody>
      </p:sp>
      <p:sp>
        <p:nvSpPr>
          <p:cNvPr id="1029" name="标题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</a:rPr>
              <a:t>一、引例</a:t>
            </a:r>
          </a:p>
        </p:txBody>
      </p:sp>
      <p:graphicFrame>
        <p:nvGraphicFramePr>
          <p:cNvPr id="83973" name="Object 10"/>
          <p:cNvGraphicFramePr>
            <a:graphicFrameLocks noChangeAspect="1"/>
          </p:cNvGraphicFramePr>
          <p:nvPr/>
        </p:nvGraphicFramePr>
        <p:xfrm>
          <a:off x="2000250" y="4443413"/>
          <a:ext cx="1063625" cy="812800"/>
        </p:xfrm>
        <a:graphic>
          <a:graphicData uri="http://schemas.openxmlformats.org/presentationml/2006/ole">
            <p:oleObj spid="_x0000_s1026" name="Equation" r:id="rId4" imgW="533160" imgH="406080" progId="Equation.DSMT4">
              <p:embed/>
            </p:oleObj>
          </a:graphicData>
        </a:graphic>
      </p:graphicFrame>
      <p:sp>
        <p:nvSpPr>
          <p:cNvPr id="5" name="圆角矩形 13"/>
          <p:cNvSpPr>
            <a:spLocks noChangeArrowheads="1"/>
          </p:cNvSpPr>
          <p:nvPr/>
        </p:nvSpPr>
        <p:spPr bwMode="auto">
          <a:xfrm>
            <a:off x="3398838" y="4357688"/>
            <a:ext cx="4459287" cy="925512"/>
          </a:xfrm>
          <a:prstGeom prst="roundRect">
            <a:avLst>
              <a:gd name="adj" fmla="val 8551"/>
            </a:avLst>
          </a:prstGeom>
          <a:solidFill>
            <a:srgbClr val="FFFF66"/>
          </a:solidFill>
          <a:ln w="54991" cmpd="thickThin" algn="ctr">
            <a:solidFill>
              <a:srgbClr val="1E768C"/>
            </a:solidFill>
            <a:round/>
            <a:headEnd/>
            <a:tailEnd/>
          </a:ln>
        </p:spPr>
        <p:txBody>
          <a:bodyPr wrap="none"/>
          <a:lstStyle/>
          <a:p>
            <a:pPr marL="255588" indent="-255588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当</a:t>
            </a:r>
            <a:r>
              <a:rPr lang="el-GR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4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很小时，</a:t>
            </a:r>
            <a:endParaRPr lang="en-US" altLang="zh-CN" sz="2400" b="1">
              <a:latin typeface="Times New Roman" pitchFamily="18" charset="0"/>
              <a:cs typeface="Times New Roman" pitchFamily="18" charset="0"/>
            </a:endParaRPr>
          </a:p>
          <a:p>
            <a:pPr marL="255588" indent="-255588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变速直线运动 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 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匀速直线运动 </a:t>
            </a:r>
          </a:p>
        </p:txBody>
      </p:sp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3844925" y="5326063"/>
          <a:ext cx="5013325" cy="889000"/>
        </p:xfrm>
        <a:graphic>
          <a:graphicData uri="http://schemas.openxmlformats.org/presentationml/2006/ole">
            <p:oleObj spid="_x0000_s1027" name="Equation" r:id="rId5" imgW="2514600" imgH="444240" progId="Equation.DSMT4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6643688" y="5346700"/>
            <a:ext cx="2286000" cy="796925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AutoShape 7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53425" y="6130925"/>
            <a:ext cx="466725" cy="466725"/>
          </a:xfrm>
          <a:prstGeom prst="actionButtonInformation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672012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设某质点沿直线运动．在直线上引入原点、正方向和单位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长度，使直线成为数轴．此外，再取定一个时刻作为测量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时间的零点．设质点于时刻 </a:t>
            </a:r>
            <a:r>
              <a:rPr lang="en-US" altLang="zh-CN" i="1" smtClean="0"/>
              <a:t>t</a:t>
            </a:r>
            <a:r>
              <a:rPr lang="en-US" altLang="zh-CN" smtClean="0"/>
              <a:t> </a:t>
            </a:r>
            <a:r>
              <a:rPr lang="zh-CN" altLang="en-US" smtClean="0"/>
              <a:t>在直线上的位置的坐标为 </a:t>
            </a:r>
            <a:r>
              <a:rPr lang="en-US" altLang="zh-CN" i="1" smtClean="0"/>
              <a:t>s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（简称位置 </a:t>
            </a:r>
            <a:r>
              <a:rPr lang="en-US" altLang="zh-CN" i="1" smtClean="0"/>
              <a:t>s</a:t>
            </a:r>
            <a:r>
              <a:rPr lang="zh-CN" altLang="en-US" smtClean="0"/>
              <a:t>）</a:t>
            </a:r>
            <a:r>
              <a:rPr lang="en-US" altLang="zh-CN" smtClean="0"/>
              <a:t>.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这样该点的运动完全由某个与时刻有关的函数 </a:t>
            </a:r>
            <a:r>
              <a:rPr lang="en-US" altLang="zh-CN" i="1" smtClean="0">
                <a:solidFill>
                  <a:srgbClr val="0000FF"/>
                </a:solidFill>
              </a:rPr>
              <a:t>s</a:t>
            </a:r>
            <a:r>
              <a:rPr lang="en-US" altLang="zh-CN" smtClean="0">
                <a:solidFill>
                  <a:srgbClr val="0000FF"/>
                </a:solidFill>
              </a:rPr>
              <a:t> = </a:t>
            </a:r>
            <a:r>
              <a:rPr lang="en-US" altLang="zh-CN" i="1" smtClean="0">
                <a:solidFill>
                  <a:srgbClr val="0000FF"/>
                </a:solidFill>
              </a:rPr>
              <a:t>s</a:t>
            </a:r>
            <a:r>
              <a:rPr lang="en-US" altLang="zh-CN" smtClean="0">
                <a:solidFill>
                  <a:srgbClr val="0000FF"/>
                </a:solidFill>
              </a:rPr>
              <a:t>(</a:t>
            </a:r>
            <a:r>
              <a:rPr lang="en-US" altLang="zh-CN" i="1" smtClean="0">
                <a:solidFill>
                  <a:srgbClr val="0000FF"/>
                </a:solidFill>
              </a:rPr>
              <a:t>t</a:t>
            </a:r>
            <a:r>
              <a:rPr lang="en-US" altLang="zh-CN" smtClean="0">
                <a:solidFill>
                  <a:srgbClr val="0000FF"/>
                </a:solidFill>
              </a:rPr>
              <a:t>) </a:t>
            </a:r>
            <a:r>
              <a:rPr lang="zh-CN" altLang="en-US" smtClean="0"/>
              <a:t>所确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定，称为</a:t>
            </a:r>
            <a:r>
              <a:rPr lang="zh-CN" altLang="en-US" smtClean="0">
                <a:solidFill>
                  <a:srgbClr val="FF0000"/>
                </a:solidFill>
              </a:rPr>
              <a:t>位置函数</a:t>
            </a:r>
            <a:r>
              <a:rPr lang="zh-CN" altLang="en-US" smtClean="0"/>
              <a:t>．</a:t>
            </a:r>
            <a:endParaRPr lang="en-US" altLang="zh-CN" smtClean="0"/>
          </a:p>
          <a:p>
            <a:r>
              <a:rPr lang="zh-CN" altLang="en-US" smtClean="0"/>
              <a:t>最简单的情形是该动点经过的路程与所花的时间成正比，</a:t>
            </a:r>
            <a:endParaRPr lang="en-US" altLang="zh-CN" smtClean="0"/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即无论取哪一段时间间隔，                        总是相同的．</a:t>
            </a:r>
            <a:endParaRPr lang="en-US" altLang="zh-CN" smtClean="0"/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该比值就称为该动点的</a:t>
            </a:r>
            <a:r>
              <a:rPr lang="zh-CN" altLang="en-US" smtClean="0">
                <a:solidFill>
                  <a:srgbClr val="FF0000"/>
                </a:solidFill>
              </a:rPr>
              <a:t>速度</a:t>
            </a:r>
            <a:r>
              <a:rPr lang="zh-CN" altLang="en-US" smtClean="0"/>
              <a:t>，这种运动就称为</a:t>
            </a:r>
            <a:r>
              <a:rPr lang="zh-CN" altLang="en-US" smtClean="0">
                <a:solidFill>
                  <a:srgbClr val="FF0000"/>
                </a:solidFill>
              </a:rPr>
              <a:t>匀速运动</a:t>
            </a:r>
            <a:r>
              <a:rPr lang="zh-CN" altLang="en-US" smtClean="0"/>
              <a:t>．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直线运动与位置函数</a:t>
            </a:r>
            <a:endParaRPr lang="zh-CN" altLang="en-US" dirty="0"/>
          </a:p>
        </p:txBody>
      </p:sp>
      <p:graphicFrame>
        <p:nvGraphicFramePr>
          <p:cNvPr id="83973" name="Object 10"/>
          <p:cNvGraphicFramePr>
            <a:graphicFrameLocks noChangeAspect="1"/>
          </p:cNvGraphicFramePr>
          <p:nvPr/>
        </p:nvGraphicFramePr>
        <p:xfrm>
          <a:off x="4686300" y="4633913"/>
          <a:ext cx="1671638" cy="838200"/>
        </p:xfrm>
        <a:graphic>
          <a:graphicData uri="http://schemas.openxmlformats.org/presentationml/2006/ole">
            <p:oleObj spid="_x0000_s2050" name="Equation" r:id="rId3" imgW="838080" imgH="4190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8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96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40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804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1205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83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83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设某质点沿直线运动．在直线上引入原点、正方向和单位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长度，使直线成为数轴．此外，再取定一个时刻作为测量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时间的零点．设质点于时刻 </a:t>
            </a:r>
            <a:r>
              <a:rPr lang="en-US" altLang="zh-CN" i="1" smtClean="0"/>
              <a:t>t</a:t>
            </a:r>
            <a:r>
              <a:rPr lang="en-US" altLang="zh-CN" smtClean="0"/>
              <a:t> </a:t>
            </a:r>
            <a:r>
              <a:rPr lang="zh-CN" altLang="en-US" smtClean="0"/>
              <a:t>在直线上的位置的坐标为 </a:t>
            </a:r>
            <a:r>
              <a:rPr lang="en-US" altLang="zh-CN" i="1" smtClean="0"/>
              <a:t>s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（简称位置 </a:t>
            </a:r>
            <a:r>
              <a:rPr lang="en-US" altLang="zh-CN" i="1" smtClean="0"/>
              <a:t>s</a:t>
            </a:r>
            <a:r>
              <a:rPr lang="zh-CN" altLang="en-US" smtClean="0"/>
              <a:t>）</a:t>
            </a:r>
            <a:r>
              <a:rPr lang="en-US" altLang="zh-CN" smtClean="0"/>
              <a:t>.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这样该点的运动完全由某个与时刻有关的函数 </a:t>
            </a:r>
            <a:r>
              <a:rPr lang="en-US" altLang="zh-CN" i="1" smtClean="0">
                <a:solidFill>
                  <a:srgbClr val="0000FF"/>
                </a:solidFill>
              </a:rPr>
              <a:t>s</a:t>
            </a:r>
            <a:r>
              <a:rPr lang="en-US" altLang="zh-CN" smtClean="0">
                <a:solidFill>
                  <a:srgbClr val="0000FF"/>
                </a:solidFill>
              </a:rPr>
              <a:t> = </a:t>
            </a:r>
            <a:r>
              <a:rPr lang="en-US" altLang="zh-CN" i="1" smtClean="0">
                <a:solidFill>
                  <a:srgbClr val="0000FF"/>
                </a:solidFill>
              </a:rPr>
              <a:t>s</a:t>
            </a:r>
            <a:r>
              <a:rPr lang="en-US" altLang="zh-CN" smtClean="0">
                <a:solidFill>
                  <a:srgbClr val="0000FF"/>
                </a:solidFill>
              </a:rPr>
              <a:t>(</a:t>
            </a:r>
            <a:r>
              <a:rPr lang="en-US" altLang="zh-CN" i="1" smtClean="0">
                <a:solidFill>
                  <a:srgbClr val="0000FF"/>
                </a:solidFill>
              </a:rPr>
              <a:t>t</a:t>
            </a:r>
            <a:r>
              <a:rPr lang="en-US" altLang="zh-CN" smtClean="0">
                <a:solidFill>
                  <a:srgbClr val="0000FF"/>
                </a:solidFill>
              </a:rPr>
              <a:t>) </a:t>
            </a:r>
            <a:r>
              <a:rPr lang="zh-CN" altLang="en-US" smtClean="0"/>
              <a:t>所确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定，称为</a:t>
            </a:r>
            <a:r>
              <a:rPr lang="zh-CN" altLang="en-US" smtClean="0">
                <a:solidFill>
                  <a:srgbClr val="FF0000"/>
                </a:solidFill>
              </a:rPr>
              <a:t>位置函数</a:t>
            </a:r>
            <a:r>
              <a:rPr lang="zh-CN" altLang="en-US" smtClean="0"/>
              <a:t>．</a:t>
            </a:r>
            <a:endParaRPr lang="en-US" altLang="zh-CN" smtClean="0"/>
          </a:p>
          <a:p>
            <a:r>
              <a:rPr lang="zh-CN" altLang="en-US" smtClean="0"/>
              <a:t>如果在不同的时间间隔，                        会有不同的数值，</a:t>
            </a:r>
            <a:endParaRPr lang="en-US" altLang="zh-CN" smtClean="0"/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则这种运动就不是匀速的，称为</a:t>
            </a:r>
            <a:r>
              <a:rPr lang="zh-CN" altLang="en-US" smtClean="0">
                <a:solidFill>
                  <a:srgbClr val="FF0000"/>
                </a:solidFill>
              </a:rPr>
              <a:t>变速运动</a:t>
            </a:r>
            <a:r>
              <a:rPr lang="zh-CN" altLang="en-US" smtClean="0"/>
              <a:t>．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直线运动与位置函数</a:t>
            </a:r>
            <a:endParaRPr lang="zh-CN" altLang="en-US" dirty="0"/>
          </a:p>
        </p:txBody>
      </p:sp>
      <p:graphicFrame>
        <p:nvGraphicFramePr>
          <p:cNvPr id="83973" name="Object 10"/>
          <p:cNvGraphicFramePr>
            <a:graphicFrameLocks noChangeAspect="1"/>
          </p:cNvGraphicFramePr>
          <p:nvPr/>
        </p:nvGraphicFramePr>
        <p:xfrm>
          <a:off x="4357688" y="3979863"/>
          <a:ext cx="1671637" cy="838200"/>
        </p:xfrm>
        <a:graphic>
          <a:graphicData uri="http://schemas.openxmlformats.org/presentationml/2006/ole">
            <p:oleObj spid="_x0000_s3074" name="Equation" r:id="rId4" imgW="838080" imgH="419040" progId="Equation.DSMT4">
              <p:embed/>
            </p:oleObj>
          </a:graphicData>
        </a:graphic>
      </p:graphicFrame>
      <p:sp>
        <p:nvSpPr>
          <p:cNvPr id="5" name="AutoShape 8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返回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内容占位符 16"/>
          <p:cNvSpPr>
            <a:spLocks noGrp="1"/>
          </p:cNvSpPr>
          <p:nvPr>
            <p:ph idx="4294967295"/>
          </p:nvPr>
        </p:nvSpPr>
        <p:spPr>
          <a:xfrm>
            <a:off x="457200" y="1481138"/>
            <a:ext cx="8229600" cy="4911725"/>
          </a:xfrm>
        </p:spPr>
        <p:txBody>
          <a:bodyPr>
            <a:spAutoFit/>
          </a:bodyPr>
          <a:lstStyle/>
          <a:p>
            <a:pPr marL="565150" indent="-457200" eaLnBrk="1" hangingPunct="1">
              <a:buClr>
                <a:srgbClr val="0000FF"/>
              </a:buClr>
              <a:buSzPct val="100000"/>
              <a:buFont typeface="Lucida Sans Unicode" pitchFamily="34" charset="0"/>
              <a:buAutoNum type="arabicPeriod" startAt="2"/>
            </a:pPr>
            <a:r>
              <a:rPr lang="zh-CN" altLang="en-US" smtClean="0">
                <a:solidFill>
                  <a:srgbClr val="0000FF"/>
                </a:solidFill>
              </a:rPr>
              <a:t>平面曲线的切线的斜率</a:t>
            </a:r>
            <a:endParaRPr lang="en-US" altLang="zh-CN" smtClean="0">
              <a:solidFill>
                <a:srgbClr val="0000FF"/>
              </a:solidFill>
            </a:endParaRPr>
          </a:p>
          <a:p>
            <a:pPr marL="565150" indent="-457200" eaLnBrk="1" hangingPunct="1"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zh-CN" altLang="en-US" smtClean="0"/>
              <a:t>平面曲线 </a:t>
            </a:r>
            <a:r>
              <a:rPr lang="en-US" altLang="zh-CN" i="1" smtClean="0"/>
              <a:t>C</a:t>
            </a:r>
            <a:r>
              <a:rPr lang="zh-CN" altLang="en-US" smtClean="0"/>
              <a:t>：</a:t>
            </a:r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  <a:endParaRPr lang="en-US" altLang="zh-CN" smtClean="0"/>
          </a:p>
          <a:p>
            <a:pPr marL="565150" indent="-457200" eaLnBrk="1" hangingPunct="1"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en-US" altLang="zh-CN" i="1" smtClean="0"/>
              <a:t>M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0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  <a:r>
              <a:rPr lang="en-US" altLang="zh-CN" i="1" smtClean="0"/>
              <a:t>N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  <a:endParaRPr lang="en-US" altLang="zh-CN" smtClean="0"/>
          </a:p>
          <a:p>
            <a:pPr marL="565150" indent="-457200" eaLnBrk="1" hangingPunct="1"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zh-CN" altLang="en-US" smtClean="0"/>
              <a:t>割线    </a:t>
            </a:r>
            <a:r>
              <a:rPr lang="en-US" altLang="zh-CN" i="1" smtClean="0"/>
              <a:t>MN</a:t>
            </a:r>
          </a:p>
          <a:p>
            <a:pPr marL="565150" indent="-457200" eaLnBrk="1" hangingPunct="1">
              <a:buClr>
                <a:srgbClr val="0000FF"/>
              </a:buClr>
              <a:buSzPct val="100000"/>
              <a:buFont typeface="Wingdings 3" pitchFamily="18" charset="2"/>
              <a:buNone/>
            </a:pPr>
            <a:endParaRPr lang="en-US" altLang="zh-CN" smtClean="0"/>
          </a:p>
          <a:p>
            <a:pPr marL="565150" indent="-457200" eaLnBrk="1" hangingPunct="1"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zh-CN" altLang="en-US" smtClean="0"/>
              <a:t>割线的斜率</a:t>
            </a:r>
            <a:endParaRPr lang="en-US" altLang="zh-CN" smtClean="0"/>
          </a:p>
          <a:p>
            <a:pPr marL="565150" indent="-457200" eaLnBrk="1" hangingPunct="1">
              <a:buClr>
                <a:srgbClr val="0000FF"/>
              </a:buClr>
              <a:buSzPct val="100000"/>
              <a:buFont typeface="Wingdings 3" pitchFamily="18" charset="2"/>
              <a:buNone/>
            </a:pPr>
            <a:endParaRPr lang="en-US" altLang="zh-CN" smtClean="0"/>
          </a:p>
          <a:p>
            <a:pPr marL="565150" indent="-457200" eaLnBrk="1" hangingPunct="1"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en-US" altLang="zh-CN" smtClean="0"/>
              <a:t>	  </a:t>
            </a:r>
            <a:r>
              <a:rPr lang="zh-CN" altLang="en-US" smtClean="0"/>
              <a:t>当点 </a:t>
            </a:r>
            <a:r>
              <a:rPr lang="en-US" altLang="zh-CN" i="1" smtClean="0"/>
              <a:t>N</a:t>
            </a:r>
            <a:r>
              <a:rPr lang="zh-CN" altLang="en-US" smtClean="0"/>
              <a:t> 沿着 </a:t>
            </a:r>
            <a:r>
              <a:rPr lang="en-US" altLang="zh-CN" i="1" smtClean="0"/>
              <a:t>C</a:t>
            </a:r>
            <a:r>
              <a:rPr lang="zh-CN" altLang="en-US" smtClean="0"/>
              <a:t> 趋于点 </a:t>
            </a:r>
            <a:r>
              <a:rPr lang="en-US" altLang="zh-CN" i="1" smtClean="0"/>
              <a:t>M</a:t>
            </a:r>
            <a:r>
              <a:rPr lang="zh-CN" altLang="en-US" i="1" smtClean="0"/>
              <a:t> </a:t>
            </a:r>
            <a:r>
              <a:rPr lang="zh-CN" altLang="en-US" smtClean="0"/>
              <a:t>时，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zh-CN" altLang="en-US" smtClean="0">
                <a:sym typeface="Symbol" pitchFamily="18" charset="2"/>
              </a:rPr>
              <a:t></a:t>
            </a:r>
            <a:r>
              <a:rPr lang="zh-CN" altLang="en-US" smtClean="0"/>
              <a:t>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zh-CN" altLang="el-GR" smtClean="0"/>
              <a:t>，</a:t>
            </a:r>
            <a:r>
              <a:rPr lang="zh-CN" altLang="en-US" smtClean="0"/>
              <a:t>即 </a:t>
            </a:r>
            <a:r>
              <a:rPr lang="el-GR" altLang="zh-CN" smtClean="0">
                <a:solidFill>
                  <a:srgbClr val="FF0000"/>
                </a:solidFill>
              </a:rPr>
              <a:t>Δ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 </a:t>
            </a:r>
            <a:r>
              <a:rPr lang="en-US" altLang="zh-CN" smtClean="0">
                <a:solidFill>
                  <a:srgbClr val="FF0000"/>
                </a:solidFill>
              </a:rPr>
              <a:t>0</a:t>
            </a:r>
            <a:r>
              <a:rPr lang="zh-CN" altLang="en-US" smtClean="0"/>
              <a:t>，</a:t>
            </a:r>
            <a:endParaRPr lang="en-US" altLang="zh-CN" smtClean="0"/>
          </a:p>
          <a:p>
            <a:pPr marL="565150" indent="-457200" eaLnBrk="1" hangingPunct="1"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en-US" altLang="zh-CN" smtClean="0"/>
              <a:t>	  </a:t>
            </a:r>
            <a:r>
              <a:rPr lang="zh-CN" altLang="en-US" smtClean="0"/>
              <a:t>割线 </a:t>
            </a:r>
            <a:r>
              <a:rPr lang="en-US" altLang="zh-CN" i="1" smtClean="0"/>
              <a:t>MN</a:t>
            </a:r>
            <a:r>
              <a:rPr lang="en-US" altLang="zh-CN" smtClean="0">
                <a:sym typeface="Symbol" pitchFamily="18" charset="2"/>
              </a:rPr>
              <a:t> </a:t>
            </a:r>
            <a:r>
              <a:rPr lang="zh-CN" altLang="en-US" smtClean="0">
                <a:sym typeface="Symbol" pitchFamily="18" charset="2"/>
              </a:rPr>
              <a:t>切</a:t>
            </a:r>
            <a:r>
              <a:rPr lang="zh-CN" altLang="en-US" smtClean="0"/>
              <a:t>线 </a:t>
            </a:r>
            <a:r>
              <a:rPr lang="en-US" altLang="zh-CN" i="1" smtClean="0"/>
              <a:t>MT</a:t>
            </a:r>
            <a:r>
              <a:rPr lang="zh-CN" altLang="en-US" smtClean="0"/>
              <a:t>，</a:t>
            </a:r>
            <a:r>
              <a:rPr lang="en-US" altLang="zh-CN" i="1" smtClean="0">
                <a:latin typeface="Symbol" pitchFamily="18" charset="2"/>
              </a:rPr>
              <a:t>j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 </a:t>
            </a:r>
            <a:r>
              <a:rPr lang="en-US" altLang="zh-CN" i="1" smtClean="0">
                <a:latin typeface="Symbol" pitchFamily="18" charset="2"/>
                <a:sym typeface="Symbol" pitchFamily="18" charset="2"/>
              </a:rPr>
              <a:t>a</a:t>
            </a:r>
            <a:r>
              <a:rPr lang="zh-CN" altLang="en-US" smtClean="0">
                <a:sym typeface="Symbol" pitchFamily="18" charset="2"/>
              </a:rPr>
              <a:t>，</a:t>
            </a:r>
            <a:r>
              <a:rPr lang="en-US" altLang="zh-CN" i="1" smtClean="0">
                <a:latin typeface="Symbol" pitchFamily="18" charset="2"/>
              </a:rPr>
              <a:t> </a:t>
            </a:r>
            <a:r>
              <a:rPr lang="en-US" altLang="zh-CN" smtClean="0"/>
              <a:t>tan</a:t>
            </a:r>
            <a:r>
              <a:rPr lang="en-US" altLang="zh-CN" i="1" smtClean="0">
                <a:latin typeface="Symbol" pitchFamily="18" charset="2"/>
              </a:rPr>
              <a:t>j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 </a:t>
            </a:r>
            <a:r>
              <a:rPr lang="en-US" altLang="zh-CN" smtClean="0"/>
              <a:t>tan</a:t>
            </a:r>
            <a:r>
              <a:rPr lang="en-US" altLang="zh-CN" i="1" smtClean="0">
                <a:latin typeface="Symbol" pitchFamily="18" charset="2"/>
                <a:sym typeface="Symbol" pitchFamily="18" charset="2"/>
              </a:rPr>
              <a:t>a </a:t>
            </a:r>
            <a:r>
              <a:rPr lang="zh-CN" altLang="en-US" smtClean="0">
                <a:sym typeface="Symbol" pitchFamily="18" charset="2"/>
              </a:rPr>
              <a:t>，</a:t>
            </a:r>
            <a:endParaRPr lang="en-US" altLang="zh-CN" smtClean="0">
              <a:sym typeface="Symbol" pitchFamily="18" charset="2"/>
            </a:endParaRPr>
          </a:p>
          <a:p>
            <a:pPr marL="565150" indent="-457200" eaLnBrk="1" hangingPunct="1">
              <a:buClr>
                <a:srgbClr val="0000FF"/>
              </a:buClr>
              <a:buSzPct val="100000"/>
              <a:buFont typeface="Wingdings 3" pitchFamily="18" charset="2"/>
              <a:buNone/>
            </a:pPr>
            <a:endParaRPr lang="en-US" altLang="zh-CN" smtClean="0"/>
          </a:p>
          <a:p>
            <a:pPr marL="565150" indent="-457200" eaLnBrk="1" hangingPunct="1"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zh-CN" altLang="en-US" smtClean="0"/>
              <a:t>切线的斜率</a:t>
            </a:r>
          </a:p>
        </p:txBody>
      </p:sp>
      <p:sp>
        <p:nvSpPr>
          <p:cNvPr id="4114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一、引例</a:t>
            </a:r>
          </a:p>
        </p:txBody>
      </p:sp>
      <p:graphicFrame>
        <p:nvGraphicFramePr>
          <p:cNvPr id="27" name="Object 15"/>
          <p:cNvGraphicFramePr>
            <a:graphicFrameLocks noChangeAspect="1"/>
          </p:cNvGraphicFramePr>
          <p:nvPr/>
        </p:nvGraphicFramePr>
        <p:xfrm>
          <a:off x="5883275" y="2490788"/>
          <a:ext cx="306388" cy="282575"/>
        </p:xfrm>
        <a:graphic>
          <a:graphicData uri="http://schemas.openxmlformats.org/presentationml/2006/ole">
            <p:oleObj spid="_x0000_s4098" name="Equation" r:id="rId4" imgW="152280" imgH="139680" progId="Equation.DSMT4">
              <p:embed/>
            </p:oleObj>
          </a:graphicData>
        </a:graphic>
      </p:graphicFrame>
      <p:graphicFrame>
        <p:nvGraphicFramePr>
          <p:cNvPr id="28" name="Object 16"/>
          <p:cNvGraphicFramePr>
            <a:graphicFrameLocks noChangeAspect="1"/>
          </p:cNvGraphicFramePr>
          <p:nvPr/>
        </p:nvGraphicFramePr>
        <p:xfrm>
          <a:off x="6557963" y="2443163"/>
          <a:ext cx="280987" cy="331787"/>
        </p:xfrm>
        <a:graphic>
          <a:graphicData uri="http://schemas.openxmlformats.org/presentationml/2006/ole">
            <p:oleObj spid="_x0000_s4099" name="Equation" r:id="rId5" imgW="139680" imgH="164880" progId="Equation.DSMT4">
              <p:embed/>
            </p:oleObj>
          </a:graphicData>
        </a:graphic>
      </p:graphicFrame>
      <p:grpSp>
        <p:nvGrpSpPr>
          <p:cNvPr id="3" name="组合 57"/>
          <p:cNvGrpSpPr>
            <a:grpSpLocks/>
          </p:cNvGrpSpPr>
          <p:nvPr/>
        </p:nvGrpSpPr>
        <p:grpSpPr bwMode="auto">
          <a:xfrm>
            <a:off x="6638925" y="2268538"/>
            <a:ext cx="360363" cy="962025"/>
            <a:chOff x="6501535" y="2682550"/>
            <a:chExt cx="360363" cy="960990"/>
          </a:xfrm>
        </p:grpSpPr>
        <p:sp>
          <p:nvSpPr>
            <p:cNvPr id="4139" name="Line 8"/>
            <p:cNvSpPr>
              <a:spLocks noChangeShapeType="1"/>
            </p:cNvSpPr>
            <p:nvPr/>
          </p:nvSpPr>
          <p:spPr bwMode="auto">
            <a:xfrm>
              <a:off x="6681716" y="2682550"/>
              <a:ext cx="0" cy="468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12" name="Object 18"/>
            <p:cNvGraphicFramePr>
              <a:graphicFrameLocks noChangeAspect="1"/>
            </p:cNvGraphicFramePr>
            <p:nvPr/>
          </p:nvGraphicFramePr>
          <p:xfrm>
            <a:off x="6501535" y="3184751"/>
            <a:ext cx="360363" cy="458789"/>
          </p:xfrm>
          <a:graphic>
            <a:graphicData uri="http://schemas.openxmlformats.org/presentationml/2006/ole">
              <p:oleObj spid="_x0000_s4112" name="Equation" r:id="rId6" imgW="177480" imgH="228600" progId="Equation.DSMT4">
                <p:embed/>
              </p:oleObj>
            </a:graphicData>
          </a:graphic>
        </p:graphicFrame>
      </p:grpSp>
      <p:grpSp>
        <p:nvGrpSpPr>
          <p:cNvPr id="4" name="组合 58"/>
          <p:cNvGrpSpPr>
            <a:grpSpLocks/>
          </p:cNvGrpSpPr>
          <p:nvPr/>
        </p:nvGrpSpPr>
        <p:grpSpPr bwMode="auto">
          <a:xfrm>
            <a:off x="7737475" y="1225550"/>
            <a:ext cx="280988" cy="1916113"/>
            <a:chOff x="7599361" y="1638550"/>
            <a:chExt cx="280988" cy="1916770"/>
          </a:xfrm>
        </p:grpSpPr>
        <p:sp>
          <p:nvSpPr>
            <p:cNvPr id="4138" name="Line 11"/>
            <p:cNvSpPr>
              <a:spLocks noChangeShapeType="1"/>
            </p:cNvSpPr>
            <p:nvPr/>
          </p:nvSpPr>
          <p:spPr bwMode="auto">
            <a:xfrm>
              <a:off x="7739928" y="1638550"/>
              <a:ext cx="0" cy="1512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11" name="Object 19"/>
            <p:cNvGraphicFramePr>
              <a:graphicFrameLocks noChangeAspect="1"/>
            </p:cNvGraphicFramePr>
            <p:nvPr/>
          </p:nvGraphicFramePr>
          <p:xfrm>
            <a:off x="7599361" y="3274236"/>
            <a:ext cx="280988" cy="281084"/>
          </p:xfrm>
          <a:graphic>
            <a:graphicData uri="http://schemas.openxmlformats.org/presentationml/2006/ole">
              <p:oleObj spid="_x0000_s4111" name="Equation" r:id="rId7" imgW="139680" imgH="139680" progId="Equation.DSMT4">
                <p:embed/>
              </p:oleObj>
            </a:graphicData>
          </a:graphic>
        </p:graphicFrame>
      </p:grpSp>
      <p:grpSp>
        <p:nvGrpSpPr>
          <p:cNvPr id="5" name="组合 53"/>
          <p:cNvGrpSpPr>
            <a:grpSpLocks/>
          </p:cNvGrpSpPr>
          <p:nvPr/>
        </p:nvGrpSpPr>
        <p:grpSpPr bwMode="auto">
          <a:xfrm>
            <a:off x="4786313" y="125413"/>
            <a:ext cx="4048125" cy="3054350"/>
            <a:chOff x="4648200" y="539295"/>
            <a:chExt cx="4048125" cy="3054805"/>
          </a:xfrm>
        </p:grpSpPr>
        <p:sp>
          <p:nvSpPr>
            <p:cNvPr id="4135" name="Line 15"/>
            <p:cNvSpPr>
              <a:spLocks noChangeShapeType="1"/>
            </p:cNvSpPr>
            <p:nvPr/>
          </p:nvSpPr>
          <p:spPr bwMode="auto">
            <a:xfrm>
              <a:off x="4648200" y="3136900"/>
              <a:ext cx="3962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6" name="Line 16"/>
            <p:cNvSpPr>
              <a:spLocks noChangeShapeType="1"/>
            </p:cNvSpPr>
            <p:nvPr/>
          </p:nvSpPr>
          <p:spPr bwMode="auto">
            <a:xfrm flipV="1">
              <a:off x="5105400" y="698500"/>
              <a:ext cx="0" cy="2895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07" name="Object 20"/>
            <p:cNvGraphicFramePr>
              <a:graphicFrameLocks noChangeAspect="1"/>
            </p:cNvGraphicFramePr>
            <p:nvPr/>
          </p:nvGraphicFramePr>
          <p:xfrm>
            <a:off x="4728944" y="3157316"/>
            <a:ext cx="334963" cy="357187"/>
          </p:xfrm>
          <a:graphic>
            <a:graphicData uri="http://schemas.openxmlformats.org/presentationml/2006/ole">
              <p:oleObj spid="_x0000_s4107" name="Equation" r:id="rId8" imgW="164880" imgH="177480" progId="Equation.DSMT4">
                <p:embed/>
              </p:oleObj>
            </a:graphicData>
          </a:graphic>
        </p:graphicFrame>
        <p:graphicFrame>
          <p:nvGraphicFramePr>
            <p:cNvPr id="4108" name="Object 21"/>
            <p:cNvGraphicFramePr>
              <a:graphicFrameLocks noChangeAspect="1"/>
            </p:cNvGraphicFramePr>
            <p:nvPr/>
          </p:nvGraphicFramePr>
          <p:xfrm>
            <a:off x="8415338" y="3273651"/>
            <a:ext cx="280987" cy="280988"/>
          </p:xfrm>
          <a:graphic>
            <a:graphicData uri="http://schemas.openxmlformats.org/presentationml/2006/ole">
              <p:oleObj spid="_x0000_s4108" name="Equation" r:id="rId9" imgW="139680" imgH="139680" progId="Equation.DSMT4">
                <p:embed/>
              </p:oleObj>
            </a:graphicData>
          </a:graphic>
        </p:graphicFrame>
        <p:graphicFrame>
          <p:nvGraphicFramePr>
            <p:cNvPr id="4109" name="Object 22"/>
            <p:cNvGraphicFramePr>
              <a:graphicFrameLocks noChangeAspect="1"/>
            </p:cNvGraphicFramePr>
            <p:nvPr/>
          </p:nvGraphicFramePr>
          <p:xfrm>
            <a:off x="4728944" y="642918"/>
            <a:ext cx="280988" cy="331788"/>
          </p:xfrm>
          <a:graphic>
            <a:graphicData uri="http://schemas.openxmlformats.org/presentationml/2006/ole">
              <p:oleObj spid="_x0000_s4109" name="Equation" r:id="rId10" imgW="139680" imgH="164880" progId="Equation.DSMT4">
                <p:embed/>
              </p:oleObj>
            </a:graphicData>
          </a:graphic>
        </p:graphicFrame>
        <p:sp>
          <p:nvSpPr>
            <p:cNvPr id="4137" name="Arc 20"/>
            <p:cNvSpPr>
              <a:spLocks/>
            </p:cNvSpPr>
            <p:nvPr/>
          </p:nvSpPr>
          <p:spPr bwMode="auto">
            <a:xfrm rot="1220612" flipH="1">
              <a:off x="5909204" y="539295"/>
              <a:ext cx="1702379" cy="2547938"/>
            </a:xfrm>
            <a:custGeom>
              <a:avLst/>
              <a:gdLst>
                <a:gd name="T0" fmla="*/ 2147483647 w 21600"/>
                <a:gd name="T1" fmla="*/ 2147483647 h 28873"/>
                <a:gd name="T2" fmla="*/ 2147483647 w 21600"/>
                <a:gd name="T3" fmla="*/ 0 h 28873"/>
                <a:gd name="T4" fmla="*/ 2147483647 w 21600"/>
                <a:gd name="T5" fmla="*/ 2147483647 h 28873"/>
                <a:gd name="T6" fmla="*/ 0 60000 65536"/>
                <a:gd name="T7" fmla="*/ 0 60000 65536"/>
                <a:gd name="T8" fmla="*/ 0 60000 65536"/>
                <a:gd name="T9" fmla="*/ 0 w 21600"/>
                <a:gd name="T10" fmla="*/ 0 h 28873"/>
                <a:gd name="T11" fmla="*/ 21600 w 21600"/>
                <a:gd name="T12" fmla="*/ 28873 h 2887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8873" fill="none" extrusionOk="0">
                  <a:moveTo>
                    <a:pt x="21278" y="28872"/>
                  </a:moveTo>
                  <a:cubicBezTo>
                    <a:pt x="9475" y="28696"/>
                    <a:pt x="0" y="19078"/>
                    <a:pt x="0" y="7275"/>
                  </a:cubicBezTo>
                  <a:cubicBezTo>
                    <a:pt x="-1" y="4795"/>
                    <a:pt x="426" y="2334"/>
                    <a:pt x="1261" y="-1"/>
                  </a:cubicBezTo>
                </a:path>
                <a:path w="21600" h="28873" stroke="0" extrusionOk="0">
                  <a:moveTo>
                    <a:pt x="21278" y="28872"/>
                  </a:moveTo>
                  <a:cubicBezTo>
                    <a:pt x="9475" y="28696"/>
                    <a:pt x="0" y="19078"/>
                    <a:pt x="0" y="7275"/>
                  </a:cubicBezTo>
                  <a:cubicBezTo>
                    <a:pt x="-1" y="4795"/>
                    <a:pt x="426" y="2334"/>
                    <a:pt x="1261" y="-1"/>
                  </a:cubicBezTo>
                  <a:lnTo>
                    <a:pt x="21600" y="7275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10" name="Object 14"/>
            <p:cNvGraphicFramePr>
              <a:graphicFrameLocks noChangeAspect="1"/>
            </p:cNvGraphicFramePr>
            <p:nvPr/>
          </p:nvGraphicFramePr>
          <p:xfrm>
            <a:off x="6470672" y="1152525"/>
            <a:ext cx="1244600" cy="406400"/>
          </p:xfrm>
          <a:graphic>
            <a:graphicData uri="http://schemas.openxmlformats.org/presentationml/2006/ole">
              <p:oleObj spid="_x0000_s4110" name="Equation" r:id="rId11" imgW="622080" imgH="203040" progId="Equation.DSMT4">
                <p:embed/>
              </p:oleObj>
            </a:graphicData>
          </a:graphic>
        </p:graphicFrame>
      </p:grpSp>
      <p:sp>
        <p:nvSpPr>
          <p:cNvPr id="48" name="Line 24"/>
          <p:cNvSpPr>
            <a:spLocks noChangeShapeType="1"/>
          </p:cNvSpPr>
          <p:nvPr/>
        </p:nvSpPr>
        <p:spPr bwMode="auto">
          <a:xfrm flipV="1">
            <a:off x="6367463" y="671513"/>
            <a:ext cx="2057400" cy="2057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组合 54"/>
          <p:cNvGrpSpPr>
            <a:grpSpLocks/>
          </p:cNvGrpSpPr>
          <p:nvPr/>
        </p:nvGrpSpPr>
        <p:grpSpPr bwMode="auto">
          <a:xfrm>
            <a:off x="6556375" y="1792288"/>
            <a:ext cx="406400" cy="522287"/>
            <a:chOff x="6418560" y="2206608"/>
            <a:chExt cx="406400" cy="522288"/>
          </a:xfrm>
        </p:grpSpPr>
        <p:graphicFrame>
          <p:nvGraphicFramePr>
            <p:cNvPr id="4106" name="Object 10"/>
            <p:cNvGraphicFramePr>
              <a:graphicFrameLocks noChangeAspect="1"/>
            </p:cNvGraphicFramePr>
            <p:nvPr/>
          </p:nvGraphicFramePr>
          <p:xfrm>
            <a:off x="6418560" y="2206608"/>
            <a:ext cx="406400" cy="327025"/>
          </p:xfrm>
          <a:graphic>
            <a:graphicData uri="http://schemas.openxmlformats.org/presentationml/2006/ole">
              <p:oleObj spid="_x0000_s4106" name="Equation" r:id="rId12" imgW="203040" imgH="164880" progId="Equation.DSMT4">
                <p:embed/>
              </p:oleObj>
            </a:graphicData>
          </a:graphic>
        </p:graphicFrame>
        <p:sp>
          <p:nvSpPr>
            <p:cNvPr id="4134" name="Oval 28"/>
            <p:cNvSpPr>
              <a:spLocks noChangeArrowheads="1"/>
            </p:cNvSpPr>
            <p:nvPr/>
          </p:nvSpPr>
          <p:spPr bwMode="auto">
            <a:xfrm>
              <a:off x="6627741" y="2620946"/>
              <a:ext cx="107950" cy="107950"/>
            </a:xfrm>
            <a:prstGeom prst="ellipse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组合 56"/>
          <p:cNvGrpSpPr>
            <a:grpSpLocks/>
          </p:cNvGrpSpPr>
          <p:nvPr/>
        </p:nvGrpSpPr>
        <p:grpSpPr bwMode="auto">
          <a:xfrm>
            <a:off x="7824788" y="1042988"/>
            <a:ext cx="628650" cy="330200"/>
            <a:chOff x="7685953" y="1499028"/>
            <a:chExt cx="629396" cy="330200"/>
          </a:xfrm>
        </p:grpSpPr>
        <p:graphicFrame>
          <p:nvGraphicFramePr>
            <p:cNvPr id="4105" name="Object 25"/>
            <p:cNvGraphicFramePr>
              <a:graphicFrameLocks noChangeAspect="1"/>
            </p:cNvGraphicFramePr>
            <p:nvPr/>
          </p:nvGraphicFramePr>
          <p:xfrm>
            <a:off x="7929586" y="1499028"/>
            <a:ext cx="385763" cy="330200"/>
          </p:xfrm>
          <a:graphic>
            <a:graphicData uri="http://schemas.openxmlformats.org/presentationml/2006/ole">
              <p:oleObj spid="_x0000_s4105" name="Equation" r:id="rId13" imgW="190440" imgH="164880" progId="Equation.DSMT4">
                <p:embed/>
              </p:oleObj>
            </a:graphicData>
          </a:graphic>
        </p:graphicFrame>
        <p:sp>
          <p:nvSpPr>
            <p:cNvPr id="4133" name="Oval 28"/>
            <p:cNvSpPr>
              <a:spLocks noChangeArrowheads="1"/>
            </p:cNvSpPr>
            <p:nvPr/>
          </p:nvSpPr>
          <p:spPr bwMode="auto">
            <a:xfrm>
              <a:off x="7685953" y="1610153"/>
              <a:ext cx="107950" cy="107950"/>
            </a:xfrm>
            <a:prstGeom prst="ellipse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cxnSp>
        <p:nvCxnSpPr>
          <p:cNvPr id="61" name="直接连接符 60"/>
          <p:cNvCxnSpPr/>
          <p:nvPr/>
        </p:nvCxnSpPr>
        <p:spPr>
          <a:xfrm flipV="1">
            <a:off x="6873875" y="2255838"/>
            <a:ext cx="100806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973" name="Object 10"/>
          <p:cNvGraphicFramePr>
            <a:graphicFrameLocks noChangeAspect="1"/>
          </p:cNvGraphicFramePr>
          <p:nvPr/>
        </p:nvGraphicFramePr>
        <p:xfrm>
          <a:off x="2357438" y="3506788"/>
          <a:ext cx="4613275" cy="889000"/>
        </p:xfrm>
        <a:graphic>
          <a:graphicData uri="http://schemas.openxmlformats.org/presentationml/2006/ole">
            <p:oleObj spid="_x0000_s4100" name="Equation" r:id="rId14" imgW="2311200" imgH="444240" progId="Equation.DSMT4">
              <p:embed/>
            </p:oleObj>
          </a:graphicData>
        </a:graphic>
      </p:graphicFrame>
      <p:graphicFrame>
        <p:nvGraphicFramePr>
          <p:cNvPr id="2" name="Object 29"/>
          <p:cNvGraphicFramePr>
            <a:graphicFrameLocks noChangeAspect="1"/>
          </p:cNvGraphicFramePr>
          <p:nvPr/>
        </p:nvGraphicFramePr>
        <p:xfrm>
          <a:off x="2357438" y="5715016"/>
          <a:ext cx="5975350" cy="889000"/>
        </p:xfrm>
        <a:graphic>
          <a:graphicData uri="http://schemas.openxmlformats.org/presentationml/2006/ole">
            <p:oleObj spid="_x0000_s4101" name="Equation" r:id="rId15" imgW="2997000" imgH="444240" progId="Equation.DSMT4">
              <p:embed/>
            </p:oleObj>
          </a:graphicData>
        </a:graphic>
      </p:graphicFrame>
      <p:sp>
        <p:nvSpPr>
          <p:cNvPr id="64" name="下箭头 63"/>
          <p:cNvSpPr/>
          <p:nvPr/>
        </p:nvSpPr>
        <p:spPr>
          <a:xfrm>
            <a:off x="814388" y="4271963"/>
            <a:ext cx="357187" cy="1571625"/>
          </a:xfrm>
          <a:prstGeom prst="downArrow">
            <a:avLst>
              <a:gd name="adj1" fmla="val 50000"/>
              <a:gd name="adj2" fmla="val 50000"/>
            </a:avLst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6886575" y="2262188"/>
            <a:ext cx="1008063" cy="366712"/>
            <a:chOff x="3991" y="3615"/>
            <a:chExt cx="635" cy="231"/>
          </a:xfrm>
        </p:grpSpPr>
        <p:sp>
          <p:nvSpPr>
            <p:cNvPr id="4132" name="Line 22"/>
            <p:cNvSpPr>
              <a:spLocks noChangeShapeType="1"/>
            </p:cNvSpPr>
            <p:nvPr/>
          </p:nvSpPr>
          <p:spPr bwMode="auto">
            <a:xfrm>
              <a:off x="3991" y="3615"/>
              <a:ext cx="635" cy="0"/>
            </a:xfrm>
            <a:prstGeom prst="line">
              <a:avLst/>
            </a:prstGeom>
            <a:noFill/>
            <a:ln w="25400">
              <a:solidFill>
                <a:srgbClr val="33CC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04" name="Object 23"/>
            <p:cNvGraphicFramePr>
              <a:graphicFrameLocks noChangeAspect="1"/>
            </p:cNvGraphicFramePr>
            <p:nvPr/>
          </p:nvGraphicFramePr>
          <p:xfrm>
            <a:off x="4163" y="3621"/>
            <a:ext cx="290" cy="225"/>
          </p:xfrm>
          <a:graphic>
            <a:graphicData uri="http://schemas.openxmlformats.org/presentationml/2006/ole">
              <p:oleObj spid="_x0000_s4104" name="Equation" r:id="rId16" imgW="228600" imgH="177480" progId="Equation.DSMT4">
                <p:embed/>
              </p:oleObj>
            </a:graphicData>
          </a:graphic>
        </p:graphicFrame>
      </p:grp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7880350" y="1252538"/>
            <a:ext cx="449263" cy="1008062"/>
            <a:chOff x="4663" y="2999"/>
            <a:chExt cx="283" cy="635"/>
          </a:xfrm>
        </p:grpSpPr>
        <p:sp>
          <p:nvSpPr>
            <p:cNvPr id="4131" name="Line 25"/>
            <p:cNvSpPr>
              <a:spLocks noChangeShapeType="1"/>
            </p:cNvSpPr>
            <p:nvPr/>
          </p:nvSpPr>
          <p:spPr bwMode="auto">
            <a:xfrm flipV="1">
              <a:off x="4663" y="2999"/>
              <a:ext cx="0" cy="635"/>
            </a:xfrm>
            <a:prstGeom prst="line">
              <a:avLst/>
            </a:prstGeom>
            <a:noFill/>
            <a:ln w="25400">
              <a:solidFill>
                <a:srgbClr val="33CC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03" name="Object 26"/>
            <p:cNvGraphicFramePr>
              <a:graphicFrameLocks noChangeAspect="1"/>
            </p:cNvGraphicFramePr>
            <p:nvPr/>
          </p:nvGraphicFramePr>
          <p:xfrm>
            <a:off x="4678" y="3190"/>
            <a:ext cx="268" cy="254"/>
          </p:xfrm>
          <a:graphic>
            <a:graphicData uri="http://schemas.openxmlformats.org/presentationml/2006/ole">
              <p:oleObj spid="_x0000_s4103" name="Equation" r:id="rId17" imgW="215640" imgH="203040" progId="Equation.DSMT4">
                <p:embed/>
              </p:oleObj>
            </a:graphicData>
          </a:graphic>
        </p:graphicFrame>
      </p:grpSp>
      <p:grpSp>
        <p:nvGrpSpPr>
          <p:cNvPr id="10" name="Group 45"/>
          <p:cNvGrpSpPr>
            <a:grpSpLocks/>
          </p:cNvGrpSpPr>
          <p:nvPr/>
        </p:nvGrpSpPr>
        <p:grpSpPr bwMode="auto">
          <a:xfrm>
            <a:off x="5210175" y="1798638"/>
            <a:ext cx="3436938" cy="919162"/>
            <a:chOff x="3177" y="1367"/>
            <a:chExt cx="2165" cy="579"/>
          </a:xfrm>
        </p:grpSpPr>
        <p:sp>
          <p:nvSpPr>
            <p:cNvPr id="4130" name="Line 5"/>
            <p:cNvSpPr>
              <a:spLocks noChangeShapeType="1"/>
            </p:cNvSpPr>
            <p:nvPr/>
          </p:nvSpPr>
          <p:spPr bwMode="auto">
            <a:xfrm flipV="1">
              <a:off x="3177" y="1367"/>
              <a:ext cx="2160" cy="57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02" name="Object 17"/>
            <p:cNvGraphicFramePr>
              <a:graphicFrameLocks noChangeAspect="1"/>
            </p:cNvGraphicFramePr>
            <p:nvPr/>
          </p:nvGraphicFramePr>
          <p:xfrm>
            <a:off x="5149" y="1441"/>
            <a:ext cx="193" cy="206"/>
          </p:xfrm>
          <a:graphic>
            <a:graphicData uri="http://schemas.openxmlformats.org/presentationml/2006/ole">
              <p:oleObj spid="_x0000_s4102" name="Equation" r:id="rId18" imgW="152280" imgH="164880" progId="Equation.DSMT4">
                <p:embed/>
              </p:oleObj>
            </a:graphicData>
          </a:graphic>
        </p:graphicFrame>
      </p:grpSp>
      <p:sp>
        <p:nvSpPr>
          <p:cNvPr id="71" name="矩形 70"/>
          <p:cNvSpPr>
            <a:spLocks noChangeArrowheads="1"/>
          </p:cNvSpPr>
          <p:nvPr/>
        </p:nvSpPr>
        <p:spPr bwMode="auto">
          <a:xfrm>
            <a:off x="4286250" y="5027613"/>
            <a:ext cx="1071563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2" name="矩形 71"/>
          <p:cNvSpPr>
            <a:spLocks noChangeArrowheads="1"/>
          </p:cNvSpPr>
          <p:nvPr/>
        </p:nvSpPr>
        <p:spPr bwMode="auto">
          <a:xfrm flipH="1">
            <a:off x="5357813" y="5027613"/>
            <a:ext cx="2143125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3" name="矩形 72"/>
          <p:cNvSpPr>
            <a:spLocks noChangeArrowheads="1"/>
          </p:cNvSpPr>
          <p:nvPr/>
        </p:nvSpPr>
        <p:spPr bwMode="auto">
          <a:xfrm>
            <a:off x="4520440" y="5724541"/>
            <a:ext cx="3780000" cy="8159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3" name="AutoShape 7">
            <a:hlinkClick r:id="rId1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53425" y="6130925"/>
            <a:ext cx="466725" cy="466725"/>
          </a:xfrm>
          <a:prstGeom prst="actionButtonInformation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64" grpId="0" animBg="1"/>
      <p:bldP spid="71" grpId="0" animBg="1"/>
      <p:bldP spid="72" grpId="0" animBg="1"/>
      <p:bldP spid="73" grpId="0" animBg="1"/>
      <p:bldP spid="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>
            <a:r>
              <a:rPr lang="zh-CN" altLang="en-US" smtClean="0"/>
              <a:t>圆的切线可以定义为“与曲线只有一个交点的直线” ．</a:t>
            </a:r>
            <a:endParaRPr lang="en-US" altLang="zh-CN" smtClean="0"/>
          </a:p>
          <a:p>
            <a:r>
              <a:rPr lang="zh-CN" altLang="en-US" smtClean="0"/>
              <a:t>这个定义对其它曲线并不合适．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例如，抛物线 </a:t>
            </a:r>
            <a:r>
              <a:rPr lang="en-US" altLang="zh-CN" i="1" smtClean="0">
                <a:solidFill>
                  <a:srgbClr val="0000FF"/>
                </a:solidFill>
              </a:rPr>
              <a:t>y</a:t>
            </a:r>
            <a:r>
              <a:rPr lang="en-US" altLang="zh-CN" smtClean="0">
                <a:solidFill>
                  <a:srgbClr val="0000FF"/>
                </a:solidFill>
              </a:rPr>
              <a:t> = 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baseline="30000" smtClean="0">
                <a:solidFill>
                  <a:srgbClr val="0000FF"/>
                </a:solidFill>
              </a:rPr>
              <a:t>2</a:t>
            </a:r>
            <a:r>
              <a:rPr lang="zh-CN" altLang="en-US" smtClean="0"/>
              <a:t>，在原点 </a:t>
            </a:r>
            <a:r>
              <a:rPr lang="en-US" altLang="zh-CN" i="1" smtClean="0"/>
              <a:t>O</a:t>
            </a:r>
            <a:r>
              <a:rPr lang="en-US" altLang="zh-CN" smtClean="0"/>
              <a:t> </a:t>
            </a:r>
            <a:r>
              <a:rPr lang="zh-CN" altLang="en-US" smtClean="0"/>
              <a:t>处两个坐标轴都符合上述定义，但实际上只有 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zh-CN" altLang="en-US" smtClean="0"/>
              <a:t>轴是该曲线在原点 </a:t>
            </a:r>
            <a:r>
              <a:rPr lang="en-US" altLang="zh-CN" i="1" smtClean="0"/>
              <a:t>O</a:t>
            </a:r>
            <a:r>
              <a:rPr lang="en-US" altLang="zh-CN" smtClean="0"/>
              <a:t> </a:t>
            </a:r>
            <a:r>
              <a:rPr lang="zh-CN" altLang="en-US" smtClean="0"/>
              <a:t>处的切线．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切线问题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explod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聚合">
  <a:themeElements>
    <a:clrScheme name="2_聚合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FF8119"/>
      </a:hlink>
      <a:folHlink>
        <a:srgbClr val="44B9E8"/>
      </a:folHlink>
    </a:clrScheme>
    <a:fontScheme name="2_聚合">
      <a:majorFont>
        <a:latin typeface="Times New Roman"/>
        <a:ea typeface="楷体_GB2312"/>
        <a:cs typeface="Times New Roman"/>
      </a:majorFont>
      <a:minorFont>
        <a:latin typeface="Times New Roman"/>
        <a:ea typeface="楷体_GB2312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聚合 1">
        <a:dk1>
          <a:srgbClr val="000000"/>
        </a:dk1>
        <a:lt1>
          <a:srgbClr val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FFFFFF"/>
        </a:accent3>
        <a:accent4>
          <a:srgbClr val="000000"/>
        </a:accent4>
        <a:accent5>
          <a:srgbClr val="ADCEDC"/>
        </a:accent5>
        <a:accent6>
          <a:srgbClr val="C51B23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5870</TotalTime>
  <Words>1684</Words>
  <Application>Microsoft Office PowerPoint</Application>
  <PresentationFormat>全屏显示(4:3)</PresentationFormat>
  <Paragraphs>326</Paragraphs>
  <Slides>30</Slides>
  <Notes>2</Notes>
  <HiddenSlides>7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3" baseType="lpstr">
      <vt:lpstr>Arial</vt:lpstr>
      <vt:lpstr>楷体_GB2312</vt:lpstr>
      <vt:lpstr>Times New Roman</vt:lpstr>
      <vt:lpstr>Wingdings 3</vt:lpstr>
      <vt:lpstr>Verdana</vt:lpstr>
      <vt:lpstr>Wingdings 2</vt:lpstr>
      <vt:lpstr>Calibri</vt:lpstr>
      <vt:lpstr>Lucida Sans Unicode</vt:lpstr>
      <vt:lpstr>黑体</vt:lpstr>
      <vt:lpstr>Symbol</vt:lpstr>
      <vt:lpstr>聚合</vt:lpstr>
      <vt:lpstr>2_聚合</vt:lpstr>
      <vt:lpstr>MathType 6.0 Equation</vt:lpstr>
      <vt:lpstr>第二章    导数与微分</vt:lpstr>
      <vt:lpstr>微积分学简介</vt:lpstr>
      <vt:lpstr>引言</vt:lpstr>
      <vt:lpstr>微分学的产生</vt:lpstr>
      <vt:lpstr>一、引例</vt:lpstr>
      <vt:lpstr>直线运动与位置函数</vt:lpstr>
      <vt:lpstr>直线运动与位置函数</vt:lpstr>
      <vt:lpstr>一、引例</vt:lpstr>
      <vt:lpstr>切线问题</vt:lpstr>
      <vt:lpstr>切线问题</vt:lpstr>
      <vt:lpstr>推广——函数的变化率问题</vt:lpstr>
      <vt:lpstr>二、导数的定义</vt:lpstr>
      <vt:lpstr>二、导数的定义</vt:lpstr>
      <vt:lpstr>例子</vt:lpstr>
      <vt:lpstr>二、导数的定义</vt:lpstr>
      <vt:lpstr>用定义计算导数</vt:lpstr>
      <vt:lpstr>例子</vt:lpstr>
      <vt:lpstr>例子</vt:lpstr>
      <vt:lpstr>例子</vt:lpstr>
      <vt:lpstr>例子</vt:lpstr>
      <vt:lpstr>单侧导数</vt:lpstr>
      <vt:lpstr>例子</vt:lpstr>
      <vt:lpstr>单侧导数</vt:lpstr>
      <vt:lpstr>三、导数的几何意义</vt:lpstr>
      <vt:lpstr>例子</vt:lpstr>
      <vt:lpstr>四、函数的可导性与连续性的关系</vt:lpstr>
      <vt:lpstr>例子</vt:lpstr>
      <vt:lpstr>例子</vt:lpstr>
      <vt:lpstr>小结</vt:lpstr>
      <vt:lpstr>作业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高等数学（上册）</dc:title>
  <dc:creator>cjl</dc:creator>
  <cp:lastModifiedBy>SONY</cp:lastModifiedBy>
  <cp:revision>443</cp:revision>
  <dcterms:created xsi:type="dcterms:W3CDTF">2010-09-04T05:21:04Z</dcterms:created>
  <dcterms:modified xsi:type="dcterms:W3CDTF">2022-10-24T12:57:20Z</dcterms:modified>
</cp:coreProperties>
</file>