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127" r:id="rId2"/>
  </p:sldMasterIdLst>
  <p:notesMasterIdLst>
    <p:notesMasterId r:id="rId32"/>
  </p:notesMasterIdLst>
  <p:handoutMasterIdLst>
    <p:handoutMasterId r:id="rId33"/>
  </p:handoutMasterIdLst>
  <p:sldIdLst>
    <p:sldId id="453" r:id="rId3"/>
    <p:sldId id="421" r:id="rId4"/>
    <p:sldId id="426" r:id="rId5"/>
    <p:sldId id="427" r:id="rId6"/>
    <p:sldId id="454" r:id="rId7"/>
    <p:sldId id="455" r:id="rId8"/>
    <p:sldId id="434" r:id="rId9"/>
    <p:sldId id="456" r:id="rId10"/>
    <p:sldId id="437" r:id="rId11"/>
    <p:sldId id="422" r:id="rId12"/>
    <p:sldId id="428" r:id="rId13"/>
    <p:sldId id="430" r:id="rId14"/>
    <p:sldId id="423" r:id="rId15"/>
    <p:sldId id="435" r:id="rId16"/>
    <p:sldId id="436" r:id="rId17"/>
    <p:sldId id="424" r:id="rId18"/>
    <p:sldId id="439" r:id="rId19"/>
    <p:sldId id="443" r:id="rId20"/>
    <p:sldId id="440" r:id="rId21"/>
    <p:sldId id="441" r:id="rId22"/>
    <p:sldId id="442" r:id="rId23"/>
    <p:sldId id="444" r:id="rId24"/>
    <p:sldId id="425" r:id="rId25"/>
    <p:sldId id="448" r:id="rId26"/>
    <p:sldId id="449" r:id="rId27"/>
    <p:sldId id="445" r:id="rId28"/>
    <p:sldId id="446" r:id="rId29"/>
    <p:sldId id="447" r:id="rId30"/>
    <p:sldId id="450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FFFF99"/>
    <a:srgbClr val="00CC66"/>
    <a:srgbClr val="FF0000"/>
    <a:srgbClr val="33CC33"/>
    <a:srgbClr val="FFFF66"/>
    <a:srgbClr val="FFCC66"/>
    <a:srgbClr val="66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47" autoAdjust="0"/>
    <p:restoredTop sz="94708" autoAdjust="0"/>
  </p:normalViewPr>
  <p:slideViewPr>
    <p:cSldViewPr>
      <p:cViewPr varScale="1">
        <p:scale>
          <a:sx n="64" d="100"/>
          <a:sy n="64" d="100"/>
        </p:scale>
        <p:origin x="-848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E416DDC-222C-4DEA-BF18-2FA7C08EAFA5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0C00F1D-B9AD-490C-86D7-C3A8B55683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A89FA39-2CE8-4891-8F0C-E8181402BA55}" type="datetimeFigureOut">
              <a:rPr lang="zh-CN" altLang="en-US"/>
              <a:pPr>
                <a:defRPr/>
              </a:pPr>
              <a:t>2022/10/27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C9FABA1-6525-4377-9F7C-B903024B57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3482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321A22C-F6BC-43ED-BC14-E5A814BC495D}" type="slidenum">
              <a:rPr lang="zh-CN" altLang="en-US" sz="1200"/>
              <a:pPr algn="r"/>
              <a:t>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584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D751C72-8C76-4AFB-9378-F57C645E8762}" type="slidenum">
              <a:rPr lang="zh-CN" altLang="en-US" sz="1200"/>
              <a:pPr algn="r"/>
              <a:t>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6C15538-A706-413F-9DA4-24EE763780D5}" type="slidenum">
              <a:rPr lang="zh-CN" altLang="en-US" sz="1200"/>
              <a:pPr algn="r"/>
              <a:t>4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7CAC97E-8B6F-4D55-AA0E-8124819D9B76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368E647-4A6D-4F5C-B3DD-B05967D3AB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549A9-CF94-41FE-AB09-7F947D1A25BF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D7F43-D057-4DD1-ABA7-96E148AF51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58423-F4F1-4460-A117-847D2B71D8AE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E1E14-8A0F-4A4D-A56D-9FC0D4E3D6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49628-3224-4783-B919-23A40276D012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4E3DB-F393-4DB7-B7E7-E93271F71A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CEF1D-F00D-40C4-8823-0F2D53A01E72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FEA22-9904-4358-B54D-FE02D954CF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898C1-9B68-4F44-8F64-F59603F70AA9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9D1D9-7277-49BD-9CBF-D58BA2228D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BBEFB-51DF-4921-AE5A-D0DA7ECADCB8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44C87-E92B-46E3-A340-9F2DBF4C97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250A8-814A-46C3-8817-74E96263CD9B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AE047-AE3F-4389-936E-68A0E977C1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078B1-6128-4934-B0A4-F02E62F326FD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82A67-56C7-4161-AB98-FF9A23C414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D5686-2E2E-4117-A433-1143DAD2584E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269DF-6E89-421E-9E93-3374198D36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D3122-260B-4686-8394-8DD3AF9FEFF4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C75B1-AE5E-47CC-9682-B3031D445E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9E88D-1021-45D9-A696-75F96F5CFAC3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DE311-F677-467F-9950-010970EB02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91115-CD41-4EFB-8D5E-D2D6FF3E852F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4F6E1-54FB-45B9-8B45-56E3E99E6F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1C38E-9495-438C-8658-72886B977F07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5E889-BBE7-4F3A-9ED2-F4D9705F07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ED5DD-66FB-4F34-BDAC-A424C1A25029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DFD20-3A04-4024-9C55-22BFA23670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F5F41-7979-418E-A689-48D2F8A25041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048FB-CD79-4095-9C0D-55AC7E94BC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E4F1A-F4FE-4588-BABE-3F95F67910F5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735B7-B241-48C8-A8EB-4ECFE3D248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40A44-24C5-4788-BD64-A8B6F9262F41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2A5F1-F07E-41BF-8BFF-4CE532637E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A5299-0AE8-4CC5-9B0E-C5684CDB1DF2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AE157-2362-423B-B487-4E0C59C387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953B3-77A3-4754-9BE1-C7513EF1EE49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CA783-FA8E-4316-BE9E-DD7EE76F9F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1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4585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317F13E4-5E8C-404C-9F22-9D2A6F81BEB3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363F088B-9F84-459A-9AC9-8BE41271D5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7" r:id="rId1"/>
    <p:sldLayoutId id="2147484548" r:id="rId2"/>
    <p:sldLayoutId id="2147484549" r:id="rId3"/>
    <p:sldLayoutId id="2147484550" r:id="rId4"/>
    <p:sldLayoutId id="2147484551" r:id="rId5"/>
    <p:sldLayoutId id="2147484552" r:id="rId6"/>
    <p:sldLayoutId id="2147484553" r:id="rId7"/>
    <p:sldLayoutId id="2147484554" r:id="rId8"/>
    <p:sldLayoutId id="2147484555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560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CF6B746C-0F3A-4DB2-9118-C5C8547D6BDE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80AFA74-CF3B-4C63-BFA5-8D5B5A3201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6" r:id="rId1"/>
    <p:sldLayoutId id="2147484557" r:id="rId2"/>
    <p:sldLayoutId id="2147484558" r:id="rId3"/>
    <p:sldLayoutId id="2147484559" r:id="rId4"/>
    <p:sldLayoutId id="2147484560" r:id="rId5"/>
    <p:sldLayoutId id="2147484561" r:id="rId6"/>
    <p:sldLayoutId id="2147484562" r:id="rId7"/>
    <p:sldLayoutId id="2147484563" r:id="rId8"/>
    <p:sldLayoutId id="2147484564" r:id="rId9"/>
    <p:sldLayoutId id="2147484565" r:id="rId10"/>
    <p:sldLayoutId id="214748456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5" Type="http://schemas.openxmlformats.org/officeDocument/2006/relationships/slide" Target="slide2.xml"/><Relationship Id="rId4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slide" Target="slide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oleObject" Target="../embeddings/oleObject27.bin"/><Relationship Id="rId3" Type="http://schemas.openxmlformats.org/officeDocument/2006/relationships/image" Target="../media/image30.png"/><Relationship Id="rId7" Type="http://schemas.openxmlformats.org/officeDocument/2006/relationships/oleObject" Target="../embeddings/oleObject21.bin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11" Type="http://schemas.openxmlformats.org/officeDocument/2006/relationships/oleObject" Target="../embeddings/oleObject25.bin"/><Relationship Id="rId5" Type="http://schemas.openxmlformats.org/officeDocument/2006/relationships/image" Target="../media/image32.png"/><Relationship Id="rId10" Type="http://schemas.openxmlformats.org/officeDocument/2006/relationships/oleObject" Target="../embeddings/oleObject24.bin"/><Relationship Id="rId4" Type="http://schemas.openxmlformats.org/officeDocument/2006/relationships/image" Target="../media/image31.png"/><Relationship Id="rId9" Type="http://schemas.openxmlformats.org/officeDocument/2006/relationships/oleObject" Target="../embeddings/oleObject2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Relationship Id="rId9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4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slide" Target="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slide" Target="slide13.xml"/><Relationship Id="rId5" Type="http://schemas.openxmlformats.org/officeDocument/2006/relationships/slide" Target="slide10.xml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47.bin"/><Relationship Id="rId9" Type="http://schemas.openxmlformats.org/officeDocument/2006/relationships/oleObject" Target="../embeddings/oleObject5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slide" Target="slide2.xml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4" Type="http://schemas.openxmlformats.org/officeDocument/2006/relationships/oleObject" Target="../embeddings/oleObject6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66.bin"/><Relationship Id="rId4" Type="http://schemas.openxmlformats.org/officeDocument/2006/relationships/audio" Target="../media/audio3.wav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72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slide" Target="slide10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685800" y="1752601"/>
            <a:ext cx="7772400" cy="1829761"/>
          </a:xfrm>
        </p:spPr>
        <p:txBody>
          <a:bodyPr anchor="b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>
                <a:ea typeface="楷体_GB2312"/>
              </a:rPr>
              <a:t>第二章    导数与微分</a:t>
            </a:r>
            <a:endParaRPr lang="zh-CN" altLang="en-US" sz="4800" dirty="0">
              <a:ea typeface="楷体_GB2312"/>
            </a:endParaRPr>
          </a:p>
        </p:txBody>
      </p:sp>
      <p:sp>
        <p:nvSpPr>
          <p:cNvPr id="27651" name="副标题 2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 eaLnBrk="1" hangingPunct="1">
              <a:lnSpc>
                <a:spcPct val="100000"/>
              </a:lnSpc>
              <a:spcBef>
                <a:spcPts val="400"/>
              </a:spcBef>
              <a:buFont typeface="Wingdings 3" pitchFamily="18" charset="2"/>
              <a:buNone/>
            </a:pPr>
            <a:r>
              <a:rPr lang="zh-CN" altLang="en-US" sz="3600" smtClean="0">
                <a:solidFill>
                  <a:schemeClr val="tx2"/>
                </a:solidFill>
              </a:rPr>
              <a:t>第二节    函数的求导法则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一、四则运算的求导法则</a:t>
            </a:r>
            <a:r>
              <a:rPr lang="zh-CN" altLang="en-US" smtClean="0">
                <a:solidFill>
                  <a:srgbClr val="FF0000"/>
                </a:solidFill>
                <a:effectLst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effectLst/>
              </a:rPr>
              <a:t>P.85</a:t>
            </a:r>
            <a:r>
              <a:rPr lang="zh-CN" altLang="en-US" smtClean="0">
                <a:solidFill>
                  <a:srgbClr val="FF0000"/>
                </a:solidFill>
                <a:effectLst/>
              </a:rPr>
              <a:t>）</a:t>
            </a:r>
          </a:p>
        </p:txBody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知识点回顾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</a:t>
            </a:r>
            <a:r>
              <a:rPr lang="zh-CN" altLang="en-US" smtClean="0">
                <a:hlinkClick r:id="rId3" action="ppaction://hlinksldjump"/>
              </a:rPr>
              <a:t>极限的四则运算法则</a:t>
            </a: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定理：</a:t>
            </a:r>
            <a:r>
              <a:rPr lang="zh-CN" altLang="en-US" smtClean="0"/>
              <a:t>若函数 </a:t>
            </a:r>
            <a:r>
              <a:rPr lang="en-US" altLang="zh-CN" i="1" smtClean="0"/>
              <a:t>u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i="1" smtClean="0"/>
              <a:t>v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在点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处可导，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则其和、差、积、商</a:t>
            </a:r>
            <a:r>
              <a:rPr lang="zh-CN" altLang="en-US" smtClean="0">
                <a:solidFill>
                  <a:srgbClr val="0000FF"/>
                </a:solidFill>
              </a:rPr>
              <a:t>（分母不为零）</a:t>
            </a:r>
            <a:r>
              <a:rPr lang="zh-CN" altLang="en-US" smtClean="0"/>
              <a:t>在点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处可导，且</a:t>
            </a:r>
          </a:p>
          <a:p>
            <a:pPr>
              <a:buFont typeface="Wingdings 3" pitchFamily="18" charset="2"/>
              <a:buNone/>
            </a:pPr>
            <a:r>
              <a:rPr lang="en-US" altLang="en-US" smtClean="0">
                <a:solidFill>
                  <a:srgbClr val="0000FF"/>
                </a:solidFill>
              </a:rPr>
              <a:t>①</a:t>
            </a:r>
            <a:r>
              <a:rPr lang="en-US" altLang="zh-CN" smtClean="0"/>
              <a:t>[</a:t>
            </a:r>
            <a:r>
              <a:rPr lang="en-US" altLang="zh-CN" i="1" smtClean="0"/>
              <a:t>u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)±</a:t>
            </a:r>
            <a:r>
              <a:rPr lang="en-US" altLang="zh-CN" i="1" smtClean="0"/>
              <a:t>v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)]</a:t>
            </a:r>
            <a:r>
              <a:rPr lang="en-US" altLang="zh-CN" i="1" smtClean="0">
                <a:sym typeface="Symbol" pitchFamily="18" charset="2"/>
              </a:rPr>
              <a:t>'</a:t>
            </a:r>
            <a:r>
              <a:rPr lang="en-US" altLang="zh-CN" smtClean="0"/>
              <a:t> = </a:t>
            </a:r>
            <a:r>
              <a:rPr lang="en-US" altLang="zh-CN" i="1" smtClean="0"/>
              <a:t>u</a:t>
            </a:r>
            <a:r>
              <a:rPr lang="en-US" altLang="zh-CN" i="1" smtClean="0">
                <a:sym typeface="Symbol" pitchFamily="18" charset="2"/>
              </a:rPr>
              <a:t>'</a:t>
            </a:r>
            <a:r>
              <a:rPr lang="en-US" altLang="zh-CN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±</a:t>
            </a:r>
            <a:r>
              <a:rPr lang="en-US" altLang="zh-CN" i="1" smtClean="0"/>
              <a:t>v</a:t>
            </a:r>
            <a:r>
              <a:rPr lang="en-US" altLang="zh-CN" i="1" smtClean="0">
                <a:sym typeface="Symbol" pitchFamily="18" charset="2"/>
              </a:rPr>
              <a:t>'</a:t>
            </a:r>
            <a:r>
              <a:rPr lang="en-US" altLang="zh-CN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；</a:t>
            </a:r>
          </a:p>
          <a:p>
            <a:pPr>
              <a:buFont typeface="Wingdings 3" pitchFamily="18" charset="2"/>
              <a:buNone/>
            </a:pPr>
            <a:r>
              <a:rPr lang="en-US" altLang="en-US" smtClean="0">
                <a:solidFill>
                  <a:srgbClr val="0000FF"/>
                </a:solidFill>
              </a:rPr>
              <a:t>②</a:t>
            </a:r>
            <a:r>
              <a:rPr lang="en-US" altLang="zh-CN" smtClean="0"/>
              <a:t>[</a:t>
            </a:r>
            <a:r>
              <a:rPr lang="en-US" altLang="zh-CN" i="1" smtClean="0"/>
              <a:t>u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· </a:t>
            </a:r>
            <a:r>
              <a:rPr lang="en-US" altLang="zh-CN" i="1" smtClean="0"/>
              <a:t>v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)]</a:t>
            </a:r>
            <a:r>
              <a:rPr lang="en-US" altLang="zh-CN" i="1" smtClean="0">
                <a:sym typeface="Symbol" pitchFamily="18" charset="2"/>
              </a:rPr>
              <a:t>'</a:t>
            </a:r>
            <a:r>
              <a:rPr lang="en-US" altLang="zh-CN" smtClean="0"/>
              <a:t> = </a:t>
            </a:r>
            <a:r>
              <a:rPr lang="en-US" altLang="zh-CN" i="1" smtClean="0"/>
              <a:t>u</a:t>
            </a:r>
            <a:r>
              <a:rPr lang="en-US" altLang="zh-CN" i="1" smtClean="0">
                <a:sym typeface="Symbol" pitchFamily="18" charset="2"/>
              </a:rPr>
              <a:t>'</a:t>
            </a:r>
            <a:r>
              <a:rPr lang="en-US" altLang="zh-CN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i="1" smtClean="0"/>
              <a:t>v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en-US" altLang="zh-CN" smtClean="0">
                <a:solidFill>
                  <a:srgbClr val="FF0000"/>
                </a:solidFill>
              </a:rPr>
              <a:t>+</a:t>
            </a:r>
            <a:r>
              <a:rPr lang="en-US" altLang="zh-CN" smtClean="0"/>
              <a:t> </a:t>
            </a:r>
            <a:r>
              <a:rPr lang="en-US" altLang="zh-CN" i="1" smtClean="0"/>
              <a:t>u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i="1" smtClean="0"/>
              <a:t>v</a:t>
            </a:r>
            <a:r>
              <a:rPr lang="en-US" altLang="zh-CN" i="1" smtClean="0">
                <a:sym typeface="Symbol" pitchFamily="18" charset="2"/>
              </a:rPr>
              <a:t>'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zh-CN" altLang="en-US" smtClean="0"/>
              <a:t>；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③</a:t>
            </a:r>
          </a:p>
        </p:txBody>
      </p:sp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971550" y="4581525"/>
          <a:ext cx="4267200" cy="1143000"/>
        </p:xfrm>
        <a:graphic>
          <a:graphicData uri="http://schemas.openxmlformats.org/presentationml/2006/ole">
            <p:oleObj spid="_x0000_s6146" name="Equation" r:id="rId4" imgW="2133360" imgH="571320" progId="Equation.DSMT4">
              <p:embed/>
            </p:oleObj>
          </a:graphicData>
        </a:graphic>
      </p:graphicFrame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4140200" y="1481138"/>
            <a:ext cx="4546600" cy="1223962"/>
            <a:chOff x="2608" y="3067"/>
            <a:chExt cx="2864" cy="771"/>
          </a:xfrm>
        </p:grpSpPr>
        <p:sp>
          <p:nvSpPr>
            <p:cNvPr id="6152" name="AutoShape 6"/>
            <p:cNvSpPr>
              <a:spLocks noChangeArrowheads="1"/>
            </p:cNvSpPr>
            <p:nvPr/>
          </p:nvSpPr>
          <p:spPr bwMode="auto">
            <a:xfrm>
              <a:off x="2608" y="3067"/>
              <a:ext cx="2864" cy="771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33CC33"/>
              </a:solidFill>
              <a:round/>
              <a:headEnd/>
              <a:tailEnd/>
            </a:ln>
          </p:spPr>
          <p:txBody>
            <a:bodyPr anchor="ctr"/>
            <a:lstStyle/>
            <a:p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注意：</a:t>
              </a:r>
            </a:p>
          </p:txBody>
        </p:sp>
        <p:graphicFrame>
          <p:nvGraphicFramePr>
            <p:cNvPr id="2" name="Object 7"/>
            <p:cNvGraphicFramePr>
              <a:graphicFrameLocks noChangeAspect="1"/>
            </p:cNvGraphicFramePr>
            <p:nvPr/>
          </p:nvGraphicFramePr>
          <p:xfrm>
            <a:off x="3289" y="3265"/>
            <a:ext cx="960" cy="336"/>
          </p:xfrm>
          <a:graphic>
            <a:graphicData uri="http://schemas.openxmlformats.org/presentationml/2006/ole">
              <p:oleObj spid="_x0000_s6147" name="Equation" r:id="rId5" imgW="761760" imgH="266400" progId="Equation.DSMT4">
                <p:embed/>
              </p:oleObj>
            </a:graphicData>
          </a:graphic>
        </p:graphicFrame>
        <p:graphicFrame>
          <p:nvGraphicFramePr>
            <p:cNvPr id="3" name="Object 8"/>
            <p:cNvGraphicFramePr>
              <a:graphicFrameLocks noChangeAspect="1"/>
            </p:cNvGraphicFramePr>
            <p:nvPr/>
          </p:nvGraphicFramePr>
          <p:xfrm>
            <a:off x="4239" y="3113"/>
            <a:ext cx="1136" cy="640"/>
          </p:xfrm>
          <a:graphic>
            <a:graphicData uri="http://schemas.openxmlformats.org/presentationml/2006/ole">
              <p:oleObj spid="_x0000_s6148" name="Equation" r:id="rId6" imgW="901440" imgH="507960" progId="Equation.DSMT4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推广</a:t>
            </a:r>
            <a:r>
              <a:rPr lang="en-US" altLang="zh-CN" smtClean="0">
                <a:effectLst/>
              </a:rPr>
              <a:t>——</a:t>
            </a:r>
            <a:r>
              <a:rPr lang="zh-CN" altLang="en-US" smtClean="0">
                <a:effectLst/>
              </a:rPr>
              <a:t>有限多个函数的情形</a:t>
            </a:r>
          </a:p>
        </p:txBody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推论：</a:t>
            </a:r>
            <a:r>
              <a:rPr lang="zh-CN" altLang="en-US" smtClean="0"/>
              <a:t>设 </a:t>
            </a:r>
            <a:r>
              <a:rPr lang="en-US" altLang="zh-CN" i="1" smtClean="0"/>
              <a:t>u</a:t>
            </a:r>
            <a:r>
              <a:rPr lang="en-US" altLang="zh-CN" smtClean="0"/>
              <a:t> = </a:t>
            </a:r>
            <a:r>
              <a:rPr lang="en-US" altLang="zh-CN" i="1" smtClean="0"/>
              <a:t>u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i="1" smtClean="0"/>
              <a:t>v</a:t>
            </a:r>
            <a:r>
              <a:rPr lang="en-US" altLang="zh-CN" smtClean="0"/>
              <a:t> = </a:t>
            </a:r>
            <a:r>
              <a:rPr lang="en-US" altLang="zh-CN" i="1" smtClean="0"/>
              <a:t>v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， </a:t>
            </a:r>
            <a:r>
              <a:rPr lang="en-US" altLang="zh-CN" i="1" smtClean="0"/>
              <a:t>w</a:t>
            </a:r>
            <a:r>
              <a:rPr lang="en-US" altLang="zh-CN" smtClean="0"/>
              <a:t> = </a:t>
            </a:r>
            <a:r>
              <a:rPr lang="en-US" altLang="zh-CN" i="1" smtClean="0"/>
              <a:t>w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在点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处可导，则</a:t>
            </a:r>
          </a:p>
          <a:p>
            <a:r>
              <a:rPr lang="en-US" altLang="zh-CN" smtClean="0"/>
              <a:t>(</a:t>
            </a:r>
            <a:r>
              <a:rPr lang="en-US" altLang="zh-CN" i="1" smtClean="0"/>
              <a:t>u </a:t>
            </a:r>
            <a:r>
              <a:rPr lang="en-US" altLang="zh-CN" smtClean="0"/>
              <a:t>−</a:t>
            </a:r>
            <a:r>
              <a:rPr lang="en-US" altLang="zh-CN" i="1" smtClean="0"/>
              <a:t> v </a:t>
            </a:r>
            <a:r>
              <a:rPr lang="en-US" altLang="zh-CN" smtClean="0"/>
              <a:t>+ </a:t>
            </a:r>
            <a:r>
              <a:rPr lang="en-US" altLang="zh-CN" i="1" smtClean="0"/>
              <a:t>w</a:t>
            </a:r>
            <a:r>
              <a:rPr lang="en-US" altLang="zh-CN" smtClean="0"/>
              <a:t>)</a:t>
            </a:r>
            <a:r>
              <a:rPr lang="en-US" altLang="zh-CN" i="1" smtClean="0">
                <a:sym typeface="Symbol" pitchFamily="18" charset="2"/>
              </a:rPr>
              <a:t>'	 </a:t>
            </a:r>
            <a:r>
              <a:rPr lang="en-US" altLang="zh-CN" smtClean="0"/>
              <a:t>= </a:t>
            </a:r>
            <a:r>
              <a:rPr lang="en-US" altLang="zh-CN" i="1" smtClean="0"/>
              <a:t>u</a:t>
            </a:r>
            <a:r>
              <a:rPr lang="en-US" altLang="zh-CN" i="1" smtClean="0">
                <a:sym typeface="Symbol" pitchFamily="18" charset="2"/>
              </a:rPr>
              <a:t>' </a:t>
            </a:r>
            <a:r>
              <a:rPr lang="en-US" altLang="zh-CN" smtClean="0"/>
              <a:t>−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i="1" smtClean="0"/>
              <a:t>v</a:t>
            </a:r>
            <a:r>
              <a:rPr lang="en-US" altLang="zh-CN" i="1" smtClean="0">
                <a:sym typeface="Symbol" pitchFamily="18" charset="2"/>
              </a:rPr>
              <a:t>'</a:t>
            </a:r>
            <a:r>
              <a:rPr lang="en-US" altLang="zh-CN" smtClean="0"/>
              <a:t> + </a:t>
            </a:r>
            <a:r>
              <a:rPr lang="en-US" altLang="zh-CN" i="1" smtClean="0"/>
              <a:t>w</a:t>
            </a:r>
            <a:r>
              <a:rPr lang="en-US" altLang="zh-CN" i="1" smtClean="0">
                <a:sym typeface="Symbol" pitchFamily="18" charset="2"/>
              </a:rPr>
              <a:t>'</a:t>
            </a:r>
            <a:r>
              <a:rPr lang="en-US" altLang="zh-CN" smtClean="0"/>
              <a:t> </a:t>
            </a:r>
            <a:r>
              <a:rPr lang="zh-CN" altLang="en-US" smtClean="0"/>
              <a:t>；</a:t>
            </a:r>
          </a:p>
          <a:p>
            <a:r>
              <a:rPr lang="en-US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u</a:t>
            </a:r>
            <a:r>
              <a:rPr lang="en-US" altLang="zh-CN" smtClean="0"/>
              <a:t> </a:t>
            </a:r>
            <a:r>
              <a:rPr lang="en-US" altLang="zh-CN" i="1" smtClean="0"/>
              <a:t>v</a:t>
            </a:r>
            <a:r>
              <a:rPr lang="en-US" altLang="zh-CN" smtClean="0"/>
              <a:t> </a:t>
            </a:r>
            <a:r>
              <a:rPr lang="en-US" altLang="zh-CN" i="1" smtClean="0"/>
              <a:t>w</a:t>
            </a:r>
            <a:r>
              <a:rPr lang="en-US" altLang="zh-CN" smtClean="0"/>
              <a:t>)</a:t>
            </a:r>
            <a:r>
              <a:rPr lang="en-US" altLang="zh-CN" i="1" smtClean="0">
                <a:sym typeface="Symbol" pitchFamily="18" charset="2"/>
              </a:rPr>
              <a:t>'</a:t>
            </a:r>
            <a:r>
              <a:rPr lang="en-US" altLang="zh-CN" smtClean="0"/>
              <a:t> 	 = 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u v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' </a:t>
            </a:r>
            <a:r>
              <a:rPr lang="en-US" altLang="zh-CN" i="1" smtClean="0">
                <a:sym typeface="Symbol" pitchFamily="18" charset="2"/>
              </a:rPr>
              <a:t>w </a:t>
            </a:r>
            <a:r>
              <a:rPr lang="en-US" altLang="zh-CN" smtClean="0"/>
              <a:t>+ (</a:t>
            </a:r>
            <a:r>
              <a:rPr lang="en-US" altLang="zh-CN" i="1" smtClean="0"/>
              <a:t>u</a:t>
            </a:r>
            <a:r>
              <a:rPr lang="en-US" altLang="zh-CN" smtClean="0"/>
              <a:t> </a:t>
            </a:r>
            <a:r>
              <a:rPr lang="en-US" altLang="zh-CN" i="1" smtClean="0"/>
              <a:t>v</a:t>
            </a:r>
            <a:r>
              <a:rPr lang="en-US" altLang="zh-CN" smtClean="0"/>
              <a:t>) </a:t>
            </a:r>
            <a:r>
              <a:rPr lang="en-US" altLang="zh-CN" i="1" smtClean="0"/>
              <a:t>w</a:t>
            </a:r>
            <a:r>
              <a:rPr lang="en-US" altLang="zh-CN" i="1" smtClean="0">
                <a:sym typeface="Symbol" pitchFamily="18" charset="2"/>
              </a:rPr>
              <a:t>'</a:t>
            </a:r>
            <a:r>
              <a:rPr lang="en-US" altLang="zh-CN" smtClean="0"/>
              <a:t> 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		 = 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u</a:t>
            </a: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' </a:t>
            </a:r>
            <a:r>
              <a:rPr lang="en-US" altLang="zh-CN" i="1" smtClean="0">
                <a:solidFill>
                  <a:srgbClr val="FF0000"/>
                </a:solidFill>
              </a:rPr>
              <a:t>v </a:t>
            </a:r>
            <a:r>
              <a:rPr lang="en-US" altLang="zh-CN" smtClean="0">
                <a:solidFill>
                  <a:srgbClr val="FF0000"/>
                </a:solidFill>
              </a:rPr>
              <a:t>+ </a:t>
            </a:r>
            <a:r>
              <a:rPr lang="en-US" altLang="zh-CN" i="1" smtClean="0">
                <a:solidFill>
                  <a:srgbClr val="FF0000"/>
                </a:solidFill>
              </a:rPr>
              <a:t>u v</a:t>
            </a: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'</a:t>
            </a:r>
            <a:r>
              <a:rPr lang="en-US" altLang="zh-CN" smtClean="0">
                <a:solidFill>
                  <a:srgbClr val="FF0000"/>
                </a:solidFill>
              </a:rPr>
              <a:t> )</a:t>
            </a:r>
            <a:r>
              <a:rPr lang="en-US" altLang="zh-CN" smtClean="0"/>
              <a:t> </a:t>
            </a:r>
            <a:r>
              <a:rPr lang="en-US" altLang="zh-CN" i="1" smtClean="0"/>
              <a:t>w</a:t>
            </a:r>
            <a:r>
              <a:rPr lang="en-US" altLang="zh-CN" smtClean="0"/>
              <a:t> + (</a:t>
            </a:r>
            <a:r>
              <a:rPr lang="en-US" altLang="zh-CN" i="1" smtClean="0"/>
              <a:t>u</a:t>
            </a:r>
            <a:r>
              <a:rPr lang="en-US" altLang="zh-CN" smtClean="0"/>
              <a:t> </a:t>
            </a:r>
            <a:r>
              <a:rPr lang="en-US" altLang="zh-CN" i="1" smtClean="0"/>
              <a:t>v</a:t>
            </a:r>
            <a:r>
              <a:rPr lang="en-US" altLang="zh-CN" smtClean="0"/>
              <a:t>) </a:t>
            </a:r>
            <a:r>
              <a:rPr lang="en-US" altLang="zh-CN" i="1" smtClean="0"/>
              <a:t>w</a:t>
            </a:r>
            <a:r>
              <a:rPr lang="en-US" altLang="zh-CN" i="1" smtClean="0">
                <a:sym typeface="Symbol" pitchFamily="18" charset="2"/>
              </a:rPr>
              <a:t>'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			 </a:t>
            </a:r>
            <a:r>
              <a:rPr lang="en-US" altLang="zh-CN" smtClean="0"/>
              <a:t>= </a:t>
            </a:r>
            <a:r>
              <a:rPr lang="en-US" altLang="zh-CN" i="1" smtClean="0"/>
              <a:t>u</a:t>
            </a:r>
            <a:r>
              <a:rPr lang="en-US" altLang="zh-CN" i="1" smtClean="0">
                <a:sym typeface="Symbol" pitchFamily="18" charset="2"/>
              </a:rPr>
              <a:t>' </a:t>
            </a:r>
            <a:r>
              <a:rPr lang="en-US" altLang="zh-CN" i="1" smtClean="0"/>
              <a:t>v w </a:t>
            </a:r>
            <a:r>
              <a:rPr lang="en-US" altLang="zh-CN" smtClean="0"/>
              <a:t>+ </a:t>
            </a:r>
            <a:r>
              <a:rPr lang="en-US" altLang="zh-CN" i="1" smtClean="0"/>
              <a:t>u v</a:t>
            </a:r>
            <a:r>
              <a:rPr lang="en-US" altLang="zh-CN" i="1" smtClean="0">
                <a:sym typeface="Symbol" pitchFamily="18" charset="2"/>
              </a:rPr>
              <a:t>'</a:t>
            </a:r>
            <a:r>
              <a:rPr lang="en-US" altLang="zh-CN" smtClean="0"/>
              <a:t> w + </a:t>
            </a:r>
            <a:r>
              <a:rPr lang="en-US" altLang="zh-CN" i="1" smtClean="0"/>
              <a:t>u</a:t>
            </a:r>
            <a:r>
              <a:rPr lang="en-US" altLang="zh-CN" smtClean="0"/>
              <a:t> </a:t>
            </a:r>
            <a:r>
              <a:rPr lang="en-US" altLang="zh-CN" i="1" smtClean="0"/>
              <a:t>v</a:t>
            </a:r>
            <a:r>
              <a:rPr lang="en-US" altLang="zh-CN" smtClean="0"/>
              <a:t> </a:t>
            </a:r>
            <a:r>
              <a:rPr lang="en-US" altLang="zh-CN" i="1" smtClean="0"/>
              <a:t>w</a:t>
            </a:r>
            <a:r>
              <a:rPr lang="en-US" altLang="zh-CN" i="1" smtClean="0">
                <a:sym typeface="Symbol" pitchFamily="18" charset="2"/>
              </a:rPr>
              <a:t>'</a:t>
            </a:r>
          </a:p>
          <a:p>
            <a:r>
              <a:rPr lang="en-US" altLang="zh-CN" smtClean="0"/>
              <a:t>[</a:t>
            </a:r>
            <a:r>
              <a:rPr lang="en-US" altLang="zh-CN" i="1" smtClean="0"/>
              <a:t>C</a:t>
            </a:r>
            <a:r>
              <a:rPr lang="en-US" altLang="zh-CN" smtClean="0"/>
              <a:t> · </a:t>
            </a:r>
            <a:r>
              <a:rPr lang="en-US" altLang="zh-CN" i="1" smtClean="0"/>
              <a:t>u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)]</a:t>
            </a:r>
            <a:r>
              <a:rPr lang="en-US" altLang="zh-CN" i="1" smtClean="0">
                <a:sym typeface="Symbol" pitchFamily="18" charset="2"/>
              </a:rPr>
              <a:t>'</a:t>
            </a:r>
            <a:r>
              <a:rPr lang="en-US" altLang="zh-CN" smtClean="0"/>
              <a:t> = </a:t>
            </a:r>
            <a:r>
              <a:rPr lang="en-US" altLang="zh-CN" i="1" smtClean="0"/>
              <a:t>C</a:t>
            </a:r>
            <a:r>
              <a:rPr lang="en-US" altLang="zh-CN" smtClean="0"/>
              <a:t> · </a:t>
            </a:r>
            <a:r>
              <a:rPr lang="en-US" altLang="zh-CN" i="1" smtClean="0"/>
              <a:t>u</a:t>
            </a:r>
            <a:r>
              <a:rPr lang="en-US" altLang="zh-CN" i="1" smtClean="0">
                <a:sym typeface="Symbol" pitchFamily="18" charset="2"/>
              </a:rPr>
              <a:t>'</a:t>
            </a:r>
            <a:r>
              <a:rPr lang="en-US" altLang="zh-CN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endParaRPr lang="en-US" altLang="zh-CN" i="1" smtClean="0">
              <a:sym typeface="Symbol" pitchFamily="18" charset="2"/>
            </a:endParaRPr>
          </a:p>
          <a:p>
            <a:endParaRPr lang="en-US" altLang="zh-CN" smtClean="0"/>
          </a:p>
          <a:p>
            <a:r>
              <a:rPr lang="en-US" altLang="zh-CN" smtClean="0"/>
              <a:t> </a:t>
            </a:r>
          </a:p>
        </p:txBody>
      </p:sp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900113" y="4292600"/>
          <a:ext cx="2794000" cy="1143000"/>
        </p:xfrm>
        <a:graphic>
          <a:graphicData uri="http://schemas.openxmlformats.org/presentationml/2006/ole">
            <p:oleObj spid="_x0000_s7170" name="Equation" r:id="rId3" imgW="1396800" imgH="5713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3</a:t>
            </a:r>
            <a:r>
              <a:rPr lang="en-US" altLang="zh-CN" smtClean="0"/>
              <a:t> −2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 sin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的导数．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 </a:t>
            </a:r>
            <a:r>
              <a:rPr lang="en-US" altLang="zh-CN" i="1" smtClean="0">
                <a:solidFill>
                  <a:schemeClr val="bg1"/>
                </a:solidFill>
              </a:rPr>
              <a:t>y</a:t>
            </a:r>
            <a:r>
              <a:rPr lang="en-US" altLang="zh-CN" smtClean="0">
                <a:solidFill>
                  <a:schemeClr val="bg1"/>
                </a:solidFill>
              </a:rPr>
              <a:t> = 2</a:t>
            </a:r>
            <a:r>
              <a:rPr lang="en-US" altLang="zh-CN" i="1" smtClean="0">
                <a:solidFill>
                  <a:schemeClr val="bg1"/>
                </a:solidFill>
              </a:rPr>
              <a:t>x</a:t>
            </a:r>
            <a:r>
              <a:rPr lang="en-US" altLang="zh-CN" baseline="30000" smtClean="0">
                <a:solidFill>
                  <a:schemeClr val="bg1"/>
                </a:solidFill>
              </a:rPr>
              <a:t>1/2</a:t>
            </a:r>
            <a:r>
              <a:rPr lang="en-US" altLang="zh-CN" smtClean="0">
                <a:solidFill>
                  <a:schemeClr val="bg1"/>
                </a:solidFill>
              </a:rPr>
              <a:t> sin </a:t>
            </a:r>
            <a:r>
              <a:rPr lang="en-US" altLang="zh-CN" i="1" smtClean="0">
                <a:solidFill>
                  <a:schemeClr val="bg1"/>
                </a:solidFill>
              </a:rPr>
              <a:t>x</a:t>
            </a:r>
            <a:r>
              <a:rPr lang="en-US" altLang="zh-CN" smtClean="0"/>
              <a:t> </a:t>
            </a:r>
            <a:r>
              <a:rPr lang="zh-CN" altLang="en-US" smtClean="0"/>
              <a:t>的导数．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 </a:t>
            </a:r>
            <a:r>
              <a:rPr lang="en-US" altLang="zh-CN" i="1" smtClean="0"/>
              <a:t>y</a:t>
            </a:r>
            <a:r>
              <a:rPr lang="en-US" altLang="zh-CN" smtClean="0"/>
              <a:t> = tan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的导数．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r>
              <a:rPr lang="en-US" altLang="zh-CN" smtClean="0"/>
              <a:t>(tan 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i="1" smtClean="0"/>
              <a:t> 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sec</a:t>
            </a:r>
            <a:r>
              <a:rPr lang="en-US" altLang="zh-CN" baseline="30000" smtClean="0"/>
              <a:t>2</a:t>
            </a:r>
            <a:r>
              <a:rPr lang="en-US" altLang="zh-CN" smtClean="0"/>
              <a:t> </a:t>
            </a:r>
            <a:r>
              <a:rPr lang="en-US" altLang="zh-CN" i="1" smtClean="0"/>
              <a:t>x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/>
              <a:t>，	</a:t>
            </a:r>
            <a:r>
              <a:rPr lang="en-US" altLang="zh-CN" smtClean="0"/>
              <a:t>	(cot 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i="1" smtClean="0"/>
              <a:t> 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en-US" smtClean="0">
                <a:solidFill>
                  <a:srgbClr val="FF0000"/>
                </a:solidFill>
              </a:rPr>
              <a:t>−</a:t>
            </a:r>
            <a:r>
              <a:rPr lang="en-US" altLang="zh-CN" smtClean="0"/>
              <a:t> csc</a:t>
            </a:r>
            <a:r>
              <a:rPr lang="en-US" altLang="zh-CN" baseline="30000" smtClean="0"/>
              <a:t>2</a:t>
            </a:r>
            <a:r>
              <a:rPr lang="en-US" altLang="zh-CN" smtClean="0"/>
              <a:t> </a:t>
            </a:r>
            <a:r>
              <a:rPr lang="en-US" altLang="zh-CN" i="1" smtClean="0"/>
              <a:t>x</a:t>
            </a:r>
            <a:r>
              <a:rPr lang="zh-CN" altLang="en-US" smtClean="0"/>
              <a:t>，</a:t>
            </a:r>
            <a:endParaRPr lang="en-US" altLang="zh-CN" smtClean="0"/>
          </a:p>
          <a:p>
            <a:pPr marL="566738" indent="-457200">
              <a:buFont typeface="Wingdings 3" pitchFamily="18" charset="2"/>
              <a:buNone/>
            </a:pPr>
            <a:r>
              <a:rPr lang="en-US" altLang="zh-CN" smtClean="0"/>
              <a:t>		  (sec 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i="1" smtClean="0"/>
              <a:t> 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sec </a:t>
            </a:r>
            <a:r>
              <a:rPr lang="en-US" altLang="zh-CN" i="1" smtClean="0"/>
              <a:t>x</a:t>
            </a:r>
            <a:r>
              <a:rPr lang="en-US" altLang="zh-CN" smtClean="0"/>
              <a:t> tan </a:t>
            </a:r>
            <a:r>
              <a:rPr lang="en-US" altLang="zh-CN" i="1" smtClean="0"/>
              <a:t>x </a:t>
            </a:r>
            <a:r>
              <a:rPr lang="zh-CN" altLang="en-US" smtClean="0"/>
              <a:t>， </a:t>
            </a:r>
            <a:r>
              <a:rPr lang="en-US" altLang="zh-CN" smtClean="0"/>
              <a:t>	(csc 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i="1" smtClean="0"/>
              <a:t> 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en-US" smtClean="0">
                <a:solidFill>
                  <a:srgbClr val="FF0000"/>
                </a:solidFill>
              </a:rPr>
              <a:t>−</a:t>
            </a:r>
            <a:r>
              <a:rPr lang="en-US" altLang="zh-CN" smtClean="0"/>
              <a:t> csc </a:t>
            </a:r>
            <a:r>
              <a:rPr lang="en-US" altLang="zh-CN" i="1" smtClean="0"/>
              <a:t>x </a:t>
            </a:r>
            <a:r>
              <a:rPr lang="en-US" altLang="zh-CN" smtClean="0"/>
              <a:t>cot </a:t>
            </a:r>
            <a:r>
              <a:rPr lang="en-US" altLang="zh-CN" i="1" smtClean="0"/>
              <a:t>x</a:t>
            </a:r>
            <a:r>
              <a:rPr lang="zh-CN" altLang="en-US" smtClean="0"/>
              <a:t>．</a:t>
            </a:r>
          </a:p>
        </p:txBody>
      </p:sp>
      <p:sp>
        <p:nvSpPr>
          <p:cNvPr id="8196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例子</a:t>
            </a:r>
          </a:p>
        </p:txBody>
      </p:sp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1616075" y="2392363"/>
          <a:ext cx="1803400" cy="482600"/>
        </p:xfrm>
        <a:graphic>
          <a:graphicData uri="http://schemas.openxmlformats.org/presentationml/2006/ole">
            <p:oleObj spid="_x0000_s8194" name="Equation" r:id="rId4" imgW="901440" imgH="241200" progId="Equation.DSMT4">
              <p:embed/>
            </p:oleObj>
          </a:graphicData>
        </a:graphic>
      </p:graphicFrame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003800" y="4152900"/>
            <a:ext cx="3168650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4"/>
          <p:cNvSpPr>
            <a:spLocks noChangeArrowheads="1"/>
          </p:cNvSpPr>
          <p:nvPr/>
        </p:nvSpPr>
        <p:spPr bwMode="auto">
          <a:xfrm>
            <a:off x="5003800" y="4652963"/>
            <a:ext cx="3168650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39738" y="4157663"/>
            <a:ext cx="8231187" cy="1000125"/>
          </a:xfrm>
          <a:prstGeom prst="roundRect">
            <a:avLst>
              <a:gd name="adj" fmla="val 10556"/>
            </a:avLst>
          </a:prstGeom>
          <a:noFill/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153" name="AutoShape 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6" grpId="0" animBg="1"/>
      <p:bldP spid="61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二、反函数的求导法则</a:t>
            </a:r>
            <a:r>
              <a:rPr lang="zh-CN" altLang="en-US" smtClean="0">
                <a:solidFill>
                  <a:srgbClr val="FF0000"/>
                </a:solidFill>
                <a:effectLst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effectLst/>
              </a:rPr>
              <a:t>P.87</a:t>
            </a:r>
            <a:r>
              <a:rPr lang="zh-CN" altLang="en-US" smtClean="0">
                <a:solidFill>
                  <a:srgbClr val="FF0000"/>
                </a:solidFill>
                <a:effectLst/>
              </a:rPr>
              <a:t>）</a:t>
            </a:r>
          </a:p>
        </p:txBody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知识点回顾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</a:t>
            </a:r>
            <a:r>
              <a:rPr lang="zh-CN" altLang="en-US" smtClean="0">
                <a:hlinkClick r:id="rId4" action="ppaction://hlinksldjump"/>
              </a:rPr>
              <a:t>反函数的存在性、单调性、连续性</a:t>
            </a: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定理：</a:t>
            </a:r>
            <a:r>
              <a:rPr lang="zh-CN" altLang="en-US" smtClean="0"/>
              <a:t>设函数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在区间 </a:t>
            </a:r>
            <a:r>
              <a:rPr lang="en-US" altLang="zh-CN" i="1" smtClean="0"/>
              <a:t>I</a:t>
            </a:r>
            <a:r>
              <a:rPr lang="en-US" altLang="zh-CN" i="1" baseline="-25000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上单调、</a:t>
            </a:r>
            <a:r>
              <a:rPr lang="zh-CN" altLang="en-US" smtClean="0">
                <a:solidFill>
                  <a:srgbClr val="FF0000"/>
                </a:solidFill>
              </a:rPr>
              <a:t>可导</a:t>
            </a:r>
            <a:r>
              <a:rPr lang="zh-CN" altLang="en-US" smtClean="0"/>
              <a:t>且 </a:t>
            </a:r>
            <a:r>
              <a:rPr lang="en-US" altLang="zh-CN" i="1" smtClean="0">
                <a:solidFill>
                  <a:srgbClr val="0000FF"/>
                </a:solidFill>
              </a:rPr>
              <a:t>f </a:t>
            </a:r>
            <a:r>
              <a:rPr lang="en-US" altLang="zh-CN" i="1" smtClean="0">
                <a:solidFill>
                  <a:srgbClr val="0000FF"/>
                </a:solidFill>
                <a:sym typeface="Symbol" pitchFamily="18" charset="2"/>
              </a:rPr>
              <a:t>'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 </a:t>
            </a:r>
            <a:r>
              <a:rPr lang="en-US" altLang="zh-CN" smtClean="0">
                <a:solidFill>
                  <a:srgbClr val="0000FF"/>
                </a:solidFill>
                <a:sym typeface="Symbol" pitchFamily="18" charset="2"/>
              </a:rPr>
              <a:t> 0</a:t>
            </a:r>
            <a:r>
              <a:rPr lang="zh-CN" altLang="en-US" smtClean="0">
                <a:sym typeface="Symbol" pitchFamily="18" charset="2"/>
              </a:rPr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则反函数</a:t>
            </a:r>
            <a:r>
              <a:rPr lang="en-US" altLang="zh-CN" smtClean="0"/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</a:t>
            </a:r>
            <a:r>
              <a:rPr lang="en-US" altLang="zh-CN" baseline="30000" smtClean="0"/>
              <a:t>−1</a:t>
            </a:r>
            <a:r>
              <a:rPr lang="en-US" altLang="zh-CN" smtClean="0"/>
              <a:t>(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在对应的区间 </a:t>
            </a:r>
            <a:r>
              <a:rPr lang="en-US" altLang="zh-CN" i="1" smtClean="0">
                <a:solidFill>
                  <a:srgbClr val="0000FF"/>
                </a:solidFill>
              </a:rPr>
              <a:t>I</a:t>
            </a:r>
            <a:r>
              <a:rPr lang="en-US" altLang="zh-CN" i="1" baseline="-25000" smtClean="0">
                <a:solidFill>
                  <a:srgbClr val="0000FF"/>
                </a:solidFill>
              </a:rPr>
              <a:t>y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zh-CN" altLang="en-US" smtClean="0"/>
              <a:t>上单调、</a:t>
            </a:r>
            <a:r>
              <a:rPr lang="zh-CN" altLang="en-US" smtClean="0">
                <a:solidFill>
                  <a:srgbClr val="FF0000"/>
                </a:solidFill>
              </a:rPr>
              <a:t>可导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且</a:t>
            </a:r>
            <a:r>
              <a:rPr lang="zh-CN" altLang="en-US" smtClean="0">
                <a:solidFill>
                  <a:srgbClr val="FF0000"/>
                </a:solidFill>
              </a:rPr>
              <a:t>反函数的导数等于直接函数的导数的倒数</a:t>
            </a:r>
            <a:r>
              <a:rPr lang="zh-CN" altLang="en-US" smtClean="0"/>
              <a:t>，即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</a:t>
            </a:r>
            <a:r>
              <a:rPr lang="en-US" altLang="zh-CN" i="1" smtClean="0">
                <a:solidFill>
                  <a:srgbClr val="0000FF"/>
                </a:solidFill>
              </a:rPr>
              <a:t>I</a:t>
            </a:r>
            <a:r>
              <a:rPr lang="en-US" altLang="zh-CN" i="1" baseline="-25000" smtClean="0">
                <a:solidFill>
                  <a:srgbClr val="0000FF"/>
                </a:solidFill>
              </a:rPr>
              <a:t>y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= {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 |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 = </a:t>
            </a:r>
            <a:r>
              <a:rPr lang="en-US" altLang="zh-CN" i="1" smtClean="0">
                <a:solidFill>
                  <a:srgbClr val="0000FF"/>
                </a:solidFill>
              </a:rPr>
              <a:t>f 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zh-CN" altLang="en-US" smtClean="0">
                <a:solidFill>
                  <a:srgbClr val="0000FF"/>
                </a:solidFill>
              </a:rPr>
              <a:t>，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  <a:sym typeface="Symbol" pitchFamily="18" charset="2"/>
              </a:rPr>
              <a:t></a:t>
            </a:r>
            <a:r>
              <a:rPr lang="en-US" altLang="zh-CN" i="1" smtClean="0">
                <a:solidFill>
                  <a:srgbClr val="0000FF"/>
                </a:solidFill>
              </a:rPr>
              <a:t>I</a:t>
            </a:r>
            <a:r>
              <a:rPr lang="en-US" altLang="zh-CN" i="1" baseline="-25000" smtClean="0">
                <a:solidFill>
                  <a:srgbClr val="0000FF"/>
                </a:solidFill>
              </a:rPr>
              <a:t>x </a:t>
            </a:r>
            <a:r>
              <a:rPr lang="en-US" altLang="zh-CN" smtClean="0">
                <a:solidFill>
                  <a:srgbClr val="0000FF"/>
                </a:solidFill>
              </a:rPr>
              <a:t>}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3365500" y="4149725"/>
          <a:ext cx="2413000" cy="863600"/>
        </p:xfrm>
        <a:graphic>
          <a:graphicData uri="http://schemas.openxmlformats.org/presentationml/2006/ole">
            <p:oleObj spid="_x0000_s9218" name="Equation" r:id="rId5" imgW="1206360" imgH="431640" progId="Equation.DSMT4">
              <p:embed/>
            </p:oleObj>
          </a:graphicData>
        </a:graphic>
      </p:graphicFrame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6797675" y="2852738"/>
            <a:ext cx="172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6184900" y="1481138"/>
            <a:ext cx="2501900" cy="996950"/>
          </a:xfrm>
          <a:prstGeom prst="rect">
            <a:avLst/>
          </a:prstGeom>
          <a:solidFill>
            <a:srgbClr val="FFFF99"/>
          </a:solidFill>
          <a:ln w="28575">
            <a:solidFill>
              <a:srgbClr val="6699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直接函数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20000"/>
              </a:lnSpc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反函数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baseline="30000"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5835650" y="4152900"/>
          <a:ext cx="1879600" cy="965200"/>
        </p:xfrm>
        <a:graphic>
          <a:graphicData uri="http://schemas.openxmlformats.org/presentationml/2006/ole">
            <p:oleObj spid="_x0000_s9219" name="Equation" r:id="rId6" imgW="939600" imgH="482400" progId="Equation.DSMT4">
              <p:embed/>
            </p:oleObj>
          </a:graphicData>
        </a:graphic>
      </p:graphicFrame>
      <p:sp>
        <p:nvSpPr>
          <p:cNvPr id="8" name="AutoShape 18"/>
          <p:cNvSpPr>
            <a:spLocks noChangeArrowheads="1"/>
          </p:cNvSpPr>
          <p:nvPr/>
        </p:nvSpPr>
        <p:spPr bwMode="auto">
          <a:xfrm>
            <a:off x="5214938" y="5143500"/>
            <a:ext cx="2551112" cy="374650"/>
          </a:xfrm>
          <a:prstGeom prst="wedgeRoundRectCallout">
            <a:avLst>
              <a:gd name="adj1" fmla="val -20000"/>
              <a:gd name="adj2" fmla="val -104440"/>
              <a:gd name="adj3" fmla="val 16667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rgbClr val="0000FF"/>
                </a:solidFill>
                <a:latin typeface="Times New Roman" pitchFamily="18" charset="0"/>
              </a:rPr>
              <a:t>注意：</a:t>
            </a:r>
            <a:r>
              <a:rPr lang="en-US" altLang="zh-CN" sz="1600" b="1" i="1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altLang="zh-CN" sz="16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zh-CN" altLang="en-US" sz="1600" b="1">
                <a:solidFill>
                  <a:srgbClr val="0000FF"/>
                </a:solidFill>
                <a:latin typeface="Times New Roman" pitchFamily="18" charset="0"/>
              </a:rPr>
              <a:t>要用 </a:t>
            </a:r>
            <a:r>
              <a:rPr lang="en-US" altLang="zh-CN" sz="16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baseline="30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1600" b="1">
                <a:solidFill>
                  <a:srgbClr val="0000FF"/>
                </a:solidFill>
                <a:latin typeface="Times New Roman" pitchFamily="18" charset="0"/>
              </a:rPr>
              <a:t> 回代！</a:t>
            </a:r>
            <a:endParaRPr lang="en-US" altLang="zh-CN" sz="1600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95450" y="5822950"/>
            <a:ext cx="6991350" cy="534988"/>
          </a:xfrm>
          <a:prstGeom prst="rect">
            <a:avLst/>
          </a:prstGeom>
          <a:solidFill>
            <a:srgbClr val="FFFF99"/>
          </a:solidFill>
          <a:ln w="28575">
            <a:solidFill>
              <a:srgbClr val="6699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结论：互为反函数的两个函数，其导数互为倒数！</a:t>
            </a:r>
          </a:p>
        </p:txBody>
      </p:sp>
      <p:sp>
        <p:nvSpPr>
          <p:cNvPr id="10" name="矩形 9"/>
          <p:cNvSpPr/>
          <p:nvPr/>
        </p:nvSpPr>
        <p:spPr>
          <a:xfrm>
            <a:off x="1898650" y="3295650"/>
            <a:ext cx="1285875" cy="4572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/>
      <p:bldP spid="9223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 </a:t>
            </a:r>
            <a:r>
              <a:rPr lang="en-US" altLang="zh-CN" i="1" smtClean="0"/>
              <a:t>y</a:t>
            </a:r>
            <a:r>
              <a:rPr lang="en-US" altLang="zh-CN" smtClean="0"/>
              <a:t> = arcsin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的导数．</a:t>
            </a:r>
          </a:p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因为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 = arcsin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的直接函数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/>
              <a:t>x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/>
              <a:t>= sin </a:t>
            </a:r>
            <a:r>
              <a:rPr lang="en-US" altLang="zh-CN" i="1" smtClean="0"/>
              <a:t>y</a:t>
            </a:r>
            <a:r>
              <a:rPr lang="en-US" altLang="zh-CN" smtClean="0"/>
              <a:t> </a:t>
            </a:r>
            <a:r>
              <a:rPr lang="zh-CN" altLang="en-US" smtClean="0"/>
              <a:t>在 </a:t>
            </a:r>
            <a:r>
              <a:rPr lang="en-US" altLang="zh-CN" smtClean="0">
                <a:solidFill>
                  <a:srgbClr val="0000FF"/>
                </a:solidFill>
              </a:rPr>
              <a:t>[</a:t>
            </a:r>
            <a:r>
              <a:rPr lang="en-US" altLang="en-US" smtClean="0">
                <a:solidFill>
                  <a:srgbClr val="0000FF"/>
                </a:solidFill>
              </a:rPr>
              <a:t>−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p</a:t>
            </a:r>
            <a:r>
              <a:rPr lang="en-US" altLang="zh-CN" smtClean="0">
                <a:solidFill>
                  <a:srgbClr val="0000FF"/>
                </a:solidFill>
              </a:rPr>
              <a:t> / 2,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p</a:t>
            </a:r>
            <a:r>
              <a:rPr lang="en-US" altLang="zh-CN" smtClean="0">
                <a:solidFill>
                  <a:srgbClr val="0000FF"/>
                </a:solidFill>
              </a:rPr>
              <a:t> / 2] </a:t>
            </a:r>
          </a:p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smtClean="0"/>
              <a:t>上单调、可导且 </a:t>
            </a:r>
            <a:r>
              <a:rPr lang="en-US" altLang="zh-CN" smtClean="0"/>
              <a:t>(sin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en-US" altLang="zh-CN" i="1" smtClean="0"/>
              <a:t> 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cos </a:t>
            </a:r>
            <a:r>
              <a:rPr lang="en-US" altLang="zh-CN" i="1" smtClean="0"/>
              <a:t>y</a:t>
            </a:r>
            <a:r>
              <a:rPr lang="en-US" altLang="zh-CN" smtClean="0">
                <a:solidFill>
                  <a:srgbClr val="FF0000"/>
                </a:solidFill>
              </a:rPr>
              <a:t> &gt; 0</a:t>
            </a:r>
            <a:r>
              <a:rPr lang="zh-CN" altLang="en-US" smtClean="0"/>
              <a:t>，</a:t>
            </a:r>
          </a:p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smtClean="0"/>
              <a:t>所以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zh-CN" altLang="en-US" smtClean="0"/>
              <a:t> 在对应的区间 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en-US" smtClean="0">
                <a:solidFill>
                  <a:srgbClr val="FF0000"/>
                </a:solidFill>
              </a:rPr>
              <a:t>−</a:t>
            </a:r>
            <a:r>
              <a:rPr lang="en-US" altLang="zh-CN" smtClean="0">
                <a:solidFill>
                  <a:srgbClr val="FF0000"/>
                </a:solidFill>
              </a:rPr>
              <a:t>1, 1) </a:t>
            </a:r>
            <a:r>
              <a:rPr lang="zh-CN" altLang="en-US" smtClean="0"/>
              <a:t>上，</a:t>
            </a:r>
          </a:p>
          <a:p>
            <a:pPr marL="566738" indent="-457200" eaLnBrk="1" hangingPunct="1">
              <a:buFont typeface="Wingdings 3" pitchFamily="18" charset="2"/>
              <a:buNone/>
            </a:pPr>
            <a:endParaRPr lang="zh-CN" altLang="en-US" smtClean="0"/>
          </a:p>
          <a:p>
            <a:pPr marL="566738" indent="-457200" eaLnBrk="1" hangingPunct="1">
              <a:buFont typeface="Wingdings 3" pitchFamily="18" charset="2"/>
              <a:buNone/>
            </a:pPr>
            <a:endParaRPr lang="zh-CN" altLang="en-US" smtClean="0"/>
          </a:p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endParaRPr lang="zh-CN" altLang="en-US" i="1" smtClean="0"/>
          </a:p>
        </p:txBody>
      </p:sp>
      <p:sp>
        <p:nvSpPr>
          <p:cNvPr id="10251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例子</a:t>
            </a:r>
          </a:p>
        </p:txBody>
      </p:sp>
      <p:grpSp>
        <p:nvGrpSpPr>
          <p:cNvPr id="10252" name="Group 22"/>
          <p:cNvGrpSpPr>
            <a:grpSpLocks/>
          </p:cNvGrpSpPr>
          <p:nvPr/>
        </p:nvGrpSpPr>
        <p:grpSpPr bwMode="auto">
          <a:xfrm>
            <a:off x="6464300" y="4292600"/>
            <a:ext cx="2536825" cy="2422525"/>
            <a:chOff x="3892" y="2704"/>
            <a:chExt cx="1598" cy="1526"/>
          </a:xfrm>
        </p:grpSpPr>
        <p:pic>
          <p:nvPicPr>
            <p:cNvPr id="10257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92" y="2704"/>
              <a:ext cx="1580" cy="1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5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92" y="2704"/>
              <a:ext cx="1580" cy="1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59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92" y="2704"/>
              <a:ext cx="1580" cy="1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60" name="矩形 17"/>
            <p:cNvSpPr>
              <a:spLocks noChangeArrowheads="1"/>
            </p:cNvSpPr>
            <p:nvPr/>
          </p:nvSpPr>
          <p:spPr bwMode="auto">
            <a:xfrm>
              <a:off x="4989" y="3150"/>
              <a:ext cx="50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sin(</a:t>
              </a:r>
              <a:r>
                <a:rPr lang="en-US" altLang="zh-CN" sz="2000" b="1" i="1">
                  <a:solidFill>
                    <a:srgbClr val="0000FF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)</a:t>
              </a:r>
              <a:endParaRPr lang="zh-CN" altLang="en-US" sz="2000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0261" name="矩形 18"/>
            <p:cNvSpPr>
              <a:spLocks noChangeArrowheads="1"/>
            </p:cNvSpPr>
            <p:nvPr/>
          </p:nvSpPr>
          <p:spPr bwMode="auto">
            <a:xfrm>
              <a:off x="4344" y="2835"/>
              <a:ext cx="72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arcsin(</a:t>
              </a:r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)</a:t>
              </a:r>
              <a:endParaRPr lang="zh-CN" altLang="en-US" sz="2000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87070" name="AutoShape 30"/>
          <p:cNvSpPr>
            <a:spLocks noChangeArrowheads="1"/>
          </p:cNvSpPr>
          <p:nvPr/>
        </p:nvSpPr>
        <p:spPr bwMode="auto">
          <a:xfrm>
            <a:off x="6015038" y="333375"/>
            <a:ext cx="2671762" cy="13350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latin typeface="Times New Roman" pitchFamily="18" charset="0"/>
              </a:rPr>
              <a:t>y</a:t>
            </a:r>
            <a:r>
              <a:rPr lang="en-US" altLang="zh-CN" sz="2400" b="1">
                <a:latin typeface="Times New Roman" pitchFamily="18" charset="0"/>
              </a:rPr>
              <a:t> = arcsin </a:t>
            </a:r>
            <a:r>
              <a:rPr lang="en-US" altLang="zh-CN" sz="2400" b="1" i="1">
                <a:latin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</a:rPr>
              <a:t> </a:t>
            </a:r>
          </a:p>
          <a:p>
            <a:r>
              <a:rPr lang="zh-CN" altLang="en-US" sz="2400" b="1">
                <a:latin typeface="Times New Roman" pitchFamily="18" charset="0"/>
              </a:rPr>
              <a:t>定义域 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[</a:t>
            </a:r>
            <a:r>
              <a:rPr lang="en-US" altLang="en-US" sz="2400" b="1">
                <a:solidFill>
                  <a:srgbClr val="0000FF"/>
                </a:solidFill>
                <a:latin typeface="Times New Roman" pitchFamily="18" charset="0"/>
              </a:rPr>
              <a:t>−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1, 1]</a:t>
            </a:r>
            <a:endParaRPr lang="zh-CN" altLang="en-US" sz="2400" b="1">
              <a:latin typeface="Times New Roman" pitchFamily="18" charset="0"/>
            </a:endParaRPr>
          </a:p>
          <a:p>
            <a:r>
              <a:rPr lang="zh-CN" altLang="en-US" sz="2400" b="1">
                <a:latin typeface="Times New Roman" pitchFamily="18" charset="0"/>
              </a:rPr>
              <a:t>值域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[</a:t>
            </a:r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−</a:t>
            </a:r>
            <a:r>
              <a:rPr lang="en-US" altLang="zh-CN" sz="2400" b="1" i="1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 / 2, </a:t>
            </a:r>
            <a:r>
              <a:rPr lang="en-US" altLang="zh-CN" sz="2400" b="1" i="1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 / 2]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4146550" y="3306763"/>
          <a:ext cx="1727200" cy="965200"/>
        </p:xfrm>
        <a:graphic>
          <a:graphicData uri="http://schemas.openxmlformats.org/presentationml/2006/ole">
            <p:oleObj spid="_x0000_s10242" name="Equation" r:id="rId6" imgW="863280" imgH="482400" progId="Equation.DSMT4">
              <p:embed/>
            </p:oleObj>
          </a:graphicData>
        </a:graphic>
      </p:graphicFrame>
      <p:graphicFrame>
        <p:nvGraphicFramePr>
          <p:cNvPr id="2" name="Object 34"/>
          <p:cNvGraphicFramePr>
            <a:graphicFrameLocks noChangeAspect="1"/>
          </p:cNvGraphicFramePr>
          <p:nvPr/>
        </p:nvGraphicFramePr>
        <p:xfrm>
          <a:off x="5942013" y="3284538"/>
          <a:ext cx="1701800" cy="889000"/>
        </p:xfrm>
        <a:graphic>
          <a:graphicData uri="http://schemas.openxmlformats.org/presentationml/2006/ole">
            <p:oleObj spid="_x0000_s10243" name="Equation" r:id="rId7" imgW="850680" imgH="444240" progId="Equation.DSMT4">
              <p:embed/>
            </p:oleObj>
          </a:graphicData>
        </a:graphic>
      </p:graphicFrame>
      <p:graphicFrame>
        <p:nvGraphicFramePr>
          <p:cNvPr id="3" name="Object 35"/>
          <p:cNvGraphicFramePr>
            <a:graphicFrameLocks noChangeAspect="1"/>
          </p:cNvGraphicFramePr>
          <p:nvPr/>
        </p:nvGraphicFramePr>
        <p:xfrm>
          <a:off x="490538" y="3284538"/>
          <a:ext cx="3606800" cy="863600"/>
        </p:xfrm>
        <a:graphic>
          <a:graphicData uri="http://schemas.openxmlformats.org/presentationml/2006/ole">
            <p:oleObj spid="_x0000_s10244" name="Equation" r:id="rId8" imgW="1803240" imgH="431640" progId="Equation.DSMT4">
              <p:embed/>
            </p:oleObj>
          </a:graphicData>
        </a:graphic>
      </p:graphicFrame>
      <p:graphicFrame>
        <p:nvGraphicFramePr>
          <p:cNvPr id="4" name="Object 37"/>
          <p:cNvGraphicFramePr>
            <a:graphicFrameLocks noChangeAspect="1"/>
          </p:cNvGraphicFramePr>
          <p:nvPr/>
        </p:nvGraphicFramePr>
        <p:xfrm>
          <a:off x="490538" y="5784850"/>
          <a:ext cx="2641600" cy="812800"/>
        </p:xfrm>
        <a:graphic>
          <a:graphicData uri="http://schemas.openxmlformats.org/presentationml/2006/ole">
            <p:oleObj spid="_x0000_s10245" name="Equation" r:id="rId9" imgW="1320480" imgH="406080" progId="Equation.DSMT4">
              <p:embed/>
            </p:oleObj>
          </a:graphicData>
        </a:graphic>
      </p:graphicFrame>
      <p:graphicFrame>
        <p:nvGraphicFramePr>
          <p:cNvPr id="5" name="Object 38"/>
          <p:cNvGraphicFramePr>
            <a:graphicFrameLocks noChangeAspect="1"/>
          </p:cNvGraphicFramePr>
          <p:nvPr/>
        </p:nvGraphicFramePr>
        <p:xfrm>
          <a:off x="490538" y="4678363"/>
          <a:ext cx="2819400" cy="889000"/>
        </p:xfrm>
        <a:graphic>
          <a:graphicData uri="http://schemas.openxmlformats.org/presentationml/2006/ole">
            <p:oleObj spid="_x0000_s10246" name="Equation" r:id="rId10" imgW="1409400" imgH="444240" progId="Equation.DSMT4">
              <p:embed/>
            </p:oleObj>
          </a:graphicData>
        </a:graphic>
      </p:graphicFrame>
      <p:graphicFrame>
        <p:nvGraphicFramePr>
          <p:cNvPr id="7" name="Object 39"/>
          <p:cNvGraphicFramePr>
            <a:graphicFrameLocks noChangeAspect="1"/>
          </p:cNvGraphicFramePr>
          <p:nvPr/>
        </p:nvGraphicFramePr>
        <p:xfrm>
          <a:off x="3276600" y="5784850"/>
          <a:ext cx="2870200" cy="812800"/>
        </p:xfrm>
        <a:graphic>
          <a:graphicData uri="http://schemas.openxmlformats.org/presentationml/2006/ole">
            <p:oleObj spid="_x0000_s10247" name="Equation" r:id="rId11" imgW="1434960" imgH="406080" progId="Equation.DSMT4">
              <p:embed/>
            </p:oleObj>
          </a:graphicData>
        </a:graphic>
      </p:graphicFrame>
      <p:graphicFrame>
        <p:nvGraphicFramePr>
          <p:cNvPr id="8" name="Object 40"/>
          <p:cNvGraphicFramePr>
            <a:graphicFrameLocks noChangeAspect="1"/>
          </p:cNvGraphicFramePr>
          <p:nvPr/>
        </p:nvGraphicFramePr>
        <p:xfrm>
          <a:off x="3276600" y="4678363"/>
          <a:ext cx="3073400" cy="889000"/>
        </p:xfrm>
        <a:graphic>
          <a:graphicData uri="http://schemas.openxmlformats.org/presentationml/2006/ole">
            <p:oleObj spid="_x0000_s10248" name="Equation" r:id="rId12" imgW="1536480" imgH="444240" progId="Equation.DSMT4">
              <p:embed/>
            </p:oleObj>
          </a:graphicData>
        </a:graphic>
      </p:graphicFrame>
      <p:sp>
        <p:nvSpPr>
          <p:cNvPr id="6" name="圆角矩形 5"/>
          <p:cNvSpPr/>
          <p:nvPr/>
        </p:nvSpPr>
        <p:spPr>
          <a:xfrm>
            <a:off x="439738" y="4200525"/>
            <a:ext cx="5989637" cy="2439988"/>
          </a:xfrm>
          <a:prstGeom prst="roundRect">
            <a:avLst>
              <a:gd name="adj" fmla="val 10556"/>
            </a:avLst>
          </a:prstGeom>
          <a:noFill/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9" name="Object 43"/>
          <p:cNvGraphicFramePr>
            <a:graphicFrameLocks noChangeAspect="1"/>
          </p:cNvGraphicFramePr>
          <p:nvPr/>
        </p:nvGraphicFramePr>
        <p:xfrm>
          <a:off x="4070350" y="3287713"/>
          <a:ext cx="2159000" cy="863600"/>
        </p:xfrm>
        <a:graphic>
          <a:graphicData uri="http://schemas.openxmlformats.org/presentationml/2006/ole">
            <p:oleObj spid="_x0000_s10249" name="Equation" r:id="rId13" imgW="1079280" imgH="431640" progId="Equation.DSMT4">
              <p:embed/>
            </p:oleObj>
          </a:graphicData>
        </a:graphic>
      </p:graphicFrame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6550025" y="1955800"/>
            <a:ext cx="183356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−</a:t>
            </a:r>
            <a:r>
              <a:rPr lang="en-US" altLang="zh-CN" sz="2400" b="1" i="1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 / 2, </a:t>
            </a:r>
            <a:r>
              <a:rPr lang="en-US" altLang="zh-CN" sz="2400" b="1" i="1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 / 2)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4746625" y="2471738"/>
            <a:ext cx="501650" cy="3571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70" grpId="0" animBg="1"/>
      <p:bldP spid="6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内容占位符 1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435975" cy="4525962"/>
          </a:xfrm>
        </p:spPr>
        <p:txBody>
          <a:bodyPr/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 </a:t>
            </a:r>
            <a:r>
              <a:rPr lang="en-US" altLang="zh-CN" i="1" smtClean="0"/>
              <a:t>y</a:t>
            </a:r>
            <a:r>
              <a:rPr lang="en-US" altLang="zh-CN" smtClean="0"/>
              <a:t> = log</a:t>
            </a:r>
            <a:r>
              <a:rPr lang="en-US" altLang="zh-CN" i="1" baseline="-25000" smtClean="0"/>
              <a:t>a</a:t>
            </a:r>
            <a:r>
              <a:rPr lang="en-US" altLang="zh-CN" smtClean="0"/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（</a:t>
            </a:r>
            <a:r>
              <a:rPr lang="en-US" altLang="zh-CN" i="1" smtClean="0"/>
              <a:t>a</a:t>
            </a:r>
            <a:r>
              <a:rPr lang="en-US" altLang="zh-CN" smtClean="0"/>
              <a:t> &gt; 0 </a:t>
            </a:r>
            <a:r>
              <a:rPr lang="zh-CN" altLang="en-US" smtClean="0"/>
              <a:t>且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 1</a:t>
            </a:r>
            <a:r>
              <a:rPr lang="zh-CN" altLang="en-US" smtClean="0"/>
              <a:t>）的导数．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因为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 = log</a:t>
            </a:r>
            <a:r>
              <a:rPr lang="en-US" altLang="zh-CN" i="1" baseline="-25000" smtClean="0"/>
              <a:t>a</a:t>
            </a:r>
            <a:r>
              <a:rPr lang="en-US" altLang="zh-CN" smtClean="0"/>
              <a:t> </a:t>
            </a:r>
            <a:r>
              <a:rPr lang="en-US" altLang="zh-CN" i="1" smtClean="0"/>
              <a:t>x </a:t>
            </a:r>
            <a:r>
              <a:rPr lang="zh-CN" altLang="en-US" smtClean="0"/>
              <a:t>的直接函数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/>
              <a:t>x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/>
              <a:t>= </a:t>
            </a:r>
            <a:r>
              <a:rPr lang="en-US" altLang="zh-CN" i="1" smtClean="0"/>
              <a:t>a </a:t>
            </a:r>
            <a:r>
              <a:rPr lang="en-US" altLang="zh-CN" i="1" baseline="30000" smtClean="0"/>
              <a:t>y</a:t>
            </a:r>
            <a:r>
              <a:rPr lang="en-US" altLang="zh-CN" smtClean="0"/>
              <a:t> </a:t>
            </a:r>
            <a:r>
              <a:rPr lang="zh-CN" altLang="en-US" smtClean="0"/>
              <a:t>在 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en-US" smtClean="0">
                <a:solidFill>
                  <a:srgbClr val="FF0000"/>
                </a:solidFill>
              </a:rPr>
              <a:t>−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</a:t>
            </a:r>
            <a:r>
              <a:rPr lang="en-US" altLang="zh-CN" smtClean="0">
                <a:solidFill>
                  <a:srgbClr val="FF0000"/>
                </a:solidFill>
              </a:rPr>
              <a:t>, +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</a:t>
            </a:r>
            <a:r>
              <a:rPr lang="en-US" altLang="zh-CN" smtClean="0">
                <a:solidFill>
                  <a:srgbClr val="FF0000"/>
                </a:solidFill>
              </a:rPr>
              <a:t>) </a:t>
            </a:r>
            <a:r>
              <a:rPr lang="zh-CN" altLang="en-US" smtClean="0"/>
              <a:t>上单调、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可导且 </a:t>
            </a:r>
            <a:r>
              <a:rPr lang="en-US" altLang="zh-CN" smtClean="0"/>
              <a:t>(</a:t>
            </a:r>
            <a:r>
              <a:rPr lang="en-US" altLang="zh-CN" i="1" smtClean="0"/>
              <a:t>a </a:t>
            </a:r>
            <a:r>
              <a:rPr lang="en-US" altLang="zh-CN" i="1" baseline="30000" smtClean="0"/>
              <a:t>y</a:t>
            </a:r>
            <a:r>
              <a:rPr lang="en-US" altLang="zh-CN" smtClean="0"/>
              <a:t>)</a:t>
            </a:r>
            <a:r>
              <a:rPr lang="en-US" altLang="zh-CN" i="1" smtClean="0"/>
              <a:t> 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a </a:t>
            </a:r>
            <a:r>
              <a:rPr lang="en-US" altLang="zh-CN" i="1" baseline="30000" smtClean="0"/>
              <a:t>y</a:t>
            </a:r>
            <a:r>
              <a:rPr lang="en-US" altLang="zh-CN" smtClean="0"/>
              <a:t> ln</a:t>
            </a:r>
            <a:r>
              <a:rPr lang="en-US" altLang="zh-CN" i="1" smtClean="0"/>
              <a:t>a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</a:t>
            </a:r>
            <a:r>
              <a:rPr lang="en-US" altLang="zh-CN" smtClean="0">
                <a:solidFill>
                  <a:srgbClr val="FF0000"/>
                </a:solidFill>
              </a:rPr>
              <a:t> 0</a:t>
            </a:r>
            <a:r>
              <a:rPr lang="zh-CN" altLang="en-US" smtClean="0"/>
              <a:t>，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所以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zh-CN" altLang="en-US" smtClean="0"/>
              <a:t> 在对应的区间 </a:t>
            </a:r>
            <a:r>
              <a:rPr lang="en-US" altLang="zh-CN" smtClean="0">
                <a:solidFill>
                  <a:srgbClr val="0000FF"/>
                </a:solidFill>
              </a:rPr>
              <a:t>(0, +</a:t>
            </a:r>
            <a:r>
              <a:rPr lang="en-US" altLang="zh-CN" smtClean="0">
                <a:solidFill>
                  <a:srgbClr val="0000FF"/>
                </a:solidFill>
                <a:sym typeface="Symbol" pitchFamily="18" charset="2"/>
              </a:rPr>
              <a:t></a:t>
            </a:r>
            <a:r>
              <a:rPr lang="en-US" altLang="zh-CN" smtClean="0">
                <a:solidFill>
                  <a:srgbClr val="0000FF"/>
                </a:solidFill>
              </a:rPr>
              <a:t>) </a:t>
            </a:r>
            <a:r>
              <a:rPr lang="zh-CN" altLang="en-US" smtClean="0"/>
              <a:t>上，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     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            特别地，</a:t>
            </a:r>
          </a:p>
        </p:txBody>
      </p:sp>
      <p:sp>
        <p:nvSpPr>
          <p:cNvPr id="11272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例子</a:t>
            </a:r>
          </a:p>
        </p:txBody>
      </p:sp>
      <p:sp>
        <p:nvSpPr>
          <p:cNvPr id="94218" name="AutoShape 10"/>
          <p:cNvSpPr>
            <a:spLocks noChangeArrowheads="1"/>
          </p:cNvSpPr>
          <p:nvPr/>
        </p:nvSpPr>
        <p:spPr bwMode="auto">
          <a:xfrm>
            <a:off x="6442075" y="333375"/>
            <a:ext cx="2244725" cy="13350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= log</a:t>
            </a:r>
            <a:r>
              <a:rPr lang="en-US" altLang="zh-CN" sz="2400" b="1" i="1" baseline="-2500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定义域 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(0, +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值域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+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3802063" y="3270250"/>
          <a:ext cx="1676400" cy="812800"/>
        </p:xfrm>
        <a:graphic>
          <a:graphicData uri="http://schemas.openxmlformats.org/presentationml/2006/ole">
            <p:oleObj spid="_x0000_s11266" name="Equation" r:id="rId4" imgW="838080" imgH="406080" progId="Equation.DSMT4">
              <p:embed/>
            </p:oleObj>
          </a:graphicData>
        </a:graphic>
      </p:graphicFrame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5434013" y="3270250"/>
          <a:ext cx="1066800" cy="812800"/>
        </p:xfrm>
        <a:graphic>
          <a:graphicData uri="http://schemas.openxmlformats.org/presentationml/2006/ole">
            <p:oleObj spid="_x0000_s11267" name="Equation" r:id="rId5" imgW="533160" imgH="406080" progId="Equation.DSMT4">
              <p:embed/>
            </p:oleObj>
          </a:graphicData>
        </a:graphic>
      </p:graphicFrame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642938" y="3270250"/>
          <a:ext cx="3251200" cy="863600"/>
        </p:xfrm>
        <a:graphic>
          <a:graphicData uri="http://schemas.openxmlformats.org/presentationml/2006/ole">
            <p:oleObj spid="_x0000_s11268" name="Equation" r:id="rId6" imgW="1625400" imgH="431640" progId="Equation.DSMT4">
              <p:embed/>
            </p:oleObj>
          </a:graphicData>
        </a:graphic>
      </p:graphicFrame>
      <p:graphicFrame>
        <p:nvGraphicFramePr>
          <p:cNvPr id="4" name="Object 16"/>
          <p:cNvGraphicFramePr>
            <a:graphicFrameLocks noChangeAspect="1"/>
          </p:cNvGraphicFramePr>
          <p:nvPr/>
        </p:nvGraphicFramePr>
        <p:xfrm>
          <a:off x="1547813" y="4365625"/>
          <a:ext cx="2286000" cy="812800"/>
        </p:xfrm>
        <a:graphic>
          <a:graphicData uri="http://schemas.openxmlformats.org/presentationml/2006/ole">
            <p:oleObj spid="_x0000_s11269" name="Equation" r:id="rId7" imgW="1143000" imgH="406080" progId="Equation.DSMT4">
              <p:embed/>
            </p:oleObj>
          </a:graphicData>
        </a:graphic>
      </p:graphicFrame>
      <p:graphicFrame>
        <p:nvGraphicFramePr>
          <p:cNvPr id="5" name="Object 17"/>
          <p:cNvGraphicFramePr>
            <a:graphicFrameLocks noChangeAspect="1"/>
          </p:cNvGraphicFramePr>
          <p:nvPr/>
        </p:nvGraphicFramePr>
        <p:xfrm>
          <a:off x="2819400" y="5286375"/>
          <a:ext cx="1524000" cy="812800"/>
        </p:xfrm>
        <a:graphic>
          <a:graphicData uri="http://schemas.openxmlformats.org/presentationml/2006/ole">
            <p:oleObj spid="_x0000_s11270" name="Equation" r:id="rId8" imgW="761760" imgH="406080" progId="Equation.DSMT4">
              <p:embed/>
            </p:oleObj>
          </a:graphicData>
        </a:graphic>
      </p:graphicFrame>
      <p:sp>
        <p:nvSpPr>
          <p:cNvPr id="6" name="圆角矩形 5"/>
          <p:cNvSpPr/>
          <p:nvPr/>
        </p:nvSpPr>
        <p:spPr>
          <a:xfrm>
            <a:off x="457200" y="4356100"/>
            <a:ext cx="4114800" cy="1809750"/>
          </a:xfrm>
          <a:prstGeom prst="roundRect">
            <a:avLst>
              <a:gd name="adj" fmla="val 10556"/>
            </a:avLst>
          </a:prstGeom>
          <a:noFill/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228" name="AutoShape 8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8" grpId="0" animBg="1"/>
      <p:bldP spid="6" grpId="0" animBg="1"/>
      <p:bldP spid="92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三、复合函数的求导法则</a:t>
            </a:r>
            <a:r>
              <a:rPr lang="zh-CN" altLang="en-US" smtClean="0">
                <a:solidFill>
                  <a:srgbClr val="FF0000"/>
                </a:solidFill>
                <a:effectLst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effectLst/>
              </a:rPr>
              <a:t>P.89</a:t>
            </a:r>
            <a:r>
              <a:rPr lang="zh-CN" altLang="en-US" smtClean="0">
                <a:solidFill>
                  <a:srgbClr val="FF0000"/>
                </a:solidFill>
                <a:effectLst/>
              </a:rPr>
              <a:t>）</a:t>
            </a:r>
          </a:p>
        </p:txBody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知识点回顾</a:t>
            </a:r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/>
              <a:t>	</a:t>
            </a:r>
            <a:r>
              <a:rPr lang="zh-CN" altLang="en-US" dirty="0" smtClean="0">
                <a:hlinkClick r:id="rId3" action="ppaction://hlinksldjump"/>
              </a:rPr>
              <a:t>复合函数的存在性、连续性</a:t>
            </a: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定理：</a:t>
            </a:r>
            <a:r>
              <a:rPr lang="zh-CN" altLang="en-US" dirty="0" smtClean="0"/>
              <a:t>设函数 </a:t>
            </a:r>
            <a:r>
              <a:rPr lang="en-US" altLang="zh-CN" i="1" dirty="0" smtClean="0"/>
              <a:t>u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</a:t>
            </a:r>
            <a:r>
              <a:rPr lang="zh-CN" altLang="en-US" dirty="0" smtClean="0"/>
              <a:t>在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</a:t>
            </a:r>
            <a:r>
              <a:rPr lang="zh-CN" altLang="en-US" dirty="0" smtClean="0"/>
              <a:t>处可导，</a:t>
            </a:r>
          </a:p>
          <a:p>
            <a:pPr marL="566738" indent="-457200">
              <a:buFont typeface="Wingdings 3" pitchFamily="18" charset="2"/>
              <a:buNone/>
              <a:defRPr/>
            </a:pPr>
            <a:r>
              <a:rPr lang="en-US" altLang="zh-CN" i="1" dirty="0" smtClean="0"/>
              <a:t>y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f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u</a:t>
            </a:r>
            <a:r>
              <a:rPr lang="en-US" altLang="zh-CN" dirty="0" smtClean="0"/>
              <a:t>) </a:t>
            </a:r>
            <a:r>
              <a:rPr lang="zh-CN" altLang="en-US" dirty="0" smtClean="0"/>
              <a:t>在 </a:t>
            </a:r>
            <a:r>
              <a:rPr lang="en-US" altLang="zh-CN" i="1" dirty="0" smtClean="0"/>
              <a:t>u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u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</a:t>
            </a:r>
            <a:r>
              <a:rPr lang="zh-CN" altLang="en-US" dirty="0" smtClean="0"/>
              <a:t>处可导，其中 </a:t>
            </a:r>
            <a:r>
              <a:rPr lang="en-US" altLang="zh-CN" i="1" dirty="0" smtClean="0"/>
              <a:t>u</a:t>
            </a:r>
            <a:r>
              <a:rPr lang="en-US" altLang="zh-CN" baseline="-25000" dirty="0" smtClean="0"/>
              <a:t>0 </a:t>
            </a:r>
            <a:r>
              <a:rPr lang="en-US" altLang="zh-CN" dirty="0" smtClean="0"/>
              <a:t>= 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/>
              <a:t>则复合函数 </a:t>
            </a:r>
            <a:r>
              <a:rPr lang="en-US" altLang="zh-CN" i="1" dirty="0" smtClean="0">
                <a:solidFill>
                  <a:srgbClr val="0000FF"/>
                </a:solidFill>
              </a:rPr>
              <a:t>y</a:t>
            </a:r>
            <a:r>
              <a:rPr lang="en-US" altLang="zh-CN" dirty="0" smtClean="0">
                <a:solidFill>
                  <a:srgbClr val="0000FF"/>
                </a:solidFill>
              </a:rPr>
              <a:t> = </a:t>
            </a:r>
            <a:r>
              <a:rPr lang="en-US" altLang="zh-CN" i="1" dirty="0" smtClean="0">
                <a:solidFill>
                  <a:srgbClr val="0000FF"/>
                </a:solidFill>
              </a:rPr>
              <a:t>f</a:t>
            </a:r>
            <a:r>
              <a:rPr lang="zh-CN" altLang="en-US" i="1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[</a:t>
            </a:r>
            <a:r>
              <a:rPr lang="en-US" altLang="zh-CN" i="1" dirty="0" smtClean="0">
                <a:solidFill>
                  <a:srgbClr val="0000FF"/>
                </a:solidFill>
              </a:rPr>
              <a:t>g</a:t>
            </a:r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en-US" altLang="zh-CN" i="1" dirty="0" smtClean="0">
                <a:solidFill>
                  <a:srgbClr val="0000FF"/>
                </a:solidFill>
              </a:rPr>
              <a:t>x</a:t>
            </a:r>
            <a:r>
              <a:rPr lang="en-US" altLang="zh-CN" dirty="0" smtClean="0">
                <a:solidFill>
                  <a:srgbClr val="0000FF"/>
                </a:solidFill>
              </a:rPr>
              <a:t>)]</a:t>
            </a:r>
            <a:r>
              <a:rPr lang="zh-CN" altLang="en-US" dirty="0" smtClean="0"/>
              <a:t> 在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</a:t>
            </a:r>
            <a:r>
              <a:rPr lang="zh-CN" altLang="en-US" dirty="0" smtClean="0"/>
              <a:t>处可导，且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  <a:defRPr/>
            </a:pPr>
            <a:r>
              <a:rPr lang="zh-CN" altLang="en-US" dirty="0" smtClean="0"/>
              <a:t>                                                 或</a:t>
            </a:r>
          </a:p>
          <a:p>
            <a:pPr>
              <a:buFont typeface="Wingdings 3" pitchFamily="18" charset="2"/>
              <a:buNone/>
              <a:defRPr/>
            </a:pPr>
            <a:endParaRPr lang="zh-CN" altLang="en-US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/>
              <a:t>链式法则可推广到多个中间变量的情形．</a:t>
            </a:r>
          </a:p>
        </p:txBody>
      </p:sp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701675" y="4330700"/>
          <a:ext cx="3606800" cy="508000"/>
        </p:xfrm>
        <a:graphic>
          <a:graphicData uri="http://schemas.openxmlformats.org/presentationml/2006/ole">
            <p:oleObj spid="_x0000_s12290" name="Equation" r:id="rId4" imgW="1803240" imgH="253800" progId="Equation.DSMT4">
              <p:embed/>
            </p:oleObj>
          </a:graphicData>
        </a:graphic>
      </p:graphicFrame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4795838" y="4144963"/>
          <a:ext cx="3276600" cy="965200"/>
        </p:xfrm>
        <a:graphic>
          <a:graphicData uri="http://schemas.openxmlformats.org/presentationml/2006/ole">
            <p:oleObj spid="_x0000_s12291" name="Equation" r:id="rId5" imgW="1638000" imgH="482400" progId="Equation.DSMT4">
              <p:embed/>
            </p:oleObj>
          </a:graphicData>
        </a:graphic>
      </p:graphicFrame>
      <p:sp>
        <p:nvSpPr>
          <p:cNvPr id="66572" name="AutoShape 12"/>
          <p:cNvSpPr>
            <a:spLocks noChangeArrowheads="1"/>
          </p:cNvSpPr>
          <p:nvPr/>
        </p:nvSpPr>
        <p:spPr bwMode="auto">
          <a:xfrm>
            <a:off x="6837363" y="3284538"/>
            <a:ext cx="1849437" cy="609600"/>
          </a:xfrm>
          <a:prstGeom prst="wedgeRoundRectCallout">
            <a:avLst>
              <a:gd name="adj1" fmla="val -47255"/>
              <a:gd name="adj2" fmla="val 85157"/>
              <a:gd name="adj3" fmla="val 16667"/>
            </a:avLst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zh-CN" altLang="en-US" sz="2400" b="1">
                <a:solidFill>
                  <a:srgbClr val="FF0000"/>
                </a:solidFill>
              </a:rPr>
              <a:t>链式法则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链式法则的推广</a:t>
            </a:r>
            <a:r>
              <a:rPr lang="zh-CN" altLang="en-US" smtClean="0">
                <a:solidFill>
                  <a:srgbClr val="FF0000"/>
                </a:solidFill>
                <a:effectLst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effectLst/>
              </a:rPr>
              <a:t>P.91</a:t>
            </a:r>
            <a:r>
              <a:rPr lang="zh-CN" altLang="en-US" smtClean="0">
                <a:solidFill>
                  <a:srgbClr val="FF0000"/>
                </a:solidFill>
                <a:effectLst/>
              </a:rPr>
              <a:t>）</a:t>
            </a:r>
            <a:endParaRPr lang="en-US" altLang="zh-CN" smtClean="0">
              <a:solidFill>
                <a:srgbClr val="FF0000"/>
              </a:solidFill>
              <a:effectLst/>
            </a:endParaRPr>
          </a:p>
        </p:txBody>
      </p:sp>
      <p:sp>
        <p:nvSpPr>
          <p:cNvPr id="97283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911725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设函数 </a:t>
            </a:r>
            <a:r>
              <a:rPr lang="en-US" altLang="zh-CN" i="1" smtClean="0"/>
              <a:t>v</a:t>
            </a:r>
            <a:r>
              <a:rPr lang="en-US" altLang="zh-CN" smtClean="0"/>
              <a:t> = 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， </a:t>
            </a:r>
            <a:r>
              <a:rPr lang="en-US" altLang="zh-CN" i="1" smtClean="0"/>
              <a:t>u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j </a:t>
            </a:r>
            <a:r>
              <a:rPr lang="en-US" altLang="zh-CN" smtClean="0"/>
              <a:t>(</a:t>
            </a:r>
            <a:r>
              <a:rPr lang="en-US" altLang="zh-CN" i="1" smtClean="0"/>
              <a:t>v</a:t>
            </a:r>
            <a:r>
              <a:rPr lang="en-US" altLang="zh-CN" smtClean="0"/>
              <a:t>)</a:t>
            </a:r>
            <a:r>
              <a:rPr lang="zh-CN" altLang="en-US" smtClean="0"/>
              <a:t>，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u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则复合函数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 = </a:t>
            </a:r>
            <a:r>
              <a:rPr lang="en-US" altLang="zh-CN" i="1" smtClean="0">
                <a:solidFill>
                  <a:srgbClr val="0000FF"/>
                </a:solidFill>
              </a:rPr>
              <a:t>f</a:t>
            </a:r>
            <a:r>
              <a:rPr lang="zh-CN" altLang="en-US" i="1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{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j </a:t>
            </a:r>
            <a:r>
              <a:rPr lang="en-US" altLang="zh-CN" smtClean="0">
                <a:solidFill>
                  <a:srgbClr val="0000FF"/>
                </a:solidFill>
              </a:rPr>
              <a:t>[</a:t>
            </a:r>
            <a:r>
              <a:rPr lang="en-US" altLang="zh-CN" i="1" smtClean="0">
                <a:solidFill>
                  <a:srgbClr val="0000FF"/>
                </a:solidFill>
              </a:rPr>
              <a:t>g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)] }</a:t>
            </a:r>
            <a:r>
              <a:rPr lang="zh-CN" altLang="en-US" smtClean="0"/>
              <a:t> 的导数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关键：</a:t>
            </a:r>
            <a:r>
              <a:rPr lang="zh-CN" altLang="en-US" smtClean="0">
                <a:solidFill>
                  <a:srgbClr val="FF0000"/>
                </a:solidFill>
              </a:rPr>
              <a:t>分清复合函数的层次， 由外向内逐层推进求导，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		 不重复，不遗漏，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		始终明确所求导数是哪个函数对哪个变量的导数．</a:t>
            </a:r>
          </a:p>
        </p:txBody>
      </p:sp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5310188" y="2254250"/>
          <a:ext cx="2286000" cy="814388"/>
        </p:xfrm>
        <a:graphic>
          <a:graphicData uri="http://schemas.openxmlformats.org/presentationml/2006/ole">
            <p:oleObj spid="_x0000_s13314" name="Equation" r:id="rId3" imgW="1143000" imgH="406080" progId="Equation.DSMT4">
              <p:embed/>
            </p:oleObj>
          </a:graphicData>
        </a:graphic>
      </p:graphicFrame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1460500" y="3786188"/>
            <a:ext cx="33655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i="1">
                <a:latin typeface="Times New Roman" pitchFamily="18" charset="0"/>
                <a:ea typeface="宋体" pitchFamily="2" charset="-122"/>
              </a:rPr>
              <a:t>x</a:t>
            </a:r>
          </a:p>
        </p:txBody>
      </p:sp>
      <p:sp>
        <p:nvSpPr>
          <p:cNvPr id="97289" name="Text Box 9"/>
          <p:cNvSpPr txBox="1">
            <a:spLocks noChangeArrowheads="1"/>
          </p:cNvSpPr>
          <p:nvPr/>
        </p:nvSpPr>
        <p:spPr bwMode="auto">
          <a:xfrm>
            <a:off x="3413125" y="3786188"/>
            <a:ext cx="319088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i="1">
                <a:latin typeface="Times New Roman" pitchFamily="18" charset="0"/>
                <a:ea typeface="宋体" pitchFamily="2" charset="-122"/>
              </a:rPr>
              <a:t>v</a:t>
            </a:r>
          </a:p>
        </p:txBody>
      </p:sp>
      <p:sp>
        <p:nvSpPr>
          <p:cNvPr id="97292" name="Text Box 12"/>
          <p:cNvSpPr txBox="1">
            <a:spLocks noChangeArrowheads="1"/>
          </p:cNvSpPr>
          <p:nvPr/>
        </p:nvSpPr>
        <p:spPr bwMode="auto">
          <a:xfrm>
            <a:off x="5338763" y="3786188"/>
            <a:ext cx="354012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i="1">
                <a:latin typeface="Times New Roman" pitchFamily="18" charset="0"/>
                <a:ea typeface="宋体" pitchFamily="2" charset="-122"/>
              </a:rPr>
              <a:t>u</a:t>
            </a:r>
          </a:p>
        </p:txBody>
      </p:sp>
      <p:sp>
        <p:nvSpPr>
          <p:cNvPr id="97293" name="Text Box 13"/>
          <p:cNvSpPr txBox="1">
            <a:spLocks noChangeArrowheads="1"/>
          </p:cNvSpPr>
          <p:nvPr/>
        </p:nvSpPr>
        <p:spPr bwMode="auto">
          <a:xfrm>
            <a:off x="7292975" y="3786188"/>
            <a:ext cx="319088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i="1">
                <a:latin typeface="Times New Roman" pitchFamily="18" charset="0"/>
                <a:ea typeface="宋体" pitchFamily="2" charset="-122"/>
              </a:rPr>
              <a:t>y</a:t>
            </a:r>
          </a:p>
        </p:txBody>
      </p:sp>
      <p:graphicFrame>
        <p:nvGraphicFramePr>
          <p:cNvPr id="97295" name="Object 15"/>
          <p:cNvGraphicFramePr>
            <a:graphicFrameLocks noChangeAspect="1"/>
          </p:cNvGraphicFramePr>
          <p:nvPr/>
        </p:nvGraphicFramePr>
        <p:xfrm>
          <a:off x="4306888" y="4076700"/>
          <a:ext cx="457200" cy="811213"/>
        </p:xfrm>
        <a:graphic>
          <a:graphicData uri="http://schemas.openxmlformats.org/presentationml/2006/ole">
            <p:oleObj spid="_x0000_s13315" name="Equation" r:id="rId4" imgW="228600" imgH="406080" progId="Equation.DSMT4">
              <p:embed/>
            </p:oleObj>
          </a:graphicData>
        </a:graphic>
      </p:graphicFrame>
      <p:graphicFrame>
        <p:nvGraphicFramePr>
          <p:cNvPr id="97296" name="Object 16"/>
          <p:cNvGraphicFramePr>
            <a:graphicFrameLocks noChangeAspect="1"/>
          </p:cNvGraphicFramePr>
          <p:nvPr/>
        </p:nvGraphicFramePr>
        <p:xfrm>
          <a:off x="2376488" y="3141663"/>
          <a:ext cx="457200" cy="811212"/>
        </p:xfrm>
        <a:graphic>
          <a:graphicData uri="http://schemas.openxmlformats.org/presentationml/2006/ole">
            <p:oleObj spid="_x0000_s13316" name="Equation" r:id="rId5" imgW="228600" imgH="406080" progId="Equation.DSMT4">
              <p:embed/>
            </p:oleObj>
          </a:graphicData>
        </a:graphic>
      </p:graphicFrame>
      <p:graphicFrame>
        <p:nvGraphicFramePr>
          <p:cNvPr id="97297" name="Object 17"/>
          <p:cNvGraphicFramePr>
            <a:graphicFrameLocks noChangeAspect="1"/>
          </p:cNvGraphicFramePr>
          <p:nvPr/>
        </p:nvGraphicFramePr>
        <p:xfrm>
          <a:off x="4306888" y="3141663"/>
          <a:ext cx="457200" cy="811212"/>
        </p:xfrm>
        <a:graphic>
          <a:graphicData uri="http://schemas.openxmlformats.org/presentationml/2006/ole">
            <p:oleObj spid="_x0000_s13317" name="Equation" r:id="rId6" imgW="228600" imgH="406080" progId="Equation.DSMT4">
              <p:embed/>
            </p:oleObj>
          </a:graphicData>
        </a:graphic>
      </p:graphicFrame>
      <p:graphicFrame>
        <p:nvGraphicFramePr>
          <p:cNvPr id="97298" name="Object 18"/>
          <p:cNvGraphicFramePr>
            <a:graphicFrameLocks noChangeAspect="1"/>
          </p:cNvGraphicFramePr>
          <p:nvPr/>
        </p:nvGraphicFramePr>
        <p:xfrm>
          <a:off x="6264275" y="3141663"/>
          <a:ext cx="457200" cy="811212"/>
        </p:xfrm>
        <a:graphic>
          <a:graphicData uri="http://schemas.openxmlformats.org/presentationml/2006/ole">
            <p:oleObj spid="_x0000_s13318" name="Equation" r:id="rId7" imgW="228600" imgH="406080" progId="Equation.DSMT4">
              <p:embed/>
            </p:oleObj>
          </a:graphicData>
        </a:graphic>
      </p:graphicFrame>
      <p:cxnSp>
        <p:nvCxnSpPr>
          <p:cNvPr id="97299" name="AutoShape 19"/>
          <p:cNvCxnSpPr>
            <a:cxnSpLocks noChangeShapeType="1"/>
            <a:stCxn id="97287" idx="3"/>
            <a:endCxn id="97289" idx="1"/>
          </p:cNvCxnSpPr>
          <p:nvPr/>
        </p:nvCxnSpPr>
        <p:spPr bwMode="auto">
          <a:xfrm>
            <a:off x="1797050" y="4014788"/>
            <a:ext cx="161607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stealth" w="lg" len="lg"/>
          </a:ln>
        </p:spPr>
      </p:cxnSp>
      <p:cxnSp>
        <p:nvCxnSpPr>
          <p:cNvPr id="97300" name="AutoShape 20"/>
          <p:cNvCxnSpPr>
            <a:cxnSpLocks noChangeShapeType="1"/>
            <a:stCxn id="97289" idx="3"/>
            <a:endCxn id="97292" idx="1"/>
          </p:cNvCxnSpPr>
          <p:nvPr/>
        </p:nvCxnSpPr>
        <p:spPr bwMode="auto">
          <a:xfrm>
            <a:off x="3732213" y="4014788"/>
            <a:ext cx="16065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stealth" w="lg" len="lg"/>
          </a:ln>
        </p:spPr>
      </p:cxnSp>
      <p:cxnSp>
        <p:nvCxnSpPr>
          <p:cNvPr id="97301" name="AutoShape 21"/>
          <p:cNvCxnSpPr>
            <a:cxnSpLocks noChangeShapeType="1"/>
            <a:stCxn id="97292" idx="3"/>
            <a:endCxn id="97293" idx="1"/>
          </p:cNvCxnSpPr>
          <p:nvPr/>
        </p:nvCxnSpPr>
        <p:spPr bwMode="auto">
          <a:xfrm>
            <a:off x="5692775" y="4014788"/>
            <a:ext cx="16002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stealth" w="lg" len="lg"/>
          </a:ln>
        </p:spPr>
      </p:cxnSp>
      <p:cxnSp>
        <p:nvCxnSpPr>
          <p:cNvPr id="97302" name="AutoShape 22"/>
          <p:cNvCxnSpPr>
            <a:cxnSpLocks noChangeShapeType="1"/>
            <a:stCxn id="97287" idx="2"/>
            <a:endCxn id="97293" idx="2"/>
          </p:cNvCxnSpPr>
          <p:nvPr/>
        </p:nvCxnSpPr>
        <p:spPr bwMode="auto">
          <a:xfrm rot="16200000" flipH="1">
            <a:off x="4540250" y="1331913"/>
            <a:ext cx="1587" cy="5824538"/>
          </a:xfrm>
          <a:prstGeom prst="curvedConnector3">
            <a:avLst>
              <a:gd name="adj1" fmla="val 42500014"/>
            </a:avLst>
          </a:prstGeom>
          <a:noFill/>
          <a:ln w="28575">
            <a:solidFill>
              <a:srgbClr val="FF0000"/>
            </a:solidFill>
            <a:round/>
            <a:headEnd type="none" w="lg" len="lg"/>
            <a:tailEnd type="stealth" w="lg" len="lg"/>
          </a:ln>
        </p:spPr>
      </p:cxn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2436813" y="40767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g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4351338" y="4076700"/>
            <a:ext cx="36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latin typeface="Symbol" pitchFamily="18" charset="2"/>
                <a:cs typeface="Times New Roman" pitchFamily="18" charset="0"/>
              </a:rPr>
              <a:t>j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6350000" y="40767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f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7" grpId="0"/>
      <p:bldP spid="97289" grpId="0"/>
      <p:bldP spid="97292" grpId="0"/>
      <p:bldP spid="97293" grpId="0"/>
      <p:bldP spid="12307" grpId="0"/>
      <p:bldP spid="12307" grpId="1"/>
      <p:bldP spid="12308" grpId="0"/>
      <p:bldP spid="12308" grpId="1"/>
      <p:bldP spid="12309" grpId="0"/>
      <p:bldP spid="1230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 </a:t>
            </a:r>
            <a:r>
              <a:rPr lang="en-US" altLang="zh-CN" i="1" smtClean="0"/>
              <a:t>y</a:t>
            </a:r>
            <a:r>
              <a:rPr lang="en-US" altLang="zh-CN" smtClean="0"/>
              <a:t> = ln</a:t>
            </a:r>
            <a:r>
              <a:rPr lang="zh-CN" altLang="en-US" smtClean="0"/>
              <a:t> </a:t>
            </a:r>
            <a:r>
              <a:rPr lang="en-US" altLang="zh-CN" smtClean="0"/>
              <a:t>sin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的导数．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 </a:t>
            </a:r>
            <a:r>
              <a:rPr lang="en-US" altLang="zh-CN" i="1" smtClean="0"/>
              <a:t>y</a:t>
            </a:r>
            <a:r>
              <a:rPr lang="en-US" altLang="zh-CN" smtClean="0"/>
              <a:t> = (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+ 1)</a:t>
            </a:r>
            <a:r>
              <a:rPr lang="en-US" altLang="zh-CN" baseline="30000" smtClean="0"/>
              <a:t>10</a:t>
            </a:r>
            <a:r>
              <a:rPr lang="en-US" altLang="zh-CN" smtClean="0"/>
              <a:t> </a:t>
            </a:r>
            <a:r>
              <a:rPr lang="zh-CN" altLang="en-US" smtClean="0"/>
              <a:t>的导数．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练习题：</a:t>
            </a:r>
            <a:r>
              <a:rPr lang="zh-CN" altLang="en-US" smtClean="0"/>
              <a:t>求 </a:t>
            </a:r>
            <a:r>
              <a:rPr lang="en-US" altLang="zh-CN" i="1" smtClean="0"/>
              <a:t>            </a:t>
            </a:r>
            <a:r>
              <a:rPr lang="en-US" altLang="zh-CN" smtClean="0"/>
              <a:t>   </a:t>
            </a:r>
            <a:r>
              <a:rPr lang="zh-CN" altLang="en-US" smtClean="0"/>
              <a:t>的导数．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                                        的导数．</a:t>
            </a:r>
          </a:p>
        </p:txBody>
      </p:sp>
      <p:sp>
        <p:nvSpPr>
          <p:cNvPr id="14341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例子</a:t>
            </a:r>
          </a:p>
        </p:txBody>
      </p:sp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2230438" y="3090863"/>
          <a:ext cx="1117600" cy="661987"/>
        </p:xfrm>
        <a:graphic>
          <a:graphicData uri="http://schemas.openxmlformats.org/presentationml/2006/ole">
            <p:oleObj spid="_x0000_s14338" name="Equation" r:id="rId3" imgW="558720" imgH="330120" progId="Equation.DSMT4">
              <p:embed/>
            </p:oleObj>
          </a:graphicData>
        </a:graphic>
      </p:graphicFrame>
      <p:graphicFrame>
        <p:nvGraphicFramePr>
          <p:cNvPr id="104453" name="Object 5"/>
          <p:cNvGraphicFramePr>
            <a:graphicFrameLocks noChangeAspect="1"/>
          </p:cNvGraphicFramePr>
          <p:nvPr/>
        </p:nvGraphicFramePr>
        <p:xfrm>
          <a:off x="1574800" y="4333875"/>
          <a:ext cx="2971800" cy="966788"/>
        </p:xfrm>
        <a:graphic>
          <a:graphicData uri="http://schemas.openxmlformats.org/presentationml/2006/ole">
            <p:oleObj spid="_x0000_s14339" name="Equation" r:id="rId4" imgW="1485720" imgH="4824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内容占位符 1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4181475"/>
          </a:xfrm>
        </p:spPr>
        <p:txBody>
          <a:bodyPr>
            <a:spAutoFit/>
          </a:bodyPr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设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u</a:t>
            </a:r>
            <a:r>
              <a:rPr lang="en-US" altLang="zh-CN" smtClean="0"/>
              <a:t>)</a:t>
            </a:r>
            <a:r>
              <a:rPr lang="zh-CN" altLang="en-US" smtClean="0"/>
              <a:t>可导，求函数 </a:t>
            </a:r>
            <a:r>
              <a:rPr lang="en-US" altLang="zh-CN" i="1" smtClean="0"/>
              <a:t>y</a:t>
            </a:r>
            <a:r>
              <a:rPr lang="en-US" altLang="zh-CN" smtClean="0"/>
              <a:t> =</a:t>
            </a:r>
            <a:r>
              <a:rPr lang="zh-CN" altLang="en-US" smtClean="0"/>
              <a:t> </a:t>
            </a:r>
            <a:r>
              <a:rPr lang="en-US" altLang="zh-CN" i="1" smtClean="0"/>
              <a:t>f </a:t>
            </a:r>
            <a:r>
              <a:rPr lang="en-US" altLang="zh-CN" smtClean="0"/>
              <a:t>(sec 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的导数．</a:t>
            </a:r>
            <a:endParaRPr lang="zh-CN" altLang="en-US" smtClean="0">
              <a:solidFill>
                <a:srgbClr val="0000FF"/>
              </a:solidFill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根据复合函数的求导法则，有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solidFill>
                <a:srgbClr val="FF0000"/>
              </a:solidFill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注意下列符号的区别：</a:t>
            </a:r>
          </a:p>
          <a:p>
            <a:pPr marL="566738" indent="-457200">
              <a:lnSpc>
                <a:spcPct val="200000"/>
              </a:lnSpc>
              <a:buFont typeface="Wingdings 3" pitchFamily="18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			</a:t>
            </a:r>
            <a:r>
              <a:rPr lang="zh-CN" altLang="en-US" smtClean="0"/>
              <a:t>表示复合函数 </a:t>
            </a:r>
            <a:r>
              <a:rPr lang="en-US" altLang="zh-CN" i="1" smtClean="0"/>
              <a:t>f </a:t>
            </a:r>
            <a:r>
              <a:rPr lang="en-US" altLang="zh-CN" smtClean="0"/>
              <a:t>(sec 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对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求导</a:t>
            </a:r>
          </a:p>
          <a:p>
            <a:pPr marL="566738" indent="-457200"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                                       表示 </a:t>
            </a:r>
            <a:r>
              <a:rPr lang="en-US" altLang="zh-CN" i="1" smtClean="0"/>
              <a:t>f </a:t>
            </a:r>
            <a:r>
              <a:rPr lang="en-US" altLang="zh-CN" i="1" smtClean="0">
                <a:sym typeface="Symbol" pitchFamily="18" charset="2"/>
              </a:rPr>
              <a:t> </a:t>
            </a:r>
            <a:r>
              <a:rPr lang="en-US" altLang="zh-CN" smtClean="0"/>
              <a:t>(</a:t>
            </a:r>
            <a:r>
              <a:rPr lang="en-US" altLang="zh-CN" i="1" smtClean="0"/>
              <a:t>u</a:t>
            </a:r>
            <a:r>
              <a:rPr lang="en-US" altLang="zh-CN" smtClean="0"/>
              <a:t>)</a:t>
            </a:r>
            <a:r>
              <a:rPr lang="zh-CN" altLang="en-US" smtClean="0"/>
              <a:t> 在 </a:t>
            </a:r>
            <a:r>
              <a:rPr lang="en-US" altLang="zh-CN" i="1" smtClean="0"/>
              <a:t>u</a:t>
            </a:r>
            <a:r>
              <a:rPr lang="en-US" altLang="zh-CN" smtClean="0"/>
              <a:t> = sec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处的函数值</a:t>
            </a:r>
          </a:p>
        </p:txBody>
      </p:sp>
      <p:sp>
        <p:nvSpPr>
          <p:cNvPr id="15366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例子</a:t>
            </a:r>
          </a:p>
        </p:txBody>
      </p:sp>
      <p:graphicFrame>
        <p:nvGraphicFramePr>
          <p:cNvPr id="98313" name="Object 9"/>
          <p:cNvGraphicFramePr>
            <a:graphicFrameLocks noChangeAspect="1"/>
          </p:cNvGraphicFramePr>
          <p:nvPr/>
        </p:nvGraphicFramePr>
        <p:xfrm>
          <a:off x="1066800" y="2492375"/>
          <a:ext cx="7010400" cy="1120775"/>
        </p:xfrm>
        <a:graphic>
          <a:graphicData uri="http://schemas.openxmlformats.org/presentationml/2006/ole">
            <p:oleObj spid="_x0000_s15362" name="Equation" r:id="rId3" imgW="3504960" imgH="558720" progId="Equation.DSMT4">
              <p:embed/>
            </p:oleObj>
          </a:graphicData>
        </a:graphic>
      </p:graphicFrame>
      <p:graphicFrame>
        <p:nvGraphicFramePr>
          <p:cNvPr id="98315" name="Object 11"/>
          <p:cNvGraphicFramePr>
            <a:graphicFrameLocks noChangeAspect="1"/>
          </p:cNvGraphicFramePr>
          <p:nvPr/>
        </p:nvGraphicFramePr>
        <p:xfrm>
          <a:off x="633413" y="4246563"/>
          <a:ext cx="1417637" cy="633412"/>
        </p:xfrm>
        <a:graphic>
          <a:graphicData uri="http://schemas.openxmlformats.org/presentationml/2006/ole">
            <p:oleObj spid="_x0000_s15363" name="Equation" r:id="rId4" imgW="711000" imgH="317160" progId="Equation.DSMT4">
              <p:embed/>
            </p:oleObj>
          </a:graphicData>
        </a:graphic>
      </p:graphicFrame>
      <p:graphicFrame>
        <p:nvGraphicFramePr>
          <p:cNvPr id="98316" name="Object 12"/>
          <p:cNvGraphicFramePr>
            <a:graphicFrameLocks noChangeAspect="1"/>
          </p:cNvGraphicFramePr>
          <p:nvPr/>
        </p:nvGraphicFramePr>
        <p:xfrm>
          <a:off x="633413" y="5106988"/>
          <a:ext cx="2874962" cy="508000"/>
        </p:xfrm>
        <a:graphic>
          <a:graphicData uri="http://schemas.openxmlformats.org/presentationml/2006/ole">
            <p:oleObj spid="_x0000_s15364" name="Equation" r:id="rId5" imgW="1434960" imgH="253800" progId="Equation.DSMT4">
              <p:embed/>
            </p:oleObj>
          </a:graphicData>
        </a:graphic>
      </p:graphicFrame>
      <p:sp>
        <p:nvSpPr>
          <p:cNvPr id="6" name="圆角矩形 5"/>
          <p:cNvSpPr/>
          <p:nvPr/>
        </p:nvSpPr>
        <p:spPr>
          <a:xfrm>
            <a:off x="439738" y="3716338"/>
            <a:ext cx="8231187" cy="1944687"/>
          </a:xfrm>
          <a:prstGeom prst="roundRect">
            <a:avLst>
              <a:gd name="adj" fmla="val 10556"/>
            </a:avLst>
          </a:prstGeom>
          <a:noFill/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117850" y="2613025"/>
            <a:ext cx="2433638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矩形 4"/>
          <p:cNvSpPr>
            <a:spLocks noChangeArrowheads="1"/>
          </p:cNvSpPr>
          <p:nvPr/>
        </p:nvSpPr>
        <p:spPr bwMode="auto">
          <a:xfrm flipH="1">
            <a:off x="5551488" y="2613025"/>
            <a:ext cx="2535237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2468563" y="2497138"/>
            <a:ext cx="649287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2655888" y="3144838"/>
            <a:ext cx="3168650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3059113" y="2549525"/>
            <a:ext cx="1512887" cy="649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5795963" y="2606675"/>
            <a:ext cx="1223962" cy="5365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3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3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2" grpId="0" animBg="1"/>
      <p:bldP spid="3" grpId="0" animBg="1"/>
      <p:bldP spid="4" grpId="0" animBg="1"/>
      <p:bldP spid="15374" grpId="0" animBg="1"/>
      <p:bldP spid="1537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引言</a:t>
            </a:r>
          </a:p>
        </p:txBody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>
              <a:buFont typeface="Wingdings 3" pitchFamily="18" charset="2"/>
              <a:buNone/>
            </a:pPr>
            <a:r>
              <a:rPr lang="zh-CN" altLang="en-US" smtClean="0"/>
              <a:t>（构造性定义）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(</a:t>
            </a:r>
            <a:r>
              <a:rPr lang="en-US" altLang="zh-CN" i="1" smtClean="0"/>
              <a:t>C</a:t>
            </a:r>
            <a:r>
              <a:rPr lang="en-US" altLang="zh-CN" smtClean="0"/>
              <a:t>)</a:t>
            </a:r>
            <a:r>
              <a:rPr lang="en-US" altLang="zh-CN" i="1" smtClean="0"/>
              <a:t> 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0</a:t>
            </a: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(sin 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i="1" smtClean="0"/>
              <a:t> 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cos </a:t>
            </a:r>
            <a:r>
              <a:rPr lang="en-US" altLang="zh-CN" i="1" smtClean="0"/>
              <a:t>x</a:t>
            </a:r>
            <a:r>
              <a:rPr lang="zh-CN" altLang="en-US" smtClean="0"/>
              <a:t>，</a:t>
            </a:r>
            <a:r>
              <a:rPr lang="en-US" altLang="zh-CN" smtClean="0"/>
              <a:t> (cos 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i="1" smtClean="0"/>
              <a:t> 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zh-CN" altLang="en-US" smtClean="0">
                <a:solidFill>
                  <a:srgbClr val="FF0000"/>
                </a:solidFill>
              </a:rPr>
              <a:t>−</a:t>
            </a:r>
            <a:r>
              <a:rPr lang="zh-CN" altLang="en-US" smtClean="0"/>
              <a:t> </a:t>
            </a:r>
            <a:r>
              <a:rPr lang="en-US" altLang="zh-CN" smtClean="0"/>
              <a:t>sin </a:t>
            </a:r>
            <a:r>
              <a:rPr lang="en-US" altLang="zh-CN" i="1" smtClean="0"/>
              <a:t>x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i="1" baseline="30000" smtClean="0">
                <a:latin typeface="Symbol" pitchFamily="18" charset="2"/>
              </a:rPr>
              <a:t>m</a:t>
            </a:r>
            <a:r>
              <a:rPr lang="en-US" altLang="zh-CN" smtClean="0"/>
              <a:t>)</a:t>
            </a:r>
            <a:r>
              <a:rPr lang="en-US" altLang="zh-CN" i="1" smtClean="0"/>
              <a:t> 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>
                <a:latin typeface="Symbol" pitchFamily="18" charset="2"/>
              </a:rPr>
              <a:t>m</a:t>
            </a:r>
            <a:r>
              <a:rPr lang="zh-CN" altLang="en-US" smtClean="0"/>
              <a:t> </a:t>
            </a:r>
            <a:r>
              <a:rPr lang="en-US" altLang="zh-CN" i="1" smtClean="0"/>
              <a:t>x</a:t>
            </a:r>
            <a:r>
              <a:rPr lang="en-US" altLang="zh-CN" i="1" baseline="30000" smtClean="0">
                <a:latin typeface="Symbol" pitchFamily="18" charset="2"/>
              </a:rPr>
              <a:t>m</a:t>
            </a:r>
            <a:r>
              <a:rPr lang="zh-CN" altLang="en-US" baseline="30000" smtClean="0"/>
              <a:t> −</a:t>
            </a:r>
            <a:r>
              <a:rPr lang="en-US" altLang="zh-CN" baseline="30000" smtClean="0"/>
              <a:t>1</a:t>
            </a:r>
            <a:r>
              <a:rPr lang="zh-CN" altLang="en-US" smtClean="0"/>
              <a:t> （</a:t>
            </a:r>
            <a:r>
              <a:rPr lang="en-US" altLang="zh-CN" i="1" smtClean="0">
                <a:latin typeface="Symbol" pitchFamily="18" charset="2"/>
              </a:rPr>
              <a:t>m</a:t>
            </a:r>
            <a:r>
              <a:rPr lang="zh-CN" altLang="en-US" smtClean="0"/>
              <a:t> 为实数）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i="1" baseline="30000" smtClean="0"/>
              <a:t>x</a:t>
            </a:r>
            <a:r>
              <a:rPr lang="en-US" altLang="zh-CN" smtClean="0"/>
              <a:t>)</a:t>
            </a:r>
            <a:r>
              <a:rPr lang="en-US" altLang="zh-CN" i="1" smtClean="0"/>
              <a:t> 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a</a:t>
            </a:r>
            <a:r>
              <a:rPr lang="en-US" altLang="zh-CN" i="1" baseline="30000" smtClean="0"/>
              <a:t>x</a:t>
            </a:r>
            <a:r>
              <a:rPr lang="en-US" altLang="zh-CN" smtClean="0"/>
              <a:t> ln </a:t>
            </a:r>
            <a:r>
              <a:rPr lang="en-US" altLang="zh-CN" i="1" smtClean="0"/>
              <a:t>a </a:t>
            </a:r>
            <a:r>
              <a:rPr lang="zh-CN" altLang="en-US" smtClean="0"/>
              <a:t>（</a:t>
            </a:r>
            <a:r>
              <a:rPr lang="en-US" altLang="zh-CN" i="1" smtClean="0"/>
              <a:t>a</a:t>
            </a:r>
            <a:r>
              <a:rPr lang="zh-CN" altLang="en-US" smtClean="0"/>
              <a:t> </a:t>
            </a:r>
            <a:r>
              <a:rPr lang="en-US" altLang="zh-CN" smtClean="0"/>
              <a:t>&gt; 0</a:t>
            </a:r>
            <a:r>
              <a:rPr lang="zh-CN" altLang="en-US" smtClean="0"/>
              <a:t> 且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</a:t>
            </a:r>
            <a:r>
              <a:rPr lang="en-US" altLang="zh-CN" smtClean="0"/>
              <a:t> 1</a:t>
            </a:r>
            <a:r>
              <a:rPr lang="zh-CN" altLang="en-US" smtClean="0"/>
              <a:t>）</a:t>
            </a:r>
          </a:p>
          <a:p>
            <a:pPr>
              <a:buFont typeface="Wingdings 3" pitchFamily="18" charset="2"/>
              <a:buNone/>
            </a:pPr>
            <a:endParaRPr lang="zh-CN" altLang="en-US" i="1" smtClean="0"/>
          </a:p>
          <a:p>
            <a:pPr algn="ctr">
              <a:buFont typeface="Wingdings 3" pitchFamily="18" charset="2"/>
              <a:buNone/>
            </a:pPr>
            <a:r>
              <a:rPr lang="zh-CN" altLang="en-US" smtClean="0"/>
              <a:t>其它基本初等函数的求导公式</a:t>
            </a:r>
          </a:p>
          <a:p>
            <a:pPr algn="ctr">
              <a:buFont typeface="Wingdings 3" pitchFamily="18" charset="2"/>
              <a:buNone/>
            </a:pPr>
            <a:endParaRPr lang="zh-CN" altLang="en-US" smtClean="0"/>
          </a:p>
          <a:p>
            <a:pPr algn="ctr">
              <a:buFont typeface="Wingdings 3" pitchFamily="18" charset="2"/>
              <a:buNone/>
            </a:pPr>
            <a:r>
              <a:rPr lang="zh-CN" altLang="en-US" smtClean="0"/>
              <a:t>初等函数的求导问题</a:t>
            </a:r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542925" y="1370013"/>
          <a:ext cx="5119688" cy="812800"/>
        </p:xfrm>
        <a:graphic>
          <a:graphicData uri="http://schemas.openxmlformats.org/presentationml/2006/ole">
            <p:oleObj spid="_x0000_s1026" name="Equation" r:id="rId4" imgW="2565360" imgH="406080" progId="Equation.DSMT4">
              <p:embed/>
            </p:oleObj>
          </a:graphicData>
        </a:graphic>
      </p:graphicFrame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6819900" y="3730625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求导法则</a:t>
            </a:r>
          </a:p>
        </p:txBody>
      </p:sp>
      <p:sp>
        <p:nvSpPr>
          <p:cNvPr id="63501" name="AutoShape 13"/>
          <p:cNvSpPr>
            <a:spLocks noChangeArrowheads="1"/>
          </p:cNvSpPr>
          <p:nvPr/>
        </p:nvSpPr>
        <p:spPr bwMode="auto">
          <a:xfrm>
            <a:off x="1331913" y="2060575"/>
            <a:ext cx="215900" cy="360363"/>
          </a:xfrm>
          <a:prstGeom prst="downArrow">
            <a:avLst>
              <a:gd name="adj1" fmla="val 50000"/>
              <a:gd name="adj2" fmla="val 41728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63502" name="AutoShape 14"/>
          <p:cNvSpPr>
            <a:spLocks noChangeArrowheads="1"/>
          </p:cNvSpPr>
          <p:nvPr/>
        </p:nvSpPr>
        <p:spPr bwMode="auto">
          <a:xfrm>
            <a:off x="7415213" y="2060575"/>
            <a:ext cx="215900" cy="1619250"/>
          </a:xfrm>
          <a:prstGeom prst="downArrow">
            <a:avLst>
              <a:gd name="adj1" fmla="val 50000"/>
              <a:gd name="adj2" fmla="val 187500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63503" name="AutoShape 15"/>
          <p:cNvSpPr>
            <a:spLocks noChangeArrowheads="1"/>
          </p:cNvSpPr>
          <p:nvPr/>
        </p:nvSpPr>
        <p:spPr bwMode="auto">
          <a:xfrm rot="-2700000">
            <a:off x="2016125" y="4076700"/>
            <a:ext cx="215900" cy="900113"/>
          </a:xfrm>
          <a:prstGeom prst="downArrow">
            <a:avLst>
              <a:gd name="adj1" fmla="val 50000"/>
              <a:gd name="adj2" fmla="val 104228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63504" name="AutoShape 16"/>
          <p:cNvSpPr>
            <a:spLocks noChangeArrowheads="1"/>
          </p:cNvSpPr>
          <p:nvPr/>
        </p:nvSpPr>
        <p:spPr bwMode="auto">
          <a:xfrm rot="2700000" flipH="1">
            <a:off x="6911975" y="4076700"/>
            <a:ext cx="215900" cy="900113"/>
          </a:xfrm>
          <a:prstGeom prst="downArrow">
            <a:avLst>
              <a:gd name="adj1" fmla="val 50000"/>
              <a:gd name="adj2" fmla="val 104228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63513" name="AutoShape 25"/>
          <p:cNvSpPr>
            <a:spLocks noChangeArrowheads="1"/>
          </p:cNvSpPr>
          <p:nvPr/>
        </p:nvSpPr>
        <p:spPr bwMode="auto">
          <a:xfrm>
            <a:off x="4464050" y="5157788"/>
            <a:ext cx="215900" cy="360362"/>
          </a:xfrm>
          <a:prstGeom prst="downArrow">
            <a:avLst>
              <a:gd name="adj1" fmla="val 50000"/>
              <a:gd name="adj2" fmla="val 41728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63514" name="Rectangle 26"/>
          <p:cNvSpPr>
            <a:spLocks noChangeArrowheads="1"/>
          </p:cNvSpPr>
          <p:nvPr/>
        </p:nvSpPr>
        <p:spPr bwMode="auto">
          <a:xfrm>
            <a:off x="541338" y="2420938"/>
            <a:ext cx="4535487" cy="1728787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5" name="AutoShape 27"/>
          <p:cNvSpPr>
            <a:spLocks noChangeArrowheads="1"/>
          </p:cNvSpPr>
          <p:nvPr/>
        </p:nvSpPr>
        <p:spPr bwMode="auto">
          <a:xfrm>
            <a:off x="6156325" y="5084763"/>
            <a:ext cx="2808288" cy="1079500"/>
          </a:xfrm>
          <a:prstGeom prst="wedgeRoundRectCallout">
            <a:avLst>
              <a:gd name="adj1" fmla="val 764"/>
              <a:gd name="adj2" fmla="val -125440"/>
              <a:gd name="adj3" fmla="val 16667"/>
            </a:avLst>
          </a:prstGeom>
          <a:solidFill>
            <a:srgbClr val="FFFF99"/>
          </a:solidFill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b="1">
                <a:hlinkClick r:id="rId5" action="ppaction://hlinksldjump"/>
              </a:rPr>
              <a:t>四则运算的求导法则</a:t>
            </a:r>
            <a:endParaRPr lang="zh-CN" altLang="en-US" sz="2000" b="1"/>
          </a:p>
          <a:p>
            <a:r>
              <a:rPr lang="zh-CN" altLang="en-US" sz="2000" b="1">
                <a:hlinkClick r:id="rId6" action="ppaction://hlinksldjump"/>
              </a:rPr>
              <a:t>反函数的求导法则</a:t>
            </a:r>
            <a:endParaRPr lang="zh-CN" altLang="en-US" sz="2000" b="1"/>
          </a:p>
          <a:p>
            <a:r>
              <a:rPr lang="zh-CN" altLang="en-US" sz="2000" b="1">
                <a:hlinkClick r:id="rId7" action="ppaction://hlinksldjump"/>
              </a:rPr>
              <a:t>复合函数的求导法则</a:t>
            </a:r>
            <a:endParaRPr lang="en-US" altLang="zh-CN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500"/>
                                        <p:tgtEl>
                                          <p:spTgt spid="6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35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/>
      <p:bldP spid="63501" grpId="0" animBg="1"/>
      <p:bldP spid="63502" grpId="0" animBg="1"/>
      <p:bldP spid="63503" grpId="0" animBg="1"/>
      <p:bldP spid="63504" grpId="0" animBg="1"/>
      <p:bldP spid="63513" grpId="0" animBg="1"/>
      <p:bldP spid="63514" grpId="0" animBg="1"/>
      <p:bldP spid="635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求函数                                              的导数．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知识点：</a:t>
            </a:r>
            <a:r>
              <a:rPr lang="zh-CN" altLang="en-US" smtClean="0"/>
              <a:t>求分段函数的导数时，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在每一段内的导数可按一般求导法则求之，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但在分段点处的导数要用左、右导数的定义求之．</a:t>
            </a:r>
          </a:p>
        </p:txBody>
      </p:sp>
      <p:sp>
        <p:nvSpPr>
          <p:cNvPr id="16388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例子</a:t>
            </a: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2201863" y="1341438"/>
          <a:ext cx="3378200" cy="942975"/>
        </p:xfrm>
        <a:graphic>
          <a:graphicData uri="http://schemas.openxmlformats.org/presentationml/2006/ole">
            <p:oleObj spid="_x0000_s16386" name="Equation" r:id="rId3" imgW="1688760" imgH="469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内容占位符 1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4911725"/>
          </a:xfrm>
        </p:spPr>
        <p:txBody>
          <a:bodyPr>
            <a:spAutoFit/>
          </a:bodyPr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求函数                                              的导数．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当 </a:t>
            </a:r>
            <a:r>
              <a:rPr lang="en-US" altLang="zh-CN" smtClean="0"/>
              <a:t>0 &lt; </a:t>
            </a:r>
            <a:r>
              <a:rPr lang="en-US" altLang="zh-CN" i="1" smtClean="0"/>
              <a:t>x</a:t>
            </a:r>
            <a:r>
              <a:rPr lang="en-US" altLang="zh-CN" smtClean="0"/>
              <a:t> &lt; 1 </a:t>
            </a:r>
            <a:r>
              <a:rPr lang="zh-CN" altLang="en-US" smtClean="0"/>
              <a:t>时，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        当 </a:t>
            </a:r>
            <a:r>
              <a:rPr lang="en-US" altLang="zh-CN" smtClean="0"/>
              <a:t>1 &lt; </a:t>
            </a:r>
            <a:r>
              <a:rPr lang="en-US" altLang="zh-CN" i="1" smtClean="0"/>
              <a:t>x</a:t>
            </a:r>
            <a:r>
              <a:rPr lang="en-US" altLang="zh-CN" smtClean="0"/>
              <a:t> &lt; 2 </a:t>
            </a:r>
            <a:r>
              <a:rPr lang="zh-CN" altLang="en-US" smtClean="0"/>
              <a:t>时，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        当 </a:t>
            </a:r>
            <a:r>
              <a:rPr lang="en-US" altLang="zh-CN" i="1" smtClean="0"/>
              <a:t>x</a:t>
            </a:r>
            <a:r>
              <a:rPr lang="en-US" altLang="zh-CN" smtClean="0"/>
              <a:t> = 1 </a:t>
            </a:r>
            <a:r>
              <a:rPr lang="zh-CN" altLang="en-US" smtClean="0"/>
              <a:t>时，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左导数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右导数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因为                            ，所以                ．</a:t>
            </a:r>
          </a:p>
          <a:p>
            <a:pPr marL="566738" indent="-457200" algn="ctr">
              <a:buFont typeface="Wingdings 3" pitchFamily="18" charset="2"/>
              <a:buNone/>
            </a:pPr>
            <a:r>
              <a:rPr lang="zh-CN" altLang="en-US" smtClean="0"/>
              <a:t>综上所述，可得</a:t>
            </a:r>
          </a:p>
        </p:txBody>
      </p:sp>
      <p:sp>
        <p:nvSpPr>
          <p:cNvPr id="17419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例子</a:t>
            </a:r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2201863" y="1341438"/>
          <a:ext cx="3378200" cy="942975"/>
        </p:xfrm>
        <a:graphic>
          <a:graphicData uri="http://schemas.openxmlformats.org/presentationml/2006/ole">
            <p:oleObj spid="_x0000_s17410" name="Equation" r:id="rId3" imgW="1688760" imgH="469800" progId="Equation.DSMT4">
              <p:embed/>
            </p:oleObj>
          </a:graphicData>
        </a:graphic>
      </p:graphicFrame>
      <p:graphicFrame>
        <p:nvGraphicFramePr>
          <p:cNvPr id="100357" name="Object 5"/>
          <p:cNvGraphicFramePr>
            <a:graphicFrameLocks noChangeAspect="1"/>
          </p:cNvGraphicFramePr>
          <p:nvPr/>
        </p:nvGraphicFramePr>
        <p:xfrm>
          <a:off x="3635375" y="2446338"/>
          <a:ext cx="2311400" cy="406400"/>
        </p:xfrm>
        <a:graphic>
          <a:graphicData uri="http://schemas.openxmlformats.org/presentationml/2006/ole">
            <p:oleObj spid="_x0000_s17411" name="Equation" r:id="rId4" imgW="1155600" imgH="203040" progId="Equation.DSMT4">
              <p:embed/>
            </p:oleObj>
          </a:graphicData>
        </a:graphic>
      </p:graphicFrame>
      <p:graphicFrame>
        <p:nvGraphicFramePr>
          <p:cNvPr id="100358" name="Object 6"/>
          <p:cNvGraphicFramePr>
            <a:graphicFrameLocks noChangeAspect="1"/>
          </p:cNvGraphicFramePr>
          <p:nvPr/>
        </p:nvGraphicFramePr>
        <p:xfrm>
          <a:off x="3635375" y="2852738"/>
          <a:ext cx="2870200" cy="457200"/>
        </p:xfrm>
        <a:graphic>
          <a:graphicData uri="http://schemas.openxmlformats.org/presentationml/2006/ole">
            <p:oleObj spid="_x0000_s17412" name="Equation" r:id="rId5" imgW="1434960" imgH="22860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609725" y="3573463"/>
          <a:ext cx="6211888" cy="812800"/>
        </p:xfrm>
        <a:graphic>
          <a:graphicData uri="http://schemas.openxmlformats.org/presentationml/2006/ole">
            <p:oleObj spid="_x0000_s17413" name="Equation" r:id="rId6" imgW="3111480" imgH="406080" progId="Equation.DSMT4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609725" y="4424363"/>
          <a:ext cx="7426325" cy="838200"/>
        </p:xfrm>
        <a:graphic>
          <a:graphicData uri="http://schemas.openxmlformats.org/presentationml/2006/ole">
            <p:oleObj spid="_x0000_s17414" name="Equation" r:id="rId7" imgW="3720960" imgH="419040" progId="Equation.DSMT4">
              <p:embed/>
            </p:oleObj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1238250" y="5492750"/>
          <a:ext cx="2181225" cy="457200"/>
        </p:xfrm>
        <a:graphic>
          <a:graphicData uri="http://schemas.openxmlformats.org/presentationml/2006/ole">
            <p:oleObj spid="_x0000_s17415" name="Equation" r:id="rId8" imgW="1091880" imgH="228600" progId="Equation.DSMT4">
              <p:embed/>
            </p:oleObj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/>
        </p:nvGraphicFramePr>
        <p:xfrm>
          <a:off x="4284663" y="5543550"/>
          <a:ext cx="1217612" cy="406400"/>
        </p:xfrm>
        <a:graphic>
          <a:graphicData uri="http://schemas.openxmlformats.org/presentationml/2006/ole">
            <p:oleObj spid="_x0000_s17416" name="Equation" r:id="rId9" imgW="609480" imgH="203040" progId="Equation.DSMT4">
              <p:embed/>
            </p:oleObj>
          </a:graphicData>
        </a:graphic>
      </p:graphicFrame>
      <p:graphicFrame>
        <p:nvGraphicFramePr>
          <p:cNvPr id="100364" name="Object 12"/>
          <p:cNvGraphicFramePr>
            <a:graphicFrameLocks noChangeAspect="1"/>
          </p:cNvGraphicFramePr>
          <p:nvPr/>
        </p:nvGraphicFramePr>
        <p:xfrm>
          <a:off x="5795963" y="5713413"/>
          <a:ext cx="3022600" cy="942975"/>
        </p:xfrm>
        <a:graphic>
          <a:graphicData uri="http://schemas.openxmlformats.org/presentationml/2006/ole">
            <p:oleObj spid="_x0000_s17417" name="Equation" r:id="rId10" imgW="1511280" imgH="46980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662488" y="3630613"/>
            <a:ext cx="1709737" cy="7191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6"/>
          <p:cNvSpPr>
            <a:spLocks noChangeArrowheads="1"/>
          </p:cNvSpPr>
          <p:nvPr/>
        </p:nvSpPr>
        <p:spPr bwMode="auto">
          <a:xfrm flipH="1">
            <a:off x="6372225" y="3630613"/>
            <a:ext cx="971550" cy="719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4662488" y="4494213"/>
            <a:ext cx="2286000" cy="7191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 flipH="1">
            <a:off x="6948488" y="4494213"/>
            <a:ext cx="1584325" cy="7191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8532813" y="4494213"/>
            <a:ext cx="468312" cy="7191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7294563" y="3630613"/>
            <a:ext cx="719137" cy="7191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初等函数的求导问题</a:t>
            </a:r>
            <a:endParaRPr lang="en-US" altLang="zh-CN" smtClean="0">
              <a:effectLst/>
            </a:endParaRPr>
          </a:p>
        </p:txBody>
      </p:sp>
      <p:sp>
        <p:nvSpPr>
          <p:cNvPr id="1064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kumimoji="1" lang="zh-CN" altLang="en-US" smtClean="0"/>
              <a:t>利用下列公式及法则，初等函数求导问题得到完全解决：</a:t>
            </a:r>
            <a:endParaRPr lang="en-US" altLang="zh-CN" smtClean="0"/>
          </a:p>
          <a:p>
            <a:r>
              <a:rPr lang="zh-CN" altLang="en-US" smtClean="0"/>
              <a:t>基本求导公式</a:t>
            </a:r>
          </a:p>
          <a:p>
            <a:r>
              <a:rPr lang="zh-CN" altLang="en-US" smtClean="0"/>
              <a:t>四则运算的求导法则</a:t>
            </a:r>
          </a:p>
          <a:p>
            <a:r>
              <a:rPr lang="zh-CN" altLang="en-US" smtClean="0"/>
              <a:t>反函数的求导法则</a:t>
            </a:r>
          </a:p>
          <a:p>
            <a:r>
              <a:rPr lang="zh-CN" altLang="en-US" smtClean="0"/>
              <a:t>复合函数的求导法则</a:t>
            </a:r>
            <a:endParaRPr kumimoji="1" lang="zh-CN" altLang="en-US" smtClean="0">
              <a:solidFill>
                <a:srgbClr val="FF0000"/>
              </a:solidFill>
            </a:endParaRPr>
          </a:p>
        </p:txBody>
      </p:sp>
      <p:sp>
        <p:nvSpPr>
          <p:cNvPr id="15" name="AutoShape 70"/>
          <p:cNvSpPr>
            <a:spLocks noChangeAspect="1"/>
          </p:cNvSpPr>
          <p:nvPr/>
        </p:nvSpPr>
        <p:spPr bwMode="auto">
          <a:xfrm>
            <a:off x="4071938" y="2205038"/>
            <a:ext cx="196850" cy="1439862"/>
          </a:xfrm>
          <a:prstGeom prst="rightBrace">
            <a:avLst>
              <a:gd name="adj1" fmla="val 124685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4225925" y="2659063"/>
            <a:ext cx="150177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课本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P.92 </a:t>
            </a:r>
            <a:endParaRPr kumimoji="1"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0650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例子</a:t>
            </a:r>
          </a:p>
        </p:txBody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求双曲正弦函数                          的导数．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说明：</a:t>
            </a:r>
            <a:r>
              <a:rPr lang="zh-CN" altLang="en-US" smtClean="0"/>
              <a:t>双曲函数与反双曲函数都是初等函数，它们的导数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都可以用求导公式及求导法则求出．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双曲函数与反双曲函数的求导公式</a:t>
            </a:r>
            <a:r>
              <a:rPr lang="zh-CN" altLang="en-US" smtClean="0">
                <a:solidFill>
                  <a:srgbClr val="0000FF"/>
                </a:solidFill>
              </a:rPr>
              <a:t>（课本</a:t>
            </a:r>
            <a:r>
              <a:rPr lang="en-US" altLang="zh-CN" smtClean="0">
                <a:solidFill>
                  <a:srgbClr val="0000FF"/>
                </a:solidFill>
              </a:rPr>
              <a:t>P.93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16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</a:p>
        </p:txBody>
      </p:sp>
      <p:graphicFrame>
        <p:nvGraphicFramePr>
          <p:cNvPr id="18434" name="Object 6"/>
          <p:cNvGraphicFramePr>
            <a:graphicFrameLocks noChangeAspect="1"/>
          </p:cNvGraphicFramePr>
          <p:nvPr/>
        </p:nvGraphicFramePr>
        <p:xfrm>
          <a:off x="3459163" y="1341438"/>
          <a:ext cx="1905000" cy="839787"/>
        </p:xfrm>
        <a:graphic>
          <a:graphicData uri="http://schemas.openxmlformats.org/presentationml/2006/ole">
            <p:oleObj spid="_x0000_s18434" name="Equation" r:id="rId4" imgW="952200" imgH="419040" progId="Equation.DSMT4">
              <p:embed/>
            </p:oleObj>
          </a:graphicData>
        </a:graphic>
      </p:graphicFrame>
      <p:graphicFrame>
        <p:nvGraphicFramePr>
          <p:cNvPr id="67591" name="Object 7"/>
          <p:cNvGraphicFramePr>
            <a:graphicFrameLocks noChangeAspect="1"/>
          </p:cNvGraphicFramePr>
          <p:nvPr/>
        </p:nvGraphicFramePr>
        <p:xfrm>
          <a:off x="1331913" y="2090738"/>
          <a:ext cx="4749800" cy="1093787"/>
        </p:xfrm>
        <a:graphic>
          <a:graphicData uri="http://schemas.openxmlformats.org/presentationml/2006/ole">
            <p:oleObj spid="_x0000_s18435" name="Equation" r:id="rId5" imgW="2374560" imgH="54576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914775" y="2219325"/>
            <a:ext cx="1377950" cy="863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矩形 6"/>
          <p:cNvSpPr>
            <a:spLocks noChangeArrowheads="1"/>
          </p:cNvSpPr>
          <p:nvPr/>
        </p:nvSpPr>
        <p:spPr bwMode="auto">
          <a:xfrm flipH="1">
            <a:off x="5292725" y="2219325"/>
            <a:ext cx="792163" cy="863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417" name="AutoShape 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801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174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练习题</a:t>
            </a:r>
          </a:p>
        </p:txBody>
      </p:sp>
      <p:sp>
        <p:nvSpPr>
          <p:cNvPr id="1946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在括号内填入适当的函数：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(1)					(2)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(3)					(4)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(5)					(6)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1187450" y="2276475"/>
          <a:ext cx="1798638" cy="685800"/>
        </p:xfrm>
        <a:graphic>
          <a:graphicData uri="http://schemas.openxmlformats.org/presentationml/2006/ole">
            <p:oleObj spid="_x0000_s19458" name="Equation" r:id="rId3" imgW="901440" imgH="342720" progId="Equation.DSMT4">
              <p:embed/>
            </p:oleObj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5651500" y="2262188"/>
          <a:ext cx="3065463" cy="812800"/>
        </p:xfrm>
        <a:graphic>
          <a:graphicData uri="http://schemas.openxmlformats.org/presentationml/2006/ole">
            <p:oleObj spid="_x0000_s19459" name="Equation" r:id="rId4" imgW="1536480" imgH="406080" progId="Equation.DSMT4">
              <p:embed/>
            </p:oleObj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1187450" y="3121025"/>
          <a:ext cx="2279650" cy="812800"/>
        </p:xfrm>
        <a:graphic>
          <a:graphicData uri="http://schemas.openxmlformats.org/presentationml/2006/ole">
            <p:oleObj spid="_x0000_s19460" name="Equation" r:id="rId5" imgW="1143000" imgH="406080" progId="Equation.DSMT4">
              <p:embed/>
            </p:oleObj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5651500" y="3121025"/>
          <a:ext cx="2330450" cy="812800"/>
        </p:xfrm>
        <a:graphic>
          <a:graphicData uri="http://schemas.openxmlformats.org/presentationml/2006/ole">
            <p:oleObj spid="_x0000_s19461" name="Equation" r:id="rId6" imgW="1168200" imgH="406080" progId="Equation.DSMT4">
              <p:embed/>
            </p:oleObj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187450" y="3860800"/>
          <a:ext cx="3217863" cy="1092200"/>
        </p:xfrm>
        <a:graphic>
          <a:graphicData uri="http://schemas.openxmlformats.org/presentationml/2006/ole">
            <p:oleObj spid="_x0000_s19462" name="Equation" r:id="rId7" imgW="1612800" imgH="545760" progId="Equation.DSMT4">
              <p:embed/>
            </p:oleObj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5651500" y="4062413"/>
          <a:ext cx="2230438" cy="685800"/>
        </p:xfrm>
        <a:graphic>
          <a:graphicData uri="http://schemas.openxmlformats.org/presentationml/2006/ole">
            <p:oleObj spid="_x0000_s19463" name="Equation" r:id="rId8" imgW="1117440" imgH="342720" progId="Equation.DSMT4">
              <p:embed/>
            </p:oleObj>
          </a:graphicData>
        </a:graphic>
      </p:graphicFrame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1331913" y="2473325"/>
            <a:ext cx="503237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5810250" y="2492375"/>
            <a:ext cx="1431925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1331913" y="3343275"/>
            <a:ext cx="619125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5810250" y="3352800"/>
            <a:ext cx="7556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1331913" y="4078288"/>
            <a:ext cx="1439862" cy="7270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5810250" y="4264025"/>
            <a:ext cx="6477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55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55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8" grpId="0" animBg="1"/>
      <p:bldP spid="55309" grpId="0" animBg="1"/>
      <p:bldP spid="55310" grpId="0" animBg="1"/>
      <p:bldP spid="55311" grpId="0" animBg="1"/>
      <p:bldP spid="55312" grpId="0" animBg="1"/>
      <p:bldP spid="553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练习题</a:t>
            </a:r>
          </a:p>
        </p:txBody>
      </p:sp>
      <p:sp>
        <p:nvSpPr>
          <p:cNvPr id="204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在括号内填入适当的函数：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(1)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(2)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(3)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(4)   </a:t>
            </a:r>
            <a:r>
              <a:rPr lang="zh-CN" altLang="en-US" smtClean="0"/>
              <a:t>设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u</a:t>
            </a:r>
            <a:r>
              <a:rPr lang="en-US" altLang="zh-CN" smtClean="0"/>
              <a:t>) </a:t>
            </a:r>
            <a:r>
              <a:rPr lang="zh-CN" altLang="en-US" smtClean="0"/>
              <a:t>可导，则</a:t>
            </a:r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1187450" y="2276475"/>
          <a:ext cx="5321300" cy="685800"/>
        </p:xfrm>
        <a:graphic>
          <a:graphicData uri="http://schemas.openxmlformats.org/presentationml/2006/ole">
            <p:oleObj spid="_x0000_s20482" name="Equation" r:id="rId3" imgW="2666880" imgH="34272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187450" y="3082925"/>
          <a:ext cx="7675563" cy="889000"/>
        </p:xfrm>
        <a:graphic>
          <a:graphicData uri="http://schemas.openxmlformats.org/presentationml/2006/ole">
            <p:oleObj spid="_x0000_s20483" name="Equation" r:id="rId4" imgW="3848040" imgH="444240" progId="Equation.DSMT4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187450" y="4064000"/>
          <a:ext cx="6435725" cy="685800"/>
        </p:xfrm>
        <a:graphic>
          <a:graphicData uri="http://schemas.openxmlformats.org/presentationml/2006/ole">
            <p:oleObj spid="_x0000_s20484" name="Equation" r:id="rId5" imgW="3225600" imgH="342720" progId="Equation.DSMT4">
              <p:embed/>
            </p:oleObj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1187450" y="5518150"/>
          <a:ext cx="7145338" cy="660400"/>
        </p:xfrm>
        <a:graphic>
          <a:graphicData uri="http://schemas.openxmlformats.org/presentationml/2006/ole">
            <p:oleObj spid="_x0000_s20485" name="Equation" r:id="rId6" imgW="3581280" imgH="330120" progId="Equation.DSMT4">
              <p:embed/>
            </p:oleObj>
          </a:graphicData>
        </a:graphic>
      </p:graphicFrame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3390900" y="2459038"/>
            <a:ext cx="8572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4887913" y="2459038"/>
            <a:ext cx="133191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3967163" y="3152775"/>
            <a:ext cx="1541462" cy="7810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7985125" y="3343275"/>
            <a:ext cx="619125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1360488" y="4235450"/>
            <a:ext cx="892175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5449888" y="4235450"/>
            <a:ext cx="18970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3" name="Rectangle 15"/>
          <p:cNvSpPr>
            <a:spLocks noChangeArrowheads="1"/>
          </p:cNvSpPr>
          <p:nvPr/>
        </p:nvSpPr>
        <p:spPr bwMode="auto">
          <a:xfrm>
            <a:off x="1346200" y="5661025"/>
            <a:ext cx="1281113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4" name="Rectangle 16"/>
          <p:cNvSpPr>
            <a:spLocks noChangeArrowheads="1"/>
          </p:cNvSpPr>
          <p:nvPr/>
        </p:nvSpPr>
        <p:spPr bwMode="auto">
          <a:xfrm>
            <a:off x="5926138" y="5661025"/>
            <a:ext cx="212725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7" grpId="0" animBg="1"/>
      <p:bldP spid="58378" grpId="0" animBg="1"/>
      <p:bldP spid="58379" grpId="0" animBg="1"/>
      <p:bldP spid="58380" grpId="0" animBg="1"/>
      <p:bldP spid="58381" grpId="0" animBg="1"/>
      <p:bldP spid="58382" grpId="0" animBg="1"/>
      <p:bldP spid="58383" grpId="0" animBg="1"/>
      <p:bldP spid="5838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思考题</a:t>
            </a:r>
          </a:p>
        </p:txBody>
      </p:sp>
      <p:sp>
        <p:nvSpPr>
          <p:cNvPr id="1075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arabicPeriod"/>
            </a:pPr>
            <a:r>
              <a:rPr lang="zh-CN" altLang="en-US" smtClean="0"/>
              <a:t>设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在点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处连续，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=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(</a:t>
            </a:r>
            <a:r>
              <a:rPr lang="en-US" altLang="zh-CN" i="1" smtClean="0"/>
              <a:t>x </a:t>
            </a:r>
            <a:r>
              <a:rPr lang="en-US" altLang="zh-CN" smtClean="0"/>
              <a:t>− </a:t>
            </a:r>
            <a:r>
              <a:rPr lang="en-US" altLang="zh-CN" i="1" smtClean="0"/>
              <a:t>a</a:t>
            </a:r>
            <a:r>
              <a:rPr lang="en-US" altLang="zh-CN" smtClean="0"/>
              <a:t>)</a:t>
            </a:r>
            <a:r>
              <a:rPr lang="zh-CN" altLang="en-US" smtClean="0"/>
              <a:t>，求 </a:t>
            </a:r>
            <a:r>
              <a:rPr lang="en-US" altLang="zh-CN" i="1" smtClean="0"/>
              <a:t>f </a:t>
            </a:r>
            <a:r>
              <a:rPr lang="en-US" altLang="zh-CN" i="1" smtClean="0">
                <a:sym typeface="Symbol" pitchFamily="18" charset="2"/>
              </a:rPr>
              <a:t> 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)</a:t>
            </a:r>
            <a:r>
              <a:rPr lang="zh-CN" altLang="en-US" smtClean="0"/>
              <a:t>．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hlinkClick r:id="" action="ppaction://noaction">
                  <a:snd r:embed="rId3" name="explode.wav" builtIn="1"/>
                </a:hlinkClick>
              </a:rPr>
              <a:t>解法</a:t>
            </a:r>
            <a:r>
              <a:rPr lang="en-US" altLang="zh-CN" smtClean="0">
                <a:solidFill>
                  <a:srgbClr val="0000FF"/>
                </a:solidFill>
                <a:hlinkClick r:id="" action="ppaction://noaction">
                  <a:snd r:embed="rId3" name="explode.wav" builtIn="1"/>
                </a:hlinkClick>
              </a:rPr>
              <a:t>1</a:t>
            </a:r>
            <a:r>
              <a:rPr lang="zh-CN" altLang="en-US" smtClean="0">
                <a:hlinkClick r:id="" action="ppaction://noaction">
                  <a:snd r:embed="rId3" name="explode.wav" builtIn="1"/>
                </a:hlinkClick>
              </a:rPr>
              <a:t>：</a:t>
            </a:r>
            <a:r>
              <a:rPr lang="zh-CN" altLang="en-US" smtClean="0"/>
              <a:t>因为 </a:t>
            </a:r>
            <a:r>
              <a:rPr lang="en-US" altLang="zh-CN" i="1" smtClean="0"/>
              <a:t>f </a:t>
            </a:r>
            <a:r>
              <a:rPr lang="en-US" altLang="zh-CN" i="1" smtClean="0">
                <a:sym typeface="Symbol" pitchFamily="18" charset="2"/>
              </a:rPr>
              <a:t>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=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i="1" smtClean="0"/>
              <a:t> </a:t>
            </a:r>
            <a:r>
              <a:rPr lang="en-US" altLang="zh-CN" i="1" smtClean="0">
                <a:sym typeface="Symbol" pitchFamily="18" charset="2"/>
              </a:rPr>
              <a:t>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(</a:t>
            </a:r>
            <a:r>
              <a:rPr lang="en-US" altLang="zh-CN" i="1" smtClean="0"/>
              <a:t>x </a:t>
            </a:r>
            <a:r>
              <a:rPr lang="en-US" altLang="zh-CN" smtClean="0"/>
              <a:t>− </a:t>
            </a:r>
            <a:r>
              <a:rPr lang="en-US" altLang="zh-CN" i="1" smtClean="0"/>
              <a:t>a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+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，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/>
              <a:t>              所以 </a:t>
            </a:r>
            <a:r>
              <a:rPr lang="en-US" altLang="zh-CN" i="1" smtClean="0"/>
              <a:t>f </a:t>
            </a:r>
            <a:r>
              <a:rPr lang="en-US" altLang="zh-CN" i="1" smtClean="0">
                <a:sym typeface="Symbol" pitchFamily="18" charset="2"/>
              </a:rPr>
              <a:t> 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) =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)</a:t>
            </a:r>
            <a:r>
              <a:rPr lang="zh-CN" altLang="en-US" smtClean="0"/>
              <a:t>．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hlinkClick r:id="" action="ppaction://noaction">
                  <a:snd r:embed="rId4" name="applause.wav" builtIn="1"/>
                </a:hlinkClick>
              </a:rPr>
              <a:t>解法</a:t>
            </a:r>
            <a:r>
              <a:rPr lang="en-US" altLang="zh-CN" smtClean="0">
                <a:solidFill>
                  <a:srgbClr val="0000FF"/>
                </a:solidFill>
                <a:hlinkClick r:id="" action="ppaction://noaction">
                  <a:snd r:embed="rId4" name="applause.wav" builtIn="1"/>
                </a:hlinkClick>
              </a:rPr>
              <a:t>2</a:t>
            </a:r>
            <a:r>
              <a:rPr lang="zh-CN" altLang="en-US" smtClean="0">
                <a:hlinkClick r:id="" action="ppaction://noaction">
                  <a:snd r:embed="rId4" name="applause.wav" builtIn="1"/>
                </a:hlinkClick>
              </a:rPr>
              <a:t>：</a:t>
            </a:r>
            <a:endParaRPr lang="zh-CN" altLang="en-US" smtClean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087688" y="2493963"/>
            <a:ext cx="358775" cy="358775"/>
            <a:chOff x="1769" y="2659"/>
            <a:chExt cx="226" cy="226"/>
          </a:xfrm>
        </p:grpSpPr>
        <p:sp>
          <p:nvSpPr>
            <p:cNvPr id="21511" name="Line 5"/>
            <p:cNvSpPr>
              <a:spLocks noChangeShapeType="1"/>
            </p:cNvSpPr>
            <p:nvPr/>
          </p:nvSpPr>
          <p:spPr bwMode="auto">
            <a:xfrm>
              <a:off x="1769" y="2659"/>
              <a:ext cx="226" cy="22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2" name="Line 6"/>
            <p:cNvSpPr>
              <a:spLocks noChangeShapeType="1"/>
            </p:cNvSpPr>
            <p:nvPr/>
          </p:nvSpPr>
          <p:spPr bwMode="auto">
            <a:xfrm flipH="1">
              <a:off x="1769" y="2659"/>
              <a:ext cx="226" cy="22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3333750" y="1557338"/>
            <a:ext cx="647700" cy="431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1766888" y="3500438"/>
          <a:ext cx="5805487" cy="1625600"/>
        </p:xfrm>
        <a:graphic>
          <a:graphicData uri="http://schemas.openxmlformats.org/presentationml/2006/ole">
            <p:oleObj spid="_x0000_s21506" name="Equation" r:id="rId5" imgW="2908080" imgH="8125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思考题</a:t>
            </a:r>
          </a:p>
        </p:txBody>
      </p:sp>
      <p:sp>
        <p:nvSpPr>
          <p:cNvPr id="1095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arabicPeriod" startAt="2"/>
            </a:pPr>
            <a:r>
              <a:rPr lang="en-US" altLang="zh-CN" smtClean="0"/>
              <a:t> </a:t>
            </a:r>
            <a:r>
              <a:rPr lang="zh-CN" altLang="en-US" smtClean="0"/>
              <a:t>求幂指函数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u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i="1" baseline="30000" smtClean="0"/>
              <a:t>v</a:t>
            </a:r>
            <a:r>
              <a:rPr lang="en-US" altLang="zh-CN" baseline="30000" smtClean="0"/>
              <a:t>(</a:t>
            </a:r>
            <a:r>
              <a:rPr lang="en-US" altLang="zh-CN" i="1" baseline="30000" smtClean="0"/>
              <a:t>x</a:t>
            </a:r>
            <a:r>
              <a:rPr lang="en-US" altLang="zh-CN" baseline="30000" smtClean="0"/>
              <a:t>)</a:t>
            </a:r>
            <a:r>
              <a:rPr lang="zh-CN" altLang="en-US" smtClean="0">
                <a:solidFill>
                  <a:srgbClr val="0000FF"/>
                </a:solidFill>
              </a:rPr>
              <a:t>（</a:t>
            </a:r>
            <a:r>
              <a:rPr lang="en-US" altLang="zh-CN" i="1" smtClean="0">
                <a:solidFill>
                  <a:srgbClr val="0000FF"/>
                </a:solidFill>
              </a:rPr>
              <a:t>u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 &gt; 0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  <a:r>
              <a:rPr lang="zh-CN" altLang="en-US" smtClean="0"/>
              <a:t>的导数．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arabicPeriod" startAt="2"/>
            </a:pPr>
            <a:endParaRPr lang="en-US" altLang="zh-CN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把幂指函数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u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i="1" baseline="30000" smtClean="0"/>
              <a:t>v</a:t>
            </a:r>
            <a:r>
              <a:rPr lang="en-US" altLang="zh-CN" baseline="30000" smtClean="0"/>
              <a:t>(</a:t>
            </a:r>
            <a:r>
              <a:rPr lang="en-US" altLang="zh-CN" i="1" baseline="30000" smtClean="0"/>
              <a:t>x</a:t>
            </a:r>
            <a:r>
              <a:rPr lang="en-US" altLang="zh-CN" baseline="30000" smtClean="0"/>
              <a:t>) </a:t>
            </a:r>
            <a:r>
              <a:rPr lang="zh-CN" altLang="en-US" smtClean="0"/>
              <a:t>看作</a:t>
            </a:r>
            <a:r>
              <a:rPr lang="zh-CN" altLang="en-US" smtClean="0">
                <a:solidFill>
                  <a:srgbClr val="FF0000"/>
                </a:solidFill>
              </a:rPr>
              <a:t>指数函数 </a:t>
            </a:r>
            <a:r>
              <a:rPr lang="en-US" altLang="zh-CN" i="1" smtClean="0"/>
              <a:t>a</a:t>
            </a:r>
            <a:r>
              <a:rPr lang="en-US" altLang="zh-CN" i="1" baseline="30000" smtClean="0"/>
              <a:t>v</a:t>
            </a:r>
            <a:r>
              <a:rPr lang="en-US" altLang="zh-CN" baseline="30000" smtClean="0"/>
              <a:t>(</a:t>
            </a:r>
            <a:r>
              <a:rPr lang="en-US" altLang="zh-CN" i="1" baseline="30000" smtClean="0"/>
              <a:t>x</a:t>
            </a:r>
            <a:r>
              <a:rPr lang="en-US" altLang="zh-CN" baseline="30000" smtClean="0"/>
              <a:t>) </a:t>
            </a:r>
            <a:r>
              <a:rPr lang="zh-CN" altLang="en-US" smtClean="0"/>
              <a:t>，于是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把幂指函数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u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i="1" baseline="30000" smtClean="0"/>
              <a:t>v</a:t>
            </a:r>
            <a:r>
              <a:rPr lang="en-US" altLang="zh-CN" baseline="30000" smtClean="0"/>
              <a:t>(</a:t>
            </a:r>
            <a:r>
              <a:rPr lang="en-US" altLang="zh-CN" i="1" baseline="30000" smtClean="0"/>
              <a:t>x</a:t>
            </a:r>
            <a:r>
              <a:rPr lang="en-US" altLang="zh-CN" baseline="30000" smtClean="0"/>
              <a:t>) </a:t>
            </a:r>
            <a:r>
              <a:rPr lang="zh-CN" altLang="en-US" smtClean="0"/>
              <a:t>看作</a:t>
            </a:r>
            <a:r>
              <a:rPr lang="zh-CN" altLang="en-US" smtClean="0">
                <a:solidFill>
                  <a:srgbClr val="FF0000"/>
                </a:solidFill>
              </a:rPr>
              <a:t>幂函数</a:t>
            </a:r>
            <a:r>
              <a:rPr lang="en-US" altLang="zh-CN" smtClean="0"/>
              <a:t> </a:t>
            </a:r>
            <a:r>
              <a:rPr lang="en-US" altLang="zh-CN" i="1" smtClean="0"/>
              <a:t>u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i="1" baseline="30000" smtClean="0"/>
              <a:t>b</a:t>
            </a:r>
            <a:r>
              <a:rPr lang="en-US" altLang="zh-CN" baseline="30000" smtClean="0"/>
              <a:t> </a:t>
            </a:r>
            <a:r>
              <a:rPr lang="zh-CN" altLang="en-US" smtClean="0"/>
              <a:t>，于是</a:t>
            </a:r>
            <a:endParaRPr lang="en-US" altLang="zh-CN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en-US" altLang="zh-CN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en-US" altLang="zh-CN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/>
              <a:t>其中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zh-CN" altLang="en-US" i="1" smtClean="0"/>
              <a:t> </a:t>
            </a:r>
            <a:r>
              <a:rPr lang="zh-CN" altLang="en-US" smtClean="0"/>
              <a:t>都是常数且 </a:t>
            </a:r>
            <a:r>
              <a:rPr lang="en-US" altLang="zh-CN" i="1" smtClean="0">
                <a:solidFill>
                  <a:srgbClr val="0000FF"/>
                </a:solidFill>
              </a:rPr>
              <a:t>a </a:t>
            </a:r>
            <a:r>
              <a:rPr lang="en-US" altLang="zh-CN" smtClean="0">
                <a:solidFill>
                  <a:srgbClr val="0000FF"/>
                </a:solidFill>
              </a:rPr>
              <a:t>&gt; 0 </a:t>
            </a:r>
            <a:r>
              <a:rPr lang="zh-CN" altLang="en-US" smtClean="0"/>
              <a:t>．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zh-CN" altLang="en-US" smtClean="0"/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1266825" y="2871788"/>
          <a:ext cx="3241675" cy="685800"/>
        </p:xfrm>
        <a:graphic>
          <a:graphicData uri="http://schemas.openxmlformats.org/presentationml/2006/ole">
            <p:oleObj spid="_x0000_s22530" name="Equation" r:id="rId4" imgW="1625400" imgH="342720" progId="Equation.DSMT4">
              <p:embed/>
            </p:oleObj>
          </a:graphicData>
        </a:graphic>
      </p:graphicFrame>
      <p:graphicFrame>
        <p:nvGraphicFramePr>
          <p:cNvPr id="83973" name="Object 3"/>
          <p:cNvGraphicFramePr>
            <a:graphicFrameLocks noChangeAspect="1"/>
          </p:cNvGraphicFramePr>
          <p:nvPr/>
        </p:nvGraphicFramePr>
        <p:xfrm>
          <a:off x="1266825" y="2871788"/>
          <a:ext cx="4483100" cy="685800"/>
        </p:xfrm>
        <a:graphic>
          <a:graphicData uri="http://schemas.openxmlformats.org/presentationml/2006/ole">
            <p:oleObj spid="_x0000_s22531" name="Equation" r:id="rId5" imgW="2247840" imgH="34272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279525" y="4200525"/>
          <a:ext cx="3571875" cy="685800"/>
        </p:xfrm>
        <a:graphic>
          <a:graphicData uri="http://schemas.openxmlformats.org/presentationml/2006/ole">
            <p:oleObj spid="_x0000_s22532" name="Equation" r:id="rId6" imgW="1790640" imgH="34272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266825" y="4200525"/>
          <a:ext cx="4357688" cy="685800"/>
        </p:xfrm>
        <a:graphic>
          <a:graphicData uri="http://schemas.openxmlformats.org/presentationml/2006/ole">
            <p:oleObj spid="_x0000_s22533" name="Equation" r:id="rId7" imgW="2184120" imgH="342720" progId="Equation.DSMT4">
              <p:embed/>
            </p:oleObj>
          </a:graphicData>
        </a:graphic>
      </p:graphicFrame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900113" y="3789363"/>
            <a:ext cx="358775" cy="358775"/>
            <a:chOff x="1769" y="2659"/>
            <a:chExt cx="226" cy="226"/>
          </a:xfrm>
        </p:grpSpPr>
        <p:sp>
          <p:nvSpPr>
            <p:cNvPr id="22540" name="Line 7"/>
            <p:cNvSpPr>
              <a:spLocks noChangeShapeType="1"/>
            </p:cNvSpPr>
            <p:nvPr/>
          </p:nvSpPr>
          <p:spPr bwMode="auto">
            <a:xfrm>
              <a:off x="1769" y="2659"/>
              <a:ext cx="226" cy="22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1" name="Line 8"/>
            <p:cNvSpPr>
              <a:spLocks noChangeShapeType="1"/>
            </p:cNvSpPr>
            <p:nvPr/>
          </p:nvSpPr>
          <p:spPr bwMode="auto">
            <a:xfrm flipH="1">
              <a:off x="1769" y="2659"/>
              <a:ext cx="226" cy="22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900113" y="2492375"/>
            <a:ext cx="358775" cy="358775"/>
            <a:chOff x="1769" y="2659"/>
            <a:chExt cx="226" cy="226"/>
          </a:xfrm>
        </p:grpSpPr>
        <p:sp>
          <p:nvSpPr>
            <p:cNvPr id="22538" name="Line 10"/>
            <p:cNvSpPr>
              <a:spLocks noChangeShapeType="1"/>
            </p:cNvSpPr>
            <p:nvPr/>
          </p:nvSpPr>
          <p:spPr bwMode="auto">
            <a:xfrm>
              <a:off x="1769" y="2659"/>
              <a:ext cx="226" cy="22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9" name="Line 11"/>
            <p:cNvSpPr>
              <a:spLocks noChangeShapeType="1"/>
            </p:cNvSpPr>
            <p:nvPr/>
          </p:nvSpPr>
          <p:spPr bwMode="auto">
            <a:xfrm flipH="1">
              <a:off x="1769" y="2659"/>
              <a:ext cx="226" cy="22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思考题</a:t>
            </a:r>
          </a:p>
        </p:txBody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6738" indent="-457200" eaLnBrk="1" hangingPunct="1">
              <a:buClr>
                <a:srgbClr val="0000FF"/>
              </a:buClr>
              <a:buSzTx/>
              <a:buFont typeface="Wingdings 3" pitchFamily="18" charset="2"/>
              <a:buAutoNum type="arabicPeriod" startAt="2"/>
            </a:pPr>
            <a:r>
              <a:rPr lang="en-US" altLang="zh-CN" smtClean="0"/>
              <a:t> </a:t>
            </a:r>
            <a:r>
              <a:rPr lang="zh-CN" altLang="en-US" smtClean="0"/>
              <a:t>求幂指函数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u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i="1" baseline="30000" smtClean="0"/>
              <a:t>v</a:t>
            </a:r>
            <a:r>
              <a:rPr lang="en-US" altLang="zh-CN" baseline="30000" smtClean="0"/>
              <a:t>(</a:t>
            </a:r>
            <a:r>
              <a:rPr lang="en-US" altLang="zh-CN" i="1" baseline="30000" smtClean="0"/>
              <a:t>x</a:t>
            </a:r>
            <a:r>
              <a:rPr lang="en-US" altLang="zh-CN" baseline="30000" smtClean="0"/>
              <a:t>)</a:t>
            </a:r>
            <a:r>
              <a:rPr lang="zh-CN" altLang="en-US" smtClean="0">
                <a:solidFill>
                  <a:srgbClr val="0000FF"/>
                </a:solidFill>
              </a:rPr>
              <a:t>（</a:t>
            </a:r>
            <a:r>
              <a:rPr lang="en-US" altLang="zh-CN" i="1" smtClean="0">
                <a:solidFill>
                  <a:srgbClr val="0000FF"/>
                </a:solidFill>
              </a:rPr>
              <a:t>u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 &gt; 0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  <a:r>
              <a:rPr lang="zh-CN" altLang="en-US" smtClean="0"/>
              <a:t>的导数．</a:t>
            </a:r>
          </a:p>
          <a:p>
            <a:pPr marL="566738" indent="-457200" eaLnBrk="1" hangingPunct="1">
              <a:buClr>
                <a:srgbClr val="0000FF"/>
              </a:buClr>
              <a:buSzTx/>
              <a:buFont typeface="Wingdings 3" pitchFamily="18" charset="2"/>
              <a:buAutoNum type="arabicPeriod" startAt="2"/>
            </a:pPr>
            <a:endParaRPr lang="en-US" altLang="zh-CN" smtClean="0"/>
          </a:p>
          <a:p>
            <a:pPr marL="566738" indent="-457200" eaLnBrk="1" hangingPunct="1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正确解法：</a:t>
            </a:r>
            <a:r>
              <a:rPr lang="zh-CN" altLang="en-US" smtClean="0"/>
              <a:t>把幂指函数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u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i="1" baseline="30000" smtClean="0"/>
              <a:t>v</a:t>
            </a:r>
            <a:r>
              <a:rPr lang="en-US" altLang="zh-CN" baseline="30000" smtClean="0"/>
              <a:t>(</a:t>
            </a:r>
            <a:r>
              <a:rPr lang="en-US" altLang="zh-CN" i="1" baseline="30000" smtClean="0"/>
              <a:t>x</a:t>
            </a:r>
            <a:r>
              <a:rPr lang="en-US" altLang="zh-CN" baseline="30000" smtClean="0"/>
              <a:t>) </a:t>
            </a:r>
            <a:r>
              <a:rPr lang="zh-CN" altLang="en-US" smtClean="0"/>
              <a:t>看作</a:t>
            </a:r>
            <a:r>
              <a:rPr lang="zh-CN" altLang="en-US" smtClean="0">
                <a:solidFill>
                  <a:srgbClr val="FF0000"/>
                </a:solidFill>
              </a:rPr>
              <a:t>复合函数</a:t>
            </a:r>
            <a:r>
              <a:rPr lang="zh-CN" altLang="en-US" smtClean="0"/>
              <a:t>，即</a:t>
            </a:r>
          </a:p>
          <a:p>
            <a:pPr marL="566738" indent="-457200" eaLnBrk="1" hangingPunct="1">
              <a:buClr>
                <a:srgbClr val="0000FF"/>
              </a:buClr>
              <a:buSzTx/>
              <a:buFont typeface="Wingdings 3" pitchFamily="18" charset="2"/>
              <a:buNone/>
            </a:pPr>
            <a:endParaRPr lang="zh-CN" altLang="en-US" smtClean="0"/>
          </a:p>
          <a:p>
            <a:pPr marL="566738" indent="-457200" eaLnBrk="1" hangingPunct="1">
              <a:buClr>
                <a:srgbClr val="0000FF"/>
              </a:buClr>
              <a:buSzTx/>
              <a:buFont typeface="Wingdings 3" pitchFamily="18" charset="2"/>
              <a:buNone/>
            </a:pPr>
            <a:endParaRPr lang="zh-CN" altLang="en-US" smtClean="0"/>
          </a:p>
          <a:p>
            <a:pPr marL="566738" indent="-457200" eaLnBrk="1" hangingPunct="1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/>
              <a:t>于是</a:t>
            </a:r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1403350" y="3592513"/>
          <a:ext cx="7016750" cy="3149600"/>
        </p:xfrm>
        <a:graphic>
          <a:graphicData uri="http://schemas.openxmlformats.org/presentationml/2006/ole">
            <p:oleObj spid="_x0000_s23554" name="Equation" r:id="rId3" imgW="3517560" imgH="1574640" progId="Equation.DSMT4">
              <p:embed/>
            </p:oleObj>
          </a:graphicData>
        </a:graphic>
      </p:graphicFrame>
      <p:graphicFrame>
        <p:nvGraphicFramePr>
          <p:cNvPr id="2" name="Object 13"/>
          <p:cNvGraphicFramePr>
            <a:graphicFrameLocks noChangeAspect="1"/>
          </p:cNvGraphicFramePr>
          <p:nvPr/>
        </p:nvGraphicFramePr>
        <p:xfrm>
          <a:off x="2200275" y="2989263"/>
          <a:ext cx="4027488" cy="584200"/>
        </p:xfrm>
        <a:graphic>
          <a:graphicData uri="http://schemas.openxmlformats.org/presentationml/2006/ole">
            <p:oleObj spid="_x0000_s23555" name="Equation" r:id="rId4" imgW="2019240" imgH="29196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816225" y="4413250"/>
            <a:ext cx="1423988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 flipH="1">
            <a:off x="4240213" y="4413250"/>
            <a:ext cx="2232025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2773363" y="4959350"/>
            <a:ext cx="1423987" cy="8175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 flipH="1">
            <a:off x="4197350" y="4959350"/>
            <a:ext cx="4219575" cy="8175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矩形 4"/>
          <p:cNvSpPr>
            <a:spLocks noChangeArrowheads="1"/>
          </p:cNvSpPr>
          <p:nvPr/>
        </p:nvSpPr>
        <p:spPr bwMode="auto">
          <a:xfrm flipH="1">
            <a:off x="4341813" y="4959350"/>
            <a:ext cx="1743075" cy="8175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6084888" y="4959350"/>
            <a:ext cx="2159000" cy="8175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2771775" y="5834063"/>
            <a:ext cx="5218113" cy="8350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6265863" y="5834063"/>
            <a:ext cx="1474787" cy="8350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0615" name="Rectangle 23"/>
          <p:cNvSpPr>
            <a:spLocks noChangeArrowheads="1"/>
          </p:cNvSpPr>
          <p:nvPr/>
        </p:nvSpPr>
        <p:spPr bwMode="auto">
          <a:xfrm>
            <a:off x="3362325" y="3759200"/>
            <a:ext cx="1008063" cy="246063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500"/>
                                        <p:tgtEl>
                                          <p:spTgt spid="11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06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作业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2 − 2</a:t>
            </a:r>
          </a:p>
          <a:p>
            <a:pPr lvl="1"/>
            <a:r>
              <a:rPr lang="en-US" altLang="zh-CN" smtClean="0"/>
              <a:t>2(3)(7)(8)(9)</a:t>
            </a:r>
          </a:p>
          <a:p>
            <a:pPr lvl="1"/>
            <a:r>
              <a:rPr lang="en-US" altLang="zh-CN" smtClean="0"/>
              <a:t>3(2)</a:t>
            </a:r>
          </a:p>
          <a:p>
            <a:pPr lvl="1"/>
            <a:r>
              <a:rPr lang="en-US" altLang="zh-CN" smtClean="0"/>
              <a:t>6(8)(9)</a:t>
            </a:r>
          </a:p>
          <a:p>
            <a:pPr lvl="1"/>
            <a:r>
              <a:rPr lang="en-US" altLang="zh-CN" smtClean="0"/>
              <a:t>7(8)</a:t>
            </a:r>
          </a:p>
          <a:p>
            <a:pPr lvl="1"/>
            <a:r>
              <a:rPr lang="en-US" altLang="zh-CN" smtClean="0"/>
              <a:t>8(2)(4)</a:t>
            </a:r>
          </a:p>
          <a:p>
            <a:pPr lvl="1"/>
            <a:r>
              <a:rPr lang="en-US" altLang="zh-CN" smtClean="0"/>
              <a:t>10(2)</a:t>
            </a:r>
          </a:p>
          <a:p>
            <a:pPr lvl="1"/>
            <a:r>
              <a:rPr lang="en-US" altLang="zh-CN" smtClean="0"/>
              <a:t>11(1)(9)</a:t>
            </a:r>
          </a:p>
          <a:p>
            <a:pPr lvl="1"/>
            <a:r>
              <a:rPr lang="en-US" altLang="zh-CN" smtClean="0"/>
              <a:t>14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6"/>
          <p:cNvSpPr>
            <a:spLocks noGrp="1"/>
          </p:cNvSpPr>
          <p:nvPr>
            <p:ph type="title" idx="4294967295"/>
          </p:nvPr>
        </p:nvSpPr>
        <p:spPr bwMode="auto">
          <a:xfrm>
            <a:off x="457200" y="268288"/>
            <a:ext cx="8229600" cy="1143000"/>
          </a:xfrm>
          <a:noFill/>
        </p:spPr>
        <p:txBody>
          <a:bodyPr/>
          <a:lstStyle/>
          <a:p>
            <a:r>
              <a:rPr lang="zh-CN" altLang="en-US" smtClean="0">
                <a:effectLst/>
              </a:rPr>
              <a:t>极限的四则运算法则</a:t>
            </a:r>
            <a:endParaRPr lang="en-US" altLang="zh-CN" smtClean="0">
              <a:effectLst/>
            </a:endParaRPr>
          </a:p>
        </p:txBody>
      </p:sp>
      <p:sp>
        <p:nvSpPr>
          <p:cNvPr id="1030" name="内容占位符 1"/>
          <p:cNvSpPr>
            <a:spLocks noGrp="1"/>
          </p:cNvSpPr>
          <p:nvPr>
            <p:ph type="body" idx="4294967295"/>
          </p:nvPr>
        </p:nvSpPr>
        <p:spPr>
          <a:xfrm>
            <a:off x="457200" y="1481138"/>
            <a:ext cx="8229600" cy="4524375"/>
          </a:xfrm>
        </p:spPr>
        <p:txBody>
          <a:bodyPr>
            <a:spAutoFit/>
          </a:bodyPr>
          <a:lstStyle/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定理：</a:t>
            </a:r>
            <a:r>
              <a:rPr lang="zh-CN" altLang="en-US" smtClean="0"/>
              <a:t>设 </a:t>
            </a:r>
            <a:r>
              <a:rPr lang="en-US" altLang="zh-CN" smtClean="0"/>
              <a:t>lim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A</a:t>
            </a:r>
            <a:r>
              <a:rPr lang="zh-CN" altLang="en-US" smtClean="0"/>
              <a:t>，</a:t>
            </a:r>
            <a:r>
              <a:rPr lang="en-US" altLang="zh-CN" smtClean="0"/>
              <a:t>lim</a:t>
            </a:r>
            <a:r>
              <a:rPr lang="zh-CN" altLang="en-US" smtClean="0"/>
              <a:t> 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B </a:t>
            </a:r>
            <a:r>
              <a:rPr lang="zh-CN" altLang="en-US" smtClean="0"/>
              <a:t>，则</a:t>
            </a:r>
            <a:endParaRPr lang="en-US" altLang="zh-CN" smtClean="0"/>
          </a:p>
          <a:p>
            <a:pPr marL="566738" indent="-457200" eaLnBrk="1" hangingPunct="1">
              <a:buFont typeface="Wingdings 3" pitchFamily="18" charset="2"/>
              <a:buNone/>
            </a:pPr>
            <a:endParaRPr lang="en-US" altLang="zh-CN" smtClean="0"/>
          </a:p>
          <a:p>
            <a:pPr marL="566738" indent="-457200" eaLnBrk="1" hangingPunct="1">
              <a:buClr>
                <a:srgbClr val="0000FF"/>
              </a:buClr>
              <a:buSzPct val="100000"/>
              <a:buFont typeface="Wingdings 3" pitchFamily="18" charset="2"/>
              <a:buAutoNum type="arabicParenBoth"/>
            </a:pPr>
            <a:r>
              <a:rPr lang="zh-CN" altLang="en-US" smtClean="0"/>
              <a:t> </a:t>
            </a:r>
            <a:endParaRPr lang="en-US" altLang="zh-CN" smtClean="0"/>
          </a:p>
          <a:p>
            <a:pPr marL="566738" indent="-457200" eaLnBrk="1" hangingPunct="1">
              <a:buClr>
                <a:srgbClr val="0000FF"/>
              </a:buClr>
              <a:buSzPct val="100000"/>
              <a:buFont typeface="Wingdings 3" pitchFamily="18" charset="2"/>
              <a:buAutoNum type="arabicParenBoth"/>
            </a:pPr>
            <a:endParaRPr lang="en-US" altLang="zh-CN" smtClean="0"/>
          </a:p>
          <a:p>
            <a:pPr marL="566738" indent="-457200" eaLnBrk="1" hangingPunct="1">
              <a:buClr>
                <a:srgbClr val="0000FF"/>
              </a:buClr>
              <a:buSzPct val="100000"/>
              <a:buFont typeface="Wingdings 3" pitchFamily="18" charset="2"/>
              <a:buAutoNum type="arabicParenBoth"/>
            </a:pPr>
            <a:r>
              <a:rPr lang="zh-CN" altLang="en-US" smtClean="0"/>
              <a:t> </a:t>
            </a:r>
            <a:endParaRPr lang="en-US" altLang="zh-CN" smtClean="0"/>
          </a:p>
          <a:p>
            <a:pPr marL="566738" indent="-457200" eaLnBrk="1" hangingPunct="1">
              <a:buClr>
                <a:srgbClr val="0000FF"/>
              </a:buClr>
              <a:buSzPct val="100000"/>
              <a:buFont typeface="Wingdings 3" pitchFamily="18" charset="2"/>
              <a:buAutoNum type="arabicParenBoth"/>
            </a:pPr>
            <a:endParaRPr lang="en-US" altLang="zh-CN" smtClean="0"/>
          </a:p>
          <a:p>
            <a:pPr marL="566738" indent="-457200" eaLnBrk="1" hangingPunct="1">
              <a:buClr>
                <a:srgbClr val="0000FF"/>
              </a:buClr>
              <a:buSzPct val="100000"/>
              <a:buFont typeface="Wingdings 3" pitchFamily="18" charset="2"/>
              <a:buAutoNum type="arabicParenBoth"/>
            </a:pPr>
            <a:r>
              <a:rPr lang="zh-CN" altLang="en-US" smtClean="0"/>
              <a:t>若 </a:t>
            </a:r>
            <a:r>
              <a:rPr lang="en-US" altLang="zh-CN" i="1" smtClean="0"/>
              <a:t>B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 0</a:t>
            </a:r>
            <a:r>
              <a:rPr lang="zh-CN" altLang="en-US" smtClean="0"/>
              <a:t>，则</a:t>
            </a:r>
            <a:endParaRPr lang="en-US" altLang="zh-CN" smtClean="0"/>
          </a:p>
          <a:p>
            <a:pPr marL="566738" indent="-457200" eaLnBrk="1" hangingPunct="1">
              <a:buClr>
                <a:srgbClr val="0000FF"/>
              </a:buClr>
              <a:buSzPct val="100000"/>
              <a:buFont typeface="Wingdings 3" pitchFamily="18" charset="2"/>
              <a:buAutoNum type="arabicParenBoth"/>
            </a:pPr>
            <a:endParaRPr lang="en-US" altLang="zh-CN" smtClean="0"/>
          </a:p>
          <a:p>
            <a:pPr marL="566738" indent="-457200" eaLnBrk="1" hangingPunct="1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说明：上述结论对自变量的任何一种变化过程都成立．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566738" indent="-457200" eaLnBrk="1" hangingPunct="1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每个结论中的“</a:t>
            </a:r>
            <a:r>
              <a:rPr lang="en-US" altLang="zh-CN" smtClean="0">
                <a:solidFill>
                  <a:srgbClr val="FF0000"/>
                </a:solidFill>
              </a:rPr>
              <a:t>lim</a:t>
            </a:r>
            <a:r>
              <a:rPr lang="zh-CN" altLang="en-US" smtClean="0">
                <a:solidFill>
                  <a:srgbClr val="FF0000"/>
                </a:solidFill>
              </a:rPr>
              <a:t>”都针对自变量的同一个变化过程而言</a:t>
            </a:r>
            <a:r>
              <a:rPr lang="en-US" altLang="zh-CN" smtClean="0">
                <a:solidFill>
                  <a:srgbClr val="FF0000"/>
                </a:solidFill>
              </a:rPr>
              <a:t>.</a:t>
            </a:r>
            <a:endParaRPr lang="zh-CN" altLang="en-US" smtClean="0">
              <a:solidFill>
                <a:srgbClr val="FF0000"/>
              </a:solidFill>
            </a:endParaRPr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1071563" y="2400300"/>
          <a:ext cx="6146800" cy="508000"/>
        </p:xfrm>
        <a:graphic>
          <a:graphicData uri="http://schemas.openxmlformats.org/presentationml/2006/ole">
            <p:oleObj spid="_x0000_s2050" name="Equation" r:id="rId4" imgW="3073320" imgH="253800" progId="Equation.DSMT4">
              <p:embed/>
            </p:oleObj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2819400" y="4014788"/>
          <a:ext cx="3403600" cy="863600"/>
        </p:xfrm>
        <a:graphic>
          <a:graphicData uri="http://schemas.openxmlformats.org/presentationml/2006/ole">
            <p:oleObj spid="_x0000_s2051" name="Equation" r:id="rId5" imgW="1701720" imgH="431640" progId="Equation.DSMT4">
              <p:embed/>
            </p:oleObj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1071563" y="3271838"/>
          <a:ext cx="5740400" cy="508000"/>
        </p:xfrm>
        <a:graphic>
          <a:graphicData uri="http://schemas.openxmlformats.org/presentationml/2006/ole">
            <p:oleObj spid="_x0000_s2052" name="Equation" r:id="rId6" imgW="2869920" imgH="253800" progId="Equation.DSMT4">
              <p:embed/>
            </p:oleObj>
          </a:graphicData>
        </a:graphic>
      </p:graphicFrame>
      <p:sp>
        <p:nvSpPr>
          <p:cNvPr id="10" name="圆角矩形 13"/>
          <p:cNvSpPr>
            <a:spLocks noChangeArrowheads="1"/>
          </p:cNvSpPr>
          <p:nvPr/>
        </p:nvSpPr>
        <p:spPr bwMode="auto">
          <a:xfrm>
            <a:off x="5589588" y="376238"/>
            <a:ext cx="3086100" cy="969962"/>
          </a:xfrm>
          <a:prstGeom prst="roundRect">
            <a:avLst>
              <a:gd name="adj" fmla="val 8551"/>
            </a:avLst>
          </a:prstGeom>
          <a:solidFill>
            <a:srgbClr val="FFFF66"/>
          </a:solidFill>
          <a:ln w="54991" cmpd="thickThin" algn="ctr">
            <a:solidFill>
              <a:srgbClr val="1E768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255588" indent="-255588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可以推广到</a:t>
            </a: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  <a:p>
            <a:pPr marL="255588" indent="-255588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有限个多函数的情形</a:t>
            </a:r>
          </a:p>
        </p:txBody>
      </p:sp>
      <p:sp>
        <p:nvSpPr>
          <p:cNvPr id="13" name="圆角矩形 13"/>
          <p:cNvSpPr>
            <a:spLocks noChangeArrowheads="1"/>
          </p:cNvSpPr>
          <p:nvPr/>
        </p:nvSpPr>
        <p:spPr bwMode="auto">
          <a:xfrm>
            <a:off x="6569075" y="3986213"/>
            <a:ext cx="2200275" cy="915987"/>
          </a:xfrm>
          <a:prstGeom prst="roundRect">
            <a:avLst>
              <a:gd name="adj" fmla="val 8551"/>
            </a:avLst>
          </a:prstGeom>
          <a:solidFill>
            <a:srgbClr val="FFFF66"/>
          </a:solidFill>
          <a:ln w="54991" cmpd="thickThin" algn="ctr">
            <a:solidFill>
              <a:srgbClr val="1E768C"/>
            </a:solidFill>
            <a:round/>
            <a:headEnd/>
            <a:tailEnd/>
          </a:ln>
        </p:spPr>
        <p:txBody>
          <a:bodyPr wrap="none"/>
          <a:lstStyle/>
          <a:p>
            <a:r>
              <a:rPr lang="zh-CN" altLang="en-US" sz="2400" b="1"/>
              <a:t>数列就是一 种</a:t>
            </a:r>
            <a:endParaRPr lang="en-US" altLang="zh-CN" sz="2400" b="1"/>
          </a:p>
          <a:p>
            <a:r>
              <a:rPr lang="zh-CN" altLang="en-US" sz="2400" b="1"/>
              <a:t>特殊的函数！</a:t>
            </a:r>
          </a:p>
        </p:txBody>
      </p:sp>
      <p:sp>
        <p:nvSpPr>
          <p:cNvPr id="73737" name="AutoShape 9"/>
          <p:cNvSpPr>
            <a:spLocks noChangeArrowheads="1"/>
          </p:cNvSpPr>
          <p:nvPr/>
        </p:nvSpPr>
        <p:spPr bwMode="auto">
          <a:xfrm>
            <a:off x="457200" y="2392363"/>
            <a:ext cx="8231188" cy="1439862"/>
          </a:xfrm>
          <a:prstGeom prst="roundRect">
            <a:avLst>
              <a:gd name="adj" fmla="val 16667"/>
            </a:avLst>
          </a:prstGeom>
          <a:noFill/>
          <a:ln w="57150" cmpd="thinThick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0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0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737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推论：</a:t>
            </a:r>
            <a:r>
              <a:rPr lang="zh-CN" altLang="en-US" smtClean="0"/>
              <a:t>如果 </a:t>
            </a:r>
            <a:r>
              <a:rPr lang="en-US" altLang="zh-CN" smtClean="0"/>
              <a:t>lim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存在，</a:t>
            </a:r>
            <a:r>
              <a:rPr lang="en-US" altLang="zh-CN" i="1" smtClean="0"/>
              <a:t>C</a:t>
            </a:r>
            <a:r>
              <a:rPr lang="zh-CN" altLang="en-US" smtClean="0"/>
              <a:t> 为常数，则</a:t>
            </a:r>
            <a:r>
              <a:rPr lang="zh-CN" altLang="en-US" smtClean="0">
                <a:solidFill>
                  <a:srgbClr val="FF0000"/>
                </a:solidFill>
              </a:rPr>
              <a:t>常数因子可以移到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极限符号的外面</a:t>
            </a:r>
            <a:r>
              <a:rPr lang="zh-CN" altLang="en-US" smtClean="0"/>
              <a:t>，即</a:t>
            </a:r>
            <a:endParaRPr lang="en-US" altLang="zh-CN" smtClean="0"/>
          </a:p>
          <a:p>
            <a:pPr marL="566738" indent="-457200" eaLnBrk="1" hangingPunct="1">
              <a:buFont typeface="Wingdings 3" pitchFamily="18" charset="2"/>
              <a:buNone/>
            </a:pPr>
            <a:endParaRPr lang="en-US" altLang="zh-CN" smtClean="0"/>
          </a:p>
          <a:p>
            <a:pPr marL="566738" indent="-457200" eaLnBrk="1" hangingPunct="1"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en-US" altLang="zh-CN" smtClean="0"/>
          </a:p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推论：</a:t>
            </a:r>
            <a:r>
              <a:rPr lang="zh-CN" altLang="en-US" smtClean="0"/>
              <a:t>如果 </a:t>
            </a:r>
            <a:r>
              <a:rPr lang="en-US" altLang="zh-CN" smtClean="0"/>
              <a:t>lim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存在，</a:t>
            </a:r>
            <a:r>
              <a:rPr lang="en-US" altLang="zh-CN" i="1" smtClean="0"/>
              <a:t>n</a:t>
            </a:r>
            <a:r>
              <a:rPr lang="zh-CN" altLang="en-US" smtClean="0"/>
              <a:t> 为正整数，则</a:t>
            </a:r>
            <a:endParaRPr lang="en-US" altLang="zh-CN" smtClean="0"/>
          </a:p>
        </p:txBody>
      </p:sp>
      <p:sp>
        <p:nvSpPr>
          <p:cNvPr id="3077" name="Rectangle 36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极限的四则运算法则</a:t>
            </a:r>
            <a:endParaRPr lang="en-US" altLang="zh-CN" smtClean="0">
              <a:effectLst/>
            </a:endParaRPr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2743200" y="2414588"/>
          <a:ext cx="3657600" cy="508000"/>
        </p:xfrm>
        <a:graphic>
          <a:graphicData uri="http://schemas.openxmlformats.org/presentationml/2006/ole">
            <p:oleObj spid="_x0000_s3074" name="Equation" r:id="rId5" imgW="1828800" imgH="253800" progId="Equation.DSMT4">
              <p:embed/>
            </p:oleObj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2857500" y="3667125"/>
          <a:ext cx="3429000" cy="558800"/>
        </p:xfrm>
        <a:graphic>
          <a:graphicData uri="http://schemas.openxmlformats.org/presentationml/2006/ole">
            <p:oleObj spid="_x0000_s3075" name="Equation" r:id="rId6" imgW="1714320" imgH="279360" progId="Equation.DSMT4">
              <p:embed/>
            </p:oleObj>
          </a:graphicData>
        </a:graphic>
      </p:graphicFrame>
      <p:sp>
        <p:nvSpPr>
          <p:cNvPr id="4102" name="AutoShape 8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回顾：反函数</a:t>
            </a:r>
          </a:p>
        </p:txBody>
      </p:sp>
      <p:sp>
        <p:nvSpPr>
          <p:cNvPr id="5120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作为逆映射的特例，我们有反函数的概念．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设函数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: </a:t>
            </a:r>
            <a:r>
              <a:rPr lang="en-US" altLang="zh-CN" i="1" smtClean="0"/>
              <a:t>D </a:t>
            </a:r>
            <a:r>
              <a:rPr lang="en-US" altLang="zh-CN" smtClean="0"/>
              <a:t>→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D</a:t>
            </a:r>
            <a:r>
              <a:rPr lang="en-US" altLang="zh-CN" smtClean="0"/>
              <a:t>) </a:t>
            </a:r>
            <a:r>
              <a:rPr lang="zh-CN" altLang="en-US" smtClean="0"/>
              <a:t>是单射，则称 </a:t>
            </a:r>
            <a:r>
              <a:rPr lang="en-US" altLang="zh-CN" i="1" smtClean="0"/>
              <a:t>f</a:t>
            </a:r>
            <a:r>
              <a:rPr lang="zh-CN" altLang="en-US" smtClean="0"/>
              <a:t>  的逆映射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f</a:t>
            </a:r>
            <a:r>
              <a:rPr lang="zh-CN" altLang="en-US" i="1" smtClean="0"/>
              <a:t> </a:t>
            </a:r>
            <a:r>
              <a:rPr lang="zh-CN" altLang="en-US" baseline="30000" smtClean="0"/>
              <a:t>−</a:t>
            </a:r>
            <a:r>
              <a:rPr lang="en-US" altLang="zh-CN" baseline="30000" smtClean="0"/>
              <a:t>1</a:t>
            </a:r>
            <a:r>
              <a:rPr lang="en-US" altLang="zh-CN" smtClean="0"/>
              <a:t>: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D</a:t>
            </a:r>
            <a:r>
              <a:rPr lang="en-US" altLang="zh-CN" smtClean="0"/>
              <a:t>) → </a:t>
            </a:r>
            <a:r>
              <a:rPr lang="en-US" altLang="zh-CN" i="1" smtClean="0"/>
              <a:t>D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为函数 </a:t>
            </a:r>
            <a:r>
              <a:rPr lang="en-US" altLang="zh-CN" i="1" smtClean="0"/>
              <a:t>f</a:t>
            </a:r>
            <a:r>
              <a:rPr lang="zh-CN" altLang="en-US" smtClean="0"/>
              <a:t>  的</a:t>
            </a:r>
            <a:r>
              <a:rPr lang="zh-CN" altLang="en-US" smtClean="0">
                <a:solidFill>
                  <a:srgbClr val="FF0000"/>
                </a:solidFill>
              </a:rPr>
              <a:t>反函数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习惯上，总是用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表示自变量，</a:t>
            </a:r>
            <a:r>
              <a:rPr lang="en-US" altLang="zh-CN" i="1" smtClean="0"/>
              <a:t>y</a:t>
            </a:r>
            <a:r>
              <a:rPr lang="en-US" altLang="zh-CN" smtClean="0"/>
              <a:t> </a:t>
            </a:r>
            <a:r>
              <a:rPr lang="zh-CN" altLang="en-US" smtClean="0"/>
              <a:t>表示因变量，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因此函数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 = </a:t>
            </a:r>
            <a:r>
              <a:rPr lang="en-US" altLang="zh-CN" i="1" smtClean="0">
                <a:solidFill>
                  <a:srgbClr val="0000FF"/>
                </a:solidFill>
              </a:rPr>
              <a:t>f</a:t>
            </a:r>
            <a:r>
              <a:rPr lang="zh-CN" altLang="en-US" i="1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zh-CN" altLang="en-US" smtClean="0">
                <a:solidFill>
                  <a:srgbClr val="0000FF"/>
                </a:solidFill>
              </a:rPr>
              <a:t>，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∈</a:t>
            </a:r>
            <a:r>
              <a:rPr lang="en-US" altLang="zh-CN" i="1" smtClean="0">
                <a:solidFill>
                  <a:srgbClr val="0000FF"/>
                </a:solidFill>
              </a:rPr>
              <a:t>D</a:t>
            </a:r>
            <a:r>
              <a:rPr lang="zh-CN" altLang="en-US" smtClean="0"/>
              <a:t> 的反函数常写作</a:t>
            </a:r>
          </a:p>
          <a:p>
            <a:pPr algn="ctr">
              <a:buFont typeface="Wingdings 3" pitchFamily="18" charset="2"/>
              <a:buNone/>
            </a:pPr>
            <a:r>
              <a:rPr lang="zh-CN" altLang="en-US" smtClean="0"/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</a:rPr>
              <a:t> =  </a:t>
            </a:r>
            <a:r>
              <a:rPr lang="en-US" altLang="zh-CN" i="1" smtClean="0">
                <a:solidFill>
                  <a:srgbClr val="FF0000"/>
                </a:solidFill>
              </a:rPr>
              <a:t>f</a:t>
            </a:r>
            <a:r>
              <a:rPr lang="zh-CN" altLang="en-US" i="1" smtClean="0">
                <a:solidFill>
                  <a:srgbClr val="FF0000"/>
                </a:solidFill>
              </a:rPr>
              <a:t> </a:t>
            </a:r>
            <a:r>
              <a:rPr lang="en-US" altLang="zh-CN" baseline="30000" smtClean="0">
                <a:solidFill>
                  <a:srgbClr val="FF0000"/>
                </a:solidFill>
              </a:rPr>
              <a:t>−1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) </a:t>
            </a:r>
            <a:r>
              <a:rPr lang="zh-CN" altLang="en-US" smtClean="0">
                <a:solidFill>
                  <a:srgbClr val="FF0000"/>
                </a:solidFill>
              </a:rPr>
              <a:t>，</a:t>
            </a:r>
            <a:r>
              <a:rPr lang="en-US" altLang="zh-CN" i="1" smtClean="0">
                <a:solidFill>
                  <a:srgbClr val="FF0000"/>
                </a:solidFill>
              </a:rPr>
              <a:t> x</a:t>
            </a:r>
            <a:r>
              <a:rPr lang="en-US" altLang="zh-CN" smtClean="0">
                <a:solidFill>
                  <a:srgbClr val="FF0000"/>
                </a:solidFill>
              </a:rPr>
              <a:t>∈ </a:t>
            </a:r>
            <a:r>
              <a:rPr lang="en-US" altLang="zh-CN" i="1" smtClean="0">
                <a:solidFill>
                  <a:srgbClr val="FF0000"/>
                </a:solidFill>
              </a:rPr>
              <a:t>f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D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en-US" altLang="zh-CN" i="1" smtClean="0">
                <a:solidFill>
                  <a:srgbClr val="FF0000"/>
                </a:solidFill>
              </a:rPr>
              <a:t> 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说明：</a:t>
            </a:r>
            <a:r>
              <a:rPr lang="zh-CN" altLang="en-US" smtClean="0"/>
              <a:t>相对于反函数 </a:t>
            </a:r>
            <a:r>
              <a:rPr lang="en-US" altLang="zh-CN" i="1" smtClean="0"/>
              <a:t>y</a:t>
            </a:r>
            <a:r>
              <a:rPr lang="en-US" altLang="zh-CN" smtClean="0"/>
              <a:t> =  </a:t>
            </a:r>
            <a:r>
              <a:rPr lang="en-US" altLang="zh-CN" i="1" smtClean="0"/>
              <a:t>f</a:t>
            </a:r>
            <a:r>
              <a:rPr lang="zh-CN" altLang="en-US" i="1" smtClean="0"/>
              <a:t> </a:t>
            </a:r>
            <a:r>
              <a:rPr lang="en-US" altLang="zh-CN" baseline="30000" smtClean="0"/>
              <a:t>−1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来说，原来的函数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zh-CN" altLang="en-US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称为</a:t>
            </a:r>
            <a:r>
              <a:rPr lang="zh-CN" altLang="en-US" smtClean="0">
                <a:solidFill>
                  <a:srgbClr val="FF0000"/>
                </a:solidFill>
              </a:rPr>
              <a:t>直接函数</a:t>
            </a:r>
            <a:r>
              <a:rPr lang="zh-CN" altLang="en-US" smtClean="0"/>
              <a:t>．</a:t>
            </a:r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1" name="Rectangle 31"/>
          <p:cNvSpPr>
            <a:spLocks noGrp="1"/>
          </p:cNvSpPr>
          <p:nvPr>
            <p:ph type="body" idx="4294967295"/>
          </p:nvPr>
        </p:nvSpPr>
        <p:spPr>
          <a:xfrm>
            <a:off x="457200" y="4991100"/>
            <a:ext cx="8229600" cy="968375"/>
          </a:xfrm>
          <a:noFill/>
        </p:spPr>
        <p:txBody>
          <a:bodyPr anchor="b"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r>
              <a:rPr lang="zh-CN" altLang="en-US" smtClean="0">
                <a:solidFill>
                  <a:srgbClr val="FF0000"/>
                </a:solidFill>
              </a:rPr>
              <a:t>在同一坐标平面内，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            直接函数与反函数的图形关于直线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对称．</a:t>
            </a:r>
          </a:p>
        </p:txBody>
      </p:sp>
      <p:sp>
        <p:nvSpPr>
          <p:cNvPr id="40962" name="Freeform 2"/>
          <p:cNvSpPr>
            <a:spLocks/>
          </p:cNvSpPr>
          <p:nvPr/>
        </p:nvSpPr>
        <p:spPr bwMode="auto">
          <a:xfrm>
            <a:off x="2620963" y="2954338"/>
            <a:ext cx="2011362" cy="1776412"/>
          </a:xfrm>
          <a:custGeom>
            <a:avLst/>
            <a:gdLst>
              <a:gd name="T0" fmla="*/ 0 w 1392"/>
              <a:gd name="T1" fmla="*/ 2147483647 h 1440"/>
              <a:gd name="T2" fmla="*/ 2147483647 w 1392"/>
              <a:gd name="T3" fmla="*/ 2147483647 h 1440"/>
              <a:gd name="T4" fmla="*/ 2147483647 w 1392"/>
              <a:gd name="T5" fmla="*/ 2147483647 h 1440"/>
              <a:gd name="T6" fmla="*/ 2147483647 w 1392"/>
              <a:gd name="T7" fmla="*/ 2147483647 h 1440"/>
              <a:gd name="T8" fmla="*/ 2147483647 w 1392"/>
              <a:gd name="T9" fmla="*/ 2147483647 h 1440"/>
              <a:gd name="T10" fmla="*/ 2147483647 w 1392"/>
              <a:gd name="T11" fmla="*/ 0 h 14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92"/>
              <a:gd name="T19" fmla="*/ 0 h 1440"/>
              <a:gd name="T20" fmla="*/ 1392 w 1392"/>
              <a:gd name="T21" fmla="*/ 1440 h 14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92" h="1440">
                <a:moveTo>
                  <a:pt x="0" y="1440"/>
                </a:moveTo>
                <a:cubicBezTo>
                  <a:pt x="96" y="1268"/>
                  <a:pt x="192" y="1096"/>
                  <a:pt x="288" y="960"/>
                </a:cubicBezTo>
                <a:cubicBezTo>
                  <a:pt x="384" y="824"/>
                  <a:pt x="472" y="728"/>
                  <a:pt x="576" y="624"/>
                </a:cubicBezTo>
                <a:cubicBezTo>
                  <a:pt x="680" y="520"/>
                  <a:pt x="800" y="424"/>
                  <a:pt x="912" y="336"/>
                </a:cubicBezTo>
                <a:cubicBezTo>
                  <a:pt x="1024" y="248"/>
                  <a:pt x="1168" y="152"/>
                  <a:pt x="1248" y="96"/>
                </a:cubicBezTo>
                <a:cubicBezTo>
                  <a:pt x="1328" y="40"/>
                  <a:pt x="1360" y="16"/>
                  <a:pt x="1392" y="0"/>
                </a:cubicBezTo>
              </a:path>
            </a:pathLst>
          </a:custGeom>
          <a:noFill/>
          <a:ln w="2540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3" name="Oval 3"/>
          <p:cNvSpPr>
            <a:spLocks noChangeAspect="1" noChangeArrowheads="1"/>
          </p:cNvSpPr>
          <p:nvPr/>
        </p:nvSpPr>
        <p:spPr bwMode="auto">
          <a:xfrm>
            <a:off x="3252788" y="3800475"/>
            <a:ext cx="107950" cy="1079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 flipV="1">
            <a:off x="1804988" y="2016125"/>
            <a:ext cx="2743200" cy="2743200"/>
          </a:xfrm>
          <a:prstGeom prst="line">
            <a:avLst/>
          </a:prstGeom>
          <a:noFill/>
          <a:ln w="25400">
            <a:solidFill>
              <a:srgbClr val="4D4D4D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7" name="Freeform 7"/>
          <p:cNvSpPr>
            <a:spLocks/>
          </p:cNvSpPr>
          <p:nvPr/>
        </p:nvSpPr>
        <p:spPr bwMode="auto">
          <a:xfrm rot="10503608">
            <a:off x="1676400" y="2168525"/>
            <a:ext cx="2011363" cy="1776413"/>
          </a:xfrm>
          <a:custGeom>
            <a:avLst/>
            <a:gdLst>
              <a:gd name="T0" fmla="*/ 0 w 1392"/>
              <a:gd name="T1" fmla="*/ 2147483647 h 1440"/>
              <a:gd name="T2" fmla="*/ 2147483647 w 1392"/>
              <a:gd name="T3" fmla="*/ 2147483647 h 1440"/>
              <a:gd name="T4" fmla="*/ 2147483647 w 1392"/>
              <a:gd name="T5" fmla="*/ 2147483647 h 1440"/>
              <a:gd name="T6" fmla="*/ 2147483647 w 1392"/>
              <a:gd name="T7" fmla="*/ 2147483647 h 1440"/>
              <a:gd name="T8" fmla="*/ 2147483647 w 1392"/>
              <a:gd name="T9" fmla="*/ 2147483647 h 1440"/>
              <a:gd name="T10" fmla="*/ 2147483647 w 1392"/>
              <a:gd name="T11" fmla="*/ 0 h 14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92"/>
              <a:gd name="T19" fmla="*/ 0 h 1440"/>
              <a:gd name="T20" fmla="*/ 1392 w 1392"/>
              <a:gd name="T21" fmla="*/ 1440 h 14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92" h="1440">
                <a:moveTo>
                  <a:pt x="0" y="1440"/>
                </a:moveTo>
                <a:cubicBezTo>
                  <a:pt x="96" y="1268"/>
                  <a:pt x="192" y="1096"/>
                  <a:pt x="288" y="960"/>
                </a:cubicBezTo>
                <a:cubicBezTo>
                  <a:pt x="384" y="824"/>
                  <a:pt x="472" y="728"/>
                  <a:pt x="576" y="624"/>
                </a:cubicBezTo>
                <a:cubicBezTo>
                  <a:pt x="680" y="520"/>
                  <a:pt x="800" y="424"/>
                  <a:pt x="912" y="336"/>
                </a:cubicBezTo>
                <a:cubicBezTo>
                  <a:pt x="1024" y="248"/>
                  <a:pt x="1168" y="152"/>
                  <a:pt x="1248" y="96"/>
                </a:cubicBezTo>
                <a:cubicBezTo>
                  <a:pt x="1328" y="40"/>
                  <a:pt x="1360" y="16"/>
                  <a:pt x="1392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08" name="Group 8"/>
          <p:cNvGrpSpPr>
            <a:grpSpLocks/>
          </p:cNvGrpSpPr>
          <p:nvPr/>
        </p:nvGrpSpPr>
        <p:grpSpPr bwMode="auto">
          <a:xfrm>
            <a:off x="1743075" y="1635125"/>
            <a:ext cx="4972050" cy="3059113"/>
            <a:chOff x="1098" y="777"/>
            <a:chExt cx="3132" cy="1927"/>
          </a:xfrm>
        </p:grpSpPr>
        <p:sp>
          <p:nvSpPr>
            <p:cNvPr id="4114" name="Line 9"/>
            <p:cNvSpPr>
              <a:spLocks noChangeShapeType="1"/>
            </p:cNvSpPr>
            <p:nvPr/>
          </p:nvSpPr>
          <p:spPr bwMode="auto">
            <a:xfrm>
              <a:off x="1098" y="2496"/>
              <a:ext cx="29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Line 10"/>
            <p:cNvSpPr>
              <a:spLocks noChangeShapeType="1"/>
            </p:cNvSpPr>
            <p:nvPr/>
          </p:nvSpPr>
          <p:spPr bwMode="auto">
            <a:xfrm flipV="1">
              <a:off x="1404" y="825"/>
              <a:ext cx="0" cy="18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00" name="Object 11"/>
            <p:cNvGraphicFramePr>
              <a:graphicFrameLocks noChangeAspect="1"/>
            </p:cNvGraphicFramePr>
            <p:nvPr/>
          </p:nvGraphicFramePr>
          <p:xfrm>
            <a:off x="4080" y="2442"/>
            <a:ext cx="150" cy="159"/>
          </p:xfrm>
          <a:graphic>
            <a:graphicData uri="http://schemas.openxmlformats.org/presentationml/2006/ole">
              <p:oleObj spid="_x0000_s4100" name="公式" r:id="rId3" imgW="126720" imgH="139680" progId="Equation.3">
                <p:embed/>
              </p:oleObj>
            </a:graphicData>
          </a:graphic>
        </p:graphicFrame>
        <p:graphicFrame>
          <p:nvGraphicFramePr>
            <p:cNvPr id="4101" name="Object 12"/>
            <p:cNvGraphicFramePr>
              <a:graphicFrameLocks noChangeAspect="1"/>
            </p:cNvGraphicFramePr>
            <p:nvPr/>
          </p:nvGraphicFramePr>
          <p:xfrm>
            <a:off x="1186" y="777"/>
            <a:ext cx="154" cy="172"/>
          </p:xfrm>
          <a:graphic>
            <a:graphicData uri="http://schemas.openxmlformats.org/presentationml/2006/ole">
              <p:oleObj spid="_x0000_s4101" name="公式" r:id="rId4" imgW="139680" imgH="164880" progId="Equation.3">
                <p:embed/>
              </p:oleObj>
            </a:graphicData>
          </a:graphic>
        </p:graphicFrame>
        <p:graphicFrame>
          <p:nvGraphicFramePr>
            <p:cNvPr id="4102" name="Object 13"/>
            <p:cNvGraphicFramePr>
              <a:graphicFrameLocks noChangeAspect="1"/>
            </p:cNvGraphicFramePr>
            <p:nvPr/>
          </p:nvGraphicFramePr>
          <p:xfrm>
            <a:off x="1248" y="2346"/>
            <a:ext cx="144" cy="159"/>
          </p:xfrm>
          <a:graphic>
            <a:graphicData uri="http://schemas.openxmlformats.org/presentationml/2006/ole">
              <p:oleObj spid="_x0000_s4102" name="公式" r:id="rId5" imgW="228600" imgH="253800" progId="Equation.3">
                <p:embed/>
              </p:oleObj>
            </a:graphicData>
          </a:graphic>
        </p:graphicFrame>
      </p:grp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725738" y="3254375"/>
            <a:ext cx="550862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975" name="Object 15"/>
          <p:cNvGraphicFramePr>
            <a:graphicFrameLocks noChangeAspect="1"/>
          </p:cNvGraphicFramePr>
          <p:nvPr/>
        </p:nvGraphicFramePr>
        <p:xfrm>
          <a:off x="2408238" y="2822575"/>
          <a:ext cx="939800" cy="339725"/>
        </p:xfrm>
        <a:graphic>
          <a:graphicData uri="http://schemas.openxmlformats.org/presentationml/2006/ole">
            <p:oleObj spid="_x0000_s4098" name="公式" r:id="rId6" imgW="1117440" imgH="406080" progId="Equation.3">
              <p:embed/>
            </p:oleObj>
          </a:graphicData>
        </a:graphic>
      </p:graphicFrame>
      <p:graphicFrame>
        <p:nvGraphicFramePr>
          <p:cNvPr id="40976" name="Object 16"/>
          <p:cNvGraphicFramePr>
            <a:graphicFrameLocks noChangeAspect="1"/>
          </p:cNvGraphicFramePr>
          <p:nvPr/>
        </p:nvGraphicFramePr>
        <p:xfrm>
          <a:off x="3348038" y="3975100"/>
          <a:ext cx="939800" cy="339725"/>
        </p:xfrm>
        <a:graphic>
          <a:graphicData uri="http://schemas.openxmlformats.org/presentationml/2006/ole">
            <p:oleObj spid="_x0000_s4099" name="公式" r:id="rId7" imgW="1117440" imgH="406080" progId="Equation.3">
              <p:embed/>
            </p:oleObj>
          </a:graphicData>
        </a:graphic>
      </p:graphicFrame>
      <p:sp>
        <p:nvSpPr>
          <p:cNvPr id="40983" name="Rectangle 23"/>
          <p:cNvSpPr>
            <a:spLocks noChangeArrowheads="1"/>
          </p:cNvSpPr>
          <p:nvPr/>
        </p:nvSpPr>
        <p:spPr bwMode="auto">
          <a:xfrm>
            <a:off x="4308475" y="3602038"/>
            <a:ext cx="2632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itchFamily="18" charset="0"/>
              </a:rPr>
              <a:t>直接函数  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y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 =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f</a:t>
            </a:r>
            <a:r>
              <a:rPr lang="zh-CN" altLang="en-US" sz="2400" b="1" i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)</a:t>
            </a:r>
            <a:endParaRPr lang="zh-CN" altLang="en-US" sz="2400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40986" name="Rectangle 26"/>
          <p:cNvSpPr>
            <a:spLocks noChangeArrowheads="1"/>
          </p:cNvSpPr>
          <p:nvPr/>
        </p:nvSpPr>
        <p:spPr bwMode="auto">
          <a:xfrm>
            <a:off x="2268538" y="1527175"/>
            <a:ext cx="25669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itchFamily="18" charset="0"/>
              </a:rPr>
              <a:t>反函数 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y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 =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f</a:t>
            </a:r>
            <a:r>
              <a:rPr lang="zh-CN" altLang="en-US" sz="2400" b="1" i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2400" b="1" baseline="30000">
                <a:solidFill>
                  <a:srgbClr val="0000FF"/>
                </a:solidFill>
                <a:latin typeface="Times New Roman" pitchFamily="18" charset="0"/>
              </a:rPr>
              <a:t>−1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) </a:t>
            </a:r>
            <a:endParaRPr lang="zh-CN" altLang="en-US" sz="2400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40964" name="Oval 4"/>
          <p:cNvSpPr>
            <a:spLocks noChangeAspect="1" noChangeArrowheads="1"/>
          </p:cNvSpPr>
          <p:nvPr/>
        </p:nvSpPr>
        <p:spPr bwMode="auto">
          <a:xfrm>
            <a:off x="2703513" y="3219450"/>
            <a:ext cx="107950" cy="1079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en-US" sz="28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13" name="Rectangle 30"/>
          <p:cNvSpPr>
            <a:spLocks noGrp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直接函数与反函数的图形</a:t>
            </a:r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1" grpId="0" build="p"/>
      <p:bldP spid="40962" grpId="0" animBg="1"/>
      <p:bldP spid="40963" grpId="0" animBg="1"/>
      <p:bldP spid="40966" grpId="0" animBg="1"/>
      <p:bldP spid="40967" grpId="0" animBg="1"/>
      <p:bldP spid="40974" grpId="0" animBg="1"/>
      <p:bldP spid="40983" grpId="0"/>
      <p:bldP spid="40986" grpId="0"/>
      <p:bldP spid="4096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5" name="Rectangle 13"/>
          <p:cNvSpPr>
            <a:spLocks noGrp="1"/>
          </p:cNvSpPr>
          <p:nvPr>
            <p:ph type="body" idx="4294967295"/>
          </p:nvPr>
        </p:nvSpPr>
        <p:spPr>
          <a:xfrm>
            <a:off x="457200" y="1481138"/>
            <a:ext cx="8243888" cy="1865312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若函数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在区间 </a:t>
            </a:r>
            <a:r>
              <a:rPr lang="en-US" altLang="zh-CN" i="1" smtClean="0"/>
              <a:t>I</a:t>
            </a:r>
            <a:r>
              <a:rPr lang="en-US" altLang="zh-CN" i="1" baseline="-25000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上单调增加</a:t>
            </a:r>
            <a:r>
              <a:rPr lang="zh-CN" altLang="en-US" smtClean="0">
                <a:solidFill>
                  <a:srgbClr val="0000FF"/>
                </a:solidFill>
              </a:rPr>
              <a:t>（减少）</a:t>
            </a:r>
            <a:r>
              <a:rPr lang="zh-CN" altLang="en-US" smtClean="0"/>
              <a:t>且连续，则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反函数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</a:t>
            </a:r>
            <a:r>
              <a:rPr lang="en-US" altLang="zh-CN" baseline="30000" smtClean="0"/>
              <a:t>−1</a:t>
            </a:r>
            <a:r>
              <a:rPr lang="en-US" altLang="zh-CN" smtClean="0"/>
              <a:t>(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在区间 </a:t>
            </a:r>
            <a:r>
              <a:rPr lang="en-US" altLang="zh-CN" i="1" smtClean="0">
                <a:solidFill>
                  <a:srgbClr val="FF0000"/>
                </a:solidFill>
              </a:rPr>
              <a:t>I</a:t>
            </a:r>
            <a:r>
              <a:rPr lang="en-US" altLang="zh-CN" i="1" baseline="-25000" smtClean="0">
                <a:solidFill>
                  <a:srgbClr val="FF0000"/>
                </a:solidFill>
              </a:rPr>
              <a:t>y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zh-CN" altLang="en-US" smtClean="0"/>
              <a:t>上单调增加</a:t>
            </a:r>
            <a:r>
              <a:rPr lang="zh-CN" altLang="en-US" smtClean="0">
                <a:solidFill>
                  <a:srgbClr val="0000FF"/>
                </a:solidFill>
              </a:rPr>
              <a:t>（减少）</a:t>
            </a:r>
            <a:r>
              <a:rPr lang="zh-CN" altLang="en-US" smtClean="0"/>
              <a:t>且连续，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 </a:t>
            </a:r>
            <a:r>
              <a:rPr lang="en-US" altLang="zh-CN" i="1" smtClean="0">
                <a:solidFill>
                  <a:srgbClr val="FF0000"/>
                </a:solidFill>
              </a:rPr>
              <a:t>I</a:t>
            </a:r>
            <a:r>
              <a:rPr lang="en-US" altLang="zh-CN" i="1" baseline="-25000" smtClean="0">
                <a:solidFill>
                  <a:srgbClr val="FF0000"/>
                </a:solidFill>
              </a:rPr>
              <a:t>y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= {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</a:rPr>
              <a:t> |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lang="en-US" altLang="zh-CN" i="1" smtClean="0">
                <a:solidFill>
                  <a:srgbClr val="FF0000"/>
                </a:solidFill>
              </a:rPr>
              <a:t>f 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>
                <a:solidFill>
                  <a:srgbClr val="FF0000"/>
                </a:solidFill>
              </a:rPr>
              <a:t>，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zh-CN" i="1" smtClean="0">
                <a:solidFill>
                  <a:srgbClr val="FF0000"/>
                </a:solidFill>
              </a:rPr>
              <a:t>I</a:t>
            </a:r>
            <a:r>
              <a:rPr lang="en-US" altLang="zh-CN" i="1" baseline="-25000" smtClean="0">
                <a:solidFill>
                  <a:srgbClr val="FF0000"/>
                </a:solidFill>
              </a:rPr>
              <a:t>x </a:t>
            </a:r>
            <a:r>
              <a:rPr lang="en-US" altLang="zh-CN" smtClean="0">
                <a:solidFill>
                  <a:srgbClr val="FF0000"/>
                </a:solidFill>
              </a:rPr>
              <a:t>}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sp>
        <p:nvSpPr>
          <p:cNvPr id="29699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zh-CN" smtClean="0">
                <a:effectLst/>
              </a:rPr>
              <a:t>反函数的</a:t>
            </a:r>
            <a:r>
              <a:rPr lang="zh-CN" altLang="en-US" smtClean="0">
                <a:effectLst/>
              </a:rPr>
              <a:t>连续</a:t>
            </a:r>
            <a:r>
              <a:rPr lang="zh-CN" altLang="zh-CN" smtClean="0">
                <a:effectLst/>
              </a:rPr>
              <a:t>性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（</a:t>
            </a:r>
            <a:r>
              <a:rPr lang="en-US" altLang="zh-CN" sz="2400" smtClean="0">
                <a:solidFill>
                  <a:srgbClr val="FF0000"/>
                </a:solidFill>
                <a:effectLst/>
              </a:rPr>
              <a:t>P.62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定理</a:t>
            </a:r>
            <a:r>
              <a:rPr lang="en-US" altLang="zh-CN" sz="2400" smtClean="0">
                <a:solidFill>
                  <a:srgbClr val="FF0000"/>
                </a:solidFill>
                <a:effectLst/>
              </a:rPr>
              <a:t>2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）</a:t>
            </a:r>
            <a:endParaRPr lang="en-US" altLang="zh-CN" smtClean="0">
              <a:effectLst/>
            </a:endParaRPr>
          </a:p>
        </p:txBody>
      </p:sp>
      <p:sp>
        <p:nvSpPr>
          <p:cNvPr id="26633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959600" y="1954213"/>
            <a:ext cx="1684338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18000" rIns="18000" anchor="ctr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且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可导</a:t>
            </a:r>
            <a:r>
              <a:rPr lang="zh-CN" altLang="en-US" b="1"/>
              <a:t>，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6750050" y="1516063"/>
            <a:ext cx="1684338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18000" rIns="18000" anchor="ctr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且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可导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，则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7864475" y="1708150"/>
            <a:ext cx="565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6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5653088" y="1500188"/>
            <a:ext cx="10715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5857875" y="1971675"/>
            <a:ext cx="1071563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3" grpId="0" animBg="1"/>
      <p:bldP spid="7" grpId="0" animBg="1"/>
      <p:bldP spid="27659" grpId="0" animBg="1"/>
      <p:bldP spid="27661" grpId="0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3" name="Group 30"/>
          <p:cNvGrpSpPr>
            <a:grpSpLocks/>
          </p:cNvGrpSpPr>
          <p:nvPr/>
        </p:nvGrpSpPr>
        <p:grpSpPr bwMode="auto">
          <a:xfrm>
            <a:off x="7237413" y="3357563"/>
            <a:ext cx="1511300" cy="3022600"/>
            <a:chOff x="4241" y="1888"/>
            <a:chExt cx="952" cy="1904"/>
          </a:xfrm>
        </p:grpSpPr>
        <p:sp>
          <p:nvSpPr>
            <p:cNvPr id="5155" name="Rectangle 31"/>
            <p:cNvSpPr>
              <a:spLocks noChangeArrowheads="1"/>
            </p:cNvSpPr>
            <p:nvPr/>
          </p:nvSpPr>
          <p:spPr bwMode="auto">
            <a:xfrm>
              <a:off x="4241" y="2432"/>
              <a:ext cx="952" cy="1360"/>
            </a:xfrm>
            <a:prstGeom prst="rect">
              <a:avLst/>
            </a:prstGeom>
            <a:noFill/>
            <a:ln w="25400">
              <a:solidFill>
                <a:srgbClr val="4D4D4D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zh-CN" altLang="en-US" b="1"/>
                <a:t>实数</a:t>
              </a:r>
              <a:endParaRPr lang="en-US" altLang="zh-CN" b="1"/>
            </a:p>
          </p:txBody>
        </p:sp>
        <p:sp>
          <p:nvSpPr>
            <p:cNvPr id="5156" name="Text Box 32"/>
            <p:cNvSpPr txBox="1">
              <a:spLocks noChangeArrowheads="1"/>
            </p:cNvSpPr>
            <p:nvPr/>
          </p:nvSpPr>
          <p:spPr bwMode="auto">
            <a:xfrm>
              <a:off x="4370" y="1888"/>
              <a:ext cx="695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zh-CN" altLang="en-US" sz="2400" b="1">
                  <a:latin typeface="Times New Roman" pitchFamily="18" charset="0"/>
                </a:rPr>
                <a:t>因变量</a:t>
              </a:r>
            </a:p>
            <a:p>
              <a:pPr algn="ctr"/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r>
                <a:rPr lang="en-US" altLang="zh-CN" sz="2400" b="1" i="1">
                  <a:latin typeface="Times New Roman" pitchFamily="18" charset="0"/>
                </a:rPr>
                <a:t>y</a:t>
              </a:r>
              <a:r>
                <a:rPr lang="en-US" altLang="zh-CN" sz="2400" b="1"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28690" name="Oval 18"/>
          <p:cNvSpPr>
            <a:spLocks noChangeArrowheads="1"/>
          </p:cNvSpPr>
          <p:nvPr/>
        </p:nvSpPr>
        <p:spPr bwMode="auto">
          <a:xfrm>
            <a:off x="7524750" y="4579938"/>
            <a:ext cx="936625" cy="144145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zh-CN" sz="2000" b="1" i="1">
                <a:latin typeface="Times New Roman" pitchFamily="18" charset="0"/>
              </a:rPr>
              <a:t>R</a:t>
            </a:r>
            <a:r>
              <a:rPr lang="en-US" altLang="zh-CN" sz="2000" b="1" i="1" baseline="-25000">
                <a:latin typeface="Times New Roman" pitchFamily="18" charset="0"/>
              </a:rPr>
              <a:t>f</a:t>
            </a:r>
            <a:endParaRPr lang="zh-CN" altLang="en-US" sz="2000" b="1" i="1" baseline="-25000">
              <a:latin typeface="Times New Roman" pitchFamily="18" charset="0"/>
            </a:endParaRPr>
          </a:p>
        </p:txBody>
      </p:sp>
      <p:sp>
        <p:nvSpPr>
          <p:cNvPr id="28717" name="Oval 45"/>
          <p:cNvSpPr>
            <a:spLocks noChangeArrowheads="1"/>
          </p:cNvSpPr>
          <p:nvPr/>
        </p:nvSpPr>
        <p:spPr bwMode="auto">
          <a:xfrm>
            <a:off x="7627938" y="4670425"/>
            <a:ext cx="576262" cy="576263"/>
          </a:xfrm>
          <a:prstGeom prst="ellipse">
            <a:avLst/>
          </a:prstGeom>
          <a:solidFill>
            <a:srgbClr val="99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6" name="Rectangle 2"/>
          <p:cNvSpPr>
            <a:spLocks noGrp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回顾：复合函数</a:t>
            </a:r>
            <a:endParaRPr lang="en-US" altLang="zh-CN" smtClean="0"/>
          </a:p>
        </p:txBody>
      </p:sp>
      <p:sp>
        <p:nvSpPr>
          <p:cNvPr id="8397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481138"/>
            <a:ext cx="8229600" cy="1844675"/>
          </a:xfrm>
          <a:noFill/>
        </p:spPr>
        <p:txBody>
          <a:bodyPr>
            <a:spAutoFit/>
          </a:bodyPr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已知</a:t>
            </a:r>
          </a:p>
          <a:p>
            <a:pPr eaLnBrk="1" hangingPunct="1">
              <a:buFont typeface="Wingdings 3" pitchFamily="18" charset="2"/>
              <a:buNone/>
            </a:pPr>
            <a:r>
              <a:rPr lang="zh-CN" altLang="en-US" smtClean="0"/>
              <a:t>函数 </a:t>
            </a:r>
            <a:r>
              <a:rPr lang="en-US" altLang="zh-CN" i="1" smtClean="0">
                <a:solidFill>
                  <a:srgbClr val="0000FF"/>
                </a:solidFill>
              </a:rPr>
              <a:t>u</a:t>
            </a:r>
            <a:r>
              <a:rPr lang="en-US" altLang="zh-CN" smtClean="0">
                <a:solidFill>
                  <a:srgbClr val="0000FF"/>
                </a:solidFill>
              </a:rPr>
              <a:t> = </a:t>
            </a:r>
            <a:r>
              <a:rPr lang="en-US" altLang="zh-CN" i="1" smtClean="0">
                <a:solidFill>
                  <a:srgbClr val="0000FF"/>
                </a:solidFill>
              </a:rPr>
              <a:t>g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 </a:t>
            </a:r>
            <a:r>
              <a:rPr lang="zh-CN" altLang="en-US" smtClean="0"/>
              <a:t>，定义域为</a:t>
            </a:r>
            <a:r>
              <a:rPr lang="en-US" altLang="zh-CN" i="1" smtClean="0"/>
              <a:t>D</a:t>
            </a:r>
            <a:r>
              <a:rPr lang="en-US" altLang="zh-CN" i="1" baseline="-25000" smtClean="0"/>
              <a:t>g</a:t>
            </a:r>
            <a:r>
              <a:rPr lang="zh-CN" altLang="en-US" smtClean="0"/>
              <a:t>，值域为</a:t>
            </a:r>
            <a:r>
              <a:rPr lang="en-US" altLang="zh-CN" i="1" smtClean="0"/>
              <a:t>R</a:t>
            </a:r>
            <a:r>
              <a:rPr lang="en-US" altLang="zh-CN" i="1" baseline="-25000" smtClean="0"/>
              <a:t>g</a:t>
            </a:r>
            <a:r>
              <a:rPr lang="zh-CN" altLang="en-US" smtClean="0"/>
              <a:t> ，</a:t>
            </a:r>
          </a:p>
          <a:p>
            <a:pPr eaLnBrk="1" hangingPunct="1">
              <a:buFont typeface="Wingdings 3" pitchFamily="18" charset="2"/>
              <a:buNone/>
            </a:pPr>
            <a:r>
              <a:rPr lang="zh-CN" altLang="en-US" smtClean="0"/>
              <a:t>函数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 = </a:t>
            </a:r>
            <a:r>
              <a:rPr lang="en-US" altLang="zh-CN" i="1" smtClean="0">
                <a:solidFill>
                  <a:srgbClr val="0000FF"/>
                </a:solidFill>
              </a:rPr>
              <a:t>f</a:t>
            </a:r>
            <a:r>
              <a:rPr lang="zh-CN" altLang="en-US" i="1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u</a:t>
            </a:r>
            <a:r>
              <a:rPr lang="en-US" altLang="zh-CN" smtClean="0">
                <a:solidFill>
                  <a:srgbClr val="0000FF"/>
                </a:solidFill>
              </a:rPr>
              <a:t>) </a:t>
            </a:r>
            <a:r>
              <a:rPr lang="zh-CN" altLang="en-US" smtClean="0"/>
              <a:t>，定义域为</a:t>
            </a:r>
            <a:r>
              <a:rPr lang="en-US" altLang="zh-CN" i="1" smtClean="0"/>
              <a:t>D</a:t>
            </a:r>
            <a:r>
              <a:rPr lang="en-US" altLang="zh-CN" i="1" baseline="-25000" smtClean="0"/>
              <a:t>f </a:t>
            </a:r>
            <a:r>
              <a:rPr lang="zh-CN" altLang="en-US" smtClean="0"/>
              <a:t>，值域为</a:t>
            </a:r>
            <a:r>
              <a:rPr lang="en-US" altLang="zh-CN" i="1" smtClean="0"/>
              <a:t>R</a:t>
            </a:r>
            <a:r>
              <a:rPr lang="en-US" altLang="zh-CN" i="1" baseline="-25000" smtClean="0"/>
              <a:t>f</a:t>
            </a:r>
            <a:r>
              <a:rPr lang="zh-CN" altLang="en-US" smtClean="0"/>
              <a:t> ，</a:t>
            </a:r>
          </a:p>
          <a:p>
            <a:pPr eaLnBrk="1" hangingPunct="1">
              <a:buFont typeface="Wingdings 3" pitchFamily="18" charset="2"/>
              <a:buNone/>
            </a:pPr>
            <a:r>
              <a:rPr lang="zh-CN" altLang="en-US" smtClean="0"/>
              <a:t>若                      ，则称函数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 = </a:t>
            </a:r>
            <a:r>
              <a:rPr lang="en-US" altLang="zh-CN" i="1" smtClean="0">
                <a:solidFill>
                  <a:srgbClr val="0000FF"/>
                </a:solidFill>
              </a:rPr>
              <a:t>f</a:t>
            </a:r>
            <a:r>
              <a:rPr lang="zh-CN" altLang="en-US" i="1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[</a:t>
            </a:r>
            <a:r>
              <a:rPr lang="en-US" altLang="zh-CN" i="1" smtClean="0">
                <a:solidFill>
                  <a:srgbClr val="0000FF"/>
                </a:solidFill>
              </a:rPr>
              <a:t>g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)] </a:t>
            </a:r>
            <a:r>
              <a:rPr lang="zh-CN" altLang="en-US" smtClean="0"/>
              <a:t>为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复合函数</a:t>
            </a:r>
            <a:r>
              <a:rPr lang="zh-CN" altLang="en-US" smtClean="0"/>
              <a:t>．</a:t>
            </a:r>
            <a:endParaRPr lang="zh-CN" altLang="en-US" smtClean="0">
              <a:solidFill>
                <a:srgbClr val="0000FF"/>
              </a:solidFill>
            </a:endParaRPr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928688" y="2874963"/>
          <a:ext cx="1701800" cy="482600"/>
        </p:xfrm>
        <a:graphic>
          <a:graphicData uri="http://schemas.openxmlformats.org/presentationml/2006/ole">
            <p:oleObj spid="_x0000_s5122" name="Equation" r:id="rId3" imgW="850680" imgH="241200" progId="Equation.DSMT4">
              <p:embed/>
            </p:oleObj>
          </a:graphicData>
        </a:graphic>
      </p:graphicFrame>
      <p:sp>
        <p:nvSpPr>
          <p:cNvPr id="28687" name="Oval 15"/>
          <p:cNvSpPr>
            <a:spLocks noChangeAspect="1" noChangeArrowheads="1"/>
          </p:cNvSpPr>
          <p:nvPr/>
        </p:nvSpPr>
        <p:spPr bwMode="auto">
          <a:xfrm>
            <a:off x="1116013" y="4652963"/>
            <a:ext cx="1368425" cy="11874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/>
          <a:lstStyle/>
          <a:p>
            <a:r>
              <a:rPr lang="zh-CN" altLang="en-US" sz="2000" b="1" i="1">
                <a:latin typeface="Times New Roman" pitchFamily="18" charset="0"/>
              </a:rPr>
              <a:t>Ｄ</a:t>
            </a:r>
            <a:r>
              <a:rPr lang="en-US" altLang="zh-CN" sz="2000" b="1" i="1" baseline="-25000">
                <a:latin typeface="Times New Roman" pitchFamily="18" charset="0"/>
              </a:rPr>
              <a:t>g</a:t>
            </a:r>
            <a:endParaRPr lang="en-US" altLang="zh-CN" sz="2000" b="1" i="1">
              <a:latin typeface="Times New Roman" pitchFamily="18" charset="0"/>
            </a:endParaRPr>
          </a:p>
        </p:txBody>
      </p:sp>
      <p:sp>
        <p:nvSpPr>
          <p:cNvPr id="28688" name="Oval 16"/>
          <p:cNvSpPr>
            <a:spLocks noChangeAspect="1" noChangeArrowheads="1"/>
          </p:cNvSpPr>
          <p:nvPr/>
        </p:nvSpPr>
        <p:spPr bwMode="auto">
          <a:xfrm>
            <a:off x="4321175" y="5078413"/>
            <a:ext cx="1150938" cy="11509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b"/>
          <a:lstStyle/>
          <a:p>
            <a:pPr algn="ctr"/>
            <a:r>
              <a:rPr lang="zh-CN" altLang="en-US" sz="2000" b="1" i="1">
                <a:latin typeface="Times New Roman" pitchFamily="18" charset="0"/>
              </a:rPr>
              <a:t>Ｄ</a:t>
            </a:r>
            <a:r>
              <a:rPr lang="en-US" altLang="zh-CN" sz="2000" b="1" i="1" baseline="-25000">
                <a:latin typeface="Times New Roman" pitchFamily="18" charset="0"/>
              </a:rPr>
              <a:t>f</a:t>
            </a:r>
            <a:endParaRPr lang="zh-CN" altLang="en-US" sz="2000" b="1" i="1" baseline="-25000">
              <a:latin typeface="Times New Roman" pitchFamily="18" charset="0"/>
            </a:endParaRPr>
          </a:p>
        </p:txBody>
      </p:sp>
      <p:sp>
        <p:nvSpPr>
          <p:cNvPr id="28689" name="Oval 17"/>
          <p:cNvSpPr>
            <a:spLocks noChangeArrowheads="1"/>
          </p:cNvSpPr>
          <p:nvPr/>
        </p:nvSpPr>
        <p:spPr bwMode="auto">
          <a:xfrm>
            <a:off x="4303713" y="4581525"/>
            <a:ext cx="1184275" cy="936625"/>
          </a:xfrm>
          <a:prstGeom prst="ellipse">
            <a:avLst/>
          </a:prstGeom>
          <a:solidFill>
            <a:srgbClr val="FFFF99">
              <a:alpha val="8509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r"/>
            <a:r>
              <a:rPr lang="en-US" altLang="zh-CN" sz="2000" b="1" i="1">
                <a:latin typeface="Times New Roman" pitchFamily="18" charset="0"/>
              </a:rPr>
              <a:t>R</a:t>
            </a:r>
            <a:r>
              <a:rPr lang="en-US" altLang="zh-CN" sz="2000" b="1" i="1" baseline="-25000">
                <a:latin typeface="Times New Roman" pitchFamily="18" charset="0"/>
              </a:rPr>
              <a:t>g</a:t>
            </a:r>
            <a:endParaRPr lang="zh-CN" altLang="en-US" sz="2000" b="1" i="1" baseline="-25000">
              <a:latin typeface="Times New Roman" pitchFamily="18" charset="0"/>
            </a:endParaRPr>
          </a:p>
        </p:txBody>
      </p:sp>
      <p:sp>
        <p:nvSpPr>
          <p:cNvPr id="28691" name="Oval 19"/>
          <p:cNvSpPr>
            <a:spLocks noChangeArrowheads="1"/>
          </p:cNvSpPr>
          <p:nvPr/>
        </p:nvSpPr>
        <p:spPr bwMode="auto">
          <a:xfrm>
            <a:off x="1836738" y="5013325"/>
            <a:ext cx="576262" cy="5762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8692" name="Picture 20" descr="1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3834"/>
          <a:stretch>
            <a:fillRect/>
          </a:stretch>
        </p:blipFill>
        <p:spPr bwMode="auto">
          <a:xfrm>
            <a:off x="4413250" y="5053013"/>
            <a:ext cx="981075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椭圆 20"/>
          <p:cNvSpPr>
            <a:spLocks noChangeArrowheads="1"/>
          </p:cNvSpPr>
          <p:nvPr/>
        </p:nvSpPr>
        <p:spPr bwMode="auto">
          <a:xfrm>
            <a:off x="7939088" y="4941888"/>
            <a:ext cx="107950" cy="107950"/>
          </a:xfrm>
          <a:prstGeom prst="ellipse">
            <a:avLst/>
          </a:prstGeom>
          <a:solidFill>
            <a:schemeClr val="tx1"/>
          </a:solidFill>
          <a:ln w="55000" cmpd="thickThin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5134" name="Group 24"/>
          <p:cNvGrpSpPr>
            <a:grpSpLocks/>
          </p:cNvGrpSpPr>
          <p:nvPr/>
        </p:nvGrpSpPr>
        <p:grpSpPr bwMode="auto">
          <a:xfrm>
            <a:off x="1044575" y="3357563"/>
            <a:ext cx="1511300" cy="3022600"/>
            <a:chOff x="340" y="1888"/>
            <a:chExt cx="952" cy="1904"/>
          </a:xfrm>
        </p:grpSpPr>
        <p:sp>
          <p:nvSpPr>
            <p:cNvPr id="5153" name="Rectangle 25"/>
            <p:cNvSpPr>
              <a:spLocks noChangeArrowheads="1"/>
            </p:cNvSpPr>
            <p:nvPr/>
          </p:nvSpPr>
          <p:spPr bwMode="auto">
            <a:xfrm>
              <a:off x="340" y="2432"/>
              <a:ext cx="952" cy="1360"/>
            </a:xfrm>
            <a:prstGeom prst="rect">
              <a:avLst/>
            </a:prstGeom>
            <a:noFill/>
            <a:ln w="25400">
              <a:solidFill>
                <a:srgbClr val="4D4D4D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zh-CN" altLang="en-US" sz="2000" b="1">
                  <a:latin typeface="Times New Roman" pitchFamily="18" charset="0"/>
                </a:rPr>
                <a:t>实数</a:t>
              </a:r>
            </a:p>
          </p:txBody>
        </p:sp>
        <p:sp>
          <p:nvSpPr>
            <p:cNvPr id="5154" name="Text Box 26"/>
            <p:cNvSpPr txBox="1">
              <a:spLocks noChangeArrowheads="1"/>
            </p:cNvSpPr>
            <p:nvPr/>
          </p:nvSpPr>
          <p:spPr bwMode="auto">
            <a:xfrm>
              <a:off x="469" y="1888"/>
              <a:ext cx="695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zh-CN" altLang="en-US" sz="2400" b="1">
                  <a:latin typeface="Times New Roman" pitchFamily="18" charset="0"/>
                </a:rPr>
                <a:t>自变量</a:t>
              </a:r>
            </a:p>
            <a:p>
              <a:pPr algn="ctr"/>
              <a:r>
                <a:rPr lang="en-US" altLang="zh-CN" sz="2400" b="1" i="1">
                  <a:latin typeface="Times New Roman" pitchFamily="18" charset="0"/>
                </a:rPr>
                <a:t>x</a:t>
              </a:r>
              <a:r>
                <a:rPr lang="en-US" altLang="zh-CN" sz="2400" b="1">
                  <a:latin typeface="Times New Roman" pitchFamily="18" charset="0"/>
                </a:rPr>
                <a:t> </a:t>
              </a:r>
            </a:p>
          </p:txBody>
        </p:sp>
      </p:grpSp>
      <p:grpSp>
        <p:nvGrpSpPr>
          <p:cNvPr id="5135" name="Group 27"/>
          <p:cNvGrpSpPr>
            <a:grpSpLocks/>
          </p:cNvGrpSpPr>
          <p:nvPr/>
        </p:nvGrpSpPr>
        <p:grpSpPr bwMode="auto">
          <a:xfrm>
            <a:off x="4140200" y="3357563"/>
            <a:ext cx="1511300" cy="3024187"/>
            <a:chOff x="2153" y="1888"/>
            <a:chExt cx="952" cy="1905"/>
          </a:xfrm>
        </p:grpSpPr>
        <p:sp>
          <p:nvSpPr>
            <p:cNvPr id="5151" name="Rectangle 28"/>
            <p:cNvSpPr>
              <a:spLocks noChangeArrowheads="1"/>
            </p:cNvSpPr>
            <p:nvPr/>
          </p:nvSpPr>
          <p:spPr bwMode="auto">
            <a:xfrm>
              <a:off x="2153" y="2433"/>
              <a:ext cx="952" cy="1360"/>
            </a:xfrm>
            <a:prstGeom prst="rect">
              <a:avLst/>
            </a:prstGeom>
            <a:noFill/>
            <a:ln w="25400">
              <a:solidFill>
                <a:srgbClr val="4D4D4D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zh-CN" altLang="en-US" b="1"/>
                <a:t>实数</a:t>
              </a:r>
              <a:endParaRPr lang="en-US" altLang="zh-CN" b="1"/>
            </a:p>
          </p:txBody>
        </p:sp>
        <p:sp>
          <p:nvSpPr>
            <p:cNvPr id="5152" name="Text Box 29"/>
            <p:cNvSpPr txBox="1">
              <a:spLocks noChangeArrowheads="1"/>
            </p:cNvSpPr>
            <p:nvPr/>
          </p:nvSpPr>
          <p:spPr bwMode="auto">
            <a:xfrm>
              <a:off x="2185" y="1888"/>
              <a:ext cx="88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zh-CN" altLang="en-US" sz="2400" b="1">
                  <a:latin typeface="Times New Roman" pitchFamily="18" charset="0"/>
                </a:rPr>
                <a:t>中间变量</a:t>
              </a:r>
            </a:p>
            <a:p>
              <a:pPr algn="ctr"/>
              <a:r>
                <a:rPr lang="en-US" altLang="zh-CN" sz="2400" b="1" i="1">
                  <a:latin typeface="Times New Roman" pitchFamily="18" charset="0"/>
                </a:rPr>
                <a:t>u</a:t>
              </a:r>
              <a:r>
                <a:rPr lang="en-US" altLang="zh-CN" sz="2400" b="1"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971550" y="3357563"/>
            <a:ext cx="1657350" cy="485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4067175" y="3357563"/>
            <a:ext cx="1657350" cy="485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7164388" y="3357563"/>
            <a:ext cx="1657350" cy="485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椭圆 20"/>
          <p:cNvSpPr/>
          <p:nvPr/>
        </p:nvSpPr>
        <p:spPr>
          <a:xfrm>
            <a:off x="4897438" y="5661025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椭圆 20"/>
          <p:cNvSpPr>
            <a:spLocks noChangeArrowheads="1"/>
          </p:cNvSpPr>
          <p:nvPr/>
        </p:nvSpPr>
        <p:spPr bwMode="auto">
          <a:xfrm>
            <a:off x="8029575" y="5661025"/>
            <a:ext cx="107950" cy="107950"/>
          </a:xfrm>
          <a:prstGeom prst="ellipse">
            <a:avLst/>
          </a:prstGeom>
          <a:solidFill>
            <a:schemeClr val="tx1"/>
          </a:solidFill>
          <a:ln w="55000" cmpd="thickThin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28714" name="AutoShape 42"/>
          <p:cNvCxnSpPr>
            <a:cxnSpLocks noChangeShapeType="1"/>
          </p:cNvCxnSpPr>
          <p:nvPr/>
        </p:nvCxnSpPr>
        <p:spPr bwMode="auto">
          <a:xfrm>
            <a:off x="5005388" y="5715000"/>
            <a:ext cx="302418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lg"/>
          </a:ln>
        </p:spPr>
      </p:cxnSp>
      <p:sp>
        <p:nvSpPr>
          <p:cNvPr id="28715" name="Rectangle 43"/>
          <p:cNvSpPr>
            <a:spLocks noChangeArrowheads="1"/>
          </p:cNvSpPr>
          <p:nvPr/>
        </p:nvSpPr>
        <p:spPr bwMode="auto">
          <a:xfrm>
            <a:off x="6300788" y="4221163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f</a:t>
            </a:r>
            <a:endParaRPr lang="zh-CN" altLang="en-US" sz="2400" b="1" i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8716" name="Rectangle 44"/>
          <p:cNvSpPr>
            <a:spLocks noChangeArrowheads="1"/>
          </p:cNvSpPr>
          <p:nvPr/>
        </p:nvSpPr>
        <p:spPr bwMode="auto">
          <a:xfrm>
            <a:off x="3163888" y="42211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g</a:t>
            </a:r>
            <a:endParaRPr lang="zh-CN" altLang="en-US" sz="2400" b="1" i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692275" y="4833938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椭圆 20"/>
          <p:cNvSpPr/>
          <p:nvPr/>
        </p:nvSpPr>
        <p:spPr>
          <a:xfrm>
            <a:off x="4751388" y="4833938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9968" name="AutoShape 32"/>
          <p:cNvCxnSpPr>
            <a:cxnSpLocks noChangeShapeType="1"/>
            <a:stCxn id="21" idx="6"/>
            <a:endCxn id="4" idx="2"/>
          </p:cNvCxnSpPr>
          <p:nvPr/>
        </p:nvCxnSpPr>
        <p:spPr bwMode="auto">
          <a:xfrm>
            <a:off x="1800225" y="4887913"/>
            <a:ext cx="2951163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lg"/>
          </a:ln>
        </p:spPr>
      </p:cxnSp>
      <p:sp>
        <p:nvSpPr>
          <p:cNvPr id="2" name="椭圆 20"/>
          <p:cNvSpPr/>
          <p:nvPr/>
        </p:nvSpPr>
        <p:spPr>
          <a:xfrm>
            <a:off x="2070100" y="5246688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20"/>
          <p:cNvSpPr/>
          <p:nvPr/>
        </p:nvSpPr>
        <p:spPr>
          <a:xfrm>
            <a:off x="4859338" y="5246688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9971" name="AutoShape 35"/>
          <p:cNvCxnSpPr>
            <a:cxnSpLocks noChangeShapeType="1"/>
          </p:cNvCxnSpPr>
          <p:nvPr/>
        </p:nvCxnSpPr>
        <p:spPr bwMode="auto">
          <a:xfrm>
            <a:off x="2178050" y="5300663"/>
            <a:ext cx="26812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lg"/>
          </a:ln>
        </p:spPr>
      </p:cxnSp>
      <p:cxnSp>
        <p:nvCxnSpPr>
          <p:cNvPr id="39972" name="AutoShape 36"/>
          <p:cNvCxnSpPr>
            <a:cxnSpLocks noChangeShapeType="1"/>
            <a:endCxn id="3" idx="2"/>
          </p:cNvCxnSpPr>
          <p:nvPr/>
        </p:nvCxnSpPr>
        <p:spPr bwMode="auto">
          <a:xfrm flipV="1">
            <a:off x="4951413" y="4995863"/>
            <a:ext cx="2987675" cy="266700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lg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6" dur="500"/>
                                        <p:tgtEl>
                                          <p:spTgt spid="28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0" dur="500"/>
                                        <p:tgtEl>
                                          <p:spTgt spid="28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4" dur="500"/>
                                        <p:tgtEl>
                                          <p:spTgt spid="28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0" grpId="0" animBg="1"/>
      <p:bldP spid="28717" grpId="0" animBg="1"/>
      <p:bldP spid="28687" grpId="0" animBg="1"/>
      <p:bldP spid="28688" grpId="0" animBg="1"/>
      <p:bldP spid="28689" grpId="0" animBg="1"/>
      <p:bldP spid="28691" grpId="0" animBg="1"/>
      <p:bldP spid="3" grpId="0" animBg="1"/>
      <p:bldP spid="28705" grpId="0" animBg="1"/>
      <p:bldP spid="28706" grpId="0" animBg="1"/>
      <p:bldP spid="28707" grpId="0" animBg="1"/>
      <p:bldP spid="5" grpId="0" animBg="1"/>
      <p:bldP spid="6" grpId="0" animBg="1"/>
      <p:bldP spid="28715" grpId="0"/>
      <p:bldP spid="28716" grpId="0"/>
      <p:bldP spid="21" grpId="0" animBg="1"/>
      <p:bldP spid="4" grpId="0" animBg="1"/>
      <p:bldP spid="2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复合函数的连续性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（</a:t>
            </a:r>
            <a:r>
              <a:rPr lang="en-US" altLang="zh-CN" sz="2400" smtClean="0">
                <a:solidFill>
                  <a:srgbClr val="FF0000"/>
                </a:solidFill>
                <a:effectLst/>
              </a:rPr>
              <a:t>P.63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定理</a:t>
            </a:r>
            <a:r>
              <a:rPr lang="en-US" altLang="zh-CN" sz="2400" smtClean="0">
                <a:solidFill>
                  <a:srgbClr val="FF0000"/>
                </a:solidFill>
                <a:effectLst/>
              </a:rPr>
              <a:t>4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）</a:t>
            </a:r>
          </a:p>
        </p:txBody>
      </p:sp>
      <p:sp>
        <p:nvSpPr>
          <p:cNvPr id="5939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481138"/>
            <a:ext cx="8123238" cy="4527550"/>
          </a:xfrm>
          <a:solidFill>
            <a:schemeClr val="bg1"/>
          </a:solidFill>
        </p:spPr>
        <p:txBody>
          <a:bodyPr wrap="none"/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定理：</a:t>
            </a:r>
            <a:r>
              <a:rPr lang="zh-CN" altLang="en-US" smtClean="0">
                <a:solidFill>
                  <a:srgbClr val="FF0000"/>
                </a:solidFill>
              </a:rPr>
              <a:t>连续函数的复合函数是连续函数</a:t>
            </a:r>
            <a:r>
              <a:rPr lang="zh-CN" altLang="en-US" smtClean="0"/>
              <a:t>，即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设函数 </a:t>
            </a:r>
            <a:r>
              <a:rPr lang="en-US" altLang="zh-CN" i="1" smtClean="0"/>
              <a:t>u</a:t>
            </a:r>
            <a:r>
              <a:rPr lang="en-US" altLang="zh-CN" smtClean="0"/>
              <a:t> = 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处连续，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u</a:t>
            </a:r>
            <a:r>
              <a:rPr lang="en-US" altLang="zh-CN" smtClean="0"/>
              <a:t>) </a:t>
            </a:r>
            <a:r>
              <a:rPr lang="zh-CN" altLang="en-US" smtClean="0"/>
              <a:t>在 </a:t>
            </a:r>
            <a:r>
              <a:rPr lang="en-US" altLang="zh-CN" i="1" smtClean="0"/>
              <a:t>u</a:t>
            </a:r>
            <a:r>
              <a:rPr lang="en-US" altLang="zh-CN" smtClean="0"/>
              <a:t> = </a:t>
            </a:r>
            <a:r>
              <a:rPr lang="en-US" altLang="zh-CN" i="1" smtClean="0"/>
              <a:t>u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处连续，其中 </a:t>
            </a:r>
            <a:r>
              <a:rPr lang="en-US" altLang="zh-CN" i="1" smtClean="0"/>
              <a:t>u</a:t>
            </a:r>
            <a:r>
              <a:rPr lang="en-US" altLang="zh-CN" baseline="-25000" smtClean="0"/>
              <a:t>0 </a:t>
            </a:r>
            <a:r>
              <a:rPr lang="en-US" altLang="zh-CN" smtClean="0"/>
              <a:t>= 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则复合函数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 = </a:t>
            </a:r>
            <a:r>
              <a:rPr lang="en-US" altLang="zh-CN" i="1" smtClean="0">
                <a:solidFill>
                  <a:srgbClr val="0000FF"/>
                </a:solidFill>
              </a:rPr>
              <a:t>f</a:t>
            </a:r>
            <a:r>
              <a:rPr lang="zh-CN" altLang="en-US" i="1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[</a:t>
            </a:r>
            <a:r>
              <a:rPr lang="en-US" altLang="zh-CN" i="1" smtClean="0">
                <a:solidFill>
                  <a:srgbClr val="0000FF"/>
                </a:solidFill>
              </a:rPr>
              <a:t>g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)]</a:t>
            </a:r>
            <a:r>
              <a:rPr lang="zh-CN" altLang="en-US" smtClean="0"/>
              <a:t> 在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处连续．</a:t>
            </a:r>
          </a:p>
        </p:txBody>
      </p:sp>
      <p:sp>
        <p:nvSpPr>
          <p:cNvPr id="27652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4213225" y="1957388"/>
            <a:ext cx="9652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8000" rIns="18000" anchor="ctr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可导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，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260725" y="2397125"/>
            <a:ext cx="88741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8000" rIns="18000" anchor="ctr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可导</a:t>
            </a:r>
            <a:r>
              <a:rPr lang="zh-CN" altLang="en-US" b="1"/>
              <a:t>，</a:t>
            </a: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173663" y="2835275"/>
            <a:ext cx="96361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8000" rIns="18000" anchor="ctr"/>
          <a:lstStyle/>
          <a:p>
            <a:pPr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可导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．</a:t>
            </a:r>
            <a:endParaRPr lang="zh-CN" altLang="en-US" b="1"/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6049963" y="2565400"/>
            <a:ext cx="5651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6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nimBg="1"/>
      <p:bldP spid="27659" grpId="0" animBg="1"/>
      <p:bldP spid="7" grpId="0" animBg="1"/>
      <p:bldP spid="2" grpId="0" animBg="1"/>
      <p:bldP spid="2766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聚合">
  <a:themeElements>
    <a:clrScheme name="4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4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6457</TotalTime>
  <Words>1558</Words>
  <Application>Microsoft Office PowerPoint</Application>
  <PresentationFormat>全屏显示(4:3)</PresentationFormat>
  <Paragraphs>303</Paragraphs>
  <Slides>29</Slides>
  <Notes>3</Notes>
  <HiddenSlides>22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宋体</vt:lpstr>
      <vt:lpstr>聚合</vt:lpstr>
      <vt:lpstr>4_聚合</vt:lpstr>
      <vt:lpstr>MathType 6.0 Equation</vt:lpstr>
      <vt:lpstr>Microsoft Equation 3.0</vt:lpstr>
      <vt:lpstr>MathType 5.0 Equation</vt:lpstr>
      <vt:lpstr>第二章    导数与微分</vt:lpstr>
      <vt:lpstr>引言</vt:lpstr>
      <vt:lpstr>极限的四则运算法则</vt:lpstr>
      <vt:lpstr>极限的四则运算法则</vt:lpstr>
      <vt:lpstr>回顾：反函数</vt:lpstr>
      <vt:lpstr>直接函数与反函数的图形</vt:lpstr>
      <vt:lpstr>反函数的连续性（P.62定理2）</vt:lpstr>
      <vt:lpstr>回顾：复合函数</vt:lpstr>
      <vt:lpstr>复合函数的连续性（P.63定理4）</vt:lpstr>
      <vt:lpstr>一、四则运算的求导法则（P.85）</vt:lpstr>
      <vt:lpstr>推广——有限多个函数的情形</vt:lpstr>
      <vt:lpstr>例子</vt:lpstr>
      <vt:lpstr>二、反函数的求导法则（P.87）</vt:lpstr>
      <vt:lpstr>例子</vt:lpstr>
      <vt:lpstr>例子</vt:lpstr>
      <vt:lpstr>三、复合函数的求导法则（P.89）</vt:lpstr>
      <vt:lpstr>链式法则的推广（P.91）</vt:lpstr>
      <vt:lpstr>例子</vt:lpstr>
      <vt:lpstr>例子</vt:lpstr>
      <vt:lpstr>例子</vt:lpstr>
      <vt:lpstr>例子</vt:lpstr>
      <vt:lpstr>初等函数的求导问题</vt:lpstr>
      <vt:lpstr>例子</vt:lpstr>
      <vt:lpstr>练习题</vt:lpstr>
      <vt:lpstr>练习题</vt:lpstr>
      <vt:lpstr>思考题</vt:lpstr>
      <vt:lpstr>思考题</vt:lpstr>
      <vt:lpstr>思考题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高等数学（上册）</dc:title>
  <dc:creator>cjl</dc:creator>
  <cp:lastModifiedBy>SONY</cp:lastModifiedBy>
  <cp:revision>450</cp:revision>
  <dcterms:created xsi:type="dcterms:W3CDTF">2010-09-04T05:21:04Z</dcterms:created>
  <dcterms:modified xsi:type="dcterms:W3CDTF">2022-10-27T04:33:34Z</dcterms:modified>
</cp:coreProperties>
</file>