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11" r:id="rId2"/>
  </p:sldMasterIdLst>
  <p:notesMasterIdLst>
    <p:notesMasterId r:id="rId30"/>
  </p:notesMasterIdLst>
  <p:handoutMasterIdLst>
    <p:handoutMasterId r:id="rId31"/>
  </p:handoutMasterIdLst>
  <p:sldIdLst>
    <p:sldId id="507" r:id="rId3"/>
    <p:sldId id="474" r:id="rId4"/>
    <p:sldId id="452" r:id="rId5"/>
    <p:sldId id="476" r:id="rId6"/>
    <p:sldId id="472" r:id="rId7"/>
    <p:sldId id="473" r:id="rId8"/>
    <p:sldId id="478" r:id="rId9"/>
    <p:sldId id="484" r:id="rId10"/>
    <p:sldId id="480" r:id="rId11"/>
    <p:sldId id="511" r:id="rId12"/>
    <p:sldId id="482" r:id="rId13"/>
    <p:sldId id="483" r:id="rId14"/>
    <p:sldId id="501" r:id="rId15"/>
    <p:sldId id="488" r:id="rId16"/>
    <p:sldId id="487" r:id="rId17"/>
    <p:sldId id="489" r:id="rId18"/>
    <p:sldId id="492" r:id="rId19"/>
    <p:sldId id="510" r:id="rId20"/>
    <p:sldId id="493" r:id="rId21"/>
    <p:sldId id="494" r:id="rId22"/>
    <p:sldId id="503" r:id="rId23"/>
    <p:sldId id="497" r:id="rId24"/>
    <p:sldId id="495" r:id="rId25"/>
    <p:sldId id="496" r:id="rId26"/>
    <p:sldId id="499" r:id="rId27"/>
    <p:sldId id="505" r:id="rId28"/>
    <p:sldId id="50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FF99"/>
    <a:srgbClr val="0000FF"/>
    <a:srgbClr val="33CC33"/>
    <a:srgbClr val="FF0000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8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7.wmf"/><Relationship Id="rId1" Type="http://schemas.openxmlformats.org/officeDocument/2006/relationships/image" Target="../media/image45.wmf"/><Relationship Id="rId5" Type="http://schemas.openxmlformats.org/officeDocument/2006/relationships/image" Target="../media/image46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0.wmf"/><Relationship Id="rId1" Type="http://schemas.openxmlformats.org/officeDocument/2006/relationships/image" Target="../media/image45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9C53CF10-931F-4427-B90B-D23B416CBC08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A4032914-28F3-4576-9A88-368F91747F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6D5E10DF-0CD2-405F-A35B-BCF4B0308090}" type="datetimeFigureOut">
              <a:rPr lang="zh-CN" altLang="en-US"/>
              <a:pPr>
                <a:defRPr/>
              </a:pPr>
              <a:t>2022/3/24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D8C13FF0-4723-4A42-A456-DAEA5859B3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725024-C0EF-4090-9CBC-CA81C3C61E95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结合课本</a:t>
            </a:r>
            <a:r>
              <a:rPr lang="en-US" altLang="zh-CN" smtClean="0"/>
              <a:t>P.104</a:t>
            </a:r>
            <a:r>
              <a:rPr lang="zh-CN" altLang="en-US" smtClean="0"/>
              <a:t>抛射体的运动问题来引入参数方程所决定的函数．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747ED0-6297-4DFA-8CCA-01C0C676F9A7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A755066-9812-4693-BC69-F980CC3C0979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96E1BC1-1D36-4DEF-B7DD-C75D9F104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0FFC-936A-4AF9-BAD2-F7C4B68A3825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5A98F-D792-40D4-9146-54F5DD052B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3430E-C47A-4B31-B69C-E6170A8EDB10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1AEAC-92D1-448D-A3B4-4349B9E399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2604A-3CDD-48E5-A9EA-F03644E75A1A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DF34B-0DF1-4476-A45B-51668D95C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1EE82-083E-4D77-9790-77BF6A7A7F92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6E46C-620A-4A05-9E9C-E25D18113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42BE8-926C-490F-B8A7-F0913187E877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A1C7C-FE05-46D6-8D3D-2B1704AD5F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73995-FE07-4858-A5D5-11FBF7D06E27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8005B-90A8-4061-A7E9-D7C56E535F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BBC35-4D76-4500-8D24-28E5317AA939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CF388-9A50-4457-9A1C-BE979DFB9F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DC97-D94F-479A-B742-85528839BBA8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7601B-96DF-4DA2-A56C-9613239A8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AECD8-F450-43E4-A7DE-13BF01A3FE8C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57FE6-BAEA-4B6D-8A25-3C3B5ABCDC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CCCCC-C3BF-4E08-9A2A-EDE1F52217DB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16CC6-C398-4D0C-AA0F-6195A1A48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0F68A-10F1-4271-A36A-A5367C892EF5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9512B-5896-4097-A63F-5EACD5796F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FA241-A588-41D1-A582-A18B4BBE2271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36BD6-16EF-4759-9A4B-EEB4C7BB42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0EEAD-DCC4-4338-B1A6-F30D45B841E5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00304-6716-4D4F-A06C-63CDC1A11E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C30F9-409A-4A1B-9405-24FB584BFA75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C3ECE-2E6E-4E9F-8E4B-2681A2461B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FB3CF-C52E-4B9F-BF7F-2841EB28D537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89DEC-6A89-4E0F-9014-6AEDEF4D33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2A114-D69F-41FF-AA37-990E61E053AF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7C2E9-C45A-450E-86C4-0FC8C1834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0A891-7C6A-4056-AF52-C3BEF745744D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E0E0C-E445-4A16-B3B0-8A0EFDCFB3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72532-3E8B-4B8C-A03E-A429D4E7178D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161EF-1F01-4129-AF15-FAA1F98F34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8C467-962B-47FE-AD1A-AC4334865B12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F78F4-7137-4E67-A7EC-C548A83B29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253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D74C4A35-01DB-42C9-B45E-5C9C671E00AF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A3D2C430-3772-4DFA-A6CB-74550D71B6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97" r:id="rId2"/>
    <p:sldLayoutId id="2147484698" r:id="rId3"/>
    <p:sldLayoutId id="2147484699" r:id="rId4"/>
    <p:sldLayoutId id="2147484700" r:id="rId5"/>
    <p:sldLayoutId id="2147484701" r:id="rId6"/>
    <p:sldLayoutId id="2147484702" r:id="rId7"/>
    <p:sldLayoutId id="2147484703" r:id="rId8"/>
    <p:sldLayoutId id="2147484704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355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4880BCA-6EBD-4966-82B6-444108F17077}" type="datetimeFigureOut">
              <a:rPr lang="zh-CN" altLang="en-US"/>
              <a:pPr>
                <a:defRPr/>
              </a:pPr>
              <a:t>2022/3/24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1F6F5F93-5DF5-4254-AA7B-64B538536B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3.png"/><Relationship Id="rId2" Type="http://schemas.openxmlformats.org/officeDocument/2006/relationships/video" Target="file:///D:\&#39640;&#25968;&#35838;&#20214;V5\&#19978;&#20876;\&#31532;&#20108;&#31456;\&#38463;&#22522;&#31859;&#24503;&#34746;&#32447;.avi" TargetMode="Externa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8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第二章    导数与微分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25603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第四节    隐函数及由参数方程所确定的函数的导数  相关变化率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对数求导法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P.103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  <a:endParaRPr lang="zh-CN" altLang="en-US" smtClean="0">
              <a:effectLst/>
            </a:endParaRPr>
          </a:p>
        </p:txBody>
      </p:sp>
      <p:sp>
        <p:nvSpPr>
          <p:cNvPr id="7172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329613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先在等式两边取绝对值，</a:t>
            </a:r>
            <a:r>
              <a:rPr lang="zh-CN" altLang="en-US" smtClean="0"/>
              <a:t>然后在等式两边取对数，最后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利用隐函数求导法求出导数．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适用范围：</a:t>
            </a:r>
            <a:r>
              <a:rPr lang="zh-CN" altLang="en-US" smtClean="0">
                <a:solidFill>
                  <a:srgbClr val="FF0000"/>
                </a:solidFill>
              </a:rPr>
              <a:t>多个函数的乘积、根式函数、幂指函数．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课本</a:t>
            </a:r>
            <a:r>
              <a:rPr lang="en-US" altLang="zh-CN" smtClean="0"/>
              <a:t>P.108</a:t>
            </a:r>
            <a:r>
              <a:rPr lang="zh-CN" altLang="en-US" smtClean="0"/>
              <a:t>第</a:t>
            </a:r>
            <a:r>
              <a:rPr lang="en-US" altLang="zh-CN" smtClean="0"/>
              <a:t>1(3)</a:t>
            </a:r>
            <a:r>
              <a:rPr lang="zh-CN" altLang="en-US" smtClean="0"/>
              <a:t>题，</a:t>
            </a:r>
            <a:r>
              <a:rPr lang="en-US" altLang="zh-CN" i="1" smtClean="0"/>
              <a:t>xy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smtClean="0"/>
              <a:t> 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 + </a:t>
            </a:r>
            <a:r>
              <a:rPr lang="en-US" altLang="zh-CN" i="1" baseline="30000" smtClean="0"/>
              <a:t>y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69925" y="1938338"/>
            <a:ext cx="31686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39738" y="4522788"/>
            <a:ext cx="5138737" cy="1733550"/>
          </a:xfrm>
          <a:prstGeom prst="roundRect">
            <a:avLst>
              <a:gd name="adj" fmla="val 10556"/>
            </a:avLst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smtClean="0">
                <a:solidFill>
                  <a:srgbClr val="FF0000"/>
                </a:solidFill>
              </a:rPr>
              <a:t>|</a:t>
            </a:r>
            <a:r>
              <a:rPr lang="en-US" altLang="zh-CN" smtClean="0"/>
              <a:t>cos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>
                <a:solidFill>
                  <a:srgbClr val="FF0000"/>
                </a:solidFill>
              </a:rPr>
              <a:t>|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= </a:t>
            </a:r>
            <a:r>
              <a:rPr lang="en-US" altLang="zh-CN" smtClean="0">
                <a:solidFill>
                  <a:srgbClr val="FF0000"/>
                </a:solidFill>
              </a:rPr>
              <a:t>|</a:t>
            </a:r>
            <a:r>
              <a:rPr lang="en-US" altLang="zh-CN" smtClean="0"/>
              <a:t>sin </a:t>
            </a:r>
            <a:r>
              <a:rPr lang="en-US" altLang="zh-CN" i="1" smtClean="0"/>
              <a:t>x</a:t>
            </a:r>
            <a:r>
              <a:rPr lang="en-US" altLang="zh-CN" smtClean="0">
                <a:solidFill>
                  <a:srgbClr val="FF0000"/>
                </a:solidFill>
              </a:rPr>
              <a:t>|</a:t>
            </a:r>
            <a:r>
              <a:rPr lang="en-US" altLang="zh-CN" i="1" baseline="30000" smtClean="0"/>
              <a:t>y</a:t>
            </a:r>
            <a:r>
              <a:rPr lang="zh-CN" altLang="en-US" smtClean="0"/>
              <a:t>，求 </a:t>
            </a:r>
            <a:r>
              <a:rPr lang="en-US" altLang="zh-CN" i="1" smtClean="0">
                <a:solidFill>
                  <a:srgbClr val="000000"/>
                </a:solidFill>
              </a:rPr>
              <a:t>y' </a:t>
            </a:r>
            <a:r>
              <a:rPr lang="zh-CN" altLang="en-US" smtClean="0"/>
              <a:t>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在等式两边取对数，得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等式两边同时对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求导，得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解得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&gt; 0</a:t>
            </a:r>
            <a:r>
              <a:rPr lang="zh-CN" altLang="en-US" smtClean="0"/>
              <a:t> 时，                   ；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                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n-US" altLang="zh-CN" smtClean="0"/>
              <a:t> 0</a:t>
            </a:r>
            <a:r>
              <a:rPr lang="zh-CN" altLang="en-US" smtClean="0"/>
              <a:t> 时，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366838" y="2133600"/>
          <a:ext cx="6410325" cy="939800"/>
        </p:xfrm>
        <a:graphic>
          <a:graphicData uri="http://schemas.openxmlformats.org/presentationml/2006/ole">
            <p:oleObj spid="_x0000_s8194" name="Equation" r:id="rId3" imgW="3213000" imgH="46980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349375" y="3246438"/>
          <a:ext cx="2965450" cy="939800"/>
        </p:xfrm>
        <a:graphic>
          <a:graphicData uri="http://schemas.openxmlformats.org/presentationml/2006/ole">
            <p:oleObj spid="_x0000_s8195" name="Equation" r:id="rId4" imgW="1485720" imgH="46980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386263" y="1214438"/>
          <a:ext cx="2965450" cy="482600"/>
        </p:xfrm>
        <a:graphic>
          <a:graphicData uri="http://schemas.openxmlformats.org/presentationml/2006/ole">
            <p:oleObj spid="_x0000_s8196" name="Equation" r:id="rId5" imgW="1485720" imgH="2412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616325" y="4530725"/>
          <a:ext cx="1392238" cy="812800"/>
        </p:xfrm>
        <a:graphic>
          <a:graphicData uri="http://schemas.openxmlformats.org/presentationml/2006/ole">
            <p:oleObj spid="_x0000_s8197" name="Equation" r:id="rId6" imgW="698400" imgH="40608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616325" y="5430838"/>
          <a:ext cx="1670050" cy="812800"/>
        </p:xfrm>
        <a:graphic>
          <a:graphicData uri="http://schemas.openxmlformats.org/presentationml/2006/ole">
            <p:oleObj spid="_x0000_s8198" name="Equation" r:id="rId7" imgW="838080" imgH="406080" progId="Equation.DSMT4">
              <p:embed/>
            </p:oleObj>
          </a:graphicData>
        </a:graphic>
      </p:graphicFrame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4524375" y="3133725"/>
            <a:ext cx="3824288" cy="1092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其中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l-GR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/ 2 +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l-GR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l-GR" sz="2400" b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l-GR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endParaRPr lang="en-US" altLang="zh-CN" sz="2400" b="1" i="1">
              <a:solidFill>
                <a:srgbClr val="FF0000"/>
              </a:solidFill>
              <a:latin typeface="Symbol" pitchFamily="18" charset="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为整数）．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2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smtClean="0"/>
              <a:t>(cos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= (sin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y</a:t>
            </a:r>
            <a:r>
              <a:rPr lang="zh-CN" altLang="en-US" smtClean="0"/>
              <a:t>，求 </a:t>
            </a:r>
            <a:r>
              <a:rPr lang="en-US" altLang="zh-CN" i="1" smtClean="0">
                <a:solidFill>
                  <a:srgbClr val="000000"/>
                </a:solidFill>
              </a:rPr>
              <a:t>y' </a:t>
            </a:r>
            <a:r>
              <a:rPr lang="zh-CN" altLang="en-US" smtClean="0"/>
              <a:t>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在等式两边取对数，得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等式两边同时对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求导，得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解得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en-US" altLang="zh-CN" smtClean="0">
                <a:solidFill>
                  <a:srgbClr val="FF0000"/>
                </a:solidFill>
              </a:rPr>
              <a:t>ln cos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</a:rPr>
              <a:t> 及 </a:t>
            </a:r>
            <a:r>
              <a:rPr lang="en-US" altLang="zh-CN" smtClean="0">
                <a:solidFill>
                  <a:srgbClr val="FF0000"/>
                </a:solidFill>
              </a:rPr>
              <a:t>ln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sin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 不一定有意义！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上述方程有意义的前提条件是 </a:t>
            </a:r>
            <a:r>
              <a:rPr lang="en-US" altLang="zh-CN" smtClean="0">
                <a:solidFill>
                  <a:srgbClr val="FF0000"/>
                </a:solidFill>
              </a:rPr>
              <a:t>cos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</a:rPr>
              <a:t> 及 </a:t>
            </a:r>
            <a:r>
              <a:rPr lang="en-US" altLang="zh-CN" smtClean="0">
                <a:solidFill>
                  <a:srgbClr val="FF0000"/>
                </a:solidFill>
              </a:rPr>
              <a:t>sin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 都不等于零，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即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 </a:t>
            </a:r>
            <a:r>
              <a:rPr lang="el-GR" altLang="zh-CN" i="1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/ 2 +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l-GR" altLang="zh-CN" i="1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zh-CN" altLang="el-GR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l-GR" altLang="zh-CN" i="1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（其中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为整数）．</a:t>
            </a:r>
            <a:endParaRPr lang="en-US" altLang="en-US" smtClean="0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404938" y="2571750"/>
          <a:ext cx="6334125" cy="939800"/>
        </p:xfrm>
        <a:graphic>
          <a:graphicData uri="http://schemas.openxmlformats.org/presentationml/2006/ole">
            <p:oleObj spid="_x0000_s9218" name="Equation" r:id="rId4" imgW="3174840" imgH="46980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357313" y="3686175"/>
          <a:ext cx="2863850" cy="863600"/>
        </p:xfrm>
        <a:graphic>
          <a:graphicData uri="http://schemas.openxmlformats.org/presentationml/2006/ole">
            <p:oleObj spid="_x0000_s9219" name="Equation" r:id="rId5" imgW="1434960" imgH="43164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356100" y="1285875"/>
          <a:ext cx="2736850" cy="406400"/>
        </p:xfrm>
        <a:graphic>
          <a:graphicData uri="http://schemas.openxmlformats.org/presentationml/2006/ole">
            <p:oleObj spid="_x0000_s9220" name="Equation" r:id="rId6" imgW="1371600" imgH="203040" progId="Equation.DSMT4">
              <p:embed/>
            </p:oleObj>
          </a:graphicData>
        </a:graphic>
      </p:graphicFrame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627063" y="1214438"/>
            <a:ext cx="358775" cy="358775"/>
            <a:chOff x="900113" y="2492375"/>
            <a:chExt cx="358775" cy="358775"/>
          </a:xfrm>
        </p:grpSpPr>
        <p:sp>
          <p:nvSpPr>
            <p:cNvPr id="9223" name="Line 10"/>
            <p:cNvSpPr>
              <a:spLocks noChangeShapeType="1"/>
            </p:cNvSpPr>
            <p:nvPr/>
          </p:nvSpPr>
          <p:spPr bwMode="auto">
            <a:xfrm>
              <a:off x="900113" y="2492375"/>
              <a:ext cx="358775" cy="3587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Line 11"/>
            <p:cNvSpPr>
              <a:spLocks noChangeShapeType="1"/>
            </p:cNvSpPr>
            <p:nvPr/>
          </p:nvSpPr>
          <p:spPr bwMode="auto">
            <a:xfrm flipH="1">
              <a:off x="900113" y="2492375"/>
              <a:ext cx="358775" cy="3587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39738" y="4522788"/>
            <a:ext cx="5140325" cy="1733550"/>
          </a:xfrm>
          <a:prstGeom prst="roundRect">
            <a:avLst>
              <a:gd name="adj" fmla="val 10556"/>
            </a:avLst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95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smtClean="0"/>
              <a:t>(cos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= (sin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y</a:t>
            </a:r>
            <a:r>
              <a:rPr lang="zh-CN" altLang="en-US" smtClean="0"/>
              <a:t>，求 </a:t>
            </a:r>
            <a:r>
              <a:rPr lang="en-US" altLang="zh-CN" i="1" smtClean="0">
                <a:solidFill>
                  <a:srgbClr val="000000"/>
                </a:solidFill>
              </a:rPr>
              <a:t>y' </a:t>
            </a:r>
            <a:r>
              <a:rPr lang="zh-CN" altLang="en-US" smtClean="0"/>
              <a:t>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>
                <a:solidFill>
                  <a:srgbClr val="FF0000"/>
                </a:solidFill>
              </a:rPr>
              <a:t>在等式两边取绝对值，</a:t>
            </a:r>
            <a:r>
              <a:rPr lang="zh-CN" altLang="en-US" smtClean="0"/>
              <a:t>得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在等式两边取对数，得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等式两边同时对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求导，得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解得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&gt; 0</a:t>
            </a:r>
            <a:r>
              <a:rPr lang="zh-CN" altLang="en-US" smtClean="0"/>
              <a:t> 时，                   ；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		      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n-US" altLang="zh-CN" smtClean="0"/>
              <a:t> 0 </a:t>
            </a:r>
            <a:r>
              <a:rPr lang="zh-CN" altLang="en-US" smtClean="0"/>
              <a:t>时，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366838" y="2560638"/>
          <a:ext cx="6410325" cy="939800"/>
        </p:xfrm>
        <a:graphic>
          <a:graphicData uri="http://schemas.openxmlformats.org/presentationml/2006/ole">
            <p:oleObj spid="_x0000_s10242" name="Equation" r:id="rId3" imgW="3213000" imgH="46980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349375" y="3673475"/>
          <a:ext cx="2965450" cy="939800"/>
        </p:xfrm>
        <a:graphic>
          <a:graphicData uri="http://schemas.openxmlformats.org/presentationml/2006/ole">
            <p:oleObj spid="_x0000_s10243" name="Equation" r:id="rId4" imgW="1485720" imgH="46980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863975" y="1671638"/>
          <a:ext cx="2965450" cy="482600"/>
        </p:xfrm>
        <a:graphic>
          <a:graphicData uri="http://schemas.openxmlformats.org/presentationml/2006/ole">
            <p:oleObj spid="_x0000_s10244" name="Equation" r:id="rId5" imgW="1485720" imgH="241200" progId="Equation.DSMT4">
              <p:embed/>
            </p:oleObj>
          </a:graphicData>
        </a:graphic>
      </p:graphicFrame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4772025" y="1143000"/>
          <a:ext cx="2230438" cy="533400"/>
        </p:xfrm>
        <a:graphic>
          <a:graphicData uri="http://schemas.openxmlformats.org/presentationml/2006/ole">
            <p:oleObj spid="_x0000_s10245" name="Equation" r:id="rId6" imgW="1117440" imgH="2664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549650" y="4530725"/>
          <a:ext cx="1392238" cy="812800"/>
        </p:xfrm>
        <a:graphic>
          <a:graphicData uri="http://schemas.openxmlformats.org/presentationml/2006/ole">
            <p:oleObj spid="_x0000_s10246" name="Equation" r:id="rId7" imgW="698400" imgH="40608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549650" y="5430838"/>
          <a:ext cx="1670050" cy="812800"/>
        </p:xfrm>
        <a:graphic>
          <a:graphicData uri="http://schemas.openxmlformats.org/presentationml/2006/ole">
            <p:oleObj spid="_x0000_s10247" name="Equation" r:id="rId8" imgW="838080" imgH="406080" progId="Equation.DSMT4">
              <p:embed/>
            </p:oleObj>
          </a:graphicData>
        </a:graphic>
      </p:graphicFrame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572000" y="3611563"/>
            <a:ext cx="37004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其中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l-GR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/ 2 +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l-GR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l-GR" sz="2400" b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l-GR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endParaRPr lang="en-US" altLang="zh-CN" sz="2400" b="1" i="1">
              <a:solidFill>
                <a:srgbClr val="FF0000"/>
              </a:solidFill>
              <a:latin typeface="Symbol" pitchFamily="18" charset="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为整数）．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2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若参数方程                    确定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/>
              <a:t>x</a:t>
            </a:r>
            <a:r>
              <a:rPr lang="zh-CN" altLang="en-US" smtClean="0"/>
              <a:t> 之间的函数关系，则称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此函数关系所表示的函数为</a:t>
            </a:r>
            <a:r>
              <a:rPr lang="zh-CN" altLang="en-US" smtClean="0">
                <a:solidFill>
                  <a:srgbClr val="FF0000"/>
                </a:solidFill>
              </a:rPr>
              <a:t>参数方程所确定的函数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如何对参数方程所确定的函数求导？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方法：</a:t>
            </a:r>
            <a:r>
              <a:rPr lang="zh-CN" altLang="en-US" smtClean="0"/>
              <a:t>消去参数 </a:t>
            </a:r>
            <a:r>
              <a:rPr lang="en-US" altLang="zh-CN" i="1" smtClean="0"/>
              <a:t>t</a:t>
            </a:r>
            <a:r>
              <a:rPr lang="zh-CN" altLang="en-US" smtClean="0"/>
              <a:t> 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例如</a:t>
            </a:r>
          </a:p>
        </p:txBody>
      </p:sp>
      <p:sp>
        <p:nvSpPr>
          <p:cNvPr id="112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二、由参数方程所确定的函数的导数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273300" y="1285875"/>
          <a:ext cx="1290638" cy="939800"/>
        </p:xfrm>
        <a:graphic>
          <a:graphicData uri="http://schemas.openxmlformats.org/presentationml/2006/ole">
            <p:oleObj spid="_x0000_s11266" name="Equation" r:id="rId4" imgW="647640" imgH="469800" progId="Equation.DSMT4">
              <p:embed/>
            </p:oleObj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746625" y="4600575"/>
            <a:ext cx="3365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x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46875" y="3529013"/>
            <a:ext cx="269875" cy="4619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t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80450" y="4600575"/>
            <a:ext cx="320675" cy="4619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y</a:t>
            </a:r>
          </a:p>
        </p:txBody>
      </p:sp>
      <p:cxnSp>
        <p:nvCxnSpPr>
          <p:cNvPr id="9" name="AutoShape 19"/>
          <p:cNvCxnSpPr>
            <a:cxnSpLocks noChangeShapeType="1"/>
            <a:stCxn id="6" idx="3"/>
            <a:endCxn id="7" idx="2"/>
          </p:cNvCxnSpPr>
          <p:nvPr/>
        </p:nvCxnSpPr>
        <p:spPr bwMode="auto">
          <a:xfrm flipV="1">
            <a:off x="5083175" y="3990975"/>
            <a:ext cx="1798638" cy="838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</p:spPr>
      </p:cxnSp>
      <p:cxnSp>
        <p:nvCxnSpPr>
          <p:cNvPr id="10" name="AutoShape 20"/>
          <p:cNvCxnSpPr>
            <a:cxnSpLocks noChangeShapeType="1"/>
            <a:stCxn id="7" idx="2"/>
            <a:endCxn id="8" idx="1"/>
          </p:cNvCxnSpPr>
          <p:nvPr/>
        </p:nvCxnSpPr>
        <p:spPr bwMode="auto">
          <a:xfrm rot="16200000" flipH="1">
            <a:off x="7361238" y="3511550"/>
            <a:ext cx="839788" cy="1798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</p:cxn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729288" y="3924300"/>
            <a:ext cx="371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Symbol" pitchFamily="18" charset="2"/>
              </a:rPr>
              <a:t>j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7632700" y="3924300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Symbol" pitchFamily="18" charset="2"/>
              </a:rPr>
              <a:t>y</a:t>
            </a:r>
            <a:endParaRPr lang="zh-CN" altLang="en-US" sz="2400" b="1">
              <a:latin typeface="Times New Roman" pitchFamily="18" charset="0"/>
            </a:endParaRPr>
          </a:p>
        </p:txBody>
      </p:sp>
      <p:cxnSp>
        <p:nvCxnSpPr>
          <p:cNvPr id="15" name="AutoShape 19"/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5083175" y="4829175"/>
            <a:ext cx="3597275" cy="15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none" w="lg" len="lg"/>
            <a:tailEnd type="stealth" w="lg" len="lg"/>
          </a:ln>
        </p:spPr>
      </p:cxn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429250" y="4814888"/>
            <a:ext cx="2903538" cy="4619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</a:t>
            </a:r>
            <a:r>
              <a:rPr lang="el-GR" altLang="zh-CN" sz="2400" b="1" i="1" dirty="0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y</a:t>
            </a:r>
            <a:r>
              <a:rPr lang="en-US" altLang="zh-CN" sz="2400" b="1" i="1" dirty="0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) = </a:t>
            </a:r>
            <a:r>
              <a:rPr lang="el-GR" altLang="zh-CN" sz="2400" b="1" i="1" dirty="0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y</a:t>
            </a:r>
            <a:r>
              <a:rPr lang="en-US" altLang="zh-CN" sz="2400" b="1" i="1" dirty="0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Symbol" pitchFamily="18" charset="2"/>
                <a:ea typeface="宋体" pitchFamily="2" charset="-122"/>
              </a:rPr>
              <a:t>j 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−1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)) 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57313" y="4371975"/>
          <a:ext cx="1038225" cy="939800"/>
        </p:xfrm>
        <a:graphic>
          <a:graphicData uri="http://schemas.openxmlformats.org/presentationml/2006/ole">
            <p:oleObj spid="_x0000_s11267" name="Equation" r:id="rId5" imgW="520560" imgH="469800" progId="Equation.DSMT4">
              <p:embed/>
            </p:oleObj>
          </a:graphicData>
        </a:graphic>
      </p:graphicFrame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503488" y="476567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994025" y="4435475"/>
          <a:ext cx="758825" cy="812800"/>
        </p:xfrm>
        <a:graphic>
          <a:graphicData uri="http://schemas.openxmlformats.org/presentationml/2006/ole">
            <p:oleObj spid="_x0000_s11268" name="Equation" r:id="rId6" imgW="380880" imgH="406080" progId="Equation.DSMT4">
              <p:embed/>
            </p:oleObj>
          </a:graphicData>
        </a:graphic>
      </p:graphicFrame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57250" y="582612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1357313" y="5432425"/>
          <a:ext cx="1947862" cy="939800"/>
        </p:xfrm>
        <a:graphic>
          <a:graphicData uri="http://schemas.openxmlformats.org/presentationml/2006/ole">
            <p:oleObj spid="_x0000_s11269" name="Equation" r:id="rId7" imgW="977760" imgH="469800" progId="Equation.DSMT4">
              <p:embed/>
            </p:oleObj>
          </a:graphicData>
        </a:graphic>
      </p:graphicFrame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3446463" y="582612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3957638" y="5495925"/>
          <a:ext cx="1114425" cy="812800"/>
        </p:xfrm>
        <a:graphic>
          <a:graphicData uri="http://schemas.openxmlformats.org/presentationml/2006/ole">
            <p:oleObj spid="_x0000_s11270" name="Equation" r:id="rId8" imgW="558720" imgH="406080" progId="Equation.DSMT4">
              <p:embed/>
            </p:oleObj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6011863" y="5495925"/>
          <a:ext cx="1722437" cy="812800"/>
        </p:xfrm>
        <a:graphic>
          <a:graphicData uri="http://schemas.openxmlformats.org/presentationml/2006/ole">
            <p:oleObj spid="_x0000_s11271" name="Equation" r:id="rId9" imgW="863280" imgH="406080" progId="Equation.DSMT4">
              <p:embed/>
            </p:oleObj>
          </a:graphicData>
        </a:graphic>
      </p:graphicFrame>
      <p:cxnSp>
        <p:nvCxnSpPr>
          <p:cNvPr id="28" name="AutoShape 19"/>
          <p:cNvCxnSpPr>
            <a:cxnSpLocks noChangeShapeType="1"/>
          </p:cNvCxnSpPr>
          <p:nvPr/>
        </p:nvCxnSpPr>
        <p:spPr bwMode="auto">
          <a:xfrm flipV="1">
            <a:off x="5083175" y="3990975"/>
            <a:ext cx="1798638" cy="8382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</p:spPr>
      </p:cxn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5729288" y="3924300"/>
            <a:ext cx="666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</a:rPr>
              <a:t>j 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−1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6978650" y="3543300"/>
          <a:ext cx="1165225" cy="457200"/>
        </p:xfrm>
        <a:graphic>
          <a:graphicData uri="http://schemas.openxmlformats.org/presentationml/2006/ole">
            <p:oleObj spid="_x0000_s11272" name="Equation" r:id="rId10" imgW="5839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1" grpId="1"/>
      <p:bldP spid="12" grpId="0"/>
      <p:bldP spid="16" grpId="0"/>
      <p:bldP spid="18" grpId="0" animBg="1"/>
      <p:bldP spid="20" grpId="0" animBg="1"/>
      <p:bldP spid="22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设参数方程                    确定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/>
              <a:t>x</a:t>
            </a:r>
            <a:r>
              <a:rPr lang="zh-CN" altLang="en-US" smtClean="0"/>
              <a:t> 之间的函数关系，求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消参困难或无法消参如何求导？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y</a:t>
            </a:r>
            <a:r>
              <a:rPr lang="en-US" altLang="zh-CN" smtClean="0"/>
              <a:t> =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 </a:t>
            </a:r>
            <a:r>
              <a:rPr lang="zh-CN" altLang="en-US" smtClean="0"/>
              <a:t>都可导</a:t>
            </a:r>
            <a:r>
              <a:rPr kumimoji="1" lang="zh-CN" altLang="en-US" smtClean="0">
                <a:ea typeface="宋体" charset="-122"/>
              </a:rPr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具有反函数 </a:t>
            </a:r>
            <a:r>
              <a:rPr lang="en-US" altLang="zh-CN" i="1" smtClean="0"/>
              <a:t>t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</a:t>
            </a:r>
            <a:r>
              <a:rPr lang="en-US" altLang="zh-CN" baseline="30000" smtClean="0"/>
              <a:t>−1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kumimoji="1" lang="en-US" altLang="zh-CN" i="1" smtClean="0">
                <a:solidFill>
                  <a:srgbClr val="0000FF"/>
                </a:solidFill>
                <a:ea typeface="宋体" charset="-122"/>
              </a:rPr>
              <a:t>		</a:t>
            </a:r>
            <a:r>
              <a:rPr kumimoji="1" lang="en-US" altLang="zh-CN" i="1" smtClean="0">
                <a:ea typeface="宋体" charset="-122"/>
              </a:rPr>
              <a:t>y</a:t>
            </a:r>
            <a:r>
              <a:rPr kumimoji="1" lang="en-US" altLang="zh-CN" smtClean="0">
                <a:ea typeface="宋体" charset="-122"/>
              </a:rPr>
              <a:t> = </a:t>
            </a:r>
            <a:r>
              <a:rPr lang="en-US" altLang="zh-CN" i="1" smtClean="0">
                <a:latin typeface="Symbol" pitchFamily="18" charset="2"/>
              </a:rPr>
              <a:t>y </a:t>
            </a:r>
            <a:r>
              <a:rPr kumimoji="1" lang="en-US" altLang="zh-CN" smtClean="0">
                <a:ea typeface="宋体" charset="-122"/>
              </a:rPr>
              <a:t>(</a:t>
            </a:r>
            <a:r>
              <a:rPr lang="en-US" altLang="zh-CN" i="1" smtClean="0">
                <a:latin typeface="Symbol" pitchFamily="18" charset="2"/>
              </a:rPr>
              <a:t>j </a:t>
            </a:r>
            <a:r>
              <a:rPr lang="en-US" altLang="zh-CN" baseline="30000" smtClean="0"/>
              <a:t>−1</a:t>
            </a:r>
            <a:r>
              <a:rPr kumimoji="1" lang="en-US" altLang="zh-CN" smtClean="0">
                <a:ea typeface="宋体" charset="-122"/>
              </a:rPr>
              <a:t>(</a:t>
            </a:r>
            <a:r>
              <a:rPr kumimoji="1" lang="en-US" altLang="zh-CN" i="1" smtClean="0">
                <a:ea typeface="宋体" charset="-122"/>
              </a:rPr>
              <a:t>x</a:t>
            </a:r>
            <a:r>
              <a:rPr kumimoji="1" lang="en-US" altLang="zh-CN" smtClean="0">
                <a:ea typeface="宋体" charset="-122"/>
              </a:rPr>
              <a:t>))</a:t>
            </a:r>
            <a:r>
              <a:rPr kumimoji="1" lang="zh-CN" altLang="en-US" smtClean="0">
                <a:ea typeface="宋体" charset="-122"/>
              </a:rPr>
              <a:t>．</a:t>
            </a:r>
            <a:endParaRPr kumimoji="1" lang="en-US" altLang="zh-CN" i="1" smtClean="0">
              <a:ea typeface="宋体" charset="-12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latin typeface="Symbol" pitchFamily="18" charset="2"/>
              </a:rPr>
              <a:t>若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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14343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z="3600" kern="0" dirty="0" smtClean="0">
                <a:solidFill>
                  <a:srgbClr val="464646"/>
                </a:solidFill>
                <a:effectLst/>
                <a:latin typeface="Times New Roman"/>
                <a:ea typeface="楷体_GB2312"/>
                <a:cs typeface="Times New Roman"/>
              </a:rPr>
              <a:t>二、由参数方程所确定的函数的导数</a:t>
            </a:r>
            <a:endParaRPr lang="zh-CN" altLang="en-US" dirty="0" smtClean="0">
              <a:effectLst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6011863" y="5495925"/>
          <a:ext cx="1722437" cy="812800"/>
        </p:xfrm>
        <a:graphic>
          <a:graphicData uri="http://schemas.openxmlformats.org/presentationml/2006/ole">
            <p:oleObj spid="_x0000_s12290" name="Equation" r:id="rId3" imgW="863280" imgH="406080" progId="Equation.DSMT4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528638" y="4714875"/>
          <a:ext cx="3925887" cy="1193800"/>
        </p:xfrm>
        <a:graphic>
          <a:graphicData uri="http://schemas.openxmlformats.org/presentationml/2006/ole">
            <p:oleObj spid="_x0000_s12291" name="Equation" r:id="rId4" imgW="1968480" imgH="596880" progId="Equation.DSMT4">
              <p:embed/>
            </p:oleObj>
          </a:graphicData>
        </a:graphic>
      </p:graphicFrame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143125" y="4714875"/>
            <a:ext cx="1214438" cy="1214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 flipH="1">
            <a:off x="3357563" y="4714875"/>
            <a:ext cx="1143000" cy="1214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273300" y="1285875"/>
          <a:ext cx="1290638" cy="939800"/>
        </p:xfrm>
        <a:graphic>
          <a:graphicData uri="http://schemas.openxmlformats.org/presentationml/2006/ole">
            <p:oleObj spid="_x0000_s12292" name="Equation" r:id="rId5" imgW="647640" imgH="469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027988" y="1341438"/>
          <a:ext cx="557212" cy="812800"/>
        </p:xfrm>
        <a:graphic>
          <a:graphicData uri="http://schemas.openxmlformats.org/presentationml/2006/ole">
            <p:oleObj spid="_x0000_s12293" name="Equation" r:id="rId6" imgW="279360" imgH="406080" progId="Equation.DSMT4">
              <p:embed/>
            </p:oleObj>
          </a:graphicData>
        </a:graphic>
      </p:graphicFrame>
      <p:grpSp>
        <p:nvGrpSpPr>
          <p:cNvPr id="12299" name="组合 22"/>
          <p:cNvGrpSpPr>
            <a:grpSpLocks/>
          </p:cNvGrpSpPr>
          <p:nvPr/>
        </p:nvGrpSpPr>
        <p:grpSpPr bwMode="auto">
          <a:xfrm>
            <a:off x="4746625" y="3529013"/>
            <a:ext cx="4254500" cy="1747837"/>
            <a:chOff x="4746625" y="3529013"/>
            <a:chExt cx="4254500" cy="1747540"/>
          </a:xfrm>
        </p:grpSpPr>
        <p:sp>
          <p:nvSpPr>
            <p:cNvPr id="12301" name="Text Box 7"/>
            <p:cNvSpPr txBox="1">
              <a:spLocks noChangeArrowheads="1"/>
            </p:cNvSpPr>
            <p:nvPr/>
          </p:nvSpPr>
          <p:spPr bwMode="auto">
            <a:xfrm>
              <a:off x="4746625" y="4600575"/>
              <a:ext cx="336550" cy="45720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  <a:ea typeface="宋体" charset="-122"/>
                </a:rPr>
                <a:t>x</a:t>
              </a:r>
            </a:p>
          </p:txBody>
        </p:sp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6746875" y="3529013"/>
              <a:ext cx="269875" cy="46196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  <a:ea typeface="宋体" charset="-122"/>
                </a:rPr>
                <a:t>t</a:t>
              </a:r>
            </a:p>
          </p:txBody>
        </p:sp>
        <p:sp>
          <p:nvSpPr>
            <p:cNvPr id="12303" name="Text Box 12"/>
            <p:cNvSpPr txBox="1">
              <a:spLocks noChangeArrowheads="1"/>
            </p:cNvSpPr>
            <p:nvPr/>
          </p:nvSpPr>
          <p:spPr bwMode="auto">
            <a:xfrm>
              <a:off x="8680450" y="4600575"/>
              <a:ext cx="320675" cy="46196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  <p:cxnSp>
          <p:nvCxnSpPr>
            <p:cNvPr id="12304" name="AutoShape 20"/>
            <p:cNvCxnSpPr>
              <a:cxnSpLocks noChangeShapeType="1"/>
              <a:stCxn id="12302" idx="2"/>
              <a:endCxn id="12303" idx="1"/>
            </p:cNvCxnSpPr>
            <p:nvPr/>
          </p:nvCxnSpPr>
          <p:spPr bwMode="auto">
            <a:xfrm rot="16200000" flipH="1">
              <a:off x="7361238" y="3511550"/>
              <a:ext cx="839788" cy="17986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</p:cxnSp>
        <p:sp>
          <p:nvSpPr>
            <p:cNvPr id="12305" name="Rectangle 20"/>
            <p:cNvSpPr>
              <a:spLocks noChangeArrowheads="1"/>
            </p:cNvSpPr>
            <p:nvPr/>
          </p:nvSpPr>
          <p:spPr bwMode="auto">
            <a:xfrm>
              <a:off x="7632700" y="3924300"/>
              <a:ext cx="393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Symbol" pitchFamily="18" charset="2"/>
                </a:rPr>
                <a:t>y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cxnSp>
          <p:nvCxnSpPr>
            <p:cNvPr id="12306" name="AutoShape 19"/>
            <p:cNvCxnSpPr>
              <a:cxnSpLocks noChangeShapeType="1"/>
              <a:stCxn id="12301" idx="3"/>
              <a:endCxn id="12303" idx="1"/>
            </p:cNvCxnSpPr>
            <p:nvPr/>
          </p:nvCxnSpPr>
          <p:spPr bwMode="auto">
            <a:xfrm>
              <a:off x="5083175" y="4829175"/>
              <a:ext cx="3597275" cy="158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 type="none" w="lg" len="lg"/>
              <a:tailEnd type="stealth" w="lg" len="lg"/>
            </a:ln>
          </p:spPr>
        </p:cxnSp>
        <p:sp>
          <p:nvSpPr>
            <p:cNvPr id="12307" name="Text Box 12"/>
            <p:cNvSpPr txBox="1">
              <a:spLocks noChangeArrowheads="1"/>
            </p:cNvSpPr>
            <p:nvPr/>
          </p:nvSpPr>
          <p:spPr bwMode="auto">
            <a:xfrm>
              <a:off x="5429256" y="4814888"/>
              <a:ext cx="2903526" cy="4616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y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 =</a:t>
              </a:r>
              <a:r>
                <a:rPr lang="el-GR" altLang="zh-CN" sz="2400" b="1" i="1">
                  <a:solidFill>
                    <a:srgbClr val="0000FF"/>
                  </a:solidFill>
                  <a:latin typeface="Symbol" pitchFamily="18" charset="2"/>
                  <a:ea typeface="宋体" charset="-122"/>
                </a:rPr>
                <a:t>y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ea typeface="宋体" charset="-122"/>
                </a:rPr>
                <a:t>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kumimoji="1"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t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) = </a:t>
              </a:r>
              <a:r>
                <a:rPr lang="el-GR" altLang="zh-CN" sz="2400" b="1" i="1">
                  <a:solidFill>
                    <a:srgbClr val="0000FF"/>
                  </a:solidFill>
                  <a:latin typeface="Symbol" pitchFamily="18" charset="2"/>
                  <a:ea typeface="宋体" charset="-122"/>
                </a:rPr>
                <a:t>y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ea typeface="宋体" charset="-122"/>
                </a:rPr>
                <a:t>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ea typeface="宋体" charset="-122"/>
                </a:rPr>
                <a:t>j </a:t>
              </a:r>
              <a:r>
                <a:rPr lang="en-US" altLang="zh-CN" sz="2400" b="1" baseline="3000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−1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kumimoji="1"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)) </a:t>
              </a:r>
            </a:p>
          </p:txBody>
        </p:sp>
        <p:cxnSp>
          <p:nvCxnSpPr>
            <p:cNvPr id="12308" name="AutoShape 19"/>
            <p:cNvCxnSpPr>
              <a:cxnSpLocks noChangeShapeType="1"/>
            </p:cNvCxnSpPr>
            <p:nvPr/>
          </p:nvCxnSpPr>
          <p:spPr bwMode="auto">
            <a:xfrm flipV="1">
              <a:off x="5083175" y="3990975"/>
              <a:ext cx="1798638" cy="8382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 type="stealth" w="lg" len="lg"/>
            </a:ln>
          </p:spPr>
        </p:cxn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5729288" y="3924300"/>
              <a:ext cx="6667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0000"/>
                  </a:solidFill>
                  <a:latin typeface="Symbol" pitchFamily="18" charset="2"/>
                </a:rPr>
                <a:t>j </a:t>
              </a:r>
              <a:r>
                <a:rPr lang="en-US" altLang="zh-CN" sz="2400" b="1" baseline="30000">
                  <a:solidFill>
                    <a:srgbClr val="FF0000"/>
                  </a:solidFill>
                  <a:latin typeface="Times New Roman" pitchFamily="18" charset="0"/>
                </a:rPr>
                <a:t>−1</a:t>
              </a:r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" name="Object 7"/>
            <p:cNvGraphicFramePr>
              <a:graphicFrameLocks noChangeAspect="1"/>
            </p:cNvGraphicFramePr>
            <p:nvPr/>
          </p:nvGraphicFramePr>
          <p:xfrm>
            <a:off x="6978675" y="3543304"/>
            <a:ext cx="1165225" cy="457200"/>
          </p:xfrm>
          <a:graphic>
            <a:graphicData uri="http://schemas.openxmlformats.org/presentationml/2006/ole">
              <p:oleObj spid="_x0000_s12294" name="Equation" r:id="rId7" imgW="583920" imgH="228600" progId="Equation.DSMT4">
                <p:embed/>
              </p:oleObj>
            </a:graphicData>
          </a:graphic>
        </p:graphicFrame>
      </p:grpSp>
      <p:sp>
        <p:nvSpPr>
          <p:cNvPr id="21" name="线形标注 2 20"/>
          <p:cNvSpPr/>
          <p:nvPr/>
        </p:nvSpPr>
        <p:spPr>
          <a:xfrm>
            <a:off x="5500688" y="2795588"/>
            <a:ext cx="1928812" cy="500062"/>
          </a:xfrm>
          <a:prstGeom prst="borderCallout2">
            <a:avLst>
              <a:gd name="adj1" fmla="val 34209"/>
              <a:gd name="adj2" fmla="val -5913"/>
              <a:gd name="adj3" fmla="val 35754"/>
              <a:gd name="adj4" fmla="val -31202"/>
              <a:gd name="adj5" fmla="val 109628"/>
              <a:gd name="adj6" fmla="val -47451"/>
            </a:avLst>
          </a:prstGeom>
          <a:solidFill>
            <a:srgbClr val="FFFF99"/>
          </a:solidFill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楷体_GB2312"/>
              </a:rPr>
              <a:t>反函数也可导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设参数方程                    确定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/>
              <a:t>x</a:t>
            </a:r>
            <a:r>
              <a:rPr lang="zh-CN" altLang="en-US" smtClean="0"/>
              <a:t> 之间的函数关系，求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>
                <a:solidFill>
                  <a:srgbClr val="FF0000"/>
                </a:solidFill>
              </a:rPr>
              <a:t>消参困难或无法消参如何求导？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“消参困难”或“无法消参”并不意味着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反函数一定不存在，而是意味着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反函数可能是隐函数！</a:t>
            </a:r>
            <a:endParaRPr lang="en-US" altLang="zh-CN" smtClean="0"/>
          </a:p>
        </p:txBody>
      </p:sp>
      <p:sp>
        <p:nvSpPr>
          <p:cNvPr id="13318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z="3600" kern="0" dirty="0" smtClean="0">
                <a:solidFill>
                  <a:srgbClr val="464646"/>
                </a:solidFill>
                <a:effectLst/>
                <a:latin typeface="Times New Roman"/>
                <a:ea typeface="楷体_GB2312"/>
                <a:cs typeface="Times New Roman"/>
              </a:rPr>
              <a:t>二、由参数方程所确定的函数的导数</a:t>
            </a:r>
            <a:endParaRPr lang="zh-CN" altLang="en-US" dirty="0" smtClean="0">
              <a:effectLst/>
            </a:endParaRPr>
          </a:p>
        </p:txBody>
      </p:sp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6011863" y="5495925"/>
          <a:ext cx="1722437" cy="812800"/>
        </p:xfrm>
        <a:graphic>
          <a:graphicData uri="http://schemas.openxmlformats.org/presentationml/2006/ole">
            <p:oleObj spid="_x0000_s13314" name="Equation" r:id="rId3" imgW="863280" imgH="40608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273300" y="1285875"/>
          <a:ext cx="1290638" cy="939800"/>
        </p:xfrm>
        <a:graphic>
          <a:graphicData uri="http://schemas.openxmlformats.org/presentationml/2006/ole">
            <p:oleObj spid="_x0000_s13315" name="Equation" r:id="rId4" imgW="647640" imgH="469800" progId="Equation.DSMT4">
              <p:embed/>
            </p:oleObj>
          </a:graphicData>
        </a:graphic>
      </p:graphicFrame>
      <p:graphicFrame>
        <p:nvGraphicFramePr>
          <p:cNvPr id="2" name="Object 21"/>
          <p:cNvGraphicFramePr>
            <a:graphicFrameLocks noChangeAspect="1"/>
          </p:cNvGraphicFramePr>
          <p:nvPr/>
        </p:nvGraphicFramePr>
        <p:xfrm>
          <a:off x="8027988" y="1341438"/>
          <a:ext cx="557212" cy="812800"/>
        </p:xfrm>
        <a:graphic>
          <a:graphicData uri="http://schemas.openxmlformats.org/presentationml/2006/ole">
            <p:oleObj spid="_x0000_s13316" name="Equation" r:id="rId5" imgW="279360" imgH="406080" progId="Equation.DSMT4">
              <p:embed/>
            </p:oleObj>
          </a:graphicData>
        </a:graphic>
      </p:graphicFrame>
      <p:grpSp>
        <p:nvGrpSpPr>
          <p:cNvPr id="13320" name="组合 23"/>
          <p:cNvGrpSpPr>
            <a:grpSpLocks/>
          </p:cNvGrpSpPr>
          <p:nvPr/>
        </p:nvGrpSpPr>
        <p:grpSpPr bwMode="auto">
          <a:xfrm>
            <a:off x="4746625" y="3529013"/>
            <a:ext cx="4254500" cy="1747837"/>
            <a:chOff x="4746625" y="3529013"/>
            <a:chExt cx="4254500" cy="1747540"/>
          </a:xfrm>
        </p:grpSpPr>
        <p:sp>
          <p:nvSpPr>
            <p:cNvPr id="13321" name="Text Box 7"/>
            <p:cNvSpPr txBox="1">
              <a:spLocks noChangeArrowheads="1"/>
            </p:cNvSpPr>
            <p:nvPr/>
          </p:nvSpPr>
          <p:spPr bwMode="auto">
            <a:xfrm>
              <a:off x="4746625" y="4600575"/>
              <a:ext cx="336550" cy="45720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  <a:ea typeface="宋体" charset="-122"/>
                </a:rPr>
                <a:t>x</a:t>
              </a: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6746875" y="3529013"/>
              <a:ext cx="269875" cy="46196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  <a:ea typeface="宋体" charset="-122"/>
                </a:rPr>
                <a:t>t</a:t>
              </a:r>
            </a:p>
          </p:txBody>
        </p:sp>
        <p:sp>
          <p:nvSpPr>
            <p:cNvPr id="13323" name="Text Box 12"/>
            <p:cNvSpPr txBox="1">
              <a:spLocks noChangeArrowheads="1"/>
            </p:cNvSpPr>
            <p:nvPr/>
          </p:nvSpPr>
          <p:spPr bwMode="auto">
            <a:xfrm>
              <a:off x="8680450" y="4600575"/>
              <a:ext cx="320675" cy="46196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  <p:cxnSp>
          <p:nvCxnSpPr>
            <p:cNvPr id="13324" name="AutoShape 20"/>
            <p:cNvCxnSpPr>
              <a:cxnSpLocks noChangeShapeType="1"/>
              <a:stCxn id="13322" idx="2"/>
              <a:endCxn id="13323" idx="1"/>
            </p:cNvCxnSpPr>
            <p:nvPr/>
          </p:nvCxnSpPr>
          <p:spPr bwMode="auto">
            <a:xfrm rot="16200000" flipH="1">
              <a:off x="7361238" y="3511550"/>
              <a:ext cx="839788" cy="17986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</p:cxnSp>
        <p:sp>
          <p:nvSpPr>
            <p:cNvPr id="13325" name="Rectangle 20"/>
            <p:cNvSpPr>
              <a:spLocks noChangeArrowheads="1"/>
            </p:cNvSpPr>
            <p:nvPr/>
          </p:nvSpPr>
          <p:spPr bwMode="auto">
            <a:xfrm>
              <a:off x="7632700" y="3924300"/>
              <a:ext cx="3937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Symbol" pitchFamily="18" charset="2"/>
                </a:rPr>
                <a:t>y</a:t>
              </a:r>
              <a:endParaRPr lang="zh-CN" altLang="en-US" sz="2400" b="1">
                <a:latin typeface="Times New Roman" pitchFamily="18" charset="0"/>
              </a:endParaRPr>
            </a:p>
          </p:txBody>
        </p:sp>
        <p:cxnSp>
          <p:nvCxnSpPr>
            <p:cNvPr id="13326" name="AutoShape 19"/>
            <p:cNvCxnSpPr>
              <a:cxnSpLocks noChangeShapeType="1"/>
              <a:stCxn id="13321" idx="3"/>
              <a:endCxn id="13323" idx="1"/>
            </p:cNvCxnSpPr>
            <p:nvPr/>
          </p:nvCxnSpPr>
          <p:spPr bwMode="auto">
            <a:xfrm>
              <a:off x="5083175" y="4829175"/>
              <a:ext cx="3597275" cy="158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 type="none" w="lg" len="lg"/>
              <a:tailEnd type="stealth" w="lg" len="lg"/>
            </a:ln>
          </p:spPr>
        </p:cxnSp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5429256" y="4814888"/>
              <a:ext cx="2903526" cy="4616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y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 =</a:t>
              </a:r>
              <a:r>
                <a:rPr lang="el-GR" altLang="zh-CN" sz="2400" b="1" i="1">
                  <a:solidFill>
                    <a:srgbClr val="0000FF"/>
                  </a:solidFill>
                  <a:latin typeface="Symbol" pitchFamily="18" charset="2"/>
                  <a:ea typeface="宋体" charset="-122"/>
                </a:rPr>
                <a:t>y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ea typeface="宋体" charset="-122"/>
                </a:rPr>
                <a:t>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kumimoji="1"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t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) = </a:t>
              </a:r>
              <a:r>
                <a:rPr lang="el-GR" altLang="zh-CN" sz="2400" b="1" i="1">
                  <a:solidFill>
                    <a:srgbClr val="0000FF"/>
                  </a:solidFill>
                  <a:latin typeface="Symbol" pitchFamily="18" charset="2"/>
                  <a:ea typeface="宋体" charset="-122"/>
                </a:rPr>
                <a:t>y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ea typeface="宋体" charset="-122"/>
                </a:rPr>
                <a:t>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ea typeface="宋体" charset="-122"/>
                </a:rPr>
                <a:t>j </a:t>
              </a:r>
              <a:r>
                <a:rPr lang="en-US" altLang="zh-CN" sz="2400" b="1" baseline="30000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−1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kumimoji="1"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x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)) </a:t>
              </a:r>
            </a:p>
          </p:txBody>
        </p:sp>
        <p:cxnSp>
          <p:nvCxnSpPr>
            <p:cNvPr id="13328" name="AutoShape 19"/>
            <p:cNvCxnSpPr>
              <a:cxnSpLocks noChangeShapeType="1"/>
            </p:cNvCxnSpPr>
            <p:nvPr/>
          </p:nvCxnSpPr>
          <p:spPr bwMode="auto">
            <a:xfrm flipV="1">
              <a:off x="5083175" y="3990975"/>
              <a:ext cx="1798638" cy="8382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 type="stealth" w="lg" len="lg"/>
            </a:ln>
          </p:spPr>
        </p:cxnSp>
        <p:sp>
          <p:nvSpPr>
            <p:cNvPr id="13329" name="Rectangle 19"/>
            <p:cNvSpPr>
              <a:spLocks noChangeArrowheads="1"/>
            </p:cNvSpPr>
            <p:nvPr/>
          </p:nvSpPr>
          <p:spPr bwMode="auto">
            <a:xfrm>
              <a:off x="5729288" y="3924300"/>
              <a:ext cx="6667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0000"/>
                  </a:solidFill>
                  <a:latin typeface="Symbol" pitchFamily="18" charset="2"/>
                </a:rPr>
                <a:t>j </a:t>
              </a:r>
              <a:r>
                <a:rPr lang="en-US" altLang="zh-CN" sz="2400" b="1" baseline="30000">
                  <a:solidFill>
                    <a:srgbClr val="FF0000"/>
                  </a:solidFill>
                  <a:latin typeface="Times New Roman" pitchFamily="18" charset="0"/>
                </a:rPr>
                <a:t>−1</a:t>
              </a:r>
              <a:endParaRPr lang="zh-CN" altLang="en-US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" name="Object 7"/>
            <p:cNvGraphicFramePr>
              <a:graphicFrameLocks noChangeAspect="1"/>
            </p:cNvGraphicFramePr>
            <p:nvPr/>
          </p:nvGraphicFramePr>
          <p:xfrm>
            <a:off x="6978675" y="3543304"/>
            <a:ext cx="1165225" cy="457200"/>
          </p:xfrm>
          <a:graphic>
            <a:graphicData uri="http://schemas.openxmlformats.org/presentationml/2006/ole">
              <p:oleObj spid="_x0000_s13317" name="Equation" r:id="rId6" imgW="58392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 y</a:t>
            </a:r>
            <a:r>
              <a:rPr lang="en-US" altLang="zh-CN" smtClean="0"/>
              <a:t> =</a:t>
            </a:r>
            <a:r>
              <a:rPr lang="en-US" altLang="zh-CN" i="1" smtClean="0">
                <a:latin typeface="Symbol" pitchFamily="18" charset="2"/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 </a:t>
            </a:r>
            <a:r>
              <a:rPr lang="zh-CN" altLang="en-US" smtClean="0"/>
              <a:t>二阶可导，则可进一步求出函数的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二阶导数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1922463" y="3429000"/>
          <a:ext cx="3697287" cy="939800"/>
        </p:xfrm>
        <a:graphic>
          <a:graphicData uri="http://schemas.openxmlformats.org/presentationml/2006/ole">
            <p:oleObj spid="_x0000_s14338" name="Equation" r:id="rId4" imgW="1854000" imgH="469800" progId="Equation.DSMT4">
              <p:embed/>
            </p:oleObj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1922463" y="3449638"/>
          <a:ext cx="4608512" cy="2844800"/>
        </p:xfrm>
        <a:graphic>
          <a:graphicData uri="http://schemas.openxmlformats.org/presentationml/2006/ole">
            <p:oleObj spid="_x0000_s14339" name="Equation" r:id="rId5" imgW="2311200" imgH="1422360" progId="Equation.DSMT4">
              <p:embed/>
            </p:oleObj>
          </a:graphicData>
        </a:graphic>
      </p:graphicFrame>
      <p:sp>
        <p:nvSpPr>
          <p:cNvPr id="15365" name="标题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z="3600" kern="0" dirty="0" smtClean="0">
                <a:solidFill>
                  <a:srgbClr val="464646"/>
                </a:solidFill>
                <a:effectLst/>
                <a:latin typeface="Times New Roman"/>
                <a:ea typeface="楷体_GB2312"/>
                <a:cs typeface="Times New Roman"/>
              </a:rPr>
              <a:t>二、由参数方程所确定的函数的导数</a:t>
            </a:r>
            <a:endParaRPr lang="zh-CN" altLang="en-US" dirty="0" smtClean="0">
              <a:effectLst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2544763" y="1392238"/>
          <a:ext cx="4054475" cy="1371600"/>
        </p:xfrm>
        <a:graphic>
          <a:graphicData uri="http://schemas.openxmlformats.org/presentationml/2006/ole">
            <p:oleObj spid="_x0000_s14340" name="Equation" r:id="rId6" imgW="2031840" imgH="6858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00313" y="3408363"/>
            <a:ext cx="1404937" cy="985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 flipH="1">
            <a:off x="3903663" y="3408363"/>
            <a:ext cx="1692275" cy="985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3903663" y="3408363"/>
            <a:ext cx="2025650" cy="987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2500313" y="4397375"/>
            <a:ext cx="3132137" cy="985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 flipH="1">
            <a:off x="5634038" y="4397375"/>
            <a:ext cx="865187" cy="8874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2506663" y="5387975"/>
            <a:ext cx="3240087" cy="898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715125" y="1716088"/>
            <a:ext cx="2276475" cy="75565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仍是关于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的函数，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仍是一个参数方程！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276350" y="2744788"/>
            <a:ext cx="1152525" cy="5349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811463" y="1428750"/>
            <a:ext cx="14033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500313" y="1449388"/>
            <a:ext cx="231775" cy="1258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457200" y="1608138"/>
          <a:ext cx="1290638" cy="939800"/>
        </p:xfrm>
        <a:graphic>
          <a:graphicData uri="http://schemas.openxmlformats.org/presentationml/2006/ole">
            <p:oleObj spid="_x0000_s14341" name="Equation" r:id="rId7" imgW="647640" imgH="469800" progId="Equation.DSMT4">
              <p:embed/>
            </p:oleObj>
          </a:graphicData>
        </a:graphic>
      </p:graphicFrame>
      <p:sp>
        <p:nvSpPr>
          <p:cNvPr id="20" name="右箭头 19"/>
          <p:cNvSpPr/>
          <p:nvPr/>
        </p:nvSpPr>
        <p:spPr>
          <a:xfrm>
            <a:off x="1908175" y="1835150"/>
            <a:ext cx="477838" cy="48577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796088" y="2081213"/>
            <a:ext cx="2143125" cy="3365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4" name="形状 23"/>
          <p:cNvCxnSpPr>
            <a:endCxn id="8" idx="3"/>
          </p:cNvCxnSpPr>
          <p:nvPr/>
        </p:nvCxnSpPr>
        <p:spPr>
          <a:xfrm rot="5400000">
            <a:off x="5526881" y="2720182"/>
            <a:ext cx="3336925" cy="2897188"/>
          </a:xfrm>
          <a:prstGeom prst="bentConnector2">
            <a:avLst/>
          </a:prstGeom>
          <a:ln w="57150">
            <a:solidFill>
              <a:srgbClr val="33CC33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4" grpId="1" animBg="1"/>
      <p:bldP spid="5" grpId="0" animBg="1"/>
      <p:bldP spid="6" grpId="0" animBg="1"/>
      <p:bldP spid="8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求参数方程                           所确定的函数的二阶导数．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1238250" y="2409825"/>
          <a:ext cx="6407150" cy="1524000"/>
        </p:xfrm>
        <a:graphic>
          <a:graphicData uri="http://schemas.openxmlformats.org/presentationml/2006/ole">
            <p:oleObj spid="_x0000_s15362" name="Equation" r:id="rId4" imgW="3213000" imgH="761760" progId="Equation.DSMT4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238250" y="4148138"/>
          <a:ext cx="7702550" cy="1778000"/>
        </p:xfrm>
        <a:graphic>
          <a:graphicData uri="http://schemas.openxmlformats.org/presentationml/2006/ole">
            <p:oleObj spid="_x0000_s15363" name="Equation" r:id="rId5" imgW="3860640" imgH="888840" progId="Equation.DSMT4">
              <p:embed/>
            </p:oleObj>
          </a:graphicData>
        </a:graphic>
      </p:graphicFrame>
      <p:sp>
        <p:nvSpPr>
          <p:cNvPr id="1536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P.108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例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9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786063" y="1285875"/>
          <a:ext cx="2073275" cy="939800"/>
        </p:xfrm>
        <a:graphic>
          <a:graphicData uri="http://schemas.openxmlformats.org/presentationml/2006/ole">
            <p:oleObj spid="_x0000_s15364" name="Equation" r:id="rId6" imgW="1041120" imgH="4698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31975" y="4164013"/>
            <a:ext cx="1404938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 flipH="1">
            <a:off x="3243263" y="4164013"/>
            <a:ext cx="1981200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1831975" y="5032375"/>
            <a:ext cx="1512888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 flipH="1">
            <a:off x="3348038" y="5032375"/>
            <a:ext cx="1519237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4867275" y="5032375"/>
            <a:ext cx="1873250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flipH="1">
            <a:off x="6743700" y="5032375"/>
            <a:ext cx="2195513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692275" y="2420938"/>
            <a:ext cx="719138" cy="1512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2413000" y="2781300"/>
            <a:ext cx="1668463" cy="7921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2627313" y="2781300"/>
            <a:ext cx="1454150" cy="3603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2627313" y="3213100"/>
            <a:ext cx="1454150" cy="3603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6"/>
          <p:cNvSpPr>
            <a:spLocks noChangeArrowheads="1"/>
          </p:cNvSpPr>
          <p:nvPr/>
        </p:nvSpPr>
        <p:spPr bwMode="auto">
          <a:xfrm flipH="1">
            <a:off x="4081463" y="2781300"/>
            <a:ext cx="1427162" cy="7921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5508625" y="2781300"/>
            <a:ext cx="2159000" cy="7921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2652713" y="3170238"/>
            <a:ext cx="1428750" cy="5349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572250" y="4217988"/>
            <a:ext cx="2286000" cy="75565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zh-CN" altLang="en-US" b="1"/>
              <a:t>再次利用</a:t>
            </a:r>
            <a:endParaRPr lang="en-US" altLang="zh-CN" b="1"/>
          </a:p>
          <a:p>
            <a:pPr algn="ctr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zh-CN" altLang="en-US" b="1"/>
              <a:t>参数方程求导法则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极坐标方程求导</a:t>
            </a:r>
            <a:endParaRPr lang="en-US" altLang="zh-CN" smtClean="0">
              <a:effectLst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设曲线的极坐标方程为 </a:t>
            </a:r>
            <a:r>
              <a:rPr lang="en-US" altLang="zh-CN" i="1" smtClean="0"/>
              <a:t>r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) 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利用直角坐标与极坐标的关系，可得参数方程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其中参数为极角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极坐标方程求导		参数方程求导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6819900" y="1754188"/>
          <a:ext cx="2051050" cy="939800"/>
        </p:xfrm>
        <a:graphic>
          <a:graphicData uri="http://schemas.openxmlformats.org/presentationml/2006/ole">
            <p:oleObj spid="_x0000_s16386" name="Equation" r:id="rId3" imgW="1028520" imgH="469800" progId="Equation.DSMT4">
              <p:embed/>
            </p:oleObj>
          </a:graphicData>
        </a:graphic>
      </p:graphicFrame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871788" y="3032125"/>
            <a:ext cx="1296987" cy="541338"/>
            <a:chOff x="1809" y="1910"/>
            <a:chExt cx="817" cy="341"/>
          </a:xfrm>
        </p:grpSpPr>
        <p:sp>
          <p:nvSpPr>
            <p:cNvPr id="16413" name="AutoShape 5"/>
            <p:cNvSpPr>
              <a:spLocks noChangeArrowheads="1"/>
            </p:cNvSpPr>
            <p:nvPr/>
          </p:nvSpPr>
          <p:spPr bwMode="auto">
            <a:xfrm>
              <a:off x="1809" y="2160"/>
              <a:ext cx="817" cy="91"/>
            </a:xfrm>
            <a:prstGeom prst="rightArrow">
              <a:avLst>
                <a:gd name="adj1" fmla="val 50000"/>
                <a:gd name="adj2" fmla="val 224451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矩形 26"/>
            <p:cNvSpPr>
              <a:spLocks noChangeArrowheads="1"/>
            </p:cNvSpPr>
            <p:nvPr/>
          </p:nvSpPr>
          <p:spPr bwMode="auto">
            <a:xfrm>
              <a:off x="1958" y="1910"/>
              <a:ext cx="5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转化  </a:t>
              </a:r>
              <a:endParaRPr lang="zh-CN" altLang="en-US" sz="160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</p:grp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52525" y="4076700"/>
          <a:ext cx="6837363" cy="1219200"/>
        </p:xfrm>
        <a:graphic>
          <a:graphicData uri="http://schemas.openxmlformats.org/presentationml/2006/ole">
            <p:oleObj spid="_x0000_s16387" name="Equation" r:id="rId4" imgW="3429000" imgH="6094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92263" y="4176713"/>
            <a:ext cx="1381125" cy="1123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 flipH="1">
            <a:off x="2973388" y="4176713"/>
            <a:ext cx="1814512" cy="1123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4787900" y="4176713"/>
            <a:ext cx="3240088" cy="1123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197600" y="527050"/>
          <a:ext cx="1450975" cy="385763"/>
        </p:xfrm>
        <a:graphic>
          <a:graphicData uri="http://schemas.openxmlformats.org/presentationml/2006/ole">
            <p:oleObj spid="_x0000_s16388" name="Equation" r:id="rId5" imgW="914400" imgH="241200" progId="Equation.DSMT4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6197600" y="939800"/>
          <a:ext cx="2803525" cy="346075"/>
        </p:xfrm>
        <a:graphic>
          <a:graphicData uri="http://schemas.openxmlformats.org/presentationml/2006/ole">
            <p:oleObj spid="_x0000_s16389" name="Equation" r:id="rId6" imgW="1765080" imgH="215640" progId="Equation.DSMT4">
              <p:embed/>
            </p:oleObj>
          </a:graphicData>
        </a:graphic>
      </p:graphicFrame>
      <p:grpSp>
        <p:nvGrpSpPr>
          <p:cNvPr id="11" name="组合 13"/>
          <p:cNvGrpSpPr>
            <a:grpSpLocks/>
          </p:cNvGrpSpPr>
          <p:nvPr/>
        </p:nvGrpSpPr>
        <p:grpSpPr bwMode="auto">
          <a:xfrm>
            <a:off x="4764088" y="142875"/>
            <a:ext cx="1570037" cy="1517650"/>
            <a:chOff x="2405874" y="1317614"/>
            <a:chExt cx="1570951" cy="1517673"/>
          </a:xfrm>
        </p:grpSpPr>
        <p:cxnSp>
          <p:nvCxnSpPr>
            <p:cNvPr id="16410" name="AutoShape 10"/>
            <p:cNvCxnSpPr>
              <a:cxnSpLocks noChangeShapeType="1"/>
            </p:cNvCxnSpPr>
            <p:nvPr/>
          </p:nvCxnSpPr>
          <p:spPr bwMode="auto">
            <a:xfrm>
              <a:off x="2536825" y="2517775"/>
              <a:ext cx="1440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405874" y="2551125"/>
            <a:ext cx="261938" cy="284162"/>
          </p:xfrm>
          <a:graphic>
            <a:graphicData uri="http://schemas.openxmlformats.org/presentationml/2006/ole">
              <p:oleObj spid="_x0000_s16394" name="Equation" r:id="rId7" imgW="164880" imgH="177480" progId="Equation.DSMT4">
                <p:embed/>
              </p:oleObj>
            </a:graphicData>
          </a:graphic>
        </p:graphicFrame>
        <p:cxnSp>
          <p:nvCxnSpPr>
            <p:cNvPr id="16411" name="AutoShape 10"/>
            <p:cNvCxnSpPr>
              <a:cxnSpLocks noChangeShapeType="1"/>
            </p:cNvCxnSpPr>
            <p:nvPr/>
          </p:nvCxnSpPr>
          <p:spPr bwMode="auto">
            <a:xfrm rot="-5400000">
              <a:off x="1994612" y="2082919"/>
              <a:ext cx="1440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6412" name="AutoShape 10"/>
            <p:cNvCxnSpPr>
              <a:cxnSpLocks noChangeShapeType="1"/>
            </p:cNvCxnSpPr>
            <p:nvPr/>
          </p:nvCxnSpPr>
          <p:spPr bwMode="auto">
            <a:xfrm rot="5400000" flipH="1" flipV="1">
              <a:off x="2711634" y="1902037"/>
              <a:ext cx="614011" cy="58817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oval" w="lg" len="lg"/>
            </a:ln>
          </p:spPr>
        </p:cxn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3722671" y="2609862"/>
            <a:ext cx="223838" cy="225425"/>
          </p:xfrm>
          <a:graphic>
            <a:graphicData uri="http://schemas.openxmlformats.org/presentationml/2006/ole">
              <p:oleObj spid="_x0000_s16395" name="Equation" r:id="rId8" imgW="139680" imgH="139680" progId="Equation.DSMT4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2448737" y="1317614"/>
            <a:ext cx="219075" cy="260350"/>
          </p:xfrm>
          <a:graphic>
            <a:graphicData uri="http://schemas.openxmlformats.org/presentationml/2006/ole">
              <p:oleObj spid="_x0000_s16396" name="Equation" r:id="rId9" imgW="139680" imgH="164880" progId="Equation.DSMT4">
                <p:embed/>
              </p:oleObj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2979732" y="1493830"/>
            <a:ext cx="806450" cy="323850"/>
          </p:xfrm>
          <a:graphic>
            <a:graphicData uri="http://schemas.openxmlformats.org/presentationml/2006/ole">
              <p:oleObj spid="_x0000_s16397" name="Equation" r:id="rId10" imgW="507960" imgH="203040" progId="Equation.DSMT4">
                <p:embed/>
              </p:oleObj>
            </a:graphicData>
          </a:graphic>
        </p:graphicFrame>
      </p:grpSp>
      <p:grpSp>
        <p:nvGrpSpPr>
          <p:cNvPr id="14" name="组合 21"/>
          <p:cNvGrpSpPr>
            <a:grpSpLocks/>
          </p:cNvGrpSpPr>
          <p:nvPr/>
        </p:nvGrpSpPr>
        <p:grpSpPr bwMode="auto">
          <a:xfrm>
            <a:off x="5080000" y="723900"/>
            <a:ext cx="584200" cy="684213"/>
            <a:chOff x="2907746" y="1730913"/>
            <a:chExt cx="583539" cy="685124"/>
          </a:xfrm>
        </p:grpSpPr>
        <p:cxnSp>
          <p:nvCxnSpPr>
            <p:cNvPr id="23" name="直接连接符 22"/>
            <p:cNvCxnSpPr/>
            <p:nvPr/>
          </p:nvCxnSpPr>
          <p:spPr>
            <a:xfrm rot="5400000">
              <a:off x="3184492" y="2109243"/>
              <a:ext cx="612002" cy="1585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907746" y="1730913"/>
              <a:ext cx="575611" cy="1590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24"/>
          <p:cNvGrpSpPr>
            <a:grpSpLocks/>
          </p:cNvGrpSpPr>
          <p:nvPr/>
        </p:nvGrpSpPr>
        <p:grpSpPr bwMode="auto">
          <a:xfrm>
            <a:off x="5072063" y="968375"/>
            <a:ext cx="531812" cy="477838"/>
            <a:chOff x="2714612" y="2143116"/>
            <a:chExt cx="531882" cy="478323"/>
          </a:xfrm>
        </p:grpSpPr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2968682" y="2143116"/>
            <a:ext cx="277812" cy="355600"/>
          </p:xfrm>
          <a:graphic>
            <a:graphicData uri="http://schemas.openxmlformats.org/presentationml/2006/ole">
              <p:oleObj spid="_x0000_s16393" name="Equation" r:id="rId11" imgW="139680" imgH="177480" progId="Equation.DSMT4">
                <p:embed/>
              </p:oleObj>
            </a:graphicData>
          </a:graphic>
        </p:graphicFrame>
        <p:sp>
          <p:nvSpPr>
            <p:cNvPr id="27" name="弧形 26"/>
            <p:cNvSpPr/>
            <p:nvPr/>
          </p:nvSpPr>
          <p:spPr>
            <a:xfrm>
              <a:off x="2714612" y="2375126"/>
              <a:ext cx="285788" cy="246313"/>
            </a:xfrm>
            <a:prstGeom prst="arc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4264025" y="1357313"/>
          <a:ext cx="544513" cy="323850"/>
        </p:xfrm>
        <a:graphic>
          <a:graphicData uri="http://schemas.openxmlformats.org/presentationml/2006/ole">
            <p:oleObj spid="_x0000_s16390" name="Equation" r:id="rId12" imgW="342720" imgH="203040" progId="Equation.DSMT4">
              <p:embed/>
            </p:oleObj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6313488" y="1357313"/>
          <a:ext cx="544512" cy="323850"/>
        </p:xfrm>
        <a:graphic>
          <a:graphicData uri="http://schemas.openxmlformats.org/presentationml/2006/ole">
            <p:oleObj spid="_x0000_s16391" name="Equation" r:id="rId13" imgW="342720" imgH="203040" progId="Equation.DSMT4">
              <p:embed/>
            </p:oleObj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5378450" y="71438"/>
          <a:ext cx="765175" cy="323850"/>
        </p:xfrm>
        <a:graphic>
          <a:graphicData uri="http://schemas.openxmlformats.org/presentationml/2006/ole">
            <p:oleObj spid="_x0000_s16392" name="Equation" r:id="rId14" imgW="4824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显函数</a:t>
            </a:r>
            <a:r>
              <a:rPr lang="en-US" altLang="zh-CN" smtClean="0"/>
              <a:t>——</a:t>
            </a:r>
            <a:r>
              <a:rPr lang="zh-CN" altLang="en-US" smtClean="0"/>
              <a:t>由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表示的函数．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隐函数</a:t>
            </a:r>
            <a:r>
              <a:rPr lang="en-US" altLang="zh-CN" smtClean="0"/>
              <a:t>——</a:t>
            </a:r>
            <a:r>
              <a:rPr lang="zh-CN" altLang="en-US" smtClean="0"/>
              <a:t>由方程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0</a:t>
            </a:r>
            <a:r>
              <a:rPr lang="zh-CN" altLang="en-US" smtClean="0"/>
              <a:t> 确定的函数．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隐函数的显化</a:t>
            </a:r>
            <a:r>
              <a:rPr lang="en-US" altLang="zh-CN" smtClean="0"/>
              <a:t>——</a:t>
            </a:r>
            <a:r>
              <a:rPr lang="zh-CN" altLang="en-US" smtClean="0"/>
              <a:t>由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0</a:t>
            </a:r>
            <a:r>
              <a:rPr lang="zh-CN" altLang="en-US" smtClean="0"/>
              <a:t> 求出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的过程．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方程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3</a:t>
            </a:r>
            <a:r>
              <a:rPr lang="zh-CN" altLang="en-US" smtClean="0"/>
              <a:t> </a:t>
            </a:r>
            <a:r>
              <a:rPr lang="en-US" altLang="zh-CN" smtClean="0"/>
              <a:t>− 1 = 0 </a:t>
            </a:r>
            <a:r>
              <a:rPr lang="zh-CN" altLang="en-US" smtClean="0"/>
              <a:t>所确定的函数是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 </a:t>
            </a:r>
            <a:r>
              <a:rPr lang="zh-CN" altLang="en-US" smtClean="0"/>
              <a:t>并非所有的方程都能确定一个函数，例如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+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+ 5 = 0</a:t>
            </a:r>
            <a:r>
              <a:rPr lang="en-US" altLang="zh-CN" smtClean="0"/>
              <a:t>.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</a:t>
            </a:r>
            <a:r>
              <a:rPr lang="zh-CN" altLang="en-US" smtClean="0"/>
              <a:t>并非所有的隐函数都能显化，例如 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i="1" baseline="30000" smtClean="0">
                <a:solidFill>
                  <a:srgbClr val="0000FF"/>
                </a:solidFill>
              </a:rPr>
              <a:t>x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+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i="1" baseline="30000" smtClean="0">
                <a:solidFill>
                  <a:srgbClr val="0000FF"/>
                </a:solidFill>
              </a:rPr>
              <a:t>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− </a:t>
            </a:r>
            <a:r>
              <a:rPr lang="en-US" altLang="zh-CN" i="1" smtClean="0">
                <a:solidFill>
                  <a:srgbClr val="0000FF"/>
                </a:solidFill>
              </a:rPr>
              <a:t>xy</a:t>
            </a:r>
            <a:r>
              <a:rPr lang="en-US" altLang="zh-CN" smtClean="0">
                <a:solidFill>
                  <a:srgbClr val="0000FF"/>
                </a:solidFill>
              </a:rPr>
              <a:t>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隐函数如何求导？</a:t>
            </a:r>
          </a:p>
        </p:txBody>
      </p:sp>
      <p:sp>
        <p:nvSpPr>
          <p:cNvPr id="1028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隐函数的求导问题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857875" y="3270250"/>
          <a:ext cx="1414463" cy="482600"/>
        </p:xfrm>
        <a:graphic>
          <a:graphicData uri="http://schemas.openxmlformats.org/presentationml/2006/ole">
            <p:oleObj spid="_x0000_s1026" name="Equation" r:id="rId4" imgW="711000" imgH="241200" progId="Equation.DSMT4">
              <p:embed/>
            </p:oleObj>
          </a:graphicData>
        </a:graphic>
      </p:graphicFrame>
      <p:sp>
        <p:nvSpPr>
          <p:cNvPr id="6" name="云形标注 5"/>
          <p:cNvSpPr/>
          <p:nvPr/>
        </p:nvSpPr>
        <p:spPr>
          <a:xfrm>
            <a:off x="5000625" y="285750"/>
            <a:ext cx="4000500" cy="1500188"/>
          </a:xfrm>
          <a:prstGeom prst="cloudCallout">
            <a:avLst>
              <a:gd name="adj1" fmla="val -6687"/>
              <a:gd name="adj2" fmla="val 91993"/>
            </a:avLst>
          </a:prstGeom>
          <a:solidFill>
            <a:srgbClr val="FFFF99"/>
          </a:solidFill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rIns="18000" anchor="ctr"/>
          <a:lstStyle/>
          <a:p>
            <a:pPr>
              <a:defRPr/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本质：</a:t>
            </a:r>
            <a:endParaRPr lang="en-US" altLang="zh-CN" sz="2400" b="1">
              <a:solidFill>
                <a:schemeClr val="tx1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分离自变量和因变量  </a:t>
            </a:r>
            <a:endParaRPr lang="zh-CN" altLang="en-US" sz="2400" b="1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7215188" y="3303588"/>
          <a:ext cx="1743075" cy="457200"/>
        </p:xfrm>
        <a:graphic>
          <a:graphicData uri="http://schemas.openxmlformats.org/presentationml/2006/ole">
            <p:oleObj spid="_x0000_s1027" name="Equation" r:id="rId5" imgW="8762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求螺线 </a:t>
            </a:r>
            <a:r>
              <a:rPr lang="en-US" altLang="zh-CN" i="1" smtClean="0"/>
              <a:t>r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在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  </a:t>
            </a:r>
            <a:r>
              <a:rPr lang="en-US" altLang="zh-CN" smtClean="0"/>
              <a:t>=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/ 2 </a:t>
            </a:r>
            <a:r>
              <a:rPr lang="zh-CN" altLang="en-US" smtClean="0"/>
              <a:t>处的切线方程．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把极坐标方程转化为参数方程，得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latin typeface="Symbol" pitchFamily="18" charset="2"/>
              </a:rPr>
              <a:t>当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  </a:t>
            </a:r>
            <a:r>
              <a:rPr lang="en-US" altLang="zh-CN" smtClean="0"/>
              <a:t>=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/ 2 </a:t>
            </a:r>
            <a:r>
              <a:rPr lang="zh-CN" altLang="en-US" smtClean="0"/>
              <a:t>时，对应着曲线上的点 </a:t>
            </a:r>
            <a:r>
              <a:rPr lang="en-US" altLang="zh-CN" i="1" smtClean="0"/>
              <a:t>M</a:t>
            </a:r>
            <a:r>
              <a:rPr lang="en-US" altLang="zh-CN" smtClean="0"/>
              <a:t>(0,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/ 2)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过点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的切线的斜率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从而切线方程为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845175" y="1003300"/>
          <a:ext cx="3190875" cy="939800"/>
        </p:xfrm>
        <a:graphic>
          <a:graphicData uri="http://schemas.openxmlformats.org/presentationml/2006/ole">
            <p:oleObj spid="_x0000_s17410" name="Equation" r:id="rId4" imgW="1600200" imgH="4698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812088" y="1055688"/>
            <a:ext cx="118745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7812088" y="1487488"/>
            <a:ext cx="118745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317625" y="2359025"/>
          <a:ext cx="3975100" cy="812800"/>
        </p:xfrm>
        <a:graphic>
          <a:graphicData uri="http://schemas.openxmlformats.org/presentationml/2006/ole">
            <p:oleObj spid="_x0000_s17411" name="Equation" r:id="rId5" imgW="1993680" imgH="406080" progId="Equation.DSMT4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2916238" y="4964113"/>
          <a:ext cx="1922462" cy="812800"/>
        </p:xfrm>
        <a:graphic>
          <a:graphicData uri="http://schemas.openxmlformats.org/presentationml/2006/ole">
            <p:oleObj spid="_x0000_s17412" name="Equation" r:id="rId6" imgW="965160" imgH="406080" progId="Equation.DSMT4">
              <p:embed/>
            </p:oleObj>
          </a:graphicData>
        </a:graphic>
      </p:graphicFrame>
      <p:grpSp>
        <p:nvGrpSpPr>
          <p:cNvPr id="17419" name="Group 18"/>
          <p:cNvGrpSpPr>
            <a:grpSpLocks/>
          </p:cNvGrpSpPr>
          <p:nvPr/>
        </p:nvGrpSpPr>
        <p:grpSpPr bwMode="auto">
          <a:xfrm>
            <a:off x="6985000" y="1989138"/>
            <a:ext cx="2051050" cy="1770062"/>
            <a:chOff x="4400" y="1499"/>
            <a:chExt cx="1292" cy="1115"/>
          </a:xfrm>
        </p:grpSpPr>
        <p:pic>
          <p:nvPicPr>
            <p:cNvPr id="17422" name="阿基米德螺线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2"/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25" y="1523"/>
              <a:ext cx="1242" cy="1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3" name="Rectangle 17"/>
            <p:cNvSpPr>
              <a:spLocks noChangeArrowheads="1"/>
            </p:cNvSpPr>
            <p:nvPr/>
          </p:nvSpPr>
          <p:spPr bwMode="auto">
            <a:xfrm>
              <a:off x="4400" y="1499"/>
              <a:ext cx="1292" cy="1115"/>
            </a:xfrm>
            <a:prstGeom prst="rect">
              <a:avLst/>
            </a:prstGeom>
            <a:noFill/>
            <a:ln w="76200" cmpd="tri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8628" name="Picture 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21450" y="4267200"/>
            <a:ext cx="2514600" cy="1916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132138" y="2333625"/>
            <a:ext cx="2232025" cy="8366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2916238" y="4960938"/>
          <a:ext cx="2503487" cy="812800"/>
        </p:xfrm>
        <a:graphic>
          <a:graphicData uri="http://schemas.openxmlformats.org/presentationml/2006/ole">
            <p:oleObj spid="_x0000_s17413" name="Equation" r:id="rId9" imgW="1257120" imgH="406080" progId="Equation.DSMT4">
              <p:embed/>
            </p:oleObj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2852738" y="4918075"/>
          <a:ext cx="2984500" cy="914400"/>
        </p:xfrm>
        <a:graphic>
          <a:graphicData uri="http://schemas.openxmlformats.org/presentationml/2006/ole">
            <p:oleObj spid="_x0000_s17414" name="Equation" r:id="rId10" imgW="1498320" imgH="457200" progId="Equation.DSMT4">
              <p:embed/>
            </p:oleObj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3549650" y="4098925"/>
          <a:ext cx="2454275" cy="914400"/>
        </p:xfrm>
        <a:graphic>
          <a:graphicData uri="http://schemas.openxmlformats.org/presentationml/2006/ole">
            <p:oleObj spid="_x0000_s17415" name="Equation" r:id="rId11" imgW="12315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应用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设曲线在点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) </a:t>
            </a:r>
            <a:r>
              <a:rPr lang="zh-CN" altLang="en-US" smtClean="0"/>
              <a:t>处的切线 </a:t>
            </a:r>
            <a:r>
              <a:rPr lang="en-US" altLang="zh-CN" i="1" smtClean="0"/>
              <a:t>PT</a:t>
            </a:r>
            <a:r>
              <a:rPr lang="en-US" altLang="zh-CN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与直线 </a:t>
            </a:r>
            <a:r>
              <a:rPr lang="en-US" altLang="zh-CN" i="1" smtClean="0"/>
              <a:t>OP</a:t>
            </a:r>
            <a:r>
              <a:rPr lang="en-US" altLang="zh-CN" smtClean="0"/>
              <a:t> </a:t>
            </a:r>
            <a:r>
              <a:rPr lang="zh-CN" altLang="en-US" smtClean="0"/>
              <a:t>（极点与切点的连线）之间的夹角为</a:t>
            </a:r>
            <a:r>
              <a:rPr lang="el-GR" altLang="zh-CN" i="1" smtClean="0">
                <a:latin typeface="Symbol" pitchFamily="18" charset="2"/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</a:t>
            </a:r>
            <a:r>
              <a:rPr lang="el-GR" altLang="zh-CN" i="1" smtClean="0">
                <a:latin typeface="Symbol" pitchFamily="18" charset="2"/>
              </a:rPr>
              <a:t>y</a:t>
            </a:r>
            <a:r>
              <a:rPr lang="en-US" altLang="zh-CN" i="1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楷体_GB2312" pitchFamily="49" charset="-122"/>
              </a:rPr>
              <a:t>=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− </a:t>
            </a:r>
            <a:r>
              <a:rPr lang="en-US" altLang="zh-CN" i="1" smtClean="0">
                <a:latin typeface="Symbol" pitchFamily="18" charset="2"/>
              </a:rPr>
              <a:t>q </a:t>
            </a:r>
            <a:r>
              <a:rPr lang="zh-CN" altLang="en-US" smtClean="0"/>
              <a:t>，所以</a:t>
            </a:r>
          </a:p>
          <a:p>
            <a:pPr>
              <a:buFont typeface="Wingdings 3" pitchFamily="18" charset="2"/>
              <a:buNone/>
            </a:pPr>
            <a:endParaRPr lang="el-GR" altLang="zh-CN" smtClean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152525" y="1481138"/>
          <a:ext cx="6837363" cy="1219200"/>
        </p:xfrm>
        <a:graphic>
          <a:graphicData uri="http://schemas.openxmlformats.org/presentationml/2006/ole">
            <p:oleObj spid="_x0000_s18434" name="Equation" r:id="rId3" imgW="3429000" imgH="609480" progId="Equation.DSMT4">
              <p:embed/>
            </p:oleObj>
          </a:graphicData>
        </a:graphic>
      </p:graphicFrame>
      <p:pic>
        <p:nvPicPr>
          <p:cNvPr id="9" name="Picture 2" descr="C:\Users\cjl\Desktop\pi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2250" y="4410075"/>
            <a:ext cx="35909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98525" y="4314825"/>
          <a:ext cx="4484688" cy="2362200"/>
        </p:xfrm>
        <a:graphic>
          <a:graphicData uri="http://schemas.openxmlformats.org/presentationml/2006/ole">
            <p:oleObj spid="_x0000_s18435" name="Equation" r:id="rId5" imgW="2247840" imgH="1180800" progId="Equation.DSMT4">
              <p:embed/>
            </p:oleObj>
          </a:graphicData>
        </a:graphic>
      </p:graphicFrame>
      <p:sp>
        <p:nvSpPr>
          <p:cNvPr id="4" name="矩形 6"/>
          <p:cNvSpPr>
            <a:spLocks noChangeArrowheads="1"/>
          </p:cNvSpPr>
          <p:nvPr/>
        </p:nvSpPr>
        <p:spPr bwMode="auto">
          <a:xfrm flipH="1">
            <a:off x="1628775" y="5157788"/>
            <a:ext cx="1800225" cy="15557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3429000" y="5373688"/>
            <a:ext cx="1223963" cy="1123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62313" y="4176713"/>
            <a:ext cx="2101850" cy="1123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四、相关变化率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 </a:t>
            </a:r>
            <a:r>
              <a:rPr lang="zh-CN" altLang="en-US" smtClean="0"/>
              <a:t>都是可导函数，则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思路：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kumimoji="1" lang="zh-CN" altLang="en-US" smtClean="0"/>
              <a:t>找出相关变量之间的关系式；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zh-CN" altLang="en-US" smtClean="0"/>
              <a:t>对 </a:t>
            </a:r>
            <a:r>
              <a:rPr kumimoji="1" lang="en-US" altLang="zh-CN" i="1" smtClean="0"/>
              <a:t>t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求导，得到相关变化率之间的关系式；</a:t>
            </a:r>
          </a:p>
          <a:p>
            <a:pPr>
              <a:buFont typeface="Wingdings 3" pitchFamily="18" charset="2"/>
              <a:buNone/>
            </a:pPr>
            <a:r>
              <a:rPr kumimoji="1" lang="zh-CN" altLang="zh-CN" smtClean="0">
                <a:solidFill>
                  <a:srgbClr val="0000FF"/>
                </a:solidFill>
              </a:rPr>
              <a:t>③</a:t>
            </a:r>
            <a:r>
              <a:rPr kumimoji="1" lang="zh-CN" altLang="en-US" smtClean="0"/>
              <a:t>求出相关变化率．</a:t>
            </a:r>
            <a:endParaRPr kumimoji="1" lang="en-US" altLang="zh-CN" smtClean="0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611188" y="2289175"/>
            <a:ext cx="192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有关系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617913" y="2111375"/>
            <a:ext cx="2476500" cy="812800"/>
            <a:chOff x="1349" y="1117"/>
            <a:chExt cx="1560" cy="512"/>
          </a:xfrm>
        </p:grpSpPr>
        <p:sp>
          <p:nvSpPr>
            <p:cNvPr id="19467" name="Rectangle 7"/>
            <p:cNvSpPr>
              <a:spLocks noChangeArrowheads="1"/>
            </p:cNvSpPr>
            <p:nvPr/>
          </p:nvSpPr>
          <p:spPr bwMode="auto">
            <a:xfrm>
              <a:off x="1349" y="1229"/>
              <a:ext cx="15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      和        有关系</a:t>
              </a:r>
            </a:p>
          </p:txBody>
        </p:sp>
        <p:graphicFrame>
          <p:nvGraphicFramePr>
            <p:cNvPr id="3" name="Object 8"/>
            <p:cNvGraphicFramePr>
              <a:graphicFrameLocks noChangeAspect="1"/>
            </p:cNvGraphicFramePr>
            <p:nvPr/>
          </p:nvGraphicFramePr>
          <p:xfrm>
            <a:off x="1384" y="1117"/>
            <a:ext cx="271" cy="512"/>
          </p:xfrm>
          <a:graphic>
            <a:graphicData uri="http://schemas.openxmlformats.org/presentationml/2006/ole">
              <p:oleObj spid="_x0000_s19458" name="Equation" r:id="rId3" imgW="215640" imgH="406080" progId="Equation.DSMT4">
                <p:embed/>
              </p:oleObj>
            </a:graphicData>
          </a:graphic>
        </p:graphicFrame>
        <p:graphicFrame>
          <p:nvGraphicFramePr>
            <p:cNvPr id="2" name="Object 9"/>
            <p:cNvGraphicFramePr>
              <a:graphicFrameLocks noChangeAspect="1"/>
            </p:cNvGraphicFramePr>
            <p:nvPr/>
          </p:nvGraphicFramePr>
          <p:xfrm>
            <a:off x="1927" y="1117"/>
            <a:ext cx="287" cy="512"/>
          </p:xfrm>
          <a:graphic>
            <a:graphicData uri="http://schemas.openxmlformats.org/presentationml/2006/ole">
              <p:oleObj spid="_x0000_s19459" name="Equation" r:id="rId4" imgW="228600" imgH="406080" progId="Equation.DSMT4">
                <p:embed/>
              </p:oleObj>
            </a:graphicData>
          </a:graphic>
        </p:graphicFrame>
      </p:grpSp>
      <p:cxnSp>
        <p:nvCxnSpPr>
          <p:cNvPr id="71690" name="AutoShape 10"/>
          <p:cNvCxnSpPr>
            <a:cxnSpLocks noChangeShapeType="1"/>
            <a:stCxn id="71685" idx="3"/>
          </p:cNvCxnSpPr>
          <p:nvPr/>
        </p:nvCxnSpPr>
        <p:spPr bwMode="auto">
          <a:xfrm>
            <a:off x="2536825" y="2517775"/>
            <a:ext cx="113665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lg" len="lg"/>
          </a:ln>
        </p:spPr>
      </p:cxnSp>
      <p:sp>
        <p:nvSpPr>
          <p:cNvPr id="71691" name="AutoShape 11"/>
          <p:cNvSpPr>
            <a:spLocks/>
          </p:cNvSpPr>
          <p:nvPr/>
        </p:nvSpPr>
        <p:spPr bwMode="auto">
          <a:xfrm rot="-5400000">
            <a:off x="4225132" y="2599531"/>
            <a:ext cx="215900" cy="865187"/>
          </a:xfrm>
          <a:prstGeom prst="leftBrace">
            <a:avLst>
              <a:gd name="adj1" fmla="val 3339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3473450" y="3159125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相关变化率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71691" grpId="0" animBg="1"/>
      <p:bldP spid="716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四、相关变化率</a:t>
            </a:r>
            <a:endParaRPr lang="en-US" altLang="zh-CN" smtClean="0">
              <a:effectLst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 </a:t>
            </a:r>
            <a:r>
              <a:rPr lang="zh-CN" altLang="en-US" smtClean="0"/>
              <a:t>都是可导函数，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之间存在某种关系，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则它们的变化率 </a:t>
            </a:r>
            <a:r>
              <a:rPr lang="en-US" altLang="zh-CN" smtClean="0"/>
              <a:t>d</a:t>
            </a:r>
            <a:r>
              <a:rPr lang="en-US" altLang="zh-CN" i="1" smtClean="0"/>
              <a:t>y</a:t>
            </a:r>
            <a:r>
              <a:rPr lang="en-US" altLang="zh-CN" smtClean="0"/>
              <a:t> / d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smtClean="0"/>
              <a:t>d</a:t>
            </a:r>
            <a:r>
              <a:rPr lang="en-US" altLang="zh-CN" i="1" smtClean="0"/>
              <a:t>x</a:t>
            </a:r>
            <a:r>
              <a:rPr lang="en-US" altLang="zh-CN" smtClean="0"/>
              <a:t> / d</a:t>
            </a:r>
            <a:r>
              <a:rPr lang="en-US" altLang="zh-CN" i="1" smtClean="0"/>
              <a:t>t</a:t>
            </a:r>
            <a:r>
              <a:rPr lang="zh-CN" altLang="en-US" smtClean="0"/>
              <a:t> 之间也存在一定的关系，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这样两个相互依赖的变化率称为</a:t>
            </a:r>
            <a:r>
              <a:rPr lang="zh-CN" altLang="en-US" smtClean="0">
                <a:solidFill>
                  <a:srgbClr val="FF0000"/>
                </a:solidFill>
              </a:rPr>
              <a:t>相关变化率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相关变化率问题</a:t>
            </a:r>
            <a:r>
              <a:rPr lang="zh-CN" altLang="en-US" smtClean="0"/>
              <a:t>就是研究这两个变化率之间的关系，以便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由其中一个变化率求出另一个变化率．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			思路：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			①</a:t>
            </a:r>
            <a:r>
              <a:rPr kumimoji="1" lang="zh-CN" altLang="en-US" smtClean="0"/>
              <a:t>找出相关变量之间的关系式；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			②</a:t>
            </a:r>
            <a:r>
              <a:rPr kumimoji="1" lang="zh-CN" altLang="en-US" smtClean="0"/>
              <a:t>对 </a:t>
            </a:r>
            <a:r>
              <a:rPr kumimoji="1" lang="en-US" altLang="zh-CN" i="1" smtClean="0"/>
              <a:t>t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求导，得相关变化率之间的关系式；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			</a:t>
            </a:r>
            <a:r>
              <a:rPr kumimoji="1" lang="zh-CN" altLang="zh-CN" smtClean="0">
                <a:solidFill>
                  <a:srgbClr val="0000FF"/>
                </a:solidFill>
              </a:rPr>
              <a:t>③</a:t>
            </a:r>
            <a:r>
              <a:rPr kumimoji="1" lang="zh-CN" altLang="en-US" smtClean="0"/>
              <a:t>求出相关变化率．</a:t>
            </a:r>
            <a:endParaRPr kumimoji="1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8975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正在追逐一辆超速行驶汽车的巡警车由正北向正南驶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向一个垂直的十字路口，超速汽车已经拐过路口向正东方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向驶去，当它离路口东向</a:t>
            </a:r>
            <a:r>
              <a:rPr lang="en-US" altLang="zh-CN" smtClean="0">
                <a:solidFill>
                  <a:srgbClr val="FF0000"/>
                </a:solidFill>
              </a:rPr>
              <a:t>1.2</a:t>
            </a:r>
            <a:r>
              <a:rPr lang="zh-CN" altLang="en-US" smtClean="0"/>
              <a:t>千米时，巡警车离路口北向</a:t>
            </a:r>
            <a:r>
              <a:rPr lang="en-US" altLang="zh-CN" smtClean="0">
                <a:solidFill>
                  <a:srgbClr val="FF0000"/>
                </a:solidFill>
              </a:rPr>
              <a:t>1.6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千米，此时警察用雷达确定两车间的距离正以</a:t>
            </a:r>
            <a:r>
              <a:rPr lang="en-US" altLang="zh-CN" smtClean="0">
                <a:solidFill>
                  <a:srgbClr val="FF0000"/>
                </a:solidFill>
              </a:rPr>
              <a:t>40</a:t>
            </a:r>
            <a:r>
              <a:rPr lang="zh-CN" altLang="en-US" smtClean="0"/>
              <a:t>千米</a:t>
            </a:r>
            <a:r>
              <a:rPr lang="en-US" altLang="zh-CN" smtClean="0"/>
              <a:t>/</a:t>
            </a:r>
            <a:r>
              <a:rPr lang="zh-CN" altLang="en-US" smtClean="0"/>
              <a:t>小时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的速率增长．若此刻巡警车的车速为</a:t>
            </a:r>
            <a:r>
              <a:rPr lang="en-US" altLang="zh-CN" smtClean="0">
                <a:solidFill>
                  <a:srgbClr val="FF0000"/>
                </a:solidFill>
              </a:rPr>
              <a:t>100</a:t>
            </a:r>
            <a:r>
              <a:rPr lang="zh-CN" altLang="en-US" smtClean="0"/>
              <a:t>千米</a:t>
            </a:r>
            <a:r>
              <a:rPr lang="en-US" altLang="zh-CN" smtClean="0"/>
              <a:t>/</a:t>
            </a:r>
            <a:r>
              <a:rPr lang="zh-CN" altLang="en-US" smtClean="0"/>
              <a:t>小时，试问此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刻超速汽车的速度是多少？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如图所示，建立直角坐标系．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 </a:t>
            </a:r>
            <a:r>
              <a:rPr lang="zh-CN" altLang="en-US" smtClean="0"/>
              <a:t>分别表示在时刻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超速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汽车和巡警车距离路口的位置．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表示在时刻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超速汽车和巡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警车的距离．于是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s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且</a:t>
            </a:r>
          </a:p>
        </p:txBody>
      </p:sp>
      <p:pic>
        <p:nvPicPr>
          <p:cNvPr id="70665" name="Picture 9" descr="p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6050" y="3429000"/>
            <a:ext cx="36671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7" name="Picture 11" descr="pa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0425" y="3716338"/>
            <a:ext cx="13684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8" name="Picture 12" descr="pa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3663" y="4581525"/>
            <a:ext cx="13684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9" name="Picture 13" descr="pa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4025" y="5949950"/>
            <a:ext cx="13684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439738" y="288925"/>
            <a:ext cx="8231187" cy="2779713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971550" y="5589588"/>
          <a:ext cx="2659063" cy="812800"/>
        </p:xfrm>
        <a:graphic>
          <a:graphicData uri="http://schemas.openxmlformats.org/presentationml/2006/ole">
            <p:oleObj spid="_x0000_s20482" name="Equation" r:id="rId5" imgW="133344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62261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正在追逐一辆超速行驶汽车的巡警车由正北向正南驶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向一个垂直的十字路口，超速汽车已经拐过路口向正东方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向驶去，当它离路口东向</a:t>
            </a:r>
            <a:r>
              <a:rPr lang="en-US" altLang="zh-CN" smtClean="0">
                <a:solidFill>
                  <a:srgbClr val="FF0000"/>
                </a:solidFill>
              </a:rPr>
              <a:t>1.2</a:t>
            </a:r>
            <a:r>
              <a:rPr lang="zh-CN" altLang="en-US" smtClean="0"/>
              <a:t>千米时，巡警车离路口北向</a:t>
            </a:r>
            <a:r>
              <a:rPr lang="en-US" altLang="zh-CN" smtClean="0">
                <a:solidFill>
                  <a:srgbClr val="FF0000"/>
                </a:solidFill>
              </a:rPr>
              <a:t>1.6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千米，此时警察用雷达确定两车间的距离正以</a:t>
            </a:r>
            <a:r>
              <a:rPr lang="en-US" altLang="zh-CN" smtClean="0">
                <a:solidFill>
                  <a:srgbClr val="FF0000"/>
                </a:solidFill>
              </a:rPr>
              <a:t>40</a:t>
            </a:r>
            <a:r>
              <a:rPr lang="zh-CN" altLang="en-US" smtClean="0"/>
              <a:t>千米</a:t>
            </a:r>
            <a:r>
              <a:rPr lang="en-US" altLang="zh-CN" smtClean="0"/>
              <a:t>/</a:t>
            </a:r>
            <a:r>
              <a:rPr lang="zh-CN" altLang="en-US" smtClean="0"/>
              <a:t>小时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的速率增长．若此刻巡警车的车速为</a:t>
            </a:r>
            <a:r>
              <a:rPr lang="en-US" altLang="zh-CN" smtClean="0">
                <a:solidFill>
                  <a:srgbClr val="FF0000"/>
                </a:solidFill>
              </a:rPr>
              <a:t>100</a:t>
            </a:r>
            <a:r>
              <a:rPr lang="zh-CN" altLang="en-US" smtClean="0"/>
              <a:t>千米</a:t>
            </a:r>
            <a:r>
              <a:rPr lang="en-US" altLang="zh-CN" smtClean="0"/>
              <a:t>/</a:t>
            </a:r>
            <a:r>
              <a:rPr lang="zh-CN" altLang="en-US" smtClean="0"/>
              <a:t>小时，试问此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刻超速汽车的速度是多少？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s</a:t>
            </a:r>
            <a:r>
              <a:rPr lang="en-US" altLang="zh-CN" baseline="30000" smtClean="0"/>
              <a:t>2</a:t>
            </a:r>
            <a:r>
              <a:rPr lang="zh-CN" altLang="en-US" smtClean="0"/>
              <a:t>，等号两边都对</a:t>
            </a:r>
            <a:r>
              <a:rPr lang="zh-CN" altLang="en-US" i="1" smtClean="0"/>
              <a:t>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求导，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此时，</a:t>
            </a:r>
            <a:r>
              <a:rPr lang="en-US" altLang="zh-CN" i="1" smtClean="0"/>
              <a:t>x</a:t>
            </a:r>
            <a:r>
              <a:rPr lang="en-US" altLang="zh-CN" smtClean="0"/>
              <a:t> = 1.2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1.6</a:t>
            </a:r>
            <a:r>
              <a:rPr lang="zh-CN" altLang="en-US" smtClean="0"/>
              <a:t>，</a:t>
            </a:r>
            <a:r>
              <a:rPr lang="en-US" altLang="zh-CN" i="1" smtClean="0"/>
              <a:t>s</a:t>
            </a:r>
            <a:r>
              <a:rPr lang="en-US" altLang="zh-CN" smtClean="0"/>
              <a:t> = 2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代入数据，得</a:t>
            </a:r>
          </a:p>
        </p:txBody>
      </p:sp>
      <p:pic>
        <p:nvPicPr>
          <p:cNvPr id="21510" name="Picture 3" descr="p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6050" y="3429000"/>
            <a:ext cx="36671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439738" y="288925"/>
            <a:ext cx="8231187" cy="2779713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298575" y="3911600"/>
          <a:ext cx="2913063" cy="812800"/>
        </p:xfrm>
        <a:graphic>
          <a:graphicData uri="http://schemas.openxmlformats.org/presentationml/2006/ole">
            <p:oleObj spid="_x0000_s21506" name="Equation" r:id="rId4" imgW="1460160" imgH="40608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555875" y="5856288"/>
          <a:ext cx="1292225" cy="812800"/>
        </p:xfrm>
        <a:graphic>
          <a:graphicData uri="http://schemas.openxmlformats.org/presentationml/2006/ole">
            <p:oleObj spid="_x0000_s21507" name="Equation" r:id="rId5" imgW="647640" imgH="40608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336675" y="5194300"/>
          <a:ext cx="2659063" cy="812800"/>
        </p:xfrm>
        <a:graphic>
          <a:graphicData uri="http://schemas.openxmlformats.org/presentationml/2006/ole">
            <p:oleObj spid="_x0000_s21508" name="Equation" r:id="rId6" imgW="133344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小结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/>
            <a:r>
              <a:rPr lang="zh-CN" altLang="en-US" smtClean="0"/>
              <a:t>隐函数求导法</a:t>
            </a:r>
          </a:p>
          <a:p>
            <a:pPr marL="566738" indent="-457200"/>
            <a:r>
              <a:rPr lang="zh-CN" altLang="en-US" smtClean="0"/>
              <a:t>对数求导法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FF"/>
                </a:solidFill>
              </a:rPr>
              <a:t>适用范围：</a:t>
            </a:r>
            <a:r>
              <a:rPr lang="zh-CN" altLang="en-US" smtClean="0">
                <a:solidFill>
                  <a:srgbClr val="FF0000"/>
                </a:solidFill>
              </a:rPr>
              <a:t>多个函数的乘积、根式函数、幂指函数．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6738" indent="-457200"/>
            <a:r>
              <a:rPr lang="zh-CN" altLang="en-US" smtClean="0"/>
              <a:t>参数方程表示的函数的导数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当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&gt; 0</a:t>
            </a:r>
            <a:r>
              <a:rPr lang="en-US" altLang="zh-CN" smtClean="0"/>
              <a:t> </a:t>
            </a:r>
            <a:r>
              <a:rPr lang="zh-CN" altLang="en-US" smtClean="0"/>
              <a:t>时，幂指函数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</a:t>
            </a:r>
            <a:r>
              <a:rPr lang="zh-CN" altLang="en-US" smtClean="0"/>
              <a:t> 求导的两种方法：</a:t>
            </a:r>
          </a:p>
          <a:p>
            <a:pPr marL="566738" indent="-457200">
              <a:buSzTx/>
              <a:buFont typeface="Wingdings 3" pitchFamily="18" charset="2"/>
              <a:buAutoNum type="arabicPeriod"/>
            </a:pPr>
            <a:r>
              <a:rPr lang="zh-CN" altLang="en-US" smtClean="0"/>
              <a:t>利用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 ln</a:t>
            </a:r>
            <a:r>
              <a:rPr lang="en-US" altLang="zh-CN" i="1" baseline="30000" smtClean="0"/>
              <a:t>u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</a:t>
            </a:r>
            <a:r>
              <a:rPr lang="en-US" altLang="zh-CN" smtClean="0"/>
              <a:t> </a:t>
            </a:r>
            <a:r>
              <a:rPr lang="zh-CN" altLang="en-US" smtClean="0"/>
              <a:t>及复合函数求导法则求解；</a:t>
            </a:r>
          </a:p>
          <a:p>
            <a:pPr marL="566738" indent="-457200">
              <a:buSzTx/>
              <a:buFont typeface="Wingdings 3" pitchFamily="18" charset="2"/>
              <a:buAutoNum type="arabicPeriod"/>
            </a:pPr>
            <a:r>
              <a:rPr lang="zh-CN" altLang="en-US" smtClean="0"/>
              <a:t>对数求导法．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  <a:endParaRPr lang="en-US" altLang="zh-CN" smtClean="0">
              <a:effectLst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2 − 4 </a:t>
            </a:r>
          </a:p>
          <a:p>
            <a:pPr lvl="1"/>
            <a:r>
              <a:rPr lang="en-US" altLang="zh-CN" smtClean="0"/>
              <a:t>1(3)</a:t>
            </a:r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3(3)</a:t>
            </a:r>
          </a:p>
          <a:p>
            <a:pPr lvl="1"/>
            <a:r>
              <a:rPr lang="en-US" altLang="zh-CN" smtClean="0"/>
              <a:t>4(1)</a:t>
            </a:r>
          </a:p>
          <a:p>
            <a:pPr lvl="1"/>
            <a:r>
              <a:rPr lang="en-US" altLang="zh-CN" smtClean="0"/>
              <a:t>5(1)</a:t>
            </a:r>
          </a:p>
          <a:p>
            <a:pPr lvl="1"/>
            <a:r>
              <a:rPr lang="en-US" altLang="zh-CN" smtClean="0"/>
              <a:t>7(1)</a:t>
            </a:r>
            <a:endParaRPr lang="zh-CN" altLang="en-US" smtClean="0"/>
          </a:p>
          <a:p>
            <a:pPr lvl="1"/>
            <a:r>
              <a:rPr lang="en-US" altLang="zh-CN" smtClean="0"/>
              <a:t>8(3)(4)</a:t>
            </a:r>
          </a:p>
          <a:p>
            <a:pPr lvl="1"/>
            <a:r>
              <a:rPr lang="en-US" altLang="zh-CN" smtClean="0"/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问题：</a:t>
            </a:r>
            <a:r>
              <a:rPr lang="zh-CN" altLang="en-US" dirty="0" smtClean="0"/>
              <a:t>当隐函数难以显化或不能显化时，如何求导？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隐函数求导</a:t>
            </a:r>
            <a:r>
              <a:rPr lang="zh-CN" altLang="en-US" dirty="0" smtClean="0">
                <a:solidFill>
                  <a:srgbClr val="FF0000"/>
                </a:solidFill>
              </a:rPr>
              <a:t>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设由方程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 = 0</a:t>
            </a:r>
            <a:r>
              <a:rPr lang="zh-CN" altLang="en-US" dirty="0" smtClean="0"/>
              <a:t> 确定的函数是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则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)) = 0</a:t>
            </a:r>
            <a:r>
              <a:rPr lang="zh-CN" altLang="en-US" dirty="0" smtClean="0"/>
              <a:t> 是恒等式，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恒等式两边同时对自变量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求导，等号依然成立，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解出所求导数 </a:t>
            </a:r>
            <a:r>
              <a:rPr lang="en-US" altLang="zh-CN" i="1" dirty="0" smtClean="0"/>
              <a:t>y'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 </a:t>
            </a:r>
            <a:r>
              <a:rPr lang="en-US" altLang="zh-CN" i="1" dirty="0" smtClean="0"/>
              <a:t>y''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y'</a:t>
            </a:r>
            <a:r>
              <a:rPr lang="en-US" altLang="zh-CN" dirty="0" smtClean="0"/>
              <a:t>)</a:t>
            </a:r>
            <a:r>
              <a:rPr lang="zh-CN" altLang="en-US" dirty="0" smtClean="0"/>
              <a:t>．</a:t>
            </a:r>
            <a:endParaRPr lang="zh-CN" altLang="en-US" dirty="0" smtClean="0"/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一、隐函数的导数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816556" y="3464973"/>
            <a:ext cx="4870244" cy="535531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关键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牢记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都是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的函数．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629" name="Group 16"/>
          <p:cNvGrpSpPr>
            <a:grpSpLocks/>
          </p:cNvGrpSpPr>
          <p:nvPr/>
        </p:nvGrpSpPr>
        <p:grpSpPr bwMode="auto">
          <a:xfrm>
            <a:off x="1428750" y="1481138"/>
            <a:ext cx="6273800" cy="701675"/>
            <a:chOff x="900" y="933"/>
            <a:chExt cx="3952" cy="442"/>
          </a:xfrm>
        </p:grpSpPr>
        <p:sp>
          <p:nvSpPr>
            <p:cNvPr id="26632" name="矩形 5"/>
            <p:cNvSpPr>
              <a:spLocks noChangeArrowheads="1"/>
            </p:cNvSpPr>
            <p:nvPr/>
          </p:nvSpPr>
          <p:spPr bwMode="auto">
            <a:xfrm>
              <a:off x="900" y="1087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6633" name="矩形 6"/>
            <p:cNvSpPr>
              <a:spLocks noChangeArrowheads="1"/>
            </p:cNvSpPr>
            <p:nvPr/>
          </p:nvSpPr>
          <p:spPr bwMode="auto">
            <a:xfrm>
              <a:off x="2579" y="1087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6634" name="矩形 7"/>
            <p:cNvSpPr>
              <a:spLocks noChangeArrowheads="1"/>
            </p:cNvSpPr>
            <p:nvPr/>
          </p:nvSpPr>
          <p:spPr bwMode="auto">
            <a:xfrm>
              <a:off x="4004" y="1087"/>
              <a:ext cx="8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y'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 '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stCxn id="26632" idx="3"/>
              <a:endCxn id="26633" idx="1"/>
            </p:cNvCxnSpPr>
            <p:nvPr/>
          </p:nvCxnSpPr>
          <p:spPr>
            <a:xfrm>
              <a:off x="1898" y="1231"/>
              <a:ext cx="68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6633" idx="3"/>
              <a:endCxn id="26634" idx="1"/>
            </p:cNvCxnSpPr>
            <p:nvPr/>
          </p:nvCxnSpPr>
          <p:spPr>
            <a:xfrm>
              <a:off x="3321" y="1231"/>
              <a:ext cx="68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7" name="矩形 10"/>
            <p:cNvSpPr>
              <a:spLocks noChangeArrowheads="1"/>
            </p:cNvSpPr>
            <p:nvPr/>
          </p:nvSpPr>
          <p:spPr bwMode="auto">
            <a:xfrm>
              <a:off x="1988" y="933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显化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26638" name="矩形 11"/>
            <p:cNvSpPr>
              <a:spLocks noChangeArrowheads="1"/>
            </p:cNvSpPr>
            <p:nvPr/>
          </p:nvSpPr>
          <p:spPr bwMode="auto">
            <a:xfrm>
              <a:off x="3413" y="933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求导</a:t>
              </a:r>
              <a:endParaRPr lang="zh-CN" altLang="en-US">
                <a:cs typeface="Times New Roman" pitchFamily="18" charset="0"/>
              </a:endParaRPr>
            </a:p>
          </p:txBody>
        </p:sp>
      </p:grpSp>
      <p:cxnSp>
        <p:nvCxnSpPr>
          <p:cNvPr id="13" name="肘形连接符 12"/>
          <p:cNvCxnSpPr>
            <a:cxnSpLocks noChangeShapeType="1"/>
            <a:stCxn id="26632" idx="2"/>
            <a:endCxn id="26634" idx="2"/>
          </p:cNvCxnSpPr>
          <p:nvPr/>
        </p:nvCxnSpPr>
        <p:spPr bwMode="auto">
          <a:xfrm rot="16200000" flipH="1">
            <a:off x="4624388" y="-220662"/>
            <a:ext cx="1587" cy="4808537"/>
          </a:xfrm>
          <a:prstGeom prst="bentConnector3">
            <a:avLst>
              <a:gd name="adj1" fmla="val 14400005"/>
            </a:avLst>
          </a:prstGeom>
          <a:noFill/>
          <a:ln w="28575" algn="ctr">
            <a:solidFill>
              <a:srgbClr val="33CC33"/>
            </a:solidFill>
            <a:miter lim="800000"/>
            <a:headEnd/>
            <a:tailEnd type="arrow" w="med" len="med"/>
          </a:ln>
        </p:spPr>
      </p:cxn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405313" y="2036763"/>
            <a:ext cx="5651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6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020374" y="5429264"/>
            <a:ext cx="244951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charRg st="121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21517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0814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求方程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y</a:t>
            </a:r>
            <a:r>
              <a:rPr lang="en-US" altLang="zh-CN" smtClean="0"/>
              <a:t> − </a:t>
            </a:r>
            <a:r>
              <a:rPr lang="en-US" altLang="zh-CN" i="1" smtClean="0"/>
              <a:t>xy</a:t>
            </a:r>
            <a:r>
              <a:rPr lang="en-US" altLang="zh-CN" smtClean="0"/>
              <a:t> = 0</a:t>
            </a:r>
            <a:r>
              <a:rPr lang="zh-CN" altLang="en-US" smtClean="0"/>
              <a:t> 所确定的函数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smtClean="0"/>
              <a:t>0 </a:t>
            </a:r>
            <a:r>
              <a:rPr lang="zh-CN" altLang="en-US" smtClean="0"/>
              <a:t>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的导数．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方程两边同时对自变量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求导，得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y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i="1" smtClean="0">
                <a:solidFill>
                  <a:srgbClr val="000000"/>
                </a:solidFill>
              </a:rPr>
              <a:t>'</a:t>
            </a:r>
            <a:r>
              <a:rPr lang="en-US" altLang="zh-CN" smtClean="0"/>
              <a:t> − </a:t>
            </a:r>
            <a:r>
              <a:rPr lang="en-US" altLang="zh-CN" smtClean="0">
                <a:solidFill>
                  <a:srgbClr val="0000FF"/>
                </a:solidFill>
              </a:rPr>
              <a:t>(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x y'</a:t>
            </a:r>
            <a:r>
              <a:rPr lang="en-US" altLang="zh-CN" smtClean="0">
                <a:solidFill>
                  <a:srgbClr val="0000FF"/>
                </a:solidFill>
              </a:rPr>
              <a:t> ) </a:t>
            </a:r>
            <a:r>
              <a:rPr lang="en-US" altLang="zh-CN" smtClean="0"/>
              <a:t>= 0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时，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 (0)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，于是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57313" y="2806700"/>
          <a:ext cx="1568450" cy="838200"/>
        </p:xfrm>
        <a:graphic>
          <a:graphicData uri="http://schemas.openxmlformats.org/presentationml/2006/ole">
            <p:oleObj spid="_x0000_s2050" name="Equation" r:id="rId3" imgW="787320" imgH="4190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16475" y="3627438"/>
          <a:ext cx="3184525" cy="1016000"/>
        </p:xfrm>
        <a:graphic>
          <a:graphicData uri="http://schemas.openxmlformats.org/presentationml/2006/ole">
            <p:oleObj spid="_x0000_s2051" name="Equation" r:id="rId4" imgW="1600200" imgH="507960" progId="Equation.DSMT4">
              <p:embed/>
            </p:oleObj>
          </a:graphicData>
        </a:graphic>
      </p:graphicFrame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4000500" y="5476875"/>
            <a:ext cx="4947188" cy="535531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关键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牢记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y'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都是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的函数．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352550" y="2806700"/>
          <a:ext cx="3136900" cy="838200"/>
        </p:xfrm>
        <a:graphic>
          <a:graphicData uri="http://schemas.openxmlformats.org/presentationml/2006/ole">
            <p:oleObj spid="_x0000_s2052" name="Equation" r:id="rId5" imgW="15746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求方程 </a:t>
            </a:r>
            <a:r>
              <a:rPr lang="en-US" altLang="zh-CN" i="1" smtClean="0"/>
              <a:t>xy</a:t>
            </a:r>
            <a:r>
              <a:rPr lang="en-US" altLang="zh-CN" smtClean="0"/>
              <a:t> + ln </a:t>
            </a:r>
            <a:r>
              <a:rPr lang="en-US" altLang="zh-CN" i="1" smtClean="0"/>
              <a:t>y</a:t>
            </a:r>
            <a:r>
              <a:rPr lang="en-US" altLang="zh-CN" smtClean="0"/>
              <a:t> = 1 </a:t>
            </a:r>
            <a:r>
              <a:rPr lang="zh-CN" altLang="en-US" smtClean="0"/>
              <a:t>所确定的函数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</a:t>
            </a:r>
            <a:r>
              <a:rPr lang="en-US" altLang="zh-CN" i="1" smtClean="0"/>
              <a:t>M</a:t>
            </a:r>
            <a:r>
              <a:rPr lang="en-US" altLang="zh-CN" smtClean="0"/>
              <a:t> (1, 1)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处的切线方程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方程两边同时对自变量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求导，得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在点</a:t>
            </a:r>
            <a:r>
              <a:rPr lang="en-US" altLang="zh-CN" i="1" smtClean="0"/>
              <a:t>M</a:t>
            </a:r>
            <a:r>
              <a:rPr lang="en-US" altLang="zh-CN" smtClean="0"/>
              <a:t> (1, 1) </a:t>
            </a:r>
            <a:r>
              <a:rPr lang="zh-CN" altLang="en-US" smtClean="0"/>
              <a:t>处，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 (1)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于是在点</a:t>
            </a:r>
            <a:r>
              <a:rPr lang="en-US" altLang="zh-CN" i="1" smtClean="0"/>
              <a:t>M</a:t>
            </a:r>
            <a:r>
              <a:rPr lang="en-US" altLang="zh-CN" smtClean="0"/>
              <a:t> (1, 1) </a:t>
            </a:r>
            <a:r>
              <a:rPr lang="zh-CN" altLang="en-US" smtClean="0"/>
              <a:t>处的切线方程为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 </a:t>
            </a:r>
            <a:r>
              <a:rPr lang="en-US" altLang="zh-CN" i="1" smtClean="0"/>
              <a:t>x</a:t>
            </a:r>
            <a:r>
              <a:rPr lang="en-US" altLang="zh-CN" smtClean="0"/>
              <a:t> + 2</a:t>
            </a:r>
            <a:r>
              <a:rPr lang="en-US" altLang="zh-CN" i="1" smtClean="0"/>
              <a:t>y</a:t>
            </a:r>
            <a:r>
              <a:rPr lang="en-US" altLang="zh-CN" smtClean="0"/>
              <a:t> − 3 = 0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319463" y="2133600"/>
          <a:ext cx="2505075" cy="863600"/>
        </p:xfrm>
        <a:graphic>
          <a:graphicData uri="http://schemas.openxmlformats.org/presentationml/2006/ole">
            <p:oleObj spid="_x0000_s3074" name="Equation" r:id="rId3" imgW="1257120" imgH="43164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331913" y="2781300"/>
          <a:ext cx="1770062" cy="889000"/>
        </p:xfrm>
        <a:graphic>
          <a:graphicData uri="http://schemas.openxmlformats.org/presentationml/2006/ole">
            <p:oleObj spid="_x0000_s3075" name="Equation" r:id="rId4" imgW="888840" imgH="44424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4710113" y="3573463"/>
          <a:ext cx="3413125" cy="838200"/>
        </p:xfrm>
        <a:graphic>
          <a:graphicData uri="http://schemas.openxmlformats.org/presentationml/2006/ole">
            <p:oleObj spid="_x0000_s3076" name="Equation" r:id="rId5" imgW="1714320" imgH="41904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184775" y="4546600"/>
          <a:ext cx="2325688" cy="812800"/>
        </p:xfrm>
        <a:graphic>
          <a:graphicData uri="http://schemas.openxmlformats.org/presentationml/2006/ole">
            <p:oleObj spid="_x0000_s3077" name="Equation" r:id="rId6" imgW="1168200" imgH="406080" progId="Equation.DSMT4">
              <p:embed/>
            </p:oleObj>
          </a:graphicData>
        </a:graphic>
      </p:graphicFrame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000500" y="5476875"/>
            <a:ext cx="4870244" cy="493148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关键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牢记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y'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都是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的函数．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4775" y="4770438"/>
          <a:ext cx="2527300" cy="406400"/>
        </p:xfrm>
        <a:graphic>
          <a:graphicData uri="http://schemas.openxmlformats.org/presentationml/2006/ole">
            <p:oleObj spid="_x0000_s3078" name="Equation" r:id="rId7" imgW="12697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0354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求方程 </a:t>
            </a:r>
            <a:r>
              <a:rPr lang="en-US" altLang="zh-CN" i="1" smtClean="0"/>
              <a:t>y</a:t>
            </a:r>
            <a:r>
              <a:rPr lang="en-US" altLang="zh-CN" smtClean="0"/>
              <a:t> − 2</a:t>
            </a:r>
            <a:r>
              <a:rPr lang="en-US" altLang="zh-CN" i="1" smtClean="0"/>
              <a:t>x</a:t>
            </a:r>
            <a:r>
              <a:rPr lang="en-US" altLang="zh-CN" smtClean="0"/>
              <a:t> = (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smtClean="0"/>
              <a:t>) ln (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所确定的函数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的二阶导数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方程两边同时对自变量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求导，得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根据高阶导数的定义，得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17713" y="2133600"/>
          <a:ext cx="5108575" cy="863600"/>
        </p:xfrm>
        <a:graphic>
          <a:graphicData uri="http://schemas.openxmlformats.org/presentationml/2006/ole">
            <p:oleObj spid="_x0000_s4098" name="Equation" r:id="rId3" imgW="2565360" imgH="4316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57313" y="2824163"/>
          <a:ext cx="2782887" cy="863600"/>
        </p:xfrm>
        <a:graphic>
          <a:graphicData uri="http://schemas.openxmlformats.org/presentationml/2006/ole">
            <p:oleObj spid="_x0000_s4099" name="Equation" r:id="rId4" imgW="1396800" imgH="4316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57313" y="4149725"/>
          <a:ext cx="6877050" cy="2108200"/>
        </p:xfrm>
        <a:graphic>
          <a:graphicData uri="http://schemas.openxmlformats.org/presentationml/2006/ole">
            <p:oleObj spid="_x0000_s4100" name="Equation" r:id="rId5" imgW="3454200" imgH="10540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600325" y="4264025"/>
            <a:ext cx="2663825" cy="10001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1735138" y="5286375"/>
            <a:ext cx="3341687" cy="971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 flipH="1">
            <a:off x="5076825" y="5286375"/>
            <a:ext cx="3382963" cy="971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5262563" y="4264025"/>
            <a:ext cx="2808287" cy="10001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017713" y="2362200"/>
          <a:ext cx="4349750" cy="406400"/>
        </p:xfrm>
        <a:graphic>
          <a:graphicData uri="http://schemas.openxmlformats.org/presentationml/2006/ole">
            <p:oleObj spid="_x0000_s4101" name="Equation" r:id="rId6" imgW="2184120" imgH="20304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229100" y="385763"/>
            <a:ext cx="1214438" cy="35718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00500" y="1000108"/>
            <a:ext cx="4870244" cy="493148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关键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牢记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y'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都是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的函数．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                               （</a:t>
            </a:r>
            <a:r>
              <a:rPr lang="en-US" altLang="zh-CN" i="1" smtClean="0"/>
              <a:t>x</a:t>
            </a:r>
            <a:r>
              <a:rPr lang="en-US" altLang="zh-CN" smtClean="0"/>
              <a:t> &gt; 1</a:t>
            </a:r>
            <a:r>
              <a:rPr lang="zh-CN" altLang="en-US" smtClean="0"/>
              <a:t>），求 </a:t>
            </a:r>
            <a:r>
              <a:rPr lang="en-US" altLang="zh-CN" i="1" smtClean="0">
                <a:solidFill>
                  <a:srgbClr val="000000"/>
                </a:solidFill>
              </a:rPr>
              <a:t>y'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利用复合函数求导法则求解（略）．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因为                                    等价于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根据隐函数求导法，得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679575" y="514350"/>
          <a:ext cx="2249488" cy="914400"/>
        </p:xfrm>
        <a:graphic>
          <a:graphicData uri="http://schemas.openxmlformats.org/presentationml/2006/ole">
            <p:oleObj spid="_x0000_s5122" name="Equation" r:id="rId3" imgW="1130040" imgH="457200" progId="Equation.DSMT4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339975" y="2286000"/>
          <a:ext cx="2703513" cy="914400"/>
        </p:xfrm>
        <a:graphic>
          <a:graphicData uri="http://schemas.openxmlformats.org/presentationml/2006/ole">
            <p:oleObj spid="_x0000_s5123" name="Equation" r:id="rId4" imgW="1358640" imgH="45720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4043363" y="814388"/>
            <a:ext cx="1214437" cy="35718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86563" y="2481263"/>
            <a:ext cx="1550987" cy="1439862"/>
            <a:chOff x="4275" y="1563"/>
            <a:chExt cx="977" cy="907"/>
          </a:xfrm>
        </p:grpSpPr>
        <p:sp>
          <p:nvSpPr>
            <p:cNvPr id="5135" name="矩形 15"/>
            <p:cNvSpPr>
              <a:spLocks noChangeArrowheads="1"/>
            </p:cNvSpPr>
            <p:nvPr/>
          </p:nvSpPr>
          <p:spPr bwMode="auto">
            <a:xfrm>
              <a:off x="4275" y="1563"/>
              <a:ext cx="90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marL="365125" indent="-255588" eaLnBrk="0" hangingPunct="0">
                <a:lnSpc>
                  <a:spcPct val="120000"/>
                </a:lnSpc>
                <a:buClr>
                  <a:srgbClr val="2DA2BF"/>
                </a:buClr>
                <a:buSzPct val="68000"/>
              </a:pPr>
              <a:r>
                <a:rPr lang="zh-CN" altLang="en-US" sz="2400" b="1">
                  <a:solidFill>
                    <a:srgbClr val="FF0000"/>
                  </a:solidFill>
                </a:rPr>
                <a:t>显函数  </a:t>
              </a:r>
            </a:p>
          </p:txBody>
        </p:sp>
        <p:cxnSp>
          <p:nvCxnSpPr>
            <p:cNvPr id="17" name="直接箭头连接符 16"/>
            <p:cNvCxnSpPr>
              <a:stCxn id="5135" idx="2"/>
              <a:endCxn id="5138" idx="0"/>
            </p:cNvCxnSpPr>
            <p:nvPr/>
          </p:nvCxnSpPr>
          <p:spPr>
            <a:xfrm rot="5400000">
              <a:off x="4582" y="2017"/>
              <a:ext cx="288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7" name="矩形 26"/>
            <p:cNvSpPr>
              <a:spLocks noChangeArrowheads="1"/>
            </p:cNvSpPr>
            <p:nvPr/>
          </p:nvSpPr>
          <p:spPr bwMode="auto">
            <a:xfrm>
              <a:off x="4734" y="1874"/>
              <a:ext cx="5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转化  </a:t>
              </a:r>
              <a:endParaRPr lang="zh-CN" altLang="en-US" sz="16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5138" name="矩形 27"/>
            <p:cNvSpPr>
              <a:spLocks noChangeArrowheads="1"/>
            </p:cNvSpPr>
            <p:nvPr/>
          </p:nvSpPr>
          <p:spPr bwMode="auto">
            <a:xfrm>
              <a:off x="4275" y="2160"/>
              <a:ext cx="90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marL="365125" indent="-255588" eaLnBrk="0" hangingPunct="0">
                <a:lnSpc>
                  <a:spcPct val="120000"/>
                </a:lnSpc>
                <a:buClr>
                  <a:srgbClr val="2DA2BF"/>
                </a:buClr>
                <a:buSzPct val="68000"/>
              </a:pPr>
              <a:r>
                <a:rPr lang="zh-CN" altLang="en-US" sz="2400" b="1">
                  <a:solidFill>
                    <a:srgbClr val="FF0000"/>
                  </a:solidFill>
                </a:rPr>
                <a:t>隐函数  </a:t>
              </a:r>
            </a:p>
          </p:txBody>
        </p:sp>
      </p:grpSp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3813175" y="4079875"/>
          <a:ext cx="4044950" cy="863600"/>
        </p:xfrm>
        <a:graphic>
          <a:graphicData uri="http://schemas.openxmlformats.org/presentationml/2006/ole">
            <p:oleObj spid="_x0000_s5124" name="Equation" r:id="rId5" imgW="2031840" imgH="431640" progId="Equation.DSMT4">
              <p:embed/>
            </p:oleObj>
          </a:graphicData>
        </a:graphic>
      </p:graphicFrame>
      <p:sp>
        <p:nvSpPr>
          <p:cNvPr id="34" name="圆角矩形 33"/>
          <p:cNvSpPr/>
          <p:nvPr/>
        </p:nvSpPr>
        <p:spPr>
          <a:xfrm>
            <a:off x="6286500" y="1214438"/>
            <a:ext cx="2643188" cy="1328737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“等价”说明</a:t>
            </a:r>
            <a:endParaRPr lang="en-US" altLang="zh-CN" sz="2400" b="1" dirty="0">
              <a:solidFill>
                <a:schemeClr val="tx1"/>
              </a:solidFill>
              <a:ea typeface="楷体_GB231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显函数与隐函数</a:t>
            </a:r>
            <a:endParaRPr lang="en-US" altLang="zh-CN" sz="2400" b="1" dirty="0">
              <a:solidFill>
                <a:schemeClr val="tx1"/>
              </a:solidFill>
              <a:ea typeface="楷体_GB231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有相同的导数．</a:t>
            </a:r>
            <a:endParaRPr lang="zh-CN" altLang="en-US" sz="2400" b="1" dirty="0">
              <a:ea typeface="楷体_GB2312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4573588" y="2497138"/>
            <a:ext cx="503237" cy="431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062538" y="2497138"/>
            <a:ext cx="6477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820738" y="3214688"/>
          <a:ext cx="2957512" cy="914400"/>
        </p:xfrm>
        <a:graphic>
          <a:graphicData uri="http://schemas.openxmlformats.org/presentationml/2006/ole">
            <p:oleObj spid="_x0000_s5125" name="Equation" r:id="rId6" imgW="1485720" imgH="4572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20738" y="3265488"/>
          <a:ext cx="5610225" cy="812800"/>
        </p:xfrm>
        <a:graphic>
          <a:graphicData uri="http://schemas.openxmlformats.org/presentationml/2006/ole">
            <p:oleObj spid="_x0000_s5126" name="Equation" r:id="rId7" imgW="2819160" imgH="406080" progId="Equation.DSMT4">
              <p:embed/>
            </p:oleObj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/>
        </p:nvGraphicFramePr>
        <p:xfrm>
          <a:off x="1316038" y="4937125"/>
          <a:ext cx="4551362" cy="939800"/>
        </p:xfrm>
        <a:graphic>
          <a:graphicData uri="http://schemas.openxmlformats.org/presentationml/2006/ole">
            <p:oleObj spid="_x0000_s5127" name="Equation" r:id="rId8" imgW="2286000" imgH="46980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316038" y="4937125"/>
          <a:ext cx="6042025" cy="939800"/>
        </p:xfrm>
        <a:graphic>
          <a:graphicData uri="http://schemas.openxmlformats.org/presentationml/2006/ole">
            <p:oleObj spid="_x0000_s5128" name="Equation" r:id="rId9" imgW="303516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 animBg="1"/>
      <p:bldP spid="36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62976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                               （</a:t>
            </a:r>
            <a:r>
              <a:rPr lang="en-US" altLang="zh-CN" i="1" smtClean="0"/>
              <a:t>x</a:t>
            </a:r>
            <a:r>
              <a:rPr lang="en-US" altLang="zh-CN" smtClean="0"/>
              <a:t> &gt; 4</a:t>
            </a:r>
            <a:r>
              <a:rPr lang="zh-CN" altLang="en-US" smtClean="0"/>
              <a:t>），求 </a:t>
            </a:r>
            <a:r>
              <a:rPr lang="en-US" altLang="zh-CN" i="1" smtClean="0">
                <a:solidFill>
                  <a:srgbClr val="000000"/>
                </a:solidFill>
              </a:rPr>
              <a:t>y'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在等式两边取对数，得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等式两边同时对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求导，得</a:t>
            </a:r>
            <a:endParaRPr lang="en-US" altLang="zh-CN" smtClean="0"/>
          </a:p>
          <a:p>
            <a:pPr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课本</a:t>
            </a:r>
            <a:r>
              <a:rPr lang="en-US" altLang="zh-CN" smtClean="0"/>
              <a:t>P.104</a:t>
            </a:r>
            <a:r>
              <a:rPr lang="zh-CN" altLang="en-US" smtClean="0"/>
              <a:t>例</a:t>
            </a:r>
            <a:r>
              <a:rPr lang="en-US" altLang="zh-CN" smtClean="0"/>
              <a:t>6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71625" y="501650"/>
          <a:ext cx="2527300" cy="939800"/>
        </p:xfrm>
        <a:graphic>
          <a:graphicData uri="http://schemas.openxmlformats.org/presentationml/2006/ole">
            <p:oleObj spid="_x0000_s6146" name="Equation" r:id="rId3" imgW="1269720" imgH="469800" progId="Equation.DSMT4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338263" y="2087563"/>
          <a:ext cx="6465887" cy="812800"/>
        </p:xfrm>
        <a:graphic>
          <a:graphicData uri="http://schemas.openxmlformats.org/presentationml/2006/ole">
            <p:oleObj spid="_x0000_s6147" name="Equation" r:id="rId4" imgW="3251160" imgH="406080" progId="Equation.DSMT4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338263" y="3397250"/>
          <a:ext cx="4700587" cy="889000"/>
        </p:xfrm>
        <a:graphic>
          <a:graphicData uri="http://schemas.openxmlformats.org/presentationml/2006/ole">
            <p:oleObj spid="_x0000_s6148" name="Equation" r:id="rId5" imgW="2361960" imgH="444240" progId="Equation.DSMT4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1393825" y="4937125"/>
          <a:ext cx="6750050" cy="939800"/>
        </p:xfrm>
        <a:graphic>
          <a:graphicData uri="http://schemas.openxmlformats.org/presentationml/2006/ole">
            <p:oleObj spid="_x0000_s6149" name="Equation" r:id="rId6" imgW="3390840" imgH="46980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4043363" y="814388"/>
            <a:ext cx="1214437" cy="35718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410200"/>
          </a:xfrm>
        </p:spPr>
        <p:txBody>
          <a:bodyPr>
            <a:spAutoFit/>
          </a:bodyPr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求幂指函数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</a:rPr>
              <a:t>u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&gt; 0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的导数．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把幂指函数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 </a:t>
            </a:r>
            <a:r>
              <a:rPr lang="zh-CN" altLang="en-US" smtClean="0"/>
              <a:t>看作</a:t>
            </a:r>
            <a:r>
              <a:rPr lang="zh-CN" altLang="en-US" smtClean="0">
                <a:solidFill>
                  <a:srgbClr val="FF0000"/>
                </a:solidFill>
              </a:rPr>
              <a:t>指数函数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 </a:t>
            </a:r>
            <a:r>
              <a:rPr lang="zh-CN" altLang="en-US" smtClean="0"/>
              <a:t>，于是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把幂指函数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 </a:t>
            </a:r>
            <a:r>
              <a:rPr lang="zh-CN" altLang="en-US" smtClean="0"/>
              <a:t>看作</a:t>
            </a:r>
            <a:r>
              <a:rPr lang="zh-CN" altLang="en-US" smtClean="0">
                <a:solidFill>
                  <a:srgbClr val="FF0000"/>
                </a:solidFill>
              </a:rPr>
              <a:t>幂函数</a:t>
            </a:r>
            <a:r>
              <a:rPr lang="en-US" altLang="zh-CN" smtClean="0"/>
              <a:t>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b</a:t>
            </a:r>
            <a:r>
              <a:rPr lang="en-US" altLang="zh-CN" baseline="30000" smtClean="0"/>
              <a:t> </a:t>
            </a:r>
            <a:r>
              <a:rPr lang="zh-CN" altLang="en-US" smtClean="0"/>
              <a:t>，于是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zh-CN" altLang="en-US" i="1" smtClean="0"/>
              <a:t> </a:t>
            </a:r>
            <a:r>
              <a:rPr lang="zh-CN" altLang="en-US" smtClean="0"/>
              <a:t>都是常数且 </a:t>
            </a:r>
            <a:r>
              <a:rPr lang="en-US" altLang="zh-CN" i="1" smtClean="0">
                <a:solidFill>
                  <a:srgbClr val="0000FF"/>
                </a:solidFill>
              </a:rPr>
              <a:t>a </a:t>
            </a:r>
            <a:r>
              <a:rPr lang="en-US" altLang="zh-CN" smtClean="0">
                <a:solidFill>
                  <a:srgbClr val="0000FF"/>
                </a:solidFill>
              </a:rPr>
              <a:t>&gt; 0 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公式：</a:t>
            </a: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785938" y="1674813"/>
          <a:ext cx="4484687" cy="685800"/>
        </p:xfrm>
        <a:graphic>
          <a:graphicData uri="http://schemas.openxmlformats.org/presentationml/2006/ole">
            <p:oleObj spid="_x0000_s7170" name="Equation" r:id="rId4" imgW="2247840" imgH="34272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785938" y="3000375"/>
          <a:ext cx="4359275" cy="685800"/>
        </p:xfrm>
        <a:graphic>
          <a:graphicData uri="http://schemas.openxmlformats.org/presentationml/2006/ole">
            <p:oleObj spid="_x0000_s7171" name="Equation" r:id="rId5" imgW="2184120" imgH="342720" progId="Equation.DSMT4">
              <p:embed/>
            </p:oleObj>
          </a:graphicData>
        </a:graphic>
      </p:graphicFrame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900113" y="2563813"/>
            <a:ext cx="358775" cy="358775"/>
            <a:chOff x="900113" y="3789363"/>
            <a:chExt cx="358775" cy="358775"/>
          </a:xfrm>
        </p:grpSpPr>
        <p:sp>
          <p:nvSpPr>
            <p:cNvPr id="7185" name="Line 7"/>
            <p:cNvSpPr>
              <a:spLocks noChangeShapeType="1"/>
            </p:cNvSpPr>
            <p:nvPr/>
          </p:nvSpPr>
          <p:spPr bwMode="auto">
            <a:xfrm>
              <a:off x="900113" y="3789363"/>
              <a:ext cx="358775" cy="3587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8"/>
            <p:cNvSpPr>
              <a:spLocks noChangeShapeType="1"/>
            </p:cNvSpPr>
            <p:nvPr/>
          </p:nvSpPr>
          <p:spPr bwMode="auto">
            <a:xfrm flipH="1">
              <a:off x="900113" y="3789363"/>
              <a:ext cx="358775" cy="3587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900113" y="1266825"/>
            <a:ext cx="358775" cy="358775"/>
            <a:chOff x="900113" y="2492375"/>
            <a:chExt cx="358775" cy="358775"/>
          </a:xfrm>
        </p:grpSpPr>
        <p:sp>
          <p:nvSpPr>
            <p:cNvPr id="7183" name="Line 10"/>
            <p:cNvSpPr>
              <a:spLocks noChangeShapeType="1"/>
            </p:cNvSpPr>
            <p:nvPr/>
          </p:nvSpPr>
          <p:spPr bwMode="auto">
            <a:xfrm>
              <a:off x="900113" y="2492375"/>
              <a:ext cx="358775" cy="3587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1"/>
            <p:cNvSpPr>
              <a:spLocks noChangeShapeType="1"/>
            </p:cNvSpPr>
            <p:nvPr/>
          </p:nvSpPr>
          <p:spPr bwMode="auto">
            <a:xfrm flipH="1">
              <a:off x="900113" y="2492375"/>
              <a:ext cx="358775" cy="35877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85938" y="4500563"/>
          <a:ext cx="7218362" cy="1422400"/>
        </p:xfrm>
        <a:graphic>
          <a:graphicData uri="http://schemas.openxmlformats.org/presentationml/2006/ole">
            <p:oleObj spid="_x0000_s7172" name="Equation" r:id="rId6" imgW="3619440" imgH="711000" progId="Equation.DSMT4">
              <p:embed/>
            </p:oleObj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73463" y="5964238"/>
            <a:ext cx="2425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Lucida Sans Unicode" pitchFamily="34" charset="0"/>
              </a:rPr>
              <a:t>按指数函数</a:t>
            </a:r>
            <a:endParaRPr lang="en-US" altLang="zh-CN" sz="2400" b="1">
              <a:solidFill>
                <a:srgbClr val="FF0000"/>
              </a:solidFill>
              <a:latin typeface="Lucida Sans Unicode" pitchFamily="34" charset="0"/>
            </a:endParaRP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Lucida Sans Unicode" pitchFamily="34" charset="0"/>
              </a:rPr>
              <a:t>的求导公式求导 </a:t>
            </a:r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429000" y="5494338"/>
            <a:ext cx="2714625" cy="460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 flipH="1">
            <a:off x="6386513" y="5494338"/>
            <a:ext cx="2557462" cy="4603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99225" y="5964238"/>
            <a:ext cx="2328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Lucida Sans Unicode" pitchFamily="34" charset="0"/>
              </a:rPr>
              <a:t>按幂函数</a:t>
            </a:r>
            <a:endParaRPr lang="en-US" altLang="zh-CN" sz="2400" b="1">
              <a:solidFill>
                <a:srgbClr val="0000FF"/>
              </a:solidFill>
              <a:latin typeface="Lucida Sans Unicode" pitchFamily="34" charset="0"/>
            </a:endParaRPr>
          </a:p>
          <a:p>
            <a:pPr algn="ctr"/>
            <a:r>
              <a:rPr lang="zh-CN" altLang="en-US" sz="2400" b="1">
                <a:solidFill>
                  <a:srgbClr val="0000FF"/>
                </a:solidFill>
                <a:latin typeface="Lucida Sans Unicode" pitchFamily="34" charset="0"/>
              </a:rPr>
              <a:t>的求导公式求导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3429000" y="1714500"/>
            <a:ext cx="2928938" cy="714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429000" y="3028950"/>
            <a:ext cx="2928938" cy="7143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071813" y="5457825"/>
            <a:ext cx="6000750" cy="542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/>
      <p:bldP spid="25" grpId="0" animBg="1"/>
      <p:bldP spid="27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7580</TotalTime>
  <Words>1835</Words>
  <Application>Microsoft Office PowerPoint</Application>
  <PresentationFormat>全屏显示(4:3)</PresentationFormat>
  <Paragraphs>325</Paragraphs>
  <Slides>27</Slides>
  <Notes>2</Notes>
  <HiddenSlides>4</HiddenSlides>
  <MMClips>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宋体</vt:lpstr>
      <vt:lpstr>聚合</vt:lpstr>
      <vt:lpstr>5_聚合</vt:lpstr>
      <vt:lpstr>MathType 6.0 Equation</vt:lpstr>
      <vt:lpstr>Equation</vt:lpstr>
      <vt:lpstr>第二章    导数与微分</vt:lpstr>
      <vt:lpstr>隐函数的求导问题</vt:lpstr>
      <vt:lpstr>一、隐函数的导数</vt:lpstr>
      <vt:lpstr>幻灯片 4</vt:lpstr>
      <vt:lpstr>幻灯片 5</vt:lpstr>
      <vt:lpstr>幻灯片 6</vt:lpstr>
      <vt:lpstr>幻灯片 7</vt:lpstr>
      <vt:lpstr>幻灯片 8</vt:lpstr>
      <vt:lpstr>幻灯片 9</vt:lpstr>
      <vt:lpstr>对数求导法（课本P.103）</vt:lpstr>
      <vt:lpstr>幻灯片 11</vt:lpstr>
      <vt:lpstr>幻灯片 12</vt:lpstr>
      <vt:lpstr>幻灯片 13</vt:lpstr>
      <vt:lpstr>二、由参数方程所确定的函数的导数</vt:lpstr>
      <vt:lpstr>二、由参数方程所确定的函数的导数</vt:lpstr>
      <vt:lpstr>二、由参数方程所确定的函数的导数</vt:lpstr>
      <vt:lpstr>二、由参数方程所确定的函数的导数</vt:lpstr>
      <vt:lpstr>例子（课本P.108例9）</vt:lpstr>
      <vt:lpstr>极坐标方程求导</vt:lpstr>
      <vt:lpstr>幻灯片 20</vt:lpstr>
      <vt:lpstr>应用</vt:lpstr>
      <vt:lpstr>四、相关变化率</vt:lpstr>
      <vt:lpstr>四、相关变化率</vt:lpstr>
      <vt:lpstr>幻灯片 24</vt:lpstr>
      <vt:lpstr>幻灯片 25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554</cp:revision>
  <dcterms:created xsi:type="dcterms:W3CDTF">2010-09-04T05:21:04Z</dcterms:created>
  <dcterms:modified xsi:type="dcterms:W3CDTF">2022-03-24T12:53:43Z</dcterms:modified>
</cp:coreProperties>
</file>