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127" r:id="rId2"/>
  </p:sldMasterIdLst>
  <p:notesMasterIdLst>
    <p:notesMasterId r:id="rId41"/>
  </p:notesMasterIdLst>
  <p:handoutMasterIdLst>
    <p:handoutMasterId r:id="rId42"/>
  </p:handoutMasterIdLst>
  <p:sldIdLst>
    <p:sldId id="497" r:id="rId3"/>
    <p:sldId id="454" r:id="rId4"/>
    <p:sldId id="457" r:id="rId5"/>
    <p:sldId id="504" r:id="rId6"/>
    <p:sldId id="503" r:id="rId7"/>
    <p:sldId id="502" r:id="rId8"/>
    <p:sldId id="498" r:id="rId9"/>
    <p:sldId id="505" r:id="rId10"/>
    <p:sldId id="506" r:id="rId11"/>
    <p:sldId id="507" r:id="rId12"/>
    <p:sldId id="460" r:id="rId13"/>
    <p:sldId id="472" r:id="rId14"/>
    <p:sldId id="462" r:id="rId15"/>
    <p:sldId id="463" r:id="rId16"/>
    <p:sldId id="475" r:id="rId17"/>
    <p:sldId id="476" r:id="rId18"/>
    <p:sldId id="477" r:id="rId19"/>
    <p:sldId id="478" r:id="rId20"/>
    <p:sldId id="480" r:id="rId21"/>
    <p:sldId id="481" r:id="rId22"/>
    <p:sldId id="479" r:id="rId23"/>
    <p:sldId id="493" r:id="rId24"/>
    <p:sldId id="494" r:id="rId25"/>
    <p:sldId id="496" r:id="rId26"/>
    <p:sldId id="482" r:id="rId27"/>
    <p:sldId id="508" r:id="rId28"/>
    <p:sldId id="483" r:id="rId29"/>
    <p:sldId id="464" r:id="rId30"/>
    <p:sldId id="453" r:id="rId31"/>
    <p:sldId id="486" r:id="rId32"/>
    <p:sldId id="488" r:id="rId33"/>
    <p:sldId id="484" r:id="rId34"/>
    <p:sldId id="510" r:id="rId35"/>
    <p:sldId id="512" r:id="rId36"/>
    <p:sldId id="489" r:id="rId37"/>
    <p:sldId id="511" r:id="rId38"/>
    <p:sldId id="455" r:id="rId39"/>
    <p:sldId id="492" r:id="rId4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楷体_GB2312"/>
        <a:cs typeface="楷体_GB231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楷体_GB2312"/>
        <a:cs typeface="楷体_GB231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楷体_GB2312"/>
        <a:cs typeface="楷体_GB231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楷体_GB2312"/>
        <a:cs typeface="楷体_GB231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楷体_GB2312"/>
        <a:cs typeface="楷体_GB231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楷体_GB2312"/>
        <a:cs typeface="楷体_GB231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楷体_GB2312"/>
        <a:cs typeface="楷体_GB231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楷体_GB2312"/>
        <a:cs typeface="楷体_GB231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楷体_GB2312"/>
        <a:cs typeface="楷体_GB231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FF0000"/>
    <a:srgbClr val="FFFF99"/>
    <a:srgbClr val="33CC33"/>
    <a:srgbClr val="00CC66"/>
    <a:srgbClr val="FFFF66"/>
    <a:srgbClr val="FFCC66"/>
    <a:srgbClr val="66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47" autoAdjust="0"/>
    <p:restoredTop sz="94708" autoAdjust="0"/>
  </p:normalViewPr>
  <p:slideViewPr>
    <p:cSldViewPr>
      <p:cViewPr varScale="1">
        <p:scale>
          <a:sx n="64" d="100"/>
          <a:sy n="64" d="100"/>
        </p:scale>
        <p:origin x="-848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49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20.wmf"/><Relationship Id="rId7" Type="http://schemas.openxmlformats.org/officeDocument/2006/relationships/image" Target="../media/image58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10" Type="http://schemas.openxmlformats.org/officeDocument/2006/relationships/image" Target="../media/image61.wmf"/><Relationship Id="rId4" Type="http://schemas.openxmlformats.org/officeDocument/2006/relationships/image" Target="../media/image55.wmf"/><Relationship Id="rId9" Type="http://schemas.openxmlformats.org/officeDocument/2006/relationships/image" Target="../media/image60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20.wmf"/><Relationship Id="rId7" Type="http://schemas.openxmlformats.org/officeDocument/2006/relationships/image" Target="../media/image58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7.wmf"/><Relationship Id="rId5" Type="http://schemas.openxmlformats.org/officeDocument/2006/relationships/image" Target="../media/image69.wmf"/><Relationship Id="rId10" Type="http://schemas.openxmlformats.org/officeDocument/2006/relationships/image" Target="../media/image61.wmf"/><Relationship Id="rId4" Type="http://schemas.openxmlformats.org/officeDocument/2006/relationships/image" Target="../media/image55.wmf"/><Relationship Id="rId9" Type="http://schemas.openxmlformats.org/officeDocument/2006/relationships/image" Target="../media/image6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4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4" Type="http://schemas.openxmlformats.org/officeDocument/2006/relationships/image" Target="../media/image7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F81A2852-2D5F-4C6C-A1CF-EDC8952CA8DE}" type="datetimeFigureOut">
              <a:rPr lang="zh-CN" altLang="en-US"/>
              <a:pPr>
                <a:defRPr/>
              </a:pPr>
              <a:t>2022/11/8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4A9CE489-80C1-43A7-8CF1-012938FA13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65A4FC6F-4D32-46CF-9833-A916AF51A5A9}" type="datetimeFigureOut">
              <a:rPr lang="zh-CN" altLang="en-US"/>
              <a:pPr>
                <a:defRPr/>
              </a:pPr>
              <a:t>2022/11/8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AD868280-45B5-4842-9156-95D2BE2F4A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>
              <a:ea typeface="楷体_GB2312"/>
            </a:endParaRPr>
          </a:p>
        </p:txBody>
      </p:sp>
      <p:sp>
        <p:nvSpPr>
          <p:cNvPr id="4403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DE2F412-C23A-4BBE-9039-F920E82F29A0}" type="slidenum">
              <a:rPr lang="zh-CN" altLang="en-US" sz="1200"/>
              <a:pPr algn="r"/>
              <a:t>1</a:t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EC4B06B-4A87-4312-8311-2179D1B9115B}" type="datetimeFigureOut">
              <a:rPr lang="zh-CN" altLang="en-US"/>
              <a:pPr>
                <a:defRPr/>
              </a:pPr>
              <a:t>2022/11/8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3704ECD-1B14-48C7-AD30-26B77E2E2D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7324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30A81-5986-4B20-B9CB-7D8DE51868B9}" type="datetimeFigureOut">
              <a:rPr lang="zh-CN" altLang="en-US"/>
              <a:pPr>
                <a:defRPr/>
              </a:pPr>
              <a:t>2022/11/8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05580-07E2-45C3-8C4C-CC9FCBDAC3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0D293-868D-47D8-882E-04E293DE5401}" type="datetimeFigureOut">
              <a:rPr lang="zh-CN" altLang="en-US"/>
              <a:pPr>
                <a:defRPr/>
              </a:pPr>
              <a:t>2022/11/8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620C1-074F-4C94-879A-730C1DF19F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5BFDF-26B4-4722-AA08-D1DE20CF86EA}" type="datetimeFigureOut">
              <a:rPr lang="zh-CN" altLang="en-US"/>
              <a:pPr>
                <a:defRPr/>
              </a:pPr>
              <a:t>2022/11/8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3F82B-7CDB-41A2-B323-A08488A71F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5CCF7-05D1-4714-A551-21AF5BC83B97}" type="datetimeFigureOut">
              <a:rPr lang="zh-CN" altLang="en-US"/>
              <a:pPr>
                <a:defRPr/>
              </a:pPr>
              <a:t>2022/11/8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92950-2220-448F-99E7-CA86AC4303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A3D16-2B2B-4A89-8DDF-69070C1D95A7}" type="datetimeFigureOut">
              <a:rPr lang="zh-CN" altLang="en-US"/>
              <a:pPr>
                <a:defRPr/>
              </a:pPr>
              <a:t>2022/11/8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781B6-B5B0-41EE-9C07-6996842B45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39512-93A1-4B6D-872A-1A36D3FD6C9A}" type="datetimeFigureOut">
              <a:rPr lang="zh-CN" altLang="en-US"/>
              <a:pPr>
                <a:defRPr/>
              </a:pPr>
              <a:t>2022/11/8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A60CA-1597-4C53-A24B-706A04D1A7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83F4B-9D76-4160-B469-7EFC2FE3807B}" type="datetimeFigureOut">
              <a:rPr lang="zh-CN" altLang="en-US"/>
              <a:pPr>
                <a:defRPr/>
              </a:pPr>
              <a:t>2022/11/8</a:t>
            </a:fld>
            <a:endParaRPr lang="zh-CN" altLang="en-US"/>
          </a:p>
        </p:txBody>
      </p:sp>
      <p:sp>
        <p:nvSpPr>
          <p:cNvPr id="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3D4845-A7C1-44F1-97BA-1A85498AA3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8B2E5-F37A-4B82-87CC-CF46464ABD83}" type="datetimeFigureOut">
              <a:rPr lang="zh-CN" altLang="en-US"/>
              <a:pPr>
                <a:defRPr/>
              </a:pPr>
              <a:t>2022/11/8</a:t>
            </a:fld>
            <a:endParaRPr lang="zh-CN" altLang="en-US"/>
          </a:p>
        </p:txBody>
      </p:sp>
      <p:sp>
        <p:nvSpPr>
          <p:cNvPr id="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EF95B-3C93-4494-BC79-0C692EBDEC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61530-B0BD-4DF0-A540-A6DC8C3F3B0B}" type="datetimeFigureOut">
              <a:rPr lang="zh-CN" altLang="en-US"/>
              <a:pPr>
                <a:defRPr/>
              </a:pPr>
              <a:t>2022/11/8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5220E-2289-480F-B3CC-6A33ABB74E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51402-78F0-4AB7-ADF7-07953855DB95}" type="datetimeFigureOut">
              <a:rPr lang="zh-CN" altLang="en-US"/>
              <a:pPr>
                <a:defRPr/>
              </a:pPr>
              <a:t>2022/11/8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0EE9C-E205-4049-96D6-E8D8D1C36E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3F9C9-8D9D-47DB-94CE-C76A719E01F5}" type="datetimeFigureOut">
              <a:rPr lang="zh-CN" altLang="en-US"/>
              <a:pPr>
                <a:defRPr/>
              </a:pPr>
              <a:t>2022/11/8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00B2C-66B9-426D-8190-450FC7258E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8CEDD-E2BF-48CE-8896-765D3A8BC0E7}" type="datetimeFigureOut">
              <a:rPr lang="zh-CN" altLang="en-US"/>
              <a:pPr>
                <a:defRPr/>
              </a:pPr>
              <a:t>2022/11/8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B3C6A-4513-4BA6-BC58-B60F6E9939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6B5C1-A7FD-4B79-8A0F-55AF9E6EAFF4}" type="datetimeFigureOut">
              <a:rPr lang="zh-CN" altLang="en-US"/>
              <a:pPr>
                <a:defRPr/>
              </a:pPr>
              <a:t>2022/11/8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76072-1B1D-4498-8C9A-284D86AAF9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81138"/>
            <a:ext cx="8229600" cy="45259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F38C8-7A50-4AC5-A5E2-EFB182D1E82E}" type="datetimeFigureOut">
              <a:rPr lang="zh-CN" altLang="en-US"/>
              <a:pPr>
                <a:defRPr/>
              </a:pPr>
              <a:t>2022/11/8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B90BF-BE65-4D0F-9445-501FBB86B4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F4B6C-780D-49DD-942B-0C87D78E363B}" type="datetimeFigureOut">
              <a:rPr lang="zh-CN" altLang="en-US"/>
              <a:pPr>
                <a:defRPr/>
              </a:pPr>
              <a:t>2022/11/8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BFEF4-3106-4E65-B601-B9D20E210E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38FBA-BD7D-4839-B1A0-F63166EB556F}" type="datetimeFigureOut">
              <a:rPr lang="zh-CN" altLang="en-US"/>
              <a:pPr>
                <a:defRPr/>
              </a:pPr>
              <a:t>2022/11/8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AD657-C6F1-4C5B-9079-EBD47DE844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4BE36-2EE5-44C6-95EC-6ABD1380DA74}" type="datetimeFigureOut">
              <a:rPr lang="zh-CN" altLang="en-US"/>
              <a:pPr>
                <a:defRPr/>
              </a:pPr>
              <a:t>2022/11/8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B5F73-46D9-4E85-8464-CEAA7C97E7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B4772-8E00-4E52-B6E3-A0E4279A1A28}" type="datetimeFigureOut">
              <a:rPr lang="zh-CN" altLang="en-US"/>
              <a:pPr>
                <a:defRPr/>
              </a:pPr>
              <a:t>2022/11/8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E1483-4402-4DAB-8E61-BEDAEACD66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1233F-D91B-4683-A5D0-58FEEBC66E1B}" type="datetimeFigureOut">
              <a:rPr lang="zh-CN" altLang="en-US"/>
              <a:pPr>
                <a:defRPr/>
              </a:pPr>
              <a:t>2022/11/8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4AEF1E-F5EC-41DF-A7AD-E872185821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93055-F17B-42C6-BE11-80E48678EDF7}" type="datetimeFigureOut">
              <a:rPr lang="zh-CN" altLang="en-US"/>
              <a:pPr>
                <a:defRPr/>
              </a:pPr>
              <a:t>2022/11/8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62758-2B82-496C-B7C9-A1846809BF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D1667-9F9E-4766-A100-C61F40EF2A4B}" type="datetimeFigureOut">
              <a:rPr lang="zh-CN" altLang="en-US"/>
              <a:pPr>
                <a:defRPr/>
              </a:pPr>
              <a:t>2022/11/8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84025-6923-4128-8A3E-BEA07B02F7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3561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79467C6B-3149-4DFD-8DA6-18DA657E6F3E}" type="datetimeFigureOut">
              <a:rPr lang="zh-CN" altLang="en-US"/>
              <a:pPr>
                <a:defRPr/>
              </a:pPr>
              <a:t>2022/11/8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D43E09B2-B40E-4408-AA07-7CC22D0000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8" r:id="rId1"/>
    <p:sldLayoutId id="2147484647" r:id="rId2"/>
    <p:sldLayoutId id="2147484648" r:id="rId3"/>
    <p:sldLayoutId id="2147484649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457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4241DFE3-EC88-4AB6-8590-72F60E796ED3}" type="datetimeFigureOut">
              <a:rPr lang="zh-CN" altLang="en-US"/>
              <a:pPr>
                <a:defRPr/>
              </a:pPr>
              <a:t>2022/11/8</a:t>
            </a:fld>
            <a:endParaRPr lang="zh-CN" altLang="en-US"/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D11A2C50-2F32-4C3C-B213-B3F6D819EB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6" r:id="rId1"/>
    <p:sldLayoutId id="2147484657" r:id="rId2"/>
    <p:sldLayoutId id="2147484658" r:id="rId3"/>
    <p:sldLayoutId id="2147484659" r:id="rId4"/>
    <p:sldLayoutId id="2147484660" r:id="rId5"/>
    <p:sldLayoutId id="2147484661" r:id="rId6"/>
    <p:sldLayoutId id="2147484662" r:id="rId7"/>
    <p:sldLayoutId id="2147484663" r:id="rId8"/>
    <p:sldLayoutId id="2147484664" r:id="rId9"/>
    <p:sldLayoutId id="2147484665" r:id="rId10"/>
    <p:sldLayoutId id="2147484666" r:id="rId11"/>
    <p:sldLayoutId id="214748466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9.bin"/><Relationship Id="rId4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13" Type="http://schemas.openxmlformats.org/officeDocument/2006/relationships/image" Target="../media/image4.jpeg"/><Relationship Id="rId3" Type="http://schemas.openxmlformats.org/officeDocument/2006/relationships/audio" Target="../media/audio1.wav"/><Relationship Id="rId7" Type="http://schemas.openxmlformats.org/officeDocument/2006/relationships/image" Target="../media/image22.jpeg"/><Relationship Id="rId12" Type="http://schemas.openxmlformats.org/officeDocument/2006/relationships/image" Target="../media/image27.jpeg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jpeg"/><Relationship Id="rId11" Type="http://schemas.openxmlformats.org/officeDocument/2006/relationships/image" Target="../media/image26.jpeg"/><Relationship Id="rId5" Type="http://schemas.openxmlformats.org/officeDocument/2006/relationships/image" Target="../media/image3.jpeg"/><Relationship Id="rId15" Type="http://schemas.openxmlformats.org/officeDocument/2006/relationships/slide" Target="slide16.xml"/><Relationship Id="rId10" Type="http://schemas.openxmlformats.org/officeDocument/2006/relationships/image" Target="../media/image25.jpeg"/><Relationship Id="rId4" Type="http://schemas.openxmlformats.org/officeDocument/2006/relationships/image" Target="../media/image2.jpeg"/><Relationship Id="rId9" Type="http://schemas.openxmlformats.org/officeDocument/2006/relationships/image" Target="../media/image24.jpeg"/><Relationship Id="rId1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1.jpeg"/><Relationship Id="rId7" Type="http://schemas.openxmlformats.org/officeDocument/2006/relationships/image" Target="../media/image2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10" Type="http://schemas.openxmlformats.org/officeDocument/2006/relationships/oleObject" Target="../embeddings/oleObject21.bin"/><Relationship Id="rId4" Type="http://schemas.openxmlformats.org/officeDocument/2006/relationships/image" Target="../media/image27.jpeg"/><Relationship Id="rId9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30.jpeg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0.jpeg"/><Relationship Id="rId9" Type="http://schemas.openxmlformats.org/officeDocument/2006/relationships/slide" Target="slide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42.jpeg"/><Relationship Id="rId4" Type="http://schemas.openxmlformats.org/officeDocument/2006/relationships/oleObject" Target="../embeddings/oleObject3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3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50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image" Target="../media/image65.jpeg"/><Relationship Id="rId18" Type="http://schemas.openxmlformats.org/officeDocument/2006/relationships/oleObject" Target="../embeddings/oleObject52.bin"/><Relationship Id="rId26" Type="http://schemas.openxmlformats.org/officeDocument/2006/relationships/oleObject" Target="../embeddings/oleObject60.bin"/><Relationship Id="rId3" Type="http://schemas.openxmlformats.org/officeDocument/2006/relationships/image" Target="../media/image21.jpeg"/><Relationship Id="rId21" Type="http://schemas.openxmlformats.org/officeDocument/2006/relationships/oleObject" Target="../embeddings/oleObject55.bin"/><Relationship Id="rId7" Type="http://schemas.openxmlformats.org/officeDocument/2006/relationships/image" Target="../media/image25.jpeg"/><Relationship Id="rId12" Type="http://schemas.openxmlformats.org/officeDocument/2006/relationships/image" Target="../media/image64.jpeg"/><Relationship Id="rId17" Type="http://schemas.openxmlformats.org/officeDocument/2006/relationships/oleObject" Target="../embeddings/oleObject51.bin"/><Relationship Id="rId25" Type="http://schemas.openxmlformats.org/officeDocument/2006/relationships/oleObject" Target="../embeddings/oleObject59.bin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68.jpeg"/><Relationship Id="rId20" Type="http://schemas.openxmlformats.org/officeDocument/2006/relationships/oleObject" Target="../embeddings/oleObject54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4.jpeg"/><Relationship Id="rId11" Type="http://schemas.openxmlformats.org/officeDocument/2006/relationships/image" Target="../media/image63.jpeg"/><Relationship Id="rId24" Type="http://schemas.openxmlformats.org/officeDocument/2006/relationships/oleObject" Target="../embeddings/oleObject58.bin"/><Relationship Id="rId5" Type="http://schemas.openxmlformats.org/officeDocument/2006/relationships/image" Target="../media/image23.jpeg"/><Relationship Id="rId15" Type="http://schemas.openxmlformats.org/officeDocument/2006/relationships/image" Target="../media/image67.jpeg"/><Relationship Id="rId23" Type="http://schemas.openxmlformats.org/officeDocument/2006/relationships/oleObject" Target="../embeddings/oleObject57.bin"/><Relationship Id="rId10" Type="http://schemas.openxmlformats.org/officeDocument/2006/relationships/image" Target="../media/image62.jpeg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22.jpeg"/><Relationship Id="rId9" Type="http://schemas.openxmlformats.org/officeDocument/2006/relationships/image" Target="../media/image27.jpeg"/><Relationship Id="rId14" Type="http://schemas.openxmlformats.org/officeDocument/2006/relationships/image" Target="../media/image66.jpeg"/><Relationship Id="rId22" Type="http://schemas.openxmlformats.org/officeDocument/2006/relationships/oleObject" Target="../embeddings/oleObject56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image" Target="../media/image65.jpeg"/><Relationship Id="rId18" Type="http://schemas.openxmlformats.org/officeDocument/2006/relationships/oleObject" Target="../embeddings/oleObject62.bin"/><Relationship Id="rId26" Type="http://schemas.openxmlformats.org/officeDocument/2006/relationships/oleObject" Target="../embeddings/oleObject70.bin"/><Relationship Id="rId3" Type="http://schemas.openxmlformats.org/officeDocument/2006/relationships/image" Target="../media/image21.jpeg"/><Relationship Id="rId21" Type="http://schemas.openxmlformats.org/officeDocument/2006/relationships/oleObject" Target="../embeddings/oleObject65.bin"/><Relationship Id="rId7" Type="http://schemas.openxmlformats.org/officeDocument/2006/relationships/image" Target="../media/image25.jpeg"/><Relationship Id="rId12" Type="http://schemas.openxmlformats.org/officeDocument/2006/relationships/image" Target="../media/image64.jpeg"/><Relationship Id="rId17" Type="http://schemas.openxmlformats.org/officeDocument/2006/relationships/oleObject" Target="../embeddings/oleObject61.bin"/><Relationship Id="rId25" Type="http://schemas.openxmlformats.org/officeDocument/2006/relationships/oleObject" Target="../embeddings/oleObject69.bin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68.jpeg"/><Relationship Id="rId20" Type="http://schemas.openxmlformats.org/officeDocument/2006/relationships/oleObject" Target="../embeddings/oleObject64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4.jpeg"/><Relationship Id="rId11" Type="http://schemas.openxmlformats.org/officeDocument/2006/relationships/image" Target="../media/image63.jpeg"/><Relationship Id="rId24" Type="http://schemas.openxmlformats.org/officeDocument/2006/relationships/oleObject" Target="../embeddings/oleObject68.bin"/><Relationship Id="rId5" Type="http://schemas.openxmlformats.org/officeDocument/2006/relationships/image" Target="../media/image23.jpeg"/><Relationship Id="rId15" Type="http://schemas.openxmlformats.org/officeDocument/2006/relationships/image" Target="../media/image67.jpeg"/><Relationship Id="rId23" Type="http://schemas.openxmlformats.org/officeDocument/2006/relationships/oleObject" Target="../embeddings/oleObject67.bin"/><Relationship Id="rId10" Type="http://schemas.openxmlformats.org/officeDocument/2006/relationships/image" Target="../media/image62.jpeg"/><Relationship Id="rId19" Type="http://schemas.openxmlformats.org/officeDocument/2006/relationships/oleObject" Target="../embeddings/oleObject63.bin"/><Relationship Id="rId4" Type="http://schemas.openxmlformats.org/officeDocument/2006/relationships/image" Target="../media/image22.jpeg"/><Relationship Id="rId9" Type="http://schemas.openxmlformats.org/officeDocument/2006/relationships/image" Target="../media/image27.jpeg"/><Relationship Id="rId14" Type="http://schemas.openxmlformats.org/officeDocument/2006/relationships/image" Target="../media/image66.jpeg"/><Relationship Id="rId22" Type="http://schemas.openxmlformats.org/officeDocument/2006/relationships/oleObject" Target="../embeddings/oleObject66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74.bin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7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81.bin"/><Relationship Id="rId5" Type="http://schemas.openxmlformats.org/officeDocument/2006/relationships/oleObject" Target="../embeddings/oleObject80.bin"/><Relationship Id="rId4" Type="http://schemas.openxmlformats.org/officeDocument/2006/relationships/oleObject" Target="../embeddings/oleObject79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685800" y="1752601"/>
            <a:ext cx="7772400" cy="1829761"/>
          </a:xfrm>
        </p:spPr>
        <p:txBody>
          <a:bodyPr anchor="b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ea typeface="楷体_GB2312"/>
              </a:rPr>
              <a:t>第三章    微分中值定理与导数的应用</a:t>
            </a:r>
            <a:endParaRPr lang="zh-CN" altLang="en-US" sz="3600" dirty="0">
              <a:ea typeface="楷体_GB2312"/>
            </a:endParaRPr>
          </a:p>
        </p:txBody>
      </p:sp>
      <p:sp>
        <p:nvSpPr>
          <p:cNvPr id="26627" name="副标题 2"/>
          <p:cNvSpPr>
            <a:spLocks noGrp="1"/>
          </p:cNvSpPr>
          <p:nvPr>
            <p:ph type="subTitle" idx="4294967295"/>
          </p:nvPr>
        </p:nvSpPr>
        <p:spPr>
          <a:xfrm>
            <a:off x="685800" y="3611563"/>
            <a:ext cx="7772400" cy="1200150"/>
          </a:xfrm>
        </p:spPr>
        <p:txBody>
          <a:bodyPr lIns="45720" rIns="45720"/>
          <a:lstStyle/>
          <a:p>
            <a:pPr marL="0" indent="0" algn="r" eaLnBrk="1" hangingPunct="1">
              <a:lnSpc>
                <a:spcPct val="100000"/>
              </a:lnSpc>
              <a:spcBef>
                <a:spcPts val="400"/>
              </a:spcBef>
              <a:buFont typeface="Wingdings 3" pitchFamily="18" charset="2"/>
              <a:buNone/>
            </a:pPr>
            <a:r>
              <a:rPr lang="zh-CN" altLang="en-US" sz="3600" smtClean="0">
                <a:solidFill>
                  <a:schemeClr val="tx2"/>
                </a:solidFill>
                <a:ea typeface="楷体_GB2312"/>
              </a:rPr>
              <a:t>第一节    微分中值定理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53498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定理：</a:t>
            </a:r>
            <a:r>
              <a:rPr lang="zh-CN" altLang="en-US" smtClean="0">
                <a:ea typeface="楷体_GB2312"/>
              </a:rPr>
              <a:t>如果函数 </a:t>
            </a:r>
            <a:r>
              <a:rPr lang="en-US" altLang="zh-CN" i="1" smtClean="0">
                <a:ea typeface="楷体_GB2312"/>
              </a:rPr>
              <a:t>y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=</a:t>
            </a:r>
            <a:r>
              <a:rPr lang="zh-CN" altLang="en-US" i="1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满足：</a:t>
            </a:r>
            <a:endParaRPr lang="en-US" altLang="zh-CN" smtClean="0">
              <a:ea typeface="楷体_GB2312"/>
            </a:endParaRPr>
          </a:p>
          <a:p>
            <a:pPr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在闭区间 </a:t>
            </a:r>
            <a:r>
              <a:rPr lang="en-US" altLang="zh-CN" smtClean="0">
                <a:ea typeface="楷体_GB2312"/>
              </a:rPr>
              <a:t>[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]</a:t>
            </a:r>
            <a:r>
              <a:rPr lang="zh-CN" altLang="en-US" smtClean="0">
                <a:ea typeface="楷体_GB2312"/>
              </a:rPr>
              <a:t> 上连续，</a:t>
            </a:r>
            <a:endParaRPr lang="en-US" altLang="zh-CN" smtClean="0">
              <a:ea typeface="楷体_GB2312"/>
            </a:endParaRPr>
          </a:p>
          <a:p>
            <a:pPr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>
                <a:ea typeface="楷体_GB2312"/>
              </a:rPr>
              <a:t>在开区间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内可导，</a:t>
            </a:r>
            <a:endParaRPr lang="en-US" altLang="zh-CN" smtClean="0">
              <a:ea typeface="楷体_GB2312"/>
            </a:endParaRPr>
          </a:p>
          <a:p>
            <a:pPr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>
                <a:ea typeface="楷体_GB2312"/>
              </a:rPr>
              <a:t>在区间端点的函数值相等，即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=</a:t>
            </a:r>
            <a:r>
              <a:rPr lang="zh-CN" altLang="en-US" i="1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</a:t>
            </a:r>
            <a:endParaRPr lang="en-US" altLang="zh-CN" smtClean="0">
              <a:ea typeface="楷体_GB2312"/>
            </a:endParaRPr>
          </a:p>
          <a:p>
            <a:pPr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则在开区间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内至少存在一点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x</a:t>
            </a:r>
            <a:r>
              <a:rPr lang="zh-CN" altLang="en-US" smtClean="0">
                <a:ea typeface="楷体_GB2312"/>
              </a:rPr>
              <a:t> ，使得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i="1" smtClean="0">
                <a:ea typeface="楷体_GB2312"/>
                <a:sym typeface="Symbol" pitchFamily="18" charset="2"/>
              </a:rPr>
              <a:t>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latin typeface="Symbol" pitchFamily="18" charset="2"/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=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0</a:t>
            </a:r>
            <a:r>
              <a:rPr lang="zh-CN" altLang="en-US" smtClean="0">
                <a:ea typeface="楷体_GB2312"/>
              </a:rPr>
              <a:t>．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证明（续）：</a:t>
            </a:r>
            <a:r>
              <a:rPr lang="zh-CN" altLang="en-US" smtClean="0">
                <a:ea typeface="楷体_GB2312"/>
              </a:rPr>
              <a:t>若 </a:t>
            </a:r>
            <a:r>
              <a:rPr lang="en-US" altLang="zh-CN" i="1" smtClean="0">
                <a:ea typeface="楷体_GB2312"/>
              </a:rPr>
              <a:t>M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&gt;</a:t>
            </a:r>
            <a:r>
              <a:rPr lang="zh-CN" altLang="en-US" i="1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m </a:t>
            </a:r>
            <a:r>
              <a:rPr lang="zh-CN" altLang="en-US" smtClean="0">
                <a:ea typeface="楷体_GB2312"/>
              </a:rPr>
              <a:t>，则由条件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③</a:t>
            </a:r>
            <a:r>
              <a:rPr lang="zh-CN" altLang="en-US" smtClean="0">
                <a:ea typeface="楷体_GB2312"/>
              </a:rPr>
              <a:t>可知，</a:t>
            </a:r>
            <a:r>
              <a:rPr lang="en-US" altLang="zh-CN" i="1" smtClean="0">
                <a:ea typeface="楷体_GB2312"/>
              </a:rPr>
              <a:t>M</a:t>
            </a:r>
            <a:r>
              <a:rPr lang="zh-CN" altLang="en-US" smtClean="0">
                <a:ea typeface="楷体_GB2312"/>
              </a:rPr>
              <a:t>、</a:t>
            </a:r>
            <a:r>
              <a:rPr lang="en-US" altLang="zh-CN" i="1" smtClean="0">
                <a:ea typeface="楷体_GB2312"/>
              </a:rPr>
              <a:t>m </a:t>
            </a:r>
            <a:r>
              <a:rPr lang="zh-CN" altLang="en-US" smtClean="0">
                <a:ea typeface="楷体_GB2312"/>
              </a:rPr>
              <a:t>中至少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有一个不等于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=</a:t>
            </a:r>
            <a:r>
              <a:rPr lang="zh-CN" altLang="en-US" i="1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，不妨设 </a:t>
            </a:r>
            <a:r>
              <a:rPr lang="en-US" altLang="zh-CN" i="1" smtClean="0">
                <a:ea typeface="楷体_GB2312"/>
              </a:rPr>
              <a:t>M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smtClean="0">
                <a:ea typeface="楷体_GB2312"/>
                <a:sym typeface="Symbol" pitchFamily="18" charset="2"/>
              </a:rPr>
              <a:t>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由介值定理可知，在开区间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内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至少</a:t>
            </a:r>
            <a:r>
              <a:rPr lang="zh-CN" altLang="en-US" smtClean="0">
                <a:ea typeface="楷体_GB2312"/>
              </a:rPr>
              <a:t>存在一点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x</a:t>
            </a:r>
            <a:r>
              <a:rPr lang="zh-CN" altLang="en-US" smtClean="0">
                <a:ea typeface="楷体_GB2312"/>
              </a:rPr>
              <a:t> ，使得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latin typeface="Symbol" pitchFamily="18" charset="2"/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=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M</a:t>
            </a:r>
            <a:r>
              <a:rPr lang="zh-CN" altLang="en-US" smtClean="0">
                <a:ea typeface="楷体_GB2312"/>
              </a:rPr>
              <a:t>．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因此，</a:t>
            </a:r>
            <a:r>
              <a:rPr lang="zh-CN" altLang="en-US" smtClean="0">
                <a:ea typeface="楷体_GB2312"/>
                <a:sym typeface="Symbol" pitchFamily="18" charset="2"/>
              </a:rPr>
              <a:t></a:t>
            </a:r>
            <a:r>
              <a:rPr lang="en-US" altLang="zh-CN" i="1" smtClean="0">
                <a:ea typeface="楷体_GB2312"/>
                <a:sym typeface="Symbol" pitchFamily="18" charset="2"/>
              </a:rPr>
              <a:t>x</a:t>
            </a:r>
            <a:r>
              <a:rPr lang="en-US" altLang="zh-CN" smtClean="0">
                <a:ea typeface="楷体_GB2312"/>
                <a:sym typeface="Symbol" pitchFamily="18" charset="2"/>
              </a:rPr>
              <a:t>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[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]</a:t>
            </a:r>
            <a:r>
              <a:rPr lang="zh-CN" altLang="en-US" smtClean="0">
                <a:ea typeface="楷体_GB2312"/>
              </a:rPr>
              <a:t>，</a:t>
            </a:r>
            <a:r>
              <a:rPr lang="en-US" altLang="zh-CN" i="1" smtClean="0">
                <a:ea typeface="楷体_GB2312"/>
              </a:rPr>
              <a:t> f</a:t>
            </a:r>
            <a:r>
              <a:rPr lang="en-US" altLang="zh-CN" i="1" smtClean="0">
                <a:ea typeface="楷体_GB2312"/>
                <a:sym typeface="Symbol" pitchFamily="18" charset="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</a:t>
            </a:r>
            <a:r>
              <a:rPr lang="zh-CN" altLang="en-US" smtClean="0">
                <a:ea typeface="楷体_GB2312"/>
              </a:rPr>
              <a:t> 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latin typeface="Symbol" pitchFamily="18" charset="2"/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=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M</a:t>
            </a:r>
            <a:r>
              <a:rPr lang="zh-CN" altLang="en-US" smtClean="0">
                <a:ea typeface="楷体_GB2312"/>
              </a:rPr>
              <a:t>．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从而由费马引理可得，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i="1" smtClean="0">
                <a:ea typeface="楷体_GB2312"/>
                <a:sym typeface="Symbol" pitchFamily="18" charset="2"/>
              </a:rPr>
              <a:t>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latin typeface="Symbol" pitchFamily="18" charset="2"/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=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0 </a:t>
            </a:r>
            <a:r>
              <a:rPr lang="zh-CN" altLang="en-US" smtClean="0">
                <a:ea typeface="楷体_GB2312"/>
              </a:rPr>
              <a:t>．</a:t>
            </a:r>
            <a:endParaRPr lang="en-US" altLang="zh-CN" smtClean="0">
              <a:ea typeface="楷体_GB2312"/>
            </a:endParaRPr>
          </a:p>
        </p:txBody>
      </p:sp>
      <p:sp>
        <p:nvSpPr>
          <p:cNvPr id="13" name="圆角矩形 12"/>
          <p:cNvSpPr>
            <a:spLocks noChangeArrowheads="1"/>
          </p:cNvSpPr>
          <p:nvPr/>
        </p:nvSpPr>
        <p:spPr bwMode="auto">
          <a:xfrm>
            <a:off x="439738" y="266700"/>
            <a:ext cx="8231187" cy="2305050"/>
          </a:xfrm>
          <a:prstGeom prst="roundRect">
            <a:avLst>
              <a:gd name="adj" fmla="val 10556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说明</a:t>
            </a:r>
          </a:p>
        </p:txBody>
      </p:sp>
      <p:sp>
        <p:nvSpPr>
          <p:cNvPr id="205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楷体_GB2312"/>
              </a:rPr>
              <a:t>罗尔定理的假设并不要求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smtClean="0">
                <a:ea typeface="楷体_GB2312"/>
              </a:rPr>
              <a:t> 在 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和 </a:t>
            </a:r>
            <a:r>
              <a:rPr lang="en-US" altLang="zh-CN" i="1" smtClean="0">
                <a:ea typeface="楷体_GB2312"/>
              </a:rPr>
              <a:t>b</a:t>
            </a:r>
            <a:r>
              <a:rPr lang="zh-CN" altLang="en-US" smtClean="0">
                <a:ea typeface="楷体_GB2312"/>
              </a:rPr>
              <a:t> 处可导，在 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和 </a:t>
            </a:r>
            <a:r>
              <a:rPr lang="en-US" altLang="zh-CN" i="1" smtClean="0">
                <a:ea typeface="楷体_GB2312"/>
              </a:rPr>
              <a:t>b</a:t>
            </a:r>
            <a:r>
              <a:rPr lang="zh-CN" altLang="en-US" smtClean="0">
                <a:ea typeface="楷体_GB2312"/>
              </a:rPr>
              <a:t> 处满足连续性就足够了．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	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函数                            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虽然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smtClean="0">
                <a:ea typeface="楷体_GB2312"/>
              </a:rPr>
              <a:t> 在 </a:t>
            </a:r>
            <a:r>
              <a:rPr lang="en-US" altLang="zh-CN" smtClean="0">
                <a:ea typeface="楷体_GB2312"/>
              </a:rPr>
              <a:t>−1 </a:t>
            </a:r>
            <a:r>
              <a:rPr lang="zh-CN" altLang="en-US" smtClean="0">
                <a:ea typeface="楷体_GB2312"/>
              </a:rPr>
              <a:t>和 </a:t>
            </a:r>
            <a:r>
              <a:rPr lang="en-US" altLang="zh-CN" smtClean="0">
                <a:ea typeface="楷体_GB2312"/>
              </a:rPr>
              <a:t>1</a:t>
            </a:r>
            <a:r>
              <a:rPr lang="zh-CN" altLang="en-US" smtClean="0">
                <a:ea typeface="楷体_GB2312"/>
              </a:rPr>
              <a:t> 处不可导，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但是在闭区间 </a:t>
            </a:r>
            <a:r>
              <a:rPr lang="en-US" altLang="zh-CN" smtClean="0">
                <a:ea typeface="楷体_GB2312"/>
              </a:rPr>
              <a:t>[−1,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1]</a:t>
            </a:r>
            <a:r>
              <a:rPr lang="zh-CN" altLang="en-US" smtClean="0">
                <a:ea typeface="楷体_GB2312"/>
              </a:rPr>
              <a:t> 上满足罗尔定理的假设（结论），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若令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= 0</a:t>
            </a:r>
            <a:r>
              <a:rPr lang="en-US" altLang="zh-CN" smtClean="0">
                <a:ea typeface="楷体_GB2312"/>
                <a:sym typeface="Symbol" pitchFamily="18" charset="2"/>
              </a:rPr>
              <a:t> </a:t>
            </a:r>
            <a:r>
              <a:rPr lang="en-US" altLang="zh-CN" smtClean="0">
                <a:ea typeface="楷体_GB2312"/>
              </a:rPr>
              <a:t>(−1,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1)</a:t>
            </a:r>
            <a:r>
              <a:rPr lang="zh-CN" altLang="en-US" smtClean="0">
                <a:ea typeface="楷体_GB2312"/>
              </a:rPr>
              <a:t>， 则有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i="1" smtClean="0">
                <a:ea typeface="楷体_GB2312"/>
                <a:sym typeface="Symbol" pitchFamily="18" charset="2"/>
              </a:rPr>
              <a:t>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latin typeface="Symbol" pitchFamily="18" charset="2"/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=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0 </a:t>
            </a:r>
            <a:r>
              <a:rPr lang="zh-CN" altLang="en-US" smtClean="0">
                <a:ea typeface="楷体_GB2312"/>
              </a:rPr>
              <a:t>．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注意：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smtClean="0">
                <a:ea typeface="楷体_GB2312"/>
              </a:rPr>
              <a:t> 在 </a:t>
            </a:r>
            <a:r>
              <a:rPr lang="en-US" altLang="zh-CN" smtClean="0">
                <a:ea typeface="楷体_GB2312"/>
              </a:rPr>
              <a:t>−1 </a:t>
            </a:r>
            <a:r>
              <a:rPr lang="zh-CN" altLang="en-US" smtClean="0">
                <a:ea typeface="楷体_GB2312"/>
              </a:rPr>
              <a:t>和 </a:t>
            </a:r>
            <a:r>
              <a:rPr lang="en-US" altLang="zh-CN" smtClean="0">
                <a:ea typeface="楷体_GB2312"/>
              </a:rPr>
              <a:t>1</a:t>
            </a:r>
            <a:r>
              <a:rPr lang="zh-CN" altLang="en-US" smtClean="0">
                <a:ea typeface="楷体_GB2312"/>
              </a:rPr>
              <a:t> 处存在切线，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但切线的斜率不存在．</a:t>
            </a:r>
          </a:p>
        </p:txBody>
      </p:sp>
      <p:pic>
        <p:nvPicPr>
          <p:cNvPr id="2054" name="Picture 3" descr="C:\Users\cjl\Desktop\temp\p13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3175" y="4522788"/>
            <a:ext cx="39528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971675" y="2786063"/>
          <a:ext cx="2001838" cy="533400"/>
        </p:xfrm>
        <a:graphic>
          <a:graphicData uri="http://schemas.openxmlformats.org/presentationml/2006/ole">
            <p:oleObj spid="_x0000_s2050" name="Equation" r:id="rId4" imgW="1002960" imgH="266400" progId="Equation.DSMT4">
              <p:embed/>
            </p:oleObj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6429375" y="5286375"/>
            <a:ext cx="1214438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7115175" y="4786313"/>
          <a:ext cx="1216025" cy="406400"/>
        </p:xfrm>
        <a:graphic>
          <a:graphicData uri="http://schemas.openxmlformats.org/presentationml/2006/ole">
            <p:oleObj spid="_x0000_s2051" name="Equation" r:id="rId5" imgW="60948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62261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函数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| </a:t>
            </a:r>
            <a:r>
              <a:rPr lang="en-US" altLang="zh-CN" i="1" smtClean="0"/>
              <a:t>x </a:t>
            </a:r>
            <a:r>
              <a:rPr lang="en-US" altLang="zh-CN" smtClean="0"/>
              <a:t>|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在 </a:t>
            </a:r>
            <a:r>
              <a:rPr lang="en-US" altLang="zh-CN" smtClean="0"/>
              <a:t>[−1,</a:t>
            </a:r>
            <a:r>
              <a:rPr lang="zh-CN" altLang="en-US" smtClean="0"/>
              <a:t> </a:t>
            </a:r>
            <a:r>
              <a:rPr lang="en-US" altLang="zh-CN" smtClean="0"/>
              <a:t>1]</a:t>
            </a:r>
            <a:r>
              <a:rPr lang="zh-CN" altLang="en-US" smtClean="0"/>
              <a:t> 上连续，</a:t>
            </a:r>
            <a:r>
              <a:rPr lang="en-US" altLang="zh-CN" i="1" smtClean="0"/>
              <a:t> f </a:t>
            </a:r>
            <a:r>
              <a:rPr lang="en-US" altLang="zh-CN" smtClean="0"/>
              <a:t>(−1)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f </a:t>
            </a:r>
            <a:r>
              <a:rPr lang="en-US" altLang="zh-CN" smtClean="0"/>
              <a:t>(1)</a:t>
            </a:r>
            <a:r>
              <a:rPr lang="zh-CN" altLang="en-US" smtClean="0"/>
              <a:t> </a:t>
            </a:r>
            <a:r>
              <a:rPr lang="en-US" altLang="zh-CN" smtClean="0"/>
              <a:t>=1</a:t>
            </a:r>
            <a:r>
              <a:rPr lang="zh-CN" altLang="en-US" smtClean="0"/>
              <a:t>，</a:t>
            </a:r>
            <a:r>
              <a:rPr lang="en-US" altLang="zh-CN" i="1" smtClean="0"/>
              <a:t> 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因为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 </a:t>
            </a:r>
            <a:r>
              <a:rPr lang="en-US" altLang="zh-CN" i="1" smtClean="0"/>
              <a:t>x</a:t>
            </a:r>
            <a:r>
              <a:rPr lang="en-US" altLang="zh-CN" smtClean="0"/>
              <a:t> = 0 </a:t>
            </a:r>
            <a:r>
              <a:rPr lang="zh-CN" altLang="en-US" smtClean="0"/>
              <a:t>处不可导，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所以在 </a:t>
            </a:r>
            <a:r>
              <a:rPr lang="en-US" altLang="zh-CN" smtClean="0"/>
              <a:t>(−1,</a:t>
            </a:r>
            <a:r>
              <a:rPr lang="zh-CN" altLang="en-US" smtClean="0"/>
              <a:t> </a:t>
            </a:r>
            <a:r>
              <a:rPr lang="en-US" altLang="zh-CN" smtClean="0"/>
              <a:t>1)</a:t>
            </a:r>
            <a:r>
              <a:rPr lang="zh-CN" altLang="en-US" smtClean="0"/>
              <a:t> 内没有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zh-CN" altLang="en-US" smtClean="0"/>
              <a:t> 满足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 </a:t>
            </a:r>
            <a:r>
              <a:rPr lang="en-US" altLang="zh-CN" smtClean="0"/>
              <a:t>(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0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函数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在 </a:t>
            </a:r>
            <a:r>
              <a:rPr lang="en-US" altLang="zh-CN" smtClean="0"/>
              <a:t>(0,</a:t>
            </a:r>
            <a:r>
              <a:rPr lang="zh-CN" altLang="en-US" smtClean="0"/>
              <a:t> </a:t>
            </a:r>
            <a:r>
              <a:rPr lang="en-US" altLang="zh-CN" smtClean="0"/>
              <a:t>1)</a:t>
            </a:r>
            <a:r>
              <a:rPr lang="zh-CN" altLang="en-US" smtClean="0"/>
              <a:t> 内可导，</a:t>
            </a:r>
            <a:r>
              <a:rPr lang="en-US" altLang="zh-CN" i="1" smtClean="0"/>
              <a:t>f </a:t>
            </a:r>
            <a:r>
              <a:rPr lang="en-US" altLang="zh-CN" smtClean="0"/>
              <a:t>(0)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f </a:t>
            </a:r>
            <a:r>
              <a:rPr lang="en-US" altLang="zh-CN" smtClean="0"/>
              <a:t>(1)</a:t>
            </a:r>
            <a:r>
              <a:rPr lang="zh-CN" altLang="en-US" smtClean="0"/>
              <a:t> </a:t>
            </a:r>
            <a:r>
              <a:rPr lang="en-US" altLang="zh-CN" smtClean="0"/>
              <a:t>= 0</a:t>
            </a:r>
            <a:r>
              <a:rPr lang="zh-CN" altLang="en-US" smtClean="0"/>
              <a:t>，</a:t>
            </a:r>
            <a:endParaRPr lang="en-US" altLang="zh-CN" i="1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因为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</a:t>
            </a:r>
            <a:r>
              <a:rPr lang="en-US" altLang="zh-CN" smtClean="0"/>
              <a:t>[0,</a:t>
            </a:r>
            <a:r>
              <a:rPr lang="zh-CN" altLang="en-US" smtClean="0"/>
              <a:t> </a:t>
            </a:r>
            <a:r>
              <a:rPr lang="en-US" altLang="zh-CN" smtClean="0"/>
              <a:t>1]</a:t>
            </a:r>
            <a:r>
              <a:rPr lang="zh-CN" altLang="en-US" smtClean="0"/>
              <a:t> 上不连续，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所以没有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zh-CN" altLang="en-US" smtClean="0"/>
              <a:t> 满足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 </a:t>
            </a:r>
            <a:r>
              <a:rPr lang="en-US" altLang="zh-CN" smtClean="0"/>
              <a:t>(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0</a:t>
            </a:r>
            <a:r>
              <a:rPr lang="zh-CN" altLang="en-US" smtClean="0"/>
              <a:t> 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函数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x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在 </a:t>
            </a:r>
            <a:r>
              <a:rPr lang="en-US" altLang="zh-CN" smtClean="0"/>
              <a:t>[0,</a:t>
            </a:r>
            <a:r>
              <a:rPr lang="zh-CN" altLang="en-US" smtClean="0"/>
              <a:t> </a:t>
            </a:r>
            <a:r>
              <a:rPr lang="en-US" altLang="zh-CN" smtClean="0"/>
              <a:t>1]</a:t>
            </a:r>
            <a:r>
              <a:rPr lang="zh-CN" altLang="en-US" smtClean="0"/>
              <a:t>上连续，在 </a:t>
            </a:r>
            <a:r>
              <a:rPr lang="en-US" altLang="zh-CN" smtClean="0"/>
              <a:t>(0,</a:t>
            </a:r>
            <a:r>
              <a:rPr lang="zh-CN" altLang="en-US" smtClean="0"/>
              <a:t> </a:t>
            </a:r>
            <a:r>
              <a:rPr lang="en-US" altLang="zh-CN" smtClean="0"/>
              <a:t>1)</a:t>
            </a:r>
            <a:r>
              <a:rPr lang="zh-CN" altLang="en-US" smtClean="0"/>
              <a:t>内可导，</a:t>
            </a:r>
            <a:endParaRPr lang="en-US" altLang="zh-CN" i="1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因为 </a:t>
            </a:r>
            <a:r>
              <a:rPr lang="en-US" altLang="zh-CN" i="1" smtClean="0"/>
              <a:t>f </a:t>
            </a:r>
            <a:r>
              <a:rPr lang="en-US" altLang="zh-CN" smtClean="0"/>
              <a:t>(0)</a:t>
            </a:r>
            <a:r>
              <a:rPr lang="zh-CN" altLang="en-US" smtClean="0"/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</a:t>
            </a:r>
            <a:r>
              <a:rPr lang="zh-CN" altLang="en-US" smtClean="0"/>
              <a:t> </a:t>
            </a:r>
            <a:r>
              <a:rPr lang="en-US" altLang="zh-CN" i="1" smtClean="0"/>
              <a:t>f </a:t>
            </a:r>
            <a:r>
              <a:rPr lang="en-US" altLang="zh-CN" smtClean="0"/>
              <a:t>(1) </a:t>
            </a:r>
            <a:r>
              <a:rPr lang="zh-CN" altLang="en-US" smtClean="0"/>
              <a:t>，所以没有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zh-CN" altLang="en-US" smtClean="0"/>
              <a:t> 满足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 </a:t>
            </a:r>
            <a:r>
              <a:rPr lang="en-US" altLang="zh-CN" smtClean="0"/>
              <a:t>(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0</a:t>
            </a:r>
            <a:r>
              <a:rPr lang="zh-CN" altLang="en-US" smtClean="0"/>
              <a:t> ．</a:t>
            </a:r>
          </a:p>
        </p:txBody>
      </p:sp>
      <p:grpSp>
        <p:nvGrpSpPr>
          <p:cNvPr id="3086" name="Group 5"/>
          <p:cNvGrpSpPr>
            <a:grpSpLocks/>
          </p:cNvGrpSpPr>
          <p:nvPr/>
        </p:nvGrpSpPr>
        <p:grpSpPr bwMode="auto">
          <a:xfrm>
            <a:off x="5992813" y="242888"/>
            <a:ext cx="2936875" cy="1724025"/>
            <a:chOff x="3312" y="1151"/>
            <a:chExt cx="1850" cy="1086"/>
          </a:xfrm>
        </p:grpSpPr>
        <p:sp>
          <p:nvSpPr>
            <p:cNvPr id="3098" name="Line 6"/>
            <p:cNvSpPr>
              <a:spLocks noChangeShapeType="1"/>
            </p:cNvSpPr>
            <p:nvPr/>
          </p:nvSpPr>
          <p:spPr bwMode="auto">
            <a:xfrm>
              <a:off x="3312" y="2016"/>
              <a:ext cx="17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" name="Line 7"/>
            <p:cNvSpPr>
              <a:spLocks noChangeShapeType="1"/>
            </p:cNvSpPr>
            <p:nvPr/>
          </p:nvSpPr>
          <p:spPr bwMode="auto">
            <a:xfrm flipV="1">
              <a:off x="4200" y="1200"/>
              <a:ext cx="0" cy="9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0" name="Line 8"/>
            <p:cNvSpPr>
              <a:spLocks noChangeShapeType="1"/>
            </p:cNvSpPr>
            <p:nvPr/>
          </p:nvSpPr>
          <p:spPr bwMode="auto">
            <a:xfrm>
              <a:off x="3621" y="1440"/>
              <a:ext cx="576" cy="5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1" name="Line 9"/>
            <p:cNvSpPr>
              <a:spLocks noChangeShapeType="1"/>
            </p:cNvSpPr>
            <p:nvPr/>
          </p:nvSpPr>
          <p:spPr bwMode="auto">
            <a:xfrm flipV="1">
              <a:off x="4197" y="1440"/>
              <a:ext cx="576" cy="5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1" name="Object 2"/>
            <p:cNvGraphicFramePr>
              <a:graphicFrameLocks noChangeAspect="1"/>
            </p:cNvGraphicFramePr>
            <p:nvPr/>
          </p:nvGraphicFramePr>
          <p:xfrm>
            <a:off x="4234" y="1151"/>
            <a:ext cx="854" cy="303"/>
          </p:xfrm>
          <a:graphic>
            <a:graphicData uri="http://schemas.openxmlformats.org/presentationml/2006/ole">
              <p:oleObj spid="_x0000_s3081" name="Equation" r:id="rId3" imgW="672840" imgH="241200" progId="Equation.DSMT4">
                <p:embed/>
              </p:oleObj>
            </a:graphicData>
          </a:graphic>
        </p:graphicFrame>
        <p:graphicFrame>
          <p:nvGraphicFramePr>
            <p:cNvPr id="3082" name="Object 3"/>
            <p:cNvGraphicFramePr>
              <a:graphicFrameLocks noChangeAspect="1"/>
            </p:cNvGraphicFramePr>
            <p:nvPr/>
          </p:nvGraphicFramePr>
          <p:xfrm>
            <a:off x="4985" y="2036"/>
            <a:ext cx="177" cy="177"/>
          </p:xfrm>
          <a:graphic>
            <a:graphicData uri="http://schemas.openxmlformats.org/presentationml/2006/ole">
              <p:oleObj spid="_x0000_s3082" name="Equation" r:id="rId4" imgW="139680" imgH="139680" progId="Equation.DSMT4">
                <p:embed/>
              </p:oleObj>
            </a:graphicData>
          </a:graphic>
        </p:graphicFrame>
        <p:graphicFrame>
          <p:nvGraphicFramePr>
            <p:cNvPr id="3083" name="Object 4"/>
            <p:cNvGraphicFramePr>
              <a:graphicFrameLocks noChangeAspect="1"/>
            </p:cNvGraphicFramePr>
            <p:nvPr/>
          </p:nvGraphicFramePr>
          <p:xfrm>
            <a:off x="3963" y="1199"/>
            <a:ext cx="175" cy="206"/>
          </p:xfrm>
          <a:graphic>
            <a:graphicData uri="http://schemas.openxmlformats.org/presentationml/2006/ole">
              <p:oleObj spid="_x0000_s3083" name="Equation" r:id="rId5" imgW="139680" imgH="164880" progId="Equation.DSMT4">
                <p:embed/>
              </p:oleObj>
            </a:graphicData>
          </a:graphic>
        </p:graphicFrame>
        <p:graphicFrame>
          <p:nvGraphicFramePr>
            <p:cNvPr id="3084" name="Object 5"/>
            <p:cNvGraphicFramePr>
              <a:graphicFrameLocks noChangeAspect="1"/>
            </p:cNvGraphicFramePr>
            <p:nvPr/>
          </p:nvGraphicFramePr>
          <p:xfrm>
            <a:off x="3963" y="2012"/>
            <a:ext cx="213" cy="225"/>
          </p:xfrm>
          <a:graphic>
            <a:graphicData uri="http://schemas.openxmlformats.org/presentationml/2006/ole">
              <p:oleObj spid="_x0000_s3084" name="Equation" r:id="rId6" imgW="164880" imgH="177480" progId="Equation.DSMT4">
                <p:embed/>
              </p:oleObj>
            </a:graphicData>
          </a:graphic>
        </p:graphicFrame>
      </p:grp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1876425" y="2300288"/>
          <a:ext cx="2838450" cy="939800"/>
        </p:xfrm>
        <a:graphic>
          <a:graphicData uri="http://schemas.openxmlformats.org/presentationml/2006/ole">
            <p:oleObj spid="_x0000_s3074" name="Equation" r:id="rId7" imgW="1422360" imgH="469800" progId="Equation.DSMT4">
              <p:embed/>
            </p:oleObj>
          </a:graphicData>
        </a:graphic>
      </p:graphicFrame>
      <p:grpSp>
        <p:nvGrpSpPr>
          <p:cNvPr id="4" name="组合 24"/>
          <p:cNvGrpSpPr>
            <a:grpSpLocks/>
          </p:cNvGrpSpPr>
          <p:nvPr/>
        </p:nvGrpSpPr>
        <p:grpSpPr bwMode="auto">
          <a:xfrm>
            <a:off x="7026275" y="4995863"/>
            <a:ext cx="1903413" cy="1647825"/>
            <a:chOff x="7097744" y="1557338"/>
            <a:chExt cx="1903413" cy="1647826"/>
          </a:xfrm>
        </p:grpSpPr>
        <p:sp>
          <p:nvSpPr>
            <p:cNvPr id="3095" name="Line 6"/>
            <p:cNvSpPr>
              <a:spLocks noChangeShapeType="1"/>
            </p:cNvSpPr>
            <p:nvPr/>
          </p:nvSpPr>
          <p:spPr bwMode="auto">
            <a:xfrm flipV="1">
              <a:off x="7130280" y="2854326"/>
              <a:ext cx="1728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6" name="Line 7"/>
            <p:cNvSpPr>
              <a:spLocks noChangeShapeType="1"/>
            </p:cNvSpPr>
            <p:nvPr/>
          </p:nvSpPr>
          <p:spPr bwMode="auto">
            <a:xfrm flipV="1">
              <a:off x="7473981" y="1558926"/>
              <a:ext cx="0" cy="15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7" name="Line 9"/>
            <p:cNvSpPr>
              <a:spLocks noChangeShapeType="1"/>
            </p:cNvSpPr>
            <p:nvPr/>
          </p:nvSpPr>
          <p:spPr bwMode="auto">
            <a:xfrm flipV="1">
              <a:off x="7469219" y="1939926"/>
              <a:ext cx="914400" cy="9144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8" name="Object 10"/>
            <p:cNvGraphicFramePr>
              <a:graphicFrameLocks noChangeAspect="1"/>
            </p:cNvGraphicFramePr>
            <p:nvPr/>
          </p:nvGraphicFramePr>
          <p:xfrm>
            <a:off x="8720169" y="2886076"/>
            <a:ext cx="280988" cy="280988"/>
          </p:xfrm>
          <a:graphic>
            <a:graphicData uri="http://schemas.openxmlformats.org/presentationml/2006/ole">
              <p:oleObj spid="_x0000_s3078" name="Equation" r:id="rId8" imgW="139680" imgH="139680" progId="Equation.DSMT4">
                <p:embed/>
              </p:oleObj>
            </a:graphicData>
          </a:graphic>
        </p:graphicFrame>
        <p:graphicFrame>
          <p:nvGraphicFramePr>
            <p:cNvPr id="3079" name="Object 11"/>
            <p:cNvGraphicFramePr>
              <a:graphicFrameLocks noChangeAspect="1"/>
            </p:cNvGraphicFramePr>
            <p:nvPr/>
          </p:nvGraphicFramePr>
          <p:xfrm>
            <a:off x="7097744" y="1557338"/>
            <a:ext cx="277813" cy="327025"/>
          </p:xfrm>
          <a:graphic>
            <a:graphicData uri="http://schemas.openxmlformats.org/presentationml/2006/ole">
              <p:oleObj spid="_x0000_s3079" name="Equation" r:id="rId9" imgW="139680" imgH="164880" progId="Equation.DSMT4">
                <p:embed/>
              </p:oleObj>
            </a:graphicData>
          </a:graphic>
        </p:graphicFrame>
        <p:graphicFrame>
          <p:nvGraphicFramePr>
            <p:cNvPr id="3080" name="Object 12"/>
            <p:cNvGraphicFramePr>
              <a:graphicFrameLocks noChangeAspect="1"/>
            </p:cNvGraphicFramePr>
            <p:nvPr/>
          </p:nvGraphicFramePr>
          <p:xfrm>
            <a:off x="7097744" y="2847976"/>
            <a:ext cx="338138" cy="357188"/>
          </p:xfrm>
          <a:graphic>
            <a:graphicData uri="http://schemas.openxmlformats.org/presentationml/2006/ole">
              <p:oleObj spid="_x0000_s3080" name="Equation" r:id="rId10" imgW="164880" imgH="177480" progId="Equation.DSMT4">
                <p:embed/>
              </p:oleObj>
            </a:graphicData>
          </a:graphic>
        </p:graphicFrame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7026275" y="2657475"/>
            <a:ext cx="1903413" cy="1647825"/>
            <a:chOff x="4426" y="1674"/>
            <a:chExt cx="1199" cy="1038"/>
          </a:xfrm>
        </p:grpSpPr>
        <p:sp>
          <p:nvSpPr>
            <p:cNvPr id="3089" name="Line 6"/>
            <p:cNvSpPr>
              <a:spLocks noChangeShapeType="1"/>
            </p:cNvSpPr>
            <p:nvPr/>
          </p:nvSpPr>
          <p:spPr bwMode="auto">
            <a:xfrm flipV="1">
              <a:off x="4446" y="2491"/>
              <a:ext cx="108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0" name="Line 7"/>
            <p:cNvSpPr>
              <a:spLocks noChangeShapeType="1"/>
            </p:cNvSpPr>
            <p:nvPr/>
          </p:nvSpPr>
          <p:spPr bwMode="auto">
            <a:xfrm flipV="1">
              <a:off x="4663" y="1675"/>
              <a:ext cx="0" cy="9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1" name="Line 9"/>
            <p:cNvSpPr>
              <a:spLocks noChangeShapeType="1"/>
            </p:cNvSpPr>
            <p:nvPr/>
          </p:nvSpPr>
          <p:spPr bwMode="auto">
            <a:xfrm flipV="1">
              <a:off x="4660" y="1915"/>
              <a:ext cx="576" cy="5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oval" w="lg" len="lg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5" name="Object 7"/>
            <p:cNvGraphicFramePr>
              <a:graphicFrameLocks noChangeAspect="1"/>
            </p:cNvGraphicFramePr>
            <p:nvPr/>
          </p:nvGraphicFramePr>
          <p:xfrm>
            <a:off x="5448" y="2511"/>
            <a:ext cx="177" cy="177"/>
          </p:xfrm>
          <a:graphic>
            <a:graphicData uri="http://schemas.openxmlformats.org/presentationml/2006/ole">
              <p:oleObj spid="_x0000_s3075" name="Equation" r:id="rId11" imgW="139680" imgH="139680" progId="Equation.DSMT4">
                <p:embed/>
              </p:oleObj>
            </a:graphicData>
          </a:graphic>
        </p:graphicFrame>
        <p:graphicFrame>
          <p:nvGraphicFramePr>
            <p:cNvPr id="3076" name="Object 8"/>
            <p:cNvGraphicFramePr>
              <a:graphicFrameLocks noChangeAspect="1"/>
            </p:cNvGraphicFramePr>
            <p:nvPr/>
          </p:nvGraphicFramePr>
          <p:xfrm>
            <a:off x="4426" y="1674"/>
            <a:ext cx="175" cy="206"/>
          </p:xfrm>
          <a:graphic>
            <a:graphicData uri="http://schemas.openxmlformats.org/presentationml/2006/ole">
              <p:oleObj spid="_x0000_s3076" name="Equation" r:id="rId12" imgW="139680" imgH="164880" progId="Equation.DSMT4">
                <p:embed/>
              </p:oleObj>
            </a:graphicData>
          </a:graphic>
        </p:graphicFrame>
        <p:graphicFrame>
          <p:nvGraphicFramePr>
            <p:cNvPr id="3077" name="Object 9"/>
            <p:cNvGraphicFramePr>
              <a:graphicFrameLocks noChangeAspect="1"/>
            </p:cNvGraphicFramePr>
            <p:nvPr/>
          </p:nvGraphicFramePr>
          <p:xfrm>
            <a:off x="4426" y="2487"/>
            <a:ext cx="213" cy="225"/>
          </p:xfrm>
          <a:graphic>
            <a:graphicData uri="http://schemas.openxmlformats.org/presentationml/2006/ole">
              <p:oleObj spid="_x0000_s3077" name="Equation" r:id="rId13" imgW="164880" imgH="177480" progId="Equation.DSMT4">
                <p:embed/>
              </p:oleObj>
            </a:graphicData>
          </a:graphic>
        </p:graphicFrame>
        <p:sp>
          <p:nvSpPr>
            <p:cNvPr id="22" name="椭圆 21"/>
            <p:cNvSpPr>
              <a:spLocks noChangeAspect="1"/>
            </p:cNvSpPr>
            <p:nvPr/>
          </p:nvSpPr>
          <p:spPr>
            <a:xfrm flipH="1">
              <a:off x="5216" y="1879"/>
              <a:ext cx="68" cy="68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 flipH="1">
              <a:off x="5216" y="2455"/>
              <a:ext cx="68" cy="68"/>
            </a:xfrm>
            <a:prstGeom prst="ellipse">
              <a:avLst/>
            </a:prstGeom>
            <a:solidFill>
              <a:srgbClr val="FF0000"/>
            </a:solidFill>
            <a:ln w="28575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3094" name="AutoShape 32"/>
            <p:cNvCxnSpPr>
              <a:cxnSpLocks noChangeShapeType="1"/>
              <a:stCxn id="22" idx="4"/>
              <a:endCxn id="23" idx="0"/>
            </p:cNvCxnSpPr>
            <p:nvPr/>
          </p:nvCxnSpPr>
          <p:spPr bwMode="auto">
            <a:xfrm>
              <a:off x="5250" y="1956"/>
              <a:ext cx="0" cy="4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说明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楷体_GB2312"/>
              </a:rPr>
              <a:t>罗尔定理的三个假设缺一不可．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r>
              <a:rPr lang="zh-CN" altLang="en-US" smtClean="0">
                <a:ea typeface="楷体_GB2312"/>
              </a:rPr>
              <a:t>罗尔定理只说明导函数的零点存在以及零点所在范围，要确定零点的具体位置通常是困难的．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	</a:t>
            </a:r>
            <a:endParaRPr lang="zh-CN" altLang="en-US" smtClean="0">
              <a:ea typeface="楷体_GB2312"/>
            </a:endParaRPr>
          </a:p>
        </p:txBody>
      </p:sp>
      <p:pic>
        <p:nvPicPr>
          <p:cNvPr id="35844" name="图片 3" descr="p130_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0" y="4143375"/>
            <a:ext cx="4178300" cy="255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53498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不求导数，判断函数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=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−1)(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−2)(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−3) </a:t>
            </a:r>
            <a:r>
              <a:rPr lang="zh-CN" altLang="en-US" smtClean="0">
                <a:ea typeface="楷体_GB2312"/>
              </a:rPr>
              <a:t>的导数有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多少个零点及这些零点所在的范围．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解：</a:t>
            </a:r>
            <a:r>
              <a:rPr lang="zh-CN" altLang="en-US" smtClean="0">
                <a:ea typeface="楷体_GB2312"/>
              </a:rPr>
              <a:t>因为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是一个三次多项式，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所以</a:t>
            </a:r>
            <a:r>
              <a:rPr lang="zh-CN" altLang="en-US" smtClean="0">
                <a:ea typeface="楷体_GB2312"/>
                <a:sym typeface="Symbol" pitchFamily="18" charset="2"/>
              </a:rPr>
              <a:t></a:t>
            </a:r>
            <a:r>
              <a:rPr lang="en-US" altLang="zh-CN" i="1" smtClean="0">
                <a:ea typeface="楷体_GB2312"/>
              </a:rPr>
              <a:t>x</a:t>
            </a:r>
            <a:r>
              <a:rPr lang="zh-CN" altLang="en-US" i="1" smtClean="0">
                <a:ea typeface="楷体_GB2312"/>
              </a:rPr>
              <a:t> </a:t>
            </a:r>
            <a:r>
              <a:rPr lang="en-US" altLang="zh-CN" smtClean="0">
                <a:ea typeface="楷体_GB2312"/>
                <a:sym typeface="Symbol" pitchFamily="18" charset="2"/>
              </a:rPr>
              <a:t></a:t>
            </a:r>
            <a:r>
              <a:rPr lang="en-US" altLang="zh-CN" smtClean="0">
                <a:ea typeface="楷体_GB2312"/>
              </a:rPr>
              <a:t>R</a:t>
            </a:r>
            <a:r>
              <a:rPr lang="zh-CN" altLang="en-US" smtClean="0">
                <a:ea typeface="楷体_GB2312"/>
              </a:rPr>
              <a:t>，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连续且可导．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又因为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(1)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=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(2)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=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(3)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=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0</a:t>
            </a:r>
            <a:r>
              <a:rPr lang="zh-CN" altLang="en-US" smtClean="0">
                <a:ea typeface="楷体_GB2312"/>
              </a:rPr>
              <a:t>，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所以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在</a:t>
            </a:r>
            <a:r>
              <a:rPr lang="en-US" altLang="zh-CN" smtClean="0">
                <a:ea typeface="楷体_GB2312"/>
              </a:rPr>
              <a:t>[1,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2]</a:t>
            </a:r>
            <a:r>
              <a:rPr lang="zh-CN" altLang="en-US" smtClean="0">
                <a:ea typeface="楷体_GB2312"/>
              </a:rPr>
              <a:t> ，</a:t>
            </a:r>
            <a:r>
              <a:rPr lang="en-US" altLang="zh-CN" smtClean="0">
                <a:ea typeface="楷体_GB2312"/>
              </a:rPr>
              <a:t>[2,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3]</a:t>
            </a:r>
            <a:r>
              <a:rPr lang="zh-CN" altLang="en-US" smtClean="0">
                <a:ea typeface="楷体_GB2312"/>
              </a:rPr>
              <a:t> 上分别满足罗尔定理的假设，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于是在 </a:t>
            </a:r>
            <a:r>
              <a:rPr lang="en-US" altLang="zh-CN" smtClean="0">
                <a:ea typeface="楷体_GB2312"/>
              </a:rPr>
              <a:t>(1,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2)</a:t>
            </a:r>
            <a:r>
              <a:rPr lang="zh-CN" altLang="en-US" smtClean="0">
                <a:ea typeface="楷体_GB2312"/>
              </a:rPr>
              <a:t>内至少存在一点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1</a:t>
            </a:r>
            <a:r>
              <a:rPr lang="zh-CN" altLang="en-US" baseline="-25000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，使得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i="1" smtClean="0">
                <a:ea typeface="楷体_GB2312"/>
                <a:sym typeface="Symbol" pitchFamily="18" charset="2"/>
              </a:rPr>
              <a:t>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latin typeface="Symbol" pitchFamily="18" charset="2"/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1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=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0</a:t>
            </a:r>
            <a:r>
              <a:rPr lang="zh-CN" altLang="en-US" smtClean="0">
                <a:ea typeface="楷体_GB2312"/>
              </a:rPr>
              <a:t>，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        在 </a:t>
            </a:r>
            <a:r>
              <a:rPr lang="en-US" altLang="zh-CN" smtClean="0">
                <a:ea typeface="楷体_GB2312"/>
              </a:rPr>
              <a:t>(2,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3)</a:t>
            </a:r>
            <a:r>
              <a:rPr lang="zh-CN" altLang="en-US" smtClean="0">
                <a:ea typeface="楷体_GB2312"/>
              </a:rPr>
              <a:t>内至少存在一点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x</a:t>
            </a:r>
            <a:r>
              <a:rPr lang="zh-CN" altLang="en-US" baseline="-25000" smtClean="0">
                <a:ea typeface="楷体_GB2312"/>
              </a:rPr>
              <a:t> </a:t>
            </a:r>
            <a:r>
              <a:rPr lang="en-US" altLang="zh-CN" baseline="-25000" smtClean="0">
                <a:ea typeface="楷体_GB2312"/>
              </a:rPr>
              <a:t>2</a:t>
            </a:r>
            <a:r>
              <a:rPr lang="zh-CN" altLang="en-US" smtClean="0">
                <a:ea typeface="楷体_GB2312"/>
              </a:rPr>
              <a:t>，使得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i="1" smtClean="0">
                <a:ea typeface="楷体_GB2312"/>
                <a:sym typeface="Symbol" pitchFamily="18" charset="2"/>
              </a:rPr>
              <a:t>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latin typeface="Symbol" pitchFamily="18" charset="2"/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2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=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0 </a:t>
            </a:r>
            <a:r>
              <a:rPr lang="zh-CN" altLang="en-US" smtClean="0">
                <a:ea typeface="楷体_GB2312"/>
              </a:rPr>
              <a:t>．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因为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i="1" smtClean="0">
                <a:ea typeface="楷体_GB2312"/>
                <a:sym typeface="Symbol" pitchFamily="18" charset="2"/>
              </a:rPr>
              <a:t>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是一个二次多项式，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所以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i="1" smtClean="0">
                <a:ea typeface="楷体_GB2312"/>
                <a:sym typeface="Symbol" pitchFamily="18" charset="2"/>
              </a:rPr>
              <a:t>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最多只能有两个零点．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综上所述，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i="1" smtClean="0">
                <a:ea typeface="楷体_GB2312"/>
                <a:sym typeface="Symbol" pitchFamily="18" charset="2"/>
              </a:rPr>
              <a:t>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恰有两个零点，分别在 </a:t>
            </a:r>
            <a:r>
              <a:rPr lang="en-US" altLang="zh-CN" smtClean="0">
                <a:ea typeface="楷体_GB2312"/>
              </a:rPr>
              <a:t>(1,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2)</a:t>
            </a:r>
            <a:r>
              <a:rPr lang="zh-CN" altLang="en-US" smtClean="0">
                <a:ea typeface="楷体_GB2312"/>
              </a:rPr>
              <a:t>和 </a:t>
            </a:r>
            <a:r>
              <a:rPr lang="en-US" altLang="zh-CN" smtClean="0">
                <a:ea typeface="楷体_GB2312"/>
              </a:rPr>
              <a:t>(2,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3)</a:t>
            </a:r>
            <a:r>
              <a:rPr lang="zh-CN" altLang="en-US" smtClean="0">
                <a:ea typeface="楷体_GB2312"/>
              </a:rPr>
              <a:t>内．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700338" y="5672138"/>
            <a:ext cx="6264275" cy="996950"/>
          </a:xfrm>
          <a:prstGeom prst="rect">
            <a:avLst/>
          </a:prstGeom>
          <a:solidFill>
            <a:srgbClr val="FFFF99"/>
          </a:solidFill>
          <a:ln w="28575">
            <a:solidFill>
              <a:srgbClr val="00CC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代数基本定理：一元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 1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次多项式在复数</a:t>
            </a:r>
          </a:p>
          <a:p>
            <a:pPr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范围内恰有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个根（重根按照重数计算）．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57880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证明方程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30000" smtClean="0">
                <a:ea typeface="楷体_GB2312"/>
              </a:rPr>
              <a:t>5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−5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+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1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=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0</a:t>
            </a:r>
            <a:r>
              <a:rPr lang="zh-CN" altLang="en-US" smtClean="0">
                <a:ea typeface="楷体_GB2312"/>
              </a:rPr>
              <a:t> 有且仅有一个小于</a:t>
            </a:r>
            <a:r>
              <a:rPr lang="en-US" altLang="zh-CN" smtClean="0">
                <a:ea typeface="楷体_GB2312"/>
              </a:rPr>
              <a:t>1</a:t>
            </a:r>
            <a:r>
              <a:rPr lang="zh-CN" altLang="en-US" smtClean="0">
                <a:ea typeface="楷体_GB2312"/>
              </a:rPr>
              <a:t>的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正</a:t>
            </a:r>
            <a:r>
              <a:rPr lang="zh-CN" altLang="en-US" smtClean="0">
                <a:ea typeface="楷体_GB2312"/>
              </a:rPr>
              <a:t>实根．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解：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存在性</a:t>
            </a:r>
            <a:endParaRPr lang="en-US" altLang="zh-CN" smtClean="0">
              <a:solidFill>
                <a:srgbClr val="FF0000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设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=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30000" smtClean="0">
                <a:ea typeface="楷体_GB2312"/>
              </a:rPr>
              <a:t>5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−5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+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1</a:t>
            </a:r>
            <a:r>
              <a:rPr lang="zh-CN" altLang="en-US" smtClean="0">
                <a:ea typeface="楷体_GB2312"/>
              </a:rPr>
              <a:t>，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则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在</a:t>
            </a:r>
            <a:r>
              <a:rPr lang="en-US" altLang="zh-CN" smtClean="0">
                <a:ea typeface="楷体_GB2312"/>
              </a:rPr>
              <a:t>[0,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1]</a:t>
            </a:r>
            <a:r>
              <a:rPr lang="zh-CN" altLang="en-US" smtClean="0">
                <a:ea typeface="楷体_GB2312"/>
              </a:rPr>
              <a:t> 上连续，</a:t>
            </a:r>
            <a:r>
              <a:rPr lang="en-US" altLang="zh-CN" i="1" smtClean="0">
                <a:ea typeface="楷体_GB2312"/>
              </a:rPr>
              <a:t> f </a:t>
            </a:r>
            <a:r>
              <a:rPr lang="en-US" altLang="zh-CN" smtClean="0">
                <a:ea typeface="楷体_GB2312"/>
              </a:rPr>
              <a:t>(0)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=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1</a:t>
            </a:r>
            <a:r>
              <a:rPr lang="zh-CN" altLang="en-US" smtClean="0">
                <a:ea typeface="楷体_GB2312"/>
              </a:rPr>
              <a:t>，</a:t>
            </a:r>
            <a:r>
              <a:rPr lang="en-US" altLang="zh-CN" i="1" smtClean="0">
                <a:ea typeface="楷体_GB2312"/>
              </a:rPr>
              <a:t> f </a:t>
            </a:r>
            <a:r>
              <a:rPr lang="en-US" altLang="zh-CN" smtClean="0">
                <a:ea typeface="楷体_GB2312"/>
              </a:rPr>
              <a:t>(1)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=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−3</a:t>
            </a:r>
            <a:r>
              <a:rPr lang="zh-CN" altLang="en-US" smtClean="0">
                <a:ea typeface="楷体_GB2312"/>
              </a:rPr>
              <a:t>，</a:t>
            </a:r>
            <a:r>
              <a:rPr lang="en-US" altLang="zh-CN" i="1" smtClean="0">
                <a:ea typeface="楷体_GB2312"/>
              </a:rPr>
              <a:t> 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于是根据零点定理可知，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在 </a:t>
            </a:r>
            <a:r>
              <a:rPr lang="en-US" altLang="zh-CN" smtClean="0">
                <a:ea typeface="楷体_GB2312"/>
              </a:rPr>
              <a:t>(0,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1)</a:t>
            </a:r>
            <a:r>
              <a:rPr lang="zh-CN" altLang="en-US" smtClean="0">
                <a:ea typeface="楷体_GB2312"/>
              </a:rPr>
              <a:t>内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至少</a:t>
            </a:r>
            <a:r>
              <a:rPr lang="zh-CN" altLang="en-US" smtClean="0">
                <a:ea typeface="楷体_GB2312"/>
              </a:rPr>
              <a:t>存在一点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zh-CN" altLang="en-US" smtClean="0">
                <a:ea typeface="楷体_GB2312"/>
              </a:rPr>
              <a:t>，使得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=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0</a:t>
            </a:r>
            <a:r>
              <a:rPr lang="zh-CN" altLang="en-US" smtClean="0">
                <a:ea typeface="楷体_GB2312"/>
              </a:rPr>
              <a:t>．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        唯一性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设在 </a:t>
            </a:r>
            <a:r>
              <a:rPr lang="en-US" altLang="zh-CN" smtClean="0">
                <a:ea typeface="楷体_GB2312"/>
              </a:rPr>
              <a:t>(0,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1)</a:t>
            </a:r>
            <a:r>
              <a:rPr lang="zh-CN" altLang="en-US" smtClean="0">
                <a:ea typeface="楷体_GB2312"/>
              </a:rPr>
              <a:t>内存在点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1</a:t>
            </a:r>
            <a:r>
              <a:rPr lang="en-US" altLang="zh-CN" smtClean="0">
                <a:ea typeface="楷体_GB2312"/>
              </a:rPr>
              <a:t> (</a:t>
            </a:r>
            <a:r>
              <a:rPr lang="en-US" altLang="zh-CN" smtClean="0">
                <a:ea typeface="楷体_GB2312"/>
                <a:sym typeface="Symbol" pitchFamily="18" charset="2"/>
              </a:rPr>
              <a:t>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，满足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1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=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0</a:t>
            </a:r>
            <a:r>
              <a:rPr lang="zh-CN" altLang="en-US" smtClean="0">
                <a:ea typeface="楷体_GB2312"/>
              </a:rPr>
              <a:t>，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于是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在</a:t>
            </a:r>
            <a:r>
              <a:rPr lang="en-US" altLang="zh-CN" smtClean="0">
                <a:ea typeface="楷体_GB2312"/>
              </a:rPr>
              <a:t>[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1</a:t>
            </a:r>
            <a:r>
              <a:rPr lang="en-US" altLang="zh-CN" smtClean="0">
                <a:ea typeface="楷体_GB2312"/>
              </a:rPr>
              <a:t>]</a:t>
            </a:r>
            <a:r>
              <a:rPr lang="zh-CN" altLang="en-US" smtClean="0">
                <a:ea typeface="楷体_GB2312"/>
              </a:rPr>
              <a:t>上满足罗尔定理的假设，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从而在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1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内至少存在一点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x</a:t>
            </a:r>
            <a:r>
              <a:rPr lang="zh-CN" altLang="en-US" baseline="-25000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，使得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i="1" smtClean="0">
                <a:ea typeface="楷体_GB2312"/>
                <a:sym typeface="Symbol" pitchFamily="18" charset="2"/>
              </a:rPr>
              <a:t>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latin typeface="Symbol" pitchFamily="18" charset="2"/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=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0 </a:t>
            </a:r>
            <a:r>
              <a:rPr lang="zh-CN" altLang="en-US" smtClean="0">
                <a:ea typeface="楷体_GB2312"/>
              </a:rPr>
              <a:t>．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已知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i="1" smtClean="0">
                <a:ea typeface="楷体_GB2312"/>
                <a:sym typeface="Symbol" pitchFamily="18" charset="2"/>
              </a:rPr>
              <a:t>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=</a:t>
            </a:r>
            <a:r>
              <a:rPr lang="en-US" altLang="zh-CN" i="1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5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30000" smtClean="0">
                <a:ea typeface="楷体_GB2312"/>
              </a:rPr>
              <a:t>4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− 5 = 5(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30000" smtClean="0">
                <a:ea typeface="楷体_GB2312"/>
              </a:rPr>
              <a:t>4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− 1) &lt; 0</a:t>
            </a:r>
            <a:r>
              <a:rPr lang="zh-CN" altLang="en-US" smtClean="0">
                <a:ea typeface="楷体_GB2312"/>
              </a:rPr>
              <a:t>，</a:t>
            </a:r>
            <a:r>
              <a:rPr lang="zh-CN" altLang="en-US" smtClean="0">
                <a:ea typeface="楷体_GB2312"/>
                <a:sym typeface="Symbol" pitchFamily="18" charset="2"/>
              </a:rPr>
              <a:t>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  <a:sym typeface="Symbol" pitchFamily="18" charset="2"/>
              </a:rPr>
              <a:t></a:t>
            </a:r>
            <a:r>
              <a:rPr lang="en-US" altLang="zh-CN" smtClean="0">
                <a:ea typeface="楷体_GB2312"/>
              </a:rPr>
              <a:t>(0,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1) </a:t>
            </a:r>
            <a:r>
              <a:rPr lang="en-US" altLang="zh-CN" smtClean="0">
                <a:ea typeface="楷体_GB2312"/>
                <a:sym typeface="Symbol" pitchFamily="18" charset="2"/>
              </a:rPr>
              <a:t>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1</a:t>
            </a:r>
            <a:r>
              <a:rPr lang="en-US" altLang="zh-CN" smtClean="0">
                <a:ea typeface="楷体_GB2312"/>
              </a:rPr>
              <a:t>)</a:t>
            </a:r>
            <a:r>
              <a:rPr lang="en-US" altLang="zh-CN" smtClean="0">
                <a:ea typeface="楷体_GB2312"/>
                <a:sym typeface="Symbol" pitchFamily="18" charset="2"/>
              </a:rPr>
              <a:t> </a:t>
            </a:r>
            <a:r>
              <a:rPr lang="zh-CN" altLang="en-US" smtClean="0">
                <a:ea typeface="楷体_GB2312"/>
              </a:rPr>
              <a:t>．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综上所述，方程有且仅有一个小于</a:t>
            </a:r>
            <a:r>
              <a:rPr lang="en-US" altLang="zh-CN" smtClean="0">
                <a:ea typeface="楷体_GB2312"/>
              </a:rPr>
              <a:t>1</a:t>
            </a:r>
            <a:r>
              <a:rPr lang="zh-CN" altLang="en-US" smtClean="0">
                <a:ea typeface="楷体_GB2312"/>
              </a:rPr>
              <a:t>的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正</a:t>
            </a:r>
            <a:r>
              <a:rPr lang="zh-CN" altLang="en-US" smtClean="0">
                <a:ea typeface="楷体_GB2312"/>
              </a:rPr>
              <a:t>实根．</a:t>
            </a:r>
            <a:endParaRPr lang="en-US" altLang="zh-CN" smtClean="0">
              <a:ea typeface="楷体_GB2312"/>
            </a:endParaRPr>
          </a:p>
        </p:txBody>
      </p:sp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7940675" y="5157788"/>
            <a:ext cx="1179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矛盾！ </a:t>
            </a:r>
            <a:endParaRPr lang="zh-CN" altLang="en-US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604000" y="5157788"/>
            <a:ext cx="1397000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罗尔定理：</a:t>
            </a:r>
            <a:r>
              <a:rPr lang="zh-CN" altLang="en-US" smtClean="0"/>
              <a:t>如果函数 </a:t>
            </a: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i="1" smtClean="0"/>
              <a:t>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满足：</a:t>
            </a:r>
            <a:endParaRPr lang="en-US" altLang="zh-CN" smtClean="0"/>
          </a:p>
          <a:p>
            <a:pPr marL="566738" indent="-457200"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en-US" altLang="zh-CN" smtClean="0"/>
              <a:t> </a:t>
            </a:r>
            <a:r>
              <a:rPr lang="zh-CN" altLang="en-US" smtClean="0"/>
              <a:t>在闭区间 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</a:t>
            </a:r>
            <a:r>
              <a:rPr lang="zh-CN" altLang="en-US" smtClean="0"/>
              <a:t> </a:t>
            </a:r>
            <a:r>
              <a:rPr lang="en-US" altLang="zh-CN" i="1" smtClean="0"/>
              <a:t>b</a:t>
            </a:r>
            <a:r>
              <a:rPr lang="en-US" altLang="zh-CN" smtClean="0"/>
              <a:t>]</a:t>
            </a:r>
            <a:r>
              <a:rPr lang="zh-CN" altLang="en-US" smtClean="0"/>
              <a:t> 上连续，</a:t>
            </a:r>
            <a:endParaRPr lang="en-US" altLang="zh-CN" smtClean="0"/>
          </a:p>
          <a:p>
            <a:pPr marL="566738" indent="-457200"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/>
              <a:t>在开区间 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,</a:t>
            </a:r>
            <a:r>
              <a:rPr lang="zh-CN" altLang="en-US" smtClean="0"/>
              <a:t> </a:t>
            </a:r>
            <a:r>
              <a:rPr lang="en-US" altLang="zh-CN" i="1" smtClean="0"/>
              <a:t>b</a:t>
            </a:r>
            <a:r>
              <a:rPr lang="en-US" altLang="zh-CN" smtClean="0"/>
              <a:t>)</a:t>
            </a:r>
            <a:r>
              <a:rPr lang="zh-CN" altLang="en-US" smtClean="0"/>
              <a:t> 内可导，</a:t>
            </a:r>
            <a:endParaRPr lang="en-US" altLang="zh-CN" smtClean="0"/>
          </a:p>
          <a:p>
            <a:pPr marL="566738" indent="-457200"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/>
              <a:t>在区间端点的函数值相等，即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i="1" smtClean="0"/>
              <a:t>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b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endParaRPr lang="en-US" altLang="zh-CN" smtClean="0"/>
          </a:p>
          <a:p>
            <a:pPr marL="566738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/>
              <a:t>则在开区间 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,</a:t>
            </a:r>
            <a:r>
              <a:rPr lang="zh-CN" altLang="en-US" smtClean="0"/>
              <a:t> </a:t>
            </a:r>
            <a:r>
              <a:rPr lang="en-US" altLang="zh-CN" i="1" smtClean="0"/>
              <a:t>b</a:t>
            </a:r>
            <a:r>
              <a:rPr lang="en-US" altLang="zh-CN" smtClean="0"/>
              <a:t>)</a:t>
            </a:r>
            <a:r>
              <a:rPr lang="zh-CN" altLang="en-US" smtClean="0"/>
              <a:t>内至少存在一点 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zh-CN" altLang="en-US" smtClean="0"/>
              <a:t> ，使得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 </a:t>
            </a:r>
            <a:r>
              <a:rPr lang="en-US" altLang="zh-CN" smtClean="0"/>
              <a:t>(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0</a:t>
            </a:r>
            <a:r>
              <a:rPr lang="zh-CN" altLang="en-US" smtClean="0"/>
              <a:t>．</a:t>
            </a:r>
          </a:p>
          <a:p>
            <a:pPr marL="566738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endParaRPr lang="en-US" altLang="zh-CN" smtClean="0"/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定理：</a:t>
            </a:r>
            <a:r>
              <a:rPr lang="zh-CN" altLang="en-US" smtClean="0"/>
              <a:t>如果函数 </a:t>
            </a: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i="1" smtClean="0"/>
              <a:t>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满足：</a:t>
            </a:r>
            <a:endParaRPr lang="en-US" altLang="zh-CN" smtClean="0"/>
          </a:p>
          <a:p>
            <a:pPr marL="566738" indent="-457200"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en-US" altLang="zh-CN" smtClean="0"/>
              <a:t> </a:t>
            </a:r>
            <a:r>
              <a:rPr lang="zh-CN" altLang="en-US" smtClean="0"/>
              <a:t>在闭区间 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</a:t>
            </a:r>
            <a:r>
              <a:rPr lang="zh-CN" altLang="en-US" smtClean="0"/>
              <a:t> </a:t>
            </a:r>
            <a:r>
              <a:rPr lang="en-US" altLang="zh-CN" i="1" smtClean="0"/>
              <a:t>b</a:t>
            </a:r>
            <a:r>
              <a:rPr lang="en-US" altLang="zh-CN" smtClean="0"/>
              <a:t>]</a:t>
            </a:r>
            <a:r>
              <a:rPr lang="zh-CN" altLang="en-US" smtClean="0"/>
              <a:t> 上连续，</a:t>
            </a:r>
            <a:endParaRPr lang="en-US" altLang="zh-CN" smtClean="0"/>
          </a:p>
          <a:p>
            <a:pPr marL="566738" indent="-457200"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/>
              <a:t>在开区间 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,</a:t>
            </a:r>
            <a:r>
              <a:rPr lang="zh-CN" altLang="en-US" smtClean="0"/>
              <a:t> </a:t>
            </a:r>
            <a:r>
              <a:rPr lang="en-US" altLang="zh-CN" i="1" smtClean="0"/>
              <a:t>b</a:t>
            </a:r>
            <a:r>
              <a:rPr lang="en-US" altLang="zh-CN" smtClean="0"/>
              <a:t>)</a:t>
            </a:r>
            <a:r>
              <a:rPr lang="zh-CN" altLang="en-US" smtClean="0"/>
              <a:t> 内可导，</a:t>
            </a:r>
            <a:endParaRPr lang="en-US" altLang="zh-CN" smtClean="0"/>
          </a:p>
          <a:p>
            <a:pPr marL="566738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/>
              <a:t>则在开区间 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,</a:t>
            </a:r>
            <a:r>
              <a:rPr lang="zh-CN" altLang="en-US" smtClean="0"/>
              <a:t> </a:t>
            </a:r>
            <a:r>
              <a:rPr lang="en-US" altLang="zh-CN" i="1" smtClean="0"/>
              <a:t>b</a:t>
            </a:r>
            <a:r>
              <a:rPr lang="en-US" altLang="zh-CN" smtClean="0"/>
              <a:t>)</a:t>
            </a:r>
            <a:r>
              <a:rPr lang="zh-CN" altLang="en-US" smtClean="0"/>
              <a:t>内至少存在一点 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zh-CN" altLang="en-US" smtClean="0"/>
              <a:t> ，使得</a:t>
            </a:r>
            <a:endParaRPr lang="en-US" altLang="zh-CN" smtClean="0"/>
          </a:p>
        </p:txBody>
      </p:sp>
      <p:sp>
        <p:nvSpPr>
          <p:cNvPr id="47107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二、拉格朗日中值定理</a:t>
            </a:r>
          </a:p>
        </p:txBody>
      </p:sp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439738" y="1481138"/>
            <a:ext cx="8231187" cy="2305050"/>
          </a:xfrm>
          <a:prstGeom prst="roundRect">
            <a:avLst>
              <a:gd name="adj" fmla="val 10556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84213" y="2997200"/>
            <a:ext cx="5903912" cy="144463"/>
            <a:chOff x="431" y="1888"/>
            <a:chExt cx="3719" cy="91"/>
          </a:xfrm>
        </p:grpSpPr>
        <p:sp>
          <p:nvSpPr>
            <p:cNvPr id="4104" name="Line 6"/>
            <p:cNvSpPr>
              <a:spLocks noChangeShapeType="1"/>
            </p:cNvSpPr>
            <p:nvPr/>
          </p:nvSpPr>
          <p:spPr bwMode="auto">
            <a:xfrm>
              <a:off x="431" y="1888"/>
              <a:ext cx="371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5" name="Line 7"/>
            <p:cNvSpPr>
              <a:spLocks noChangeShapeType="1"/>
            </p:cNvSpPr>
            <p:nvPr/>
          </p:nvSpPr>
          <p:spPr bwMode="auto">
            <a:xfrm>
              <a:off x="431" y="1979"/>
              <a:ext cx="371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AutoShape 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53425" y="6130925"/>
            <a:ext cx="466725" cy="466725"/>
          </a:xfrm>
          <a:prstGeom prst="actionButtonInformatio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cs typeface="Times New Roman" pitchFamily="18" charset="0"/>
            </a:endParaRP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6372225" y="5324475"/>
          <a:ext cx="2711450" cy="812800"/>
        </p:xfrm>
        <a:graphic>
          <a:graphicData uri="http://schemas.openxmlformats.org/presentationml/2006/ole">
            <p:oleObj spid="_x0000_s4098" name="Equation" r:id="rId5" imgW="135864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7" name="Picture 5" descr="p130_1"/>
          <p:cNvPicPr>
            <a:picLocks noGrp="1" noChangeAspect="1" noChangeArrowheads="1"/>
          </p:cNvPicPr>
          <p:nvPr>
            <p:ph idx="4294967295"/>
          </p:nvPr>
        </p:nvPicPr>
        <p:blipFill>
          <a:blip r:embed="rId4"/>
          <a:srcRect/>
          <a:stretch>
            <a:fillRect/>
          </a:stretch>
        </p:blipFill>
        <p:spPr>
          <a:xfrm>
            <a:off x="3068638" y="87313"/>
            <a:ext cx="5164137" cy="3154362"/>
          </a:xfrm>
        </p:spPr>
      </p:pic>
      <p:pic>
        <p:nvPicPr>
          <p:cNvPr id="49159" name="Picture 7" descr="p130_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68638" y="87313"/>
            <a:ext cx="5160962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8" name="Picture 16" descr="p132_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68638" y="3257550"/>
            <a:ext cx="5160962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9" name="Picture 17" descr="p132_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68638" y="3257550"/>
            <a:ext cx="5160962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70" name="Picture 18" descr="p132_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68638" y="3257550"/>
            <a:ext cx="5160962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71" name="Picture 19" descr="p132_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068638" y="3257550"/>
            <a:ext cx="5160962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72" name="Picture 20" descr="p132_5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068638" y="3257550"/>
            <a:ext cx="5160962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73" name="Picture 21" descr="p132_6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068638" y="3257550"/>
            <a:ext cx="5160962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74" name="Picture 22" descr="p132_7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068638" y="3257550"/>
            <a:ext cx="5160962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8" name="Picture 6" descr="p130_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068638" y="87313"/>
            <a:ext cx="5160962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75" name="Picture 23" descr="p130_4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068638" y="87313"/>
            <a:ext cx="5160962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8" name="AutoShape 8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  <p:sp>
        <p:nvSpPr>
          <p:cNvPr id="49167" name="内容占位符 1"/>
          <p:cNvSpPr>
            <a:spLocks/>
          </p:cNvSpPr>
          <p:nvPr/>
        </p:nvSpPr>
        <p:spPr bwMode="auto">
          <a:xfrm>
            <a:off x="457200" y="274638"/>
            <a:ext cx="8229600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罗尔定理</a:t>
            </a: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en-US" altLang="zh-CN" sz="24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en-US" altLang="zh-CN" sz="24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en-US" altLang="zh-CN" sz="24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en-US" altLang="zh-CN" sz="24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en-US" altLang="zh-CN" sz="24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en-US" altLang="zh-CN" sz="24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拉格朗日中值定理</a:t>
            </a:r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7607300" y="4324350"/>
          <a:ext cx="852488" cy="519113"/>
        </p:xfrm>
        <a:graphic>
          <a:graphicData uri="http://schemas.openxmlformats.org/presentationml/2006/ole">
            <p:oleObj spid="_x0000_s5122" name="Equation" r:id="rId16" imgW="711000" imgH="4316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9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二、拉格朗日中值定理</a:t>
            </a:r>
            <a:endParaRPr lang="en-US" altLang="zh-CN" smtClean="0">
              <a:effectLst/>
              <a:ea typeface="楷体_GB2312"/>
            </a:endParaRPr>
          </a:p>
        </p:txBody>
      </p:sp>
      <p:pic>
        <p:nvPicPr>
          <p:cNvPr id="52229" name="Picture 5" descr="p132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866775" y="1481138"/>
            <a:ext cx="7410450" cy="4525962"/>
          </a:xfrm>
        </p:spPr>
      </p:pic>
      <p:pic>
        <p:nvPicPr>
          <p:cNvPr id="52236" name="Picture 12" descr="p132_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3600" y="1477963"/>
            <a:ext cx="7413625" cy="452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7" name="Picture 13" descr="p132_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3600" y="1477963"/>
            <a:ext cx="7413625" cy="452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8" name="Picture 14" descr="p132_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63600" y="1477963"/>
            <a:ext cx="7413625" cy="452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9" name="Picture 15" descr="p132_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63600" y="1477963"/>
            <a:ext cx="7413625" cy="452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40" name="Picture 16" descr="p132_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63600" y="1477963"/>
            <a:ext cx="7413625" cy="452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41" name="Picture 17" descr="p132_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63600" y="1477963"/>
            <a:ext cx="7413625" cy="452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7326313" y="2986088"/>
          <a:ext cx="1277937" cy="777875"/>
        </p:xfrm>
        <a:graphic>
          <a:graphicData uri="http://schemas.openxmlformats.org/presentationml/2006/ole">
            <p:oleObj spid="_x0000_s6146" name="Equation" r:id="rId10" imgW="711000" imgH="4316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二、拉格朗日中值定理</a:t>
            </a:r>
          </a:p>
        </p:txBody>
      </p:sp>
      <p:pic>
        <p:nvPicPr>
          <p:cNvPr id="7175" name="Picture 10" descr="p132_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6325" y="4159250"/>
            <a:ext cx="4149725" cy="253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内容占位符 1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229600" cy="4911725"/>
          </a:xfrm>
        </p:spPr>
        <p:txBody>
          <a:bodyPr>
            <a:spAutoFit/>
          </a:bodyPr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定理：</a:t>
            </a:r>
            <a:r>
              <a:rPr lang="zh-CN" altLang="en-US" smtClean="0">
                <a:ea typeface="楷体_GB2312"/>
              </a:rPr>
              <a:t>如果函数 </a:t>
            </a:r>
            <a:r>
              <a:rPr lang="en-US" altLang="zh-CN" i="1" smtClean="0">
                <a:ea typeface="楷体_GB2312"/>
              </a:rPr>
              <a:t>y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=</a:t>
            </a:r>
            <a:r>
              <a:rPr lang="zh-CN" altLang="en-US" i="1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满足：</a:t>
            </a:r>
            <a:endParaRPr lang="en-US" altLang="zh-CN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在闭区间 </a:t>
            </a:r>
            <a:r>
              <a:rPr lang="en-US" altLang="zh-CN" smtClean="0">
                <a:ea typeface="楷体_GB2312"/>
              </a:rPr>
              <a:t>[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]</a:t>
            </a:r>
            <a:r>
              <a:rPr lang="zh-CN" altLang="en-US" smtClean="0">
                <a:ea typeface="楷体_GB2312"/>
              </a:rPr>
              <a:t> 上连续，</a:t>
            </a:r>
            <a:endParaRPr lang="en-US" altLang="zh-CN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>
                <a:ea typeface="楷体_GB2312"/>
              </a:rPr>
              <a:t>在开区间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内可导，</a:t>
            </a:r>
            <a:endParaRPr lang="en-US" altLang="zh-CN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则在开区间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内至少存在一点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x</a:t>
            </a:r>
            <a:r>
              <a:rPr lang="zh-CN" altLang="en-US" smtClean="0">
                <a:ea typeface="楷体_GB2312"/>
              </a:rPr>
              <a:t> ，使得</a:t>
            </a:r>
          </a:p>
          <a:p>
            <a:pPr marL="566738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分析：</a:t>
            </a:r>
            <a:r>
              <a:rPr lang="zh-CN" altLang="en-US" smtClean="0">
                <a:ea typeface="楷体_GB2312"/>
              </a:rPr>
              <a:t>弦 </a:t>
            </a:r>
            <a:r>
              <a:rPr lang="en-US" altLang="zh-CN" i="1" smtClean="0">
                <a:ea typeface="楷体_GB2312"/>
              </a:rPr>
              <a:t>AB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的方程为</a:t>
            </a:r>
          </a:p>
          <a:p>
            <a:pPr marL="566738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曲线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与弦 </a:t>
            </a:r>
            <a:r>
              <a:rPr lang="en-US" altLang="zh-CN" i="1" smtClean="0">
                <a:ea typeface="楷体_GB2312"/>
              </a:rPr>
              <a:t>AB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在点 </a:t>
            </a:r>
            <a:r>
              <a:rPr lang="en-US" altLang="zh-CN" i="1" smtClean="0">
                <a:ea typeface="楷体_GB2312"/>
              </a:rPr>
              <a:t>A</a:t>
            </a:r>
            <a:r>
              <a:rPr lang="zh-CN" altLang="en-US" smtClean="0">
                <a:ea typeface="楷体_GB2312"/>
              </a:rPr>
              <a:t>、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处</a:t>
            </a:r>
          </a:p>
          <a:p>
            <a:pPr marL="566738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相交，故可以考虑用曲线方程与</a:t>
            </a:r>
          </a:p>
          <a:p>
            <a:pPr marL="566738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弦 </a:t>
            </a:r>
            <a:r>
              <a:rPr lang="en-US" altLang="zh-CN" i="1" smtClean="0">
                <a:ea typeface="楷体_GB2312"/>
              </a:rPr>
              <a:t>AB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的方程的差构造辅助函数．</a:t>
            </a:r>
          </a:p>
          <a:p>
            <a:pPr marL="566738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				     </a:t>
            </a:r>
            <a:r>
              <a:rPr lang="zh-CN" altLang="en-US" smtClean="0">
                <a:ea typeface="楷体_GB2312"/>
                <a:hlinkClick r:id="rId4" action="ppaction://hlinksldjump"/>
              </a:rPr>
              <a:t>证明过程</a:t>
            </a:r>
            <a:endParaRPr lang="en-US" altLang="zh-CN" smtClean="0">
              <a:ea typeface="楷体_GB2312"/>
            </a:endParaRPr>
          </a:p>
        </p:txBody>
      </p:sp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6372225" y="2687638"/>
          <a:ext cx="2711450" cy="812800"/>
        </p:xfrm>
        <a:graphic>
          <a:graphicData uri="http://schemas.openxmlformats.org/presentationml/2006/ole">
            <p:oleObj spid="_x0000_s7170" name="Equation" r:id="rId5" imgW="1358640" imgH="406080" progId="Equation.DSMT4">
              <p:embed/>
            </p:oleObj>
          </a:graphicData>
        </a:graphic>
      </p:graphicFrame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7607300" y="4324350"/>
          <a:ext cx="852488" cy="519113"/>
        </p:xfrm>
        <a:graphic>
          <a:graphicData uri="http://schemas.openxmlformats.org/presentationml/2006/ole">
            <p:oleObj spid="_x0000_s7171" name="Equation" r:id="rId6" imgW="711000" imgH="431640" progId="Equation.DSMT4">
              <p:embed/>
            </p:oleObj>
          </a:graphicData>
        </a:graphic>
      </p:graphicFrame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6372225" y="2722563"/>
            <a:ext cx="1584325" cy="792162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3714750" y="3544888"/>
          <a:ext cx="3952875" cy="812800"/>
        </p:xfrm>
        <a:graphic>
          <a:graphicData uri="http://schemas.openxmlformats.org/presentationml/2006/ole">
            <p:oleObj spid="_x0000_s7172" name="Equation" r:id="rId7" imgW="1981080" imgH="406080" progId="Equation.DSMT4">
              <p:embed/>
            </p:oleObj>
          </a:graphicData>
        </a:graphic>
      </p:graphicFrame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3714750" y="3544888"/>
          <a:ext cx="3952875" cy="812800"/>
        </p:xfrm>
        <a:graphic>
          <a:graphicData uri="http://schemas.openxmlformats.org/presentationml/2006/ole">
            <p:oleObj spid="_x0000_s7173" name="Equation" r:id="rId8" imgW="198108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1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602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403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以微分中值定理为基础，利用导数进一步研究函数的性态</a:t>
            </a:r>
            <a:r>
              <a:rPr lang="en-US" altLang="zh-CN" smtClean="0">
                <a:ea typeface="楷体_GB2312"/>
              </a:rPr>
              <a:t>.</a:t>
            </a:r>
            <a:endParaRPr lang="zh-CN" altLang="en-US" smtClean="0">
              <a:ea typeface="楷体_GB2312"/>
            </a:endParaRPr>
          </a:p>
        </p:txBody>
      </p:sp>
      <p:sp>
        <p:nvSpPr>
          <p:cNvPr id="27651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本章的主要内容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10" descr="p132_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1275" y="4037013"/>
            <a:ext cx="4149725" cy="253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4" name="内容占位符 1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53498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证明：</a:t>
            </a:r>
            <a:r>
              <a:rPr lang="zh-CN" altLang="en-US" smtClean="0">
                <a:ea typeface="楷体_GB2312"/>
              </a:rPr>
              <a:t>已知曲线方程  </a:t>
            </a:r>
            <a:r>
              <a:rPr lang="en-US" altLang="zh-CN" i="1" smtClean="0">
                <a:ea typeface="楷体_GB2312"/>
              </a:rPr>
              <a:t>y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=</a:t>
            </a:r>
            <a:r>
              <a:rPr lang="zh-CN" altLang="en-US" i="1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弦 </a:t>
            </a:r>
            <a:r>
              <a:rPr lang="en-US" altLang="zh-CN" i="1" smtClean="0">
                <a:ea typeface="楷体_GB2312"/>
              </a:rPr>
              <a:t>AB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的方程为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构造辅助函数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容易验证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j</a:t>
            </a:r>
            <a:r>
              <a:rPr lang="en-US" altLang="zh-CN" i="1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在闭区间 </a:t>
            </a:r>
            <a:r>
              <a:rPr lang="en-US" altLang="zh-CN" smtClean="0">
                <a:ea typeface="楷体_GB2312"/>
              </a:rPr>
              <a:t>[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]</a:t>
            </a:r>
            <a:r>
              <a:rPr lang="zh-CN" altLang="en-US" smtClean="0">
                <a:ea typeface="楷体_GB2312"/>
              </a:rPr>
              <a:t> 上满足罗尔定理的假设，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从而在开区间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内至少存在一点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x</a:t>
            </a:r>
            <a:r>
              <a:rPr lang="zh-CN" altLang="en-US" smtClean="0">
                <a:ea typeface="楷体_GB2312"/>
              </a:rPr>
              <a:t> ，使得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即</a:t>
            </a: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2833688" y="1031875"/>
          <a:ext cx="3952875" cy="812800"/>
        </p:xfrm>
        <a:graphic>
          <a:graphicData uri="http://schemas.openxmlformats.org/presentationml/2006/ole">
            <p:oleObj spid="_x0000_s8194" name="Equation" r:id="rId5" imgW="1981080" imgH="40608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619375" y="1930400"/>
          <a:ext cx="5599113" cy="889000"/>
        </p:xfrm>
        <a:graphic>
          <a:graphicData uri="http://schemas.openxmlformats.org/presentationml/2006/ole">
            <p:oleObj spid="_x0000_s8195" name="Equation" r:id="rId6" imgW="2806560" imgH="44424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2520950" y="3933825"/>
          <a:ext cx="4103688" cy="812800"/>
        </p:xfrm>
        <a:graphic>
          <a:graphicData uri="http://schemas.openxmlformats.org/presentationml/2006/ole">
            <p:oleObj spid="_x0000_s8196" name="Equation" r:id="rId7" imgW="2057400" imgH="40608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996950" y="5013325"/>
          <a:ext cx="2711450" cy="812800"/>
        </p:xfrm>
        <a:graphic>
          <a:graphicData uri="http://schemas.openxmlformats.org/presentationml/2006/ole">
            <p:oleObj spid="_x0000_s8197" name="Equation" r:id="rId8" imgW="1358640" imgH="406080" progId="Equation.DSMT4">
              <p:embed/>
            </p:oleObj>
          </a:graphicData>
        </a:graphic>
      </p:graphicFrame>
      <p:sp>
        <p:nvSpPr>
          <p:cNvPr id="9223" name="AutoShape 8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260725" y="3941763"/>
            <a:ext cx="2838450" cy="7969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3571875" y="2112963"/>
            <a:ext cx="669925" cy="563562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animBg="1"/>
      <p:bldP spid="7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说明</a:t>
            </a:r>
          </a:p>
        </p:txBody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>
              <a:ea typeface="楷体_GB2312"/>
            </a:endParaRPr>
          </a:p>
          <a:p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左端                                表示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 </a:t>
            </a:r>
            <a:r>
              <a:rPr lang="en-US" altLang="zh-CN" smtClean="0">
                <a:ea typeface="楷体_GB2312"/>
              </a:rPr>
              <a:t>[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]</a:t>
            </a:r>
            <a:r>
              <a:rPr lang="zh-CN" altLang="en-US" smtClean="0">
                <a:ea typeface="楷体_GB2312"/>
              </a:rPr>
              <a:t> 上的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平均</a:t>
            </a:r>
            <a:r>
              <a:rPr lang="zh-CN" altLang="en-US" smtClean="0">
                <a:ea typeface="楷体_GB2312"/>
              </a:rPr>
              <a:t>变化率，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右端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i="1" smtClean="0">
                <a:ea typeface="楷体_GB2312"/>
                <a:sym typeface="Symbol" pitchFamily="18" charset="2"/>
              </a:rPr>
              <a:t>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latin typeface="Symbol" pitchFamily="18" charset="2"/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表示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=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x</a:t>
            </a:r>
            <a:r>
              <a:rPr lang="zh-CN" altLang="en-US" smtClean="0">
                <a:ea typeface="楷体_GB2312"/>
              </a:rPr>
              <a:t>  处的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局部</a:t>
            </a:r>
            <a:r>
              <a:rPr lang="zh-CN" altLang="en-US" smtClean="0">
                <a:ea typeface="楷体_GB2312"/>
              </a:rPr>
              <a:t>变化率，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拉格朗日中值定理是联系整体与局部的纽带．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设 </a:t>
            </a:r>
            <a:r>
              <a:rPr lang="en-US" altLang="zh-CN" i="1" smtClean="0">
                <a:ea typeface="楷体_GB2312"/>
              </a:rPr>
              <a:t>x</a:t>
            </a:r>
            <a:r>
              <a:rPr lang="zh-CN" altLang="en-US" smtClean="0">
                <a:ea typeface="楷体_GB2312"/>
              </a:rPr>
              <a:t>，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+</a:t>
            </a:r>
            <a:r>
              <a:rPr lang="el-GR" altLang="zh-CN" smtClean="0">
                <a:ea typeface="楷体_GB2312"/>
              </a:rPr>
              <a:t>Δ</a:t>
            </a:r>
            <a:r>
              <a:rPr lang="el-GR" altLang="zh-CN" i="1" smtClean="0">
                <a:ea typeface="楷体_GB2312"/>
              </a:rPr>
              <a:t>x</a:t>
            </a:r>
            <a:r>
              <a:rPr lang="en-US" altLang="zh-CN" i="1" smtClean="0">
                <a:ea typeface="楷体_GB2312"/>
              </a:rPr>
              <a:t> </a:t>
            </a:r>
            <a:r>
              <a:rPr lang="en-US" altLang="zh-CN" smtClean="0">
                <a:ea typeface="楷体_GB2312"/>
                <a:sym typeface="Symbol" pitchFamily="18" charset="2"/>
              </a:rPr>
              <a:t>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，在以 </a:t>
            </a:r>
            <a:r>
              <a:rPr lang="en-US" altLang="zh-CN" i="1" smtClean="0">
                <a:ea typeface="楷体_GB2312"/>
              </a:rPr>
              <a:t>x</a:t>
            </a:r>
            <a:r>
              <a:rPr lang="zh-CN" altLang="en-US" smtClean="0">
                <a:ea typeface="楷体_GB2312"/>
              </a:rPr>
              <a:t>，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+</a:t>
            </a:r>
            <a:r>
              <a:rPr lang="el-GR" altLang="zh-CN" smtClean="0">
                <a:ea typeface="楷体_GB2312"/>
              </a:rPr>
              <a:t>Δ</a:t>
            </a:r>
            <a:r>
              <a:rPr lang="el-GR" altLang="zh-CN" i="1" smtClean="0">
                <a:ea typeface="楷体_GB2312"/>
              </a:rPr>
              <a:t>x</a:t>
            </a:r>
            <a:r>
              <a:rPr lang="en-US" altLang="zh-CN" i="1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为端点的区间上应用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拉格朗日公式，得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即                                      ，其中 </a:t>
            </a:r>
            <a:r>
              <a:rPr lang="en-US" altLang="zh-CN" smtClean="0">
                <a:ea typeface="楷体_GB2312"/>
              </a:rPr>
              <a:t>0 &lt;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  <a:ea typeface="楷体_GB2312"/>
              </a:rPr>
              <a:t>q</a:t>
            </a:r>
            <a:r>
              <a:rPr lang="en-US" altLang="zh-CN" smtClean="0">
                <a:ea typeface="楷体_GB2312"/>
              </a:rPr>
              <a:t> &lt; 1 </a:t>
            </a:r>
            <a:r>
              <a:rPr lang="zh-CN" altLang="en-US" smtClean="0">
                <a:ea typeface="楷体_GB2312"/>
              </a:rPr>
              <a:t>．</a:t>
            </a:r>
            <a:endParaRPr lang="en-US" altLang="zh-CN" smtClean="0">
              <a:ea typeface="楷体_GB2312"/>
            </a:endParaRP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1331913" y="2687638"/>
          <a:ext cx="2332037" cy="812800"/>
        </p:xfrm>
        <a:graphic>
          <a:graphicData uri="http://schemas.openxmlformats.org/presentationml/2006/ole">
            <p:oleObj spid="_x0000_s9218" name="Equation" r:id="rId3" imgW="1168200" imgH="40608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930525" y="2751138"/>
            <a:ext cx="777875" cy="7207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942975" y="1481138"/>
          <a:ext cx="2636838" cy="812800"/>
        </p:xfrm>
        <a:graphic>
          <a:graphicData uri="http://schemas.openxmlformats.org/presentationml/2006/ole">
            <p:oleObj spid="_x0000_s9219" name="Equation" r:id="rId4" imgW="1320480" imgH="406080" progId="Equation.DSMT4">
              <p:embed/>
            </p:oleObj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4803775" y="1684338"/>
          <a:ext cx="3397250" cy="406400"/>
        </p:xfrm>
        <a:graphic>
          <a:graphicData uri="http://schemas.openxmlformats.org/presentationml/2006/ole">
            <p:oleObj spid="_x0000_s9220" name="Equation" r:id="rId5" imgW="1701720" imgH="203040" progId="Equation.DSMT4">
              <p:embed/>
            </p:oleObj>
          </a:graphicData>
        </a:graphic>
      </p:graphicFrame>
      <p:sp>
        <p:nvSpPr>
          <p:cNvPr id="54280" name="AutoShape 5"/>
          <p:cNvSpPr>
            <a:spLocks noChangeArrowheads="1"/>
          </p:cNvSpPr>
          <p:nvPr/>
        </p:nvSpPr>
        <p:spPr bwMode="auto">
          <a:xfrm>
            <a:off x="3830638" y="1744663"/>
            <a:ext cx="720725" cy="285750"/>
          </a:xfrm>
          <a:prstGeom prst="leftRightArrow">
            <a:avLst>
              <a:gd name="adj1" fmla="val 50000"/>
              <a:gd name="adj2" fmla="val 50444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2" name="AutoShape 10"/>
          <p:cNvSpPr>
            <a:spLocks noChangeArrowheads="1"/>
          </p:cNvSpPr>
          <p:nvPr/>
        </p:nvSpPr>
        <p:spPr bwMode="auto">
          <a:xfrm>
            <a:off x="4800600" y="892175"/>
            <a:ext cx="3009900" cy="5254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CC66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统称为拉格朗日公式</a:t>
            </a:r>
            <a:endParaRPr lang="en-US" altLang="zh-CN" sz="2400" b="1"/>
          </a:p>
        </p:txBody>
      </p:sp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3135313" y="5110163"/>
          <a:ext cx="4714875" cy="406400"/>
        </p:xfrm>
        <a:graphic>
          <a:graphicData uri="http://schemas.openxmlformats.org/presentationml/2006/ole">
            <p:oleObj spid="_x0000_s9221" name="Equation" r:id="rId6" imgW="2361960" imgH="203040" progId="Equation.DSMT4">
              <p:embed/>
            </p:oleObj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1042988" y="5545138"/>
          <a:ext cx="2789237" cy="406400"/>
        </p:xfrm>
        <a:graphic>
          <a:graphicData uri="http://schemas.openxmlformats.org/presentationml/2006/ole">
            <p:oleObj spid="_x0000_s9222" name="Equation" r:id="rId7" imgW="1396800" imgH="203040" progId="Equation.DSMT4">
              <p:embed/>
            </p:oleObj>
          </a:graphicData>
        </a:graphic>
      </p:graphicFrame>
      <p:sp>
        <p:nvSpPr>
          <p:cNvPr id="8" name="矩形 4"/>
          <p:cNvSpPr>
            <a:spLocks noChangeArrowheads="1"/>
          </p:cNvSpPr>
          <p:nvPr/>
        </p:nvSpPr>
        <p:spPr bwMode="auto">
          <a:xfrm flipH="1">
            <a:off x="611188" y="5487988"/>
            <a:ext cx="3384550" cy="4619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3117850" y="5041900"/>
            <a:ext cx="4838700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4289" name="Rectangle 17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208838" y="4195763"/>
            <a:ext cx="1103312" cy="4572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</a:rPr>
              <a:t>练习题</a:t>
            </a:r>
            <a:endParaRPr lang="en-US" altLang="zh-CN" sz="2400" b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6357938" y="5581650"/>
            <a:ext cx="2500312" cy="9191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CC66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有限增量公式</a:t>
            </a:r>
            <a:endParaRPr lang="en-US" altLang="zh-CN" sz="2400" b="1"/>
          </a:p>
          <a:p>
            <a:pPr algn="ctr"/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P.128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的说明）</a:t>
            </a:r>
            <a:endParaRPr lang="en-US" altLang="zh-CN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4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4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4280" grpId="0" animBg="1"/>
      <p:bldP spid="54282" grpId="0" animBg="1"/>
      <p:bldP spid="8" grpId="0" animBg="1"/>
      <p:bldP spid="9" grpId="0" animBg="1"/>
      <p:bldP spid="54289" grpId="0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练习题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一位货车司机在收费亭处拿到一张罚款单，说他在限速</a:t>
            </a:r>
            <a:r>
              <a:rPr lang="en-US" altLang="zh-CN" smtClean="0">
                <a:ea typeface="楷体_GB2312"/>
              </a:rPr>
              <a:t>65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公里</a:t>
            </a:r>
            <a:r>
              <a:rPr lang="en-US" altLang="zh-CN" smtClean="0">
                <a:ea typeface="楷体_GB2312"/>
              </a:rPr>
              <a:t>/</a:t>
            </a:r>
            <a:r>
              <a:rPr lang="zh-CN" altLang="en-US" smtClean="0">
                <a:ea typeface="楷体_GB2312"/>
              </a:rPr>
              <a:t>小时的收费道路上在</a:t>
            </a:r>
            <a:r>
              <a:rPr lang="en-US" altLang="zh-CN" smtClean="0">
                <a:ea typeface="楷体_GB2312"/>
              </a:rPr>
              <a:t>2</a:t>
            </a:r>
            <a:r>
              <a:rPr lang="zh-CN" altLang="en-US" smtClean="0">
                <a:ea typeface="楷体_GB2312"/>
              </a:rPr>
              <a:t>小时内走了</a:t>
            </a:r>
            <a:r>
              <a:rPr lang="en-US" altLang="zh-CN" smtClean="0">
                <a:ea typeface="楷体_GB2312"/>
              </a:rPr>
              <a:t>159</a:t>
            </a:r>
            <a:r>
              <a:rPr lang="zh-CN" altLang="en-US" smtClean="0">
                <a:ea typeface="楷体_GB2312"/>
              </a:rPr>
              <a:t>公里．罚款单列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出的违章理由是该司机超速驾驶．为什么？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</p:txBody>
      </p:sp>
      <p:sp>
        <p:nvSpPr>
          <p:cNvPr id="38916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练习题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15</a:t>
            </a:r>
            <a:r>
              <a:rPr lang="zh-CN" altLang="en-US" smtClean="0">
                <a:ea typeface="楷体_GB2312"/>
              </a:rPr>
              <a:t>世纪郑和下西洋的最大的宝船能在</a:t>
            </a:r>
            <a:r>
              <a:rPr lang="en-US" altLang="zh-CN" smtClean="0">
                <a:ea typeface="楷体_GB2312"/>
              </a:rPr>
              <a:t>12</a:t>
            </a:r>
            <a:r>
              <a:rPr lang="zh-CN" altLang="en-US" smtClean="0">
                <a:ea typeface="楷体_GB2312"/>
              </a:rPr>
              <a:t>小时内一次航行</a:t>
            </a:r>
            <a:r>
              <a:rPr lang="en-US" altLang="zh-CN" smtClean="0">
                <a:ea typeface="楷体_GB2312"/>
              </a:rPr>
              <a:t>110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海里．试解释为什么在航行的某时刻宝船的速度一定超过</a:t>
            </a:r>
            <a:r>
              <a:rPr lang="en-US" altLang="zh-CN" smtClean="0">
                <a:ea typeface="楷体_GB2312"/>
              </a:rPr>
              <a:t>9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海里</a:t>
            </a:r>
            <a:r>
              <a:rPr lang="en-US" altLang="zh-CN" smtClean="0">
                <a:ea typeface="楷体_GB2312"/>
              </a:rPr>
              <a:t>/</a:t>
            </a:r>
            <a:r>
              <a:rPr lang="zh-CN" altLang="en-US" smtClean="0">
                <a:ea typeface="楷体_GB2312"/>
              </a:rPr>
              <a:t>小时．</a:t>
            </a:r>
            <a:endParaRPr lang="en-US" altLang="zh-CN" smtClean="0">
              <a:ea typeface="楷体_GB2312"/>
            </a:endParaRPr>
          </a:p>
        </p:txBody>
      </p:sp>
      <p:sp>
        <p:nvSpPr>
          <p:cNvPr id="39940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练习题</a:t>
            </a:r>
          </a:p>
        </p:txBody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一位马拉松运动员用了</a:t>
            </a:r>
            <a:r>
              <a:rPr lang="en-US" altLang="zh-CN" smtClean="0">
                <a:ea typeface="楷体_GB2312"/>
              </a:rPr>
              <a:t>2.2</a:t>
            </a:r>
            <a:r>
              <a:rPr lang="zh-CN" altLang="en-US" smtClean="0">
                <a:ea typeface="楷体_GB2312"/>
              </a:rPr>
              <a:t>小时跑完了马拉松比赛的</a:t>
            </a:r>
            <a:r>
              <a:rPr lang="en-US" altLang="zh-CN" smtClean="0">
                <a:ea typeface="楷体_GB2312"/>
              </a:rPr>
              <a:t>42.195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的全程．试说明该马拉松运动员至少有两个时刻正好以</a:t>
            </a:r>
            <a:r>
              <a:rPr lang="en-US" altLang="zh-CN" smtClean="0">
                <a:ea typeface="楷体_GB2312"/>
              </a:rPr>
              <a:t>19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公里</a:t>
            </a:r>
            <a:r>
              <a:rPr lang="en-US" altLang="zh-CN" smtClean="0">
                <a:ea typeface="楷体_GB2312"/>
              </a:rPr>
              <a:t>/</a:t>
            </a:r>
            <a:r>
              <a:rPr lang="zh-CN" altLang="en-US" smtClean="0">
                <a:ea typeface="楷体_GB2312"/>
              </a:rPr>
              <a:t>小时的速度奔跑．</a:t>
            </a:r>
            <a:endParaRPr lang="en-US" altLang="zh-CN" smtClean="0">
              <a:ea typeface="楷体_GB2312"/>
            </a:endParaRPr>
          </a:p>
        </p:txBody>
      </p:sp>
      <p:sp>
        <p:nvSpPr>
          <p:cNvPr id="40964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说明</a:t>
            </a:r>
          </a:p>
        </p:txBody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6738" indent="-457200"/>
            <a:r>
              <a:rPr lang="zh-CN" altLang="en-US" smtClean="0">
                <a:ea typeface="楷体_GB2312"/>
              </a:rPr>
              <a:t>与罗尔定理类似，拉格朗日中值定理只说明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存在，要确定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的具体位置通常是困难的．</a:t>
            </a:r>
          </a:p>
          <a:p>
            <a:pPr marL="566738" indent="-457200"/>
            <a:endParaRPr lang="zh-CN" altLang="en-US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函数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=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30000" smtClean="0">
                <a:ea typeface="楷体_GB2312"/>
              </a:rPr>
              <a:t>2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在</a:t>
            </a:r>
            <a:r>
              <a:rPr lang="en-US" altLang="zh-CN" smtClean="0">
                <a:ea typeface="楷体_GB2312"/>
              </a:rPr>
              <a:t>[0,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2]</a:t>
            </a:r>
            <a:r>
              <a:rPr lang="zh-CN" altLang="en-US" smtClean="0">
                <a:ea typeface="楷体_GB2312"/>
              </a:rPr>
              <a:t> 上连续，在 </a:t>
            </a:r>
            <a:r>
              <a:rPr lang="en-US" altLang="zh-CN" smtClean="0">
                <a:ea typeface="楷体_GB2312"/>
              </a:rPr>
              <a:t>(0,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2)</a:t>
            </a:r>
            <a:r>
              <a:rPr lang="zh-CN" altLang="en-US" smtClean="0">
                <a:ea typeface="楷体_GB2312"/>
              </a:rPr>
              <a:t> 上可导， 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导函数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i="1" smtClean="0">
                <a:ea typeface="楷体_GB2312"/>
                <a:sym typeface="Symbol" pitchFamily="18" charset="2"/>
              </a:rPr>
              <a:t>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= 2</a:t>
            </a:r>
            <a:r>
              <a:rPr lang="en-US" altLang="zh-CN" i="1" smtClean="0">
                <a:ea typeface="楷体_GB2312"/>
              </a:rPr>
              <a:t>x</a:t>
            </a:r>
            <a:r>
              <a:rPr lang="zh-CN" altLang="en-US" smtClean="0">
                <a:ea typeface="楷体_GB2312"/>
              </a:rPr>
              <a:t>，且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(0) = 0</a:t>
            </a:r>
            <a:r>
              <a:rPr lang="zh-CN" altLang="en-US" smtClean="0">
                <a:ea typeface="楷体_GB2312"/>
              </a:rPr>
              <a:t>，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(2) = 4</a:t>
            </a:r>
            <a:r>
              <a:rPr lang="zh-CN" altLang="en-US" smtClean="0">
                <a:ea typeface="楷体_GB2312"/>
              </a:rPr>
              <a:t>，于是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解得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= 1</a:t>
            </a:r>
            <a:r>
              <a:rPr lang="zh-CN" altLang="en-US" smtClean="0">
                <a:ea typeface="楷体_GB2312"/>
              </a:rPr>
              <a:t>．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1357313" y="3714750"/>
          <a:ext cx="1320800" cy="812800"/>
        </p:xfrm>
        <a:graphic>
          <a:graphicData uri="http://schemas.openxmlformats.org/presentationml/2006/ole">
            <p:oleObj spid="_x0000_s10242" name="Equation" r:id="rId3" imgW="660240" imgH="40608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681288" y="3714750"/>
          <a:ext cx="2611437" cy="812800"/>
        </p:xfrm>
        <a:graphic>
          <a:graphicData uri="http://schemas.openxmlformats.org/presentationml/2006/ole">
            <p:oleObj spid="_x0000_s10243" name="Equation" r:id="rId4" imgW="1307880" imgH="406080" progId="Equation.DSMT4">
              <p:embed/>
            </p:oleObj>
          </a:graphicData>
        </a:graphic>
      </p:graphicFrame>
      <p:pic>
        <p:nvPicPr>
          <p:cNvPr id="60422" name="Picture 6" descr="p13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18288" y="4005263"/>
            <a:ext cx="2417762" cy="274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5311775" y="3948113"/>
          <a:ext cx="760413" cy="406400"/>
        </p:xfrm>
        <a:graphic>
          <a:graphicData uri="http://schemas.openxmlformats.org/presentationml/2006/ole">
            <p:oleObj spid="_x0000_s10244" name="Equation" r:id="rId6" imgW="38088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z="3700" smtClean="0">
                <a:effectLst/>
                <a:ea typeface="楷体_GB2312"/>
              </a:rPr>
              <a:t>拉格朗日中值定理的推论</a:t>
            </a:r>
            <a:endParaRPr lang="en-US" altLang="zh-CN" sz="3700" smtClean="0">
              <a:effectLst/>
              <a:ea typeface="楷体_GB2312"/>
            </a:endParaRPr>
          </a:p>
        </p:txBody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P.128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结论：</a:t>
            </a:r>
            <a:r>
              <a:rPr lang="zh-CN" altLang="en-US" smtClean="0">
                <a:ea typeface="楷体_GB2312"/>
              </a:rPr>
              <a:t>如果函数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在区间 </a:t>
            </a:r>
            <a:r>
              <a:rPr lang="en-US" altLang="zh-CN" i="1" smtClean="0">
                <a:ea typeface="楷体_GB2312"/>
              </a:rPr>
              <a:t>I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上是一个常数，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那么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在区间 </a:t>
            </a:r>
            <a:r>
              <a:rPr lang="en-US" altLang="zh-CN" i="1" smtClean="0">
                <a:ea typeface="楷体_GB2312"/>
              </a:rPr>
              <a:t>I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上的导数恒为零．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P.129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定理：</a:t>
            </a:r>
            <a:r>
              <a:rPr lang="zh-CN" altLang="en-US" smtClean="0">
                <a:ea typeface="楷体_GB2312"/>
              </a:rPr>
              <a:t>如果函数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在区间 </a:t>
            </a:r>
            <a:r>
              <a:rPr lang="en-US" altLang="zh-CN" i="1" smtClean="0">
                <a:ea typeface="楷体_GB2312"/>
              </a:rPr>
              <a:t>I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上的导数恒为零，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那么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在区间 </a:t>
            </a:r>
            <a:r>
              <a:rPr lang="en-US" altLang="zh-CN" i="1" smtClean="0">
                <a:ea typeface="楷体_GB2312"/>
              </a:rPr>
              <a:t>I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上是一个常数．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思路：</a:t>
            </a:r>
            <a:r>
              <a:rPr lang="zh-CN" altLang="en-US" smtClean="0">
                <a:ea typeface="楷体_GB2312"/>
                <a:sym typeface="Symbol" pitchFamily="18" charset="2"/>
              </a:rPr>
              <a:t>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1</a:t>
            </a:r>
            <a:r>
              <a:rPr lang="en-US" altLang="zh-CN" smtClean="0">
                <a:ea typeface="楷体_GB2312"/>
              </a:rPr>
              <a:t>,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2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  <a:sym typeface="Symbol" pitchFamily="18" charset="2"/>
              </a:rPr>
              <a:t>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I </a:t>
            </a:r>
            <a:r>
              <a:rPr lang="zh-CN" altLang="en-US" smtClean="0">
                <a:ea typeface="楷体_GB2312"/>
              </a:rPr>
              <a:t>，用拉格朗日公式证明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1</a:t>
            </a:r>
            <a:r>
              <a:rPr lang="en-US" altLang="zh-CN" smtClean="0">
                <a:ea typeface="楷体_GB2312"/>
              </a:rPr>
              <a:t>) =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2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．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结论：</a:t>
            </a:r>
            <a:r>
              <a:rPr lang="zh-CN" altLang="en-US" smtClean="0">
                <a:ea typeface="楷体_GB2312"/>
              </a:rPr>
              <a:t>在区间 </a:t>
            </a:r>
            <a:r>
              <a:rPr lang="en-US" altLang="zh-CN" i="1" smtClean="0">
                <a:ea typeface="楷体_GB2312"/>
              </a:rPr>
              <a:t>I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上，</a:t>
            </a:r>
            <a:r>
              <a:rPr lang="en-US" altLang="zh-CN" i="1" smtClean="0">
                <a:ea typeface="楷体_GB2312"/>
              </a:rPr>
              <a:t> 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en-US" altLang="zh-CN" smtClean="0">
                <a:ea typeface="楷体_GB2312"/>
                <a:sym typeface="Symbol" pitchFamily="18" charset="2"/>
              </a:rPr>
              <a:t>=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C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当且仅当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i="1" smtClean="0">
                <a:ea typeface="楷体_GB2312"/>
                <a:sym typeface="Symbol" pitchFamily="18" charset="2"/>
              </a:rPr>
              <a:t>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=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0</a:t>
            </a:r>
            <a:r>
              <a:rPr lang="zh-CN" altLang="en-US" smtClean="0">
                <a:ea typeface="楷体_GB2312"/>
              </a:rPr>
              <a:t>，</a:t>
            </a:r>
            <a:endParaRPr lang="en-US" altLang="zh-CN" smtClean="0">
              <a:ea typeface="楷体_GB2312"/>
            </a:endParaRPr>
          </a:p>
          <a:p>
            <a:pPr algn="r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其中 </a:t>
            </a:r>
            <a:r>
              <a:rPr lang="en-US" altLang="zh-CN" i="1" smtClean="0">
                <a:ea typeface="楷体_GB2312"/>
              </a:rPr>
              <a:t>C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为任意常数．</a:t>
            </a: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5967413" y="439738"/>
          <a:ext cx="2636837" cy="812800"/>
        </p:xfrm>
        <a:graphic>
          <a:graphicData uri="http://schemas.openxmlformats.org/presentationml/2006/ole">
            <p:oleObj spid="_x0000_s11266" name="Equation" r:id="rId4" imgW="132048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 decel="100000"/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z="3700" smtClean="0">
                <a:effectLst/>
                <a:ea typeface="楷体_GB2312"/>
              </a:rPr>
              <a:t>拉格朗日中值定理的推论</a:t>
            </a:r>
            <a:endParaRPr lang="en-US" altLang="zh-CN" sz="3700" smtClean="0">
              <a:effectLst/>
              <a:ea typeface="楷体_GB2312"/>
            </a:endParaRPr>
          </a:p>
        </p:txBody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结论：</a:t>
            </a:r>
            <a:r>
              <a:rPr lang="zh-CN" altLang="en-US" smtClean="0">
                <a:ea typeface="楷体_GB2312"/>
              </a:rPr>
              <a:t>在区间 </a:t>
            </a:r>
            <a:r>
              <a:rPr lang="en-US" altLang="zh-CN" i="1" smtClean="0">
                <a:ea typeface="楷体_GB2312"/>
              </a:rPr>
              <a:t>I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上，</a:t>
            </a:r>
            <a:r>
              <a:rPr lang="en-US" altLang="zh-CN" i="1" smtClean="0">
                <a:ea typeface="楷体_GB2312"/>
              </a:rPr>
              <a:t> 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en-US" altLang="zh-CN" smtClean="0">
                <a:ea typeface="楷体_GB2312"/>
                <a:sym typeface="Symbol" pitchFamily="18" charset="2"/>
              </a:rPr>
              <a:t>=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C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当且仅当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i="1" smtClean="0">
                <a:ea typeface="楷体_GB2312"/>
                <a:sym typeface="Symbol" pitchFamily="18" charset="2"/>
              </a:rPr>
              <a:t>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=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0</a:t>
            </a:r>
            <a:r>
              <a:rPr lang="zh-CN" altLang="en-US" smtClean="0">
                <a:ea typeface="楷体_GB2312"/>
              </a:rPr>
              <a:t>，</a:t>
            </a:r>
            <a:endParaRPr lang="en-US" altLang="zh-CN" smtClean="0">
              <a:ea typeface="楷体_GB2312"/>
            </a:endParaRPr>
          </a:p>
          <a:p>
            <a:pPr algn="r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其中 </a:t>
            </a:r>
            <a:r>
              <a:rPr lang="en-US" altLang="zh-CN" i="1" smtClean="0">
                <a:ea typeface="楷体_GB2312"/>
              </a:rPr>
              <a:t>C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为任意常数．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推论：</a:t>
            </a:r>
            <a:r>
              <a:rPr lang="zh-CN" altLang="en-US" smtClean="0">
                <a:ea typeface="楷体_GB2312"/>
              </a:rPr>
              <a:t>如果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和 </a:t>
            </a:r>
            <a:r>
              <a:rPr lang="en-US" altLang="zh-CN" i="1" smtClean="0">
                <a:ea typeface="楷体_GB2312"/>
              </a:rPr>
              <a:t>g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在区间 </a:t>
            </a:r>
            <a:r>
              <a:rPr lang="en-US" altLang="zh-CN" i="1" smtClean="0">
                <a:ea typeface="楷体_GB2312"/>
              </a:rPr>
              <a:t>I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上恒有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i="1" smtClean="0">
                <a:ea typeface="楷体_GB2312"/>
                <a:sym typeface="Symbol" pitchFamily="18" charset="2"/>
              </a:rPr>
              <a:t>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=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g</a:t>
            </a:r>
            <a:r>
              <a:rPr lang="en-US" altLang="zh-CN" smtClean="0">
                <a:ea typeface="楷体_GB2312"/>
                <a:sym typeface="Symbol" pitchFamily="18" charset="2"/>
              </a:rPr>
              <a:t>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那么在区间 </a:t>
            </a:r>
            <a:r>
              <a:rPr lang="en-US" altLang="zh-CN" i="1" smtClean="0">
                <a:ea typeface="楷体_GB2312"/>
              </a:rPr>
              <a:t>I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上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= </a:t>
            </a:r>
            <a:r>
              <a:rPr lang="en-US" altLang="zh-CN" i="1" smtClean="0">
                <a:ea typeface="楷体_GB2312"/>
              </a:rPr>
              <a:t>g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+ </a:t>
            </a:r>
            <a:r>
              <a:rPr lang="en-US" altLang="zh-CN" i="1" smtClean="0">
                <a:ea typeface="楷体_GB2312"/>
              </a:rPr>
              <a:t>C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（</a:t>
            </a:r>
            <a:r>
              <a:rPr lang="en-US" altLang="zh-CN" i="1" smtClean="0">
                <a:ea typeface="楷体_GB2312"/>
              </a:rPr>
              <a:t>C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为任意常数）．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P.132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第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6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题：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证明 </a:t>
            </a:r>
            <a:r>
              <a:rPr lang="en-US" altLang="zh-CN" smtClean="0">
                <a:ea typeface="楷体_GB2312"/>
              </a:rPr>
              <a:t>arcsin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+ arccos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=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p</a:t>
            </a:r>
            <a:r>
              <a:rPr lang="en-US" altLang="zh-CN" smtClean="0">
                <a:ea typeface="楷体_GB2312"/>
              </a:rPr>
              <a:t> / 2</a:t>
            </a:r>
            <a:r>
              <a:rPr lang="zh-CN" altLang="en-US" smtClean="0">
                <a:ea typeface="楷体_GB2312"/>
              </a:rPr>
              <a:t>，其中−</a:t>
            </a:r>
            <a:r>
              <a:rPr lang="en-US" altLang="zh-CN" smtClean="0">
                <a:ea typeface="楷体_GB2312"/>
              </a:rPr>
              <a:t>1 ≤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≤ 1</a:t>
            </a:r>
            <a:r>
              <a:rPr lang="zh-CN" altLang="en-US" smtClean="0">
                <a:ea typeface="楷体_GB2312"/>
              </a:rPr>
              <a:t>．</a:t>
            </a:r>
            <a:endParaRPr lang="en-US" altLang="zh-CN" smtClean="0">
              <a:ea typeface="楷体_GB2312"/>
            </a:endParaRP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5967413" y="439738"/>
          <a:ext cx="2636837" cy="812800"/>
        </p:xfrm>
        <a:graphic>
          <a:graphicData uri="http://schemas.openxmlformats.org/presentationml/2006/ole">
            <p:oleObj spid="_x0000_s12290" name="Equation" r:id="rId3" imgW="132048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49244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证明当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&gt; 0 </a:t>
            </a:r>
            <a:r>
              <a:rPr lang="zh-CN" altLang="en-US" smtClean="0">
                <a:ea typeface="楷体_GB2312"/>
              </a:rPr>
              <a:t>时，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解：</a:t>
            </a:r>
            <a:r>
              <a:rPr lang="zh-CN" altLang="en-US" smtClean="0">
                <a:ea typeface="楷体_GB2312"/>
              </a:rPr>
              <a:t>设函数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t</a:t>
            </a:r>
            <a:r>
              <a:rPr lang="en-US" altLang="zh-CN" smtClean="0">
                <a:ea typeface="楷体_GB2312"/>
              </a:rPr>
              <a:t>) = ln(1 + </a:t>
            </a:r>
            <a:r>
              <a:rPr lang="en-US" altLang="zh-CN" i="1" smtClean="0">
                <a:ea typeface="楷体_GB2312"/>
              </a:rPr>
              <a:t>t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因为</a:t>
            </a:r>
            <a:r>
              <a:rPr lang="zh-CN" altLang="en-US" i="1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t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在闭区间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[0,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]</a:t>
            </a:r>
            <a:r>
              <a:rPr lang="zh-CN" altLang="en-US" smtClean="0">
                <a:ea typeface="楷体_GB2312"/>
              </a:rPr>
              <a:t>上满足拉格朗日中值定理的假设，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所以在开区间 </a:t>
            </a:r>
            <a:r>
              <a:rPr lang="en-US" altLang="zh-CN" smtClean="0">
                <a:ea typeface="楷体_GB2312"/>
              </a:rPr>
              <a:t>(0,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内至少存在一点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x</a:t>
            </a:r>
            <a:r>
              <a:rPr lang="zh-CN" altLang="en-US" smtClean="0">
                <a:ea typeface="楷体_GB2312"/>
              </a:rPr>
              <a:t> ，使得</a:t>
            </a:r>
          </a:p>
          <a:p>
            <a:pPr>
              <a:buFont typeface="Wingdings 3" pitchFamily="18" charset="2"/>
              <a:buNone/>
            </a:pPr>
            <a:endParaRPr lang="zh-CN" altLang="en-US" i="1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zh-CN" altLang="en-US" i="1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因为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(0) = 0</a:t>
            </a:r>
            <a:r>
              <a:rPr lang="zh-CN" altLang="en-US" smtClean="0">
                <a:ea typeface="楷体_GB2312"/>
              </a:rPr>
              <a:t>，                    ，所以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因为 </a:t>
            </a:r>
            <a:r>
              <a:rPr lang="en-US" altLang="zh-CN" smtClean="0">
                <a:ea typeface="楷体_GB2312"/>
              </a:rPr>
              <a:t>0 &lt;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&lt; </a:t>
            </a:r>
            <a:r>
              <a:rPr lang="en-US" altLang="zh-CN" i="1" smtClean="0">
                <a:ea typeface="楷体_GB2312"/>
              </a:rPr>
              <a:t>x</a:t>
            </a:r>
            <a:r>
              <a:rPr lang="zh-CN" altLang="en-US" smtClean="0">
                <a:ea typeface="楷体_GB2312"/>
              </a:rPr>
              <a:t>，所以</a:t>
            </a: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3614738" y="115888"/>
          <a:ext cx="2686050" cy="812800"/>
        </p:xfrm>
        <a:graphic>
          <a:graphicData uri="http://schemas.openxmlformats.org/presentationml/2006/ole">
            <p:oleObj spid="_x0000_s13314" name="Equation" r:id="rId3" imgW="1346040" imgH="406080" progId="Equation.DSMT4">
              <p:embed/>
            </p:oleObj>
          </a:graphicData>
        </a:graphic>
      </p:graphicFrame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2616200" y="3643313"/>
          <a:ext cx="1595438" cy="812800"/>
        </p:xfrm>
        <a:graphic>
          <a:graphicData uri="http://schemas.openxmlformats.org/presentationml/2006/ole">
            <p:oleObj spid="_x0000_s13315" name="Equation" r:id="rId4" imgW="799920" imgH="406080" progId="Equation.DSMT4">
              <p:embed/>
            </p:oleObj>
          </a:graphicData>
        </a:graphic>
      </p:graphicFrame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3203575" y="2571750"/>
          <a:ext cx="2736850" cy="812800"/>
        </p:xfrm>
        <a:graphic>
          <a:graphicData uri="http://schemas.openxmlformats.org/presentationml/2006/ole">
            <p:oleObj spid="_x0000_s13316" name="Equation" r:id="rId5" imgW="1371600" imgH="406080" progId="Equation.DSMT4">
              <p:embed/>
            </p:oleObj>
          </a:graphicData>
        </a:graphic>
      </p:graphicFrame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5148263" y="3649663"/>
          <a:ext cx="2255837" cy="863600"/>
        </p:xfrm>
        <a:graphic>
          <a:graphicData uri="http://schemas.openxmlformats.org/presentationml/2006/ole">
            <p:oleObj spid="_x0000_s13317" name="Equation" r:id="rId6" imgW="1130040" imgH="431640" progId="Equation.DSMT4">
              <p:embed/>
            </p:oleObj>
          </a:graphicData>
        </a:graphic>
      </p:graphicFrame>
      <p:graphicFrame>
        <p:nvGraphicFramePr>
          <p:cNvPr id="6" name="Object 15"/>
          <p:cNvGraphicFramePr>
            <a:graphicFrameLocks noChangeAspect="1"/>
          </p:cNvGraphicFramePr>
          <p:nvPr/>
        </p:nvGraphicFramePr>
        <p:xfrm>
          <a:off x="5148263" y="3649663"/>
          <a:ext cx="2205037" cy="863600"/>
        </p:xfrm>
        <a:graphic>
          <a:graphicData uri="http://schemas.openxmlformats.org/presentationml/2006/ole">
            <p:oleObj spid="_x0000_s13318" name="Equation" r:id="rId7" imgW="1104840" imgH="431640" progId="Equation.DSMT4">
              <p:embed/>
            </p:oleObj>
          </a:graphicData>
        </a:graphic>
      </p:graphicFrame>
      <p:graphicFrame>
        <p:nvGraphicFramePr>
          <p:cNvPr id="8" name="Object 16"/>
          <p:cNvGraphicFramePr>
            <a:graphicFrameLocks noChangeAspect="1"/>
          </p:cNvGraphicFramePr>
          <p:nvPr/>
        </p:nvGraphicFramePr>
        <p:xfrm>
          <a:off x="3419475" y="4465638"/>
          <a:ext cx="3625850" cy="863600"/>
        </p:xfrm>
        <a:graphic>
          <a:graphicData uri="http://schemas.openxmlformats.org/presentationml/2006/ole">
            <p:oleObj spid="_x0000_s13319" name="Equation" r:id="rId8" imgW="1815840" imgH="43164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435350" y="4551363"/>
            <a:ext cx="949325" cy="7921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6443663" y="4551363"/>
            <a:ext cx="747712" cy="7921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4543425" y="309563"/>
            <a:ext cx="1152525" cy="4318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>
            <a:off x="1908175" y="727075"/>
            <a:ext cx="13684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7427" grpId="0" animBg="1"/>
      <p:bldP spid="174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三、柯西中值定理</a:t>
            </a:r>
          </a:p>
        </p:txBody>
      </p:sp>
      <p:sp>
        <p:nvSpPr>
          <p:cNvPr id="18437" name="Rectangle 5"/>
          <p:cNvSpPr>
            <a:spLocks noGrp="1"/>
          </p:cNvSpPr>
          <p:nvPr>
            <p:ph type="body" idx="4294967295"/>
          </p:nvPr>
        </p:nvSpPr>
        <p:spPr>
          <a:xfrm>
            <a:off x="457200" y="1481138"/>
            <a:ext cx="8229600" cy="4473575"/>
          </a:xfrm>
        </p:spPr>
        <p:txBody>
          <a:bodyPr wrap="none"/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定理：</a:t>
            </a:r>
            <a:r>
              <a:rPr lang="zh-CN" altLang="en-US" smtClean="0">
                <a:ea typeface="楷体_GB2312"/>
              </a:rPr>
              <a:t>如果函数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 </a:t>
            </a:r>
            <a:r>
              <a:rPr lang="en-US" altLang="zh-CN" i="1" smtClean="0">
                <a:ea typeface="楷体_GB2312"/>
              </a:rPr>
              <a:t>g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满足：</a:t>
            </a:r>
            <a:endParaRPr lang="en-US" altLang="zh-CN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在闭区间 </a:t>
            </a:r>
            <a:r>
              <a:rPr lang="en-US" altLang="zh-CN" smtClean="0">
                <a:ea typeface="楷体_GB2312"/>
              </a:rPr>
              <a:t>[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]</a:t>
            </a:r>
            <a:r>
              <a:rPr lang="zh-CN" altLang="en-US" smtClean="0">
                <a:ea typeface="楷体_GB2312"/>
              </a:rPr>
              <a:t> 上连续，</a:t>
            </a:r>
            <a:endParaRPr lang="en-US" altLang="zh-CN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>
                <a:ea typeface="楷体_GB2312"/>
              </a:rPr>
              <a:t>在开区间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内可导，</a:t>
            </a:r>
          </a:p>
          <a:p>
            <a:pPr marL="566738" indent="-457200"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>
                <a:ea typeface="楷体_GB2312"/>
              </a:rPr>
              <a:t>在开区间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内每一点处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g</a:t>
            </a:r>
            <a:r>
              <a:rPr lang="en-US" altLang="zh-CN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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)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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0</a:t>
            </a:r>
            <a:r>
              <a:rPr lang="zh-CN" altLang="en-US" smtClean="0">
                <a:ea typeface="楷体_GB2312"/>
              </a:rPr>
              <a:t>，</a:t>
            </a:r>
            <a:endParaRPr lang="en-US" altLang="zh-CN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则在开区间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内至少存在一点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x</a:t>
            </a:r>
            <a:r>
              <a:rPr lang="zh-CN" altLang="en-US" smtClean="0">
                <a:ea typeface="楷体_GB2312"/>
              </a:rPr>
              <a:t> ，使得</a:t>
            </a:r>
          </a:p>
          <a:p>
            <a:pPr marL="566738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 </a:t>
            </a:r>
            <a:endParaRPr lang="zh-CN" altLang="en-US" smtClean="0">
              <a:solidFill>
                <a:srgbClr val="0000FF"/>
              </a:solidFill>
              <a:ea typeface="楷体_GB2312"/>
            </a:endParaRPr>
          </a:p>
          <a:p>
            <a:pPr marL="566738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  <a:ea typeface="楷体_GB2312"/>
            </a:endParaRPr>
          </a:p>
          <a:p>
            <a:pPr marL="566738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问题：</a:t>
            </a:r>
            <a:r>
              <a:rPr lang="zh-CN" altLang="en-US" smtClean="0">
                <a:ea typeface="楷体_GB2312"/>
              </a:rPr>
              <a:t>分别对函数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 </a:t>
            </a:r>
            <a:r>
              <a:rPr lang="en-US" altLang="zh-CN" i="1" smtClean="0">
                <a:ea typeface="楷体_GB2312"/>
              </a:rPr>
              <a:t>g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应用拉格朗日中值定理能否</a:t>
            </a:r>
          </a:p>
          <a:p>
            <a:pPr marL="566738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证明柯西中值定理？</a:t>
            </a: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3178175" y="3789363"/>
          <a:ext cx="2787650" cy="863600"/>
        </p:xfrm>
        <a:graphic>
          <a:graphicData uri="http://schemas.openxmlformats.org/presentationml/2006/ole">
            <p:oleObj spid="_x0000_s14338" name="Equation" r:id="rId3" imgW="1396800" imgH="431640" progId="Equation.DSMT4">
              <p:embed/>
            </p:oleObj>
          </a:graphicData>
        </a:graphic>
      </p:graphicFrame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439738" y="1481138"/>
            <a:ext cx="8231187" cy="3316287"/>
          </a:xfrm>
          <a:prstGeom prst="roundRect">
            <a:avLst>
              <a:gd name="adj" fmla="val 10556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内容占位符 3" descr="p130_1.jp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825500" y="1455738"/>
            <a:ext cx="7410450" cy="4525962"/>
          </a:xfrm>
        </p:spPr>
      </p:pic>
      <p:pic>
        <p:nvPicPr>
          <p:cNvPr id="7" name="图片 6" descr="p130_2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5500" y="1455738"/>
            <a:ext cx="740886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 descr="p130_3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5500" y="1455738"/>
            <a:ext cx="740886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7" descr="p130_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28675" y="1457325"/>
            <a:ext cx="7405688" cy="452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一、罗尔定理</a:t>
            </a: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flipV="1">
            <a:off x="2627313" y="2335213"/>
            <a:ext cx="1225550" cy="847725"/>
          </a:xfrm>
          <a:prstGeom prst="line">
            <a:avLst/>
          </a:prstGeom>
          <a:noFill/>
          <a:ln w="28575">
            <a:solidFill>
              <a:srgbClr val="6699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flipV="1">
            <a:off x="2771775" y="2420938"/>
            <a:ext cx="1439863" cy="503237"/>
          </a:xfrm>
          <a:prstGeom prst="line">
            <a:avLst/>
          </a:prstGeom>
          <a:noFill/>
          <a:ln w="28575">
            <a:solidFill>
              <a:srgbClr val="6699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 flipV="1">
            <a:off x="2900363" y="2679700"/>
            <a:ext cx="1655762" cy="0"/>
          </a:xfrm>
          <a:prstGeom prst="line">
            <a:avLst/>
          </a:prstGeom>
          <a:noFill/>
          <a:ln w="28575">
            <a:solidFill>
              <a:srgbClr val="6699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3132138" y="2478088"/>
            <a:ext cx="1800225" cy="504825"/>
          </a:xfrm>
          <a:prstGeom prst="line">
            <a:avLst/>
          </a:prstGeom>
          <a:noFill/>
          <a:ln w="28575">
            <a:solidFill>
              <a:srgbClr val="6699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3708400" y="2463800"/>
            <a:ext cx="1223963" cy="863600"/>
          </a:xfrm>
          <a:prstGeom prst="line">
            <a:avLst/>
          </a:prstGeom>
          <a:noFill/>
          <a:ln w="28575">
            <a:solidFill>
              <a:srgbClr val="6699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4154488" y="2667000"/>
            <a:ext cx="1008062" cy="1223963"/>
          </a:xfrm>
          <a:prstGeom prst="line">
            <a:avLst/>
          </a:prstGeom>
          <a:noFill/>
          <a:ln w="28575">
            <a:solidFill>
              <a:srgbClr val="6699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>
            <a:off x="4356100" y="3213100"/>
            <a:ext cx="1439863" cy="936625"/>
          </a:xfrm>
          <a:prstGeom prst="line">
            <a:avLst/>
          </a:prstGeom>
          <a:noFill/>
          <a:ln w="28575">
            <a:solidFill>
              <a:srgbClr val="6699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4716463" y="3644900"/>
            <a:ext cx="1800225" cy="504825"/>
          </a:xfrm>
          <a:prstGeom prst="line">
            <a:avLst/>
          </a:prstGeom>
          <a:noFill/>
          <a:ln w="28575">
            <a:solidFill>
              <a:srgbClr val="6699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4887913" y="3890963"/>
            <a:ext cx="1944687" cy="0"/>
          </a:xfrm>
          <a:prstGeom prst="line">
            <a:avLst/>
          </a:prstGeom>
          <a:noFill/>
          <a:ln w="28575">
            <a:solidFill>
              <a:srgbClr val="6699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V="1">
            <a:off x="5365750" y="3571875"/>
            <a:ext cx="1655763" cy="503238"/>
          </a:xfrm>
          <a:prstGeom prst="line">
            <a:avLst/>
          </a:prstGeom>
          <a:noFill/>
          <a:ln w="28575">
            <a:solidFill>
              <a:srgbClr val="6699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 flipV="1">
            <a:off x="5695950" y="3232150"/>
            <a:ext cx="1612900" cy="908050"/>
          </a:xfrm>
          <a:prstGeom prst="line">
            <a:avLst/>
          </a:prstGeom>
          <a:noFill/>
          <a:ln w="28575">
            <a:solidFill>
              <a:srgbClr val="6699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632" grpId="0" animBg="1"/>
      <p:bldP spid="26632" grpId="1" animBg="1"/>
      <p:bldP spid="26633" grpId="0" animBg="1"/>
      <p:bldP spid="26633" grpId="1" animBg="1"/>
      <p:bldP spid="26634" grpId="0" animBg="1"/>
      <p:bldP spid="26634" grpId="1" animBg="1"/>
      <p:bldP spid="26635" grpId="0" animBg="1"/>
      <p:bldP spid="26635" grpId="1" animBg="1"/>
      <p:bldP spid="26636" grpId="0" animBg="1"/>
      <p:bldP spid="26636" grpId="1" animBg="1"/>
      <p:bldP spid="26637" grpId="0" animBg="1"/>
      <p:bldP spid="26637" grpId="1" animBg="1"/>
      <p:bldP spid="26638" grpId="0" animBg="1"/>
      <p:bldP spid="26638" grpId="1" animBg="1"/>
      <p:bldP spid="26639" grpId="0" animBg="1"/>
      <p:bldP spid="26639" grpId="1" animBg="1"/>
      <p:bldP spid="26640" grpId="0" animBg="1"/>
      <p:bldP spid="26640" grpId="1" animBg="1"/>
      <p:bldP spid="26641" grpId="0" animBg="1"/>
      <p:bldP spid="26641" grpId="1" animBg="1"/>
      <p:bldP spid="26642" grpId="0" animBg="1"/>
      <p:bldP spid="26642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内容占位符 1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5349875"/>
          </a:xfrm>
        </p:spPr>
        <p:txBody>
          <a:bodyPr>
            <a:spAutoFit/>
          </a:bodyPr>
          <a:lstStyle/>
          <a:p>
            <a:pPr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问题：</a:t>
            </a:r>
            <a:r>
              <a:rPr lang="zh-CN" altLang="en-US" smtClean="0">
                <a:ea typeface="楷体_GB2312"/>
              </a:rPr>
              <a:t>分别对函数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 </a:t>
            </a:r>
            <a:r>
              <a:rPr lang="en-US" altLang="zh-CN" i="1" smtClean="0">
                <a:ea typeface="楷体_GB2312"/>
              </a:rPr>
              <a:t>g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应用拉格朗日中值定理能否</a:t>
            </a:r>
          </a:p>
          <a:p>
            <a:pPr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证明柯西中值定理？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答：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不行！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根据条件</a:t>
            </a:r>
            <a:r>
              <a:rPr lang="en-US" altLang="zh-CN" smtClean="0">
                <a:ea typeface="楷体_GB2312"/>
              </a:rPr>
              <a:t>①</a:t>
            </a:r>
            <a:r>
              <a:rPr lang="zh-CN" altLang="en-US" smtClean="0">
                <a:ea typeface="楷体_GB2312"/>
              </a:rPr>
              <a:t>和②，由拉格朗日中值定理可得，</a:t>
            </a:r>
            <a:endParaRPr lang="en-US" altLang="zh-CN" smtClean="0">
              <a:ea typeface="楷体_GB2312"/>
            </a:endParaRPr>
          </a:p>
          <a:p>
            <a:pPr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在开区间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内至少存在一点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x</a:t>
            </a:r>
            <a:r>
              <a:rPr lang="zh-CN" altLang="en-US" smtClean="0">
                <a:ea typeface="楷体_GB2312"/>
              </a:rPr>
              <a:t> ，使得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因为在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内每一点处 </a:t>
            </a:r>
            <a:r>
              <a:rPr lang="en-US" altLang="zh-CN" i="1" smtClean="0">
                <a:ea typeface="楷体_GB2312"/>
              </a:rPr>
              <a:t>g</a:t>
            </a:r>
            <a:r>
              <a:rPr lang="en-US" altLang="zh-CN" smtClean="0">
                <a:ea typeface="楷体_GB2312"/>
                <a:sym typeface="Symbol" pitchFamily="18" charset="2"/>
              </a:rPr>
              <a:t>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  <a:sym typeface="Symbol" pitchFamily="18" charset="2"/>
              </a:rPr>
              <a:t>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0</a:t>
            </a:r>
            <a:r>
              <a:rPr lang="zh-CN" altLang="en-US" smtClean="0">
                <a:ea typeface="楷体_GB2312"/>
              </a:rPr>
              <a:t>，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所以</a:t>
            </a:r>
            <a:r>
              <a:rPr lang="en-US" altLang="zh-CN" smtClean="0">
                <a:ea typeface="楷体_GB2312"/>
              </a:rPr>
              <a:t>(1)</a:t>
            </a:r>
            <a:r>
              <a:rPr lang="zh-CN" altLang="en-US" smtClean="0">
                <a:ea typeface="楷体_GB2312"/>
              </a:rPr>
              <a:t>式除以</a:t>
            </a:r>
            <a:r>
              <a:rPr lang="en-US" altLang="zh-CN" smtClean="0">
                <a:ea typeface="楷体_GB2312"/>
              </a:rPr>
              <a:t>(2)</a:t>
            </a:r>
            <a:r>
              <a:rPr lang="zh-CN" altLang="en-US" smtClean="0">
                <a:ea typeface="楷体_GB2312"/>
              </a:rPr>
              <a:t>式，得</a:t>
            </a: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2451100" y="3238500"/>
          <a:ext cx="4183063" cy="863600"/>
        </p:xfrm>
        <a:graphic>
          <a:graphicData uri="http://schemas.openxmlformats.org/presentationml/2006/ole">
            <p:oleObj spid="_x0000_s15362" name="Equation" r:id="rId4" imgW="2095200" imgH="431640" progId="Equation.DSMT4">
              <p:embed/>
            </p:oleObj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3924300" y="4938713"/>
          <a:ext cx="2789238" cy="863600"/>
        </p:xfrm>
        <a:graphic>
          <a:graphicData uri="http://schemas.openxmlformats.org/presentationml/2006/ole">
            <p:oleObj spid="_x0000_s15363" name="Equation" r:id="rId5" imgW="1396800" imgH="431640" progId="Equation.DSMT4">
              <p:embed/>
            </p:oleObj>
          </a:graphicData>
        </a:graphic>
      </p:graphicFrame>
      <p:sp>
        <p:nvSpPr>
          <p:cNvPr id="65552" name="Rectangle 16"/>
          <p:cNvSpPr>
            <a:spLocks noChangeArrowheads="1"/>
          </p:cNvSpPr>
          <p:nvPr/>
        </p:nvSpPr>
        <p:spPr bwMode="auto">
          <a:xfrm>
            <a:off x="6661150" y="1557338"/>
            <a:ext cx="2447925" cy="1435100"/>
          </a:xfrm>
          <a:prstGeom prst="rect">
            <a:avLst/>
          </a:prstGeom>
          <a:solidFill>
            <a:srgbClr val="FFFF99"/>
          </a:solidFill>
          <a:ln w="28575">
            <a:solidFill>
              <a:srgbClr val="00CC6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错误原因：</a:t>
            </a:r>
          </a:p>
          <a:p>
            <a:pPr>
              <a:lnSpc>
                <a:spcPct val="120000"/>
              </a:lnSpc>
            </a:pP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式和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式中的</a:t>
            </a:r>
          </a:p>
          <a:p>
            <a:pPr>
              <a:lnSpc>
                <a:spcPct val="120000"/>
              </a:lnSpc>
            </a:pPr>
            <a:r>
              <a:rPr lang="en-US" altLang="zh-CN" sz="2400" b="1" i="1">
                <a:latin typeface="Symbol" pitchFamily="18" charset="2"/>
                <a:cs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不一定相等．</a:t>
            </a:r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553" name="Line 17"/>
          <p:cNvSpPr>
            <a:spLocks noChangeShapeType="1"/>
          </p:cNvSpPr>
          <p:nvPr/>
        </p:nvSpPr>
        <p:spPr bwMode="auto">
          <a:xfrm>
            <a:off x="668338" y="2982913"/>
            <a:ext cx="460851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1" name="AutoShape 11"/>
          <p:cNvSpPr>
            <a:spLocks noChangeArrowheads="1"/>
          </p:cNvSpPr>
          <p:nvPr/>
        </p:nvSpPr>
        <p:spPr bwMode="auto">
          <a:xfrm rot="2700000">
            <a:off x="6948488" y="3213100"/>
            <a:ext cx="914400" cy="914400"/>
          </a:xfrm>
          <a:prstGeom prst="plus">
            <a:avLst>
              <a:gd name="adj" fmla="val 37231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8" dur="20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2" grpId="0" animBg="1"/>
      <p:bldP spid="65553" grpId="0" animBg="1"/>
      <p:bldP spid="1537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三、柯西中值定理</a:t>
            </a:r>
          </a:p>
        </p:txBody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473575"/>
          </a:xfrm>
        </p:spPr>
        <p:txBody>
          <a:bodyPr wrap="none"/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定理：</a:t>
            </a:r>
            <a:r>
              <a:rPr lang="zh-CN" altLang="en-US" smtClean="0">
                <a:ea typeface="楷体_GB2312"/>
              </a:rPr>
              <a:t>如果函数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 </a:t>
            </a:r>
            <a:r>
              <a:rPr lang="en-US" altLang="zh-CN" i="1" smtClean="0">
                <a:ea typeface="楷体_GB2312"/>
              </a:rPr>
              <a:t>g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满足：</a:t>
            </a:r>
            <a:endParaRPr lang="en-US" altLang="zh-CN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>
                <a:ea typeface="楷体_GB2312"/>
              </a:rPr>
              <a:t>在闭区间 </a:t>
            </a:r>
            <a:r>
              <a:rPr lang="en-US" altLang="zh-CN" smtClean="0">
                <a:ea typeface="楷体_GB2312"/>
              </a:rPr>
              <a:t>[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]</a:t>
            </a:r>
            <a:r>
              <a:rPr lang="zh-CN" altLang="en-US" smtClean="0">
                <a:ea typeface="楷体_GB2312"/>
              </a:rPr>
              <a:t> 上连续，</a:t>
            </a:r>
            <a:endParaRPr lang="en-US" altLang="zh-CN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>
                <a:ea typeface="楷体_GB2312"/>
              </a:rPr>
              <a:t>在开区间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内可导，</a:t>
            </a:r>
          </a:p>
          <a:p>
            <a:pPr marL="566738" indent="-457200"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>
                <a:ea typeface="楷体_GB2312"/>
              </a:rPr>
              <a:t>在开区间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内每一点处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g</a:t>
            </a:r>
            <a:r>
              <a:rPr lang="en-US" altLang="zh-CN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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)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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0</a:t>
            </a:r>
            <a:r>
              <a:rPr lang="zh-CN" altLang="en-US" smtClean="0">
                <a:ea typeface="楷体_GB2312"/>
              </a:rPr>
              <a:t>，</a:t>
            </a:r>
            <a:endParaRPr lang="en-US" altLang="zh-CN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则在开区间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内至少存在一点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x</a:t>
            </a:r>
            <a:r>
              <a:rPr lang="zh-CN" altLang="en-US" smtClean="0">
                <a:ea typeface="楷体_GB2312"/>
              </a:rPr>
              <a:t> ，使得</a:t>
            </a:r>
          </a:p>
          <a:p>
            <a:pPr marL="566738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 </a:t>
            </a:r>
            <a:endParaRPr lang="zh-CN" altLang="en-US" smtClean="0">
              <a:solidFill>
                <a:srgbClr val="0000FF"/>
              </a:solidFill>
              <a:ea typeface="楷体_GB2312"/>
            </a:endParaRPr>
          </a:p>
          <a:p>
            <a:pPr marL="566738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  <a:ea typeface="楷体_GB2312"/>
            </a:endParaRPr>
          </a:p>
          <a:p>
            <a:pPr marL="566738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  <a:ea typeface="楷体_GB2312"/>
            </a:endParaRPr>
          </a:p>
          <a:p>
            <a:pPr marL="566738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思路：</a:t>
            </a:r>
            <a:r>
              <a:rPr lang="zh-CN" altLang="en-US" smtClean="0">
                <a:ea typeface="楷体_GB2312"/>
              </a:rPr>
              <a:t>构造参数方程                    ，其中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是参数．</a:t>
            </a:r>
            <a:endParaRPr lang="en-US" altLang="zh-CN" smtClean="0">
              <a:ea typeface="楷体_GB2312"/>
            </a:endParaRP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3178175" y="3789363"/>
          <a:ext cx="2787650" cy="863600"/>
        </p:xfrm>
        <a:graphic>
          <a:graphicData uri="http://schemas.openxmlformats.org/presentationml/2006/ole">
            <p:oleObj spid="_x0000_s16386" name="Equation" r:id="rId3" imgW="1396800" imgH="431640" progId="Equation.DSMT4">
              <p:embed/>
            </p:oleObj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462338" y="5226050"/>
          <a:ext cx="1495425" cy="939800"/>
        </p:xfrm>
        <a:graphic>
          <a:graphicData uri="http://schemas.openxmlformats.org/presentationml/2006/ole">
            <p:oleObj spid="_x0000_s16387" name="Equation" r:id="rId4" imgW="749160" imgH="469800" progId="Equation.DSMT4">
              <p:embed/>
            </p:oleObj>
          </a:graphicData>
        </a:graphic>
      </p:graphicFrame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439738" y="1481138"/>
            <a:ext cx="8231187" cy="3316287"/>
          </a:xfrm>
          <a:prstGeom prst="roundRect">
            <a:avLst>
              <a:gd name="adj" fmla="val 10556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20" name="Picture 5" descr="p132_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9475" y="85725"/>
            <a:ext cx="5160963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1" name="Picture 6" descr="p132_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19475" y="85725"/>
            <a:ext cx="5160963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2" name="Picture 7" descr="p132_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19475" y="85725"/>
            <a:ext cx="5160963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3" name="Picture 8" descr="p132_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19475" y="85725"/>
            <a:ext cx="5160963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4" name="Picture 9" descr="p132_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19475" y="85725"/>
            <a:ext cx="5160963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5" name="Picture 10" descr="p132_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419475" y="85725"/>
            <a:ext cx="5160963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6" name="Picture 11" descr="p132_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419475" y="85725"/>
            <a:ext cx="5160963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8" name="内容占位符 1"/>
          <p:cNvSpPr>
            <a:spLocks/>
          </p:cNvSpPr>
          <p:nvPr/>
        </p:nvSpPr>
        <p:spPr bwMode="auto">
          <a:xfrm>
            <a:off x="457200" y="274638"/>
            <a:ext cx="8229600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拉格朗日中值定理</a:t>
            </a: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en-US" altLang="zh-CN" sz="24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en-US" altLang="zh-CN" sz="24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en-US" altLang="zh-CN" sz="24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en-US" altLang="zh-CN" sz="24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en-US" altLang="zh-CN" sz="24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en-US" altLang="zh-CN" sz="24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柯西中值定理</a:t>
            </a:r>
            <a:endParaRPr lang="en-US" altLang="zh-CN" sz="24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2487" name="Picture 23" descr="p135_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035425" y="3255963"/>
            <a:ext cx="5049838" cy="308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88" name="Picture 24" descr="p135_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035425" y="3255963"/>
            <a:ext cx="5049838" cy="308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89" name="Picture 25" descr="p135_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035425" y="3255963"/>
            <a:ext cx="5049838" cy="308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90" name="Picture 26" descr="p135_4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035425" y="3255963"/>
            <a:ext cx="5049838" cy="308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91" name="Picture 27" descr="p135_5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035425" y="3255963"/>
            <a:ext cx="5049838" cy="308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92" name="Picture 28" descr="p135_6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035425" y="3255963"/>
            <a:ext cx="5049838" cy="308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93" name="Picture 29" descr="p135_7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4035425" y="3255963"/>
            <a:ext cx="5049838" cy="308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198438" y="1511300"/>
          <a:ext cx="4132262" cy="666750"/>
        </p:xfrm>
        <a:graphic>
          <a:graphicData uri="http://schemas.openxmlformats.org/presentationml/2006/ole">
            <p:oleObj spid="_x0000_s17410" name="Equation" r:id="rId17" imgW="2755800" imgH="444240" progId="Equation.DSMT4">
              <p:embed/>
            </p:oleObj>
          </a:graphicData>
        </a:graphic>
      </p:graphicFrame>
      <p:graphicFrame>
        <p:nvGraphicFramePr>
          <p:cNvPr id="3" name="Object 31"/>
          <p:cNvGraphicFramePr>
            <a:graphicFrameLocks noChangeAspect="1"/>
          </p:cNvGraphicFramePr>
          <p:nvPr/>
        </p:nvGraphicFramePr>
        <p:xfrm>
          <a:off x="198438" y="4581525"/>
          <a:ext cx="4760912" cy="704850"/>
        </p:xfrm>
        <a:graphic>
          <a:graphicData uri="http://schemas.openxmlformats.org/presentationml/2006/ole">
            <p:oleObj spid="_x0000_s17411" name="Equation" r:id="rId18" imgW="3174840" imgH="469800" progId="Equation.DSMT4">
              <p:embed/>
            </p:oleObj>
          </a:graphicData>
        </a:graphic>
      </p:graphicFrame>
      <p:graphicFrame>
        <p:nvGraphicFramePr>
          <p:cNvPr id="4" name="Object 32"/>
          <p:cNvGraphicFramePr>
            <a:graphicFrameLocks noChangeAspect="1"/>
          </p:cNvGraphicFramePr>
          <p:nvPr/>
        </p:nvGraphicFramePr>
        <p:xfrm>
          <a:off x="7896225" y="1139825"/>
          <a:ext cx="852488" cy="519113"/>
        </p:xfrm>
        <a:graphic>
          <a:graphicData uri="http://schemas.openxmlformats.org/presentationml/2006/ole">
            <p:oleObj spid="_x0000_s17412" name="Equation" r:id="rId19" imgW="711000" imgH="431640" progId="Equation.DSMT4">
              <p:embed/>
            </p:oleObj>
          </a:graphicData>
        </a:graphic>
      </p:graphicFrame>
      <p:graphicFrame>
        <p:nvGraphicFramePr>
          <p:cNvPr id="5" name="Object 33"/>
          <p:cNvGraphicFramePr>
            <a:graphicFrameLocks noChangeAspect="1"/>
          </p:cNvGraphicFramePr>
          <p:nvPr/>
        </p:nvGraphicFramePr>
        <p:xfrm>
          <a:off x="7781925" y="4264025"/>
          <a:ext cx="1081088" cy="519113"/>
        </p:xfrm>
        <a:graphic>
          <a:graphicData uri="http://schemas.openxmlformats.org/presentationml/2006/ole">
            <p:oleObj spid="_x0000_s17413" name="Equation" r:id="rId20" imgW="901440" imgH="431640" progId="Equation.DSMT4">
              <p:embed/>
            </p:oleObj>
          </a:graphicData>
        </a:graphic>
      </p:graphicFrame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1619250" y="2190750"/>
            <a:ext cx="2736850" cy="65088"/>
            <a:chOff x="1020" y="1380"/>
            <a:chExt cx="1724" cy="41"/>
          </a:xfrm>
        </p:grpSpPr>
        <p:sp>
          <p:nvSpPr>
            <p:cNvPr id="17443" name="Line 22"/>
            <p:cNvSpPr>
              <a:spLocks noChangeShapeType="1"/>
            </p:cNvSpPr>
            <p:nvPr/>
          </p:nvSpPr>
          <p:spPr bwMode="auto">
            <a:xfrm>
              <a:off x="1020" y="1380"/>
              <a:ext cx="172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4" name="Line 23"/>
            <p:cNvSpPr>
              <a:spLocks noChangeShapeType="1"/>
            </p:cNvSpPr>
            <p:nvPr/>
          </p:nvSpPr>
          <p:spPr bwMode="auto">
            <a:xfrm>
              <a:off x="1020" y="1421"/>
              <a:ext cx="172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1755775" y="2297113"/>
            <a:ext cx="2463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弦 </a:t>
            </a:r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</a:rPr>
              <a:t>AB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所对应的函数</a:t>
            </a:r>
            <a:endParaRPr lang="en-US" altLang="zh-CN" sz="2000" b="1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1598613" y="5300663"/>
            <a:ext cx="3238500" cy="65087"/>
            <a:chOff x="1020" y="1380"/>
            <a:chExt cx="1724" cy="41"/>
          </a:xfrm>
        </p:grpSpPr>
        <p:sp>
          <p:nvSpPr>
            <p:cNvPr id="17441" name="Line 27"/>
            <p:cNvSpPr>
              <a:spLocks noChangeShapeType="1"/>
            </p:cNvSpPr>
            <p:nvPr/>
          </p:nvSpPr>
          <p:spPr bwMode="auto">
            <a:xfrm>
              <a:off x="1020" y="1380"/>
              <a:ext cx="172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Line 28"/>
            <p:cNvSpPr>
              <a:spLocks noChangeShapeType="1"/>
            </p:cNvSpPr>
            <p:nvPr/>
          </p:nvSpPr>
          <p:spPr bwMode="auto">
            <a:xfrm>
              <a:off x="1020" y="1421"/>
              <a:ext cx="172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37" name="Text Box 29"/>
          <p:cNvSpPr txBox="1">
            <a:spLocks noChangeArrowheads="1"/>
          </p:cNvSpPr>
          <p:nvPr/>
        </p:nvSpPr>
        <p:spPr bwMode="auto">
          <a:xfrm>
            <a:off x="2047875" y="5407025"/>
            <a:ext cx="19478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</a:rPr>
              <a:t>弦 </a:t>
            </a:r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</a:rPr>
              <a:t>AB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</a:rPr>
              <a:t>所对应的</a:t>
            </a:r>
            <a:endParaRPr lang="en-US" altLang="zh-CN" sz="2000" b="1">
              <a:solidFill>
                <a:srgbClr val="0000FF"/>
              </a:solidFill>
              <a:latin typeface="Times New Roman" pitchFamily="18" charset="0"/>
            </a:endParaRPr>
          </a:p>
          <a:p>
            <a:pPr algn="ctr"/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</a:rPr>
              <a:t>参数方程</a:t>
            </a:r>
            <a:endParaRPr lang="en-US" altLang="zh-CN" sz="2000" b="1">
              <a:solidFill>
                <a:srgbClr val="0000FF"/>
              </a:solidFill>
              <a:latin typeface="Times New Roman" pitchFamily="18" charset="0"/>
            </a:endParaRP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7886700" y="3284538"/>
          <a:ext cx="471488" cy="487362"/>
        </p:xfrm>
        <a:graphic>
          <a:graphicData uri="http://schemas.openxmlformats.org/presentationml/2006/ole">
            <p:oleObj spid="_x0000_s17414" name="Equation" r:id="rId21" imgW="393480" imgH="406080" progId="Equation.DSMT4">
              <p:embed/>
            </p:oleObj>
          </a:graphicData>
        </a:graphic>
      </p:graphicFrame>
      <p:cxnSp>
        <p:nvCxnSpPr>
          <p:cNvPr id="32" name="直接连接符 31"/>
          <p:cNvCxnSpPr/>
          <p:nvPr/>
        </p:nvCxnSpPr>
        <p:spPr>
          <a:xfrm rot="5400000">
            <a:off x="8098632" y="3536156"/>
            <a:ext cx="501650" cy="15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8342313" y="3614738"/>
          <a:ext cx="406400" cy="227012"/>
        </p:xfrm>
        <a:graphic>
          <a:graphicData uri="http://schemas.openxmlformats.org/presentationml/2006/ole">
            <p:oleObj spid="_x0000_s17415" name="Equation" r:id="rId22" imgW="406080" imgH="228600" progId="Equation.DSMT4">
              <p:embed/>
            </p:oleObj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8702675" y="3614738"/>
          <a:ext cx="330200" cy="227012"/>
        </p:xfrm>
        <a:graphic>
          <a:graphicData uri="http://schemas.openxmlformats.org/presentationml/2006/ole">
            <p:oleObj spid="_x0000_s17416" name="Equation" r:id="rId23" imgW="330120" imgH="228600" progId="Equation.DSMT4">
              <p:embed/>
            </p:oleObj>
          </a:graphicData>
        </a:graphic>
      </p:graphicFrame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021388" y="4330700"/>
            <a:ext cx="727075" cy="455613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198438" y="3857625"/>
          <a:ext cx="3332162" cy="647700"/>
        </p:xfrm>
        <a:graphic>
          <a:graphicData uri="http://schemas.openxmlformats.org/presentationml/2006/ole">
            <p:oleObj spid="_x0000_s17417" name="Equation" r:id="rId24" imgW="2222280" imgH="431640" progId="Equation.DSMT4">
              <p:embed/>
            </p:oleObj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198438" y="3857625"/>
          <a:ext cx="3332162" cy="647700"/>
        </p:xfrm>
        <a:graphic>
          <a:graphicData uri="http://schemas.openxmlformats.org/presentationml/2006/ole">
            <p:oleObj spid="_x0000_s17418" name="Equation" r:id="rId25" imgW="2222280" imgH="431640" progId="Equation.DSMT4">
              <p:embed/>
            </p:oleObj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/>
        </p:nvGraphicFramePr>
        <p:xfrm>
          <a:off x="198438" y="3857625"/>
          <a:ext cx="3560762" cy="647700"/>
        </p:xfrm>
        <a:graphic>
          <a:graphicData uri="http://schemas.openxmlformats.org/presentationml/2006/ole">
            <p:oleObj spid="_x0000_s17419" name="Equation" r:id="rId26" imgW="2374560" imgH="4316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2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5" presetClass="emph" presetSubtype="0" repeatCount="indefinite" fill="hold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6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2" grpId="0"/>
      <p:bldP spid="17437" grpId="0"/>
      <p:bldP spid="36" grpId="0" animBg="1"/>
      <p:bldP spid="36" grpId="1" animBg="1"/>
      <p:bldP spid="36" grpId="2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9" name="Picture 5" descr="p132_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9475" y="85725"/>
            <a:ext cx="5160963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0" name="Picture 6" descr="p132_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19475" y="85725"/>
            <a:ext cx="5160963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1" name="Picture 7" descr="p132_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19475" y="85725"/>
            <a:ext cx="5160963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2" name="Picture 8" descr="p132_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19475" y="85725"/>
            <a:ext cx="5160963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3" name="Picture 9" descr="p132_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19475" y="85725"/>
            <a:ext cx="5160963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4" name="Picture 10" descr="p132_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419475" y="85725"/>
            <a:ext cx="5160963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5" name="Picture 11" descr="p132_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419475" y="85725"/>
            <a:ext cx="5160963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8" name="内容占位符 1"/>
          <p:cNvSpPr>
            <a:spLocks/>
          </p:cNvSpPr>
          <p:nvPr/>
        </p:nvSpPr>
        <p:spPr bwMode="auto">
          <a:xfrm>
            <a:off x="457200" y="274638"/>
            <a:ext cx="8229600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拉格朗日中值定理</a:t>
            </a: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en-US" altLang="zh-CN" sz="24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en-US" altLang="zh-CN" sz="24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en-US" altLang="zh-CN" sz="24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en-US" altLang="zh-CN" sz="24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en-US" altLang="zh-CN" sz="24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en-US" altLang="zh-CN" sz="24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柯西中值定理</a:t>
            </a:r>
            <a:endParaRPr lang="en-US" altLang="zh-CN" sz="24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2487" name="Picture 23" descr="p135_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035425" y="3255963"/>
            <a:ext cx="5049838" cy="308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88" name="Picture 24" descr="p135_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035425" y="3255963"/>
            <a:ext cx="5049838" cy="308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89" name="Picture 25" descr="p135_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035425" y="3255963"/>
            <a:ext cx="5049838" cy="308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90" name="Picture 26" descr="p135_4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035425" y="3255963"/>
            <a:ext cx="5049838" cy="308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91" name="Picture 27" descr="p135_5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035425" y="3255963"/>
            <a:ext cx="5049838" cy="308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92" name="Picture 28" descr="p135_6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035425" y="3255963"/>
            <a:ext cx="5049838" cy="308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93" name="Picture 29" descr="p135_7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4035425" y="3255963"/>
            <a:ext cx="5049838" cy="308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198438" y="1511300"/>
          <a:ext cx="4132262" cy="666750"/>
        </p:xfrm>
        <a:graphic>
          <a:graphicData uri="http://schemas.openxmlformats.org/presentationml/2006/ole">
            <p:oleObj spid="_x0000_s18434" name="Equation" r:id="rId17" imgW="2755800" imgH="444240" progId="Equation.DSMT4">
              <p:embed/>
            </p:oleObj>
          </a:graphicData>
        </a:graphic>
      </p:graphicFrame>
      <p:graphicFrame>
        <p:nvGraphicFramePr>
          <p:cNvPr id="3" name="Object 31"/>
          <p:cNvGraphicFramePr>
            <a:graphicFrameLocks noChangeAspect="1"/>
          </p:cNvGraphicFramePr>
          <p:nvPr/>
        </p:nvGraphicFramePr>
        <p:xfrm>
          <a:off x="198438" y="4581525"/>
          <a:ext cx="4760912" cy="704850"/>
        </p:xfrm>
        <a:graphic>
          <a:graphicData uri="http://schemas.openxmlformats.org/presentationml/2006/ole">
            <p:oleObj spid="_x0000_s18435" name="Equation" r:id="rId18" imgW="3174840" imgH="469800" progId="Equation.DSMT4">
              <p:embed/>
            </p:oleObj>
          </a:graphicData>
        </a:graphic>
      </p:graphicFrame>
      <p:graphicFrame>
        <p:nvGraphicFramePr>
          <p:cNvPr id="4" name="Object 32"/>
          <p:cNvGraphicFramePr>
            <a:graphicFrameLocks noChangeAspect="1"/>
          </p:cNvGraphicFramePr>
          <p:nvPr/>
        </p:nvGraphicFramePr>
        <p:xfrm>
          <a:off x="7896225" y="1139825"/>
          <a:ext cx="852488" cy="519113"/>
        </p:xfrm>
        <a:graphic>
          <a:graphicData uri="http://schemas.openxmlformats.org/presentationml/2006/ole">
            <p:oleObj spid="_x0000_s18436" name="Equation" r:id="rId19" imgW="711000" imgH="431640" progId="Equation.DSMT4">
              <p:embed/>
            </p:oleObj>
          </a:graphicData>
        </a:graphic>
      </p:graphicFrame>
      <p:graphicFrame>
        <p:nvGraphicFramePr>
          <p:cNvPr id="5" name="Object 33"/>
          <p:cNvGraphicFramePr>
            <a:graphicFrameLocks noChangeAspect="1"/>
          </p:cNvGraphicFramePr>
          <p:nvPr/>
        </p:nvGraphicFramePr>
        <p:xfrm>
          <a:off x="7781925" y="4264025"/>
          <a:ext cx="1081088" cy="519113"/>
        </p:xfrm>
        <a:graphic>
          <a:graphicData uri="http://schemas.openxmlformats.org/presentationml/2006/ole">
            <p:oleObj spid="_x0000_s18437" name="Equation" r:id="rId20" imgW="901440" imgH="431640" progId="Equation.DSMT4">
              <p:embed/>
            </p:oleObj>
          </a:graphicData>
        </a:graphic>
      </p:graphicFrame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1619250" y="2190750"/>
            <a:ext cx="2736850" cy="65088"/>
            <a:chOff x="1020" y="1380"/>
            <a:chExt cx="1724" cy="41"/>
          </a:xfrm>
        </p:grpSpPr>
        <p:sp>
          <p:nvSpPr>
            <p:cNvPr id="18467" name="Line 22"/>
            <p:cNvSpPr>
              <a:spLocks noChangeShapeType="1"/>
            </p:cNvSpPr>
            <p:nvPr/>
          </p:nvSpPr>
          <p:spPr bwMode="auto">
            <a:xfrm>
              <a:off x="1020" y="1380"/>
              <a:ext cx="172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8" name="Line 23"/>
            <p:cNvSpPr>
              <a:spLocks noChangeShapeType="1"/>
            </p:cNvSpPr>
            <p:nvPr/>
          </p:nvSpPr>
          <p:spPr bwMode="auto">
            <a:xfrm>
              <a:off x="1020" y="1421"/>
              <a:ext cx="172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1755775" y="2297113"/>
            <a:ext cx="2463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弦 </a:t>
            </a:r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</a:rPr>
              <a:t>AB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所对应的函数</a:t>
            </a:r>
            <a:endParaRPr lang="en-US" altLang="zh-CN" sz="2000" b="1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1598613" y="5300663"/>
            <a:ext cx="3238500" cy="65087"/>
            <a:chOff x="1020" y="1380"/>
            <a:chExt cx="1724" cy="41"/>
          </a:xfrm>
        </p:grpSpPr>
        <p:sp>
          <p:nvSpPr>
            <p:cNvPr id="18465" name="Line 27"/>
            <p:cNvSpPr>
              <a:spLocks noChangeShapeType="1"/>
            </p:cNvSpPr>
            <p:nvPr/>
          </p:nvSpPr>
          <p:spPr bwMode="auto">
            <a:xfrm>
              <a:off x="1020" y="1380"/>
              <a:ext cx="172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6" name="Line 28"/>
            <p:cNvSpPr>
              <a:spLocks noChangeShapeType="1"/>
            </p:cNvSpPr>
            <p:nvPr/>
          </p:nvSpPr>
          <p:spPr bwMode="auto">
            <a:xfrm>
              <a:off x="1020" y="1421"/>
              <a:ext cx="172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37" name="Text Box 29"/>
          <p:cNvSpPr txBox="1">
            <a:spLocks noChangeArrowheads="1"/>
          </p:cNvSpPr>
          <p:nvPr/>
        </p:nvSpPr>
        <p:spPr bwMode="auto">
          <a:xfrm>
            <a:off x="2047875" y="5407025"/>
            <a:ext cx="19478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</a:rPr>
              <a:t>弦 </a:t>
            </a:r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</a:rPr>
              <a:t>AB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</a:rPr>
              <a:t>所对应的</a:t>
            </a:r>
            <a:endParaRPr lang="en-US" altLang="zh-CN" sz="2000" b="1">
              <a:solidFill>
                <a:srgbClr val="0000FF"/>
              </a:solidFill>
              <a:latin typeface="Times New Roman" pitchFamily="18" charset="0"/>
            </a:endParaRPr>
          </a:p>
          <a:p>
            <a:pPr algn="ctr"/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</a:rPr>
              <a:t>参数方程</a:t>
            </a:r>
            <a:endParaRPr lang="en-US" altLang="zh-CN" sz="2000" b="1">
              <a:solidFill>
                <a:srgbClr val="0000FF"/>
              </a:solidFill>
              <a:latin typeface="Times New Roman" pitchFamily="18" charset="0"/>
            </a:endParaRP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7885113" y="3284538"/>
          <a:ext cx="471487" cy="487362"/>
        </p:xfrm>
        <a:graphic>
          <a:graphicData uri="http://schemas.openxmlformats.org/presentationml/2006/ole">
            <p:oleObj spid="_x0000_s18438" name="Equation" r:id="rId21" imgW="393480" imgH="406080" progId="Equation.DSMT4">
              <p:embed/>
            </p:oleObj>
          </a:graphicData>
        </a:graphic>
      </p:graphicFrame>
      <p:cxnSp>
        <p:nvCxnSpPr>
          <p:cNvPr id="31" name="直接连接符 30"/>
          <p:cNvCxnSpPr/>
          <p:nvPr/>
        </p:nvCxnSpPr>
        <p:spPr>
          <a:xfrm rot="5400000">
            <a:off x="8098632" y="3536156"/>
            <a:ext cx="501650" cy="15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ct 7"/>
          <p:cNvGraphicFramePr>
            <a:graphicFrameLocks noChangeAspect="1"/>
          </p:cNvGraphicFramePr>
          <p:nvPr/>
        </p:nvGraphicFramePr>
        <p:xfrm>
          <a:off x="8342313" y="3611563"/>
          <a:ext cx="406400" cy="227012"/>
        </p:xfrm>
        <a:graphic>
          <a:graphicData uri="http://schemas.openxmlformats.org/presentationml/2006/ole">
            <p:oleObj spid="_x0000_s18439" name="Equation" r:id="rId22" imgW="406080" imgH="228600" progId="Equation.DSMT4">
              <p:embed/>
            </p:oleObj>
          </a:graphicData>
        </a:graphic>
      </p:graphicFrame>
      <p:graphicFrame>
        <p:nvGraphicFramePr>
          <p:cNvPr id="33" name="Object 8"/>
          <p:cNvGraphicFramePr>
            <a:graphicFrameLocks noChangeAspect="1"/>
          </p:cNvGraphicFramePr>
          <p:nvPr/>
        </p:nvGraphicFramePr>
        <p:xfrm>
          <a:off x="8702675" y="3611563"/>
          <a:ext cx="330200" cy="227012"/>
        </p:xfrm>
        <a:graphic>
          <a:graphicData uri="http://schemas.openxmlformats.org/presentationml/2006/ole">
            <p:oleObj spid="_x0000_s18440" name="Equation" r:id="rId23" imgW="330120" imgH="228600" progId="Equation.DSMT4">
              <p:embed/>
            </p:oleObj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198438" y="3857625"/>
          <a:ext cx="3332162" cy="647700"/>
        </p:xfrm>
        <a:graphic>
          <a:graphicData uri="http://schemas.openxmlformats.org/presentationml/2006/ole">
            <p:oleObj spid="_x0000_s18441" name="Equation" r:id="rId24" imgW="2222280" imgH="431640" progId="Equation.DSMT4">
              <p:embed/>
            </p:oleObj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198438" y="3857625"/>
          <a:ext cx="3332162" cy="647700"/>
        </p:xfrm>
        <a:graphic>
          <a:graphicData uri="http://schemas.openxmlformats.org/presentationml/2006/ole">
            <p:oleObj spid="_x0000_s18442" name="Equation" r:id="rId25" imgW="2222280" imgH="431640" progId="Equation.DSMT4">
              <p:embed/>
            </p:oleObj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/>
        </p:nvGraphicFramePr>
        <p:xfrm>
          <a:off x="198438" y="3857625"/>
          <a:ext cx="3560762" cy="647700"/>
        </p:xfrm>
        <a:graphic>
          <a:graphicData uri="http://schemas.openxmlformats.org/presentationml/2006/ole">
            <p:oleObj spid="_x0000_s18443" name="Equation" r:id="rId26" imgW="2374560" imgH="431640" progId="Equation.DSMT4">
              <p:embed/>
            </p:oleObj>
          </a:graphicData>
        </a:graphic>
      </p:graphicFrame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6021388" y="4330700"/>
            <a:ext cx="727075" cy="455613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2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5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0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2" grpId="0"/>
      <p:bldP spid="17437" grpId="0"/>
      <p:bldP spid="4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>
              <a:buFont typeface="Wingdings 3" pitchFamily="18" charset="2"/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柯西中值定理的证明过程：</a:t>
            </a:r>
            <a:r>
              <a:rPr lang="zh-CN" altLang="en-US" dirty="0" smtClean="0"/>
              <a:t>构造辅助函数</a:t>
            </a: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/>
              <a:t>则</a:t>
            </a:r>
            <a:r>
              <a:rPr lang="en-US" altLang="zh-CN" i="1" dirty="0" smtClean="0">
                <a:latin typeface="Symbol" pitchFamily="18" charset="2"/>
              </a:rPr>
              <a:t>j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 smtClean="0">
                <a:ea typeface="楷体_GB2312"/>
              </a:rPr>
              <a:t>在闭区间 </a:t>
            </a:r>
            <a:r>
              <a:rPr lang="en-US" altLang="zh-CN" dirty="0" smtClean="0">
                <a:ea typeface="楷体_GB2312"/>
              </a:rPr>
              <a:t>[</a:t>
            </a:r>
            <a:r>
              <a:rPr lang="en-US" altLang="zh-CN" i="1" dirty="0" smtClean="0">
                <a:ea typeface="楷体_GB2312"/>
              </a:rPr>
              <a:t>a</a:t>
            </a:r>
            <a:r>
              <a:rPr lang="en-US" altLang="zh-CN" dirty="0" smtClean="0">
                <a:ea typeface="楷体_GB2312"/>
              </a:rPr>
              <a:t>,</a:t>
            </a:r>
            <a:r>
              <a:rPr lang="zh-CN" altLang="en-US" dirty="0" smtClean="0">
                <a:ea typeface="楷体_GB2312"/>
              </a:rPr>
              <a:t> </a:t>
            </a:r>
            <a:r>
              <a:rPr lang="en-US" altLang="zh-CN" i="1" dirty="0" smtClean="0">
                <a:ea typeface="楷体_GB2312"/>
              </a:rPr>
              <a:t>b</a:t>
            </a:r>
            <a:r>
              <a:rPr lang="en-US" altLang="zh-CN" dirty="0" smtClean="0">
                <a:ea typeface="楷体_GB2312"/>
              </a:rPr>
              <a:t>]</a:t>
            </a:r>
            <a:r>
              <a:rPr lang="zh-CN" altLang="en-US" dirty="0" smtClean="0">
                <a:ea typeface="楷体_GB2312"/>
              </a:rPr>
              <a:t> 上连续，</a:t>
            </a:r>
            <a:endParaRPr lang="en-US" altLang="zh-CN" dirty="0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Pct val="100000"/>
              <a:buFont typeface="Wingdings 3" pitchFamily="18" charset="2"/>
              <a:buNone/>
              <a:defRPr/>
            </a:pPr>
            <a:r>
              <a:rPr lang="zh-CN" altLang="en-US" dirty="0" smtClean="0">
                <a:ea typeface="楷体_GB2312"/>
              </a:rPr>
              <a:t>            在开区间 </a:t>
            </a:r>
            <a:r>
              <a:rPr lang="en-US" altLang="zh-CN" dirty="0" smtClean="0">
                <a:ea typeface="楷体_GB2312"/>
              </a:rPr>
              <a:t>(</a:t>
            </a:r>
            <a:r>
              <a:rPr lang="en-US" altLang="zh-CN" i="1" dirty="0" smtClean="0">
                <a:ea typeface="楷体_GB2312"/>
              </a:rPr>
              <a:t>a</a:t>
            </a:r>
            <a:r>
              <a:rPr lang="en-US" altLang="zh-CN" dirty="0" smtClean="0">
                <a:ea typeface="楷体_GB2312"/>
              </a:rPr>
              <a:t>,</a:t>
            </a:r>
            <a:r>
              <a:rPr lang="zh-CN" altLang="en-US" dirty="0" smtClean="0">
                <a:ea typeface="楷体_GB2312"/>
              </a:rPr>
              <a:t> </a:t>
            </a:r>
            <a:r>
              <a:rPr lang="en-US" altLang="zh-CN" i="1" dirty="0" smtClean="0">
                <a:ea typeface="楷体_GB2312"/>
              </a:rPr>
              <a:t>b</a:t>
            </a:r>
            <a:r>
              <a:rPr lang="en-US" altLang="zh-CN" dirty="0" smtClean="0">
                <a:ea typeface="楷体_GB2312"/>
              </a:rPr>
              <a:t>)</a:t>
            </a:r>
            <a:r>
              <a:rPr lang="zh-CN" altLang="en-US" dirty="0" smtClean="0">
                <a:ea typeface="楷体_GB2312"/>
              </a:rPr>
              <a:t> 内可导，且 </a:t>
            </a:r>
            <a:r>
              <a:rPr lang="en-US" altLang="zh-CN" i="1" dirty="0" smtClean="0">
                <a:solidFill>
                  <a:srgbClr val="0000FF"/>
                </a:solidFill>
                <a:latin typeface="Symbol" pitchFamily="18" charset="2"/>
              </a:rPr>
              <a:t>j</a:t>
            </a:r>
            <a:r>
              <a:rPr lang="en-US" altLang="zh-CN" dirty="0" smtClean="0">
                <a:solidFill>
                  <a:srgbClr val="0000FF"/>
                </a:solidFill>
              </a:rPr>
              <a:t> (</a:t>
            </a:r>
            <a:r>
              <a:rPr lang="en-US" altLang="zh-CN" i="1" dirty="0" smtClean="0">
                <a:solidFill>
                  <a:srgbClr val="0000FF"/>
                </a:solidFill>
              </a:rPr>
              <a:t>a</a:t>
            </a:r>
            <a:r>
              <a:rPr lang="en-US" altLang="zh-CN" dirty="0" smtClean="0">
                <a:solidFill>
                  <a:srgbClr val="0000FF"/>
                </a:solidFill>
              </a:rPr>
              <a:t>) = </a:t>
            </a:r>
            <a:r>
              <a:rPr lang="en-US" altLang="zh-CN" i="1" dirty="0" smtClean="0">
                <a:solidFill>
                  <a:srgbClr val="0000FF"/>
                </a:solidFill>
                <a:latin typeface="Symbol" pitchFamily="18" charset="2"/>
              </a:rPr>
              <a:t>j</a:t>
            </a:r>
            <a:r>
              <a:rPr lang="en-US" altLang="zh-CN" dirty="0" smtClean="0">
                <a:solidFill>
                  <a:srgbClr val="0000FF"/>
                </a:solidFill>
              </a:rPr>
              <a:t> (</a:t>
            </a:r>
            <a:r>
              <a:rPr lang="en-US" altLang="zh-CN" i="1" dirty="0" smtClean="0">
                <a:solidFill>
                  <a:srgbClr val="0000FF"/>
                </a:solidFill>
              </a:rPr>
              <a:t>b</a:t>
            </a:r>
            <a:r>
              <a:rPr lang="en-US" altLang="zh-CN" dirty="0" smtClean="0">
                <a:solidFill>
                  <a:srgbClr val="0000FF"/>
                </a:solidFill>
              </a:rPr>
              <a:t>) = 0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566738" indent="-457200">
              <a:buClr>
                <a:srgbClr val="0000FF"/>
              </a:buClr>
              <a:buSzPct val="100000"/>
              <a:buFont typeface="Wingdings 3" pitchFamily="18" charset="2"/>
              <a:buNone/>
              <a:defRPr/>
            </a:pPr>
            <a:r>
              <a:rPr lang="zh-CN" altLang="en-US" dirty="0" smtClean="0">
                <a:ea typeface="楷体_GB2312"/>
              </a:rPr>
              <a:t>于是由拉格朗日中值定理可得，</a:t>
            </a:r>
            <a:endParaRPr lang="en-US" altLang="zh-CN" dirty="0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Pct val="100000"/>
              <a:buFont typeface="Wingdings 3" pitchFamily="18" charset="2"/>
              <a:buNone/>
              <a:defRPr/>
            </a:pPr>
            <a:r>
              <a:rPr lang="zh-CN" altLang="en-US" dirty="0" smtClean="0">
                <a:ea typeface="楷体_GB2312"/>
              </a:rPr>
              <a:t>在开区间 </a:t>
            </a:r>
            <a:r>
              <a:rPr lang="en-US" altLang="zh-CN" dirty="0" smtClean="0">
                <a:ea typeface="楷体_GB2312"/>
              </a:rPr>
              <a:t>(</a:t>
            </a:r>
            <a:r>
              <a:rPr lang="en-US" altLang="zh-CN" i="1" dirty="0" smtClean="0">
                <a:ea typeface="楷体_GB2312"/>
              </a:rPr>
              <a:t>a</a:t>
            </a:r>
            <a:r>
              <a:rPr lang="en-US" altLang="zh-CN" dirty="0" smtClean="0">
                <a:ea typeface="楷体_GB2312"/>
              </a:rPr>
              <a:t>,</a:t>
            </a:r>
            <a:r>
              <a:rPr lang="zh-CN" altLang="en-US" dirty="0" smtClean="0">
                <a:ea typeface="楷体_GB2312"/>
              </a:rPr>
              <a:t> </a:t>
            </a:r>
            <a:r>
              <a:rPr lang="en-US" altLang="zh-CN" i="1" dirty="0" smtClean="0">
                <a:ea typeface="楷体_GB2312"/>
              </a:rPr>
              <a:t>b</a:t>
            </a:r>
            <a:r>
              <a:rPr lang="en-US" altLang="zh-CN" dirty="0" smtClean="0">
                <a:ea typeface="楷体_GB2312"/>
              </a:rPr>
              <a:t>)</a:t>
            </a:r>
            <a:r>
              <a:rPr lang="zh-CN" altLang="en-US" dirty="0" smtClean="0">
                <a:ea typeface="楷体_GB2312"/>
              </a:rPr>
              <a:t>内至少存在一点 </a:t>
            </a:r>
            <a:r>
              <a:rPr lang="en-US" altLang="zh-CN" i="1" dirty="0" smtClean="0">
                <a:latin typeface="Symbol" pitchFamily="18" charset="2"/>
                <a:ea typeface="楷体_GB2312"/>
              </a:rPr>
              <a:t>x</a:t>
            </a:r>
            <a:r>
              <a:rPr lang="zh-CN" altLang="en-US" dirty="0" smtClean="0">
                <a:ea typeface="楷体_GB2312"/>
              </a:rPr>
              <a:t> ，使得</a:t>
            </a:r>
            <a:endParaRPr lang="en-US" altLang="zh-CN" dirty="0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Pct val="100000"/>
              <a:buFont typeface="Wingdings 3" pitchFamily="18" charset="2"/>
              <a:buNone/>
              <a:defRPr/>
            </a:pPr>
            <a:endParaRPr lang="en-US" altLang="zh-CN" dirty="0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Pct val="100000"/>
              <a:buFont typeface="Wingdings 3" pitchFamily="18" charset="2"/>
              <a:buNone/>
              <a:defRPr/>
            </a:pPr>
            <a:endParaRPr lang="en-US" altLang="zh-CN" dirty="0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Pct val="100000"/>
              <a:buFont typeface="Wingdings 3" pitchFamily="18" charset="2"/>
              <a:buNone/>
              <a:defRPr/>
            </a:pPr>
            <a:endParaRPr lang="en-US" altLang="zh-CN" dirty="0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Pct val="100000"/>
              <a:buFont typeface="Wingdings 3" pitchFamily="18" charset="2"/>
              <a:buNone/>
              <a:defRPr/>
            </a:pPr>
            <a:r>
              <a:rPr lang="zh-CN" altLang="en-US" dirty="0" smtClean="0">
                <a:ea typeface="楷体_GB2312"/>
              </a:rPr>
              <a:t>即</a:t>
            </a:r>
            <a:endParaRPr lang="zh-CN" altLang="en-US" dirty="0"/>
          </a:p>
        </p:txBody>
      </p:sp>
      <p:graphicFrame>
        <p:nvGraphicFramePr>
          <p:cNvPr id="3" name="Object 31"/>
          <p:cNvGraphicFramePr>
            <a:graphicFrameLocks noChangeAspect="1"/>
          </p:cNvGraphicFramePr>
          <p:nvPr/>
        </p:nvGraphicFramePr>
        <p:xfrm>
          <a:off x="1349375" y="857250"/>
          <a:ext cx="6446838" cy="939800"/>
        </p:xfrm>
        <a:graphic>
          <a:graphicData uri="http://schemas.openxmlformats.org/presentationml/2006/ole">
            <p:oleObj spid="_x0000_s19458" name="Equation" r:id="rId3" imgW="3225600" imgH="46980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49375" y="3867150"/>
          <a:ext cx="6143625" cy="1041400"/>
        </p:xfrm>
        <a:graphic>
          <a:graphicData uri="http://schemas.openxmlformats.org/presentationml/2006/ole">
            <p:oleObj spid="_x0000_s19459" name="Equation" r:id="rId4" imgW="3073320" imgH="520560" progId="Equation.DSMT4">
              <p:embed/>
            </p:oleObj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081213" y="3889375"/>
            <a:ext cx="439737" cy="9715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438900" y="3889375"/>
            <a:ext cx="439738" cy="9715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flipH="1">
            <a:off x="2643188" y="3889375"/>
            <a:ext cx="3795712" cy="9715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957263" y="4918075"/>
          <a:ext cx="4114800" cy="939800"/>
        </p:xfrm>
        <a:graphic>
          <a:graphicData uri="http://schemas.openxmlformats.org/presentationml/2006/ole">
            <p:oleObj spid="_x0000_s19461" name="Equation" r:id="rId5" imgW="2057400" imgH="4698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286375" y="4956175"/>
          <a:ext cx="2813050" cy="863600"/>
        </p:xfrm>
        <a:graphic>
          <a:graphicData uri="http://schemas.openxmlformats.org/presentationml/2006/ole">
            <p:oleObj spid="_x0000_s19460" name="Equation" r:id="rId6" imgW="1409400" imgH="431640" progId="Equation.DSMT4">
              <p:embed/>
            </p:oleObj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786314" y="2500306"/>
            <a:ext cx="283845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三、柯西中值定理</a:t>
            </a:r>
          </a:p>
        </p:txBody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473575"/>
          </a:xfrm>
        </p:spPr>
        <p:txBody>
          <a:bodyPr/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定理：</a:t>
            </a:r>
            <a:r>
              <a:rPr lang="zh-CN" altLang="en-US" smtClean="0">
                <a:ea typeface="楷体_GB2312"/>
              </a:rPr>
              <a:t>如果函数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 </a:t>
            </a:r>
            <a:r>
              <a:rPr lang="en-US" altLang="zh-CN" i="1" smtClean="0">
                <a:ea typeface="楷体_GB2312"/>
              </a:rPr>
              <a:t>g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满足：</a:t>
            </a:r>
            <a:endParaRPr lang="en-US" altLang="zh-CN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在闭区间 </a:t>
            </a:r>
            <a:r>
              <a:rPr lang="en-US" altLang="zh-CN" smtClean="0">
                <a:ea typeface="楷体_GB2312"/>
              </a:rPr>
              <a:t>[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]</a:t>
            </a:r>
            <a:r>
              <a:rPr lang="zh-CN" altLang="en-US" smtClean="0">
                <a:ea typeface="楷体_GB2312"/>
              </a:rPr>
              <a:t> 上连续，</a:t>
            </a:r>
            <a:endParaRPr lang="en-US" altLang="zh-CN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>
                <a:ea typeface="楷体_GB2312"/>
              </a:rPr>
              <a:t>在开区间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内可导，</a:t>
            </a:r>
          </a:p>
          <a:p>
            <a:pPr marL="566738" indent="-457200"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>
                <a:ea typeface="楷体_GB2312"/>
              </a:rPr>
              <a:t>在开区间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内每一点处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g</a:t>
            </a:r>
            <a:r>
              <a:rPr lang="en-US" altLang="zh-CN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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)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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0</a:t>
            </a:r>
            <a:r>
              <a:rPr lang="zh-CN" altLang="en-US" smtClean="0">
                <a:ea typeface="楷体_GB2312"/>
              </a:rPr>
              <a:t>，</a:t>
            </a:r>
            <a:endParaRPr lang="en-US" altLang="zh-CN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则在开区间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内至少存在一点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x</a:t>
            </a:r>
            <a:r>
              <a:rPr lang="zh-CN" altLang="en-US" smtClean="0">
                <a:ea typeface="楷体_GB2312"/>
              </a:rPr>
              <a:t> ，使得</a:t>
            </a:r>
          </a:p>
          <a:p>
            <a:pPr marL="566738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 </a:t>
            </a:r>
            <a:endParaRPr lang="zh-CN" altLang="en-US" smtClean="0">
              <a:solidFill>
                <a:srgbClr val="0000FF"/>
              </a:solidFill>
              <a:ea typeface="楷体_GB2312"/>
            </a:endParaRPr>
          </a:p>
          <a:p>
            <a:pPr marL="566738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  <a:ea typeface="楷体_GB2312"/>
            </a:endParaRPr>
          </a:p>
          <a:p>
            <a:pPr marL="566738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设函数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</a:t>
            </a:r>
            <a:r>
              <a:rPr lang="en-US" altLang="zh-CN" smtClean="0">
                <a:ea typeface="楷体_GB2312"/>
              </a:rPr>
              <a:t>[0,</a:t>
            </a:r>
            <a:r>
              <a:rPr lang="zh-CN" altLang="en-US" i="1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1]</a:t>
            </a:r>
            <a:r>
              <a:rPr lang="zh-CN" altLang="en-US" smtClean="0">
                <a:ea typeface="楷体_GB2312"/>
              </a:rPr>
              <a:t> 上连续，在 </a:t>
            </a:r>
            <a:r>
              <a:rPr lang="en-US" altLang="zh-CN" smtClean="0">
                <a:ea typeface="楷体_GB2312"/>
              </a:rPr>
              <a:t>(0,</a:t>
            </a:r>
            <a:r>
              <a:rPr lang="zh-CN" altLang="en-US" i="1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1)</a:t>
            </a:r>
            <a:r>
              <a:rPr lang="zh-CN" altLang="en-US" smtClean="0">
                <a:ea typeface="楷体_GB2312"/>
              </a:rPr>
              <a:t> 内可导，试证明</a:t>
            </a:r>
          </a:p>
          <a:p>
            <a:pPr marL="566738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在</a:t>
            </a:r>
            <a:r>
              <a:rPr lang="en-US" altLang="zh-CN" smtClean="0">
                <a:ea typeface="楷体_GB2312"/>
              </a:rPr>
              <a:t>(0,</a:t>
            </a:r>
            <a:r>
              <a:rPr lang="zh-CN" altLang="en-US" i="1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1)</a:t>
            </a:r>
            <a:r>
              <a:rPr lang="zh-CN" altLang="en-US" smtClean="0">
                <a:ea typeface="楷体_GB2312"/>
              </a:rPr>
              <a:t>内至少存在一点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x</a:t>
            </a:r>
            <a:r>
              <a:rPr lang="zh-CN" altLang="en-US" smtClean="0">
                <a:ea typeface="楷体_GB2312"/>
              </a:rPr>
              <a:t> ，使得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i="1" smtClean="0">
                <a:ea typeface="楷体_GB2312"/>
                <a:sym typeface="Symbol" pitchFamily="18" charset="2"/>
              </a:rPr>
              <a:t>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latin typeface="Symbol" pitchFamily="18" charset="2"/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= 2</a:t>
            </a:r>
            <a:r>
              <a:rPr lang="en-US" altLang="zh-CN" i="1" smtClean="0">
                <a:latin typeface="Symbol" pitchFamily="18" charset="2"/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[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(1)−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(0)]</a:t>
            </a:r>
            <a:r>
              <a:rPr lang="zh-CN" altLang="en-US" smtClean="0">
                <a:ea typeface="楷体_GB2312"/>
              </a:rPr>
              <a:t>．</a:t>
            </a:r>
            <a:endParaRPr lang="en-US" altLang="zh-CN" smtClean="0">
              <a:ea typeface="楷体_GB2312"/>
            </a:endParaRP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3178175" y="3789363"/>
          <a:ext cx="2787650" cy="863600"/>
        </p:xfrm>
        <a:graphic>
          <a:graphicData uri="http://schemas.openxmlformats.org/presentationml/2006/ole">
            <p:oleObj spid="_x0000_s20482" name="Equation" r:id="rId3" imgW="1396800" imgH="431640" progId="Equation.DSMT4">
              <p:embed/>
            </p:oleObj>
          </a:graphicData>
        </a:graphic>
      </p:graphicFrame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439738" y="1481138"/>
            <a:ext cx="8231187" cy="3316287"/>
          </a:xfrm>
          <a:prstGeom prst="roundRect">
            <a:avLst>
              <a:gd name="adj" fmla="val 10556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 marL="566738" indent="-457200">
              <a:buClr>
                <a:srgbClr val="0000FF"/>
              </a:buClr>
              <a:buSzPct val="100000"/>
              <a:buFont typeface="Wingdings 3" pitchFamily="18" charset="2"/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dirty="0" smtClean="0">
                <a:ea typeface="楷体_GB2312"/>
              </a:rPr>
              <a:t>设函数 </a:t>
            </a:r>
            <a:r>
              <a:rPr lang="en-US" altLang="zh-CN" i="1" dirty="0" smtClean="0">
                <a:ea typeface="楷体_GB2312"/>
              </a:rPr>
              <a:t>f </a:t>
            </a:r>
            <a:r>
              <a:rPr lang="en-US" altLang="zh-CN" dirty="0" smtClean="0">
                <a:ea typeface="楷体_GB2312"/>
              </a:rPr>
              <a:t>(</a:t>
            </a:r>
            <a:r>
              <a:rPr lang="en-US" altLang="zh-CN" i="1" dirty="0" smtClean="0">
                <a:ea typeface="楷体_GB2312"/>
              </a:rPr>
              <a:t>x</a:t>
            </a:r>
            <a:r>
              <a:rPr lang="en-US" altLang="zh-CN" dirty="0" smtClean="0">
                <a:ea typeface="楷体_GB2312"/>
              </a:rPr>
              <a:t>) </a:t>
            </a:r>
            <a:r>
              <a:rPr lang="zh-CN" altLang="en-US" dirty="0" smtClean="0">
                <a:ea typeface="楷体_GB2312"/>
              </a:rPr>
              <a:t>在</a:t>
            </a:r>
            <a:r>
              <a:rPr lang="en-US" altLang="zh-CN" dirty="0" smtClean="0">
                <a:ea typeface="楷体_GB2312"/>
              </a:rPr>
              <a:t>[0,</a:t>
            </a:r>
            <a:r>
              <a:rPr lang="zh-CN" altLang="en-US" i="1" dirty="0" smtClean="0">
                <a:ea typeface="楷体_GB2312"/>
              </a:rPr>
              <a:t> </a:t>
            </a:r>
            <a:r>
              <a:rPr lang="en-US" altLang="zh-CN" dirty="0" smtClean="0">
                <a:ea typeface="楷体_GB2312"/>
              </a:rPr>
              <a:t>1]</a:t>
            </a:r>
            <a:r>
              <a:rPr lang="zh-CN" altLang="en-US" dirty="0" smtClean="0">
                <a:ea typeface="楷体_GB2312"/>
              </a:rPr>
              <a:t> 上连续，在 </a:t>
            </a:r>
            <a:r>
              <a:rPr lang="en-US" altLang="zh-CN" dirty="0" smtClean="0">
                <a:ea typeface="楷体_GB2312"/>
              </a:rPr>
              <a:t>(0,</a:t>
            </a:r>
            <a:r>
              <a:rPr lang="zh-CN" altLang="en-US" i="1" dirty="0" smtClean="0">
                <a:ea typeface="楷体_GB2312"/>
              </a:rPr>
              <a:t> </a:t>
            </a:r>
            <a:r>
              <a:rPr lang="en-US" altLang="zh-CN" dirty="0" smtClean="0">
                <a:ea typeface="楷体_GB2312"/>
              </a:rPr>
              <a:t>1)</a:t>
            </a:r>
            <a:r>
              <a:rPr lang="zh-CN" altLang="en-US" dirty="0" smtClean="0">
                <a:ea typeface="楷体_GB2312"/>
              </a:rPr>
              <a:t> 内可导，试证明</a:t>
            </a:r>
          </a:p>
          <a:p>
            <a:pPr marL="566738" indent="-457200">
              <a:buClr>
                <a:srgbClr val="0000FF"/>
              </a:buClr>
              <a:buSzPct val="100000"/>
              <a:buFont typeface="Wingdings 3" pitchFamily="18" charset="2"/>
              <a:buNone/>
              <a:defRPr/>
            </a:pPr>
            <a:r>
              <a:rPr lang="zh-CN" altLang="en-US" dirty="0" smtClean="0">
                <a:ea typeface="楷体_GB2312"/>
              </a:rPr>
              <a:t>在</a:t>
            </a:r>
            <a:r>
              <a:rPr lang="en-US" altLang="zh-CN" dirty="0" smtClean="0">
                <a:ea typeface="楷体_GB2312"/>
              </a:rPr>
              <a:t>(0,</a:t>
            </a:r>
            <a:r>
              <a:rPr lang="zh-CN" altLang="en-US" i="1" dirty="0" smtClean="0">
                <a:ea typeface="楷体_GB2312"/>
              </a:rPr>
              <a:t> </a:t>
            </a:r>
            <a:r>
              <a:rPr lang="en-US" altLang="zh-CN" dirty="0" smtClean="0">
                <a:ea typeface="楷体_GB2312"/>
              </a:rPr>
              <a:t>1)</a:t>
            </a:r>
            <a:r>
              <a:rPr lang="zh-CN" altLang="en-US" dirty="0" smtClean="0">
                <a:ea typeface="楷体_GB2312"/>
              </a:rPr>
              <a:t>内至少存在一点 </a:t>
            </a:r>
            <a:r>
              <a:rPr lang="en-US" altLang="zh-CN" i="1" dirty="0" smtClean="0">
                <a:latin typeface="Symbol" pitchFamily="18" charset="2"/>
                <a:ea typeface="楷体_GB2312"/>
              </a:rPr>
              <a:t>x</a:t>
            </a:r>
            <a:r>
              <a:rPr lang="zh-CN" altLang="en-US" dirty="0" smtClean="0">
                <a:ea typeface="楷体_GB2312"/>
              </a:rPr>
              <a:t> ，使得 </a:t>
            </a:r>
            <a:r>
              <a:rPr lang="en-US" altLang="zh-CN" i="1" dirty="0" smtClean="0">
                <a:ea typeface="楷体_GB2312"/>
              </a:rPr>
              <a:t>f</a:t>
            </a:r>
            <a:r>
              <a:rPr lang="en-US" altLang="zh-CN" i="1" dirty="0" smtClean="0">
                <a:ea typeface="楷体_GB2312"/>
                <a:sym typeface="Symbol" pitchFamily="18" charset="2"/>
              </a:rPr>
              <a:t> </a:t>
            </a:r>
            <a:r>
              <a:rPr lang="en-US" altLang="zh-CN" dirty="0" smtClean="0">
                <a:ea typeface="楷体_GB2312"/>
              </a:rPr>
              <a:t>(</a:t>
            </a:r>
            <a:r>
              <a:rPr lang="en-US" altLang="zh-CN" i="1" dirty="0" smtClean="0">
                <a:latin typeface="Symbol" pitchFamily="18" charset="2"/>
                <a:ea typeface="楷体_GB2312"/>
              </a:rPr>
              <a:t>x</a:t>
            </a:r>
            <a:r>
              <a:rPr lang="en-US" altLang="zh-CN" dirty="0" smtClean="0">
                <a:ea typeface="楷体_GB2312"/>
              </a:rPr>
              <a:t>)</a:t>
            </a:r>
            <a:r>
              <a:rPr lang="zh-CN" altLang="en-US" dirty="0" smtClean="0">
                <a:ea typeface="楷体_GB2312"/>
              </a:rPr>
              <a:t> </a:t>
            </a:r>
            <a:r>
              <a:rPr lang="en-US" altLang="zh-CN" dirty="0" smtClean="0">
                <a:ea typeface="楷体_GB2312"/>
              </a:rPr>
              <a:t>= 2</a:t>
            </a:r>
            <a:r>
              <a:rPr lang="en-US" altLang="zh-CN" i="1" dirty="0" smtClean="0">
                <a:latin typeface="Symbol" pitchFamily="18" charset="2"/>
                <a:ea typeface="楷体_GB2312"/>
              </a:rPr>
              <a:t>x</a:t>
            </a:r>
            <a:r>
              <a:rPr lang="en-US" altLang="zh-CN" dirty="0" smtClean="0">
                <a:ea typeface="楷体_GB2312"/>
              </a:rPr>
              <a:t> [ </a:t>
            </a:r>
            <a:r>
              <a:rPr lang="en-US" altLang="zh-CN" i="1" dirty="0" smtClean="0">
                <a:ea typeface="楷体_GB2312"/>
              </a:rPr>
              <a:t>f </a:t>
            </a:r>
            <a:r>
              <a:rPr lang="en-US" altLang="zh-CN" dirty="0" smtClean="0">
                <a:ea typeface="楷体_GB2312"/>
              </a:rPr>
              <a:t>(1)− </a:t>
            </a:r>
            <a:r>
              <a:rPr lang="en-US" altLang="zh-CN" i="1" dirty="0" smtClean="0">
                <a:ea typeface="楷体_GB2312"/>
              </a:rPr>
              <a:t>f </a:t>
            </a:r>
            <a:r>
              <a:rPr lang="en-US" altLang="zh-CN" dirty="0" smtClean="0">
                <a:ea typeface="楷体_GB2312"/>
              </a:rPr>
              <a:t>(0)]</a:t>
            </a:r>
            <a:r>
              <a:rPr lang="zh-CN" altLang="en-US" dirty="0" smtClean="0">
                <a:ea typeface="楷体_GB2312"/>
              </a:rPr>
              <a:t>．</a:t>
            </a:r>
            <a:endParaRPr lang="en-US" altLang="zh-CN" dirty="0" smtClean="0">
              <a:ea typeface="楷体_GB2312"/>
            </a:endParaRPr>
          </a:p>
          <a:p>
            <a:pPr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分析：</a:t>
            </a:r>
            <a:r>
              <a:rPr lang="zh-CN" altLang="en-US" dirty="0" smtClean="0"/>
              <a:t>待证结论等价于</a:t>
            </a: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解：</a:t>
            </a:r>
            <a:r>
              <a:rPr lang="zh-CN" altLang="en-US" dirty="0" smtClean="0"/>
              <a:t>设</a:t>
            </a:r>
            <a:r>
              <a:rPr lang="zh-CN" altLang="en-US" dirty="0" smtClean="0">
                <a:ea typeface="楷体_GB2312"/>
              </a:rPr>
              <a:t> </a:t>
            </a:r>
            <a:r>
              <a:rPr lang="en-US" altLang="zh-CN" i="1" dirty="0" smtClean="0">
                <a:ea typeface="楷体_GB2312"/>
              </a:rPr>
              <a:t>g</a:t>
            </a:r>
            <a:r>
              <a:rPr lang="en-US" altLang="zh-CN" dirty="0" smtClean="0">
                <a:ea typeface="楷体_GB2312"/>
              </a:rPr>
              <a:t>(</a:t>
            </a:r>
            <a:r>
              <a:rPr lang="en-US" altLang="zh-CN" i="1" dirty="0" smtClean="0">
                <a:ea typeface="楷体_GB2312"/>
              </a:rPr>
              <a:t>x</a:t>
            </a:r>
            <a:r>
              <a:rPr lang="en-US" altLang="zh-CN" dirty="0" smtClean="0">
                <a:ea typeface="楷体_GB2312"/>
              </a:rPr>
              <a:t>) = </a:t>
            </a:r>
            <a:r>
              <a:rPr lang="en-US" altLang="zh-CN" i="1" dirty="0" smtClean="0">
                <a:ea typeface="楷体_GB2312"/>
              </a:rPr>
              <a:t>x</a:t>
            </a:r>
            <a:r>
              <a:rPr lang="en-US" altLang="zh-CN" baseline="30000" dirty="0" smtClean="0">
                <a:ea typeface="楷体_GB2312"/>
              </a:rPr>
              <a:t>2</a:t>
            </a:r>
            <a:r>
              <a:rPr lang="zh-CN" altLang="en-US" dirty="0" smtClean="0">
                <a:ea typeface="楷体_GB2312"/>
              </a:rPr>
              <a:t>，</a:t>
            </a:r>
            <a:endParaRPr lang="en-US" altLang="zh-CN" dirty="0" smtClean="0">
              <a:ea typeface="楷体_GB2312"/>
            </a:endParaRPr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>
                <a:ea typeface="楷体_GB2312"/>
              </a:rPr>
              <a:t>         则在</a:t>
            </a:r>
            <a:r>
              <a:rPr lang="en-US" altLang="zh-CN" dirty="0" smtClean="0">
                <a:ea typeface="楷体_GB2312"/>
              </a:rPr>
              <a:t>[0,</a:t>
            </a:r>
            <a:r>
              <a:rPr lang="zh-CN" altLang="en-US" i="1" dirty="0" smtClean="0">
                <a:ea typeface="楷体_GB2312"/>
              </a:rPr>
              <a:t> </a:t>
            </a:r>
            <a:r>
              <a:rPr lang="en-US" altLang="zh-CN" dirty="0" smtClean="0">
                <a:ea typeface="楷体_GB2312"/>
              </a:rPr>
              <a:t>1]</a:t>
            </a:r>
            <a:r>
              <a:rPr lang="zh-CN" altLang="en-US" dirty="0" smtClean="0">
                <a:ea typeface="楷体_GB2312"/>
              </a:rPr>
              <a:t> 上由柯西中值定理即可证得结论．</a:t>
            </a:r>
            <a:endParaRPr lang="zh-CN" altLang="en-US" dirty="0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3813175" y="1428750"/>
          <a:ext cx="2687638" cy="863600"/>
        </p:xfrm>
        <a:graphic>
          <a:graphicData uri="http://schemas.openxmlformats.org/presentationml/2006/ole">
            <p:oleObj spid="_x0000_s21506" name="Equation" r:id="rId3" imgW="1346040" imgH="431640" progId="Equation.DSMT4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417763" y="2336800"/>
          <a:ext cx="4181475" cy="1092200"/>
        </p:xfrm>
        <a:graphic>
          <a:graphicData uri="http://schemas.openxmlformats.org/presentationml/2006/ole">
            <p:oleObj spid="_x0000_s21507" name="Equation" r:id="rId4" imgW="2095200" imgH="545760" progId="Equation.DSMT4">
              <p:embed/>
            </p:oleObj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357438" y="2312988"/>
            <a:ext cx="1511300" cy="1079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</a:p>
        </p:txBody>
      </p:sp>
      <p:sp>
        <p:nvSpPr>
          <p:cNvPr id="19493" name="Rectangle 37"/>
          <p:cNvSpPr>
            <a:spLocks noChangeArrowheads="1"/>
          </p:cNvSpPr>
          <p:nvPr/>
        </p:nvSpPr>
        <p:spPr bwMode="auto">
          <a:xfrm>
            <a:off x="5148263" y="4981575"/>
            <a:ext cx="3538537" cy="155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至少存在一点 </a:t>
            </a:r>
            <a:r>
              <a:rPr lang="en-US" altLang="zh-CN" sz="2000" b="1" i="1">
                <a:latin typeface="Symbol" pitchFamily="18" charset="2"/>
                <a:cs typeface="Times New Roman" pitchFamily="18" charset="0"/>
              </a:rPr>
              <a:t>x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，</a:t>
            </a:r>
          </a:p>
          <a:p>
            <a:pPr marL="10953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zh-CN" altLang="en-US" sz="2000" b="1">
              <a:latin typeface="Times New Roman" pitchFamily="18" charset="0"/>
              <a:cs typeface="Times New Roman" pitchFamily="18" charset="0"/>
            </a:endParaRPr>
          </a:p>
          <a:p>
            <a:pPr marL="10953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使得</a:t>
            </a:r>
          </a:p>
        </p:txBody>
      </p:sp>
      <p:sp>
        <p:nvSpPr>
          <p:cNvPr id="19492" name="Rectangle 36"/>
          <p:cNvSpPr>
            <a:spLocks noChangeArrowheads="1"/>
          </p:cNvSpPr>
          <p:nvPr/>
        </p:nvSpPr>
        <p:spPr bwMode="auto">
          <a:xfrm>
            <a:off x="1547813" y="4981575"/>
            <a:ext cx="3600450" cy="155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①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在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 上连续</a:t>
            </a:r>
            <a:endParaRPr lang="en-US" altLang="zh-CN" sz="2000" b="1">
              <a:latin typeface="Times New Roman" pitchFamily="18" charset="0"/>
              <a:cs typeface="Times New Roman" pitchFamily="18" charset="0"/>
            </a:endParaRPr>
          </a:p>
          <a:p>
            <a:pPr marL="109538" eaLnBrk="0" hangingPunct="0">
              <a:lnSpc>
                <a:spcPct val="120000"/>
              </a:lnSpc>
              <a:buClr>
                <a:srgbClr val="0000FF"/>
              </a:buClr>
              <a:buSzPct val="100000"/>
            </a:pP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②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在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 内可导</a:t>
            </a:r>
            <a:endParaRPr lang="en-US" altLang="zh-CN" sz="2000" b="1">
              <a:latin typeface="Times New Roman" pitchFamily="18" charset="0"/>
              <a:cs typeface="Times New Roman" pitchFamily="18" charset="0"/>
            </a:endParaRPr>
          </a:p>
          <a:p>
            <a:pPr marL="109538" eaLnBrk="0" hangingPunct="0">
              <a:lnSpc>
                <a:spcPct val="120000"/>
              </a:lnSpc>
              <a:buClr>
                <a:srgbClr val="0000FF"/>
              </a:buClr>
              <a:buSzPct val="100000"/>
            </a:pP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③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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marL="109538" eaLnBrk="0" hangingPunct="0">
              <a:lnSpc>
                <a:spcPct val="120000"/>
              </a:lnSpc>
              <a:buClr>
                <a:srgbClr val="0000FF"/>
              </a:buClr>
              <a:buSzPct val="100000"/>
            </a:pPr>
            <a:endParaRPr lang="zh-CN" alt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90" name="Rectangle 34"/>
          <p:cNvSpPr>
            <a:spLocks noChangeArrowheads="1"/>
          </p:cNvSpPr>
          <p:nvPr/>
        </p:nvSpPr>
        <p:spPr bwMode="auto">
          <a:xfrm>
            <a:off x="5148263" y="3521075"/>
            <a:ext cx="3538537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至少存在一点 </a:t>
            </a:r>
            <a:r>
              <a:rPr lang="en-US" altLang="zh-CN" sz="2000" b="1" i="1">
                <a:latin typeface="Symbol" pitchFamily="18" charset="2"/>
                <a:cs typeface="Times New Roman" pitchFamily="18" charset="0"/>
              </a:rPr>
              <a:t>x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，</a:t>
            </a:r>
          </a:p>
          <a:p>
            <a:pPr marL="10953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zh-CN" altLang="en-US" sz="2000" b="1">
              <a:latin typeface="Times New Roman" pitchFamily="18" charset="0"/>
              <a:cs typeface="Times New Roman" pitchFamily="18" charset="0"/>
            </a:endParaRPr>
          </a:p>
          <a:p>
            <a:pPr marL="10953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使得</a:t>
            </a:r>
            <a:endParaRPr lang="zh-CN" altLang="en-US" sz="20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89" name="Rectangle 33"/>
          <p:cNvSpPr>
            <a:spLocks noChangeArrowheads="1"/>
          </p:cNvSpPr>
          <p:nvPr/>
        </p:nvSpPr>
        <p:spPr bwMode="auto">
          <a:xfrm>
            <a:off x="1547813" y="3521075"/>
            <a:ext cx="360045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①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在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 上连续</a:t>
            </a:r>
            <a:endParaRPr lang="en-US" altLang="zh-CN" sz="2000" b="1">
              <a:latin typeface="Times New Roman" pitchFamily="18" charset="0"/>
              <a:cs typeface="Times New Roman" pitchFamily="18" charset="0"/>
            </a:endParaRPr>
          </a:p>
          <a:p>
            <a:pPr marL="109538" eaLnBrk="0" hangingPunct="0">
              <a:lnSpc>
                <a:spcPct val="120000"/>
              </a:lnSpc>
              <a:buClr>
                <a:srgbClr val="0000FF"/>
              </a:buClr>
              <a:buSzPct val="100000"/>
            </a:pP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②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在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 内可导</a:t>
            </a:r>
          </a:p>
          <a:p>
            <a:pPr marL="109538" eaLnBrk="0" hangingPunct="0">
              <a:lnSpc>
                <a:spcPct val="120000"/>
              </a:lnSpc>
              <a:buClr>
                <a:srgbClr val="0000FF"/>
              </a:buClr>
              <a:buSzPct val="100000"/>
            </a:pPr>
            <a:endParaRPr lang="en-US" altLang="zh-CN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87" name="Rectangle 31"/>
          <p:cNvSpPr>
            <a:spLocks noChangeArrowheads="1"/>
          </p:cNvSpPr>
          <p:nvPr/>
        </p:nvSpPr>
        <p:spPr bwMode="auto">
          <a:xfrm>
            <a:off x="5148263" y="2060575"/>
            <a:ext cx="3538537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至少存在一点 </a:t>
            </a:r>
            <a:r>
              <a:rPr lang="en-US" altLang="zh-CN" sz="2000" b="1" i="1">
                <a:latin typeface="Symbol" pitchFamily="18" charset="2"/>
                <a:cs typeface="Times New Roman" pitchFamily="18" charset="0"/>
              </a:rPr>
              <a:t>x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，</a:t>
            </a:r>
          </a:p>
          <a:p>
            <a:pPr marL="10953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使得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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>
                <a:latin typeface="Symbol" pitchFamily="18" charset="2"/>
                <a:cs typeface="Times New Roman" pitchFamily="18" charset="0"/>
              </a:rPr>
              <a:t>x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86" name="Rectangle 30"/>
          <p:cNvSpPr>
            <a:spLocks noChangeArrowheads="1"/>
          </p:cNvSpPr>
          <p:nvPr/>
        </p:nvSpPr>
        <p:spPr bwMode="auto">
          <a:xfrm>
            <a:off x="1547813" y="2060575"/>
            <a:ext cx="360045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①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在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 上连续</a:t>
            </a:r>
            <a:endParaRPr lang="en-US" altLang="zh-CN" sz="2000" b="1">
              <a:latin typeface="Times New Roman" pitchFamily="18" charset="0"/>
              <a:cs typeface="Times New Roman" pitchFamily="18" charset="0"/>
            </a:endParaRPr>
          </a:p>
          <a:p>
            <a:pPr marL="109538" eaLnBrk="0" hangingPunct="0">
              <a:lnSpc>
                <a:spcPct val="120000"/>
              </a:lnSpc>
              <a:buClr>
                <a:srgbClr val="0000FF"/>
              </a:buClr>
              <a:buSzPct val="100000"/>
            </a:pP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②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在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 内可导</a:t>
            </a:r>
            <a:endParaRPr lang="en-US" altLang="zh-CN" sz="2000" b="1">
              <a:latin typeface="Times New Roman" pitchFamily="18" charset="0"/>
              <a:cs typeface="Times New Roman" pitchFamily="18" charset="0"/>
            </a:endParaRPr>
          </a:p>
          <a:p>
            <a:pPr marL="109538" eaLnBrk="0" hangingPunct="0">
              <a:lnSpc>
                <a:spcPct val="120000"/>
              </a:lnSpc>
              <a:buClr>
                <a:srgbClr val="0000FF"/>
              </a:buClr>
              <a:buSzPct val="100000"/>
            </a:pP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③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 f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b="1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0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2541" name="Group 99"/>
          <p:cNvGrpSpPr>
            <a:grpSpLocks/>
          </p:cNvGrpSpPr>
          <p:nvPr/>
        </p:nvGrpSpPr>
        <p:grpSpPr bwMode="auto">
          <a:xfrm>
            <a:off x="457200" y="1481138"/>
            <a:ext cx="8229600" cy="5051425"/>
            <a:chOff x="288" y="933"/>
            <a:chExt cx="5184" cy="3182"/>
          </a:xfrm>
        </p:grpSpPr>
        <p:sp>
          <p:nvSpPr>
            <p:cNvPr id="22547" name="Rectangle 35"/>
            <p:cNvSpPr>
              <a:spLocks noChangeArrowheads="1"/>
            </p:cNvSpPr>
            <p:nvPr/>
          </p:nvSpPr>
          <p:spPr bwMode="auto">
            <a:xfrm>
              <a:off x="288" y="3138"/>
              <a:ext cx="687" cy="9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柯西</a:t>
              </a:r>
            </a:p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定理</a:t>
              </a:r>
              <a:endParaRPr lang="en-US" altLang="zh-CN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548" name="Rectangle 32"/>
            <p:cNvSpPr>
              <a:spLocks noChangeArrowheads="1"/>
            </p:cNvSpPr>
            <p:nvPr/>
          </p:nvSpPr>
          <p:spPr bwMode="auto">
            <a:xfrm>
              <a:off x="288" y="2218"/>
              <a:ext cx="687" cy="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拉格</a:t>
              </a:r>
            </a:p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朗日</a:t>
              </a:r>
            </a:p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定理</a:t>
              </a:r>
              <a:endParaRPr lang="en-US" altLang="zh-CN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549" name="Rectangle 29"/>
            <p:cNvSpPr>
              <a:spLocks noChangeArrowheads="1"/>
            </p:cNvSpPr>
            <p:nvPr/>
          </p:nvSpPr>
          <p:spPr bwMode="auto">
            <a:xfrm>
              <a:off x="288" y="1298"/>
              <a:ext cx="687" cy="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罗尔</a:t>
              </a:r>
            </a:p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定理</a:t>
              </a:r>
            </a:p>
          </p:txBody>
        </p:sp>
        <p:sp>
          <p:nvSpPr>
            <p:cNvPr id="22550" name="Rectangle 28"/>
            <p:cNvSpPr>
              <a:spLocks noChangeArrowheads="1"/>
            </p:cNvSpPr>
            <p:nvPr/>
          </p:nvSpPr>
          <p:spPr bwMode="auto">
            <a:xfrm>
              <a:off x="3243" y="933"/>
              <a:ext cx="222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结论</a:t>
              </a:r>
            </a:p>
          </p:txBody>
        </p:sp>
        <p:sp>
          <p:nvSpPr>
            <p:cNvPr id="22551" name="Rectangle 27"/>
            <p:cNvSpPr>
              <a:spLocks noChangeArrowheads="1"/>
            </p:cNvSpPr>
            <p:nvPr/>
          </p:nvSpPr>
          <p:spPr bwMode="auto">
            <a:xfrm>
              <a:off x="975" y="933"/>
              <a:ext cx="226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条件</a:t>
              </a:r>
            </a:p>
          </p:txBody>
        </p:sp>
        <p:sp>
          <p:nvSpPr>
            <p:cNvPr id="22552" name="Rectangle 26"/>
            <p:cNvSpPr>
              <a:spLocks noChangeArrowheads="1"/>
            </p:cNvSpPr>
            <p:nvPr/>
          </p:nvSpPr>
          <p:spPr bwMode="auto">
            <a:xfrm>
              <a:off x="288" y="933"/>
              <a:ext cx="6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定理</a:t>
              </a:r>
            </a:p>
          </p:txBody>
        </p:sp>
        <p:sp>
          <p:nvSpPr>
            <p:cNvPr id="22553" name="Line 38"/>
            <p:cNvSpPr>
              <a:spLocks noChangeShapeType="1"/>
            </p:cNvSpPr>
            <p:nvPr/>
          </p:nvSpPr>
          <p:spPr bwMode="auto">
            <a:xfrm>
              <a:off x="288" y="933"/>
              <a:ext cx="51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4" name="Line 39"/>
            <p:cNvSpPr>
              <a:spLocks noChangeShapeType="1"/>
            </p:cNvSpPr>
            <p:nvPr/>
          </p:nvSpPr>
          <p:spPr bwMode="auto">
            <a:xfrm>
              <a:off x="288" y="1298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5" name="Line 40"/>
            <p:cNvSpPr>
              <a:spLocks noChangeShapeType="1"/>
            </p:cNvSpPr>
            <p:nvPr/>
          </p:nvSpPr>
          <p:spPr bwMode="auto">
            <a:xfrm>
              <a:off x="288" y="2218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6" name="Line 41"/>
            <p:cNvSpPr>
              <a:spLocks noChangeShapeType="1"/>
            </p:cNvSpPr>
            <p:nvPr/>
          </p:nvSpPr>
          <p:spPr bwMode="auto">
            <a:xfrm>
              <a:off x="288" y="3138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7" name="Line 42"/>
            <p:cNvSpPr>
              <a:spLocks noChangeShapeType="1"/>
            </p:cNvSpPr>
            <p:nvPr/>
          </p:nvSpPr>
          <p:spPr bwMode="auto">
            <a:xfrm>
              <a:off x="288" y="4115"/>
              <a:ext cx="51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8" name="Line 43"/>
            <p:cNvSpPr>
              <a:spLocks noChangeShapeType="1"/>
            </p:cNvSpPr>
            <p:nvPr/>
          </p:nvSpPr>
          <p:spPr bwMode="auto">
            <a:xfrm>
              <a:off x="288" y="933"/>
              <a:ext cx="0" cy="3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9" name="Line 44"/>
            <p:cNvSpPr>
              <a:spLocks noChangeShapeType="1"/>
            </p:cNvSpPr>
            <p:nvPr/>
          </p:nvSpPr>
          <p:spPr bwMode="auto">
            <a:xfrm>
              <a:off x="975" y="933"/>
              <a:ext cx="0" cy="3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0" name="Line 45"/>
            <p:cNvSpPr>
              <a:spLocks noChangeShapeType="1"/>
            </p:cNvSpPr>
            <p:nvPr/>
          </p:nvSpPr>
          <p:spPr bwMode="auto">
            <a:xfrm>
              <a:off x="3243" y="933"/>
              <a:ext cx="0" cy="3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1" name="Line 46"/>
            <p:cNvSpPr>
              <a:spLocks noChangeShapeType="1"/>
            </p:cNvSpPr>
            <p:nvPr/>
          </p:nvSpPr>
          <p:spPr bwMode="auto">
            <a:xfrm>
              <a:off x="5472" y="933"/>
              <a:ext cx="0" cy="31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5867400" y="4198938"/>
          <a:ext cx="2044700" cy="630237"/>
        </p:xfrm>
        <a:graphic>
          <a:graphicData uri="http://schemas.openxmlformats.org/presentationml/2006/ole">
            <p:oleObj spid="_x0000_s22530" name="Equation" r:id="rId3" imgW="1320480" imgH="406080" progId="Equation.DSMT4">
              <p:embed/>
            </p:oleObj>
          </a:graphicData>
        </a:graphic>
      </p:graphicFrame>
      <p:graphicFrame>
        <p:nvGraphicFramePr>
          <p:cNvPr id="3" name="Object 94"/>
          <p:cNvGraphicFramePr>
            <a:graphicFrameLocks noChangeAspect="1"/>
          </p:cNvGraphicFramePr>
          <p:nvPr/>
        </p:nvGraphicFramePr>
        <p:xfrm>
          <a:off x="5867400" y="5661025"/>
          <a:ext cx="2084388" cy="669925"/>
        </p:xfrm>
        <a:graphic>
          <a:graphicData uri="http://schemas.openxmlformats.org/presentationml/2006/ole">
            <p:oleObj spid="_x0000_s22531" name="Equation" r:id="rId4" imgW="1346040" imgH="431640" progId="Equation.DSMT4">
              <p:embed/>
            </p:oleObj>
          </a:graphicData>
        </a:graphic>
      </p:graphicFrame>
      <p:sp>
        <p:nvSpPr>
          <p:cNvPr id="27" name="Oval 4"/>
          <p:cNvSpPr>
            <a:spLocks noChangeArrowheads="1"/>
          </p:cNvSpPr>
          <p:nvPr/>
        </p:nvSpPr>
        <p:spPr bwMode="auto">
          <a:xfrm>
            <a:off x="1785938" y="214313"/>
            <a:ext cx="1143000" cy="1143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chemeClr val="bg1"/>
                </a:solidFill>
                <a:latin typeface="Times New Roman" pitchFamily="18" charset="0"/>
              </a:rPr>
              <a:t>罗尔</a:t>
            </a:r>
          </a:p>
          <a:p>
            <a:pPr algn="ctr"/>
            <a:r>
              <a:rPr kumimoji="1" lang="zh-CN" altLang="zh-CN" sz="2400" b="1">
                <a:solidFill>
                  <a:schemeClr val="bg1"/>
                </a:solidFill>
                <a:latin typeface="Times New Roman" pitchFamily="18" charset="0"/>
              </a:rPr>
              <a:t>定理</a:t>
            </a:r>
            <a:endParaRPr kumimoji="1" lang="zh-CN" altLang="en-US" sz="24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4130675" y="357188"/>
            <a:ext cx="1676400" cy="858837"/>
          </a:xfrm>
          <a:prstGeom prst="rect">
            <a:avLst/>
          </a:prstGeom>
          <a:solidFill>
            <a:srgbClr val="0000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chemeClr val="bg1"/>
                </a:solidFill>
                <a:latin typeface="Times New Roman" pitchFamily="18" charset="0"/>
              </a:rPr>
              <a:t>拉格朗日</a:t>
            </a:r>
          </a:p>
          <a:p>
            <a:pPr algn="ctr"/>
            <a:r>
              <a:rPr kumimoji="1" lang="zh-CN" altLang="en-US" sz="2400" b="1">
                <a:solidFill>
                  <a:schemeClr val="bg1"/>
                </a:solidFill>
                <a:latin typeface="Times New Roman" pitchFamily="18" charset="0"/>
              </a:rPr>
              <a:t>中值定理</a:t>
            </a:r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2990850" y="677863"/>
            <a:ext cx="1079500" cy="215900"/>
          </a:xfrm>
          <a:prstGeom prst="leftArrow">
            <a:avLst>
              <a:gd name="adj1" fmla="val 50000"/>
              <a:gd name="adj2" fmla="val 166644"/>
            </a:avLst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7010400" y="366713"/>
            <a:ext cx="1676400" cy="838200"/>
          </a:xfrm>
          <a:prstGeom prst="rect">
            <a:avLst/>
          </a:prstGeom>
          <a:solidFill>
            <a:srgbClr val="00CC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chemeClr val="bg1"/>
                </a:solidFill>
                <a:latin typeface="Times New Roman" pitchFamily="18" charset="0"/>
              </a:rPr>
              <a:t>柯西</a:t>
            </a:r>
          </a:p>
          <a:p>
            <a:pPr algn="ctr"/>
            <a:r>
              <a:rPr kumimoji="1" lang="zh-CN" altLang="en-US" sz="2400" b="1">
                <a:solidFill>
                  <a:schemeClr val="bg1"/>
                </a:solidFill>
                <a:latin typeface="Times New Roman" pitchFamily="18" charset="0"/>
              </a:rPr>
              <a:t>中值定理</a:t>
            </a:r>
          </a:p>
        </p:txBody>
      </p:sp>
      <p:graphicFrame>
        <p:nvGraphicFramePr>
          <p:cNvPr id="31" name="Object 9"/>
          <p:cNvGraphicFramePr>
            <a:graphicFrameLocks noChangeAspect="1"/>
          </p:cNvGraphicFramePr>
          <p:nvPr/>
        </p:nvGraphicFramePr>
        <p:xfrm>
          <a:off x="5942013" y="287338"/>
          <a:ext cx="935037" cy="317500"/>
        </p:xfrm>
        <a:graphic>
          <a:graphicData uri="http://schemas.openxmlformats.org/presentationml/2006/ole">
            <p:oleObj spid="_x0000_s22532" name="Equation" r:id="rId5" imgW="596880" imgH="203040" progId="Equation.DSMT4">
              <p:embed/>
            </p:oleObj>
          </a:graphicData>
        </a:graphic>
      </p:graphicFrame>
      <p:graphicFrame>
        <p:nvGraphicFramePr>
          <p:cNvPr id="32" name="Object 10"/>
          <p:cNvGraphicFramePr>
            <a:graphicFrameLocks noChangeAspect="1"/>
          </p:cNvGraphicFramePr>
          <p:nvPr/>
        </p:nvGraphicFramePr>
        <p:xfrm>
          <a:off x="2859088" y="287338"/>
          <a:ext cx="1284287" cy="315912"/>
        </p:xfrm>
        <a:graphic>
          <a:graphicData uri="http://schemas.openxmlformats.org/presentationml/2006/ole">
            <p:oleObj spid="_x0000_s22533" name="Equation" r:id="rId6" imgW="812520" imgH="203040" progId="Equation.DSMT4">
              <p:embed/>
            </p:oleObj>
          </a:graphicData>
        </a:graphic>
      </p:graphicFrame>
      <p:sp>
        <p:nvSpPr>
          <p:cNvPr id="33" name="AutoShape 11"/>
          <p:cNvSpPr>
            <a:spLocks noChangeArrowheads="1"/>
          </p:cNvSpPr>
          <p:nvPr/>
        </p:nvSpPr>
        <p:spPr bwMode="auto">
          <a:xfrm>
            <a:off x="5868988" y="677863"/>
            <a:ext cx="1079500" cy="215900"/>
          </a:xfrm>
          <a:prstGeom prst="leftArrow">
            <a:avLst>
              <a:gd name="adj1" fmla="val 50000"/>
              <a:gd name="adj2" fmla="val 166644"/>
            </a:avLst>
          </a:prstGeom>
          <a:solidFill>
            <a:srgbClr val="00CC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93" grpId="0"/>
      <p:bldP spid="19492" grpId="0" build="p"/>
      <p:bldP spid="19490" grpId="0"/>
      <p:bldP spid="19489" grpId="0" build="p"/>
      <p:bldP spid="19487" grpId="0"/>
      <p:bldP spid="19486" grpId="0" build="p"/>
      <p:bldP spid="27" grpId="0" animBg="1" autoUpdateAnimBg="0"/>
      <p:bldP spid="28" grpId="0" animBg="1"/>
      <p:bldP spid="29" grpId="0" animBg="1"/>
      <p:bldP spid="30" grpId="0" animBg="1"/>
      <p:bldP spid="3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作业</a:t>
            </a:r>
            <a:endParaRPr lang="en-US" altLang="zh-CN" smtClean="0">
              <a:effectLst/>
              <a:ea typeface="楷体_GB2312"/>
            </a:endParaRPr>
          </a:p>
        </p:txBody>
      </p:sp>
      <p:sp>
        <p:nvSpPr>
          <p:cNvPr id="4198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习题</a:t>
            </a:r>
            <a:r>
              <a:rPr lang="en-US" altLang="zh-CN" smtClean="0">
                <a:ea typeface="楷体_GB2312"/>
              </a:rPr>
              <a:t>3 − 1 </a:t>
            </a:r>
          </a:p>
          <a:p>
            <a:pPr lvl="1"/>
            <a:r>
              <a:rPr lang="en-US" altLang="zh-CN" smtClean="0">
                <a:ea typeface="楷体_GB2312"/>
              </a:rPr>
              <a:t>4</a:t>
            </a:r>
          </a:p>
          <a:p>
            <a:pPr lvl="1"/>
            <a:r>
              <a:rPr lang="en-US" altLang="zh-CN" smtClean="0">
                <a:ea typeface="楷体_GB2312"/>
              </a:rPr>
              <a:t>6</a:t>
            </a:r>
          </a:p>
          <a:p>
            <a:pPr lvl="1"/>
            <a:r>
              <a:rPr lang="en-US" altLang="zh-CN" smtClean="0">
                <a:ea typeface="楷体_GB2312"/>
              </a:rPr>
              <a:t>7</a:t>
            </a:r>
          </a:p>
          <a:p>
            <a:pPr lvl="1"/>
            <a:r>
              <a:rPr lang="en-US" altLang="zh-CN" smtClean="0">
                <a:ea typeface="楷体_GB2312"/>
              </a:rPr>
              <a:t>8</a:t>
            </a:r>
          </a:p>
          <a:p>
            <a:pPr lvl="1"/>
            <a:r>
              <a:rPr lang="en-US" altLang="zh-CN" smtClean="0">
                <a:ea typeface="楷体_GB2312"/>
              </a:rPr>
              <a:t>10</a:t>
            </a:r>
          </a:p>
          <a:p>
            <a:pPr lvl="1"/>
            <a:r>
              <a:rPr lang="en-US" altLang="zh-CN" smtClean="0">
                <a:ea typeface="楷体_GB2312"/>
              </a:rPr>
              <a:t>11(2)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定理：</a:t>
            </a:r>
            <a:r>
              <a:rPr lang="zh-CN" altLang="en-US" smtClean="0">
                <a:ea typeface="楷体_GB2312"/>
              </a:rPr>
              <a:t>如果函数 </a:t>
            </a:r>
            <a:r>
              <a:rPr lang="en-US" altLang="zh-CN" i="1" smtClean="0">
                <a:ea typeface="楷体_GB2312"/>
              </a:rPr>
              <a:t>y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=</a:t>
            </a:r>
            <a:r>
              <a:rPr lang="zh-CN" altLang="en-US" i="1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满足：</a:t>
            </a:r>
            <a:endParaRPr lang="en-US" altLang="zh-CN" smtClean="0">
              <a:ea typeface="楷体_GB2312"/>
            </a:endParaRPr>
          </a:p>
          <a:p>
            <a:pPr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在闭区间 </a:t>
            </a:r>
            <a:r>
              <a:rPr lang="en-US" altLang="zh-CN" smtClean="0">
                <a:ea typeface="楷体_GB2312"/>
              </a:rPr>
              <a:t>[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]</a:t>
            </a:r>
            <a:r>
              <a:rPr lang="zh-CN" altLang="en-US" smtClean="0">
                <a:ea typeface="楷体_GB2312"/>
              </a:rPr>
              <a:t> 上连续，</a:t>
            </a:r>
            <a:endParaRPr lang="en-US" altLang="zh-CN" smtClean="0">
              <a:ea typeface="楷体_GB2312"/>
            </a:endParaRPr>
          </a:p>
          <a:p>
            <a:pPr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>
                <a:ea typeface="楷体_GB2312"/>
              </a:rPr>
              <a:t>在开区间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内可导，</a:t>
            </a:r>
            <a:endParaRPr lang="en-US" altLang="zh-CN" smtClean="0">
              <a:ea typeface="楷体_GB2312"/>
            </a:endParaRPr>
          </a:p>
          <a:p>
            <a:pPr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>
                <a:ea typeface="楷体_GB2312"/>
              </a:rPr>
              <a:t>在区间端点的函数值相等，即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=</a:t>
            </a:r>
            <a:r>
              <a:rPr lang="zh-CN" altLang="en-US" i="1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</a:t>
            </a:r>
            <a:endParaRPr lang="en-US" altLang="zh-CN" smtClean="0">
              <a:ea typeface="楷体_GB2312"/>
            </a:endParaRPr>
          </a:p>
          <a:p>
            <a:pPr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则在开区间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内至少存在一点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x</a:t>
            </a:r>
            <a:r>
              <a:rPr lang="zh-CN" altLang="en-US" smtClean="0">
                <a:ea typeface="楷体_GB2312"/>
              </a:rPr>
              <a:t> ，使得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i="1" smtClean="0">
                <a:ea typeface="楷体_GB2312"/>
                <a:sym typeface="Symbol" pitchFamily="18" charset="2"/>
              </a:rPr>
              <a:t>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latin typeface="Symbol" pitchFamily="18" charset="2"/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=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0</a:t>
            </a:r>
            <a:r>
              <a:rPr lang="zh-CN" altLang="en-US" smtClean="0">
                <a:ea typeface="楷体_GB2312"/>
              </a:rPr>
              <a:t>．</a:t>
            </a:r>
            <a:endParaRPr lang="en-US" altLang="zh-CN" smtClean="0">
              <a:ea typeface="楷体_GB2312"/>
            </a:endParaRPr>
          </a:p>
          <a:p>
            <a:pPr>
              <a:buClr>
                <a:srgbClr val="0000FF"/>
              </a:buClr>
              <a:buSzPct val="100000"/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知识点：</a:t>
            </a:r>
            <a:r>
              <a:rPr lang="zh-CN" altLang="en-US" smtClean="0">
                <a:ea typeface="楷体_GB2312"/>
                <a:hlinkClick r:id="rId2" action="ppaction://hlinksldjump"/>
              </a:rPr>
              <a:t>费马引理</a:t>
            </a:r>
            <a:endParaRPr lang="en-US" altLang="zh-CN" smtClean="0">
              <a:ea typeface="楷体_GB2312"/>
            </a:endParaRPr>
          </a:p>
          <a:p>
            <a:pPr>
              <a:buClr>
                <a:srgbClr val="0000FF"/>
              </a:buClr>
              <a:buSzPct val="100000"/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>
                <a:ea typeface="楷体_GB2312"/>
                <a:hlinkClick r:id="rId3" action="ppaction://hlinksldjump"/>
              </a:rPr>
              <a:t>罗尔定理的证明过程</a:t>
            </a:r>
            <a:endParaRPr lang="en-US" altLang="zh-CN" smtClean="0">
              <a:ea typeface="楷体_GB2312"/>
            </a:endParaRPr>
          </a:p>
          <a:p>
            <a:pPr>
              <a:buClr>
                <a:srgbClr val="0000FF"/>
              </a:buClr>
              <a:buSzPct val="100000"/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</p:txBody>
      </p:sp>
      <p:sp>
        <p:nvSpPr>
          <p:cNvPr id="29699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一、罗尔定理</a:t>
            </a:r>
          </a:p>
        </p:txBody>
      </p:sp>
      <p:pic>
        <p:nvPicPr>
          <p:cNvPr id="29700" name="图片 3" descr="p130_3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57750" y="4143375"/>
            <a:ext cx="4178300" cy="255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439738" y="1481138"/>
            <a:ext cx="8231187" cy="2305050"/>
          </a:xfrm>
          <a:prstGeom prst="roundRect">
            <a:avLst>
              <a:gd name="adj" fmla="val 10556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967287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证明：</a:t>
            </a:r>
            <a:r>
              <a:rPr lang="zh-CN" altLang="en-US" smtClean="0">
                <a:ea typeface="楷体_GB2312"/>
              </a:rPr>
              <a:t>设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  <a:sym typeface="Symbol" pitchFamily="18" charset="2"/>
              </a:rPr>
              <a:t> </a:t>
            </a:r>
            <a:r>
              <a:rPr lang="en-US" altLang="zh-CN" i="1" smtClean="0">
                <a:ea typeface="楷体_GB2312"/>
              </a:rPr>
              <a:t>U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时，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i="1" smtClean="0">
                <a:ea typeface="楷体_GB2312"/>
                <a:sym typeface="Symbol" pitchFamily="18" charset="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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smtClean="0">
                <a:ea typeface="楷体_GB2312"/>
              </a:rPr>
              <a:t> 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，即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i="1" smtClean="0">
                <a:ea typeface="楷体_GB2312"/>
                <a:sym typeface="Symbol" pitchFamily="18" charset="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−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smtClean="0">
                <a:ea typeface="楷体_GB2312"/>
              </a:rPr>
              <a:t> 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 </a:t>
            </a:r>
            <a:r>
              <a:rPr lang="en-US" altLang="zh-CN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0</a:t>
            </a:r>
            <a:r>
              <a:rPr lang="zh-CN" altLang="en-US" smtClean="0">
                <a:ea typeface="楷体_GB2312"/>
              </a:rPr>
              <a:t>，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于是当 </a:t>
            </a:r>
            <a:r>
              <a:rPr lang="en-US" altLang="zh-CN" i="1" smtClean="0">
                <a:ea typeface="楷体_GB2312"/>
              </a:rPr>
              <a:t>x</a:t>
            </a:r>
            <a:r>
              <a:rPr lang="zh-CN" altLang="en-US" smtClean="0">
                <a:ea typeface="楷体_GB231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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zh-CN" altLang="en-US" smtClean="0">
                <a:ea typeface="楷体_GB2312"/>
              </a:rPr>
              <a:t> 时，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        当 </a:t>
            </a:r>
            <a:r>
              <a:rPr lang="en-US" altLang="zh-CN" i="1" smtClean="0">
                <a:ea typeface="楷体_GB2312"/>
              </a:rPr>
              <a:t>x</a:t>
            </a:r>
            <a:r>
              <a:rPr lang="zh-CN" altLang="en-US" smtClean="0">
                <a:ea typeface="楷体_GB231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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zh-CN" altLang="en-US" smtClean="0">
                <a:ea typeface="楷体_GB2312"/>
              </a:rPr>
              <a:t> 时，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已知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i="1" smtClean="0">
                <a:ea typeface="楷体_GB2312"/>
                <a:sym typeface="Symbol" pitchFamily="18" charset="2"/>
              </a:rPr>
              <a:t>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存在，则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故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i="1" smtClean="0">
                <a:ea typeface="楷体_GB2312"/>
                <a:sym typeface="Symbol" pitchFamily="18" charset="2"/>
              </a:rPr>
              <a:t>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=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0 </a:t>
            </a:r>
            <a:r>
              <a:rPr lang="zh-CN" altLang="en-US" smtClean="0">
                <a:ea typeface="楷体_GB2312"/>
              </a:rPr>
              <a:t>．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如果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i="1" smtClean="0">
                <a:ea typeface="楷体_GB2312"/>
                <a:sym typeface="Symbol" pitchFamily="18" charset="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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smtClean="0">
                <a:ea typeface="楷体_GB2312"/>
              </a:rPr>
              <a:t> 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，可以类似地证明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． </a:t>
            </a:r>
            <a:r>
              <a:rPr lang="en-US" altLang="zh-CN" smtClean="0">
                <a:ea typeface="楷体_GB2312"/>
              </a:rPr>
              <a:t> </a:t>
            </a:r>
            <a:endParaRPr lang="zh-CN" altLang="en-US" smtClean="0">
              <a:ea typeface="楷体_GB231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181350" y="1006475"/>
          <a:ext cx="2332038" cy="889000"/>
        </p:xfrm>
        <a:graphic>
          <a:graphicData uri="http://schemas.openxmlformats.org/presentationml/2006/ole">
            <p:oleObj spid="_x0000_s1026" name="Equation" r:id="rId4" imgW="1168200" imgH="444240" progId="Equation.DSMT4">
              <p:embed/>
            </p:oleObj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3182938" y="2039938"/>
          <a:ext cx="2330450" cy="889000"/>
        </p:xfrm>
        <a:graphic>
          <a:graphicData uri="http://schemas.openxmlformats.org/presentationml/2006/ole">
            <p:oleObj spid="_x0000_s1027" name="Equation" r:id="rId5" imgW="1168200" imgH="444240" progId="Equation.DSMT4">
              <p:embed/>
            </p:oleObj>
          </a:graphicData>
        </a:graphic>
      </p:graphicFrame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561013" y="1277938"/>
            <a:ext cx="720725" cy="285750"/>
          </a:xfrm>
          <a:prstGeom prst="rightArrow">
            <a:avLst>
              <a:gd name="adj1" fmla="val 50000"/>
              <a:gd name="adj2" fmla="val 86012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6307138" y="1214438"/>
          <a:ext cx="1443037" cy="457200"/>
        </p:xfrm>
        <a:graphic>
          <a:graphicData uri="http://schemas.openxmlformats.org/presentationml/2006/ole">
            <p:oleObj spid="_x0000_s1028" name="Equation" r:id="rId6" imgW="723600" imgH="228600" progId="Equation.DSMT4">
              <p:embed/>
            </p:oleObj>
          </a:graphicData>
        </a:graphic>
      </p:graphicFrame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561013" y="2249488"/>
            <a:ext cx="720725" cy="285750"/>
          </a:xfrm>
          <a:prstGeom prst="rightArrow">
            <a:avLst>
              <a:gd name="adj1" fmla="val 50000"/>
              <a:gd name="adj2" fmla="val 86012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6307138" y="2185988"/>
          <a:ext cx="1443037" cy="457200"/>
        </p:xfrm>
        <a:graphic>
          <a:graphicData uri="http://schemas.openxmlformats.org/presentationml/2006/ole">
            <p:oleObj spid="_x0000_s1029" name="Equation" r:id="rId7" imgW="723600" imgH="228600" progId="Equation.DSMT4">
              <p:embed/>
            </p:oleObj>
          </a:graphicData>
        </a:graphic>
      </p:graphicFrame>
      <p:sp>
        <p:nvSpPr>
          <p:cNvPr id="10" name="AutoShape 12"/>
          <p:cNvSpPr>
            <a:spLocks/>
          </p:cNvSpPr>
          <p:nvPr/>
        </p:nvSpPr>
        <p:spPr bwMode="auto">
          <a:xfrm>
            <a:off x="7927975" y="1403350"/>
            <a:ext cx="215900" cy="1801813"/>
          </a:xfrm>
          <a:prstGeom prst="rightBrace">
            <a:avLst>
              <a:gd name="adj1" fmla="val 69547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3351213" y="2971800"/>
          <a:ext cx="3292475" cy="457200"/>
        </p:xfrm>
        <a:graphic>
          <a:graphicData uri="http://schemas.openxmlformats.org/presentationml/2006/ole">
            <p:oleObj spid="_x0000_s1030" name="Equation" r:id="rId8" imgW="1650960" imgH="228600" progId="Equation.DSMT4">
              <p:embed/>
            </p:oleObj>
          </a:graphicData>
        </a:graphic>
      </p:graphicFrame>
      <p:sp>
        <p:nvSpPr>
          <p:cNvPr id="12" name="AutoShape 8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143250" y="1039813"/>
            <a:ext cx="2298700" cy="792162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143250" y="2065338"/>
            <a:ext cx="2298700" cy="792162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3" name="Rectangle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effectLst/>
                <a:ea typeface="楷体_GB2312"/>
              </a:rPr>
              <a:t>费马引理</a:t>
            </a:r>
          </a:p>
        </p:txBody>
      </p:sp>
      <p:sp>
        <p:nvSpPr>
          <p:cNvPr id="67599" name="Rectangle 1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定理：</a:t>
            </a:r>
            <a:r>
              <a:rPr lang="zh-CN" altLang="en-US" smtClean="0">
                <a:ea typeface="楷体_GB2312"/>
              </a:rPr>
              <a:t>设函数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i="1" smtClean="0">
                <a:ea typeface="楷体_GB2312"/>
                <a:sym typeface="Symbol" pitchFamily="18" charset="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在点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的某个邻域 </a:t>
            </a:r>
            <a:r>
              <a:rPr lang="en-US" altLang="zh-CN" i="1" smtClean="0">
                <a:ea typeface="楷体_GB2312"/>
              </a:rPr>
              <a:t>U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内有定义，且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i="1" smtClean="0">
                <a:ea typeface="楷体_GB2312"/>
                <a:sym typeface="Symbol" pitchFamily="18" charset="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在点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处可导，如果对任意的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  <a:sym typeface="Symbol" pitchFamily="18" charset="2"/>
              </a:rPr>
              <a:t> </a:t>
            </a:r>
            <a:r>
              <a:rPr lang="en-US" altLang="zh-CN" i="1" smtClean="0">
                <a:ea typeface="楷体_GB2312"/>
              </a:rPr>
              <a:t>U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，有</a:t>
            </a:r>
            <a:endParaRPr lang="en-US" altLang="zh-CN" smtClean="0">
              <a:ea typeface="楷体_GB2312"/>
            </a:endParaRPr>
          </a:p>
          <a:p>
            <a:pPr algn="ctr">
              <a:buFont typeface="Wingdings 3" pitchFamily="18" charset="2"/>
              <a:buNone/>
            </a:pPr>
            <a:r>
              <a:rPr lang="en-US" altLang="zh-CN" i="1" smtClean="0">
                <a:ea typeface="楷体_GB2312"/>
              </a:rPr>
              <a:t>f</a:t>
            </a:r>
            <a:r>
              <a:rPr lang="en-US" altLang="zh-CN" i="1" smtClean="0">
                <a:ea typeface="楷体_GB2312"/>
                <a:sym typeface="Symbol" pitchFamily="18" charset="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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smtClean="0">
                <a:ea typeface="楷体_GB2312"/>
              </a:rPr>
              <a:t> 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（或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i="1" smtClean="0">
                <a:ea typeface="楷体_GB2312"/>
                <a:sym typeface="Symbol" pitchFamily="18" charset="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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smtClean="0">
                <a:ea typeface="楷体_GB2312"/>
              </a:rPr>
              <a:t> 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），</a:t>
            </a:r>
            <a:r>
              <a:rPr lang="en-US" altLang="zh-CN" smtClean="0">
                <a:ea typeface="楷体_GB2312"/>
              </a:rPr>
              <a:t> 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则</a:t>
            </a:r>
            <a:r>
              <a:rPr lang="zh-CN" altLang="en-US" i="1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smtClean="0">
                <a:ea typeface="楷体_GB2312"/>
                <a:sym typeface="Symbol" pitchFamily="18" charset="2"/>
              </a:rPr>
              <a:t>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) = 0</a:t>
            </a:r>
            <a:r>
              <a:rPr lang="zh-CN" altLang="en-US" smtClean="0">
                <a:ea typeface="楷体_GB2312"/>
              </a:rPr>
              <a:t>．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  <a:hlinkClick r:id="rId3" action="ppaction://hlinksldjump"/>
              </a:rPr>
              <a:t>费马引理的证明过程</a:t>
            </a:r>
            <a:endParaRPr lang="zh-CN" altLang="en-US" smtClean="0">
              <a:ea typeface="楷体_GB2312"/>
            </a:endParaRPr>
          </a:p>
        </p:txBody>
      </p:sp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439738" y="1481138"/>
            <a:ext cx="8231187" cy="1947862"/>
          </a:xfrm>
          <a:prstGeom prst="roundRect">
            <a:avLst>
              <a:gd name="adj" fmla="val 10556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71875" y="1989138"/>
            <a:ext cx="3857625" cy="457200"/>
          </a:xfrm>
          <a:prstGeom prst="rect">
            <a:avLst/>
          </a:prstGeom>
          <a:solidFill>
            <a:schemeClr val="bg1"/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3" grpId="0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函数的极值</a:t>
            </a:r>
            <a:r>
              <a:rPr lang="zh-CN" altLang="en-US" smtClean="0">
                <a:solidFill>
                  <a:srgbClr val="FF0000"/>
                </a:solidFill>
                <a:effectLst/>
                <a:ea typeface="楷体_GB2312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effectLst/>
                <a:ea typeface="楷体_GB2312"/>
              </a:rPr>
              <a:t>P.153</a:t>
            </a:r>
            <a:r>
              <a:rPr lang="zh-CN" altLang="en-US" smtClean="0">
                <a:solidFill>
                  <a:srgbClr val="FF0000"/>
                </a:solidFill>
                <a:effectLst/>
                <a:ea typeface="楷体_GB2312"/>
              </a:rPr>
              <a:t>）</a:t>
            </a:r>
          </a:p>
        </p:txBody>
      </p:sp>
      <p:sp>
        <p:nvSpPr>
          <p:cNvPr id="32771" name="Rectangle 5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定义：</a:t>
            </a:r>
            <a:r>
              <a:rPr lang="zh-CN" altLang="en-US" smtClean="0">
                <a:ea typeface="楷体_GB2312"/>
              </a:rPr>
              <a:t>设函数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i="1" smtClean="0">
                <a:ea typeface="楷体_GB2312"/>
                <a:sym typeface="Symbol" pitchFamily="18" charset="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在点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的某邻域内有定义，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若对该邻域内任意一点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(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smtClean="0">
                <a:ea typeface="楷体_GB2312"/>
                <a:sym typeface="Symbol" pitchFamily="18" charset="2"/>
              </a:rPr>
              <a:t>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 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，恒有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i="1" smtClean="0">
                <a:ea typeface="楷体_GB2312"/>
              </a:rPr>
              <a:t>f</a:t>
            </a:r>
            <a:r>
              <a:rPr lang="en-US" altLang="zh-CN" i="1" smtClean="0">
                <a:ea typeface="楷体_GB2312"/>
                <a:sym typeface="Symbol" pitchFamily="18" charset="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&lt;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i="1" smtClean="0">
                <a:ea typeface="楷体_GB2312"/>
                <a:sym typeface="Symbol" pitchFamily="18" charset="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（或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f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) &gt;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f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baseline="-25000" smtClean="0">
                <a:solidFill>
                  <a:srgbClr val="0000FF"/>
                </a:solidFill>
                <a:ea typeface="楷体_GB2312"/>
              </a:rPr>
              <a:t>0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) 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）</a:t>
            </a:r>
            <a:r>
              <a:rPr lang="zh-CN" altLang="en-US" smtClean="0">
                <a:ea typeface="楷体_GB2312"/>
              </a:rPr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则称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i="1" smtClean="0">
                <a:ea typeface="楷体_GB2312"/>
                <a:sym typeface="Symbol" pitchFamily="18" charset="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在点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处取得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极大值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（或极小值）</a:t>
            </a:r>
            <a:r>
              <a:rPr lang="zh-CN" altLang="en-US" smtClean="0">
                <a:ea typeface="楷体_GB2312"/>
              </a:rPr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而点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称为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i="1" smtClean="0">
                <a:ea typeface="楷体_GB2312"/>
                <a:sym typeface="Symbol" pitchFamily="18" charset="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的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极大值点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（或极小值点）</a:t>
            </a:r>
            <a:r>
              <a:rPr lang="zh-CN" altLang="en-US" smtClean="0">
                <a:ea typeface="楷体_GB2312"/>
              </a:rPr>
              <a:t>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极大值与极小值统称为函数的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极值</a:t>
            </a:r>
            <a:r>
              <a:rPr lang="zh-CN" altLang="en-US" smtClean="0">
                <a:ea typeface="楷体_GB2312"/>
              </a:rPr>
              <a:t>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极大值点与极小值点统称为函数的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极值点</a:t>
            </a:r>
            <a:r>
              <a:rPr lang="zh-CN" altLang="en-US" smtClean="0">
                <a:ea typeface="楷体_GB2312"/>
              </a:rPr>
              <a:t>．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067175" y="2468563"/>
            <a:ext cx="2736850" cy="3841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矩形 4"/>
          <p:cNvSpPr>
            <a:spLocks noChangeArrowheads="1"/>
          </p:cNvSpPr>
          <p:nvPr/>
        </p:nvSpPr>
        <p:spPr bwMode="auto">
          <a:xfrm>
            <a:off x="4587875" y="3267075"/>
            <a:ext cx="2216150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4929188" y="2852738"/>
            <a:ext cx="2000250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effectLst/>
                <a:ea typeface="楷体_GB2312"/>
              </a:rPr>
              <a:t>费马引理</a:t>
            </a:r>
          </a:p>
        </p:txBody>
      </p:sp>
      <p:sp>
        <p:nvSpPr>
          <p:cNvPr id="67599" name="Rectangle 1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定理：</a:t>
            </a:r>
            <a:r>
              <a:rPr lang="zh-CN" altLang="en-US" smtClean="0">
                <a:ea typeface="楷体_GB2312"/>
              </a:rPr>
              <a:t>设函数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i="1" smtClean="0">
                <a:ea typeface="楷体_GB2312"/>
                <a:sym typeface="Symbol" pitchFamily="18" charset="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在点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的某个邻域 </a:t>
            </a:r>
            <a:r>
              <a:rPr lang="en-US" altLang="zh-CN" i="1" smtClean="0">
                <a:ea typeface="楷体_GB2312"/>
              </a:rPr>
              <a:t>U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内有定义，且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i="1" smtClean="0">
                <a:ea typeface="楷体_GB2312"/>
                <a:sym typeface="Symbol" pitchFamily="18" charset="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在点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处可导，如果对任意的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  <a:sym typeface="Symbol" pitchFamily="18" charset="2"/>
              </a:rPr>
              <a:t> </a:t>
            </a:r>
            <a:r>
              <a:rPr lang="en-US" altLang="zh-CN" i="1" smtClean="0">
                <a:ea typeface="楷体_GB2312"/>
              </a:rPr>
              <a:t>U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，有</a:t>
            </a:r>
            <a:endParaRPr lang="en-US" altLang="zh-CN" smtClean="0">
              <a:ea typeface="楷体_GB2312"/>
            </a:endParaRPr>
          </a:p>
          <a:p>
            <a:pPr algn="ctr">
              <a:buFont typeface="Wingdings 3" pitchFamily="18" charset="2"/>
              <a:buNone/>
            </a:pPr>
            <a:r>
              <a:rPr lang="en-US" altLang="zh-CN" i="1" smtClean="0">
                <a:ea typeface="楷体_GB2312"/>
              </a:rPr>
              <a:t>f</a:t>
            </a:r>
            <a:r>
              <a:rPr lang="en-US" altLang="zh-CN" i="1" smtClean="0">
                <a:ea typeface="楷体_GB2312"/>
                <a:sym typeface="Symbol" pitchFamily="18" charset="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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smtClean="0">
                <a:ea typeface="楷体_GB2312"/>
              </a:rPr>
              <a:t> 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（或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i="1" smtClean="0">
                <a:ea typeface="楷体_GB2312"/>
                <a:sym typeface="Symbol" pitchFamily="18" charset="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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smtClean="0">
                <a:ea typeface="楷体_GB2312"/>
              </a:rPr>
              <a:t> 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），</a:t>
            </a:r>
            <a:r>
              <a:rPr lang="en-US" altLang="zh-CN" smtClean="0">
                <a:ea typeface="楷体_GB2312"/>
              </a:rPr>
              <a:t> 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则</a:t>
            </a:r>
            <a:r>
              <a:rPr lang="zh-CN" altLang="en-US" i="1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smtClean="0">
                <a:ea typeface="楷体_GB2312"/>
                <a:sym typeface="Symbol" pitchFamily="18" charset="2"/>
              </a:rPr>
              <a:t>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) = 0</a:t>
            </a:r>
            <a:r>
              <a:rPr lang="zh-CN" altLang="en-US" smtClean="0">
                <a:ea typeface="楷体_GB2312"/>
              </a:rPr>
              <a:t>．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定理：</a:t>
            </a:r>
            <a:r>
              <a:rPr lang="zh-CN" altLang="en-US" smtClean="0">
                <a:ea typeface="楷体_GB2312"/>
              </a:rPr>
              <a:t>如果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i="1" smtClean="0">
                <a:ea typeface="楷体_GB2312"/>
                <a:sym typeface="Symbol" pitchFamily="18" charset="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在点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处可导，且在点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处取得极值，则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i="1" smtClean="0">
                <a:ea typeface="楷体_GB2312"/>
              </a:rPr>
              <a:t>f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smtClean="0">
                <a:ea typeface="楷体_GB2312"/>
                <a:sym typeface="Symbol" pitchFamily="18" charset="2"/>
              </a:rPr>
              <a:t>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) = 0</a:t>
            </a:r>
            <a:r>
              <a:rPr lang="zh-CN" altLang="en-US" smtClean="0">
                <a:ea typeface="楷体_GB2312"/>
              </a:rPr>
              <a:t>，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即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可导的极值点一定是驻点</a:t>
            </a:r>
            <a:r>
              <a:rPr lang="zh-CN" altLang="en-US" smtClean="0">
                <a:ea typeface="楷体_GB2312"/>
              </a:rPr>
              <a:t>．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通常称导数为零的点为函数的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驻点</a:t>
            </a:r>
            <a:r>
              <a:rPr lang="zh-CN" altLang="en-US" smtClean="0">
                <a:ea typeface="楷体_GB2312"/>
              </a:rPr>
              <a:t>（或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稳定点</a:t>
            </a:r>
            <a:r>
              <a:rPr lang="zh-CN" altLang="en-US" smtClean="0">
                <a:ea typeface="楷体_GB2312"/>
              </a:rPr>
              <a:t>，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临界点</a:t>
            </a:r>
            <a:r>
              <a:rPr lang="zh-CN" altLang="en-US" smtClean="0">
                <a:ea typeface="楷体_GB2312"/>
              </a:rPr>
              <a:t>）</a:t>
            </a:r>
            <a:r>
              <a:rPr lang="en-US" altLang="zh-CN" smtClean="0">
                <a:ea typeface="楷体_GB2312"/>
              </a:rPr>
              <a:t>.</a:t>
            </a:r>
            <a:endParaRPr lang="zh-CN" altLang="en-US" smtClean="0">
              <a:ea typeface="楷体_GB2312"/>
            </a:endParaRPr>
          </a:p>
        </p:txBody>
      </p:sp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439738" y="1481138"/>
            <a:ext cx="8231187" cy="1947862"/>
          </a:xfrm>
          <a:prstGeom prst="roundRect">
            <a:avLst>
              <a:gd name="adj" fmla="val 10556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71875" y="1949450"/>
            <a:ext cx="3857625" cy="457200"/>
          </a:xfrm>
          <a:prstGeom prst="rect">
            <a:avLst/>
          </a:prstGeom>
          <a:solidFill>
            <a:schemeClr val="bg1"/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圆角矩形 7"/>
          <p:cNvSpPr>
            <a:spLocks noChangeArrowheads="1"/>
          </p:cNvSpPr>
          <p:nvPr/>
        </p:nvSpPr>
        <p:spPr bwMode="auto">
          <a:xfrm>
            <a:off x="439738" y="3714750"/>
            <a:ext cx="8231187" cy="1357313"/>
          </a:xfrm>
          <a:prstGeom prst="roundRect">
            <a:avLst>
              <a:gd name="adj" fmla="val 10556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1581150" y="1714500"/>
            <a:ext cx="6840538" cy="90488"/>
            <a:chOff x="1571604" y="1714488"/>
            <a:chExt cx="6300000" cy="91039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1571604" y="1714488"/>
              <a:ext cx="6300000" cy="15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571604" y="1803929"/>
              <a:ext cx="6300000" cy="15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675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5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75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44735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定理：</a:t>
            </a:r>
            <a:r>
              <a:rPr lang="zh-CN" altLang="en-US" smtClean="0">
                <a:ea typeface="楷体_GB2312"/>
              </a:rPr>
              <a:t>如果函数 </a:t>
            </a:r>
            <a:r>
              <a:rPr lang="en-US" altLang="zh-CN" i="1" smtClean="0">
                <a:ea typeface="楷体_GB2312"/>
              </a:rPr>
              <a:t>y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=</a:t>
            </a:r>
            <a:r>
              <a:rPr lang="zh-CN" altLang="en-US" i="1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满足：</a:t>
            </a:r>
            <a:endParaRPr lang="en-US" altLang="zh-CN" smtClean="0">
              <a:ea typeface="楷体_GB2312"/>
            </a:endParaRPr>
          </a:p>
          <a:p>
            <a:pPr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在闭区间 </a:t>
            </a:r>
            <a:r>
              <a:rPr lang="en-US" altLang="zh-CN" smtClean="0">
                <a:ea typeface="楷体_GB2312"/>
              </a:rPr>
              <a:t>[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]</a:t>
            </a:r>
            <a:r>
              <a:rPr lang="zh-CN" altLang="en-US" smtClean="0">
                <a:ea typeface="楷体_GB2312"/>
              </a:rPr>
              <a:t> 上连续，</a:t>
            </a:r>
            <a:endParaRPr lang="en-US" altLang="zh-CN" smtClean="0">
              <a:ea typeface="楷体_GB2312"/>
            </a:endParaRPr>
          </a:p>
          <a:p>
            <a:pPr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>
                <a:ea typeface="楷体_GB2312"/>
              </a:rPr>
              <a:t>在开区间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内可导，</a:t>
            </a:r>
            <a:endParaRPr lang="en-US" altLang="zh-CN" smtClean="0">
              <a:ea typeface="楷体_GB2312"/>
            </a:endParaRPr>
          </a:p>
          <a:p>
            <a:pPr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>
                <a:ea typeface="楷体_GB2312"/>
              </a:rPr>
              <a:t>在区间端点的函数值相等，即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=</a:t>
            </a:r>
            <a:r>
              <a:rPr lang="zh-CN" altLang="en-US" i="1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</a:t>
            </a:r>
            <a:endParaRPr lang="en-US" altLang="zh-CN" smtClean="0">
              <a:ea typeface="楷体_GB2312"/>
            </a:endParaRPr>
          </a:p>
          <a:p>
            <a:pPr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则在开区间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内至少存在一点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x</a:t>
            </a:r>
            <a:r>
              <a:rPr lang="zh-CN" altLang="en-US" smtClean="0">
                <a:ea typeface="楷体_GB2312"/>
              </a:rPr>
              <a:t> ，使得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i="1" smtClean="0">
                <a:ea typeface="楷体_GB2312"/>
                <a:sym typeface="Symbol" pitchFamily="18" charset="2"/>
              </a:rPr>
              <a:t>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latin typeface="Symbol" pitchFamily="18" charset="2"/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=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0</a:t>
            </a:r>
            <a:r>
              <a:rPr lang="zh-CN" altLang="en-US" smtClean="0">
                <a:ea typeface="楷体_GB2312"/>
              </a:rPr>
              <a:t>．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证明：</a:t>
            </a:r>
            <a:r>
              <a:rPr lang="zh-CN" altLang="en-US" smtClean="0">
                <a:ea typeface="楷体_GB2312"/>
              </a:rPr>
              <a:t>根据条件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①</a:t>
            </a:r>
            <a:r>
              <a:rPr lang="zh-CN" altLang="en-US" smtClean="0">
                <a:ea typeface="楷体_GB2312"/>
              </a:rPr>
              <a:t>及最值定理可知，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en-US" altLang="zh-CN" i="1" smtClean="0">
                <a:ea typeface="楷体_GB2312"/>
              </a:rPr>
              <a:t> 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在闭区间 </a:t>
            </a:r>
            <a:r>
              <a:rPr lang="en-US" altLang="zh-CN" smtClean="0">
                <a:ea typeface="楷体_GB2312"/>
              </a:rPr>
              <a:t>[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]</a:t>
            </a:r>
            <a:r>
              <a:rPr lang="zh-CN" altLang="en-US" smtClean="0">
                <a:ea typeface="楷体_GB2312"/>
              </a:rPr>
              <a:t> 上必有最大值 </a:t>
            </a:r>
            <a:r>
              <a:rPr lang="en-US" altLang="zh-CN" i="1" smtClean="0">
                <a:ea typeface="楷体_GB2312"/>
              </a:rPr>
              <a:t>M</a:t>
            </a:r>
            <a:r>
              <a:rPr lang="zh-CN" altLang="en-US" i="1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和最小值 </a:t>
            </a:r>
            <a:r>
              <a:rPr lang="en-US" altLang="zh-CN" i="1" smtClean="0">
                <a:ea typeface="楷体_GB2312"/>
              </a:rPr>
              <a:t>m</a:t>
            </a:r>
            <a:r>
              <a:rPr lang="zh-CN" altLang="en-US" smtClean="0">
                <a:ea typeface="楷体_GB2312"/>
              </a:rPr>
              <a:t>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若 </a:t>
            </a:r>
            <a:r>
              <a:rPr lang="en-US" altLang="zh-CN" i="1" smtClean="0">
                <a:ea typeface="楷体_GB2312"/>
              </a:rPr>
              <a:t>M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=</a:t>
            </a:r>
            <a:r>
              <a:rPr lang="zh-CN" altLang="en-US" i="1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m </a:t>
            </a:r>
            <a:r>
              <a:rPr lang="zh-CN" altLang="en-US" smtClean="0">
                <a:ea typeface="楷体_GB2312"/>
              </a:rPr>
              <a:t>，则 </a:t>
            </a:r>
            <a:r>
              <a:rPr lang="zh-CN" altLang="en-US" smtClean="0">
                <a:ea typeface="楷体_GB2312"/>
                <a:sym typeface="Symbol" pitchFamily="18" charset="2"/>
              </a:rPr>
              <a:t></a:t>
            </a:r>
            <a:r>
              <a:rPr lang="en-US" altLang="zh-CN" i="1" smtClean="0">
                <a:latin typeface="Symbol" pitchFamily="18" charset="2"/>
                <a:ea typeface="楷体_GB2312"/>
              </a:rPr>
              <a:t>x</a:t>
            </a:r>
            <a:r>
              <a:rPr lang="zh-CN" altLang="en-US" i="1" smtClean="0">
                <a:ea typeface="楷体_GB2312"/>
              </a:rPr>
              <a:t> </a:t>
            </a:r>
            <a:r>
              <a:rPr lang="en-US" altLang="zh-CN" smtClean="0">
                <a:ea typeface="楷体_GB2312"/>
                <a:sym typeface="Symbol" pitchFamily="18" charset="2"/>
              </a:rPr>
              <a:t>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,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，有 </a:t>
            </a:r>
            <a:r>
              <a:rPr lang="en-US" altLang="zh-CN" i="1" smtClean="0">
                <a:ea typeface="楷体_GB2312"/>
              </a:rPr>
              <a:t>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latin typeface="Symbol" pitchFamily="18" charset="2"/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=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m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(=</a:t>
            </a:r>
            <a:r>
              <a:rPr lang="zh-CN" altLang="en-US" i="1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M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从而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i="1" smtClean="0">
                <a:ea typeface="楷体_GB2312"/>
                <a:sym typeface="Symbol" pitchFamily="18" charset="2"/>
              </a:rPr>
              <a:t></a:t>
            </a:r>
            <a:r>
              <a:rPr lang="zh-CN" altLang="en-US" i="1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latin typeface="Symbol" pitchFamily="18" charset="2"/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=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0</a:t>
            </a:r>
            <a:r>
              <a:rPr lang="zh-CN" altLang="en-US" smtClean="0">
                <a:ea typeface="楷体_GB2312"/>
              </a:rPr>
              <a:t>．</a:t>
            </a:r>
            <a:endParaRPr lang="en-US" altLang="zh-CN" smtClean="0">
              <a:ea typeface="楷体_GB2312"/>
            </a:endParaRPr>
          </a:p>
        </p:txBody>
      </p:sp>
      <p:sp>
        <p:nvSpPr>
          <p:cNvPr id="13" name="圆角矩形 12"/>
          <p:cNvSpPr>
            <a:spLocks noChangeArrowheads="1"/>
          </p:cNvSpPr>
          <p:nvPr/>
        </p:nvSpPr>
        <p:spPr bwMode="auto">
          <a:xfrm>
            <a:off x="439738" y="266700"/>
            <a:ext cx="8231187" cy="2305050"/>
          </a:xfrm>
          <a:prstGeom prst="roundRect">
            <a:avLst>
              <a:gd name="adj" fmla="val 10556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3796" name="图片 6" descr="p130_3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57750" y="4143375"/>
            <a:ext cx="4178300" cy="255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聚合">
  <a:themeElements>
    <a:clrScheme name="4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4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7298</TotalTime>
  <Words>3238</Words>
  <Application>Microsoft Office PowerPoint</Application>
  <PresentationFormat>全屏显示(4:3)</PresentationFormat>
  <Paragraphs>383</Paragraphs>
  <Slides>38</Slides>
  <Notes>1</Notes>
  <HiddenSlides>13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52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黑体</vt:lpstr>
      <vt:lpstr>Symbol</vt:lpstr>
      <vt:lpstr>聚合</vt:lpstr>
      <vt:lpstr>4_聚合</vt:lpstr>
      <vt:lpstr>Equation</vt:lpstr>
      <vt:lpstr>MathType 6.0 Equation</vt:lpstr>
      <vt:lpstr>第三章    微分中值定理与导数的应用</vt:lpstr>
      <vt:lpstr>本章的主要内容</vt:lpstr>
      <vt:lpstr>一、罗尔定理</vt:lpstr>
      <vt:lpstr>一、罗尔定理</vt:lpstr>
      <vt:lpstr>幻灯片 5</vt:lpstr>
      <vt:lpstr>费马引理</vt:lpstr>
      <vt:lpstr>函数的极值（P.153）</vt:lpstr>
      <vt:lpstr>费马引理</vt:lpstr>
      <vt:lpstr>幻灯片 9</vt:lpstr>
      <vt:lpstr>幻灯片 10</vt:lpstr>
      <vt:lpstr>说明</vt:lpstr>
      <vt:lpstr>幻灯片 12</vt:lpstr>
      <vt:lpstr>说明</vt:lpstr>
      <vt:lpstr>幻灯片 14</vt:lpstr>
      <vt:lpstr>幻灯片 15</vt:lpstr>
      <vt:lpstr>二、拉格朗日中值定理</vt:lpstr>
      <vt:lpstr>幻灯片 17</vt:lpstr>
      <vt:lpstr>二、拉格朗日中值定理</vt:lpstr>
      <vt:lpstr>二、拉格朗日中值定理</vt:lpstr>
      <vt:lpstr>幻灯片 20</vt:lpstr>
      <vt:lpstr>说明</vt:lpstr>
      <vt:lpstr>练习题</vt:lpstr>
      <vt:lpstr>练习题</vt:lpstr>
      <vt:lpstr>练习题</vt:lpstr>
      <vt:lpstr>说明</vt:lpstr>
      <vt:lpstr>拉格朗日中值定理的推论</vt:lpstr>
      <vt:lpstr>拉格朗日中值定理的推论</vt:lpstr>
      <vt:lpstr>幻灯片 28</vt:lpstr>
      <vt:lpstr>三、柯西中值定理</vt:lpstr>
      <vt:lpstr>幻灯片 30</vt:lpstr>
      <vt:lpstr>三、柯西中值定理</vt:lpstr>
      <vt:lpstr>幻灯片 32</vt:lpstr>
      <vt:lpstr>幻灯片 33</vt:lpstr>
      <vt:lpstr>幻灯片 34</vt:lpstr>
      <vt:lpstr>三、柯西中值定理</vt:lpstr>
      <vt:lpstr>幻灯片 36</vt:lpstr>
      <vt:lpstr>小结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高等数学（上册）</dc:title>
  <dc:creator>cjl</dc:creator>
  <cp:lastModifiedBy>SONY</cp:lastModifiedBy>
  <cp:revision>523</cp:revision>
  <dcterms:created xsi:type="dcterms:W3CDTF">2010-09-04T05:21:04Z</dcterms:created>
  <dcterms:modified xsi:type="dcterms:W3CDTF">2022-11-07T16:33:14Z</dcterms:modified>
</cp:coreProperties>
</file>