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7" r:id="rId1"/>
    <p:sldMasterId id="2147484128" r:id="rId2"/>
    <p:sldMasterId id="2147484129" r:id="rId3"/>
  </p:sldMasterIdLst>
  <p:notesMasterIdLst>
    <p:notesMasterId r:id="rId37"/>
  </p:notesMasterIdLst>
  <p:handoutMasterIdLst>
    <p:handoutMasterId r:id="rId38"/>
  </p:handoutMasterIdLst>
  <p:sldIdLst>
    <p:sldId id="523" r:id="rId4"/>
    <p:sldId id="491" r:id="rId5"/>
    <p:sldId id="492" r:id="rId6"/>
    <p:sldId id="495" r:id="rId7"/>
    <p:sldId id="494" r:id="rId8"/>
    <p:sldId id="498" r:id="rId9"/>
    <p:sldId id="530" r:id="rId10"/>
    <p:sldId id="500" r:id="rId11"/>
    <p:sldId id="501" r:id="rId12"/>
    <p:sldId id="528" r:id="rId13"/>
    <p:sldId id="506" r:id="rId14"/>
    <p:sldId id="505" r:id="rId15"/>
    <p:sldId id="507" r:id="rId16"/>
    <p:sldId id="509" r:id="rId17"/>
    <p:sldId id="503" r:id="rId18"/>
    <p:sldId id="504" r:id="rId19"/>
    <p:sldId id="521" r:id="rId20"/>
    <p:sldId id="510" r:id="rId21"/>
    <p:sldId id="524" r:id="rId22"/>
    <p:sldId id="531" r:id="rId23"/>
    <p:sldId id="511" r:id="rId24"/>
    <p:sldId id="512" r:id="rId25"/>
    <p:sldId id="508" r:id="rId26"/>
    <p:sldId id="513" r:id="rId27"/>
    <p:sldId id="517" r:id="rId28"/>
    <p:sldId id="532" r:id="rId29"/>
    <p:sldId id="516" r:id="rId30"/>
    <p:sldId id="518" r:id="rId31"/>
    <p:sldId id="519" r:id="rId32"/>
    <p:sldId id="525" r:id="rId33"/>
    <p:sldId id="526" r:id="rId34"/>
    <p:sldId id="490" r:id="rId35"/>
    <p:sldId id="522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FFFF99"/>
    <a:srgbClr val="00CC66"/>
    <a:srgbClr val="FF0000"/>
    <a:srgbClr val="33CC33"/>
    <a:srgbClr val="FFFF66"/>
    <a:srgbClr val="FFCC66"/>
    <a:srgbClr val="66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47" autoAdjust="0"/>
    <p:restoredTop sz="94708" autoAdjust="0"/>
  </p:normalViewPr>
  <p:slideViewPr>
    <p:cSldViewPr>
      <p:cViewPr varScale="1">
        <p:scale>
          <a:sx n="64" d="100"/>
          <a:sy n="64" d="100"/>
        </p:scale>
        <p:origin x="-848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20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3.wmf"/><Relationship Id="rId1" Type="http://schemas.openxmlformats.org/officeDocument/2006/relationships/image" Target="../media/image41.wmf"/><Relationship Id="rId4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3.wmf"/><Relationship Id="rId1" Type="http://schemas.openxmlformats.org/officeDocument/2006/relationships/image" Target="../media/image48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3.wmf"/><Relationship Id="rId1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3.wmf"/><Relationship Id="rId1" Type="http://schemas.openxmlformats.org/officeDocument/2006/relationships/image" Target="../media/image4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7" Type="http://schemas.openxmlformats.org/officeDocument/2006/relationships/image" Target="../media/image5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64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8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.wmf"/><Relationship Id="rId1" Type="http://schemas.openxmlformats.org/officeDocument/2006/relationships/image" Target="../media/image31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CAE03F1F-D945-4831-A7F4-B672B9717CDD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93320C9E-A399-4616-8DAA-168E98FDAA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CDA209CC-12BB-4D4C-952C-532AD46BC1E9}" type="datetimeFigureOut">
              <a:rPr lang="zh-CN" altLang="en-US"/>
              <a:pPr>
                <a:defRPr/>
              </a:pPr>
              <a:t>2022/11/10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B7C4A854-5F3C-437C-91EC-7A72A866F6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3891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19EC97-CDC7-4586-8969-D3A591D64764}" type="slidenum">
              <a:rPr lang="zh-CN" altLang="en-US" sz="1200"/>
              <a:pPr algn="r"/>
              <a:t>1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C7C1A-157E-49CE-A2DF-6476E9837E70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02531-EF02-4704-BFFE-F1DE3E3825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14B2F-259E-4DD6-94AF-601B550E7E3A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3135E-745E-4866-AE9F-B7BDBAEE72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17087-A287-440F-90B4-C7697649EABE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1B6D0-5049-4FFC-8674-7DF0AEA5D6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7B928-211E-435B-B606-612849535192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7DC87-A734-4948-98DB-C772944E55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81138"/>
            <a:ext cx="8229600" cy="45259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D0E6B-05BA-488A-8DEF-ADC7E6451915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0A4E5-D0CD-4F74-A0F7-B87D48D5E0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2CEF6-3ABA-4789-B469-00E09AEDC73D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6198C-8149-4C5D-901B-0DA0CDED3C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8A67C-0BFD-48A9-BB17-C0B569E7F632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4F70B-A630-4343-803A-87F0EC17AE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93E5D-DD05-4CEB-A033-D6AEE96F5CF2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3B690-1AD0-4552-850B-FF7288B2D3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C1D15-B37C-4078-AA21-07B29B29E346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09C70-C46F-491D-B6D2-8834962C22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F8777-92D2-4049-B1A4-6D16BC21AE85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5F4EC-6A3B-4229-A120-177E66DD7B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C9F0B-15AA-4B1E-8E8D-2D279DF77856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3938D-99C7-485F-8703-DE5BE3D0BB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76C67-326B-4321-8166-EDAB386D383C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4CF59-025B-4656-8838-E6934CB475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A2200-BFD7-4444-ACFA-4DD2FC0EB1C1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7549B-FC49-4110-BAC0-B2B7A7B06B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7E136-5B79-4243-89D1-BEC1A1673741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7D824-AFCE-4544-844E-3274A87CA5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A88EC-1C48-4FC8-945E-315494615632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AB21D-059A-4A0C-8CFA-83D4778468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ED687-1D43-44BA-A277-819C02E2DDE6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BB748-8666-4066-84D8-A5353DAED6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EA267-F02B-4272-AD3D-C608ECDD68F3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E41AE-0522-43B0-878E-C6B6BE4AD8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5E546-9114-41E9-BB97-B3BD733D01BB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7DD0B-2349-4343-92F3-803CF9A659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0220B-CF1B-41BF-A622-C871515B092D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F5266-AEA9-4E83-9EC4-0B8A447630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99A8E-3FC6-4AC5-9A4F-238EC0087594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F6E1F-EAD7-4984-A44B-E0D2EB1B27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BB26A-8543-4956-96F1-96366DB3407B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6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E0601-2B6A-4013-81DE-F445D3C5B7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548ED-5F38-4DAA-9B8C-4F15B31BEF81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8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C870D-2C66-4A2A-BEA0-197B14BC88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2EC9F-91C7-4A7F-99A7-E6DDE8AE109F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24ED8-E25C-48DF-9A63-58D7626078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7C806-E516-4664-8DB7-DC34863DC661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4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3D17F-B742-4CDA-9027-CB482DB13C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B4AC3-5DC7-49EA-8B52-0EA947FD427F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3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98287-1EB0-4500-A444-813232394B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155A1-B42A-49C8-AF0A-1562434B94AE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6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D68C9-4929-40DC-8761-6137F17653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E64E1-E058-4B91-A408-8584CB0F304B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6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F6DAB-A41E-4B5A-B5C1-54828F77D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2F641-BFAD-4423-B459-1FA4CB45614F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1BF92-7A55-4880-8354-44D9FA927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F85DC-7AC4-4911-9579-C405A9CCAE03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1BF74-BA8B-40F0-A3EE-27CF7C9828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AF9FC-444D-4398-BA81-56388E540DB9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FAC00-4EE6-4206-A07C-F6E0372AB8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394FC-BE09-4D33-8ADF-BF42EDCC4F9D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CC90D-99BE-4F97-A2B2-E9E812A8A6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F686B-87FF-435E-9098-989DBE6C5743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BD5B2-88A1-4023-8CEA-E2D0AC87A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4DA4-93A7-43DC-9471-CFD2F6C7D681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12798-57A6-4826-B162-CD170664ED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EAB7B-BC25-4261-A55B-3CA9A4CE80D8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AFCFE-192C-42E4-9E61-EF036719E9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495BA-CC8D-43B6-A79F-77FEDB77CA4D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B6247-43E5-404E-8E37-A1641DB629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3174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DD759276-45E4-4FCD-B232-EF6FDAB67A05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16F7C09B-F264-4556-9902-48986E5CA6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0" r:id="rId1"/>
    <p:sldLayoutId id="2147484131" r:id="rId2"/>
    <p:sldLayoutId id="2147484132" r:id="rId3"/>
    <p:sldLayoutId id="2147484133" r:id="rId4"/>
    <p:sldLayoutId id="2147484134" r:id="rId5"/>
    <p:sldLayoutId id="2147484135" r:id="rId6"/>
    <p:sldLayoutId id="2147484136" r:id="rId7"/>
    <p:sldLayoutId id="2147484137" r:id="rId8"/>
    <p:sldLayoutId id="2147484138" r:id="rId9"/>
    <p:sldLayoutId id="2147484139" r:id="rId10"/>
    <p:sldLayoutId id="2147484140" r:id="rId11"/>
    <p:sldLayoutId id="2147484141" r:id="rId12"/>
    <p:sldLayoutId id="2147484142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76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3277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BCC56052-C3BD-4AB8-944B-72A0426CECB7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495EBE1F-0706-4404-8814-41C995C80D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3379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17" name="任意多边形 1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19" name="任意多边形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20" name="任意多边形 19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796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3379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23" name="日期占位符 2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7BF5747C-51FE-437C-8BEC-B772A18F698E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24" name="页脚占位符 18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1">
                    <a:tint val="2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25" name="灯片编号占位符 26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8E9A7B98-B78F-47A0-B356-73066F4CC1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4" r:id="rId1"/>
    <p:sldLayoutId id="2147484155" r:id="rId2"/>
    <p:sldLayoutId id="2147484156" r:id="rId3"/>
    <p:sldLayoutId id="2147484157" r:id="rId4"/>
    <p:sldLayoutId id="2147484158" r:id="rId5"/>
    <p:sldLayoutId id="2147484159" r:id="rId6"/>
    <p:sldLayoutId id="2147484160" r:id="rId7"/>
    <p:sldLayoutId id="2147484161" r:id="rId8"/>
    <p:sldLayoutId id="2147484162" r:id="rId9"/>
    <p:sldLayoutId id="2147484163" r:id="rId10"/>
    <p:sldLayoutId id="214748416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audio" Target="../media/audio2.wav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audio" Target="../media/audio2.wav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3.bin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Relationship Id="rId9" Type="http://schemas.openxmlformats.org/officeDocument/2006/relationships/oleObject" Target="../embeddings/oleObject6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0.bin"/><Relationship Id="rId5" Type="http://schemas.openxmlformats.org/officeDocument/2006/relationships/oleObject" Target="../embeddings/oleObject69.bin"/><Relationship Id="rId4" Type="http://schemas.openxmlformats.org/officeDocument/2006/relationships/oleObject" Target="../embeddings/oleObject6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oleObject" Target="../embeddings/oleObject84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8.bin"/><Relationship Id="rId12" Type="http://schemas.openxmlformats.org/officeDocument/2006/relationships/oleObject" Target="../embeddings/oleObject8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7.bin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6.bin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5.bin"/><Relationship Id="rId9" Type="http://schemas.openxmlformats.org/officeDocument/2006/relationships/oleObject" Target="../embeddings/oleObject8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7.bin"/><Relationship Id="rId5" Type="http://schemas.openxmlformats.org/officeDocument/2006/relationships/oleObject" Target="../embeddings/oleObject86.bin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5.bin"/><Relationship Id="rId9" Type="http://schemas.openxmlformats.org/officeDocument/2006/relationships/oleObject" Target="../embeddings/oleObject9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92.bin"/><Relationship Id="rId4" Type="http://schemas.openxmlformats.org/officeDocument/2006/relationships/image" Target="../media/image6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9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3" Type="http://schemas.openxmlformats.org/officeDocument/2006/relationships/slide" Target="slide25.xml"/><Relationship Id="rId7" Type="http://schemas.openxmlformats.org/officeDocument/2006/relationships/slide" Target="slide23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7.bin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6.bin"/><Relationship Id="rId10" Type="http://schemas.openxmlformats.org/officeDocument/2006/relationships/oleObject" Target="../embeddings/oleObject99.bin"/><Relationship Id="rId4" Type="http://schemas.openxmlformats.org/officeDocument/2006/relationships/oleObject" Target="../embeddings/oleObject95.bin"/><Relationship Id="rId9" Type="http://schemas.openxmlformats.org/officeDocument/2006/relationships/slide" Target="slide2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3" Type="http://schemas.openxmlformats.org/officeDocument/2006/relationships/audio" Target="../media/audio2.wav"/><Relationship Id="rId7" Type="http://schemas.openxmlformats.org/officeDocument/2006/relationships/slide" Target="slide22.xml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03.bin"/><Relationship Id="rId5" Type="http://schemas.openxmlformats.org/officeDocument/2006/relationships/oleObject" Target="../embeddings/oleObject102.bin"/><Relationship Id="rId4" Type="http://schemas.openxmlformats.org/officeDocument/2006/relationships/oleObject" Target="../embeddings/oleObject10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3" Type="http://schemas.openxmlformats.org/officeDocument/2006/relationships/audio" Target="../media/audio2.wav"/><Relationship Id="rId7" Type="http://schemas.openxmlformats.org/officeDocument/2006/relationships/slide" Target="slide22.xml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07.bin"/><Relationship Id="rId5" Type="http://schemas.openxmlformats.org/officeDocument/2006/relationships/oleObject" Target="../embeddings/oleObject106.bin"/><Relationship Id="rId4" Type="http://schemas.openxmlformats.org/officeDocument/2006/relationships/oleObject" Target="../embeddings/oleObject10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110.bin"/><Relationship Id="rId4" Type="http://schemas.openxmlformats.org/officeDocument/2006/relationships/oleObject" Target="../embeddings/oleObject10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113.bin"/><Relationship Id="rId4" Type="http://schemas.openxmlformats.org/officeDocument/2006/relationships/oleObject" Target="../embeddings/oleObject11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slide" Target="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16.bin"/><Relationship Id="rId5" Type="http://schemas.openxmlformats.org/officeDocument/2006/relationships/oleObject" Target="../embeddings/oleObject115.bin"/><Relationship Id="rId4" Type="http://schemas.openxmlformats.org/officeDocument/2006/relationships/oleObject" Target="../embeddings/oleObject114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7.v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5.png"/><Relationship Id="rId3" Type="http://schemas.openxmlformats.org/officeDocument/2006/relationships/audio" Target="../media/audio1.wav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4.png"/><Relationship Id="rId14" Type="http://schemas.openxmlformats.org/officeDocument/2006/relationships/oleObject" Target="../embeddings/oleObject1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8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120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3" Type="http://schemas.openxmlformats.org/officeDocument/2006/relationships/slide" Target="slide25.xml"/><Relationship Id="rId7" Type="http://schemas.openxmlformats.org/officeDocument/2006/relationships/slide" Target="slide24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22.bin"/><Relationship Id="rId5" Type="http://schemas.openxmlformats.org/officeDocument/2006/relationships/slide" Target="slide23.xml"/><Relationship Id="rId4" Type="http://schemas.openxmlformats.org/officeDocument/2006/relationships/oleObject" Target="../embeddings/oleObject121.bin"/><Relationship Id="rId9" Type="http://schemas.openxmlformats.org/officeDocument/2006/relationships/oleObject" Target="../embeddings/oleObject124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audio" Target="../media/audio2.wav"/><Relationship Id="rId7" Type="http://schemas.openxmlformats.org/officeDocument/2006/relationships/slide" Target="slide1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5" Type="http://schemas.openxmlformats.org/officeDocument/2006/relationships/slide" Target="slide5.xml"/><Relationship Id="rId4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685800" y="1752601"/>
            <a:ext cx="7772400" cy="1829761"/>
          </a:xfrm>
        </p:spPr>
        <p:txBody>
          <a:bodyPr anchor="b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第三章    微分中值定理与导数的应用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19" name="副标题 2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 eaLnBrk="1" hangingPunct="1">
              <a:lnSpc>
                <a:spcPct val="100000"/>
              </a:lnSpc>
              <a:spcBef>
                <a:spcPts val="400"/>
              </a:spcBef>
              <a:buFont typeface="Wingdings 3" pitchFamily="18" charset="2"/>
              <a:buNone/>
            </a:pPr>
            <a:r>
              <a:rPr lang="zh-CN" altLang="en-US" sz="3600" smtClean="0">
                <a:solidFill>
                  <a:schemeClr val="tx2"/>
                </a:solidFill>
              </a:rPr>
              <a:t>第二节    洛必达法则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一、    型与    型未定式</a:t>
            </a:r>
          </a:p>
        </p:txBody>
      </p:sp>
      <p:sp>
        <p:nvSpPr>
          <p:cNvPr id="77827" name="Rectangle 3"/>
          <p:cNvSpPr>
            <a:spLocks noGrp="1"/>
          </p:cNvSpPr>
          <p:nvPr>
            <p:ph type="body" idx="4294967295"/>
          </p:nvPr>
        </p:nvSpPr>
        <p:spPr>
          <a:xfrm>
            <a:off x="454025" y="1481138"/>
            <a:ext cx="8229600" cy="3049587"/>
          </a:xfrm>
        </p:spPr>
        <p:txBody>
          <a:bodyPr>
            <a:spAutoFit/>
          </a:bodyPr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定理：</a:t>
            </a:r>
            <a:r>
              <a:rPr lang="zh-CN" altLang="en-US" smtClean="0"/>
              <a:t>设</a:t>
            </a:r>
            <a:endParaRPr lang="en-US" altLang="zh-CN" smtClean="0"/>
          </a:p>
          <a:p>
            <a:pPr marL="566738" indent="-457200"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/>
              <a:t>当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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时</a:t>
            </a:r>
            <a:r>
              <a:rPr lang="zh-CN" altLang="en-US" smtClean="0"/>
              <a:t>，函数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、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 0</a:t>
            </a:r>
            <a:r>
              <a:rPr lang="zh-CN" altLang="en-US" smtClean="0">
                <a:sym typeface="Symbol" pitchFamily="18" charset="2"/>
              </a:rPr>
              <a:t>，</a:t>
            </a:r>
            <a:endParaRPr lang="zh-CN" altLang="en-US" smtClean="0"/>
          </a:p>
          <a:p>
            <a:pPr marL="566738" indent="-457200"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/>
              <a:t>在点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的某</a:t>
            </a:r>
            <a:r>
              <a:rPr lang="zh-CN" altLang="en-US" smtClean="0">
                <a:solidFill>
                  <a:srgbClr val="0000FF"/>
                </a:solidFill>
              </a:rPr>
              <a:t>去心邻域</a:t>
            </a:r>
            <a:r>
              <a:rPr lang="zh-CN" altLang="en-US" smtClean="0"/>
              <a:t>内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、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都可导且 </a:t>
            </a:r>
            <a:r>
              <a:rPr lang="en-US" altLang="zh-CN" i="1" smtClean="0">
                <a:solidFill>
                  <a:srgbClr val="FF0000"/>
                </a:solidFill>
              </a:rPr>
              <a:t>g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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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0</a:t>
            </a:r>
            <a:r>
              <a:rPr lang="zh-CN" altLang="en-US" smtClean="0"/>
              <a:t>， </a:t>
            </a:r>
          </a:p>
          <a:p>
            <a:pPr marL="566738" indent="-457200">
              <a:lnSpc>
                <a:spcPct val="200000"/>
              </a:lnSpc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en-US" altLang="zh-CN" smtClean="0"/>
              <a:t>                 </a:t>
            </a:r>
            <a:r>
              <a:rPr lang="zh-CN" altLang="en-US" smtClean="0"/>
              <a:t>存在（或为无穷大），</a:t>
            </a:r>
          </a:p>
          <a:p>
            <a:pPr marL="566738" indent="-457200">
              <a:lnSpc>
                <a:spcPct val="250000"/>
              </a:lnSpc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/>
              <a:t>则</a:t>
            </a:r>
            <a:endParaRPr lang="en-US" altLang="zh-CN" smtClean="0"/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619250" y="188913"/>
          <a:ext cx="419100" cy="1220787"/>
        </p:xfrm>
        <a:graphic>
          <a:graphicData uri="http://schemas.openxmlformats.org/presentationml/2006/ole">
            <p:oleObj spid="_x0000_s9218" name="Equation" r:id="rId4" imgW="139680" imgH="40608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3132138" y="188913"/>
          <a:ext cx="531812" cy="1220787"/>
        </p:xfrm>
        <a:graphic>
          <a:graphicData uri="http://schemas.openxmlformats.org/presentationml/2006/ole">
            <p:oleObj spid="_x0000_s9219" name="Equation" r:id="rId5" imgW="177480" imgH="406080" progId="Equation.DSMT4">
              <p:embed/>
            </p:oleObj>
          </a:graphicData>
        </a:graphic>
      </p:graphicFrame>
      <p:sp>
        <p:nvSpPr>
          <p:cNvPr id="7" name="Rectangle 3"/>
          <p:cNvSpPr>
            <a:spLocks/>
          </p:cNvSpPr>
          <p:nvPr/>
        </p:nvSpPr>
        <p:spPr bwMode="auto">
          <a:xfrm>
            <a:off x="454025" y="1481138"/>
            <a:ext cx="82296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66738" indent="-457200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en-US" altLang="zh-CN" sz="2400" b="1">
              <a:latin typeface="Times New Roman" pitchFamily="18" charset="0"/>
            </a:endParaRPr>
          </a:p>
          <a:p>
            <a:pPr marL="566738" indent="-457200" eaLnBrk="0" hangingPunct="0">
              <a:lnSpc>
                <a:spcPct val="120000"/>
              </a:lnSpc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z="2400" b="1">
                <a:latin typeface="Times New Roman" pitchFamily="18" charset="0"/>
              </a:rPr>
              <a:t>当 </a:t>
            </a:r>
            <a:r>
              <a:rPr lang="en-US" altLang="zh-CN" sz="2400" b="1" i="1">
                <a:latin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时</a:t>
            </a:r>
            <a:r>
              <a:rPr lang="zh-CN" altLang="en-US" sz="2400" b="1">
                <a:latin typeface="Times New Roman" pitchFamily="18" charset="0"/>
              </a:rPr>
              <a:t>，函数 </a:t>
            </a:r>
            <a:r>
              <a:rPr lang="en-US" altLang="zh-CN" sz="2400" b="1" i="1">
                <a:latin typeface="Times New Roman" pitchFamily="18" charset="0"/>
              </a:rPr>
              <a:t>f 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</a:rPr>
              <a:t>)</a:t>
            </a:r>
            <a:r>
              <a:rPr lang="zh-CN" altLang="en-US" sz="2400" b="1">
                <a:latin typeface="Times New Roman" pitchFamily="18" charset="0"/>
              </a:rPr>
              <a:t>、</a:t>
            </a:r>
            <a:r>
              <a:rPr lang="en-US" altLang="zh-CN" sz="2400" b="1" i="1">
                <a:latin typeface="Times New Roman" pitchFamily="18" charset="0"/>
              </a:rPr>
              <a:t>g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</a:rPr>
              <a:t>) 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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，</a:t>
            </a: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439738" y="1481138"/>
            <a:ext cx="8231187" cy="3316287"/>
          </a:xfrm>
          <a:prstGeom prst="roundRect">
            <a:avLst>
              <a:gd name="adj" fmla="val 10556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093788" y="2924175"/>
          <a:ext cx="1317625" cy="863600"/>
        </p:xfrm>
        <a:graphic>
          <a:graphicData uri="http://schemas.openxmlformats.org/presentationml/2006/ole">
            <p:oleObj spid="_x0000_s9220" name="Equation" r:id="rId6" imgW="660240" imgH="43164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93788" y="3860800"/>
          <a:ext cx="2887662" cy="863600"/>
        </p:xfrm>
        <a:graphic>
          <a:graphicData uri="http://schemas.openxmlformats.org/presentationml/2006/ole">
            <p:oleObj spid="_x0000_s9221" name="Equation" r:id="rId7" imgW="1447560" imgH="431640" progId="Equation.DSMT4">
              <p:embed/>
            </p:oleObj>
          </a:graphicData>
        </a:graphic>
      </p:graphicFrame>
      <p:sp>
        <p:nvSpPr>
          <p:cNvPr id="10" name="AutoShape 8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一、    型与    型未定式</a:t>
            </a:r>
          </a:p>
        </p:txBody>
      </p:sp>
      <p:sp>
        <p:nvSpPr>
          <p:cNvPr id="98307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3049587"/>
          </a:xfrm>
        </p:spPr>
        <p:txBody>
          <a:bodyPr>
            <a:spAutoFit/>
          </a:bodyPr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定理：</a:t>
            </a:r>
            <a:r>
              <a:rPr lang="zh-CN" altLang="en-US" smtClean="0"/>
              <a:t>设</a:t>
            </a:r>
            <a:endParaRPr lang="en-US" altLang="zh-CN" smtClean="0"/>
          </a:p>
          <a:p>
            <a:pPr marL="566738" indent="-457200"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/>
              <a:t>当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  </a:t>
            </a:r>
            <a:r>
              <a:rPr lang="zh-CN" altLang="en-US" smtClean="0">
                <a:sym typeface="Symbol" pitchFamily="18" charset="2"/>
              </a:rPr>
              <a:t>时</a:t>
            </a:r>
            <a:r>
              <a:rPr lang="zh-CN" altLang="en-US" smtClean="0"/>
              <a:t>，函数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、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 0</a:t>
            </a:r>
            <a:r>
              <a:rPr lang="zh-CN" altLang="en-US" smtClean="0">
                <a:sym typeface="Symbol" pitchFamily="18" charset="2"/>
              </a:rPr>
              <a:t>，</a:t>
            </a:r>
            <a:endParaRPr lang="zh-CN" altLang="en-US" smtClean="0"/>
          </a:p>
          <a:p>
            <a:pPr marL="566738" indent="-457200"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/>
              <a:t>对充分大的</a:t>
            </a:r>
            <a:r>
              <a:rPr lang="en-US" altLang="zh-CN" smtClean="0"/>
              <a:t>| </a:t>
            </a:r>
            <a:r>
              <a:rPr lang="en-US" altLang="zh-CN" i="1" smtClean="0"/>
              <a:t>x</a:t>
            </a:r>
            <a:r>
              <a:rPr lang="en-US" altLang="zh-CN" smtClean="0"/>
              <a:t> |</a:t>
            </a:r>
            <a:r>
              <a:rPr lang="zh-CN" altLang="en-US" smtClean="0"/>
              <a:t>，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、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都可导且 </a:t>
            </a:r>
            <a:r>
              <a:rPr lang="en-US" altLang="zh-CN" i="1" smtClean="0">
                <a:solidFill>
                  <a:srgbClr val="FF0000"/>
                </a:solidFill>
              </a:rPr>
              <a:t>g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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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0</a:t>
            </a:r>
            <a:r>
              <a:rPr lang="zh-CN" altLang="en-US" smtClean="0"/>
              <a:t>， </a:t>
            </a:r>
          </a:p>
          <a:p>
            <a:pPr marL="566738" indent="-457200">
              <a:lnSpc>
                <a:spcPct val="200000"/>
              </a:lnSpc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en-US" altLang="zh-CN" smtClean="0"/>
              <a:t>                 </a:t>
            </a:r>
            <a:r>
              <a:rPr lang="zh-CN" altLang="en-US" smtClean="0"/>
              <a:t>存在（或为无穷大），</a:t>
            </a:r>
          </a:p>
          <a:p>
            <a:pPr marL="566738" indent="-457200">
              <a:lnSpc>
                <a:spcPct val="250000"/>
              </a:lnSpc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/>
              <a:t>则</a:t>
            </a:r>
            <a:endParaRPr lang="en-US" altLang="zh-CN" smtClean="0"/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619250" y="188913"/>
          <a:ext cx="419100" cy="1220787"/>
        </p:xfrm>
        <a:graphic>
          <a:graphicData uri="http://schemas.openxmlformats.org/presentationml/2006/ole">
            <p:oleObj spid="_x0000_s10242" name="Equation" r:id="rId3" imgW="139680" imgH="40608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3132138" y="188913"/>
          <a:ext cx="531812" cy="1220787"/>
        </p:xfrm>
        <a:graphic>
          <a:graphicData uri="http://schemas.openxmlformats.org/presentationml/2006/ole">
            <p:oleObj spid="_x0000_s10243" name="Equation" r:id="rId4" imgW="177480" imgH="40608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081088" y="2924175"/>
          <a:ext cx="1343025" cy="863600"/>
        </p:xfrm>
        <a:graphic>
          <a:graphicData uri="http://schemas.openxmlformats.org/presentationml/2006/ole">
            <p:oleObj spid="_x0000_s10244" name="Equation" r:id="rId5" imgW="672840" imgH="43164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81088" y="3860800"/>
          <a:ext cx="2913062" cy="863600"/>
        </p:xfrm>
        <a:graphic>
          <a:graphicData uri="http://schemas.openxmlformats.org/presentationml/2006/ole">
            <p:oleObj spid="_x0000_s10245" name="Equation" r:id="rId6" imgW="1460160" imgH="431640" progId="Equation.DSMT4">
              <p:embed/>
            </p:oleObj>
          </a:graphicData>
        </a:graphic>
      </p:graphicFrame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439738" y="1481138"/>
            <a:ext cx="8231187" cy="3316287"/>
          </a:xfrm>
          <a:prstGeom prst="roundRect">
            <a:avLst>
              <a:gd name="adj" fmla="val 10556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9" name="Rectangle 9"/>
          <p:cNvSpPr>
            <a:spLocks/>
          </p:cNvSpPr>
          <p:nvPr/>
        </p:nvSpPr>
        <p:spPr bwMode="auto">
          <a:xfrm>
            <a:off x="439738" y="1481138"/>
            <a:ext cx="8229600" cy="304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66738" indent="-457200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en-US" altLang="zh-CN" sz="2400" b="1">
              <a:solidFill>
                <a:srgbClr val="0000FF"/>
              </a:solidFill>
              <a:latin typeface="Times New Roman" pitchFamily="18" charset="0"/>
            </a:endParaRPr>
          </a:p>
          <a:p>
            <a:pPr marL="566738" indent="-457200" eaLnBrk="0" hangingPunct="0">
              <a:lnSpc>
                <a:spcPct val="120000"/>
              </a:lnSpc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</a:rPr>
              <a:t>当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  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时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</a:rPr>
              <a:t>，函数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f 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</a:rPr>
              <a:t>、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g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) 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 0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，</a:t>
            </a:r>
            <a:endParaRPr lang="zh-CN" altLang="en-US" sz="2400" b="1">
              <a:solidFill>
                <a:srgbClr val="0000FF"/>
              </a:solidFill>
              <a:latin typeface="Times New Roman" pitchFamily="18" charset="0"/>
            </a:endParaRPr>
          </a:p>
          <a:p>
            <a:pPr marL="566738" indent="-457200" eaLnBrk="0" hangingPunct="0">
              <a:lnSpc>
                <a:spcPct val="120000"/>
              </a:lnSpc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</a:rPr>
              <a:t>对充分大的 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|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 |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</a:rPr>
              <a:t>，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f 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</a:rPr>
              <a:t>、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g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) 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</a:rPr>
              <a:t>都可导且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g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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</a:rPr>
              <a:t>， </a:t>
            </a:r>
          </a:p>
          <a:p>
            <a:pPr marL="566738" indent="-457200" eaLnBrk="0" hangingPunct="0">
              <a:lnSpc>
                <a:spcPct val="200000"/>
              </a:lnSpc>
              <a:buClr>
                <a:srgbClr val="0000FF"/>
              </a:buClr>
              <a:buSzPct val="100000"/>
            </a:pPr>
            <a:endParaRPr lang="zh-CN" altLang="en-US" sz="2400" b="1">
              <a:solidFill>
                <a:srgbClr val="0000FF"/>
              </a:solidFill>
              <a:latin typeface="Times New Roman" pitchFamily="18" charset="0"/>
            </a:endParaRPr>
          </a:p>
          <a:p>
            <a:pPr marL="566738" indent="-457200" eaLnBrk="0" hangingPunct="0">
              <a:lnSpc>
                <a:spcPct val="250000"/>
              </a:lnSpc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en-US" altLang="zh-CN" sz="2400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127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一、    型与    型未定式</a:t>
            </a:r>
          </a:p>
        </p:txBody>
      </p:sp>
      <p:sp>
        <p:nvSpPr>
          <p:cNvPr id="97283" name="Rectangle 3"/>
          <p:cNvSpPr>
            <a:spLocks noGrp="1"/>
          </p:cNvSpPr>
          <p:nvPr>
            <p:ph type="body" idx="1"/>
          </p:nvPr>
        </p:nvSpPr>
        <p:spPr>
          <a:xfrm>
            <a:off x="457200" y="1479550"/>
            <a:ext cx="8229600" cy="3049588"/>
          </a:xfrm>
        </p:spPr>
        <p:txBody>
          <a:bodyPr>
            <a:spAutoFit/>
          </a:bodyPr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定理：</a:t>
            </a:r>
            <a:r>
              <a:rPr lang="zh-CN" altLang="en-US" smtClean="0"/>
              <a:t>设</a:t>
            </a:r>
            <a:endParaRPr lang="en-US" altLang="zh-CN" smtClean="0"/>
          </a:p>
          <a:p>
            <a:pPr marL="566738" indent="-457200"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/>
              <a:t>当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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时</a:t>
            </a:r>
            <a:r>
              <a:rPr lang="zh-CN" altLang="en-US" smtClean="0"/>
              <a:t>，函数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、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 0</a:t>
            </a:r>
            <a:r>
              <a:rPr lang="zh-CN" altLang="en-US" smtClean="0">
                <a:sym typeface="Symbol" pitchFamily="18" charset="2"/>
              </a:rPr>
              <a:t>，</a:t>
            </a:r>
            <a:endParaRPr lang="zh-CN" altLang="en-US" smtClean="0"/>
          </a:p>
          <a:p>
            <a:pPr marL="566738" indent="-457200"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/>
              <a:t>在点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的某去心邻域内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、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都可导且 </a:t>
            </a:r>
            <a:r>
              <a:rPr lang="en-US" altLang="zh-CN" i="1" smtClean="0"/>
              <a:t>g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>
                <a:sym typeface="Symbol" pitchFamily="18" charset="2"/>
              </a:rPr>
              <a:t></a:t>
            </a:r>
            <a:r>
              <a:rPr lang="zh-CN" altLang="en-US" smtClean="0"/>
              <a:t> </a:t>
            </a:r>
            <a:r>
              <a:rPr lang="en-US" altLang="zh-CN" smtClean="0"/>
              <a:t>0</a:t>
            </a:r>
            <a:r>
              <a:rPr lang="zh-CN" altLang="en-US" smtClean="0"/>
              <a:t>， </a:t>
            </a:r>
          </a:p>
          <a:p>
            <a:pPr marL="566738" indent="-457200">
              <a:lnSpc>
                <a:spcPct val="200000"/>
              </a:lnSpc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en-US" altLang="zh-CN" smtClean="0"/>
              <a:t>                 </a:t>
            </a:r>
            <a:r>
              <a:rPr lang="zh-CN" altLang="en-US" smtClean="0"/>
              <a:t>存在（或为无穷大），</a:t>
            </a:r>
          </a:p>
          <a:p>
            <a:pPr marL="566738" indent="-457200">
              <a:lnSpc>
                <a:spcPct val="250000"/>
              </a:lnSpc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/>
              <a:t>则</a:t>
            </a:r>
            <a:endParaRPr lang="en-US" altLang="zh-CN" smtClean="0"/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619250" y="188913"/>
          <a:ext cx="419100" cy="1220787"/>
        </p:xfrm>
        <a:graphic>
          <a:graphicData uri="http://schemas.openxmlformats.org/presentationml/2006/ole">
            <p:oleObj spid="_x0000_s11266" name="Equation" r:id="rId3" imgW="139680" imgH="40608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3132138" y="188913"/>
          <a:ext cx="531812" cy="1220787"/>
        </p:xfrm>
        <a:graphic>
          <a:graphicData uri="http://schemas.openxmlformats.org/presentationml/2006/ole">
            <p:oleObj spid="_x0000_s11267" name="Equation" r:id="rId4" imgW="177480" imgH="40608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093788" y="2924175"/>
          <a:ext cx="1317625" cy="863600"/>
        </p:xfrm>
        <a:graphic>
          <a:graphicData uri="http://schemas.openxmlformats.org/presentationml/2006/ole">
            <p:oleObj spid="_x0000_s11268" name="Equation" r:id="rId5" imgW="660240" imgH="43164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93788" y="3860800"/>
          <a:ext cx="2887662" cy="863600"/>
        </p:xfrm>
        <a:graphic>
          <a:graphicData uri="http://schemas.openxmlformats.org/presentationml/2006/ole">
            <p:oleObj spid="_x0000_s11269" name="Equation" r:id="rId6" imgW="1447560" imgH="431640" progId="Equation.DSMT4">
              <p:embed/>
            </p:oleObj>
          </a:graphicData>
        </a:graphic>
      </p:graphicFrame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439738" y="1481138"/>
            <a:ext cx="8231187" cy="3316287"/>
          </a:xfrm>
          <a:prstGeom prst="roundRect">
            <a:avLst>
              <a:gd name="adj" fmla="val 10556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081088" y="2924175"/>
          <a:ext cx="1343025" cy="863600"/>
        </p:xfrm>
        <a:graphic>
          <a:graphicData uri="http://schemas.openxmlformats.org/presentationml/2006/ole">
            <p:oleObj spid="_x0000_s11270" name="Equation" r:id="rId7" imgW="672840" imgH="43164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081088" y="3860800"/>
          <a:ext cx="2913062" cy="863600"/>
        </p:xfrm>
        <a:graphic>
          <a:graphicData uri="http://schemas.openxmlformats.org/presentationml/2006/ole">
            <p:oleObj spid="_x0000_s11271" name="Equation" r:id="rId8" imgW="1460160" imgH="431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5788025"/>
          </a:xfrm>
        </p:spPr>
        <p:txBody>
          <a:bodyPr>
            <a:spAutoFit/>
          </a:bodyPr>
          <a:lstStyle/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                                 </a:t>
            </a:r>
            <a:r>
              <a:rPr lang="zh-CN" altLang="en-US" smtClean="0">
                <a:solidFill>
                  <a:srgbClr val="0000FF"/>
                </a:solidFill>
              </a:rPr>
              <a:t>（课本</a:t>
            </a:r>
            <a:r>
              <a:rPr lang="en-US" altLang="zh-CN" smtClean="0">
                <a:solidFill>
                  <a:srgbClr val="0000FF"/>
                </a:solidFill>
              </a:rPr>
              <a:t>P.134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4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  <a:endParaRPr lang="zh-CN" altLang="en-US" smtClean="0"/>
          </a:p>
          <a:p>
            <a:pPr marL="566738" indent="-457200">
              <a:buFont typeface="Wingdings 3" pitchFamily="18" charset="2"/>
              <a:buNone/>
            </a:pPr>
            <a:endParaRPr lang="en-US" altLang="zh-CN" smtClean="0"/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这是    型的未定式．由洛必达法则，可得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Font typeface="Wingdings 3" pitchFamily="18" charset="2"/>
              <a:buNone/>
            </a:pPr>
            <a:endParaRPr lang="en-US" altLang="zh-CN" smtClean="0"/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思考题：</a:t>
            </a:r>
            <a:r>
              <a:rPr lang="zh-CN" altLang="en-US" smtClean="0"/>
              <a:t>请说明最后一个等号成立的理由．</a:t>
            </a: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646238" y="260350"/>
          <a:ext cx="2406650" cy="1524000"/>
        </p:xfrm>
        <a:graphic>
          <a:graphicData uri="http://schemas.openxmlformats.org/presentationml/2006/ole">
            <p:oleObj spid="_x0000_s12290" name="Equation" r:id="rId3" imgW="1206360" imgH="76176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16113" y="1895475"/>
          <a:ext cx="279400" cy="812800"/>
        </p:xfrm>
        <a:graphic>
          <a:graphicData uri="http://schemas.openxmlformats.org/presentationml/2006/ole">
            <p:oleObj spid="_x0000_s12291" name="Equation" r:id="rId4" imgW="139680" imgH="40608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854075" y="2424113"/>
          <a:ext cx="7173913" cy="2819400"/>
        </p:xfrm>
        <a:graphic>
          <a:graphicData uri="http://schemas.openxmlformats.org/presentationml/2006/ole">
            <p:oleObj spid="_x0000_s12292" name="Equation" r:id="rId5" imgW="3593880" imgH="140940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146425" y="2551113"/>
            <a:ext cx="2938463" cy="18145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6"/>
          <p:cNvSpPr>
            <a:spLocks noChangeArrowheads="1"/>
          </p:cNvSpPr>
          <p:nvPr/>
        </p:nvSpPr>
        <p:spPr bwMode="auto">
          <a:xfrm flipH="1">
            <a:off x="6084888" y="2551113"/>
            <a:ext cx="1943100" cy="18145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3146425" y="4365625"/>
            <a:ext cx="1641475" cy="9350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 flipH="1">
            <a:off x="4787900" y="4365625"/>
            <a:ext cx="576263" cy="9350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7907338" y="1844675"/>
            <a:ext cx="841375" cy="887413"/>
            <a:chOff x="4921" y="830"/>
            <a:chExt cx="530" cy="559"/>
          </a:xfrm>
        </p:grpSpPr>
        <p:sp>
          <p:nvSpPr>
            <p:cNvPr id="12304" name="AutoShape 13"/>
            <p:cNvSpPr>
              <a:spLocks noChangeArrowheads="1"/>
            </p:cNvSpPr>
            <p:nvPr/>
          </p:nvSpPr>
          <p:spPr bwMode="auto">
            <a:xfrm>
              <a:off x="4921" y="830"/>
              <a:ext cx="530" cy="559"/>
            </a:xfrm>
            <a:prstGeom prst="wedgeRoundRectCallout">
              <a:avLst>
                <a:gd name="adj1" fmla="val -41699"/>
                <a:gd name="adj2" fmla="val 71287"/>
                <a:gd name="adj3" fmla="val 16667"/>
              </a:avLst>
            </a:prstGeom>
            <a:solidFill>
              <a:srgbClr val="FFFF99"/>
            </a:solidFill>
            <a:ln w="2857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zh-CN" altLang="en-US" sz="2400" b="1">
                  <a:latin typeface="Times New Roman" pitchFamily="18" charset="0"/>
                </a:rPr>
                <a:t>型</a:t>
              </a:r>
            </a:p>
          </p:txBody>
        </p:sp>
        <p:graphicFrame>
          <p:nvGraphicFramePr>
            <p:cNvPr id="10" name="Object 6"/>
            <p:cNvGraphicFramePr>
              <a:graphicFrameLocks noChangeAspect="1"/>
            </p:cNvGraphicFramePr>
            <p:nvPr/>
          </p:nvGraphicFramePr>
          <p:xfrm>
            <a:off x="5006" y="853"/>
            <a:ext cx="133" cy="512"/>
          </p:xfrm>
          <a:graphic>
            <a:graphicData uri="http://schemas.openxmlformats.org/presentationml/2006/ole">
              <p:oleObj spid="_x0000_s12294" name="Equation" r:id="rId6" imgW="139680" imgH="406080" progId="Equation.DSMT4">
                <p:embed/>
              </p:oleObj>
            </a:graphicData>
          </a:graphic>
        </p:graphicFrame>
      </p:grpSp>
      <p:grpSp>
        <p:nvGrpSpPr>
          <p:cNvPr id="13" name="Group 18"/>
          <p:cNvGrpSpPr>
            <a:grpSpLocks/>
          </p:cNvGrpSpPr>
          <p:nvPr/>
        </p:nvGrpSpPr>
        <p:grpSpPr bwMode="auto">
          <a:xfrm>
            <a:off x="2074863" y="4437063"/>
            <a:ext cx="841375" cy="887412"/>
            <a:chOff x="1111" y="2871"/>
            <a:chExt cx="530" cy="559"/>
          </a:xfrm>
        </p:grpSpPr>
        <p:sp>
          <p:nvSpPr>
            <p:cNvPr id="12303" name="AutoShape 13"/>
            <p:cNvSpPr>
              <a:spLocks noChangeArrowheads="1"/>
            </p:cNvSpPr>
            <p:nvPr/>
          </p:nvSpPr>
          <p:spPr bwMode="auto">
            <a:xfrm>
              <a:off x="1111" y="2871"/>
              <a:ext cx="530" cy="559"/>
            </a:xfrm>
            <a:prstGeom prst="wedgeRoundRectCallout">
              <a:avLst>
                <a:gd name="adj1" fmla="val 80944"/>
                <a:gd name="adj2" fmla="val -28356"/>
                <a:gd name="adj3" fmla="val 16667"/>
              </a:avLst>
            </a:prstGeom>
            <a:solidFill>
              <a:srgbClr val="FFFF99"/>
            </a:solidFill>
            <a:ln w="2857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zh-CN" altLang="en-US" sz="2400" b="1">
                  <a:latin typeface="Times New Roman" pitchFamily="18" charset="0"/>
                </a:rPr>
                <a:t>型</a:t>
              </a:r>
            </a:p>
          </p:txBody>
        </p:sp>
        <p:graphicFrame>
          <p:nvGraphicFramePr>
            <p:cNvPr id="11" name="Object 5"/>
            <p:cNvGraphicFramePr>
              <a:graphicFrameLocks noChangeAspect="1"/>
            </p:cNvGraphicFramePr>
            <p:nvPr/>
          </p:nvGraphicFramePr>
          <p:xfrm>
            <a:off x="1178" y="2894"/>
            <a:ext cx="169" cy="512"/>
          </p:xfrm>
          <a:graphic>
            <a:graphicData uri="http://schemas.openxmlformats.org/presentationml/2006/ole">
              <p:oleObj spid="_x0000_s12293" name="Equation" r:id="rId7" imgW="177480" imgH="406080" progId="Equation.DSMT4">
                <p:embed/>
              </p:oleObj>
            </a:graphicData>
          </a:graphic>
        </p:graphicFrame>
      </p:grpSp>
      <p:sp>
        <p:nvSpPr>
          <p:cNvPr id="16" name="矩形 15"/>
          <p:cNvSpPr/>
          <p:nvPr/>
        </p:nvSpPr>
        <p:spPr>
          <a:xfrm>
            <a:off x="4143375" y="714375"/>
            <a:ext cx="2357438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9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思考题</a:t>
            </a:r>
          </a:p>
        </p:txBody>
      </p:sp>
      <p:sp>
        <p:nvSpPr>
          <p:cNvPr id="1013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  <a:p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答：</a:t>
            </a:r>
            <a:r>
              <a:rPr lang="zh-CN" altLang="en-US" smtClean="0"/>
              <a:t>                    是    型的未定式．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由洛必达法则，可得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课本</a:t>
            </a:r>
            <a:r>
              <a:rPr lang="en-US" altLang="zh-CN" smtClean="0">
                <a:solidFill>
                  <a:srgbClr val="FF0000"/>
                </a:solidFill>
              </a:rPr>
              <a:t>P.44</a:t>
            </a:r>
            <a:r>
              <a:rPr lang="zh-CN" altLang="en-US" smtClean="0"/>
              <a:t>的结论．</a:t>
            </a: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3543300" y="1481138"/>
          <a:ext cx="2055813" cy="838200"/>
        </p:xfrm>
        <a:graphic>
          <a:graphicData uri="http://schemas.openxmlformats.org/presentationml/2006/ole">
            <p:oleObj spid="_x0000_s13314" name="Equation" r:id="rId4" imgW="1028520" imgH="41904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258888" y="2662238"/>
          <a:ext cx="1446212" cy="838200"/>
        </p:xfrm>
        <a:graphic>
          <a:graphicData uri="http://schemas.openxmlformats.org/presentationml/2006/ole">
            <p:oleObj spid="_x0000_s13315" name="Equation" r:id="rId5" imgW="723600" imgH="41904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059113" y="2674938"/>
          <a:ext cx="355600" cy="812800"/>
        </p:xfrm>
        <a:graphic>
          <a:graphicData uri="http://schemas.openxmlformats.org/presentationml/2006/ole">
            <p:oleObj spid="_x0000_s13316" name="Equation" r:id="rId6" imgW="177480" imgH="40608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4572000" y="3976688"/>
          <a:ext cx="3248025" cy="838200"/>
        </p:xfrm>
        <a:graphic>
          <a:graphicData uri="http://schemas.openxmlformats.org/presentationml/2006/ole">
            <p:oleObj spid="_x0000_s13317" name="Equation" r:id="rId7" imgW="1625400" imgH="419040" progId="Equation.DSMT4">
              <p:embed/>
            </p:oleObj>
          </a:graphicData>
        </a:graphic>
      </p:graphicFrame>
      <p:sp>
        <p:nvSpPr>
          <p:cNvPr id="14344" name="AutoShape 8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4967287"/>
          </a:xfrm>
        </p:spPr>
        <p:txBody>
          <a:bodyPr>
            <a:spAutoFit/>
          </a:bodyPr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                                 </a:t>
            </a:r>
            <a:r>
              <a:rPr lang="zh-CN" altLang="en-US" smtClean="0">
                <a:solidFill>
                  <a:srgbClr val="0000FF"/>
                </a:solidFill>
              </a:rPr>
              <a:t>（课本</a:t>
            </a:r>
            <a:r>
              <a:rPr lang="en-US" altLang="zh-CN" smtClean="0">
                <a:solidFill>
                  <a:srgbClr val="0000FF"/>
                </a:solidFill>
              </a:rPr>
              <a:t>P.134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  <a:endParaRPr lang="zh-CN" altLang="en-US" smtClean="0"/>
          </a:p>
          <a:p>
            <a:pPr marL="566738" indent="-457200">
              <a:buFont typeface="Wingdings 3" pitchFamily="18" charset="2"/>
              <a:buNone/>
            </a:pPr>
            <a:endParaRPr lang="en-US" altLang="zh-CN" smtClean="0"/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分析：</a:t>
            </a:r>
            <a:r>
              <a:rPr lang="zh-CN" altLang="en-US" smtClean="0"/>
              <a:t>这是    型的未定式．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由洛必达法则，可得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Font typeface="Wingdings 3" pitchFamily="18" charset="2"/>
              <a:buNone/>
            </a:pPr>
            <a:endParaRPr lang="en-US" altLang="zh-CN" smtClean="0"/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错误原因：                  </a:t>
            </a:r>
            <a:r>
              <a:rPr lang="zh-CN" altLang="en-US" smtClean="0"/>
              <a:t>不是未定式．事实上，</a:t>
            </a: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608138" y="176213"/>
          <a:ext cx="2482850" cy="838200"/>
        </p:xfrm>
        <a:graphic>
          <a:graphicData uri="http://schemas.openxmlformats.org/presentationml/2006/ole">
            <p:oleObj spid="_x0000_s14338" name="Equation" r:id="rId4" imgW="1244520" imgH="41904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195513" y="1003300"/>
          <a:ext cx="279400" cy="812800"/>
        </p:xfrm>
        <a:graphic>
          <a:graphicData uri="http://schemas.openxmlformats.org/presentationml/2006/ole">
            <p:oleObj spid="_x0000_s14339" name="Equation" r:id="rId5" imgW="139680" imgH="40608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639763" y="2520950"/>
          <a:ext cx="7604125" cy="1828800"/>
        </p:xfrm>
        <a:graphic>
          <a:graphicData uri="http://schemas.openxmlformats.org/presentationml/2006/ole">
            <p:oleObj spid="_x0000_s14340" name="Equation" r:id="rId6" imgW="3809880" imgH="91440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016250" y="2551113"/>
            <a:ext cx="2852738" cy="8064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6"/>
          <p:cNvSpPr>
            <a:spLocks noChangeArrowheads="1"/>
          </p:cNvSpPr>
          <p:nvPr/>
        </p:nvSpPr>
        <p:spPr bwMode="auto">
          <a:xfrm flipH="1">
            <a:off x="5868988" y="2551113"/>
            <a:ext cx="2362200" cy="8064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7812088" y="1317625"/>
            <a:ext cx="841375" cy="887413"/>
            <a:chOff x="4921" y="830"/>
            <a:chExt cx="530" cy="559"/>
          </a:xfrm>
        </p:grpSpPr>
        <p:sp>
          <p:nvSpPr>
            <p:cNvPr id="14359" name="AutoShape 18"/>
            <p:cNvSpPr>
              <a:spLocks noChangeArrowheads="1"/>
            </p:cNvSpPr>
            <p:nvPr/>
          </p:nvSpPr>
          <p:spPr bwMode="auto">
            <a:xfrm>
              <a:off x="4921" y="830"/>
              <a:ext cx="530" cy="559"/>
            </a:xfrm>
            <a:prstGeom prst="wedgeRoundRectCallout">
              <a:avLst>
                <a:gd name="adj1" fmla="val -41699"/>
                <a:gd name="adj2" fmla="val 71287"/>
                <a:gd name="adj3" fmla="val 16667"/>
              </a:avLst>
            </a:prstGeom>
            <a:solidFill>
              <a:srgbClr val="FFFF99"/>
            </a:solidFill>
            <a:ln w="2857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zh-CN" altLang="en-US" sz="2400" b="1">
                  <a:latin typeface="Times New Roman" pitchFamily="18" charset="0"/>
                </a:rPr>
                <a:t>型</a:t>
              </a:r>
            </a:p>
          </p:txBody>
        </p:sp>
        <p:graphicFrame>
          <p:nvGraphicFramePr>
            <p:cNvPr id="9" name="Object 7"/>
            <p:cNvGraphicFramePr>
              <a:graphicFrameLocks noChangeAspect="1"/>
            </p:cNvGraphicFramePr>
            <p:nvPr/>
          </p:nvGraphicFramePr>
          <p:xfrm>
            <a:off x="5006" y="853"/>
            <a:ext cx="133" cy="512"/>
          </p:xfrm>
          <a:graphic>
            <a:graphicData uri="http://schemas.openxmlformats.org/presentationml/2006/ole">
              <p:oleObj spid="_x0000_s14343" name="Equation" r:id="rId7" imgW="139680" imgH="406080" progId="Equation.DSMT4">
                <p:embed/>
              </p:oleObj>
            </a:graphicData>
          </a:graphic>
        </p:graphicFrame>
      </p:grp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625475" y="3486150"/>
            <a:ext cx="2592388" cy="8064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 flipH="1">
            <a:off x="3217863" y="3486150"/>
            <a:ext cx="1641475" cy="8064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4859338" y="3486150"/>
            <a:ext cx="1873250" cy="8064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6"/>
          <p:cNvSpPr>
            <a:spLocks noChangeArrowheads="1"/>
          </p:cNvSpPr>
          <p:nvPr/>
        </p:nvSpPr>
        <p:spPr bwMode="auto">
          <a:xfrm flipH="1">
            <a:off x="6732588" y="3486150"/>
            <a:ext cx="971550" cy="8064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6"/>
          <p:cNvSpPr>
            <a:spLocks noChangeArrowheads="1"/>
          </p:cNvSpPr>
          <p:nvPr/>
        </p:nvSpPr>
        <p:spPr bwMode="auto">
          <a:xfrm>
            <a:off x="7704138" y="3486150"/>
            <a:ext cx="539750" cy="8064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2195513" y="5387975"/>
          <a:ext cx="5121275" cy="838200"/>
        </p:xfrm>
        <a:graphic>
          <a:graphicData uri="http://schemas.openxmlformats.org/presentationml/2006/ole">
            <p:oleObj spid="_x0000_s14341" name="Equation" r:id="rId8" imgW="2565360" imgH="419040" progId="Equation.DSMT4">
              <p:embed/>
            </p:oleObj>
          </a:graphicData>
        </a:graphic>
      </p:graphicFrame>
      <p:sp>
        <p:nvSpPr>
          <p:cNvPr id="16" name="矩形 6"/>
          <p:cNvSpPr>
            <a:spLocks noChangeArrowheads="1"/>
          </p:cNvSpPr>
          <p:nvPr/>
        </p:nvSpPr>
        <p:spPr bwMode="auto">
          <a:xfrm>
            <a:off x="6127750" y="5430838"/>
            <a:ext cx="576263" cy="8064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矩形 6"/>
          <p:cNvSpPr>
            <a:spLocks noChangeArrowheads="1"/>
          </p:cNvSpPr>
          <p:nvPr/>
        </p:nvSpPr>
        <p:spPr bwMode="auto">
          <a:xfrm flipH="1">
            <a:off x="6704013" y="5430838"/>
            <a:ext cx="647700" cy="8064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8" name="Object 6"/>
          <p:cNvGraphicFramePr>
            <a:graphicFrameLocks noChangeAspect="1"/>
          </p:cNvGraphicFramePr>
          <p:nvPr/>
        </p:nvGraphicFramePr>
        <p:xfrm>
          <a:off x="2195513" y="4508500"/>
          <a:ext cx="1368425" cy="812800"/>
        </p:xfrm>
        <a:graphic>
          <a:graphicData uri="http://schemas.openxmlformats.org/presentationml/2006/ole">
            <p:oleObj spid="_x0000_s14342" name="Equation" r:id="rId9" imgW="685800" imgH="406080" progId="Equation.DSMT4">
              <p:embed/>
            </p:oleObj>
          </a:graphicData>
        </a:graphic>
      </p:graphicFrame>
      <p:grpSp>
        <p:nvGrpSpPr>
          <p:cNvPr id="19" name="组合 12"/>
          <p:cNvGrpSpPr>
            <a:grpSpLocks/>
          </p:cNvGrpSpPr>
          <p:nvPr/>
        </p:nvGrpSpPr>
        <p:grpSpPr bwMode="auto">
          <a:xfrm>
            <a:off x="4802188" y="3716338"/>
            <a:ext cx="358775" cy="358775"/>
            <a:chOff x="900113" y="2492375"/>
            <a:chExt cx="358775" cy="358775"/>
          </a:xfrm>
        </p:grpSpPr>
        <p:sp>
          <p:nvSpPr>
            <p:cNvPr id="14357" name="Line 10"/>
            <p:cNvSpPr>
              <a:spLocks noChangeShapeType="1"/>
            </p:cNvSpPr>
            <p:nvPr/>
          </p:nvSpPr>
          <p:spPr bwMode="auto">
            <a:xfrm>
              <a:off x="900113" y="2492375"/>
              <a:ext cx="358775" cy="3587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Line 11"/>
            <p:cNvSpPr>
              <a:spLocks noChangeShapeType="1"/>
            </p:cNvSpPr>
            <p:nvPr/>
          </p:nvSpPr>
          <p:spPr bwMode="auto">
            <a:xfrm flipH="1">
              <a:off x="900113" y="2492375"/>
              <a:ext cx="358775" cy="3587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4143375" y="285750"/>
            <a:ext cx="2357438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2308225"/>
          </a:xfrm>
        </p:spPr>
        <p:txBody>
          <a:bodyPr>
            <a:spAutoFit/>
          </a:bodyPr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                                 </a:t>
            </a:r>
            <a:r>
              <a:rPr lang="zh-CN" altLang="en-US" smtClean="0">
                <a:solidFill>
                  <a:srgbClr val="0000FF"/>
                </a:solidFill>
              </a:rPr>
              <a:t>（课本</a:t>
            </a:r>
            <a:r>
              <a:rPr lang="en-US" altLang="zh-CN" smtClean="0">
                <a:solidFill>
                  <a:srgbClr val="0000FF"/>
                </a:solidFill>
              </a:rPr>
              <a:t>P.134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  <a:endParaRPr lang="zh-CN" altLang="en-US" smtClean="0"/>
          </a:p>
          <a:p>
            <a:pPr marL="566738" indent="-457200">
              <a:buFont typeface="Wingdings 3" pitchFamily="18" charset="2"/>
              <a:buNone/>
            </a:pPr>
            <a:endParaRPr lang="en-US" altLang="zh-CN" smtClean="0"/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分析：</a:t>
            </a:r>
            <a:r>
              <a:rPr lang="zh-CN" altLang="en-US" smtClean="0"/>
              <a:t>这是    型的未定式．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由洛必达法则，可得</a:t>
            </a: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608138" y="176213"/>
          <a:ext cx="2482850" cy="838200"/>
        </p:xfrm>
        <a:graphic>
          <a:graphicData uri="http://schemas.openxmlformats.org/presentationml/2006/ole">
            <p:oleObj spid="_x0000_s15362" name="Equation" r:id="rId3" imgW="1244520" imgH="41904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195513" y="1003300"/>
          <a:ext cx="279400" cy="812800"/>
        </p:xfrm>
        <a:graphic>
          <a:graphicData uri="http://schemas.openxmlformats.org/presentationml/2006/ole">
            <p:oleObj spid="_x0000_s15363" name="Equation" r:id="rId4" imgW="139680" imgH="40608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39763" y="2546350"/>
          <a:ext cx="7604125" cy="1778000"/>
        </p:xfrm>
        <a:graphic>
          <a:graphicData uri="http://schemas.openxmlformats.org/presentationml/2006/ole">
            <p:oleObj spid="_x0000_s15364" name="Equation" r:id="rId5" imgW="3809880" imgH="888840" progId="Equation.DSMT4">
              <p:embed/>
            </p:oleObj>
          </a:graphicData>
        </a:graphic>
      </p:graphicFrame>
      <p:grpSp>
        <p:nvGrpSpPr>
          <p:cNvPr id="15367" name="Group 12"/>
          <p:cNvGrpSpPr>
            <a:grpSpLocks/>
          </p:cNvGrpSpPr>
          <p:nvPr/>
        </p:nvGrpSpPr>
        <p:grpSpPr bwMode="auto">
          <a:xfrm>
            <a:off x="7812088" y="1317625"/>
            <a:ext cx="841375" cy="887413"/>
            <a:chOff x="4921" y="830"/>
            <a:chExt cx="530" cy="559"/>
          </a:xfrm>
        </p:grpSpPr>
        <p:sp>
          <p:nvSpPr>
            <p:cNvPr id="15372" name="AutoShape 13"/>
            <p:cNvSpPr>
              <a:spLocks noChangeArrowheads="1"/>
            </p:cNvSpPr>
            <p:nvPr/>
          </p:nvSpPr>
          <p:spPr bwMode="auto">
            <a:xfrm>
              <a:off x="4921" y="830"/>
              <a:ext cx="530" cy="559"/>
            </a:xfrm>
            <a:prstGeom prst="wedgeRoundRectCallout">
              <a:avLst>
                <a:gd name="adj1" fmla="val -41699"/>
                <a:gd name="adj2" fmla="val 71287"/>
                <a:gd name="adj3" fmla="val 16667"/>
              </a:avLst>
            </a:prstGeom>
            <a:solidFill>
              <a:srgbClr val="FFFF99"/>
            </a:solidFill>
            <a:ln w="2857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zh-CN" altLang="en-US" sz="2400" b="1">
                  <a:latin typeface="Times New Roman" pitchFamily="18" charset="0"/>
                </a:rPr>
                <a:t>型</a:t>
              </a: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5006" y="853"/>
            <a:ext cx="133" cy="512"/>
          </p:xfrm>
          <a:graphic>
            <a:graphicData uri="http://schemas.openxmlformats.org/presentationml/2006/ole">
              <p:oleObj spid="_x0000_s15365" name="Equation" r:id="rId6" imgW="139680" imgH="406080" progId="Equation.DSMT4">
                <p:embed/>
              </p:oleObj>
            </a:graphicData>
          </a:graphic>
        </p:graphicFrame>
      </p:grp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25475" y="3486150"/>
            <a:ext cx="2592388" cy="8064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6"/>
          <p:cNvSpPr>
            <a:spLocks noChangeArrowheads="1"/>
          </p:cNvSpPr>
          <p:nvPr/>
        </p:nvSpPr>
        <p:spPr bwMode="auto">
          <a:xfrm flipH="1">
            <a:off x="3217863" y="3486150"/>
            <a:ext cx="1785937" cy="8064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5003800" y="3486150"/>
            <a:ext cx="576263" cy="8064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 flipH="1">
            <a:off x="5522913" y="3486150"/>
            <a:ext cx="647700" cy="8064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2308225"/>
          </a:xfrm>
        </p:spPr>
        <p:txBody>
          <a:bodyPr>
            <a:spAutoFit/>
          </a:bodyPr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                                 </a:t>
            </a:r>
            <a:r>
              <a:rPr lang="zh-CN" altLang="en-US" smtClean="0">
                <a:solidFill>
                  <a:srgbClr val="0000FF"/>
                </a:solidFill>
              </a:rPr>
              <a:t>（课本</a:t>
            </a:r>
            <a:r>
              <a:rPr lang="en-US" altLang="zh-CN" smtClean="0">
                <a:solidFill>
                  <a:srgbClr val="0000FF"/>
                </a:solidFill>
              </a:rPr>
              <a:t>P.134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  <a:endParaRPr lang="zh-CN" altLang="en-US" smtClean="0"/>
          </a:p>
          <a:p>
            <a:pPr marL="566738" indent="-457200">
              <a:buFont typeface="Wingdings 3" pitchFamily="18" charset="2"/>
              <a:buNone/>
            </a:pPr>
            <a:endParaRPr lang="en-US" altLang="zh-CN" smtClean="0"/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分析：</a:t>
            </a:r>
            <a:r>
              <a:rPr lang="zh-CN" altLang="en-US" smtClean="0"/>
              <a:t>这是    型的未定式．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FF0000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由消去零因子法，可得</a:t>
            </a: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608138" y="176213"/>
          <a:ext cx="2482850" cy="838200"/>
        </p:xfrm>
        <a:graphic>
          <a:graphicData uri="http://schemas.openxmlformats.org/presentationml/2006/ole">
            <p:oleObj spid="_x0000_s16386" name="Equation" r:id="rId3" imgW="1244520" imgH="41904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195513" y="1003300"/>
          <a:ext cx="279400" cy="812800"/>
        </p:xfrm>
        <a:graphic>
          <a:graphicData uri="http://schemas.openxmlformats.org/presentationml/2006/ole">
            <p:oleObj spid="_x0000_s16387" name="Equation" r:id="rId4" imgW="139680" imgH="40608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39763" y="2547938"/>
          <a:ext cx="7046912" cy="889000"/>
        </p:xfrm>
        <a:graphic>
          <a:graphicData uri="http://schemas.openxmlformats.org/presentationml/2006/ole">
            <p:oleObj spid="_x0000_s16388" name="Equation" r:id="rId5" imgW="3530520" imgH="44424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001963" y="2622550"/>
            <a:ext cx="2592387" cy="8064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6"/>
          <p:cNvSpPr>
            <a:spLocks noChangeArrowheads="1"/>
          </p:cNvSpPr>
          <p:nvPr/>
        </p:nvSpPr>
        <p:spPr bwMode="auto">
          <a:xfrm flipH="1">
            <a:off x="5594350" y="2622550"/>
            <a:ext cx="1474788" cy="8064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7078663" y="2622550"/>
            <a:ext cx="576262" cy="8064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说明</a:t>
            </a:r>
          </a:p>
        </p:txBody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967287"/>
          </a:xfrm>
        </p:spPr>
        <p:txBody>
          <a:bodyPr>
            <a:spAutoFit/>
          </a:bodyPr>
          <a:lstStyle/>
          <a:p>
            <a:r>
              <a:rPr lang="zh-CN" altLang="en-US" smtClean="0"/>
              <a:t>只有未定式才能使用洛必达法则，否则会出现错误．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r>
              <a:rPr lang="zh-CN" altLang="en-US" smtClean="0"/>
              <a:t>在    或    型未定式中，</a:t>
            </a:r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若                    存在，则                 也存在且等于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若                    为无穷大，则                 也为无穷大．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问题：</a:t>
            </a:r>
            <a:r>
              <a:rPr lang="zh-CN" altLang="en-US" smtClean="0"/>
              <a:t>在    或    型未定式中，若                    既不存在，也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zh-CN" altLang="en-US" smtClean="0"/>
              <a:t>不是无穷大，能否推出                 不存在？</a:t>
            </a:r>
            <a:endParaRPr lang="zh-CN" altLang="en-US" smtClean="0">
              <a:solidFill>
                <a:srgbClr val="0000FF"/>
              </a:solidFill>
            </a:endParaRP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231900" y="2219325"/>
          <a:ext cx="279400" cy="812800"/>
        </p:xfrm>
        <a:graphic>
          <a:graphicData uri="http://schemas.openxmlformats.org/presentationml/2006/ole">
            <p:oleObj spid="_x0000_s17410" name="Equation" r:id="rId3" imgW="139680" imgH="40608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806575" y="2219325"/>
          <a:ext cx="355600" cy="812800"/>
        </p:xfrm>
        <a:graphic>
          <a:graphicData uri="http://schemas.openxmlformats.org/presentationml/2006/ole">
            <p:oleObj spid="_x0000_s17411" name="Equation" r:id="rId4" imgW="177480" imgH="40608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319213" y="3071813"/>
          <a:ext cx="1317625" cy="863600"/>
        </p:xfrm>
        <a:graphic>
          <a:graphicData uri="http://schemas.openxmlformats.org/presentationml/2006/ole">
            <p:oleObj spid="_x0000_s17412" name="Equation" r:id="rId5" imgW="660240" imgH="431640" progId="Equation.DSMT4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7224713" y="3071813"/>
          <a:ext cx="1419225" cy="863600"/>
        </p:xfrm>
        <a:graphic>
          <a:graphicData uri="http://schemas.openxmlformats.org/presentationml/2006/ole">
            <p:oleObj spid="_x0000_s17413" name="Equation" r:id="rId6" imgW="711000" imgH="431640" progId="Equation.DSMT4">
              <p:embed/>
            </p:oleObj>
          </a:graphicData>
        </a:graphic>
      </p:graphicFrame>
      <p:graphicFrame>
        <p:nvGraphicFramePr>
          <p:cNvPr id="11" name="Object 16"/>
          <p:cNvGraphicFramePr>
            <a:graphicFrameLocks noChangeAspect="1"/>
          </p:cNvGraphicFramePr>
          <p:nvPr/>
        </p:nvGraphicFramePr>
        <p:xfrm>
          <a:off x="3994150" y="3071813"/>
          <a:ext cx="1241425" cy="863600"/>
        </p:xfrm>
        <a:graphic>
          <a:graphicData uri="http://schemas.openxmlformats.org/presentationml/2006/ole">
            <p:oleObj spid="_x0000_s17414" name="Equation" r:id="rId7" imgW="622080" imgH="431640" progId="Equation.DSMT4">
              <p:embed/>
            </p:oleObj>
          </a:graphicData>
        </a:graphic>
      </p:graphicFrame>
      <p:graphicFrame>
        <p:nvGraphicFramePr>
          <p:cNvPr id="12" name="Object 17"/>
          <p:cNvGraphicFramePr>
            <a:graphicFrameLocks noChangeAspect="1"/>
          </p:cNvGraphicFramePr>
          <p:nvPr/>
        </p:nvGraphicFramePr>
        <p:xfrm>
          <a:off x="1319213" y="3954463"/>
          <a:ext cx="1317625" cy="863600"/>
        </p:xfrm>
        <a:graphic>
          <a:graphicData uri="http://schemas.openxmlformats.org/presentationml/2006/ole">
            <p:oleObj spid="_x0000_s17415" name="Equation" r:id="rId8" imgW="660240" imgH="431640" progId="Equation.DSMT4">
              <p:embed/>
            </p:oleObj>
          </a:graphicData>
        </a:graphic>
      </p:graphicFrame>
      <p:graphicFrame>
        <p:nvGraphicFramePr>
          <p:cNvPr id="13" name="Object 18"/>
          <p:cNvGraphicFramePr>
            <a:graphicFrameLocks noChangeAspect="1"/>
          </p:cNvGraphicFramePr>
          <p:nvPr/>
        </p:nvGraphicFramePr>
        <p:xfrm>
          <a:off x="4616450" y="3954463"/>
          <a:ext cx="1241425" cy="863600"/>
        </p:xfrm>
        <a:graphic>
          <a:graphicData uri="http://schemas.openxmlformats.org/presentationml/2006/ole">
            <p:oleObj spid="_x0000_s17416" name="Equation" r:id="rId9" imgW="622080" imgH="431640" progId="Equation.DSMT4">
              <p:embed/>
            </p:oleObj>
          </a:graphicData>
        </a:graphic>
      </p:graphicFrame>
      <p:graphicFrame>
        <p:nvGraphicFramePr>
          <p:cNvPr id="14" name="Object 19"/>
          <p:cNvGraphicFramePr>
            <a:graphicFrameLocks noChangeAspect="1"/>
          </p:cNvGraphicFramePr>
          <p:nvPr/>
        </p:nvGraphicFramePr>
        <p:xfrm>
          <a:off x="1897063" y="4840288"/>
          <a:ext cx="279400" cy="812800"/>
        </p:xfrm>
        <a:graphic>
          <a:graphicData uri="http://schemas.openxmlformats.org/presentationml/2006/ole">
            <p:oleObj spid="_x0000_s17417" name="Equation" r:id="rId10" imgW="139680" imgH="406080" progId="Equation.DSMT4">
              <p:embed/>
            </p:oleObj>
          </a:graphicData>
        </a:graphic>
      </p:graphicFrame>
      <p:graphicFrame>
        <p:nvGraphicFramePr>
          <p:cNvPr id="15" name="Object 20"/>
          <p:cNvGraphicFramePr>
            <a:graphicFrameLocks noChangeAspect="1"/>
          </p:cNvGraphicFramePr>
          <p:nvPr/>
        </p:nvGraphicFramePr>
        <p:xfrm>
          <a:off x="2471738" y="4840288"/>
          <a:ext cx="355600" cy="812800"/>
        </p:xfrm>
        <a:graphic>
          <a:graphicData uri="http://schemas.openxmlformats.org/presentationml/2006/ole">
            <p:oleObj spid="_x0000_s17418" name="Equation" r:id="rId11" imgW="177480" imgH="406080" progId="Equation.DSMT4">
              <p:embed/>
            </p:oleObj>
          </a:graphicData>
        </a:graphic>
      </p:graphicFrame>
      <p:graphicFrame>
        <p:nvGraphicFramePr>
          <p:cNvPr id="16" name="Object 21"/>
          <p:cNvGraphicFramePr>
            <a:graphicFrameLocks noChangeAspect="1"/>
          </p:cNvGraphicFramePr>
          <p:nvPr/>
        </p:nvGraphicFramePr>
        <p:xfrm>
          <a:off x="5054600" y="4841875"/>
          <a:ext cx="1317625" cy="863600"/>
        </p:xfrm>
        <a:graphic>
          <a:graphicData uri="http://schemas.openxmlformats.org/presentationml/2006/ole">
            <p:oleObj spid="_x0000_s17419" name="Equation" r:id="rId12" imgW="660240" imgH="431640" progId="Equation.DSMT4">
              <p:embed/>
            </p:oleObj>
          </a:graphicData>
        </a:graphic>
      </p:graphicFrame>
      <p:graphicFrame>
        <p:nvGraphicFramePr>
          <p:cNvPr id="17" name="Object 22"/>
          <p:cNvGraphicFramePr>
            <a:graphicFrameLocks noChangeAspect="1"/>
          </p:cNvGraphicFramePr>
          <p:nvPr/>
        </p:nvGraphicFramePr>
        <p:xfrm>
          <a:off x="4929188" y="5715000"/>
          <a:ext cx="1241425" cy="863600"/>
        </p:xfrm>
        <a:graphic>
          <a:graphicData uri="http://schemas.openxmlformats.org/presentationml/2006/ole">
            <p:oleObj spid="_x0000_s17420" name="Equation" r:id="rId13" imgW="62208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3789363" y="4800600"/>
            <a:ext cx="4897437" cy="866775"/>
          </a:xfrm>
          <a:prstGeom prst="roundRect">
            <a:avLst>
              <a:gd name="adj" fmla="val 10556"/>
            </a:avLst>
          </a:prstGeom>
          <a:solidFill>
            <a:srgbClr val="FFFF99"/>
          </a:solidFill>
          <a:ln w="28575" algn="ctr">
            <a:solidFill>
              <a:srgbClr val="00B05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4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说明</a:t>
            </a:r>
          </a:p>
        </p:txBody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081462"/>
          </a:xfrm>
        </p:spPr>
        <p:txBody>
          <a:bodyPr>
            <a:spAutoFit/>
          </a:bodyPr>
          <a:lstStyle/>
          <a:p>
            <a:r>
              <a:rPr lang="zh-CN" altLang="en-US" smtClean="0"/>
              <a:t>在    或    型未定式中，若                  既不存在，也不是无</a:t>
            </a:r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穷大，                  仍然可能存在．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但是                                                    不存在．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				</a:t>
            </a:r>
            <a:r>
              <a:rPr lang="zh-CN" altLang="en-US" smtClean="0">
                <a:solidFill>
                  <a:srgbClr val="0000FF"/>
                </a:solidFill>
              </a:rPr>
              <a:t>注意：</a:t>
            </a: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231900" y="1285875"/>
          <a:ext cx="279400" cy="812800"/>
        </p:xfrm>
        <a:graphic>
          <a:graphicData uri="http://schemas.openxmlformats.org/presentationml/2006/ole">
            <p:oleObj spid="_x0000_s18434" name="Equation" r:id="rId4" imgW="139680" imgH="40608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806575" y="1285875"/>
          <a:ext cx="355600" cy="812800"/>
        </p:xfrm>
        <a:graphic>
          <a:graphicData uri="http://schemas.openxmlformats.org/presentationml/2006/ole">
            <p:oleObj spid="_x0000_s18435" name="Equation" r:id="rId5" imgW="177480" imgH="40608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4357688" y="1331913"/>
          <a:ext cx="1317625" cy="863600"/>
        </p:xfrm>
        <a:graphic>
          <a:graphicData uri="http://schemas.openxmlformats.org/presentationml/2006/ole">
            <p:oleObj spid="_x0000_s18436" name="Equation" r:id="rId6" imgW="660240" imgH="431640" progId="Equation.DSMT4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901825" y="2168525"/>
          <a:ext cx="1241425" cy="863600"/>
        </p:xfrm>
        <a:graphic>
          <a:graphicData uri="http://schemas.openxmlformats.org/presentationml/2006/ole">
            <p:oleObj spid="_x0000_s18437" name="Equation" r:id="rId7" imgW="622080" imgH="431640" progId="Equation.DSMT4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1319213" y="3071813"/>
          <a:ext cx="5221287" cy="889000"/>
        </p:xfrm>
        <a:graphic>
          <a:graphicData uri="http://schemas.openxmlformats.org/presentationml/2006/ole">
            <p:oleObj spid="_x0000_s18438" name="Equation" r:id="rId8" imgW="2616120" imgH="444240" progId="Equation.DSMT4">
              <p:embed/>
            </p:oleObj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1319213" y="3935413"/>
          <a:ext cx="3851275" cy="863600"/>
        </p:xfrm>
        <a:graphic>
          <a:graphicData uri="http://schemas.openxmlformats.org/presentationml/2006/ole">
            <p:oleObj spid="_x0000_s18439" name="Equation" r:id="rId9" imgW="1930320" imgH="431640" progId="Equation.DSMT4">
              <p:embed/>
            </p:oleObj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5059363" y="4827588"/>
          <a:ext cx="3544887" cy="812800"/>
        </p:xfrm>
        <a:graphic>
          <a:graphicData uri="http://schemas.openxmlformats.org/presentationml/2006/ole">
            <p:oleObj spid="_x0000_s18440" name="Equation" r:id="rId10" imgW="1777680" imgH="406080" progId="Equation.DSMT4">
              <p:embed/>
            </p:oleObj>
          </a:graphicData>
        </a:graphic>
      </p:graphicFrame>
      <p:grpSp>
        <p:nvGrpSpPr>
          <p:cNvPr id="4" name="组合 12"/>
          <p:cNvGrpSpPr>
            <a:grpSpLocks/>
          </p:cNvGrpSpPr>
          <p:nvPr/>
        </p:nvGrpSpPr>
        <p:grpSpPr bwMode="auto">
          <a:xfrm>
            <a:off x="6645275" y="5054600"/>
            <a:ext cx="358775" cy="358775"/>
            <a:chOff x="900113" y="2492375"/>
            <a:chExt cx="358775" cy="358775"/>
          </a:xfrm>
        </p:grpSpPr>
        <p:sp>
          <p:nvSpPr>
            <p:cNvPr id="18446" name="Line 10"/>
            <p:cNvSpPr>
              <a:spLocks noChangeShapeType="1"/>
            </p:cNvSpPr>
            <p:nvPr/>
          </p:nvSpPr>
          <p:spPr bwMode="auto">
            <a:xfrm>
              <a:off x="900113" y="2492375"/>
              <a:ext cx="358775" cy="3587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Line 11"/>
            <p:cNvSpPr>
              <a:spLocks noChangeShapeType="1"/>
            </p:cNvSpPr>
            <p:nvPr/>
          </p:nvSpPr>
          <p:spPr bwMode="auto">
            <a:xfrm flipH="1">
              <a:off x="900113" y="2492375"/>
              <a:ext cx="358775" cy="3587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416" name="Rectangle 16"/>
          <p:cNvSpPr>
            <a:spLocks noChangeArrowheads="1"/>
          </p:cNvSpPr>
          <p:nvPr/>
        </p:nvSpPr>
        <p:spPr bwMode="auto">
          <a:xfrm>
            <a:off x="6442075" y="3252788"/>
            <a:ext cx="2273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P.137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</a:rPr>
              <a:t>第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</a:rPr>
              <a:t>题）</a:t>
            </a:r>
            <a:endParaRPr lang="zh-CN" altLang="en-US" sz="2400" b="1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24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引言</a:t>
            </a:r>
          </a:p>
        </p:txBody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当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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zh-CN" altLang="en-US" smtClean="0">
                <a:sym typeface="Symbol" pitchFamily="18" charset="2"/>
              </a:rPr>
              <a:t>（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或 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  <a:sym typeface="Symbol" pitchFamily="18" charset="2"/>
              </a:rPr>
              <a:t> </a:t>
            </a:r>
            <a:r>
              <a:rPr lang="zh-CN" altLang="en-US" smtClean="0">
                <a:sym typeface="Symbol" pitchFamily="18" charset="2"/>
              </a:rPr>
              <a:t>）时，</a:t>
            </a:r>
            <a:r>
              <a:rPr lang="zh-CN" altLang="en-US" smtClean="0"/>
              <a:t>如果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、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 0</a:t>
            </a:r>
            <a:r>
              <a:rPr lang="zh-CN" altLang="en-US" smtClean="0">
                <a:sym typeface="Symbol" pitchFamily="18" charset="2"/>
              </a:rPr>
              <a:t>（或 </a:t>
            </a:r>
            <a:r>
              <a:rPr lang="en-US" altLang="zh-CN" smtClean="0">
                <a:sym typeface="Symbol" pitchFamily="18" charset="2"/>
              </a:rPr>
              <a:t></a:t>
            </a:r>
            <a:r>
              <a:rPr lang="zh-CN" altLang="en-US" smtClean="0">
                <a:sym typeface="Symbol" pitchFamily="18" charset="2"/>
              </a:rPr>
              <a:t>），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则极限                可能存在，也可能不存在．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分别记为    ，    ．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sym typeface="Symbol" pitchFamily="18" charset="2"/>
            </a:endParaRP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576388" y="2219325"/>
          <a:ext cx="1241425" cy="863600"/>
        </p:xfrm>
        <a:graphic>
          <a:graphicData uri="http://schemas.openxmlformats.org/presentationml/2006/ole">
            <p:oleObj spid="_x0000_s1026" name="Equation" r:id="rId3" imgW="622080" imgH="431640" progId="Equation.DSMT4">
              <p:embed/>
            </p:oleObj>
          </a:graphicData>
        </a:graphic>
      </p:graphicFrame>
      <p:sp>
        <p:nvSpPr>
          <p:cNvPr id="71685" name="AutoShape 5"/>
          <p:cNvSpPr>
            <a:spLocks noChangeArrowheads="1"/>
          </p:cNvSpPr>
          <p:nvPr/>
        </p:nvSpPr>
        <p:spPr bwMode="auto">
          <a:xfrm>
            <a:off x="2357438" y="3346450"/>
            <a:ext cx="1204912" cy="514350"/>
          </a:xfrm>
          <a:prstGeom prst="wedgeRoundRectCallout">
            <a:avLst>
              <a:gd name="adj1" fmla="val -43806"/>
              <a:gd name="adj2" fmla="val -99384"/>
              <a:gd name="adj3" fmla="val 16667"/>
            </a:avLst>
          </a:prstGeom>
          <a:solidFill>
            <a:srgbClr val="FFFF99"/>
          </a:solidFill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CN" altLang="en-US" sz="2400" b="1"/>
              <a:t>未定式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893888" y="4005263"/>
          <a:ext cx="279400" cy="812800"/>
        </p:xfrm>
        <a:graphic>
          <a:graphicData uri="http://schemas.openxmlformats.org/presentationml/2006/ole">
            <p:oleObj spid="_x0000_s1027" name="Equation" r:id="rId4" imgW="139680" imgH="40608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416175" y="4005263"/>
          <a:ext cx="355600" cy="812800"/>
        </p:xfrm>
        <a:graphic>
          <a:graphicData uri="http://schemas.openxmlformats.org/presentationml/2006/ole">
            <p:oleObj spid="_x0000_s1028" name="Equation" r:id="rId5" imgW="177480" imgH="40608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895475" y="1527175"/>
            <a:ext cx="1625600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洛必达法则不是万能的！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</a:p>
        </p:txBody>
      </p:sp>
      <p:pic>
        <p:nvPicPr>
          <p:cNvPr id="5" name="图片 4" descr="洛不出来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25" y="1481138"/>
            <a:ext cx="5080000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106488" y="3919538"/>
          <a:ext cx="6680200" cy="987425"/>
        </p:xfrm>
        <a:graphic>
          <a:graphicData uri="http://schemas.openxmlformats.org/presentationml/2006/ole">
            <p:oleObj spid="_x0000_s19458" name="Equation" r:id="rId5" imgW="3352680" imgH="49500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786063" y="3786188"/>
            <a:ext cx="1878012" cy="10842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 flipH="1">
            <a:off x="4664075" y="3786188"/>
            <a:ext cx="1906588" cy="10842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570663" y="3786188"/>
            <a:ext cx="1287462" cy="10842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说明</a:t>
            </a:r>
          </a:p>
        </p:txBody>
      </p:sp>
      <p:sp>
        <p:nvSpPr>
          <p:cNvPr id="1034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谁放分子、谁放分母是有讲究的．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如果按照下列方法解题，就可能得不到任何结果．</a:t>
            </a:r>
            <a:endParaRPr lang="en-US" altLang="zh-CN" smtClean="0"/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169988" y="2205038"/>
          <a:ext cx="5778500" cy="863600"/>
        </p:xfrm>
        <a:graphic>
          <a:graphicData uri="http://schemas.openxmlformats.org/presentationml/2006/ole">
            <p:oleObj spid="_x0000_s20482" name="Equation" r:id="rId3" imgW="2895480" imgH="43164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411413" y="2233613"/>
            <a:ext cx="1223962" cy="7985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矩形 6"/>
          <p:cNvSpPr>
            <a:spLocks noChangeArrowheads="1"/>
          </p:cNvSpPr>
          <p:nvPr/>
        </p:nvSpPr>
        <p:spPr bwMode="auto">
          <a:xfrm flipH="1">
            <a:off x="3635375" y="2233613"/>
            <a:ext cx="1547813" cy="7985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5176838" y="2233613"/>
            <a:ext cx="1223962" cy="7985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矩形 6"/>
          <p:cNvSpPr>
            <a:spLocks noChangeArrowheads="1"/>
          </p:cNvSpPr>
          <p:nvPr/>
        </p:nvSpPr>
        <p:spPr bwMode="auto">
          <a:xfrm flipH="1">
            <a:off x="6400800" y="2233613"/>
            <a:ext cx="647700" cy="7985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169988" y="3775075"/>
          <a:ext cx="7121525" cy="2895600"/>
        </p:xfrm>
        <a:graphic>
          <a:graphicData uri="http://schemas.openxmlformats.org/presentationml/2006/ole">
            <p:oleObj spid="_x0000_s20483" name="Equation" r:id="rId4" imgW="3568680" imgH="1447560" progId="Equation.DSMT4">
              <p:embed/>
            </p:oleObj>
          </a:graphicData>
        </a:graphic>
      </p:graphicFrame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2411413" y="3803650"/>
            <a:ext cx="1368425" cy="13541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 flipH="1">
            <a:off x="3779838" y="3803650"/>
            <a:ext cx="1619250" cy="13541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5399088" y="3803650"/>
            <a:ext cx="1549400" cy="13541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 flipH="1">
            <a:off x="6948488" y="3803650"/>
            <a:ext cx="1368425" cy="13541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2411413" y="5243513"/>
            <a:ext cx="1690687" cy="13541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6"/>
          <p:cNvSpPr>
            <a:spLocks noChangeArrowheads="1"/>
          </p:cNvSpPr>
          <p:nvPr/>
        </p:nvSpPr>
        <p:spPr bwMode="auto">
          <a:xfrm flipH="1">
            <a:off x="4102100" y="5243513"/>
            <a:ext cx="1549400" cy="13541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6"/>
          <p:cNvSpPr>
            <a:spLocks noChangeArrowheads="1"/>
          </p:cNvSpPr>
          <p:nvPr/>
        </p:nvSpPr>
        <p:spPr bwMode="auto">
          <a:xfrm>
            <a:off x="5651500" y="5243513"/>
            <a:ext cx="1368425" cy="13541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6"/>
          <p:cNvSpPr>
            <a:spLocks noChangeArrowheads="1"/>
          </p:cNvSpPr>
          <p:nvPr/>
        </p:nvSpPr>
        <p:spPr bwMode="auto">
          <a:xfrm flipH="1">
            <a:off x="7019925" y="5243513"/>
            <a:ext cx="720725" cy="13541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二、其它类型的未定式</a:t>
            </a:r>
          </a:p>
        </p:txBody>
      </p:sp>
      <p:sp>
        <p:nvSpPr>
          <p:cNvPr id="109594" name="Rectangle 2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原则：</a:t>
            </a:r>
            <a:r>
              <a:rPr lang="zh-CN" altLang="en-US" smtClean="0"/>
              <a:t>转化为    或    型的未定式．</a:t>
            </a:r>
            <a:endParaRPr lang="en-US" altLang="zh-CN" smtClean="0"/>
          </a:p>
        </p:txBody>
      </p:sp>
      <p:graphicFrame>
        <p:nvGraphicFramePr>
          <p:cNvPr id="2" name="Object 6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457200" y="4541838"/>
          <a:ext cx="1812925" cy="455612"/>
        </p:xfrm>
        <a:graphic>
          <a:graphicData uri="http://schemas.openxmlformats.org/presentationml/2006/ole">
            <p:oleObj spid="_x0000_s21506" name="Equation" r:id="rId4" imgW="914400" imgH="22860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2498725" y="1341438"/>
          <a:ext cx="279400" cy="812800"/>
        </p:xfrm>
        <a:graphic>
          <a:graphicData uri="http://schemas.openxmlformats.org/presentationml/2006/ole">
            <p:oleObj spid="_x0000_s21507" name="Equation" r:id="rId5" imgW="139680" imgH="40608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049588" y="1341438"/>
          <a:ext cx="355600" cy="812800"/>
        </p:xfrm>
        <a:graphic>
          <a:graphicData uri="http://schemas.openxmlformats.org/presentationml/2006/ole">
            <p:oleObj spid="_x0000_s21508" name="Equation" r:id="rId6" imgW="177480" imgH="406080" progId="Equation.DSMT4">
              <p:embed/>
            </p:oleObj>
          </a:graphicData>
        </a:graphic>
      </p:graphicFrame>
      <p:graphicFrame>
        <p:nvGraphicFramePr>
          <p:cNvPr id="5" name="Object 5">
            <a:hlinkClick r:id="rId7" action="ppaction://hlinksldjump"/>
          </p:cNvPr>
          <p:cNvGraphicFramePr>
            <a:graphicFrameLocks noChangeAspect="1"/>
          </p:cNvGraphicFramePr>
          <p:nvPr/>
        </p:nvGraphicFramePr>
        <p:xfrm>
          <a:off x="923925" y="2833688"/>
          <a:ext cx="879475" cy="379412"/>
        </p:xfrm>
        <a:graphic>
          <a:graphicData uri="http://schemas.openxmlformats.org/presentationml/2006/ole">
            <p:oleObj spid="_x0000_s21509" name="Equation" r:id="rId8" imgW="444240" imgH="190440" progId="Equation.DSMT4">
              <p:embed/>
            </p:oleObj>
          </a:graphicData>
        </a:graphic>
      </p:graphicFrame>
      <p:graphicFrame>
        <p:nvGraphicFramePr>
          <p:cNvPr id="6" name="Object 6">
            <a:hlinkClick r:id="rId9" action="ppaction://hlinksldjump"/>
          </p:cNvPr>
          <p:cNvGraphicFramePr>
            <a:graphicFrameLocks noChangeAspect="1"/>
          </p:cNvGraphicFramePr>
          <p:nvPr/>
        </p:nvGraphicFramePr>
        <p:xfrm>
          <a:off x="7304088" y="2832100"/>
          <a:ext cx="1084262" cy="379413"/>
        </p:xfrm>
        <a:graphic>
          <a:graphicData uri="http://schemas.openxmlformats.org/presentationml/2006/ole">
            <p:oleObj spid="_x0000_s21510" name="Equation" r:id="rId10" imgW="545760" imgH="190440" progId="Equation.DSMT4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3930650" y="2616200"/>
          <a:ext cx="1244600" cy="812800"/>
        </p:xfrm>
        <a:graphic>
          <a:graphicData uri="http://schemas.openxmlformats.org/presentationml/2006/ole">
            <p:oleObj spid="_x0000_s21511" name="Equation" r:id="rId11" imgW="622080" imgH="406080" progId="Equation.DSMT4">
              <p:embed/>
            </p:oleObj>
          </a:graphicData>
        </a:graphic>
      </p:graphicFrame>
      <p:cxnSp>
        <p:nvCxnSpPr>
          <p:cNvPr id="109601" name="AutoShape 33"/>
          <p:cNvCxnSpPr>
            <a:cxnSpLocks noChangeShapeType="1"/>
          </p:cNvCxnSpPr>
          <p:nvPr/>
        </p:nvCxnSpPr>
        <p:spPr bwMode="auto">
          <a:xfrm flipV="1">
            <a:off x="1803400" y="3022600"/>
            <a:ext cx="2127250" cy="1588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</p:spPr>
      </p:cxnSp>
      <p:sp>
        <p:nvSpPr>
          <p:cNvPr id="109602" name="Rectangle 34"/>
          <p:cNvSpPr>
            <a:spLocks noChangeArrowheads="1"/>
          </p:cNvSpPr>
          <p:nvPr/>
        </p:nvSpPr>
        <p:spPr bwMode="auto">
          <a:xfrm>
            <a:off x="2162175" y="2478088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化乘为除</a:t>
            </a:r>
            <a:endParaRPr lang="en-US" altLang="zh-CN" sz="2400" b="1">
              <a:solidFill>
                <a:srgbClr val="0000FF"/>
              </a:solidFill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109603" name="AutoShape 35"/>
          <p:cNvCxnSpPr>
            <a:cxnSpLocks noChangeShapeType="1"/>
          </p:cNvCxnSpPr>
          <p:nvPr/>
        </p:nvCxnSpPr>
        <p:spPr bwMode="auto">
          <a:xfrm flipH="1">
            <a:off x="5175250" y="3022600"/>
            <a:ext cx="2128838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</p:spPr>
      </p:cxnSp>
      <p:sp>
        <p:nvSpPr>
          <p:cNvPr id="109604" name="Rectangle 36"/>
          <p:cNvSpPr>
            <a:spLocks noChangeArrowheads="1"/>
          </p:cNvSpPr>
          <p:nvPr/>
        </p:nvSpPr>
        <p:spPr bwMode="auto">
          <a:xfrm>
            <a:off x="5840413" y="2478088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通分</a:t>
            </a:r>
          </a:p>
        </p:txBody>
      </p:sp>
      <p:cxnSp>
        <p:nvCxnSpPr>
          <p:cNvPr id="109606" name="AutoShape 38"/>
          <p:cNvCxnSpPr>
            <a:cxnSpLocks noChangeShapeType="1"/>
          </p:cNvCxnSpPr>
          <p:nvPr/>
        </p:nvCxnSpPr>
        <p:spPr bwMode="auto">
          <a:xfrm flipV="1">
            <a:off x="1363663" y="3213100"/>
            <a:ext cx="0" cy="1328738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</p:spPr>
      </p:cxnSp>
      <p:sp>
        <p:nvSpPr>
          <p:cNvPr id="109607" name="Rectangle 39"/>
          <p:cNvSpPr>
            <a:spLocks noChangeArrowheads="1"/>
          </p:cNvSpPr>
          <p:nvPr/>
        </p:nvSpPr>
        <p:spPr bwMode="auto">
          <a:xfrm>
            <a:off x="1431925" y="3648075"/>
            <a:ext cx="171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取对数函数</a:t>
            </a:r>
          </a:p>
        </p:txBody>
      </p:sp>
      <p:cxnSp>
        <p:nvCxnSpPr>
          <p:cNvPr id="109608" name="AutoShape 40"/>
          <p:cNvCxnSpPr>
            <a:cxnSpLocks noChangeShapeType="1"/>
          </p:cNvCxnSpPr>
          <p:nvPr/>
        </p:nvCxnSpPr>
        <p:spPr bwMode="auto">
          <a:xfrm rot="5400000">
            <a:off x="2740819" y="2958306"/>
            <a:ext cx="1341438" cy="2282825"/>
          </a:xfrm>
          <a:prstGeom prst="bentConnector2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stealth" w="lg" len="lg"/>
          </a:ln>
        </p:spPr>
      </p:cxnSp>
      <p:sp>
        <p:nvSpPr>
          <p:cNvPr id="109609" name="Rectangle 41"/>
          <p:cNvSpPr>
            <a:spLocks noChangeArrowheads="1"/>
          </p:cNvSpPr>
          <p:nvPr/>
        </p:nvSpPr>
        <p:spPr bwMode="auto">
          <a:xfrm>
            <a:off x="4603750" y="3648075"/>
            <a:ext cx="171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取指数函数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9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09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02" grpId="0"/>
      <p:bldP spid="109604" grpId="0"/>
      <p:bldP spid="109607" grpId="0"/>
      <p:bldP spid="10960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/>
          </p:cNvSpPr>
          <p:nvPr/>
        </p:nvSpPr>
        <p:spPr bwMode="auto">
          <a:xfrm>
            <a:off x="457200" y="274638"/>
            <a:ext cx="82296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66738" indent="-457200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</a:rPr>
              <a:t>例：</a:t>
            </a:r>
            <a:r>
              <a:rPr lang="zh-CN" altLang="en-US" sz="2400" b="1">
                <a:latin typeface="Times New Roman" pitchFamily="18" charset="0"/>
              </a:rPr>
              <a:t>求</a:t>
            </a:r>
          </a:p>
          <a:p>
            <a:pPr marL="566738" indent="-457200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zh-CN" altLang="en-US" sz="2400" b="1">
              <a:latin typeface="Times New Roman" pitchFamily="18" charset="0"/>
            </a:endParaRPr>
          </a:p>
          <a:p>
            <a:pPr marL="566738" indent="-457200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</a:rPr>
              <a:t>解：</a:t>
            </a:r>
            <a:r>
              <a:rPr lang="zh-CN" altLang="en-US" sz="2400" b="1">
                <a:latin typeface="Times New Roman" pitchFamily="18" charset="0"/>
              </a:rPr>
              <a:t>这是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0·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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型</a:t>
            </a:r>
            <a:r>
              <a:rPr lang="zh-CN" altLang="en-US" sz="2400" b="1">
                <a:latin typeface="Times New Roman" pitchFamily="18" charset="0"/>
              </a:rPr>
              <a:t>的未定式．</a:t>
            </a: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614488" y="347663"/>
          <a:ext cx="1444625" cy="584200"/>
        </p:xfrm>
        <a:graphic>
          <a:graphicData uri="http://schemas.openxmlformats.org/presentationml/2006/ole">
            <p:oleObj spid="_x0000_s22530" name="Equation" r:id="rId4" imgW="723600" imgH="29196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58888" y="2717800"/>
          <a:ext cx="7019925" cy="1752600"/>
        </p:xfrm>
        <a:graphic>
          <a:graphicData uri="http://schemas.openxmlformats.org/presentationml/2006/ole">
            <p:oleObj spid="_x0000_s22531" name="Equation" r:id="rId5" imgW="3517560" imgH="87624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555875" y="2725738"/>
            <a:ext cx="1295400" cy="863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矩形 6"/>
          <p:cNvSpPr>
            <a:spLocks noChangeArrowheads="1"/>
          </p:cNvSpPr>
          <p:nvPr/>
        </p:nvSpPr>
        <p:spPr bwMode="auto">
          <a:xfrm flipH="1">
            <a:off x="3851275" y="2725738"/>
            <a:ext cx="1547813" cy="863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6"/>
          <p:cNvSpPr>
            <a:spLocks noChangeArrowheads="1"/>
          </p:cNvSpPr>
          <p:nvPr/>
        </p:nvSpPr>
        <p:spPr bwMode="auto">
          <a:xfrm>
            <a:off x="2555875" y="3589338"/>
            <a:ext cx="1295400" cy="863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6"/>
          <p:cNvSpPr>
            <a:spLocks noChangeArrowheads="1"/>
          </p:cNvSpPr>
          <p:nvPr/>
        </p:nvSpPr>
        <p:spPr bwMode="auto">
          <a:xfrm flipH="1">
            <a:off x="3851275" y="3589338"/>
            <a:ext cx="936625" cy="863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3" name="Group 30"/>
          <p:cNvGrpSpPr>
            <a:grpSpLocks/>
          </p:cNvGrpSpPr>
          <p:nvPr/>
        </p:nvGrpSpPr>
        <p:grpSpPr bwMode="auto">
          <a:xfrm>
            <a:off x="3298825" y="1749425"/>
            <a:ext cx="841375" cy="887413"/>
            <a:chOff x="4921" y="830"/>
            <a:chExt cx="530" cy="559"/>
          </a:xfrm>
        </p:grpSpPr>
        <p:sp>
          <p:nvSpPr>
            <p:cNvPr id="22546" name="AutoShape 31"/>
            <p:cNvSpPr>
              <a:spLocks noChangeArrowheads="1"/>
            </p:cNvSpPr>
            <p:nvPr/>
          </p:nvSpPr>
          <p:spPr bwMode="auto">
            <a:xfrm>
              <a:off x="4921" y="830"/>
              <a:ext cx="530" cy="559"/>
            </a:xfrm>
            <a:prstGeom prst="wedgeRoundRectCallout">
              <a:avLst>
                <a:gd name="adj1" fmla="val -41699"/>
                <a:gd name="adj2" fmla="val 71287"/>
                <a:gd name="adj3" fmla="val 16667"/>
              </a:avLst>
            </a:prstGeom>
            <a:solidFill>
              <a:srgbClr val="FFFF99"/>
            </a:solidFill>
            <a:ln w="2857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zh-CN" altLang="en-US" sz="2400" b="1">
                  <a:latin typeface="Times New Roman" pitchFamily="18" charset="0"/>
                </a:rPr>
                <a:t>型</a:t>
              </a:r>
            </a:p>
          </p:txBody>
        </p:sp>
        <p:graphicFrame>
          <p:nvGraphicFramePr>
            <p:cNvPr id="9" name="Object 5"/>
            <p:cNvGraphicFramePr>
              <a:graphicFrameLocks noChangeAspect="1"/>
            </p:cNvGraphicFramePr>
            <p:nvPr/>
          </p:nvGraphicFramePr>
          <p:xfrm>
            <a:off x="4988" y="853"/>
            <a:ext cx="169" cy="512"/>
          </p:xfrm>
          <a:graphic>
            <a:graphicData uri="http://schemas.openxmlformats.org/presentationml/2006/ole">
              <p:oleObj spid="_x0000_s22533" name="Equation" r:id="rId6" imgW="177480" imgH="406080" progId="Equation.DSMT4">
                <p:embed/>
              </p:oleObj>
            </a:graphicData>
          </a:graphic>
        </p:graphicFrame>
      </p:grpSp>
      <p:sp>
        <p:nvSpPr>
          <p:cNvPr id="100389" name="AutoShape 37"/>
          <p:cNvSpPr>
            <a:spLocks noChangeArrowheads="1"/>
          </p:cNvSpPr>
          <p:nvPr/>
        </p:nvSpPr>
        <p:spPr bwMode="auto">
          <a:xfrm>
            <a:off x="1698625" y="4686300"/>
            <a:ext cx="1865313" cy="514350"/>
          </a:xfrm>
          <a:prstGeom prst="wedgeRoundRectCallout">
            <a:avLst>
              <a:gd name="adj1" fmla="val 44468"/>
              <a:gd name="adj2" fmla="val -109259"/>
              <a:gd name="adj3" fmla="val 16667"/>
            </a:avLst>
          </a:prstGeom>
          <a:solidFill>
            <a:srgbClr val="FFFF99"/>
          </a:solidFill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400" b="1">
                <a:latin typeface="Times New Roman" pitchFamily="18" charset="0"/>
              </a:rPr>
              <a:t>不是未定式</a:t>
            </a:r>
            <a:endParaRPr lang="en-US" altLang="zh-CN" sz="2400" b="1">
              <a:latin typeface="Times New Roman" pitchFamily="18" charset="0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5399088" y="2725738"/>
            <a:ext cx="1295400" cy="863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 flipH="1">
            <a:off x="6694488" y="2725738"/>
            <a:ext cx="1622425" cy="863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471" name="AutoShape 8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grpSp>
        <p:nvGrpSpPr>
          <p:cNvPr id="14" name="Group 33"/>
          <p:cNvGrpSpPr>
            <a:grpSpLocks/>
          </p:cNvGrpSpPr>
          <p:nvPr/>
        </p:nvGrpSpPr>
        <p:grpSpPr bwMode="auto">
          <a:xfrm>
            <a:off x="5795963" y="1749425"/>
            <a:ext cx="841375" cy="887413"/>
            <a:chOff x="4921" y="830"/>
            <a:chExt cx="530" cy="559"/>
          </a:xfrm>
        </p:grpSpPr>
        <p:sp>
          <p:nvSpPr>
            <p:cNvPr id="22545" name="AutoShape 34"/>
            <p:cNvSpPr>
              <a:spLocks noChangeArrowheads="1"/>
            </p:cNvSpPr>
            <p:nvPr/>
          </p:nvSpPr>
          <p:spPr bwMode="auto">
            <a:xfrm>
              <a:off x="4921" y="830"/>
              <a:ext cx="530" cy="559"/>
            </a:xfrm>
            <a:prstGeom prst="wedgeRoundRectCallout">
              <a:avLst>
                <a:gd name="adj1" fmla="val -41699"/>
                <a:gd name="adj2" fmla="val 71287"/>
                <a:gd name="adj3" fmla="val 16667"/>
              </a:avLst>
            </a:prstGeom>
            <a:solidFill>
              <a:srgbClr val="FFFF99"/>
            </a:solidFill>
            <a:ln w="2857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zh-CN" altLang="en-US" sz="2400" b="1">
                  <a:latin typeface="Times New Roman" pitchFamily="18" charset="0"/>
                </a:rPr>
                <a:t>型</a:t>
              </a:r>
            </a:p>
          </p:txBody>
        </p:sp>
        <p:graphicFrame>
          <p:nvGraphicFramePr>
            <p:cNvPr id="12" name="Object 4"/>
            <p:cNvGraphicFramePr>
              <a:graphicFrameLocks noChangeAspect="1"/>
            </p:cNvGraphicFramePr>
            <p:nvPr/>
          </p:nvGraphicFramePr>
          <p:xfrm>
            <a:off x="4988" y="853"/>
            <a:ext cx="169" cy="512"/>
          </p:xfrm>
          <a:graphic>
            <a:graphicData uri="http://schemas.openxmlformats.org/presentationml/2006/ole">
              <p:oleObj spid="_x0000_s22532" name="Equation" r:id="rId8" imgW="177480" imgH="406080" progId="Equation.DSMT4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10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8" grpId="0" animBg="1"/>
      <p:bldP spid="100389" grpId="0" animBg="1"/>
      <p:bldP spid="10" grpId="0" animBg="1"/>
      <p:bldP spid="11" grpId="0" animBg="1"/>
      <p:bldP spid="1947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/>
          </p:cNvSpPr>
          <p:nvPr/>
        </p:nvSpPr>
        <p:spPr bwMode="auto">
          <a:xfrm>
            <a:off x="457200" y="274638"/>
            <a:ext cx="82296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66738" indent="-457200" eaLnBrk="0" hangingPunct="0">
              <a:lnSpc>
                <a:spcPct val="120000"/>
              </a:lnSpc>
              <a:buClr>
                <a:srgbClr val="2DA2BF"/>
              </a:buClr>
              <a:buSzPct val="68000"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例：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/>
                <a:ea typeface="楷体_GB2312"/>
              </a:rPr>
              <a:t>求                                 </a:t>
            </a:r>
            <a:r>
              <a:rPr lang="zh-CN" altLang="en-US" sz="2400" b="1" kern="0" dirty="0">
                <a:solidFill>
                  <a:srgbClr val="0000FF"/>
                </a:solidFill>
                <a:latin typeface="Times New Roman" pitchFamily="18" charset="0"/>
                <a:ea typeface="楷体_GB2312"/>
              </a:rPr>
              <a:t>（课本</a:t>
            </a:r>
            <a:r>
              <a:rPr lang="en-US" altLang="zh-CN" sz="2400" b="1" kern="0" dirty="0">
                <a:solidFill>
                  <a:srgbClr val="0000FF"/>
                </a:solidFill>
                <a:latin typeface="Times New Roman" pitchFamily="18" charset="0"/>
                <a:ea typeface="楷体_GB2312"/>
              </a:rPr>
              <a:t>P.136</a:t>
            </a:r>
            <a:r>
              <a:rPr lang="zh-CN" altLang="en-US" sz="2400" b="1" kern="0" dirty="0">
                <a:solidFill>
                  <a:srgbClr val="0000FF"/>
                </a:solidFill>
                <a:latin typeface="Times New Roman" pitchFamily="18" charset="0"/>
                <a:ea typeface="楷体_GB2312"/>
              </a:rPr>
              <a:t>例</a:t>
            </a:r>
            <a:r>
              <a:rPr lang="en-US" altLang="zh-CN" sz="2400" b="1" kern="0" dirty="0">
                <a:solidFill>
                  <a:srgbClr val="0000FF"/>
                </a:solidFill>
                <a:latin typeface="Times New Roman" pitchFamily="18" charset="0"/>
                <a:ea typeface="楷体_GB2312"/>
              </a:rPr>
              <a:t>8</a:t>
            </a:r>
            <a:r>
              <a:rPr lang="zh-CN" altLang="en-US" sz="2400" b="1" kern="0" dirty="0">
                <a:solidFill>
                  <a:srgbClr val="0000FF"/>
                </a:solidFill>
                <a:latin typeface="Times New Roman" pitchFamily="18" charset="0"/>
                <a:ea typeface="楷体_GB2312"/>
              </a:rPr>
              <a:t>）</a:t>
            </a:r>
            <a:endParaRPr lang="zh-CN" altLang="en-US" sz="2400" b="1" kern="0" dirty="0">
              <a:solidFill>
                <a:srgbClr val="000000"/>
              </a:solidFill>
              <a:latin typeface="Times New Roman"/>
              <a:ea typeface="楷体_GB2312"/>
            </a:endParaRPr>
          </a:p>
          <a:p>
            <a:pPr marL="566738" indent="-457200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  <a:defRPr/>
            </a:pPr>
            <a:endParaRPr lang="zh-CN" altLang="en-US" sz="2400" b="1" dirty="0">
              <a:latin typeface="Times New Roman" pitchFamily="18" charset="0"/>
            </a:endParaRPr>
          </a:p>
          <a:p>
            <a:pPr marL="566738" indent="-457200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解：</a:t>
            </a:r>
            <a:r>
              <a:rPr lang="zh-CN" altLang="en-US" sz="2400" b="1" dirty="0">
                <a:latin typeface="Times New Roman" pitchFamily="18" charset="0"/>
              </a:rPr>
              <a:t>这是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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−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 </a:t>
            </a:r>
            <a:r>
              <a:rPr lang="zh-CN" altLang="en-US" sz="2400" b="1" dirty="0">
                <a:latin typeface="Times New Roman" pitchFamily="18" charset="0"/>
                <a:sym typeface="Symbol" pitchFamily="18" charset="2"/>
              </a:rPr>
              <a:t>型</a:t>
            </a:r>
            <a:r>
              <a:rPr lang="zh-CN" altLang="en-US" sz="2400" b="1" dirty="0">
                <a:latin typeface="Times New Roman" pitchFamily="18" charset="0"/>
              </a:rPr>
              <a:t>的未定式．</a:t>
            </a:r>
            <a:endParaRPr lang="en-US" altLang="zh-CN" sz="2400" b="1" dirty="0">
              <a:latin typeface="Times New Roman" pitchFamily="18" charset="0"/>
            </a:endParaRPr>
          </a:p>
          <a:p>
            <a:pPr marL="566738" indent="-457200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  <a:defRPr/>
            </a:pPr>
            <a:endParaRPr lang="en-US" altLang="zh-CN" sz="2400" b="1" dirty="0">
              <a:latin typeface="Times New Roman" pitchFamily="18" charset="0"/>
            </a:endParaRPr>
          </a:p>
          <a:p>
            <a:pPr marL="566738" indent="-457200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  <a:defRPr/>
            </a:pPr>
            <a:endParaRPr lang="en-US" altLang="zh-CN" sz="2400" b="1" dirty="0">
              <a:latin typeface="Times New Roman" pitchFamily="18" charset="0"/>
            </a:endParaRPr>
          </a:p>
          <a:p>
            <a:pPr marL="566738" indent="-457200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  <a:defRPr/>
            </a:pPr>
            <a:endParaRPr lang="en-US" altLang="zh-CN" sz="2400" b="1" dirty="0">
              <a:latin typeface="Times New Roman" pitchFamily="18" charset="0"/>
            </a:endParaRPr>
          </a:p>
          <a:p>
            <a:pPr marL="566738" indent="-457200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  <a:defRPr/>
            </a:pPr>
            <a:endParaRPr lang="en-US" altLang="zh-CN" sz="2400" b="1" dirty="0">
              <a:latin typeface="Times New Roman" pitchFamily="18" charset="0"/>
            </a:endParaRPr>
          </a:p>
          <a:p>
            <a:pPr marL="566738" indent="-457200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  <a:defRPr/>
            </a:pPr>
            <a:endParaRPr lang="en-US" altLang="zh-CN" sz="2400" b="1" dirty="0">
              <a:latin typeface="Times New Roman" pitchFamily="18" charset="0"/>
            </a:endParaRPr>
          </a:p>
          <a:p>
            <a:pPr marL="566738" indent="-457200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  <a:defRPr/>
            </a:pPr>
            <a:endParaRPr lang="en-US" altLang="zh-CN" sz="2400" b="1" dirty="0">
              <a:latin typeface="Times New Roman" pitchFamily="18" charset="0"/>
            </a:endParaRPr>
          </a:p>
          <a:p>
            <a:pPr marL="566738" indent="-457200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  <a:defRPr/>
            </a:pPr>
            <a:endParaRPr lang="en-US" altLang="zh-CN" sz="2400" b="1" dirty="0">
              <a:latin typeface="Times New Roman" pitchFamily="18" charset="0"/>
            </a:endParaRPr>
          </a:p>
          <a:p>
            <a:pPr marL="566738" indent="-457200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一般地，设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</a:rPr>
              <a:t>lim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) =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</a:rPr>
              <a:t>lim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) =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，则</a:t>
            </a: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258888" y="1700213"/>
          <a:ext cx="6892925" cy="2794000"/>
        </p:xfrm>
        <a:graphic>
          <a:graphicData uri="http://schemas.openxmlformats.org/presentationml/2006/ole">
            <p:oleObj spid="_x0000_s23554" name="Equation" r:id="rId4" imgW="3454200" imgH="139680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614488" y="347663"/>
          <a:ext cx="2355850" cy="762000"/>
        </p:xfrm>
        <a:graphic>
          <a:graphicData uri="http://schemas.openxmlformats.org/presentationml/2006/ole">
            <p:oleObj spid="_x0000_s23555" name="Equation" r:id="rId5" imgW="1180800" imgH="38088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521075" y="1708150"/>
            <a:ext cx="2779713" cy="9921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矩形 6"/>
          <p:cNvSpPr>
            <a:spLocks noChangeArrowheads="1"/>
          </p:cNvSpPr>
          <p:nvPr/>
        </p:nvSpPr>
        <p:spPr bwMode="auto">
          <a:xfrm flipH="1">
            <a:off x="6300788" y="1708150"/>
            <a:ext cx="1943100" cy="9921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6"/>
          <p:cNvSpPr>
            <a:spLocks noChangeArrowheads="1"/>
          </p:cNvSpPr>
          <p:nvPr/>
        </p:nvSpPr>
        <p:spPr bwMode="auto">
          <a:xfrm>
            <a:off x="3521075" y="2700338"/>
            <a:ext cx="2130425" cy="9921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6"/>
          <p:cNvSpPr>
            <a:spLocks noChangeArrowheads="1"/>
          </p:cNvSpPr>
          <p:nvPr/>
        </p:nvSpPr>
        <p:spPr bwMode="auto">
          <a:xfrm flipH="1">
            <a:off x="5651500" y="2700338"/>
            <a:ext cx="1873250" cy="9921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3521075" y="3681413"/>
            <a:ext cx="1439863" cy="8191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7331075" y="733425"/>
            <a:ext cx="841375" cy="887413"/>
            <a:chOff x="4921" y="830"/>
            <a:chExt cx="530" cy="559"/>
          </a:xfrm>
        </p:grpSpPr>
        <p:sp>
          <p:nvSpPr>
            <p:cNvPr id="23571" name="AutoShape 23"/>
            <p:cNvSpPr>
              <a:spLocks noChangeArrowheads="1"/>
            </p:cNvSpPr>
            <p:nvPr/>
          </p:nvSpPr>
          <p:spPr bwMode="auto">
            <a:xfrm>
              <a:off x="4921" y="830"/>
              <a:ext cx="530" cy="559"/>
            </a:xfrm>
            <a:prstGeom prst="wedgeRoundRectCallout">
              <a:avLst>
                <a:gd name="adj1" fmla="val -41699"/>
                <a:gd name="adj2" fmla="val 71287"/>
                <a:gd name="adj3" fmla="val 16667"/>
              </a:avLst>
            </a:prstGeom>
            <a:solidFill>
              <a:srgbClr val="FFFF99"/>
            </a:solidFill>
            <a:ln w="2857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zh-CN" altLang="en-US" sz="2400" b="1">
                  <a:latin typeface="Times New Roman" pitchFamily="18" charset="0"/>
                </a:rPr>
                <a:t>型</a:t>
              </a:r>
            </a:p>
          </p:txBody>
        </p:sp>
        <p:graphicFrame>
          <p:nvGraphicFramePr>
            <p:cNvPr id="10" name="Object 4"/>
            <p:cNvGraphicFramePr>
              <a:graphicFrameLocks noChangeAspect="1"/>
            </p:cNvGraphicFramePr>
            <p:nvPr/>
          </p:nvGraphicFramePr>
          <p:xfrm>
            <a:off x="5006" y="853"/>
            <a:ext cx="133" cy="512"/>
          </p:xfrm>
          <a:graphic>
            <a:graphicData uri="http://schemas.openxmlformats.org/presentationml/2006/ole">
              <p:oleObj spid="_x0000_s23557" name="Equation" r:id="rId6" imgW="139680" imgH="406080" progId="Equation.DSMT4">
                <p:embed/>
              </p:oleObj>
            </a:graphicData>
          </a:graphic>
        </p:graphicFrame>
      </p:grpSp>
      <p:sp>
        <p:nvSpPr>
          <p:cNvPr id="11" name="矩形 6"/>
          <p:cNvSpPr>
            <a:spLocks noChangeArrowheads="1"/>
          </p:cNvSpPr>
          <p:nvPr/>
        </p:nvSpPr>
        <p:spPr bwMode="auto">
          <a:xfrm flipH="1">
            <a:off x="4960938" y="3681413"/>
            <a:ext cx="835025" cy="8191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AutoShape 8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sp>
        <p:nvSpPr>
          <p:cNvPr id="16" name="矩形 15"/>
          <p:cNvSpPr/>
          <p:nvPr/>
        </p:nvSpPr>
        <p:spPr>
          <a:xfrm>
            <a:off x="4143375" y="285750"/>
            <a:ext cx="2357438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3" name="Object 16"/>
          <p:cNvGraphicFramePr>
            <a:graphicFrameLocks noChangeAspect="1"/>
          </p:cNvGraphicFramePr>
          <p:nvPr/>
        </p:nvGraphicFramePr>
        <p:xfrm>
          <a:off x="2120900" y="5064125"/>
          <a:ext cx="5600700" cy="1651000"/>
        </p:xfrm>
        <a:graphic>
          <a:graphicData uri="http://schemas.openxmlformats.org/presentationml/2006/ole">
            <p:oleObj spid="_x0000_s23556" name="Equation" r:id="rId8" imgW="2806560" imgH="825480" progId="Equation.DSMT4">
              <p:embed/>
            </p:oleObj>
          </a:graphicData>
        </a:graphic>
      </p:graphicFrame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705225" y="5143500"/>
            <a:ext cx="1979613" cy="1571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 flipH="1">
            <a:off x="5684838" y="5143500"/>
            <a:ext cx="2173287" cy="1571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圆角矩形 18"/>
          <p:cNvSpPr>
            <a:spLocks noChangeArrowheads="1"/>
          </p:cNvSpPr>
          <p:nvPr/>
        </p:nvSpPr>
        <p:spPr bwMode="auto">
          <a:xfrm>
            <a:off x="439738" y="4643438"/>
            <a:ext cx="7489825" cy="2101850"/>
          </a:xfrm>
          <a:prstGeom prst="roundRect">
            <a:avLst>
              <a:gd name="adj" fmla="val 10556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8" grpId="0" animBg="1"/>
      <p:bldP spid="9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判断题</a:t>
            </a:r>
          </a:p>
        </p:txBody>
      </p:sp>
      <p:sp>
        <p:nvSpPr>
          <p:cNvPr id="1024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试判断上述解题过程是否正确？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答：</a:t>
            </a:r>
            <a:r>
              <a:rPr lang="zh-CN" altLang="en-US" smtClean="0">
                <a:solidFill>
                  <a:srgbClr val="FF0000"/>
                </a:solidFill>
              </a:rPr>
              <a:t>错误！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因为</a:t>
            </a:r>
            <a:r>
              <a:rPr lang="en-US" altLang="zh-CN" smtClean="0"/>
              <a:t>                </a:t>
            </a:r>
            <a:r>
              <a:rPr lang="zh-CN" altLang="en-US" smtClean="0"/>
              <a:t>是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 </a:t>
            </a:r>
            <a:r>
              <a:rPr lang="en-US" altLang="zh-CN" baseline="30000" smtClean="0">
                <a:solidFill>
                  <a:srgbClr val="FF0000"/>
                </a:solidFill>
                <a:sym typeface="Symbol" pitchFamily="18" charset="2"/>
              </a:rPr>
              <a:t>0</a:t>
            </a:r>
            <a:r>
              <a:rPr lang="zh-CN" altLang="en-US" smtClean="0"/>
              <a:t> 型，所以不能套用公式．</a:t>
            </a:r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/>
        </p:nvGraphicFramePr>
        <p:xfrm>
          <a:off x="1397000" y="1196975"/>
          <a:ext cx="6350000" cy="2260600"/>
        </p:xfrm>
        <a:graphic>
          <a:graphicData uri="http://schemas.openxmlformats.org/presentationml/2006/ole">
            <p:oleObj spid="_x0000_s24578" name="Equation" r:id="rId4" imgW="3174840" imgH="1130040" progId="Equation.DSMT4">
              <p:embed/>
            </p:oleObj>
          </a:graphicData>
        </a:graphic>
      </p:graphicFrame>
      <p:graphicFrame>
        <p:nvGraphicFramePr>
          <p:cNvPr id="10243" name="Object 5"/>
          <p:cNvGraphicFramePr>
            <a:graphicFrameLocks noChangeAspect="1"/>
          </p:cNvGraphicFramePr>
          <p:nvPr/>
        </p:nvGraphicFramePr>
        <p:xfrm>
          <a:off x="1273175" y="5243513"/>
          <a:ext cx="1169988" cy="941387"/>
        </p:xfrm>
        <a:graphic>
          <a:graphicData uri="http://schemas.openxmlformats.org/presentationml/2006/ole">
            <p:oleObj spid="_x0000_s24579" name="Equation" r:id="rId5" imgW="583920" imgH="469800" progId="Equation.DSMT4">
              <p:embed/>
            </p:oleObj>
          </a:graphicData>
        </a:graphic>
      </p:graphicFrame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4171950" y="2309813"/>
            <a:ext cx="1104900" cy="12239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214313" y="2535238"/>
          <a:ext cx="8683625" cy="4206875"/>
        </p:xfrm>
        <a:graphic>
          <a:graphicData uri="http://schemas.openxmlformats.org/presentationml/2006/ole">
            <p:oleObj spid="_x0000_s25602" name="Equation" r:id="rId3" imgW="4838400" imgH="2336760" progId="Equation.DSMT4">
              <p:embed/>
            </p:oleObj>
          </a:graphicData>
        </a:graphic>
      </p:graphicFrame>
      <p:sp>
        <p:nvSpPr>
          <p:cNvPr id="3" name="内容占位符 1"/>
          <p:cNvSpPr>
            <a:spLocks/>
          </p:cNvSpPr>
          <p:nvPr/>
        </p:nvSpPr>
        <p:spPr bwMode="auto">
          <a:xfrm>
            <a:off x="457200" y="274638"/>
            <a:ext cx="82296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66738" indent="-457200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</a:rPr>
              <a:t>例：</a:t>
            </a:r>
            <a:r>
              <a:rPr lang="zh-CN" altLang="en-US" sz="2400" b="1">
                <a:latin typeface="Times New Roman" pitchFamily="18" charset="0"/>
              </a:rPr>
              <a:t>求</a:t>
            </a:r>
          </a:p>
          <a:p>
            <a:pPr marL="566738" indent="-457200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zh-CN" altLang="en-US" sz="2400" b="1">
              <a:latin typeface="Times New Roman" pitchFamily="18" charset="0"/>
            </a:endParaRPr>
          </a:p>
          <a:p>
            <a:pPr marL="566738" indent="-457200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</a:rPr>
              <a:t>解：</a:t>
            </a:r>
            <a:r>
              <a:rPr lang="zh-CN" altLang="en-US" sz="2400" b="1">
                <a:latin typeface="Times New Roman" pitchFamily="18" charset="0"/>
              </a:rPr>
              <a:t>由指数函数的连续性，得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58925" y="112713"/>
          <a:ext cx="1949450" cy="939800"/>
        </p:xfrm>
        <a:graphic>
          <a:graphicData uri="http://schemas.openxmlformats.org/presentationml/2006/ole">
            <p:oleObj spid="_x0000_s25603" name="Equation" r:id="rId4" imgW="977760" imgH="46980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490663" y="1700213"/>
          <a:ext cx="6164262" cy="957262"/>
        </p:xfrm>
        <a:graphic>
          <a:graphicData uri="http://schemas.openxmlformats.org/presentationml/2006/ole">
            <p:oleObj spid="_x0000_s25604" name="Equation" r:id="rId5" imgW="3441600" imgH="53316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04950" y="1758950"/>
            <a:ext cx="468313" cy="863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3348038" y="1758950"/>
            <a:ext cx="468312" cy="863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4946650" y="1628775"/>
            <a:ext cx="1655763" cy="863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6635750" y="1628775"/>
            <a:ext cx="503238" cy="863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4"/>
          <p:cNvSpPr>
            <a:spLocks noChangeArrowheads="1"/>
          </p:cNvSpPr>
          <p:nvPr/>
        </p:nvSpPr>
        <p:spPr bwMode="auto">
          <a:xfrm flipH="1">
            <a:off x="7138988" y="1628775"/>
            <a:ext cx="528637" cy="863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359025" y="2622550"/>
            <a:ext cx="2357438" cy="16700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 flipH="1">
            <a:off x="4716463" y="2622550"/>
            <a:ext cx="1908175" cy="16700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6"/>
          <p:cNvSpPr>
            <a:spLocks noChangeArrowheads="1"/>
          </p:cNvSpPr>
          <p:nvPr/>
        </p:nvSpPr>
        <p:spPr bwMode="auto">
          <a:xfrm>
            <a:off x="6624638" y="2622550"/>
            <a:ext cx="2268537" cy="16700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6"/>
          <p:cNvSpPr>
            <a:spLocks noChangeArrowheads="1"/>
          </p:cNvSpPr>
          <p:nvPr/>
        </p:nvSpPr>
        <p:spPr bwMode="auto">
          <a:xfrm>
            <a:off x="2359025" y="4294188"/>
            <a:ext cx="2447925" cy="16700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6"/>
          <p:cNvSpPr>
            <a:spLocks noChangeArrowheads="1"/>
          </p:cNvSpPr>
          <p:nvPr/>
        </p:nvSpPr>
        <p:spPr bwMode="auto">
          <a:xfrm flipH="1">
            <a:off x="4806950" y="4294188"/>
            <a:ext cx="2717800" cy="16700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矩形 6"/>
          <p:cNvSpPr>
            <a:spLocks noChangeArrowheads="1"/>
          </p:cNvSpPr>
          <p:nvPr/>
        </p:nvSpPr>
        <p:spPr bwMode="auto">
          <a:xfrm>
            <a:off x="2359025" y="5964238"/>
            <a:ext cx="2447925" cy="7921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矩形 6"/>
          <p:cNvSpPr>
            <a:spLocks noChangeArrowheads="1"/>
          </p:cNvSpPr>
          <p:nvPr/>
        </p:nvSpPr>
        <p:spPr bwMode="auto">
          <a:xfrm flipH="1">
            <a:off x="4806950" y="5964238"/>
            <a:ext cx="2717800" cy="7921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6758" name="Rectangle 22"/>
          <p:cNvSpPr>
            <a:spLocks noChangeArrowheads="1"/>
          </p:cNvSpPr>
          <p:nvPr/>
        </p:nvSpPr>
        <p:spPr bwMode="auto">
          <a:xfrm>
            <a:off x="3621088" y="347663"/>
            <a:ext cx="3182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这是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 </a:t>
            </a:r>
            <a:r>
              <a:rPr lang="en-US" altLang="zh-CN" sz="2400" b="1" baseline="3000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lang="zh-CN" altLang="en-US" sz="2400" b="1">
                <a:latin typeface="Times New Roman" pitchFamily="18" charset="0"/>
              </a:rPr>
              <a:t> 型的未定式．</a:t>
            </a:r>
            <a:endParaRPr lang="en-US" altLang="zh-CN" sz="2400" b="1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7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1675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215900" y="2690813"/>
          <a:ext cx="8069263" cy="3314700"/>
        </p:xfrm>
        <a:graphic>
          <a:graphicData uri="http://schemas.openxmlformats.org/presentationml/2006/ole">
            <p:oleObj spid="_x0000_s26626" name="Equation" r:id="rId4" imgW="4495680" imgH="1841400" progId="Equation.DSMT4">
              <p:embed/>
            </p:oleObj>
          </a:graphicData>
        </a:graphic>
      </p:graphicFrame>
      <p:sp>
        <p:nvSpPr>
          <p:cNvPr id="26629" name="内容占位符 1"/>
          <p:cNvSpPr>
            <a:spLocks/>
          </p:cNvSpPr>
          <p:nvPr/>
        </p:nvSpPr>
        <p:spPr bwMode="auto">
          <a:xfrm>
            <a:off x="457200" y="274638"/>
            <a:ext cx="82296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66738" indent="-457200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</a:rPr>
              <a:t>例：</a:t>
            </a:r>
            <a:r>
              <a:rPr lang="zh-CN" altLang="en-US" sz="2400" b="1">
                <a:latin typeface="Times New Roman" pitchFamily="18" charset="0"/>
              </a:rPr>
              <a:t>求</a:t>
            </a:r>
          </a:p>
          <a:p>
            <a:pPr marL="566738" indent="-457200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zh-CN" altLang="en-US" sz="2400" b="1">
              <a:latin typeface="Times New Roman" pitchFamily="18" charset="0"/>
            </a:endParaRPr>
          </a:p>
          <a:p>
            <a:pPr marL="566738" indent="-457200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</a:rPr>
              <a:t>解：</a:t>
            </a:r>
            <a:r>
              <a:rPr lang="zh-CN" altLang="en-US" sz="2400" b="1">
                <a:latin typeface="Times New Roman" pitchFamily="18" charset="0"/>
              </a:rPr>
              <a:t>由指数函数的连续性，得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558925" y="112713"/>
          <a:ext cx="1949450" cy="939800"/>
        </p:xfrm>
        <a:graphic>
          <a:graphicData uri="http://schemas.openxmlformats.org/presentationml/2006/ole">
            <p:oleObj spid="_x0000_s26627" name="Equation" r:id="rId5" imgW="977760" imgH="46980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490663" y="1700213"/>
          <a:ext cx="6164262" cy="957262"/>
        </p:xfrm>
        <a:graphic>
          <a:graphicData uri="http://schemas.openxmlformats.org/presentationml/2006/ole">
            <p:oleObj spid="_x0000_s26628" name="Equation" r:id="rId6" imgW="3441600" imgH="533160" progId="Equation.DSMT4">
              <p:embed/>
            </p:oleObj>
          </a:graphicData>
        </a:graphic>
      </p:graphicFrame>
      <p:sp>
        <p:nvSpPr>
          <p:cNvPr id="14" name="矩形 6"/>
          <p:cNvSpPr>
            <a:spLocks noChangeArrowheads="1"/>
          </p:cNvSpPr>
          <p:nvPr/>
        </p:nvSpPr>
        <p:spPr bwMode="auto">
          <a:xfrm>
            <a:off x="2359025" y="4351338"/>
            <a:ext cx="2141538" cy="863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6"/>
          <p:cNvSpPr>
            <a:spLocks noChangeArrowheads="1"/>
          </p:cNvSpPr>
          <p:nvPr/>
        </p:nvSpPr>
        <p:spPr bwMode="auto">
          <a:xfrm flipH="1">
            <a:off x="4510088" y="4351338"/>
            <a:ext cx="2276475" cy="863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6632" name="Rectangle 22"/>
          <p:cNvSpPr>
            <a:spLocks noChangeArrowheads="1"/>
          </p:cNvSpPr>
          <p:nvPr/>
        </p:nvSpPr>
        <p:spPr bwMode="auto">
          <a:xfrm>
            <a:off x="3621088" y="347663"/>
            <a:ext cx="3182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这是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 </a:t>
            </a:r>
            <a:r>
              <a:rPr lang="en-US" altLang="zh-CN" sz="2400" b="1" baseline="3000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lang="zh-CN" altLang="en-US" sz="2400" b="1">
                <a:latin typeface="Times New Roman" pitchFamily="18" charset="0"/>
              </a:rPr>
              <a:t> 型的未定式．</a:t>
            </a:r>
            <a:endParaRPr lang="en-US" altLang="zh-CN" sz="2400" b="1">
              <a:latin typeface="Times New Roman" pitchFamily="18" charset="0"/>
            </a:endParaRPr>
          </a:p>
        </p:txBody>
      </p:sp>
      <p:sp>
        <p:nvSpPr>
          <p:cNvPr id="21" name="AutoShape 8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sp>
        <p:nvSpPr>
          <p:cNvPr id="22" name="矩形 6"/>
          <p:cNvSpPr>
            <a:spLocks noChangeArrowheads="1"/>
          </p:cNvSpPr>
          <p:nvPr/>
        </p:nvSpPr>
        <p:spPr bwMode="auto">
          <a:xfrm>
            <a:off x="6786563" y="4162425"/>
            <a:ext cx="1476375" cy="12414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矩形 6"/>
          <p:cNvSpPr>
            <a:spLocks noChangeArrowheads="1"/>
          </p:cNvSpPr>
          <p:nvPr/>
        </p:nvSpPr>
        <p:spPr bwMode="auto">
          <a:xfrm flipH="1">
            <a:off x="2359025" y="5305425"/>
            <a:ext cx="2141538" cy="6953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1" grpId="0" animBg="1"/>
      <p:bldP spid="22" grpId="0" animBg="1"/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补充说明</a:t>
            </a:r>
            <a:endParaRPr lang="en-US" altLang="zh-CN" smtClean="0"/>
          </a:p>
        </p:txBody>
      </p:sp>
      <p:sp>
        <p:nvSpPr>
          <p:cNvPr id="120835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3597275"/>
          </a:xfrm>
        </p:spPr>
        <p:txBody>
          <a:bodyPr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P.135</a:t>
            </a:r>
            <a:r>
              <a:rPr lang="zh-CN" altLang="en-US" smtClean="0">
                <a:solidFill>
                  <a:srgbClr val="FF0000"/>
                </a:solidFill>
              </a:rPr>
              <a:t>例</a:t>
            </a:r>
            <a:r>
              <a:rPr lang="en-US" altLang="zh-CN" smtClean="0">
                <a:solidFill>
                  <a:srgbClr val="FF0000"/>
                </a:solidFill>
              </a:rPr>
              <a:t>5</a:t>
            </a:r>
            <a:r>
              <a:rPr lang="zh-CN" altLang="en-US" smtClean="0">
                <a:solidFill>
                  <a:srgbClr val="FF0000"/>
                </a:solidFill>
              </a:rPr>
              <a:t>、例</a:t>
            </a:r>
            <a:r>
              <a:rPr lang="en-US" altLang="zh-CN" smtClean="0">
                <a:solidFill>
                  <a:srgbClr val="FF0000"/>
                </a:solidFill>
              </a:rPr>
              <a:t>6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当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 +  </a:t>
            </a:r>
            <a:r>
              <a:rPr lang="zh-CN" altLang="en-US" smtClean="0">
                <a:sym typeface="Symbol" pitchFamily="18" charset="2"/>
              </a:rPr>
              <a:t>时</a:t>
            </a:r>
            <a:r>
              <a:rPr lang="zh-CN" altLang="en-US" smtClean="0"/>
              <a:t>，</a:t>
            </a:r>
            <a:r>
              <a:rPr lang="en-US" altLang="zh-CN" smtClean="0"/>
              <a:t> ln </a:t>
            </a:r>
            <a:r>
              <a:rPr lang="en-US" altLang="zh-CN" i="1" smtClean="0"/>
              <a:t>x</a:t>
            </a:r>
            <a:r>
              <a:rPr lang="zh-CN" altLang="en-US" smtClean="0"/>
              <a:t>、 </a:t>
            </a:r>
            <a:r>
              <a:rPr lang="en-US" altLang="zh-CN" i="1" smtClean="0"/>
              <a:t>x</a:t>
            </a:r>
            <a:r>
              <a:rPr lang="en-US" altLang="zh-CN" i="1" baseline="30000" smtClean="0"/>
              <a:t>n</a:t>
            </a:r>
            <a:r>
              <a:rPr lang="en-US" altLang="zh-CN" smtClean="0"/>
              <a:t> (</a:t>
            </a:r>
            <a:r>
              <a:rPr lang="en-US" altLang="zh-CN" i="1" smtClean="0"/>
              <a:t>n</a:t>
            </a:r>
            <a:r>
              <a:rPr lang="en-US" altLang="zh-CN" smtClean="0"/>
              <a:t> &gt; 0)</a:t>
            </a:r>
            <a:r>
              <a:rPr lang="zh-CN" altLang="en-US" smtClean="0"/>
              <a:t>、 </a:t>
            </a:r>
            <a:r>
              <a:rPr lang="en-US" altLang="zh-CN" i="1" smtClean="0"/>
              <a:t>e</a:t>
            </a:r>
            <a:r>
              <a:rPr lang="en-US" altLang="zh-CN" i="1" baseline="30000" smtClean="0">
                <a:latin typeface="Symbol" pitchFamily="18" charset="2"/>
              </a:rPr>
              <a:t>l</a:t>
            </a:r>
            <a:r>
              <a:rPr lang="en-US" altLang="zh-CN" i="1" baseline="30000" smtClean="0"/>
              <a:t> x</a:t>
            </a:r>
            <a:r>
              <a:rPr lang="en-US" altLang="zh-CN" smtClean="0"/>
              <a:t> (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smtClean="0"/>
              <a:t> &gt; 0)</a:t>
            </a:r>
            <a:r>
              <a:rPr lang="zh-CN" altLang="en-US" smtClean="0"/>
              <a:t> </a:t>
            </a:r>
            <a:r>
              <a:rPr lang="en-US" altLang="zh-CN" smtClean="0">
                <a:sym typeface="Symbol" pitchFamily="18" charset="2"/>
              </a:rPr>
              <a:t> +  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幂函数增大的速度比对数函数快，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而指数函数增大的速度又远比幂函数快．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r>
              <a:rPr lang="en-US" altLang="zh-CN" smtClean="0">
                <a:solidFill>
                  <a:srgbClr val="FF0000"/>
                </a:solidFill>
              </a:rPr>
              <a:t>P.136</a:t>
            </a:r>
            <a:r>
              <a:rPr lang="zh-CN" altLang="en-US" smtClean="0">
                <a:solidFill>
                  <a:srgbClr val="FF0000"/>
                </a:solidFill>
              </a:rPr>
              <a:t>例</a:t>
            </a:r>
            <a:r>
              <a:rPr lang="en-US" altLang="zh-CN" smtClean="0">
                <a:solidFill>
                  <a:srgbClr val="FF0000"/>
                </a:solidFill>
              </a:rPr>
              <a:t>10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应用等价无穷小代换、重要极限进一步可以简化运算．</a:t>
            </a:r>
            <a:endParaRPr lang="en-US" altLang="zh-CN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补充说明</a:t>
            </a:r>
            <a:endParaRPr lang="en-US" altLang="zh-CN" smtClean="0"/>
          </a:p>
        </p:txBody>
      </p:sp>
      <p:sp>
        <p:nvSpPr>
          <p:cNvPr id="121859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3638550"/>
          </a:xfrm>
        </p:spPr>
        <p:txBody>
          <a:bodyPr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chemeClr val="bg1"/>
                </a:solidFill>
              </a:rPr>
              <a:t>1 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利用极限存在准则（</a:t>
            </a:r>
            <a:r>
              <a:rPr lang="en-US" altLang="zh-CN" smtClean="0"/>
              <a:t>P.49 ~ P.51</a:t>
            </a:r>
            <a:r>
              <a:rPr lang="zh-CN" altLang="en-US" smtClean="0"/>
              <a:t>）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利用洛必达法则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868363" y="1296988"/>
          <a:ext cx="2125662" cy="936625"/>
        </p:xfrm>
        <a:graphic>
          <a:graphicData uri="http://schemas.openxmlformats.org/presentationml/2006/ole">
            <p:oleObj spid="_x0000_s27650" name="Equation" r:id="rId3" imgW="1066680" imgH="469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回顾：两个重要极限</a:t>
            </a:r>
          </a:p>
        </p:txBody>
      </p:sp>
      <p:sp>
        <p:nvSpPr>
          <p:cNvPr id="8203" name="Rectangle 5"/>
          <p:cNvSpPr>
            <a:spLocks noGrp="1"/>
          </p:cNvSpPr>
          <p:nvPr>
            <p:ph type="body" idx="4294967295"/>
          </p:nvPr>
        </p:nvSpPr>
        <p:spPr>
          <a:xfrm>
            <a:off x="457200" y="1481138"/>
            <a:ext cx="8229600" cy="4473575"/>
          </a:xfrm>
        </p:spPr>
        <p:txBody>
          <a:bodyPr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1</a:t>
            </a:r>
            <a:r>
              <a:rPr lang="en-US" altLang="zh-CN" smtClean="0"/>
              <a:t> </a:t>
            </a:r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推广：</a:t>
            </a:r>
            <a:r>
              <a:rPr lang="zh-CN" altLang="en-US" smtClean="0"/>
              <a:t>若                ，则</a:t>
            </a: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适用范围：</a:t>
            </a:r>
            <a:r>
              <a:rPr lang="zh-CN" altLang="en-US" smtClean="0"/>
              <a:t>与三角函数有关的      型函数极限．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r>
              <a:rPr lang="en-US" altLang="zh-CN" smtClean="0">
                <a:solidFill>
                  <a:schemeClr val="bg1"/>
                </a:solidFill>
              </a:rPr>
              <a:t>2</a:t>
            </a:r>
            <a:r>
              <a:rPr lang="en-US" altLang="zh-CN" smtClean="0"/>
              <a:t>  </a:t>
            </a:r>
          </a:p>
          <a:p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</a:t>
            </a:r>
            <a:r>
              <a:rPr lang="en-US" altLang="zh-CN" i="1" smtClean="0"/>
              <a:t>y</a:t>
            </a:r>
            <a:r>
              <a:rPr lang="en-US" altLang="zh-CN" smtClean="0"/>
              <a:t> = 1 / </a:t>
            </a:r>
            <a:r>
              <a:rPr lang="en-US" altLang="zh-CN" i="1" smtClean="0"/>
              <a:t>x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适用范围：     </a:t>
            </a:r>
            <a:r>
              <a:rPr lang="zh-CN" altLang="en-US" smtClean="0"/>
              <a:t>型的函数极限．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868363" y="1370013"/>
          <a:ext cx="1651000" cy="812800"/>
        </p:xfrm>
        <a:graphic>
          <a:graphicData uri="http://schemas.openxmlformats.org/presentationml/2006/ole">
            <p:oleObj spid="_x0000_s2050" name="Equation" r:id="rId4" imgW="825480" imgH="406080" progId="Equation.DSMT4">
              <p:embed/>
            </p:oleObj>
          </a:graphicData>
        </a:graphic>
      </p:graphicFrame>
      <p:graphicFrame>
        <p:nvGraphicFramePr>
          <p:cNvPr id="6" name="Object 16"/>
          <p:cNvGraphicFramePr>
            <a:graphicFrameLocks noChangeAspect="1"/>
          </p:cNvGraphicFramePr>
          <p:nvPr/>
        </p:nvGraphicFramePr>
        <p:xfrm>
          <a:off x="3746500" y="1370013"/>
          <a:ext cx="1651000" cy="812800"/>
        </p:xfrm>
        <a:graphic>
          <a:graphicData uri="http://schemas.openxmlformats.org/presentationml/2006/ole">
            <p:oleObj spid="_x0000_s2051" name="Equation" r:id="rId5" imgW="825480" imgH="406080" progId="Equation.DSMT4">
              <p:embed/>
            </p:oleObj>
          </a:graphicData>
        </a:graphic>
      </p:graphicFrame>
      <p:sp>
        <p:nvSpPr>
          <p:cNvPr id="8205" name="Rectangle 18"/>
          <p:cNvSpPr>
            <a:spLocks noChangeArrowheads="1"/>
          </p:cNvSpPr>
          <p:nvPr/>
        </p:nvSpPr>
        <p:spPr bwMode="auto">
          <a:xfrm>
            <a:off x="2868613" y="1531938"/>
            <a:ext cx="531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vs.</a:t>
            </a:r>
            <a:endParaRPr lang="zh-CN" altLang="en-US" sz="2400" b="1">
              <a:latin typeface="Times New Roman" pitchFamily="18" charset="0"/>
            </a:endParaRPr>
          </a:p>
        </p:txBody>
      </p:sp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4716463" y="3106738"/>
          <a:ext cx="279400" cy="812800"/>
        </p:xfrm>
        <a:graphic>
          <a:graphicData uri="http://schemas.openxmlformats.org/presentationml/2006/ole">
            <p:oleObj spid="_x0000_s2052" name="Equation" r:id="rId6" imgW="139680" imgH="406080" progId="Equation.DSMT4">
              <p:embed/>
            </p:oleObj>
          </a:graphicData>
        </a:graphic>
      </p:graphicFrame>
      <p:graphicFrame>
        <p:nvGraphicFramePr>
          <p:cNvPr id="8" name="Object 32"/>
          <p:cNvGraphicFramePr>
            <a:graphicFrameLocks noChangeAspect="1"/>
          </p:cNvGraphicFramePr>
          <p:nvPr/>
        </p:nvGraphicFramePr>
        <p:xfrm>
          <a:off x="1966913" y="2482850"/>
          <a:ext cx="1092200" cy="355600"/>
        </p:xfrm>
        <a:graphic>
          <a:graphicData uri="http://schemas.openxmlformats.org/presentationml/2006/ole">
            <p:oleObj spid="_x0000_s2053" name="Equation" r:id="rId7" imgW="545760" imgH="177480" progId="Equation.DSMT4">
              <p:embed/>
            </p:oleObj>
          </a:graphicData>
        </a:graphic>
      </p:graphicFrame>
      <p:graphicFrame>
        <p:nvGraphicFramePr>
          <p:cNvPr id="9" name="Object 33"/>
          <p:cNvGraphicFramePr>
            <a:graphicFrameLocks noChangeAspect="1"/>
          </p:cNvGraphicFramePr>
          <p:nvPr/>
        </p:nvGraphicFramePr>
        <p:xfrm>
          <a:off x="3746500" y="2262188"/>
          <a:ext cx="1676400" cy="812800"/>
        </p:xfrm>
        <a:graphic>
          <a:graphicData uri="http://schemas.openxmlformats.org/presentationml/2006/ole">
            <p:oleObj spid="_x0000_s2054" name="Equation" r:id="rId8" imgW="838080" imgH="406080" progId="Equation.DSMT4">
              <p:embed/>
            </p:oleObj>
          </a:graphicData>
        </a:graphic>
      </p:graphicFrame>
      <p:pic>
        <p:nvPicPr>
          <p:cNvPr id="8207" name="Picture 3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867400" y="85725"/>
            <a:ext cx="3135313" cy="2071688"/>
          </a:xfrm>
          <a:prstGeom prst="rect">
            <a:avLst/>
          </a:prstGeom>
          <a:noFill/>
          <a:ln w="28575">
            <a:solidFill>
              <a:srgbClr val="00CC66"/>
            </a:solidFill>
            <a:miter lim="800000"/>
            <a:headEnd/>
            <a:tailEnd/>
          </a:ln>
        </p:spPr>
      </p:pic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4260850" y="1450975"/>
            <a:ext cx="649288" cy="649288"/>
            <a:chOff x="3628" y="1207"/>
            <a:chExt cx="409" cy="409"/>
          </a:xfrm>
        </p:grpSpPr>
        <p:sp>
          <p:nvSpPr>
            <p:cNvPr id="2066" name="Line 13"/>
            <p:cNvSpPr>
              <a:spLocks noChangeShapeType="1"/>
            </p:cNvSpPr>
            <p:nvPr/>
          </p:nvSpPr>
          <p:spPr bwMode="auto">
            <a:xfrm>
              <a:off x="3628" y="1207"/>
              <a:ext cx="409" cy="40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7" name="Line 14"/>
            <p:cNvSpPr>
              <a:spLocks noChangeShapeType="1"/>
            </p:cNvSpPr>
            <p:nvPr/>
          </p:nvSpPr>
          <p:spPr bwMode="auto">
            <a:xfrm flipH="1">
              <a:off x="3628" y="1207"/>
              <a:ext cx="409" cy="40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" name="Object 19"/>
          <p:cNvGraphicFramePr>
            <a:graphicFrameLocks noChangeAspect="1"/>
          </p:cNvGraphicFramePr>
          <p:nvPr/>
        </p:nvGraphicFramePr>
        <p:xfrm>
          <a:off x="3746500" y="1370013"/>
          <a:ext cx="1676400" cy="812800"/>
        </p:xfrm>
        <a:graphic>
          <a:graphicData uri="http://schemas.openxmlformats.org/presentationml/2006/ole">
            <p:oleObj spid="_x0000_s2055" name="Equation" r:id="rId10" imgW="838080" imgH="406080" progId="Equation.DSMT4">
              <p:embed/>
            </p:oleObj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868363" y="3935413"/>
          <a:ext cx="2125662" cy="936625"/>
        </p:xfrm>
        <a:graphic>
          <a:graphicData uri="http://schemas.openxmlformats.org/presentationml/2006/ole">
            <p:oleObj spid="_x0000_s2056" name="Equation" r:id="rId11" imgW="1066680" imgH="469800" progId="Equation.DSMT4">
              <p:embed/>
            </p:oleObj>
          </a:graphicData>
        </a:graphic>
      </p:graphicFrame>
      <p:graphicFrame>
        <p:nvGraphicFramePr>
          <p:cNvPr id="2" name="Object 17"/>
          <p:cNvGraphicFramePr>
            <a:graphicFrameLocks noChangeAspect="1"/>
          </p:cNvGraphicFramePr>
          <p:nvPr/>
        </p:nvGraphicFramePr>
        <p:xfrm>
          <a:off x="3759200" y="4011613"/>
          <a:ext cx="2022475" cy="784225"/>
        </p:xfrm>
        <a:graphic>
          <a:graphicData uri="http://schemas.openxmlformats.org/presentationml/2006/ole">
            <p:oleObj spid="_x0000_s2057" name="Equation" r:id="rId12" imgW="1015920" imgH="393480" progId="Equation.DSMT4">
              <p:embed/>
            </p:oleObj>
          </a:graphicData>
        </a:graphic>
      </p:graphicFrame>
      <p:sp>
        <p:nvSpPr>
          <p:cNvPr id="30" name="右箭头 29"/>
          <p:cNvSpPr>
            <a:spLocks noChangeArrowheads="1"/>
          </p:cNvSpPr>
          <p:nvPr/>
        </p:nvSpPr>
        <p:spPr bwMode="auto">
          <a:xfrm>
            <a:off x="3074988" y="4214813"/>
            <a:ext cx="539750" cy="442912"/>
          </a:xfrm>
          <a:prstGeom prst="rightArrow">
            <a:avLst>
              <a:gd name="adj1" fmla="val 50000"/>
              <a:gd name="adj2" fmla="val 37778"/>
            </a:avLst>
          </a:prstGeom>
          <a:solidFill>
            <a:schemeClr val="accent1"/>
          </a:solidFill>
          <a:ln w="54991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9228" name="Picture 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67400" y="4011613"/>
            <a:ext cx="3135313" cy="2135187"/>
          </a:xfrm>
          <a:prstGeom prst="rect">
            <a:avLst/>
          </a:prstGeom>
          <a:noFill/>
          <a:ln w="28575">
            <a:solidFill>
              <a:srgbClr val="00CC66"/>
            </a:solidFill>
            <a:miter lim="800000"/>
            <a:headEnd/>
            <a:tailEnd/>
          </a:ln>
        </p:spPr>
      </p:pic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2168525" y="5495925"/>
          <a:ext cx="355600" cy="381000"/>
        </p:xfrm>
        <a:graphic>
          <a:graphicData uri="http://schemas.openxmlformats.org/presentationml/2006/ole">
            <p:oleObj spid="_x0000_s2058" name="Equation" r:id="rId14" imgW="177480" imgH="190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5" grpId="0"/>
      <p:bldP spid="3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补充说明</a:t>
            </a:r>
            <a:endParaRPr lang="en-US" altLang="zh-CN" smtClean="0"/>
          </a:p>
        </p:txBody>
      </p:sp>
      <p:sp>
        <p:nvSpPr>
          <p:cNvPr id="121859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3194050"/>
          </a:xfrm>
        </p:spPr>
        <p:txBody>
          <a:bodyPr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chemeClr val="bg1"/>
                </a:solidFill>
              </a:rPr>
              <a:t>1 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利用极限存在准则（</a:t>
            </a:r>
            <a:r>
              <a:rPr lang="en-US" altLang="zh-CN" smtClean="0"/>
              <a:t>P.53 ~ P.55</a:t>
            </a:r>
            <a:r>
              <a:rPr lang="zh-CN" altLang="en-US" smtClean="0"/>
              <a:t>）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868363" y="1296988"/>
          <a:ext cx="2125662" cy="936625"/>
        </p:xfrm>
        <a:graphic>
          <a:graphicData uri="http://schemas.openxmlformats.org/presentationml/2006/ole">
            <p:oleObj spid="_x0000_s28674" name="Equation" r:id="rId3" imgW="1066680" imgH="469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2751137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利用洛必达法则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这是</a:t>
            </a: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en-US" altLang="zh-CN" baseline="30000" smtClean="0">
                <a:solidFill>
                  <a:srgbClr val="FF0000"/>
                </a:solidFill>
              </a:rPr>
              <a:t>∞</a:t>
            </a:r>
            <a:r>
              <a:rPr lang="zh-CN" altLang="en-US" smtClean="0"/>
              <a:t>型的未定式，由指数函数的连续性，得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642938" y="1436688"/>
          <a:ext cx="6430962" cy="1063625"/>
        </p:xfrm>
        <a:graphic>
          <a:graphicData uri="http://schemas.openxmlformats.org/presentationml/2006/ole">
            <p:oleObj spid="_x0000_s29698" name="Equation" r:id="rId3" imgW="3225600" imgH="533160" progId="Equation.DSMT4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42938" y="2630488"/>
          <a:ext cx="7594600" cy="3441700"/>
        </p:xfrm>
        <a:graphic>
          <a:graphicData uri="http://schemas.openxmlformats.org/presentationml/2006/ole">
            <p:oleObj spid="_x0000_s29699" name="Equation" r:id="rId4" imgW="3809880" imgH="1726920" progId="Equation.DSMT4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4214813" y="1428750"/>
            <a:ext cx="1714500" cy="928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flipH="1">
            <a:off x="5929313" y="1428750"/>
            <a:ext cx="1214437" cy="928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flipH="1">
            <a:off x="2857500" y="3030538"/>
            <a:ext cx="2714625" cy="928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572125" y="2632075"/>
            <a:ext cx="2357438" cy="1725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786063" y="4408488"/>
            <a:ext cx="2928937" cy="1806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flipH="1">
            <a:off x="5715000" y="4837113"/>
            <a:ext cx="200025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715250" y="4837113"/>
            <a:ext cx="642938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357563" y="736600"/>
            <a:ext cx="3643312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</a:p>
        </p:txBody>
      </p:sp>
      <p:sp>
        <p:nvSpPr>
          <p:cNvPr id="307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不同未定式的转化关系</a:t>
            </a:r>
            <a:endParaRPr lang="en-US" altLang="zh-CN" smtClean="0"/>
          </a:p>
        </p:txBody>
      </p:sp>
      <p:graphicFrame>
        <p:nvGraphicFramePr>
          <p:cNvPr id="2" name="Object 6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457200" y="4541838"/>
          <a:ext cx="1812925" cy="455612"/>
        </p:xfrm>
        <a:graphic>
          <a:graphicData uri="http://schemas.openxmlformats.org/presentationml/2006/ole">
            <p:oleObj spid="_x0000_s30722" name="Equation" r:id="rId4" imgW="914400" imgH="228600" progId="Equation.DSMT4">
              <p:embed/>
            </p:oleObj>
          </a:graphicData>
        </a:graphic>
      </p:graphicFrame>
      <p:graphicFrame>
        <p:nvGraphicFramePr>
          <p:cNvPr id="3" name="Object 3">
            <a:hlinkClick r:id="rId5" action="ppaction://hlinksldjump"/>
          </p:cNvPr>
          <p:cNvGraphicFramePr>
            <a:graphicFrameLocks noChangeAspect="1"/>
          </p:cNvGraphicFramePr>
          <p:nvPr/>
        </p:nvGraphicFramePr>
        <p:xfrm>
          <a:off x="923925" y="2833688"/>
          <a:ext cx="879475" cy="379412"/>
        </p:xfrm>
        <a:graphic>
          <a:graphicData uri="http://schemas.openxmlformats.org/presentationml/2006/ole">
            <p:oleObj spid="_x0000_s30723" name="Equation" r:id="rId6" imgW="444240" imgH="190440" progId="Equation.DSMT4">
              <p:embed/>
            </p:oleObj>
          </a:graphicData>
        </a:graphic>
      </p:graphicFrame>
      <p:graphicFrame>
        <p:nvGraphicFramePr>
          <p:cNvPr id="4" name="Object 4">
            <a:hlinkClick r:id="rId7" action="ppaction://hlinksldjump"/>
          </p:cNvPr>
          <p:cNvGraphicFramePr>
            <a:graphicFrameLocks noChangeAspect="1"/>
          </p:cNvGraphicFramePr>
          <p:nvPr/>
        </p:nvGraphicFramePr>
        <p:xfrm>
          <a:off x="7304088" y="2832100"/>
          <a:ext cx="1084262" cy="379413"/>
        </p:xfrm>
        <a:graphic>
          <a:graphicData uri="http://schemas.openxmlformats.org/presentationml/2006/ole">
            <p:oleObj spid="_x0000_s30724" name="Equation" r:id="rId8" imgW="545760" imgH="19044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3930650" y="2616200"/>
          <a:ext cx="1244600" cy="812800"/>
        </p:xfrm>
        <a:graphic>
          <a:graphicData uri="http://schemas.openxmlformats.org/presentationml/2006/ole">
            <p:oleObj spid="_x0000_s30725" name="Equation" r:id="rId9" imgW="622080" imgH="406080" progId="Equation.DSMT4">
              <p:embed/>
            </p:oleObj>
          </a:graphicData>
        </a:graphic>
      </p:graphicFrame>
      <p:cxnSp>
        <p:nvCxnSpPr>
          <p:cNvPr id="30728" name="AutoShape 16"/>
          <p:cNvCxnSpPr>
            <a:cxnSpLocks noChangeShapeType="1"/>
          </p:cNvCxnSpPr>
          <p:nvPr/>
        </p:nvCxnSpPr>
        <p:spPr bwMode="auto">
          <a:xfrm flipV="1">
            <a:off x="1803400" y="3022600"/>
            <a:ext cx="2127250" cy="1588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</p:spPr>
      </p:cxnSp>
      <p:sp>
        <p:nvSpPr>
          <p:cNvPr id="30729" name="Rectangle 17"/>
          <p:cNvSpPr>
            <a:spLocks noChangeArrowheads="1"/>
          </p:cNvSpPr>
          <p:nvPr/>
        </p:nvSpPr>
        <p:spPr bwMode="auto">
          <a:xfrm>
            <a:off x="2162175" y="2478088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化乘为除</a:t>
            </a:r>
            <a:endParaRPr lang="en-US" altLang="zh-CN" sz="2400" b="1">
              <a:solidFill>
                <a:srgbClr val="0000FF"/>
              </a:solidFill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30730" name="AutoShape 18"/>
          <p:cNvCxnSpPr>
            <a:cxnSpLocks noChangeShapeType="1"/>
          </p:cNvCxnSpPr>
          <p:nvPr/>
        </p:nvCxnSpPr>
        <p:spPr bwMode="auto">
          <a:xfrm flipH="1">
            <a:off x="5175250" y="3022600"/>
            <a:ext cx="2128838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</p:spPr>
      </p:cxnSp>
      <p:sp>
        <p:nvSpPr>
          <p:cNvPr id="30731" name="Rectangle 19"/>
          <p:cNvSpPr>
            <a:spLocks noChangeArrowheads="1"/>
          </p:cNvSpPr>
          <p:nvPr/>
        </p:nvSpPr>
        <p:spPr bwMode="auto">
          <a:xfrm>
            <a:off x="5840413" y="2478088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通分</a:t>
            </a:r>
          </a:p>
        </p:txBody>
      </p:sp>
      <p:cxnSp>
        <p:nvCxnSpPr>
          <p:cNvPr id="30732" name="AutoShape 20"/>
          <p:cNvCxnSpPr>
            <a:cxnSpLocks noChangeShapeType="1"/>
          </p:cNvCxnSpPr>
          <p:nvPr/>
        </p:nvCxnSpPr>
        <p:spPr bwMode="auto">
          <a:xfrm flipV="1">
            <a:off x="1363663" y="3213100"/>
            <a:ext cx="0" cy="1328738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</p:spPr>
      </p:cxnSp>
      <p:sp>
        <p:nvSpPr>
          <p:cNvPr id="30733" name="Rectangle 21"/>
          <p:cNvSpPr>
            <a:spLocks noChangeArrowheads="1"/>
          </p:cNvSpPr>
          <p:nvPr/>
        </p:nvSpPr>
        <p:spPr bwMode="auto">
          <a:xfrm>
            <a:off x="1431925" y="3648075"/>
            <a:ext cx="171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取对数函数</a:t>
            </a:r>
          </a:p>
        </p:txBody>
      </p:sp>
      <p:cxnSp>
        <p:nvCxnSpPr>
          <p:cNvPr id="30734" name="AutoShape 22"/>
          <p:cNvCxnSpPr>
            <a:cxnSpLocks noChangeShapeType="1"/>
          </p:cNvCxnSpPr>
          <p:nvPr/>
        </p:nvCxnSpPr>
        <p:spPr bwMode="auto">
          <a:xfrm rot="5400000">
            <a:off x="2740819" y="2958306"/>
            <a:ext cx="1341438" cy="2282825"/>
          </a:xfrm>
          <a:prstGeom prst="bentConnector2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stealth" w="lg" len="lg"/>
          </a:ln>
        </p:spPr>
      </p:cxnSp>
      <p:sp>
        <p:nvSpPr>
          <p:cNvPr id="30735" name="Rectangle 23"/>
          <p:cNvSpPr>
            <a:spLocks noChangeArrowheads="1"/>
          </p:cNvSpPr>
          <p:nvPr/>
        </p:nvSpPr>
        <p:spPr bwMode="auto">
          <a:xfrm>
            <a:off x="4603750" y="3648075"/>
            <a:ext cx="171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取指数函数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作业</a:t>
            </a:r>
            <a:endParaRPr lang="en-US" altLang="zh-CN" smtClean="0"/>
          </a:p>
        </p:txBody>
      </p:sp>
      <p:sp>
        <p:nvSpPr>
          <p:cNvPr id="3686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3 − 2 </a:t>
            </a:r>
          </a:p>
          <a:p>
            <a:pPr lvl="1"/>
            <a:r>
              <a:rPr lang="en-US" altLang="zh-CN" smtClean="0"/>
              <a:t>1(2)(3)(8)(10)(12)(13)(16)</a:t>
            </a:r>
          </a:p>
          <a:p>
            <a:pPr lvl="1"/>
            <a:r>
              <a:rPr lang="en-US" altLang="zh-CN" smtClean="0"/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11" name="Rectang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本节的主要内容</a:t>
            </a:r>
            <a:r>
              <a:rPr lang="en-US" altLang="zh-CN" smtClean="0"/>
              <a:t>——</a:t>
            </a:r>
            <a:r>
              <a:rPr lang="zh-CN" altLang="en-US" smtClean="0">
                <a:solidFill>
                  <a:srgbClr val="FF0000"/>
                </a:solidFill>
              </a:rPr>
              <a:t>洛必达法则</a:t>
            </a:r>
          </a:p>
        </p:txBody>
      </p:sp>
      <p:sp>
        <p:nvSpPr>
          <p:cNvPr id="78912" name="Rectangle 64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2828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用导数作为工具，给出计算未定式极限的一般方法，即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在一定条件下，先对分子、分母分别求导，然后求极限，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从而确定未定式极限的值的方法．</a:t>
            </a:r>
          </a:p>
        </p:txBody>
      </p: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457200" y="3921125"/>
            <a:ext cx="8229600" cy="2460625"/>
            <a:chOff x="288" y="2406"/>
            <a:chExt cx="5184" cy="1550"/>
          </a:xfrm>
        </p:grpSpPr>
        <p:sp>
          <p:nvSpPr>
            <p:cNvPr id="3080" name="Rectangle 51"/>
            <p:cNvSpPr>
              <a:spLocks noChangeArrowheads="1"/>
            </p:cNvSpPr>
            <p:nvPr/>
          </p:nvSpPr>
          <p:spPr bwMode="auto">
            <a:xfrm>
              <a:off x="2880" y="3405"/>
              <a:ext cx="2592" cy="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3081" name="Rectangle 48"/>
            <p:cNvSpPr>
              <a:spLocks noChangeArrowheads="1"/>
            </p:cNvSpPr>
            <p:nvPr/>
          </p:nvSpPr>
          <p:spPr bwMode="auto">
            <a:xfrm>
              <a:off x="288" y="3405"/>
              <a:ext cx="2592" cy="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en-US" altLang="zh-CN" sz="2400" b="1" i="1">
                  <a:latin typeface="Times New Roman" pitchFamily="18" charset="0"/>
                </a:rPr>
                <a:t>x</a:t>
              </a:r>
              <a:r>
                <a:rPr lang="en-US" altLang="zh-CN" sz="2400" b="1">
                  <a:latin typeface="Times New Roman" pitchFamily="18" charset="0"/>
                </a:rPr>
                <a:t> </a:t>
              </a: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 </a:t>
              </a:r>
            </a:p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（ </a:t>
              </a:r>
              <a:r>
                <a:rPr lang="en-US" altLang="zh-CN" sz="2400" b="1" i="1">
                  <a:latin typeface="Times New Roman" pitchFamily="18" charset="0"/>
                </a:rPr>
                <a:t>x</a:t>
              </a:r>
              <a:r>
                <a:rPr lang="en-US" altLang="zh-CN" sz="2400" b="1">
                  <a:latin typeface="Times New Roman" pitchFamily="18" charset="0"/>
                </a:rPr>
                <a:t> </a:t>
              </a: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 −  </a:t>
              </a:r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以及 </a:t>
              </a:r>
              <a:r>
                <a:rPr lang="en-US" altLang="zh-CN" sz="2400" b="1" i="1">
                  <a:latin typeface="Times New Roman" pitchFamily="18" charset="0"/>
                </a:rPr>
                <a:t>x</a:t>
              </a:r>
              <a:r>
                <a:rPr lang="en-US" altLang="zh-CN" sz="2400" b="1">
                  <a:latin typeface="Times New Roman" pitchFamily="18" charset="0"/>
                </a:rPr>
                <a:t> </a:t>
              </a: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 + </a:t>
              </a:r>
              <a:r>
                <a:rPr lang="en-US" altLang="zh-CN" sz="2400" b="1" baseline="30000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 </a:t>
              </a:r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）</a:t>
              </a:r>
            </a:p>
          </p:txBody>
        </p:sp>
        <p:sp>
          <p:nvSpPr>
            <p:cNvPr id="3082" name="Rectangle 45"/>
            <p:cNvSpPr>
              <a:spLocks noChangeArrowheads="1"/>
            </p:cNvSpPr>
            <p:nvPr/>
          </p:nvSpPr>
          <p:spPr bwMode="auto">
            <a:xfrm>
              <a:off x="2880" y="2747"/>
              <a:ext cx="2592" cy="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3083" name="Rectangle 44"/>
            <p:cNvSpPr>
              <a:spLocks noChangeArrowheads="1"/>
            </p:cNvSpPr>
            <p:nvPr/>
          </p:nvSpPr>
          <p:spPr bwMode="auto">
            <a:xfrm>
              <a:off x="288" y="2739"/>
              <a:ext cx="2592" cy="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en-US" altLang="zh-CN" sz="2400" b="1" i="1">
                  <a:latin typeface="Times New Roman" pitchFamily="18" charset="0"/>
                </a:rPr>
                <a:t>x</a:t>
              </a:r>
              <a:r>
                <a:rPr lang="en-US" altLang="zh-CN" sz="2400" b="1">
                  <a:latin typeface="Times New Roman" pitchFamily="18" charset="0"/>
                </a:rPr>
                <a:t> </a:t>
              </a: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 </a:t>
              </a:r>
              <a:r>
                <a:rPr lang="en-US" altLang="zh-CN" sz="2400" b="1" i="1">
                  <a:latin typeface="Times New Roman" pitchFamily="18" charset="0"/>
                  <a:sym typeface="Symbol" pitchFamily="18" charset="2"/>
                </a:rPr>
                <a:t>a</a:t>
              </a:r>
            </a:p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（ </a:t>
              </a:r>
              <a:r>
                <a:rPr lang="en-US" altLang="zh-CN" sz="2400" b="1" i="1">
                  <a:latin typeface="Times New Roman" pitchFamily="18" charset="0"/>
                </a:rPr>
                <a:t>x</a:t>
              </a:r>
              <a:r>
                <a:rPr lang="en-US" altLang="zh-CN" sz="2400" b="1">
                  <a:latin typeface="Times New Roman" pitchFamily="18" charset="0"/>
                </a:rPr>
                <a:t> </a:t>
              </a: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 </a:t>
              </a:r>
              <a:r>
                <a:rPr lang="en-US" altLang="zh-CN" sz="2400" b="1" i="1">
                  <a:latin typeface="Times New Roman" pitchFamily="18" charset="0"/>
                  <a:sym typeface="Symbol" pitchFamily="18" charset="2"/>
                </a:rPr>
                <a:t>a</a:t>
              </a:r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 </a:t>
              </a:r>
              <a:r>
                <a:rPr lang="zh-CN" altLang="en-US" sz="2400" b="1" baseline="30000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−</a:t>
              </a:r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 以及 </a:t>
              </a:r>
              <a:r>
                <a:rPr lang="en-US" altLang="zh-CN" sz="2400" b="1" i="1">
                  <a:latin typeface="Times New Roman" pitchFamily="18" charset="0"/>
                </a:rPr>
                <a:t>x</a:t>
              </a:r>
              <a:r>
                <a:rPr lang="en-US" altLang="zh-CN" sz="2400" b="1">
                  <a:latin typeface="Times New Roman" pitchFamily="18" charset="0"/>
                </a:rPr>
                <a:t> </a:t>
              </a:r>
              <a:r>
                <a:rPr lang="en-US" altLang="zh-CN" sz="2400" b="1">
                  <a:latin typeface="Times New Roman" pitchFamily="18" charset="0"/>
                  <a:sym typeface="Symbol" pitchFamily="18" charset="2"/>
                </a:rPr>
                <a:t> </a:t>
              </a:r>
              <a:r>
                <a:rPr lang="en-US" altLang="zh-CN" sz="2400" b="1" i="1">
                  <a:latin typeface="Times New Roman" pitchFamily="18" charset="0"/>
                  <a:sym typeface="Symbol" pitchFamily="18" charset="2"/>
                </a:rPr>
                <a:t>a</a:t>
              </a:r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 </a:t>
              </a:r>
              <a:r>
                <a:rPr lang="en-US" altLang="zh-CN" sz="2400" b="1" baseline="30000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+</a:t>
              </a:r>
              <a:r>
                <a:rPr lang="zh-CN" altLang="en-US" sz="2400" b="1">
                  <a:latin typeface="Times New Roman" pitchFamily="18" charset="0"/>
                  <a:sym typeface="Symbol" pitchFamily="18" charset="2"/>
                </a:rPr>
                <a:t>）</a:t>
              </a:r>
            </a:p>
          </p:txBody>
        </p:sp>
        <p:sp>
          <p:nvSpPr>
            <p:cNvPr id="3084" name="Rectangle 43"/>
            <p:cNvSpPr>
              <a:spLocks noChangeArrowheads="1"/>
            </p:cNvSpPr>
            <p:nvPr/>
          </p:nvSpPr>
          <p:spPr bwMode="auto">
            <a:xfrm>
              <a:off x="2880" y="2406"/>
              <a:ext cx="2592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400" b="1">
                  <a:latin typeface="Times New Roman" pitchFamily="18" charset="0"/>
                </a:rPr>
                <a:t>分子、分母的变化趋势</a:t>
              </a:r>
            </a:p>
          </p:txBody>
        </p:sp>
        <p:sp>
          <p:nvSpPr>
            <p:cNvPr id="3085" name="Rectangle 42"/>
            <p:cNvSpPr>
              <a:spLocks noChangeArrowheads="1"/>
            </p:cNvSpPr>
            <p:nvPr/>
          </p:nvSpPr>
          <p:spPr bwMode="auto">
            <a:xfrm>
              <a:off x="288" y="2406"/>
              <a:ext cx="2592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400" b="1">
                  <a:latin typeface="Times New Roman" pitchFamily="18" charset="0"/>
                </a:rPr>
                <a:t>自变量的变化趋势</a:t>
              </a:r>
            </a:p>
          </p:txBody>
        </p:sp>
        <p:sp>
          <p:nvSpPr>
            <p:cNvPr id="3086" name="Line 52"/>
            <p:cNvSpPr>
              <a:spLocks noChangeShapeType="1"/>
            </p:cNvSpPr>
            <p:nvPr/>
          </p:nvSpPr>
          <p:spPr bwMode="auto">
            <a:xfrm>
              <a:off x="288" y="2406"/>
              <a:ext cx="51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Line 53"/>
            <p:cNvSpPr>
              <a:spLocks noChangeShapeType="1"/>
            </p:cNvSpPr>
            <p:nvPr/>
          </p:nvSpPr>
          <p:spPr bwMode="auto">
            <a:xfrm>
              <a:off x="288" y="2739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Line 55"/>
            <p:cNvSpPr>
              <a:spLocks noChangeShapeType="1"/>
            </p:cNvSpPr>
            <p:nvPr/>
          </p:nvSpPr>
          <p:spPr bwMode="auto">
            <a:xfrm>
              <a:off x="288" y="3347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Line 57"/>
            <p:cNvSpPr>
              <a:spLocks noChangeShapeType="1"/>
            </p:cNvSpPr>
            <p:nvPr/>
          </p:nvSpPr>
          <p:spPr bwMode="auto">
            <a:xfrm>
              <a:off x="288" y="3956"/>
              <a:ext cx="51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Line 58"/>
            <p:cNvSpPr>
              <a:spLocks noChangeShapeType="1"/>
            </p:cNvSpPr>
            <p:nvPr/>
          </p:nvSpPr>
          <p:spPr bwMode="auto">
            <a:xfrm>
              <a:off x="288" y="2406"/>
              <a:ext cx="0" cy="15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Line 59"/>
            <p:cNvSpPr>
              <a:spLocks noChangeShapeType="1"/>
            </p:cNvSpPr>
            <p:nvPr/>
          </p:nvSpPr>
          <p:spPr bwMode="auto">
            <a:xfrm>
              <a:off x="2880" y="2406"/>
              <a:ext cx="0" cy="15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Line 60"/>
            <p:cNvSpPr>
              <a:spLocks noChangeShapeType="1"/>
            </p:cNvSpPr>
            <p:nvPr/>
          </p:nvSpPr>
          <p:spPr bwMode="auto">
            <a:xfrm>
              <a:off x="5472" y="2406"/>
              <a:ext cx="0" cy="15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3951288" y="1412875"/>
          <a:ext cx="1241425" cy="863600"/>
        </p:xfrm>
        <a:graphic>
          <a:graphicData uri="http://schemas.openxmlformats.org/presentationml/2006/ole">
            <p:oleObj spid="_x0000_s3074" name="Equation" r:id="rId4" imgW="622080" imgH="431640" progId="Equation.DSMT4">
              <p:embed/>
            </p:oleObj>
          </a:graphicData>
        </a:graphic>
      </p:graphicFrame>
      <p:graphicFrame>
        <p:nvGraphicFramePr>
          <p:cNvPr id="3" name="Object 3">
            <a:hlinkClick r:id="rId5" action="ppaction://hlinksldjump"/>
          </p:cNvPr>
          <p:cNvGraphicFramePr>
            <a:graphicFrameLocks noChangeAspect="1"/>
          </p:cNvGraphicFramePr>
          <p:nvPr/>
        </p:nvGraphicFramePr>
        <p:xfrm>
          <a:off x="6227763" y="4494213"/>
          <a:ext cx="914400" cy="812800"/>
        </p:xfrm>
        <a:graphic>
          <a:graphicData uri="http://schemas.openxmlformats.org/presentationml/2006/ole">
            <p:oleObj spid="_x0000_s3075" name="Equation" r:id="rId6" imgW="457200" imgH="406080" progId="Equation.DSMT4">
              <p:embed/>
            </p:oleObj>
          </a:graphicData>
        </a:graphic>
      </p:graphicFrame>
      <p:graphicFrame>
        <p:nvGraphicFramePr>
          <p:cNvPr id="5" name="Object 4">
            <a:hlinkClick r:id="rId7" action="ppaction://hlinksldjump"/>
          </p:cNvPr>
          <p:cNvGraphicFramePr>
            <a:graphicFrameLocks noChangeAspect="1"/>
          </p:cNvGraphicFramePr>
          <p:nvPr/>
        </p:nvGraphicFramePr>
        <p:xfrm>
          <a:off x="6227763" y="5538788"/>
          <a:ext cx="914400" cy="812800"/>
        </p:xfrm>
        <a:graphic>
          <a:graphicData uri="http://schemas.openxmlformats.org/presentationml/2006/ole">
            <p:oleObj spid="_x0000_s3076" name="Equation" r:id="rId8" imgW="45720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8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一、    型与    型未定式</a:t>
            </a:r>
          </a:p>
        </p:txBody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802187"/>
          </a:xfrm>
        </p:spPr>
        <p:txBody>
          <a:bodyPr>
            <a:spAutoFit/>
          </a:bodyPr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定理：</a:t>
            </a:r>
            <a:r>
              <a:rPr lang="zh-CN" altLang="en-US" smtClean="0"/>
              <a:t>设</a:t>
            </a:r>
            <a:endParaRPr lang="en-US" altLang="zh-CN" smtClean="0"/>
          </a:p>
          <a:p>
            <a:pPr marL="566738" indent="-457200"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/>
              <a:t>当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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时</a:t>
            </a:r>
            <a:r>
              <a:rPr lang="zh-CN" altLang="en-US" smtClean="0"/>
              <a:t>，函数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、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 0</a:t>
            </a:r>
            <a:r>
              <a:rPr lang="zh-CN" altLang="en-US" smtClean="0">
                <a:sym typeface="Symbol" pitchFamily="18" charset="2"/>
              </a:rPr>
              <a:t>，</a:t>
            </a:r>
            <a:endParaRPr lang="zh-CN" altLang="en-US" smtClean="0"/>
          </a:p>
          <a:p>
            <a:pPr marL="566738" indent="-457200"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/>
              <a:t>在点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的某</a:t>
            </a:r>
            <a:r>
              <a:rPr lang="zh-CN" altLang="en-US" smtClean="0">
                <a:solidFill>
                  <a:srgbClr val="0000FF"/>
                </a:solidFill>
              </a:rPr>
              <a:t>去心邻域</a:t>
            </a:r>
            <a:r>
              <a:rPr lang="zh-CN" altLang="en-US" smtClean="0"/>
              <a:t>内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、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都可导且 </a:t>
            </a:r>
            <a:r>
              <a:rPr lang="en-US" altLang="zh-CN" i="1" smtClean="0">
                <a:solidFill>
                  <a:srgbClr val="FF0000"/>
                </a:solidFill>
              </a:rPr>
              <a:t>g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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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0</a:t>
            </a:r>
            <a:r>
              <a:rPr lang="zh-CN" altLang="en-US" smtClean="0"/>
              <a:t>， </a:t>
            </a:r>
          </a:p>
          <a:p>
            <a:pPr marL="566738" indent="-457200">
              <a:lnSpc>
                <a:spcPct val="200000"/>
              </a:lnSpc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en-US" altLang="zh-CN" smtClean="0"/>
              <a:t>                 </a:t>
            </a:r>
            <a:r>
              <a:rPr lang="zh-CN" altLang="en-US" smtClean="0"/>
              <a:t>存在（</a:t>
            </a:r>
            <a:r>
              <a:rPr lang="zh-CN" altLang="en-US" smtClean="0">
                <a:solidFill>
                  <a:srgbClr val="0000FF"/>
                </a:solidFill>
              </a:rPr>
              <a:t>或为无穷大</a:t>
            </a:r>
            <a:r>
              <a:rPr lang="zh-CN" altLang="en-US" smtClean="0"/>
              <a:t>），</a:t>
            </a:r>
          </a:p>
          <a:p>
            <a:pPr marL="566738" indent="-457200">
              <a:lnSpc>
                <a:spcPct val="250000"/>
              </a:lnSpc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/>
              <a:t>则</a:t>
            </a:r>
            <a:endParaRPr lang="en-US" altLang="zh-CN" smtClean="0"/>
          </a:p>
          <a:p>
            <a:pPr marL="566738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en-US" altLang="zh-CN" smtClean="0"/>
          </a:p>
          <a:p>
            <a:pPr marL="566738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问题：</a:t>
            </a:r>
            <a:r>
              <a:rPr lang="zh-CN" altLang="en-US" smtClean="0"/>
              <a:t>由定理的假设能否推出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、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在点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处有定义？</a:t>
            </a:r>
          </a:p>
          <a:p>
            <a:pPr marL="566738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/>
              <a:t>在点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处连续？在点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处可导？</a:t>
            </a:r>
          </a:p>
          <a:p>
            <a:pPr marL="566738" indent="-457200" algn="ctr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答：</a:t>
            </a:r>
            <a:r>
              <a:rPr lang="zh-CN" altLang="en-US" smtClean="0">
                <a:solidFill>
                  <a:srgbClr val="FF0000"/>
                </a:solidFill>
              </a:rPr>
              <a:t>不行！</a:t>
            </a: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619250" y="188913"/>
          <a:ext cx="419100" cy="1220787"/>
        </p:xfrm>
        <a:graphic>
          <a:graphicData uri="http://schemas.openxmlformats.org/presentationml/2006/ole">
            <p:oleObj spid="_x0000_s4098" name="Equation" r:id="rId5" imgW="139680" imgH="40608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3132138" y="188913"/>
          <a:ext cx="531812" cy="1220787"/>
        </p:xfrm>
        <a:graphic>
          <a:graphicData uri="http://schemas.openxmlformats.org/presentationml/2006/ole">
            <p:oleObj spid="_x0000_s4099" name="Equation" r:id="rId6" imgW="177480" imgH="40608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093788" y="2924175"/>
          <a:ext cx="1317625" cy="863600"/>
        </p:xfrm>
        <a:graphic>
          <a:graphicData uri="http://schemas.openxmlformats.org/presentationml/2006/ole">
            <p:oleObj spid="_x0000_s4100" name="Equation" r:id="rId7" imgW="660240" imgH="43164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93788" y="3860800"/>
          <a:ext cx="2887662" cy="863600"/>
        </p:xfrm>
        <a:graphic>
          <a:graphicData uri="http://schemas.openxmlformats.org/presentationml/2006/ole">
            <p:oleObj spid="_x0000_s4101" name="Equation" r:id="rId8" imgW="1447560" imgH="431640" progId="Equation.DSMT4">
              <p:embed/>
            </p:oleObj>
          </a:graphicData>
        </a:graphic>
      </p:graphicFrame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439738" y="1481138"/>
            <a:ext cx="8231187" cy="3316287"/>
          </a:xfrm>
          <a:prstGeom prst="roundRect">
            <a:avLst>
              <a:gd name="adj" fmla="val 10556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341563" y="3795713"/>
            <a:ext cx="1873250" cy="9540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6189662"/>
          </a:xfrm>
        </p:spPr>
        <p:txBody>
          <a:bodyPr>
            <a:spAutoFit/>
          </a:bodyPr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定理：</a:t>
            </a:r>
            <a:r>
              <a:rPr lang="zh-CN" altLang="en-US" smtClean="0"/>
              <a:t>设</a:t>
            </a:r>
            <a:endParaRPr lang="en-US" altLang="zh-CN" smtClean="0"/>
          </a:p>
          <a:p>
            <a:pPr marL="566738" indent="-457200"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/>
              <a:t>当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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时</a:t>
            </a:r>
            <a:r>
              <a:rPr lang="zh-CN" altLang="en-US" smtClean="0"/>
              <a:t>，函数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、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 0</a:t>
            </a:r>
            <a:r>
              <a:rPr lang="zh-CN" altLang="en-US" smtClean="0">
                <a:sym typeface="Symbol" pitchFamily="18" charset="2"/>
              </a:rPr>
              <a:t>，</a:t>
            </a:r>
            <a:endParaRPr lang="zh-CN" altLang="en-US" smtClean="0"/>
          </a:p>
          <a:p>
            <a:pPr marL="566738" indent="-457200"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/>
              <a:t>在点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的某</a:t>
            </a:r>
            <a:r>
              <a:rPr lang="zh-CN" altLang="en-US" smtClean="0">
                <a:solidFill>
                  <a:srgbClr val="0000FF"/>
                </a:solidFill>
              </a:rPr>
              <a:t>去心邻域</a:t>
            </a:r>
            <a:r>
              <a:rPr lang="zh-CN" altLang="en-US" smtClean="0"/>
              <a:t>内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、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都可导且 </a:t>
            </a:r>
            <a:r>
              <a:rPr lang="en-US" altLang="zh-CN" i="1" smtClean="0">
                <a:solidFill>
                  <a:srgbClr val="FF0000"/>
                </a:solidFill>
              </a:rPr>
              <a:t>g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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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0</a:t>
            </a:r>
            <a:r>
              <a:rPr lang="zh-CN" altLang="en-US" smtClean="0"/>
              <a:t>， </a:t>
            </a:r>
          </a:p>
          <a:p>
            <a:pPr marL="566738" indent="-457200">
              <a:lnSpc>
                <a:spcPct val="200000"/>
              </a:lnSpc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en-US" altLang="zh-CN" smtClean="0"/>
              <a:t>                 </a:t>
            </a:r>
            <a:r>
              <a:rPr lang="zh-CN" altLang="en-US" smtClean="0"/>
              <a:t>存在（</a:t>
            </a:r>
            <a:r>
              <a:rPr lang="zh-CN" altLang="en-US" smtClean="0">
                <a:solidFill>
                  <a:srgbClr val="0000FF"/>
                </a:solidFill>
              </a:rPr>
              <a:t>或为无穷大</a:t>
            </a:r>
            <a:r>
              <a:rPr lang="zh-CN" altLang="en-US" smtClean="0"/>
              <a:t>），</a:t>
            </a:r>
          </a:p>
          <a:p>
            <a:pPr marL="566738" indent="-457200">
              <a:lnSpc>
                <a:spcPct val="250000"/>
              </a:lnSpc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/>
              <a:t>则</a:t>
            </a:r>
            <a:endParaRPr lang="en-US" altLang="zh-CN" smtClean="0"/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</a:t>
            </a:r>
            <a:r>
              <a:rPr lang="zh-CN" altLang="en-US" smtClean="0"/>
              <a:t>因为                是否存在与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)</a:t>
            </a:r>
            <a:r>
              <a:rPr lang="zh-CN" altLang="en-US" smtClean="0"/>
              <a:t>、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)</a:t>
            </a:r>
            <a:r>
              <a:rPr lang="zh-CN" altLang="en-US" smtClean="0"/>
              <a:t>的取值无关，</a:t>
            </a:r>
          </a:p>
          <a:p>
            <a:pPr marL="566738" indent="-457200"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所以可修改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、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的定义，令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 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) = 0</a:t>
            </a:r>
            <a:r>
              <a:rPr lang="zh-CN" altLang="en-US" smtClean="0"/>
              <a:t>，于是</a:t>
            </a:r>
          </a:p>
          <a:p>
            <a:pPr marL="566738" indent="-457200"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、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在点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某一邻域</a:t>
            </a:r>
            <a:r>
              <a:rPr lang="zh-CN" altLang="en-US" smtClean="0"/>
              <a:t>内连续且</a:t>
            </a:r>
          </a:p>
          <a:p>
            <a:pPr marL="566738" indent="-457200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是该邻域内任选一点</a:t>
            </a:r>
            <a:r>
              <a:rPr lang="en-US" altLang="zh-CN" i="1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x </a:t>
            </a:r>
            <a:r>
              <a:rPr lang="en-US" altLang="zh-CN" smtClean="0">
                <a:solidFill>
                  <a:srgbClr val="FF0000"/>
                </a:solidFill>
                <a:ea typeface="方正舒体" pitchFamily="2" charset="-122"/>
                <a:sym typeface="Symbol" pitchFamily="18" charset="2"/>
              </a:rPr>
              <a:t></a:t>
            </a:r>
            <a:r>
              <a:rPr lang="en-US" altLang="zh-CN" smtClean="0">
                <a:solidFill>
                  <a:srgbClr val="FF0000"/>
                </a:solidFill>
                <a:ea typeface="方正舒体" pitchFamily="2" charset="-122"/>
              </a:rPr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/>
              <a:t>，不妨设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&gt; 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zh-CN" altLang="en-US" smtClean="0"/>
              <a:t>，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则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、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在区间 </a:t>
            </a:r>
            <a:r>
              <a:rPr lang="en-US" altLang="zh-CN" smtClean="0">
                <a:solidFill>
                  <a:srgbClr val="FF0000"/>
                </a:solidFill>
              </a:rPr>
              <a:t>[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smtClean="0">
                <a:solidFill>
                  <a:srgbClr val="FF0000"/>
                </a:solidFill>
              </a:rPr>
              <a:t>,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]</a:t>
            </a:r>
            <a:r>
              <a:rPr lang="en-US" altLang="zh-CN" smtClean="0"/>
              <a:t> </a:t>
            </a:r>
            <a:r>
              <a:rPr lang="zh-CN" altLang="en-US" smtClean="0"/>
              <a:t>上满足柯西中值定理的假设，</a:t>
            </a: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093788" y="1700213"/>
          <a:ext cx="1317625" cy="863600"/>
        </p:xfrm>
        <a:graphic>
          <a:graphicData uri="http://schemas.openxmlformats.org/presentationml/2006/ole">
            <p:oleObj spid="_x0000_s5122" name="Equation" r:id="rId3" imgW="660240" imgH="43164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93788" y="2636838"/>
          <a:ext cx="2887662" cy="863600"/>
        </p:xfrm>
        <a:graphic>
          <a:graphicData uri="http://schemas.openxmlformats.org/presentationml/2006/ole">
            <p:oleObj spid="_x0000_s5123" name="Equation" r:id="rId4" imgW="1447560" imgH="431640" progId="Equation.DSMT4">
              <p:embed/>
            </p:oleObj>
          </a:graphicData>
        </a:graphic>
      </p:graphicFrame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439738" y="266700"/>
            <a:ext cx="8231187" cy="3316288"/>
          </a:xfrm>
          <a:prstGeom prst="roundRect">
            <a:avLst>
              <a:gd name="adj" fmla="val 10556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178050" y="3573463"/>
          <a:ext cx="1241425" cy="863600"/>
        </p:xfrm>
        <a:graphic>
          <a:graphicData uri="http://schemas.openxmlformats.org/presentationml/2006/ole">
            <p:oleObj spid="_x0000_s5124" name="Equation" r:id="rId5" imgW="622080" imgH="431640" progId="Equation.DSMT4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5724525" y="4868863"/>
          <a:ext cx="2209800" cy="690562"/>
        </p:xfrm>
        <a:graphic>
          <a:graphicData uri="http://schemas.openxmlformats.org/presentationml/2006/ole">
            <p:oleObj spid="_x0000_s5125" name="Equation" r:id="rId6" imgW="1384200" imgH="431640" progId="Equation.DSMT4">
              <p:embed/>
            </p:oleObj>
          </a:graphicData>
        </a:graphic>
      </p:graphicFrame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1142976" y="1611368"/>
            <a:ext cx="5472000" cy="71438"/>
            <a:chOff x="884" y="1026"/>
            <a:chExt cx="1769" cy="45"/>
          </a:xfrm>
        </p:grpSpPr>
        <p:sp>
          <p:nvSpPr>
            <p:cNvPr id="5129" name="Line 9"/>
            <p:cNvSpPr>
              <a:spLocks noChangeShapeType="1"/>
            </p:cNvSpPr>
            <p:nvPr/>
          </p:nvSpPr>
          <p:spPr bwMode="auto">
            <a:xfrm>
              <a:off x="884" y="1026"/>
              <a:ext cx="176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>
              <a:off x="884" y="1071"/>
              <a:ext cx="176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5922963" y="369888"/>
          <a:ext cx="2482850" cy="790575"/>
        </p:xfrm>
        <a:graphic>
          <a:graphicData uri="http://schemas.openxmlformats.org/presentationml/2006/ole">
            <p:oleObj spid="_x0000_s5131" name="Equation" r:id="rId7" imgW="1841400" imgH="5839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回顾</a:t>
            </a:r>
          </a:p>
        </p:txBody>
      </p:sp>
      <p:sp>
        <p:nvSpPr>
          <p:cNvPr id="6151" name="Rectangle 37"/>
          <p:cNvSpPr>
            <a:spLocks noChangeArrowheads="1"/>
          </p:cNvSpPr>
          <p:nvPr/>
        </p:nvSpPr>
        <p:spPr bwMode="auto">
          <a:xfrm>
            <a:off x="5148263" y="4981575"/>
            <a:ext cx="3538537" cy="155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000" b="1">
                <a:latin typeface="Times New Roman" pitchFamily="18" charset="0"/>
              </a:rPr>
              <a:t>至少存在一点 </a:t>
            </a:r>
            <a:r>
              <a:rPr lang="en-US" altLang="zh-CN" sz="2000" b="1" i="1">
                <a:latin typeface="Symbol" pitchFamily="18" charset="2"/>
              </a:rPr>
              <a:t>x</a:t>
            </a:r>
            <a:r>
              <a:rPr lang="zh-CN" altLang="en-US" sz="2000" b="1">
                <a:latin typeface="Times New Roman" pitchFamily="18" charset="0"/>
              </a:rPr>
              <a:t> </a:t>
            </a:r>
            <a:r>
              <a:rPr lang="zh-CN" altLang="en-US" sz="2000" b="1">
                <a:latin typeface="Times New Roman" pitchFamily="18" charset="0"/>
                <a:sym typeface="Symbol" pitchFamily="18" charset="2"/>
              </a:rPr>
              <a:t> </a:t>
            </a:r>
            <a:r>
              <a:rPr lang="en-US" altLang="zh-CN" sz="2000" b="1">
                <a:latin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</a:rPr>
              <a:t>a</a:t>
            </a:r>
            <a:r>
              <a:rPr lang="en-US" altLang="zh-CN" sz="2000" b="1">
                <a:latin typeface="Times New Roman" pitchFamily="18" charset="0"/>
              </a:rPr>
              <a:t>,</a:t>
            </a:r>
            <a:r>
              <a:rPr lang="zh-CN" altLang="en-US" sz="2000" b="1">
                <a:latin typeface="Times New Roman" pitchFamily="18" charset="0"/>
              </a:rPr>
              <a:t> </a:t>
            </a:r>
            <a:r>
              <a:rPr lang="en-US" altLang="zh-CN" sz="2000" b="1" i="1">
                <a:latin typeface="Times New Roman" pitchFamily="18" charset="0"/>
              </a:rPr>
              <a:t>b</a:t>
            </a:r>
            <a:r>
              <a:rPr lang="en-US" altLang="zh-CN" sz="2000" b="1">
                <a:latin typeface="Times New Roman" pitchFamily="18" charset="0"/>
              </a:rPr>
              <a:t>)</a:t>
            </a:r>
            <a:r>
              <a:rPr lang="zh-CN" altLang="en-US" sz="2000" b="1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000" b="1">
                <a:latin typeface="Times New Roman" pitchFamily="18" charset="0"/>
              </a:rPr>
              <a:t>，</a:t>
            </a:r>
          </a:p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zh-CN" altLang="en-US" sz="2000" b="1">
              <a:latin typeface="Times New Roman" pitchFamily="18" charset="0"/>
            </a:endParaRPr>
          </a:p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000" b="1">
                <a:latin typeface="Times New Roman" pitchFamily="18" charset="0"/>
              </a:rPr>
              <a:t>使得</a:t>
            </a:r>
          </a:p>
        </p:txBody>
      </p:sp>
      <p:sp>
        <p:nvSpPr>
          <p:cNvPr id="6152" name="Rectangle 36"/>
          <p:cNvSpPr>
            <a:spLocks noChangeArrowheads="1"/>
          </p:cNvSpPr>
          <p:nvPr/>
        </p:nvSpPr>
        <p:spPr bwMode="auto">
          <a:xfrm>
            <a:off x="1547813" y="4981575"/>
            <a:ext cx="3600450" cy="155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</a:rPr>
              <a:t>①</a:t>
            </a:r>
            <a:r>
              <a:rPr lang="en-US" altLang="zh-CN" sz="2000" b="1" i="1">
                <a:latin typeface="Times New Roman" pitchFamily="18" charset="0"/>
              </a:rPr>
              <a:t>f </a:t>
            </a:r>
            <a:r>
              <a:rPr lang="en-US" altLang="zh-CN" sz="2000" b="1">
                <a:latin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>
                <a:latin typeface="Times New Roman" pitchFamily="18" charset="0"/>
              </a:rPr>
              <a:t>)</a:t>
            </a:r>
            <a:r>
              <a:rPr lang="zh-CN" altLang="en-US" sz="2000" b="1">
                <a:latin typeface="Times New Roman" pitchFamily="18" charset="0"/>
              </a:rPr>
              <a:t>，</a:t>
            </a:r>
            <a:r>
              <a:rPr lang="en-US" altLang="zh-CN" sz="2000" b="1" i="1">
                <a:latin typeface="Times New Roman" pitchFamily="18" charset="0"/>
              </a:rPr>
              <a:t>g</a:t>
            </a:r>
            <a:r>
              <a:rPr lang="en-US" altLang="zh-CN" sz="2000" b="1">
                <a:latin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>
                <a:latin typeface="Times New Roman" pitchFamily="18" charset="0"/>
              </a:rPr>
              <a:t>) </a:t>
            </a:r>
            <a:r>
              <a:rPr lang="zh-CN" altLang="en-US" sz="2000" b="1">
                <a:latin typeface="Times New Roman" pitchFamily="18" charset="0"/>
              </a:rPr>
              <a:t>在</a:t>
            </a:r>
            <a:r>
              <a:rPr lang="en-US" altLang="zh-CN" sz="2000" b="1">
                <a:latin typeface="Times New Roman" pitchFamily="18" charset="0"/>
              </a:rPr>
              <a:t>[</a:t>
            </a:r>
            <a:r>
              <a:rPr lang="en-US" altLang="zh-CN" sz="2000" b="1" i="1">
                <a:latin typeface="Times New Roman" pitchFamily="18" charset="0"/>
              </a:rPr>
              <a:t>a</a:t>
            </a:r>
            <a:r>
              <a:rPr lang="en-US" altLang="zh-CN" sz="2000" b="1">
                <a:latin typeface="Times New Roman" pitchFamily="18" charset="0"/>
              </a:rPr>
              <a:t>,</a:t>
            </a:r>
            <a:r>
              <a:rPr lang="zh-CN" altLang="en-US" sz="2000" b="1">
                <a:latin typeface="Times New Roman" pitchFamily="18" charset="0"/>
              </a:rPr>
              <a:t> </a:t>
            </a:r>
            <a:r>
              <a:rPr lang="en-US" altLang="zh-CN" sz="2000" b="1" i="1">
                <a:latin typeface="Times New Roman" pitchFamily="18" charset="0"/>
              </a:rPr>
              <a:t>b</a:t>
            </a:r>
            <a:r>
              <a:rPr lang="en-US" altLang="zh-CN" sz="2000" b="1">
                <a:latin typeface="Times New Roman" pitchFamily="18" charset="0"/>
              </a:rPr>
              <a:t>]</a:t>
            </a:r>
            <a:r>
              <a:rPr lang="zh-CN" altLang="en-US" sz="2000" b="1">
                <a:latin typeface="Times New Roman" pitchFamily="18" charset="0"/>
              </a:rPr>
              <a:t> 上连续</a:t>
            </a:r>
            <a:endParaRPr lang="en-US" altLang="zh-CN" sz="2000" b="1">
              <a:latin typeface="Times New Roman" pitchFamily="18" charset="0"/>
            </a:endParaRPr>
          </a:p>
          <a:p>
            <a:pPr marL="109538" eaLnBrk="0" hangingPunct="0">
              <a:lnSpc>
                <a:spcPct val="120000"/>
              </a:lnSpc>
              <a:buClr>
                <a:srgbClr val="0000FF"/>
              </a:buClr>
              <a:buSzPct val="100000"/>
            </a:pP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</a:rPr>
              <a:t>②</a:t>
            </a:r>
            <a:r>
              <a:rPr lang="en-US" altLang="zh-CN" sz="2000" b="1" i="1">
                <a:latin typeface="Times New Roman" pitchFamily="18" charset="0"/>
              </a:rPr>
              <a:t>f </a:t>
            </a:r>
            <a:r>
              <a:rPr lang="en-US" altLang="zh-CN" sz="2000" b="1">
                <a:latin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>
                <a:latin typeface="Times New Roman" pitchFamily="18" charset="0"/>
              </a:rPr>
              <a:t>)</a:t>
            </a:r>
            <a:r>
              <a:rPr lang="zh-CN" altLang="en-US" sz="2000" b="1">
                <a:latin typeface="Times New Roman" pitchFamily="18" charset="0"/>
              </a:rPr>
              <a:t>，</a:t>
            </a:r>
            <a:r>
              <a:rPr lang="en-US" altLang="zh-CN" sz="2000" b="1" i="1">
                <a:latin typeface="Times New Roman" pitchFamily="18" charset="0"/>
              </a:rPr>
              <a:t>g</a:t>
            </a:r>
            <a:r>
              <a:rPr lang="en-US" altLang="zh-CN" sz="2000" b="1">
                <a:latin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>
                <a:latin typeface="Times New Roman" pitchFamily="18" charset="0"/>
              </a:rPr>
              <a:t>) </a:t>
            </a:r>
            <a:r>
              <a:rPr lang="zh-CN" altLang="en-US" sz="2000" b="1">
                <a:latin typeface="Times New Roman" pitchFamily="18" charset="0"/>
              </a:rPr>
              <a:t>在 </a:t>
            </a:r>
            <a:r>
              <a:rPr lang="en-US" altLang="zh-CN" sz="2000" b="1">
                <a:latin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</a:rPr>
              <a:t>a</a:t>
            </a:r>
            <a:r>
              <a:rPr lang="en-US" altLang="zh-CN" sz="2000" b="1">
                <a:latin typeface="Times New Roman" pitchFamily="18" charset="0"/>
              </a:rPr>
              <a:t>,</a:t>
            </a:r>
            <a:r>
              <a:rPr lang="zh-CN" altLang="en-US" sz="2000" b="1">
                <a:latin typeface="Times New Roman" pitchFamily="18" charset="0"/>
              </a:rPr>
              <a:t> </a:t>
            </a:r>
            <a:r>
              <a:rPr lang="en-US" altLang="zh-CN" sz="2000" b="1" i="1">
                <a:latin typeface="Times New Roman" pitchFamily="18" charset="0"/>
              </a:rPr>
              <a:t>b</a:t>
            </a:r>
            <a:r>
              <a:rPr lang="en-US" altLang="zh-CN" sz="2000" b="1">
                <a:latin typeface="Times New Roman" pitchFamily="18" charset="0"/>
              </a:rPr>
              <a:t>)</a:t>
            </a:r>
            <a:r>
              <a:rPr lang="zh-CN" altLang="en-US" sz="2000" b="1">
                <a:latin typeface="Times New Roman" pitchFamily="18" charset="0"/>
              </a:rPr>
              <a:t> 内可导</a:t>
            </a:r>
            <a:endParaRPr lang="en-US" altLang="zh-CN" sz="2000" b="1">
              <a:latin typeface="Times New Roman" pitchFamily="18" charset="0"/>
            </a:endParaRPr>
          </a:p>
          <a:p>
            <a:pPr marL="109538" eaLnBrk="0" hangingPunct="0">
              <a:lnSpc>
                <a:spcPct val="120000"/>
              </a:lnSpc>
              <a:buClr>
                <a:srgbClr val="0000FF"/>
              </a:buClr>
              <a:buSzPct val="100000"/>
            </a:pP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</a:rPr>
              <a:t>③</a:t>
            </a:r>
            <a:r>
              <a:rPr lang="en-US" altLang="zh-CN" sz="2000" b="1" i="1">
                <a:latin typeface="Times New Roman" pitchFamily="18" charset="0"/>
              </a:rPr>
              <a:t> </a:t>
            </a:r>
            <a:r>
              <a:rPr lang="en-US" altLang="zh-CN" sz="2000" b="1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000" b="1" i="1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zh-CN" altLang="en-US" sz="2000" b="1">
                <a:latin typeface="Times New Roman" pitchFamily="18" charset="0"/>
              </a:rPr>
              <a:t> </a:t>
            </a:r>
            <a:r>
              <a:rPr lang="zh-CN" altLang="en-US" sz="2000" b="1">
                <a:latin typeface="Times New Roman" pitchFamily="18" charset="0"/>
                <a:sym typeface="Symbol" pitchFamily="18" charset="2"/>
              </a:rPr>
              <a:t> </a:t>
            </a:r>
            <a:r>
              <a:rPr lang="en-US" altLang="zh-CN" sz="2000" b="1">
                <a:latin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</a:rPr>
              <a:t>a</a:t>
            </a:r>
            <a:r>
              <a:rPr lang="en-US" altLang="zh-CN" sz="2000" b="1">
                <a:latin typeface="Times New Roman" pitchFamily="18" charset="0"/>
              </a:rPr>
              <a:t>,</a:t>
            </a:r>
            <a:r>
              <a:rPr lang="zh-CN" altLang="en-US" sz="2000" b="1">
                <a:latin typeface="Times New Roman" pitchFamily="18" charset="0"/>
              </a:rPr>
              <a:t> </a:t>
            </a:r>
            <a:r>
              <a:rPr lang="en-US" altLang="zh-CN" sz="2000" b="1" i="1">
                <a:latin typeface="Times New Roman" pitchFamily="18" charset="0"/>
              </a:rPr>
              <a:t>b</a:t>
            </a:r>
            <a:r>
              <a:rPr lang="en-US" altLang="zh-CN" sz="2000" b="1">
                <a:latin typeface="Times New Roman" pitchFamily="18" charset="0"/>
              </a:rPr>
              <a:t>)</a:t>
            </a:r>
            <a:r>
              <a:rPr lang="zh-CN" altLang="en-US" sz="2000" b="1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000" b="1">
                <a:latin typeface="Times New Roman" pitchFamily="18" charset="0"/>
              </a:rPr>
              <a:t>，</a:t>
            </a:r>
            <a:r>
              <a:rPr lang="en-US" altLang="zh-CN" sz="2000" b="1" i="1">
                <a:latin typeface="Times New Roman" pitchFamily="18" charset="0"/>
              </a:rPr>
              <a:t>g</a:t>
            </a:r>
            <a:r>
              <a:rPr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000" b="1">
                <a:latin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>
                <a:latin typeface="Times New Roman" pitchFamily="18" charset="0"/>
              </a:rPr>
              <a:t>)</a:t>
            </a:r>
            <a:r>
              <a:rPr lang="zh-CN" altLang="en-US" sz="2000" b="1">
                <a:latin typeface="Times New Roman" pitchFamily="18" charset="0"/>
              </a:rPr>
              <a:t> </a:t>
            </a:r>
            <a:r>
              <a:rPr lang="en-US" altLang="zh-CN" sz="2000" b="1">
                <a:latin typeface="Times New Roman" pitchFamily="18" charset="0"/>
                <a:sym typeface="Symbol" pitchFamily="18" charset="2"/>
              </a:rPr>
              <a:t></a:t>
            </a:r>
            <a:r>
              <a:rPr lang="zh-CN" altLang="en-US" sz="2000" b="1">
                <a:latin typeface="Times New Roman" pitchFamily="18" charset="0"/>
              </a:rPr>
              <a:t> </a:t>
            </a:r>
            <a:r>
              <a:rPr lang="en-US" altLang="zh-CN" sz="2000" b="1">
                <a:latin typeface="Times New Roman" pitchFamily="18" charset="0"/>
              </a:rPr>
              <a:t>0</a:t>
            </a:r>
          </a:p>
          <a:p>
            <a:pPr marL="109538" eaLnBrk="0" hangingPunct="0">
              <a:lnSpc>
                <a:spcPct val="120000"/>
              </a:lnSpc>
              <a:buClr>
                <a:srgbClr val="0000FF"/>
              </a:buClr>
              <a:buSzPct val="100000"/>
            </a:pPr>
            <a:endParaRPr lang="zh-CN" altLang="en-US" sz="2000" b="1">
              <a:latin typeface="Times New Roman" pitchFamily="18" charset="0"/>
            </a:endParaRPr>
          </a:p>
        </p:txBody>
      </p:sp>
      <p:sp>
        <p:nvSpPr>
          <p:cNvPr id="6153" name="Rectangle 34"/>
          <p:cNvSpPr>
            <a:spLocks noChangeArrowheads="1"/>
          </p:cNvSpPr>
          <p:nvPr/>
        </p:nvSpPr>
        <p:spPr bwMode="auto">
          <a:xfrm>
            <a:off x="5148263" y="3521075"/>
            <a:ext cx="3538537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000" b="1">
                <a:latin typeface="Times New Roman" pitchFamily="18" charset="0"/>
              </a:rPr>
              <a:t>至少存在一点 </a:t>
            </a:r>
            <a:r>
              <a:rPr lang="en-US" altLang="zh-CN" sz="2000" b="1" i="1">
                <a:latin typeface="Symbol" pitchFamily="18" charset="2"/>
              </a:rPr>
              <a:t>x</a:t>
            </a:r>
            <a:r>
              <a:rPr lang="zh-CN" altLang="en-US" sz="2000" b="1">
                <a:latin typeface="Times New Roman" pitchFamily="18" charset="0"/>
              </a:rPr>
              <a:t> </a:t>
            </a:r>
            <a:r>
              <a:rPr lang="zh-CN" altLang="en-US" sz="2000" b="1">
                <a:latin typeface="Times New Roman" pitchFamily="18" charset="0"/>
                <a:sym typeface="Symbol" pitchFamily="18" charset="2"/>
              </a:rPr>
              <a:t> </a:t>
            </a:r>
            <a:r>
              <a:rPr lang="en-US" altLang="zh-CN" sz="2000" b="1">
                <a:latin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</a:rPr>
              <a:t>a</a:t>
            </a:r>
            <a:r>
              <a:rPr lang="en-US" altLang="zh-CN" sz="2000" b="1">
                <a:latin typeface="Times New Roman" pitchFamily="18" charset="0"/>
              </a:rPr>
              <a:t>,</a:t>
            </a:r>
            <a:r>
              <a:rPr lang="zh-CN" altLang="en-US" sz="2000" b="1">
                <a:latin typeface="Times New Roman" pitchFamily="18" charset="0"/>
              </a:rPr>
              <a:t> </a:t>
            </a:r>
            <a:r>
              <a:rPr lang="en-US" altLang="zh-CN" sz="2000" b="1" i="1">
                <a:latin typeface="Times New Roman" pitchFamily="18" charset="0"/>
              </a:rPr>
              <a:t>b</a:t>
            </a:r>
            <a:r>
              <a:rPr lang="en-US" altLang="zh-CN" sz="2000" b="1">
                <a:latin typeface="Times New Roman" pitchFamily="18" charset="0"/>
              </a:rPr>
              <a:t>)</a:t>
            </a:r>
            <a:r>
              <a:rPr lang="zh-CN" altLang="en-US" sz="2000" b="1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000" b="1">
                <a:latin typeface="Times New Roman" pitchFamily="18" charset="0"/>
              </a:rPr>
              <a:t>，</a:t>
            </a:r>
          </a:p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zh-CN" altLang="en-US" sz="2000" b="1">
              <a:latin typeface="Times New Roman" pitchFamily="18" charset="0"/>
            </a:endParaRPr>
          </a:p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000" b="1">
                <a:latin typeface="Times New Roman" pitchFamily="18" charset="0"/>
              </a:rPr>
              <a:t>使得</a:t>
            </a:r>
            <a:endParaRPr lang="zh-CN" altLang="en-US" sz="2000" b="1" i="1">
              <a:latin typeface="Times New Roman" pitchFamily="18" charset="0"/>
            </a:endParaRPr>
          </a:p>
        </p:txBody>
      </p:sp>
      <p:sp>
        <p:nvSpPr>
          <p:cNvPr id="6154" name="Rectangle 33"/>
          <p:cNvSpPr>
            <a:spLocks noChangeArrowheads="1"/>
          </p:cNvSpPr>
          <p:nvPr/>
        </p:nvSpPr>
        <p:spPr bwMode="auto">
          <a:xfrm>
            <a:off x="1547813" y="3521075"/>
            <a:ext cx="360045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</a:rPr>
              <a:t>①</a:t>
            </a:r>
            <a:r>
              <a:rPr lang="en-US" altLang="zh-CN" sz="2000" b="1" i="1">
                <a:latin typeface="Times New Roman" pitchFamily="18" charset="0"/>
              </a:rPr>
              <a:t>f </a:t>
            </a:r>
            <a:r>
              <a:rPr lang="en-US" altLang="zh-CN" sz="2000" b="1">
                <a:latin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>
                <a:latin typeface="Times New Roman" pitchFamily="18" charset="0"/>
              </a:rPr>
              <a:t>) </a:t>
            </a:r>
            <a:r>
              <a:rPr lang="zh-CN" altLang="en-US" sz="2000" b="1">
                <a:latin typeface="Times New Roman" pitchFamily="18" charset="0"/>
              </a:rPr>
              <a:t>在 </a:t>
            </a:r>
            <a:r>
              <a:rPr lang="en-US" altLang="zh-CN" sz="2000" b="1">
                <a:latin typeface="Times New Roman" pitchFamily="18" charset="0"/>
              </a:rPr>
              <a:t>[</a:t>
            </a:r>
            <a:r>
              <a:rPr lang="en-US" altLang="zh-CN" sz="2000" b="1" i="1">
                <a:latin typeface="Times New Roman" pitchFamily="18" charset="0"/>
              </a:rPr>
              <a:t>a</a:t>
            </a:r>
            <a:r>
              <a:rPr lang="en-US" altLang="zh-CN" sz="2000" b="1">
                <a:latin typeface="Times New Roman" pitchFamily="18" charset="0"/>
              </a:rPr>
              <a:t>,</a:t>
            </a:r>
            <a:r>
              <a:rPr lang="zh-CN" altLang="en-US" sz="2000" b="1">
                <a:latin typeface="Times New Roman" pitchFamily="18" charset="0"/>
              </a:rPr>
              <a:t> </a:t>
            </a:r>
            <a:r>
              <a:rPr lang="en-US" altLang="zh-CN" sz="2000" b="1" i="1">
                <a:latin typeface="Times New Roman" pitchFamily="18" charset="0"/>
              </a:rPr>
              <a:t>b</a:t>
            </a:r>
            <a:r>
              <a:rPr lang="en-US" altLang="zh-CN" sz="2000" b="1">
                <a:latin typeface="Times New Roman" pitchFamily="18" charset="0"/>
              </a:rPr>
              <a:t>]</a:t>
            </a:r>
            <a:r>
              <a:rPr lang="zh-CN" altLang="en-US" sz="2000" b="1">
                <a:latin typeface="Times New Roman" pitchFamily="18" charset="0"/>
              </a:rPr>
              <a:t> 上连续</a:t>
            </a:r>
            <a:endParaRPr lang="en-US" altLang="zh-CN" sz="2000" b="1">
              <a:latin typeface="Times New Roman" pitchFamily="18" charset="0"/>
            </a:endParaRPr>
          </a:p>
          <a:p>
            <a:pPr marL="109538" eaLnBrk="0" hangingPunct="0">
              <a:lnSpc>
                <a:spcPct val="120000"/>
              </a:lnSpc>
              <a:buClr>
                <a:srgbClr val="0000FF"/>
              </a:buClr>
              <a:buSzPct val="100000"/>
            </a:pP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</a:rPr>
              <a:t>②</a:t>
            </a:r>
            <a:r>
              <a:rPr lang="en-US" altLang="zh-CN" sz="2000" b="1" i="1">
                <a:latin typeface="Times New Roman" pitchFamily="18" charset="0"/>
              </a:rPr>
              <a:t>f </a:t>
            </a:r>
            <a:r>
              <a:rPr lang="en-US" altLang="zh-CN" sz="2000" b="1">
                <a:latin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>
                <a:latin typeface="Times New Roman" pitchFamily="18" charset="0"/>
              </a:rPr>
              <a:t>) </a:t>
            </a:r>
            <a:r>
              <a:rPr lang="zh-CN" altLang="en-US" sz="2000" b="1">
                <a:latin typeface="Times New Roman" pitchFamily="18" charset="0"/>
              </a:rPr>
              <a:t>在 </a:t>
            </a:r>
            <a:r>
              <a:rPr lang="en-US" altLang="zh-CN" sz="2000" b="1">
                <a:latin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</a:rPr>
              <a:t>a</a:t>
            </a:r>
            <a:r>
              <a:rPr lang="en-US" altLang="zh-CN" sz="2000" b="1">
                <a:latin typeface="Times New Roman" pitchFamily="18" charset="0"/>
              </a:rPr>
              <a:t>,</a:t>
            </a:r>
            <a:r>
              <a:rPr lang="zh-CN" altLang="en-US" sz="2000" b="1">
                <a:latin typeface="Times New Roman" pitchFamily="18" charset="0"/>
              </a:rPr>
              <a:t> </a:t>
            </a:r>
            <a:r>
              <a:rPr lang="en-US" altLang="zh-CN" sz="2000" b="1" i="1">
                <a:latin typeface="Times New Roman" pitchFamily="18" charset="0"/>
              </a:rPr>
              <a:t>b</a:t>
            </a:r>
            <a:r>
              <a:rPr lang="en-US" altLang="zh-CN" sz="2000" b="1">
                <a:latin typeface="Times New Roman" pitchFamily="18" charset="0"/>
              </a:rPr>
              <a:t>)</a:t>
            </a:r>
            <a:r>
              <a:rPr lang="zh-CN" altLang="en-US" sz="2000" b="1">
                <a:latin typeface="Times New Roman" pitchFamily="18" charset="0"/>
              </a:rPr>
              <a:t> 内可导</a:t>
            </a:r>
          </a:p>
          <a:p>
            <a:pPr marL="109538" eaLnBrk="0" hangingPunct="0">
              <a:lnSpc>
                <a:spcPct val="120000"/>
              </a:lnSpc>
              <a:buClr>
                <a:srgbClr val="0000FF"/>
              </a:buClr>
              <a:buSzPct val="100000"/>
            </a:pPr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6155" name="Rectangle 31"/>
          <p:cNvSpPr>
            <a:spLocks noChangeArrowheads="1"/>
          </p:cNvSpPr>
          <p:nvPr/>
        </p:nvSpPr>
        <p:spPr bwMode="auto">
          <a:xfrm>
            <a:off x="5148263" y="2060575"/>
            <a:ext cx="3538537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000" b="1">
                <a:latin typeface="Times New Roman" pitchFamily="18" charset="0"/>
              </a:rPr>
              <a:t>至少存在一点 </a:t>
            </a:r>
            <a:r>
              <a:rPr lang="en-US" altLang="zh-CN" sz="2000" b="1" i="1">
                <a:latin typeface="Symbol" pitchFamily="18" charset="2"/>
              </a:rPr>
              <a:t>x</a:t>
            </a:r>
            <a:r>
              <a:rPr lang="zh-CN" altLang="en-US" sz="2000" b="1">
                <a:latin typeface="Times New Roman" pitchFamily="18" charset="0"/>
              </a:rPr>
              <a:t> </a:t>
            </a:r>
            <a:r>
              <a:rPr lang="zh-CN" altLang="en-US" sz="2000" b="1">
                <a:latin typeface="Times New Roman" pitchFamily="18" charset="0"/>
                <a:sym typeface="Symbol" pitchFamily="18" charset="2"/>
              </a:rPr>
              <a:t> </a:t>
            </a:r>
            <a:r>
              <a:rPr lang="en-US" altLang="zh-CN" sz="2000" b="1">
                <a:latin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</a:rPr>
              <a:t>a</a:t>
            </a:r>
            <a:r>
              <a:rPr lang="en-US" altLang="zh-CN" sz="2000" b="1">
                <a:latin typeface="Times New Roman" pitchFamily="18" charset="0"/>
              </a:rPr>
              <a:t>,</a:t>
            </a:r>
            <a:r>
              <a:rPr lang="zh-CN" altLang="en-US" sz="2000" b="1">
                <a:latin typeface="Times New Roman" pitchFamily="18" charset="0"/>
              </a:rPr>
              <a:t> </a:t>
            </a:r>
            <a:r>
              <a:rPr lang="en-US" altLang="zh-CN" sz="2000" b="1" i="1">
                <a:latin typeface="Times New Roman" pitchFamily="18" charset="0"/>
              </a:rPr>
              <a:t>b</a:t>
            </a:r>
            <a:r>
              <a:rPr lang="en-US" altLang="zh-CN" sz="2000" b="1">
                <a:latin typeface="Times New Roman" pitchFamily="18" charset="0"/>
              </a:rPr>
              <a:t>)</a:t>
            </a:r>
            <a:r>
              <a:rPr lang="zh-CN" altLang="en-US" sz="2000" b="1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000" b="1">
                <a:latin typeface="Times New Roman" pitchFamily="18" charset="0"/>
              </a:rPr>
              <a:t>，</a:t>
            </a:r>
          </a:p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000" b="1">
                <a:latin typeface="Times New Roman" pitchFamily="18" charset="0"/>
              </a:rPr>
              <a:t>使得 </a:t>
            </a:r>
            <a:r>
              <a:rPr lang="en-US" altLang="zh-CN" sz="2000" b="1" i="1">
                <a:latin typeface="Times New Roman" pitchFamily="18" charset="0"/>
              </a:rPr>
              <a:t>f </a:t>
            </a:r>
            <a:r>
              <a:rPr lang="en-US" altLang="zh-CN" sz="2000" b="1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000" b="1">
                <a:latin typeface="Times New Roman" pitchFamily="18" charset="0"/>
              </a:rPr>
              <a:t>(</a:t>
            </a:r>
            <a:r>
              <a:rPr lang="en-US" altLang="zh-CN" sz="2000" b="1" i="1">
                <a:latin typeface="Symbol" pitchFamily="18" charset="2"/>
              </a:rPr>
              <a:t>x</a:t>
            </a:r>
            <a:r>
              <a:rPr lang="en-US" altLang="zh-CN" sz="2000" b="1">
                <a:latin typeface="Times New Roman" pitchFamily="18" charset="0"/>
              </a:rPr>
              <a:t>)</a:t>
            </a:r>
            <a:r>
              <a:rPr lang="zh-CN" altLang="en-US" sz="2000" b="1">
                <a:latin typeface="Times New Roman" pitchFamily="18" charset="0"/>
              </a:rPr>
              <a:t> </a:t>
            </a:r>
            <a:r>
              <a:rPr lang="en-US" altLang="zh-CN" sz="2000" b="1">
                <a:latin typeface="Times New Roman" pitchFamily="18" charset="0"/>
              </a:rPr>
              <a:t>=</a:t>
            </a:r>
            <a:r>
              <a:rPr lang="zh-CN" altLang="en-US" sz="2000" b="1">
                <a:latin typeface="Times New Roman" pitchFamily="18" charset="0"/>
              </a:rPr>
              <a:t> </a:t>
            </a:r>
            <a:r>
              <a:rPr lang="en-US" altLang="zh-CN" sz="2000" b="1">
                <a:latin typeface="Times New Roman" pitchFamily="18" charset="0"/>
              </a:rPr>
              <a:t>0</a:t>
            </a:r>
            <a:endParaRPr lang="zh-CN" altLang="en-US" sz="2000" b="1">
              <a:latin typeface="Times New Roman" pitchFamily="18" charset="0"/>
            </a:endParaRPr>
          </a:p>
        </p:txBody>
      </p:sp>
      <p:sp>
        <p:nvSpPr>
          <p:cNvPr id="6156" name="Rectangle 30"/>
          <p:cNvSpPr>
            <a:spLocks noChangeArrowheads="1"/>
          </p:cNvSpPr>
          <p:nvPr/>
        </p:nvSpPr>
        <p:spPr bwMode="auto">
          <a:xfrm>
            <a:off x="1547813" y="2060575"/>
            <a:ext cx="360045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</a:rPr>
              <a:t>①</a:t>
            </a:r>
            <a:r>
              <a:rPr lang="en-US" altLang="zh-CN" sz="2000" b="1" i="1">
                <a:latin typeface="Times New Roman" pitchFamily="18" charset="0"/>
              </a:rPr>
              <a:t>f </a:t>
            </a:r>
            <a:r>
              <a:rPr lang="en-US" altLang="zh-CN" sz="2000" b="1">
                <a:latin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>
                <a:latin typeface="Times New Roman" pitchFamily="18" charset="0"/>
              </a:rPr>
              <a:t>) </a:t>
            </a:r>
            <a:r>
              <a:rPr lang="zh-CN" altLang="en-US" sz="2000" b="1">
                <a:latin typeface="Times New Roman" pitchFamily="18" charset="0"/>
              </a:rPr>
              <a:t>在 </a:t>
            </a:r>
            <a:r>
              <a:rPr lang="en-US" altLang="zh-CN" sz="2000" b="1">
                <a:latin typeface="Times New Roman" pitchFamily="18" charset="0"/>
              </a:rPr>
              <a:t>[</a:t>
            </a:r>
            <a:r>
              <a:rPr lang="en-US" altLang="zh-CN" sz="2000" b="1" i="1">
                <a:latin typeface="Times New Roman" pitchFamily="18" charset="0"/>
              </a:rPr>
              <a:t>a</a:t>
            </a:r>
            <a:r>
              <a:rPr lang="en-US" altLang="zh-CN" sz="2000" b="1">
                <a:latin typeface="Times New Roman" pitchFamily="18" charset="0"/>
              </a:rPr>
              <a:t>,</a:t>
            </a:r>
            <a:r>
              <a:rPr lang="zh-CN" altLang="en-US" sz="2000" b="1">
                <a:latin typeface="Times New Roman" pitchFamily="18" charset="0"/>
              </a:rPr>
              <a:t> </a:t>
            </a:r>
            <a:r>
              <a:rPr lang="en-US" altLang="zh-CN" sz="2000" b="1" i="1">
                <a:latin typeface="Times New Roman" pitchFamily="18" charset="0"/>
              </a:rPr>
              <a:t>b</a:t>
            </a:r>
            <a:r>
              <a:rPr lang="en-US" altLang="zh-CN" sz="2000" b="1">
                <a:latin typeface="Times New Roman" pitchFamily="18" charset="0"/>
              </a:rPr>
              <a:t>]</a:t>
            </a:r>
            <a:r>
              <a:rPr lang="zh-CN" altLang="en-US" sz="2000" b="1">
                <a:latin typeface="Times New Roman" pitchFamily="18" charset="0"/>
              </a:rPr>
              <a:t> 上连续</a:t>
            </a:r>
            <a:endParaRPr lang="en-US" altLang="zh-CN" sz="2000" b="1">
              <a:latin typeface="Times New Roman" pitchFamily="18" charset="0"/>
            </a:endParaRPr>
          </a:p>
          <a:p>
            <a:pPr marL="109538" eaLnBrk="0" hangingPunct="0">
              <a:lnSpc>
                <a:spcPct val="120000"/>
              </a:lnSpc>
              <a:buClr>
                <a:srgbClr val="0000FF"/>
              </a:buClr>
              <a:buSzPct val="100000"/>
            </a:pP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</a:rPr>
              <a:t>②</a:t>
            </a:r>
            <a:r>
              <a:rPr lang="en-US" altLang="zh-CN" sz="2000" b="1" i="1">
                <a:latin typeface="Times New Roman" pitchFamily="18" charset="0"/>
              </a:rPr>
              <a:t>f </a:t>
            </a:r>
            <a:r>
              <a:rPr lang="en-US" altLang="zh-CN" sz="2000" b="1">
                <a:latin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>
                <a:latin typeface="Times New Roman" pitchFamily="18" charset="0"/>
              </a:rPr>
              <a:t>) </a:t>
            </a:r>
            <a:r>
              <a:rPr lang="zh-CN" altLang="en-US" sz="2000" b="1">
                <a:latin typeface="Times New Roman" pitchFamily="18" charset="0"/>
              </a:rPr>
              <a:t>在 </a:t>
            </a:r>
            <a:r>
              <a:rPr lang="en-US" altLang="zh-CN" sz="2000" b="1">
                <a:latin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</a:rPr>
              <a:t>a</a:t>
            </a:r>
            <a:r>
              <a:rPr lang="en-US" altLang="zh-CN" sz="2000" b="1">
                <a:latin typeface="Times New Roman" pitchFamily="18" charset="0"/>
              </a:rPr>
              <a:t>,</a:t>
            </a:r>
            <a:r>
              <a:rPr lang="zh-CN" altLang="en-US" sz="2000" b="1">
                <a:latin typeface="Times New Roman" pitchFamily="18" charset="0"/>
              </a:rPr>
              <a:t> </a:t>
            </a:r>
            <a:r>
              <a:rPr lang="en-US" altLang="zh-CN" sz="2000" b="1" i="1">
                <a:latin typeface="Times New Roman" pitchFamily="18" charset="0"/>
              </a:rPr>
              <a:t>b</a:t>
            </a:r>
            <a:r>
              <a:rPr lang="en-US" altLang="zh-CN" sz="2000" b="1">
                <a:latin typeface="Times New Roman" pitchFamily="18" charset="0"/>
              </a:rPr>
              <a:t>)</a:t>
            </a:r>
            <a:r>
              <a:rPr lang="zh-CN" altLang="en-US" sz="2000" b="1">
                <a:latin typeface="Times New Roman" pitchFamily="18" charset="0"/>
              </a:rPr>
              <a:t> 内可导</a:t>
            </a:r>
            <a:endParaRPr lang="en-US" altLang="zh-CN" sz="2000" b="1">
              <a:latin typeface="Times New Roman" pitchFamily="18" charset="0"/>
            </a:endParaRPr>
          </a:p>
          <a:p>
            <a:pPr marL="109538" eaLnBrk="0" hangingPunct="0">
              <a:lnSpc>
                <a:spcPct val="120000"/>
              </a:lnSpc>
              <a:buClr>
                <a:srgbClr val="0000FF"/>
              </a:buClr>
              <a:buSzPct val="100000"/>
            </a:pP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</a:rPr>
              <a:t>③</a:t>
            </a:r>
            <a:r>
              <a:rPr lang="en-US" altLang="zh-CN" sz="2000" b="1" i="1">
                <a:latin typeface="Times New Roman" pitchFamily="18" charset="0"/>
              </a:rPr>
              <a:t> f </a:t>
            </a:r>
            <a:r>
              <a:rPr lang="en-US" altLang="zh-CN" sz="2000" b="1">
                <a:latin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</a:rPr>
              <a:t>a</a:t>
            </a:r>
            <a:r>
              <a:rPr lang="en-US" altLang="zh-CN" sz="2000" b="1">
                <a:latin typeface="Times New Roman" pitchFamily="18" charset="0"/>
              </a:rPr>
              <a:t>)</a:t>
            </a:r>
            <a:r>
              <a:rPr lang="zh-CN" altLang="en-US" sz="2000" b="1">
                <a:latin typeface="Times New Roman" pitchFamily="18" charset="0"/>
              </a:rPr>
              <a:t> </a:t>
            </a:r>
            <a:r>
              <a:rPr lang="en-US" altLang="zh-CN" sz="2000" b="1">
                <a:latin typeface="Times New Roman" pitchFamily="18" charset="0"/>
              </a:rPr>
              <a:t>=</a:t>
            </a:r>
            <a:r>
              <a:rPr lang="zh-CN" altLang="en-US" sz="2000" b="1" i="1">
                <a:latin typeface="Times New Roman" pitchFamily="18" charset="0"/>
              </a:rPr>
              <a:t> </a:t>
            </a:r>
            <a:r>
              <a:rPr lang="en-US" altLang="zh-CN" sz="2000" b="1" i="1">
                <a:latin typeface="Times New Roman" pitchFamily="18" charset="0"/>
              </a:rPr>
              <a:t>f </a:t>
            </a:r>
            <a:r>
              <a:rPr lang="en-US" altLang="zh-CN" sz="2000" b="1">
                <a:latin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</a:rPr>
              <a:t>b</a:t>
            </a:r>
            <a:r>
              <a:rPr lang="en-US" altLang="zh-CN" sz="2000" b="1">
                <a:latin typeface="Times New Roman" pitchFamily="18" charset="0"/>
              </a:rPr>
              <a:t>)</a:t>
            </a:r>
            <a:endParaRPr lang="zh-CN" altLang="en-US" sz="2000" b="1">
              <a:latin typeface="Times New Roman" pitchFamily="18" charset="0"/>
            </a:endParaRPr>
          </a:p>
        </p:txBody>
      </p:sp>
      <p:grpSp>
        <p:nvGrpSpPr>
          <p:cNvPr id="6157" name="Group 99"/>
          <p:cNvGrpSpPr>
            <a:grpSpLocks/>
          </p:cNvGrpSpPr>
          <p:nvPr/>
        </p:nvGrpSpPr>
        <p:grpSpPr bwMode="auto">
          <a:xfrm>
            <a:off x="457200" y="1481138"/>
            <a:ext cx="8229600" cy="5051425"/>
            <a:chOff x="288" y="933"/>
            <a:chExt cx="5184" cy="3182"/>
          </a:xfrm>
        </p:grpSpPr>
        <p:sp>
          <p:nvSpPr>
            <p:cNvPr id="6163" name="Rectangle 35"/>
            <p:cNvSpPr>
              <a:spLocks noChangeArrowheads="1"/>
            </p:cNvSpPr>
            <p:nvPr/>
          </p:nvSpPr>
          <p:spPr bwMode="auto">
            <a:xfrm>
              <a:off x="288" y="3138"/>
              <a:ext cx="687" cy="9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400" b="1">
                  <a:latin typeface="Times New Roman" pitchFamily="18" charset="0"/>
                </a:rPr>
                <a:t>柯西</a:t>
              </a:r>
            </a:p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400" b="1">
                  <a:latin typeface="Times New Roman" pitchFamily="18" charset="0"/>
                </a:rPr>
                <a:t>定理</a:t>
              </a:r>
              <a:endParaRPr lang="en-US" altLang="zh-CN" sz="2400" b="1">
                <a:latin typeface="Times New Roman" pitchFamily="18" charset="0"/>
              </a:endParaRPr>
            </a:p>
          </p:txBody>
        </p:sp>
        <p:sp>
          <p:nvSpPr>
            <p:cNvPr id="6164" name="Rectangle 32"/>
            <p:cNvSpPr>
              <a:spLocks noChangeArrowheads="1"/>
            </p:cNvSpPr>
            <p:nvPr/>
          </p:nvSpPr>
          <p:spPr bwMode="auto">
            <a:xfrm>
              <a:off x="288" y="2218"/>
              <a:ext cx="687" cy="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400" b="1">
                  <a:latin typeface="Times New Roman" pitchFamily="18" charset="0"/>
                </a:rPr>
                <a:t>拉格</a:t>
              </a:r>
            </a:p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400" b="1">
                  <a:latin typeface="Times New Roman" pitchFamily="18" charset="0"/>
                </a:rPr>
                <a:t>朗日</a:t>
              </a:r>
            </a:p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400" b="1">
                  <a:latin typeface="Times New Roman" pitchFamily="18" charset="0"/>
                </a:rPr>
                <a:t>定理</a:t>
              </a:r>
              <a:endParaRPr lang="en-US" altLang="zh-CN" sz="2400" b="1">
                <a:latin typeface="Times New Roman" pitchFamily="18" charset="0"/>
              </a:endParaRPr>
            </a:p>
          </p:txBody>
        </p:sp>
        <p:sp>
          <p:nvSpPr>
            <p:cNvPr id="6165" name="Rectangle 29"/>
            <p:cNvSpPr>
              <a:spLocks noChangeArrowheads="1"/>
            </p:cNvSpPr>
            <p:nvPr/>
          </p:nvSpPr>
          <p:spPr bwMode="auto">
            <a:xfrm>
              <a:off x="288" y="1298"/>
              <a:ext cx="687" cy="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400" b="1">
                  <a:latin typeface="Times New Roman" pitchFamily="18" charset="0"/>
                </a:rPr>
                <a:t>罗尔</a:t>
              </a:r>
            </a:p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400" b="1">
                  <a:latin typeface="Times New Roman" pitchFamily="18" charset="0"/>
                </a:rPr>
                <a:t>定理</a:t>
              </a:r>
            </a:p>
          </p:txBody>
        </p:sp>
        <p:sp>
          <p:nvSpPr>
            <p:cNvPr id="6166" name="Rectangle 28"/>
            <p:cNvSpPr>
              <a:spLocks noChangeArrowheads="1"/>
            </p:cNvSpPr>
            <p:nvPr/>
          </p:nvSpPr>
          <p:spPr bwMode="auto">
            <a:xfrm>
              <a:off x="3243" y="933"/>
              <a:ext cx="222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400" b="1">
                  <a:latin typeface="Times New Roman" pitchFamily="18" charset="0"/>
                </a:rPr>
                <a:t>结论</a:t>
              </a:r>
            </a:p>
          </p:txBody>
        </p:sp>
        <p:sp>
          <p:nvSpPr>
            <p:cNvPr id="6167" name="Rectangle 27"/>
            <p:cNvSpPr>
              <a:spLocks noChangeArrowheads="1"/>
            </p:cNvSpPr>
            <p:nvPr/>
          </p:nvSpPr>
          <p:spPr bwMode="auto">
            <a:xfrm>
              <a:off x="975" y="933"/>
              <a:ext cx="226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400" b="1">
                  <a:latin typeface="Times New Roman" pitchFamily="18" charset="0"/>
                </a:rPr>
                <a:t>条件</a:t>
              </a:r>
            </a:p>
          </p:txBody>
        </p:sp>
        <p:sp>
          <p:nvSpPr>
            <p:cNvPr id="6168" name="Rectangle 26"/>
            <p:cNvSpPr>
              <a:spLocks noChangeArrowheads="1"/>
            </p:cNvSpPr>
            <p:nvPr/>
          </p:nvSpPr>
          <p:spPr bwMode="auto">
            <a:xfrm>
              <a:off x="288" y="933"/>
              <a:ext cx="6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400" b="1">
                  <a:latin typeface="Times New Roman" pitchFamily="18" charset="0"/>
                </a:rPr>
                <a:t>定理</a:t>
              </a:r>
            </a:p>
          </p:txBody>
        </p:sp>
        <p:sp>
          <p:nvSpPr>
            <p:cNvPr id="6169" name="Line 38"/>
            <p:cNvSpPr>
              <a:spLocks noChangeShapeType="1"/>
            </p:cNvSpPr>
            <p:nvPr/>
          </p:nvSpPr>
          <p:spPr bwMode="auto">
            <a:xfrm>
              <a:off x="288" y="933"/>
              <a:ext cx="51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0" name="Line 39"/>
            <p:cNvSpPr>
              <a:spLocks noChangeShapeType="1"/>
            </p:cNvSpPr>
            <p:nvPr/>
          </p:nvSpPr>
          <p:spPr bwMode="auto">
            <a:xfrm>
              <a:off x="288" y="1298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1" name="Line 40"/>
            <p:cNvSpPr>
              <a:spLocks noChangeShapeType="1"/>
            </p:cNvSpPr>
            <p:nvPr/>
          </p:nvSpPr>
          <p:spPr bwMode="auto">
            <a:xfrm>
              <a:off x="288" y="2218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2" name="Line 41"/>
            <p:cNvSpPr>
              <a:spLocks noChangeShapeType="1"/>
            </p:cNvSpPr>
            <p:nvPr/>
          </p:nvSpPr>
          <p:spPr bwMode="auto">
            <a:xfrm>
              <a:off x="288" y="3138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3" name="Line 42"/>
            <p:cNvSpPr>
              <a:spLocks noChangeShapeType="1"/>
            </p:cNvSpPr>
            <p:nvPr/>
          </p:nvSpPr>
          <p:spPr bwMode="auto">
            <a:xfrm>
              <a:off x="288" y="4115"/>
              <a:ext cx="51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" name="Line 43"/>
            <p:cNvSpPr>
              <a:spLocks noChangeShapeType="1"/>
            </p:cNvSpPr>
            <p:nvPr/>
          </p:nvSpPr>
          <p:spPr bwMode="auto">
            <a:xfrm>
              <a:off x="288" y="933"/>
              <a:ext cx="0" cy="3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" name="Line 44"/>
            <p:cNvSpPr>
              <a:spLocks noChangeShapeType="1"/>
            </p:cNvSpPr>
            <p:nvPr/>
          </p:nvSpPr>
          <p:spPr bwMode="auto">
            <a:xfrm>
              <a:off x="975" y="933"/>
              <a:ext cx="0" cy="3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6" name="Line 45"/>
            <p:cNvSpPr>
              <a:spLocks noChangeShapeType="1"/>
            </p:cNvSpPr>
            <p:nvPr/>
          </p:nvSpPr>
          <p:spPr bwMode="auto">
            <a:xfrm>
              <a:off x="3243" y="933"/>
              <a:ext cx="0" cy="3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7" name="Line 46"/>
            <p:cNvSpPr>
              <a:spLocks noChangeShapeType="1"/>
            </p:cNvSpPr>
            <p:nvPr/>
          </p:nvSpPr>
          <p:spPr bwMode="auto">
            <a:xfrm>
              <a:off x="5472" y="933"/>
              <a:ext cx="0" cy="3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5867400" y="4198938"/>
          <a:ext cx="2044700" cy="630237"/>
        </p:xfrm>
        <a:graphic>
          <a:graphicData uri="http://schemas.openxmlformats.org/presentationml/2006/ole">
            <p:oleObj spid="_x0000_s6146" name="Equation" r:id="rId3" imgW="1320480" imgH="406080" progId="Equation.DSMT4">
              <p:embed/>
            </p:oleObj>
          </a:graphicData>
        </a:graphic>
      </p:graphicFrame>
      <p:graphicFrame>
        <p:nvGraphicFramePr>
          <p:cNvPr id="3" name="Object 94"/>
          <p:cNvGraphicFramePr>
            <a:graphicFrameLocks noChangeAspect="1"/>
          </p:cNvGraphicFramePr>
          <p:nvPr/>
        </p:nvGraphicFramePr>
        <p:xfrm>
          <a:off x="5867400" y="5661025"/>
          <a:ext cx="2084388" cy="669925"/>
        </p:xfrm>
        <a:graphic>
          <a:graphicData uri="http://schemas.openxmlformats.org/presentationml/2006/ole">
            <p:oleObj spid="_x0000_s6147" name="Equation" r:id="rId4" imgW="1346040" imgH="431640" progId="Equation.DSMT4">
              <p:embed/>
            </p:oleObj>
          </a:graphicData>
        </a:graphic>
      </p:graphicFrame>
      <p:sp>
        <p:nvSpPr>
          <p:cNvPr id="6158" name="Oval 4"/>
          <p:cNvSpPr>
            <a:spLocks noChangeArrowheads="1"/>
          </p:cNvSpPr>
          <p:nvPr/>
        </p:nvSpPr>
        <p:spPr bwMode="auto">
          <a:xfrm>
            <a:off x="1785938" y="214313"/>
            <a:ext cx="1143000" cy="1143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chemeClr val="bg1"/>
                </a:solidFill>
                <a:latin typeface="Times New Roman" pitchFamily="18" charset="0"/>
              </a:rPr>
              <a:t>罗尔</a:t>
            </a:r>
          </a:p>
          <a:p>
            <a:pPr algn="ctr"/>
            <a:r>
              <a:rPr kumimoji="1" lang="zh-CN" altLang="zh-CN" sz="2400" b="1">
                <a:solidFill>
                  <a:schemeClr val="bg1"/>
                </a:solidFill>
                <a:latin typeface="Times New Roman" pitchFamily="18" charset="0"/>
              </a:rPr>
              <a:t>定理</a:t>
            </a:r>
            <a:endParaRPr kumimoji="1" lang="zh-CN" altLang="en-US" sz="24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159" name="Rectangle 5"/>
          <p:cNvSpPr>
            <a:spLocks noChangeArrowheads="1"/>
          </p:cNvSpPr>
          <p:nvPr/>
        </p:nvSpPr>
        <p:spPr bwMode="auto">
          <a:xfrm>
            <a:off x="4130675" y="357188"/>
            <a:ext cx="1676400" cy="858837"/>
          </a:xfrm>
          <a:prstGeom prst="rect">
            <a:avLst/>
          </a:prstGeom>
          <a:solidFill>
            <a:srgbClr val="0000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chemeClr val="bg1"/>
                </a:solidFill>
                <a:latin typeface="Times New Roman" pitchFamily="18" charset="0"/>
              </a:rPr>
              <a:t>拉格朗日</a:t>
            </a:r>
          </a:p>
          <a:p>
            <a:pPr algn="ctr"/>
            <a:r>
              <a:rPr kumimoji="1" lang="zh-CN" altLang="en-US" sz="2400" b="1">
                <a:solidFill>
                  <a:schemeClr val="bg1"/>
                </a:solidFill>
                <a:latin typeface="Times New Roman" pitchFamily="18" charset="0"/>
              </a:rPr>
              <a:t>中值定理</a:t>
            </a:r>
          </a:p>
        </p:txBody>
      </p:sp>
      <p:sp>
        <p:nvSpPr>
          <p:cNvPr id="6160" name="AutoShape 6"/>
          <p:cNvSpPr>
            <a:spLocks noChangeArrowheads="1"/>
          </p:cNvSpPr>
          <p:nvPr/>
        </p:nvSpPr>
        <p:spPr bwMode="auto">
          <a:xfrm>
            <a:off x="2990850" y="677863"/>
            <a:ext cx="1079500" cy="215900"/>
          </a:xfrm>
          <a:prstGeom prst="leftArrow">
            <a:avLst>
              <a:gd name="adj1" fmla="val 50000"/>
              <a:gd name="adj2" fmla="val 166644"/>
            </a:avLst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1" name="Rectangle 7"/>
          <p:cNvSpPr>
            <a:spLocks noChangeArrowheads="1"/>
          </p:cNvSpPr>
          <p:nvPr/>
        </p:nvSpPr>
        <p:spPr bwMode="auto">
          <a:xfrm>
            <a:off x="7010400" y="366713"/>
            <a:ext cx="1676400" cy="838200"/>
          </a:xfrm>
          <a:prstGeom prst="rect">
            <a:avLst/>
          </a:prstGeom>
          <a:solidFill>
            <a:srgbClr val="00CC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chemeClr val="bg1"/>
                </a:solidFill>
                <a:latin typeface="Times New Roman" pitchFamily="18" charset="0"/>
              </a:rPr>
              <a:t>柯西</a:t>
            </a:r>
          </a:p>
          <a:p>
            <a:pPr algn="ctr"/>
            <a:r>
              <a:rPr kumimoji="1" lang="zh-CN" altLang="en-US" sz="2400" b="1">
                <a:solidFill>
                  <a:schemeClr val="bg1"/>
                </a:solidFill>
                <a:latin typeface="Times New Roman" pitchFamily="18" charset="0"/>
              </a:rPr>
              <a:t>中值定理</a:t>
            </a:r>
          </a:p>
        </p:txBody>
      </p:sp>
      <p:graphicFrame>
        <p:nvGraphicFramePr>
          <p:cNvPr id="31" name="Object 9"/>
          <p:cNvGraphicFramePr>
            <a:graphicFrameLocks noChangeAspect="1"/>
          </p:cNvGraphicFramePr>
          <p:nvPr/>
        </p:nvGraphicFramePr>
        <p:xfrm>
          <a:off x="5942013" y="287338"/>
          <a:ext cx="935037" cy="317500"/>
        </p:xfrm>
        <a:graphic>
          <a:graphicData uri="http://schemas.openxmlformats.org/presentationml/2006/ole">
            <p:oleObj spid="_x0000_s6148" name="Equation" r:id="rId5" imgW="596880" imgH="203040" progId="Equation.DSMT4">
              <p:embed/>
            </p:oleObj>
          </a:graphicData>
        </a:graphic>
      </p:graphicFrame>
      <p:graphicFrame>
        <p:nvGraphicFramePr>
          <p:cNvPr id="32" name="Object 10"/>
          <p:cNvGraphicFramePr>
            <a:graphicFrameLocks noChangeAspect="1"/>
          </p:cNvGraphicFramePr>
          <p:nvPr/>
        </p:nvGraphicFramePr>
        <p:xfrm>
          <a:off x="2859088" y="287338"/>
          <a:ext cx="1284287" cy="315912"/>
        </p:xfrm>
        <a:graphic>
          <a:graphicData uri="http://schemas.openxmlformats.org/presentationml/2006/ole">
            <p:oleObj spid="_x0000_s6149" name="Equation" r:id="rId6" imgW="812520" imgH="203040" progId="Equation.DSMT4">
              <p:embed/>
            </p:oleObj>
          </a:graphicData>
        </a:graphic>
      </p:graphicFrame>
      <p:sp>
        <p:nvSpPr>
          <p:cNvPr id="6162" name="AutoShape 11"/>
          <p:cNvSpPr>
            <a:spLocks noChangeArrowheads="1"/>
          </p:cNvSpPr>
          <p:nvPr/>
        </p:nvSpPr>
        <p:spPr bwMode="auto">
          <a:xfrm>
            <a:off x="5868988" y="677863"/>
            <a:ext cx="1079500" cy="215900"/>
          </a:xfrm>
          <a:prstGeom prst="leftArrow">
            <a:avLst>
              <a:gd name="adj1" fmla="val 50000"/>
              <a:gd name="adj2" fmla="val 166644"/>
            </a:avLst>
          </a:prstGeom>
          <a:solidFill>
            <a:srgbClr val="00CC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5240337"/>
          </a:xfrm>
        </p:spPr>
        <p:txBody>
          <a:bodyPr>
            <a:spAutoFit/>
          </a:bodyPr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定理：</a:t>
            </a:r>
            <a:r>
              <a:rPr lang="zh-CN" altLang="en-US" smtClean="0"/>
              <a:t>设</a:t>
            </a:r>
            <a:endParaRPr lang="en-US" altLang="zh-CN" smtClean="0"/>
          </a:p>
          <a:p>
            <a:pPr marL="566738" indent="-457200"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/>
              <a:t>当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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时</a:t>
            </a:r>
            <a:r>
              <a:rPr lang="zh-CN" altLang="en-US" smtClean="0"/>
              <a:t>，函数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、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 0</a:t>
            </a:r>
            <a:r>
              <a:rPr lang="zh-CN" altLang="en-US" smtClean="0">
                <a:sym typeface="Symbol" pitchFamily="18" charset="2"/>
              </a:rPr>
              <a:t>，</a:t>
            </a:r>
            <a:endParaRPr lang="zh-CN" altLang="en-US" smtClean="0"/>
          </a:p>
          <a:p>
            <a:pPr marL="566738" indent="-457200"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/>
              <a:t>在点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的某</a:t>
            </a:r>
            <a:r>
              <a:rPr lang="zh-CN" altLang="en-US" smtClean="0">
                <a:solidFill>
                  <a:srgbClr val="0000FF"/>
                </a:solidFill>
              </a:rPr>
              <a:t>去心邻域</a:t>
            </a:r>
            <a:r>
              <a:rPr lang="zh-CN" altLang="en-US" smtClean="0"/>
              <a:t>内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、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都可导且 </a:t>
            </a:r>
            <a:r>
              <a:rPr lang="en-US" altLang="zh-CN" i="1" smtClean="0">
                <a:solidFill>
                  <a:srgbClr val="FF0000"/>
                </a:solidFill>
              </a:rPr>
              <a:t>g</a:t>
            </a: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 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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0</a:t>
            </a:r>
            <a:r>
              <a:rPr lang="zh-CN" altLang="en-US" smtClean="0"/>
              <a:t>， </a:t>
            </a:r>
          </a:p>
          <a:p>
            <a:pPr marL="566738" indent="-457200">
              <a:lnSpc>
                <a:spcPct val="200000"/>
              </a:lnSpc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en-US" altLang="zh-CN" smtClean="0"/>
              <a:t>                 </a:t>
            </a:r>
            <a:r>
              <a:rPr lang="zh-CN" altLang="en-US" smtClean="0"/>
              <a:t>存在（</a:t>
            </a:r>
            <a:r>
              <a:rPr lang="zh-CN" altLang="en-US" smtClean="0">
                <a:solidFill>
                  <a:srgbClr val="0000FF"/>
                </a:solidFill>
              </a:rPr>
              <a:t>或为无穷大</a:t>
            </a:r>
            <a:r>
              <a:rPr lang="zh-CN" altLang="en-US" smtClean="0"/>
              <a:t>），</a:t>
            </a:r>
          </a:p>
          <a:p>
            <a:pPr marL="566738" indent="-457200">
              <a:lnSpc>
                <a:spcPct val="250000"/>
              </a:lnSpc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/>
              <a:t>则</a:t>
            </a:r>
            <a:endParaRPr lang="en-US" altLang="zh-CN" smtClean="0"/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（续）：</a:t>
            </a:r>
            <a:r>
              <a:rPr lang="zh-CN" altLang="en-US" smtClean="0"/>
              <a:t>从而在开区间 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内至少存在一点 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zh-CN" altLang="en-US" smtClean="0"/>
              <a:t> ，使得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因为当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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时</a:t>
            </a:r>
            <a:r>
              <a:rPr lang="zh-CN" altLang="en-US" smtClean="0"/>
              <a:t>，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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zh-CN" altLang="en-US" smtClean="0"/>
              <a:t>，所以</a:t>
            </a: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093788" y="1700213"/>
          <a:ext cx="1317625" cy="863600"/>
        </p:xfrm>
        <a:graphic>
          <a:graphicData uri="http://schemas.openxmlformats.org/presentationml/2006/ole">
            <p:oleObj spid="_x0000_s7170" name="Equation" r:id="rId3" imgW="660240" imgH="43164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93788" y="2636838"/>
          <a:ext cx="2887662" cy="863600"/>
        </p:xfrm>
        <a:graphic>
          <a:graphicData uri="http://schemas.openxmlformats.org/presentationml/2006/ole">
            <p:oleObj spid="_x0000_s7171" name="Equation" r:id="rId4" imgW="1447560" imgH="431640" progId="Equation.DSMT4">
              <p:embed/>
            </p:oleObj>
          </a:graphicData>
        </a:graphic>
      </p:graphicFrame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439738" y="266700"/>
            <a:ext cx="8231187" cy="3316288"/>
          </a:xfrm>
          <a:prstGeom prst="roundRect">
            <a:avLst>
              <a:gd name="adj" fmla="val 10556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659063" y="4208463"/>
          <a:ext cx="3825875" cy="863600"/>
        </p:xfrm>
        <a:graphic>
          <a:graphicData uri="http://schemas.openxmlformats.org/presentationml/2006/ole">
            <p:oleObj spid="_x0000_s7172" name="Equation" r:id="rId5" imgW="1917360" imgH="431640" progId="Equation.DSMT4">
              <p:embed/>
            </p:oleObj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987425" y="5518150"/>
          <a:ext cx="6638925" cy="863600"/>
        </p:xfrm>
        <a:graphic>
          <a:graphicData uri="http://schemas.openxmlformats.org/presentationml/2006/ole">
            <p:oleObj spid="_x0000_s7173" name="Equation" r:id="rId6" imgW="3327120" imgH="43164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529138" y="5516563"/>
            <a:ext cx="1533525" cy="8651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 flipH="1">
            <a:off x="6070600" y="5516563"/>
            <a:ext cx="1655763" cy="8651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1042988" y="1714500"/>
            <a:ext cx="4033837" cy="8509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717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4911725"/>
          </a:xfrm>
        </p:spPr>
        <p:txBody>
          <a:bodyPr>
            <a:spAutoFit/>
          </a:bodyPr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</a:t>
            </a:r>
          </a:p>
          <a:p>
            <a:pPr marL="566738" indent="-457200">
              <a:buFont typeface="Wingdings 3" pitchFamily="18" charset="2"/>
              <a:buNone/>
            </a:pPr>
            <a:endParaRPr lang="en-US" altLang="zh-CN" smtClean="0"/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分析：</a:t>
            </a:r>
            <a:r>
              <a:rPr lang="zh-CN" altLang="en-US" smtClean="0"/>
              <a:t>这是    型的未定式．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利用重要极限求解．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等价无穷小代换法，当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 0 </a:t>
            </a:r>
            <a:r>
              <a:rPr lang="zh-CN" altLang="en-US" smtClean="0">
                <a:sym typeface="Symbol" pitchFamily="18" charset="2"/>
              </a:rPr>
              <a:t>时</a:t>
            </a:r>
            <a:r>
              <a:rPr lang="zh-CN" altLang="en-US" smtClean="0"/>
              <a:t>， </a:t>
            </a:r>
            <a:r>
              <a:rPr lang="en-US" altLang="zh-CN" smtClean="0"/>
              <a:t>sin </a:t>
            </a:r>
            <a:r>
              <a:rPr lang="en-US" altLang="zh-CN" i="1" smtClean="0"/>
              <a:t>kx</a:t>
            </a:r>
            <a:r>
              <a:rPr lang="en-US" altLang="zh-CN" smtClean="0"/>
              <a:t> ~ </a:t>
            </a:r>
            <a:r>
              <a:rPr lang="en-US" altLang="zh-CN" i="1" smtClean="0"/>
              <a:t>kx</a:t>
            </a:r>
            <a:r>
              <a:rPr lang="zh-CN" altLang="en-US" smtClean="0"/>
              <a:t>，故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洛必达法则</a:t>
            </a: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619250" y="188913"/>
          <a:ext cx="2459038" cy="812800"/>
        </p:xfrm>
        <a:graphic>
          <a:graphicData uri="http://schemas.openxmlformats.org/presentationml/2006/ole">
            <p:oleObj spid="_x0000_s8194" name="Equation" r:id="rId3" imgW="1231560" imgH="40608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195513" y="1003300"/>
          <a:ext cx="279400" cy="812800"/>
        </p:xfrm>
        <a:graphic>
          <a:graphicData uri="http://schemas.openxmlformats.org/presentationml/2006/ole">
            <p:oleObj spid="_x0000_s8195" name="Equation" r:id="rId4" imgW="139680" imgH="40608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760538" y="2544763"/>
          <a:ext cx="3776662" cy="812800"/>
        </p:xfrm>
        <a:graphic>
          <a:graphicData uri="http://schemas.openxmlformats.org/presentationml/2006/ole">
            <p:oleObj spid="_x0000_s8196" name="Equation" r:id="rId5" imgW="1892160" imgH="40608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059113" y="2622550"/>
            <a:ext cx="1873250" cy="7191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6"/>
          <p:cNvSpPr>
            <a:spLocks noChangeArrowheads="1"/>
          </p:cNvSpPr>
          <p:nvPr/>
        </p:nvSpPr>
        <p:spPr bwMode="auto">
          <a:xfrm flipH="1">
            <a:off x="4932363" y="2622550"/>
            <a:ext cx="647700" cy="7191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1760538" y="3876675"/>
          <a:ext cx="4005262" cy="812800"/>
        </p:xfrm>
        <a:graphic>
          <a:graphicData uri="http://schemas.openxmlformats.org/presentationml/2006/ole">
            <p:oleObj spid="_x0000_s8197" name="Equation" r:id="rId6" imgW="2006280" imgH="406080" progId="Equation.DSMT4">
              <p:embed/>
            </p:oleObj>
          </a:graphicData>
        </a:graphic>
      </p:graphicFrame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4198938" y="3400425"/>
            <a:ext cx="4260850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1760538" y="5183188"/>
          <a:ext cx="5653087" cy="863600"/>
        </p:xfrm>
        <a:graphic>
          <a:graphicData uri="http://schemas.openxmlformats.org/presentationml/2006/ole">
            <p:oleObj spid="_x0000_s8198" name="Equation" r:id="rId7" imgW="2831760" imgH="431640" progId="Equation.DSMT4">
              <p:embed/>
            </p:oleObj>
          </a:graphicData>
        </a:graphic>
      </p:graphicFrame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3087688" y="5216525"/>
            <a:ext cx="1800225" cy="8048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6"/>
          <p:cNvSpPr>
            <a:spLocks noChangeArrowheads="1"/>
          </p:cNvSpPr>
          <p:nvPr/>
        </p:nvSpPr>
        <p:spPr bwMode="auto">
          <a:xfrm flipH="1">
            <a:off x="4887913" y="5216525"/>
            <a:ext cx="1916112" cy="8048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6"/>
          <p:cNvSpPr>
            <a:spLocks noChangeArrowheads="1"/>
          </p:cNvSpPr>
          <p:nvPr/>
        </p:nvSpPr>
        <p:spPr bwMode="auto">
          <a:xfrm>
            <a:off x="6804025" y="5216525"/>
            <a:ext cx="720725" cy="8048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643188" y="2622550"/>
            <a:ext cx="415925" cy="27305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3" grpId="0" animBg="1"/>
      <p:bldP spid="14" grpId="0" animBg="1"/>
      <p:bldP spid="5" grpId="0" animBg="1"/>
    </p:bldLst>
  </p:timing>
</p:sld>
</file>

<file path=ppt/theme/theme1.xml><?xml version="1.0" encoding="utf-8"?>
<a:theme xmlns:a="http://schemas.openxmlformats.org/drawingml/2006/main" name="4_聚合">
  <a:themeElements>
    <a:clrScheme name="4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4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聚合">
  <a:themeElements>
    <a:clrScheme name="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聚合">
  <a:themeElements>
    <a:clrScheme name="1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1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7431</TotalTime>
  <Words>1540</Words>
  <Application>Microsoft Office PowerPoint</Application>
  <PresentationFormat>全屏显示(4:3)</PresentationFormat>
  <Paragraphs>303</Paragraphs>
  <Slides>33</Slides>
  <Notes>1</Notes>
  <HiddenSlides>16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8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Symbol</vt:lpstr>
      <vt:lpstr>方正舒体</vt:lpstr>
      <vt:lpstr>4_聚合</vt:lpstr>
      <vt:lpstr>聚合</vt:lpstr>
      <vt:lpstr>1_聚合</vt:lpstr>
      <vt:lpstr>Equation</vt:lpstr>
      <vt:lpstr>MathType 6.0 Equation</vt:lpstr>
      <vt:lpstr>第三章    微分中值定理与导数的应用</vt:lpstr>
      <vt:lpstr>引言</vt:lpstr>
      <vt:lpstr>回顾：两个重要极限</vt:lpstr>
      <vt:lpstr>本节的主要内容——洛必达法则</vt:lpstr>
      <vt:lpstr>一、    型与    型未定式</vt:lpstr>
      <vt:lpstr>幻灯片 6</vt:lpstr>
      <vt:lpstr>回顾</vt:lpstr>
      <vt:lpstr>幻灯片 8</vt:lpstr>
      <vt:lpstr>幻灯片 9</vt:lpstr>
      <vt:lpstr>一、    型与    型未定式</vt:lpstr>
      <vt:lpstr>一、    型与    型未定式</vt:lpstr>
      <vt:lpstr>一、    型与    型未定式</vt:lpstr>
      <vt:lpstr>幻灯片 13</vt:lpstr>
      <vt:lpstr>思考题</vt:lpstr>
      <vt:lpstr>幻灯片 15</vt:lpstr>
      <vt:lpstr>幻灯片 16</vt:lpstr>
      <vt:lpstr>幻灯片 17</vt:lpstr>
      <vt:lpstr>说明</vt:lpstr>
      <vt:lpstr>说明</vt:lpstr>
      <vt:lpstr>洛必达法则不是万能的！</vt:lpstr>
      <vt:lpstr>说明</vt:lpstr>
      <vt:lpstr>二、其它类型的未定式</vt:lpstr>
      <vt:lpstr>幻灯片 23</vt:lpstr>
      <vt:lpstr>幻灯片 24</vt:lpstr>
      <vt:lpstr>判断题</vt:lpstr>
      <vt:lpstr>幻灯片 26</vt:lpstr>
      <vt:lpstr>幻灯片 27</vt:lpstr>
      <vt:lpstr>补充说明</vt:lpstr>
      <vt:lpstr>补充说明</vt:lpstr>
      <vt:lpstr>补充说明</vt:lpstr>
      <vt:lpstr>幻灯片 31</vt:lpstr>
      <vt:lpstr>小结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高等数学（上册）</dc:title>
  <dc:creator>cjl</dc:creator>
  <cp:lastModifiedBy>SONY</cp:lastModifiedBy>
  <cp:revision>525</cp:revision>
  <dcterms:created xsi:type="dcterms:W3CDTF">2010-09-04T05:21:04Z</dcterms:created>
  <dcterms:modified xsi:type="dcterms:W3CDTF">2022-11-10T02:36:24Z</dcterms:modified>
</cp:coreProperties>
</file>