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29" r:id="rId2"/>
    <p:sldMasterId id="2147484130" r:id="rId3"/>
  </p:sldMasterIdLst>
  <p:notesMasterIdLst>
    <p:notesMasterId r:id="rId23"/>
  </p:notesMasterIdLst>
  <p:handoutMasterIdLst>
    <p:handoutMasterId r:id="rId24"/>
  </p:handoutMasterIdLst>
  <p:sldIdLst>
    <p:sldId id="543" r:id="rId4"/>
    <p:sldId id="522" r:id="rId5"/>
    <p:sldId id="544" r:id="rId6"/>
    <p:sldId id="523" r:id="rId7"/>
    <p:sldId id="545" r:id="rId8"/>
    <p:sldId id="555" r:id="rId9"/>
    <p:sldId id="525" r:id="rId10"/>
    <p:sldId id="529" r:id="rId11"/>
    <p:sldId id="530" r:id="rId12"/>
    <p:sldId id="551" r:id="rId13"/>
    <p:sldId id="552" r:id="rId14"/>
    <p:sldId id="553" r:id="rId15"/>
    <p:sldId id="554" r:id="rId16"/>
    <p:sldId id="550" r:id="rId17"/>
    <p:sldId id="533" r:id="rId18"/>
    <p:sldId id="546" r:id="rId19"/>
    <p:sldId id="534" r:id="rId20"/>
    <p:sldId id="549" r:id="rId21"/>
    <p:sldId id="540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33CC33"/>
    <a:srgbClr val="FFFFCC"/>
    <a:srgbClr val="CCCCFF"/>
    <a:srgbClr val="FFCCFF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1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0F45C4C-6148-4224-A09E-9A77E5D17E09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5BE311-448B-489A-9EF3-718F8C8809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B7C80F-A0F3-463B-8E25-DEB6BA3051EB}" type="datetimeFigureOut">
              <a:rPr lang="zh-CN" altLang="en-US"/>
              <a:pPr>
                <a:defRPr/>
              </a:pPr>
              <a:t>2022/11/10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736D42-07AC-41C0-9EC1-4E459DD8A5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F97B7D-0C32-499A-8CF5-C7630F1BE13C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6555C-1977-4223-BAE2-D926454FC864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918607-DB0A-4318-BFFA-7CD5EB602BB9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D1DBCC-0874-4736-B6D7-C7F06A46E947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1DAE-22F1-48CF-A894-0E0D86C339E3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E3F4A-5EEE-4EBA-B5CF-9C1FBF1DB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A320-41BE-4682-968A-11D10A5202CC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325C3-C34C-4EBC-B1AD-6E062D18C1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99BC-DF0F-4B9C-8295-DDF325076F4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D7BD-4A29-4C0D-AD61-CB20543D5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41C1-598E-44E0-95AC-351133E3E5E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509B-50CC-43BF-9C95-11759E5ED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78A39-05A7-4342-8DA8-F8DA25698D8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15BED-5233-4CE0-84CE-CE60BC038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912B-93DA-48D0-B74D-86C10BD20A0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E1EC9-A739-46B9-90A8-1D69933B0B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E5DF-77B7-4051-97D0-0D6F9B7F7FB4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A4CC6-B2C3-4079-B41A-0852A542AC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BADA9-9435-41BC-9F5D-5C0D24F93A9B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4C61-51F8-46D7-8C3E-578C20575A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13333-C0D7-4DE4-948F-A7C2AD5316B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E116-6209-4054-8945-A6E4EE70A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EBB7C-E300-48D4-B727-E73A65A14FD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86CF-287C-4EF0-9DE7-BEC4A0FE6F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24A2-9751-489C-9665-33C882111FF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12D55-85C7-4E39-8FF6-E6132FF07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F01E0-CF8A-4241-83A6-47DEEF95A7E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DC76-0972-431E-8C45-8898E1D11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4A055-3F10-4417-940A-C3E5967B61BB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F948-73B4-4426-AFD8-A9D298D3C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8924-2EC7-436F-9B07-2EB88E8C2460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E886-81A2-449D-A8A6-0A3CD01A4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AE1E3-DE79-4D21-BC2D-6FEF395C146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BB8B-CFF3-4B0B-BA9E-6AEB39163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BB142-A3CF-4A97-966B-DAC1C0EFE9B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B03F-4021-42F5-A9A4-D1E09CAF8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F220E-4207-4D80-A306-FAE4B7698A48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BDBD-26D1-49A8-996F-E21271753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97E04-789C-463A-B5C3-FCB60ED980A7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FC1E7-C879-4F42-B856-C0C1681734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57AA-8278-4832-87EC-22966A48B20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8013-A807-4F20-894D-9B84DBC31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C1E6F-15F7-4300-8569-1FC74A34FBB2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C516A-EB81-4B9D-A969-40EDFBCEE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0FBC-8CE8-404B-9D19-EED2A278F85C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3EC1-C8B5-4EA4-A2D6-A0C1E9D37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1043D-3247-4BE9-8B5C-6531F997FC5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12EEE-E2C8-4D48-A78F-6348C7E39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EE55-43BC-474E-B444-96A67CF263F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1F369-4D3C-4689-BCAC-0BBC11C577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C5BFF-77BF-4E35-8A7B-B78ABC2A793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1BC7B-87DF-4443-98E9-201BC79DEF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2AD4-5B07-4818-938C-1098F5A6B4E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DB350-8EE5-405F-BCD6-53E6EBDE2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902A-10CC-4C25-B9D5-0BE4122643E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219A2-CE13-4BCC-96E3-E87092C63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1547A-F348-4BE9-BD1E-F40C5FEED401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2A2D3-D96D-48CF-836B-FA4F857EF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C4E9-F969-470E-8217-00978DD4D1E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2B105-2CA9-478F-9E77-A4DDCA388F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09A6-8797-4DDD-93A2-7DE2C931E3E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0D16-B37F-4DF7-8206-5392444C50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AB5BC-E063-44ED-82BB-5461C5D00B7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B2235-5533-46AC-8510-823A22E62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9F4CB-D761-46D7-B80C-9B59E4E11674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99F79-5981-4456-92BD-7F7BF516B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750-C9D2-4CBE-AA6E-CEBC3954F8F6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85B63-D011-448F-92DA-662F878000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4A89-1A7E-4E51-996B-827DF35C61C9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D277-6F4B-4B6E-A220-5F85623FE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639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E6C5598-73CF-4910-9D8F-AB2B74FD6B9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68DE859-B6EE-4D16-A651-25E18A3C7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7411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17" name="任意多边形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19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644DC02-ABFC-4992-BFF0-E573CC5FF2D4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1061E3C-9395-444F-8597-9ABD12CF8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3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B2F2F89-9608-4DB9-988F-CB317A2DE9D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5165960-A41F-42E9-A506-65549C63C6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1.xml"/><Relationship Id="rId5" Type="http://schemas.openxmlformats.org/officeDocument/2006/relationships/oleObject" Target="../embeddings/oleObject36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audio" Target="../media/audio1.wav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slide" Target="slide11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slide" Target="slide5.xml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   微分中值定理与导数的应用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    泰勒公式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046412"/>
          </a:xfrm>
        </p:spPr>
        <p:txBody>
          <a:bodyPr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处具有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阶导数，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那么存在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的一个邻域，对于该邻域内的任意 </a:t>
            </a:r>
            <a:r>
              <a:rPr lang="en-US" altLang="zh-CN" i="1" smtClean="0"/>
              <a:t>x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=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+ R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阶泰勒公式</a:t>
            </a:r>
            <a:endParaRPr lang="en-US" altLang="zh-CN" i="1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=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− p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o</a:t>
            </a:r>
            <a:r>
              <a:rPr lang="en-US" altLang="zh-CN" smtClean="0"/>
              <a:t>[(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]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FF0000"/>
                </a:solidFill>
              </a:rPr>
              <a:t>佩亚诺型余项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66713" y="1349375"/>
          <a:ext cx="8410575" cy="755650"/>
        </p:xfrm>
        <a:graphic>
          <a:graphicData uri="http://schemas.openxmlformats.org/presentationml/2006/ole">
            <p:oleObj spid="_x0000_s7170" name="Equation" r:id="rId5" imgW="4673520" imgH="4190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5072063" y="3286125"/>
            <a:ext cx="25003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 flipH="1">
            <a:off x="5856288" y="3929063"/>
            <a:ext cx="2501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泰勒中值定理 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P.138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643563" y="185738"/>
            <a:ext cx="3071812" cy="969962"/>
          </a:xfrm>
          <a:prstGeom prst="wedgeRoundRectCallout">
            <a:avLst>
              <a:gd name="adj1" fmla="val -13417"/>
              <a:gd name="adj2" fmla="val 66856"/>
              <a:gd name="adj3" fmla="val 16667"/>
            </a:avLst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</a:rPr>
              <a:t>函数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处的</a:t>
            </a:r>
            <a:endParaRPr lang="en-US" altLang="zh-CN" sz="2400" b="1">
              <a:latin typeface="Times New Roman" pitchFamily="18" charset="0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次泰勒多项式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149" grpId="0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305175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−</a:t>
            </a:r>
            <a:r>
              <a:rPr lang="zh-CN" altLang="en-US" i="1" smtClean="0"/>
              <a:t>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R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可导（从而连续），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已知                                                        ，则</a:t>
            </a: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处具有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阶导数， 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必在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的某邻域内具有直到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</a:t>
            </a:r>
            <a:r>
              <a:rPr lang="en-US" altLang="zh-CN" smtClean="0">
                <a:solidFill>
                  <a:srgbClr val="FF0000"/>
                </a:solidFill>
              </a:rPr>
              <a:t> 1)</a:t>
            </a:r>
            <a:r>
              <a:rPr lang="en-US" altLang="zh-CN" smtClean="0"/>
              <a:t> </a:t>
            </a:r>
            <a:r>
              <a:rPr lang="zh-CN" altLang="en-US" smtClean="0"/>
              <a:t>阶的导数．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由洛必达法则可得，</a:t>
            </a:r>
            <a:endParaRPr lang="en-US" altLang="zh-CN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61988" y="3429000"/>
          <a:ext cx="7658100" cy="2606675"/>
        </p:xfrm>
        <a:graphic>
          <a:graphicData uri="http://schemas.openxmlformats.org/presentationml/2006/ole">
            <p:oleObj spid="_x0000_s8196" name="Equation" r:id="rId4" imgW="4267080" imgH="1447560" progId="Equation.DSMT4">
              <p:embed/>
            </p:oleObj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1258888" y="809625"/>
          <a:ext cx="4279900" cy="482600"/>
        </p:xfrm>
        <a:graphic>
          <a:graphicData uri="http://schemas.openxmlformats.org/presentationml/2006/ole">
            <p:oleObj spid="_x0000_s8194" name="Equation" r:id="rId5" imgW="2145960" imgH="2412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76375" y="1357313"/>
          <a:ext cx="6102350" cy="482600"/>
        </p:xfrm>
        <a:graphic>
          <a:graphicData uri="http://schemas.openxmlformats.org/presentationml/2006/ole">
            <p:oleObj spid="_x0000_s8195" name="Equation" r:id="rId6" imgW="3060360" imgH="241200" progId="Equation.DSMT4">
              <p:embed/>
            </p:oleObj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246313" y="3467100"/>
            <a:ext cx="216058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flipH="1">
            <a:off x="4408488" y="3467100"/>
            <a:ext cx="294005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2236788" y="4338638"/>
            <a:ext cx="360045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857875" y="4338638"/>
            <a:ext cx="2205038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1776413" y="5222875"/>
            <a:ext cx="44291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6216650" y="5222875"/>
            <a:ext cx="160200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返回</a:t>
            </a: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5219700" y="1377950"/>
            <a:ext cx="2520950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1476375" y="1376363"/>
            <a:ext cx="6119813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7750" y="333375"/>
            <a:ext cx="3786188" cy="46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4867275" y="306388"/>
            <a:ext cx="3214688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163888" y="5199063"/>
            <a:ext cx="3051175" cy="8270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843463" y="6210300"/>
          <a:ext cx="2416175" cy="433388"/>
        </p:xfrm>
        <a:graphic>
          <a:graphicData uri="http://schemas.openxmlformats.org/presentationml/2006/ole">
            <p:oleObj spid="_x0000_s8197" name="Equation" r:id="rId8" imgW="1346040" imgH="241200" progId="Equation.DSMT4">
              <p:embed/>
            </p:oleObj>
          </a:graphicData>
        </a:graphic>
      </p:graphicFrame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7816505" y="5222875"/>
            <a:ext cx="57150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/>
      <p:bldP spid="62473" grpId="0" animBg="1"/>
      <p:bldP spid="62474" grpId="0" animBg="1"/>
      <p:bldP spid="62475" grpId="0" animBg="1"/>
      <p:bldP spid="62476" grpId="0" animBg="1"/>
      <p:bldP spid="62478" grpId="0" animBg="1"/>
      <p:bldP spid="6158" grpId="0" animBg="1"/>
      <p:bldP spid="62490" grpId="0" animBg="1"/>
      <p:bldP spid="28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zh-CN" altLang="en-US" sz="41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泰勒中值定理 </a:t>
            </a:r>
            <a:r>
              <a:rPr lang="en-US" altLang="zh-CN" sz="41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24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P.138</a:t>
            </a:r>
            <a:r>
              <a:rPr lang="zh-CN" altLang="en-US" sz="24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6149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泰勒中值定理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P.139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046412"/>
          </a:xfrm>
        </p:spPr>
        <p:txBody>
          <a:bodyPr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处具有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阶导数，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那么存在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的一个邻域，对于该邻域内的任意 </a:t>
            </a:r>
            <a:r>
              <a:rPr lang="en-US" altLang="zh-CN" i="1" smtClean="0"/>
              <a:t>x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=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+ R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阶泰勒公式</a:t>
            </a:r>
            <a:endParaRPr lang="en-US" altLang="zh-CN" i="1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=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− p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o</a:t>
            </a:r>
            <a:r>
              <a:rPr lang="en-US" altLang="zh-CN" smtClean="0"/>
              <a:t>[(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]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FF0000"/>
                </a:solidFill>
              </a:rPr>
              <a:t>佩亚诺型余项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57200" y="1481138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+mn-ea"/>
              </a:rPr>
              <a:t>设 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f 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+mn-ea"/>
              </a:rPr>
              <a:t>在 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lang="en-US" altLang="zh-CN" sz="2400" b="1" kern="0" baseline="-25000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+mn-ea"/>
              </a:rPr>
              <a:t> 的某邻域 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U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0000FF"/>
                </a:solidFill>
                <a:latin typeface="Times New Roman"/>
                <a:ea typeface="楷体_GB2312"/>
              </a:rPr>
              <a:t>x</a:t>
            </a:r>
            <a:r>
              <a:rPr lang="en-US" altLang="zh-CN" sz="2400" b="1" kern="0" baseline="-25000" dirty="0">
                <a:solidFill>
                  <a:srgbClr val="0000FF"/>
                </a:solidFill>
                <a:latin typeface="Times New Roman"/>
                <a:ea typeface="楷体_GB2312"/>
              </a:rPr>
              <a:t>0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+mn-ea"/>
              </a:rPr>
              <a:t>内具有直到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 + 1) </a:t>
            </a:r>
            <a:r>
              <a:rPr lang="zh-CN" altLang="en-US" sz="2400" b="1" kern="0" dirty="0">
                <a:solidFill>
                  <a:srgbClr val="0000FF"/>
                </a:solidFill>
                <a:latin typeface="+mn-lt"/>
                <a:ea typeface="+mn-ea"/>
              </a:rPr>
              <a:t>阶的导数，</a:t>
            </a:r>
            <a:endParaRPr lang="en-US" altLang="zh-CN" sz="2400" b="1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那么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对于该邻域内的任意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，</a:t>
            </a:r>
            <a:r>
              <a:rPr lang="zh-CN" altLang="en-US" sz="2400" b="1" kern="0" dirty="0">
                <a:latin typeface="+mn-lt"/>
                <a:ea typeface="+mn-ea"/>
              </a:rPr>
              <a:t>有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 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f 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 =</a:t>
            </a:r>
            <a:r>
              <a:rPr lang="zh-CN" altLang="en-US" sz="2400" b="1" i="1" kern="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sz="2400" b="1" i="1" kern="0" dirty="0" err="1">
                <a:solidFill>
                  <a:srgbClr val="0000FF"/>
                </a:solidFill>
                <a:latin typeface="+mn-lt"/>
                <a:ea typeface="+mn-ea"/>
              </a:rPr>
              <a:t>p</a:t>
            </a:r>
            <a:r>
              <a:rPr lang="en-US" altLang="zh-CN" sz="2400" b="1" i="1" kern="0" baseline="-25000" dirty="0" err="1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 + </a:t>
            </a:r>
            <a:r>
              <a:rPr lang="en-US" altLang="zh-CN" sz="2400" b="1" i="1" kern="0" dirty="0" err="1">
                <a:solidFill>
                  <a:srgbClr val="0000FF"/>
                </a:solidFill>
                <a:latin typeface="+mn-lt"/>
                <a:ea typeface="+mn-ea"/>
              </a:rPr>
              <a:t>R</a:t>
            </a:r>
            <a:r>
              <a:rPr lang="en-US" altLang="zh-CN" sz="2400" b="1" i="1" kern="0" baseline="-25000" dirty="0" err="1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lang="en-US" altLang="zh-CN" sz="2400" b="1" i="1" kern="0" baseline="-2500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en-US" altLang="zh-CN" sz="2400" b="1" i="1" kern="0" dirty="0">
                <a:solidFill>
                  <a:srgbClr val="0000FF"/>
                </a:solidFill>
                <a:latin typeface="+mn-lt"/>
                <a:ea typeface="+mn-ea"/>
              </a:rPr>
              <a:t>x</a:t>
            </a:r>
            <a:r>
              <a:rPr lang="en-US" altLang="zh-CN" sz="2400" b="1" kern="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zh-CN" altLang="en-US" sz="2400" b="1" kern="0" dirty="0">
                <a:latin typeface="+mn-lt"/>
                <a:ea typeface="+mn-ea"/>
              </a:rPr>
              <a:t>， </a:t>
            </a:r>
            <a:r>
              <a:rPr lang="en-US" altLang="zh-CN" sz="2400" b="1" i="1" kern="0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 阶泰勒公式</a:t>
            </a:r>
            <a:endParaRPr lang="en-US" altLang="zh-CN" sz="2400" b="1" i="1" kern="0" dirty="0"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20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其中                                            ，         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拉格朗日型余项</a:t>
            </a:r>
            <a:endParaRPr lang="en-US" altLang="zh-CN" sz="2400" b="1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20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这里 </a:t>
            </a:r>
            <a:r>
              <a:rPr lang="en-US" altLang="zh-CN" sz="2400" b="1" i="1" kern="0" dirty="0">
                <a:latin typeface="Symbol" pitchFamily="18" charset="2"/>
                <a:ea typeface="+mn-ea"/>
              </a:rPr>
              <a:t>x</a:t>
            </a:r>
            <a:r>
              <a:rPr lang="zh-CN" altLang="en-US" sz="2400" b="1" kern="0" dirty="0">
                <a:latin typeface="+mn-lt"/>
                <a:ea typeface="+mn-ea"/>
              </a:rPr>
              <a:t> 是介于 </a:t>
            </a:r>
            <a:r>
              <a:rPr lang="en-US" altLang="zh-CN" sz="2400" b="1" i="1" kern="0" dirty="0">
                <a:latin typeface="+mn-lt"/>
                <a:ea typeface="+mn-ea"/>
              </a:rPr>
              <a:t>x</a:t>
            </a:r>
            <a:r>
              <a:rPr lang="en-US" altLang="zh-CN" sz="2400" b="1" kern="0" baseline="-25000" dirty="0">
                <a:latin typeface="+mn-lt"/>
                <a:ea typeface="+mn-ea"/>
              </a:rPr>
              <a:t>0</a:t>
            </a:r>
            <a:r>
              <a:rPr lang="zh-CN" altLang="en-US" sz="2400" b="1" kern="0" dirty="0">
                <a:latin typeface="+mn-lt"/>
                <a:ea typeface="+mn-ea"/>
              </a:rPr>
              <a:t> 和 </a:t>
            </a:r>
            <a:r>
              <a:rPr lang="en-US" altLang="zh-CN" sz="2400" b="1" i="1" kern="0" dirty="0">
                <a:latin typeface="+mn-lt"/>
                <a:ea typeface="+mn-ea"/>
              </a:rPr>
              <a:t>x</a:t>
            </a:r>
            <a:r>
              <a:rPr lang="zh-CN" altLang="en-US" sz="2400" b="1" kern="0" dirty="0">
                <a:latin typeface="+mn-lt"/>
                <a:ea typeface="+mn-ea"/>
              </a:rPr>
              <a:t> 之间的某个数值．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特别地，当 </a:t>
            </a:r>
            <a:r>
              <a:rPr lang="en-US" altLang="zh-CN" sz="2400" b="1" i="1" kern="0" dirty="0">
                <a:latin typeface="+mn-lt"/>
                <a:ea typeface="+mn-ea"/>
              </a:rPr>
              <a:t>n</a:t>
            </a:r>
            <a:r>
              <a:rPr lang="zh-CN" altLang="en-US" sz="2400" b="1" kern="0" dirty="0"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latin typeface="+mn-lt"/>
                <a:ea typeface="+mn-ea"/>
              </a:rPr>
              <a:t>=</a:t>
            </a:r>
            <a:r>
              <a:rPr lang="zh-CN" altLang="en-US" sz="2400" b="1" kern="0" dirty="0"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latin typeface="+mn-lt"/>
                <a:ea typeface="+mn-ea"/>
              </a:rPr>
              <a:t>0</a:t>
            </a:r>
            <a:r>
              <a:rPr lang="zh-CN" altLang="en-US" sz="2400" b="1" kern="0" dirty="0">
                <a:latin typeface="+mn-lt"/>
                <a:ea typeface="+mn-ea"/>
              </a:rPr>
              <a:t> 时，泰勒公式变成拉格朗日公式：</a:t>
            </a:r>
          </a:p>
          <a:p>
            <a:pPr marL="365125" indent="-255588" algn="l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endParaRPr lang="en-US" altLang="zh-CN" sz="2400" b="1" kern="0" dirty="0">
              <a:latin typeface="+mn-lt"/>
              <a:ea typeface="+mn-ea"/>
            </a:endParaRPr>
          </a:p>
          <a:p>
            <a:pPr marL="365125" indent="-255588" algn="l" eaLnBrk="0" hangingPunct="0">
              <a:lnSpc>
                <a:spcPct val="15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因此，泰勒中值定理是拉格朗日中值定理的推广．</a:t>
            </a:r>
            <a:endParaRPr lang="en-US" altLang="zh-CN" sz="2400" b="1" kern="0" dirty="0">
              <a:latin typeface="+mn-lt"/>
              <a:ea typeface="+mn-ea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90638" y="3787775"/>
          <a:ext cx="3268662" cy="800100"/>
        </p:xfrm>
        <a:graphic>
          <a:graphicData uri="http://schemas.openxmlformats.org/presentationml/2006/ole">
            <p:oleObj spid="_x0000_s9219" name="Equation" r:id="rId5" imgW="1815840" imgH="44424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881313" y="5659438"/>
          <a:ext cx="3382962" cy="412750"/>
        </p:xfrm>
        <a:graphic>
          <a:graphicData uri="http://schemas.openxmlformats.org/presentationml/2006/ole">
            <p:oleObj spid="_x0000_s9220" name="Equation" r:id="rId6" imgW="1879560" imgH="228600" progId="Equation.DSMT4">
              <p:embed/>
            </p:oleObj>
          </a:graphicData>
        </a:graphic>
      </p:graphicFrame>
      <p:sp>
        <p:nvSpPr>
          <p:cNvPr id="9225" name="圆角矩形标注 5"/>
          <p:cNvSpPr>
            <a:spLocks noChangeArrowheads="1"/>
          </p:cNvSpPr>
          <p:nvPr/>
        </p:nvSpPr>
        <p:spPr bwMode="auto">
          <a:xfrm>
            <a:off x="5643563" y="185738"/>
            <a:ext cx="3071812" cy="969962"/>
          </a:xfrm>
          <a:prstGeom prst="wedgeRoundRectCallout">
            <a:avLst>
              <a:gd name="adj1" fmla="val -13417"/>
              <a:gd name="adj2" fmla="val 66856"/>
              <a:gd name="adj3" fmla="val 16667"/>
            </a:avLst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</a:rPr>
              <a:t>函数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处的</a:t>
            </a:r>
            <a:endParaRPr lang="en-US" altLang="zh-CN" sz="2400" b="1">
              <a:latin typeface="Times New Roman" pitchFamily="18" charset="0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次泰勒多项式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66713" y="1349375"/>
          <a:ext cx="8410575" cy="755650"/>
        </p:xfrm>
        <a:graphic>
          <a:graphicData uri="http://schemas.openxmlformats.org/presentationml/2006/ole">
            <p:oleObj spid="_x0000_s9218" name="Equation" r:id="rId7" imgW="4673520" imgH="419040" progId="Equation.DSMT4">
              <p:embed/>
            </p:oleObj>
          </a:graphicData>
        </a:graphic>
      </p:graphicFrame>
      <p:sp>
        <p:nvSpPr>
          <p:cNvPr id="9" name="AutoShape 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149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泰勒中值定理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P.139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endParaRPr lang="zh-CN" altLang="en-US" smtClean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33987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的某邻域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内具有直到 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 + 1) </a:t>
            </a:r>
            <a:r>
              <a:rPr lang="zh-CN" altLang="en-US" smtClean="0"/>
              <a:t>阶的导数，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</a:t>
            </a:r>
            <a:r>
              <a:rPr lang="zh-CN" altLang="en-US" smtClean="0">
                <a:solidFill>
                  <a:srgbClr val="000000"/>
                </a:solidFill>
              </a:rPr>
              <a:t>对于该邻域内的任意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 smtClean="0"/>
              <a:t>有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=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+ R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阶泰勒公式</a:t>
            </a:r>
            <a:endParaRPr lang="en-US" altLang="zh-CN" i="1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其中                                            ，         </a:t>
            </a:r>
            <a:r>
              <a:rPr lang="zh-CN" altLang="en-US" smtClean="0">
                <a:solidFill>
                  <a:srgbClr val="FF0000"/>
                </a:solidFill>
              </a:rPr>
              <a:t>拉格朗日型余项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这里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是介于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和 </a:t>
            </a:r>
            <a:r>
              <a:rPr lang="en-US" altLang="zh-CN" i="1" smtClean="0"/>
              <a:t>x</a:t>
            </a:r>
            <a:r>
              <a:rPr lang="zh-CN" altLang="en-US" smtClean="0"/>
              <a:t> 之间的某个数值．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时，泰勒公式变成拉格朗日公式：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因此，泰勒中值定理是拉格朗日中值定理的推广．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9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66713" y="1349375"/>
          <a:ext cx="8410575" cy="755650"/>
        </p:xfrm>
        <a:graphic>
          <a:graphicData uri="http://schemas.openxmlformats.org/presentationml/2006/ole">
            <p:oleObj spid="_x0000_s10242" name="Equation" r:id="rId6" imgW="4673520" imgH="419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90638" y="3787775"/>
          <a:ext cx="3268662" cy="800100"/>
        </p:xfrm>
        <a:graphic>
          <a:graphicData uri="http://schemas.openxmlformats.org/presentationml/2006/ole">
            <p:oleObj spid="_x0000_s10243" name="Equation" r:id="rId7" imgW="1815840" imgH="44424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881313" y="5659438"/>
          <a:ext cx="3382962" cy="412750"/>
        </p:xfrm>
        <a:graphic>
          <a:graphicData uri="http://schemas.openxmlformats.org/presentationml/2006/ole">
            <p:oleObj spid="_x0000_s10244" name="Equation" r:id="rId8" imgW="1879560" imgH="228600" progId="Equation.DSMT4">
              <p:embed/>
            </p:oleObj>
          </a:graphicData>
        </a:graphic>
      </p:graphicFrame>
      <p:sp>
        <p:nvSpPr>
          <p:cNvPr id="10248" name="圆角矩形标注 5"/>
          <p:cNvSpPr>
            <a:spLocks noChangeArrowheads="1"/>
          </p:cNvSpPr>
          <p:nvPr/>
        </p:nvSpPr>
        <p:spPr bwMode="auto">
          <a:xfrm>
            <a:off x="5643563" y="185738"/>
            <a:ext cx="3071812" cy="969962"/>
          </a:xfrm>
          <a:prstGeom prst="wedgeRoundRectCallout">
            <a:avLst>
              <a:gd name="adj1" fmla="val -13417"/>
              <a:gd name="adj2" fmla="val 66856"/>
              <a:gd name="adj3" fmla="val 16667"/>
            </a:avLst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</a:rPr>
              <a:t>函数 </a:t>
            </a:r>
            <a:r>
              <a:rPr lang="en-US" altLang="zh-CN" sz="2400" b="1" i="1">
                <a:latin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处的</a:t>
            </a:r>
            <a:endParaRPr lang="en-US" altLang="zh-CN" sz="2400" b="1">
              <a:latin typeface="Times New Roman" pitchFamily="18" charset="0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次泰勒多项式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97562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−</a:t>
            </a:r>
            <a:r>
              <a:rPr lang="zh-CN" altLang="en-US" i="1" smtClean="0"/>
              <a:t> </a:t>
            </a:r>
            <a:r>
              <a:rPr lang="en-US" altLang="zh-CN" i="1" smtClean="0"/>
              <a:t>p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n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可导（从而连续），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已知                                                        ，则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+1</a:t>
            </a:r>
            <a:r>
              <a:rPr lang="zh-CN" altLang="en-US" smtClean="0"/>
              <a:t>，不妨设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&lt;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，由柯西中值定理可得，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其中</a:t>
            </a:r>
            <a:endParaRPr lang="en-US" altLang="zh-CN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163" y="2133600"/>
          <a:ext cx="7065962" cy="3521075"/>
        </p:xfrm>
        <a:graphic>
          <a:graphicData uri="http://schemas.openxmlformats.org/presentationml/2006/ole">
            <p:oleObj spid="_x0000_s11268" name="Equation" r:id="rId4" imgW="3936960" imgH="1955520" progId="Equation.DSMT4">
              <p:embed/>
            </p:oleObj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1258888" y="742950"/>
          <a:ext cx="4279900" cy="482600"/>
        </p:xfrm>
        <a:graphic>
          <a:graphicData uri="http://schemas.openxmlformats.org/presentationml/2006/ole">
            <p:oleObj spid="_x0000_s11266" name="Equation" r:id="rId5" imgW="2145960" imgH="2412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76375" y="1196975"/>
          <a:ext cx="6102350" cy="482600"/>
        </p:xfrm>
        <a:graphic>
          <a:graphicData uri="http://schemas.openxmlformats.org/presentationml/2006/ole">
            <p:oleObj spid="_x0000_s11267" name="Equation" r:id="rId6" imgW="3060360" imgH="241200" progId="Equation.DSMT4">
              <p:embed/>
            </p:oleObj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547813" y="2162175"/>
            <a:ext cx="252095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flipH="1">
            <a:off x="4068763" y="2162175"/>
            <a:ext cx="115093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547813" y="3082925"/>
            <a:ext cx="26638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 flipH="1">
            <a:off x="4211638" y="3082925"/>
            <a:ext cx="11525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1547813" y="3948113"/>
            <a:ext cx="259238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 flipH="1">
            <a:off x="4141788" y="3948113"/>
            <a:ext cx="1096962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238750" y="3948113"/>
            <a:ext cx="2141538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1547813" y="4811713"/>
            <a:ext cx="33115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 flipH="1">
            <a:off x="4859338" y="4811713"/>
            <a:ext cx="187325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306513" y="5754688"/>
          <a:ext cx="3625850" cy="411162"/>
        </p:xfrm>
        <a:graphic>
          <a:graphicData uri="http://schemas.openxmlformats.org/presentationml/2006/ole">
            <p:oleObj spid="_x0000_s11269" name="Equation" r:id="rId7" imgW="2019240" imgH="228600" progId="Equation.DSMT4">
              <p:embed/>
            </p:oleObj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2871788" y="5776913"/>
            <a:ext cx="5048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3390900" y="5776913"/>
            <a:ext cx="5048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3910013" y="5776913"/>
            <a:ext cx="5048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1663700" y="5776913"/>
            <a:ext cx="11938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03800" y="5589588"/>
          <a:ext cx="2994025" cy="665162"/>
        </p:xfrm>
        <a:graphic>
          <a:graphicData uri="http://schemas.openxmlformats.org/presentationml/2006/ole">
            <p:oleObj spid="_x0000_s11270" name="Equation" r:id="rId8" imgW="2006280" imgH="444240" progId="Equation.DSMT4">
              <p:embed/>
            </p:oleObj>
          </a:graphicData>
        </a:graphic>
      </p:graphicFrame>
      <p:sp>
        <p:nvSpPr>
          <p:cNvPr id="6158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返回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3419475" y="1657350"/>
            <a:ext cx="20161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 flipH="1">
            <a:off x="5435600" y="1657350"/>
            <a:ext cx="30972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5219700" y="1268413"/>
            <a:ext cx="252095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1476375" y="1214438"/>
            <a:ext cx="6119813" cy="4683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971550" y="1681163"/>
            <a:ext cx="2171700" cy="431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57750" y="333375"/>
            <a:ext cx="3786188" cy="46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4867275" y="306388"/>
            <a:ext cx="3214688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571875" y="4803775"/>
            <a:ext cx="1285875" cy="431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62478" grpId="0" animBg="1"/>
      <p:bldP spid="62482" grpId="0" animBg="1"/>
      <p:bldP spid="62483" grpId="0" animBg="1"/>
      <p:bldP spid="62484" grpId="0" animBg="1"/>
      <p:bldP spid="62485" grpId="0" animBg="1"/>
      <p:bldP spid="6158" grpId="0" animBg="1"/>
      <p:bldP spid="62488" grpId="0" animBg="1"/>
      <p:bldP spid="62489" grpId="0" animBg="1"/>
      <p:bldP spid="62490" grpId="0" animBg="1"/>
      <p:bldP spid="28" grpId="0" animBg="1"/>
      <p:bldP spid="29" grpId="0" animBg="1"/>
      <p:bldP spid="27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在泰勒公式中，若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，可令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q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 &lt; </a:t>
            </a:r>
            <a:r>
              <a:rPr lang="en-US" altLang="zh-CN" i="1" dirty="0" smtClean="0">
                <a:latin typeface="Symbol" pitchFamily="18" charset="2"/>
              </a:rPr>
              <a:t>q</a:t>
            </a:r>
            <a:r>
              <a:rPr lang="en-US" altLang="zh-CN" dirty="0" smtClean="0"/>
              <a:t> &lt; 1</a:t>
            </a:r>
            <a:r>
              <a:rPr lang="zh-CN" altLang="en-US" dirty="0" smtClean="0"/>
              <a:t>），则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带有</a:t>
            </a:r>
            <a:r>
              <a:rPr lang="zh-CN" altLang="en-US" dirty="0" smtClean="0">
                <a:solidFill>
                  <a:srgbClr val="FF0000"/>
                </a:solidFill>
              </a:rPr>
              <a:t>拉格朗日型余项</a:t>
            </a:r>
            <a:r>
              <a:rPr lang="zh-CN" altLang="en-US" dirty="0" smtClean="0"/>
              <a:t>的麦克劳林公式：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带有</a:t>
            </a:r>
            <a:r>
              <a:rPr lang="zh-CN" altLang="en-US" dirty="0" smtClean="0">
                <a:solidFill>
                  <a:srgbClr val="FF0000"/>
                </a:solidFill>
              </a:rPr>
              <a:t>佩亚诺型余项</a:t>
            </a:r>
            <a:r>
              <a:rPr lang="zh-CN" altLang="en-US" dirty="0" smtClean="0"/>
              <a:t>的麦克劳林公式：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附近，</a:t>
            </a:r>
            <a:endParaRPr lang="en-US" altLang="zh-CN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73100" y="2414588"/>
          <a:ext cx="8316913" cy="1557337"/>
        </p:xfrm>
        <a:graphic>
          <a:graphicData uri="http://schemas.openxmlformats.org/presentationml/2006/ole">
            <p:oleObj spid="_x0000_s12290" name="Equation" r:id="rId3" imgW="4622760" imgH="8632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73100" y="2414588"/>
          <a:ext cx="6443663" cy="1557337"/>
        </p:xfrm>
        <a:graphic>
          <a:graphicData uri="http://schemas.openxmlformats.org/presentationml/2006/ole">
            <p:oleObj spid="_x0000_s12291" name="Equation" r:id="rId4" imgW="3581280" imgH="8632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3100" y="4618038"/>
          <a:ext cx="6626225" cy="755650"/>
        </p:xfrm>
        <a:graphic>
          <a:graphicData uri="http://schemas.openxmlformats.org/presentationml/2006/ole">
            <p:oleObj spid="_x0000_s12292" name="Equation" r:id="rId5" imgW="3682800" imgH="4190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457700" y="1471602"/>
            <a:ext cx="40751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156325" y="1887538"/>
            <a:ext cx="1584325" cy="71437"/>
            <a:chOff x="3878" y="1253"/>
            <a:chExt cx="998" cy="45"/>
          </a:xfrm>
        </p:grpSpPr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3878" y="1253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3878" y="1298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979766" y="5300663"/>
          <a:ext cx="5735638" cy="755650"/>
        </p:xfrm>
        <a:graphic>
          <a:graphicData uri="http://schemas.openxmlformats.org/presentationml/2006/ole">
            <p:oleObj spid="_x0000_s12293" name="Equation" r:id="rId6" imgW="3187440" imgH="41904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714500" y="639763"/>
          <a:ext cx="2559050" cy="412750"/>
        </p:xfrm>
        <a:graphic>
          <a:graphicData uri="http://schemas.openxmlformats.org/presentationml/2006/ole">
            <p:oleObj spid="_x0000_s12294" name="Equation" r:id="rId7" imgW="14223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常用的麦克劳林公式</a:t>
            </a:r>
            <a:r>
              <a:rPr lang="zh-CN" altLang="en-US" sz="2800" smtClean="0">
                <a:solidFill>
                  <a:srgbClr val="FF0000"/>
                </a:solidFill>
              </a:rPr>
              <a:t>（课本</a:t>
            </a:r>
            <a:r>
              <a:rPr lang="en-US" altLang="zh-CN" sz="2800" smtClean="0">
                <a:solidFill>
                  <a:srgbClr val="FF0000"/>
                </a:solidFill>
              </a:rPr>
              <a:t>P.141~P.142</a:t>
            </a:r>
            <a:r>
              <a:rPr lang="zh-CN" altLang="en-US" sz="28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牢记一般项，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从零开始．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95300" y="1336675"/>
          <a:ext cx="4140200" cy="838200"/>
        </p:xfrm>
        <a:graphic>
          <a:graphicData uri="http://schemas.openxmlformats.org/presentationml/2006/ole">
            <p:oleObj spid="_x0000_s13314" name="Equation" r:id="rId3" imgW="207000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5300" y="2374900"/>
          <a:ext cx="5638800" cy="838200"/>
        </p:xfrm>
        <a:graphic>
          <a:graphicData uri="http://schemas.openxmlformats.org/presentationml/2006/ole">
            <p:oleObj spid="_x0000_s13315" name="Equation" r:id="rId4" imgW="2819160" imgH="419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95300" y="3411538"/>
          <a:ext cx="5765800" cy="889000"/>
        </p:xfrm>
        <a:graphic>
          <a:graphicData uri="http://schemas.openxmlformats.org/presentationml/2006/ole">
            <p:oleObj spid="_x0000_s13316" name="Equation" r:id="rId5" imgW="2882880" imgH="4442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95300" y="4500563"/>
          <a:ext cx="5308600" cy="889000"/>
        </p:xfrm>
        <a:graphic>
          <a:graphicData uri="http://schemas.openxmlformats.org/presentationml/2006/ole">
            <p:oleObj spid="_x0000_s13317" name="Equation" r:id="rId6" imgW="265428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62300" y="1357313"/>
            <a:ext cx="442913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29013" y="2349500"/>
            <a:ext cx="1366837" cy="8715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57525" y="3414713"/>
            <a:ext cx="1836738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074988" y="4500563"/>
            <a:ext cx="1414462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smtClean="0"/>
              <a:t>常用的麦克劳林公式</a:t>
            </a:r>
            <a:r>
              <a:rPr lang="zh-CN" altLang="en-US" sz="2800" smtClean="0">
                <a:solidFill>
                  <a:srgbClr val="FF0000"/>
                </a:solidFill>
              </a:rPr>
              <a:t>（课本</a:t>
            </a:r>
            <a:r>
              <a:rPr lang="en-US" altLang="zh-CN" sz="2800" smtClean="0">
                <a:solidFill>
                  <a:srgbClr val="FF0000"/>
                </a:solidFill>
              </a:rPr>
              <a:t>P.141~P.142</a:t>
            </a:r>
            <a:r>
              <a:rPr lang="zh-CN" altLang="en-US" sz="28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276" name="Rectangle 12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466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							n</a:t>
            </a:r>
            <a:r>
              <a:rPr lang="zh-CN" altLang="en-US" smtClean="0">
                <a:solidFill>
                  <a:srgbClr val="FF0000"/>
                </a:solidFill>
              </a:rPr>
              <a:t> 从零开始</a:t>
            </a:r>
            <a:endParaRPr lang="zh-CN" altLang="en-US" smtClean="0"/>
          </a:p>
          <a:p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								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 从 </a:t>
            </a:r>
            <a:r>
              <a:rPr lang="en-US" altLang="zh-CN" smtClean="0">
                <a:solidFill>
                  <a:srgbClr val="0000FF"/>
                </a:solidFill>
              </a:rPr>
              <a:t>1 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								</a:t>
            </a:r>
            <a:r>
              <a:rPr lang="en-US" altLang="zh-CN" i="1" smtClean="0">
                <a:solidFill>
                  <a:srgbClr val="0000FF"/>
                </a:solidFill>
              </a:rPr>
              <a:t>m</a:t>
            </a:r>
            <a:r>
              <a:rPr lang="zh-CN" altLang="en-US" smtClean="0">
                <a:solidFill>
                  <a:srgbClr val="0000FF"/>
                </a:solidFill>
              </a:rPr>
              <a:t> 从 </a:t>
            </a:r>
            <a:r>
              <a:rPr lang="en-US" altLang="zh-CN" smtClean="0">
                <a:solidFill>
                  <a:srgbClr val="0000FF"/>
                </a:solidFill>
              </a:rPr>
              <a:t>1 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</a:p>
          <a:p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								m</a:t>
            </a:r>
            <a:r>
              <a:rPr lang="zh-CN" altLang="en-US" smtClean="0">
                <a:solidFill>
                  <a:srgbClr val="FF0000"/>
                </a:solidFill>
              </a:rPr>
              <a:t> 从零开始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牢记一般项，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从零开始．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95300" y="1336675"/>
          <a:ext cx="4140200" cy="838200"/>
        </p:xfrm>
        <a:graphic>
          <a:graphicData uri="http://schemas.openxmlformats.org/presentationml/2006/ole">
            <p:oleObj spid="_x0000_s14338" name="Equation" r:id="rId3" imgW="207000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5300" y="2374900"/>
          <a:ext cx="5384800" cy="838200"/>
        </p:xfrm>
        <a:graphic>
          <a:graphicData uri="http://schemas.openxmlformats.org/presentationml/2006/ole">
            <p:oleObj spid="_x0000_s14339" name="Equation" r:id="rId4" imgW="2692080" imgH="419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95300" y="4500563"/>
          <a:ext cx="5461000" cy="889000"/>
        </p:xfrm>
        <a:graphic>
          <a:graphicData uri="http://schemas.openxmlformats.org/presentationml/2006/ole">
            <p:oleObj spid="_x0000_s14340" name="Equation" r:id="rId5" imgW="273024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63888" y="1357313"/>
            <a:ext cx="442912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95300" y="3411538"/>
          <a:ext cx="5918200" cy="889000"/>
        </p:xfrm>
        <a:graphic>
          <a:graphicData uri="http://schemas.openxmlformats.org/presentationml/2006/ole">
            <p:oleObj spid="_x0000_s14341" name="Equation" r:id="rId6" imgW="2958840" imgH="4442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95300" y="3411538"/>
          <a:ext cx="5765800" cy="889000"/>
        </p:xfrm>
        <a:graphic>
          <a:graphicData uri="http://schemas.openxmlformats.org/presentationml/2006/ole">
            <p:oleObj spid="_x0000_s14342" name="Equation" r:id="rId7" imgW="2882880" imgH="4442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95300" y="4500563"/>
          <a:ext cx="5308600" cy="889000"/>
        </p:xfrm>
        <a:graphic>
          <a:graphicData uri="http://schemas.openxmlformats.org/presentationml/2006/ole">
            <p:oleObj spid="_x0000_s14343" name="Equation" r:id="rId8" imgW="2654280" imgH="44424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057525" y="4500563"/>
            <a:ext cx="1570038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57525" y="3414713"/>
            <a:ext cx="2162175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3057525" y="3414713"/>
            <a:ext cx="1836738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3057525" y="4500563"/>
            <a:ext cx="1414463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95300" y="2374900"/>
          <a:ext cx="5638800" cy="838200"/>
        </p:xfrm>
        <a:graphic>
          <a:graphicData uri="http://schemas.openxmlformats.org/presentationml/2006/ole">
            <p:oleObj spid="_x0000_s14344" name="Equation" r:id="rId9" imgW="2819160" imgH="4190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29013" y="2349500"/>
            <a:ext cx="1366837" cy="8715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6845300" y="2506663"/>
            <a:ext cx="16557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从零开始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931025" y="3500438"/>
            <a:ext cx="16557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从零开始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931025" y="4624388"/>
            <a:ext cx="16557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从零开始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1" grpId="0" animBg="1"/>
      <p:bldP spid="11" grpId="1" animBg="1"/>
      <p:bldP spid="7" grpId="0" animBg="1"/>
      <p:bldP spid="8" grpId="0" animBg="1"/>
      <p:bldP spid="10" grpId="0" animBg="1"/>
      <p:bldP spid="10" grpId="1" animBg="1"/>
      <p:bldP spid="10" grpId="2" animBg="1"/>
      <p:bldP spid="11286" grpId="0" animBg="1"/>
      <p:bldP spid="11287" grpId="0" animBg="1"/>
      <p:bldP spid="112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常用的麦克劳林公式</a:t>
            </a:r>
            <a:r>
              <a:rPr lang="zh-CN" altLang="en-US" sz="2800" smtClean="0">
                <a:solidFill>
                  <a:srgbClr val="FF0000"/>
                </a:solidFill>
              </a:rPr>
              <a:t>（课本</a:t>
            </a:r>
            <a:r>
              <a:rPr lang="en-US" altLang="zh-CN" sz="2800" smtClean="0">
                <a:solidFill>
                  <a:srgbClr val="FF0000"/>
                </a:solidFill>
              </a:rPr>
              <a:t>P.141~P.142</a:t>
            </a:r>
            <a:r>
              <a:rPr lang="zh-CN" altLang="en-US" sz="28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466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牢记一般项，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从零开始．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95300" y="1349375"/>
          <a:ext cx="7010400" cy="812800"/>
        </p:xfrm>
        <a:graphic>
          <a:graphicData uri="http://schemas.openxmlformats.org/presentationml/2006/ole">
            <p:oleObj spid="_x0000_s15362" name="Equation" r:id="rId3" imgW="350496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76613" y="1357313"/>
            <a:ext cx="3132137" cy="8715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5300" y="2379663"/>
          <a:ext cx="4978400" cy="812800"/>
        </p:xfrm>
        <a:graphic>
          <a:graphicData uri="http://schemas.openxmlformats.org/presentationml/2006/ole">
            <p:oleObj spid="_x0000_s15363" name="Equation" r:id="rId4" imgW="2489040" imgH="406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57650" y="2371725"/>
            <a:ext cx="400050" cy="8715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作业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3 − 3 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194050"/>
          </a:xfrm>
        </p:spPr>
        <p:txBody>
          <a:bodyPr>
            <a:spAutoFit/>
          </a:bodyPr>
          <a:lstStyle/>
          <a:p>
            <a:r>
              <a:rPr lang="zh-CN" altLang="en-US" smtClean="0"/>
              <a:t>对于一些比较复杂的函数，往往希望用一些简单的函数来近似表达．</a:t>
            </a:r>
            <a:endParaRPr lang="en-US" altLang="zh-CN" smtClean="0"/>
          </a:p>
          <a:p>
            <a:r>
              <a:rPr lang="zh-CN" altLang="en-US" smtClean="0"/>
              <a:t>多项式函数是最为简单的一类函数，经常被用来近似地表示函数，这种近似表达在数学上常称为</a:t>
            </a:r>
            <a:r>
              <a:rPr lang="zh-CN" altLang="en-US" smtClean="0">
                <a:solidFill>
                  <a:srgbClr val="FF0000"/>
                </a:solidFill>
              </a:rPr>
              <a:t>逼近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微分在近似计算中的应用</a:t>
            </a:r>
            <a:r>
              <a:rPr lang="zh-CN" altLang="en-US" sz="2000" smtClean="0"/>
              <a:t>（用一次多项式逼近非线性函数）</a:t>
            </a: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en-US" altLang="zh-CN" sz="2000" i="1" smtClean="0"/>
              <a:t>		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L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en-US" altLang="zh-CN" smtClean="0"/>
              <a:t>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+</a:t>
            </a:r>
            <a:r>
              <a:rPr lang="en-US" altLang="zh-CN" i="1" smtClean="0"/>
              <a:t> 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19461" name="Picture 33" descr="C:\Users\cjl\Desktop\图片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8388" y="4371975"/>
            <a:ext cx="27813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449762"/>
          </a:xfrm>
        </p:spPr>
        <p:txBody>
          <a:bodyPr>
            <a:spAutoFit/>
          </a:bodyPr>
          <a:lstStyle/>
          <a:p>
            <a:r>
              <a:rPr lang="zh-CN" altLang="en-US" smtClean="0"/>
              <a:t>对于一些比较复杂的函数，往往希望用一些简单的函数来近似表达．</a:t>
            </a:r>
            <a:endParaRPr lang="en-US" altLang="zh-CN" smtClean="0"/>
          </a:p>
          <a:p>
            <a:r>
              <a:rPr lang="zh-CN" altLang="en-US" smtClean="0"/>
              <a:t>多项式函数是最为简单的一类函数，经常被用来近似地表示函数，这种近似表达在数学上常称为</a:t>
            </a:r>
            <a:r>
              <a:rPr lang="zh-CN" altLang="en-US" smtClean="0">
                <a:solidFill>
                  <a:srgbClr val="FF0000"/>
                </a:solidFill>
              </a:rPr>
              <a:t>逼近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微分在近似计算中的应用</a:t>
            </a:r>
            <a:r>
              <a:rPr lang="zh-CN" altLang="en-US" sz="2000" smtClean="0"/>
              <a:t>（用一次多项式逼近非线性函数）</a:t>
            </a:r>
          </a:p>
          <a:p>
            <a:pPr>
              <a:buFont typeface="Wingdings 3" pitchFamily="18" charset="2"/>
              <a:buNone/>
            </a:pPr>
            <a:endParaRPr lang="en-US" altLang="zh-CN" sz="2000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本节主要内容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一、泰勒公式的建立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二、常用的麦克劳林公式</a:t>
            </a:r>
            <a:r>
              <a:rPr lang="zh-CN" altLang="en-US" smtClean="0">
                <a:solidFill>
                  <a:srgbClr val="FF0000"/>
                </a:solidFill>
              </a:rPr>
              <a:t>（泰勒公式的特殊情形）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问题的提出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，即                               ，则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                               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从而在点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附近，有</a:t>
            </a:r>
            <a:endParaRPr lang="en-US" altLang="zh-CN" dirty="0" smtClean="0"/>
          </a:p>
          <a:p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</a:t>
            </a:r>
            <a:r>
              <a:rPr lang="zh-CN" altLang="en-US" dirty="0" smtClean="0">
                <a:solidFill>
                  <a:srgbClr val="FF0000"/>
                </a:solidFill>
              </a:rPr>
              <a:t>可导（可微）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附近，有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附近</a:t>
            </a:r>
            <a:r>
              <a:rPr lang="zh-CN" altLang="en-US" sz="1800" dirty="0" smtClean="0">
                <a:solidFill>
                  <a:srgbClr val="FF0000"/>
                </a:solidFill>
              </a:rPr>
              <a:t>（当</a:t>
            </a:r>
            <a:r>
              <a:rPr lang="en-US" altLang="zh-CN" sz="1800" dirty="0" smtClean="0">
                <a:solidFill>
                  <a:srgbClr val="FF0000"/>
                </a:solidFill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|</a:t>
            </a:r>
            <a:r>
              <a:rPr lang="zh-CN" altLang="en-US" sz="1800" dirty="0" smtClean="0">
                <a:solidFill>
                  <a:srgbClr val="FF0000"/>
                </a:solidFill>
              </a:rPr>
              <a:t>很</a:t>
            </a:r>
            <a:r>
              <a:rPr lang="zh-CN" altLang="en-US" sz="1800" dirty="0" smtClean="0">
                <a:solidFill>
                  <a:srgbClr val="FF0000"/>
                </a:solidFill>
              </a:rPr>
              <a:t>小时）</a:t>
            </a:r>
            <a:r>
              <a:rPr lang="zh-CN" altLang="en-US" dirty="0" smtClean="0"/>
              <a:t>，有</a:t>
            </a:r>
            <a:endParaRPr lang="en-US" altLang="zh-CN" dirty="0" smtClean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52675" y="2208213"/>
          <a:ext cx="4438650" cy="584200"/>
        </p:xfrm>
        <a:graphic>
          <a:graphicData uri="http://schemas.openxmlformats.org/presentationml/2006/ole">
            <p:oleObj spid="_x0000_s1026" name="Equation" r:id="rId4" imgW="2222280" imgH="29196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786188" y="2857500"/>
          <a:ext cx="1851025" cy="457200"/>
        </p:xfrm>
        <a:graphic>
          <a:graphicData uri="http://schemas.openxmlformats.org/presentationml/2006/ole">
            <p:oleObj spid="_x0000_s1027" name="Equation" r:id="rId5" imgW="927000" imgH="228600" progId="Equation.DSMT4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979488" y="3900488"/>
          <a:ext cx="6035675" cy="457200"/>
        </p:xfrm>
        <a:graphic>
          <a:graphicData uri="http://schemas.openxmlformats.org/presentationml/2006/ole">
            <p:oleObj spid="_x0000_s1028" name="Equation" r:id="rId6" imgW="3022560" imgH="228600" progId="Equation.DSMT4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429000" y="4614863"/>
          <a:ext cx="3954463" cy="457200"/>
        </p:xfrm>
        <a:graphic>
          <a:graphicData uri="http://schemas.openxmlformats.org/presentationml/2006/ole">
            <p:oleObj spid="_x0000_s1029" name="Equation" r:id="rId7" imgW="1981080" imgH="228600" progId="Equation.DSMT4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3429000" y="4627563"/>
          <a:ext cx="3954463" cy="457200"/>
        </p:xfrm>
        <a:graphic>
          <a:graphicData uri="http://schemas.openxmlformats.org/presentationml/2006/ole">
            <p:oleObj spid="_x0000_s1030" name="Equation" r:id="rId8" imgW="1981080" imgH="228600" progId="Equation.DSMT4">
              <p:embed/>
            </p:oleObj>
          </a:graphicData>
        </a:graphic>
      </p:graphicFrame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439738" y="1481138"/>
            <a:ext cx="8231187" cy="18049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439738" y="3287713"/>
            <a:ext cx="8231187" cy="1876425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5472141" y="5472130"/>
          <a:ext cx="1368425" cy="457200"/>
        </p:xfrm>
        <a:graphic>
          <a:graphicData uri="http://schemas.openxmlformats.org/presentationml/2006/ole">
            <p:oleObj spid="_x0000_s1031" name="Equation" r:id="rId9" imgW="685800" imgH="228600" progId="Equation.DSMT4">
              <p:embed/>
            </p:oleObj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6992966" y="5522930"/>
          <a:ext cx="1722438" cy="406400"/>
        </p:xfrm>
        <a:graphic>
          <a:graphicData uri="http://schemas.openxmlformats.org/presentationml/2006/ole">
            <p:oleObj spid="_x0000_s1032" name="Equation" r:id="rId10" imgW="863280" imgH="20304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909638" y="3900488"/>
            <a:ext cx="2071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400550" y="4627563"/>
            <a:ext cx="2957513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动作按钮: 信息 22">
            <a:hlinkClick r:id="rId11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967038" y="3894138"/>
          <a:ext cx="5349875" cy="457200"/>
        </p:xfrm>
        <a:graphic>
          <a:graphicData uri="http://schemas.openxmlformats.org/presentationml/2006/ole">
            <p:oleObj spid="_x0000_s1033" name="Equation" r:id="rId12" imgW="2679480" imgH="228600" progId="Equation.DSMT4">
              <p:embed/>
            </p:oleObj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4454525" y="1549400"/>
          <a:ext cx="1419225" cy="558800"/>
        </p:xfrm>
        <a:graphic>
          <a:graphicData uri="http://schemas.openxmlformats.org/presentationml/2006/ole">
            <p:oleObj spid="_x0000_s1034" name="Equation" r:id="rId13" imgW="711000" imgH="2793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454525" y="1549400"/>
          <a:ext cx="2332038" cy="584200"/>
        </p:xfrm>
        <a:graphic>
          <a:graphicData uri="http://schemas.openxmlformats.org/presentationml/2006/ole">
            <p:oleObj spid="_x0000_s1035" name="Equation" r:id="rId14" imgW="1168200" imgH="291960" progId="Equation.DSMT4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>
          <a:xfrm rot="16200000" flipH="1">
            <a:off x="4337808" y="2299304"/>
            <a:ext cx="324000" cy="3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57884" y="3998639"/>
            <a:ext cx="1071570" cy="285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5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"/>
          <p:cNvGrpSpPr>
            <a:grpSpLocks/>
          </p:cNvGrpSpPr>
          <p:nvPr/>
        </p:nvGrpSpPr>
        <p:grpSpPr bwMode="auto">
          <a:xfrm>
            <a:off x="827088" y="577850"/>
            <a:ext cx="3448050" cy="4565650"/>
            <a:chOff x="614" y="720"/>
            <a:chExt cx="2266" cy="3120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" y="720"/>
              <a:ext cx="2266" cy="30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aphicFrame>
          <p:nvGraphicFramePr>
            <p:cNvPr id="2053" name="Object 12"/>
            <p:cNvGraphicFramePr>
              <a:graphicFrameLocks noChangeAspect="1"/>
            </p:cNvGraphicFramePr>
            <p:nvPr/>
          </p:nvGraphicFramePr>
          <p:xfrm>
            <a:off x="1632" y="1104"/>
            <a:ext cx="624" cy="303"/>
          </p:xfrm>
          <a:graphic>
            <a:graphicData uri="http://schemas.openxmlformats.org/presentationml/2006/ole">
              <p:oleObj spid="_x0000_s2053" name="公式" r:id="rId5" imgW="990360" imgH="482400" progId="Equation.3">
                <p:embed/>
              </p:oleObj>
            </a:graphicData>
          </a:graphic>
        </p:graphicFrame>
        <p:graphicFrame>
          <p:nvGraphicFramePr>
            <p:cNvPr id="2054" name="Object 13"/>
            <p:cNvGraphicFramePr>
              <a:graphicFrameLocks noChangeAspect="1"/>
            </p:cNvGraphicFramePr>
            <p:nvPr/>
          </p:nvGraphicFramePr>
          <p:xfrm>
            <a:off x="912" y="3312"/>
            <a:ext cx="880" cy="255"/>
          </p:xfrm>
          <a:graphic>
            <a:graphicData uri="http://schemas.openxmlformats.org/presentationml/2006/ole">
              <p:oleObj spid="_x0000_s2054" name="公式" r:id="rId6" imgW="1396800" imgH="406080" progId="Equation.3">
                <p:embed/>
              </p:oleObj>
            </a:graphicData>
          </a:graphic>
        </p:graphicFrame>
        <p:graphicFrame>
          <p:nvGraphicFramePr>
            <p:cNvPr id="2055" name="Object 14"/>
            <p:cNvGraphicFramePr>
              <a:graphicFrameLocks noChangeAspect="1"/>
            </p:cNvGraphicFramePr>
            <p:nvPr/>
          </p:nvGraphicFramePr>
          <p:xfrm>
            <a:off x="1501" y="3696"/>
            <a:ext cx="131" cy="144"/>
          </p:xfrm>
          <a:graphic>
            <a:graphicData uri="http://schemas.openxmlformats.org/presentationml/2006/ole">
              <p:oleObj spid="_x0000_s2055" name="公式" r:id="rId7" imgW="228600" imgH="253800" progId="Equation.3">
                <p:embed/>
              </p:oleObj>
            </a:graphicData>
          </a:graphic>
        </p:graphicFrame>
        <p:graphicFrame>
          <p:nvGraphicFramePr>
            <p:cNvPr id="2056" name="Object 15"/>
            <p:cNvGraphicFramePr>
              <a:graphicFrameLocks noChangeAspect="1"/>
            </p:cNvGraphicFramePr>
            <p:nvPr/>
          </p:nvGraphicFramePr>
          <p:xfrm>
            <a:off x="1844" y="1531"/>
            <a:ext cx="72" cy="113"/>
          </p:xfrm>
          <a:graphic>
            <a:graphicData uri="http://schemas.openxmlformats.org/presentationml/2006/ole">
              <p:oleObj spid="_x0000_s2056" name="Equation" r:id="rId8" imgW="114120" imgH="177480" progId="Equation.DSMT4">
                <p:embed/>
              </p:oleObj>
            </a:graphicData>
          </a:graphic>
        </p:graphicFrame>
      </p:grpSp>
      <p:grpSp>
        <p:nvGrpSpPr>
          <p:cNvPr id="2058" name="Group 8"/>
          <p:cNvGrpSpPr>
            <a:grpSpLocks/>
          </p:cNvGrpSpPr>
          <p:nvPr/>
        </p:nvGrpSpPr>
        <p:grpSpPr bwMode="auto">
          <a:xfrm>
            <a:off x="4697413" y="571500"/>
            <a:ext cx="3521075" cy="4495800"/>
            <a:chOff x="2880" y="720"/>
            <a:chExt cx="2314" cy="3072"/>
          </a:xfrm>
        </p:grpSpPr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0" y="720"/>
              <a:ext cx="2314" cy="30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880" y="3648"/>
            <a:ext cx="131" cy="144"/>
          </p:xfrm>
          <a:graphic>
            <a:graphicData uri="http://schemas.openxmlformats.org/presentationml/2006/ole">
              <p:oleObj spid="_x0000_s2050" name="公式" r:id="rId10" imgW="228600" imgH="253800" progId="Equation.3">
                <p:embed/>
              </p:oleObj>
            </a:graphicData>
          </a:graphic>
        </p:graphicFrame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4080" y="1248"/>
            <a:ext cx="560" cy="208"/>
          </p:xfrm>
          <a:graphic>
            <a:graphicData uri="http://schemas.openxmlformats.org/presentationml/2006/ole">
              <p:oleObj spid="_x0000_s2051" name="公式" r:id="rId11" imgW="888840" imgH="330120" progId="Equation.3">
                <p:embed/>
              </p:oleObj>
            </a:graphicData>
          </a:graphic>
        </p:graphicFrame>
        <p:graphicFrame>
          <p:nvGraphicFramePr>
            <p:cNvPr id="2052" name="Object 18"/>
            <p:cNvGraphicFramePr>
              <a:graphicFrameLocks noChangeAspect="1"/>
            </p:cNvGraphicFramePr>
            <p:nvPr/>
          </p:nvGraphicFramePr>
          <p:xfrm>
            <a:off x="3800" y="2808"/>
            <a:ext cx="1192" cy="247"/>
          </p:xfrm>
          <a:graphic>
            <a:graphicData uri="http://schemas.openxmlformats.org/presentationml/2006/ole">
              <p:oleObj spid="_x0000_s2052" name="Equation" r:id="rId12" imgW="1892160" imgH="393480" progId="Equation.DSMT4">
                <p:embed/>
              </p:oleObj>
            </a:graphicData>
          </a:graphic>
        </p:graphicFrame>
      </p:grpSp>
      <p:sp>
        <p:nvSpPr>
          <p:cNvPr id="2059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/>
              <a:t>返回</a:t>
            </a:r>
          </a:p>
        </p:txBody>
      </p:sp>
      <p:sp>
        <p:nvSpPr>
          <p:cNvPr id="2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不足之处：</a:t>
            </a:r>
            <a:r>
              <a:rPr lang="en-US" altLang="zh-CN" smtClean="0"/>
              <a:t>1</a:t>
            </a:r>
            <a:r>
              <a:rPr lang="zh-CN" altLang="en-US" smtClean="0"/>
              <a:t>、精确度不高；</a:t>
            </a:r>
            <a:r>
              <a:rPr lang="en-US" altLang="zh-CN" smtClean="0"/>
              <a:t>2</a:t>
            </a:r>
            <a:r>
              <a:rPr lang="zh-CN" altLang="en-US" smtClean="0"/>
              <a:t>、误差不能估计．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P.138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（关于 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的一次多项式）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英国数学家泰勒的研究结果表明：若函数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具有直到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 + 1)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阶的导数，则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 的邻域内的值可以用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'(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f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''(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组成的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 次多项式近似表达．</a:t>
            </a:r>
            <a:endParaRPr lang="zh-CN" altLang="en-US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7600" y="1514475"/>
          <a:ext cx="3954463" cy="457200"/>
        </p:xfrm>
        <a:graphic>
          <a:graphicData uri="http://schemas.openxmlformats.org/presentationml/2006/ole">
            <p:oleObj spid="_x0000_s63490" name="Equation" r:id="rId3" imgW="1981080" imgH="228600" progId="Equation.DSMT4">
              <p:embed/>
            </p:oleObj>
          </a:graphicData>
        </a:graphic>
      </p:graphicFrame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问题的提出</a:t>
            </a:r>
            <a:endParaRPr lang="zh-CN" altLang="en-US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2071688" y="1514475"/>
            <a:ext cx="2957512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7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4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18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（关于 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的一次多项式）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处具有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阶的导数，构造一个关于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的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次多项式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使得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i="1" dirty="0" smtClean="0">
                <a:solidFill>
                  <a:srgbClr val="FF0000"/>
                </a:solidFill>
              </a:rPr>
              <a:t>≈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且误差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= 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−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[(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] </a:t>
            </a:r>
            <a:r>
              <a:rPr lang="zh-CN" altLang="en-US" dirty="0" smtClean="0"/>
              <a:t>可被估计．</a:t>
            </a:r>
            <a:endParaRPr lang="en-US" altLang="zh-CN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7600" y="1514475"/>
          <a:ext cx="3954463" cy="457200"/>
        </p:xfrm>
        <a:graphic>
          <a:graphicData uri="http://schemas.openxmlformats.org/presentationml/2006/ole">
            <p:oleObj spid="_x0000_s4098" name="Equation" r:id="rId4" imgW="1981080" imgH="2286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23950" y="3946525"/>
          <a:ext cx="6896100" cy="482600"/>
        </p:xfrm>
        <a:graphic>
          <a:graphicData uri="http://schemas.openxmlformats.org/presentationml/2006/ole">
            <p:oleObj spid="_x0000_s4099" name="Equation" r:id="rId5" imgW="3454200" imgH="2412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071688" y="1514475"/>
            <a:ext cx="2957512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一、泰勒公式的建立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一、泰勒公式的建立</a:t>
            </a:r>
          </a:p>
        </p:txBody>
      </p:sp>
      <p:sp>
        <p:nvSpPr>
          <p:cNvPr id="4108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smtClean="0"/>
              <a:t>若在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 处相交，则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若在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 处有相同的切线，则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若在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 处弯曲方向相同，则</a:t>
            </a:r>
            <a:endParaRPr lang="en-US" altLang="zh-CN" sz="2400" smtClean="0"/>
          </a:p>
          <a:p>
            <a:pPr algn="ctr">
              <a:buFont typeface="Wingdings 3" pitchFamily="18" charset="2"/>
              <a:buNone/>
            </a:pPr>
            <a:r>
              <a:rPr lang="en-US" altLang="zh-CN" sz="2400" smtClean="0"/>
              <a:t>……</a:t>
            </a:r>
          </a:p>
        </p:txBody>
      </p:sp>
      <p:sp>
        <p:nvSpPr>
          <p:cNvPr id="4109" name="内容占位符 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pPr>
              <a:buFont typeface="Wingdings 3" pitchFamily="18" charset="2"/>
              <a:buNone/>
            </a:pPr>
            <a:endParaRPr lang="en-US" altLang="zh-CN" sz="2400" smtClean="0"/>
          </a:p>
          <a:p>
            <a:pPr>
              <a:buFont typeface="Wingdings 3" pitchFamily="18" charset="2"/>
              <a:buNone/>
            </a:pP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一般地，若</a:t>
            </a:r>
            <a:r>
              <a:rPr lang="zh-CN" altLang="en-US" sz="2400" i="1" smtClean="0"/>
              <a:t>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 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</a:t>
            </a:r>
            <a:r>
              <a:rPr lang="zh-CN" altLang="en-US" sz="2400" smtClean="0"/>
              <a:t>在点 </a:t>
            </a:r>
            <a:r>
              <a:rPr lang="en-US" altLang="zh-CN" sz="2400" i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0</a:t>
            </a:r>
            <a:r>
              <a:rPr lang="zh-CN" altLang="en-US" sz="2400" smtClean="0"/>
              <a:t> 处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具有 </a:t>
            </a:r>
            <a:r>
              <a:rPr lang="en-US" altLang="zh-CN" sz="2400" i="1" smtClean="0">
                <a:solidFill>
                  <a:srgbClr val="FF0000"/>
                </a:solidFill>
              </a:rPr>
              <a:t>n</a:t>
            </a:r>
            <a:r>
              <a:rPr lang="en-US" altLang="zh-CN" sz="2400" smtClean="0"/>
              <a:t> </a:t>
            </a:r>
            <a:r>
              <a:rPr lang="zh-CN" altLang="en-US" sz="2400" smtClean="0"/>
              <a:t>阶的导数，则要求</a:t>
            </a:r>
            <a:endParaRPr lang="en-US" altLang="zh-CN" sz="2400" smtClean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406525" y="2014538"/>
          <a:ext cx="2076450" cy="457200"/>
        </p:xfrm>
        <a:graphic>
          <a:graphicData uri="http://schemas.openxmlformats.org/presentationml/2006/ole">
            <p:oleObj spid="_x0000_s5122" name="Equation" r:id="rId3" imgW="1041120" imgH="228600" progId="Equation.DSMT4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392238" y="4622800"/>
          <a:ext cx="2179637" cy="457200"/>
        </p:xfrm>
        <a:graphic>
          <a:graphicData uri="http://schemas.openxmlformats.org/presentationml/2006/ole">
            <p:oleObj spid="_x0000_s5123" name="Equation" r:id="rId4" imgW="1091880" imgH="228600" progId="Equation.DSMT4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393825" y="3322638"/>
          <a:ext cx="2151063" cy="457200"/>
        </p:xfrm>
        <a:graphic>
          <a:graphicData uri="http://schemas.openxmlformats.org/presentationml/2006/ole">
            <p:oleObj spid="_x0000_s5124" name="Equation" r:id="rId5" imgW="1079280" imgH="228600" progId="Equation.DSMT4">
              <p:embed/>
            </p:oleObj>
          </a:graphicData>
        </a:graphic>
      </p:graphicFrame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62738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5130800" y="1828800"/>
            <a:ext cx="2362200" cy="1676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121400" y="4114800"/>
          <a:ext cx="381000" cy="457200"/>
        </p:xfrm>
        <a:graphic>
          <a:graphicData uri="http://schemas.openxmlformats.org/presentationml/2006/ole">
            <p:oleObj spid="_x0000_s5125" name="公式" r:id="rId6" imgW="380880" imgH="4572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493000" y="1905000"/>
          <a:ext cx="1143000" cy="319088"/>
        </p:xfrm>
        <a:graphic>
          <a:graphicData uri="http://schemas.openxmlformats.org/presentationml/2006/ole">
            <p:oleObj spid="_x0000_s5126" name="Equation" r:id="rId7" imgW="1447560" imgH="406080" progId="Equation.DSMT4">
              <p:embed/>
            </p:oleObj>
          </a:graphicData>
        </a:graphic>
      </p:graphicFrame>
      <p:sp>
        <p:nvSpPr>
          <p:cNvPr id="12" name="Arc 7"/>
          <p:cNvSpPr>
            <a:spLocks/>
          </p:cNvSpPr>
          <p:nvPr/>
        </p:nvSpPr>
        <p:spPr bwMode="auto">
          <a:xfrm rot="10878672" flipV="1">
            <a:off x="5664200" y="2282825"/>
            <a:ext cx="1903413" cy="1447800"/>
          </a:xfrm>
          <a:custGeom>
            <a:avLst/>
            <a:gdLst>
              <a:gd name="T0" fmla="*/ 0 w 21591"/>
              <a:gd name="T1" fmla="*/ 0 h 21600"/>
              <a:gd name="T2" fmla="*/ 2147483647 w 21591"/>
              <a:gd name="T3" fmla="*/ 2147483647 h 21600"/>
              <a:gd name="T4" fmla="*/ 0 w 21591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1"/>
              <a:gd name="T10" fmla="*/ 0 h 21600"/>
              <a:gd name="T11" fmla="*/ 21591 w 21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1" h="21600" fill="none" extrusionOk="0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</a:path>
              <a:path w="21591" h="21600" stroke="0" extrusionOk="0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49800" y="1371600"/>
            <a:ext cx="3541713" cy="3071813"/>
            <a:chOff x="3072" y="1488"/>
            <a:chExt cx="2231" cy="1935"/>
          </a:xfrm>
        </p:grpSpPr>
        <p:sp>
          <p:nvSpPr>
            <p:cNvPr id="5143" name="Line 9"/>
            <p:cNvSpPr>
              <a:spLocks noChangeShapeType="1"/>
            </p:cNvSpPr>
            <p:nvPr/>
          </p:nvSpPr>
          <p:spPr bwMode="auto">
            <a:xfrm>
              <a:off x="3072" y="3216"/>
              <a:ext cx="206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10"/>
            <p:cNvSpPr>
              <a:spLocks noChangeShapeType="1"/>
            </p:cNvSpPr>
            <p:nvPr/>
          </p:nvSpPr>
          <p:spPr bwMode="auto">
            <a:xfrm flipV="1">
              <a:off x="3408" y="1728"/>
              <a:ext cx="1" cy="16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7"/>
            <p:cNvGraphicFramePr>
              <a:graphicFrameLocks noChangeAspect="1"/>
            </p:cNvGraphicFramePr>
            <p:nvPr/>
          </p:nvGraphicFramePr>
          <p:xfrm>
            <a:off x="3168" y="3264"/>
            <a:ext cx="144" cy="159"/>
          </p:xfrm>
          <a:graphic>
            <a:graphicData uri="http://schemas.openxmlformats.org/presentationml/2006/ole">
              <p:oleObj spid="_x0000_s5128" name="公式" r:id="rId8" imgW="228600" imgH="253800" progId="Equation.3">
                <p:embed/>
              </p:oleObj>
            </a:graphicData>
          </a:graphic>
        </p:graphicFrame>
        <p:graphicFrame>
          <p:nvGraphicFramePr>
            <p:cNvPr id="5129" name="Object 8"/>
            <p:cNvGraphicFramePr>
              <a:graphicFrameLocks noChangeAspect="1"/>
            </p:cNvGraphicFramePr>
            <p:nvPr/>
          </p:nvGraphicFramePr>
          <p:xfrm>
            <a:off x="5136" y="3153"/>
            <a:ext cx="167" cy="159"/>
          </p:xfrm>
          <a:graphic>
            <a:graphicData uri="http://schemas.openxmlformats.org/presentationml/2006/ole">
              <p:oleObj spid="_x0000_s5129" name="公式" r:id="rId9" imgW="266400" imgH="253800" progId="Equation.3">
                <p:embed/>
              </p:oleObj>
            </a:graphicData>
          </a:graphic>
        </p:graphicFrame>
        <p:graphicFrame>
          <p:nvGraphicFramePr>
            <p:cNvPr id="5130" name="Object 9"/>
            <p:cNvGraphicFramePr>
              <a:graphicFrameLocks noChangeAspect="1"/>
            </p:cNvGraphicFramePr>
            <p:nvPr/>
          </p:nvGraphicFramePr>
          <p:xfrm>
            <a:off x="3360" y="1488"/>
            <a:ext cx="167" cy="208"/>
          </p:xfrm>
          <a:graphic>
            <a:graphicData uri="http://schemas.openxmlformats.org/presentationml/2006/ole">
              <p:oleObj spid="_x0000_s5130" name="Equation" r:id="rId10" imgW="266400" imgH="330120" progId="Equation.DSMT4">
                <p:embed/>
              </p:oleObj>
            </a:graphicData>
          </a:graphic>
        </p:graphicFrame>
      </p:grpSp>
      <p:sp>
        <p:nvSpPr>
          <p:cNvPr id="19" name="Arc 14"/>
          <p:cNvSpPr>
            <a:spLocks/>
          </p:cNvSpPr>
          <p:nvPr/>
        </p:nvSpPr>
        <p:spPr bwMode="auto">
          <a:xfrm rot="21018517" flipV="1">
            <a:off x="5207000" y="1454150"/>
            <a:ext cx="1843088" cy="1444625"/>
          </a:xfrm>
          <a:custGeom>
            <a:avLst/>
            <a:gdLst>
              <a:gd name="T0" fmla="*/ 2147483647 w 20900"/>
              <a:gd name="T1" fmla="*/ 0 h 21546"/>
              <a:gd name="T2" fmla="*/ 2147483647 w 20900"/>
              <a:gd name="T3" fmla="*/ 2147483647 h 21546"/>
              <a:gd name="T4" fmla="*/ 0 w 20900"/>
              <a:gd name="T5" fmla="*/ 2147483647 h 21546"/>
              <a:gd name="T6" fmla="*/ 0 60000 65536"/>
              <a:gd name="T7" fmla="*/ 0 60000 65536"/>
              <a:gd name="T8" fmla="*/ 0 60000 65536"/>
              <a:gd name="T9" fmla="*/ 0 w 20900"/>
              <a:gd name="T10" fmla="*/ 0 h 21546"/>
              <a:gd name="T11" fmla="*/ 20900 w 20900"/>
              <a:gd name="T12" fmla="*/ 21546 h 21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00" h="21546" fill="none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</a:path>
              <a:path w="20900" h="21546" stroke="0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  <a:lnTo>
                  <a:pt x="0" y="21546"/>
                </a:lnTo>
                <a:close/>
              </a:path>
            </a:pathLst>
          </a:custGeom>
          <a:noFill/>
          <a:ln w="254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rc 15"/>
          <p:cNvSpPr>
            <a:spLocks/>
          </p:cNvSpPr>
          <p:nvPr/>
        </p:nvSpPr>
        <p:spPr bwMode="auto">
          <a:xfrm rot="4134934" flipV="1">
            <a:off x="5751513" y="1660525"/>
            <a:ext cx="1866900" cy="1444625"/>
          </a:xfrm>
          <a:custGeom>
            <a:avLst/>
            <a:gdLst>
              <a:gd name="T0" fmla="*/ 2147483647 w 21184"/>
              <a:gd name="T1" fmla="*/ 0 h 21546"/>
              <a:gd name="T2" fmla="*/ 2147483647 w 21184"/>
              <a:gd name="T3" fmla="*/ 2147483647 h 21546"/>
              <a:gd name="T4" fmla="*/ 0 w 21184"/>
              <a:gd name="T5" fmla="*/ 2147483647 h 21546"/>
              <a:gd name="T6" fmla="*/ 0 60000 65536"/>
              <a:gd name="T7" fmla="*/ 0 60000 65536"/>
              <a:gd name="T8" fmla="*/ 0 60000 65536"/>
              <a:gd name="T9" fmla="*/ 0 w 21184"/>
              <a:gd name="T10" fmla="*/ 0 h 21546"/>
              <a:gd name="T11" fmla="*/ 21184 w 21184"/>
              <a:gd name="T12" fmla="*/ 21546 h 21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84" h="21546" fill="none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</a:path>
              <a:path w="21184" h="21546" stroke="0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  <a:lnTo>
                  <a:pt x="0" y="21546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rc 16"/>
          <p:cNvSpPr>
            <a:spLocks/>
          </p:cNvSpPr>
          <p:nvPr/>
        </p:nvSpPr>
        <p:spPr bwMode="auto">
          <a:xfrm rot="10835637" flipV="1">
            <a:off x="5816600" y="2479675"/>
            <a:ext cx="1471613" cy="1177925"/>
          </a:xfrm>
          <a:custGeom>
            <a:avLst/>
            <a:gdLst>
              <a:gd name="T0" fmla="*/ 0 w 31289"/>
              <a:gd name="T1" fmla="*/ 2147483647 h 21600"/>
              <a:gd name="T2" fmla="*/ 2147483647 w 31289"/>
              <a:gd name="T3" fmla="*/ 2147483647 h 21600"/>
              <a:gd name="T4" fmla="*/ 2147483647 w 31289"/>
              <a:gd name="T5" fmla="*/ 2147483647 h 21600"/>
              <a:gd name="T6" fmla="*/ 0 60000 65536"/>
              <a:gd name="T7" fmla="*/ 0 60000 65536"/>
              <a:gd name="T8" fmla="*/ 0 60000 65536"/>
              <a:gd name="T9" fmla="*/ 0 w 31289"/>
              <a:gd name="T10" fmla="*/ 0 h 21600"/>
              <a:gd name="T11" fmla="*/ 31289 w 312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89" h="21600" fill="none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</a:path>
              <a:path w="31289" h="21600" stroke="0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  <a:lnTo>
                  <a:pt x="9689" y="2160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412750" y="1643063"/>
            <a:ext cx="152400" cy="3124200"/>
          </a:xfrm>
          <a:prstGeom prst="downArrow">
            <a:avLst>
              <a:gd name="adj1" fmla="val 50000"/>
              <a:gd name="adj2" fmla="val 512500"/>
            </a:avLst>
          </a:prstGeom>
          <a:solidFill>
            <a:srgbClr val="66FF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0" y="1770063"/>
            <a:ext cx="488950" cy="238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</a:rPr>
              <a:t>近似效果越来越好</a:t>
            </a: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4495800" y="5518150"/>
          <a:ext cx="4356100" cy="482600"/>
        </p:xfrm>
        <a:graphic>
          <a:graphicData uri="http://schemas.openxmlformats.org/presentationml/2006/ole">
            <p:oleObj spid="_x0000_s5127" name="Equation" r:id="rId11" imgW="21841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9" grpId="0" animBg="1"/>
      <p:bldP spid="20" grpId="0" animBg="1"/>
      <p:bldP spid="22" grpId="0" animBg="1"/>
      <p:bldP spid="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285875" y="5673725"/>
            <a:ext cx="3786188" cy="914400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5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一、泰勒公式的建立</a:t>
            </a:r>
          </a:p>
        </p:txBody>
      </p:sp>
      <p:sp>
        <p:nvSpPr>
          <p:cNvPr id="5130" name="内容占位符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                                              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一般地，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973138" y="1527175"/>
          <a:ext cx="6794500" cy="482600"/>
        </p:xfrm>
        <a:graphic>
          <a:graphicData uri="http://schemas.openxmlformats.org/presentationml/2006/ole">
            <p:oleObj spid="_x0000_s6146" name="Equation" r:id="rId3" imgW="3403440" imgH="24120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98438" y="2173288"/>
          <a:ext cx="8621712" cy="3378200"/>
        </p:xfrm>
        <a:graphic>
          <a:graphicData uri="http://schemas.openxmlformats.org/presentationml/2006/ole">
            <p:oleObj spid="_x0000_s6147" name="Equation" r:id="rId4" imgW="4317840" imgH="168876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250825" y="3171825"/>
            <a:ext cx="76073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77813" y="4135438"/>
            <a:ext cx="86518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55563" y="4772025"/>
            <a:ext cx="2301875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773738" y="857250"/>
          <a:ext cx="2660650" cy="457200"/>
        </p:xfrm>
        <a:graphic>
          <a:graphicData uri="http://schemas.openxmlformats.org/presentationml/2006/ole">
            <p:oleObj spid="_x0000_s6148" name="Equation" r:id="rId5" imgW="1333440" imgH="22860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00713" y="857250"/>
            <a:ext cx="6842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5594350" y="2786063"/>
          <a:ext cx="3419475" cy="3276600"/>
        </p:xfrm>
        <a:graphic>
          <a:graphicData uri="http://schemas.openxmlformats.org/presentationml/2006/ole">
            <p:oleObj spid="_x0000_s6149" name="Equation" r:id="rId6" imgW="1714320" imgH="163800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475288" y="2757488"/>
            <a:ext cx="1055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475288" y="3700463"/>
            <a:ext cx="1055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475288" y="4629150"/>
            <a:ext cx="1055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75288" y="5586413"/>
            <a:ext cx="1055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2700338" y="5903913"/>
          <a:ext cx="2127250" cy="482600"/>
        </p:xfrm>
        <a:graphic>
          <a:graphicData uri="http://schemas.openxmlformats.org/presentationml/2006/ole">
            <p:oleObj spid="_x0000_s6150" name="Equation" r:id="rId7" imgW="1066680" imgH="241200" progId="Equation.DSMT4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2700338" y="5694363"/>
          <a:ext cx="1873250" cy="838200"/>
        </p:xfrm>
        <a:graphic>
          <a:graphicData uri="http://schemas.openxmlformats.org/presentationml/2006/ole">
            <p:oleObj spid="_x0000_s6151" name="Equation" r:id="rId8" imgW="939600" imgH="419040" progId="Equation.DSMT4">
              <p:embed/>
            </p:oleObj>
          </a:graphicData>
        </a:graphic>
      </p:graphicFrame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2555875" y="1546225"/>
            <a:ext cx="5184775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949450" y="2147888"/>
            <a:ext cx="4062413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2268538" y="3171825"/>
            <a:ext cx="5341937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2268538" y="4135438"/>
            <a:ext cx="6480175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" grpId="0" animBg="1"/>
      <p:bldP spid="14" grpId="0" animBg="1"/>
      <p:bldP spid="15" grpId="0" animBg="1"/>
      <p:bldP spid="23" grpId="0" animBg="1"/>
      <p:bldP spid="18" grpId="0" animBg="1"/>
      <p:bldP spid="19" grpId="0" animBg="1"/>
      <p:bldP spid="20" grpId="0" animBg="1"/>
      <p:bldP spid="21" grpId="0" animBg="1"/>
      <p:bldP spid="6165" grpId="0" animBg="1"/>
      <p:bldP spid="6166" grpId="0" animBg="1"/>
      <p:bldP spid="6167" grpId="0" animBg="1"/>
      <p:bldP spid="6168" grpId="0" animBg="1"/>
    </p:bldLst>
  </p:timing>
</p:sld>
</file>

<file path=ppt/theme/theme1.xml><?xml version="1.0" encoding="utf-8"?>
<a:theme xmlns:a="http://schemas.openxmlformats.org/drawingml/2006/main" name="聚合">
  <a:themeElements>
    <a:clrScheme name="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聚合">
  <a:themeElements>
    <a:clrScheme name="1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</TotalTime>
  <Words>1039</Words>
  <Application>Microsoft Office PowerPoint</Application>
  <PresentationFormat>全屏显示(4:3)</PresentationFormat>
  <Paragraphs>201</Paragraphs>
  <Slides>19</Slides>
  <Notes>4</Notes>
  <HiddenSlides>5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Symbol</vt:lpstr>
      <vt:lpstr>聚合</vt:lpstr>
      <vt:lpstr>1_聚合</vt:lpstr>
      <vt:lpstr>4_聚合</vt:lpstr>
      <vt:lpstr>MathType 6.0 Equation</vt:lpstr>
      <vt:lpstr>Microsoft Equation 3.0</vt:lpstr>
      <vt:lpstr>MathType 5.0 Equation</vt:lpstr>
      <vt:lpstr>第三章    微分中值定理与导数的应用</vt:lpstr>
      <vt:lpstr>引言</vt:lpstr>
      <vt:lpstr>引言</vt:lpstr>
      <vt:lpstr>问题的提出</vt:lpstr>
      <vt:lpstr>幻灯片 5</vt:lpstr>
      <vt:lpstr>问题的提出</vt:lpstr>
      <vt:lpstr>一、泰勒公式的建立</vt:lpstr>
      <vt:lpstr>一、泰勒公式的建立</vt:lpstr>
      <vt:lpstr>一、泰勒公式的建立</vt:lpstr>
      <vt:lpstr>泰勒中值定理 1（P.138）</vt:lpstr>
      <vt:lpstr>幻灯片 11</vt:lpstr>
      <vt:lpstr>泰勒中值定理 2（P.139）</vt:lpstr>
      <vt:lpstr>泰勒中值定理 2（P.139）</vt:lpstr>
      <vt:lpstr>幻灯片 14</vt:lpstr>
      <vt:lpstr>说明</vt:lpstr>
      <vt:lpstr>常用的麦克劳林公式（课本P.141~P.142）</vt:lpstr>
      <vt:lpstr>常用的麦克劳林公式（课本P.141~P.142）</vt:lpstr>
      <vt:lpstr>常用的麦克劳林公式（课本P.141~P.142）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598</cp:revision>
  <dcterms:created xsi:type="dcterms:W3CDTF">2010-09-04T05:21:04Z</dcterms:created>
  <dcterms:modified xsi:type="dcterms:W3CDTF">2022-11-10T02:16:41Z</dcterms:modified>
</cp:coreProperties>
</file>