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4127" r:id="rId2"/>
    <p:sldMasterId id="2147484302" r:id="rId3"/>
  </p:sldMasterIdLst>
  <p:notesMasterIdLst>
    <p:notesMasterId r:id="rId38"/>
  </p:notesMasterIdLst>
  <p:handoutMasterIdLst>
    <p:handoutMasterId r:id="rId39"/>
  </p:handoutMasterIdLst>
  <p:sldIdLst>
    <p:sldId id="518" r:id="rId4"/>
    <p:sldId id="455" r:id="rId5"/>
    <p:sldId id="490" r:id="rId6"/>
    <p:sldId id="517" r:id="rId7"/>
    <p:sldId id="491" r:id="rId8"/>
    <p:sldId id="530" r:id="rId9"/>
    <p:sldId id="506" r:id="rId10"/>
    <p:sldId id="511" r:id="rId11"/>
    <p:sldId id="494" r:id="rId12"/>
    <p:sldId id="502" r:id="rId13"/>
    <p:sldId id="513" r:id="rId14"/>
    <p:sldId id="534" r:id="rId15"/>
    <p:sldId id="495" r:id="rId16"/>
    <p:sldId id="499" r:id="rId17"/>
    <p:sldId id="497" r:id="rId18"/>
    <p:sldId id="512" r:id="rId19"/>
    <p:sldId id="500" r:id="rId20"/>
    <p:sldId id="498" r:id="rId21"/>
    <p:sldId id="508" r:id="rId22"/>
    <p:sldId id="520" r:id="rId23"/>
    <p:sldId id="521" r:id="rId24"/>
    <p:sldId id="522" r:id="rId25"/>
    <p:sldId id="527" r:id="rId26"/>
    <p:sldId id="529" r:id="rId27"/>
    <p:sldId id="528" r:id="rId28"/>
    <p:sldId id="472" r:id="rId29"/>
    <p:sldId id="504" r:id="rId30"/>
    <p:sldId id="487" r:id="rId31"/>
    <p:sldId id="503" r:id="rId32"/>
    <p:sldId id="526" r:id="rId33"/>
    <p:sldId id="531" r:id="rId34"/>
    <p:sldId id="532" r:id="rId35"/>
    <p:sldId id="533" r:id="rId36"/>
    <p:sldId id="514" r:id="rId3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gb2312"/>
  <p:clrMru>
    <a:srgbClr val="0000FF"/>
    <a:srgbClr val="FF0000"/>
    <a:srgbClr val="33CC33"/>
    <a:srgbClr val="FFFF99"/>
    <a:srgbClr val="00CC66"/>
    <a:srgbClr val="FFFF66"/>
    <a:srgbClr val="FFCC66"/>
    <a:srgbClr val="6699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3547" autoAdjust="0"/>
    <p:restoredTop sz="94708" autoAdjust="0"/>
  </p:normalViewPr>
  <p:slideViewPr>
    <p:cSldViewPr>
      <p:cViewPr varScale="1">
        <p:scale>
          <a:sx n="64" d="100"/>
          <a:sy n="64" d="100"/>
        </p:scale>
        <p:origin x="-848" y="-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90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4" Type="http://schemas.openxmlformats.org/officeDocument/2006/relationships/image" Target="../media/image75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9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image" Target="../media/image41.wmf"/><Relationship Id="rId7" Type="http://schemas.openxmlformats.org/officeDocument/2006/relationships/image" Target="../media/image45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image" Target="../media/image52.wmf"/><Relationship Id="rId7" Type="http://schemas.openxmlformats.org/officeDocument/2006/relationships/image" Target="../media/image56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CC6E1FE-22CF-41A0-B3E4-2FDB481E2D96}" type="datetimeFigureOut">
              <a:rPr lang="zh-CN" altLang="en-US"/>
              <a:pPr>
                <a:defRPr/>
              </a:pPr>
              <a:t>2022/11/14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5CCF174-969C-45CA-831E-E41DD9D6143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B1C7EBC-3944-4CB7-8FBA-6DF89F533EAA}" type="datetimeFigureOut">
              <a:rPr lang="zh-CN" altLang="en-US"/>
              <a:pPr>
                <a:defRPr/>
              </a:pPr>
              <a:t>2022/11/14</a:t>
            </a:fld>
            <a:endParaRPr lang="en-US" alt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74605D9-4E60-46EA-953E-EB9C9B1221E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40964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DEEF4D2-8AC4-48D3-8E3B-213A99035A61}" type="slidenum">
              <a:rPr lang="zh-CN" altLang="en-US" sz="1200"/>
              <a:pPr algn="r"/>
              <a:t>1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zh-CN" altLang="en-US" smtClean="0"/>
              <a:t>点击小图可以放大．</a:t>
            </a:r>
            <a:endParaRPr lang="en-US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zh-CN" altLang="en-US" smtClean="0"/>
              <a:t>可导</a:t>
            </a:r>
            <a:r>
              <a:rPr lang="en-US" altLang="zh-CN" smtClean="0"/>
              <a:t>=&gt;</a:t>
            </a:r>
            <a:r>
              <a:rPr lang="zh-CN" altLang="en-US" smtClean="0"/>
              <a:t>可有导数符号判断函数在该区间内的单调性。</a:t>
            </a:r>
            <a:endParaRPr lang="en-US" altLang="zh-CN" smtClean="0"/>
          </a:p>
          <a:p>
            <a:r>
              <a:rPr lang="zh-CN" altLang="en-US" smtClean="0"/>
              <a:t>只有一个驻点</a:t>
            </a:r>
            <a:r>
              <a:rPr lang="en-US" altLang="zh-CN" smtClean="0"/>
              <a:t>=&gt;</a:t>
            </a:r>
            <a:r>
              <a:rPr lang="zh-CN" altLang="en-US" smtClean="0"/>
              <a:t>该区间最多可被分为两个单调性不同的单调区间。</a:t>
            </a:r>
            <a:endParaRPr lang="en-US" altLang="zh-CN" smtClean="0"/>
          </a:p>
          <a:p>
            <a:r>
              <a:rPr lang="zh-CN" altLang="en-US" smtClean="0"/>
              <a:t>确实取得极值</a:t>
            </a:r>
            <a:r>
              <a:rPr lang="en-US" altLang="zh-CN" smtClean="0"/>
              <a:t>=&gt;</a:t>
            </a:r>
            <a:r>
              <a:rPr lang="zh-CN" altLang="en-US" smtClean="0"/>
              <a:t>该区间的确可被分为两个单调性不同的区间。</a:t>
            </a:r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0D106A3-AC00-4809-AA56-9194B3322D6A}" type="slidenum">
              <a:rPr lang="zh-CN" altLang="en-US" smtClean="0"/>
              <a:pPr/>
              <a:t>22</a:t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楷体_GB2312" pitchFamily="49" charset="-122"/>
            </a:endParaRPr>
          </a:p>
        </p:txBody>
      </p: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CN">
                <a:latin typeface="Lucida Sans Unicode" pitchFamily="34" charset="0"/>
              </a:endParaRPr>
            </a:p>
          </p:txBody>
        </p:sp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CN">
                <a:latin typeface="Lucida Sans Unicode" pitchFamily="34" charset="0"/>
              </a:endParaRPr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zh-CN">
                <a:solidFill>
                  <a:srgbClr val="FFFFFF"/>
                </a:solidFill>
                <a:ea typeface="楷体_GB2312" pitchFamily="49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>
            <a:normAutofit/>
          </a:bodyPr>
          <a:lstStyle>
            <a:lvl1pPr marL="0" marR="64008" indent="0" algn="r">
              <a:buNone/>
              <a:defRPr sz="3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DC4F8DC7-8100-4CD0-8D4B-9A655F867E32}" type="datetimeFigureOut">
              <a:rPr lang="zh-CN" altLang="en-US"/>
              <a:pPr>
                <a:defRPr/>
              </a:pPr>
              <a:t>2022/11/14</a:t>
            </a:fld>
            <a:endParaRPr lang="zh-CN" altLang="en-US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079339C6-85DA-4D68-96C2-D1B5828F51D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7324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0AE48-CCFC-4414-A9FB-BC78E0BFE053}" type="datetimeFigureOut">
              <a:rPr lang="zh-CN" altLang="en-US"/>
              <a:pPr>
                <a:defRPr/>
              </a:pPr>
              <a:t>2022/11/14</a:t>
            </a:fld>
            <a:endParaRPr lang="zh-CN" altLang="en-US"/>
          </a:p>
        </p:txBody>
      </p:sp>
      <p:sp>
        <p:nvSpPr>
          <p:cNvPr id="4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382E6-5509-42AA-989D-065528019E9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819525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819525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017992-C9AE-465F-BCFA-1C466C592BF5}" type="datetimeFigureOut">
              <a:rPr lang="zh-CN" altLang="en-US"/>
              <a:pPr>
                <a:defRPr/>
              </a:pPr>
              <a:t>2022/11/14</a:t>
            </a:fld>
            <a:endParaRPr lang="zh-CN" altLang="en-US"/>
          </a:p>
        </p:txBody>
      </p:sp>
      <p:sp>
        <p:nvSpPr>
          <p:cNvPr id="8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C7FE36-67A0-441B-8320-8F9D709687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E4D5C2-3A6A-49A3-A781-85514C4D3C54}" type="datetimeFigureOut">
              <a:rPr lang="zh-CN" altLang="en-US"/>
              <a:pPr>
                <a:defRPr/>
              </a:pPr>
              <a:t>2022/11/14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8272B-01EE-4E54-BD0E-2DA270196F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31CC08-3CD7-4DD8-B53D-B886D8361199}" type="datetimeFigureOut">
              <a:rPr lang="zh-CN" altLang="en-US"/>
              <a:pPr>
                <a:defRPr/>
              </a:pPr>
              <a:t>2022/11/14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27B049-FBD2-4F25-A711-C12D0EB9F79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9F4A7-F60E-471F-8FDE-E1056E418AB5}" type="datetimeFigureOut">
              <a:rPr lang="zh-CN" altLang="en-US"/>
              <a:pPr>
                <a:defRPr/>
              </a:pPr>
              <a:t>2022/11/14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827587-F2E1-40DD-BB6F-177FDE9ACDD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41F08-7B79-484D-B2C8-9FEEFEB57498}" type="datetimeFigureOut">
              <a:rPr lang="zh-CN" altLang="en-US"/>
              <a:pPr>
                <a:defRPr/>
              </a:pPr>
              <a:t>2022/11/14</a:t>
            </a:fld>
            <a:endParaRPr lang="zh-CN" altLang="en-US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13F1EC-A1A8-4411-BD02-E760885E02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006757-98FC-4E7E-925E-4503D688F5E1}" type="datetimeFigureOut">
              <a:rPr lang="zh-CN" altLang="en-US"/>
              <a:pPr>
                <a:defRPr/>
              </a:pPr>
              <a:t>2022/11/14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56D705-1DE2-4CB7-BEBD-D0C79F3E0F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CACF09-F0C7-4A28-B570-72B41785A1B6}" type="datetimeFigureOut">
              <a:rPr lang="zh-CN" altLang="en-US"/>
              <a:pPr>
                <a:defRPr/>
              </a:pPr>
              <a:t>2022/11/14</a:t>
            </a:fld>
            <a:endParaRPr lang="zh-CN" altLang="en-US"/>
          </a:p>
        </p:txBody>
      </p:sp>
      <p:sp>
        <p:nvSpPr>
          <p:cNvPr id="4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47AE35-FFE2-4478-AB52-9FE0B054380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442F52-93B0-4B9D-A1E7-F269714548BB}" type="datetimeFigureOut">
              <a:rPr lang="zh-CN" altLang="en-US"/>
              <a:pPr>
                <a:defRPr/>
              </a:pPr>
              <a:t>2022/11/14</a:t>
            </a:fld>
            <a:endParaRPr lang="zh-CN" altLang="en-US"/>
          </a:p>
        </p:txBody>
      </p:sp>
      <p:sp>
        <p:nvSpPr>
          <p:cNvPr id="3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F04E0B-87E6-48E2-8274-DADDB576DF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B29DB8-C86A-4A13-8D5A-65A6A9C0D998}" type="datetimeFigureOut">
              <a:rPr lang="zh-CN" altLang="en-US"/>
              <a:pPr>
                <a:defRPr/>
              </a:pPr>
              <a:t>2022/11/14</a:t>
            </a:fld>
            <a:endParaRPr lang="zh-CN" altLang="en-US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9D0CB5-7FAC-480D-8CFE-A715136DCFA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EC7D1F-A193-4167-9259-7A8E63708A03}" type="datetimeFigureOut">
              <a:rPr lang="zh-CN" altLang="en-US"/>
              <a:pPr>
                <a:defRPr/>
              </a:pPr>
              <a:t>2022/11/14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F2B29D-5EDD-4A5F-9C5F-E150C53FAAE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760EA6-7C84-4A5E-A4CE-EDE95D0213C2}" type="datetimeFigureOut">
              <a:rPr lang="zh-CN" altLang="en-US"/>
              <a:pPr>
                <a:defRPr/>
              </a:pPr>
              <a:t>2022/11/14</a:t>
            </a:fld>
            <a:endParaRPr lang="zh-CN" altLang="en-US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B1A29C-CA40-4BBD-B6BD-D9ED059978A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5955EE-4B6B-4251-A2C4-622602433804}" type="datetimeFigureOut">
              <a:rPr lang="zh-CN" altLang="en-US"/>
              <a:pPr>
                <a:defRPr/>
              </a:pPr>
              <a:t>2022/11/14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10B386-6523-48A9-BF33-15CC92C617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7324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7324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48C28F-423E-4AE5-A363-68C180163258}" type="datetimeFigureOut">
              <a:rPr lang="zh-CN" altLang="en-US"/>
              <a:pPr>
                <a:defRPr/>
              </a:pPr>
              <a:t>2022/11/14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849E20-C7CE-4CEC-88DA-D49FC3B7610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1B9830-71E5-41A9-88DD-B9B828893368}" type="datetimeFigureOut">
              <a:rPr lang="zh-CN" altLang="en-US"/>
              <a:pPr>
                <a:defRPr/>
              </a:pPr>
              <a:t>2022/11/14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BDF142-A567-48A0-BFB1-308CE7DE45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A926E3-DB91-4A10-8FD6-6C24781B7424}" type="datetimeFigureOut">
              <a:rPr lang="zh-CN" altLang="en-US"/>
              <a:pPr>
                <a:defRPr/>
              </a:pPr>
              <a:t>2022/11/14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011769-5739-44EE-B606-D38C102C022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3845BE-8F74-42B9-84D4-ACA605BD7A98}" type="datetimeFigureOut">
              <a:rPr lang="zh-CN" altLang="en-US"/>
              <a:pPr>
                <a:defRPr/>
              </a:pPr>
              <a:t>2022/11/14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396F37-8689-4E07-BB3F-944933B437E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FB86CD-7048-4C35-B865-00FF33795188}" type="datetimeFigureOut">
              <a:rPr lang="zh-CN" altLang="en-US"/>
              <a:pPr>
                <a:defRPr/>
              </a:pPr>
              <a:t>2022/11/14</a:t>
            </a:fld>
            <a:endParaRPr lang="zh-CN" altLang="en-US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BA054D-63CF-4766-99E6-14BDA8D504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1FF99C-8D3B-4F97-A401-60A5B434427B}" type="datetimeFigureOut">
              <a:rPr lang="zh-CN" altLang="en-US"/>
              <a:pPr>
                <a:defRPr/>
              </a:pPr>
              <a:t>2022/11/14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E1DC97-1C6B-4CAB-9FA2-40E27D268D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0F1037-E5BA-4EC6-B232-F51DCE1EDDD3}" type="datetimeFigureOut">
              <a:rPr lang="zh-CN" altLang="en-US"/>
              <a:pPr>
                <a:defRPr/>
              </a:pPr>
              <a:t>2022/11/14</a:t>
            </a:fld>
            <a:endParaRPr lang="zh-CN" altLang="en-US"/>
          </a:p>
        </p:txBody>
      </p:sp>
      <p:sp>
        <p:nvSpPr>
          <p:cNvPr id="4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5AC78E-1026-48C3-9E51-E1D52D3612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44D2EE-F414-4F16-A0BF-5524352C13A3}" type="datetimeFigureOut">
              <a:rPr lang="zh-CN" altLang="en-US"/>
              <a:pPr>
                <a:defRPr/>
              </a:pPr>
              <a:t>2022/11/14</a:t>
            </a:fld>
            <a:endParaRPr lang="zh-CN" altLang="en-US"/>
          </a:p>
        </p:txBody>
      </p:sp>
      <p:sp>
        <p:nvSpPr>
          <p:cNvPr id="3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D0D405-D6D4-4270-A7AE-406E7B7E376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18F973-7162-4E7E-9EEA-237F413BED72}" type="datetimeFigureOut">
              <a:rPr lang="zh-CN" altLang="en-US"/>
              <a:pPr>
                <a:defRPr/>
              </a:pPr>
              <a:t>2022/11/14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7F4262-A9F1-46DD-B3C5-A599AC43BD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0F8CB3-5FBE-4592-B32E-7A6777AA1333}" type="datetimeFigureOut">
              <a:rPr lang="zh-CN" altLang="en-US"/>
              <a:pPr>
                <a:defRPr/>
              </a:pPr>
              <a:t>2022/11/14</a:t>
            </a:fld>
            <a:endParaRPr lang="zh-CN" altLang="en-US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4624AD-926C-41F9-A496-934918343F3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3E3FB8-2581-4669-B231-43E2F0B5147D}" type="datetimeFigureOut">
              <a:rPr lang="zh-CN" altLang="en-US"/>
              <a:pPr>
                <a:defRPr/>
              </a:pPr>
              <a:t>2022/11/14</a:t>
            </a:fld>
            <a:endParaRPr lang="zh-CN" altLang="en-US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8055A7-CAE4-4A47-9D88-53732B20001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287152-0D34-4806-89A8-B836C001D8D3}" type="datetimeFigureOut">
              <a:rPr lang="zh-CN" altLang="en-US"/>
              <a:pPr>
                <a:defRPr/>
              </a:pPr>
              <a:t>2022/11/14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964EC2-3BB2-4193-8C24-EEAD6AD3D9C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7324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7324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1FBE0D-5CAB-4F48-BBCA-E2D918A62F4D}" type="datetimeFigureOut">
              <a:rPr lang="zh-CN" altLang="en-US"/>
              <a:pPr>
                <a:defRPr/>
              </a:pPr>
              <a:t>2022/11/14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605E39-C8AE-4D01-A78F-36FA68FF25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A88FA5-6A60-49DC-85AA-07BF523731B2}" type="datetimeFigureOut">
              <a:rPr lang="zh-CN" altLang="en-US"/>
              <a:pPr>
                <a:defRPr/>
              </a:pPr>
              <a:t>2022/11/14</a:t>
            </a:fld>
            <a:endParaRPr lang="zh-CN" altLang="en-US"/>
          </a:p>
        </p:txBody>
      </p:sp>
      <p:sp>
        <p:nvSpPr>
          <p:cNvPr id="4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DA3B4A-CFD7-4436-A845-87C3F3C893D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C4C21F-BF85-498F-8E51-DA0C9DCB214B}" type="datetimeFigureOut">
              <a:rPr lang="zh-CN" altLang="en-US"/>
              <a:pPr>
                <a:defRPr/>
              </a:pPr>
              <a:t>2022/11/14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3BA12-051D-4BCE-89C8-3EA37C68519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0820BF-3266-4D8C-8F62-34BCF64F25BA}" type="datetimeFigureOut">
              <a:rPr lang="zh-CN" altLang="en-US"/>
              <a:pPr>
                <a:defRPr/>
              </a:pPr>
              <a:t>2022/11/14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7D736B-8174-48CE-8A15-3D4EDE2FC2E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69DCB5-5CE5-4873-8BA2-C4413A970E2C}" type="datetimeFigureOut">
              <a:rPr lang="zh-CN" altLang="en-US"/>
              <a:pPr>
                <a:defRPr/>
              </a:pPr>
              <a:t>2022/11/14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4DF9A1-3458-4780-80AE-A475C7023D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81138"/>
            <a:ext cx="8229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819525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E373A4-CBE8-4472-901A-C02632676927}" type="datetimeFigureOut">
              <a:rPr lang="zh-CN" altLang="en-US"/>
              <a:pPr>
                <a:defRPr/>
              </a:pPr>
              <a:t>2022/11/14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B43210-D8F1-4FE9-8D6B-6C213FDFCBD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项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457200" y="3819525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2CC090-033E-48D5-9FE3-9694CCB5B65B}" type="datetimeFigureOut">
              <a:rPr lang="zh-CN" altLang="en-US"/>
              <a:pPr>
                <a:defRPr/>
              </a:pPr>
              <a:t>2022/11/14</a:t>
            </a:fld>
            <a:endParaRPr lang="zh-CN" altLang="en-US"/>
          </a:p>
        </p:txBody>
      </p:sp>
      <p:sp>
        <p:nvSpPr>
          <p:cNvPr id="7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66818-9807-4CE7-91B6-CF8AA6A770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>
              <a:latin typeface="Lucida Sans Unicode" pitchFamily="34" charset="0"/>
            </a:endParaRPr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>
              <a:latin typeface="Lucida Sans Unicode" pitchFamily="34" charset="0"/>
            </a:endParaRPr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楷体_GB2312" pitchFamily="49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7417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FEBB6FFF-CBDC-4B7A-B507-EEE5F6C0FE48}" type="datetimeFigureOut">
              <a:rPr lang="zh-CN" altLang="en-US"/>
              <a:pPr>
                <a:defRPr/>
              </a:pPr>
              <a:t>2022/11/14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1411879F-D7B0-4088-8367-95372AAF9F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55" r:id="rId1"/>
    <p:sldLayoutId id="2147484723" r:id="rId2"/>
    <p:sldLayoutId id="2147484724" r:id="rId3"/>
    <p:sldLayoutId id="2147484725" r:id="rId4"/>
    <p:sldLayoutId id="2147484726" r:id="rId5"/>
    <p:sldLayoutId id="2147484727" r:id="rId6"/>
    <p:sldLayoutId id="2147484728" r:id="rId7"/>
    <p:sldLayoutId id="2147484729" r:id="rId8"/>
    <p:sldLayoutId id="2147484730" r:id="rId9"/>
    <p:sldLayoutId id="2147484731" r:id="rId10"/>
    <p:sldLayoutId id="214748473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Times New Roman" pitchFamily="18" charset="0"/>
          <a:ea typeface="楷体_GB2312" pitchFamily="49" charset="-122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9pPr>
      <a:extLst/>
    </p:titleStyle>
    <p:bodyStyle>
      <a:lvl1pPr marL="365125" indent="-255588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1pPr>
      <a:lvl2pPr marL="620713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marL="858838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marL="1143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marL="13716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8435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1" name="日期占位符 6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685B9D19-3245-4992-B6EC-1D578E686A40}" type="datetimeFigureOut">
              <a:rPr lang="zh-CN" altLang="en-US"/>
              <a:pPr>
                <a:defRPr/>
              </a:pPr>
              <a:t>2022/11/14</a:t>
            </a:fld>
            <a:endParaRPr lang="zh-CN" altLang="en-US"/>
          </a:p>
        </p:txBody>
      </p:sp>
      <p:sp>
        <p:nvSpPr>
          <p:cNvPr id="16" name="页脚占位符 7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7" name="灯片编号占位符 8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411D9228-517C-41E6-8A43-21DA658A70D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33" r:id="rId1"/>
    <p:sldLayoutId id="2147484734" r:id="rId2"/>
    <p:sldLayoutId id="2147484735" r:id="rId3"/>
    <p:sldLayoutId id="2147484736" r:id="rId4"/>
    <p:sldLayoutId id="2147484737" r:id="rId5"/>
    <p:sldLayoutId id="2147484738" r:id="rId6"/>
    <p:sldLayoutId id="2147484739" r:id="rId7"/>
    <p:sldLayoutId id="2147484740" r:id="rId8"/>
    <p:sldLayoutId id="2147484741" r:id="rId9"/>
    <p:sldLayoutId id="2147484742" r:id="rId10"/>
    <p:sldLayoutId id="214748474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9pPr>
    </p:titleStyle>
    <p:bodyStyle>
      <a:lvl1pPr marL="365125" indent="-255588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400" b="1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6pPr>
      <a:lvl7pPr marL="22860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8pPr>
      <a:lvl9pPr marL="32004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9459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1" name="日期占位符 6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076923FB-9824-4311-B4F7-51DCFAB44D8F}" type="datetimeFigureOut">
              <a:rPr lang="zh-CN" altLang="en-US"/>
              <a:pPr>
                <a:defRPr/>
              </a:pPr>
              <a:t>2022/11/14</a:t>
            </a:fld>
            <a:endParaRPr lang="zh-CN" altLang="en-US"/>
          </a:p>
        </p:txBody>
      </p:sp>
      <p:sp>
        <p:nvSpPr>
          <p:cNvPr id="16" name="页脚占位符 7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7" name="灯片编号占位符 8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76EA6452-F3F5-4225-8E08-B90F890D14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44" r:id="rId1"/>
    <p:sldLayoutId id="2147484745" r:id="rId2"/>
    <p:sldLayoutId id="2147484746" r:id="rId3"/>
    <p:sldLayoutId id="2147484747" r:id="rId4"/>
    <p:sldLayoutId id="2147484748" r:id="rId5"/>
    <p:sldLayoutId id="2147484749" r:id="rId6"/>
    <p:sldLayoutId id="2147484750" r:id="rId7"/>
    <p:sldLayoutId id="2147484751" r:id="rId8"/>
    <p:sldLayoutId id="2147484752" r:id="rId9"/>
    <p:sldLayoutId id="2147484753" r:id="rId10"/>
    <p:sldLayoutId id="214748475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9pPr>
    </p:titleStyle>
    <p:bodyStyle>
      <a:lvl1pPr marL="365125" indent="-255588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400" b="1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6pPr>
      <a:lvl7pPr marL="22860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8pPr>
      <a:lvl9pPr marL="32004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3.png"/><Relationship Id="rId5" Type="http://schemas.openxmlformats.org/officeDocument/2006/relationships/slide" Target="slide11.xml"/><Relationship Id="rId4" Type="http://schemas.openxmlformats.org/officeDocument/2006/relationships/oleObject" Target="../embeddings/oleObject21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image" Target="../media/image37.png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3.bin"/><Relationship Id="rId5" Type="http://schemas.openxmlformats.org/officeDocument/2006/relationships/oleObject" Target="../embeddings/oleObject22.bin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8.bin"/><Relationship Id="rId5" Type="http://schemas.openxmlformats.org/officeDocument/2006/relationships/oleObject" Target="../embeddings/oleObject27.bin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6.bin"/><Relationship Id="rId9" Type="http://schemas.openxmlformats.org/officeDocument/2006/relationships/oleObject" Target="../embeddings/oleObject31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35.bin"/><Relationship Id="rId4" Type="http://schemas.openxmlformats.org/officeDocument/2006/relationships/oleObject" Target="../embeddings/oleObject34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audio" Target="../media/audio2.wav"/><Relationship Id="rId7" Type="http://schemas.openxmlformats.org/officeDocument/2006/relationships/oleObject" Target="../embeddings/oleObject38.bin"/><Relationship Id="rId12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7.bin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6.bin"/><Relationship Id="rId10" Type="http://schemas.openxmlformats.org/officeDocument/2006/relationships/oleObject" Target="../embeddings/oleObject41.bin"/><Relationship Id="rId4" Type="http://schemas.openxmlformats.org/officeDocument/2006/relationships/slide" Target="slide15.xml"/><Relationship Id="rId9" Type="http://schemas.openxmlformats.org/officeDocument/2006/relationships/oleObject" Target="../embeddings/oleObject40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4.xml"/><Relationship Id="rId6" Type="http://schemas.openxmlformats.org/officeDocument/2006/relationships/slide" Target="slide18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13" Type="http://schemas.openxmlformats.org/officeDocument/2006/relationships/image" Target="../media/image12.png"/><Relationship Id="rId3" Type="http://schemas.openxmlformats.org/officeDocument/2006/relationships/audio" Target="../media/audio2.wav"/><Relationship Id="rId7" Type="http://schemas.openxmlformats.org/officeDocument/2006/relationships/oleObject" Target="../embeddings/oleObject47.bin"/><Relationship Id="rId12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6.bin"/><Relationship Id="rId11" Type="http://schemas.openxmlformats.org/officeDocument/2006/relationships/image" Target="../media/image11.png"/><Relationship Id="rId5" Type="http://schemas.openxmlformats.org/officeDocument/2006/relationships/oleObject" Target="../embeddings/oleObject45.bin"/><Relationship Id="rId15" Type="http://schemas.openxmlformats.org/officeDocument/2006/relationships/oleObject" Target="../embeddings/oleObject51.bin"/><Relationship Id="rId10" Type="http://schemas.openxmlformats.org/officeDocument/2006/relationships/image" Target="../media/image10.png"/><Relationship Id="rId4" Type="http://schemas.openxmlformats.org/officeDocument/2006/relationships/oleObject" Target="../embeddings/oleObject44.bin"/><Relationship Id="rId9" Type="http://schemas.openxmlformats.org/officeDocument/2006/relationships/oleObject" Target="../embeddings/oleObject49.bin"/><Relationship Id="rId1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54.bin"/><Relationship Id="rId5" Type="http://schemas.openxmlformats.org/officeDocument/2006/relationships/oleObject" Target="../embeddings/oleObject53.bin"/><Relationship Id="rId4" Type="http://schemas.openxmlformats.org/officeDocument/2006/relationships/oleObject" Target="../embeddings/oleObject52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7.bin"/><Relationship Id="rId5" Type="http://schemas.openxmlformats.org/officeDocument/2006/relationships/oleObject" Target="../embeddings/oleObject56.bin"/><Relationship Id="rId4" Type="http://schemas.openxmlformats.org/officeDocument/2006/relationships/oleObject" Target="../embeddings/oleObject55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60.bin"/><Relationship Id="rId4" Type="http://schemas.openxmlformats.org/officeDocument/2006/relationships/oleObject" Target="../embeddings/oleObject59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oleObject" Target="../embeddings/oleObject7.bin"/><Relationship Id="rId3" Type="http://schemas.openxmlformats.org/officeDocument/2006/relationships/audio" Target="../media/audio1.wav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8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0.png"/><Relationship Id="rId5" Type="http://schemas.openxmlformats.org/officeDocument/2006/relationships/oleObject" Target="../embeddings/oleObject1.bin"/><Relationship Id="rId15" Type="http://schemas.openxmlformats.org/officeDocument/2006/relationships/image" Target="../media/image13.png"/><Relationship Id="rId10" Type="http://schemas.openxmlformats.org/officeDocument/2006/relationships/oleObject" Target="../embeddings/oleObject6.bin"/><Relationship Id="rId4" Type="http://schemas.openxmlformats.org/officeDocument/2006/relationships/slide" Target="slide4.xml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64.bin"/><Relationship Id="rId5" Type="http://schemas.openxmlformats.org/officeDocument/2006/relationships/oleObject" Target="../embeddings/oleObject63.bin"/><Relationship Id="rId4" Type="http://schemas.openxmlformats.org/officeDocument/2006/relationships/oleObject" Target="../embeddings/oleObject62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oleObject" Target="../embeddings/oleObject67.bin"/><Relationship Id="rId4" Type="http://schemas.openxmlformats.org/officeDocument/2006/relationships/oleObject" Target="../embeddings/oleObject66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oleObject" Target="../embeddings/oleObject70.bin"/><Relationship Id="rId4" Type="http://schemas.openxmlformats.org/officeDocument/2006/relationships/oleObject" Target="../embeddings/oleObject69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audio" Target="../media/audio3.wav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5.png"/><Relationship Id="rId4" Type="http://schemas.openxmlformats.org/officeDocument/2006/relationships/audio" Target="../media/audio2.wav"/><Relationship Id="rId9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13.png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5.bin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1.png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0.png"/><Relationship Id="rId14" Type="http://schemas.openxmlformats.org/officeDocument/2006/relationships/oleObject" Target="../embeddings/oleObject19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9.jpe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slide" Target="slide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13" Type="http://schemas.openxmlformats.org/officeDocument/2006/relationships/image" Target="../media/image31.jpeg"/><Relationship Id="rId3" Type="http://schemas.openxmlformats.org/officeDocument/2006/relationships/image" Target="../media/image21.jpeg"/><Relationship Id="rId7" Type="http://schemas.openxmlformats.org/officeDocument/2006/relationships/image" Target="../media/image25.jpeg"/><Relationship Id="rId12" Type="http://schemas.openxmlformats.org/officeDocument/2006/relationships/image" Target="../media/image30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4.jpeg"/><Relationship Id="rId11" Type="http://schemas.openxmlformats.org/officeDocument/2006/relationships/image" Target="../media/image29.jpeg"/><Relationship Id="rId5" Type="http://schemas.openxmlformats.org/officeDocument/2006/relationships/image" Target="../media/image23.jpeg"/><Relationship Id="rId10" Type="http://schemas.openxmlformats.org/officeDocument/2006/relationships/image" Target="../media/image28.jpeg"/><Relationship Id="rId4" Type="http://schemas.openxmlformats.org/officeDocument/2006/relationships/image" Target="../media/image22.jpeg"/><Relationship Id="rId9" Type="http://schemas.openxmlformats.org/officeDocument/2006/relationships/image" Target="../media/image27.jpeg"/><Relationship Id="rId14" Type="http://schemas.openxmlformats.org/officeDocument/2006/relationships/slide" Target="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第三章    微分中值定理与导数的应用</a:t>
            </a:r>
            <a:endParaRPr lang="zh-CN" alt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507" name="副标题 2"/>
          <p:cNvSpPr>
            <a:spLocks noGrp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 eaLnBrk="1" hangingPunct="1">
              <a:lnSpc>
                <a:spcPct val="100000"/>
              </a:lnSpc>
              <a:spcBef>
                <a:spcPts val="400"/>
              </a:spcBef>
            </a:pPr>
            <a:r>
              <a:rPr lang="zh-CN" altLang="en-US" smtClean="0"/>
              <a:t>第五节    函数的极值与最大值最小值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思考题</a:t>
            </a:r>
          </a:p>
        </p:txBody>
      </p:sp>
      <p:sp>
        <p:nvSpPr>
          <p:cNvPr id="88067" name="Rectangle 3"/>
          <p:cNvSpPr>
            <a:spLocks noGrp="1"/>
          </p:cNvSpPr>
          <p:nvPr>
            <p:ph type="body" idx="1"/>
          </p:nvPr>
        </p:nvSpPr>
        <p:spPr>
          <a:xfrm>
            <a:off x="457200" y="1481138"/>
            <a:ext cx="8229600" cy="3638550"/>
          </a:xfrm>
        </p:spPr>
        <p:txBody>
          <a:bodyPr>
            <a:spAutoFit/>
          </a:bodyPr>
          <a:lstStyle/>
          <a:p>
            <a:pPr marL="566738" indent="-457200">
              <a:buFont typeface="Wingdings 3" pitchFamily="18" charset="2"/>
              <a:buNone/>
            </a:pPr>
            <a:r>
              <a:rPr lang="zh-CN" altLang="en-US" smtClean="0"/>
              <a:t>若点 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 </a:t>
            </a:r>
            <a:r>
              <a:rPr lang="zh-CN" altLang="en-US" smtClean="0"/>
              <a:t>是 </a:t>
            </a:r>
            <a:r>
              <a:rPr lang="en-US" altLang="zh-CN" i="1" smtClean="0"/>
              <a:t>f</a:t>
            </a:r>
            <a:r>
              <a:rPr lang="en-US" altLang="zh-CN" i="1" smtClean="0">
                <a:sym typeface="Symbol" pitchFamily="18" charset="2"/>
              </a:rPr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的</a:t>
            </a:r>
            <a:r>
              <a:rPr lang="zh-CN" altLang="en-US" smtClean="0">
                <a:solidFill>
                  <a:srgbClr val="0000FF"/>
                </a:solidFill>
              </a:rPr>
              <a:t>极大值点</a:t>
            </a:r>
            <a:r>
              <a:rPr lang="zh-CN" altLang="en-US" smtClean="0"/>
              <a:t>，则必存在 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 </a:t>
            </a:r>
            <a:r>
              <a:rPr lang="zh-CN" altLang="en-US" smtClean="0"/>
              <a:t>的某邻域，使得</a:t>
            </a:r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r>
              <a:rPr lang="zh-CN" altLang="en-US" smtClean="0"/>
              <a:t> </a:t>
            </a:r>
            <a:r>
              <a:rPr lang="en-US" altLang="zh-CN" i="1" smtClean="0"/>
              <a:t>f</a:t>
            </a:r>
            <a:r>
              <a:rPr lang="en-US" altLang="zh-CN" i="1" smtClean="0">
                <a:sym typeface="Symbol" pitchFamily="18" charset="2"/>
              </a:rPr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在 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 </a:t>
            </a:r>
            <a:r>
              <a:rPr lang="zh-CN" altLang="en-US" smtClean="0"/>
              <a:t>的</a:t>
            </a:r>
            <a:r>
              <a:rPr lang="zh-CN" altLang="en-US" smtClean="0">
                <a:solidFill>
                  <a:srgbClr val="0000FF"/>
                </a:solidFill>
              </a:rPr>
              <a:t>左邻域内单调增加</a:t>
            </a:r>
            <a:r>
              <a:rPr lang="zh-CN" altLang="en-US" smtClean="0"/>
              <a:t>，在 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 </a:t>
            </a:r>
            <a:r>
              <a:rPr lang="zh-CN" altLang="en-US" smtClean="0"/>
              <a:t>的</a:t>
            </a:r>
            <a:r>
              <a:rPr lang="zh-CN" altLang="en-US" smtClean="0">
                <a:solidFill>
                  <a:srgbClr val="0000FF"/>
                </a:solidFill>
              </a:rPr>
              <a:t>右邻域内单调减</a:t>
            </a:r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少</a:t>
            </a:r>
            <a:r>
              <a:rPr lang="zh-CN" altLang="en-US" smtClean="0"/>
              <a:t>．请问上述说法是否正确？</a:t>
            </a:r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endParaRPr lang="zh-CN" altLang="en-US" smtClean="0"/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答：</a:t>
            </a:r>
            <a:r>
              <a:rPr lang="zh-CN" altLang="en-US" smtClean="0">
                <a:solidFill>
                  <a:srgbClr val="FF0000"/>
                </a:solidFill>
              </a:rPr>
              <a:t>错误！</a:t>
            </a:r>
            <a:r>
              <a:rPr lang="zh-CN" altLang="en-US" smtClean="0"/>
              <a:t>例如，</a:t>
            </a:r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endParaRPr lang="zh-CN" altLang="en-US" smtClean="0"/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r>
              <a:rPr lang="zh-CN" altLang="en-US" smtClean="0"/>
              <a:t>在 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 </a:t>
            </a:r>
            <a:r>
              <a:rPr lang="en-US" altLang="zh-CN" smtClean="0"/>
              <a:t>= 0 </a:t>
            </a:r>
            <a:r>
              <a:rPr lang="zh-CN" altLang="en-US" smtClean="0"/>
              <a:t>处取得极大值 </a:t>
            </a:r>
            <a:r>
              <a:rPr lang="en-US" altLang="zh-CN" smtClean="0"/>
              <a:t>2</a:t>
            </a:r>
            <a:r>
              <a:rPr lang="zh-CN" altLang="en-US" smtClean="0"/>
              <a:t>，</a:t>
            </a:r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r>
              <a:rPr lang="zh-CN" altLang="en-US" smtClean="0"/>
              <a:t>但 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 </a:t>
            </a:r>
            <a:r>
              <a:rPr lang="en-US" altLang="zh-CN" smtClean="0"/>
              <a:t>= 0 </a:t>
            </a:r>
            <a:r>
              <a:rPr lang="zh-CN" altLang="en-US" smtClean="0"/>
              <a:t>并不是不同单调区间的分界点．</a:t>
            </a:r>
          </a:p>
        </p:txBody>
      </p:sp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3132138" y="2852738"/>
          <a:ext cx="4459287" cy="1371600"/>
        </p:xfrm>
        <a:graphic>
          <a:graphicData uri="http://schemas.openxmlformats.org/presentationml/2006/ole">
            <p:oleObj spid="_x0000_s5122" name="Equation" r:id="rId4" imgW="2234880" imgH="685800" progId="Equation.DSMT4">
              <p:embed/>
            </p:oleObj>
          </a:graphicData>
        </a:graphic>
      </p:graphicFrame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2195513" y="2852738"/>
            <a:ext cx="5588000" cy="13684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8077" name="AutoShape 13"/>
          <p:cNvSpPr>
            <a:spLocks noChangeArrowheads="1"/>
          </p:cNvSpPr>
          <p:nvPr/>
        </p:nvSpPr>
        <p:spPr bwMode="auto">
          <a:xfrm>
            <a:off x="2257425" y="300038"/>
            <a:ext cx="6746875" cy="1036637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33CC33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不同单调区间的分界点是极值点，但反之不然，</a:t>
            </a:r>
          </a:p>
          <a:p>
            <a:pPr eaLnBrk="0" hangingPunct="0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课本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P.154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定理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是极值存在的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充分非必要条件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．</a:t>
            </a:r>
          </a:p>
        </p:txBody>
      </p:sp>
      <p:pic>
        <p:nvPicPr>
          <p:cNvPr id="15374" name="Picture 14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97550" y="4724400"/>
            <a:ext cx="3238500" cy="1997075"/>
          </a:xfrm>
          <a:prstGeom prst="rect">
            <a:avLst/>
          </a:prstGeom>
          <a:noFill/>
          <a:ln w="28575">
            <a:solidFill>
              <a:srgbClr val="33CC33"/>
            </a:solidFill>
            <a:miter lim="800000"/>
            <a:headEnd/>
            <a:tailEnd/>
          </a:ln>
        </p:spPr>
      </p:pic>
      <p:sp>
        <p:nvSpPr>
          <p:cNvPr id="15375" name="Freeform 15"/>
          <p:cNvSpPr>
            <a:spLocks/>
          </p:cNvSpPr>
          <p:nvPr/>
        </p:nvSpPr>
        <p:spPr bwMode="auto">
          <a:xfrm>
            <a:off x="5848350" y="4799013"/>
            <a:ext cx="3062288" cy="1917700"/>
          </a:xfrm>
          <a:custGeom>
            <a:avLst/>
            <a:gdLst>
              <a:gd name="T0" fmla="*/ 0 w 2585"/>
              <a:gd name="T1" fmla="*/ 2147483647 h 1588"/>
              <a:gd name="T2" fmla="*/ 2147483647 w 2585"/>
              <a:gd name="T3" fmla="*/ 0 h 1588"/>
              <a:gd name="T4" fmla="*/ 2147483647 w 2585"/>
              <a:gd name="T5" fmla="*/ 2147483647 h 1588"/>
              <a:gd name="T6" fmla="*/ 0 60000 65536"/>
              <a:gd name="T7" fmla="*/ 0 60000 65536"/>
              <a:gd name="T8" fmla="*/ 0 60000 65536"/>
              <a:gd name="T9" fmla="*/ 0 w 2585"/>
              <a:gd name="T10" fmla="*/ 0 h 1588"/>
              <a:gd name="T11" fmla="*/ 2585 w 2585"/>
              <a:gd name="T12" fmla="*/ 1588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85" h="1588">
                <a:moveTo>
                  <a:pt x="0" y="1588"/>
                </a:moveTo>
                <a:cubicBezTo>
                  <a:pt x="442" y="794"/>
                  <a:pt x="884" y="0"/>
                  <a:pt x="1315" y="0"/>
                </a:cubicBezTo>
                <a:cubicBezTo>
                  <a:pt x="1746" y="0"/>
                  <a:pt x="2165" y="794"/>
                  <a:pt x="2585" y="1588"/>
                </a:cubicBezTo>
              </a:path>
            </a:pathLst>
          </a:cu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76" name="Freeform 16"/>
          <p:cNvSpPr>
            <a:spLocks/>
          </p:cNvSpPr>
          <p:nvPr/>
        </p:nvSpPr>
        <p:spPr bwMode="auto">
          <a:xfrm>
            <a:off x="5807075" y="4799013"/>
            <a:ext cx="3144838" cy="693737"/>
          </a:xfrm>
          <a:custGeom>
            <a:avLst/>
            <a:gdLst>
              <a:gd name="T0" fmla="*/ 0 w 2585"/>
              <a:gd name="T1" fmla="*/ 2147483647 h 1588"/>
              <a:gd name="T2" fmla="*/ 2147483647 w 2585"/>
              <a:gd name="T3" fmla="*/ 0 h 1588"/>
              <a:gd name="T4" fmla="*/ 2147483647 w 2585"/>
              <a:gd name="T5" fmla="*/ 2147483647 h 1588"/>
              <a:gd name="T6" fmla="*/ 0 60000 65536"/>
              <a:gd name="T7" fmla="*/ 0 60000 65536"/>
              <a:gd name="T8" fmla="*/ 0 60000 65536"/>
              <a:gd name="T9" fmla="*/ 0 w 2585"/>
              <a:gd name="T10" fmla="*/ 0 h 1588"/>
              <a:gd name="T11" fmla="*/ 2585 w 2585"/>
              <a:gd name="T12" fmla="*/ 1588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85" h="1588">
                <a:moveTo>
                  <a:pt x="0" y="1588"/>
                </a:moveTo>
                <a:cubicBezTo>
                  <a:pt x="442" y="794"/>
                  <a:pt x="884" y="0"/>
                  <a:pt x="1315" y="0"/>
                </a:cubicBezTo>
                <a:cubicBezTo>
                  <a:pt x="1746" y="0"/>
                  <a:pt x="2165" y="794"/>
                  <a:pt x="2585" y="1588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explod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8077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8077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88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88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8077" grpId="0" build="allAtOnce" animBg="1"/>
      <p:bldP spid="15375" grpId="0" animBg="1"/>
      <p:bldP spid="1537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关于思考题的进一步解释</a:t>
            </a:r>
            <a:endParaRPr lang="en-US" altLang="zh-CN" smtClean="0"/>
          </a:p>
        </p:txBody>
      </p:sp>
      <p:sp>
        <p:nvSpPr>
          <p:cNvPr id="97283" name="Rectangle 3"/>
          <p:cNvSpPr>
            <a:spLocks noGrp="1"/>
          </p:cNvSpPr>
          <p:nvPr>
            <p:ph type="body" idx="1"/>
          </p:nvPr>
        </p:nvSpPr>
        <p:spPr>
          <a:xfrm>
            <a:off x="457200" y="1481138"/>
            <a:ext cx="8229600" cy="4967287"/>
          </a:xfrm>
          <a:noFill/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因为                                          ，所以 </a:t>
            </a:r>
            <a:r>
              <a:rPr lang="en-US" altLang="zh-CN" i="1" smtClean="0"/>
              <a:t>x</a:t>
            </a:r>
            <a:r>
              <a:rPr lang="en-US" altLang="zh-CN" smtClean="0"/>
              <a:t> = 0 </a:t>
            </a:r>
            <a:r>
              <a:rPr lang="zh-CN" altLang="en-US" smtClean="0"/>
              <a:t>是                           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的可去间断点，从而                                                     连续．</a:t>
            </a:r>
          </a:p>
        </p:txBody>
      </p:sp>
      <p:pic>
        <p:nvPicPr>
          <p:cNvPr id="6151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481138"/>
            <a:ext cx="4114800" cy="2533650"/>
          </a:xfrm>
          <a:prstGeom prst="rect">
            <a:avLst/>
          </a:prstGeom>
          <a:noFill/>
          <a:ln w="28575">
            <a:solidFill>
              <a:srgbClr val="33CC33"/>
            </a:solidFill>
            <a:miter lim="800000"/>
            <a:headEnd/>
            <a:tailEnd/>
          </a:ln>
        </p:spPr>
      </p:pic>
      <p:pic>
        <p:nvPicPr>
          <p:cNvPr id="9728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00575" y="1481138"/>
            <a:ext cx="4114800" cy="2533650"/>
          </a:xfrm>
          <a:prstGeom prst="rect">
            <a:avLst/>
          </a:prstGeom>
          <a:noFill/>
          <a:ln w="28575">
            <a:solidFill>
              <a:srgbClr val="33CC33"/>
            </a:solidFill>
            <a:miter lim="800000"/>
            <a:headEnd/>
            <a:tailEnd/>
          </a:ln>
        </p:spPr>
      </p:pic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3416300" y="5516563"/>
          <a:ext cx="4013200" cy="1235075"/>
        </p:xfrm>
        <a:graphic>
          <a:graphicData uri="http://schemas.openxmlformats.org/presentationml/2006/ole">
            <p:oleObj spid="_x0000_s6146" name="Equation" r:id="rId5" imgW="2234880" imgH="685800" progId="Equation.DSMT4">
              <p:embed/>
            </p:oleObj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1331913" y="4449763"/>
          <a:ext cx="3146425" cy="822325"/>
        </p:xfrm>
        <a:graphic>
          <a:graphicData uri="http://schemas.openxmlformats.org/presentationml/2006/ole">
            <p:oleObj spid="_x0000_s6147" name="Equation" r:id="rId6" imgW="1752480" imgH="457200" progId="Equation.DSMT4">
              <p:embed/>
            </p:oleObj>
          </a:graphicData>
        </a:graphic>
      </p:graphicFrame>
      <p:graphicFrame>
        <p:nvGraphicFramePr>
          <p:cNvPr id="4" name="Object 9"/>
          <p:cNvGraphicFramePr>
            <a:graphicFrameLocks noChangeAspect="1"/>
          </p:cNvGraphicFramePr>
          <p:nvPr/>
        </p:nvGraphicFramePr>
        <p:xfrm>
          <a:off x="6521450" y="4473575"/>
          <a:ext cx="2051050" cy="798513"/>
        </p:xfrm>
        <a:graphic>
          <a:graphicData uri="http://schemas.openxmlformats.org/presentationml/2006/ole">
            <p:oleObj spid="_x0000_s6148" name="Equation" r:id="rId7" imgW="1143000" imgH="444240" progId="Equation.DSMT4">
              <p:embed/>
            </p:oleObj>
          </a:graphicData>
        </a:graphic>
      </p:graphicFrame>
      <p:sp>
        <p:nvSpPr>
          <p:cNvPr id="6153" name="Freeform 13"/>
          <p:cNvSpPr>
            <a:spLocks/>
          </p:cNvSpPr>
          <p:nvPr/>
        </p:nvSpPr>
        <p:spPr bwMode="auto">
          <a:xfrm>
            <a:off x="522288" y="1571625"/>
            <a:ext cx="3890962" cy="2433638"/>
          </a:xfrm>
          <a:custGeom>
            <a:avLst/>
            <a:gdLst>
              <a:gd name="T0" fmla="*/ 0 w 2585"/>
              <a:gd name="T1" fmla="*/ 2147483647 h 1588"/>
              <a:gd name="T2" fmla="*/ 2147483647 w 2585"/>
              <a:gd name="T3" fmla="*/ 0 h 1588"/>
              <a:gd name="T4" fmla="*/ 2147483647 w 2585"/>
              <a:gd name="T5" fmla="*/ 2147483647 h 1588"/>
              <a:gd name="T6" fmla="*/ 0 60000 65536"/>
              <a:gd name="T7" fmla="*/ 0 60000 65536"/>
              <a:gd name="T8" fmla="*/ 0 60000 65536"/>
              <a:gd name="T9" fmla="*/ 0 w 2585"/>
              <a:gd name="T10" fmla="*/ 0 h 1588"/>
              <a:gd name="T11" fmla="*/ 2585 w 2585"/>
              <a:gd name="T12" fmla="*/ 1588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85" h="1588">
                <a:moveTo>
                  <a:pt x="0" y="1588"/>
                </a:moveTo>
                <a:cubicBezTo>
                  <a:pt x="442" y="794"/>
                  <a:pt x="884" y="0"/>
                  <a:pt x="1315" y="0"/>
                </a:cubicBezTo>
                <a:cubicBezTo>
                  <a:pt x="1746" y="0"/>
                  <a:pt x="2165" y="794"/>
                  <a:pt x="2585" y="1588"/>
                </a:cubicBezTo>
              </a:path>
            </a:pathLst>
          </a:cu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4" name="Freeform 14"/>
          <p:cNvSpPr>
            <a:spLocks/>
          </p:cNvSpPr>
          <p:nvPr/>
        </p:nvSpPr>
        <p:spPr bwMode="auto">
          <a:xfrm>
            <a:off x="468313" y="1571625"/>
            <a:ext cx="3997325" cy="879475"/>
          </a:xfrm>
          <a:custGeom>
            <a:avLst/>
            <a:gdLst>
              <a:gd name="T0" fmla="*/ 0 w 2585"/>
              <a:gd name="T1" fmla="*/ 2147483647 h 1588"/>
              <a:gd name="T2" fmla="*/ 2147483647 w 2585"/>
              <a:gd name="T3" fmla="*/ 0 h 1588"/>
              <a:gd name="T4" fmla="*/ 2147483647 w 2585"/>
              <a:gd name="T5" fmla="*/ 2147483647 h 1588"/>
              <a:gd name="T6" fmla="*/ 0 60000 65536"/>
              <a:gd name="T7" fmla="*/ 0 60000 65536"/>
              <a:gd name="T8" fmla="*/ 0 60000 65536"/>
              <a:gd name="T9" fmla="*/ 0 w 2585"/>
              <a:gd name="T10" fmla="*/ 0 h 1588"/>
              <a:gd name="T11" fmla="*/ 2585 w 2585"/>
              <a:gd name="T12" fmla="*/ 1588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85" h="1588">
                <a:moveTo>
                  <a:pt x="0" y="1588"/>
                </a:moveTo>
                <a:cubicBezTo>
                  <a:pt x="442" y="794"/>
                  <a:pt x="884" y="0"/>
                  <a:pt x="1315" y="0"/>
                </a:cubicBezTo>
                <a:cubicBezTo>
                  <a:pt x="1746" y="0"/>
                  <a:pt x="2165" y="794"/>
                  <a:pt x="2585" y="1588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7295" name="Freeform 15"/>
          <p:cNvSpPr>
            <a:spLocks/>
          </p:cNvSpPr>
          <p:nvPr/>
        </p:nvSpPr>
        <p:spPr bwMode="auto">
          <a:xfrm>
            <a:off x="4572000" y="1500188"/>
            <a:ext cx="4025900" cy="2433637"/>
          </a:xfrm>
          <a:custGeom>
            <a:avLst/>
            <a:gdLst>
              <a:gd name="T0" fmla="*/ 0 w 2585"/>
              <a:gd name="T1" fmla="*/ 2147483647 h 1588"/>
              <a:gd name="T2" fmla="*/ 2147483647 w 2585"/>
              <a:gd name="T3" fmla="*/ 0 h 1588"/>
              <a:gd name="T4" fmla="*/ 2147483647 w 2585"/>
              <a:gd name="T5" fmla="*/ 2147483647 h 1588"/>
              <a:gd name="T6" fmla="*/ 0 60000 65536"/>
              <a:gd name="T7" fmla="*/ 0 60000 65536"/>
              <a:gd name="T8" fmla="*/ 0 60000 65536"/>
              <a:gd name="T9" fmla="*/ 0 w 2585"/>
              <a:gd name="T10" fmla="*/ 0 h 1588"/>
              <a:gd name="T11" fmla="*/ 2585 w 2585"/>
              <a:gd name="T12" fmla="*/ 1588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85" h="1588">
                <a:moveTo>
                  <a:pt x="0" y="1588"/>
                </a:moveTo>
                <a:cubicBezTo>
                  <a:pt x="442" y="794"/>
                  <a:pt x="884" y="0"/>
                  <a:pt x="1315" y="0"/>
                </a:cubicBezTo>
                <a:cubicBezTo>
                  <a:pt x="1746" y="0"/>
                  <a:pt x="2165" y="794"/>
                  <a:pt x="2585" y="1588"/>
                </a:cubicBezTo>
              </a:path>
            </a:pathLst>
          </a:cu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7296" name="Freeform 16"/>
          <p:cNvSpPr>
            <a:spLocks/>
          </p:cNvSpPr>
          <p:nvPr/>
        </p:nvSpPr>
        <p:spPr bwMode="auto">
          <a:xfrm>
            <a:off x="4586288" y="1514475"/>
            <a:ext cx="3997325" cy="879475"/>
          </a:xfrm>
          <a:custGeom>
            <a:avLst/>
            <a:gdLst>
              <a:gd name="T0" fmla="*/ 0 w 2585"/>
              <a:gd name="T1" fmla="*/ 2147483647 h 1588"/>
              <a:gd name="T2" fmla="*/ 2147483647 w 2585"/>
              <a:gd name="T3" fmla="*/ 0 h 1588"/>
              <a:gd name="T4" fmla="*/ 2147483647 w 2585"/>
              <a:gd name="T5" fmla="*/ 2147483647 h 1588"/>
              <a:gd name="T6" fmla="*/ 0 60000 65536"/>
              <a:gd name="T7" fmla="*/ 0 60000 65536"/>
              <a:gd name="T8" fmla="*/ 0 60000 65536"/>
              <a:gd name="T9" fmla="*/ 0 w 2585"/>
              <a:gd name="T10" fmla="*/ 0 h 1588"/>
              <a:gd name="T11" fmla="*/ 2585 w 2585"/>
              <a:gd name="T12" fmla="*/ 1588 h 15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85" h="1588">
                <a:moveTo>
                  <a:pt x="0" y="1588"/>
                </a:moveTo>
                <a:cubicBezTo>
                  <a:pt x="442" y="794"/>
                  <a:pt x="884" y="0"/>
                  <a:pt x="1315" y="0"/>
                </a:cubicBezTo>
                <a:cubicBezTo>
                  <a:pt x="1746" y="0"/>
                  <a:pt x="2165" y="794"/>
                  <a:pt x="2585" y="1588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7298" name="Rectangle 18"/>
          <p:cNvSpPr>
            <a:spLocks noChangeArrowheads="1"/>
          </p:cNvSpPr>
          <p:nvPr/>
        </p:nvSpPr>
        <p:spPr bwMode="auto">
          <a:xfrm>
            <a:off x="2786063" y="5500688"/>
            <a:ext cx="5429250" cy="12684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8" name="AutoShape 8">
            <a:hlinkClick r:id="rId8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/>
              <a:t>返回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7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7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95" grpId="0" animBg="1"/>
      <p:bldP spid="97296" grpId="0" animBg="1"/>
      <p:bldP spid="9729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思考题</a:t>
            </a:r>
          </a:p>
        </p:txBody>
      </p:sp>
      <p:sp>
        <p:nvSpPr>
          <p:cNvPr id="88067" name="Rectangle 3"/>
          <p:cNvSpPr>
            <a:spLocks noGrp="1"/>
          </p:cNvSpPr>
          <p:nvPr>
            <p:ph type="body" idx="1"/>
          </p:nvPr>
        </p:nvSpPr>
        <p:spPr>
          <a:xfrm>
            <a:off x="457200" y="1481138"/>
            <a:ext cx="8229600" cy="4081462"/>
          </a:xfrm>
        </p:spPr>
        <p:txBody>
          <a:bodyPr>
            <a:spAutoFit/>
          </a:bodyPr>
          <a:lstStyle/>
          <a:p>
            <a:pPr marL="566738" indent="-457200">
              <a:buFont typeface="Wingdings 3" pitchFamily="18" charset="2"/>
              <a:buNone/>
            </a:pPr>
            <a:r>
              <a:rPr lang="zh-CN" altLang="en-US" smtClean="0"/>
              <a:t>若点 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 </a:t>
            </a:r>
            <a:r>
              <a:rPr lang="zh-CN" altLang="en-US" smtClean="0"/>
              <a:t>是 </a:t>
            </a:r>
            <a:r>
              <a:rPr lang="en-US" altLang="zh-CN" i="1" smtClean="0"/>
              <a:t>f</a:t>
            </a:r>
            <a:r>
              <a:rPr lang="en-US" altLang="zh-CN" i="1" smtClean="0">
                <a:sym typeface="Symbol" pitchFamily="18" charset="2"/>
              </a:rPr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的</a:t>
            </a:r>
            <a:r>
              <a:rPr lang="zh-CN" altLang="en-US" smtClean="0">
                <a:solidFill>
                  <a:srgbClr val="0000FF"/>
                </a:solidFill>
              </a:rPr>
              <a:t>极大值点</a:t>
            </a:r>
            <a:r>
              <a:rPr lang="zh-CN" altLang="en-US" smtClean="0"/>
              <a:t>，则必存在 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 </a:t>
            </a:r>
            <a:r>
              <a:rPr lang="zh-CN" altLang="en-US" smtClean="0"/>
              <a:t>的某邻域，使得</a:t>
            </a:r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r>
              <a:rPr lang="zh-CN" altLang="en-US" smtClean="0"/>
              <a:t> </a:t>
            </a:r>
            <a:r>
              <a:rPr lang="en-US" altLang="zh-CN" i="1" smtClean="0"/>
              <a:t>f</a:t>
            </a:r>
            <a:r>
              <a:rPr lang="en-US" altLang="zh-CN" i="1" smtClean="0">
                <a:sym typeface="Symbol" pitchFamily="18" charset="2"/>
              </a:rPr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在 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 </a:t>
            </a:r>
            <a:r>
              <a:rPr lang="zh-CN" altLang="en-US" smtClean="0"/>
              <a:t>的</a:t>
            </a:r>
            <a:r>
              <a:rPr lang="zh-CN" altLang="en-US" smtClean="0">
                <a:solidFill>
                  <a:srgbClr val="0000FF"/>
                </a:solidFill>
              </a:rPr>
              <a:t>左邻域内单调增加</a:t>
            </a:r>
            <a:r>
              <a:rPr lang="zh-CN" altLang="en-US" smtClean="0"/>
              <a:t>，在 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 </a:t>
            </a:r>
            <a:r>
              <a:rPr lang="zh-CN" altLang="en-US" smtClean="0"/>
              <a:t>的</a:t>
            </a:r>
            <a:r>
              <a:rPr lang="zh-CN" altLang="en-US" smtClean="0">
                <a:solidFill>
                  <a:srgbClr val="0000FF"/>
                </a:solidFill>
              </a:rPr>
              <a:t>右邻域内单调减</a:t>
            </a:r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少</a:t>
            </a:r>
            <a:r>
              <a:rPr lang="zh-CN" altLang="en-US" smtClean="0"/>
              <a:t>．请问上述说法是否正确？</a:t>
            </a:r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endParaRPr lang="zh-CN" altLang="en-US" smtClean="0"/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答：</a:t>
            </a:r>
            <a:r>
              <a:rPr lang="zh-CN" altLang="en-US" smtClean="0">
                <a:solidFill>
                  <a:srgbClr val="FF0000"/>
                </a:solidFill>
              </a:rPr>
              <a:t>错误！</a:t>
            </a:r>
            <a:r>
              <a:rPr lang="zh-CN" altLang="en-US" smtClean="0"/>
              <a:t>例如，</a:t>
            </a:r>
            <a:endParaRPr lang="en-US" altLang="zh-CN" smtClean="0"/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r>
              <a:rPr lang="zh-CN" altLang="en-US" smtClean="0"/>
              <a:t>                                   </a:t>
            </a:r>
            <a:endParaRPr lang="en-US" altLang="zh-CN" smtClean="0"/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r>
              <a:rPr lang="zh-CN" altLang="en-US" smtClean="0"/>
              <a:t>在 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 </a:t>
            </a:r>
            <a:r>
              <a:rPr lang="en-US" altLang="zh-CN" smtClean="0"/>
              <a:t>= 0 </a:t>
            </a:r>
            <a:r>
              <a:rPr lang="zh-CN" altLang="en-US" smtClean="0"/>
              <a:t>处取得极大值 </a:t>
            </a:r>
            <a:r>
              <a:rPr lang="en-US" altLang="zh-CN" smtClean="0"/>
              <a:t>1</a:t>
            </a:r>
            <a:r>
              <a:rPr lang="zh-CN" altLang="en-US" smtClean="0"/>
              <a:t>，</a:t>
            </a:r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endParaRPr lang="en-US" altLang="zh-CN" smtClean="0"/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r>
              <a:rPr lang="zh-CN" altLang="en-US" smtClean="0"/>
              <a:t>因为在</a:t>
            </a:r>
            <a:r>
              <a:rPr lang="en-US" altLang="zh-CN" i="1" smtClean="0"/>
              <a:t>               </a:t>
            </a:r>
            <a:r>
              <a:rPr lang="zh-CN" altLang="en-US" smtClean="0"/>
              <a:t>内，</a:t>
            </a:r>
          </a:p>
        </p:txBody>
      </p:sp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3130550" y="3055938"/>
          <a:ext cx="2584450" cy="965200"/>
        </p:xfrm>
        <a:graphic>
          <a:graphicData uri="http://schemas.openxmlformats.org/presentationml/2006/ole">
            <p:oleObj spid="_x0000_s7170" name="Equation" r:id="rId3" imgW="1295280" imgH="482400" progId="Equation.DSMT4">
              <p:embed/>
            </p:oleObj>
          </a:graphicData>
        </a:graphic>
      </p:graphicFrame>
      <p:sp>
        <p:nvSpPr>
          <p:cNvPr id="7180" name="AutoShape 13"/>
          <p:cNvSpPr>
            <a:spLocks noChangeArrowheads="1"/>
          </p:cNvSpPr>
          <p:nvPr/>
        </p:nvSpPr>
        <p:spPr bwMode="auto">
          <a:xfrm>
            <a:off x="2257425" y="300038"/>
            <a:ext cx="6746875" cy="1036637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33CC33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400" b="1">
                <a:latin typeface="Times New Roman" pitchFamily="18" charset="0"/>
              </a:rPr>
              <a:t>不同单调区间的分界点是极值点，但反之不然，</a:t>
            </a:r>
          </a:p>
          <a:p>
            <a:pPr eaLnBrk="0" hangingPunct="0">
              <a:lnSpc>
                <a:spcPct val="120000"/>
              </a:lnSpc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2400" b="1">
                <a:latin typeface="Times New Roman" pitchFamily="18" charset="0"/>
              </a:rPr>
              <a:t>课本</a:t>
            </a:r>
            <a:r>
              <a:rPr lang="en-US" altLang="zh-CN" sz="2400" b="1">
                <a:latin typeface="Times New Roman" pitchFamily="18" charset="0"/>
              </a:rPr>
              <a:t>P.154</a:t>
            </a:r>
            <a:r>
              <a:rPr lang="zh-CN" altLang="en-US" sz="2400" b="1">
                <a:latin typeface="Times New Roman" pitchFamily="18" charset="0"/>
              </a:rPr>
              <a:t>定理</a:t>
            </a:r>
            <a:r>
              <a:rPr lang="en-US" altLang="zh-CN" sz="2400" b="1">
                <a:latin typeface="Times New Roman" pitchFamily="18" charset="0"/>
              </a:rPr>
              <a:t>2</a:t>
            </a:r>
            <a:r>
              <a:rPr lang="zh-CN" altLang="en-US" sz="2400" b="1">
                <a:latin typeface="Times New Roman" pitchFamily="18" charset="0"/>
              </a:rPr>
              <a:t>是极值存在的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</a:rPr>
              <a:t>充分非必要条件</a:t>
            </a:r>
            <a:r>
              <a:rPr lang="zh-CN" altLang="en-US" sz="2400" b="1">
                <a:latin typeface="Times New Roman" pitchFamily="18" charset="0"/>
              </a:rPr>
              <a:t>．</a:t>
            </a: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2195513" y="2852738"/>
            <a:ext cx="5588000" cy="13684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5" name="组合 23"/>
          <p:cNvGrpSpPr>
            <a:grpSpLocks/>
          </p:cNvGrpSpPr>
          <p:nvPr/>
        </p:nvGrpSpPr>
        <p:grpSpPr bwMode="auto">
          <a:xfrm>
            <a:off x="5992813" y="4062413"/>
            <a:ext cx="2936875" cy="1724025"/>
            <a:chOff x="5992813" y="4062429"/>
            <a:chExt cx="2936876" cy="1724026"/>
          </a:xfrm>
        </p:grpSpPr>
        <p:sp>
          <p:nvSpPr>
            <p:cNvPr id="7183" name="Line 6"/>
            <p:cNvSpPr>
              <a:spLocks noChangeShapeType="1"/>
            </p:cNvSpPr>
            <p:nvPr/>
          </p:nvSpPr>
          <p:spPr bwMode="auto">
            <a:xfrm>
              <a:off x="5992813" y="5435617"/>
              <a:ext cx="2819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4" name="Line 7"/>
            <p:cNvSpPr>
              <a:spLocks noChangeShapeType="1"/>
            </p:cNvSpPr>
            <p:nvPr/>
          </p:nvSpPr>
          <p:spPr bwMode="auto">
            <a:xfrm flipV="1">
              <a:off x="7402513" y="4140217"/>
              <a:ext cx="0" cy="1524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5" name="Line 8"/>
            <p:cNvSpPr>
              <a:spLocks noChangeShapeType="1"/>
            </p:cNvSpPr>
            <p:nvPr/>
          </p:nvSpPr>
          <p:spPr bwMode="auto">
            <a:xfrm>
              <a:off x="6483351" y="4521217"/>
              <a:ext cx="914400" cy="91440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6" name="Line 9"/>
            <p:cNvSpPr>
              <a:spLocks noChangeShapeType="1"/>
            </p:cNvSpPr>
            <p:nvPr/>
          </p:nvSpPr>
          <p:spPr bwMode="auto">
            <a:xfrm flipV="1">
              <a:off x="7397751" y="4521217"/>
              <a:ext cx="914400" cy="91440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173" name="Object 2"/>
            <p:cNvGraphicFramePr>
              <a:graphicFrameLocks noChangeAspect="1"/>
            </p:cNvGraphicFramePr>
            <p:nvPr/>
          </p:nvGraphicFramePr>
          <p:xfrm>
            <a:off x="7456488" y="4062429"/>
            <a:ext cx="1355725" cy="481013"/>
          </p:xfrm>
          <a:graphic>
            <a:graphicData uri="http://schemas.openxmlformats.org/presentationml/2006/ole">
              <p:oleObj spid="_x0000_s7173" name="Equation" r:id="rId4" imgW="672840" imgH="241200" progId="Equation.DSMT4">
                <p:embed/>
              </p:oleObj>
            </a:graphicData>
          </a:graphic>
        </p:graphicFrame>
        <p:graphicFrame>
          <p:nvGraphicFramePr>
            <p:cNvPr id="7174" name="Object 6"/>
            <p:cNvGraphicFramePr>
              <a:graphicFrameLocks noChangeAspect="1"/>
            </p:cNvGraphicFramePr>
            <p:nvPr/>
          </p:nvGraphicFramePr>
          <p:xfrm>
            <a:off x="8648701" y="5467367"/>
            <a:ext cx="280988" cy="280988"/>
          </p:xfrm>
          <a:graphic>
            <a:graphicData uri="http://schemas.openxmlformats.org/presentationml/2006/ole">
              <p:oleObj spid="_x0000_s7174" name="Equation" r:id="rId5" imgW="139680" imgH="139680" progId="Equation.DSMT4">
                <p:embed/>
              </p:oleObj>
            </a:graphicData>
          </a:graphic>
        </p:graphicFrame>
        <p:graphicFrame>
          <p:nvGraphicFramePr>
            <p:cNvPr id="7175" name="Object 4"/>
            <p:cNvGraphicFramePr>
              <a:graphicFrameLocks noChangeAspect="1"/>
            </p:cNvGraphicFramePr>
            <p:nvPr/>
          </p:nvGraphicFramePr>
          <p:xfrm>
            <a:off x="7026276" y="4138629"/>
            <a:ext cx="277813" cy="327025"/>
          </p:xfrm>
          <a:graphic>
            <a:graphicData uri="http://schemas.openxmlformats.org/presentationml/2006/ole">
              <p:oleObj spid="_x0000_s7175" name="Equation" r:id="rId6" imgW="139680" imgH="164880" progId="Equation.DSMT4">
                <p:embed/>
              </p:oleObj>
            </a:graphicData>
          </a:graphic>
        </p:graphicFrame>
        <p:graphicFrame>
          <p:nvGraphicFramePr>
            <p:cNvPr id="7176" name="Object 5"/>
            <p:cNvGraphicFramePr>
              <a:graphicFrameLocks noChangeAspect="1"/>
            </p:cNvGraphicFramePr>
            <p:nvPr/>
          </p:nvGraphicFramePr>
          <p:xfrm>
            <a:off x="7026276" y="5429267"/>
            <a:ext cx="338138" cy="357188"/>
          </p:xfrm>
          <a:graphic>
            <a:graphicData uri="http://schemas.openxmlformats.org/presentationml/2006/ole">
              <p:oleObj spid="_x0000_s7176" name="Equation" r:id="rId7" imgW="164880" imgH="177480" progId="Equation.DSMT4">
                <p:embed/>
              </p:oleObj>
            </a:graphicData>
          </a:graphic>
        </p:graphicFrame>
        <p:sp>
          <p:nvSpPr>
            <p:cNvPr id="20" name="椭圆 19"/>
            <p:cNvSpPr/>
            <p:nvPr/>
          </p:nvSpPr>
          <p:spPr>
            <a:xfrm>
              <a:off x="7348538" y="5378467"/>
              <a:ext cx="107950" cy="10795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7348538" y="4643454"/>
              <a:ext cx="107950" cy="10795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aphicFrame>
          <p:nvGraphicFramePr>
            <p:cNvPr id="7177" name="Object 7"/>
            <p:cNvGraphicFramePr>
              <a:graphicFrameLocks noChangeAspect="1"/>
            </p:cNvGraphicFramePr>
            <p:nvPr/>
          </p:nvGraphicFramePr>
          <p:xfrm>
            <a:off x="7127895" y="4510509"/>
            <a:ext cx="230187" cy="328612"/>
          </p:xfrm>
          <a:graphic>
            <a:graphicData uri="http://schemas.openxmlformats.org/presentationml/2006/ole">
              <p:oleObj spid="_x0000_s7177" name="Equation" r:id="rId8" imgW="114120" imgH="164880" progId="Equation.DSMT4">
                <p:embed/>
              </p:oleObj>
            </a:graphicData>
          </a:graphic>
        </p:graphicFrame>
      </p:grpSp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1562100" y="4837113"/>
          <a:ext cx="1139825" cy="889000"/>
        </p:xfrm>
        <a:graphic>
          <a:graphicData uri="http://schemas.openxmlformats.org/presentationml/2006/ole">
            <p:oleObj spid="_x0000_s7171" name="Equation" r:id="rId9" imgW="571320" imgH="444240" progId="Equation.DSMT4">
              <p:embed/>
            </p:oleObj>
          </a:graphicData>
        </a:graphic>
      </p:graphicFrame>
      <p:graphicFrame>
        <p:nvGraphicFramePr>
          <p:cNvPr id="4" name="Object 9"/>
          <p:cNvGraphicFramePr>
            <a:graphicFrameLocks noChangeAspect="1"/>
          </p:cNvGraphicFramePr>
          <p:nvPr/>
        </p:nvGraphicFramePr>
        <p:xfrm>
          <a:off x="3287713" y="4846638"/>
          <a:ext cx="2203450" cy="812800"/>
        </p:xfrm>
        <a:graphic>
          <a:graphicData uri="http://schemas.openxmlformats.org/presentationml/2006/ole">
            <p:oleObj spid="_x0000_s7172" name="Equation" r:id="rId10" imgW="1104840" imgH="4060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求函数极值的一般步骤</a:t>
            </a:r>
            <a:r>
              <a:rPr lang="zh-CN" altLang="en-US" smtClean="0">
                <a:solidFill>
                  <a:srgbClr val="FF0000"/>
                </a:solidFill>
                <a:effectLst/>
              </a:rPr>
              <a:t>（</a:t>
            </a:r>
            <a:r>
              <a:rPr lang="en-US" altLang="zh-CN" smtClean="0">
                <a:solidFill>
                  <a:srgbClr val="FF0000"/>
                </a:solidFill>
                <a:effectLst/>
              </a:rPr>
              <a:t>P.155</a:t>
            </a:r>
            <a:r>
              <a:rPr lang="zh-CN" altLang="en-US" smtClean="0">
                <a:solidFill>
                  <a:srgbClr val="FF0000"/>
                </a:solidFill>
                <a:effectLst/>
              </a:rPr>
              <a:t>）</a:t>
            </a:r>
          </a:p>
        </p:txBody>
      </p:sp>
      <p:sp>
        <p:nvSpPr>
          <p:cNvPr id="79885" name="Rectangle 1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r>
              <a:rPr lang="zh-CN" altLang="en-US" dirty="0" smtClean="0"/>
              <a:t>如果函数 </a:t>
            </a:r>
            <a:r>
              <a:rPr lang="en-US" altLang="zh-CN" i="1" dirty="0" smtClean="0"/>
              <a:t>f</a:t>
            </a:r>
            <a:r>
              <a:rPr lang="en-US" altLang="zh-CN" dirty="0" smtClean="0">
                <a:sym typeface="Symbol" pitchFamily="18" charset="2"/>
              </a:rPr>
              <a:t> 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</a:t>
            </a:r>
            <a:r>
              <a:rPr lang="zh-CN" altLang="en-US" dirty="0" smtClean="0"/>
              <a:t> 在所讨论的区间内连续，除个别点外处处可</a:t>
            </a:r>
            <a:endParaRPr lang="en-US" altLang="zh-CN" dirty="0" smtClean="0"/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r>
              <a:rPr lang="zh-CN" altLang="en-US" dirty="0" smtClean="0"/>
              <a:t>导，则</a:t>
            </a:r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AutoNum type="circleNumDbPlain"/>
            </a:pPr>
            <a:r>
              <a:rPr lang="zh-CN" altLang="en-US" dirty="0" smtClean="0"/>
              <a:t>确定函数的定义域；</a:t>
            </a:r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AutoNum type="circleNumDbPlain"/>
            </a:pPr>
            <a:r>
              <a:rPr lang="zh-CN" altLang="en-US" dirty="0" smtClean="0"/>
              <a:t>求导数 </a:t>
            </a:r>
            <a:r>
              <a:rPr lang="en-US" altLang="zh-CN" i="1" dirty="0" smtClean="0"/>
              <a:t>f</a:t>
            </a:r>
            <a:r>
              <a:rPr lang="en-US" altLang="zh-CN" i="1" dirty="0" smtClean="0">
                <a:sym typeface="Symbol" pitchFamily="18" charset="2"/>
              </a:rPr>
              <a:t> 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，并求出 </a:t>
            </a:r>
            <a:r>
              <a:rPr lang="en-US" altLang="zh-CN" i="1" dirty="0" smtClean="0"/>
              <a:t>f</a:t>
            </a:r>
            <a:r>
              <a:rPr lang="en-US" altLang="zh-CN" dirty="0" smtClean="0">
                <a:sym typeface="Symbol" pitchFamily="18" charset="2"/>
              </a:rPr>
              <a:t> 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</a:t>
            </a:r>
            <a:r>
              <a:rPr lang="zh-CN" altLang="en-US" dirty="0" smtClean="0"/>
              <a:t> 的全部驻点与不可导点；</a:t>
            </a:r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AutoNum type="circleNumDbPlain"/>
            </a:pPr>
            <a:r>
              <a:rPr lang="zh-CN" altLang="en-US" dirty="0" smtClean="0"/>
              <a:t>讨论 </a:t>
            </a:r>
            <a:r>
              <a:rPr lang="en-US" altLang="zh-CN" i="1" dirty="0" smtClean="0"/>
              <a:t>f</a:t>
            </a:r>
            <a:r>
              <a:rPr lang="en-US" altLang="zh-CN" i="1" dirty="0" smtClean="0">
                <a:sym typeface="Symbol" pitchFamily="18" charset="2"/>
              </a:rPr>
              <a:t> 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</a:t>
            </a:r>
            <a:r>
              <a:rPr lang="zh-CN" altLang="en-US" dirty="0" smtClean="0"/>
              <a:t> 的符号在驻点或不可导点左、右邻近的情形</a:t>
            </a:r>
            <a:r>
              <a:rPr lang="en-US" altLang="zh-CN" dirty="0" smtClean="0"/>
              <a:t>,</a:t>
            </a:r>
            <a:r>
              <a:rPr lang="zh-CN" altLang="en-US" dirty="0" smtClean="0"/>
              <a:t>以确定该点是否为极值点；</a:t>
            </a:r>
            <a:r>
              <a:rPr lang="zh-CN" altLang="en-US" dirty="0" smtClean="0">
                <a:solidFill>
                  <a:srgbClr val="FF0000"/>
                </a:solidFill>
              </a:rPr>
              <a:t>如果是极值点，进一步确定是极大值点还是极小值点</a:t>
            </a:r>
            <a:r>
              <a:rPr lang="zh-CN" altLang="en-US" dirty="0" smtClean="0"/>
              <a:t>；</a:t>
            </a:r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AutoNum type="circleNumDbPlain"/>
            </a:pPr>
            <a:r>
              <a:rPr lang="zh-CN" altLang="en-US" dirty="0" smtClean="0"/>
              <a:t>求出各极值点的函数值，就得到函数 </a:t>
            </a:r>
            <a:r>
              <a:rPr lang="en-US" altLang="zh-CN" i="1" dirty="0" smtClean="0"/>
              <a:t>f</a:t>
            </a:r>
            <a:r>
              <a:rPr lang="en-US" altLang="zh-CN" dirty="0" smtClean="0">
                <a:sym typeface="Symbol" pitchFamily="18" charset="2"/>
              </a:rPr>
              <a:t> 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</a:t>
            </a:r>
            <a:r>
              <a:rPr lang="zh-CN" altLang="en-US" dirty="0" smtClean="0"/>
              <a:t> 的全部极值．</a:t>
            </a:r>
            <a:endParaRPr lang="en-US" altLang="zh-CN" dirty="0" smtClean="0"/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endParaRPr lang="en-US" altLang="zh-CN" dirty="0" smtClean="0"/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r>
              <a:rPr lang="zh-CN" altLang="en-US" dirty="0" smtClean="0">
                <a:solidFill>
                  <a:srgbClr val="0000FF"/>
                </a:solidFill>
              </a:rPr>
              <a:t>注意：</a:t>
            </a:r>
            <a:r>
              <a:rPr lang="zh-CN" altLang="en-US" dirty="0" smtClean="0">
                <a:solidFill>
                  <a:srgbClr val="FF0000"/>
                </a:solidFill>
              </a:rPr>
              <a:t>这里假设 </a:t>
            </a:r>
            <a:r>
              <a:rPr lang="en-US" altLang="zh-CN" i="1" dirty="0" smtClean="0">
                <a:solidFill>
                  <a:srgbClr val="FF0000"/>
                </a:solidFill>
              </a:rPr>
              <a:t>f</a:t>
            </a:r>
            <a:r>
              <a:rPr lang="en-US" altLang="zh-CN" dirty="0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i="1" dirty="0" smtClean="0">
                <a:solidFill>
                  <a:srgbClr val="FF0000"/>
                </a:solidFill>
              </a:rPr>
              <a:t>x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r>
              <a:rPr lang="zh-CN" altLang="en-US" dirty="0" smtClean="0">
                <a:solidFill>
                  <a:srgbClr val="FF0000"/>
                </a:solidFill>
              </a:rPr>
              <a:t> 在所讨论的区间内没有间断点．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98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98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drumroll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内容占位符 1"/>
          <p:cNvSpPr>
            <a:spLocks noGrp="1"/>
          </p:cNvSpPr>
          <p:nvPr>
            <p:ph idx="4294967295"/>
          </p:nvPr>
        </p:nvSpPr>
        <p:spPr>
          <a:xfrm>
            <a:off x="457200" y="274638"/>
            <a:ext cx="8229600" cy="2308225"/>
          </a:xfrm>
        </p:spPr>
        <p:txBody>
          <a:bodyPr>
            <a:spAutoFit/>
          </a:bodyPr>
          <a:lstStyle/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求函数                                        的极值．</a:t>
            </a:r>
            <a:r>
              <a:rPr lang="zh-CN" altLang="en-US" smtClean="0">
                <a:solidFill>
                  <a:srgbClr val="FF0000"/>
                </a:solidFill>
              </a:rPr>
              <a:t>（</a:t>
            </a:r>
            <a:r>
              <a:rPr lang="en-US" altLang="zh-CN" smtClean="0">
                <a:solidFill>
                  <a:srgbClr val="FF0000"/>
                </a:solidFill>
              </a:rPr>
              <a:t>P.155</a:t>
            </a:r>
            <a:r>
              <a:rPr lang="zh-CN" altLang="en-US" smtClean="0">
                <a:solidFill>
                  <a:srgbClr val="FF0000"/>
                </a:solidFill>
              </a:rPr>
              <a:t>例</a:t>
            </a:r>
            <a:r>
              <a:rPr lang="en-US" altLang="zh-CN" smtClean="0">
                <a:solidFill>
                  <a:srgbClr val="FF0000"/>
                </a:solidFill>
              </a:rPr>
              <a:t>1</a:t>
            </a:r>
            <a:r>
              <a:rPr lang="zh-CN" altLang="en-US" smtClean="0">
                <a:solidFill>
                  <a:srgbClr val="FF0000"/>
                </a:solidFill>
              </a:rPr>
              <a:t>）</a:t>
            </a:r>
            <a:endParaRPr lang="en-US" altLang="zh-CN" smtClean="0">
              <a:solidFill>
                <a:srgbClr val="FF0000"/>
              </a:solidFill>
            </a:endParaRPr>
          </a:p>
          <a:p>
            <a:pPr marL="566738" indent="-457200">
              <a:buFont typeface="Wingdings 3" pitchFamily="18" charset="2"/>
              <a:buNone/>
            </a:pPr>
            <a:endParaRPr lang="zh-CN" altLang="en-US" smtClean="0">
              <a:solidFill>
                <a:srgbClr val="0000FF"/>
              </a:solidFill>
            </a:endParaRP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 </a:t>
            </a:r>
            <a:r>
              <a:rPr lang="en-US" altLang="zh-CN" i="1" smtClean="0"/>
              <a:t>f</a:t>
            </a:r>
            <a:r>
              <a:rPr lang="en-US" altLang="zh-CN" smtClean="0">
                <a:sym typeface="Symbol" pitchFamily="18" charset="2"/>
              </a:rPr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的定义域是 </a:t>
            </a:r>
            <a:r>
              <a:rPr lang="en-US" altLang="zh-CN" smtClean="0"/>
              <a:t>(−</a:t>
            </a:r>
            <a:r>
              <a:rPr lang="en-US" altLang="zh-CN" smtClean="0">
                <a:sym typeface="Symbol" pitchFamily="18" charset="2"/>
              </a:rPr>
              <a:t>, +</a:t>
            </a:r>
            <a:r>
              <a:rPr lang="en-US" altLang="zh-CN" smtClean="0"/>
              <a:t>) </a:t>
            </a:r>
            <a:r>
              <a:rPr lang="zh-CN" altLang="en-US" smtClean="0"/>
              <a:t>，</a:t>
            </a:r>
            <a:endParaRPr lang="en-US" altLang="zh-CN" i="1" smtClean="0"/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/>
              <a:t>令 </a:t>
            </a:r>
            <a:r>
              <a:rPr lang="en-US" altLang="zh-CN" i="1" smtClean="0"/>
              <a:t>f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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= 0</a:t>
            </a:r>
            <a:r>
              <a:rPr lang="zh-CN" altLang="en-US" smtClean="0"/>
              <a:t>，解得 </a:t>
            </a:r>
            <a:r>
              <a:rPr lang="en-US" altLang="zh-CN" i="1" smtClean="0"/>
              <a:t>x</a:t>
            </a:r>
            <a:r>
              <a:rPr lang="en-US" altLang="zh-CN" smtClean="0"/>
              <a:t> = 1</a:t>
            </a:r>
            <a:r>
              <a:rPr lang="zh-CN" altLang="en-US" smtClean="0">
                <a:solidFill>
                  <a:srgbClr val="FF0000"/>
                </a:solidFill>
              </a:rPr>
              <a:t>（驻点）</a:t>
            </a:r>
            <a:r>
              <a:rPr lang="zh-CN" altLang="en-US" smtClean="0"/>
              <a:t>，</a:t>
            </a:r>
            <a:r>
              <a:rPr lang="en-US" altLang="zh-CN" i="1" smtClean="0"/>
              <a:t> </a:t>
            </a: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/>
              <a:t>而 </a:t>
            </a:r>
            <a:r>
              <a:rPr lang="en-US" altLang="zh-CN" i="1" smtClean="0"/>
              <a:t>x</a:t>
            </a:r>
            <a:r>
              <a:rPr lang="en-US" altLang="zh-CN" smtClean="0"/>
              <a:t> = −1 </a:t>
            </a:r>
            <a:r>
              <a:rPr lang="zh-CN" altLang="en-US" smtClean="0"/>
              <a:t>是函数的不可导点</a:t>
            </a:r>
            <a:r>
              <a:rPr lang="zh-CN" altLang="en-US" smtClean="0">
                <a:solidFill>
                  <a:srgbClr val="FF0000"/>
                </a:solidFill>
              </a:rPr>
              <a:t>（该点仍然是连续点）</a:t>
            </a:r>
            <a:r>
              <a:rPr lang="zh-CN" altLang="en-US" smtClean="0"/>
              <a:t>．</a:t>
            </a:r>
            <a:endParaRPr lang="en-US" altLang="zh-CN" smtClean="0"/>
          </a:p>
        </p:txBody>
      </p:sp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2208213" y="244475"/>
          <a:ext cx="3040062" cy="558800"/>
        </p:xfrm>
        <a:graphic>
          <a:graphicData uri="http://schemas.openxmlformats.org/presentationml/2006/ole">
            <p:oleObj spid="_x0000_s8194" name="Equation" r:id="rId3" imgW="1523880" imgH="279360" progId="Equation.DSMT4">
              <p:embed/>
            </p:oleObj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4994275" y="1052513"/>
          <a:ext cx="3465513" cy="863600"/>
        </p:xfrm>
        <a:graphic>
          <a:graphicData uri="http://schemas.openxmlformats.org/presentationml/2006/ole">
            <p:oleObj spid="_x0000_s8195" name="Equation" r:id="rId4" imgW="1739880" imgH="431640" progId="Equation.DSMT4">
              <p:embed/>
            </p:oleObj>
          </a:graphicData>
        </a:graphic>
      </p:graphicFrame>
      <p:sp>
        <p:nvSpPr>
          <p:cNvPr id="105493" name="Rectangle 21"/>
          <p:cNvSpPr>
            <a:spLocks noChangeArrowheads="1"/>
          </p:cNvSpPr>
          <p:nvPr/>
        </p:nvSpPr>
        <p:spPr bwMode="auto">
          <a:xfrm>
            <a:off x="7256463" y="3903663"/>
            <a:ext cx="1535112" cy="820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109538" algn="ctr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zh-CN" altLang="en-US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</a:t>
            </a:r>
          </a:p>
        </p:txBody>
      </p:sp>
      <p:sp>
        <p:nvSpPr>
          <p:cNvPr id="105492" name="Rectangle 20"/>
          <p:cNvSpPr>
            <a:spLocks noChangeArrowheads="1"/>
          </p:cNvSpPr>
          <p:nvPr/>
        </p:nvSpPr>
        <p:spPr bwMode="auto">
          <a:xfrm>
            <a:off x="5721350" y="3903663"/>
            <a:ext cx="1535113" cy="820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109538" algn="ctr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极小值</a:t>
            </a:r>
          </a:p>
          <a:p>
            <a:pPr marL="109538" algn="ctr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endParaRPr lang="zh-CN" altLang="en-US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5491" name="Rectangle 19"/>
          <p:cNvSpPr>
            <a:spLocks noChangeArrowheads="1"/>
          </p:cNvSpPr>
          <p:nvPr/>
        </p:nvSpPr>
        <p:spPr bwMode="auto">
          <a:xfrm>
            <a:off x="4186238" y="3903663"/>
            <a:ext cx="1535112" cy="820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109538" algn="ctr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zh-CN" altLang="en-US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</a:t>
            </a:r>
          </a:p>
        </p:txBody>
      </p:sp>
      <p:sp>
        <p:nvSpPr>
          <p:cNvPr id="105490" name="Rectangle 18"/>
          <p:cNvSpPr>
            <a:spLocks noChangeArrowheads="1"/>
          </p:cNvSpPr>
          <p:nvPr/>
        </p:nvSpPr>
        <p:spPr bwMode="auto">
          <a:xfrm>
            <a:off x="2651125" y="3903663"/>
            <a:ext cx="1535113" cy="820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109538" algn="ctr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极大值</a:t>
            </a:r>
          </a:p>
          <a:p>
            <a:pPr marL="109538" algn="ctr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(−1) = 0</a:t>
            </a:r>
            <a:endParaRPr lang="zh-CN" altLang="en-US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5489" name="Rectangle 17"/>
          <p:cNvSpPr>
            <a:spLocks noChangeArrowheads="1"/>
          </p:cNvSpPr>
          <p:nvPr/>
        </p:nvSpPr>
        <p:spPr bwMode="auto">
          <a:xfrm>
            <a:off x="1116013" y="3903663"/>
            <a:ext cx="1535112" cy="820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109538" algn="ctr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zh-CN" altLang="en-US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</a:t>
            </a:r>
            <a:endParaRPr lang="zh-CN" altLang="zh-CN" sz="2400" b="1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05487" name="Rectangle 15"/>
          <p:cNvSpPr>
            <a:spLocks noChangeArrowheads="1"/>
          </p:cNvSpPr>
          <p:nvPr/>
        </p:nvSpPr>
        <p:spPr bwMode="auto">
          <a:xfrm>
            <a:off x="7256463" y="3303588"/>
            <a:ext cx="1535112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109538" algn="ctr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+</a:t>
            </a:r>
          </a:p>
        </p:txBody>
      </p:sp>
      <p:sp>
        <p:nvSpPr>
          <p:cNvPr id="105486" name="Rectangle 14"/>
          <p:cNvSpPr>
            <a:spLocks noChangeArrowheads="1"/>
          </p:cNvSpPr>
          <p:nvPr/>
        </p:nvSpPr>
        <p:spPr bwMode="auto">
          <a:xfrm>
            <a:off x="5721350" y="3303588"/>
            <a:ext cx="1535113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109538" algn="ctr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05485" name="Rectangle 13"/>
          <p:cNvSpPr>
            <a:spLocks noChangeArrowheads="1"/>
          </p:cNvSpPr>
          <p:nvPr/>
        </p:nvSpPr>
        <p:spPr bwMode="auto">
          <a:xfrm>
            <a:off x="4186238" y="3303588"/>
            <a:ext cx="1535112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109538" algn="ctr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−</a:t>
            </a:r>
          </a:p>
        </p:txBody>
      </p:sp>
      <p:sp>
        <p:nvSpPr>
          <p:cNvPr id="105484" name="Rectangle 12"/>
          <p:cNvSpPr>
            <a:spLocks noChangeArrowheads="1"/>
          </p:cNvSpPr>
          <p:nvPr/>
        </p:nvSpPr>
        <p:spPr bwMode="auto">
          <a:xfrm>
            <a:off x="2651125" y="3303588"/>
            <a:ext cx="1535113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109538" algn="ctr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不存在</a:t>
            </a:r>
          </a:p>
        </p:txBody>
      </p:sp>
      <p:sp>
        <p:nvSpPr>
          <p:cNvPr id="105483" name="Rectangle 11"/>
          <p:cNvSpPr>
            <a:spLocks noChangeArrowheads="1"/>
          </p:cNvSpPr>
          <p:nvPr/>
        </p:nvSpPr>
        <p:spPr bwMode="auto">
          <a:xfrm>
            <a:off x="1116013" y="3303588"/>
            <a:ext cx="1535112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109538" algn="ctr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+</a:t>
            </a:r>
          </a:p>
        </p:txBody>
      </p:sp>
      <p:grpSp>
        <p:nvGrpSpPr>
          <p:cNvPr id="4" name="Group 57"/>
          <p:cNvGrpSpPr>
            <a:grpSpLocks/>
          </p:cNvGrpSpPr>
          <p:nvPr/>
        </p:nvGrpSpPr>
        <p:grpSpPr bwMode="auto">
          <a:xfrm>
            <a:off x="366713" y="2703513"/>
            <a:ext cx="8424862" cy="2020887"/>
            <a:chOff x="231" y="1752"/>
            <a:chExt cx="5307" cy="1273"/>
          </a:xfrm>
        </p:grpSpPr>
        <p:sp>
          <p:nvSpPr>
            <p:cNvPr id="8212" name="Rectangle 16"/>
            <p:cNvSpPr>
              <a:spLocks noChangeArrowheads="1"/>
            </p:cNvSpPr>
            <p:nvPr/>
          </p:nvSpPr>
          <p:spPr bwMode="auto">
            <a:xfrm>
              <a:off x="231" y="2508"/>
              <a:ext cx="472" cy="5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109538" algn="ctr" eaLnBrk="0" hangingPunct="0">
                <a:lnSpc>
                  <a:spcPct val="120000"/>
                </a:lnSpc>
                <a:buClr>
                  <a:schemeClr val="accent1"/>
                </a:buClr>
                <a:buSzPct val="68000"/>
                <a:buFont typeface="Wingdings 3" pitchFamily="18" charset="2"/>
                <a:buNone/>
              </a:pPr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y</a:t>
              </a:r>
              <a:endParaRPr lang="zh-CN" altLang="en-US" sz="2400" b="1">
                <a:latin typeface="Times New Roman" pitchFamily="18" charset="0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8213" name="Rectangle 10"/>
            <p:cNvSpPr>
              <a:spLocks noChangeArrowheads="1"/>
            </p:cNvSpPr>
            <p:nvPr/>
          </p:nvSpPr>
          <p:spPr bwMode="auto">
            <a:xfrm>
              <a:off x="231" y="2130"/>
              <a:ext cx="472" cy="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109538" algn="ctr" eaLnBrk="0" hangingPunct="0">
                <a:lnSpc>
                  <a:spcPct val="120000"/>
                </a:lnSpc>
                <a:buClr>
                  <a:schemeClr val="accent1"/>
                </a:buClr>
                <a:buSzPct val="68000"/>
                <a:buFont typeface="Wingdings 3" pitchFamily="18" charset="2"/>
                <a:buNone/>
              </a:pPr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2400" b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</a:t>
              </a:r>
              <a:endParaRPr lang="en-US" altLang="en-US" sz="2400" b="1">
                <a:latin typeface="Times New Roman" pitchFamily="18" charset="0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8214" name="Rectangle 9"/>
            <p:cNvSpPr>
              <a:spLocks noChangeArrowheads="1"/>
            </p:cNvSpPr>
            <p:nvPr/>
          </p:nvSpPr>
          <p:spPr bwMode="auto">
            <a:xfrm>
              <a:off x="4571" y="1752"/>
              <a:ext cx="967" cy="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109538" algn="ctr" eaLnBrk="0" hangingPunct="0">
                <a:lnSpc>
                  <a:spcPct val="120000"/>
                </a:lnSpc>
                <a:buClr>
                  <a:schemeClr val="accent1"/>
                </a:buClr>
                <a:buSzPct val="68000"/>
                <a:buFont typeface="Wingdings 3" pitchFamily="18" charset="2"/>
                <a:buNone/>
              </a:pPr>
              <a:r>
                <a:rPr lang="en-US" altLang="zh-CN" sz="2400" b="1">
                  <a:latin typeface="Times New Roman" pitchFamily="18" charset="0"/>
                  <a:cs typeface="Times New Roman" pitchFamily="18" charset="0"/>
                </a:rPr>
                <a:t>(1</a:t>
              </a:r>
              <a:r>
                <a:rPr lang="en-US" altLang="zh-CN" sz="2400" b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, +</a:t>
              </a:r>
              <a:r>
                <a:rPr lang="en-US" altLang="zh-CN" sz="2400" b="1">
                  <a:latin typeface="Times New Roman" pitchFamily="18" charset="0"/>
                  <a:cs typeface="Times New Roman" pitchFamily="18" charset="0"/>
                </a:rPr>
                <a:t>)</a:t>
              </a:r>
              <a:endParaRPr lang="zh-CN" altLang="en-US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215" name="Rectangle 8"/>
            <p:cNvSpPr>
              <a:spLocks noChangeArrowheads="1"/>
            </p:cNvSpPr>
            <p:nvPr/>
          </p:nvSpPr>
          <p:spPr bwMode="auto">
            <a:xfrm>
              <a:off x="3604" y="1752"/>
              <a:ext cx="967" cy="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109538" algn="ctr" eaLnBrk="0" hangingPunct="0">
                <a:lnSpc>
                  <a:spcPct val="120000"/>
                </a:lnSpc>
                <a:buClr>
                  <a:schemeClr val="accent1"/>
                </a:buClr>
                <a:buSzPct val="68000"/>
                <a:buFont typeface="Wingdings 3" pitchFamily="18" charset="2"/>
                <a:buNone/>
              </a:pPr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8216" name="Rectangle 7"/>
            <p:cNvSpPr>
              <a:spLocks noChangeArrowheads="1"/>
            </p:cNvSpPr>
            <p:nvPr/>
          </p:nvSpPr>
          <p:spPr bwMode="auto">
            <a:xfrm>
              <a:off x="2637" y="1752"/>
              <a:ext cx="967" cy="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109538" algn="ctr" eaLnBrk="0" hangingPunct="0">
                <a:lnSpc>
                  <a:spcPct val="120000"/>
                </a:lnSpc>
                <a:buClr>
                  <a:schemeClr val="accent1"/>
                </a:buClr>
                <a:buSzPct val="68000"/>
                <a:buFont typeface="Wingdings 3" pitchFamily="18" charset="2"/>
                <a:buNone/>
              </a:pPr>
              <a:r>
                <a:rPr lang="en-US" altLang="zh-CN" sz="2400" b="1">
                  <a:latin typeface="Times New Roman" pitchFamily="18" charset="0"/>
                  <a:cs typeface="Times New Roman" pitchFamily="18" charset="0"/>
                </a:rPr>
                <a:t>(−1, 1)</a:t>
              </a:r>
            </a:p>
          </p:txBody>
        </p:sp>
        <p:sp>
          <p:nvSpPr>
            <p:cNvPr id="8217" name="Rectangle 6"/>
            <p:cNvSpPr>
              <a:spLocks noChangeArrowheads="1"/>
            </p:cNvSpPr>
            <p:nvPr/>
          </p:nvSpPr>
          <p:spPr bwMode="auto">
            <a:xfrm>
              <a:off x="1670" y="1752"/>
              <a:ext cx="967" cy="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109538" algn="ctr" eaLnBrk="0" hangingPunct="0">
                <a:lnSpc>
                  <a:spcPct val="120000"/>
                </a:lnSpc>
                <a:buClr>
                  <a:schemeClr val="accent1"/>
                </a:buClr>
                <a:buSzPct val="68000"/>
                <a:buFont typeface="Wingdings 3" pitchFamily="18" charset="2"/>
                <a:buNone/>
              </a:pPr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−1</a:t>
              </a:r>
            </a:p>
          </p:txBody>
        </p:sp>
        <p:sp>
          <p:nvSpPr>
            <p:cNvPr id="8218" name="Rectangle 5"/>
            <p:cNvSpPr>
              <a:spLocks noChangeArrowheads="1"/>
            </p:cNvSpPr>
            <p:nvPr/>
          </p:nvSpPr>
          <p:spPr bwMode="auto">
            <a:xfrm>
              <a:off x="703" y="1752"/>
              <a:ext cx="967" cy="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109538" algn="ctr" eaLnBrk="0" hangingPunct="0">
                <a:lnSpc>
                  <a:spcPct val="120000"/>
                </a:lnSpc>
                <a:buClr>
                  <a:schemeClr val="accent1"/>
                </a:buClr>
                <a:buSzPct val="68000"/>
                <a:buFont typeface="Wingdings 3" pitchFamily="18" charset="2"/>
                <a:buNone/>
              </a:pPr>
              <a:r>
                <a:rPr lang="en-US" altLang="zh-CN" sz="2400" b="1">
                  <a:latin typeface="Times New Roman" pitchFamily="18" charset="0"/>
                  <a:cs typeface="Times New Roman" pitchFamily="18" charset="0"/>
                </a:rPr>
                <a:t>(−</a:t>
              </a:r>
              <a:r>
                <a:rPr lang="en-US" altLang="zh-CN" sz="2400" b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, </a:t>
              </a:r>
              <a:r>
                <a:rPr lang="en-US" altLang="zh-CN" sz="2400" b="1">
                  <a:latin typeface="Times New Roman" pitchFamily="18" charset="0"/>
                </a:rPr>
                <a:t>−1</a:t>
              </a:r>
              <a:r>
                <a:rPr lang="en-US" altLang="zh-CN" sz="2400" b="1">
                  <a:latin typeface="Times New Roman" pitchFamily="18" charset="0"/>
                  <a:cs typeface="Times New Roman" pitchFamily="18" charset="0"/>
                </a:rPr>
                <a:t>)</a:t>
              </a:r>
              <a:endParaRPr lang="zh-CN" altLang="en-US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219" name="Rectangle 4"/>
            <p:cNvSpPr>
              <a:spLocks noChangeArrowheads="1"/>
            </p:cNvSpPr>
            <p:nvPr/>
          </p:nvSpPr>
          <p:spPr bwMode="auto">
            <a:xfrm>
              <a:off x="231" y="1752"/>
              <a:ext cx="472" cy="3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109538" algn="ctr" eaLnBrk="0" hangingPunct="0">
                <a:lnSpc>
                  <a:spcPct val="120000"/>
                </a:lnSpc>
                <a:buClr>
                  <a:schemeClr val="accent1"/>
                </a:buClr>
                <a:buSzPct val="68000"/>
                <a:buFont typeface="Wingdings 3" pitchFamily="18" charset="2"/>
                <a:buNone/>
              </a:pPr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x</a:t>
              </a:r>
            </a:p>
          </p:txBody>
        </p:sp>
        <p:sp>
          <p:nvSpPr>
            <p:cNvPr id="8220" name="Line 22"/>
            <p:cNvSpPr>
              <a:spLocks noChangeShapeType="1"/>
            </p:cNvSpPr>
            <p:nvPr/>
          </p:nvSpPr>
          <p:spPr bwMode="auto">
            <a:xfrm>
              <a:off x="231" y="1752"/>
              <a:ext cx="530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8221" name="Line 23"/>
            <p:cNvSpPr>
              <a:spLocks noChangeShapeType="1"/>
            </p:cNvSpPr>
            <p:nvPr/>
          </p:nvSpPr>
          <p:spPr bwMode="auto">
            <a:xfrm>
              <a:off x="231" y="2130"/>
              <a:ext cx="53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8222" name="Line 24"/>
            <p:cNvSpPr>
              <a:spLocks noChangeShapeType="1"/>
            </p:cNvSpPr>
            <p:nvPr/>
          </p:nvSpPr>
          <p:spPr bwMode="auto">
            <a:xfrm>
              <a:off x="231" y="2508"/>
              <a:ext cx="53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8223" name="Line 25"/>
            <p:cNvSpPr>
              <a:spLocks noChangeShapeType="1"/>
            </p:cNvSpPr>
            <p:nvPr/>
          </p:nvSpPr>
          <p:spPr bwMode="auto">
            <a:xfrm>
              <a:off x="231" y="3025"/>
              <a:ext cx="530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8224" name="Line 26"/>
            <p:cNvSpPr>
              <a:spLocks noChangeShapeType="1"/>
            </p:cNvSpPr>
            <p:nvPr/>
          </p:nvSpPr>
          <p:spPr bwMode="auto">
            <a:xfrm>
              <a:off x="231" y="1752"/>
              <a:ext cx="0" cy="127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8225" name="Line 27"/>
            <p:cNvSpPr>
              <a:spLocks noChangeShapeType="1"/>
            </p:cNvSpPr>
            <p:nvPr/>
          </p:nvSpPr>
          <p:spPr bwMode="auto">
            <a:xfrm>
              <a:off x="703" y="1752"/>
              <a:ext cx="0" cy="12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8226" name="Line 28"/>
            <p:cNvSpPr>
              <a:spLocks noChangeShapeType="1"/>
            </p:cNvSpPr>
            <p:nvPr/>
          </p:nvSpPr>
          <p:spPr bwMode="auto">
            <a:xfrm>
              <a:off x="1670" y="1752"/>
              <a:ext cx="0" cy="12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8227" name="Line 29"/>
            <p:cNvSpPr>
              <a:spLocks noChangeShapeType="1"/>
            </p:cNvSpPr>
            <p:nvPr/>
          </p:nvSpPr>
          <p:spPr bwMode="auto">
            <a:xfrm>
              <a:off x="2637" y="1752"/>
              <a:ext cx="0" cy="12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8228" name="Line 30"/>
            <p:cNvSpPr>
              <a:spLocks noChangeShapeType="1"/>
            </p:cNvSpPr>
            <p:nvPr/>
          </p:nvSpPr>
          <p:spPr bwMode="auto">
            <a:xfrm>
              <a:off x="3604" y="1752"/>
              <a:ext cx="0" cy="12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8229" name="Line 31"/>
            <p:cNvSpPr>
              <a:spLocks noChangeShapeType="1"/>
            </p:cNvSpPr>
            <p:nvPr/>
          </p:nvSpPr>
          <p:spPr bwMode="auto">
            <a:xfrm>
              <a:off x="4571" y="1752"/>
              <a:ext cx="0" cy="12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8230" name="Line 32"/>
            <p:cNvSpPr>
              <a:spLocks noChangeShapeType="1"/>
            </p:cNvSpPr>
            <p:nvPr/>
          </p:nvSpPr>
          <p:spPr bwMode="auto">
            <a:xfrm>
              <a:off x="5538" y="1752"/>
              <a:ext cx="0" cy="127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776913" y="4313238"/>
          <a:ext cx="1425575" cy="411162"/>
        </p:xfrm>
        <a:graphic>
          <a:graphicData uri="http://schemas.openxmlformats.org/presentationml/2006/ole">
            <p:oleObj spid="_x0000_s8196" name="Equation" r:id="rId5" imgW="838080" imgH="241200" progId="Equation.DSMT4">
              <p:embed/>
            </p:oleObj>
          </a:graphicData>
        </a:graphic>
      </p:graphicFrame>
      <p:sp>
        <p:nvSpPr>
          <p:cNvPr id="85030" name="Freeform 38"/>
          <p:cNvSpPr>
            <a:spLocks/>
          </p:cNvSpPr>
          <p:nvPr/>
        </p:nvSpPr>
        <p:spPr bwMode="auto">
          <a:xfrm flipV="1">
            <a:off x="2124075" y="4941888"/>
            <a:ext cx="2587625" cy="514350"/>
          </a:xfrm>
          <a:custGeom>
            <a:avLst/>
            <a:gdLst>
              <a:gd name="T0" fmla="*/ 0 w 590"/>
              <a:gd name="T1" fmla="*/ 2147483647 h 324"/>
              <a:gd name="T2" fmla="*/ 2147483647 w 590"/>
              <a:gd name="T3" fmla="*/ 2147483647 h 324"/>
              <a:gd name="T4" fmla="*/ 2147483647 w 590"/>
              <a:gd name="T5" fmla="*/ 0 h 324"/>
              <a:gd name="T6" fmla="*/ 0 60000 65536"/>
              <a:gd name="T7" fmla="*/ 0 60000 65536"/>
              <a:gd name="T8" fmla="*/ 0 60000 65536"/>
              <a:gd name="T9" fmla="*/ 0 w 590"/>
              <a:gd name="T10" fmla="*/ 0 h 324"/>
              <a:gd name="T11" fmla="*/ 590 w 590"/>
              <a:gd name="T12" fmla="*/ 324 h 3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90" h="324">
                <a:moveTo>
                  <a:pt x="0" y="45"/>
                </a:moveTo>
                <a:cubicBezTo>
                  <a:pt x="110" y="184"/>
                  <a:pt x="220" y="324"/>
                  <a:pt x="318" y="317"/>
                </a:cubicBezTo>
                <a:cubicBezTo>
                  <a:pt x="416" y="310"/>
                  <a:pt x="545" y="53"/>
                  <a:pt x="590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5031" name="Freeform 39"/>
          <p:cNvSpPr>
            <a:spLocks/>
          </p:cNvSpPr>
          <p:nvPr/>
        </p:nvSpPr>
        <p:spPr bwMode="auto">
          <a:xfrm>
            <a:off x="5195888" y="4941888"/>
            <a:ext cx="2587625" cy="514350"/>
          </a:xfrm>
          <a:custGeom>
            <a:avLst/>
            <a:gdLst>
              <a:gd name="T0" fmla="*/ 0 w 590"/>
              <a:gd name="T1" fmla="*/ 2147483647 h 324"/>
              <a:gd name="T2" fmla="*/ 2147483647 w 590"/>
              <a:gd name="T3" fmla="*/ 2147483647 h 324"/>
              <a:gd name="T4" fmla="*/ 2147483647 w 590"/>
              <a:gd name="T5" fmla="*/ 0 h 324"/>
              <a:gd name="T6" fmla="*/ 0 60000 65536"/>
              <a:gd name="T7" fmla="*/ 0 60000 65536"/>
              <a:gd name="T8" fmla="*/ 0 60000 65536"/>
              <a:gd name="T9" fmla="*/ 0 w 590"/>
              <a:gd name="T10" fmla="*/ 0 h 324"/>
              <a:gd name="T11" fmla="*/ 590 w 590"/>
              <a:gd name="T12" fmla="*/ 324 h 3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90" h="324">
                <a:moveTo>
                  <a:pt x="0" y="45"/>
                </a:moveTo>
                <a:cubicBezTo>
                  <a:pt x="110" y="184"/>
                  <a:pt x="220" y="324"/>
                  <a:pt x="318" y="317"/>
                </a:cubicBezTo>
                <a:cubicBezTo>
                  <a:pt x="416" y="310"/>
                  <a:pt x="545" y="53"/>
                  <a:pt x="590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5018088" y="1071546"/>
            <a:ext cx="2146300" cy="792162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5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5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93" grpId="0"/>
      <p:bldP spid="105492" grpId="0"/>
      <p:bldP spid="105491" grpId="0"/>
      <p:bldP spid="105490" grpId="0"/>
      <p:bldP spid="105489" grpId="0"/>
      <p:bldP spid="105487" grpId="0"/>
      <p:bldP spid="105486" grpId="0"/>
      <p:bldP spid="105485" grpId="0"/>
      <p:bldP spid="105484" grpId="0"/>
      <p:bldP spid="105483" grpId="0"/>
      <p:bldP spid="85030" grpId="0" animBg="1"/>
      <p:bldP spid="85031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  <a:effectLst/>
              </a:rPr>
              <a:t>极值的</a:t>
            </a:r>
            <a:r>
              <a:rPr lang="zh-CN" altLang="en-US" smtClean="0">
                <a:solidFill>
                  <a:srgbClr val="FF0000"/>
                </a:solidFill>
                <a:effectLst/>
              </a:rPr>
              <a:t>充分条件</a:t>
            </a:r>
            <a:endParaRPr lang="en-US" altLang="zh-CN" smtClean="0">
              <a:solidFill>
                <a:srgbClr val="FF0000"/>
              </a:solidFill>
              <a:effectLst/>
            </a:endParaRPr>
          </a:p>
        </p:txBody>
      </p:sp>
      <p:sp>
        <p:nvSpPr>
          <p:cNvPr id="82947" name="Rectangle 3"/>
          <p:cNvSpPr>
            <a:spLocks noGrp="1"/>
          </p:cNvSpPr>
          <p:nvPr>
            <p:ph type="body" idx="1"/>
          </p:nvPr>
        </p:nvSpPr>
        <p:spPr>
          <a:xfrm>
            <a:off x="457200" y="1481138"/>
            <a:ext cx="8229600" cy="4524375"/>
          </a:xfrm>
          <a:noFill/>
        </p:spPr>
        <p:txBody>
          <a:bodyPr>
            <a:spAutoFit/>
          </a:bodyPr>
          <a:lstStyle/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定理</a:t>
            </a:r>
            <a:r>
              <a:rPr lang="zh-CN" altLang="en-US" smtClean="0">
                <a:solidFill>
                  <a:srgbClr val="FF0000"/>
                </a:solidFill>
              </a:rPr>
              <a:t>（第二充分条件）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/>
              <a:t>设点</a:t>
            </a:r>
            <a:r>
              <a:rPr lang="en-US" altLang="zh-CN" smtClean="0"/>
              <a:t> 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 </a:t>
            </a:r>
            <a:r>
              <a:rPr lang="zh-CN" altLang="en-US" smtClean="0"/>
              <a:t>是 </a:t>
            </a:r>
            <a:r>
              <a:rPr lang="en-US" altLang="zh-CN" i="1" smtClean="0"/>
              <a:t>f</a:t>
            </a:r>
            <a:r>
              <a:rPr lang="en-US" altLang="zh-CN" i="1" smtClean="0">
                <a:sym typeface="Symbol" pitchFamily="18" charset="2"/>
              </a:rPr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的驻点且 </a:t>
            </a:r>
            <a:r>
              <a:rPr lang="en-US" altLang="zh-CN" i="1" smtClean="0"/>
              <a:t>f</a:t>
            </a:r>
            <a:r>
              <a:rPr lang="en-US" altLang="zh-CN" i="1" smtClean="0">
                <a:sym typeface="Symbol" pitchFamily="18" charset="2"/>
              </a:rPr>
              <a:t>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)</a:t>
            </a:r>
            <a:r>
              <a:rPr lang="zh-CN" altLang="en-US" smtClean="0"/>
              <a:t>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</a:t>
            </a:r>
            <a:r>
              <a:rPr lang="en-US" altLang="zh-CN" smtClean="0"/>
              <a:t> 0</a:t>
            </a:r>
            <a:r>
              <a:rPr lang="zh-CN" altLang="en-US" smtClean="0"/>
              <a:t>，则 </a:t>
            </a: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①</a:t>
            </a:r>
            <a:r>
              <a:rPr lang="zh-CN" altLang="en-US" smtClean="0"/>
              <a:t>  当 </a:t>
            </a:r>
            <a:r>
              <a:rPr lang="en-US" altLang="zh-CN" i="1" smtClean="0"/>
              <a:t>f</a:t>
            </a:r>
            <a:r>
              <a:rPr lang="en-US" altLang="zh-CN" i="1" smtClean="0">
                <a:sym typeface="Symbol" pitchFamily="18" charset="2"/>
              </a:rPr>
              <a:t>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)</a:t>
            </a:r>
            <a:r>
              <a:rPr lang="zh-CN" altLang="en-US" smtClean="0"/>
              <a:t>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&lt;</a:t>
            </a:r>
            <a:r>
              <a:rPr lang="en-US" altLang="zh-CN" smtClean="0"/>
              <a:t> 0 </a:t>
            </a:r>
            <a:r>
              <a:rPr lang="zh-CN" altLang="en-US" smtClean="0"/>
              <a:t>时， </a:t>
            </a:r>
            <a:r>
              <a:rPr lang="en-US" altLang="zh-CN" i="1" smtClean="0"/>
              <a:t>f</a:t>
            </a:r>
            <a:r>
              <a:rPr lang="en-US" altLang="zh-CN" i="1" smtClean="0">
                <a:sym typeface="Symbol" pitchFamily="18" charset="2"/>
              </a:rPr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在点</a:t>
            </a:r>
            <a:r>
              <a:rPr lang="en-US" altLang="zh-CN" smtClean="0"/>
              <a:t> 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 </a:t>
            </a:r>
            <a:r>
              <a:rPr lang="zh-CN" altLang="en-US" smtClean="0"/>
              <a:t>处取得极大值．</a:t>
            </a:r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r>
              <a:rPr lang="zh-CN" altLang="zh-CN" smtClean="0">
                <a:solidFill>
                  <a:srgbClr val="0000FF"/>
                </a:solidFill>
              </a:rPr>
              <a:t>②</a:t>
            </a:r>
            <a:r>
              <a:rPr lang="zh-CN" altLang="en-US" smtClean="0"/>
              <a:t>  当 </a:t>
            </a:r>
            <a:r>
              <a:rPr lang="en-US" altLang="zh-CN" i="1" smtClean="0"/>
              <a:t>f</a:t>
            </a:r>
            <a:r>
              <a:rPr lang="en-US" altLang="zh-CN" i="1" smtClean="0">
                <a:sym typeface="Symbol" pitchFamily="18" charset="2"/>
              </a:rPr>
              <a:t>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)</a:t>
            </a:r>
            <a:r>
              <a:rPr lang="zh-CN" altLang="en-US" smtClean="0"/>
              <a:t>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&gt;</a:t>
            </a:r>
            <a:r>
              <a:rPr lang="en-US" altLang="zh-CN" smtClean="0"/>
              <a:t> 0 </a:t>
            </a:r>
            <a:r>
              <a:rPr lang="zh-CN" altLang="en-US" smtClean="0"/>
              <a:t>时， </a:t>
            </a:r>
            <a:r>
              <a:rPr lang="en-US" altLang="zh-CN" i="1" smtClean="0"/>
              <a:t>f</a:t>
            </a:r>
            <a:r>
              <a:rPr lang="en-US" altLang="zh-CN" i="1" smtClean="0">
                <a:sym typeface="Symbol" pitchFamily="18" charset="2"/>
              </a:rPr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在点</a:t>
            </a:r>
            <a:r>
              <a:rPr lang="en-US" altLang="zh-CN" smtClean="0"/>
              <a:t> 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 </a:t>
            </a:r>
            <a:r>
              <a:rPr lang="zh-CN" altLang="en-US" smtClean="0"/>
              <a:t>处取得极小值．</a:t>
            </a:r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endParaRPr lang="en-US" altLang="zh-CN" smtClean="0"/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r>
              <a:rPr lang="zh-CN" altLang="en-US" smtClean="0">
                <a:hlinkClick r:id="rId2" action="ppaction://hlinksldjump"/>
              </a:rPr>
              <a:t>证明过程</a:t>
            </a:r>
            <a:endParaRPr lang="zh-CN" altLang="en-US" smtClean="0"/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endParaRPr lang="zh-CN" altLang="en-US" smtClean="0">
              <a:solidFill>
                <a:srgbClr val="0000FF"/>
              </a:solidFill>
            </a:endParaRPr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适用范围：</a:t>
            </a:r>
            <a:r>
              <a:rPr lang="zh-CN" altLang="en-US" smtClean="0"/>
              <a:t>当 </a:t>
            </a:r>
            <a:r>
              <a:rPr lang="en-US" altLang="zh-CN" i="1" smtClean="0"/>
              <a:t>f</a:t>
            </a:r>
            <a:r>
              <a:rPr lang="en-US" altLang="zh-CN" i="1" smtClean="0">
                <a:sym typeface="Symbol" pitchFamily="18" charset="2"/>
              </a:rPr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在驻点处的二阶导数不为零时．</a:t>
            </a:r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注意：</a:t>
            </a:r>
            <a:r>
              <a:rPr lang="zh-CN" altLang="en-US" smtClean="0"/>
              <a:t>当 </a:t>
            </a:r>
            <a:r>
              <a:rPr lang="en-US" altLang="zh-CN" i="1" smtClean="0"/>
              <a:t>f</a:t>
            </a:r>
            <a:r>
              <a:rPr lang="en-US" altLang="zh-CN" i="1" smtClean="0">
                <a:sym typeface="Symbol" pitchFamily="18" charset="2"/>
              </a:rPr>
              <a:t>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)</a:t>
            </a:r>
            <a:r>
              <a:rPr lang="zh-CN" altLang="en-US" smtClean="0"/>
              <a:t> </a:t>
            </a:r>
            <a:r>
              <a:rPr lang="en-US" altLang="zh-CN" smtClean="0">
                <a:sym typeface="Symbol" pitchFamily="18" charset="2"/>
              </a:rPr>
              <a:t>=</a:t>
            </a:r>
            <a:r>
              <a:rPr lang="en-US" altLang="zh-CN" smtClean="0"/>
              <a:t> 0</a:t>
            </a:r>
            <a:r>
              <a:rPr lang="zh-CN" altLang="en-US" smtClean="0"/>
              <a:t> 时， </a:t>
            </a:r>
            <a:r>
              <a:rPr lang="en-US" altLang="zh-CN" i="1" smtClean="0"/>
              <a:t>f</a:t>
            </a:r>
            <a:r>
              <a:rPr lang="en-US" altLang="zh-CN" i="1" smtClean="0">
                <a:sym typeface="Symbol" pitchFamily="18" charset="2"/>
              </a:rPr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在点</a:t>
            </a:r>
            <a:r>
              <a:rPr lang="en-US" altLang="zh-CN" smtClean="0"/>
              <a:t> 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 </a:t>
            </a:r>
            <a:r>
              <a:rPr lang="zh-CN" altLang="en-US" smtClean="0"/>
              <a:t>处不一定取极值，则</a:t>
            </a:r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r>
              <a:rPr lang="zh-CN" altLang="en-US" smtClean="0"/>
              <a:t>仍然采用第一充分条件进行判断．</a:t>
            </a:r>
            <a:r>
              <a:rPr lang="zh-CN" altLang="en-US" smtClean="0">
                <a:solidFill>
                  <a:srgbClr val="FF0000"/>
                </a:solidFill>
              </a:rPr>
              <a:t>（</a:t>
            </a:r>
            <a:r>
              <a:rPr lang="en-US" altLang="zh-CN" smtClean="0">
                <a:solidFill>
                  <a:srgbClr val="FF0000"/>
                </a:solidFill>
              </a:rPr>
              <a:t>P.156</a:t>
            </a:r>
            <a:r>
              <a:rPr lang="zh-CN" altLang="en-US" smtClean="0">
                <a:solidFill>
                  <a:srgbClr val="FF0000"/>
                </a:solidFill>
              </a:rPr>
              <a:t>第二行）</a:t>
            </a:r>
            <a:endParaRPr lang="en-US" altLang="zh-CN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  <a:effectLst/>
              </a:rPr>
              <a:t>极值的</a:t>
            </a:r>
            <a:r>
              <a:rPr lang="zh-CN" altLang="en-US" smtClean="0">
                <a:solidFill>
                  <a:srgbClr val="FF0000"/>
                </a:solidFill>
                <a:effectLst/>
              </a:rPr>
              <a:t>充分条件</a:t>
            </a:r>
            <a:endParaRPr lang="en-US" altLang="zh-CN" smtClean="0">
              <a:solidFill>
                <a:srgbClr val="FF0000"/>
              </a:solidFill>
              <a:effectLst/>
            </a:endParaRPr>
          </a:p>
        </p:txBody>
      </p:sp>
      <p:sp>
        <p:nvSpPr>
          <p:cNvPr id="82947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481138"/>
            <a:ext cx="8229600" cy="4524375"/>
          </a:xfrm>
          <a:noFill/>
        </p:spPr>
        <p:txBody>
          <a:bodyPr>
            <a:spAutoFit/>
          </a:bodyPr>
          <a:lstStyle/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定理</a:t>
            </a:r>
            <a:r>
              <a:rPr lang="zh-CN" altLang="en-US" smtClean="0">
                <a:solidFill>
                  <a:srgbClr val="FF0000"/>
                </a:solidFill>
              </a:rPr>
              <a:t>（第二充分条件）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/>
              <a:t>设 </a:t>
            </a:r>
            <a:r>
              <a:rPr lang="en-US" altLang="zh-CN" i="1" smtClean="0"/>
              <a:t>f</a:t>
            </a:r>
            <a:r>
              <a:rPr lang="en-US" altLang="zh-CN" i="1" smtClean="0">
                <a:sym typeface="Symbol" pitchFamily="18" charset="2"/>
              </a:rPr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在点</a:t>
            </a:r>
            <a:r>
              <a:rPr lang="en-US" altLang="zh-CN" smtClean="0"/>
              <a:t> 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 </a:t>
            </a:r>
            <a:r>
              <a:rPr lang="zh-CN" altLang="en-US" smtClean="0"/>
              <a:t>处具有二阶导数，且 </a:t>
            </a:r>
            <a:r>
              <a:rPr lang="en-US" altLang="zh-CN" i="1" smtClean="0"/>
              <a:t>f</a:t>
            </a:r>
            <a:r>
              <a:rPr lang="en-US" altLang="zh-CN" i="1" smtClean="0">
                <a:sym typeface="Symbol" pitchFamily="18" charset="2"/>
              </a:rPr>
              <a:t>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)</a:t>
            </a:r>
            <a:r>
              <a:rPr lang="zh-CN" altLang="en-US" smtClean="0"/>
              <a:t> </a:t>
            </a:r>
            <a:r>
              <a:rPr lang="en-US" altLang="zh-CN" smtClean="0"/>
              <a:t>= 0</a:t>
            </a:r>
            <a:r>
              <a:rPr lang="zh-CN" altLang="en-US" smtClean="0"/>
              <a:t>，</a:t>
            </a:r>
            <a:r>
              <a:rPr lang="en-US" altLang="zh-CN" i="1" smtClean="0"/>
              <a:t>f</a:t>
            </a:r>
            <a:r>
              <a:rPr lang="en-US" altLang="zh-CN" i="1" smtClean="0">
                <a:sym typeface="Symbol" pitchFamily="18" charset="2"/>
              </a:rPr>
              <a:t>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)</a:t>
            </a:r>
            <a:r>
              <a:rPr lang="zh-CN" altLang="en-US" smtClean="0"/>
              <a:t>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</a:t>
            </a:r>
            <a:r>
              <a:rPr lang="en-US" altLang="zh-CN" smtClean="0"/>
              <a:t> 0</a:t>
            </a:r>
            <a:r>
              <a:rPr lang="zh-CN" altLang="en-US" smtClean="0"/>
              <a:t>，</a:t>
            </a: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/>
              <a:t>则  </a:t>
            </a:r>
            <a:r>
              <a:rPr lang="zh-CN" altLang="en-US" smtClean="0">
                <a:solidFill>
                  <a:srgbClr val="0000FF"/>
                </a:solidFill>
              </a:rPr>
              <a:t>①</a:t>
            </a:r>
            <a:r>
              <a:rPr lang="zh-CN" altLang="en-US" smtClean="0"/>
              <a:t>  当 </a:t>
            </a:r>
            <a:r>
              <a:rPr lang="en-US" altLang="zh-CN" i="1" smtClean="0"/>
              <a:t>f</a:t>
            </a:r>
            <a:r>
              <a:rPr lang="en-US" altLang="zh-CN" i="1" smtClean="0">
                <a:sym typeface="Symbol" pitchFamily="18" charset="2"/>
              </a:rPr>
              <a:t>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)</a:t>
            </a:r>
            <a:r>
              <a:rPr lang="zh-CN" altLang="en-US" smtClean="0"/>
              <a:t>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&lt;</a:t>
            </a:r>
            <a:r>
              <a:rPr lang="en-US" altLang="zh-CN" smtClean="0"/>
              <a:t> 0 </a:t>
            </a:r>
            <a:r>
              <a:rPr lang="zh-CN" altLang="en-US" smtClean="0"/>
              <a:t>时， </a:t>
            </a:r>
            <a:r>
              <a:rPr lang="en-US" altLang="zh-CN" i="1" smtClean="0"/>
              <a:t>f</a:t>
            </a:r>
            <a:r>
              <a:rPr lang="en-US" altLang="zh-CN" i="1" smtClean="0">
                <a:sym typeface="Symbol" pitchFamily="18" charset="2"/>
              </a:rPr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在点</a:t>
            </a:r>
            <a:r>
              <a:rPr lang="en-US" altLang="zh-CN" smtClean="0"/>
              <a:t> 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 </a:t>
            </a:r>
            <a:r>
              <a:rPr lang="zh-CN" altLang="en-US" smtClean="0"/>
              <a:t>处取得极大值．</a:t>
            </a:r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      </a:t>
            </a:r>
            <a:r>
              <a:rPr lang="zh-CN" altLang="zh-CN" smtClean="0">
                <a:solidFill>
                  <a:srgbClr val="0000FF"/>
                </a:solidFill>
              </a:rPr>
              <a:t>②</a:t>
            </a:r>
            <a:r>
              <a:rPr lang="zh-CN" altLang="en-US" smtClean="0"/>
              <a:t>  当 </a:t>
            </a:r>
            <a:r>
              <a:rPr lang="en-US" altLang="zh-CN" i="1" smtClean="0"/>
              <a:t>f</a:t>
            </a:r>
            <a:r>
              <a:rPr lang="en-US" altLang="zh-CN" i="1" smtClean="0">
                <a:sym typeface="Symbol" pitchFamily="18" charset="2"/>
              </a:rPr>
              <a:t>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)</a:t>
            </a:r>
            <a:r>
              <a:rPr lang="zh-CN" altLang="en-US" smtClean="0"/>
              <a:t>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&gt;</a:t>
            </a:r>
            <a:r>
              <a:rPr lang="en-US" altLang="zh-CN" smtClean="0"/>
              <a:t> 0 </a:t>
            </a:r>
            <a:r>
              <a:rPr lang="zh-CN" altLang="en-US" smtClean="0"/>
              <a:t>时， </a:t>
            </a:r>
            <a:r>
              <a:rPr lang="en-US" altLang="zh-CN" i="1" smtClean="0"/>
              <a:t>f</a:t>
            </a:r>
            <a:r>
              <a:rPr lang="en-US" altLang="zh-CN" i="1" smtClean="0">
                <a:sym typeface="Symbol" pitchFamily="18" charset="2"/>
              </a:rPr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在点</a:t>
            </a:r>
            <a:r>
              <a:rPr lang="en-US" altLang="zh-CN" smtClean="0"/>
              <a:t> 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 </a:t>
            </a:r>
            <a:r>
              <a:rPr lang="zh-CN" altLang="en-US" smtClean="0"/>
              <a:t>处取得极小值．</a:t>
            </a:r>
            <a:endParaRPr lang="en-US" altLang="zh-CN" smtClean="0"/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endParaRPr lang="zh-CN" altLang="en-US" smtClean="0">
              <a:solidFill>
                <a:srgbClr val="0000FF"/>
              </a:solidFill>
            </a:endParaRPr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r>
              <a:rPr lang="zh-CN" altLang="en-US" smtClean="0">
                <a:hlinkClick r:id="rId2" action="ppaction://hlinksldjump"/>
              </a:rPr>
              <a:t>证明过程</a:t>
            </a:r>
            <a:endParaRPr lang="zh-CN" altLang="en-US" smtClean="0"/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endParaRPr lang="zh-CN" altLang="en-US" smtClean="0"/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适用范围：</a:t>
            </a:r>
            <a:r>
              <a:rPr lang="zh-CN" altLang="en-US" smtClean="0"/>
              <a:t>当 </a:t>
            </a:r>
            <a:r>
              <a:rPr lang="en-US" altLang="zh-CN" i="1" smtClean="0"/>
              <a:t>f</a:t>
            </a:r>
            <a:r>
              <a:rPr lang="en-US" altLang="zh-CN" i="1" smtClean="0">
                <a:sym typeface="Symbol" pitchFamily="18" charset="2"/>
              </a:rPr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在驻点处的二阶导数不为零时．</a:t>
            </a:r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注意：</a:t>
            </a:r>
            <a:r>
              <a:rPr lang="zh-CN" altLang="en-US" smtClean="0"/>
              <a:t>当 </a:t>
            </a:r>
            <a:r>
              <a:rPr lang="en-US" altLang="zh-CN" i="1" smtClean="0"/>
              <a:t>f</a:t>
            </a:r>
            <a:r>
              <a:rPr lang="en-US" altLang="zh-CN" i="1" smtClean="0">
                <a:sym typeface="Symbol" pitchFamily="18" charset="2"/>
              </a:rPr>
              <a:t>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)</a:t>
            </a:r>
            <a:r>
              <a:rPr lang="zh-CN" altLang="en-US" smtClean="0"/>
              <a:t> </a:t>
            </a:r>
            <a:r>
              <a:rPr lang="en-US" altLang="zh-CN" smtClean="0">
                <a:sym typeface="Symbol" pitchFamily="18" charset="2"/>
              </a:rPr>
              <a:t>=</a:t>
            </a:r>
            <a:r>
              <a:rPr lang="en-US" altLang="zh-CN" smtClean="0"/>
              <a:t> 0</a:t>
            </a:r>
            <a:r>
              <a:rPr lang="zh-CN" altLang="en-US" smtClean="0"/>
              <a:t> 时， </a:t>
            </a:r>
            <a:r>
              <a:rPr lang="en-US" altLang="zh-CN" i="1" smtClean="0"/>
              <a:t>f</a:t>
            </a:r>
            <a:r>
              <a:rPr lang="en-US" altLang="zh-CN" i="1" smtClean="0">
                <a:sym typeface="Symbol" pitchFamily="18" charset="2"/>
              </a:rPr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在点</a:t>
            </a:r>
            <a:r>
              <a:rPr lang="en-US" altLang="zh-CN" smtClean="0"/>
              <a:t> 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 </a:t>
            </a:r>
            <a:r>
              <a:rPr lang="zh-CN" altLang="en-US" smtClean="0"/>
              <a:t>处不一定取极值，则</a:t>
            </a:r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r>
              <a:rPr lang="zh-CN" altLang="en-US" smtClean="0"/>
              <a:t>仍然采用第一充分条件进行判断．</a:t>
            </a:r>
            <a:r>
              <a:rPr lang="zh-CN" altLang="en-US" smtClean="0">
                <a:solidFill>
                  <a:srgbClr val="FF0000"/>
                </a:solidFill>
              </a:rPr>
              <a:t>（</a:t>
            </a:r>
            <a:r>
              <a:rPr lang="en-US" altLang="zh-CN" smtClean="0">
                <a:solidFill>
                  <a:srgbClr val="FF0000"/>
                </a:solidFill>
              </a:rPr>
              <a:t>P.156</a:t>
            </a:r>
            <a:r>
              <a:rPr lang="zh-CN" altLang="en-US" smtClean="0">
                <a:solidFill>
                  <a:srgbClr val="FF0000"/>
                </a:solidFill>
              </a:rPr>
              <a:t>第二行）</a:t>
            </a:r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9" name="AutoShape 8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/>
              <a:t>返回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4975225" y="1700213"/>
          <a:ext cx="836613" cy="635000"/>
        </p:xfrm>
        <a:graphic>
          <a:graphicData uri="http://schemas.openxmlformats.org/presentationml/2006/ole">
            <p:oleObj spid="_x0000_s9218" name="Equation" r:id="rId5" imgW="419040" imgH="317160" progId="Equation.DSMT4">
              <p:embed/>
            </p:oleObj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6443663" y="1700213"/>
          <a:ext cx="1343025" cy="635000"/>
        </p:xfrm>
        <a:graphic>
          <a:graphicData uri="http://schemas.openxmlformats.org/presentationml/2006/ole">
            <p:oleObj spid="_x0000_s9219" name="Equation" r:id="rId6" imgW="672840" imgH="317160" progId="Equation.DSMT4">
              <p:embed/>
            </p:oleObj>
          </a:graphicData>
        </a:graphic>
      </p:graphicFrame>
      <p:grpSp>
        <p:nvGrpSpPr>
          <p:cNvPr id="5" name="Group 38"/>
          <p:cNvGrpSpPr>
            <a:grpSpLocks/>
          </p:cNvGrpSpPr>
          <p:nvPr/>
        </p:nvGrpSpPr>
        <p:grpSpPr bwMode="auto">
          <a:xfrm>
            <a:off x="5940425" y="3784600"/>
            <a:ext cx="2879725" cy="1731963"/>
            <a:chOff x="3742" y="2384"/>
            <a:chExt cx="1814" cy="1091"/>
          </a:xfrm>
        </p:grpSpPr>
        <p:sp>
          <p:nvSpPr>
            <p:cNvPr id="9233" name="Rectangle 28"/>
            <p:cNvSpPr>
              <a:spLocks noChangeArrowheads="1"/>
            </p:cNvSpPr>
            <p:nvPr/>
          </p:nvSpPr>
          <p:spPr bwMode="auto">
            <a:xfrm>
              <a:off x="3871" y="3033"/>
              <a:ext cx="651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x</a:t>
              </a:r>
              <a:r>
                <a:rPr lang="en-US" altLang="zh-CN" sz="2000" b="1" baseline="-2500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0</a:t>
              </a:r>
              <a:r>
                <a:rPr lang="en-US" altLang="zh-CN" sz="2000" b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 + </a:t>
              </a:r>
              <a:r>
                <a:rPr lang="en-US" altLang="zh-CN" sz="20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x</a:t>
              </a:r>
            </a:p>
            <a:p>
              <a:r>
                <a:rPr lang="en-US" altLang="zh-CN" sz="2000" b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(</a:t>
              </a:r>
              <a:r>
                <a:rPr lang="en-US" altLang="zh-CN" sz="20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x </a:t>
              </a:r>
              <a:r>
                <a:rPr lang="en-US" altLang="zh-CN" sz="2000" b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&lt; 0)</a:t>
              </a:r>
            </a:p>
          </p:txBody>
        </p:sp>
        <p:sp>
          <p:nvSpPr>
            <p:cNvPr id="9234" name="Rectangle 29"/>
            <p:cNvSpPr>
              <a:spLocks noChangeArrowheads="1"/>
            </p:cNvSpPr>
            <p:nvPr/>
          </p:nvSpPr>
          <p:spPr bwMode="auto">
            <a:xfrm>
              <a:off x="4578" y="3033"/>
              <a:ext cx="24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x</a:t>
              </a:r>
              <a:r>
                <a:rPr lang="en-US" altLang="zh-CN" sz="2000" b="1" baseline="-2500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0</a:t>
              </a:r>
              <a:endParaRPr lang="en-US" altLang="zh-CN" sz="2000" b="1">
                <a:latin typeface="Times New Roman" pitchFamily="18" charset="0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9235" name="Rectangle 30"/>
            <p:cNvSpPr>
              <a:spLocks noChangeArrowheads="1"/>
            </p:cNvSpPr>
            <p:nvPr/>
          </p:nvSpPr>
          <p:spPr bwMode="auto">
            <a:xfrm>
              <a:off x="4882" y="3033"/>
              <a:ext cx="651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x</a:t>
              </a:r>
              <a:r>
                <a:rPr lang="en-US" altLang="zh-CN" sz="2000" b="1" baseline="-25000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0</a:t>
              </a:r>
              <a:r>
                <a:rPr lang="en-US" altLang="zh-CN" sz="2000" b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 + </a:t>
              </a:r>
              <a:r>
                <a:rPr lang="en-US" altLang="zh-CN" sz="20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x</a:t>
              </a:r>
            </a:p>
            <a:p>
              <a:r>
                <a:rPr lang="en-US" altLang="zh-CN" sz="2000" b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(</a:t>
              </a:r>
              <a:r>
                <a:rPr lang="en-US" altLang="zh-CN" sz="20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x </a:t>
              </a:r>
              <a:r>
                <a:rPr lang="en-US" altLang="zh-CN" sz="2000" b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&gt; 0)</a:t>
              </a:r>
            </a:p>
          </p:txBody>
        </p:sp>
        <p:sp>
          <p:nvSpPr>
            <p:cNvPr id="9236" name="Freeform 31"/>
            <p:cNvSpPr>
              <a:spLocks/>
            </p:cNvSpPr>
            <p:nvPr/>
          </p:nvSpPr>
          <p:spPr bwMode="auto">
            <a:xfrm flipV="1">
              <a:off x="4159" y="2438"/>
              <a:ext cx="1086" cy="324"/>
            </a:xfrm>
            <a:custGeom>
              <a:avLst/>
              <a:gdLst>
                <a:gd name="T0" fmla="*/ 0 w 590"/>
                <a:gd name="T1" fmla="*/ 45 h 324"/>
                <a:gd name="T2" fmla="*/ 1628702 w 590"/>
                <a:gd name="T3" fmla="*/ 317 h 324"/>
                <a:gd name="T4" fmla="*/ 3024237 w 590"/>
                <a:gd name="T5" fmla="*/ 0 h 324"/>
                <a:gd name="T6" fmla="*/ 0 60000 65536"/>
                <a:gd name="T7" fmla="*/ 0 60000 65536"/>
                <a:gd name="T8" fmla="*/ 0 60000 65536"/>
                <a:gd name="T9" fmla="*/ 0 w 590"/>
                <a:gd name="T10" fmla="*/ 0 h 324"/>
                <a:gd name="T11" fmla="*/ 590 w 590"/>
                <a:gd name="T12" fmla="*/ 324 h 3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90" h="324">
                  <a:moveTo>
                    <a:pt x="0" y="45"/>
                  </a:moveTo>
                  <a:cubicBezTo>
                    <a:pt x="110" y="184"/>
                    <a:pt x="220" y="324"/>
                    <a:pt x="318" y="317"/>
                  </a:cubicBezTo>
                  <a:cubicBezTo>
                    <a:pt x="416" y="310"/>
                    <a:pt x="545" y="53"/>
                    <a:pt x="590" y="0"/>
                  </a:cubicBezTo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7" name="Line 32"/>
            <p:cNvSpPr>
              <a:spLocks noChangeShapeType="1"/>
            </p:cNvSpPr>
            <p:nvPr/>
          </p:nvSpPr>
          <p:spPr bwMode="auto">
            <a:xfrm>
              <a:off x="3742" y="3027"/>
              <a:ext cx="181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8" name="Line 33"/>
            <p:cNvSpPr>
              <a:spLocks noChangeShapeType="1"/>
            </p:cNvSpPr>
            <p:nvPr/>
          </p:nvSpPr>
          <p:spPr bwMode="auto">
            <a:xfrm flipV="1">
              <a:off x="3859" y="2384"/>
              <a:ext cx="0" cy="10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9" name="Line 34"/>
            <p:cNvSpPr>
              <a:spLocks noChangeShapeType="1"/>
            </p:cNvSpPr>
            <p:nvPr/>
          </p:nvSpPr>
          <p:spPr bwMode="auto">
            <a:xfrm flipV="1">
              <a:off x="4196" y="2710"/>
              <a:ext cx="0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0" name="Line 35"/>
            <p:cNvSpPr>
              <a:spLocks noChangeShapeType="1"/>
            </p:cNvSpPr>
            <p:nvPr/>
          </p:nvSpPr>
          <p:spPr bwMode="auto">
            <a:xfrm flipV="1">
              <a:off x="4702" y="2438"/>
              <a:ext cx="0" cy="5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1" name="Line 36"/>
            <p:cNvSpPr>
              <a:spLocks noChangeShapeType="1"/>
            </p:cNvSpPr>
            <p:nvPr/>
          </p:nvSpPr>
          <p:spPr bwMode="auto">
            <a:xfrm flipV="1">
              <a:off x="5207" y="2710"/>
              <a:ext cx="0" cy="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2" name="Line 37"/>
            <p:cNvSpPr>
              <a:spLocks noChangeShapeType="1"/>
            </p:cNvSpPr>
            <p:nvPr/>
          </p:nvSpPr>
          <p:spPr bwMode="auto">
            <a:xfrm>
              <a:off x="4362" y="2441"/>
              <a:ext cx="680" cy="0"/>
            </a:xfrm>
            <a:prstGeom prst="line">
              <a:avLst/>
            </a:prstGeom>
            <a:noFill/>
            <a:ln w="28575">
              <a:solidFill>
                <a:srgbClr val="33CC33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6018" name="Rectangle 2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8229600" cy="5854700"/>
          </a:xfrm>
          <a:noFill/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证明：</a:t>
            </a:r>
            <a:r>
              <a:rPr lang="zh-CN" altLang="en-US" smtClean="0"/>
              <a:t>对情形</a:t>
            </a:r>
            <a:r>
              <a:rPr lang="zh-CN" altLang="en-US" smtClean="0">
                <a:solidFill>
                  <a:srgbClr val="0000FF"/>
                </a:solidFill>
              </a:rPr>
              <a:t>①</a:t>
            </a:r>
            <a:r>
              <a:rPr lang="zh-CN" altLang="en-US" smtClean="0"/>
              <a:t>，设 </a:t>
            </a:r>
            <a:r>
              <a:rPr lang="en-US" altLang="zh-CN" i="1" smtClean="0"/>
              <a:t>f</a:t>
            </a:r>
            <a:r>
              <a:rPr lang="en-US" altLang="zh-CN" i="1" smtClean="0">
                <a:sym typeface="Symbol" pitchFamily="18" charset="2"/>
              </a:rPr>
              <a:t>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)</a:t>
            </a:r>
            <a:r>
              <a:rPr lang="zh-CN" altLang="en-US" smtClean="0"/>
              <a:t>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&lt;</a:t>
            </a:r>
            <a:r>
              <a:rPr lang="en-US" altLang="zh-CN" smtClean="0"/>
              <a:t> 0</a:t>
            </a:r>
            <a:r>
              <a:rPr lang="zh-CN" altLang="en-US" smtClean="0"/>
              <a:t>，按照二阶导数的定义，得</a:t>
            </a: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endParaRPr lang="zh-CN" altLang="en-US" smtClean="0"/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由函数极限的保号性可得，存在            ，当                  时，</a:t>
            </a: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endParaRPr lang="en-US" altLang="zh-CN" smtClean="0"/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即 </a:t>
            </a:r>
            <a:r>
              <a:rPr lang="en-US" altLang="zh-CN" i="1" smtClean="0"/>
              <a:t>f</a:t>
            </a:r>
            <a:r>
              <a:rPr lang="en-US" altLang="zh-CN" i="1" smtClean="0">
                <a:sym typeface="Symbol" pitchFamily="18" charset="2"/>
              </a:rPr>
              <a:t>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−</a:t>
            </a:r>
            <a:r>
              <a:rPr lang="zh-CN" altLang="en-US" smtClean="0"/>
              <a:t> </a:t>
            </a:r>
            <a:r>
              <a:rPr lang="en-US" altLang="zh-CN" i="1" smtClean="0"/>
              <a:t>f</a:t>
            </a:r>
            <a:r>
              <a:rPr lang="en-US" altLang="zh-CN" i="1" smtClean="0">
                <a:sym typeface="Symbol" pitchFamily="18" charset="2"/>
              </a:rPr>
              <a:t>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) </a:t>
            </a:r>
            <a:r>
              <a:rPr lang="zh-CN" altLang="en-US" smtClean="0"/>
              <a:t>与 </a:t>
            </a:r>
            <a:r>
              <a:rPr lang="en-US" altLang="zh-CN" i="1" smtClean="0"/>
              <a:t>x</a:t>
            </a:r>
            <a:r>
              <a:rPr lang="en-US" altLang="zh-CN" smtClean="0"/>
              <a:t> −</a:t>
            </a:r>
            <a:r>
              <a:rPr lang="en-US" altLang="zh-CN" i="1" smtClean="0"/>
              <a:t> x</a:t>
            </a:r>
            <a:r>
              <a:rPr lang="en-US" altLang="zh-CN" baseline="-25000" smtClean="0"/>
              <a:t>0</a:t>
            </a:r>
            <a:r>
              <a:rPr lang="en-US" altLang="zh-CN" smtClean="0">
                <a:sym typeface="Symbol" pitchFamily="18" charset="2"/>
              </a:rPr>
              <a:t> </a:t>
            </a:r>
            <a:r>
              <a:rPr lang="zh-CN" altLang="en-US" smtClean="0"/>
              <a:t>异号．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于是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当 </a:t>
            </a:r>
            <a:r>
              <a:rPr lang="en-US" altLang="zh-CN" i="1" smtClean="0"/>
              <a:t>x</a:t>
            </a:r>
            <a:r>
              <a:rPr lang="en-US" altLang="zh-CN" smtClean="0"/>
              <a:t>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&lt;</a:t>
            </a:r>
            <a:r>
              <a:rPr lang="en-US" altLang="zh-CN" i="1" smtClean="0"/>
              <a:t> x</a:t>
            </a:r>
            <a:r>
              <a:rPr lang="en-US" altLang="zh-CN" baseline="-25000" smtClean="0"/>
              <a:t>0</a:t>
            </a:r>
            <a:r>
              <a:rPr lang="en-US" altLang="zh-CN" smtClean="0">
                <a:sym typeface="Symbol" pitchFamily="18" charset="2"/>
              </a:rPr>
              <a:t> </a:t>
            </a:r>
            <a:r>
              <a:rPr lang="zh-CN" altLang="en-US" smtClean="0">
                <a:sym typeface="Symbol" pitchFamily="18" charset="2"/>
              </a:rPr>
              <a:t>时，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当 </a:t>
            </a:r>
            <a:r>
              <a:rPr lang="en-US" altLang="zh-CN" i="1" smtClean="0"/>
              <a:t>x</a:t>
            </a:r>
            <a:r>
              <a:rPr lang="en-US" altLang="zh-CN" smtClean="0"/>
              <a:t>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&gt;</a:t>
            </a:r>
            <a:r>
              <a:rPr lang="en-US" altLang="zh-CN" i="1" smtClean="0"/>
              <a:t> x</a:t>
            </a:r>
            <a:r>
              <a:rPr lang="en-US" altLang="zh-CN" baseline="-25000" smtClean="0"/>
              <a:t>0</a:t>
            </a:r>
            <a:r>
              <a:rPr lang="en-US" altLang="zh-CN" smtClean="0">
                <a:sym typeface="Symbol" pitchFamily="18" charset="2"/>
              </a:rPr>
              <a:t> </a:t>
            </a:r>
            <a:r>
              <a:rPr lang="zh-CN" altLang="en-US" smtClean="0">
                <a:sym typeface="Symbol" pitchFamily="18" charset="2"/>
              </a:rPr>
              <a:t>时，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ym typeface="Symbol" pitchFamily="18" charset="2"/>
              </a:rPr>
              <a:t>综上所述， </a:t>
            </a:r>
            <a:r>
              <a:rPr lang="en-US" altLang="zh-CN" i="1" smtClean="0"/>
              <a:t>f</a:t>
            </a:r>
            <a:r>
              <a:rPr lang="en-US" altLang="zh-CN" i="1" smtClean="0">
                <a:sym typeface="Symbol" pitchFamily="18" charset="2"/>
              </a:rPr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在点</a:t>
            </a:r>
            <a:r>
              <a:rPr lang="en-US" altLang="zh-CN" smtClean="0"/>
              <a:t> 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 </a:t>
            </a:r>
            <a:r>
              <a:rPr lang="zh-CN" altLang="en-US" smtClean="0"/>
              <a:t>处取得极大值．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情形</a:t>
            </a:r>
            <a:r>
              <a:rPr lang="zh-CN" altLang="en-US" smtClean="0">
                <a:solidFill>
                  <a:srgbClr val="0000FF"/>
                </a:solidFill>
              </a:rPr>
              <a:t>②</a:t>
            </a:r>
            <a:r>
              <a:rPr lang="zh-CN" altLang="en-US" smtClean="0"/>
              <a:t>类似可得．</a:t>
            </a:r>
            <a:endParaRPr lang="en-US" altLang="zh-CN" smtClean="0"/>
          </a:p>
        </p:txBody>
      </p:sp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2470150" y="849313"/>
          <a:ext cx="4205288" cy="889000"/>
        </p:xfrm>
        <a:graphic>
          <a:graphicData uri="http://schemas.openxmlformats.org/presentationml/2006/ole">
            <p:oleObj spid="_x0000_s9220" name="Equation" r:id="rId7" imgW="2108160" imgH="444240" progId="Equation.DSMT4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192588" y="2419350"/>
          <a:ext cx="2482850" cy="889000"/>
        </p:xfrm>
        <a:graphic>
          <a:graphicData uri="http://schemas.openxmlformats.org/presentationml/2006/ole">
            <p:oleObj spid="_x0000_s9221" name="Equation" r:id="rId8" imgW="1244520" imgH="444240" progId="Equation.DSMT4">
              <p:embed/>
            </p:oleObj>
          </a:graphicData>
        </a:graphic>
      </p:graphicFrame>
      <p:sp>
        <p:nvSpPr>
          <p:cNvPr id="8219" name="Rectangle 27"/>
          <p:cNvSpPr>
            <a:spLocks noChangeArrowheads="1"/>
          </p:cNvSpPr>
          <p:nvPr/>
        </p:nvSpPr>
        <p:spPr bwMode="auto">
          <a:xfrm>
            <a:off x="4211638" y="1773238"/>
            <a:ext cx="4105275" cy="5032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4213225" y="836613"/>
            <a:ext cx="1879600" cy="863600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27" name="Object 6"/>
          <p:cNvGraphicFramePr>
            <a:graphicFrameLocks noChangeAspect="1"/>
          </p:cNvGraphicFramePr>
          <p:nvPr/>
        </p:nvGraphicFramePr>
        <p:xfrm>
          <a:off x="2493963" y="4310063"/>
          <a:ext cx="2482850" cy="457200"/>
        </p:xfrm>
        <a:graphic>
          <a:graphicData uri="http://schemas.openxmlformats.org/presentationml/2006/ole">
            <p:oleObj spid="_x0000_s9222" name="Equation" r:id="rId9" imgW="1244520" imgH="228600" progId="Equation.DSMT4">
              <p:embed/>
            </p:oleObj>
          </a:graphicData>
        </a:graphic>
      </p:graphicFrame>
      <p:graphicFrame>
        <p:nvGraphicFramePr>
          <p:cNvPr id="28" name="Object 7"/>
          <p:cNvGraphicFramePr>
            <a:graphicFrameLocks noChangeAspect="1"/>
          </p:cNvGraphicFramePr>
          <p:nvPr/>
        </p:nvGraphicFramePr>
        <p:xfrm>
          <a:off x="2493963" y="4741863"/>
          <a:ext cx="2482850" cy="457200"/>
        </p:xfrm>
        <a:graphic>
          <a:graphicData uri="http://schemas.openxmlformats.org/presentationml/2006/ole">
            <p:oleObj spid="_x0000_s9223" name="Equation" r:id="rId10" imgW="1244520" imgH="228600" progId="Equation.DSMT4">
              <p:embed/>
            </p:oleObj>
          </a:graphicData>
        </a:graphic>
      </p:graphicFrame>
      <p:sp>
        <p:nvSpPr>
          <p:cNvPr id="29" name="矩形 28"/>
          <p:cNvSpPr>
            <a:spLocks noChangeArrowheads="1"/>
          </p:cNvSpPr>
          <p:nvPr/>
        </p:nvSpPr>
        <p:spPr bwMode="auto">
          <a:xfrm>
            <a:off x="4411663" y="4281488"/>
            <a:ext cx="588962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0" name="矩形 4"/>
          <p:cNvSpPr>
            <a:spLocks noChangeArrowheads="1"/>
          </p:cNvSpPr>
          <p:nvPr/>
        </p:nvSpPr>
        <p:spPr bwMode="auto">
          <a:xfrm>
            <a:off x="4411663" y="4786313"/>
            <a:ext cx="588962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31" name="Object 29"/>
          <p:cNvGraphicFramePr>
            <a:graphicFrameLocks noChangeAspect="1"/>
          </p:cNvGraphicFramePr>
          <p:nvPr/>
        </p:nvGraphicFramePr>
        <p:xfrm>
          <a:off x="2506663" y="4310063"/>
          <a:ext cx="2432050" cy="457200"/>
        </p:xfrm>
        <a:graphic>
          <a:graphicData uri="http://schemas.openxmlformats.org/presentationml/2006/ole">
            <p:oleObj spid="_x0000_s9224" name="Equation" r:id="rId11" imgW="1218960" imgH="228600" progId="Equation.DSMT4">
              <p:embed/>
            </p:oleObj>
          </a:graphicData>
        </a:graphic>
      </p:graphicFrame>
      <p:graphicFrame>
        <p:nvGraphicFramePr>
          <p:cNvPr id="32" name="Object 9"/>
          <p:cNvGraphicFramePr>
            <a:graphicFrameLocks noChangeAspect="1"/>
          </p:cNvGraphicFramePr>
          <p:nvPr/>
        </p:nvGraphicFramePr>
        <p:xfrm>
          <a:off x="2506663" y="4741863"/>
          <a:ext cx="2432050" cy="457200"/>
        </p:xfrm>
        <a:graphic>
          <a:graphicData uri="http://schemas.openxmlformats.org/presentationml/2006/ole">
            <p:oleObj spid="_x0000_s9225" name="Equation" r:id="rId12" imgW="1218960" imgH="2286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9" grpId="0" animBg="1"/>
      <p:bldP spid="8219" grpId="0" animBg="1"/>
      <p:bldP spid="7" grpId="0" animBg="1"/>
      <p:bldP spid="29" grpId="0" animBg="1"/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3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8229600" cy="5349875"/>
          </a:xfrm>
          <a:noFill/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求函数 </a:t>
            </a:r>
            <a:r>
              <a:rPr lang="en-US" altLang="zh-CN" i="1" smtClean="0"/>
              <a:t>f</a:t>
            </a:r>
            <a:r>
              <a:rPr lang="en-US" altLang="zh-CN" smtClean="0">
                <a:sym typeface="Symbol" pitchFamily="18" charset="2"/>
              </a:rPr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= (</a:t>
            </a:r>
            <a:r>
              <a:rPr lang="en-US" altLang="zh-CN" i="1" smtClean="0"/>
              <a:t>x</a:t>
            </a:r>
            <a:r>
              <a:rPr lang="en-US" altLang="zh-CN" baseline="30000" smtClean="0"/>
              <a:t>2</a:t>
            </a:r>
            <a:r>
              <a:rPr lang="en-US" altLang="zh-CN" smtClean="0"/>
              <a:t> − 1)</a:t>
            </a:r>
            <a:r>
              <a:rPr lang="en-US" altLang="zh-CN" baseline="30000" smtClean="0"/>
              <a:t>3</a:t>
            </a:r>
            <a:r>
              <a:rPr lang="en-US" altLang="zh-CN" smtClean="0"/>
              <a:t> + 1</a:t>
            </a:r>
            <a:r>
              <a:rPr lang="zh-CN" altLang="en-US" smtClean="0"/>
              <a:t> 的极值．</a:t>
            </a:r>
            <a:r>
              <a:rPr lang="zh-CN" altLang="en-US" smtClean="0">
                <a:solidFill>
                  <a:srgbClr val="FF0000"/>
                </a:solidFill>
              </a:rPr>
              <a:t> （</a:t>
            </a:r>
            <a:r>
              <a:rPr lang="en-US" altLang="zh-CN" smtClean="0">
                <a:solidFill>
                  <a:srgbClr val="FF0000"/>
                </a:solidFill>
              </a:rPr>
              <a:t>P.156</a:t>
            </a:r>
            <a:r>
              <a:rPr lang="zh-CN" altLang="en-US" smtClean="0">
                <a:solidFill>
                  <a:srgbClr val="FF0000"/>
                </a:solidFill>
              </a:rPr>
              <a:t>例</a:t>
            </a:r>
            <a:r>
              <a:rPr lang="en-US" altLang="zh-CN" smtClean="0">
                <a:solidFill>
                  <a:srgbClr val="FF0000"/>
                </a:solidFill>
              </a:rPr>
              <a:t>2</a:t>
            </a:r>
            <a:r>
              <a:rPr lang="zh-CN" altLang="en-US" smtClean="0">
                <a:solidFill>
                  <a:srgbClr val="FF0000"/>
                </a:solidFill>
              </a:rPr>
              <a:t>）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 </a:t>
            </a:r>
            <a:r>
              <a:rPr lang="en-US" altLang="zh-CN" i="1" smtClean="0"/>
              <a:t>f</a:t>
            </a:r>
            <a:r>
              <a:rPr lang="en-US" altLang="zh-CN" smtClean="0">
                <a:sym typeface="Symbol" pitchFamily="18" charset="2"/>
              </a:rPr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的定义域是 </a:t>
            </a:r>
            <a:r>
              <a:rPr lang="en-US" altLang="zh-CN" smtClean="0"/>
              <a:t>(−</a:t>
            </a:r>
            <a:r>
              <a:rPr lang="en-US" altLang="zh-CN" smtClean="0">
                <a:sym typeface="Symbol" pitchFamily="18" charset="2"/>
              </a:rPr>
              <a:t>, +</a:t>
            </a:r>
            <a:r>
              <a:rPr lang="en-US" altLang="zh-CN" smtClean="0"/>
              <a:t>) </a:t>
            </a:r>
            <a:r>
              <a:rPr lang="zh-CN" altLang="en-US" smtClean="0"/>
              <a:t>， </a:t>
            </a:r>
            <a:r>
              <a:rPr lang="en-US" altLang="zh-CN" i="1" smtClean="0"/>
              <a:t>f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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= 6</a:t>
            </a:r>
            <a:r>
              <a:rPr lang="en-US" altLang="zh-CN" i="1" smtClean="0"/>
              <a:t>x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baseline="30000" smtClean="0"/>
              <a:t>2</a:t>
            </a:r>
            <a:r>
              <a:rPr lang="en-US" altLang="zh-CN" smtClean="0"/>
              <a:t> − 1)</a:t>
            </a:r>
            <a:r>
              <a:rPr lang="en-US" altLang="zh-CN" baseline="30000" smtClean="0"/>
              <a:t>2</a:t>
            </a:r>
            <a:r>
              <a:rPr lang="zh-CN" altLang="en-US" smtClean="0"/>
              <a:t>，</a:t>
            </a:r>
            <a:endParaRPr lang="en-US" altLang="zh-CN" i="1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令 </a:t>
            </a:r>
            <a:r>
              <a:rPr lang="en-US" altLang="zh-CN" i="1" smtClean="0"/>
              <a:t>f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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= 0</a:t>
            </a:r>
            <a:r>
              <a:rPr lang="zh-CN" altLang="en-US" smtClean="0"/>
              <a:t>，解得 </a:t>
            </a:r>
            <a:r>
              <a:rPr lang="en-US" altLang="zh-CN" i="1" smtClean="0"/>
              <a:t>x</a:t>
            </a:r>
            <a:r>
              <a:rPr lang="en-US" altLang="zh-CN" smtClean="0"/>
              <a:t> = −1 </a:t>
            </a:r>
            <a:r>
              <a:rPr lang="zh-CN" altLang="en-US" smtClean="0"/>
              <a:t>或 </a:t>
            </a:r>
            <a:r>
              <a:rPr lang="en-US" altLang="zh-CN" i="1" smtClean="0"/>
              <a:t>x</a:t>
            </a:r>
            <a:r>
              <a:rPr lang="en-US" altLang="zh-CN" smtClean="0"/>
              <a:t> = 0 </a:t>
            </a:r>
            <a:r>
              <a:rPr lang="zh-CN" altLang="en-US" smtClean="0"/>
              <a:t>或 </a:t>
            </a:r>
            <a:r>
              <a:rPr lang="en-US" altLang="zh-CN" i="1" smtClean="0"/>
              <a:t>x</a:t>
            </a:r>
            <a:r>
              <a:rPr lang="en-US" altLang="zh-CN" smtClean="0"/>
              <a:t> = 1</a:t>
            </a:r>
            <a:r>
              <a:rPr lang="zh-CN" altLang="en-US" smtClean="0">
                <a:solidFill>
                  <a:srgbClr val="FF0000"/>
                </a:solidFill>
              </a:rPr>
              <a:t>（驻点）</a:t>
            </a:r>
            <a:r>
              <a:rPr lang="zh-CN" altLang="en-US" smtClean="0"/>
              <a:t>，</a:t>
            </a:r>
            <a:r>
              <a:rPr lang="en-US" altLang="zh-CN" i="1" smtClean="0"/>
              <a:t> 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因为函数没有不可导点，所以考虑利用第二充分条件求解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又 </a:t>
            </a:r>
            <a:r>
              <a:rPr lang="en-US" altLang="zh-CN" i="1" smtClean="0"/>
              <a:t>f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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= 6(</a:t>
            </a:r>
            <a:r>
              <a:rPr lang="en-US" altLang="zh-CN" i="1" smtClean="0"/>
              <a:t>x</a:t>
            </a:r>
            <a:r>
              <a:rPr lang="en-US" altLang="zh-CN" baseline="30000" smtClean="0"/>
              <a:t>2</a:t>
            </a:r>
            <a:r>
              <a:rPr lang="en-US" altLang="zh-CN" smtClean="0"/>
              <a:t> − 1)(5</a:t>
            </a:r>
            <a:r>
              <a:rPr lang="en-US" altLang="zh-CN" i="1" smtClean="0"/>
              <a:t>x</a:t>
            </a:r>
            <a:r>
              <a:rPr lang="en-US" altLang="zh-CN" baseline="30000" smtClean="0"/>
              <a:t>2</a:t>
            </a:r>
            <a:r>
              <a:rPr lang="en-US" altLang="zh-CN" smtClean="0"/>
              <a:t> − 1)</a:t>
            </a:r>
            <a:r>
              <a:rPr lang="en-US" altLang="zh-CN" baseline="30000" smtClean="0"/>
              <a:t> </a:t>
            </a:r>
            <a:r>
              <a:rPr lang="zh-CN" altLang="en-US" smtClean="0"/>
              <a:t>．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因为 </a:t>
            </a:r>
            <a:r>
              <a:rPr lang="en-US" altLang="zh-CN" i="1" smtClean="0"/>
              <a:t>f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</a:t>
            </a:r>
            <a:r>
              <a:rPr lang="en-US" altLang="zh-CN" smtClean="0"/>
              <a:t>(0) = 6 </a:t>
            </a:r>
            <a:r>
              <a:rPr lang="en-US" altLang="zh-CN" smtClean="0">
                <a:solidFill>
                  <a:srgbClr val="FF0000"/>
                </a:solidFill>
              </a:rPr>
              <a:t>&gt; 0</a:t>
            </a:r>
            <a:r>
              <a:rPr lang="zh-CN" altLang="en-US" smtClean="0"/>
              <a:t>，所以 </a:t>
            </a:r>
            <a:r>
              <a:rPr lang="en-US" altLang="zh-CN" i="1" smtClean="0"/>
              <a:t>f</a:t>
            </a:r>
            <a:r>
              <a:rPr lang="en-US" altLang="zh-CN" i="1" smtClean="0">
                <a:sym typeface="Symbol" pitchFamily="18" charset="2"/>
              </a:rPr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在 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 </a:t>
            </a:r>
            <a:r>
              <a:rPr lang="en-US" altLang="zh-CN" smtClean="0"/>
              <a:t>= 0</a:t>
            </a:r>
            <a:r>
              <a:rPr lang="zh-CN" altLang="en-US" smtClean="0"/>
              <a:t>处取得</a:t>
            </a:r>
            <a:r>
              <a:rPr lang="zh-CN" altLang="en-US" smtClean="0">
                <a:solidFill>
                  <a:srgbClr val="FF0000"/>
                </a:solidFill>
              </a:rPr>
              <a:t>极小值</a:t>
            </a:r>
            <a:r>
              <a:rPr lang="zh-CN" altLang="en-US" smtClean="0"/>
              <a:t> </a:t>
            </a:r>
            <a:r>
              <a:rPr lang="en-US" altLang="zh-CN" i="1" smtClean="0"/>
              <a:t>f</a:t>
            </a:r>
            <a:r>
              <a:rPr lang="en-US" altLang="zh-CN" smtClean="0"/>
              <a:t> (0) = 0.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因为 </a:t>
            </a:r>
            <a:r>
              <a:rPr lang="en-US" altLang="zh-CN" i="1" smtClean="0"/>
              <a:t>f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</a:t>
            </a:r>
            <a:r>
              <a:rPr lang="en-US" altLang="zh-CN" smtClean="0"/>
              <a:t>(−1) = </a:t>
            </a:r>
            <a:r>
              <a:rPr lang="en-US" altLang="zh-CN" i="1" smtClean="0"/>
              <a:t>f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</a:t>
            </a:r>
            <a:r>
              <a:rPr lang="en-US" altLang="zh-CN" smtClean="0"/>
              <a:t>(1) = 0</a:t>
            </a:r>
            <a:r>
              <a:rPr lang="zh-CN" altLang="en-US" smtClean="0"/>
              <a:t>，</a:t>
            </a:r>
            <a:r>
              <a:rPr lang="zh-CN" altLang="en-US" smtClean="0">
                <a:solidFill>
                  <a:srgbClr val="0000FF"/>
                </a:solidFill>
              </a:rPr>
              <a:t>此时第二充分条件失效，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所以考察 </a:t>
            </a:r>
            <a:r>
              <a:rPr lang="en-US" altLang="zh-CN" i="1" smtClean="0"/>
              <a:t>f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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在驻点 </a:t>
            </a:r>
            <a:r>
              <a:rPr lang="en-US" altLang="zh-CN" i="1" smtClean="0"/>
              <a:t>x</a:t>
            </a:r>
            <a:r>
              <a:rPr lang="en-US" altLang="zh-CN" smtClean="0"/>
              <a:t> = −1 </a:t>
            </a:r>
            <a:r>
              <a:rPr lang="zh-CN" altLang="en-US" smtClean="0"/>
              <a:t>或 </a:t>
            </a:r>
            <a:r>
              <a:rPr lang="en-US" altLang="zh-CN" i="1" smtClean="0"/>
              <a:t>x</a:t>
            </a:r>
            <a:r>
              <a:rPr lang="en-US" altLang="zh-CN" smtClean="0"/>
              <a:t> = 1</a:t>
            </a:r>
            <a:r>
              <a:rPr lang="zh-CN" altLang="en-US" smtClean="0"/>
              <a:t>左右邻近处的符号：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当</a:t>
            </a:r>
            <a:r>
              <a:rPr lang="en-US" altLang="zh-CN" i="1" smtClean="0"/>
              <a:t>x</a:t>
            </a:r>
            <a:r>
              <a:rPr lang="en-US" altLang="zh-CN" smtClean="0"/>
              <a:t> </a:t>
            </a:r>
            <a:r>
              <a:rPr lang="zh-CN" altLang="en-US" smtClean="0"/>
              <a:t>取 </a:t>
            </a:r>
            <a:r>
              <a:rPr lang="en-US" altLang="zh-CN" smtClean="0"/>
              <a:t>−1</a:t>
            </a:r>
            <a:r>
              <a:rPr lang="zh-CN" altLang="en-US" smtClean="0"/>
              <a:t> </a:t>
            </a:r>
            <a:r>
              <a:rPr lang="zh-CN" altLang="en-US" smtClean="0">
                <a:solidFill>
                  <a:srgbClr val="FF0000"/>
                </a:solidFill>
              </a:rPr>
              <a:t>左</a:t>
            </a:r>
            <a:r>
              <a:rPr lang="zh-CN" altLang="en-US" smtClean="0"/>
              <a:t>侧邻近处的值时， </a:t>
            </a:r>
            <a:r>
              <a:rPr lang="en-US" altLang="zh-CN" i="1" smtClean="0"/>
              <a:t>f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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en-US" altLang="zh-CN" smtClean="0">
                <a:solidFill>
                  <a:srgbClr val="FF0000"/>
                </a:solidFill>
              </a:rPr>
              <a:t>&lt;</a:t>
            </a:r>
            <a:r>
              <a:rPr lang="en-US" altLang="zh-CN" smtClean="0"/>
              <a:t> 0</a:t>
            </a:r>
            <a:r>
              <a:rPr lang="zh-CN" altLang="en-US" smtClean="0"/>
              <a:t>，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</a:t>
            </a:r>
            <a:r>
              <a:rPr lang="zh-CN" altLang="en-US" smtClean="0"/>
              <a:t>；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当</a:t>
            </a:r>
            <a:r>
              <a:rPr lang="en-US" altLang="zh-CN" i="1" smtClean="0"/>
              <a:t>x</a:t>
            </a:r>
            <a:r>
              <a:rPr lang="en-US" altLang="zh-CN" smtClean="0"/>
              <a:t> </a:t>
            </a:r>
            <a:r>
              <a:rPr lang="zh-CN" altLang="en-US" smtClean="0"/>
              <a:t>取 </a:t>
            </a:r>
            <a:r>
              <a:rPr lang="en-US" altLang="zh-CN" smtClean="0"/>
              <a:t>−1</a:t>
            </a:r>
            <a:r>
              <a:rPr lang="zh-CN" altLang="en-US" smtClean="0"/>
              <a:t> </a:t>
            </a:r>
            <a:r>
              <a:rPr lang="zh-CN" altLang="en-US" smtClean="0">
                <a:solidFill>
                  <a:srgbClr val="FF0000"/>
                </a:solidFill>
              </a:rPr>
              <a:t>右</a:t>
            </a:r>
            <a:r>
              <a:rPr lang="zh-CN" altLang="en-US" smtClean="0"/>
              <a:t>侧邻近处的值时， </a:t>
            </a:r>
            <a:r>
              <a:rPr lang="en-US" altLang="zh-CN" i="1" smtClean="0"/>
              <a:t>f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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en-US" altLang="zh-CN" smtClean="0">
                <a:solidFill>
                  <a:srgbClr val="FF0000"/>
                </a:solidFill>
              </a:rPr>
              <a:t>&lt;</a:t>
            </a:r>
            <a:r>
              <a:rPr lang="en-US" altLang="zh-CN" smtClean="0"/>
              <a:t> 0</a:t>
            </a:r>
            <a:r>
              <a:rPr lang="zh-CN" altLang="en-US" smtClean="0"/>
              <a:t>，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</a:t>
            </a:r>
            <a:r>
              <a:rPr lang="en-US" altLang="zh-CN" smtClean="0"/>
              <a:t> </a:t>
            </a:r>
            <a:r>
              <a:rPr lang="zh-CN" altLang="en-US" smtClean="0"/>
              <a:t>．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 </a:t>
            </a:r>
            <a:r>
              <a:rPr lang="en-US" altLang="zh-CN" i="1" smtClean="0"/>
              <a:t>f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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的符号没有改变，所以 </a:t>
            </a:r>
            <a:r>
              <a:rPr lang="en-US" altLang="zh-CN" i="1" smtClean="0"/>
              <a:t>f</a:t>
            </a:r>
            <a:r>
              <a:rPr lang="en-US" altLang="zh-CN" smtClean="0">
                <a:sym typeface="Symbol" pitchFamily="18" charset="2"/>
              </a:rPr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在 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 </a:t>
            </a:r>
            <a:r>
              <a:rPr lang="en-US" altLang="zh-CN" smtClean="0"/>
              <a:t>= −1 </a:t>
            </a:r>
            <a:r>
              <a:rPr lang="zh-CN" altLang="en-US" smtClean="0"/>
              <a:t>处没有极值．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同理， </a:t>
            </a:r>
            <a:r>
              <a:rPr lang="en-US" altLang="zh-CN" i="1" smtClean="0"/>
              <a:t>f</a:t>
            </a:r>
            <a:r>
              <a:rPr lang="en-US" altLang="zh-CN" smtClean="0">
                <a:sym typeface="Symbol" pitchFamily="18" charset="2"/>
              </a:rPr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在 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 </a:t>
            </a:r>
            <a:r>
              <a:rPr lang="en-US" altLang="zh-CN" smtClean="0"/>
              <a:t>= 1 </a:t>
            </a:r>
            <a:r>
              <a:rPr lang="zh-CN" altLang="en-US" smtClean="0"/>
              <a:t>处也没有极值．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5032375" y="808038"/>
            <a:ext cx="2708275" cy="431800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" name="AutoShape 7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53425" y="6130925"/>
            <a:ext cx="466725" cy="466725"/>
          </a:xfrm>
          <a:prstGeom prst="actionButtonInformation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cs typeface="Times New Roman" pitchFamily="18" charset="0"/>
            </a:endParaRPr>
          </a:p>
        </p:txBody>
      </p:sp>
      <p:pic>
        <p:nvPicPr>
          <p:cNvPr id="83978" name="Picture 10" descr="p15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84850" y="5143500"/>
            <a:ext cx="217170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1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52700" y="274638"/>
            <a:ext cx="4038600" cy="2489200"/>
          </a:xfrm>
          <a:prstGeom prst="rect">
            <a:avLst/>
          </a:prstGeom>
          <a:noFill/>
          <a:ln w="28575">
            <a:solidFill>
              <a:srgbClr val="33CC33"/>
            </a:solidFill>
            <a:miter lim="800000"/>
            <a:headEnd/>
            <a:tailEnd/>
          </a:ln>
        </p:spPr>
      </p:pic>
      <p:pic>
        <p:nvPicPr>
          <p:cNvPr id="30723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2916238"/>
            <a:ext cx="4038600" cy="2489200"/>
          </a:xfrm>
          <a:prstGeom prst="rect">
            <a:avLst/>
          </a:prstGeom>
          <a:noFill/>
          <a:ln w="28575">
            <a:solidFill>
              <a:srgbClr val="33CC33"/>
            </a:solidFill>
            <a:miter lim="800000"/>
            <a:headEnd/>
            <a:tailEnd/>
          </a:ln>
        </p:spPr>
      </p:pic>
      <p:pic>
        <p:nvPicPr>
          <p:cNvPr id="30724" name="Picture 1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8200" y="2916238"/>
            <a:ext cx="4038600" cy="2489200"/>
          </a:xfrm>
          <a:prstGeom prst="rect">
            <a:avLst/>
          </a:prstGeom>
          <a:noFill/>
          <a:ln w="28575">
            <a:solidFill>
              <a:srgbClr val="33CC33"/>
            </a:solidFill>
            <a:miter lim="800000"/>
            <a:headEnd/>
            <a:tailEnd/>
          </a:ln>
        </p:spPr>
      </p:pic>
      <p:sp>
        <p:nvSpPr>
          <p:cNvPr id="30725" name="AutoShape 8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/>
              <a:t>返回</a:t>
            </a:r>
          </a:p>
        </p:txBody>
      </p:sp>
      <p:sp>
        <p:nvSpPr>
          <p:cNvPr id="113689" name="Oval 25"/>
          <p:cNvSpPr>
            <a:spLocks noChangeArrowheads="1"/>
          </p:cNvSpPr>
          <p:nvPr/>
        </p:nvSpPr>
        <p:spPr bwMode="auto">
          <a:xfrm>
            <a:off x="5148263" y="4638675"/>
            <a:ext cx="625475" cy="62547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90" name="Oval 26"/>
          <p:cNvSpPr>
            <a:spLocks noChangeArrowheads="1"/>
          </p:cNvSpPr>
          <p:nvPr/>
        </p:nvSpPr>
        <p:spPr bwMode="auto">
          <a:xfrm>
            <a:off x="922338" y="3976688"/>
            <a:ext cx="625475" cy="62547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91" name="Oval 27"/>
          <p:cNvSpPr>
            <a:spLocks noChangeArrowheads="1"/>
          </p:cNvSpPr>
          <p:nvPr/>
        </p:nvSpPr>
        <p:spPr bwMode="auto">
          <a:xfrm>
            <a:off x="3462338" y="1844675"/>
            <a:ext cx="625475" cy="62547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0729" name="Group 30"/>
          <p:cNvGrpSpPr>
            <a:grpSpLocks/>
          </p:cNvGrpSpPr>
          <p:nvPr/>
        </p:nvGrpSpPr>
        <p:grpSpPr bwMode="auto">
          <a:xfrm>
            <a:off x="3770313" y="2222500"/>
            <a:ext cx="657225" cy="360363"/>
            <a:chOff x="2375" y="1400"/>
            <a:chExt cx="414" cy="227"/>
          </a:xfrm>
        </p:grpSpPr>
        <p:sp>
          <p:nvSpPr>
            <p:cNvPr id="30736" name="Line 28"/>
            <p:cNvSpPr>
              <a:spLocks noChangeShapeType="1"/>
            </p:cNvSpPr>
            <p:nvPr/>
          </p:nvSpPr>
          <p:spPr bwMode="auto">
            <a:xfrm flipV="1">
              <a:off x="2375" y="1400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7" name="Line 29"/>
            <p:cNvSpPr>
              <a:spLocks noChangeShapeType="1"/>
            </p:cNvSpPr>
            <p:nvPr/>
          </p:nvSpPr>
          <p:spPr bwMode="auto">
            <a:xfrm>
              <a:off x="2375" y="1407"/>
              <a:ext cx="41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730" name="Group 31"/>
          <p:cNvGrpSpPr>
            <a:grpSpLocks/>
          </p:cNvGrpSpPr>
          <p:nvPr/>
        </p:nvGrpSpPr>
        <p:grpSpPr bwMode="auto">
          <a:xfrm flipH="1">
            <a:off x="4405313" y="2222500"/>
            <a:ext cx="657225" cy="360363"/>
            <a:chOff x="2375" y="1400"/>
            <a:chExt cx="414" cy="227"/>
          </a:xfrm>
        </p:grpSpPr>
        <p:sp>
          <p:nvSpPr>
            <p:cNvPr id="30734" name="Line 32"/>
            <p:cNvSpPr>
              <a:spLocks noChangeShapeType="1"/>
            </p:cNvSpPr>
            <p:nvPr/>
          </p:nvSpPr>
          <p:spPr bwMode="auto">
            <a:xfrm flipV="1">
              <a:off x="2375" y="1400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5" name="Line 33"/>
            <p:cNvSpPr>
              <a:spLocks noChangeShapeType="1"/>
            </p:cNvSpPr>
            <p:nvPr/>
          </p:nvSpPr>
          <p:spPr bwMode="auto">
            <a:xfrm>
              <a:off x="2375" y="1407"/>
              <a:ext cx="41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Oval 25"/>
          <p:cNvSpPr>
            <a:spLocks noChangeArrowheads="1"/>
          </p:cNvSpPr>
          <p:nvPr/>
        </p:nvSpPr>
        <p:spPr bwMode="auto">
          <a:xfrm>
            <a:off x="7351713" y="4638675"/>
            <a:ext cx="625475" cy="62547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Oval 26"/>
          <p:cNvSpPr>
            <a:spLocks noChangeArrowheads="1"/>
          </p:cNvSpPr>
          <p:nvPr/>
        </p:nvSpPr>
        <p:spPr bwMode="auto">
          <a:xfrm>
            <a:off x="3170238" y="3976688"/>
            <a:ext cx="625475" cy="62547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Oval 27"/>
          <p:cNvSpPr>
            <a:spLocks noChangeArrowheads="1"/>
          </p:cNvSpPr>
          <p:nvPr/>
        </p:nvSpPr>
        <p:spPr bwMode="auto">
          <a:xfrm>
            <a:off x="4752975" y="1844675"/>
            <a:ext cx="625475" cy="62547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113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500"/>
                                        <p:tgtEl>
                                          <p:spTgt spid="113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500"/>
                                        <p:tgtEl>
                                          <p:spTgt spid="113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 animBg="1"/>
      <p:bldP spid="113689" grpId="0" animBg="1"/>
      <p:bldP spid="113690" grpId="0" animBg="1"/>
      <p:bldP spid="113691" grpId="0" animBg="1"/>
      <p:bldP spid="2" grpId="0" animBg="1"/>
      <p:bldP spid="3" grpId="0" animBg="1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smtClean="0">
                <a:effectLst/>
              </a:rPr>
              <a:t>一、函数的极值及其求法</a:t>
            </a:r>
          </a:p>
        </p:txBody>
      </p:sp>
      <p:sp>
        <p:nvSpPr>
          <p:cNvPr id="32771" name="Rectangle 5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定义：</a:t>
            </a:r>
            <a:r>
              <a:rPr lang="zh-CN" altLang="en-US" smtClean="0"/>
              <a:t>设函数 </a:t>
            </a:r>
            <a:r>
              <a:rPr lang="en-US" altLang="zh-CN" i="1" smtClean="0"/>
              <a:t>f</a:t>
            </a:r>
            <a:r>
              <a:rPr lang="en-US" altLang="zh-CN" i="1" smtClean="0">
                <a:sym typeface="Symbol" pitchFamily="18" charset="2"/>
              </a:rPr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在点 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 </a:t>
            </a:r>
            <a:r>
              <a:rPr lang="zh-CN" altLang="en-US" smtClean="0"/>
              <a:t>的某邻域内有定义，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若对该邻域内任意一点 </a:t>
            </a:r>
            <a:r>
              <a:rPr lang="en-US" altLang="zh-CN" i="1" smtClean="0"/>
              <a:t>x</a:t>
            </a:r>
            <a:r>
              <a:rPr lang="en-US" altLang="zh-CN" smtClean="0"/>
              <a:t> ( </a:t>
            </a:r>
            <a:r>
              <a:rPr lang="en-US" altLang="zh-CN" i="1" smtClean="0"/>
              <a:t>x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</a:t>
            </a:r>
            <a:r>
              <a:rPr lang="en-US" altLang="zh-CN" smtClean="0"/>
              <a:t> 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 </a:t>
            </a:r>
            <a:r>
              <a:rPr lang="en-US" altLang="zh-CN" smtClean="0"/>
              <a:t>)</a:t>
            </a:r>
            <a:r>
              <a:rPr lang="zh-CN" altLang="en-US" smtClean="0"/>
              <a:t>，恒有</a:t>
            </a:r>
          </a:p>
          <a:p>
            <a:pPr algn="ctr">
              <a:buFont typeface="Wingdings 3" pitchFamily="18" charset="2"/>
              <a:buNone/>
            </a:pPr>
            <a:r>
              <a:rPr lang="en-US" altLang="zh-CN" i="1" smtClean="0"/>
              <a:t>f</a:t>
            </a:r>
            <a:r>
              <a:rPr lang="en-US" altLang="zh-CN" i="1" smtClean="0">
                <a:sym typeface="Symbol" pitchFamily="18" charset="2"/>
              </a:rPr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&lt; </a:t>
            </a:r>
            <a:r>
              <a:rPr lang="en-US" altLang="zh-CN" i="1" smtClean="0"/>
              <a:t>f</a:t>
            </a:r>
            <a:r>
              <a:rPr lang="en-US" altLang="zh-CN" i="1" smtClean="0">
                <a:sym typeface="Symbol" pitchFamily="18" charset="2"/>
              </a:rPr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) </a:t>
            </a:r>
            <a:r>
              <a:rPr lang="zh-CN" altLang="en-US" smtClean="0">
                <a:solidFill>
                  <a:srgbClr val="0000FF"/>
                </a:solidFill>
              </a:rPr>
              <a:t>（或 </a:t>
            </a:r>
            <a:r>
              <a:rPr lang="en-US" altLang="zh-CN" i="1" smtClean="0">
                <a:solidFill>
                  <a:srgbClr val="0000FF"/>
                </a:solidFill>
              </a:rPr>
              <a:t>f</a:t>
            </a:r>
            <a:r>
              <a:rPr lang="en-US" altLang="zh-CN" i="1" smtClean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altLang="zh-CN" smtClean="0">
                <a:solidFill>
                  <a:srgbClr val="0000FF"/>
                </a:solidFill>
              </a:rPr>
              <a:t>(</a:t>
            </a:r>
            <a:r>
              <a:rPr lang="en-US" altLang="zh-CN" i="1" smtClean="0">
                <a:solidFill>
                  <a:srgbClr val="0000FF"/>
                </a:solidFill>
              </a:rPr>
              <a:t>x</a:t>
            </a:r>
            <a:r>
              <a:rPr lang="en-US" altLang="zh-CN" smtClean="0">
                <a:solidFill>
                  <a:srgbClr val="0000FF"/>
                </a:solidFill>
              </a:rPr>
              <a:t>) &gt; </a:t>
            </a:r>
            <a:r>
              <a:rPr lang="en-US" altLang="zh-CN" i="1" smtClean="0">
                <a:solidFill>
                  <a:srgbClr val="0000FF"/>
                </a:solidFill>
              </a:rPr>
              <a:t>f</a:t>
            </a:r>
            <a:r>
              <a:rPr lang="en-US" altLang="zh-CN" i="1" smtClean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altLang="zh-CN" smtClean="0">
                <a:solidFill>
                  <a:srgbClr val="0000FF"/>
                </a:solidFill>
              </a:rPr>
              <a:t>(</a:t>
            </a:r>
            <a:r>
              <a:rPr lang="en-US" altLang="zh-CN" i="1" smtClean="0">
                <a:solidFill>
                  <a:srgbClr val="0000FF"/>
                </a:solidFill>
              </a:rPr>
              <a:t>x</a:t>
            </a:r>
            <a:r>
              <a:rPr lang="en-US" altLang="zh-CN" baseline="-25000" smtClean="0">
                <a:solidFill>
                  <a:srgbClr val="0000FF"/>
                </a:solidFill>
              </a:rPr>
              <a:t>0</a:t>
            </a:r>
            <a:r>
              <a:rPr lang="en-US" altLang="zh-CN" smtClean="0">
                <a:solidFill>
                  <a:srgbClr val="0000FF"/>
                </a:solidFill>
              </a:rPr>
              <a:t>) </a:t>
            </a:r>
            <a:r>
              <a:rPr lang="zh-CN" altLang="en-US" smtClean="0">
                <a:solidFill>
                  <a:srgbClr val="0000FF"/>
                </a:solidFill>
              </a:rPr>
              <a:t>）</a:t>
            </a:r>
            <a:r>
              <a:rPr lang="zh-CN" altLang="en-US" smtClean="0"/>
              <a:t>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则称 </a:t>
            </a:r>
            <a:r>
              <a:rPr lang="en-US" altLang="zh-CN" i="1" smtClean="0"/>
              <a:t>f</a:t>
            </a:r>
            <a:r>
              <a:rPr lang="en-US" altLang="zh-CN" i="1" smtClean="0">
                <a:sym typeface="Symbol" pitchFamily="18" charset="2"/>
              </a:rPr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在点 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 </a:t>
            </a:r>
            <a:r>
              <a:rPr lang="zh-CN" altLang="en-US" smtClean="0"/>
              <a:t>处取得</a:t>
            </a:r>
            <a:r>
              <a:rPr lang="zh-CN" altLang="en-US" smtClean="0">
                <a:solidFill>
                  <a:srgbClr val="FF0000"/>
                </a:solidFill>
              </a:rPr>
              <a:t>极大值</a:t>
            </a:r>
            <a:r>
              <a:rPr lang="zh-CN" altLang="en-US" smtClean="0">
                <a:solidFill>
                  <a:srgbClr val="0000FF"/>
                </a:solidFill>
              </a:rPr>
              <a:t>（或极小值）</a:t>
            </a:r>
            <a:r>
              <a:rPr lang="zh-CN" altLang="en-US" smtClean="0"/>
              <a:t>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而点 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 </a:t>
            </a:r>
            <a:r>
              <a:rPr lang="zh-CN" altLang="en-US" smtClean="0"/>
              <a:t>称为 </a:t>
            </a:r>
            <a:r>
              <a:rPr lang="en-US" altLang="zh-CN" i="1" smtClean="0"/>
              <a:t>f</a:t>
            </a:r>
            <a:r>
              <a:rPr lang="en-US" altLang="zh-CN" i="1" smtClean="0">
                <a:sym typeface="Symbol" pitchFamily="18" charset="2"/>
              </a:rPr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的</a:t>
            </a:r>
            <a:r>
              <a:rPr lang="zh-CN" altLang="en-US" smtClean="0">
                <a:solidFill>
                  <a:srgbClr val="FF0000"/>
                </a:solidFill>
              </a:rPr>
              <a:t>极大值点</a:t>
            </a:r>
            <a:r>
              <a:rPr lang="zh-CN" altLang="en-US" smtClean="0">
                <a:solidFill>
                  <a:srgbClr val="0000FF"/>
                </a:solidFill>
              </a:rPr>
              <a:t>（或极小值点）</a:t>
            </a:r>
            <a:r>
              <a:rPr lang="zh-CN" altLang="en-US" smtClean="0"/>
              <a:t>．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极大值与极小值统称为函数的</a:t>
            </a:r>
            <a:r>
              <a:rPr lang="zh-CN" altLang="en-US" smtClean="0">
                <a:solidFill>
                  <a:srgbClr val="FF0000"/>
                </a:solidFill>
              </a:rPr>
              <a:t>极值</a:t>
            </a:r>
            <a:r>
              <a:rPr lang="zh-CN" altLang="en-US" smtClean="0"/>
              <a:t>．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极大值点与极小值点统称为函数的</a:t>
            </a:r>
            <a:r>
              <a:rPr lang="zh-CN" altLang="en-US" smtClean="0">
                <a:solidFill>
                  <a:srgbClr val="FF0000"/>
                </a:solidFill>
              </a:rPr>
              <a:t>极值点</a:t>
            </a:r>
            <a:r>
              <a:rPr lang="zh-CN" altLang="en-US" smtClean="0"/>
              <a:t>．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4067175" y="2468563"/>
            <a:ext cx="2736850" cy="3841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" name="矩形 4"/>
          <p:cNvSpPr>
            <a:spLocks noChangeArrowheads="1"/>
          </p:cNvSpPr>
          <p:nvPr/>
        </p:nvSpPr>
        <p:spPr bwMode="auto">
          <a:xfrm>
            <a:off x="4587875" y="3267075"/>
            <a:ext cx="2216150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" name="矩形 4"/>
          <p:cNvSpPr>
            <a:spLocks noChangeArrowheads="1"/>
          </p:cNvSpPr>
          <p:nvPr/>
        </p:nvSpPr>
        <p:spPr bwMode="auto">
          <a:xfrm>
            <a:off x="4929188" y="2851150"/>
            <a:ext cx="2000250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0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二、最值问题</a:t>
            </a:r>
            <a:endParaRPr lang="zh-CN" altLang="en-US" sz="2400" smtClean="0">
              <a:solidFill>
                <a:srgbClr val="FF0000"/>
              </a:solidFill>
              <a:effectLst/>
            </a:endParaRPr>
          </a:p>
        </p:txBody>
      </p:sp>
      <p:sp>
        <p:nvSpPr>
          <p:cNvPr id="9830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66738" indent="-457200"/>
            <a:endParaRPr lang="zh-CN" altLang="en-US" smtClean="0"/>
          </a:p>
          <a:p>
            <a:pPr marL="566738" indent="-457200"/>
            <a:endParaRPr lang="zh-CN" altLang="en-US" smtClean="0"/>
          </a:p>
          <a:p>
            <a:pPr marL="566738" indent="-457200"/>
            <a:endParaRPr lang="zh-CN" altLang="en-US" smtClean="0"/>
          </a:p>
          <a:p>
            <a:pPr marL="566738" indent="-457200"/>
            <a:endParaRPr lang="zh-CN" altLang="en-US" smtClean="0"/>
          </a:p>
          <a:p>
            <a:pPr marL="566738" indent="-457200"/>
            <a:endParaRPr lang="zh-CN" altLang="en-US" smtClean="0"/>
          </a:p>
          <a:p>
            <a:pPr marL="566738" indent="-457200"/>
            <a:endParaRPr lang="zh-CN" altLang="en-US" smtClean="0"/>
          </a:p>
          <a:p>
            <a:pPr marL="566738" indent="-457200"/>
            <a:r>
              <a:rPr lang="zh-CN" altLang="en-US" smtClean="0"/>
              <a:t>极值不一定是最值；	</a:t>
            </a: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/>
              <a:t>	最值也不一定是极值</a:t>
            </a:r>
            <a:r>
              <a:rPr lang="zh-CN" altLang="en-US" smtClean="0">
                <a:solidFill>
                  <a:srgbClr val="0000FF"/>
                </a:solidFill>
              </a:rPr>
              <a:t>（当最值在区间端点处取得时） </a:t>
            </a:r>
            <a:r>
              <a:rPr lang="zh-CN" altLang="en-US" smtClean="0"/>
              <a:t>．</a:t>
            </a:r>
          </a:p>
          <a:p>
            <a:pPr marL="566738" indent="-457200"/>
            <a:r>
              <a:rPr lang="zh-CN" altLang="en-US" smtClean="0"/>
              <a:t>可能的极值点：驻点、不可导点；</a:t>
            </a:r>
          </a:p>
          <a:p>
            <a:pPr marL="566738" indent="-457200"/>
            <a:r>
              <a:rPr lang="zh-CN" altLang="en-US" smtClean="0"/>
              <a:t>可能的最值点：驻点、不可导点、区间端点．</a:t>
            </a:r>
            <a:endParaRPr lang="en-US" altLang="zh-CN" smtClean="0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5695950" y="5459413"/>
            <a:ext cx="1281113" cy="500062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2" name="Group 91"/>
          <p:cNvGrpSpPr>
            <a:grpSpLocks/>
          </p:cNvGrpSpPr>
          <p:nvPr/>
        </p:nvGrpSpPr>
        <p:grpSpPr bwMode="auto">
          <a:xfrm>
            <a:off x="1831975" y="1481138"/>
            <a:ext cx="5478463" cy="2732087"/>
            <a:chOff x="1154" y="2480"/>
            <a:chExt cx="3451" cy="1721"/>
          </a:xfrm>
        </p:grpSpPr>
        <p:grpSp>
          <p:nvGrpSpPr>
            <p:cNvPr id="10255" name="组合 51"/>
            <p:cNvGrpSpPr>
              <a:grpSpLocks/>
            </p:cNvGrpSpPr>
            <p:nvPr/>
          </p:nvGrpSpPr>
          <p:grpSpPr bwMode="auto">
            <a:xfrm>
              <a:off x="1154" y="2480"/>
              <a:ext cx="3451" cy="1665"/>
              <a:chOff x="3449937" y="4071938"/>
              <a:chExt cx="5478163" cy="2643210"/>
            </a:xfrm>
          </p:grpSpPr>
          <p:sp>
            <p:nvSpPr>
              <p:cNvPr id="10286" name="Line 6"/>
              <p:cNvSpPr>
                <a:spLocks noChangeShapeType="1"/>
              </p:cNvSpPr>
              <p:nvPr/>
            </p:nvSpPr>
            <p:spPr bwMode="auto">
              <a:xfrm>
                <a:off x="3449937" y="6357958"/>
                <a:ext cx="536227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0247" name="Object 3"/>
              <p:cNvGraphicFramePr>
                <a:graphicFrameLocks noChangeAspect="1"/>
              </p:cNvGraphicFramePr>
              <p:nvPr/>
            </p:nvGraphicFramePr>
            <p:xfrm>
              <a:off x="8648700" y="6435815"/>
              <a:ext cx="279400" cy="279333"/>
            </p:xfrm>
            <a:graphic>
              <a:graphicData uri="http://schemas.openxmlformats.org/presentationml/2006/ole">
                <p:oleObj spid="_x0000_s10247" name="Equation" r:id="rId4" imgW="139680" imgH="139680" progId="Equation.DSMT4">
                  <p:embed/>
                </p:oleObj>
              </a:graphicData>
            </a:graphic>
          </p:graphicFrame>
          <p:sp>
            <p:nvSpPr>
              <p:cNvPr id="10287" name="Line 7"/>
              <p:cNvSpPr>
                <a:spLocks noChangeShapeType="1"/>
              </p:cNvSpPr>
              <p:nvPr/>
            </p:nvSpPr>
            <p:spPr bwMode="auto">
              <a:xfrm flipH="1" flipV="1">
                <a:off x="3825650" y="4108001"/>
                <a:ext cx="0" cy="246901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0248" name="Object 5"/>
              <p:cNvGraphicFramePr>
                <a:graphicFrameLocks noChangeAspect="1"/>
              </p:cNvGraphicFramePr>
              <p:nvPr/>
            </p:nvGraphicFramePr>
            <p:xfrm>
              <a:off x="3514500" y="6359633"/>
              <a:ext cx="330200" cy="355515"/>
            </p:xfrm>
            <a:graphic>
              <a:graphicData uri="http://schemas.openxmlformats.org/presentationml/2006/ole">
                <p:oleObj spid="_x0000_s10248" name="Equation" r:id="rId5" imgW="164880" imgH="177480" progId="Equation.DSMT4">
                  <p:embed/>
                </p:oleObj>
              </a:graphicData>
            </a:graphic>
          </p:graphicFrame>
          <p:graphicFrame>
            <p:nvGraphicFramePr>
              <p:cNvPr id="10249" name="Object 4"/>
              <p:cNvGraphicFramePr>
                <a:graphicFrameLocks noChangeAspect="1"/>
              </p:cNvGraphicFramePr>
              <p:nvPr/>
            </p:nvGraphicFramePr>
            <p:xfrm>
              <a:off x="3514498" y="4071938"/>
              <a:ext cx="279400" cy="330200"/>
            </p:xfrm>
            <a:graphic>
              <a:graphicData uri="http://schemas.openxmlformats.org/presentationml/2006/ole">
                <p:oleObj spid="_x0000_s10249" name="Equation" r:id="rId6" imgW="139680" imgH="164880" progId="Equation.DSMT4">
                  <p:embed/>
                </p:oleObj>
              </a:graphicData>
            </a:graphic>
          </p:graphicFrame>
        </p:grpSp>
        <p:grpSp>
          <p:nvGrpSpPr>
            <p:cNvPr id="10256" name="Group 98"/>
            <p:cNvGrpSpPr>
              <a:grpSpLocks/>
            </p:cNvGrpSpPr>
            <p:nvPr/>
          </p:nvGrpSpPr>
          <p:grpSpPr bwMode="auto">
            <a:xfrm>
              <a:off x="1541" y="3330"/>
              <a:ext cx="160" cy="815"/>
              <a:chOff x="1541" y="2958"/>
              <a:chExt cx="160" cy="815"/>
            </a:xfrm>
          </p:grpSpPr>
          <p:cxnSp>
            <p:nvCxnSpPr>
              <p:cNvPr id="23" name="直接连接符 22"/>
              <p:cNvCxnSpPr/>
              <p:nvPr/>
            </p:nvCxnSpPr>
            <p:spPr>
              <a:xfrm rot="10800000" flipV="1">
                <a:off x="1603" y="2958"/>
                <a:ext cx="1" cy="59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0246" name="Object 8"/>
              <p:cNvGraphicFramePr>
                <a:graphicFrameLocks noChangeAspect="1"/>
              </p:cNvGraphicFramePr>
              <p:nvPr/>
            </p:nvGraphicFramePr>
            <p:xfrm>
              <a:off x="1541" y="3597"/>
              <a:ext cx="160" cy="176"/>
            </p:xfrm>
            <a:graphic>
              <a:graphicData uri="http://schemas.openxmlformats.org/presentationml/2006/ole">
                <p:oleObj spid="_x0000_s10246" name="Equation" r:id="rId7" imgW="126720" imgH="139680" progId="Equation.DSMT4">
                  <p:embed/>
                </p:oleObj>
              </a:graphicData>
            </a:graphic>
          </p:graphicFrame>
        </p:grpSp>
        <p:grpSp>
          <p:nvGrpSpPr>
            <p:cNvPr id="10257" name="Group 101"/>
            <p:cNvGrpSpPr>
              <a:grpSpLocks/>
            </p:cNvGrpSpPr>
            <p:nvPr/>
          </p:nvGrpSpPr>
          <p:grpSpPr bwMode="auto">
            <a:xfrm>
              <a:off x="2610" y="3013"/>
              <a:ext cx="208" cy="1188"/>
              <a:chOff x="2610" y="2641"/>
              <a:chExt cx="208" cy="1188"/>
            </a:xfrm>
          </p:grpSpPr>
          <p:cxnSp>
            <p:nvCxnSpPr>
              <p:cNvPr id="21" name="直接连接符 20"/>
              <p:cNvCxnSpPr/>
              <p:nvPr/>
            </p:nvCxnSpPr>
            <p:spPr>
              <a:xfrm rot="10800000" flipV="1">
                <a:off x="2714" y="2641"/>
                <a:ext cx="1" cy="90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0245" name="Object 11"/>
              <p:cNvGraphicFramePr>
                <a:graphicFrameLocks noChangeAspect="1"/>
              </p:cNvGraphicFramePr>
              <p:nvPr/>
            </p:nvGraphicFramePr>
            <p:xfrm>
              <a:off x="2610" y="3541"/>
              <a:ext cx="208" cy="288"/>
            </p:xfrm>
            <a:graphic>
              <a:graphicData uri="http://schemas.openxmlformats.org/presentationml/2006/ole">
                <p:oleObj spid="_x0000_s10245" name="Equation" r:id="rId8" imgW="164880" imgH="228600" progId="Equation.DSMT4">
                  <p:embed/>
                </p:oleObj>
              </a:graphicData>
            </a:graphic>
          </p:graphicFrame>
        </p:grpSp>
        <p:grpSp>
          <p:nvGrpSpPr>
            <p:cNvPr id="10258" name="Group 104"/>
            <p:cNvGrpSpPr>
              <a:grpSpLocks/>
            </p:cNvGrpSpPr>
            <p:nvPr/>
          </p:nvGrpSpPr>
          <p:grpSpPr bwMode="auto">
            <a:xfrm>
              <a:off x="2978" y="3353"/>
              <a:ext cx="208" cy="848"/>
              <a:chOff x="2978" y="2981"/>
              <a:chExt cx="208" cy="848"/>
            </a:xfrm>
          </p:grpSpPr>
          <p:cxnSp>
            <p:nvCxnSpPr>
              <p:cNvPr id="27" name="直接连接符 26"/>
              <p:cNvCxnSpPr/>
              <p:nvPr/>
            </p:nvCxnSpPr>
            <p:spPr>
              <a:xfrm rot="10800000" flipV="1">
                <a:off x="3081" y="2981"/>
                <a:ext cx="1" cy="56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0244" name="Object 12"/>
              <p:cNvGraphicFramePr>
                <a:graphicFrameLocks noChangeAspect="1"/>
              </p:cNvGraphicFramePr>
              <p:nvPr/>
            </p:nvGraphicFramePr>
            <p:xfrm>
              <a:off x="2978" y="3541"/>
              <a:ext cx="208" cy="288"/>
            </p:xfrm>
            <a:graphic>
              <a:graphicData uri="http://schemas.openxmlformats.org/presentationml/2006/ole">
                <p:oleObj spid="_x0000_s10244" name="Equation" r:id="rId9" imgW="164880" imgH="228600" progId="Equation.DSMT4">
                  <p:embed/>
                </p:oleObj>
              </a:graphicData>
            </a:graphic>
          </p:graphicFrame>
        </p:grpSp>
        <p:sp>
          <p:nvSpPr>
            <p:cNvPr id="10259" name="矩形 31"/>
            <p:cNvSpPr>
              <a:spLocks noChangeArrowheads="1"/>
            </p:cNvSpPr>
            <p:nvPr/>
          </p:nvSpPr>
          <p:spPr bwMode="auto">
            <a:xfrm>
              <a:off x="2414" y="2480"/>
              <a:ext cx="599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zh-CN" altLang="en-US" sz="2000" b="1">
                  <a:solidFill>
                    <a:srgbClr val="000000"/>
                  </a:solidFill>
                  <a:latin typeface="Times New Roman" pitchFamily="18" charset="0"/>
                </a:rPr>
                <a:t>极大值 </a:t>
              </a:r>
              <a:endParaRPr lang="en-US" altLang="zh-CN" sz="2000" b="1">
                <a:solidFill>
                  <a:srgbClr val="000000"/>
                </a:solidFill>
                <a:latin typeface="Times New Roman" pitchFamily="18" charset="0"/>
              </a:endParaRPr>
            </a:p>
            <a:p>
              <a:r>
                <a:rPr lang="zh-CN" altLang="en-US" sz="20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 </a:t>
              </a:r>
              <a:r>
                <a:rPr lang="zh-CN" altLang="en-US" sz="20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r>
                <a:rPr lang="en-US" altLang="zh-CN" sz="2000" b="1">
                  <a:solidFill>
                    <a:srgbClr val="000000"/>
                  </a:solidFill>
                  <a:latin typeface="Times New Roman" pitchFamily="18" charset="0"/>
                </a:rPr>
                <a:t>= 0</a:t>
              </a:r>
              <a:endParaRPr lang="zh-CN" altLang="en-US" sz="1600"/>
            </a:p>
          </p:txBody>
        </p:sp>
        <p:sp>
          <p:nvSpPr>
            <p:cNvPr id="10260" name="矩形 35"/>
            <p:cNvSpPr>
              <a:spLocks noChangeArrowheads="1"/>
            </p:cNvSpPr>
            <p:nvPr/>
          </p:nvSpPr>
          <p:spPr bwMode="auto">
            <a:xfrm>
              <a:off x="1683" y="2480"/>
              <a:ext cx="599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zh-CN" altLang="en-US" sz="2000" b="1">
                  <a:solidFill>
                    <a:srgbClr val="000000"/>
                  </a:solidFill>
                  <a:latin typeface="Times New Roman" pitchFamily="18" charset="0"/>
                </a:rPr>
                <a:t>最小值 </a:t>
              </a:r>
              <a:endParaRPr lang="en-US" altLang="zh-CN" sz="2000" b="1">
                <a:solidFill>
                  <a:srgbClr val="000000"/>
                </a:solidFill>
                <a:latin typeface="Times New Roman" pitchFamily="18" charset="0"/>
              </a:endParaRPr>
            </a:p>
            <a:p>
              <a:r>
                <a:rPr lang="zh-CN" altLang="en-US" sz="20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 </a:t>
              </a:r>
              <a:r>
                <a:rPr lang="zh-CN" altLang="en-US" sz="20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r>
                <a:rPr lang="en-US" altLang="zh-CN" sz="2000" b="1">
                  <a:solidFill>
                    <a:srgbClr val="000000"/>
                  </a:solidFill>
                  <a:latin typeface="Times New Roman" pitchFamily="18" charset="0"/>
                </a:rPr>
                <a:t>= 0</a:t>
              </a:r>
              <a:endParaRPr lang="zh-CN" altLang="en-US" sz="1600"/>
            </a:p>
          </p:txBody>
        </p:sp>
        <p:cxnSp>
          <p:nvCxnSpPr>
            <p:cNvPr id="38" name="直接箭头连接符 37"/>
            <p:cNvCxnSpPr/>
            <p:nvPr/>
          </p:nvCxnSpPr>
          <p:spPr>
            <a:xfrm rot="5400000">
              <a:off x="1669" y="3245"/>
              <a:ext cx="63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62" name="组合 43"/>
            <p:cNvGrpSpPr>
              <a:grpSpLocks/>
            </p:cNvGrpSpPr>
            <p:nvPr/>
          </p:nvGrpSpPr>
          <p:grpSpPr bwMode="auto">
            <a:xfrm>
              <a:off x="1573" y="2660"/>
              <a:ext cx="2565" cy="999"/>
              <a:chOff x="4114138" y="4357694"/>
              <a:chExt cx="4073064" cy="1585629"/>
            </a:xfrm>
          </p:grpSpPr>
          <p:pic>
            <p:nvPicPr>
              <p:cNvPr id="10281" name="Picture 13"/>
              <p:cNvPicPr>
                <a:picLocks noChangeAspect="1" noChangeArrowheads="1"/>
              </p:cNvPicPr>
              <p:nvPr/>
            </p:nvPicPr>
            <p:blipFill>
              <a:blip r:embed="rId10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6472702" y="4357694"/>
                <a:ext cx="1714500" cy="1066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282" name="Picture 6"/>
              <p:cNvPicPr>
                <a:picLocks noChangeArrowheads="1"/>
              </p:cNvPicPr>
              <p:nvPr/>
            </p:nvPicPr>
            <p:blipFill>
              <a:blip r:embed="rId11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4114138" y="4866998"/>
                <a:ext cx="2458092" cy="1076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0263" name="矩形 40"/>
            <p:cNvSpPr>
              <a:spLocks noChangeArrowheads="1"/>
            </p:cNvSpPr>
            <p:nvPr/>
          </p:nvSpPr>
          <p:spPr bwMode="auto">
            <a:xfrm>
              <a:off x="1500" y="3029"/>
              <a:ext cx="5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i="1">
                  <a:solidFill>
                    <a:srgbClr val="FF0000"/>
                  </a:solidFill>
                  <a:latin typeface="Times New Roman" pitchFamily="18" charset="0"/>
                </a:rPr>
                <a:t>f</a:t>
              </a:r>
              <a:r>
                <a:rPr lang="en-US" altLang="zh-CN" sz="2000" b="1" i="1">
                  <a:solidFill>
                    <a:srgbClr val="FF0000"/>
                  </a:solidFill>
                  <a:latin typeface="Times New Roman" pitchFamily="18" charset="0"/>
                  <a:sym typeface="Symbol" pitchFamily="18" charset="2"/>
                </a:rPr>
                <a:t> </a:t>
              </a:r>
              <a:r>
                <a:rPr lang="zh-CN" altLang="en-US" sz="2000" b="1">
                  <a:solidFill>
                    <a:srgbClr val="FF0000"/>
                  </a:solidFill>
                  <a:latin typeface="Times New Roman" pitchFamily="18" charset="0"/>
                </a:rPr>
                <a:t> </a:t>
              </a:r>
              <a:r>
                <a:rPr lang="en-US" altLang="zh-CN" sz="2000" b="1">
                  <a:solidFill>
                    <a:srgbClr val="FF0000"/>
                  </a:solidFill>
                  <a:latin typeface="Times New Roman" pitchFamily="18" charset="0"/>
                </a:rPr>
                <a:t>&lt; 0</a:t>
              </a:r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10264" name="矩形 41"/>
            <p:cNvSpPr>
              <a:spLocks noChangeArrowheads="1"/>
            </p:cNvSpPr>
            <p:nvPr/>
          </p:nvSpPr>
          <p:spPr bwMode="auto">
            <a:xfrm>
              <a:off x="1976" y="3029"/>
              <a:ext cx="5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i="1">
                  <a:solidFill>
                    <a:srgbClr val="0000FF"/>
                  </a:solidFill>
                  <a:latin typeface="Times New Roman" pitchFamily="18" charset="0"/>
                </a:rPr>
                <a:t>f</a:t>
              </a:r>
              <a:r>
                <a:rPr lang="en-US" altLang="zh-CN" sz="2000" b="1" i="1">
                  <a:solidFill>
                    <a:srgbClr val="0000FF"/>
                  </a:solidFill>
                  <a:latin typeface="Times New Roman" pitchFamily="18" charset="0"/>
                  <a:sym typeface="Symbol" pitchFamily="18" charset="2"/>
                </a:rPr>
                <a:t> </a:t>
              </a:r>
              <a:r>
                <a:rPr lang="zh-CN" altLang="en-US" sz="2000" b="1">
                  <a:solidFill>
                    <a:srgbClr val="0000FF"/>
                  </a:solidFill>
                  <a:latin typeface="Times New Roman" pitchFamily="18" charset="0"/>
                </a:rPr>
                <a:t> </a:t>
              </a:r>
              <a:r>
                <a:rPr lang="en-US" altLang="zh-CN" sz="2000" b="1">
                  <a:solidFill>
                    <a:srgbClr val="0000FF"/>
                  </a:solidFill>
                  <a:latin typeface="Times New Roman" pitchFamily="18" charset="0"/>
                </a:rPr>
                <a:t>&gt; 0</a:t>
              </a:r>
              <a:endParaRPr lang="zh-CN" altLang="en-US" sz="2000">
                <a:solidFill>
                  <a:srgbClr val="0000FF"/>
                </a:solidFill>
              </a:endParaRPr>
            </a:p>
          </p:txBody>
        </p:sp>
        <p:sp>
          <p:nvSpPr>
            <p:cNvPr id="10265" name="矩形 52"/>
            <p:cNvSpPr>
              <a:spLocks noChangeArrowheads="1"/>
            </p:cNvSpPr>
            <p:nvPr/>
          </p:nvSpPr>
          <p:spPr bwMode="auto">
            <a:xfrm>
              <a:off x="3296" y="3542"/>
              <a:ext cx="63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zh-CN" altLang="en-US" sz="2000" b="1">
                  <a:solidFill>
                    <a:srgbClr val="000000"/>
                  </a:solidFill>
                  <a:latin typeface="Times New Roman" pitchFamily="18" charset="0"/>
                </a:rPr>
                <a:t>极小值 </a:t>
              </a:r>
              <a:endParaRPr lang="en-US" altLang="zh-CN" sz="20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cxnSp>
          <p:nvCxnSpPr>
            <p:cNvPr id="10266" name="直接箭头连接符 54"/>
            <p:cNvCxnSpPr>
              <a:cxnSpLocks noChangeShapeType="1"/>
              <a:stCxn id="10265" idx="1"/>
            </p:cNvCxnSpPr>
            <p:nvPr/>
          </p:nvCxnSpPr>
          <p:spPr bwMode="auto">
            <a:xfrm rot="10800000">
              <a:off x="3121" y="3424"/>
              <a:ext cx="175" cy="243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0267" name="直接箭头连接符 56"/>
            <p:cNvCxnSpPr>
              <a:cxnSpLocks noChangeShapeType="1"/>
              <a:stCxn id="10265" idx="1"/>
            </p:cNvCxnSpPr>
            <p:nvPr/>
          </p:nvCxnSpPr>
          <p:spPr bwMode="auto">
            <a:xfrm rot="10800000">
              <a:off x="2347" y="3667"/>
              <a:ext cx="949" cy="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grpSp>
          <p:nvGrpSpPr>
            <p:cNvPr id="10268" name="Group 119"/>
            <p:cNvGrpSpPr>
              <a:grpSpLocks/>
            </p:cNvGrpSpPr>
            <p:nvPr/>
          </p:nvGrpSpPr>
          <p:grpSpPr bwMode="auto">
            <a:xfrm>
              <a:off x="1888" y="3625"/>
              <a:ext cx="192" cy="576"/>
              <a:chOff x="1888" y="3253"/>
              <a:chExt cx="192" cy="576"/>
            </a:xfrm>
          </p:grpSpPr>
          <p:graphicFrame>
            <p:nvGraphicFramePr>
              <p:cNvPr id="10243" name="Object 10"/>
              <p:cNvGraphicFramePr>
                <a:graphicFrameLocks noChangeAspect="1"/>
              </p:cNvGraphicFramePr>
              <p:nvPr/>
            </p:nvGraphicFramePr>
            <p:xfrm>
              <a:off x="1888" y="3541"/>
              <a:ext cx="192" cy="288"/>
            </p:xfrm>
            <a:graphic>
              <a:graphicData uri="http://schemas.openxmlformats.org/presentationml/2006/ole">
                <p:oleObj spid="_x0000_s10243" name="Equation" r:id="rId12" imgW="152280" imgH="228600" progId="Equation.DSMT4">
                  <p:embed/>
                </p:oleObj>
              </a:graphicData>
            </a:graphic>
          </p:graphicFrame>
          <p:cxnSp>
            <p:nvCxnSpPr>
              <p:cNvPr id="18" name="直接连接符 17"/>
              <p:cNvCxnSpPr/>
              <p:nvPr/>
            </p:nvCxnSpPr>
            <p:spPr>
              <a:xfrm rot="10800000" flipV="1">
                <a:off x="1983" y="3253"/>
                <a:ext cx="1" cy="295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69" name="矩形 42"/>
            <p:cNvSpPr>
              <a:spLocks noChangeArrowheads="1"/>
            </p:cNvSpPr>
            <p:nvPr/>
          </p:nvSpPr>
          <p:spPr bwMode="auto">
            <a:xfrm>
              <a:off x="2473" y="3029"/>
              <a:ext cx="500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i="1">
                  <a:solidFill>
                    <a:srgbClr val="FF0000"/>
                  </a:solidFill>
                  <a:latin typeface="Times New Roman" pitchFamily="18" charset="0"/>
                </a:rPr>
                <a:t>f</a:t>
              </a:r>
              <a:r>
                <a:rPr lang="en-US" altLang="zh-CN" sz="2000" b="1" i="1">
                  <a:solidFill>
                    <a:srgbClr val="FF0000"/>
                  </a:solidFill>
                  <a:latin typeface="Times New Roman" pitchFamily="18" charset="0"/>
                  <a:sym typeface="Symbol" pitchFamily="18" charset="2"/>
                </a:rPr>
                <a:t> </a:t>
              </a:r>
              <a:r>
                <a:rPr lang="zh-CN" altLang="en-US" sz="2000" b="1">
                  <a:solidFill>
                    <a:srgbClr val="FF0000"/>
                  </a:solidFill>
                  <a:latin typeface="Times New Roman" pitchFamily="18" charset="0"/>
                </a:rPr>
                <a:t> </a:t>
              </a:r>
              <a:r>
                <a:rPr lang="en-US" altLang="zh-CN" sz="2000" b="1">
                  <a:solidFill>
                    <a:srgbClr val="FF0000"/>
                  </a:solidFill>
                  <a:latin typeface="Times New Roman" pitchFamily="18" charset="0"/>
                </a:rPr>
                <a:t>&lt; 0</a:t>
              </a:r>
              <a:endParaRPr lang="zh-CN" altLang="en-US" sz="2000">
                <a:solidFill>
                  <a:srgbClr val="FF0000"/>
                </a:solidFill>
              </a:endParaRPr>
            </a:p>
          </p:txBody>
        </p:sp>
        <p:grpSp>
          <p:nvGrpSpPr>
            <p:cNvPr id="10270" name="组合 46"/>
            <p:cNvGrpSpPr>
              <a:grpSpLocks/>
            </p:cNvGrpSpPr>
            <p:nvPr/>
          </p:nvGrpSpPr>
          <p:grpSpPr bwMode="auto">
            <a:xfrm>
              <a:off x="1573" y="2660"/>
              <a:ext cx="2565" cy="999"/>
              <a:chOff x="4114138" y="4357694"/>
              <a:chExt cx="4073064" cy="1585629"/>
            </a:xfrm>
          </p:grpSpPr>
          <p:pic>
            <p:nvPicPr>
              <p:cNvPr id="10278" name="Picture 12"/>
              <p:cNvPicPr>
                <a:picLocks noChangeAspect="1" noChangeArrowheads="1"/>
              </p:cNvPicPr>
              <p:nvPr/>
            </p:nvPicPr>
            <p:blipFill>
              <a:blip r:embed="rId13"/>
              <a:srcRect/>
              <a:stretch>
                <a:fillRect/>
              </a:stretch>
            </p:blipFill>
            <p:spPr bwMode="auto">
              <a:xfrm>
                <a:off x="6472702" y="4357694"/>
                <a:ext cx="1714500" cy="1066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279" name="Picture 10"/>
              <p:cNvPicPr>
                <a:picLocks noChangeArrowheads="1"/>
              </p:cNvPicPr>
              <p:nvPr/>
            </p:nvPicPr>
            <p:blipFill>
              <a:blip r:embed="rId1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4114138" y="4866923"/>
                <a:ext cx="2458800" cy="1076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0271" name="Group 126"/>
            <p:cNvGrpSpPr>
              <a:grpSpLocks/>
            </p:cNvGrpSpPr>
            <p:nvPr/>
          </p:nvGrpSpPr>
          <p:grpSpPr bwMode="auto">
            <a:xfrm>
              <a:off x="4046" y="2718"/>
              <a:ext cx="160" cy="1427"/>
              <a:chOff x="4046" y="2346"/>
              <a:chExt cx="160" cy="1427"/>
            </a:xfrm>
          </p:grpSpPr>
          <p:graphicFrame>
            <p:nvGraphicFramePr>
              <p:cNvPr id="10242" name="Object 9"/>
              <p:cNvGraphicFramePr>
                <a:graphicFrameLocks noChangeAspect="1"/>
              </p:cNvGraphicFramePr>
              <p:nvPr/>
            </p:nvGraphicFramePr>
            <p:xfrm>
              <a:off x="4046" y="3549"/>
              <a:ext cx="160" cy="224"/>
            </p:xfrm>
            <a:graphic>
              <a:graphicData uri="http://schemas.openxmlformats.org/presentationml/2006/ole">
                <p:oleObj spid="_x0000_s10242" name="Equation" r:id="rId15" imgW="126720" imgH="177480" progId="Equation.DSMT4">
                  <p:embed/>
                </p:oleObj>
              </a:graphicData>
            </a:graphic>
          </p:graphicFrame>
          <p:cxnSp>
            <p:nvCxnSpPr>
              <p:cNvPr id="24" name="直接连接符 23"/>
              <p:cNvCxnSpPr/>
              <p:nvPr/>
            </p:nvCxnSpPr>
            <p:spPr>
              <a:xfrm rot="10800000" flipV="1">
                <a:off x="4125" y="2346"/>
                <a:ext cx="1" cy="120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直接连接符 21"/>
            <p:cNvCxnSpPr/>
            <p:nvPr/>
          </p:nvCxnSpPr>
          <p:spPr>
            <a:xfrm>
              <a:off x="2476" y="3001"/>
              <a:ext cx="453" cy="1"/>
            </a:xfrm>
            <a:prstGeom prst="line">
              <a:avLst/>
            </a:prstGeom>
            <a:ln w="28575">
              <a:solidFill>
                <a:srgbClr val="33CC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1757" y="3634"/>
              <a:ext cx="454" cy="1"/>
            </a:xfrm>
            <a:prstGeom prst="line">
              <a:avLst/>
            </a:prstGeom>
            <a:ln w="28575">
              <a:solidFill>
                <a:srgbClr val="33CC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74" name="矩形 50"/>
            <p:cNvSpPr>
              <a:spLocks noChangeArrowheads="1"/>
            </p:cNvSpPr>
            <p:nvPr/>
          </p:nvSpPr>
          <p:spPr bwMode="auto">
            <a:xfrm>
              <a:off x="3210" y="3285"/>
              <a:ext cx="8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n-US" altLang="zh-CN" sz="2000" b="1" i="1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 </a:t>
              </a:r>
              <a:r>
                <a:rPr lang="zh-CN" altLang="en-US" sz="2000" b="1">
                  <a:solidFill>
                    <a:srgbClr val="000000"/>
                  </a:solidFill>
                  <a:latin typeface="Times New Roman" pitchFamily="18" charset="0"/>
                </a:rPr>
                <a:t> 不存在 </a:t>
              </a:r>
              <a:endParaRPr lang="zh-CN" altLang="en-US" sz="1600"/>
            </a:p>
          </p:txBody>
        </p:sp>
        <p:sp>
          <p:nvSpPr>
            <p:cNvPr id="10275" name="矩形 40"/>
            <p:cNvSpPr>
              <a:spLocks noChangeArrowheads="1"/>
            </p:cNvSpPr>
            <p:nvPr/>
          </p:nvSpPr>
          <p:spPr bwMode="auto">
            <a:xfrm>
              <a:off x="3366" y="3029"/>
              <a:ext cx="5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i="1">
                  <a:solidFill>
                    <a:srgbClr val="0000FF"/>
                  </a:solidFill>
                  <a:latin typeface="Times New Roman" pitchFamily="18" charset="0"/>
                </a:rPr>
                <a:t>f</a:t>
              </a:r>
              <a:r>
                <a:rPr lang="en-US" altLang="zh-CN" sz="2000" b="1" i="1">
                  <a:solidFill>
                    <a:srgbClr val="0000FF"/>
                  </a:solidFill>
                  <a:latin typeface="Times New Roman" pitchFamily="18" charset="0"/>
                  <a:sym typeface="Symbol" pitchFamily="18" charset="2"/>
                </a:rPr>
                <a:t> </a:t>
              </a:r>
              <a:r>
                <a:rPr lang="zh-CN" altLang="en-US" sz="2000" b="1">
                  <a:solidFill>
                    <a:srgbClr val="0000FF"/>
                  </a:solidFill>
                  <a:latin typeface="Times New Roman" pitchFamily="18" charset="0"/>
                </a:rPr>
                <a:t> </a:t>
              </a:r>
              <a:r>
                <a:rPr lang="en-US" altLang="zh-CN" sz="2000" b="1">
                  <a:solidFill>
                    <a:srgbClr val="0000FF"/>
                  </a:solidFill>
                  <a:latin typeface="Times New Roman" pitchFamily="18" charset="0"/>
                </a:rPr>
                <a:t>&gt; 0</a:t>
              </a:r>
              <a:endParaRPr lang="zh-CN" altLang="en-US" sz="2000">
                <a:solidFill>
                  <a:srgbClr val="0000FF"/>
                </a:solidFill>
              </a:endParaRPr>
            </a:p>
          </p:txBody>
        </p:sp>
        <p:sp>
          <p:nvSpPr>
            <p:cNvPr id="10276" name="矩形 49"/>
            <p:cNvSpPr>
              <a:spLocks noChangeArrowheads="1"/>
            </p:cNvSpPr>
            <p:nvPr/>
          </p:nvSpPr>
          <p:spPr bwMode="auto">
            <a:xfrm>
              <a:off x="3825" y="2480"/>
              <a:ext cx="63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zh-CN" altLang="en-US" sz="2000" b="1">
                  <a:solidFill>
                    <a:srgbClr val="000000"/>
                  </a:solidFill>
                  <a:latin typeface="Times New Roman" pitchFamily="18" charset="0"/>
                </a:rPr>
                <a:t>最大值  </a:t>
              </a:r>
              <a:endParaRPr lang="en-US" altLang="zh-CN" sz="20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98437" name="AutoShape 133"/>
          <p:cNvSpPr>
            <a:spLocks noChangeArrowheads="1"/>
          </p:cNvSpPr>
          <p:nvPr/>
        </p:nvSpPr>
        <p:spPr bwMode="auto">
          <a:xfrm>
            <a:off x="3900488" y="274638"/>
            <a:ext cx="4786312" cy="102235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33CC33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前提：</a:t>
            </a:r>
            <a:r>
              <a:rPr lang="zh-CN" altLang="en-US" b="1"/>
              <a:t> 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b="1">
                <a:latin typeface="Times New Roman" pitchFamily="18" charset="0"/>
                <a:cs typeface="Times New Roman" pitchFamily="18" charset="0"/>
              </a:rPr>
              <a:t> 在 </a:t>
            </a:r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zh-CN" altLang="en-US" b="1">
                <a:latin typeface="Times New Roman" pitchFamily="18" charset="0"/>
                <a:cs typeface="Times New Roman" pitchFamily="18" charset="0"/>
              </a:rPr>
              <a:t>上连续，</a:t>
            </a:r>
            <a:endParaRPr lang="en-US" altLang="zh-CN" b="1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b="1">
                <a:latin typeface="Times New Roman" pitchFamily="18" charset="0"/>
                <a:cs typeface="Times New Roman" pitchFamily="18" charset="0"/>
              </a:rPr>
              <a:t>            在 </a:t>
            </a:r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b="1">
                <a:latin typeface="Times New Roman" pitchFamily="18" charset="0"/>
                <a:cs typeface="Times New Roman" pitchFamily="18" charset="0"/>
              </a:rPr>
              <a:t>内至多有限个不可导点，</a:t>
            </a:r>
            <a:endParaRPr lang="en-US" altLang="zh-CN" b="1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b="1">
                <a:latin typeface="Times New Roman" pitchFamily="18" charset="0"/>
                <a:cs typeface="Times New Roman" pitchFamily="18" charset="0"/>
              </a:rPr>
              <a:t>            且至多有限个驻点．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（课本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P.156)</a:t>
            </a:r>
            <a:endParaRPr lang="zh-CN" altLang="en-US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84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84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843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最值问题的求解步骤</a:t>
            </a:r>
            <a:r>
              <a:rPr lang="zh-CN" altLang="en-US" sz="2400" smtClean="0">
                <a:solidFill>
                  <a:srgbClr val="FF0000"/>
                </a:solidFill>
                <a:effectLst/>
              </a:rPr>
              <a:t>（课本</a:t>
            </a:r>
            <a:r>
              <a:rPr lang="en-US" altLang="zh-CN" sz="2400" smtClean="0">
                <a:solidFill>
                  <a:srgbClr val="FF0000"/>
                </a:solidFill>
                <a:effectLst/>
              </a:rPr>
              <a:t>P.157</a:t>
            </a:r>
            <a:r>
              <a:rPr lang="zh-CN" altLang="en-US" sz="2400" smtClean="0">
                <a:solidFill>
                  <a:srgbClr val="FF0000"/>
                </a:solidFill>
                <a:effectLst/>
              </a:rPr>
              <a:t>）</a:t>
            </a:r>
            <a:endParaRPr lang="en-US" altLang="zh-CN" sz="2400" smtClean="0">
              <a:solidFill>
                <a:srgbClr val="FF0000"/>
              </a:solidFill>
              <a:effectLst/>
            </a:endParaRPr>
          </a:p>
        </p:txBody>
      </p:sp>
      <p:sp>
        <p:nvSpPr>
          <p:cNvPr id="9933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  <a:defRPr/>
            </a:pPr>
            <a:r>
              <a:rPr lang="zh-CN" altLang="en-US" dirty="0" smtClean="0">
                <a:solidFill>
                  <a:srgbClr val="0000FF"/>
                </a:solidFill>
              </a:rPr>
              <a:t>前提：</a:t>
            </a:r>
            <a:r>
              <a:rPr lang="zh-CN" altLang="en-US" dirty="0" smtClean="0"/>
              <a:t>设 </a:t>
            </a:r>
            <a:r>
              <a:rPr lang="en-US" altLang="zh-CN" i="1" dirty="0" smtClean="0"/>
              <a:t>f</a:t>
            </a:r>
            <a:r>
              <a:rPr lang="en-US" altLang="zh-CN" i="1" dirty="0" smtClean="0">
                <a:sym typeface="Symbol" pitchFamily="18" charset="2"/>
              </a:rPr>
              <a:t> 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</a:t>
            </a:r>
            <a:r>
              <a:rPr lang="zh-CN" altLang="en-US" dirty="0" smtClean="0"/>
              <a:t> 在 </a:t>
            </a:r>
            <a:r>
              <a:rPr lang="en-US" altLang="zh-CN" dirty="0" smtClean="0"/>
              <a:t>[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] </a:t>
            </a:r>
            <a:r>
              <a:rPr lang="zh-CN" altLang="en-US" dirty="0" smtClean="0"/>
              <a:t>上连续，</a:t>
            </a:r>
            <a:endParaRPr lang="en-US" altLang="zh-CN" dirty="0" smtClean="0"/>
          </a:p>
          <a:p>
            <a:pPr>
              <a:buFont typeface="Wingdings 3" pitchFamily="18" charset="2"/>
              <a:buNone/>
              <a:defRPr/>
            </a:pPr>
            <a:r>
              <a:rPr lang="zh-CN" altLang="en-US" dirty="0" smtClean="0"/>
              <a:t>在 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) </a:t>
            </a:r>
            <a:r>
              <a:rPr lang="zh-CN" altLang="en-US" dirty="0" smtClean="0"/>
              <a:t>内至多有限个不可导点， 且至多有限个驻点，则</a:t>
            </a:r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AutoNum type="circleNumDbPlain"/>
              <a:defRPr/>
            </a:pPr>
            <a:r>
              <a:rPr lang="zh-CN" altLang="en-US" dirty="0" smtClean="0"/>
              <a:t>求出 </a:t>
            </a:r>
            <a:r>
              <a:rPr lang="en-US" altLang="zh-CN" i="1" dirty="0" smtClean="0"/>
              <a:t>f</a:t>
            </a:r>
            <a:r>
              <a:rPr lang="en-US" altLang="zh-CN" i="1" dirty="0" smtClean="0">
                <a:sym typeface="Symbol" pitchFamily="18" charset="2"/>
              </a:rPr>
              <a:t> 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</a:t>
            </a:r>
            <a:r>
              <a:rPr lang="zh-CN" altLang="en-US" dirty="0" smtClean="0"/>
              <a:t> 在</a:t>
            </a:r>
            <a:r>
              <a:rPr lang="en-US" altLang="zh-CN" dirty="0" smtClean="0"/>
              <a:t>[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]</a:t>
            </a:r>
            <a:r>
              <a:rPr lang="zh-CN" altLang="en-US" dirty="0" smtClean="0"/>
              <a:t>上所有</a:t>
            </a:r>
            <a:r>
              <a:rPr lang="zh-CN" altLang="en-US" dirty="0" smtClean="0">
                <a:solidFill>
                  <a:srgbClr val="FF0000"/>
                </a:solidFill>
              </a:rPr>
              <a:t>可能的</a:t>
            </a:r>
            <a:r>
              <a:rPr lang="zh-CN" altLang="en-US" dirty="0" smtClean="0"/>
              <a:t>极值点；</a:t>
            </a:r>
            <a:endParaRPr lang="en-US" altLang="zh-CN" dirty="0" smtClean="0"/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  <a:defRPr/>
            </a:pPr>
            <a:r>
              <a:rPr lang="en-US" altLang="zh-CN" dirty="0" smtClean="0"/>
              <a:t>					</a:t>
            </a:r>
            <a:r>
              <a:rPr lang="zh-CN" altLang="en-US" sz="1800" dirty="0" smtClean="0">
                <a:solidFill>
                  <a:srgbClr val="0000FF"/>
                </a:solidFill>
              </a:rPr>
              <a:t>包括驻点、不可导点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  <a:defRPr/>
            </a:pPr>
            <a:r>
              <a:rPr lang="en-US" altLang="zh-CN" dirty="0" smtClean="0">
                <a:solidFill>
                  <a:srgbClr val="FF0000"/>
                </a:solidFill>
              </a:rPr>
              <a:t>					</a:t>
            </a:r>
            <a:r>
              <a:rPr lang="zh-CN" altLang="en-US" sz="1800" dirty="0" smtClean="0">
                <a:solidFill>
                  <a:srgbClr val="FF0000"/>
                </a:solidFill>
              </a:rPr>
              <a:t>求出即可，无需判断！！！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 marL="566738" indent="-457200">
              <a:buClr>
                <a:srgbClr val="0000FF"/>
              </a:buClr>
              <a:buSzTx/>
              <a:buFont typeface="+mj-ea"/>
              <a:buAutoNum type="circleNumDbPlain" startAt="2"/>
              <a:defRPr/>
            </a:pPr>
            <a:r>
              <a:rPr lang="zh-CN" altLang="en-US" dirty="0" smtClean="0"/>
              <a:t>计算所有可能的极值点上的函数值及  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 (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)</a:t>
            </a:r>
            <a:r>
              <a:rPr lang="zh-CN" altLang="en-US" dirty="0" smtClean="0"/>
              <a:t>、 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 (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)</a:t>
            </a:r>
            <a:r>
              <a:rPr lang="zh-CN" altLang="en-US" dirty="0" smtClean="0"/>
              <a:t>．</a:t>
            </a:r>
            <a:endParaRPr lang="en-US" altLang="zh-CN" dirty="0" smtClean="0"/>
          </a:p>
          <a:p>
            <a:pPr marL="566738" indent="-457200">
              <a:buClr>
                <a:srgbClr val="0000FF"/>
              </a:buClr>
              <a:buSzTx/>
              <a:buFont typeface="+mj-ea"/>
              <a:buAutoNum type="circleNumDbPlain" startAt="2"/>
              <a:defRPr/>
            </a:pPr>
            <a:r>
              <a:rPr lang="zh-CN" altLang="en-US" dirty="0" smtClean="0"/>
              <a:t>这些值中的最大者就是最大值，最小者就是最小值．</a:t>
            </a:r>
          </a:p>
        </p:txBody>
      </p:sp>
      <p:sp>
        <p:nvSpPr>
          <p:cNvPr id="99341" name="Line 13"/>
          <p:cNvSpPr>
            <a:spLocks noChangeShapeType="1"/>
          </p:cNvSpPr>
          <p:nvPr/>
        </p:nvSpPr>
        <p:spPr bwMode="auto">
          <a:xfrm>
            <a:off x="4256088" y="2857500"/>
            <a:ext cx="20161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9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4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说明</a:t>
            </a:r>
          </a:p>
        </p:txBody>
      </p:sp>
      <p:sp>
        <p:nvSpPr>
          <p:cNvPr id="11366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66738" indent="-457200"/>
            <a:r>
              <a:rPr lang="zh-CN" altLang="en-US" smtClean="0">
                <a:solidFill>
                  <a:srgbClr val="FF0000"/>
                </a:solidFill>
              </a:rPr>
              <a:t>课本</a:t>
            </a:r>
            <a:r>
              <a:rPr lang="en-US" altLang="zh-CN" smtClean="0">
                <a:solidFill>
                  <a:srgbClr val="FF0000"/>
                </a:solidFill>
              </a:rPr>
              <a:t>P.158</a:t>
            </a:r>
            <a:r>
              <a:rPr lang="zh-CN" altLang="en-US" smtClean="0">
                <a:solidFill>
                  <a:srgbClr val="FF0000"/>
                </a:solidFill>
              </a:rPr>
              <a:t>图</a:t>
            </a:r>
            <a:r>
              <a:rPr lang="en-US" altLang="zh-CN" smtClean="0">
                <a:solidFill>
                  <a:srgbClr val="FF0000"/>
                </a:solidFill>
              </a:rPr>
              <a:t>3-15</a:t>
            </a:r>
            <a:r>
              <a:rPr lang="zh-CN" altLang="en-US" smtClean="0">
                <a:solidFill>
                  <a:srgbClr val="FF0000"/>
                </a:solidFill>
              </a:rPr>
              <a:t>前面的一段话：</a:t>
            </a:r>
            <a:endParaRPr lang="en-US" altLang="zh-CN" smtClean="0">
              <a:solidFill>
                <a:srgbClr val="FF0000"/>
              </a:solidFill>
            </a:endParaRP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/>
              <a:t>若函数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在一个区间（有限或无限，开或闭）内可导，</a:t>
            </a:r>
            <a:endParaRPr lang="en-US" altLang="zh-CN" smtClean="0"/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/>
              <a:t>    函数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在该区间内只有一个驻点，</a:t>
            </a: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/>
              <a:t>    并且函数在该驻点确实取得极大值</a:t>
            </a:r>
            <a:r>
              <a:rPr lang="zh-CN" altLang="en-US" smtClean="0">
                <a:solidFill>
                  <a:srgbClr val="FF0000"/>
                </a:solidFill>
              </a:rPr>
              <a:t>（极小值）</a:t>
            </a:r>
            <a:r>
              <a:rPr lang="zh-CN" altLang="en-US" smtClean="0"/>
              <a:t> ，</a:t>
            </a: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/>
              <a:t>则该点就是函数在该区间上的最大值点</a:t>
            </a:r>
            <a:r>
              <a:rPr lang="zh-CN" altLang="en-US" smtClean="0">
                <a:solidFill>
                  <a:srgbClr val="FF0000"/>
                </a:solidFill>
              </a:rPr>
              <a:t>（最小值点）</a:t>
            </a:r>
            <a:r>
              <a:rPr lang="zh-CN" altLang="en-US" smtClean="0"/>
              <a:t> ．</a:t>
            </a:r>
            <a:endParaRPr lang="en-US" altLang="zh-CN" smtClean="0"/>
          </a:p>
          <a:p>
            <a:pPr marL="566738" indent="-457200">
              <a:buFont typeface="Wingdings 3" pitchFamily="18" charset="2"/>
              <a:buNone/>
            </a:pPr>
            <a:endParaRPr lang="zh-CN" altLang="en-US" smtClean="0"/>
          </a:p>
          <a:p>
            <a:pPr marL="566738" indent="-457200"/>
            <a:r>
              <a:rPr lang="zh-CN" altLang="en-US" smtClean="0"/>
              <a:t>当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在 </a:t>
            </a:r>
            <a:r>
              <a:rPr lang="en-US" altLang="zh-CN" smtClean="0"/>
              <a:t>[</a:t>
            </a:r>
            <a:r>
              <a:rPr lang="en-US" altLang="zh-CN" i="1" smtClean="0"/>
              <a:t>a</a:t>
            </a:r>
            <a:r>
              <a:rPr lang="en-US" altLang="zh-CN" smtClean="0"/>
              <a:t>, </a:t>
            </a:r>
            <a:r>
              <a:rPr lang="en-US" altLang="zh-CN" i="1" smtClean="0"/>
              <a:t>b</a:t>
            </a:r>
            <a:r>
              <a:rPr lang="en-US" altLang="zh-CN" smtClean="0"/>
              <a:t>]</a:t>
            </a:r>
            <a:r>
              <a:rPr lang="zh-CN" altLang="en-US" smtClean="0"/>
              <a:t> 上单调时，最值在区间端点处取得．</a:t>
            </a:r>
            <a:endParaRPr lang="en-US" altLang="zh-CN" smtClean="0"/>
          </a:p>
          <a:p>
            <a:pPr marL="566738" indent="-457200">
              <a:buFont typeface="Wingdings 3" pitchFamily="18" charset="2"/>
              <a:buNone/>
            </a:pPr>
            <a:endParaRPr lang="zh-CN" altLang="en-US" smtClean="0"/>
          </a:p>
          <a:p>
            <a:pPr marL="566738" indent="-457200"/>
            <a:r>
              <a:rPr lang="zh-CN" altLang="en-US" smtClean="0"/>
              <a:t>对于应用问题，有时候可以根据</a:t>
            </a:r>
            <a:r>
              <a:rPr lang="zh-CN" altLang="en-US" smtClean="0">
                <a:solidFill>
                  <a:srgbClr val="FF0000"/>
                </a:solidFill>
              </a:rPr>
              <a:t>问题的实际意义</a:t>
            </a:r>
            <a:r>
              <a:rPr lang="zh-CN" altLang="en-US" smtClean="0"/>
              <a:t>判断出某一点是否为最值点 ．</a:t>
            </a:r>
            <a:endParaRPr lang="en-US" altLang="zh-CN" smtClean="0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5668963" y="2857500"/>
            <a:ext cx="1903412" cy="3603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" name="矩形 4"/>
          <p:cNvSpPr>
            <a:spLocks noChangeArrowheads="1"/>
          </p:cNvSpPr>
          <p:nvPr/>
        </p:nvSpPr>
        <p:spPr bwMode="auto">
          <a:xfrm>
            <a:off x="5929313" y="3286125"/>
            <a:ext cx="2117725" cy="3603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3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8507413" cy="6518275"/>
          </a:xfrm>
          <a:noFill/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设工厂</a:t>
            </a:r>
            <a:r>
              <a:rPr lang="en-US" altLang="zh-CN" i="1" smtClean="0"/>
              <a:t>A</a:t>
            </a:r>
            <a:r>
              <a:rPr lang="en-US" altLang="zh-CN" smtClean="0"/>
              <a:t> </a:t>
            </a:r>
            <a:r>
              <a:rPr lang="zh-CN" altLang="en-US" smtClean="0"/>
              <a:t>到铁路线的垂直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距离为</a:t>
            </a:r>
            <a:r>
              <a:rPr lang="en-US" altLang="zh-CN" smtClean="0">
                <a:solidFill>
                  <a:srgbClr val="FF0000"/>
                </a:solidFill>
              </a:rPr>
              <a:t>20</a:t>
            </a:r>
            <a:r>
              <a:rPr lang="zh-CN" altLang="en-US" smtClean="0"/>
              <a:t>千米，垂足为</a:t>
            </a:r>
            <a:r>
              <a:rPr lang="en-US" altLang="zh-CN" i="1" smtClean="0"/>
              <a:t>B </a:t>
            </a:r>
            <a:r>
              <a:rPr lang="zh-CN" altLang="en-US" smtClean="0"/>
              <a:t>．铁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路线上距离</a:t>
            </a:r>
            <a:r>
              <a:rPr lang="en-US" altLang="zh-CN" i="1" smtClean="0"/>
              <a:t>B</a:t>
            </a:r>
            <a:r>
              <a:rPr lang="en-US" altLang="zh-CN" smtClean="0"/>
              <a:t> </a:t>
            </a:r>
            <a:r>
              <a:rPr lang="zh-CN" altLang="en-US" smtClean="0"/>
              <a:t>点 </a:t>
            </a:r>
            <a:r>
              <a:rPr lang="en-US" altLang="zh-CN" smtClean="0">
                <a:solidFill>
                  <a:srgbClr val="FF0000"/>
                </a:solidFill>
              </a:rPr>
              <a:t>100 </a:t>
            </a:r>
            <a:r>
              <a:rPr lang="zh-CN" altLang="en-US" smtClean="0"/>
              <a:t>千米处有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一原料供应站 </a:t>
            </a:r>
            <a:r>
              <a:rPr lang="en-US" altLang="zh-CN" i="1" smtClean="0"/>
              <a:t>C </a:t>
            </a:r>
            <a:r>
              <a:rPr lang="zh-CN" altLang="en-US" smtClean="0"/>
              <a:t>．现要在铁路</a:t>
            </a:r>
          </a:p>
          <a:p>
            <a:pPr>
              <a:buFont typeface="Wingdings 3" pitchFamily="18" charset="2"/>
              <a:buNone/>
            </a:pPr>
            <a:r>
              <a:rPr lang="en-US" altLang="zh-CN" i="1" smtClean="0"/>
              <a:t> BC </a:t>
            </a:r>
            <a:r>
              <a:rPr lang="zh-CN" altLang="en-US" smtClean="0"/>
              <a:t>段 </a:t>
            </a:r>
            <a:r>
              <a:rPr lang="en-US" altLang="zh-CN" i="1" smtClean="0"/>
              <a:t>D </a:t>
            </a:r>
            <a:r>
              <a:rPr lang="zh-CN" altLang="en-US" smtClean="0"/>
              <a:t>处修建一个原料中转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车站，再由车站 </a:t>
            </a:r>
            <a:r>
              <a:rPr lang="en-US" altLang="zh-CN" i="1" smtClean="0"/>
              <a:t>D </a:t>
            </a:r>
            <a:r>
              <a:rPr lang="zh-CN" altLang="en-US" smtClean="0"/>
              <a:t>向工厂修一条公路．已知每千米的铁路运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费与公路运费之比为 </a:t>
            </a:r>
            <a:r>
              <a:rPr lang="en-US" altLang="zh-CN" smtClean="0">
                <a:solidFill>
                  <a:srgbClr val="FF0000"/>
                </a:solidFill>
              </a:rPr>
              <a:t>3 : 5</a:t>
            </a:r>
            <a:r>
              <a:rPr lang="zh-CN" altLang="en-US" smtClean="0"/>
              <a:t>，那么车站 </a:t>
            </a:r>
            <a:r>
              <a:rPr lang="en-US" altLang="zh-CN" i="1" smtClean="0"/>
              <a:t>D</a:t>
            </a:r>
            <a:r>
              <a:rPr lang="en-US" altLang="zh-CN" smtClean="0"/>
              <a:t> </a:t>
            </a:r>
            <a:r>
              <a:rPr lang="zh-CN" altLang="en-US" smtClean="0"/>
              <a:t>应选在何处，才能使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从原料供应站</a:t>
            </a:r>
            <a:r>
              <a:rPr lang="en-US" altLang="zh-CN" i="1" smtClean="0"/>
              <a:t>C</a:t>
            </a:r>
            <a:r>
              <a:rPr lang="en-US" altLang="zh-CN" smtClean="0"/>
              <a:t> </a:t>
            </a:r>
            <a:r>
              <a:rPr lang="zh-CN" altLang="en-US" smtClean="0"/>
              <a:t>运货到工厂 </a:t>
            </a:r>
            <a:r>
              <a:rPr lang="en-US" altLang="zh-CN" i="1" smtClean="0"/>
              <a:t>A</a:t>
            </a:r>
            <a:r>
              <a:rPr lang="en-US" altLang="zh-CN" smtClean="0"/>
              <a:t> </a:t>
            </a:r>
            <a:r>
              <a:rPr lang="zh-CN" altLang="en-US" smtClean="0"/>
              <a:t>所需的运费最省？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r>
              <a:rPr lang="zh-CN" altLang="en-US" smtClean="0"/>
              <a:t>设 </a:t>
            </a:r>
            <a:r>
              <a:rPr lang="en-US" altLang="zh-CN" smtClean="0"/>
              <a:t>|</a:t>
            </a:r>
            <a:r>
              <a:rPr lang="en-US" altLang="zh-CN" i="1" smtClean="0"/>
              <a:t>BD</a:t>
            </a:r>
            <a:r>
              <a:rPr lang="en-US" altLang="zh-CN" smtClean="0"/>
              <a:t>| = </a:t>
            </a:r>
            <a:r>
              <a:rPr lang="en-US" altLang="zh-CN" i="1" smtClean="0"/>
              <a:t>x </a:t>
            </a:r>
            <a:r>
              <a:rPr lang="zh-CN" altLang="en-US" smtClean="0"/>
              <a:t>（单位：千米），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则 </a:t>
            </a:r>
            <a:r>
              <a:rPr lang="en-US" altLang="zh-CN" smtClean="0"/>
              <a:t>|</a:t>
            </a:r>
            <a:r>
              <a:rPr lang="en-US" altLang="zh-CN" i="1" smtClean="0"/>
              <a:t>CD</a:t>
            </a:r>
            <a:r>
              <a:rPr lang="en-US" altLang="zh-CN" smtClean="0"/>
              <a:t>| = 100 − </a:t>
            </a:r>
            <a:r>
              <a:rPr lang="en-US" altLang="zh-CN" i="1" smtClean="0"/>
              <a:t>x</a:t>
            </a:r>
            <a:r>
              <a:rPr lang="zh-CN" altLang="en-US" smtClean="0"/>
              <a:t>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设公路运费为 </a:t>
            </a:r>
            <a:r>
              <a:rPr lang="en-US" altLang="zh-CN" i="1" smtClean="0"/>
              <a:t>a</a:t>
            </a:r>
            <a:r>
              <a:rPr lang="en-US" altLang="zh-CN" smtClean="0"/>
              <a:t> </a:t>
            </a:r>
            <a:r>
              <a:rPr lang="zh-CN" altLang="en-US" smtClean="0"/>
              <a:t>元</a:t>
            </a:r>
            <a:r>
              <a:rPr lang="en-US" altLang="zh-CN" smtClean="0"/>
              <a:t>/ </a:t>
            </a:r>
            <a:r>
              <a:rPr lang="zh-CN" altLang="en-US" smtClean="0"/>
              <a:t>千米，则铁路运费为 </a:t>
            </a:r>
            <a:r>
              <a:rPr lang="en-US" altLang="zh-CN" smtClean="0"/>
              <a:t>0.6</a:t>
            </a:r>
            <a:r>
              <a:rPr lang="en-US" altLang="zh-CN" i="1" smtClean="0"/>
              <a:t>a </a:t>
            </a:r>
            <a:r>
              <a:rPr lang="zh-CN" altLang="en-US" smtClean="0"/>
              <a:t>元</a:t>
            </a:r>
            <a:r>
              <a:rPr lang="en-US" altLang="zh-CN" smtClean="0"/>
              <a:t>/</a:t>
            </a:r>
            <a:r>
              <a:rPr lang="zh-CN" altLang="en-US" smtClean="0"/>
              <a:t>千米，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故总运费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/>
              <a:t>这是一个闭区间上连续函数的最值问题．</a:t>
            </a:r>
            <a:endParaRPr lang="en-US" altLang="zh-CN" smtClean="0"/>
          </a:p>
        </p:txBody>
      </p:sp>
      <p:pic>
        <p:nvPicPr>
          <p:cNvPr id="11270" name="Picture 4" descr="p16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1400" y="0"/>
            <a:ext cx="4271963" cy="2513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3222625" y="4219575"/>
          <a:ext cx="2357438" cy="533400"/>
        </p:xfrm>
        <a:graphic>
          <a:graphicData uri="http://schemas.openxmlformats.org/presentationml/2006/ole">
            <p:oleObj spid="_x0000_s11266" name="Equation" r:id="rId4" imgW="1180800" imgH="266400" progId="Equation.DSMT4">
              <p:embed/>
            </p:oleObj>
          </a:graphicData>
        </a:graphic>
      </p:graphicFrame>
      <p:sp>
        <p:nvSpPr>
          <p:cNvPr id="101382" name="Line 6"/>
          <p:cNvSpPr>
            <a:spLocks noChangeShapeType="1"/>
          </p:cNvSpPr>
          <p:nvPr/>
        </p:nvSpPr>
        <p:spPr bwMode="auto">
          <a:xfrm>
            <a:off x="0" y="3846513"/>
            <a:ext cx="91440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2105025" y="5175250"/>
          <a:ext cx="6083300" cy="1041400"/>
        </p:xfrm>
        <a:graphic>
          <a:graphicData uri="http://schemas.openxmlformats.org/presentationml/2006/ole">
            <p:oleObj spid="_x0000_s11267" name="Equation" r:id="rId5" imgW="3047760" imgH="520560" progId="Equation.DSMT4">
              <p:embed/>
            </p:oleObj>
          </a:graphicData>
        </a:graphic>
      </p:graphicFrame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268538" y="5643563"/>
            <a:ext cx="5975350" cy="6445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1387" name="Rectangle 11"/>
          <p:cNvSpPr>
            <a:spLocks noChangeArrowheads="1"/>
          </p:cNvSpPr>
          <p:nvPr/>
        </p:nvSpPr>
        <p:spPr bwMode="auto">
          <a:xfrm>
            <a:off x="5522913" y="7207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i="1">
                <a:latin typeface="Times New Roman" pitchFamily="18" charset="0"/>
              </a:rPr>
              <a:t>x</a:t>
            </a:r>
            <a:endParaRPr lang="zh-CN" altLang="en-US" sz="2400" b="1" i="1">
              <a:latin typeface="Times New Roman" pitchFamily="18" charset="0"/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5867400" y="1341438"/>
          <a:ext cx="1368425" cy="508000"/>
        </p:xfrm>
        <a:graphic>
          <a:graphicData uri="http://schemas.openxmlformats.org/presentationml/2006/ole">
            <p:oleObj spid="_x0000_s11268" name="Equation" r:id="rId6" imgW="685800" imgH="253800" progId="Equation.DSMT4">
              <p:embed/>
            </p:oleObj>
          </a:graphicData>
        </a:graphic>
      </p:graphicFrame>
      <p:sp>
        <p:nvSpPr>
          <p:cNvPr id="101390" name="Rectangle 14"/>
          <p:cNvSpPr>
            <a:spLocks noChangeArrowheads="1"/>
          </p:cNvSpPr>
          <p:nvPr/>
        </p:nvSpPr>
        <p:spPr bwMode="auto">
          <a:xfrm>
            <a:off x="7235825" y="720725"/>
            <a:ext cx="1206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Times New Roman" pitchFamily="18" charset="0"/>
              </a:rPr>
              <a:t>100 −</a:t>
            </a:r>
            <a:r>
              <a:rPr lang="en-US" altLang="zh-CN" sz="2400" b="1" i="1">
                <a:latin typeface="Times New Roman" pitchFamily="18" charset="0"/>
              </a:rPr>
              <a:t> x </a:t>
            </a:r>
            <a:endParaRPr lang="zh-CN" altLang="en-US" sz="2400" b="1" i="1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13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13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2" grpId="0" animBg="1"/>
      <p:bldP spid="5" grpId="0" animBg="1"/>
      <p:bldP spid="101387" grpId="0"/>
      <p:bldP spid="10139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8507413" cy="5897562"/>
          </a:xfrm>
          <a:noFill/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设工厂</a:t>
            </a:r>
            <a:r>
              <a:rPr lang="en-US" altLang="zh-CN" i="1" smtClean="0"/>
              <a:t>A</a:t>
            </a:r>
            <a:r>
              <a:rPr lang="en-US" altLang="zh-CN" smtClean="0"/>
              <a:t> </a:t>
            </a:r>
            <a:r>
              <a:rPr lang="zh-CN" altLang="en-US" smtClean="0"/>
              <a:t>到铁路线的垂直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距离为</a:t>
            </a:r>
            <a:r>
              <a:rPr lang="en-US" altLang="zh-CN" smtClean="0">
                <a:solidFill>
                  <a:srgbClr val="FF0000"/>
                </a:solidFill>
              </a:rPr>
              <a:t>20</a:t>
            </a:r>
            <a:r>
              <a:rPr lang="zh-CN" altLang="en-US" smtClean="0"/>
              <a:t>千米，垂足为</a:t>
            </a:r>
            <a:r>
              <a:rPr lang="en-US" altLang="zh-CN" i="1" smtClean="0"/>
              <a:t>B </a:t>
            </a:r>
            <a:r>
              <a:rPr lang="zh-CN" altLang="en-US" smtClean="0"/>
              <a:t>．铁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路线上距离</a:t>
            </a:r>
            <a:r>
              <a:rPr lang="en-US" altLang="zh-CN" i="1" smtClean="0"/>
              <a:t>B</a:t>
            </a:r>
            <a:r>
              <a:rPr lang="en-US" altLang="zh-CN" smtClean="0"/>
              <a:t> </a:t>
            </a:r>
            <a:r>
              <a:rPr lang="zh-CN" altLang="en-US" smtClean="0"/>
              <a:t>点 </a:t>
            </a:r>
            <a:r>
              <a:rPr lang="en-US" altLang="zh-CN" smtClean="0">
                <a:solidFill>
                  <a:srgbClr val="FF0000"/>
                </a:solidFill>
              </a:rPr>
              <a:t>100 </a:t>
            </a:r>
            <a:r>
              <a:rPr lang="zh-CN" altLang="en-US" smtClean="0"/>
              <a:t>千米处有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一原料供应站 </a:t>
            </a:r>
            <a:r>
              <a:rPr lang="en-US" altLang="zh-CN" i="1" smtClean="0"/>
              <a:t>C </a:t>
            </a:r>
            <a:r>
              <a:rPr lang="zh-CN" altLang="en-US" smtClean="0"/>
              <a:t>．现要在铁路</a:t>
            </a:r>
          </a:p>
          <a:p>
            <a:pPr>
              <a:buFont typeface="Wingdings 3" pitchFamily="18" charset="2"/>
              <a:buNone/>
            </a:pPr>
            <a:r>
              <a:rPr lang="en-US" altLang="zh-CN" i="1" smtClean="0"/>
              <a:t> BC </a:t>
            </a:r>
            <a:r>
              <a:rPr lang="zh-CN" altLang="en-US" smtClean="0"/>
              <a:t>段 </a:t>
            </a:r>
            <a:r>
              <a:rPr lang="en-US" altLang="zh-CN" i="1" smtClean="0"/>
              <a:t>D </a:t>
            </a:r>
            <a:r>
              <a:rPr lang="zh-CN" altLang="en-US" smtClean="0"/>
              <a:t>处修建一个原料中转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车站，再由车站 </a:t>
            </a:r>
            <a:r>
              <a:rPr lang="en-US" altLang="zh-CN" i="1" smtClean="0"/>
              <a:t>D </a:t>
            </a:r>
            <a:r>
              <a:rPr lang="zh-CN" altLang="en-US" smtClean="0"/>
              <a:t>向工厂修一条公路．已知每千米的铁路运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费与公路运费之比为 </a:t>
            </a:r>
            <a:r>
              <a:rPr lang="en-US" altLang="zh-CN" smtClean="0">
                <a:solidFill>
                  <a:srgbClr val="FF0000"/>
                </a:solidFill>
              </a:rPr>
              <a:t>3 : 5</a:t>
            </a:r>
            <a:r>
              <a:rPr lang="zh-CN" altLang="en-US" smtClean="0"/>
              <a:t>，那么车站 </a:t>
            </a:r>
            <a:r>
              <a:rPr lang="en-US" altLang="zh-CN" i="1" smtClean="0"/>
              <a:t>D</a:t>
            </a:r>
            <a:r>
              <a:rPr lang="en-US" altLang="zh-CN" smtClean="0"/>
              <a:t> </a:t>
            </a:r>
            <a:r>
              <a:rPr lang="zh-CN" altLang="en-US" smtClean="0"/>
              <a:t>应选在何处，才能使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从原料供应站</a:t>
            </a:r>
            <a:r>
              <a:rPr lang="en-US" altLang="zh-CN" i="1" smtClean="0"/>
              <a:t>C</a:t>
            </a:r>
            <a:r>
              <a:rPr lang="en-US" altLang="zh-CN" smtClean="0"/>
              <a:t> </a:t>
            </a:r>
            <a:r>
              <a:rPr lang="zh-CN" altLang="en-US" smtClean="0"/>
              <a:t>运货到工厂 </a:t>
            </a:r>
            <a:r>
              <a:rPr lang="en-US" altLang="zh-CN" i="1" smtClean="0"/>
              <a:t>A</a:t>
            </a:r>
            <a:r>
              <a:rPr lang="en-US" altLang="zh-CN" smtClean="0"/>
              <a:t> </a:t>
            </a:r>
            <a:r>
              <a:rPr lang="zh-CN" altLang="en-US" smtClean="0"/>
              <a:t>所需的运费最省？</a:t>
            </a:r>
            <a:endParaRPr lang="en-US" altLang="zh-CN" smtClean="0"/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（续）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令 </a:t>
            </a:r>
            <a:r>
              <a:rPr lang="en-US" altLang="zh-CN" i="1" smtClean="0">
                <a:solidFill>
                  <a:srgbClr val="0000FF"/>
                </a:solidFill>
              </a:rPr>
              <a:t>y</a:t>
            </a:r>
            <a:r>
              <a:rPr lang="en-US" altLang="zh-CN" smtClean="0">
                <a:solidFill>
                  <a:srgbClr val="0000FF"/>
                </a:solidFill>
                <a:sym typeface="Symbol" pitchFamily="18" charset="2"/>
              </a:rPr>
              <a:t></a:t>
            </a:r>
            <a:r>
              <a:rPr lang="en-US" altLang="zh-CN" smtClean="0">
                <a:solidFill>
                  <a:srgbClr val="0000FF"/>
                </a:solidFill>
              </a:rPr>
              <a:t>= 0</a:t>
            </a:r>
            <a:r>
              <a:rPr lang="zh-CN" altLang="en-US" smtClean="0"/>
              <a:t>，解得驻点</a:t>
            </a:r>
            <a:r>
              <a:rPr lang="en-US" altLang="zh-CN" smtClean="0"/>
              <a:t> </a:t>
            </a:r>
            <a:r>
              <a:rPr lang="en-US" altLang="zh-CN" i="1" smtClean="0"/>
              <a:t>x</a:t>
            </a:r>
            <a:r>
              <a:rPr lang="en-US" altLang="zh-CN" smtClean="0"/>
              <a:t> = </a:t>
            </a:r>
            <a:r>
              <a:rPr lang="en-US" altLang="zh-CN" smtClean="0">
                <a:sym typeface="Symbol" pitchFamily="18" charset="2"/>
              </a:rPr>
              <a:t>−15</a:t>
            </a:r>
            <a:r>
              <a:rPr lang="zh-CN" altLang="en-US" smtClean="0">
                <a:sym typeface="Symbol" pitchFamily="18" charset="2"/>
              </a:rPr>
              <a:t>（舍去）或 </a:t>
            </a:r>
            <a:r>
              <a:rPr lang="en-US" altLang="zh-CN" i="1" smtClean="0"/>
              <a:t>x</a:t>
            </a:r>
            <a:r>
              <a:rPr lang="en-US" altLang="zh-CN" smtClean="0"/>
              <a:t> =</a:t>
            </a:r>
            <a:r>
              <a:rPr lang="en-US" altLang="zh-CN" smtClean="0">
                <a:sym typeface="Symbol" pitchFamily="18" charset="2"/>
              </a:rPr>
              <a:t>15 </a:t>
            </a:r>
            <a:r>
              <a:rPr lang="zh-CN" altLang="en-US" smtClean="0">
                <a:sym typeface="Symbol" pitchFamily="18" charset="2"/>
              </a:rPr>
              <a:t>．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因为 </a:t>
            </a:r>
            <a:r>
              <a:rPr lang="en-US" altLang="zh-CN" i="1" smtClean="0"/>
              <a:t>f</a:t>
            </a:r>
            <a:r>
              <a:rPr lang="en-US" altLang="zh-CN" smtClean="0"/>
              <a:t> (0) = 80</a:t>
            </a:r>
            <a:r>
              <a:rPr lang="en-US" altLang="zh-CN" i="1" smtClean="0"/>
              <a:t>a</a:t>
            </a:r>
            <a:r>
              <a:rPr lang="en-US" altLang="zh-CN" smtClean="0"/>
              <a:t> </a:t>
            </a:r>
            <a:r>
              <a:rPr lang="zh-CN" altLang="en-US" smtClean="0"/>
              <a:t>， </a:t>
            </a:r>
            <a:r>
              <a:rPr lang="en-US" altLang="zh-CN" i="1" smtClean="0"/>
              <a:t>f</a:t>
            </a:r>
            <a:r>
              <a:rPr lang="en-US" altLang="zh-CN" smtClean="0"/>
              <a:t> (15) = 76</a:t>
            </a:r>
            <a:r>
              <a:rPr lang="en-US" altLang="zh-CN" i="1" smtClean="0"/>
              <a:t>a</a:t>
            </a:r>
            <a:r>
              <a:rPr lang="en-US" altLang="zh-CN" smtClean="0"/>
              <a:t> </a:t>
            </a:r>
            <a:r>
              <a:rPr lang="zh-CN" altLang="en-US" smtClean="0"/>
              <a:t>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所以 </a:t>
            </a:r>
            <a:r>
              <a:rPr lang="en-US" altLang="zh-CN" i="1" smtClean="0"/>
              <a:t>x</a:t>
            </a:r>
            <a:r>
              <a:rPr lang="en-US" altLang="zh-CN" smtClean="0"/>
              <a:t> = </a:t>
            </a:r>
            <a:r>
              <a:rPr lang="en-US" altLang="zh-CN" smtClean="0">
                <a:sym typeface="Symbol" pitchFamily="18" charset="2"/>
              </a:rPr>
              <a:t>15 </a:t>
            </a:r>
            <a:r>
              <a:rPr lang="zh-CN" altLang="en-US" smtClean="0">
                <a:sym typeface="Symbol" pitchFamily="18" charset="2"/>
              </a:rPr>
              <a:t>就是函数的最小值点．</a:t>
            </a:r>
          </a:p>
        </p:txBody>
      </p:sp>
      <p:pic>
        <p:nvPicPr>
          <p:cNvPr id="12294" name="Picture 3" descr="p16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1400" y="0"/>
            <a:ext cx="4271963" cy="2513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5" name="Line 5"/>
          <p:cNvSpPr>
            <a:spLocks noChangeShapeType="1"/>
          </p:cNvSpPr>
          <p:nvPr/>
        </p:nvSpPr>
        <p:spPr bwMode="auto">
          <a:xfrm>
            <a:off x="0" y="3846513"/>
            <a:ext cx="91440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3024188" y="3846513"/>
          <a:ext cx="3090862" cy="889000"/>
        </p:xfrm>
        <a:graphic>
          <a:graphicData uri="http://schemas.openxmlformats.org/presentationml/2006/ole">
            <p:oleObj spid="_x0000_s12290" name="Equation" r:id="rId4" imgW="1549080" imgH="444240" progId="Equation.DSMT4">
              <p:embed/>
            </p:oleObj>
          </a:graphicData>
        </a:graphic>
      </p:graphicFrame>
      <p:sp>
        <p:nvSpPr>
          <p:cNvPr id="12296" name="Rectangle 13"/>
          <p:cNvSpPr>
            <a:spLocks noChangeArrowheads="1"/>
          </p:cNvSpPr>
          <p:nvPr/>
        </p:nvSpPr>
        <p:spPr bwMode="auto">
          <a:xfrm>
            <a:off x="5522913" y="7207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i="1">
                <a:latin typeface="Times New Roman" pitchFamily="18" charset="0"/>
              </a:rPr>
              <a:t>x</a:t>
            </a:r>
            <a:endParaRPr lang="zh-CN" altLang="en-US" sz="2400" b="1" i="1">
              <a:latin typeface="Times New Roman" pitchFamily="18" charset="0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5867400" y="1341438"/>
          <a:ext cx="1368425" cy="508000"/>
        </p:xfrm>
        <a:graphic>
          <a:graphicData uri="http://schemas.openxmlformats.org/presentationml/2006/ole">
            <p:oleObj spid="_x0000_s12291" name="Equation" r:id="rId5" imgW="685800" imgH="253800" progId="Equation.DSMT4">
              <p:embed/>
            </p:oleObj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4926013" y="5229225"/>
          <a:ext cx="3270250" cy="482600"/>
        </p:xfrm>
        <a:graphic>
          <a:graphicData uri="http://schemas.openxmlformats.org/presentationml/2006/ole">
            <p:oleObj spid="_x0000_s12292" name="Equation" r:id="rId6" imgW="1638000" imgH="241200" progId="Equation.DSMT4">
              <p:embed/>
            </p:oleObj>
          </a:graphicData>
        </a:graphic>
      </p:graphicFrame>
      <p:sp>
        <p:nvSpPr>
          <p:cNvPr id="12297" name="Rectangle 20"/>
          <p:cNvSpPr>
            <a:spLocks noChangeArrowheads="1"/>
          </p:cNvSpPr>
          <p:nvPr/>
        </p:nvSpPr>
        <p:spPr bwMode="auto">
          <a:xfrm>
            <a:off x="7235825" y="720725"/>
            <a:ext cx="1206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Times New Roman" pitchFamily="18" charset="0"/>
              </a:rPr>
              <a:t>100 −</a:t>
            </a:r>
            <a:r>
              <a:rPr lang="en-US" altLang="zh-CN" sz="2400" b="1" i="1">
                <a:latin typeface="Times New Roman" pitchFamily="18" charset="0"/>
              </a:rPr>
              <a:t> x </a:t>
            </a:r>
            <a:endParaRPr lang="zh-CN" altLang="en-US" sz="2400" b="1" i="1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3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8229600" cy="6335712"/>
          </a:xfrm>
          <a:noFill/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某房地产公司有</a:t>
            </a:r>
            <a:r>
              <a:rPr lang="en-US" altLang="zh-CN" smtClean="0">
                <a:solidFill>
                  <a:srgbClr val="FF0000"/>
                </a:solidFill>
              </a:rPr>
              <a:t>50</a:t>
            </a:r>
            <a:r>
              <a:rPr lang="zh-CN" altLang="en-US" smtClean="0"/>
              <a:t>套公寓要出租，当租金定为每月</a:t>
            </a:r>
            <a:r>
              <a:rPr lang="en-US" altLang="zh-CN" smtClean="0">
                <a:solidFill>
                  <a:srgbClr val="FF0000"/>
                </a:solidFill>
              </a:rPr>
              <a:t>180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元时，公寓会全部租出去．当租金每月增加</a:t>
            </a:r>
            <a:r>
              <a:rPr lang="en-US" altLang="zh-CN" smtClean="0">
                <a:solidFill>
                  <a:srgbClr val="FF0000"/>
                </a:solidFill>
              </a:rPr>
              <a:t>10</a:t>
            </a:r>
            <a:r>
              <a:rPr lang="zh-CN" altLang="en-US" smtClean="0"/>
              <a:t>元时，就有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一套公寓租不出去，而租出去的房子每月需花费</a:t>
            </a:r>
            <a:r>
              <a:rPr lang="en-US" altLang="zh-CN" smtClean="0">
                <a:solidFill>
                  <a:srgbClr val="FF0000"/>
                </a:solidFill>
              </a:rPr>
              <a:t>20</a:t>
            </a:r>
            <a:r>
              <a:rPr lang="zh-CN" altLang="en-US" smtClean="0"/>
              <a:t>元的整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修维护费．试问房租定为多少获利最大？</a:t>
            </a:r>
          </a:p>
          <a:p>
            <a:pPr>
              <a:buFont typeface="Wingdings 3" pitchFamily="18" charset="2"/>
              <a:buNone/>
            </a:pPr>
            <a:endParaRPr lang="zh-CN" altLang="en-US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r>
              <a:rPr lang="zh-CN" altLang="en-US" smtClean="0"/>
              <a:t>设房租为每月 </a:t>
            </a:r>
            <a:r>
              <a:rPr lang="en-US" altLang="zh-CN" i="1" smtClean="0"/>
              <a:t>x </a:t>
            </a:r>
            <a:r>
              <a:rPr lang="zh-CN" altLang="en-US" smtClean="0"/>
              <a:t>元，租出去的房子有                          套</a:t>
            </a:r>
            <a:r>
              <a:rPr lang="en-US" altLang="zh-CN" smtClean="0"/>
              <a:t>,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每月获利为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/>
              <a:t>对 </a:t>
            </a:r>
            <a:r>
              <a:rPr lang="en-US" altLang="zh-CN" i="1" smtClean="0"/>
              <a:t>x</a:t>
            </a:r>
            <a:r>
              <a:rPr lang="en-US" altLang="zh-CN" smtClean="0"/>
              <a:t> </a:t>
            </a:r>
            <a:r>
              <a:rPr lang="zh-CN" altLang="en-US" smtClean="0"/>
              <a:t>求导，得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由 </a:t>
            </a:r>
            <a:r>
              <a:rPr lang="en-US" altLang="zh-CN" i="1" smtClean="0">
                <a:solidFill>
                  <a:srgbClr val="0000FF"/>
                </a:solidFill>
              </a:rPr>
              <a:t>R</a:t>
            </a:r>
            <a:r>
              <a:rPr lang="en-US" altLang="zh-CN" smtClean="0">
                <a:solidFill>
                  <a:srgbClr val="0000FF"/>
                </a:solidFill>
                <a:sym typeface="Symbol" pitchFamily="18" charset="2"/>
              </a:rPr>
              <a:t></a:t>
            </a:r>
            <a:r>
              <a:rPr lang="en-US" altLang="zh-CN" smtClean="0">
                <a:solidFill>
                  <a:srgbClr val="0000FF"/>
                </a:solidFill>
              </a:rPr>
              <a:t>(</a:t>
            </a:r>
            <a:r>
              <a:rPr lang="en-US" altLang="zh-CN" i="1" smtClean="0">
                <a:solidFill>
                  <a:srgbClr val="0000FF"/>
                </a:solidFill>
              </a:rPr>
              <a:t>x</a:t>
            </a:r>
            <a:r>
              <a:rPr lang="en-US" altLang="zh-CN" smtClean="0">
                <a:solidFill>
                  <a:srgbClr val="0000FF"/>
                </a:solidFill>
              </a:rPr>
              <a:t>) = 0</a:t>
            </a:r>
            <a:r>
              <a:rPr lang="en-US" altLang="zh-CN" smtClean="0"/>
              <a:t> </a:t>
            </a:r>
            <a:r>
              <a:rPr lang="zh-CN" altLang="en-US" smtClean="0"/>
              <a:t>解得 </a:t>
            </a:r>
            <a:r>
              <a:rPr lang="en-US" altLang="zh-CN" i="1" smtClean="0"/>
              <a:t>x</a:t>
            </a:r>
            <a:r>
              <a:rPr lang="en-US" altLang="zh-CN" smtClean="0"/>
              <a:t> = 350</a:t>
            </a:r>
            <a:r>
              <a:rPr lang="zh-CN" altLang="en-US" smtClean="0">
                <a:solidFill>
                  <a:srgbClr val="FF0000"/>
                </a:solidFill>
              </a:rPr>
              <a:t>（唯一驻点）</a:t>
            </a:r>
            <a:r>
              <a:rPr lang="zh-CN" altLang="en-US" smtClean="0"/>
              <a:t>，</a:t>
            </a:r>
            <a:r>
              <a:rPr lang="en-US" altLang="zh-CN" i="1" smtClean="0"/>
              <a:t> </a:t>
            </a: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根据</a:t>
            </a:r>
            <a:r>
              <a:rPr lang="zh-CN" altLang="en-US" smtClean="0">
                <a:solidFill>
                  <a:srgbClr val="FF0000"/>
                </a:solidFill>
              </a:rPr>
              <a:t>问题的实际意义</a:t>
            </a:r>
            <a:r>
              <a:rPr lang="zh-CN" altLang="en-US" smtClean="0"/>
              <a:t>可知，</a:t>
            </a:r>
            <a:r>
              <a:rPr lang="zh-CN" altLang="en-US" smtClean="0">
                <a:solidFill>
                  <a:srgbClr val="FF0000"/>
                </a:solidFill>
              </a:rPr>
              <a:t> </a:t>
            </a:r>
            <a:r>
              <a:rPr lang="en-US" altLang="zh-CN" i="1" smtClean="0"/>
              <a:t>x</a:t>
            </a:r>
            <a:r>
              <a:rPr lang="en-US" altLang="zh-CN" smtClean="0"/>
              <a:t> = 350 </a:t>
            </a:r>
            <a:r>
              <a:rPr lang="zh-CN" altLang="en-US" smtClean="0"/>
              <a:t>一定是最大值点，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故每月每套租金定为</a:t>
            </a:r>
            <a:r>
              <a:rPr lang="en-US" altLang="zh-CN" smtClean="0"/>
              <a:t>350</a:t>
            </a:r>
            <a:r>
              <a:rPr lang="zh-CN" altLang="en-US" smtClean="0"/>
              <a:t>元时可获得最大利润 </a:t>
            </a:r>
            <a:r>
              <a:rPr lang="en-US" altLang="zh-CN" smtClean="0"/>
              <a:t>10890</a:t>
            </a:r>
            <a:r>
              <a:rPr lang="zh-CN" altLang="en-US" smtClean="0"/>
              <a:t>元．</a:t>
            </a:r>
          </a:p>
        </p:txBody>
      </p:sp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2484438" y="3232150"/>
          <a:ext cx="6537325" cy="889000"/>
        </p:xfrm>
        <a:graphic>
          <a:graphicData uri="http://schemas.openxmlformats.org/presentationml/2006/ole">
            <p:oleObj spid="_x0000_s13314" name="Equation" r:id="rId3" imgW="3276360" imgH="444240" progId="Equation.DSMT4">
              <p:embed/>
            </p:oleObj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2484438" y="4195763"/>
          <a:ext cx="5853112" cy="889000"/>
        </p:xfrm>
        <a:graphic>
          <a:graphicData uri="http://schemas.openxmlformats.org/presentationml/2006/ole">
            <p:oleObj spid="_x0000_s13315" name="Equation" r:id="rId4" imgW="2933640" imgH="444240" progId="Equation.DSMT4">
              <p:embed/>
            </p:oleObj>
          </a:graphicData>
        </a:graphic>
      </p:graphicFrame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3851275" y="5229225"/>
            <a:ext cx="4535488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6357938" y="3227388"/>
            <a:ext cx="2700337" cy="9223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" name="矩形 6"/>
          <p:cNvSpPr>
            <a:spLocks noChangeArrowheads="1"/>
          </p:cNvSpPr>
          <p:nvPr/>
        </p:nvSpPr>
        <p:spPr bwMode="auto">
          <a:xfrm>
            <a:off x="7062788" y="4149725"/>
            <a:ext cx="1439862" cy="9223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6156325" y="2324100"/>
          <a:ext cx="1925638" cy="889000"/>
        </p:xfrm>
        <a:graphic>
          <a:graphicData uri="http://schemas.openxmlformats.org/presentationml/2006/ole">
            <p:oleObj spid="_x0000_s13316" name="Equation" r:id="rId5" imgW="965160" imgH="4442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内容占位符 1"/>
          <p:cNvSpPr>
            <a:spLocks noGrp="1"/>
          </p:cNvSpPr>
          <p:nvPr>
            <p:ph idx="4294967295"/>
          </p:nvPr>
        </p:nvSpPr>
        <p:spPr>
          <a:xfrm>
            <a:off x="457200" y="1481138"/>
            <a:ext cx="8229600" cy="4911725"/>
          </a:xfrm>
        </p:spPr>
        <p:txBody>
          <a:bodyPr>
            <a:spAutoFit/>
          </a:bodyPr>
          <a:lstStyle/>
          <a:p>
            <a:r>
              <a:rPr lang="zh-CN" altLang="en-US" smtClean="0"/>
              <a:t>函数的单调性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		</a:t>
            </a:r>
          </a:p>
          <a:p>
            <a:endParaRPr lang="zh-CN" altLang="en-US" smtClean="0"/>
          </a:p>
          <a:p>
            <a:r>
              <a:rPr lang="zh-CN" altLang="en-US" smtClean="0"/>
              <a:t>曲线的凹凸性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endParaRPr lang="zh-CN" altLang="en-US" smtClean="0"/>
          </a:p>
          <a:p>
            <a:endParaRPr lang="zh-CN" altLang="en-US" smtClean="0"/>
          </a:p>
          <a:p>
            <a:r>
              <a:rPr lang="zh-CN" altLang="en-US" smtClean="0"/>
              <a:t>函数的极值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	可能的极值点：驻点、不可导点</a:t>
            </a:r>
            <a:r>
              <a:rPr lang="en-US" altLang="zh-CN" smtClean="0"/>
              <a:t>	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	一个</a:t>
            </a:r>
            <a:r>
              <a:rPr lang="zh-CN" altLang="en-US" smtClean="0">
                <a:solidFill>
                  <a:srgbClr val="0000FF"/>
                </a:solidFill>
              </a:rPr>
              <a:t>必要</a:t>
            </a:r>
            <a:r>
              <a:rPr lang="zh-CN" altLang="en-US" smtClean="0">
                <a:solidFill>
                  <a:srgbClr val="FF0000"/>
                </a:solidFill>
              </a:rPr>
              <a:t>非充分</a:t>
            </a:r>
            <a:r>
              <a:rPr lang="zh-CN" altLang="en-US" smtClean="0">
                <a:solidFill>
                  <a:srgbClr val="0000FF"/>
                </a:solidFill>
              </a:rPr>
              <a:t>条件</a:t>
            </a:r>
            <a:r>
              <a:rPr lang="zh-CN" altLang="en-US" smtClean="0"/>
              <a:t>（</a:t>
            </a:r>
            <a:r>
              <a:rPr lang="en-US" altLang="zh-CN" smtClean="0"/>
              <a:t>P.153</a:t>
            </a:r>
            <a:r>
              <a:rPr lang="zh-CN" altLang="en-US" smtClean="0"/>
              <a:t>定理</a:t>
            </a:r>
            <a:r>
              <a:rPr lang="en-US" altLang="zh-CN" smtClean="0"/>
              <a:t>1</a:t>
            </a:r>
            <a:r>
              <a:rPr lang="zh-CN" altLang="en-US" smtClean="0"/>
              <a:t>）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	两个</a:t>
            </a:r>
            <a:r>
              <a:rPr lang="zh-CN" altLang="en-US" smtClean="0">
                <a:solidFill>
                  <a:srgbClr val="0000FF"/>
                </a:solidFill>
              </a:rPr>
              <a:t>充分</a:t>
            </a:r>
            <a:r>
              <a:rPr lang="zh-CN" altLang="en-US" smtClean="0">
                <a:solidFill>
                  <a:srgbClr val="FF0000"/>
                </a:solidFill>
              </a:rPr>
              <a:t>非必要</a:t>
            </a:r>
            <a:r>
              <a:rPr lang="zh-CN" altLang="en-US" smtClean="0">
                <a:solidFill>
                  <a:srgbClr val="0000FF"/>
                </a:solidFill>
              </a:rPr>
              <a:t>条件</a:t>
            </a:r>
            <a:r>
              <a:rPr lang="zh-CN" altLang="en-US" smtClean="0"/>
              <a:t>（</a:t>
            </a:r>
            <a:r>
              <a:rPr lang="en-US" altLang="zh-CN" smtClean="0"/>
              <a:t>P.154</a:t>
            </a:r>
            <a:r>
              <a:rPr lang="zh-CN" altLang="en-US" smtClean="0"/>
              <a:t>定理</a:t>
            </a:r>
            <a:r>
              <a:rPr lang="en-US" altLang="zh-CN" smtClean="0"/>
              <a:t>2</a:t>
            </a:r>
            <a:r>
              <a:rPr lang="zh-CN" altLang="en-US" smtClean="0"/>
              <a:t>、</a:t>
            </a:r>
            <a:r>
              <a:rPr lang="en-US" altLang="zh-CN" smtClean="0"/>
              <a:t>P.155</a:t>
            </a:r>
            <a:r>
              <a:rPr lang="zh-CN" altLang="en-US" smtClean="0"/>
              <a:t>定理</a:t>
            </a:r>
            <a:r>
              <a:rPr lang="en-US" altLang="zh-CN" smtClean="0"/>
              <a:t>3</a:t>
            </a:r>
            <a:r>
              <a:rPr lang="zh-CN" altLang="en-US" smtClean="0"/>
              <a:t>）</a:t>
            </a:r>
            <a:endParaRPr lang="en-US" altLang="zh-CN" smtClean="0"/>
          </a:p>
        </p:txBody>
      </p:sp>
      <p:sp>
        <p:nvSpPr>
          <p:cNvPr id="33795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小结</a:t>
            </a:r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4068763" y="1052513"/>
            <a:ext cx="3384550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</a:rPr>
              <a:t>确定函数的单调区间</a:t>
            </a:r>
          </a:p>
          <a:p>
            <a:pPr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</a:rPr>
              <a:t>证明不等式</a:t>
            </a:r>
          </a:p>
          <a:p>
            <a:pPr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</a:rPr>
              <a:t>讨论方程的根的个数</a:t>
            </a: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3132138" y="1541463"/>
            <a:ext cx="873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</a:rPr>
              <a:t>应用 </a:t>
            </a:r>
          </a:p>
        </p:txBody>
      </p:sp>
      <p:sp>
        <p:nvSpPr>
          <p:cNvPr id="61446" name="AutoShape 6"/>
          <p:cNvSpPr>
            <a:spLocks/>
          </p:cNvSpPr>
          <p:nvPr/>
        </p:nvSpPr>
        <p:spPr bwMode="auto">
          <a:xfrm>
            <a:off x="3925888" y="1252538"/>
            <a:ext cx="144462" cy="1008062"/>
          </a:xfrm>
          <a:prstGeom prst="leftBrace">
            <a:avLst>
              <a:gd name="adj1" fmla="val 58150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4066" name="Group 34"/>
          <p:cNvGraphicFramePr>
            <a:graphicFrameLocks noGrp="1"/>
          </p:cNvGraphicFramePr>
          <p:nvPr/>
        </p:nvGraphicFramePr>
        <p:xfrm>
          <a:off x="3059113" y="2565400"/>
          <a:ext cx="4033837" cy="2048764"/>
        </p:xfrm>
        <a:graphic>
          <a:graphicData uri="http://schemas.openxmlformats.org/drawingml/2006/table">
            <a:tbl>
              <a:tblPr/>
              <a:tblGrid>
                <a:gridCol w="1344612"/>
                <a:gridCol w="1344613"/>
                <a:gridCol w="1344612"/>
              </a:tblGrid>
              <a:tr h="822325">
                <a:tc>
                  <a:txBody>
                    <a:bodyPr/>
                    <a:lstStyle/>
                    <a:p>
                      <a:pPr marL="109538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符号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单调性</a:t>
                      </a:r>
                    </a:p>
                    <a:p>
                      <a:pPr marL="109538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f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  <a:sym typeface="Symbol" pitchFamily="18" charset="2"/>
                        </a:rPr>
                        <a:t>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)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凹凸性</a:t>
                      </a:r>
                    </a:p>
                    <a:p>
                      <a:pPr marL="109538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f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  <a:sym typeface="Symbol" pitchFamily="18" charset="2"/>
                        </a:rPr>
                        <a:t>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)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marL="109538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正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marL="109538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负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063" name="Freeform 26"/>
          <p:cNvSpPr>
            <a:spLocks/>
          </p:cNvSpPr>
          <p:nvPr/>
        </p:nvSpPr>
        <p:spPr bwMode="auto">
          <a:xfrm>
            <a:off x="7643813" y="2482850"/>
            <a:ext cx="936625" cy="514350"/>
          </a:xfrm>
          <a:custGeom>
            <a:avLst/>
            <a:gdLst>
              <a:gd name="T0" fmla="*/ 0 w 590"/>
              <a:gd name="T1" fmla="*/ 2147483647 h 324"/>
              <a:gd name="T2" fmla="*/ 2147483647 w 590"/>
              <a:gd name="T3" fmla="*/ 2147483647 h 324"/>
              <a:gd name="T4" fmla="*/ 2147483647 w 590"/>
              <a:gd name="T5" fmla="*/ 0 h 324"/>
              <a:gd name="T6" fmla="*/ 0 60000 65536"/>
              <a:gd name="T7" fmla="*/ 0 60000 65536"/>
              <a:gd name="T8" fmla="*/ 0 60000 65536"/>
              <a:gd name="T9" fmla="*/ 0 w 590"/>
              <a:gd name="T10" fmla="*/ 0 h 324"/>
              <a:gd name="T11" fmla="*/ 590 w 590"/>
              <a:gd name="T12" fmla="*/ 324 h 3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90" h="324">
                <a:moveTo>
                  <a:pt x="0" y="45"/>
                </a:moveTo>
                <a:cubicBezTo>
                  <a:pt x="110" y="184"/>
                  <a:pt x="220" y="324"/>
                  <a:pt x="318" y="317"/>
                </a:cubicBezTo>
                <a:cubicBezTo>
                  <a:pt x="416" y="310"/>
                  <a:pt x="545" y="53"/>
                  <a:pt x="590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27" name="Rectangle 35"/>
          <p:cNvSpPr>
            <a:spLocks noChangeArrowheads="1"/>
          </p:cNvSpPr>
          <p:nvPr/>
        </p:nvSpPr>
        <p:spPr bwMode="auto">
          <a:xfrm>
            <a:off x="7561263" y="2924175"/>
            <a:ext cx="1103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Times New Roman" pitchFamily="18" charset="0"/>
              </a:rPr>
              <a:t>极小值</a:t>
            </a:r>
          </a:p>
        </p:txBody>
      </p:sp>
      <p:sp>
        <p:nvSpPr>
          <p:cNvPr id="44068" name="Rectangle 36"/>
          <p:cNvSpPr>
            <a:spLocks noChangeArrowheads="1"/>
          </p:cNvSpPr>
          <p:nvPr/>
        </p:nvSpPr>
        <p:spPr bwMode="auto">
          <a:xfrm>
            <a:off x="7400925" y="1700213"/>
            <a:ext cx="1422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400" b="1" i="1">
                <a:latin typeface="Times New Roman" pitchFamily="18" charset="0"/>
              </a:rPr>
              <a:t>f</a:t>
            </a:r>
            <a:r>
              <a:rPr lang="en-US" altLang="zh-CN" sz="2400" b="1" i="1">
                <a:latin typeface="Times New Roman" pitchFamily="18" charset="0"/>
                <a:sym typeface="Symbol" pitchFamily="18" charset="2"/>
              </a:rPr>
              <a:t> </a:t>
            </a:r>
            <a:r>
              <a:rPr lang="en-US" altLang="zh-CN" sz="2400" b="1">
                <a:latin typeface="Times New Roman" pitchFamily="18" charset="0"/>
              </a:rPr>
              <a:t>(</a:t>
            </a:r>
            <a:r>
              <a:rPr lang="en-US" altLang="zh-CN" sz="2400" b="1" i="1">
                <a:latin typeface="Times New Roman" pitchFamily="18" charset="0"/>
              </a:rPr>
              <a:t>x</a:t>
            </a:r>
            <a:r>
              <a:rPr lang="en-US" altLang="zh-CN" sz="2400" b="1" baseline="-25000">
                <a:latin typeface="Times New Roman" pitchFamily="18" charset="0"/>
              </a:rPr>
              <a:t>0</a:t>
            </a:r>
            <a:r>
              <a:rPr lang="en-US" altLang="zh-CN" sz="2400" b="1">
                <a:latin typeface="Times New Roman" pitchFamily="18" charset="0"/>
              </a:rPr>
              <a:t>) = 0</a:t>
            </a:r>
          </a:p>
          <a:p>
            <a:pPr algn="ctr"/>
            <a:r>
              <a:rPr lang="en-US" altLang="zh-CN" sz="2400" b="1" i="1">
                <a:latin typeface="Times New Roman" pitchFamily="18" charset="0"/>
              </a:rPr>
              <a:t>f</a:t>
            </a:r>
            <a:r>
              <a:rPr lang="en-US" altLang="zh-CN" sz="2400" b="1" i="1">
                <a:latin typeface="Times New Roman" pitchFamily="18" charset="0"/>
                <a:sym typeface="Symbol" pitchFamily="18" charset="2"/>
              </a:rPr>
              <a:t> </a:t>
            </a:r>
            <a:r>
              <a:rPr lang="en-US" altLang="zh-CN" sz="2400" b="1">
                <a:latin typeface="Times New Roman" pitchFamily="18" charset="0"/>
              </a:rPr>
              <a:t>(</a:t>
            </a:r>
            <a:r>
              <a:rPr lang="en-US" altLang="zh-CN" sz="2400" b="1" i="1">
                <a:latin typeface="Times New Roman" pitchFamily="18" charset="0"/>
              </a:rPr>
              <a:t>x</a:t>
            </a:r>
            <a:r>
              <a:rPr lang="en-US" altLang="zh-CN" sz="2400" b="1" baseline="-25000">
                <a:latin typeface="Times New Roman" pitchFamily="18" charset="0"/>
              </a:rPr>
              <a:t>0</a:t>
            </a:r>
            <a:r>
              <a:rPr lang="en-US" altLang="zh-CN" sz="2400" b="1">
                <a:latin typeface="Times New Roman" pitchFamily="18" charset="0"/>
              </a:rPr>
              <a:t>) 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&gt;</a:t>
            </a:r>
            <a:r>
              <a:rPr lang="en-US" altLang="zh-CN" sz="2400" b="1">
                <a:latin typeface="Times New Roman" pitchFamily="18" charset="0"/>
              </a:rPr>
              <a:t> 0</a:t>
            </a:r>
            <a:endParaRPr lang="zh-CN" altLang="en-US" sz="2400" b="1">
              <a:latin typeface="Times New Roman" pitchFamily="18" charset="0"/>
            </a:endParaRPr>
          </a:p>
        </p:txBody>
      </p:sp>
      <p:sp>
        <p:nvSpPr>
          <p:cNvPr id="44074" name="Rectangle 42"/>
          <p:cNvSpPr>
            <a:spLocks noChangeArrowheads="1"/>
          </p:cNvSpPr>
          <p:nvPr/>
        </p:nvSpPr>
        <p:spPr bwMode="auto">
          <a:xfrm>
            <a:off x="7280275" y="1628775"/>
            <a:ext cx="1692275" cy="1800225"/>
          </a:xfrm>
          <a:prstGeom prst="rect">
            <a:avLst/>
          </a:prstGeom>
          <a:noFill/>
          <a:ln w="28575">
            <a:solidFill>
              <a:srgbClr val="33CC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75" name="Freeform 26"/>
          <p:cNvSpPr>
            <a:spLocks/>
          </p:cNvSpPr>
          <p:nvPr/>
        </p:nvSpPr>
        <p:spPr bwMode="auto">
          <a:xfrm flipV="1">
            <a:off x="7643813" y="4570413"/>
            <a:ext cx="936625" cy="514350"/>
          </a:xfrm>
          <a:custGeom>
            <a:avLst/>
            <a:gdLst>
              <a:gd name="T0" fmla="*/ 0 w 590"/>
              <a:gd name="T1" fmla="*/ 2147483647 h 324"/>
              <a:gd name="T2" fmla="*/ 2147483647 w 590"/>
              <a:gd name="T3" fmla="*/ 2147483647 h 324"/>
              <a:gd name="T4" fmla="*/ 2147483647 w 590"/>
              <a:gd name="T5" fmla="*/ 0 h 324"/>
              <a:gd name="T6" fmla="*/ 0 60000 65536"/>
              <a:gd name="T7" fmla="*/ 0 60000 65536"/>
              <a:gd name="T8" fmla="*/ 0 60000 65536"/>
              <a:gd name="T9" fmla="*/ 0 w 590"/>
              <a:gd name="T10" fmla="*/ 0 h 324"/>
              <a:gd name="T11" fmla="*/ 590 w 590"/>
              <a:gd name="T12" fmla="*/ 324 h 3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90" h="324">
                <a:moveTo>
                  <a:pt x="0" y="45"/>
                </a:moveTo>
                <a:cubicBezTo>
                  <a:pt x="110" y="184"/>
                  <a:pt x="220" y="324"/>
                  <a:pt x="318" y="317"/>
                </a:cubicBezTo>
                <a:cubicBezTo>
                  <a:pt x="416" y="310"/>
                  <a:pt x="545" y="53"/>
                  <a:pt x="590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rot="10800000"/>
          <a:lstStyle/>
          <a:p>
            <a:endParaRPr lang="zh-CN" altLang="en-US"/>
          </a:p>
        </p:txBody>
      </p:sp>
      <p:sp>
        <p:nvSpPr>
          <p:cNvPr id="2" name="Rectangle 35"/>
          <p:cNvSpPr>
            <a:spLocks noChangeArrowheads="1"/>
          </p:cNvSpPr>
          <p:nvPr/>
        </p:nvSpPr>
        <p:spPr bwMode="auto">
          <a:xfrm>
            <a:off x="7561263" y="4940300"/>
            <a:ext cx="1103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Times New Roman" pitchFamily="18" charset="0"/>
              </a:rPr>
              <a:t>极大值</a:t>
            </a:r>
          </a:p>
        </p:txBody>
      </p:sp>
      <p:sp>
        <p:nvSpPr>
          <p:cNvPr id="44077" name="Rectangle 45"/>
          <p:cNvSpPr>
            <a:spLocks noChangeArrowheads="1"/>
          </p:cNvSpPr>
          <p:nvPr/>
        </p:nvSpPr>
        <p:spPr bwMode="auto">
          <a:xfrm>
            <a:off x="7400925" y="3716338"/>
            <a:ext cx="1422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400" b="1" i="1">
                <a:latin typeface="Times New Roman" pitchFamily="18" charset="0"/>
              </a:rPr>
              <a:t>f</a:t>
            </a:r>
            <a:r>
              <a:rPr lang="en-US" altLang="zh-CN" sz="2400" b="1" i="1">
                <a:latin typeface="Times New Roman" pitchFamily="18" charset="0"/>
                <a:sym typeface="Symbol" pitchFamily="18" charset="2"/>
              </a:rPr>
              <a:t> </a:t>
            </a:r>
            <a:r>
              <a:rPr lang="en-US" altLang="zh-CN" sz="2400" b="1">
                <a:latin typeface="Times New Roman" pitchFamily="18" charset="0"/>
              </a:rPr>
              <a:t>(</a:t>
            </a:r>
            <a:r>
              <a:rPr lang="en-US" altLang="zh-CN" sz="2400" b="1" i="1">
                <a:latin typeface="Times New Roman" pitchFamily="18" charset="0"/>
              </a:rPr>
              <a:t>x</a:t>
            </a:r>
            <a:r>
              <a:rPr lang="en-US" altLang="zh-CN" sz="2400" b="1" baseline="-25000">
                <a:latin typeface="Times New Roman" pitchFamily="18" charset="0"/>
              </a:rPr>
              <a:t>0</a:t>
            </a:r>
            <a:r>
              <a:rPr lang="en-US" altLang="zh-CN" sz="2400" b="1">
                <a:latin typeface="Times New Roman" pitchFamily="18" charset="0"/>
              </a:rPr>
              <a:t>) = 0</a:t>
            </a:r>
          </a:p>
          <a:p>
            <a:pPr algn="ctr"/>
            <a:r>
              <a:rPr lang="en-US" altLang="zh-CN" sz="2400" b="1" i="1">
                <a:latin typeface="Times New Roman" pitchFamily="18" charset="0"/>
              </a:rPr>
              <a:t>f</a:t>
            </a:r>
            <a:r>
              <a:rPr lang="en-US" altLang="zh-CN" sz="2400" b="1" i="1">
                <a:latin typeface="Times New Roman" pitchFamily="18" charset="0"/>
                <a:sym typeface="Symbol" pitchFamily="18" charset="2"/>
              </a:rPr>
              <a:t> </a:t>
            </a:r>
            <a:r>
              <a:rPr lang="en-US" altLang="zh-CN" sz="2400" b="1">
                <a:latin typeface="Times New Roman" pitchFamily="18" charset="0"/>
              </a:rPr>
              <a:t>(</a:t>
            </a:r>
            <a:r>
              <a:rPr lang="en-US" altLang="zh-CN" sz="2400" b="1" i="1">
                <a:latin typeface="Times New Roman" pitchFamily="18" charset="0"/>
              </a:rPr>
              <a:t>x</a:t>
            </a:r>
            <a:r>
              <a:rPr lang="en-US" altLang="zh-CN" sz="2400" b="1" baseline="-25000">
                <a:latin typeface="Times New Roman" pitchFamily="18" charset="0"/>
              </a:rPr>
              <a:t>0</a:t>
            </a:r>
            <a:r>
              <a:rPr lang="en-US" altLang="zh-CN" sz="2400" b="1">
                <a:latin typeface="Times New Roman" pitchFamily="18" charset="0"/>
              </a:rPr>
              <a:t>) 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&lt;</a:t>
            </a:r>
            <a:r>
              <a:rPr lang="en-US" altLang="zh-CN" sz="2400" b="1">
                <a:latin typeface="Times New Roman" pitchFamily="18" charset="0"/>
              </a:rPr>
              <a:t> 0</a:t>
            </a:r>
            <a:endParaRPr lang="zh-CN" altLang="en-US" sz="2400" b="1">
              <a:latin typeface="Times New Roman" pitchFamily="18" charset="0"/>
            </a:endParaRPr>
          </a:p>
        </p:txBody>
      </p:sp>
      <p:sp>
        <p:nvSpPr>
          <p:cNvPr id="44078" name="Rectangle 46"/>
          <p:cNvSpPr>
            <a:spLocks noChangeArrowheads="1"/>
          </p:cNvSpPr>
          <p:nvPr/>
        </p:nvSpPr>
        <p:spPr bwMode="auto">
          <a:xfrm>
            <a:off x="7280275" y="3644900"/>
            <a:ext cx="1692275" cy="1800225"/>
          </a:xfrm>
          <a:prstGeom prst="rect">
            <a:avLst/>
          </a:prstGeom>
          <a:noFill/>
          <a:ln w="28575">
            <a:solidFill>
              <a:srgbClr val="33CC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079" name="AutoShape 47"/>
          <p:cNvSpPr>
            <a:spLocks noChangeArrowheads="1"/>
          </p:cNvSpPr>
          <p:nvPr/>
        </p:nvSpPr>
        <p:spPr bwMode="auto">
          <a:xfrm>
            <a:off x="2843213" y="1527175"/>
            <a:ext cx="287337" cy="485775"/>
          </a:xfrm>
          <a:prstGeom prst="rightArrow">
            <a:avLst>
              <a:gd name="adj1" fmla="val 49676"/>
              <a:gd name="adj2" fmla="val 40333"/>
            </a:avLst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4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38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38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7" dur="500"/>
                                        <p:tgtEl>
                                          <p:spTgt spid="44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4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6" dur="500"/>
                                        <p:tgtEl>
                                          <p:spTgt spid="44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4" grpId="0"/>
      <p:bldP spid="61445" grpId="0"/>
      <p:bldP spid="61446" grpId="0" animBg="1"/>
      <p:bldP spid="44063" grpId="0" animBg="1"/>
      <p:bldP spid="33827" grpId="0"/>
      <p:bldP spid="44068" grpId="0"/>
      <p:bldP spid="44074" grpId="0" animBg="1"/>
      <p:bldP spid="44075" grpId="0" animBg="1"/>
      <p:bldP spid="2" grpId="0"/>
      <p:bldP spid="44077" grpId="0"/>
      <p:bldP spid="44078" grpId="0" animBg="1"/>
      <p:bldP spid="4407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2051050" y="2276475"/>
            <a:ext cx="5038725" cy="273526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53" name="Rectangle 5"/>
          <p:cNvSpPr>
            <a:spLocks noChangeArrowheads="1"/>
          </p:cNvSpPr>
          <p:nvPr/>
        </p:nvSpPr>
        <p:spPr bwMode="auto">
          <a:xfrm>
            <a:off x="2051050" y="2346325"/>
            <a:ext cx="177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函数的定义域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2052638" y="3716338"/>
            <a:ext cx="5038725" cy="1295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55" name="Rectangle 7"/>
          <p:cNvSpPr>
            <a:spLocks noChangeArrowheads="1"/>
          </p:cNvSpPr>
          <p:nvPr/>
        </p:nvSpPr>
        <p:spPr bwMode="auto">
          <a:xfrm>
            <a:off x="2052638" y="2276475"/>
            <a:ext cx="5038725" cy="1439863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56" name="Rectangle 8"/>
          <p:cNvSpPr>
            <a:spLocks noChangeArrowheads="1"/>
          </p:cNvSpPr>
          <p:nvPr/>
        </p:nvSpPr>
        <p:spPr bwMode="auto">
          <a:xfrm>
            <a:off x="5827713" y="4552950"/>
            <a:ext cx="1263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不可导点 </a:t>
            </a:r>
          </a:p>
        </p:txBody>
      </p:sp>
      <p:sp>
        <p:nvSpPr>
          <p:cNvPr id="104457" name="Rectangle 9"/>
          <p:cNvSpPr>
            <a:spLocks noChangeArrowheads="1"/>
          </p:cNvSpPr>
          <p:nvPr/>
        </p:nvSpPr>
        <p:spPr bwMode="auto">
          <a:xfrm>
            <a:off x="2051050" y="2328863"/>
            <a:ext cx="946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可导点</a:t>
            </a:r>
          </a:p>
        </p:txBody>
      </p:sp>
      <p:sp>
        <p:nvSpPr>
          <p:cNvPr id="104458" name="Line 10"/>
          <p:cNvSpPr>
            <a:spLocks noChangeShapeType="1"/>
          </p:cNvSpPr>
          <p:nvPr/>
        </p:nvSpPr>
        <p:spPr bwMode="auto">
          <a:xfrm>
            <a:off x="6011863" y="2276475"/>
            <a:ext cx="0" cy="1439863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4459" name="Rectangle 11"/>
          <p:cNvSpPr>
            <a:spLocks noChangeArrowheads="1"/>
          </p:cNvSpPr>
          <p:nvPr/>
        </p:nvSpPr>
        <p:spPr bwMode="auto">
          <a:xfrm>
            <a:off x="2051050" y="2276475"/>
            <a:ext cx="3959225" cy="143986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60" name="Rectangle 12"/>
          <p:cNvSpPr>
            <a:spLocks noChangeArrowheads="1"/>
          </p:cNvSpPr>
          <p:nvPr/>
        </p:nvSpPr>
        <p:spPr bwMode="auto">
          <a:xfrm>
            <a:off x="2051050" y="2346325"/>
            <a:ext cx="755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驻点 </a:t>
            </a:r>
          </a:p>
        </p:txBody>
      </p:sp>
      <p:sp>
        <p:nvSpPr>
          <p:cNvPr id="104461" name="Rectangle 13"/>
          <p:cNvSpPr>
            <a:spLocks noChangeArrowheads="1"/>
          </p:cNvSpPr>
          <p:nvPr/>
        </p:nvSpPr>
        <p:spPr bwMode="auto">
          <a:xfrm>
            <a:off x="6011863" y="2276475"/>
            <a:ext cx="1079500" cy="143986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62" name="Rectangle 14"/>
          <p:cNvSpPr>
            <a:spLocks noChangeArrowheads="1"/>
          </p:cNvSpPr>
          <p:nvPr/>
        </p:nvSpPr>
        <p:spPr bwMode="auto">
          <a:xfrm>
            <a:off x="6011863" y="2346325"/>
            <a:ext cx="9588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其它 </a:t>
            </a:r>
            <a:endParaRPr lang="en-US" altLang="zh-CN" sz="2000" b="1">
              <a:latin typeface="Times New Roman" pitchFamily="18" charset="0"/>
              <a:cs typeface="Times New Roman" pitchFamily="18" charset="0"/>
            </a:endParaRPr>
          </a:p>
          <a:p>
            <a:pPr algn="ctr" eaLnBrk="0" hangingPunct="0"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可导点</a:t>
            </a:r>
          </a:p>
        </p:txBody>
      </p:sp>
      <p:sp>
        <p:nvSpPr>
          <p:cNvPr id="104463" name="Oval 15"/>
          <p:cNvSpPr>
            <a:spLocks noChangeArrowheads="1"/>
          </p:cNvSpPr>
          <p:nvPr/>
        </p:nvSpPr>
        <p:spPr bwMode="auto">
          <a:xfrm>
            <a:off x="2263775" y="2416175"/>
            <a:ext cx="3533775" cy="2457450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64" name="Rectangle 16"/>
          <p:cNvSpPr>
            <a:spLocks noChangeArrowheads="1"/>
          </p:cNvSpPr>
          <p:nvPr/>
        </p:nvSpPr>
        <p:spPr bwMode="auto">
          <a:xfrm>
            <a:off x="3468688" y="4494213"/>
            <a:ext cx="1009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极值点 </a:t>
            </a:r>
          </a:p>
        </p:txBody>
      </p:sp>
      <p:sp>
        <p:nvSpPr>
          <p:cNvPr id="104465" name="Oval 17"/>
          <p:cNvSpPr>
            <a:spLocks noChangeArrowheads="1"/>
          </p:cNvSpPr>
          <p:nvPr/>
        </p:nvSpPr>
        <p:spPr bwMode="auto">
          <a:xfrm>
            <a:off x="2647950" y="2416175"/>
            <a:ext cx="2765425" cy="1927225"/>
          </a:xfrm>
          <a:prstGeom prst="ellipse">
            <a:avLst/>
          </a:prstGeom>
          <a:solidFill>
            <a:srgbClr val="FF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66" name="Rectangle 18"/>
          <p:cNvSpPr>
            <a:spLocks noChangeArrowheads="1"/>
          </p:cNvSpPr>
          <p:nvPr/>
        </p:nvSpPr>
        <p:spPr bwMode="auto">
          <a:xfrm>
            <a:off x="3175000" y="3641725"/>
            <a:ext cx="17081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不同单调区间</a:t>
            </a:r>
          </a:p>
          <a:p>
            <a:pPr algn="ctr" eaLnBrk="0" hangingPunct="0"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的分界点 </a:t>
            </a:r>
          </a:p>
        </p:txBody>
      </p:sp>
      <p:sp>
        <p:nvSpPr>
          <p:cNvPr id="104467" name="Oval 19"/>
          <p:cNvSpPr>
            <a:spLocks noChangeArrowheads="1"/>
          </p:cNvSpPr>
          <p:nvPr/>
        </p:nvSpPr>
        <p:spPr bwMode="auto">
          <a:xfrm>
            <a:off x="3249613" y="2416175"/>
            <a:ext cx="1562100" cy="108902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68" name="Rectangle 20"/>
          <p:cNvSpPr>
            <a:spLocks noChangeArrowheads="1"/>
          </p:cNvSpPr>
          <p:nvPr/>
        </p:nvSpPr>
        <p:spPr bwMode="auto">
          <a:xfrm>
            <a:off x="3413125" y="2762250"/>
            <a:ext cx="11255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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 0</a:t>
            </a:r>
          </a:p>
        </p:txBody>
      </p:sp>
      <p:sp>
        <p:nvSpPr>
          <p:cNvPr id="104469" name="Line 21"/>
          <p:cNvSpPr>
            <a:spLocks noChangeShapeType="1"/>
          </p:cNvSpPr>
          <p:nvPr/>
        </p:nvSpPr>
        <p:spPr bwMode="auto">
          <a:xfrm>
            <a:off x="2051050" y="3716338"/>
            <a:ext cx="50419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36" name="Rectangle 2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小结</a:t>
            </a:r>
          </a:p>
        </p:txBody>
      </p:sp>
      <p:sp>
        <p:nvSpPr>
          <p:cNvPr id="34837" name="Rectangle 2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函数的极值（续）</a:t>
            </a:r>
          </a:p>
        </p:txBody>
      </p:sp>
      <p:sp>
        <p:nvSpPr>
          <p:cNvPr id="104472" name="AutoShape 24"/>
          <p:cNvSpPr>
            <a:spLocks/>
          </p:cNvSpPr>
          <p:nvPr/>
        </p:nvSpPr>
        <p:spPr bwMode="auto">
          <a:xfrm>
            <a:off x="5938838" y="1484313"/>
            <a:ext cx="3025775" cy="466725"/>
          </a:xfrm>
          <a:prstGeom prst="callout2">
            <a:avLst>
              <a:gd name="adj1" fmla="val 24491"/>
              <a:gd name="adj2" fmla="val -2519"/>
              <a:gd name="adj3" fmla="val 24491"/>
              <a:gd name="adj4" fmla="val -16000"/>
              <a:gd name="adj5" fmla="val 333333"/>
              <a:gd name="adj6" fmla="val -3090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400" b="1"/>
              <a:t>第一充分非必要条件</a:t>
            </a:r>
            <a:endParaRPr lang="en-US" altLang="zh-CN" sz="2400" b="1"/>
          </a:p>
        </p:txBody>
      </p:sp>
      <p:sp>
        <p:nvSpPr>
          <p:cNvPr id="104474" name="AutoShape 26"/>
          <p:cNvSpPr>
            <a:spLocks/>
          </p:cNvSpPr>
          <p:nvPr/>
        </p:nvSpPr>
        <p:spPr bwMode="auto">
          <a:xfrm>
            <a:off x="5243513" y="842963"/>
            <a:ext cx="3144837" cy="466725"/>
          </a:xfrm>
          <a:prstGeom prst="callout2">
            <a:avLst>
              <a:gd name="adj1" fmla="val 24491"/>
              <a:gd name="adj2" fmla="val -2421"/>
              <a:gd name="adj3" fmla="val 24491"/>
              <a:gd name="adj4" fmla="val -17921"/>
              <a:gd name="adj5" fmla="val 401699"/>
              <a:gd name="adj6" fmla="val -3503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400" b="1"/>
              <a:t>第二充分非必要条件</a:t>
            </a:r>
            <a:endParaRPr lang="en-US" altLang="zh-CN" sz="24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4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4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5" dur="500"/>
                                        <p:tgtEl>
                                          <p:spTgt spid="104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0" dur="500"/>
                                        <p:tgtEl>
                                          <p:spTgt spid="104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2" grpId="0" animBg="1"/>
      <p:bldP spid="104453" grpId="0"/>
      <p:bldP spid="104454" grpId="0" animBg="1"/>
      <p:bldP spid="104455" grpId="0" animBg="1"/>
      <p:bldP spid="104456" grpId="0"/>
      <p:bldP spid="104457" grpId="0"/>
      <p:bldP spid="104458" grpId="0" animBg="1"/>
      <p:bldP spid="104459" grpId="0" animBg="1"/>
      <p:bldP spid="104460" grpId="0"/>
      <p:bldP spid="104461" grpId="0" animBg="1"/>
      <p:bldP spid="104462" grpId="0"/>
      <p:bldP spid="104463" grpId="0" animBg="1"/>
      <p:bldP spid="104464" grpId="0"/>
      <p:bldP spid="104465" grpId="0" animBg="1"/>
      <p:bldP spid="104466" grpId="0"/>
      <p:bldP spid="104467" grpId="0" animBg="1"/>
      <p:bldP spid="104468" grpId="0"/>
      <p:bldP spid="104469" grpId="0" animBg="1"/>
      <p:bldP spid="104472" grpId="0" animBg="1"/>
      <p:bldP spid="10447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小结</a:t>
            </a:r>
          </a:p>
        </p:txBody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知识点：驻点 </a:t>
            </a:r>
            <a:r>
              <a:rPr lang="en-US" altLang="zh-CN" smtClean="0"/>
              <a:t>vs. </a:t>
            </a:r>
            <a:r>
              <a:rPr lang="zh-CN" altLang="en-US" smtClean="0"/>
              <a:t>拐点</a:t>
            </a:r>
            <a:endParaRPr lang="en-US" altLang="zh-CN" smtClean="0"/>
          </a:p>
        </p:txBody>
      </p:sp>
      <p:sp>
        <p:nvSpPr>
          <p:cNvPr id="107532" name="Rectangle 12"/>
          <p:cNvSpPr>
            <a:spLocks noChangeArrowheads="1"/>
          </p:cNvSpPr>
          <p:nvPr/>
        </p:nvSpPr>
        <p:spPr bwMode="auto">
          <a:xfrm>
            <a:off x="4572000" y="4692650"/>
            <a:ext cx="4103688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109538" algn="ctr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kumimoji="1" lang="zh-CN" altLang="en-US" sz="2000" b="1">
                <a:latin typeface="Times New Roman" pitchFamily="18" charset="0"/>
                <a:cs typeface="Times New Roman" pitchFamily="18" charset="0"/>
              </a:rPr>
              <a:t>拐点处的切线一定在拐点处</a:t>
            </a:r>
          </a:p>
          <a:p>
            <a:pPr marL="109538" algn="ctr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kumimoji="1" lang="zh-CN" altLang="en-US" sz="2000" b="1">
                <a:latin typeface="Times New Roman" pitchFamily="18" charset="0"/>
                <a:cs typeface="Times New Roman" pitchFamily="18" charset="0"/>
              </a:rPr>
              <a:t>穿过曲线</a:t>
            </a:r>
          </a:p>
        </p:txBody>
      </p:sp>
      <p:sp>
        <p:nvSpPr>
          <p:cNvPr id="107531" name="Rectangle 11"/>
          <p:cNvSpPr>
            <a:spLocks noChangeArrowheads="1"/>
          </p:cNvSpPr>
          <p:nvPr/>
        </p:nvSpPr>
        <p:spPr bwMode="auto">
          <a:xfrm>
            <a:off x="468313" y="4692650"/>
            <a:ext cx="4103687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109538" algn="ctr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kumimoji="1" lang="zh-CN" altLang="en-US" sz="2000" b="1">
                <a:latin typeface="Times New Roman" pitchFamily="18" charset="0"/>
                <a:cs typeface="Times New Roman" pitchFamily="18" charset="0"/>
              </a:rPr>
              <a:t>驻点处的切线一定和 </a:t>
            </a:r>
            <a:r>
              <a:rPr kumimoji="1" lang="en-US" altLang="zh-CN" sz="20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zh-CN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000" b="1">
                <a:latin typeface="Times New Roman" pitchFamily="18" charset="0"/>
                <a:cs typeface="Times New Roman" pitchFamily="18" charset="0"/>
              </a:rPr>
              <a:t>轴平行</a:t>
            </a:r>
            <a:endParaRPr lang="en-US" altLang="zh-CN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530" name="Rectangle 10"/>
          <p:cNvSpPr>
            <a:spLocks noChangeArrowheads="1"/>
          </p:cNvSpPr>
          <p:nvPr/>
        </p:nvSpPr>
        <p:spPr bwMode="auto">
          <a:xfrm>
            <a:off x="4572000" y="3871913"/>
            <a:ext cx="4103688" cy="820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109538" algn="ctr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曲线上的点，</a:t>
            </a:r>
          </a:p>
          <a:p>
            <a:pPr marL="109538" algn="ctr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需要表示成 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b="1" baseline="-2500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b="1" baseline="-2500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</a:rPr>
              <a:t>)) 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的形式</a:t>
            </a:r>
            <a:endParaRPr lang="en-US" altLang="zh-CN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529" name="Rectangle 9"/>
          <p:cNvSpPr>
            <a:spLocks noChangeArrowheads="1"/>
          </p:cNvSpPr>
          <p:nvPr/>
        </p:nvSpPr>
        <p:spPr bwMode="auto">
          <a:xfrm>
            <a:off x="468313" y="3871913"/>
            <a:ext cx="4103687" cy="820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109538" algn="ctr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定义区间中的点</a:t>
            </a:r>
            <a:endParaRPr lang="en-US" altLang="zh-CN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528" name="Rectangle 8"/>
          <p:cNvSpPr>
            <a:spLocks noChangeArrowheads="1"/>
          </p:cNvSpPr>
          <p:nvPr/>
        </p:nvSpPr>
        <p:spPr bwMode="auto">
          <a:xfrm>
            <a:off x="4572000" y="3051175"/>
            <a:ext cx="4103688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109538" algn="ctr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连续曲线上凹弧和凸弧的分界点</a:t>
            </a:r>
            <a:endParaRPr lang="en-US" altLang="zh-CN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527" name="Rectangle 7"/>
          <p:cNvSpPr>
            <a:spLocks noChangeArrowheads="1"/>
          </p:cNvSpPr>
          <p:nvPr/>
        </p:nvSpPr>
        <p:spPr bwMode="auto">
          <a:xfrm>
            <a:off x="468313" y="3051175"/>
            <a:ext cx="4103687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109538" algn="ctr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使导数为零的点，</a:t>
            </a:r>
          </a:p>
          <a:p>
            <a:pPr marL="109538" algn="ctr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往往是不同单调区间的分界点</a:t>
            </a:r>
            <a:endParaRPr lang="en-US" altLang="zh-CN" sz="2000" b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5850" name="Group 37"/>
          <p:cNvGrpSpPr>
            <a:grpSpLocks/>
          </p:cNvGrpSpPr>
          <p:nvPr/>
        </p:nvGrpSpPr>
        <p:grpSpPr bwMode="auto">
          <a:xfrm>
            <a:off x="468313" y="2420938"/>
            <a:ext cx="8207375" cy="3092450"/>
            <a:chOff x="295" y="1525"/>
            <a:chExt cx="5170" cy="1948"/>
          </a:xfrm>
        </p:grpSpPr>
        <p:sp>
          <p:nvSpPr>
            <p:cNvPr id="35851" name="Line 17"/>
            <p:cNvSpPr>
              <a:spLocks noChangeShapeType="1"/>
            </p:cNvSpPr>
            <p:nvPr/>
          </p:nvSpPr>
          <p:spPr bwMode="auto">
            <a:xfrm>
              <a:off x="295" y="3473"/>
              <a:ext cx="517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5852" name="Rectangle 6"/>
            <p:cNvSpPr>
              <a:spLocks noChangeArrowheads="1"/>
            </p:cNvSpPr>
            <p:nvPr/>
          </p:nvSpPr>
          <p:spPr bwMode="auto">
            <a:xfrm>
              <a:off x="2880" y="1525"/>
              <a:ext cx="2585" cy="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109538" algn="ctr" eaLnBrk="0" hangingPunct="0">
                <a:lnSpc>
                  <a:spcPct val="120000"/>
                </a:lnSpc>
                <a:buClr>
                  <a:schemeClr val="accent1"/>
                </a:buClr>
                <a:buSzPct val="68000"/>
                <a:buFont typeface="Wingdings 3" pitchFamily="18" charset="2"/>
                <a:buNone/>
              </a:pPr>
              <a:r>
                <a:rPr lang="zh-CN" altLang="en-US" sz="20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拐点</a:t>
              </a:r>
            </a:p>
          </p:txBody>
        </p:sp>
        <p:sp>
          <p:nvSpPr>
            <p:cNvPr id="35853" name="Rectangle 5"/>
            <p:cNvSpPr>
              <a:spLocks noChangeArrowheads="1"/>
            </p:cNvSpPr>
            <p:nvPr/>
          </p:nvSpPr>
          <p:spPr bwMode="auto">
            <a:xfrm>
              <a:off x="295" y="1525"/>
              <a:ext cx="2585" cy="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109538" algn="ctr" eaLnBrk="0" hangingPunct="0">
                <a:lnSpc>
                  <a:spcPct val="120000"/>
                </a:lnSpc>
                <a:buClr>
                  <a:schemeClr val="accent1"/>
                </a:buClr>
                <a:buSzPct val="68000"/>
                <a:buFont typeface="Wingdings 3" pitchFamily="18" charset="2"/>
                <a:buNone/>
              </a:pPr>
              <a:r>
                <a:rPr lang="zh-CN" altLang="en-US" sz="20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驻点</a:t>
              </a:r>
            </a:p>
          </p:txBody>
        </p:sp>
        <p:sp>
          <p:nvSpPr>
            <p:cNvPr id="35854" name="Line 13"/>
            <p:cNvSpPr>
              <a:spLocks noChangeShapeType="1"/>
            </p:cNvSpPr>
            <p:nvPr/>
          </p:nvSpPr>
          <p:spPr bwMode="auto">
            <a:xfrm>
              <a:off x="295" y="1525"/>
              <a:ext cx="517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5855" name="Line 14"/>
            <p:cNvSpPr>
              <a:spLocks noChangeShapeType="1"/>
            </p:cNvSpPr>
            <p:nvPr/>
          </p:nvSpPr>
          <p:spPr bwMode="auto">
            <a:xfrm>
              <a:off x="295" y="1922"/>
              <a:ext cx="517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5856" name="Line 15"/>
            <p:cNvSpPr>
              <a:spLocks noChangeShapeType="1"/>
            </p:cNvSpPr>
            <p:nvPr/>
          </p:nvSpPr>
          <p:spPr bwMode="auto">
            <a:xfrm>
              <a:off x="295" y="2439"/>
              <a:ext cx="517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5857" name="Line 16"/>
            <p:cNvSpPr>
              <a:spLocks noChangeShapeType="1"/>
            </p:cNvSpPr>
            <p:nvPr/>
          </p:nvSpPr>
          <p:spPr bwMode="auto">
            <a:xfrm>
              <a:off x="295" y="2956"/>
              <a:ext cx="517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5858" name="Line 18"/>
            <p:cNvSpPr>
              <a:spLocks noChangeShapeType="1"/>
            </p:cNvSpPr>
            <p:nvPr/>
          </p:nvSpPr>
          <p:spPr bwMode="auto">
            <a:xfrm>
              <a:off x="295" y="1525"/>
              <a:ext cx="0" cy="194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5859" name="Line 19"/>
            <p:cNvSpPr>
              <a:spLocks noChangeShapeType="1"/>
            </p:cNvSpPr>
            <p:nvPr/>
          </p:nvSpPr>
          <p:spPr bwMode="auto">
            <a:xfrm>
              <a:off x="2880" y="1525"/>
              <a:ext cx="0" cy="19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5860" name="Line 20"/>
            <p:cNvSpPr>
              <a:spLocks noChangeShapeType="1"/>
            </p:cNvSpPr>
            <p:nvPr/>
          </p:nvSpPr>
          <p:spPr bwMode="auto">
            <a:xfrm>
              <a:off x="5465" y="1525"/>
              <a:ext cx="0" cy="194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32" grpId="0"/>
      <p:bldP spid="107531" grpId="0"/>
      <p:bldP spid="107530" grpId="0"/>
      <p:bldP spid="107529" grpId="0"/>
      <p:bldP spid="107528" grpId="0"/>
      <p:bldP spid="10752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练习题</a:t>
            </a:r>
          </a:p>
        </p:txBody>
      </p:sp>
      <p:sp>
        <p:nvSpPr>
          <p:cNvPr id="8909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下列哪些点不是定义区间中的点而是曲线上的点？</a:t>
            </a:r>
          </a:p>
          <a:p>
            <a:pPr algn="ctr">
              <a:buFont typeface="Wingdings 3" pitchFamily="18" charset="2"/>
              <a:buNone/>
            </a:pPr>
            <a:r>
              <a:rPr lang="zh-CN" altLang="en-US" smtClean="0"/>
              <a:t>驻点、不可导点、拐点、极值点、最值点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答：</a:t>
            </a:r>
            <a:r>
              <a:rPr lang="zh-CN" altLang="en-US" smtClean="0"/>
              <a:t>只有拐点不是定义区间中的点</a:t>
            </a:r>
            <a:r>
              <a:rPr lang="zh-CN" altLang="en-US" smtClean="0">
                <a:solidFill>
                  <a:srgbClr val="0000FF"/>
                </a:solidFill>
              </a:rPr>
              <a:t>．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4298950" y="1928813"/>
            <a:ext cx="647700" cy="500062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FF"/>
                </a:solidFill>
              </a:rPr>
              <a:t>说明：</a:t>
            </a:r>
            <a:r>
              <a:rPr lang="zh-CN" altLang="en-US" smtClean="0"/>
              <a:t>极值与最值</a:t>
            </a:r>
          </a:p>
        </p:txBody>
      </p:sp>
      <p:sp>
        <p:nvSpPr>
          <p:cNvPr id="6656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函数的极值是函数在某点附近的局部性态</a:t>
            </a:r>
            <a:r>
              <a:rPr lang="zh-CN" altLang="en-US" sz="1800" smtClean="0">
                <a:solidFill>
                  <a:srgbClr val="0000FF"/>
                </a:solidFill>
              </a:rPr>
              <a:t>（课本</a:t>
            </a:r>
            <a:r>
              <a:rPr lang="en-US" altLang="zh-CN" sz="1800" smtClean="0">
                <a:solidFill>
                  <a:srgbClr val="0000FF"/>
                </a:solidFill>
              </a:rPr>
              <a:t>P.153</a:t>
            </a:r>
            <a:r>
              <a:rPr lang="zh-CN" altLang="en-US" sz="1800" smtClean="0">
                <a:solidFill>
                  <a:srgbClr val="0000FF"/>
                </a:solidFill>
              </a:rPr>
              <a:t>）</a:t>
            </a:r>
            <a:r>
              <a:rPr lang="zh-CN" altLang="en-US" smtClean="0"/>
              <a:t>；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	对同一个函数，极小值甚至可能大于极大值</a:t>
            </a:r>
            <a:r>
              <a:rPr lang="zh-CN" altLang="en-US" sz="1800" smtClean="0">
                <a:solidFill>
                  <a:srgbClr val="0000FF"/>
                </a:solidFill>
              </a:rPr>
              <a:t>（</a:t>
            </a:r>
            <a:r>
              <a:rPr lang="en-US" altLang="zh-CN" sz="1800" smtClean="0">
                <a:solidFill>
                  <a:srgbClr val="0000FF"/>
                </a:solidFill>
                <a:hlinkClick r:id="rId4" action="ppaction://hlinksldjump"/>
              </a:rPr>
              <a:t>P.153</a:t>
            </a:r>
            <a:r>
              <a:rPr lang="zh-CN" altLang="en-US" sz="1800" smtClean="0">
                <a:solidFill>
                  <a:srgbClr val="0000FF"/>
                </a:solidFill>
                <a:hlinkClick r:id="rId4" action="ppaction://hlinksldjump"/>
              </a:rPr>
              <a:t>图</a:t>
            </a:r>
            <a:r>
              <a:rPr lang="en-US" altLang="zh-CN" sz="1800" smtClean="0">
                <a:solidFill>
                  <a:srgbClr val="0000FF"/>
                </a:solidFill>
                <a:hlinkClick r:id="rId4" action="ppaction://hlinksldjump"/>
              </a:rPr>
              <a:t>3-11</a:t>
            </a:r>
            <a:r>
              <a:rPr lang="zh-CN" altLang="en-US" sz="1800" smtClean="0">
                <a:solidFill>
                  <a:srgbClr val="0000FF"/>
                </a:solidFill>
              </a:rPr>
              <a:t>）</a:t>
            </a:r>
            <a:r>
              <a:rPr lang="en-US" altLang="zh-CN" smtClean="0"/>
              <a:t>,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	因此，极值不一定是最值；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	最值也不一定是极值</a:t>
            </a:r>
            <a:r>
              <a:rPr lang="zh-CN" altLang="en-US" smtClean="0">
                <a:solidFill>
                  <a:srgbClr val="0000FF"/>
                </a:solidFill>
              </a:rPr>
              <a:t>（当最值在区间端点处取得时）</a:t>
            </a:r>
            <a:r>
              <a:rPr lang="zh-CN" altLang="en-US" smtClean="0"/>
              <a:t>．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问题：</a:t>
            </a:r>
            <a:r>
              <a:rPr lang="zh-CN" altLang="en-US" smtClean="0"/>
              <a:t>除驻点、不可导点外，还有哪些点可能是极值点？</a:t>
            </a:r>
          </a:p>
        </p:txBody>
      </p:sp>
      <p:grpSp>
        <p:nvGrpSpPr>
          <p:cNvPr id="2" name="组合 51"/>
          <p:cNvGrpSpPr>
            <a:grpSpLocks/>
          </p:cNvGrpSpPr>
          <p:nvPr/>
        </p:nvGrpSpPr>
        <p:grpSpPr bwMode="auto">
          <a:xfrm>
            <a:off x="1831975" y="3937000"/>
            <a:ext cx="5478463" cy="2643188"/>
            <a:chOff x="3449937" y="4071938"/>
            <a:chExt cx="5478163" cy="2643210"/>
          </a:xfrm>
        </p:grpSpPr>
        <p:sp>
          <p:nvSpPr>
            <p:cNvPr id="1067" name="Line 6"/>
            <p:cNvSpPr>
              <a:spLocks noChangeShapeType="1"/>
            </p:cNvSpPr>
            <p:nvPr/>
          </p:nvSpPr>
          <p:spPr bwMode="auto">
            <a:xfrm>
              <a:off x="3449937" y="6357958"/>
              <a:ext cx="536227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31" name="Object 3"/>
            <p:cNvGraphicFramePr>
              <a:graphicFrameLocks noChangeAspect="1"/>
            </p:cNvGraphicFramePr>
            <p:nvPr/>
          </p:nvGraphicFramePr>
          <p:xfrm>
            <a:off x="8648700" y="6435815"/>
            <a:ext cx="279400" cy="279333"/>
          </p:xfrm>
          <a:graphic>
            <a:graphicData uri="http://schemas.openxmlformats.org/presentationml/2006/ole">
              <p:oleObj spid="_x0000_s1031" name="Equation" r:id="rId5" imgW="139680" imgH="139680" progId="Equation.DSMT4">
                <p:embed/>
              </p:oleObj>
            </a:graphicData>
          </a:graphic>
        </p:graphicFrame>
        <p:sp>
          <p:nvSpPr>
            <p:cNvPr id="1068" name="Line 7"/>
            <p:cNvSpPr>
              <a:spLocks noChangeShapeType="1"/>
            </p:cNvSpPr>
            <p:nvPr/>
          </p:nvSpPr>
          <p:spPr bwMode="auto">
            <a:xfrm flipH="1" flipV="1">
              <a:off x="3825650" y="4108001"/>
              <a:ext cx="0" cy="24690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32" name="Object 5"/>
            <p:cNvGraphicFramePr>
              <a:graphicFrameLocks noChangeAspect="1"/>
            </p:cNvGraphicFramePr>
            <p:nvPr/>
          </p:nvGraphicFramePr>
          <p:xfrm>
            <a:off x="3514500" y="6359633"/>
            <a:ext cx="330200" cy="355515"/>
          </p:xfrm>
          <a:graphic>
            <a:graphicData uri="http://schemas.openxmlformats.org/presentationml/2006/ole">
              <p:oleObj spid="_x0000_s1032" name="Equation" r:id="rId6" imgW="164880" imgH="177480" progId="Equation.DSMT4">
                <p:embed/>
              </p:oleObj>
            </a:graphicData>
          </a:graphic>
        </p:graphicFrame>
        <p:graphicFrame>
          <p:nvGraphicFramePr>
            <p:cNvPr id="1033" name="Object 4"/>
            <p:cNvGraphicFramePr>
              <a:graphicFrameLocks noChangeAspect="1"/>
            </p:cNvGraphicFramePr>
            <p:nvPr/>
          </p:nvGraphicFramePr>
          <p:xfrm>
            <a:off x="3514498" y="4071938"/>
            <a:ext cx="279400" cy="330200"/>
          </p:xfrm>
          <a:graphic>
            <a:graphicData uri="http://schemas.openxmlformats.org/presentationml/2006/ole">
              <p:oleObj spid="_x0000_s1033" name="Equation" r:id="rId7" imgW="139680" imgH="164880" progId="Equation.DSMT4">
                <p:embed/>
              </p:oleObj>
            </a:graphicData>
          </a:graphic>
        </p:graphicFrame>
      </p:grpSp>
      <p:grpSp>
        <p:nvGrpSpPr>
          <p:cNvPr id="3" name="Group 40"/>
          <p:cNvGrpSpPr>
            <a:grpSpLocks/>
          </p:cNvGrpSpPr>
          <p:nvPr/>
        </p:nvGrpSpPr>
        <p:grpSpPr bwMode="auto">
          <a:xfrm>
            <a:off x="2446338" y="5286375"/>
            <a:ext cx="254000" cy="1293813"/>
            <a:chOff x="1541" y="2958"/>
            <a:chExt cx="160" cy="815"/>
          </a:xfrm>
        </p:grpSpPr>
        <p:cxnSp>
          <p:nvCxnSpPr>
            <p:cNvPr id="23" name="直接连接符 22"/>
            <p:cNvCxnSpPr/>
            <p:nvPr/>
          </p:nvCxnSpPr>
          <p:spPr>
            <a:xfrm rot="10800000" flipV="1">
              <a:off x="1603" y="2958"/>
              <a:ext cx="1" cy="59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30" name="Object 8"/>
            <p:cNvGraphicFramePr>
              <a:graphicFrameLocks noChangeAspect="1"/>
            </p:cNvGraphicFramePr>
            <p:nvPr/>
          </p:nvGraphicFramePr>
          <p:xfrm>
            <a:off x="1541" y="3597"/>
            <a:ext cx="160" cy="176"/>
          </p:xfrm>
          <a:graphic>
            <a:graphicData uri="http://schemas.openxmlformats.org/presentationml/2006/ole">
              <p:oleObj spid="_x0000_s1030" name="Equation" r:id="rId8" imgW="126720" imgH="139680" progId="Equation.DSMT4">
                <p:embed/>
              </p:oleObj>
            </a:graphicData>
          </a:graphic>
        </p:graphicFrame>
      </p:grp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4143375" y="4783138"/>
            <a:ext cx="330200" cy="1885950"/>
            <a:chOff x="2610" y="2641"/>
            <a:chExt cx="208" cy="1188"/>
          </a:xfrm>
        </p:grpSpPr>
        <p:cxnSp>
          <p:nvCxnSpPr>
            <p:cNvPr id="21" name="直接连接符 20"/>
            <p:cNvCxnSpPr/>
            <p:nvPr/>
          </p:nvCxnSpPr>
          <p:spPr>
            <a:xfrm rot="10800000" flipV="1">
              <a:off x="2714" y="2641"/>
              <a:ext cx="1" cy="907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29" name="Object 11"/>
            <p:cNvGraphicFramePr>
              <a:graphicFrameLocks noChangeAspect="1"/>
            </p:cNvGraphicFramePr>
            <p:nvPr/>
          </p:nvGraphicFramePr>
          <p:xfrm>
            <a:off x="2610" y="3541"/>
            <a:ext cx="208" cy="288"/>
          </p:xfrm>
          <a:graphic>
            <a:graphicData uri="http://schemas.openxmlformats.org/presentationml/2006/ole">
              <p:oleObj spid="_x0000_s1029" name="Equation" r:id="rId9" imgW="164880" imgH="228600" progId="Equation.DSMT4">
                <p:embed/>
              </p:oleObj>
            </a:graphicData>
          </a:graphic>
        </p:graphicFrame>
      </p:grpSp>
      <p:grpSp>
        <p:nvGrpSpPr>
          <p:cNvPr id="5" name="Group 43"/>
          <p:cNvGrpSpPr>
            <a:grpSpLocks/>
          </p:cNvGrpSpPr>
          <p:nvPr/>
        </p:nvGrpSpPr>
        <p:grpSpPr bwMode="auto">
          <a:xfrm>
            <a:off x="4727575" y="5322888"/>
            <a:ext cx="330200" cy="1346200"/>
            <a:chOff x="2978" y="2981"/>
            <a:chExt cx="208" cy="848"/>
          </a:xfrm>
        </p:grpSpPr>
        <p:cxnSp>
          <p:nvCxnSpPr>
            <p:cNvPr id="27" name="直接连接符 26"/>
            <p:cNvCxnSpPr/>
            <p:nvPr/>
          </p:nvCxnSpPr>
          <p:spPr>
            <a:xfrm rot="10800000" flipV="1">
              <a:off x="3081" y="2981"/>
              <a:ext cx="1" cy="567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28" name="Object 12"/>
            <p:cNvGraphicFramePr>
              <a:graphicFrameLocks noChangeAspect="1"/>
            </p:cNvGraphicFramePr>
            <p:nvPr/>
          </p:nvGraphicFramePr>
          <p:xfrm>
            <a:off x="2978" y="3541"/>
            <a:ext cx="208" cy="288"/>
          </p:xfrm>
          <a:graphic>
            <a:graphicData uri="http://schemas.openxmlformats.org/presentationml/2006/ole">
              <p:oleObj spid="_x0000_s1028" name="Equation" r:id="rId10" imgW="164880" imgH="228600" progId="Equation.DSMT4">
                <p:embed/>
              </p:oleObj>
            </a:graphicData>
          </a:graphic>
        </p:graphicFrame>
      </p:grpSp>
      <p:sp>
        <p:nvSpPr>
          <p:cNvPr id="66580" name="矩形 31"/>
          <p:cNvSpPr>
            <a:spLocks noChangeArrowheads="1"/>
          </p:cNvSpPr>
          <p:nvPr/>
        </p:nvSpPr>
        <p:spPr bwMode="auto">
          <a:xfrm>
            <a:off x="3832225" y="3937000"/>
            <a:ext cx="9509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</a:rPr>
              <a:t>极大值 </a:t>
            </a:r>
            <a:endParaRPr lang="en-US" altLang="zh-CN" sz="2000" b="1">
              <a:solidFill>
                <a:srgbClr val="000000"/>
              </a:solidFill>
              <a:latin typeface="Times New Roman" pitchFamily="18" charset="0"/>
            </a:endParaRPr>
          </a:p>
          <a:p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 </a:t>
            </a: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</a:rPr>
              <a:t>= 0</a:t>
            </a:r>
            <a:endParaRPr lang="zh-CN" altLang="en-US" sz="1600"/>
          </a:p>
        </p:txBody>
      </p:sp>
      <p:sp>
        <p:nvSpPr>
          <p:cNvPr id="66581" name="矩形 35"/>
          <p:cNvSpPr>
            <a:spLocks noChangeArrowheads="1"/>
          </p:cNvSpPr>
          <p:nvPr/>
        </p:nvSpPr>
        <p:spPr bwMode="auto">
          <a:xfrm>
            <a:off x="2671763" y="3937000"/>
            <a:ext cx="95091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</a:rPr>
              <a:t>最小值 </a:t>
            </a:r>
            <a:endParaRPr lang="en-US" altLang="zh-CN" sz="2000" b="1">
              <a:solidFill>
                <a:srgbClr val="000000"/>
              </a:solidFill>
              <a:latin typeface="Times New Roman" pitchFamily="18" charset="0"/>
            </a:endParaRPr>
          </a:p>
          <a:p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 </a:t>
            </a: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</a:rPr>
              <a:t>= 0</a:t>
            </a:r>
            <a:endParaRPr lang="zh-CN" altLang="en-US" sz="1600"/>
          </a:p>
        </p:txBody>
      </p:sp>
      <p:cxnSp>
        <p:nvCxnSpPr>
          <p:cNvPr id="38" name="直接箭头连接符 37"/>
          <p:cNvCxnSpPr/>
          <p:nvPr/>
        </p:nvCxnSpPr>
        <p:spPr>
          <a:xfrm rot="5400000">
            <a:off x="2649537" y="5151438"/>
            <a:ext cx="1000125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43"/>
          <p:cNvGrpSpPr>
            <a:grpSpLocks/>
          </p:cNvGrpSpPr>
          <p:nvPr/>
        </p:nvGrpSpPr>
        <p:grpSpPr bwMode="auto">
          <a:xfrm>
            <a:off x="2497138" y="4222750"/>
            <a:ext cx="4071937" cy="1585913"/>
            <a:chOff x="4114138" y="4357694"/>
            <a:chExt cx="4073064" cy="1585629"/>
          </a:xfrm>
        </p:grpSpPr>
        <p:pic>
          <p:nvPicPr>
            <p:cNvPr id="1062" name="Picture 13"/>
            <p:cNvPicPr>
              <a:picLocks noChangeAspect="1" noChangeArrowheads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472702" y="4357694"/>
              <a:ext cx="1714500" cy="1066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63" name="Picture 6"/>
            <p:cNvPicPr>
              <a:picLocks noChangeArrowheads="1"/>
            </p:cNvPicPr>
            <p:nvPr/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114138" y="4866998"/>
              <a:ext cx="2458092" cy="1076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6595" name="矩形 40"/>
          <p:cNvSpPr>
            <a:spLocks noChangeArrowheads="1"/>
          </p:cNvSpPr>
          <p:nvPr/>
        </p:nvSpPr>
        <p:spPr bwMode="auto">
          <a:xfrm>
            <a:off x="2381250" y="4808538"/>
            <a:ext cx="793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 i="1">
                <a:solidFill>
                  <a:srgbClr val="FF0000"/>
                </a:solidFill>
                <a:latin typeface="Times New Roman" pitchFamily="18" charset="0"/>
              </a:rPr>
              <a:t>f</a:t>
            </a:r>
            <a:r>
              <a:rPr lang="en-US" altLang="zh-CN" sz="2000" b="1" i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 </a:t>
            </a:r>
            <a:r>
              <a:rPr lang="zh-CN" altLang="en-US" sz="2000" b="1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</a:rPr>
              <a:t>&lt; 0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66596" name="矩形 41"/>
          <p:cNvSpPr>
            <a:spLocks noChangeArrowheads="1"/>
          </p:cNvSpPr>
          <p:nvPr/>
        </p:nvSpPr>
        <p:spPr bwMode="auto">
          <a:xfrm>
            <a:off x="3136900" y="4808538"/>
            <a:ext cx="793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 i="1">
                <a:solidFill>
                  <a:srgbClr val="0000FF"/>
                </a:solidFill>
                <a:latin typeface="Times New Roman" pitchFamily="18" charset="0"/>
              </a:rPr>
              <a:t>f</a:t>
            </a:r>
            <a:r>
              <a:rPr lang="en-US" altLang="zh-CN" sz="2000" b="1" i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 </a:t>
            </a: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</a:rPr>
              <a:t>&gt; 0</a:t>
            </a:r>
            <a:endParaRPr lang="zh-CN" altLang="en-US" sz="2000">
              <a:solidFill>
                <a:srgbClr val="0000FF"/>
              </a:solidFill>
            </a:endParaRPr>
          </a:p>
        </p:txBody>
      </p:sp>
      <p:sp>
        <p:nvSpPr>
          <p:cNvPr id="66597" name="矩形 52"/>
          <p:cNvSpPr>
            <a:spLocks noChangeArrowheads="1"/>
          </p:cNvSpPr>
          <p:nvPr/>
        </p:nvSpPr>
        <p:spPr bwMode="auto">
          <a:xfrm>
            <a:off x="5232400" y="5622925"/>
            <a:ext cx="10144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</a:rPr>
              <a:t>极小值 </a:t>
            </a:r>
            <a:endParaRPr lang="en-US" altLang="zh-CN" sz="2000" b="1">
              <a:solidFill>
                <a:srgbClr val="000000"/>
              </a:solidFill>
              <a:latin typeface="Times New Roman" pitchFamily="18" charset="0"/>
            </a:endParaRPr>
          </a:p>
        </p:txBody>
      </p:sp>
      <p:cxnSp>
        <p:nvCxnSpPr>
          <p:cNvPr id="55" name="直接箭头连接符 54"/>
          <p:cNvCxnSpPr>
            <a:cxnSpLocks noChangeShapeType="1"/>
            <a:stCxn id="66597" idx="1"/>
          </p:cNvCxnSpPr>
          <p:nvPr/>
        </p:nvCxnSpPr>
        <p:spPr bwMode="auto">
          <a:xfrm rot="10800000">
            <a:off x="4954588" y="5435600"/>
            <a:ext cx="277812" cy="385763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7" name="直接箭头连接符 56"/>
          <p:cNvCxnSpPr>
            <a:cxnSpLocks noChangeShapeType="1"/>
            <a:stCxn id="66597" idx="1"/>
          </p:cNvCxnSpPr>
          <p:nvPr/>
        </p:nvCxnSpPr>
        <p:spPr bwMode="auto">
          <a:xfrm rot="10800000">
            <a:off x="3725863" y="5821363"/>
            <a:ext cx="1506537" cy="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</p:spPr>
      </p:cxnSp>
      <p:grpSp>
        <p:nvGrpSpPr>
          <p:cNvPr id="7" name="Group 41"/>
          <p:cNvGrpSpPr>
            <a:grpSpLocks/>
          </p:cNvGrpSpPr>
          <p:nvPr/>
        </p:nvGrpSpPr>
        <p:grpSpPr bwMode="auto">
          <a:xfrm>
            <a:off x="2997200" y="5754688"/>
            <a:ext cx="304800" cy="914400"/>
            <a:chOff x="1888" y="3253"/>
            <a:chExt cx="192" cy="576"/>
          </a:xfrm>
        </p:grpSpPr>
        <p:graphicFrame>
          <p:nvGraphicFramePr>
            <p:cNvPr id="1027" name="Object 10"/>
            <p:cNvGraphicFramePr>
              <a:graphicFrameLocks noChangeAspect="1"/>
            </p:cNvGraphicFramePr>
            <p:nvPr/>
          </p:nvGraphicFramePr>
          <p:xfrm>
            <a:off x="1888" y="3541"/>
            <a:ext cx="192" cy="288"/>
          </p:xfrm>
          <a:graphic>
            <a:graphicData uri="http://schemas.openxmlformats.org/presentationml/2006/ole">
              <p:oleObj spid="_x0000_s1027" name="Equation" r:id="rId13" imgW="152280" imgH="228600" progId="Equation.DSMT4">
                <p:embed/>
              </p:oleObj>
            </a:graphicData>
          </a:graphic>
        </p:graphicFrame>
        <p:cxnSp>
          <p:nvCxnSpPr>
            <p:cNvPr id="18" name="直接连接符 17"/>
            <p:cNvCxnSpPr/>
            <p:nvPr/>
          </p:nvCxnSpPr>
          <p:spPr>
            <a:xfrm rot="10800000" flipV="1">
              <a:off x="1983" y="3253"/>
              <a:ext cx="1" cy="295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583" name="矩形 42"/>
          <p:cNvSpPr>
            <a:spLocks noChangeArrowheads="1"/>
          </p:cNvSpPr>
          <p:nvPr/>
        </p:nvSpPr>
        <p:spPr bwMode="auto">
          <a:xfrm>
            <a:off x="3925888" y="4808538"/>
            <a:ext cx="793750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 i="1">
                <a:solidFill>
                  <a:srgbClr val="FF0000"/>
                </a:solidFill>
                <a:latin typeface="Times New Roman" pitchFamily="18" charset="0"/>
              </a:rPr>
              <a:t>f</a:t>
            </a:r>
            <a:r>
              <a:rPr lang="en-US" altLang="zh-CN" sz="2000" b="1" i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 </a:t>
            </a:r>
            <a:r>
              <a:rPr lang="zh-CN" altLang="en-US" sz="2000" b="1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CN" sz="2000" b="1">
                <a:solidFill>
                  <a:srgbClr val="FF0000"/>
                </a:solidFill>
                <a:latin typeface="Times New Roman" pitchFamily="18" charset="0"/>
              </a:rPr>
              <a:t>&lt; 0</a:t>
            </a:r>
            <a:endParaRPr lang="zh-CN" altLang="en-US" sz="2000">
              <a:solidFill>
                <a:srgbClr val="FF0000"/>
              </a:solidFill>
            </a:endParaRPr>
          </a:p>
        </p:txBody>
      </p:sp>
      <p:grpSp>
        <p:nvGrpSpPr>
          <p:cNvPr id="8" name="组合 46"/>
          <p:cNvGrpSpPr>
            <a:grpSpLocks/>
          </p:cNvGrpSpPr>
          <p:nvPr/>
        </p:nvGrpSpPr>
        <p:grpSpPr bwMode="auto">
          <a:xfrm>
            <a:off x="2497138" y="4222750"/>
            <a:ext cx="4071937" cy="1585913"/>
            <a:chOff x="4114138" y="4357694"/>
            <a:chExt cx="4073064" cy="1585629"/>
          </a:xfrm>
        </p:grpSpPr>
        <p:pic>
          <p:nvPicPr>
            <p:cNvPr id="1059" name="Picture 12"/>
            <p:cNvPicPr>
              <a:picLocks noChangeAspect="1" noChangeArrowheads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6472702" y="4357694"/>
              <a:ext cx="1714500" cy="1066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60" name="Picture 10"/>
            <p:cNvPicPr>
              <a:picLocks noChangeArrowheads="1"/>
            </p:cNvPicPr>
            <p:nvPr/>
          </p:nvPicPr>
          <p:blipFill>
            <a:blip r:embed="rId1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114138" y="4866923"/>
              <a:ext cx="2458800" cy="1076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" name="Group 44"/>
          <p:cNvGrpSpPr>
            <a:grpSpLocks/>
          </p:cNvGrpSpPr>
          <p:nvPr/>
        </p:nvGrpSpPr>
        <p:grpSpPr bwMode="auto">
          <a:xfrm>
            <a:off x="6423025" y="4314825"/>
            <a:ext cx="254000" cy="2265363"/>
            <a:chOff x="4046" y="2346"/>
            <a:chExt cx="160" cy="1427"/>
          </a:xfrm>
        </p:grpSpPr>
        <p:graphicFrame>
          <p:nvGraphicFramePr>
            <p:cNvPr id="1026" name="Object 9"/>
            <p:cNvGraphicFramePr>
              <a:graphicFrameLocks noChangeAspect="1"/>
            </p:cNvGraphicFramePr>
            <p:nvPr/>
          </p:nvGraphicFramePr>
          <p:xfrm>
            <a:off x="4046" y="3549"/>
            <a:ext cx="160" cy="224"/>
          </p:xfrm>
          <a:graphic>
            <a:graphicData uri="http://schemas.openxmlformats.org/presentationml/2006/ole">
              <p:oleObj spid="_x0000_s1026" name="Equation" r:id="rId16" imgW="126720" imgH="177480" progId="Equation.DSMT4">
                <p:embed/>
              </p:oleObj>
            </a:graphicData>
          </a:graphic>
        </p:graphicFrame>
        <p:cxnSp>
          <p:nvCxnSpPr>
            <p:cNvPr id="24" name="直接连接符 23"/>
            <p:cNvCxnSpPr/>
            <p:nvPr/>
          </p:nvCxnSpPr>
          <p:spPr>
            <a:xfrm rot="10800000" flipV="1">
              <a:off x="4125" y="2346"/>
              <a:ext cx="1" cy="1202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直接连接符 21"/>
          <p:cNvCxnSpPr/>
          <p:nvPr/>
        </p:nvCxnSpPr>
        <p:spPr>
          <a:xfrm>
            <a:off x="3930650" y="4764088"/>
            <a:ext cx="719138" cy="1587"/>
          </a:xfrm>
          <a:prstGeom prst="line">
            <a:avLst/>
          </a:prstGeom>
          <a:ln w="28575">
            <a:solidFill>
              <a:srgbClr val="33CC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2789238" y="5768975"/>
            <a:ext cx="720725" cy="1588"/>
          </a:xfrm>
          <a:prstGeom prst="line">
            <a:avLst/>
          </a:prstGeom>
          <a:ln w="28575">
            <a:solidFill>
              <a:srgbClr val="33CC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594" name="矩形 50"/>
          <p:cNvSpPr>
            <a:spLocks noChangeArrowheads="1"/>
          </p:cNvSpPr>
          <p:nvPr/>
        </p:nvSpPr>
        <p:spPr bwMode="auto">
          <a:xfrm>
            <a:off x="5095875" y="5214938"/>
            <a:ext cx="12890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 </a:t>
            </a: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</a:rPr>
              <a:t> 不存在 </a:t>
            </a:r>
            <a:endParaRPr lang="zh-CN" altLang="en-US" sz="1600"/>
          </a:p>
        </p:txBody>
      </p:sp>
      <p:sp>
        <p:nvSpPr>
          <p:cNvPr id="66606" name="矩形 40"/>
          <p:cNvSpPr>
            <a:spLocks noChangeArrowheads="1"/>
          </p:cNvSpPr>
          <p:nvPr/>
        </p:nvSpPr>
        <p:spPr bwMode="auto">
          <a:xfrm>
            <a:off x="5343525" y="4808538"/>
            <a:ext cx="793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 i="1">
                <a:solidFill>
                  <a:srgbClr val="0000FF"/>
                </a:solidFill>
                <a:latin typeface="Times New Roman" pitchFamily="18" charset="0"/>
              </a:rPr>
              <a:t>f</a:t>
            </a:r>
            <a:r>
              <a:rPr lang="en-US" altLang="zh-CN" sz="2000" b="1" i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 </a:t>
            </a: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</a:rPr>
              <a:t>&gt; 0</a:t>
            </a:r>
            <a:endParaRPr lang="zh-CN" altLang="en-US" sz="2000">
              <a:solidFill>
                <a:srgbClr val="0000FF"/>
              </a:solidFill>
            </a:endParaRPr>
          </a:p>
        </p:txBody>
      </p:sp>
      <p:sp>
        <p:nvSpPr>
          <p:cNvPr id="66593" name="矩形 49"/>
          <p:cNvSpPr>
            <a:spLocks noChangeArrowheads="1"/>
          </p:cNvSpPr>
          <p:nvPr/>
        </p:nvSpPr>
        <p:spPr bwMode="auto">
          <a:xfrm>
            <a:off x="6072188" y="3937000"/>
            <a:ext cx="1014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</a:rPr>
              <a:t>最大值  </a:t>
            </a:r>
            <a:endParaRPr lang="en-US" altLang="zh-CN" sz="2000" b="1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65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65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65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65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65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65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explod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900" decel="100000" fill="hold"/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80" grpId="0"/>
      <p:bldP spid="66581" grpId="0"/>
      <p:bldP spid="66595" grpId="0"/>
      <p:bldP spid="66596" grpId="0"/>
      <p:bldP spid="66597" grpId="0"/>
      <p:bldP spid="66583" grpId="0" animBg="1"/>
      <p:bldP spid="66594" grpId="0"/>
      <p:bldP spid="66606" grpId="0"/>
      <p:bldP spid="6659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思考题</a:t>
            </a:r>
          </a:p>
        </p:txBody>
      </p:sp>
      <p:sp>
        <p:nvSpPr>
          <p:cNvPr id="10342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r>
              <a:rPr lang="zh-CN" altLang="en-US" smtClean="0"/>
              <a:t>若 </a:t>
            </a:r>
            <a:r>
              <a:rPr lang="en-US" altLang="zh-CN" i="1" smtClean="0"/>
              <a:t>f</a:t>
            </a:r>
            <a:r>
              <a:rPr lang="en-US" altLang="zh-CN" i="1" smtClean="0">
                <a:sym typeface="Symbol" pitchFamily="18" charset="2"/>
              </a:rPr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a</a:t>
            </a:r>
            <a:r>
              <a:rPr lang="en-US" altLang="zh-CN" smtClean="0"/>
              <a:t>) </a:t>
            </a:r>
            <a:r>
              <a:rPr lang="zh-CN" altLang="en-US" smtClean="0"/>
              <a:t>是 </a:t>
            </a:r>
            <a:r>
              <a:rPr lang="en-US" altLang="zh-CN" i="1" smtClean="0"/>
              <a:t>f</a:t>
            </a:r>
            <a:r>
              <a:rPr lang="en-US" altLang="zh-CN" i="1" smtClean="0">
                <a:sym typeface="Symbol" pitchFamily="18" charset="2"/>
              </a:rPr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在</a:t>
            </a:r>
            <a:r>
              <a:rPr lang="en-US" altLang="zh-CN" smtClean="0"/>
              <a:t>[</a:t>
            </a:r>
            <a:r>
              <a:rPr lang="en-US" altLang="zh-CN" i="1" smtClean="0"/>
              <a:t>a</a:t>
            </a:r>
            <a:r>
              <a:rPr lang="en-US" altLang="zh-CN" smtClean="0"/>
              <a:t>, </a:t>
            </a:r>
            <a:r>
              <a:rPr lang="en-US" altLang="zh-CN" i="1" smtClean="0"/>
              <a:t>b</a:t>
            </a:r>
            <a:r>
              <a:rPr lang="en-US" altLang="zh-CN" smtClean="0"/>
              <a:t>]</a:t>
            </a:r>
            <a:r>
              <a:rPr lang="zh-CN" altLang="en-US" smtClean="0"/>
              <a:t>上的最大（小）值， </a:t>
            </a:r>
            <a:r>
              <a:rPr lang="en-US" altLang="zh-CN" i="1" smtClean="0"/>
              <a:t>f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</a:t>
            </a:r>
            <a:r>
              <a:rPr lang="en-US" altLang="zh-CN" smtClean="0"/>
              <a:t>(</a:t>
            </a:r>
            <a:r>
              <a:rPr lang="en-US" altLang="zh-CN" i="1" smtClean="0"/>
              <a:t>a</a:t>
            </a:r>
            <a:r>
              <a:rPr lang="en-US" altLang="zh-CN" smtClean="0"/>
              <a:t>) </a:t>
            </a:r>
            <a:r>
              <a:rPr lang="zh-CN" altLang="en-US" smtClean="0"/>
              <a:t>存在，请问</a:t>
            </a:r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r>
              <a:rPr lang="zh-CN" altLang="en-US" smtClean="0"/>
              <a:t>能否推出 </a:t>
            </a:r>
            <a:r>
              <a:rPr lang="en-US" altLang="zh-CN" i="1" smtClean="0"/>
              <a:t>f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</a:t>
            </a:r>
            <a:r>
              <a:rPr lang="en-US" altLang="zh-CN" smtClean="0"/>
              <a:t>(</a:t>
            </a:r>
            <a:r>
              <a:rPr lang="en-US" altLang="zh-CN" i="1" smtClean="0"/>
              <a:t>a</a:t>
            </a:r>
            <a:r>
              <a:rPr lang="en-US" altLang="zh-CN" smtClean="0"/>
              <a:t>) = 0</a:t>
            </a:r>
            <a:r>
              <a:rPr lang="zh-CN" altLang="en-US" smtClean="0"/>
              <a:t>？</a:t>
            </a:r>
            <a:endParaRPr lang="en-US" altLang="zh-CN" smtClean="0"/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endParaRPr lang="zh-CN" altLang="en-US" smtClean="0"/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答：</a:t>
            </a:r>
            <a:r>
              <a:rPr lang="zh-CN" altLang="en-US" smtClean="0"/>
              <a:t>结论不一定成立．</a:t>
            </a:r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r>
              <a:rPr lang="zh-CN" altLang="en-US" smtClean="0"/>
              <a:t>例如，函数 </a:t>
            </a:r>
            <a:r>
              <a:rPr lang="en-US" altLang="zh-CN" i="1" smtClean="0"/>
              <a:t>f</a:t>
            </a:r>
            <a:r>
              <a:rPr lang="en-US" altLang="zh-CN" i="1" smtClean="0">
                <a:sym typeface="Symbol" pitchFamily="18" charset="2"/>
              </a:rPr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= </a:t>
            </a:r>
            <a:r>
              <a:rPr lang="en-US" altLang="zh-CN" i="1" smtClean="0"/>
              <a:t>x</a:t>
            </a:r>
            <a:r>
              <a:rPr lang="zh-CN" altLang="en-US" smtClean="0"/>
              <a:t>，</a:t>
            </a:r>
            <a:r>
              <a:rPr lang="en-US" altLang="zh-CN" i="1" smtClean="0"/>
              <a:t>x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</a:t>
            </a:r>
            <a:r>
              <a:rPr lang="en-US" altLang="zh-CN" smtClean="0"/>
              <a:t>[0, 1]</a:t>
            </a:r>
            <a:r>
              <a:rPr lang="zh-CN" altLang="en-US" smtClean="0"/>
              <a:t>，</a:t>
            </a:r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r>
              <a:rPr lang="zh-CN" altLang="en-US" smtClean="0"/>
              <a:t>在 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 </a:t>
            </a:r>
            <a:r>
              <a:rPr lang="en-US" altLang="zh-CN" smtClean="0"/>
              <a:t>= 0 </a:t>
            </a:r>
            <a:r>
              <a:rPr lang="zh-CN" altLang="en-US" smtClean="0"/>
              <a:t>处取得最小值，</a:t>
            </a:r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r>
              <a:rPr lang="zh-CN" altLang="en-US" smtClean="0"/>
              <a:t>但 </a:t>
            </a:r>
            <a:r>
              <a:rPr lang="en-US" altLang="zh-CN" i="1" smtClean="0"/>
              <a:t>f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</a:t>
            </a:r>
            <a:r>
              <a:rPr lang="en-US" altLang="zh-CN" smtClean="0"/>
              <a:t>(0) = 1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 </a:t>
            </a:r>
            <a:r>
              <a:rPr lang="en-US" altLang="zh-CN" smtClean="0">
                <a:solidFill>
                  <a:srgbClr val="FF0000"/>
                </a:solidFill>
              </a:rPr>
              <a:t>0</a:t>
            </a:r>
            <a:r>
              <a:rPr lang="zh-CN" altLang="en-US" smtClean="0"/>
              <a:t> ．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证明：</a:t>
            </a:r>
            <a:r>
              <a:rPr lang="zh-CN" altLang="en-US" smtClean="0"/>
              <a:t>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在点 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 </a:t>
            </a:r>
            <a:r>
              <a:rPr lang="zh-CN" altLang="en-US" smtClean="0"/>
              <a:t>处带有</a:t>
            </a:r>
            <a:r>
              <a:rPr lang="zh-CN" altLang="en-US" smtClean="0">
                <a:solidFill>
                  <a:srgbClr val="FF0000"/>
                </a:solidFill>
              </a:rPr>
              <a:t>佩亚诺型余项</a:t>
            </a:r>
            <a:r>
              <a:rPr lang="zh-CN" altLang="en-US" smtClean="0"/>
              <a:t>的泰勒公式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因为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所以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即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习题</a:t>
            </a:r>
            <a:r>
              <a:rPr lang="en-US" altLang="zh-CN" dirty="0" smtClean="0"/>
              <a:t>3-5</a:t>
            </a:r>
            <a:r>
              <a:rPr lang="zh-CN" altLang="en-US" dirty="0" smtClean="0"/>
              <a:t>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题</a:t>
            </a:r>
            <a:endParaRPr lang="zh-CN" altLang="en-US" dirty="0"/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858838" y="2071688"/>
          <a:ext cx="7426325" cy="1511300"/>
        </p:xfrm>
        <a:graphic>
          <a:graphicData uri="http://schemas.openxmlformats.org/presentationml/2006/ole">
            <p:oleObj spid="_x0000_s14338" name="Equation" r:id="rId3" imgW="4127400" imgH="838080" progId="Equation.DSMT4">
              <p:embed/>
            </p:oleObj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1350963" y="3744913"/>
          <a:ext cx="5870575" cy="434975"/>
        </p:xfrm>
        <a:graphic>
          <a:graphicData uri="http://schemas.openxmlformats.org/presentationml/2006/ole">
            <p:oleObj spid="_x0000_s14339" name="Equation" r:id="rId4" imgW="3251160" imgH="241200" progId="Equation.DSMT4">
              <p:embed/>
            </p:oleObj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1350963" y="4429125"/>
          <a:ext cx="5507037" cy="755650"/>
        </p:xfrm>
        <a:graphic>
          <a:graphicData uri="http://schemas.openxmlformats.org/presentationml/2006/ole">
            <p:oleObj spid="_x0000_s14340" name="Equation" r:id="rId5" imgW="3060360" imgH="419040" progId="Equation.DSMT4">
              <p:embed/>
            </p:oleObj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966788" y="5316538"/>
          <a:ext cx="5575300" cy="755650"/>
        </p:xfrm>
        <a:graphic>
          <a:graphicData uri="http://schemas.openxmlformats.org/presentationml/2006/ole">
            <p:oleObj spid="_x0000_s14341" name="Equation" r:id="rId6" imgW="3098520" imgH="419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证明（续）：</a:t>
            </a: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这说明在某个</a:t>
            </a:r>
            <a:r>
              <a:rPr lang="en-US" altLang="zh-CN" smtClean="0"/>
              <a:t> </a:t>
            </a:r>
            <a:r>
              <a:rPr lang="en-US" altLang="zh-CN" i="1" smtClean="0"/>
              <a:t>U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) </a:t>
            </a:r>
            <a:r>
              <a:rPr lang="zh-CN" altLang="en-US" smtClean="0"/>
              <a:t>内，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 −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) </a:t>
            </a:r>
            <a:r>
              <a:rPr lang="zh-CN" altLang="en-US" smtClean="0"/>
              <a:t>的符号由                             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的符号确定．</a:t>
            </a:r>
            <a:endParaRPr lang="en-US" altLang="zh-CN" smtClean="0"/>
          </a:p>
          <a:p>
            <a:r>
              <a:rPr lang="zh-CN" altLang="en-US" smtClean="0"/>
              <a:t>当 </a:t>
            </a:r>
            <a:r>
              <a:rPr lang="en-US" altLang="zh-CN" i="1" smtClean="0"/>
              <a:t>n</a:t>
            </a:r>
            <a:r>
              <a:rPr lang="en-US" altLang="zh-CN" smtClean="0"/>
              <a:t> </a:t>
            </a:r>
            <a:r>
              <a:rPr lang="zh-CN" altLang="en-US" smtClean="0"/>
              <a:t>为</a:t>
            </a:r>
            <a:r>
              <a:rPr lang="zh-CN" altLang="en-US" smtClean="0">
                <a:solidFill>
                  <a:srgbClr val="FF0000"/>
                </a:solidFill>
              </a:rPr>
              <a:t>奇数</a:t>
            </a:r>
            <a:r>
              <a:rPr lang="zh-CN" altLang="en-US" smtClean="0"/>
              <a:t>时， </a:t>
            </a:r>
            <a:endParaRPr lang="en-US" altLang="zh-CN" smtClean="0"/>
          </a:p>
          <a:p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(</a:t>
            </a:r>
            <a:r>
              <a:rPr lang="zh-CN" altLang="en-US" smtClean="0"/>
              <a:t> </a:t>
            </a:r>
            <a:r>
              <a:rPr lang="en-US" altLang="zh-CN" i="1" smtClean="0"/>
              <a:t>x</a:t>
            </a:r>
            <a:r>
              <a:rPr lang="en-US" altLang="zh-CN" smtClean="0"/>
              <a:t> − 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)</a:t>
            </a:r>
            <a:r>
              <a:rPr lang="en-US" altLang="zh-CN" i="1" baseline="30000" smtClean="0"/>
              <a:t>n</a:t>
            </a:r>
            <a:r>
              <a:rPr lang="zh-CN" altLang="en-US" smtClean="0"/>
              <a:t>、</a:t>
            </a:r>
            <a:r>
              <a:rPr lang="en-US" altLang="zh-CN" smtClean="0"/>
              <a:t>			</a:t>
            </a:r>
            <a:r>
              <a:rPr lang="zh-CN" altLang="en-US" smtClean="0"/>
              <a:t>、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 −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) </a:t>
            </a:r>
            <a:r>
              <a:rPr lang="zh-CN" altLang="en-US" smtClean="0"/>
              <a:t>在 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 </a:t>
            </a:r>
            <a:r>
              <a:rPr lang="zh-CN" altLang="en-US" smtClean="0"/>
              <a:t>的两侧</a:t>
            </a:r>
            <a:r>
              <a:rPr lang="zh-CN" altLang="en-US" smtClean="0">
                <a:solidFill>
                  <a:srgbClr val="FF0000"/>
                </a:solidFill>
              </a:rPr>
              <a:t>异号</a:t>
            </a:r>
            <a:r>
              <a:rPr lang="en-US" altLang="zh-CN" smtClean="0"/>
              <a:t>,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从而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在 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 </a:t>
            </a:r>
            <a:r>
              <a:rPr lang="zh-CN" altLang="en-US" smtClean="0"/>
              <a:t>处不取得极值．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习题</a:t>
            </a:r>
            <a:r>
              <a:rPr lang="en-US" altLang="zh-CN" dirty="0" smtClean="0"/>
              <a:t>3-5</a:t>
            </a:r>
            <a:r>
              <a:rPr lang="zh-CN" altLang="en-US" dirty="0" smtClean="0"/>
              <a:t>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题</a:t>
            </a:r>
            <a:endParaRPr lang="zh-CN" altLang="en-US" dirty="0"/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2428875" y="1357313"/>
          <a:ext cx="5575300" cy="755650"/>
        </p:xfrm>
        <a:graphic>
          <a:graphicData uri="http://schemas.openxmlformats.org/presentationml/2006/ole">
            <p:oleObj spid="_x0000_s15362" name="Equation" r:id="rId3" imgW="3098520" imgH="419040" progId="Equation.DSMT4">
              <p:embed/>
            </p:oleObj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/>
        </p:nvGraphicFramePr>
        <p:xfrm>
          <a:off x="6786563" y="2214563"/>
          <a:ext cx="2078037" cy="755650"/>
        </p:xfrm>
        <a:graphic>
          <a:graphicData uri="http://schemas.openxmlformats.org/presentationml/2006/ole">
            <p:oleObj spid="_x0000_s15363" name="Equation" r:id="rId4" imgW="1155600" imgH="419040" progId="Equation.DSMT4">
              <p:embed/>
            </p:oleObj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/>
        </p:nvGraphicFramePr>
        <p:xfrm>
          <a:off x="2136775" y="4000500"/>
          <a:ext cx="2078038" cy="755650"/>
        </p:xfrm>
        <a:graphic>
          <a:graphicData uri="http://schemas.openxmlformats.org/presentationml/2006/ole">
            <p:oleObj spid="_x0000_s15364" name="Equation" r:id="rId5" imgW="1155600" imgH="419040" progId="Equation.DSMT4">
              <p:embed/>
            </p:oleObj>
          </a:graphicData>
        </a:graphic>
      </p:graphicFrame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4214810" y="4143380"/>
            <a:ext cx="1785950" cy="4680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2143108" y="4000504"/>
            <a:ext cx="1000132" cy="82557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5091112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证明（续）：</a:t>
            </a: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这说明在某个</a:t>
            </a:r>
            <a:r>
              <a:rPr lang="en-US" altLang="zh-CN" smtClean="0"/>
              <a:t> </a:t>
            </a:r>
            <a:r>
              <a:rPr lang="en-US" altLang="zh-CN" i="1" smtClean="0"/>
              <a:t>U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) </a:t>
            </a:r>
            <a:r>
              <a:rPr lang="zh-CN" altLang="en-US" smtClean="0"/>
              <a:t>内，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 −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) </a:t>
            </a:r>
            <a:r>
              <a:rPr lang="zh-CN" altLang="en-US" smtClean="0"/>
              <a:t>的符号由                             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的符号确定．</a:t>
            </a:r>
            <a:endParaRPr lang="en-US" altLang="zh-CN" smtClean="0"/>
          </a:p>
          <a:p>
            <a:r>
              <a:rPr lang="zh-CN" altLang="en-US" smtClean="0"/>
              <a:t>当 </a:t>
            </a:r>
            <a:r>
              <a:rPr lang="en-US" altLang="zh-CN" i="1" smtClean="0"/>
              <a:t>n</a:t>
            </a:r>
            <a:r>
              <a:rPr lang="en-US" altLang="zh-CN" smtClean="0"/>
              <a:t> </a:t>
            </a:r>
            <a:r>
              <a:rPr lang="zh-CN" altLang="en-US" smtClean="0"/>
              <a:t>为</a:t>
            </a:r>
            <a:r>
              <a:rPr lang="zh-CN" altLang="en-US" smtClean="0">
                <a:solidFill>
                  <a:srgbClr val="FF0000"/>
                </a:solidFill>
              </a:rPr>
              <a:t>偶数</a:t>
            </a:r>
            <a:r>
              <a:rPr lang="zh-CN" altLang="en-US" smtClean="0"/>
              <a:t>时， </a:t>
            </a:r>
            <a:endParaRPr lang="en-US" altLang="zh-CN" smtClean="0"/>
          </a:p>
          <a:p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(</a:t>
            </a:r>
            <a:r>
              <a:rPr lang="zh-CN" altLang="en-US" smtClean="0"/>
              <a:t> </a:t>
            </a:r>
            <a:r>
              <a:rPr lang="en-US" altLang="zh-CN" i="1" smtClean="0"/>
              <a:t>x</a:t>
            </a:r>
            <a:r>
              <a:rPr lang="en-US" altLang="zh-CN" smtClean="0"/>
              <a:t> − 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)</a:t>
            </a:r>
            <a:r>
              <a:rPr lang="en-US" altLang="zh-CN" i="1" baseline="30000" smtClean="0"/>
              <a:t>n</a:t>
            </a:r>
            <a:r>
              <a:rPr lang="zh-CN" altLang="en-US" smtClean="0"/>
              <a:t>、</a:t>
            </a:r>
            <a:r>
              <a:rPr lang="en-US" altLang="zh-CN" smtClean="0"/>
              <a:t>			</a:t>
            </a:r>
            <a:r>
              <a:rPr lang="zh-CN" altLang="en-US" smtClean="0"/>
              <a:t>、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 −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) </a:t>
            </a:r>
            <a:r>
              <a:rPr lang="zh-CN" altLang="en-US" smtClean="0"/>
              <a:t>在 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 </a:t>
            </a:r>
            <a:r>
              <a:rPr lang="zh-CN" altLang="en-US" smtClean="0"/>
              <a:t>的两侧</a:t>
            </a:r>
            <a:r>
              <a:rPr lang="zh-CN" altLang="en-US" smtClean="0">
                <a:solidFill>
                  <a:srgbClr val="FF0000"/>
                </a:solidFill>
              </a:rPr>
              <a:t>同号</a:t>
            </a:r>
            <a:r>
              <a:rPr lang="en-US" altLang="zh-CN" smtClean="0"/>
              <a:t>,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从而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在 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 </a:t>
            </a:r>
            <a:r>
              <a:rPr lang="zh-CN" altLang="en-US" smtClean="0"/>
              <a:t>处取得极值．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		</a:t>
            </a:r>
            <a:r>
              <a:rPr lang="zh-CN" altLang="en-US" smtClean="0"/>
              <a:t>特别地，当 </a:t>
            </a:r>
            <a:r>
              <a:rPr lang="en-US" altLang="zh-CN" smtClean="0"/>
              <a:t> </a:t>
            </a:r>
            <a:r>
              <a:rPr lang="en-US" altLang="zh-CN" i="1" smtClean="0"/>
              <a:t>f</a:t>
            </a:r>
            <a:r>
              <a:rPr lang="en-US" altLang="zh-CN" smtClean="0"/>
              <a:t> </a:t>
            </a:r>
            <a:r>
              <a:rPr lang="en-US" altLang="zh-CN" baseline="30000" smtClean="0"/>
              <a:t>(</a:t>
            </a:r>
            <a:r>
              <a:rPr lang="en-US" altLang="zh-CN" i="1" baseline="30000" smtClean="0"/>
              <a:t>n</a:t>
            </a:r>
            <a:r>
              <a:rPr lang="en-US" altLang="zh-CN" baseline="30000" smtClean="0"/>
              <a:t>)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) </a:t>
            </a:r>
            <a:r>
              <a:rPr lang="en-US" altLang="zh-CN" smtClean="0">
                <a:solidFill>
                  <a:srgbClr val="FF0000"/>
                </a:solidFill>
              </a:rPr>
              <a:t>&lt;</a:t>
            </a:r>
            <a:r>
              <a:rPr lang="en-US" altLang="zh-CN" smtClean="0"/>
              <a:t> 0 </a:t>
            </a:r>
            <a:r>
              <a:rPr lang="zh-CN" altLang="en-US" smtClean="0"/>
              <a:t>时，</a:t>
            </a:r>
            <a:r>
              <a:rPr lang="en-US" altLang="zh-CN" i="1" smtClean="0"/>
              <a:t> 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) </a:t>
            </a:r>
            <a:r>
              <a:rPr lang="zh-CN" altLang="en-US" smtClean="0"/>
              <a:t>为</a:t>
            </a:r>
            <a:r>
              <a:rPr lang="zh-CN" altLang="en-US" smtClean="0">
                <a:solidFill>
                  <a:srgbClr val="FF0000"/>
                </a:solidFill>
              </a:rPr>
              <a:t>极大值</a:t>
            </a:r>
            <a:r>
              <a:rPr lang="zh-CN" altLang="en-US" smtClean="0"/>
              <a:t>；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			    </a:t>
            </a:r>
            <a:r>
              <a:rPr lang="zh-CN" altLang="en-US" smtClean="0"/>
              <a:t>当 </a:t>
            </a:r>
            <a:r>
              <a:rPr lang="en-US" altLang="zh-CN" smtClean="0"/>
              <a:t> </a:t>
            </a:r>
            <a:r>
              <a:rPr lang="en-US" altLang="zh-CN" i="1" smtClean="0"/>
              <a:t>f</a:t>
            </a:r>
            <a:r>
              <a:rPr lang="en-US" altLang="zh-CN" smtClean="0"/>
              <a:t> </a:t>
            </a:r>
            <a:r>
              <a:rPr lang="en-US" altLang="zh-CN" baseline="30000" smtClean="0"/>
              <a:t>(</a:t>
            </a:r>
            <a:r>
              <a:rPr lang="en-US" altLang="zh-CN" i="1" baseline="30000" smtClean="0"/>
              <a:t>n</a:t>
            </a:r>
            <a:r>
              <a:rPr lang="en-US" altLang="zh-CN" baseline="30000" smtClean="0"/>
              <a:t>)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) </a:t>
            </a:r>
            <a:r>
              <a:rPr lang="en-US" altLang="zh-CN" smtClean="0">
                <a:solidFill>
                  <a:srgbClr val="FF0000"/>
                </a:solidFill>
              </a:rPr>
              <a:t>&gt;</a:t>
            </a:r>
            <a:r>
              <a:rPr lang="en-US" altLang="zh-CN" smtClean="0"/>
              <a:t> 0 </a:t>
            </a:r>
            <a:r>
              <a:rPr lang="zh-CN" altLang="en-US" smtClean="0"/>
              <a:t>时，</a:t>
            </a:r>
            <a:r>
              <a:rPr lang="en-US" altLang="zh-CN" i="1" smtClean="0"/>
              <a:t> 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) </a:t>
            </a:r>
            <a:r>
              <a:rPr lang="zh-CN" altLang="en-US" smtClean="0"/>
              <a:t>为</a:t>
            </a:r>
            <a:r>
              <a:rPr lang="zh-CN" altLang="en-US" smtClean="0">
                <a:solidFill>
                  <a:srgbClr val="FF0000"/>
                </a:solidFill>
              </a:rPr>
              <a:t>极小值</a:t>
            </a:r>
            <a:r>
              <a:rPr lang="zh-CN" altLang="en-US" smtClean="0"/>
              <a:t>．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习题</a:t>
            </a:r>
            <a:r>
              <a:rPr lang="en-US" altLang="zh-CN" dirty="0" smtClean="0"/>
              <a:t>3-5</a:t>
            </a:r>
            <a:r>
              <a:rPr lang="zh-CN" altLang="en-US" dirty="0" smtClean="0"/>
              <a:t>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题</a:t>
            </a:r>
            <a:endParaRPr lang="zh-CN" altLang="en-US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2428875" y="1357313"/>
          <a:ext cx="5575300" cy="755650"/>
        </p:xfrm>
        <a:graphic>
          <a:graphicData uri="http://schemas.openxmlformats.org/presentationml/2006/ole">
            <p:oleObj spid="_x0000_s16386" name="Equation" r:id="rId3" imgW="3098520" imgH="419040" progId="Equation.DSMT4">
              <p:embed/>
            </p:oleObj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6786563" y="2214563"/>
          <a:ext cx="2078037" cy="755650"/>
        </p:xfrm>
        <a:graphic>
          <a:graphicData uri="http://schemas.openxmlformats.org/presentationml/2006/ole">
            <p:oleObj spid="_x0000_s16387" name="Equation" r:id="rId4" imgW="1155600" imgH="419040" progId="Equation.DSMT4">
              <p:embed/>
            </p:oleObj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/>
        </p:nvGraphicFramePr>
        <p:xfrm>
          <a:off x="2136775" y="4000500"/>
          <a:ext cx="2078038" cy="755650"/>
        </p:xfrm>
        <a:graphic>
          <a:graphicData uri="http://schemas.openxmlformats.org/presentationml/2006/ole">
            <p:oleObj spid="_x0000_s16388" name="Equation" r:id="rId5" imgW="1155600" imgH="419040" progId="Equation.DSMT4">
              <p:embed/>
            </p:oleObj>
          </a:graphicData>
        </a:graphic>
      </p:graphicFrame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4214810" y="4143380"/>
            <a:ext cx="1785950" cy="4680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2143108" y="4000504"/>
            <a:ext cx="1000132" cy="82557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3143240" y="4163258"/>
            <a:ext cx="1071570" cy="500062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作业</a:t>
            </a:r>
            <a:endParaRPr lang="en-US" altLang="zh-CN" smtClean="0"/>
          </a:p>
        </p:txBody>
      </p:sp>
      <p:sp>
        <p:nvSpPr>
          <p:cNvPr id="3891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习题</a:t>
            </a:r>
            <a:r>
              <a:rPr lang="en-US" altLang="zh-CN" smtClean="0"/>
              <a:t>3 − 5 </a:t>
            </a:r>
          </a:p>
          <a:p>
            <a:pPr lvl="1"/>
            <a:r>
              <a:rPr lang="en-US" altLang="zh-CN" smtClean="0"/>
              <a:t>1(2)(3)</a:t>
            </a:r>
          </a:p>
          <a:p>
            <a:pPr lvl="1"/>
            <a:r>
              <a:rPr lang="en-US" altLang="zh-CN" smtClean="0"/>
              <a:t>2</a:t>
            </a:r>
          </a:p>
          <a:p>
            <a:pPr lvl="1"/>
            <a:r>
              <a:rPr lang="en-US" altLang="zh-CN" smtClean="0"/>
              <a:t>3</a:t>
            </a:r>
          </a:p>
          <a:p>
            <a:pPr lvl="1"/>
            <a:r>
              <a:rPr lang="en-US" altLang="zh-CN" smtClean="0"/>
              <a:t>6(2)</a:t>
            </a:r>
          </a:p>
          <a:p>
            <a:pPr lvl="1"/>
            <a:r>
              <a:rPr lang="en-US" altLang="zh-CN" smtClean="0"/>
              <a:t>10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AutoShape 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/>
              <a:t>返回</a:t>
            </a:r>
          </a:p>
        </p:txBody>
      </p:sp>
      <p:pic>
        <p:nvPicPr>
          <p:cNvPr id="23555" name="内容占位符 4" descr="p155-pic-3-13.png"/>
          <p:cNvPicPr>
            <a:picLocks noGrp="1" noChangeAspect="1"/>
          </p:cNvPicPr>
          <p:nvPr>
            <p:ph/>
          </p:nvPr>
        </p:nvPicPr>
        <p:blipFill>
          <a:blip r:embed="rId4"/>
          <a:srcRect/>
          <a:stretch>
            <a:fillRect/>
          </a:stretch>
        </p:blipFill>
        <p:spPr>
          <a:xfrm>
            <a:off x="457200" y="333375"/>
            <a:ext cx="8229600" cy="4433888"/>
          </a:xfrm>
        </p:spPr>
      </p:pic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457200" y="4729163"/>
            <a:ext cx="7354888" cy="19399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33CC33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驻点：</a:t>
            </a:r>
            <a:r>
              <a:rPr lang="en-US" altLang="zh-CN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="1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="1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US" altLang="zh-CN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="1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  <a:p>
            <a:r>
              <a:rPr lang="zh-CN" altLang="en-US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不是极值点：</a:t>
            </a:r>
            <a:r>
              <a:rPr lang="en-US" altLang="zh-CN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en-US" altLang="zh-CN" b="1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zh-CN" altLang="en-US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极大值点：</a:t>
            </a:r>
            <a:r>
              <a:rPr lang="en-US" altLang="zh-CN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en-US" altLang="zh-CN" b="1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="1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r>
              <a:rPr lang="zh-CN" altLang="en-US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极小值点：</a:t>
            </a:r>
            <a:r>
              <a:rPr lang="en-US" altLang="zh-CN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en-US" altLang="zh-CN" b="1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="1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="1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en-US" altLang="zh-CN" b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最大值点：</a:t>
            </a:r>
            <a:r>
              <a:rPr lang="en-US" altLang="zh-CN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b="1" i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最小值点：</a:t>
            </a:r>
            <a:r>
              <a:rPr lang="en-US" altLang="zh-CN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en-US" altLang="zh-CN" b="1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zh-CN" b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1187450" y="1979613"/>
            <a:ext cx="6192838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2843213" y="5467350"/>
            <a:ext cx="48863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，且极大值 </a:t>
            </a:r>
            <a:r>
              <a:rPr lang="zh-CN" altLang="en-US" sz="24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&lt; 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极小值 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/>
              <a:t>．</a:t>
            </a:r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187450" y="1052513"/>
            <a:ext cx="6192838" cy="0"/>
          </a:xfrm>
          <a:prstGeom prst="line">
            <a:avLst/>
          </a:prstGeom>
          <a:ln w="28575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187450" y="3481388"/>
            <a:ext cx="6192838" cy="0"/>
          </a:xfrm>
          <a:prstGeom prst="line">
            <a:avLst/>
          </a:prstGeom>
          <a:ln w="28575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rot="5400000" flipH="1" flipV="1">
            <a:off x="1503539" y="3775812"/>
            <a:ext cx="648000" cy="1588"/>
          </a:xfrm>
          <a:prstGeom prst="line">
            <a:avLst/>
          </a:prstGeom>
          <a:ln w="28575">
            <a:solidFill>
              <a:srgbClr val="FF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rot="5400000" flipH="1" flipV="1">
            <a:off x="2258470" y="3019812"/>
            <a:ext cx="2160000" cy="1588"/>
          </a:xfrm>
          <a:prstGeom prst="line">
            <a:avLst/>
          </a:prstGeom>
          <a:ln w="28575">
            <a:solidFill>
              <a:srgbClr val="FF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rot="5400000" flipH="1" flipV="1">
            <a:off x="3358638" y="3344950"/>
            <a:ext cx="1548000" cy="1588"/>
          </a:xfrm>
          <a:prstGeom prst="line">
            <a:avLst/>
          </a:prstGeom>
          <a:ln w="28575">
            <a:solidFill>
              <a:srgbClr val="0000FF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rot="5400000" flipH="1" flipV="1">
            <a:off x="4569150" y="3593016"/>
            <a:ext cx="1044000" cy="1588"/>
          </a:xfrm>
          <a:prstGeom prst="line">
            <a:avLst/>
          </a:prstGeom>
          <a:ln w="28575">
            <a:solidFill>
              <a:srgbClr val="FF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rot="5400000" flipH="1" flipV="1">
            <a:off x="4730755" y="2710822"/>
            <a:ext cx="2772000" cy="1588"/>
          </a:xfrm>
          <a:prstGeom prst="line">
            <a:avLst/>
          </a:prstGeom>
          <a:ln w="28575">
            <a:solidFill>
              <a:srgbClr val="FF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rot="5400000" flipH="1" flipV="1">
            <a:off x="5516407" y="2931511"/>
            <a:ext cx="2376000" cy="1588"/>
          </a:xfrm>
          <a:prstGeom prst="line">
            <a:avLst/>
          </a:prstGeom>
          <a:ln w="28575">
            <a:solidFill>
              <a:srgbClr val="FF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animBg="1"/>
      <p:bldP spid="4" grpId="0" uiExpand="1" build="p" animBg="1" autoUpdateAnimBg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93" name="Rectangle 9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极值的</a:t>
            </a:r>
            <a:r>
              <a:rPr lang="zh-CN" altLang="en-US" smtClean="0">
                <a:solidFill>
                  <a:srgbClr val="FF0000"/>
                </a:solidFill>
                <a:effectLst/>
              </a:rPr>
              <a:t>必要非充分条件</a:t>
            </a:r>
            <a:r>
              <a:rPr lang="zh-CN" altLang="en-US" sz="2400" smtClean="0">
                <a:solidFill>
                  <a:srgbClr val="FF0000"/>
                </a:solidFill>
                <a:effectLst/>
              </a:rPr>
              <a:t>（课本</a:t>
            </a:r>
            <a:r>
              <a:rPr lang="en-US" altLang="zh-CN" sz="2400" smtClean="0">
                <a:solidFill>
                  <a:srgbClr val="FF0000"/>
                </a:solidFill>
                <a:effectLst/>
              </a:rPr>
              <a:t>P.153</a:t>
            </a:r>
            <a:r>
              <a:rPr lang="zh-CN" altLang="en-US" sz="2400" smtClean="0">
                <a:solidFill>
                  <a:srgbClr val="FF0000"/>
                </a:solidFill>
                <a:effectLst/>
              </a:rPr>
              <a:t>）</a:t>
            </a:r>
            <a:endParaRPr lang="zh-CN" altLang="en-US" sz="2400" smtClean="0">
              <a:solidFill>
                <a:srgbClr val="0000FF"/>
              </a:solidFill>
              <a:effectLst/>
            </a:endParaRPr>
          </a:p>
        </p:txBody>
      </p:sp>
      <p:sp>
        <p:nvSpPr>
          <p:cNvPr id="67599" name="Rectangle 1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定理：</a:t>
            </a:r>
            <a:r>
              <a:rPr lang="zh-CN" altLang="en-US" smtClean="0"/>
              <a:t>如果 </a:t>
            </a:r>
            <a:r>
              <a:rPr lang="en-US" altLang="zh-CN" i="1" smtClean="0"/>
              <a:t>f</a:t>
            </a:r>
            <a:r>
              <a:rPr lang="en-US" altLang="zh-CN" i="1" smtClean="0">
                <a:sym typeface="Symbol" pitchFamily="18" charset="2"/>
              </a:rPr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在点 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 </a:t>
            </a:r>
            <a:r>
              <a:rPr lang="zh-CN" altLang="en-US" smtClean="0"/>
              <a:t>处可导，且在点 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 </a:t>
            </a:r>
            <a:r>
              <a:rPr lang="zh-CN" altLang="en-US" smtClean="0"/>
              <a:t>处取得极值，则</a:t>
            </a:r>
          </a:p>
          <a:p>
            <a:pPr algn="ctr">
              <a:buFont typeface="Wingdings 3" pitchFamily="18" charset="2"/>
              <a:buNone/>
            </a:pPr>
            <a:r>
              <a:rPr lang="en-US" altLang="zh-CN" i="1" smtClean="0"/>
              <a:t>f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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) = 0</a:t>
            </a:r>
            <a:r>
              <a:rPr lang="zh-CN" altLang="en-US" smtClean="0"/>
              <a:t>．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说明（课本</a:t>
            </a:r>
            <a:r>
              <a:rPr lang="en-US" altLang="zh-CN" smtClean="0">
                <a:solidFill>
                  <a:srgbClr val="0000FF"/>
                </a:solidFill>
              </a:rPr>
              <a:t>P.153</a:t>
            </a:r>
            <a:r>
              <a:rPr lang="zh-CN" altLang="en-US" smtClean="0">
                <a:solidFill>
                  <a:srgbClr val="0000FF"/>
                </a:solidFill>
              </a:rPr>
              <a:t>）：</a:t>
            </a:r>
            <a:endParaRPr lang="zh-CN" altLang="en-US" smtClean="0"/>
          </a:p>
          <a:p>
            <a:r>
              <a:rPr lang="zh-CN" altLang="en-US" smtClean="0"/>
              <a:t>可能的极值点有</a:t>
            </a:r>
            <a:r>
              <a:rPr lang="zh-CN" altLang="en-US" smtClean="0">
                <a:solidFill>
                  <a:srgbClr val="0000FF"/>
                </a:solidFill>
              </a:rPr>
              <a:t>驻点</a:t>
            </a:r>
            <a:r>
              <a:rPr lang="zh-CN" altLang="en-US" smtClean="0"/>
              <a:t>、</a:t>
            </a:r>
            <a:r>
              <a:rPr lang="zh-CN" altLang="en-US" smtClean="0">
                <a:solidFill>
                  <a:srgbClr val="0000FF"/>
                </a:solidFill>
              </a:rPr>
              <a:t>不可导点</a:t>
            </a:r>
            <a:r>
              <a:rPr lang="zh-CN" altLang="en-US" smtClean="0"/>
              <a:t>．</a:t>
            </a:r>
          </a:p>
          <a:p>
            <a:r>
              <a:rPr lang="zh-CN" altLang="en-US" smtClean="0"/>
              <a:t>可导函数的极值点一定是驻点，但驻点不一定是极值点．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	例如，</a:t>
            </a:r>
            <a:r>
              <a:rPr lang="en-US" altLang="zh-CN" i="1" smtClean="0"/>
              <a:t>y</a:t>
            </a:r>
            <a:r>
              <a:rPr lang="en-US" altLang="zh-CN" smtClean="0"/>
              <a:t> = </a:t>
            </a:r>
            <a:r>
              <a:rPr lang="en-US" altLang="zh-CN" i="1" smtClean="0"/>
              <a:t>x</a:t>
            </a:r>
            <a:r>
              <a:rPr lang="en-US" altLang="zh-CN" baseline="30000" smtClean="0"/>
              <a:t>3</a:t>
            </a:r>
            <a:r>
              <a:rPr lang="zh-CN" altLang="en-US" smtClean="0"/>
              <a:t>，</a:t>
            </a:r>
            <a:r>
              <a:rPr lang="en-US" altLang="zh-CN" i="1" smtClean="0"/>
              <a:t>x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</a:t>
            </a:r>
            <a:r>
              <a:rPr lang="en-US" altLang="zh-CN" smtClean="0"/>
              <a:t> (−</a:t>
            </a:r>
            <a:r>
              <a:rPr lang="en-US" altLang="zh-CN" smtClean="0">
                <a:sym typeface="Symbol" pitchFamily="18" charset="2"/>
              </a:rPr>
              <a:t>, +</a:t>
            </a:r>
            <a:r>
              <a:rPr lang="en-US" altLang="zh-CN" smtClean="0"/>
              <a:t>) </a:t>
            </a:r>
            <a:r>
              <a:rPr lang="zh-CN" altLang="en-US" smtClean="0"/>
              <a:t>，</a:t>
            </a:r>
          </a:p>
          <a:p>
            <a:pPr>
              <a:buFont typeface="Wingdings 3" pitchFamily="18" charset="2"/>
              <a:buNone/>
            </a:pPr>
            <a:r>
              <a:rPr lang="en-US" altLang="zh-CN" i="1" smtClean="0"/>
              <a:t>	y</a:t>
            </a:r>
            <a:r>
              <a:rPr lang="en-US" altLang="zh-CN" smtClean="0">
                <a:sym typeface="Symbol" pitchFamily="18" charset="2"/>
              </a:rPr>
              <a:t> = 3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en-US" altLang="zh-CN" baseline="30000" smtClean="0">
                <a:sym typeface="Symbol" pitchFamily="18" charset="2"/>
              </a:rPr>
              <a:t>2</a:t>
            </a:r>
            <a:r>
              <a:rPr lang="en-US" altLang="zh-CN" smtClean="0">
                <a:sym typeface="Symbol" pitchFamily="18" charset="2"/>
              </a:rPr>
              <a:t> </a:t>
            </a:r>
            <a:r>
              <a:rPr lang="zh-CN" altLang="en-US" smtClean="0"/>
              <a:t>在 </a:t>
            </a:r>
            <a:r>
              <a:rPr lang="en-US" altLang="zh-CN" i="1" smtClean="0"/>
              <a:t>x</a:t>
            </a:r>
            <a:r>
              <a:rPr lang="en-US" altLang="zh-CN" smtClean="0"/>
              <a:t> = 0 </a:t>
            </a:r>
            <a:r>
              <a:rPr lang="zh-CN" altLang="en-US" smtClean="0"/>
              <a:t>处等于零，</a:t>
            </a:r>
          </a:p>
          <a:p>
            <a:pPr>
              <a:buFont typeface="Wingdings 3" pitchFamily="18" charset="2"/>
              <a:buNone/>
            </a:pPr>
            <a:r>
              <a:rPr lang="en-US" altLang="zh-CN" i="1" smtClean="0"/>
              <a:t>	x</a:t>
            </a:r>
            <a:r>
              <a:rPr lang="en-US" altLang="zh-CN" smtClean="0"/>
              <a:t> = 0</a:t>
            </a:r>
            <a:r>
              <a:rPr lang="zh-CN" altLang="en-US" smtClean="0"/>
              <a:t> 是驻点，但不是极值点．</a:t>
            </a:r>
          </a:p>
        </p:txBody>
      </p:sp>
      <p:grpSp>
        <p:nvGrpSpPr>
          <p:cNvPr id="2" name="组合 13"/>
          <p:cNvGrpSpPr>
            <a:grpSpLocks/>
          </p:cNvGrpSpPr>
          <p:nvPr/>
        </p:nvGrpSpPr>
        <p:grpSpPr bwMode="auto">
          <a:xfrm>
            <a:off x="5992813" y="4071938"/>
            <a:ext cx="2935287" cy="2505075"/>
            <a:chOff x="5992813" y="4071942"/>
            <a:chExt cx="2935287" cy="2505672"/>
          </a:xfrm>
        </p:grpSpPr>
        <p:pic>
          <p:nvPicPr>
            <p:cNvPr id="2057" name="Picture 5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6853873" y="4108374"/>
              <a:ext cx="1097280" cy="24688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58" name="Line 6"/>
            <p:cNvSpPr>
              <a:spLocks noChangeShapeType="1"/>
            </p:cNvSpPr>
            <p:nvPr/>
          </p:nvSpPr>
          <p:spPr bwMode="auto">
            <a:xfrm>
              <a:off x="5992813" y="5342814"/>
              <a:ext cx="2819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9" name="Line 7"/>
            <p:cNvSpPr>
              <a:spLocks noChangeShapeType="1"/>
            </p:cNvSpPr>
            <p:nvPr/>
          </p:nvSpPr>
          <p:spPr bwMode="auto">
            <a:xfrm flipH="1" flipV="1">
              <a:off x="7402513" y="4108014"/>
              <a:ext cx="0" cy="2469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50" name="Object 3"/>
            <p:cNvGraphicFramePr>
              <a:graphicFrameLocks noChangeAspect="1"/>
            </p:cNvGraphicFramePr>
            <p:nvPr/>
          </p:nvGraphicFramePr>
          <p:xfrm>
            <a:off x="8648700" y="5400679"/>
            <a:ext cx="279400" cy="279400"/>
          </p:xfrm>
          <a:graphic>
            <a:graphicData uri="http://schemas.openxmlformats.org/presentationml/2006/ole">
              <p:oleObj spid="_x0000_s2050" name="Equation" r:id="rId6" imgW="139680" imgH="139680" progId="Equation.DSMT4">
                <p:embed/>
              </p:oleObj>
            </a:graphicData>
          </a:graphic>
        </p:graphicFrame>
        <p:graphicFrame>
          <p:nvGraphicFramePr>
            <p:cNvPr id="2051" name="Object 4"/>
            <p:cNvGraphicFramePr>
              <a:graphicFrameLocks noChangeAspect="1"/>
            </p:cNvGraphicFramePr>
            <p:nvPr/>
          </p:nvGraphicFramePr>
          <p:xfrm>
            <a:off x="7091363" y="4071942"/>
            <a:ext cx="279400" cy="330200"/>
          </p:xfrm>
          <a:graphic>
            <a:graphicData uri="http://schemas.openxmlformats.org/presentationml/2006/ole">
              <p:oleObj spid="_x0000_s2051" name="Equation" r:id="rId7" imgW="139680" imgH="164880" progId="Equation.DSMT4">
                <p:embed/>
              </p:oleObj>
            </a:graphicData>
          </a:graphic>
        </p:graphicFrame>
        <p:graphicFrame>
          <p:nvGraphicFramePr>
            <p:cNvPr id="2052" name="Object 5"/>
            <p:cNvGraphicFramePr>
              <a:graphicFrameLocks noChangeAspect="1"/>
            </p:cNvGraphicFramePr>
            <p:nvPr/>
          </p:nvGraphicFramePr>
          <p:xfrm>
            <a:off x="7091363" y="5362579"/>
            <a:ext cx="330200" cy="355600"/>
          </p:xfrm>
          <a:graphic>
            <a:graphicData uri="http://schemas.openxmlformats.org/presentationml/2006/ole">
              <p:oleObj spid="_x0000_s2052" name="Equation" r:id="rId8" imgW="164880" imgH="177480" progId="Equation.DSMT4">
                <p:embed/>
              </p:oleObj>
            </a:graphicData>
          </a:graphic>
        </p:graphicFrame>
      </p:grpSp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5127625" y="1985963"/>
            <a:ext cx="33575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hlinkClick r:id="rId9" action="ppaction://hlinksldjump"/>
              </a:rPr>
              <a:t>（课本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hlinkClick r:id="rId9" action="ppaction://hlinksldjump"/>
              </a:rPr>
              <a:t>P.125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hlinkClick r:id="rId9" action="ppaction://hlinksldjump"/>
              </a:rPr>
              <a:t>费马引理）</a:t>
            </a:r>
            <a:endParaRPr lang="zh-CN" altLang="en-US" sz="24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5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75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75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75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75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75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75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75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75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75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75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75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75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75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3" grpId="0"/>
      <p:bldP spid="133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  <a:effectLst/>
              </a:rPr>
              <a:t>回顾：费马引理</a:t>
            </a:r>
            <a:r>
              <a:rPr lang="zh-CN" altLang="en-US" sz="2400" smtClean="0">
                <a:solidFill>
                  <a:srgbClr val="FF0000"/>
                </a:solidFill>
                <a:effectLst/>
              </a:rPr>
              <a:t>（课本</a:t>
            </a:r>
            <a:r>
              <a:rPr lang="en-US" altLang="zh-CN" sz="2400" smtClean="0">
                <a:solidFill>
                  <a:srgbClr val="FF0000"/>
                </a:solidFill>
                <a:effectLst/>
              </a:rPr>
              <a:t>P.125</a:t>
            </a:r>
            <a:r>
              <a:rPr lang="zh-CN" altLang="en-US" sz="2400" smtClean="0">
                <a:solidFill>
                  <a:srgbClr val="FF0000"/>
                </a:solidFill>
                <a:effectLst/>
              </a:rPr>
              <a:t>）</a:t>
            </a:r>
          </a:p>
        </p:txBody>
      </p:sp>
      <p:sp>
        <p:nvSpPr>
          <p:cNvPr id="7987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定理：</a:t>
            </a:r>
            <a:r>
              <a:rPr lang="zh-CN" altLang="en-US" smtClean="0"/>
              <a:t>设函数 </a:t>
            </a:r>
            <a:r>
              <a:rPr lang="en-US" altLang="zh-CN" i="1" smtClean="0"/>
              <a:t>f</a:t>
            </a:r>
            <a:r>
              <a:rPr lang="en-US" altLang="zh-CN" i="1" smtClean="0">
                <a:sym typeface="Symbol" pitchFamily="18" charset="2"/>
              </a:rPr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在点 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 </a:t>
            </a:r>
            <a:r>
              <a:rPr lang="zh-CN" altLang="en-US" smtClean="0"/>
              <a:t>的某个邻域 </a:t>
            </a:r>
            <a:r>
              <a:rPr lang="en-US" altLang="zh-CN" i="1" smtClean="0"/>
              <a:t>U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)</a:t>
            </a:r>
            <a:r>
              <a:rPr lang="zh-CN" altLang="en-US" smtClean="0"/>
              <a:t>内有定义，且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 </a:t>
            </a:r>
            <a:r>
              <a:rPr lang="en-US" altLang="zh-CN" i="1" smtClean="0"/>
              <a:t>f</a:t>
            </a:r>
            <a:r>
              <a:rPr lang="en-US" altLang="zh-CN" i="1" smtClean="0">
                <a:sym typeface="Symbol" pitchFamily="18" charset="2"/>
              </a:rPr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在点 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 </a:t>
            </a:r>
            <a:r>
              <a:rPr lang="zh-CN" altLang="en-US" smtClean="0"/>
              <a:t>处可导，如果对任意的 </a:t>
            </a:r>
            <a:r>
              <a:rPr lang="en-US" altLang="zh-CN" i="1" smtClean="0"/>
              <a:t>x</a:t>
            </a:r>
            <a:r>
              <a:rPr lang="en-US" altLang="zh-CN" smtClean="0"/>
              <a:t> </a:t>
            </a:r>
            <a:r>
              <a:rPr lang="zh-CN" altLang="en-US" smtClean="0">
                <a:sym typeface="Symbol" pitchFamily="18" charset="2"/>
              </a:rPr>
              <a:t> </a:t>
            </a:r>
            <a:r>
              <a:rPr lang="en-US" altLang="zh-CN" i="1" smtClean="0"/>
              <a:t>U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)</a:t>
            </a:r>
            <a:r>
              <a:rPr lang="zh-CN" altLang="en-US" smtClean="0"/>
              <a:t>，有</a:t>
            </a:r>
            <a:endParaRPr lang="en-US" altLang="zh-CN" smtClean="0"/>
          </a:p>
          <a:p>
            <a:pPr algn="ctr">
              <a:buFont typeface="Wingdings 3" pitchFamily="18" charset="2"/>
              <a:buNone/>
            </a:pPr>
            <a:r>
              <a:rPr lang="en-US" altLang="zh-CN" i="1" smtClean="0"/>
              <a:t>f</a:t>
            </a:r>
            <a:r>
              <a:rPr lang="en-US" altLang="zh-CN" i="1" smtClean="0">
                <a:sym typeface="Symbol" pitchFamily="18" charset="2"/>
              </a:rPr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>
                <a:sym typeface="Symbol" pitchFamily="18" charset="2"/>
              </a:rPr>
              <a:t></a:t>
            </a:r>
            <a:r>
              <a:rPr lang="zh-CN" altLang="en-US" smtClean="0">
                <a:solidFill>
                  <a:srgbClr val="FF0000"/>
                </a:solidFill>
                <a:sym typeface="Symbol" pitchFamily="18" charset="2"/>
              </a:rPr>
              <a:t>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)</a:t>
            </a:r>
            <a:r>
              <a:rPr lang="zh-CN" altLang="en-US" smtClean="0"/>
              <a:t>（或 </a:t>
            </a:r>
            <a:r>
              <a:rPr lang="en-US" altLang="zh-CN" i="1" smtClean="0"/>
              <a:t>f</a:t>
            </a:r>
            <a:r>
              <a:rPr lang="en-US" altLang="zh-CN" i="1" smtClean="0">
                <a:sym typeface="Symbol" pitchFamily="18" charset="2"/>
              </a:rPr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</a:t>
            </a:r>
            <a:r>
              <a:rPr lang="zh-CN" altLang="en-US" smtClean="0">
                <a:solidFill>
                  <a:srgbClr val="FF0000"/>
                </a:solidFill>
                <a:sym typeface="Symbol" pitchFamily="18" charset="2"/>
              </a:rPr>
              <a:t>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) </a:t>
            </a:r>
            <a:r>
              <a:rPr lang="zh-CN" altLang="en-US" smtClean="0"/>
              <a:t>），</a:t>
            </a:r>
            <a:r>
              <a:rPr lang="en-US" altLang="zh-CN" smtClean="0"/>
              <a:t> 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则</a:t>
            </a:r>
            <a:r>
              <a:rPr lang="zh-CN" altLang="en-US" i="1" smtClean="0"/>
              <a:t> </a:t>
            </a:r>
            <a:r>
              <a:rPr lang="en-US" altLang="zh-CN" i="1" smtClean="0"/>
              <a:t>f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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) = 0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定理：</a:t>
            </a:r>
            <a:r>
              <a:rPr lang="zh-CN" altLang="en-US" smtClean="0"/>
              <a:t>如果 </a:t>
            </a:r>
            <a:r>
              <a:rPr lang="en-US" altLang="zh-CN" i="1" smtClean="0"/>
              <a:t>f</a:t>
            </a:r>
            <a:r>
              <a:rPr lang="en-US" altLang="zh-CN" i="1" smtClean="0">
                <a:sym typeface="Symbol" pitchFamily="18" charset="2"/>
              </a:rPr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在点 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 </a:t>
            </a:r>
            <a:r>
              <a:rPr lang="zh-CN" altLang="en-US" smtClean="0"/>
              <a:t>处可导，且在点 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 </a:t>
            </a:r>
            <a:r>
              <a:rPr lang="zh-CN" altLang="en-US" smtClean="0"/>
              <a:t>处取得极值，则</a:t>
            </a:r>
          </a:p>
          <a:p>
            <a:pPr algn="ctr">
              <a:buFont typeface="Wingdings 3" pitchFamily="18" charset="2"/>
              <a:buNone/>
            </a:pPr>
            <a:r>
              <a:rPr lang="en-US" altLang="zh-CN" i="1" smtClean="0"/>
              <a:t>f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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) = 0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即</a:t>
            </a:r>
            <a:r>
              <a:rPr lang="zh-CN" altLang="en-US" smtClean="0">
                <a:solidFill>
                  <a:srgbClr val="FF0000"/>
                </a:solidFill>
              </a:rPr>
              <a:t>可导的极值点一定是驻点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通常称导数为零的点为函数的</a:t>
            </a:r>
            <a:r>
              <a:rPr lang="zh-CN" altLang="en-US" smtClean="0">
                <a:solidFill>
                  <a:srgbClr val="FF0000"/>
                </a:solidFill>
              </a:rPr>
              <a:t>驻点</a:t>
            </a:r>
            <a:r>
              <a:rPr lang="zh-CN" altLang="en-US" smtClean="0"/>
              <a:t>（或</a:t>
            </a:r>
            <a:r>
              <a:rPr lang="zh-CN" altLang="en-US" smtClean="0">
                <a:solidFill>
                  <a:srgbClr val="FF0000"/>
                </a:solidFill>
              </a:rPr>
              <a:t>稳定点</a:t>
            </a:r>
            <a:r>
              <a:rPr lang="zh-CN" altLang="en-US" smtClean="0"/>
              <a:t>，</a:t>
            </a:r>
            <a:r>
              <a:rPr lang="zh-CN" altLang="en-US" smtClean="0">
                <a:solidFill>
                  <a:srgbClr val="FF0000"/>
                </a:solidFill>
              </a:rPr>
              <a:t>临界点</a:t>
            </a:r>
            <a:r>
              <a:rPr lang="zh-CN" altLang="en-US" smtClean="0"/>
              <a:t>）</a:t>
            </a:r>
            <a:r>
              <a:rPr lang="en-US" altLang="zh-CN" smtClean="0"/>
              <a:t>.</a:t>
            </a:r>
            <a:endParaRPr lang="zh-CN" altLang="en-US" smtClean="0"/>
          </a:p>
        </p:txBody>
      </p:sp>
      <p:sp>
        <p:nvSpPr>
          <p:cNvPr id="6" name="圆角矩形 5"/>
          <p:cNvSpPr>
            <a:spLocks noChangeArrowheads="1"/>
          </p:cNvSpPr>
          <p:nvPr/>
        </p:nvSpPr>
        <p:spPr bwMode="auto">
          <a:xfrm>
            <a:off x="439738" y="1481138"/>
            <a:ext cx="8231187" cy="1947862"/>
          </a:xfrm>
          <a:prstGeom prst="roundRect">
            <a:avLst>
              <a:gd name="adj" fmla="val 10556"/>
            </a:avLst>
          </a:prstGeom>
          <a:noFill/>
          <a:ln w="28575" algn="ctr">
            <a:solidFill>
              <a:srgbClr val="00B05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圆角矩形 7"/>
          <p:cNvSpPr>
            <a:spLocks noChangeArrowheads="1"/>
          </p:cNvSpPr>
          <p:nvPr/>
        </p:nvSpPr>
        <p:spPr bwMode="auto">
          <a:xfrm>
            <a:off x="439738" y="3714750"/>
            <a:ext cx="8231187" cy="1357313"/>
          </a:xfrm>
          <a:prstGeom prst="roundRect">
            <a:avLst>
              <a:gd name="adj" fmla="val 10556"/>
            </a:avLst>
          </a:prstGeom>
          <a:noFill/>
          <a:ln w="28575" algn="ctr">
            <a:solidFill>
              <a:srgbClr val="00B05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9" name="AutoShape 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/>
              <a:t>返回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79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9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9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Rectangle 5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  <a:effectLst/>
              </a:rPr>
              <a:t>极值的</a:t>
            </a:r>
            <a:r>
              <a:rPr lang="zh-CN" altLang="en-US" smtClean="0">
                <a:solidFill>
                  <a:srgbClr val="FF0000"/>
                </a:solidFill>
                <a:effectLst/>
              </a:rPr>
              <a:t>充分条件</a:t>
            </a:r>
          </a:p>
        </p:txBody>
      </p:sp>
      <p:sp>
        <p:nvSpPr>
          <p:cNvPr id="106545" name="Rectangle 4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mtClean="0"/>
          </a:p>
          <a:p>
            <a:endParaRPr lang="zh-CN" altLang="en-US" smtClean="0"/>
          </a:p>
          <a:p>
            <a:endParaRPr lang="zh-CN" altLang="en-US" smtClean="0"/>
          </a:p>
          <a:p>
            <a:endParaRPr lang="zh-CN" altLang="en-US" smtClean="0"/>
          </a:p>
          <a:p>
            <a:endParaRPr lang="zh-CN" altLang="en-US" smtClean="0"/>
          </a:p>
          <a:p>
            <a:endParaRPr lang="zh-CN" altLang="en-US" smtClean="0"/>
          </a:p>
          <a:p>
            <a:endParaRPr lang="zh-CN" altLang="en-US" smtClean="0"/>
          </a:p>
          <a:p>
            <a:r>
              <a:rPr lang="zh-CN" altLang="en-US" smtClean="0"/>
              <a:t>可能的极值点有</a:t>
            </a:r>
            <a:r>
              <a:rPr lang="zh-CN" altLang="en-US" smtClean="0">
                <a:solidFill>
                  <a:srgbClr val="0000FF"/>
                </a:solidFill>
              </a:rPr>
              <a:t>驻点</a:t>
            </a:r>
            <a:r>
              <a:rPr lang="zh-CN" altLang="en-US" smtClean="0"/>
              <a:t>、</a:t>
            </a:r>
            <a:r>
              <a:rPr lang="zh-CN" altLang="en-US" smtClean="0">
                <a:solidFill>
                  <a:srgbClr val="0000FF"/>
                </a:solidFill>
              </a:rPr>
              <a:t>不可导点</a:t>
            </a:r>
            <a:r>
              <a:rPr lang="zh-CN" altLang="en-US" smtClean="0"/>
              <a:t>．</a:t>
            </a:r>
          </a:p>
          <a:p>
            <a:r>
              <a:rPr lang="zh-CN" altLang="en-US" smtClean="0">
                <a:solidFill>
                  <a:srgbClr val="0000FF"/>
                </a:solidFill>
              </a:rPr>
              <a:t>驻点</a:t>
            </a:r>
            <a:r>
              <a:rPr lang="zh-CN" altLang="en-US" smtClean="0"/>
              <a:t>、</a:t>
            </a:r>
            <a:r>
              <a:rPr lang="zh-CN" altLang="en-US" smtClean="0">
                <a:solidFill>
                  <a:srgbClr val="0000FF"/>
                </a:solidFill>
              </a:rPr>
              <a:t>不可导点</a:t>
            </a:r>
            <a:r>
              <a:rPr lang="zh-CN" altLang="en-US" smtClean="0"/>
              <a:t>往往是函数不同单调区间的分界点．</a:t>
            </a:r>
            <a:endParaRPr lang="en-US" altLang="zh-CN" smtClean="0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831975" y="1481138"/>
            <a:ext cx="5478463" cy="2732087"/>
            <a:chOff x="1154" y="2480"/>
            <a:chExt cx="3451" cy="1721"/>
          </a:xfrm>
        </p:grpSpPr>
        <p:grpSp>
          <p:nvGrpSpPr>
            <p:cNvPr id="3085" name="组合 51"/>
            <p:cNvGrpSpPr>
              <a:grpSpLocks/>
            </p:cNvGrpSpPr>
            <p:nvPr/>
          </p:nvGrpSpPr>
          <p:grpSpPr bwMode="auto">
            <a:xfrm>
              <a:off x="1154" y="2480"/>
              <a:ext cx="3451" cy="1665"/>
              <a:chOff x="3449937" y="4071938"/>
              <a:chExt cx="5478163" cy="2643210"/>
            </a:xfrm>
          </p:grpSpPr>
          <p:sp>
            <p:nvSpPr>
              <p:cNvPr id="3116" name="Line 6"/>
              <p:cNvSpPr>
                <a:spLocks noChangeShapeType="1"/>
              </p:cNvSpPr>
              <p:nvPr/>
            </p:nvSpPr>
            <p:spPr bwMode="auto">
              <a:xfrm>
                <a:off x="3449937" y="6357958"/>
                <a:ext cx="536227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079" name="Object 3"/>
              <p:cNvGraphicFramePr>
                <a:graphicFrameLocks noChangeAspect="1"/>
              </p:cNvGraphicFramePr>
              <p:nvPr/>
            </p:nvGraphicFramePr>
            <p:xfrm>
              <a:off x="8648700" y="6435815"/>
              <a:ext cx="279400" cy="279333"/>
            </p:xfrm>
            <a:graphic>
              <a:graphicData uri="http://schemas.openxmlformats.org/presentationml/2006/ole">
                <p:oleObj spid="_x0000_s3079" name="Equation" r:id="rId3" imgW="139680" imgH="139680" progId="Equation.DSMT4">
                  <p:embed/>
                </p:oleObj>
              </a:graphicData>
            </a:graphic>
          </p:graphicFrame>
          <p:sp>
            <p:nvSpPr>
              <p:cNvPr id="3117" name="Line 7"/>
              <p:cNvSpPr>
                <a:spLocks noChangeShapeType="1"/>
              </p:cNvSpPr>
              <p:nvPr/>
            </p:nvSpPr>
            <p:spPr bwMode="auto">
              <a:xfrm flipH="1" flipV="1">
                <a:off x="3825650" y="4108001"/>
                <a:ext cx="0" cy="246901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stealth" w="lg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080" name="Object 5"/>
              <p:cNvGraphicFramePr>
                <a:graphicFrameLocks noChangeAspect="1"/>
              </p:cNvGraphicFramePr>
              <p:nvPr/>
            </p:nvGraphicFramePr>
            <p:xfrm>
              <a:off x="3514500" y="6359633"/>
              <a:ext cx="330200" cy="355515"/>
            </p:xfrm>
            <a:graphic>
              <a:graphicData uri="http://schemas.openxmlformats.org/presentationml/2006/ole">
                <p:oleObj spid="_x0000_s3080" name="Equation" r:id="rId4" imgW="164880" imgH="177480" progId="Equation.DSMT4">
                  <p:embed/>
                </p:oleObj>
              </a:graphicData>
            </a:graphic>
          </p:graphicFrame>
          <p:graphicFrame>
            <p:nvGraphicFramePr>
              <p:cNvPr id="3081" name="Object 4"/>
              <p:cNvGraphicFramePr>
                <a:graphicFrameLocks noChangeAspect="1"/>
              </p:cNvGraphicFramePr>
              <p:nvPr/>
            </p:nvGraphicFramePr>
            <p:xfrm>
              <a:off x="3514498" y="4071938"/>
              <a:ext cx="279400" cy="330200"/>
            </p:xfrm>
            <a:graphic>
              <a:graphicData uri="http://schemas.openxmlformats.org/presentationml/2006/ole">
                <p:oleObj spid="_x0000_s3081" name="Equation" r:id="rId5" imgW="139680" imgH="164880" progId="Equation.DSMT4">
                  <p:embed/>
                </p:oleObj>
              </a:graphicData>
            </a:graphic>
          </p:graphicFrame>
        </p:grpSp>
        <p:grpSp>
          <p:nvGrpSpPr>
            <p:cNvPr id="3086" name="Group 14"/>
            <p:cNvGrpSpPr>
              <a:grpSpLocks/>
            </p:cNvGrpSpPr>
            <p:nvPr/>
          </p:nvGrpSpPr>
          <p:grpSpPr bwMode="auto">
            <a:xfrm>
              <a:off x="1541" y="3330"/>
              <a:ext cx="160" cy="815"/>
              <a:chOff x="1541" y="2958"/>
              <a:chExt cx="160" cy="815"/>
            </a:xfrm>
          </p:grpSpPr>
          <p:cxnSp>
            <p:nvCxnSpPr>
              <p:cNvPr id="23" name="直接连接符 22"/>
              <p:cNvCxnSpPr/>
              <p:nvPr/>
            </p:nvCxnSpPr>
            <p:spPr>
              <a:xfrm rot="10800000" flipV="1">
                <a:off x="1603" y="2958"/>
                <a:ext cx="1" cy="59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3078" name="Object 8"/>
              <p:cNvGraphicFramePr>
                <a:graphicFrameLocks noChangeAspect="1"/>
              </p:cNvGraphicFramePr>
              <p:nvPr/>
            </p:nvGraphicFramePr>
            <p:xfrm>
              <a:off x="1541" y="3597"/>
              <a:ext cx="160" cy="176"/>
            </p:xfrm>
            <a:graphic>
              <a:graphicData uri="http://schemas.openxmlformats.org/presentationml/2006/ole">
                <p:oleObj spid="_x0000_s3078" name="Equation" r:id="rId6" imgW="126720" imgH="139680" progId="Equation.DSMT4">
                  <p:embed/>
                </p:oleObj>
              </a:graphicData>
            </a:graphic>
          </p:graphicFrame>
        </p:grpSp>
        <p:grpSp>
          <p:nvGrpSpPr>
            <p:cNvPr id="3087" name="Group 17"/>
            <p:cNvGrpSpPr>
              <a:grpSpLocks/>
            </p:cNvGrpSpPr>
            <p:nvPr/>
          </p:nvGrpSpPr>
          <p:grpSpPr bwMode="auto">
            <a:xfrm>
              <a:off x="2610" y="3013"/>
              <a:ext cx="208" cy="1188"/>
              <a:chOff x="2610" y="2641"/>
              <a:chExt cx="208" cy="1188"/>
            </a:xfrm>
          </p:grpSpPr>
          <p:cxnSp>
            <p:nvCxnSpPr>
              <p:cNvPr id="21" name="直接连接符 20"/>
              <p:cNvCxnSpPr/>
              <p:nvPr/>
            </p:nvCxnSpPr>
            <p:spPr>
              <a:xfrm rot="10800000" flipV="1">
                <a:off x="2714" y="2641"/>
                <a:ext cx="1" cy="90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3077" name="Object 11"/>
              <p:cNvGraphicFramePr>
                <a:graphicFrameLocks noChangeAspect="1"/>
              </p:cNvGraphicFramePr>
              <p:nvPr/>
            </p:nvGraphicFramePr>
            <p:xfrm>
              <a:off x="2610" y="3541"/>
              <a:ext cx="208" cy="288"/>
            </p:xfrm>
            <a:graphic>
              <a:graphicData uri="http://schemas.openxmlformats.org/presentationml/2006/ole">
                <p:oleObj spid="_x0000_s3077" name="Equation" r:id="rId7" imgW="164880" imgH="228600" progId="Equation.DSMT4">
                  <p:embed/>
                </p:oleObj>
              </a:graphicData>
            </a:graphic>
          </p:graphicFrame>
        </p:grpSp>
        <p:grpSp>
          <p:nvGrpSpPr>
            <p:cNvPr id="3088" name="Group 20"/>
            <p:cNvGrpSpPr>
              <a:grpSpLocks/>
            </p:cNvGrpSpPr>
            <p:nvPr/>
          </p:nvGrpSpPr>
          <p:grpSpPr bwMode="auto">
            <a:xfrm>
              <a:off x="2978" y="3353"/>
              <a:ext cx="208" cy="848"/>
              <a:chOff x="2978" y="2981"/>
              <a:chExt cx="208" cy="848"/>
            </a:xfrm>
          </p:grpSpPr>
          <p:cxnSp>
            <p:nvCxnSpPr>
              <p:cNvPr id="27" name="直接连接符 26"/>
              <p:cNvCxnSpPr/>
              <p:nvPr/>
            </p:nvCxnSpPr>
            <p:spPr>
              <a:xfrm rot="10800000" flipV="1">
                <a:off x="3081" y="2981"/>
                <a:ext cx="1" cy="56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3076" name="Object 12"/>
              <p:cNvGraphicFramePr>
                <a:graphicFrameLocks noChangeAspect="1"/>
              </p:cNvGraphicFramePr>
              <p:nvPr/>
            </p:nvGraphicFramePr>
            <p:xfrm>
              <a:off x="2978" y="3541"/>
              <a:ext cx="208" cy="288"/>
            </p:xfrm>
            <a:graphic>
              <a:graphicData uri="http://schemas.openxmlformats.org/presentationml/2006/ole">
                <p:oleObj spid="_x0000_s3076" name="Equation" r:id="rId8" imgW="164880" imgH="228600" progId="Equation.DSMT4">
                  <p:embed/>
                </p:oleObj>
              </a:graphicData>
            </a:graphic>
          </p:graphicFrame>
        </p:grpSp>
        <p:sp>
          <p:nvSpPr>
            <p:cNvPr id="3089" name="矩形 31"/>
            <p:cNvSpPr>
              <a:spLocks noChangeArrowheads="1"/>
            </p:cNvSpPr>
            <p:nvPr/>
          </p:nvSpPr>
          <p:spPr bwMode="auto">
            <a:xfrm>
              <a:off x="2414" y="2480"/>
              <a:ext cx="599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zh-CN" altLang="en-US" sz="2000" b="1">
                  <a:solidFill>
                    <a:srgbClr val="000000"/>
                  </a:solidFill>
                  <a:latin typeface="Times New Roman" pitchFamily="18" charset="0"/>
                </a:rPr>
                <a:t>极大值 </a:t>
              </a:r>
              <a:endParaRPr lang="en-US" altLang="zh-CN" sz="2000" b="1">
                <a:solidFill>
                  <a:srgbClr val="000000"/>
                </a:solidFill>
                <a:latin typeface="Times New Roman" pitchFamily="18" charset="0"/>
              </a:endParaRPr>
            </a:p>
            <a:p>
              <a:r>
                <a:rPr lang="zh-CN" altLang="en-US" sz="20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 </a:t>
              </a:r>
              <a:r>
                <a:rPr lang="zh-CN" altLang="en-US" sz="20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r>
                <a:rPr lang="en-US" altLang="zh-CN" sz="2000" b="1">
                  <a:solidFill>
                    <a:srgbClr val="000000"/>
                  </a:solidFill>
                  <a:latin typeface="Times New Roman" pitchFamily="18" charset="0"/>
                </a:rPr>
                <a:t>= 0</a:t>
              </a:r>
              <a:endParaRPr lang="zh-CN" altLang="en-US" sz="1600"/>
            </a:p>
          </p:txBody>
        </p:sp>
        <p:sp>
          <p:nvSpPr>
            <p:cNvPr id="3090" name="矩形 35"/>
            <p:cNvSpPr>
              <a:spLocks noChangeArrowheads="1"/>
            </p:cNvSpPr>
            <p:nvPr/>
          </p:nvSpPr>
          <p:spPr bwMode="auto">
            <a:xfrm>
              <a:off x="1683" y="2480"/>
              <a:ext cx="599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zh-CN" altLang="en-US" sz="2000" b="1">
                  <a:solidFill>
                    <a:srgbClr val="000000"/>
                  </a:solidFill>
                  <a:latin typeface="Times New Roman" pitchFamily="18" charset="0"/>
                </a:rPr>
                <a:t>最小值 </a:t>
              </a:r>
              <a:endParaRPr lang="en-US" altLang="zh-CN" sz="2000" b="1">
                <a:solidFill>
                  <a:srgbClr val="000000"/>
                </a:solidFill>
                <a:latin typeface="Times New Roman" pitchFamily="18" charset="0"/>
              </a:endParaRPr>
            </a:p>
            <a:p>
              <a:r>
                <a:rPr lang="zh-CN" altLang="en-US" sz="20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 </a:t>
              </a:r>
              <a:r>
                <a:rPr lang="zh-CN" altLang="en-US" sz="20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r>
                <a:rPr lang="en-US" altLang="zh-CN" sz="2000" b="1">
                  <a:solidFill>
                    <a:srgbClr val="000000"/>
                  </a:solidFill>
                  <a:latin typeface="Times New Roman" pitchFamily="18" charset="0"/>
                </a:rPr>
                <a:t>= 0</a:t>
              </a:r>
              <a:endParaRPr lang="zh-CN" altLang="en-US" sz="1600"/>
            </a:p>
          </p:txBody>
        </p:sp>
        <p:cxnSp>
          <p:nvCxnSpPr>
            <p:cNvPr id="38" name="直接箭头连接符 37"/>
            <p:cNvCxnSpPr/>
            <p:nvPr/>
          </p:nvCxnSpPr>
          <p:spPr>
            <a:xfrm rot="5400000">
              <a:off x="1669" y="3245"/>
              <a:ext cx="63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92" name="组合 43"/>
            <p:cNvGrpSpPr>
              <a:grpSpLocks/>
            </p:cNvGrpSpPr>
            <p:nvPr/>
          </p:nvGrpSpPr>
          <p:grpSpPr bwMode="auto">
            <a:xfrm>
              <a:off x="1573" y="2660"/>
              <a:ext cx="2565" cy="999"/>
              <a:chOff x="4114138" y="4357694"/>
              <a:chExt cx="4073064" cy="1585629"/>
            </a:xfrm>
          </p:grpSpPr>
          <p:pic>
            <p:nvPicPr>
              <p:cNvPr id="3111" name="Picture 13"/>
              <p:cNvPicPr>
                <a:picLocks noChangeAspect="1" noChangeArrowheads="1"/>
              </p:cNvPicPr>
              <p:nvPr/>
            </p:nvPicPr>
            <p:blipFill>
              <a:blip r:embed="rId9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6472702" y="4357694"/>
                <a:ext cx="1714500" cy="1066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112" name="Picture 6"/>
              <p:cNvPicPr>
                <a:picLocks noChangeArrowheads="1"/>
              </p:cNvPicPr>
              <p:nvPr/>
            </p:nvPicPr>
            <p:blipFill>
              <a:blip r:embed="rId10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4114138" y="4866998"/>
                <a:ext cx="2458092" cy="1076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3093" name="矩形 49"/>
            <p:cNvSpPr>
              <a:spLocks noChangeArrowheads="1"/>
            </p:cNvSpPr>
            <p:nvPr/>
          </p:nvSpPr>
          <p:spPr bwMode="auto">
            <a:xfrm>
              <a:off x="3825" y="2480"/>
              <a:ext cx="63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zh-CN" altLang="en-US" sz="2000" b="1">
                  <a:solidFill>
                    <a:srgbClr val="000000"/>
                  </a:solidFill>
                  <a:latin typeface="Times New Roman" pitchFamily="18" charset="0"/>
                </a:rPr>
                <a:t>最大值  </a:t>
              </a:r>
              <a:endParaRPr lang="en-US" altLang="zh-CN" sz="20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094" name="矩形 40"/>
            <p:cNvSpPr>
              <a:spLocks noChangeArrowheads="1"/>
            </p:cNvSpPr>
            <p:nvPr/>
          </p:nvSpPr>
          <p:spPr bwMode="auto">
            <a:xfrm>
              <a:off x="1500" y="3029"/>
              <a:ext cx="5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i="1">
                  <a:solidFill>
                    <a:srgbClr val="FF0000"/>
                  </a:solidFill>
                  <a:latin typeface="Times New Roman" pitchFamily="18" charset="0"/>
                </a:rPr>
                <a:t>f</a:t>
              </a:r>
              <a:r>
                <a:rPr lang="en-US" altLang="zh-CN" sz="2000" b="1" i="1">
                  <a:solidFill>
                    <a:srgbClr val="FF0000"/>
                  </a:solidFill>
                  <a:latin typeface="Times New Roman" pitchFamily="18" charset="0"/>
                  <a:sym typeface="Symbol" pitchFamily="18" charset="2"/>
                </a:rPr>
                <a:t> </a:t>
              </a:r>
              <a:r>
                <a:rPr lang="zh-CN" altLang="en-US" sz="2000" b="1">
                  <a:solidFill>
                    <a:srgbClr val="FF0000"/>
                  </a:solidFill>
                  <a:latin typeface="Times New Roman" pitchFamily="18" charset="0"/>
                </a:rPr>
                <a:t> </a:t>
              </a:r>
              <a:r>
                <a:rPr lang="en-US" altLang="zh-CN" sz="2000" b="1">
                  <a:solidFill>
                    <a:srgbClr val="FF0000"/>
                  </a:solidFill>
                  <a:latin typeface="Times New Roman" pitchFamily="18" charset="0"/>
                </a:rPr>
                <a:t>&lt; 0</a:t>
              </a:r>
              <a:endParaRPr lang="zh-CN" altLang="en-US" sz="2000">
                <a:solidFill>
                  <a:srgbClr val="FF0000"/>
                </a:solidFill>
              </a:endParaRPr>
            </a:p>
          </p:txBody>
        </p:sp>
        <p:sp>
          <p:nvSpPr>
            <p:cNvPr id="3095" name="矩形 41"/>
            <p:cNvSpPr>
              <a:spLocks noChangeArrowheads="1"/>
            </p:cNvSpPr>
            <p:nvPr/>
          </p:nvSpPr>
          <p:spPr bwMode="auto">
            <a:xfrm>
              <a:off x="1976" y="3029"/>
              <a:ext cx="5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i="1">
                  <a:solidFill>
                    <a:srgbClr val="0000FF"/>
                  </a:solidFill>
                  <a:latin typeface="Times New Roman" pitchFamily="18" charset="0"/>
                </a:rPr>
                <a:t>f</a:t>
              </a:r>
              <a:r>
                <a:rPr lang="en-US" altLang="zh-CN" sz="2000" b="1" i="1">
                  <a:solidFill>
                    <a:srgbClr val="0000FF"/>
                  </a:solidFill>
                  <a:latin typeface="Times New Roman" pitchFamily="18" charset="0"/>
                  <a:sym typeface="Symbol" pitchFamily="18" charset="2"/>
                </a:rPr>
                <a:t> </a:t>
              </a:r>
              <a:r>
                <a:rPr lang="zh-CN" altLang="en-US" sz="2000" b="1">
                  <a:solidFill>
                    <a:srgbClr val="0000FF"/>
                  </a:solidFill>
                  <a:latin typeface="Times New Roman" pitchFamily="18" charset="0"/>
                </a:rPr>
                <a:t> </a:t>
              </a:r>
              <a:r>
                <a:rPr lang="en-US" altLang="zh-CN" sz="2000" b="1">
                  <a:solidFill>
                    <a:srgbClr val="0000FF"/>
                  </a:solidFill>
                  <a:latin typeface="Times New Roman" pitchFamily="18" charset="0"/>
                </a:rPr>
                <a:t>&gt; 0</a:t>
              </a:r>
              <a:endParaRPr lang="zh-CN" altLang="en-US" sz="2000">
                <a:solidFill>
                  <a:srgbClr val="0000FF"/>
                </a:solidFill>
              </a:endParaRPr>
            </a:p>
          </p:txBody>
        </p:sp>
        <p:sp>
          <p:nvSpPr>
            <p:cNvPr id="3096" name="矩形 52"/>
            <p:cNvSpPr>
              <a:spLocks noChangeArrowheads="1"/>
            </p:cNvSpPr>
            <p:nvPr/>
          </p:nvSpPr>
          <p:spPr bwMode="auto">
            <a:xfrm>
              <a:off x="3296" y="3542"/>
              <a:ext cx="63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zh-CN" altLang="en-US" sz="2000" b="1">
                  <a:solidFill>
                    <a:srgbClr val="000000"/>
                  </a:solidFill>
                  <a:latin typeface="Times New Roman" pitchFamily="18" charset="0"/>
                </a:rPr>
                <a:t>极小值 </a:t>
              </a:r>
              <a:endParaRPr lang="en-US" altLang="zh-CN" sz="20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cxnSp>
          <p:nvCxnSpPr>
            <p:cNvPr id="3097" name="直接箭头连接符 54"/>
            <p:cNvCxnSpPr>
              <a:cxnSpLocks noChangeShapeType="1"/>
              <a:stCxn id="3096" idx="1"/>
            </p:cNvCxnSpPr>
            <p:nvPr/>
          </p:nvCxnSpPr>
          <p:spPr bwMode="auto">
            <a:xfrm rot="10800000">
              <a:off x="3121" y="3424"/>
              <a:ext cx="175" cy="243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3098" name="直接箭头连接符 56"/>
            <p:cNvCxnSpPr>
              <a:cxnSpLocks noChangeShapeType="1"/>
              <a:stCxn id="3096" idx="1"/>
            </p:cNvCxnSpPr>
            <p:nvPr/>
          </p:nvCxnSpPr>
          <p:spPr bwMode="auto">
            <a:xfrm rot="10800000">
              <a:off x="2347" y="3667"/>
              <a:ext cx="949" cy="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grpSp>
          <p:nvGrpSpPr>
            <p:cNvPr id="3099" name="Group 35"/>
            <p:cNvGrpSpPr>
              <a:grpSpLocks/>
            </p:cNvGrpSpPr>
            <p:nvPr/>
          </p:nvGrpSpPr>
          <p:grpSpPr bwMode="auto">
            <a:xfrm>
              <a:off x="1888" y="3625"/>
              <a:ext cx="192" cy="576"/>
              <a:chOff x="1888" y="3253"/>
              <a:chExt cx="192" cy="576"/>
            </a:xfrm>
          </p:grpSpPr>
          <p:graphicFrame>
            <p:nvGraphicFramePr>
              <p:cNvPr id="3075" name="Object 10"/>
              <p:cNvGraphicFramePr>
                <a:graphicFrameLocks noChangeAspect="1"/>
              </p:cNvGraphicFramePr>
              <p:nvPr/>
            </p:nvGraphicFramePr>
            <p:xfrm>
              <a:off x="1888" y="3541"/>
              <a:ext cx="192" cy="288"/>
            </p:xfrm>
            <a:graphic>
              <a:graphicData uri="http://schemas.openxmlformats.org/presentationml/2006/ole">
                <p:oleObj spid="_x0000_s3075" name="Equation" r:id="rId11" imgW="152280" imgH="228600" progId="Equation.DSMT4">
                  <p:embed/>
                </p:oleObj>
              </a:graphicData>
            </a:graphic>
          </p:graphicFrame>
          <p:cxnSp>
            <p:nvCxnSpPr>
              <p:cNvPr id="18" name="直接连接符 17"/>
              <p:cNvCxnSpPr/>
              <p:nvPr/>
            </p:nvCxnSpPr>
            <p:spPr>
              <a:xfrm rot="10800000" flipV="1">
                <a:off x="1983" y="3253"/>
                <a:ext cx="1" cy="295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00" name="矩形 42"/>
            <p:cNvSpPr>
              <a:spLocks noChangeArrowheads="1"/>
            </p:cNvSpPr>
            <p:nvPr/>
          </p:nvSpPr>
          <p:spPr bwMode="auto">
            <a:xfrm>
              <a:off x="2473" y="3029"/>
              <a:ext cx="500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i="1">
                  <a:solidFill>
                    <a:srgbClr val="FF0000"/>
                  </a:solidFill>
                  <a:latin typeface="Times New Roman" pitchFamily="18" charset="0"/>
                </a:rPr>
                <a:t>f</a:t>
              </a:r>
              <a:r>
                <a:rPr lang="en-US" altLang="zh-CN" sz="2000" b="1" i="1">
                  <a:solidFill>
                    <a:srgbClr val="FF0000"/>
                  </a:solidFill>
                  <a:latin typeface="Times New Roman" pitchFamily="18" charset="0"/>
                  <a:sym typeface="Symbol" pitchFamily="18" charset="2"/>
                </a:rPr>
                <a:t> </a:t>
              </a:r>
              <a:r>
                <a:rPr lang="zh-CN" altLang="en-US" sz="2000" b="1">
                  <a:solidFill>
                    <a:srgbClr val="FF0000"/>
                  </a:solidFill>
                  <a:latin typeface="Times New Roman" pitchFamily="18" charset="0"/>
                </a:rPr>
                <a:t> </a:t>
              </a:r>
              <a:r>
                <a:rPr lang="en-US" altLang="zh-CN" sz="2000" b="1">
                  <a:solidFill>
                    <a:srgbClr val="FF0000"/>
                  </a:solidFill>
                  <a:latin typeface="Times New Roman" pitchFamily="18" charset="0"/>
                </a:rPr>
                <a:t>&lt; 0</a:t>
              </a:r>
              <a:endParaRPr lang="zh-CN" altLang="en-US" sz="2000">
                <a:solidFill>
                  <a:srgbClr val="FF0000"/>
                </a:solidFill>
              </a:endParaRPr>
            </a:p>
          </p:txBody>
        </p:sp>
        <p:grpSp>
          <p:nvGrpSpPr>
            <p:cNvPr id="3101" name="组合 46"/>
            <p:cNvGrpSpPr>
              <a:grpSpLocks/>
            </p:cNvGrpSpPr>
            <p:nvPr/>
          </p:nvGrpSpPr>
          <p:grpSpPr bwMode="auto">
            <a:xfrm>
              <a:off x="1573" y="2660"/>
              <a:ext cx="2565" cy="999"/>
              <a:chOff x="4114138" y="4357694"/>
              <a:chExt cx="4073064" cy="1585629"/>
            </a:xfrm>
          </p:grpSpPr>
          <p:pic>
            <p:nvPicPr>
              <p:cNvPr id="3108" name="Picture 12"/>
              <p:cNvPicPr>
                <a:picLocks noChangeAspect="1" noChangeArrowheads="1"/>
              </p:cNvPicPr>
              <p:nvPr/>
            </p:nvPicPr>
            <p:blipFill>
              <a:blip r:embed="rId12"/>
              <a:srcRect/>
              <a:stretch>
                <a:fillRect/>
              </a:stretch>
            </p:blipFill>
            <p:spPr bwMode="auto">
              <a:xfrm>
                <a:off x="6472702" y="4357694"/>
                <a:ext cx="1714500" cy="1066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109" name="Picture 10"/>
              <p:cNvPicPr>
                <a:picLocks noChangeArrowheads="1"/>
              </p:cNvPicPr>
              <p:nvPr/>
            </p:nvPicPr>
            <p:blipFill>
              <a:blip r:embed="rId1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4114138" y="4866923"/>
                <a:ext cx="2458800" cy="1076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3102" name="Group 42"/>
            <p:cNvGrpSpPr>
              <a:grpSpLocks/>
            </p:cNvGrpSpPr>
            <p:nvPr/>
          </p:nvGrpSpPr>
          <p:grpSpPr bwMode="auto">
            <a:xfrm>
              <a:off x="4046" y="2718"/>
              <a:ext cx="160" cy="1427"/>
              <a:chOff x="4046" y="2346"/>
              <a:chExt cx="160" cy="1427"/>
            </a:xfrm>
          </p:grpSpPr>
          <p:graphicFrame>
            <p:nvGraphicFramePr>
              <p:cNvPr id="3074" name="Object 9"/>
              <p:cNvGraphicFramePr>
                <a:graphicFrameLocks noChangeAspect="1"/>
              </p:cNvGraphicFramePr>
              <p:nvPr/>
            </p:nvGraphicFramePr>
            <p:xfrm>
              <a:off x="4046" y="3549"/>
              <a:ext cx="160" cy="224"/>
            </p:xfrm>
            <a:graphic>
              <a:graphicData uri="http://schemas.openxmlformats.org/presentationml/2006/ole">
                <p:oleObj spid="_x0000_s3074" name="Equation" r:id="rId14" imgW="126720" imgH="177480" progId="Equation.DSMT4">
                  <p:embed/>
                </p:oleObj>
              </a:graphicData>
            </a:graphic>
          </p:graphicFrame>
          <p:cxnSp>
            <p:nvCxnSpPr>
              <p:cNvPr id="24" name="直接连接符 23"/>
              <p:cNvCxnSpPr/>
              <p:nvPr/>
            </p:nvCxnSpPr>
            <p:spPr>
              <a:xfrm rot="10800000" flipV="1">
                <a:off x="4125" y="2346"/>
                <a:ext cx="1" cy="120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直接连接符 21"/>
            <p:cNvCxnSpPr/>
            <p:nvPr/>
          </p:nvCxnSpPr>
          <p:spPr>
            <a:xfrm>
              <a:off x="2476" y="3001"/>
              <a:ext cx="453" cy="1"/>
            </a:xfrm>
            <a:prstGeom prst="line">
              <a:avLst/>
            </a:prstGeom>
            <a:ln w="28575">
              <a:solidFill>
                <a:srgbClr val="33CC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1757" y="3634"/>
              <a:ext cx="454" cy="1"/>
            </a:xfrm>
            <a:prstGeom prst="line">
              <a:avLst/>
            </a:prstGeom>
            <a:ln w="28575">
              <a:solidFill>
                <a:srgbClr val="33CC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05" name="矩形 50"/>
            <p:cNvSpPr>
              <a:spLocks noChangeArrowheads="1"/>
            </p:cNvSpPr>
            <p:nvPr/>
          </p:nvSpPr>
          <p:spPr bwMode="auto">
            <a:xfrm>
              <a:off x="3210" y="3285"/>
              <a:ext cx="8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n-US" altLang="zh-CN" sz="2000" b="1" i="1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 </a:t>
              </a:r>
              <a:r>
                <a:rPr lang="zh-CN" altLang="en-US" sz="2000" b="1">
                  <a:solidFill>
                    <a:srgbClr val="000000"/>
                  </a:solidFill>
                  <a:latin typeface="Times New Roman" pitchFamily="18" charset="0"/>
                </a:rPr>
                <a:t> 不存在 </a:t>
              </a:r>
              <a:endParaRPr lang="zh-CN" altLang="en-US" sz="1600"/>
            </a:p>
          </p:txBody>
        </p:sp>
        <p:sp>
          <p:nvSpPr>
            <p:cNvPr id="3106" name="矩形 40"/>
            <p:cNvSpPr>
              <a:spLocks noChangeArrowheads="1"/>
            </p:cNvSpPr>
            <p:nvPr/>
          </p:nvSpPr>
          <p:spPr bwMode="auto">
            <a:xfrm>
              <a:off x="3366" y="3029"/>
              <a:ext cx="5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i="1">
                  <a:solidFill>
                    <a:srgbClr val="0000FF"/>
                  </a:solidFill>
                  <a:latin typeface="Times New Roman" pitchFamily="18" charset="0"/>
                </a:rPr>
                <a:t>f</a:t>
              </a:r>
              <a:r>
                <a:rPr lang="en-US" altLang="zh-CN" sz="2000" b="1" i="1">
                  <a:solidFill>
                    <a:srgbClr val="0000FF"/>
                  </a:solidFill>
                  <a:latin typeface="Times New Roman" pitchFamily="18" charset="0"/>
                  <a:sym typeface="Symbol" pitchFamily="18" charset="2"/>
                </a:rPr>
                <a:t> </a:t>
              </a:r>
              <a:r>
                <a:rPr lang="zh-CN" altLang="en-US" sz="2000" b="1">
                  <a:solidFill>
                    <a:srgbClr val="0000FF"/>
                  </a:solidFill>
                  <a:latin typeface="Times New Roman" pitchFamily="18" charset="0"/>
                </a:rPr>
                <a:t> </a:t>
              </a:r>
              <a:r>
                <a:rPr lang="en-US" altLang="zh-CN" sz="2000" b="1">
                  <a:solidFill>
                    <a:srgbClr val="0000FF"/>
                  </a:solidFill>
                  <a:latin typeface="Times New Roman" pitchFamily="18" charset="0"/>
                </a:rPr>
                <a:t>&gt; 0</a:t>
              </a:r>
              <a:endParaRPr lang="zh-CN" altLang="en-US" sz="2000">
                <a:solidFill>
                  <a:srgbClr val="0000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solidFill>
                  <a:schemeClr val="tx1"/>
                </a:solidFill>
                <a:effectLst/>
              </a:rPr>
              <a:t>极值的</a:t>
            </a:r>
            <a:r>
              <a:rPr lang="zh-CN" altLang="en-US" smtClean="0">
                <a:solidFill>
                  <a:srgbClr val="FF0000"/>
                </a:solidFill>
                <a:effectLst/>
              </a:rPr>
              <a:t>充分条件</a:t>
            </a:r>
            <a:endParaRPr lang="en-US" altLang="zh-CN" smtClean="0">
              <a:solidFill>
                <a:srgbClr val="FF0000"/>
              </a:solidFill>
              <a:effectLst/>
            </a:endParaRPr>
          </a:p>
        </p:txBody>
      </p:sp>
      <p:sp>
        <p:nvSpPr>
          <p:cNvPr id="75779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481138"/>
            <a:ext cx="8229600" cy="4911725"/>
          </a:xfrm>
          <a:noFill/>
        </p:spPr>
        <p:txBody>
          <a:bodyPr>
            <a:spAutoFit/>
          </a:bodyPr>
          <a:lstStyle/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定理</a:t>
            </a:r>
            <a:r>
              <a:rPr lang="zh-CN" altLang="en-US" smtClean="0">
                <a:solidFill>
                  <a:srgbClr val="FF0000"/>
                </a:solidFill>
              </a:rPr>
              <a:t>（第一充分条件）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/>
              <a:t>设 </a:t>
            </a:r>
            <a:r>
              <a:rPr lang="en-US" altLang="zh-CN" i="1" smtClean="0"/>
              <a:t>f</a:t>
            </a:r>
            <a:r>
              <a:rPr lang="en-US" altLang="zh-CN" i="1" smtClean="0">
                <a:sym typeface="Symbol" pitchFamily="18" charset="2"/>
              </a:rPr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在</a:t>
            </a:r>
            <a:r>
              <a:rPr lang="en-US" altLang="zh-CN" i="1" smtClean="0">
                <a:solidFill>
                  <a:srgbClr val="FF0000"/>
                </a:solidFill>
              </a:rPr>
              <a:t>U</a:t>
            </a:r>
            <a:r>
              <a:rPr lang="en-US" altLang="zh-CN" smtClean="0">
                <a:solidFill>
                  <a:srgbClr val="FF0000"/>
                </a:solidFill>
              </a:rPr>
              <a:t>( 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baseline="-25000" smtClean="0">
                <a:solidFill>
                  <a:srgbClr val="FF0000"/>
                </a:solidFill>
              </a:rPr>
              <a:t>0</a:t>
            </a:r>
            <a:r>
              <a:rPr lang="en-US" altLang="zh-CN" smtClean="0">
                <a:solidFill>
                  <a:srgbClr val="FF0000"/>
                </a:solidFill>
              </a:rPr>
              <a:t>)</a:t>
            </a:r>
            <a:r>
              <a:rPr lang="en-US" altLang="zh-CN" smtClean="0"/>
              <a:t> </a:t>
            </a:r>
            <a:r>
              <a:rPr lang="zh-CN" altLang="en-US" smtClean="0"/>
              <a:t>内连续，在</a:t>
            </a:r>
            <a:r>
              <a:rPr lang="en-US" altLang="zh-CN" i="1" smtClean="0">
                <a:solidFill>
                  <a:schemeClr val="bg1"/>
                </a:solidFill>
              </a:rPr>
              <a:t>U</a:t>
            </a:r>
            <a:r>
              <a:rPr lang="en-US" altLang="zh-CN" smtClean="0">
                <a:solidFill>
                  <a:schemeClr val="bg1"/>
                </a:solidFill>
              </a:rPr>
              <a:t>( </a:t>
            </a:r>
            <a:r>
              <a:rPr lang="en-US" altLang="zh-CN" i="1" smtClean="0">
                <a:solidFill>
                  <a:schemeClr val="bg1"/>
                </a:solidFill>
              </a:rPr>
              <a:t>x</a:t>
            </a:r>
            <a:r>
              <a:rPr lang="en-US" altLang="zh-CN" baseline="-25000" smtClean="0">
                <a:solidFill>
                  <a:schemeClr val="bg1"/>
                </a:solidFill>
              </a:rPr>
              <a:t>0</a:t>
            </a:r>
            <a:r>
              <a:rPr lang="en-US" altLang="zh-CN" smtClean="0">
                <a:solidFill>
                  <a:schemeClr val="bg1"/>
                </a:solidFill>
              </a:rPr>
              <a:t>)</a:t>
            </a:r>
            <a:r>
              <a:rPr lang="en-US" altLang="zh-CN" smtClean="0"/>
              <a:t> </a:t>
            </a:r>
            <a:r>
              <a:rPr lang="zh-CN" altLang="en-US" smtClean="0"/>
              <a:t>内可导，</a:t>
            </a:r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AutoNum type="circleNumDbPlain"/>
            </a:pPr>
            <a:r>
              <a:rPr lang="zh-CN" altLang="en-US" smtClean="0"/>
              <a:t>如果在点</a:t>
            </a:r>
            <a:r>
              <a:rPr lang="en-US" altLang="zh-CN" smtClean="0"/>
              <a:t> 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 </a:t>
            </a:r>
            <a:r>
              <a:rPr lang="zh-CN" altLang="en-US" smtClean="0"/>
              <a:t>的左邻域内， </a:t>
            </a:r>
            <a:r>
              <a:rPr lang="en-US" altLang="zh-CN" i="1" smtClean="0"/>
              <a:t>f</a:t>
            </a:r>
            <a:r>
              <a:rPr lang="en-US" altLang="zh-CN" i="1" smtClean="0">
                <a:sym typeface="Symbol" pitchFamily="18" charset="2"/>
              </a:rPr>
              <a:t>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</a:t>
            </a:r>
            <a:r>
              <a:rPr lang="en-US" altLang="zh-CN" smtClean="0"/>
              <a:t>&gt; 0</a:t>
            </a:r>
            <a:r>
              <a:rPr lang="zh-CN" altLang="en-US" smtClean="0"/>
              <a:t>；</a:t>
            </a:r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r>
              <a:rPr lang="zh-CN" altLang="en-US" smtClean="0"/>
              <a:t>		    在点</a:t>
            </a:r>
            <a:r>
              <a:rPr lang="en-US" altLang="zh-CN" smtClean="0"/>
              <a:t> 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 </a:t>
            </a:r>
            <a:r>
              <a:rPr lang="zh-CN" altLang="en-US" smtClean="0"/>
              <a:t>的右邻域内， </a:t>
            </a:r>
            <a:r>
              <a:rPr lang="en-US" altLang="zh-CN" i="1" smtClean="0"/>
              <a:t>f</a:t>
            </a:r>
            <a:r>
              <a:rPr lang="en-US" altLang="zh-CN" i="1" smtClean="0">
                <a:sym typeface="Symbol" pitchFamily="18" charset="2"/>
              </a:rPr>
              <a:t>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</a:t>
            </a:r>
            <a:r>
              <a:rPr lang="en-US" altLang="zh-CN" smtClean="0"/>
              <a:t>&lt; 0</a:t>
            </a:r>
            <a:r>
              <a:rPr lang="zh-CN" altLang="en-US" smtClean="0"/>
              <a:t>，</a:t>
            </a:r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r>
              <a:rPr lang="zh-CN" altLang="en-US" smtClean="0"/>
              <a:t>	则 </a:t>
            </a:r>
            <a:r>
              <a:rPr lang="en-US" altLang="zh-CN" i="1" smtClean="0"/>
              <a:t>f</a:t>
            </a:r>
            <a:r>
              <a:rPr lang="en-US" altLang="zh-CN" i="1" smtClean="0">
                <a:sym typeface="Symbol" pitchFamily="18" charset="2"/>
              </a:rPr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在点</a:t>
            </a:r>
            <a:r>
              <a:rPr lang="en-US" altLang="zh-CN" smtClean="0"/>
              <a:t> 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 </a:t>
            </a:r>
            <a:r>
              <a:rPr lang="zh-CN" altLang="en-US" smtClean="0"/>
              <a:t>处取得极大值．</a:t>
            </a:r>
            <a:endParaRPr lang="en-US" altLang="zh-CN" smtClean="0"/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AutoNum type="circleNumDbPlain" startAt="2"/>
            </a:pPr>
            <a:r>
              <a:rPr lang="zh-CN" altLang="en-US" smtClean="0"/>
              <a:t>如果在点</a:t>
            </a:r>
            <a:r>
              <a:rPr lang="en-US" altLang="zh-CN" smtClean="0"/>
              <a:t> 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 </a:t>
            </a:r>
            <a:r>
              <a:rPr lang="zh-CN" altLang="en-US" smtClean="0"/>
              <a:t>的左邻域内， </a:t>
            </a:r>
            <a:r>
              <a:rPr lang="en-US" altLang="zh-CN" i="1" smtClean="0"/>
              <a:t>f</a:t>
            </a:r>
            <a:r>
              <a:rPr lang="en-US" altLang="zh-CN" i="1" smtClean="0">
                <a:sym typeface="Symbol" pitchFamily="18" charset="2"/>
              </a:rPr>
              <a:t>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</a:t>
            </a:r>
            <a:r>
              <a:rPr lang="en-US" altLang="zh-CN" smtClean="0"/>
              <a:t>&lt; 0</a:t>
            </a:r>
            <a:r>
              <a:rPr lang="zh-CN" altLang="en-US" smtClean="0"/>
              <a:t>；</a:t>
            </a:r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r>
              <a:rPr lang="zh-CN" altLang="en-US" smtClean="0"/>
              <a:t>		    在点</a:t>
            </a:r>
            <a:r>
              <a:rPr lang="en-US" altLang="zh-CN" smtClean="0"/>
              <a:t> 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 </a:t>
            </a:r>
            <a:r>
              <a:rPr lang="zh-CN" altLang="en-US" smtClean="0"/>
              <a:t>的右邻域内， </a:t>
            </a:r>
            <a:r>
              <a:rPr lang="en-US" altLang="zh-CN" i="1" smtClean="0"/>
              <a:t>f</a:t>
            </a:r>
            <a:r>
              <a:rPr lang="en-US" altLang="zh-CN" i="1" smtClean="0">
                <a:sym typeface="Symbol" pitchFamily="18" charset="2"/>
              </a:rPr>
              <a:t>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</a:t>
            </a:r>
            <a:r>
              <a:rPr lang="en-US" altLang="zh-CN" smtClean="0"/>
              <a:t>&gt; 0</a:t>
            </a:r>
            <a:r>
              <a:rPr lang="zh-CN" altLang="en-US" smtClean="0"/>
              <a:t>，</a:t>
            </a:r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r>
              <a:rPr lang="zh-CN" altLang="en-US" smtClean="0"/>
              <a:t>	则 </a:t>
            </a:r>
            <a:r>
              <a:rPr lang="en-US" altLang="zh-CN" i="1" smtClean="0"/>
              <a:t>f</a:t>
            </a:r>
            <a:r>
              <a:rPr lang="en-US" altLang="zh-CN" i="1" smtClean="0">
                <a:sym typeface="Symbol" pitchFamily="18" charset="2"/>
              </a:rPr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在点</a:t>
            </a:r>
            <a:r>
              <a:rPr lang="en-US" altLang="zh-CN" smtClean="0"/>
              <a:t> 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 </a:t>
            </a:r>
            <a:r>
              <a:rPr lang="zh-CN" altLang="en-US" smtClean="0"/>
              <a:t>处取得极小值．</a:t>
            </a:r>
            <a:endParaRPr lang="en-US" altLang="zh-CN" smtClean="0"/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AutoNum type="circleNumDbPlain" startAt="3"/>
            </a:pPr>
            <a:r>
              <a:rPr lang="zh-CN" altLang="en-US" smtClean="0"/>
              <a:t>如果在点</a:t>
            </a:r>
            <a:r>
              <a:rPr lang="en-US" altLang="zh-CN" smtClean="0"/>
              <a:t> 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 </a:t>
            </a:r>
            <a:r>
              <a:rPr lang="zh-CN" altLang="en-US" smtClean="0"/>
              <a:t>的邻域内， </a:t>
            </a:r>
            <a:r>
              <a:rPr lang="en-US" altLang="zh-CN" i="1" smtClean="0"/>
              <a:t>f</a:t>
            </a:r>
            <a:r>
              <a:rPr lang="en-US" altLang="zh-CN" i="1" smtClean="0">
                <a:sym typeface="Symbol" pitchFamily="18" charset="2"/>
              </a:rPr>
              <a:t>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不变号，</a:t>
            </a:r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r>
              <a:rPr lang="zh-CN" altLang="en-US" smtClean="0"/>
              <a:t>	则 </a:t>
            </a:r>
            <a:r>
              <a:rPr lang="en-US" altLang="zh-CN" i="1" smtClean="0"/>
              <a:t>f</a:t>
            </a:r>
            <a:r>
              <a:rPr lang="en-US" altLang="zh-CN" i="1" smtClean="0">
                <a:sym typeface="Symbol" pitchFamily="18" charset="2"/>
              </a:rPr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在点</a:t>
            </a:r>
            <a:r>
              <a:rPr lang="en-US" altLang="zh-CN" smtClean="0"/>
              <a:t> 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 </a:t>
            </a:r>
            <a:r>
              <a:rPr lang="zh-CN" altLang="en-US" smtClean="0"/>
              <a:t>处没有极值．</a:t>
            </a:r>
          </a:p>
          <a:p>
            <a:pPr marL="566738" indent="-457200" algn="ctr">
              <a:buClr>
                <a:srgbClr val="0000FF"/>
              </a:buClr>
              <a:buSzTx/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适用范围：</a:t>
            </a:r>
            <a:r>
              <a:rPr lang="zh-CN" altLang="en-US" smtClean="0">
                <a:solidFill>
                  <a:srgbClr val="FF0000"/>
                </a:solidFill>
              </a:rPr>
              <a:t>驻点、不可导点．</a:t>
            </a:r>
            <a:endParaRPr lang="en-US" altLang="zh-CN" smtClean="0">
              <a:solidFill>
                <a:srgbClr val="FF0000"/>
              </a:solidFill>
            </a:endParaRPr>
          </a:p>
        </p:txBody>
      </p:sp>
      <p:sp>
        <p:nvSpPr>
          <p:cNvPr id="75780" name="AutoShape 4"/>
          <p:cNvSpPr>
            <a:spLocks noChangeArrowheads="1"/>
          </p:cNvSpPr>
          <p:nvPr/>
        </p:nvSpPr>
        <p:spPr bwMode="auto">
          <a:xfrm>
            <a:off x="4278313" y="268288"/>
            <a:ext cx="4349750" cy="1471612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33CC33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</a:rPr>
              <a:t>注意：</a:t>
            </a:r>
            <a:r>
              <a:rPr lang="zh-CN" altLang="en-US" sz="2000" b="1">
                <a:solidFill>
                  <a:srgbClr val="0000FF"/>
                </a:solidFill>
              </a:rPr>
              <a:t>这个定理</a:t>
            </a:r>
          </a:p>
          <a:p>
            <a:pPr algn="ctr"/>
            <a:r>
              <a:rPr lang="zh-CN" altLang="en-US" sz="2000" b="1">
                <a:solidFill>
                  <a:srgbClr val="0000FF"/>
                </a:solidFill>
              </a:rPr>
              <a:t>不要求 </a:t>
            </a:r>
            <a:r>
              <a:rPr lang="en-US" altLang="zh-CN" sz="20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0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在点</a:t>
            </a: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b="1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处可导，</a:t>
            </a:r>
          </a:p>
          <a:p>
            <a:pPr algn="ctr"/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但</a:t>
            </a:r>
            <a:r>
              <a:rPr lang="zh-CN" altLang="en-US" sz="2000" b="1">
                <a:solidFill>
                  <a:srgbClr val="0000FF"/>
                </a:solidFill>
              </a:rPr>
              <a:t>要求 </a:t>
            </a:r>
            <a:r>
              <a:rPr lang="en-US" altLang="zh-CN" sz="20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0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在点</a:t>
            </a: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b="1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处连续．</a:t>
            </a:r>
          </a:p>
          <a:p>
            <a:pPr algn="ctr"/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P.154</a:t>
            </a: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定理</a:t>
            </a: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的条件是等价的．</a:t>
            </a:r>
          </a:p>
        </p:txBody>
      </p:sp>
      <p:sp>
        <p:nvSpPr>
          <p:cNvPr id="2" name="矩形 4"/>
          <p:cNvSpPr>
            <a:spLocks noChangeArrowheads="1"/>
          </p:cNvSpPr>
          <p:nvPr/>
        </p:nvSpPr>
        <p:spPr bwMode="auto">
          <a:xfrm>
            <a:off x="1331913" y="1512888"/>
            <a:ext cx="2663825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75785" name="Picture 9" descr="p157_1_3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92900" y="2535238"/>
            <a:ext cx="1784350" cy="1095375"/>
          </a:xfrm>
          <a:prstGeom prst="rect">
            <a:avLst/>
          </a:prstGeom>
          <a:noFill/>
          <a:ln w="28575">
            <a:solidFill>
              <a:srgbClr val="33CC33"/>
            </a:solidFill>
            <a:miter lim="800000"/>
            <a:headEnd/>
            <a:tailEnd/>
          </a:ln>
        </p:spPr>
      </p:pic>
      <p:pic>
        <p:nvPicPr>
          <p:cNvPr id="75786" name="Picture 10" descr="p157_2_3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692900" y="3722688"/>
            <a:ext cx="1784350" cy="1095375"/>
          </a:xfrm>
          <a:prstGeom prst="rect">
            <a:avLst/>
          </a:prstGeom>
          <a:noFill/>
          <a:ln w="28575">
            <a:solidFill>
              <a:srgbClr val="33CC33"/>
            </a:solidFill>
            <a:miter lim="800000"/>
            <a:headEnd/>
            <a:tailEnd/>
          </a:ln>
        </p:spPr>
      </p:pic>
      <p:pic>
        <p:nvPicPr>
          <p:cNvPr id="75787" name="Picture 11" descr="p157_3_3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692900" y="4911725"/>
            <a:ext cx="1784350" cy="1095375"/>
          </a:xfrm>
          <a:prstGeom prst="rect">
            <a:avLst/>
          </a:prstGeom>
          <a:noFill/>
          <a:ln w="28575">
            <a:solidFill>
              <a:srgbClr val="33CC33"/>
            </a:solidFill>
            <a:miter lim="800000"/>
            <a:headEnd/>
            <a:tailEnd/>
          </a:ln>
        </p:spPr>
      </p:pic>
      <p:graphicFrame>
        <p:nvGraphicFramePr>
          <p:cNvPr id="3" name="Object 8"/>
          <p:cNvGraphicFramePr>
            <a:graphicFrameLocks noChangeAspect="1"/>
          </p:cNvGraphicFramePr>
          <p:nvPr/>
        </p:nvGraphicFramePr>
        <p:xfrm>
          <a:off x="4306888" y="1804988"/>
          <a:ext cx="835025" cy="635000"/>
        </p:xfrm>
        <a:graphic>
          <a:graphicData uri="http://schemas.openxmlformats.org/presentationml/2006/ole">
            <p:oleObj spid="_x0000_s4098" name="Equation" r:id="rId8" imgW="419040" imgH="3171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57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57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5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0" grpId="0" animBg="1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Grp="1"/>
          </p:cNvSpPr>
          <p:nvPr>
            <p:ph type="title" sz="quarter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极值的第一充分条件</a:t>
            </a:r>
            <a:endParaRPr lang="en-US" altLang="zh-CN" smtClean="0">
              <a:effectLst/>
            </a:endParaRPr>
          </a:p>
        </p:txBody>
      </p:sp>
      <p:pic>
        <p:nvPicPr>
          <p:cNvPr id="25603" name="Picture 11" descr="p157_1_1"/>
          <p:cNvPicPr>
            <a:picLocks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93738" y="1481138"/>
            <a:ext cx="3563937" cy="2185987"/>
          </a:xfrm>
          <a:ln w="28575">
            <a:solidFill>
              <a:srgbClr val="33CC33"/>
            </a:solidFill>
          </a:ln>
        </p:spPr>
      </p:pic>
      <p:pic>
        <p:nvPicPr>
          <p:cNvPr id="77836" name="Picture 12" descr="p157_1_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3738" y="1481138"/>
            <a:ext cx="3562350" cy="2185987"/>
          </a:xfrm>
          <a:prstGeom prst="rect">
            <a:avLst/>
          </a:prstGeom>
          <a:noFill/>
          <a:ln w="28575">
            <a:solidFill>
              <a:srgbClr val="33CC33"/>
            </a:solidFill>
            <a:miter lim="800000"/>
            <a:headEnd/>
            <a:tailEnd/>
          </a:ln>
        </p:spPr>
      </p:pic>
      <p:pic>
        <p:nvPicPr>
          <p:cNvPr id="77837" name="Picture 13" descr="p157_1_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3738" y="1481138"/>
            <a:ext cx="3562350" cy="2185987"/>
          </a:xfrm>
          <a:prstGeom prst="rect">
            <a:avLst/>
          </a:prstGeom>
          <a:noFill/>
          <a:ln w="28575">
            <a:solidFill>
              <a:srgbClr val="33CC33"/>
            </a:solidFill>
            <a:miter lim="800000"/>
            <a:headEnd/>
            <a:tailEnd/>
          </a:ln>
        </p:spPr>
      </p:pic>
      <p:pic>
        <p:nvPicPr>
          <p:cNvPr id="77838" name="Picture 14" descr="p157_2_1"/>
          <p:cNvPicPr>
            <a:picLocks noChangeAspect="1" noChangeArrowheads="1"/>
          </p:cNvPicPr>
          <p:nvPr>
            <p:ph sz="quarter" idx="2"/>
          </p:nvPr>
        </p:nvPicPr>
        <p:blipFill>
          <a:blip r:embed="rId5"/>
          <a:srcRect/>
          <a:stretch>
            <a:fillRect/>
          </a:stretch>
        </p:blipFill>
        <p:spPr>
          <a:xfrm>
            <a:off x="4884738" y="1481138"/>
            <a:ext cx="3563937" cy="2185987"/>
          </a:xfrm>
          <a:ln w="28575">
            <a:solidFill>
              <a:srgbClr val="33CC33"/>
            </a:solidFill>
          </a:ln>
        </p:spPr>
      </p:pic>
      <p:pic>
        <p:nvPicPr>
          <p:cNvPr id="77839" name="Picture 15" descr="p157_2_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886325" y="1481138"/>
            <a:ext cx="3562350" cy="2185987"/>
          </a:xfrm>
          <a:prstGeom prst="rect">
            <a:avLst/>
          </a:prstGeom>
          <a:noFill/>
          <a:ln w="28575">
            <a:solidFill>
              <a:srgbClr val="33CC33"/>
            </a:solidFill>
            <a:miter lim="800000"/>
            <a:headEnd/>
            <a:tailEnd/>
          </a:ln>
        </p:spPr>
      </p:pic>
      <p:pic>
        <p:nvPicPr>
          <p:cNvPr id="77840" name="Picture 16" descr="p157_2_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886325" y="1481138"/>
            <a:ext cx="3562350" cy="2185987"/>
          </a:xfrm>
          <a:prstGeom prst="rect">
            <a:avLst/>
          </a:prstGeom>
          <a:noFill/>
          <a:ln w="28575">
            <a:solidFill>
              <a:srgbClr val="33CC33"/>
            </a:solidFill>
            <a:miter lim="800000"/>
            <a:headEnd/>
            <a:tailEnd/>
          </a:ln>
        </p:spPr>
      </p:pic>
      <p:pic>
        <p:nvPicPr>
          <p:cNvPr id="77841" name="Picture 17" descr="p157_3_1"/>
          <p:cNvPicPr>
            <a:picLocks noChangeAspect="1" noChangeArrowheads="1"/>
          </p:cNvPicPr>
          <p:nvPr>
            <p:ph sz="quarter" idx="3"/>
          </p:nvPr>
        </p:nvPicPr>
        <p:blipFill>
          <a:blip r:embed="rId8"/>
          <a:srcRect/>
          <a:stretch>
            <a:fillRect/>
          </a:stretch>
        </p:blipFill>
        <p:spPr>
          <a:xfrm>
            <a:off x="692150" y="3819525"/>
            <a:ext cx="3567113" cy="2187575"/>
          </a:xfrm>
          <a:ln w="28575">
            <a:solidFill>
              <a:srgbClr val="33CC33"/>
            </a:solidFill>
          </a:ln>
        </p:spPr>
      </p:pic>
      <p:pic>
        <p:nvPicPr>
          <p:cNvPr id="77842" name="Picture 18" descr="p157_3_2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92150" y="3821113"/>
            <a:ext cx="3562350" cy="2185987"/>
          </a:xfrm>
          <a:prstGeom prst="rect">
            <a:avLst/>
          </a:prstGeom>
          <a:noFill/>
          <a:ln w="28575">
            <a:solidFill>
              <a:srgbClr val="33CC33"/>
            </a:solidFill>
            <a:miter lim="800000"/>
            <a:headEnd/>
            <a:tailEnd/>
          </a:ln>
        </p:spPr>
      </p:pic>
      <p:pic>
        <p:nvPicPr>
          <p:cNvPr id="77843" name="Picture 19" descr="p157_3_3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92150" y="3821113"/>
            <a:ext cx="3562350" cy="2185987"/>
          </a:xfrm>
          <a:prstGeom prst="rect">
            <a:avLst/>
          </a:prstGeom>
          <a:noFill/>
          <a:ln w="28575">
            <a:solidFill>
              <a:srgbClr val="33CC33"/>
            </a:solidFill>
            <a:miter lim="800000"/>
            <a:headEnd/>
            <a:tailEnd/>
          </a:ln>
        </p:spPr>
      </p:pic>
      <p:pic>
        <p:nvPicPr>
          <p:cNvPr id="77844" name="Picture 20" descr="p157_4_1"/>
          <p:cNvPicPr>
            <a:picLocks noChangeAspect="1" noChangeArrowheads="1"/>
          </p:cNvPicPr>
          <p:nvPr>
            <p:ph sz="quarter" idx="4"/>
          </p:nvPr>
        </p:nvPicPr>
        <p:blipFill>
          <a:blip r:embed="rId11"/>
          <a:srcRect/>
          <a:stretch>
            <a:fillRect/>
          </a:stretch>
        </p:blipFill>
        <p:spPr>
          <a:xfrm>
            <a:off x="4883150" y="3819525"/>
            <a:ext cx="3567113" cy="2187575"/>
          </a:xfrm>
          <a:ln w="28575">
            <a:solidFill>
              <a:srgbClr val="33CC33"/>
            </a:solidFill>
          </a:ln>
        </p:spPr>
      </p:pic>
      <p:pic>
        <p:nvPicPr>
          <p:cNvPr id="77846" name="Picture 22" descr="p157_4_2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4887913" y="3821113"/>
            <a:ext cx="3562350" cy="2185987"/>
          </a:xfrm>
          <a:prstGeom prst="rect">
            <a:avLst/>
          </a:prstGeom>
          <a:noFill/>
          <a:ln w="28575">
            <a:solidFill>
              <a:srgbClr val="33CC33"/>
            </a:solidFill>
            <a:miter lim="800000"/>
            <a:headEnd/>
            <a:tailEnd/>
          </a:ln>
        </p:spPr>
      </p:pic>
      <p:pic>
        <p:nvPicPr>
          <p:cNvPr id="77845" name="Picture 21" descr="p157_4_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4887913" y="3821113"/>
            <a:ext cx="3562350" cy="2185987"/>
          </a:xfrm>
          <a:prstGeom prst="rect">
            <a:avLst/>
          </a:prstGeom>
          <a:noFill/>
          <a:ln w="28575">
            <a:solidFill>
              <a:srgbClr val="33CC33"/>
            </a:solidFill>
            <a:miter lim="800000"/>
            <a:headEnd/>
            <a:tailEnd/>
          </a:ln>
        </p:spPr>
      </p:pic>
      <p:sp>
        <p:nvSpPr>
          <p:cNvPr id="25615" name="AutoShape 8">
            <a:hlinkClick r:id="rId1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/>
              <a:t>返回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聚合">
  <a:themeElements>
    <a:clrScheme name="4_聚合 1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FFFFFF"/>
      </a:accent3>
      <a:accent4>
        <a:srgbClr val="000000"/>
      </a:accent4>
      <a:accent5>
        <a:srgbClr val="ADCEDC"/>
      </a:accent5>
      <a:accent6>
        <a:srgbClr val="C51B23"/>
      </a:accent6>
      <a:hlink>
        <a:srgbClr val="FF8119"/>
      </a:hlink>
      <a:folHlink>
        <a:srgbClr val="44B9E8"/>
      </a:folHlink>
    </a:clrScheme>
    <a:fontScheme name="4_聚合">
      <a:majorFont>
        <a:latin typeface="Times New Roman"/>
        <a:ea typeface="楷体_GB2312"/>
        <a:cs typeface="Times New Roman"/>
      </a:majorFont>
      <a:minorFont>
        <a:latin typeface="Times New Roman"/>
        <a:ea typeface="楷体_GB2312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聚合 1">
        <a:dk1>
          <a:srgbClr val="000000"/>
        </a:dk1>
        <a:lt1>
          <a:srgbClr val="FFFFFF"/>
        </a:lt1>
        <a:dk2>
          <a:srgbClr val="464646"/>
        </a:dk2>
        <a:lt2>
          <a:srgbClr val="DEF5FA"/>
        </a:lt2>
        <a:accent1>
          <a:srgbClr val="2DA2BF"/>
        </a:accent1>
        <a:accent2>
          <a:srgbClr val="DA1F28"/>
        </a:accent2>
        <a:accent3>
          <a:srgbClr val="FFFFFF"/>
        </a:accent3>
        <a:accent4>
          <a:srgbClr val="000000"/>
        </a:accent4>
        <a:accent5>
          <a:srgbClr val="ADCEDC"/>
        </a:accent5>
        <a:accent6>
          <a:srgbClr val="C51B23"/>
        </a:accent6>
        <a:hlink>
          <a:srgbClr val="FF8119"/>
        </a:hlink>
        <a:folHlink>
          <a:srgbClr val="44B9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5_聚合">
  <a:themeElements>
    <a:clrScheme name="4_聚合 1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FFFFFF"/>
      </a:accent3>
      <a:accent4>
        <a:srgbClr val="000000"/>
      </a:accent4>
      <a:accent5>
        <a:srgbClr val="ADCEDC"/>
      </a:accent5>
      <a:accent6>
        <a:srgbClr val="C51B23"/>
      </a:accent6>
      <a:hlink>
        <a:srgbClr val="FF8119"/>
      </a:hlink>
      <a:folHlink>
        <a:srgbClr val="44B9E8"/>
      </a:folHlink>
    </a:clrScheme>
    <a:fontScheme name="4_聚合">
      <a:majorFont>
        <a:latin typeface="Times New Roman"/>
        <a:ea typeface="楷体_GB2312"/>
        <a:cs typeface="Times New Roman"/>
      </a:majorFont>
      <a:minorFont>
        <a:latin typeface="Times New Roman"/>
        <a:ea typeface="楷体_GB2312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聚合 1">
        <a:dk1>
          <a:srgbClr val="000000"/>
        </a:dk1>
        <a:lt1>
          <a:srgbClr val="FFFFFF"/>
        </a:lt1>
        <a:dk2>
          <a:srgbClr val="464646"/>
        </a:dk2>
        <a:lt2>
          <a:srgbClr val="DEF5FA"/>
        </a:lt2>
        <a:accent1>
          <a:srgbClr val="2DA2BF"/>
        </a:accent1>
        <a:accent2>
          <a:srgbClr val="DA1F28"/>
        </a:accent2>
        <a:accent3>
          <a:srgbClr val="FFFFFF"/>
        </a:accent3>
        <a:accent4>
          <a:srgbClr val="000000"/>
        </a:accent4>
        <a:accent5>
          <a:srgbClr val="ADCEDC"/>
        </a:accent5>
        <a:accent6>
          <a:srgbClr val="C51B23"/>
        </a:accent6>
        <a:hlink>
          <a:srgbClr val="FF8119"/>
        </a:hlink>
        <a:folHlink>
          <a:srgbClr val="44B9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8094</TotalTime>
  <Words>2963</Words>
  <Application>Microsoft Office PowerPoint</Application>
  <PresentationFormat>全屏显示(4:3)</PresentationFormat>
  <Paragraphs>425</Paragraphs>
  <Slides>34</Slides>
  <Notes>3</Notes>
  <HiddenSlides>7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34</vt:i4>
      </vt:variant>
    </vt:vector>
  </HeadingPairs>
  <TitlesOfParts>
    <vt:vector size="51" baseType="lpstr">
      <vt:lpstr>Arial</vt:lpstr>
      <vt:lpstr>楷体_GB2312</vt:lpstr>
      <vt:lpstr>Times New Roman</vt:lpstr>
      <vt:lpstr>Wingdings 3</vt:lpstr>
      <vt:lpstr>Verdana</vt:lpstr>
      <vt:lpstr>Wingdings 2</vt:lpstr>
      <vt:lpstr>Calibri</vt:lpstr>
      <vt:lpstr>Lucida Sans Unicode</vt:lpstr>
      <vt:lpstr>黑体</vt:lpstr>
      <vt:lpstr>Symbol</vt:lpstr>
      <vt:lpstr>Wingdings</vt:lpstr>
      <vt:lpstr>聚合</vt:lpstr>
      <vt:lpstr>4_聚合</vt:lpstr>
      <vt:lpstr>5_聚合</vt:lpstr>
      <vt:lpstr>MathType 6.0 Equation</vt:lpstr>
      <vt:lpstr>Equation</vt:lpstr>
      <vt:lpstr>MathType 5.0 Equation</vt:lpstr>
      <vt:lpstr>第三章    微分中值定理与导数的应用</vt:lpstr>
      <vt:lpstr>一、函数的极值及其求法</vt:lpstr>
      <vt:lpstr>说明：极值与最值</vt:lpstr>
      <vt:lpstr>幻灯片 4</vt:lpstr>
      <vt:lpstr>极值的必要非充分条件（课本P.153）</vt:lpstr>
      <vt:lpstr>回顾：费马引理（课本P.125）</vt:lpstr>
      <vt:lpstr>极值的充分条件</vt:lpstr>
      <vt:lpstr>极值的充分条件</vt:lpstr>
      <vt:lpstr>极值的第一充分条件</vt:lpstr>
      <vt:lpstr>思考题</vt:lpstr>
      <vt:lpstr>关于思考题的进一步解释</vt:lpstr>
      <vt:lpstr>思考题</vt:lpstr>
      <vt:lpstr>求函数极值的一般步骤（P.155）</vt:lpstr>
      <vt:lpstr>幻灯片 14</vt:lpstr>
      <vt:lpstr>极值的充分条件</vt:lpstr>
      <vt:lpstr>极值的充分条件</vt:lpstr>
      <vt:lpstr>幻灯片 17</vt:lpstr>
      <vt:lpstr>幻灯片 18</vt:lpstr>
      <vt:lpstr>幻灯片 19</vt:lpstr>
      <vt:lpstr>二、最值问题</vt:lpstr>
      <vt:lpstr>最值问题的求解步骤（课本P.157）</vt:lpstr>
      <vt:lpstr>说明</vt:lpstr>
      <vt:lpstr>幻灯片 23</vt:lpstr>
      <vt:lpstr>幻灯片 24</vt:lpstr>
      <vt:lpstr>幻灯片 25</vt:lpstr>
      <vt:lpstr>小结</vt:lpstr>
      <vt:lpstr>小结</vt:lpstr>
      <vt:lpstr>小结</vt:lpstr>
      <vt:lpstr>练习题</vt:lpstr>
      <vt:lpstr>思考题</vt:lpstr>
      <vt:lpstr>习题3-5第4题</vt:lpstr>
      <vt:lpstr>习题3-5第4题</vt:lpstr>
      <vt:lpstr>习题3-5第4题</vt:lpstr>
      <vt:lpstr>作业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高等数学（上册）</dc:title>
  <dc:creator>cjl</dc:creator>
  <cp:lastModifiedBy>SONY</cp:lastModifiedBy>
  <cp:revision>554</cp:revision>
  <dcterms:created xsi:type="dcterms:W3CDTF">2010-09-04T05:21:04Z</dcterms:created>
  <dcterms:modified xsi:type="dcterms:W3CDTF">2022-11-14T09:35:17Z</dcterms:modified>
</cp:coreProperties>
</file>