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13"/>
  </p:notesMasterIdLst>
  <p:handoutMasterIdLst>
    <p:handoutMasterId r:id="rId14"/>
  </p:handoutMasterIdLst>
  <p:sldIdLst>
    <p:sldId id="464" r:id="rId3"/>
    <p:sldId id="462" r:id="rId4"/>
    <p:sldId id="458" r:id="rId5"/>
    <p:sldId id="454" r:id="rId6"/>
    <p:sldId id="457" r:id="rId7"/>
    <p:sldId id="459" r:id="rId8"/>
    <p:sldId id="455" r:id="rId9"/>
    <p:sldId id="460" r:id="rId10"/>
    <p:sldId id="465" r:id="rId11"/>
    <p:sldId id="46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E2D0E2"/>
    <a:srgbClr val="E7D9E7"/>
    <a:srgbClr val="EDE3ED"/>
    <a:srgbClr val="F2EAF2"/>
    <a:srgbClr val="F5EFF5"/>
    <a:srgbClr val="E7D9E6"/>
    <a:srgbClr val="E3D3E3"/>
    <a:srgbClr val="E0CEE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B5878C-642E-4AA0-87D5-5D050429C6E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D0E5A8-0638-4E44-81A7-59996B773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6FDAD5-B26D-45FF-B9DD-15A714EBA402}" type="datetimeFigureOut">
              <a:rPr lang="zh-CN" altLang="en-US"/>
              <a:pPr>
                <a:defRPr/>
              </a:pPr>
              <a:t>2022/11/16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3A75F9-AC96-4EE8-956B-F0A8ED5F1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6F12C0-76A4-457A-99FD-FAEFD40DEA76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80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6A9929-419B-4475-9756-8E51C05C7207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A9F1816-6C2C-41AB-8A13-2B60D9AC3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E2C61-3E3F-4805-ADA7-B55A13979E6E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F1CE7-E1EC-4025-9EDE-93DF122C6D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C6502-BDEC-483C-9E30-AA7CC920D259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0F67D-CE43-462D-AFEB-823A76B6A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66FD3-718D-4AFA-AF67-0E41F7327F9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7038F-9503-4B2D-8F40-6CE2FACB39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95BDF-2394-4F9D-8875-5D1FCD29D47E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549C7-DCFE-4B5D-9C52-CA992CAAC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08476-44C2-4FCA-9650-556C796EF55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BA524-5622-4645-BC6D-63EF9C72FD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EDDA5-0734-4802-9E20-1CFA8035C51D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F293E-2F8B-4482-BE4F-72A878E4BA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A5707-565C-479F-985E-1051B3652EF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799B5-FB98-4112-A779-20E2852E6E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E1F9-9FA1-4738-8EAB-8CFD7A29B0E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F95FE-3306-4417-832B-6CC1494D06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ACFA-972E-4778-8F01-00D59D84165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36D6B-1540-4FBA-B6B6-1469266207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708D2-955E-4AAD-AA49-07CD82A727B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2BF5-4C3E-4A1A-A333-22E18444F6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8461D-AD05-4685-9424-01D0A895400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BC56A-27D0-4A16-BF1B-D52D494F2B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B70E8-3B61-480E-BE0B-E7FE16202E6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CAD8-CB6D-4409-AE47-BD6B83173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23C0-E5F1-4BFD-B57F-07BF5EFE336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1C27E-B745-4232-B8D6-240387B22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7CCC-ECC8-43D1-936F-C120AFA330D6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8753C-AE98-4A74-9965-EA92DEE2E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0551D-CD17-406C-A25C-AA151D38418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29EA-B6C2-49C1-BBB3-36C90D10C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ADA5-048E-4D70-BEE2-4A611A11321E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6CE9-8F6E-474B-959C-33BEE160DA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EF37-DBC7-4B6D-95DF-F1885527BEA7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F5065-EE74-4FD9-8DC0-69256E0DA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50F1-6CB9-4CAF-8E30-4797439E7834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8D270-17F1-455F-9984-279EB3472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0A49-9269-4F8C-AC8D-94BF2C2D4B47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3346C-1A78-4B30-AA5E-A1C008313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D9540-0278-4C07-A612-97F0D4C6EC17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78033-739A-4702-B846-6D1AF226B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10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901C312-A288-47BF-AE17-BCAE9EF2D87B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F9872D1-2694-4A06-AB3E-1D9C3A645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12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AE482A6-E03D-4D90-A6B9-4976F8979B94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BE25C18-E632-4C37-9055-5969C4A6C2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   微分中值定理与导数的应用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第六节    函数图形的描绘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作业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/>
              <a:t>P.72</a:t>
            </a:r>
          </a:p>
          <a:p>
            <a:pPr lvl="1"/>
            <a:r>
              <a:rPr lang="en-US" altLang="zh-CN" smtClean="0"/>
              <a:t>14(2)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3 − 6</a:t>
            </a:r>
          </a:p>
          <a:p>
            <a:pPr lvl="1"/>
            <a:r>
              <a:rPr lang="en-US" altLang="zh-CN" smtClean="0"/>
              <a:t>3		</a:t>
            </a:r>
            <a:r>
              <a:rPr lang="zh-CN" altLang="en-US" smtClean="0">
                <a:solidFill>
                  <a:srgbClr val="FF0000"/>
                </a:solidFill>
              </a:rPr>
              <a:t>作业要求：	不画图</a:t>
            </a: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		讨论函数的奇偶性、单调性</a:t>
            </a: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		曲线的凹凸性、拐点</a:t>
            </a: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		极值</a:t>
            </a: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		渐近线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grpSp>
        <p:nvGrpSpPr>
          <p:cNvPr id="8195" name="组合 6"/>
          <p:cNvGrpSpPr>
            <a:grpSpLocks/>
          </p:cNvGrpSpPr>
          <p:nvPr/>
        </p:nvGrpSpPr>
        <p:grpSpPr bwMode="auto">
          <a:xfrm>
            <a:off x="781050" y="1528763"/>
            <a:ext cx="7581900" cy="4429125"/>
            <a:chOff x="781050" y="1528763"/>
            <a:chExt cx="7581900" cy="4429125"/>
          </a:xfrm>
        </p:grpSpPr>
        <p:pic>
          <p:nvPicPr>
            <p:cNvPr id="8201" name="Picture 5" descr="p16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1050" y="1528763"/>
              <a:ext cx="7581900" cy="442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957263" y="2636838"/>
              <a:ext cx="936625" cy="366712"/>
            </a:xfrm>
            <a:prstGeom prst="rect">
              <a:avLst/>
            </a:prstGeom>
            <a:solidFill>
              <a:srgbClr val="E3D3E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1800" b="1" i="1">
                  <a:latin typeface="Times New Roman" pitchFamily="18" charset="0"/>
                  <a:ea typeface="隶书" pitchFamily="49" charset="-122"/>
                  <a:cs typeface="Times New Roman" pitchFamily="18" charset="0"/>
                </a:rPr>
                <a:t>y</a:t>
              </a:r>
              <a:r>
                <a:rPr lang="en-US" altLang="zh-CN" sz="1800" b="1">
                  <a:latin typeface="Times New Roman" pitchFamily="18" charset="0"/>
                  <a:ea typeface="隶书" pitchFamily="49" charset="-122"/>
                  <a:cs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1800" b="1">
                  <a:latin typeface="Times New Roman" pitchFamily="18" charset="0"/>
                  <a:ea typeface="隶书" pitchFamily="49" charset="-122"/>
                  <a:cs typeface="Times New Roman" pitchFamily="18" charset="0"/>
                </a:rPr>
                <a:t>连续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745163" y="3119438"/>
            <a:ext cx="725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拐点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9375" y="3511550"/>
            <a:ext cx="90488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62850" y="352107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46117" y="4429132"/>
            <a:ext cx="15760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驻点或不可导点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1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9605" y="4800956"/>
            <a:ext cx="90488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53664" y="5197488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49002" y="5267338"/>
            <a:ext cx="90488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03308" y="4552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73456" y="4429132"/>
            <a:ext cx="6783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驻点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1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692409" y="4429132"/>
            <a:ext cx="6783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驻点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1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9750" y="3040063"/>
            <a:ext cx="8064500" cy="1474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9750" y="4452938"/>
            <a:ext cx="8064500" cy="1511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8197" grpId="0" animBg="1"/>
      <p:bldP spid="81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主要内容</a:t>
            </a:r>
            <a:endParaRPr lang="en-US" altLang="zh-CN" smtClean="0">
              <a:effectLst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一、渐近线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二、函数图形的描绘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一、渐近线</a:t>
            </a:r>
            <a:endParaRPr lang="en-US" altLang="zh-CN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上的动点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沿着曲线移向无穷远时，点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与某固定直线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的距离趋于零，则直线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就称为曲线 </a:t>
            </a:r>
            <a:r>
              <a:rPr lang="en-US" altLang="zh-CN" i="1" smtClean="0"/>
              <a:t>C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渐近线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P.72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627313" y="4516438"/>
            <a:ext cx="6059487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90538" indent="-381000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函数 </a:t>
            </a:r>
            <a:r>
              <a:rPr lang="en-US" altLang="zh-CN" sz="2000" b="1" i="1">
                <a:latin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</a:rPr>
              <a:t> = </a:t>
            </a:r>
            <a:r>
              <a:rPr lang="en-US" altLang="zh-CN" sz="2000" b="1" i="1">
                <a:latin typeface="Times New Roman" pitchFamily="18" charset="0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 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在点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处间断；</a:t>
            </a:r>
          </a:p>
          <a:p>
            <a:pPr marL="490538" indent="-381000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AutoNum type="circleNumDbPlain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                                                     （课本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P.36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 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627313" y="3549650"/>
            <a:ext cx="6059487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90538" indent="-381000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AutoNum type="circleNumDbPlain"/>
            </a:pPr>
            <a:r>
              <a:rPr lang="zh-CN" altLang="en-US" sz="2000" b="1">
                <a:latin typeface="Times New Roman" pitchFamily="18" charset="0"/>
              </a:rPr>
              <a:t>函数 </a:t>
            </a:r>
            <a:r>
              <a:rPr lang="en-US" altLang="zh-CN" sz="2000" b="1" i="1">
                <a:latin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</a:rPr>
              <a:t> = </a:t>
            </a:r>
            <a:r>
              <a:rPr lang="en-US" altLang="zh-CN" sz="2000" b="1" i="1">
                <a:latin typeface="Times New Roman" pitchFamily="18" charset="0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 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的定义域包含无限区间；</a:t>
            </a:r>
          </a:p>
          <a:p>
            <a:pPr marL="490538" indent="-381000" eaLnBrk="0" hangingPunct="0">
              <a:lnSpc>
                <a:spcPct val="120000"/>
              </a:lnSpc>
              <a:buClr>
                <a:srgbClr val="0000FF"/>
              </a:buClr>
              <a:buFont typeface="Wingdings 3" pitchFamily="18" charset="2"/>
              <a:buAutoNum type="circleNumDbPlain"/>
            </a:pPr>
            <a:r>
              <a:rPr lang="en-US" altLang="zh-CN" sz="2000" b="1">
                <a:latin typeface="Times New Roman" pitchFamily="18" charset="0"/>
              </a:rPr>
              <a:t>                      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（课本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P.31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57200" y="2973388"/>
            <a:ext cx="8229600" cy="3695700"/>
            <a:chOff x="288" y="1873"/>
            <a:chExt cx="5184" cy="2328"/>
          </a:xfrm>
        </p:grpSpPr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655" y="3454"/>
              <a:ext cx="3817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040" name="Rectangle 11"/>
            <p:cNvSpPr>
              <a:spLocks noChangeArrowheads="1"/>
            </p:cNvSpPr>
            <p:nvPr/>
          </p:nvSpPr>
          <p:spPr bwMode="auto">
            <a:xfrm>
              <a:off x="288" y="3454"/>
              <a:ext cx="1367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5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b="1">
                  <a:latin typeface="Times New Roman" pitchFamily="18" charset="0"/>
                </a:rPr>
                <a:t>斜渐近线</a:t>
              </a:r>
            </a:p>
            <a:p>
              <a:pPr marL="109538" algn="ctr" eaLnBrk="0" hangingPunct="0">
                <a:lnSpc>
                  <a:spcPct val="15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b="1" i="1">
                  <a:latin typeface="Times New Roman" pitchFamily="18" charset="0"/>
                </a:rPr>
                <a:t>y</a:t>
              </a:r>
              <a:r>
                <a:rPr lang="en-US" altLang="zh-CN" b="1">
                  <a:latin typeface="Times New Roman" pitchFamily="18" charset="0"/>
                </a:rPr>
                <a:t> = </a:t>
              </a:r>
              <a:r>
                <a:rPr lang="en-US" altLang="zh-CN" b="1" i="1">
                  <a:latin typeface="Times New Roman" pitchFamily="18" charset="0"/>
                </a:rPr>
                <a:t>kx</a:t>
              </a:r>
              <a:r>
                <a:rPr lang="en-US" altLang="zh-CN" b="1">
                  <a:latin typeface="Times New Roman" pitchFamily="18" charset="0"/>
                </a:rPr>
                <a:t> + </a:t>
              </a:r>
              <a:r>
                <a:rPr lang="en-US" altLang="zh-CN" b="1" i="1">
                  <a:latin typeface="Times New Roman" pitchFamily="18" charset="0"/>
                </a:rPr>
                <a:t>b</a:t>
              </a:r>
              <a:endParaRPr lang="zh-CN" altLang="en-US" b="1">
                <a:latin typeface="Times New Roman" pitchFamily="18" charset="0"/>
              </a:endParaRPr>
            </a:p>
          </p:txBody>
        </p:sp>
        <p:sp>
          <p:nvSpPr>
            <p:cNvPr id="1041" name="Rectangle 9"/>
            <p:cNvSpPr>
              <a:spLocks noChangeArrowheads="1"/>
            </p:cNvSpPr>
            <p:nvPr/>
          </p:nvSpPr>
          <p:spPr bwMode="auto">
            <a:xfrm>
              <a:off x="288" y="2845"/>
              <a:ext cx="1367" cy="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b="1">
                  <a:latin typeface="Times New Roman" pitchFamily="18" charset="0"/>
                </a:rPr>
                <a:t>铅直渐近线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b="1" i="1">
                  <a:latin typeface="Times New Roman" pitchFamily="18" charset="0"/>
                </a:rPr>
                <a:t>x </a:t>
              </a:r>
              <a:r>
                <a:rPr lang="en-US" altLang="zh-CN" b="1">
                  <a:latin typeface="Times New Roman" pitchFamily="18" charset="0"/>
                </a:rPr>
                <a:t> = </a:t>
              </a:r>
              <a:r>
                <a:rPr lang="en-US" altLang="zh-CN" b="1" i="1">
                  <a:latin typeface="Times New Roman" pitchFamily="18" charset="0"/>
                </a:rPr>
                <a:t>x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42" name="Rectangle 7"/>
            <p:cNvSpPr>
              <a:spLocks noChangeArrowheads="1"/>
            </p:cNvSpPr>
            <p:nvPr/>
          </p:nvSpPr>
          <p:spPr bwMode="auto">
            <a:xfrm>
              <a:off x="288" y="2236"/>
              <a:ext cx="1367" cy="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b="1">
                  <a:latin typeface="Times New Roman" pitchFamily="18" charset="0"/>
                </a:rPr>
                <a:t>水平渐近线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b="1" i="1">
                  <a:latin typeface="Times New Roman" pitchFamily="18" charset="0"/>
                </a:rPr>
                <a:t>y</a:t>
              </a:r>
              <a:r>
                <a:rPr lang="en-US" altLang="zh-CN" b="1">
                  <a:latin typeface="Times New Roman" pitchFamily="18" charset="0"/>
                </a:rPr>
                <a:t> = </a:t>
              </a:r>
              <a:r>
                <a:rPr lang="en-US" altLang="zh-CN" b="1" i="1">
                  <a:latin typeface="Times New Roman" pitchFamily="18" charset="0"/>
                </a:rPr>
                <a:t>y</a:t>
              </a:r>
              <a:r>
                <a:rPr lang="en-US" altLang="zh-CN" b="1" baseline="-25000">
                  <a:latin typeface="Times New Roman" pitchFamily="18" charset="0"/>
                </a:rPr>
                <a:t>0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1043" name="Rectangle 6"/>
            <p:cNvSpPr>
              <a:spLocks noChangeArrowheads="1"/>
            </p:cNvSpPr>
            <p:nvPr/>
          </p:nvSpPr>
          <p:spPr bwMode="auto">
            <a:xfrm>
              <a:off x="1655" y="1873"/>
              <a:ext cx="3817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b="1">
                  <a:latin typeface="Times New Roman" pitchFamily="18" charset="0"/>
                </a:rPr>
                <a:t>定义</a:t>
              </a:r>
            </a:p>
          </p:txBody>
        </p:sp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288" y="1873"/>
              <a:ext cx="1367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b="1">
                  <a:latin typeface="Times New Roman" pitchFamily="18" charset="0"/>
                </a:rPr>
                <a:t>渐近线的类型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1045" name="Line 13"/>
            <p:cNvSpPr>
              <a:spLocks noChangeShapeType="1"/>
            </p:cNvSpPr>
            <p:nvPr/>
          </p:nvSpPr>
          <p:spPr bwMode="auto">
            <a:xfrm>
              <a:off x="288" y="187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88" y="223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15"/>
            <p:cNvSpPr>
              <a:spLocks noChangeShapeType="1"/>
            </p:cNvSpPr>
            <p:nvPr/>
          </p:nvSpPr>
          <p:spPr bwMode="auto">
            <a:xfrm>
              <a:off x="288" y="2845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16"/>
            <p:cNvSpPr>
              <a:spLocks noChangeShapeType="1"/>
            </p:cNvSpPr>
            <p:nvPr/>
          </p:nvSpPr>
          <p:spPr bwMode="auto">
            <a:xfrm>
              <a:off x="288" y="345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17"/>
            <p:cNvSpPr>
              <a:spLocks noChangeShapeType="1"/>
            </p:cNvSpPr>
            <p:nvPr/>
          </p:nvSpPr>
          <p:spPr bwMode="auto">
            <a:xfrm>
              <a:off x="288" y="4201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18"/>
            <p:cNvSpPr>
              <a:spLocks noChangeShapeType="1"/>
            </p:cNvSpPr>
            <p:nvPr/>
          </p:nvSpPr>
          <p:spPr bwMode="auto">
            <a:xfrm>
              <a:off x="288" y="1873"/>
              <a:ext cx="0" cy="2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19"/>
            <p:cNvSpPr>
              <a:spLocks noChangeShapeType="1"/>
            </p:cNvSpPr>
            <p:nvPr/>
          </p:nvSpPr>
          <p:spPr bwMode="auto">
            <a:xfrm>
              <a:off x="1655" y="1873"/>
              <a:ext cx="0" cy="2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20"/>
            <p:cNvSpPr>
              <a:spLocks noChangeShapeType="1"/>
            </p:cNvSpPr>
            <p:nvPr/>
          </p:nvSpPr>
          <p:spPr bwMode="auto">
            <a:xfrm>
              <a:off x="5472" y="1873"/>
              <a:ext cx="0" cy="2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173413" y="4068763"/>
          <a:ext cx="1527175" cy="447675"/>
        </p:xfrm>
        <a:graphic>
          <a:graphicData uri="http://schemas.openxmlformats.org/presentationml/2006/ole">
            <p:oleObj spid="_x0000_s1026" name="Equation" r:id="rId3" imgW="952200" imgH="2793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03575" y="4991100"/>
          <a:ext cx="3460750" cy="488950"/>
        </p:xfrm>
        <a:graphic>
          <a:graphicData uri="http://schemas.openxmlformats.org/presentationml/2006/ole">
            <p:oleObj spid="_x0000_s1027" name="Equation" r:id="rId4" imgW="2158920" imgH="3045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73413" y="5508625"/>
          <a:ext cx="4762500" cy="1120775"/>
        </p:xfrm>
        <a:graphic>
          <a:graphicData uri="http://schemas.openxmlformats.org/presentationml/2006/ole">
            <p:oleObj spid="_x0000_s1028" name="Equation" r:id="rId5" imgW="2971800" imgH="698400" progId="Equation.DSMT4">
              <p:embed/>
            </p:oleObj>
          </a:graphicData>
        </a:graphic>
      </p:graphicFrame>
      <p:sp>
        <p:nvSpPr>
          <p:cNvPr id="35922" name="AutoShape 82"/>
          <p:cNvSpPr>
            <a:spLocks noChangeArrowheads="1"/>
          </p:cNvSpPr>
          <p:nvPr/>
        </p:nvSpPr>
        <p:spPr bwMode="auto">
          <a:xfrm>
            <a:off x="3640138" y="333375"/>
            <a:ext cx="5046662" cy="930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类似地可以定义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 − </a:t>
            </a:r>
            <a:r>
              <a:rPr lang="zh-CN" altLang="en-US" b="1">
                <a:latin typeface="Times New Roman" pitchFamily="18" charset="0"/>
              </a:rPr>
              <a:t>或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+</a:t>
            </a:r>
            <a:r>
              <a:rPr lang="en-US" altLang="zh-CN" b="1">
                <a:latin typeface="Times New Roman" pitchFamily="18" charset="0"/>
              </a:rPr>
              <a:t> </a:t>
            </a:r>
          </a:p>
          <a:p>
            <a:r>
              <a:rPr lang="zh-CN" altLang="en-US" b="1">
                <a:latin typeface="Times New Roman" pitchFamily="18" charset="0"/>
              </a:rPr>
              <a:t>的水平渐近线（或斜渐近线）．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357938" y="6151563"/>
            <a:ext cx="1714500" cy="474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5532438" y="5622925"/>
            <a:ext cx="2540000" cy="474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3071813" y="5576888"/>
            <a:ext cx="2460625" cy="5667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146425" y="6151563"/>
            <a:ext cx="568325" cy="474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2" grpId="0" animBg="1"/>
      <p:bldP spid="5" grpId="0" animBg="1"/>
      <p:bldP spid="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297108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求曲线                        的渐近线．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函数的定义域为 </a:t>
            </a:r>
            <a:r>
              <a:rPr lang="en-US" altLang="zh-CN" dirty="0" smtClean="0"/>
              <a:t>(−</a:t>
            </a:r>
            <a:r>
              <a:rPr lang="en-US" altLang="zh-CN" dirty="0" smtClean="0">
                <a:sym typeface="Symbol" pitchFamily="18" charset="2"/>
              </a:rPr>
              <a:t>, 1)∪(1, +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因为函数的定义域包含</a:t>
            </a:r>
            <a:r>
              <a:rPr lang="zh-CN" altLang="en-US" dirty="0" smtClean="0">
                <a:solidFill>
                  <a:srgbClr val="FF0000"/>
                </a:solidFill>
              </a:rPr>
              <a:t>无限区间</a:t>
            </a:r>
            <a:r>
              <a:rPr lang="zh-CN" altLang="en-US" dirty="0" smtClean="0"/>
              <a:t>且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1 </a:t>
            </a:r>
            <a:r>
              <a:rPr lang="zh-CN" altLang="en-US" dirty="0" smtClean="0"/>
              <a:t>是函数的</a:t>
            </a:r>
            <a:r>
              <a:rPr lang="zh-CN" altLang="en-US" dirty="0" smtClean="0">
                <a:solidFill>
                  <a:srgbClr val="FF0000"/>
                </a:solidFill>
              </a:rPr>
              <a:t>间断点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所以三种渐近线都有可能存在．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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zh-CN" altLang="en-US" dirty="0" smtClean="0"/>
              <a:t>得                       ，故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2 </a:t>
            </a:r>
            <a:r>
              <a:rPr lang="zh-CN" altLang="en-US" dirty="0" smtClean="0"/>
              <a:t>是曲线的</a:t>
            </a:r>
            <a:r>
              <a:rPr lang="zh-CN" altLang="en-US" dirty="0" smtClean="0">
                <a:solidFill>
                  <a:srgbClr val="FF0000"/>
                </a:solidFill>
              </a:rPr>
              <a:t>水平</a:t>
            </a:r>
            <a:r>
              <a:rPr lang="zh-CN" altLang="en-US" dirty="0" smtClean="0"/>
              <a:t>渐近线．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/>
              <a:t>得                        ，故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 是曲线的</a:t>
            </a:r>
            <a:r>
              <a:rPr lang="zh-CN" altLang="en-US" dirty="0" smtClean="0">
                <a:solidFill>
                  <a:srgbClr val="FF0000"/>
                </a:solidFill>
              </a:rPr>
              <a:t>铅直</a:t>
            </a:r>
            <a:r>
              <a:rPr lang="zh-CN" altLang="en-US" dirty="0" smtClean="0"/>
              <a:t>渐近线．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故</a:t>
            </a:r>
            <a:r>
              <a:rPr lang="zh-CN" altLang="en-US" dirty="0" smtClean="0"/>
              <a:t>曲线</a:t>
            </a:r>
            <a:r>
              <a:rPr lang="zh-CN" altLang="en-US" dirty="0" smtClean="0"/>
              <a:t>不存在斜渐近线．</a:t>
            </a:r>
            <a:endParaRPr lang="en-US" altLang="zh-CN" dirty="0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281238" y="169863"/>
          <a:ext cx="1670050" cy="811212"/>
        </p:xfrm>
        <a:graphic>
          <a:graphicData uri="http://schemas.openxmlformats.org/presentationml/2006/ole">
            <p:oleObj spid="_x0000_s2050" name="Equation" r:id="rId3" imgW="8380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249488" y="2781300"/>
          <a:ext cx="1746250" cy="811213"/>
        </p:xfrm>
        <a:graphic>
          <a:graphicData uri="http://schemas.openxmlformats.org/presentationml/2006/ole">
            <p:oleObj spid="_x0000_s2051" name="Equation" r:id="rId4" imgW="87624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49488" y="3659188"/>
          <a:ext cx="1822450" cy="811212"/>
        </p:xfrm>
        <a:graphic>
          <a:graphicData uri="http://schemas.openxmlformats.org/presentationml/2006/ole">
            <p:oleObj spid="_x0000_s2052" name="Equation" r:id="rId5" imgW="91440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84663" y="2928938"/>
            <a:ext cx="410368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284663" y="3860800"/>
            <a:ext cx="41036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06425" y="4641850"/>
          <a:ext cx="5489575" cy="1192213"/>
        </p:xfrm>
        <a:graphic>
          <a:graphicData uri="http://schemas.openxmlformats.org/presentationml/2006/ole">
            <p:oleObj spid="_x0000_s2053" name="Equation" r:id="rId6" imgW="2755800" imgH="596880" progId="Equation.DSMT4">
              <p:embed/>
            </p:oleObj>
          </a:graphicData>
        </a:graphic>
      </p:graphicFrame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6477014" y="4379919"/>
            <a:ext cx="2543175" cy="2266950"/>
            <a:chOff x="3646" y="2813"/>
            <a:chExt cx="1602" cy="1428"/>
          </a:xfrm>
        </p:grpSpPr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46" y="2813"/>
              <a:ext cx="1602" cy="1428"/>
            </a:xfrm>
            <a:prstGeom prst="rect">
              <a:avLst/>
            </a:prstGeom>
            <a:noFill/>
            <a:ln w="28575">
              <a:solidFill>
                <a:srgbClr val="00CC66"/>
              </a:solidFill>
              <a:miter lim="800000"/>
              <a:headEnd/>
              <a:tailEnd/>
            </a:ln>
          </p:spPr>
        </p:pic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3682" y="3390"/>
              <a:ext cx="1360" cy="187"/>
              <a:chOff x="4025" y="3417"/>
              <a:chExt cx="1360" cy="187"/>
            </a:xfrm>
          </p:grpSpPr>
          <p:graphicFrame>
            <p:nvGraphicFramePr>
              <p:cNvPr id="23" name="Object 14"/>
              <p:cNvGraphicFramePr>
                <a:graphicFrameLocks noChangeAspect="1"/>
              </p:cNvGraphicFramePr>
              <p:nvPr/>
            </p:nvGraphicFramePr>
            <p:xfrm>
              <a:off x="4633" y="3417"/>
              <a:ext cx="143" cy="187"/>
            </p:xfrm>
            <a:graphic>
              <a:graphicData uri="http://schemas.openxmlformats.org/presentationml/2006/ole">
                <p:oleObj spid="_x0000_s2065" name="Equation" r:id="rId8" imgW="126720" imgH="164880" progId="Equation.DSMT4">
                  <p:embed/>
                </p:oleObj>
              </a:graphicData>
            </a:graphic>
          </p:graphicFrame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4025" y="3604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4424" y="2949"/>
              <a:ext cx="145" cy="1247"/>
              <a:chOff x="4767" y="2976"/>
              <a:chExt cx="145" cy="1247"/>
            </a:xfrm>
          </p:grpSpPr>
          <p:graphicFrame>
            <p:nvGraphicFramePr>
              <p:cNvPr id="21" name="Object 17"/>
              <p:cNvGraphicFramePr>
                <a:graphicFrameLocks noChangeAspect="1"/>
              </p:cNvGraphicFramePr>
              <p:nvPr/>
            </p:nvGraphicFramePr>
            <p:xfrm>
              <a:off x="4812" y="3666"/>
              <a:ext cx="100" cy="188"/>
            </p:xfrm>
            <a:graphic>
              <a:graphicData uri="http://schemas.openxmlformats.org/presentationml/2006/ole">
                <p:oleObj spid="_x0000_s2066" name="公式" r:id="rId9" imgW="88560" imgH="164880" progId="Equation.3">
                  <p:embed/>
                </p:oleObj>
              </a:graphicData>
            </a:graphic>
          </p:graphicFrame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767" y="2976"/>
                <a:ext cx="0" cy="1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401050" cy="644525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求曲线                                的渐近线．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+ 2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− 3) =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− 1)(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+ 3)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所以函数的定义域为 </a:t>
            </a:r>
            <a:r>
              <a:rPr lang="en-US" altLang="zh-CN" dirty="0" smtClean="0"/>
              <a:t>(−</a:t>
            </a:r>
            <a:r>
              <a:rPr lang="en-US" altLang="zh-CN" dirty="0" smtClean="0">
                <a:sym typeface="Symbol" pitchFamily="18" charset="2"/>
              </a:rPr>
              <a:t>, </a:t>
            </a:r>
            <a:r>
              <a:rPr lang="en-US" altLang="zh-CN" dirty="0" smtClean="0"/>
              <a:t>−</a:t>
            </a:r>
            <a:r>
              <a:rPr lang="en-US" altLang="zh-CN" dirty="0" smtClean="0">
                <a:sym typeface="Symbol" pitchFamily="18" charset="2"/>
              </a:rPr>
              <a:t>3)∪(</a:t>
            </a:r>
            <a:r>
              <a:rPr lang="en-US" altLang="zh-CN" dirty="0" smtClean="0"/>
              <a:t>−</a:t>
            </a:r>
            <a:r>
              <a:rPr lang="en-US" altLang="zh-CN" dirty="0" smtClean="0">
                <a:sym typeface="Symbol" pitchFamily="18" charset="2"/>
              </a:rPr>
              <a:t>3, 1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∪(</a:t>
            </a:r>
            <a:r>
              <a:rPr lang="en-US" altLang="zh-CN" dirty="0" smtClean="0">
                <a:sym typeface="Symbol" pitchFamily="18" charset="2"/>
              </a:rPr>
              <a:t>1, +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因为函数的定义域包含</a:t>
            </a:r>
            <a:r>
              <a:rPr lang="zh-CN" altLang="en-US" dirty="0" smtClean="0">
                <a:solidFill>
                  <a:srgbClr val="FF0000"/>
                </a:solidFill>
              </a:rPr>
              <a:t>无限区间</a:t>
            </a:r>
            <a:r>
              <a:rPr lang="zh-CN" altLang="en-US" dirty="0" smtClean="0"/>
              <a:t>且</a:t>
            </a:r>
            <a:r>
              <a:rPr lang="en-US" altLang="zh-CN" dirty="0" smtClean="0"/>
              <a:t> − 3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 </a:t>
            </a:r>
            <a:r>
              <a:rPr lang="zh-CN" altLang="en-US" dirty="0" smtClean="0"/>
              <a:t>是函数的</a:t>
            </a:r>
            <a:r>
              <a:rPr lang="zh-CN" altLang="en-US" dirty="0" smtClean="0">
                <a:solidFill>
                  <a:srgbClr val="FF0000"/>
                </a:solidFill>
              </a:rPr>
              <a:t>间断点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所以三种渐近线都有可能存在．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   </a:t>
            </a:r>
            <a:r>
              <a:rPr lang="zh-CN" altLang="en-US" dirty="0" smtClean="0"/>
              <a:t>得</a:t>
            </a:r>
            <a:r>
              <a:rPr lang="en-US" altLang="zh-CN" i="1" dirty="0" smtClean="0">
                <a:solidFill>
                  <a:srgbClr val="FF0000"/>
                </a:solidFill>
              </a:rPr>
              <a:t> 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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，故曲线没有</a:t>
            </a:r>
            <a:r>
              <a:rPr lang="zh-CN" altLang="en-US" dirty="0" smtClean="0">
                <a:solidFill>
                  <a:srgbClr val="FF0000"/>
                </a:solidFill>
              </a:rPr>
              <a:t>水平</a:t>
            </a:r>
            <a:r>
              <a:rPr lang="zh-CN" altLang="en-US" dirty="0" smtClean="0"/>
              <a:t>渐近线．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3 </a:t>
            </a:r>
            <a:r>
              <a:rPr lang="zh-CN" altLang="en-US" dirty="0" smtClean="0"/>
              <a:t>得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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，故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en-US" dirty="0" smtClean="0"/>
              <a:t>−</a:t>
            </a:r>
            <a:r>
              <a:rPr lang="en-US" altLang="zh-CN" dirty="0" smtClean="0"/>
              <a:t>3</a:t>
            </a:r>
            <a:r>
              <a:rPr lang="zh-CN" altLang="en-US" dirty="0" smtClean="0"/>
              <a:t> 是曲线的</a:t>
            </a:r>
            <a:r>
              <a:rPr lang="zh-CN" altLang="en-US" dirty="0" smtClean="0">
                <a:solidFill>
                  <a:srgbClr val="FF0000"/>
                </a:solidFill>
              </a:rPr>
              <a:t>铅直</a:t>
            </a:r>
            <a:r>
              <a:rPr lang="zh-CN" altLang="en-US" dirty="0" smtClean="0"/>
              <a:t>渐近线．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dirty="0" smtClean="0">
                <a:sym typeface="Symbol" pitchFamily="18" charset="2"/>
              </a:rPr>
              <a:t>   </a:t>
            </a:r>
            <a:r>
              <a:rPr lang="zh-CN" altLang="en-US" dirty="0" smtClean="0"/>
              <a:t>得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 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，故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也是</a:t>
            </a:r>
            <a:r>
              <a:rPr lang="zh-CN" altLang="en-US" dirty="0" smtClean="0"/>
              <a:t>曲线的</a:t>
            </a:r>
            <a:r>
              <a:rPr lang="zh-CN" altLang="en-US" dirty="0" smtClean="0">
                <a:solidFill>
                  <a:srgbClr val="FF0000"/>
                </a:solidFill>
              </a:rPr>
              <a:t>铅直</a:t>
            </a:r>
            <a:r>
              <a:rPr lang="zh-CN" altLang="en-US" dirty="0" smtClean="0"/>
              <a:t>渐近线．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故曲线</a:t>
            </a:r>
            <a:r>
              <a:rPr lang="zh-CN" altLang="en-US" dirty="0" smtClean="0"/>
              <a:t>存在斜渐近线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/>
              <a:t>− 2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214563" y="131763"/>
          <a:ext cx="2428875" cy="887412"/>
        </p:xfrm>
        <a:graphic>
          <a:graphicData uri="http://schemas.openxmlformats.org/presentationml/2006/ole">
            <p:oleObj spid="_x0000_s3074" name="Equation" r:id="rId3" imgW="1218960" imgH="4442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382838" y="3025775"/>
            <a:ext cx="1611312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 flipH="1">
            <a:off x="3994150" y="3025775"/>
            <a:ext cx="3457575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339975" y="3457575"/>
            <a:ext cx="1611313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 flipH="1">
            <a:off x="3994150" y="3457575"/>
            <a:ext cx="4306888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339975" y="3890963"/>
            <a:ext cx="1611313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3994150" y="3890963"/>
            <a:ext cx="4306888" cy="403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6572264" y="4429132"/>
            <a:ext cx="2447925" cy="2217737"/>
            <a:chOff x="4105" y="2813"/>
            <a:chExt cx="1542" cy="1397"/>
          </a:xfrm>
        </p:grpSpPr>
        <p:pic>
          <p:nvPicPr>
            <p:cNvPr id="3088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5" y="2813"/>
              <a:ext cx="1489" cy="1397"/>
            </a:xfrm>
            <a:prstGeom prst="rect">
              <a:avLst/>
            </a:prstGeom>
            <a:noFill/>
            <a:ln w="28575">
              <a:solidFill>
                <a:srgbClr val="00CC66"/>
              </a:solidFill>
              <a:miter lim="800000"/>
              <a:headEnd/>
              <a:tailEnd/>
            </a:ln>
          </p:spPr>
        </p:pic>
        <p:graphicFrame>
          <p:nvGraphicFramePr>
            <p:cNvPr id="3077" name="Object 26"/>
            <p:cNvGraphicFramePr>
              <a:graphicFrameLocks noChangeAspect="1"/>
            </p:cNvGraphicFramePr>
            <p:nvPr/>
          </p:nvGraphicFramePr>
          <p:xfrm>
            <a:off x="4119" y="3736"/>
            <a:ext cx="232" cy="202"/>
          </p:xfrm>
          <a:graphic>
            <a:graphicData uri="http://schemas.openxmlformats.org/presentationml/2006/ole">
              <p:oleObj spid="_x0000_s3077" name="Equation" r:id="rId5" imgW="203040" imgH="177480" progId="Equation.DSMT4">
                <p:embed/>
              </p:oleObj>
            </a:graphicData>
          </a:graphic>
        </p:graphicFrame>
        <p:graphicFrame>
          <p:nvGraphicFramePr>
            <p:cNvPr id="3078" name="Object 27"/>
            <p:cNvGraphicFramePr>
              <a:graphicFrameLocks noChangeAspect="1"/>
            </p:cNvGraphicFramePr>
            <p:nvPr/>
          </p:nvGraphicFramePr>
          <p:xfrm>
            <a:off x="4811" y="3732"/>
            <a:ext cx="128" cy="188"/>
          </p:xfrm>
          <a:graphic>
            <a:graphicData uri="http://schemas.openxmlformats.org/presentationml/2006/ole">
              <p:oleObj spid="_x0000_s3078" name="Equation" r:id="rId6" imgW="114120" imgH="164880" progId="Equation.DSMT4">
                <p:embed/>
              </p:oleObj>
            </a:graphicData>
          </a:graphic>
        </p:graphicFrame>
        <p:graphicFrame>
          <p:nvGraphicFramePr>
            <p:cNvPr id="3079" name="Object 28"/>
            <p:cNvGraphicFramePr>
              <a:graphicFrameLocks noChangeAspect="1"/>
            </p:cNvGraphicFramePr>
            <p:nvPr/>
          </p:nvGraphicFramePr>
          <p:xfrm>
            <a:off x="4939" y="3437"/>
            <a:ext cx="708" cy="231"/>
          </p:xfrm>
          <a:graphic>
            <a:graphicData uri="http://schemas.openxmlformats.org/presentationml/2006/ole">
              <p:oleObj spid="_x0000_s3079" name="Equation" r:id="rId7" imgW="609480" imgH="203040" progId="Equation.DSMT4">
                <p:embed/>
              </p:oleObj>
            </a:graphicData>
          </a:graphic>
        </p:graphicFrame>
      </p:grp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77875" y="4326012"/>
          <a:ext cx="5389562" cy="887413"/>
        </p:xfrm>
        <a:graphic>
          <a:graphicData uri="http://schemas.openxmlformats.org/presentationml/2006/ole">
            <p:oleObj spid="_x0000_s3075" name="Equation" r:id="rId8" imgW="2705040" imgH="4442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90575" y="5291138"/>
          <a:ext cx="5667375" cy="887412"/>
        </p:xfrm>
        <a:graphic>
          <a:graphicData uri="http://schemas.openxmlformats.org/presentationml/2006/ole">
            <p:oleObj spid="_x0000_s3076" name="Equation" r:id="rId9" imgW="284472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二、函数图形的描绘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P.163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0354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第一步</a:t>
            </a:r>
            <a:r>
              <a:rPr lang="zh-CN" altLang="en-US" smtClean="0"/>
              <a:t>    确定函数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的定义域，研究函数的特性，如奇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偶性、周期性、有界性等，求出函数的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第二步</a:t>
            </a:r>
            <a:r>
              <a:rPr lang="zh-CN" altLang="en-US" smtClean="0"/>
              <a:t>    求出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在函数定义域内的全部零点，并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求出函数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的间断点以及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不存在的点，用这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些点把函数定义域划分成若干个部分区间．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第三步</a:t>
            </a:r>
            <a:r>
              <a:rPr lang="zh-CN" altLang="en-US" smtClean="0"/>
              <a:t>    确定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在这些部分区间内的符号，并由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此确定函数的单调性和凹凸性、极值点和拐点．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二、函数图形的描绘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P.163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1591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第四步</a:t>
            </a:r>
            <a:r>
              <a:rPr lang="zh-CN" altLang="en-US" smtClean="0"/>
              <a:t>    确定函数图形的渐近线以及其它变化趋势．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第五步</a:t>
            </a:r>
            <a:r>
              <a:rPr lang="zh-CN" altLang="en-US" smtClean="0"/>
              <a:t>    算出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的零点以及一、二阶不可导点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所对应的函数值，并在坐标平面上定出相应的点；有时还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须适当补充一些辅助作图点（如与坐标轴的交点和曲线的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端点等）；然后根据第三、四步中得到的结果，用平滑曲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线连接得到的点即可画出函数的图形．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作业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65125" lvl="1" indent="-255588">
              <a:buSzPct val="68000"/>
              <a:buFont typeface="Verdana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作业要求：	只讨论三种渐近线是否存在．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/>
              <a:t>P.72</a:t>
            </a:r>
          </a:p>
          <a:p>
            <a:pPr lvl="1">
              <a:defRPr/>
            </a:pPr>
            <a:r>
              <a:rPr lang="en-US" altLang="zh-CN" dirty="0" smtClean="0"/>
              <a:t>14(2)</a:t>
            </a: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3 − 6</a:t>
            </a:r>
          </a:p>
          <a:p>
            <a:pPr lvl="1">
              <a:defRPr/>
            </a:pPr>
            <a:r>
              <a:rPr lang="en-US" altLang="zh-CN" dirty="0" smtClean="0"/>
              <a:t>3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6225</TotalTime>
  <Words>698</Words>
  <Application>Microsoft Office PowerPoint</Application>
  <PresentationFormat>全屏显示(4:3)</PresentationFormat>
  <Paragraphs>94</Paragraphs>
  <Slides>10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隶书</vt:lpstr>
      <vt:lpstr>Symbol</vt:lpstr>
      <vt:lpstr>聚合</vt:lpstr>
      <vt:lpstr>4_聚合</vt:lpstr>
      <vt:lpstr>MathType 6.0 Equation</vt:lpstr>
      <vt:lpstr>MathType 5.0 Equation</vt:lpstr>
      <vt:lpstr>Microsoft Equation 3.0</vt:lpstr>
      <vt:lpstr>第三章    微分中值定理与导数的应用</vt:lpstr>
      <vt:lpstr>引言</vt:lpstr>
      <vt:lpstr>主要内容</vt:lpstr>
      <vt:lpstr>一、渐近线</vt:lpstr>
      <vt:lpstr>幻灯片 5</vt:lpstr>
      <vt:lpstr>幻灯片 6</vt:lpstr>
      <vt:lpstr>二、函数图形的描绘（P.163）</vt:lpstr>
      <vt:lpstr>二、函数图形的描绘（P.163）</vt:lpstr>
      <vt:lpstr>作业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429</cp:revision>
  <dcterms:created xsi:type="dcterms:W3CDTF">2010-09-04T05:21:04Z</dcterms:created>
  <dcterms:modified xsi:type="dcterms:W3CDTF">2022-11-16T15:48:38Z</dcterms:modified>
</cp:coreProperties>
</file>