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  <p:sldMasterId id="2147484170" r:id="rId2"/>
    <p:sldMasterId id="2147484245" r:id="rId3"/>
  </p:sldMasterIdLst>
  <p:notesMasterIdLst>
    <p:notesMasterId r:id="rId30"/>
  </p:notesMasterIdLst>
  <p:handoutMasterIdLst>
    <p:handoutMasterId r:id="rId31"/>
  </p:handoutMasterIdLst>
  <p:sldIdLst>
    <p:sldId id="490" r:id="rId4"/>
    <p:sldId id="458" r:id="rId5"/>
    <p:sldId id="495" r:id="rId6"/>
    <p:sldId id="461" r:id="rId7"/>
    <p:sldId id="496" r:id="rId8"/>
    <p:sldId id="491" r:id="rId9"/>
    <p:sldId id="466" r:id="rId10"/>
    <p:sldId id="467" r:id="rId11"/>
    <p:sldId id="462" r:id="rId12"/>
    <p:sldId id="468" r:id="rId13"/>
    <p:sldId id="470" r:id="rId14"/>
    <p:sldId id="469" r:id="rId15"/>
    <p:sldId id="471" r:id="rId16"/>
    <p:sldId id="472" r:id="rId17"/>
    <p:sldId id="474" r:id="rId18"/>
    <p:sldId id="475" r:id="rId19"/>
    <p:sldId id="481" r:id="rId20"/>
    <p:sldId id="476" r:id="rId21"/>
    <p:sldId id="485" r:id="rId22"/>
    <p:sldId id="494" r:id="rId23"/>
    <p:sldId id="482" r:id="rId24"/>
    <p:sldId id="483" r:id="rId25"/>
    <p:sldId id="484" r:id="rId26"/>
    <p:sldId id="487" r:id="rId27"/>
    <p:sldId id="488" r:id="rId28"/>
    <p:sldId id="493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FF0000"/>
    <a:srgbClr val="111111"/>
    <a:srgbClr val="1C1C1C"/>
    <a:srgbClr val="4D4D4D"/>
    <a:srgbClr val="5F5F5F"/>
    <a:srgbClr val="77777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8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049620B-E8B5-4C98-9115-80C9E03AEB6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2E1CD97-78CD-4256-B64D-C8D219FFFB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E9A0A32-38D1-4EE3-AD44-87986F44DC7A}" type="datetimeFigureOut">
              <a:rPr lang="zh-CN" altLang="en-US"/>
              <a:pPr>
                <a:defRPr/>
              </a:pPr>
              <a:t>2022/11/16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6D14974-78E0-4A5C-908B-282BC23781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CDB6B05-C0FD-40B3-9E41-8E51963F44D9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4D473F-6F40-46BF-A15A-0C5384612CF2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9F792-6C5A-4507-897F-6BCAEAC334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8BA6D-CBC3-4C98-8EEC-F501846BA23B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70F64-83E3-43A4-B324-D51F5DCCD3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BBFDE-2D3A-491F-AD4B-D9409F5DD959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20320-F952-45B0-BF62-273A056B3F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B2052-230D-422A-9EFF-F0108043475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51ECB-F058-4CA7-A929-F1B91FEE1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ADEC8-71E6-459B-AEC2-3D453571684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D568B-5068-4A48-A68A-6C7592574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8353-C2CD-4359-BF5D-91182BB4A0B4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2A624-0D62-40FC-8E24-252EAF9220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6E1B-E1B2-4AEB-937C-3D813FB93EB3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9DBA0D-D0D2-454F-9E53-2C2141CEB6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1AC2FC-7B45-42FD-A5FF-715D7A63239C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811BC-8596-4F26-9736-7F32690446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8708F-5410-4F79-B958-90A307DECD90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26C52-64A6-4495-A41F-0FF70DDA78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5EDB2-E19A-4F71-9609-1787DE1046B9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84806-7C41-451C-82EC-7B750CAC52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8C46D-BD27-463A-8C4E-8509420CEFE2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26C30-58E1-4B6E-8991-08E1DFEF7B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E712C-BCF1-4181-9976-4A54ADF0BEA2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DC0-FB29-4894-8BC0-AEC4C5CC9A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2364B-9175-4E93-928C-EDB7B0A4A71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4522-7440-4775-91AC-21AB348C0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1ABE5-B301-40A4-B4F5-20C6A56D841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D586B-9DB7-42C5-B3F3-0588E48202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E64EA-8E3B-43BE-9B53-D1A6E17FF7A6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16B2-B6AE-4B6A-9120-FE593A9952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0401C-F796-40AF-9EB9-1554E7A9C013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B8A84-7A3C-452B-AB1C-C8B9B1B267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sz="1800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 sz="1800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 sz="1800">
                <a:solidFill>
                  <a:srgbClr val="FFFFFF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37DA361-101C-464F-82DC-AC15557DC162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AD77113-A255-46D3-A93E-CBA41DA8FA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F1003-60D7-4597-8033-A4AE4D4CCCAD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E8EF7-A5B7-481C-91B3-E24CB8D767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9B995-2937-4FE8-A624-923936FF73B4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16DC-E899-4352-8CA7-8F5AE6659B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97850-F7FA-48C5-87D1-8D774247E25A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4853-E951-470F-BC13-D0287506E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E143-B5FC-477A-AE8A-E5FD8C8862EE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1652A-8716-44B5-A570-B6FA273C73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9A33B-8EB7-4E2D-B35F-F8D89A2F3681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E08DF8-174A-4EFF-823C-E71B50D63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7150E-C488-4839-86E7-83082E80E280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65335-E1C7-4091-BCB0-9B4122A33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35C09-8D7F-4E49-AB3C-CDEC55DC86AF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75A76-40B4-44DF-BB79-433883A719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3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511CCC9-3826-4EBD-9C71-FC4BDB15059E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8649F03-6FBF-4F24-8F65-55A986C552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sz="1800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 sz="1800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1800">
              <a:solidFill>
                <a:srgbClr val="FFFFFF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6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E6C4AA4-6716-4957-A835-6B0D7ABB5558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CED1A0D-ADE1-4BC6-A598-2975F6F62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611" r:id="rId2"/>
    <p:sldLayoutId id="2147484612" r:id="rId3"/>
    <p:sldLayoutId id="2147484613" r:id="rId4"/>
    <p:sldLayoutId id="2147484614" r:id="rId5"/>
    <p:sldLayoutId id="2147484615" r:id="rId6"/>
    <p:sldLayoutId id="2147484616" r:id="rId7"/>
    <p:sldLayoutId id="2147484617" r:id="rId8"/>
    <p:sldLayoutId id="2147484618" r:id="rId9"/>
    <p:sldLayoutId id="2147484619" r:id="rId10"/>
    <p:sldLayoutId id="214748462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0FAA87F-5642-43BD-85A2-16E3DDBD8A35}" type="datetimeFigureOut">
              <a:rPr lang="zh-CN" altLang="en-US"/>
              <a:pPr>
                <a:defRPr/>
              </a:pPr>
              <a:t>2022/11/16</a:t>
            </a:fld>
            <a:endParaRPr lang="zh-CN" altLang="en-US"/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accent1">
                    <a:tint val="2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FFFFFF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89CBAFD-30B2-4232-B645-7FE4D7E21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34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jpeg"/><Relationship Id="rId7" Type="http://schemas.openxmlformats.org/officeDocument/2006/relationships/image" Target="../media/image45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eg"/><Relationship Id="rId13" Type="http://schemas.openxmlformats.org/officeDocument/2006/relationships/image" Target="../media/image58.jpeg"/><Relationship Id="rId18" Type="http://schemas.openxmlformats.org/officeDocument/2006/relationships/image" Target="../media/image47.png"/><Relationship Id="rId3" Type="http://schemas.openxmlformats.org/officeDocument/2006/relationships/image" Target="../media/image49.jpeg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57.jpeg"/><Relationship Id="rId17" Type="http://schemas.openxmlformats.org/officeDocument/2006/relationships/image" Target="../media/image46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1.jpeg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jpeg"/><Relationship Id="rId11" Type="http://schemas.openxmlformats.org/officeDocument/2006/relationships/image" Target="../media/image56.jpeg"/><Relationship Id="rId5" Type="http://schemas.openxmlformats.org/officeDocument/2006/relationships/image" Target="../media/image51.jpeg"/><Relationship Id="rId15" Type="http://schemas.openxmlformats.org/officeDocument/2006/relationships/image" Target="../media/image60.jpeg"/><Relationship Id="rId10" Type="http://schemas.openxmlformats.org/officeDocument/2006/relationships/image" Target="../media/image55.jpeg"/><Relationship Id="rId4" Type="http://schemas.openxmlformats.org/officeDocument/2006/relationships/image" Target="../media/image50.jpeg"/><Relationship Id="rId9" Type="http://schemas.openxmlformats.org/officeDocument/2006/relationships/image" Target="../media/image54.jpeg"/><Relationship Id="rId14" Type="http://schemas.openxmlformats.org/officeDocument/2006/relationships/image" Target="../media/image5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jpeg"/><Relationship Id="rId3" Type="http://schemas.openxmlformats.org/officeDocument/2006/relationships/image" Target="../media/image73.jpeg"/><Relationship Id="rId7" Type="http://schemas.openxmlformats.org/officeDocument/2006/relationships/image" Target="../media/image76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2.jpeg"/><Relationship Id="rId9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77.jpe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7" Type="http://schemas.openxmlformats.org/officeDocument/2006/relationships/image" Target="../media/image89.jpeg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jpeg"/><Relationship Id="rId5" Type="http://schemas.openxmlformats.org/officeDocument/2006/relationships/image" Target="../media/image87.jpeg"/><Relationship Id="rId4" Type="http://schemas.openxmlformats.org/officeDocument/2006/relationships/image" Target="../media/image8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image" Target="../media/image8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jpeg"/><Relationship Id="rId3" Type="http://schemas.openxmlformats.org/officeDocument/2006/relationships/image" Target="../media/image104.jpeg"/><Relationship Id="rId7" Type="http://schemas.openxmlformats.org/officeDocument/2006/relationships/image" Target="../media/image108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7.jpeg"/><Relationship Id="rId5" Type="http://schemas.openxmlformats.org/officeDocument/2006/relationships/image" Target="../media/image106.jpeg"/><Relationship Id="rId4" Type="http://schemas.openxmlformats.org/officeDocument/2006/relationships/image" Target="../media/image105.jpeg"/><Relationship Id="rId9" Type="http://schemas.openxmlformats.org/officeDocument/2006/relationships/image" Target="../media/image1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7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4.xml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oleObject" Target="../embeddings/oleObject1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9.jpeg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jpeg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9.jpeg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25.jpeg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第三章    微分中值定理与导数的应用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2531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>
                <a:latin typeface="Arial" charset="0"/>
                <a:ea typeface="宋体" charset="-122"/>
              </a:rPr>
              <a:t>第七节    曲率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曲率的定义</a:t>
            </a:r>
            <a:endParaRPr lang="en-US" altLang="zh-CN" smtClean="0"/>
          </a:p>
        </p:txBody>
      </p:sp>
      <p:pic>
        <p:nvPicPr>
          <p:cNvPr id="63493" name="Picture 5" descr="p175_2_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66775" y="1481138"/>
            <a:ext cx="7194550" cy="4394200"/>
          </a:xfrm>
          <a:noFill/>
        </p:spPr>
      </p:pic>
      <p:pic>
        <p:nvPicPr>
          <p:cNvPr id="63495" name="Picture 7" descr="p175_2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363" y="1481138"/>
            <a:ext cx="71945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8" descr="p175_2_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8363" y="1481138"/>
            <a:ext cx="71945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7" name="Picture 9" descr="p175_2_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8363" y="1481138"/>
            <a:ext cx="71945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8" name="Picture 10" descr="p175_2_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68363" y="1481138"/>
            <a:ext cx="71945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9" name="Picture 11" descr="p175_2_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68363" y="1481138"/>
            <a:ext cx="71945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p175_2_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68363" y="1481138"/>
            <a:ext cx="7194550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1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24300" y="3357563"/>
            <a:ext cx="7366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1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直线和圆的曲率</a:t>
            </a:r>
            <a:endParaRPr lang="en-US" altLang="zh-CN" dirty="0" smtClean="0"/>
          </a:p>
        </p:txBody>
      </p:sp>
      <p:pic>
        <p:nvPicPr>
          <p:cNvPr id="66609" name="Picture 49" descr="p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42975" y="1481138"/>
            <a:ext cx="7259638" cy="4527550"/>
          </a:xfrm>
          <a:noFill/>
        </p:spPr>
      </p:pic>
      <p:pic>
        <p:nvPicPr>
          <p:cNvPr id="66612" name="Picture 52" descr="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2975" y="1481138"/>
            <a:ext cx="72596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1" name="Picture 51" descr="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42975" y="1481138"/>
            <a:ext cx="72596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0" name="Picture 50" descr="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42975" y="1481138"/>
            <a:ext cx="7259638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162675" y="2643188"/>
          <a:ext cx="1338263" cy="669925"/>
        </p:xfrm>
        <a:graphic>
          <a:graphicData uri="http://schemas.openxmlformats.org/presentationml/2006/ole">
            <p:oleObj spid="_x0000_s27668" name="Equation" r:id="rId7" imgW="888840" imgH="444240" progId="Equation.DSMT4">
              <p:embed/>
            </p:oleObj>
          </a:graphicData>
        </a:graphic>
      </p:graphicFrame>
      <p:pic>
        <p:nvPicPr>
          <p:cNvPr id="66614" name="Picture 54" descr="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5" name="Picture 55" descr="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6" name="Picture 56" descr="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7" name="Picture 57" descr="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8" name="Picture 58" descr="p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19" name="Picture 59" descr="p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20" name="Picture 60" descr="p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21" name="Picture 61" descr="p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622" name="Picture 62" descr="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2975" y="1481138"/>
            <a:ext cx="7261225" cy="452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65" name="组合 16"/>
          <p:cNvGrpSpPr>
            <a:grpSpLocks/>
          </p:cNvGrpSpPr>
          <p:nvPr/>
        </p:nvGrpSpPr>
        <p:grpSpPr bwMode="auto">
          <a:xfrm>
            <a:off x="5940425" y="2133600"/>
            <a:ext cx="2303463" cy="574675"/>
            <a:chOff x="2339752" y="3356992"/>
            <a:chExt cx="2304256" cy="576064"/>
          </a:xfrm>
        </p:grpSpPr>
        <p:pic>
          <p:nvPicPr>
            <p:cNvPr id="27666" name="Picture 6" descr="p175_2_7"/>
            <p:cNvPicPr>
              <a:picLocks noChangeAspect="1" noChangeArrowheads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451" t="42690" r="56529" b="44202"/>
            <a:stretch>
              <a:fillRect/>
            </a:stretch>
          </p:blipFill>
          <p:spPr bwMode="auto">
            <a:xfrm>
              <a:off x="2339752" y="3356992"/>
              <a:ext cx="1656184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667" name="Picture 13"/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907408" y="3357563"/>
              <a:ext cx="736600" cy="55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6613" name="AutoShape 53"/>
          <p:cNvSpPr>
            <a:spLocks noChangeArrowheads="1"/>
          </p:cNvSpPr>
          <p:nvPr/>
        </p:nvSpPr>
        <p:spPr bwMode="auto">
          <a:xfrm>
            <a:off x="4503738" y="584200"/>
            <a:ext cx="3698875" cy="5254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/>
              <a:t>直线的切线就是它本身</a:t>
            </a:r>
            <a:r>
              <a:rPr lang="zh-CN" altLang="en-US" b="1">
                <a:latin typeface="Times New Roman" pitchFamily="18" charset="0"/>
              </a:rPr>
              <a:t>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1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曲率的计算公式</a:t>
            </a:r>
            <a:endParaRPr lang="en-US" altLang="zh-CN" smtClean="0"/>
          </a:p>
        </p:txBody>
      </p:sp>
      <p:sp>
        <p:nvSpPr>
          <p:cNvPr id="65553" name="Rectangle 17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123238" cy="4527550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设曲线方程为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，且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具有二阶导数，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因为 </a:t>
            </a:r>
            <a:r>
              <a:rPr lang="en-US" altLang="zh-CN" dirty="0" smtClean="0"/>
              <a:t>tan </a:t>
            </a:r>
            <a:r>
              <a:rPr lang="en-US" altLang="zh-CN" i="1" dirty="0" smtClean="0">
                <a:latin typeface="Symbol" pitchFamily="18" charset="2"/>
              </a:rPr>
              <a:t>a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zh-CN" altLang="en-US" dirty="0" smtClean="0">
                <a:sym typeface="Symbol" pitchFamily="18" charset="2"/>
              </a:rPr>
              <a:t>（−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dirty="0" smtClean="0">
                <a:sym typeface="Symbol" pitchFamily="18" charset="2"/>
              </a:rPr>
              <a:t> / 2 &lt; 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altLang="zh-CN" dirty="0" smtClean="0">
                <a:sym typeface="Symbol" pitchFamily="18" charset="2"/>
              </a:rPr>
              <a:t> &lt; 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dirty="0" smtClean="0">
                <a:sym typeface="Symbol" pitchFamily="18" charset="2"/>
              </a:rPr>
              <a:t> / 2 </a:t>
            </a:r>
            <a:r>
              <a:rPr lang="zh-CN" altLang="en-US" dirty="0" smtClean="0">
                <a:sym typeface="Symbol" pitchFamily="18" charset="2"/>
              </a:rPr>
              <a:t>）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所以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arctan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</a:t>
            </a:r>
            <a:r>
              <a:rPr lang="zh-CN" altLang="en-US" dirty="0" smtClean="0"/>
              <a:t>，从而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由弧微分公式，可得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于是曲率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若 </a:t>
            </a:r>
            <a:r>
              <a:rPr lang="en-US" altLang="zh-CN" dirty="0" smtClean="0">
                <a:solidFill>
                  <a:srgbClr val="FF0000"/>
                </a:solidFill>
              </a:rPr>
              <a:t>|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 | 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远远小于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，则有曲率的近似计算公式  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 |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|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．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572000" y="476250"/>
          <a:ext cx="1200150" cy="893763"/>
        </p:xfrm>
        <a:graphic>
          <a:graphicData uri="http://schemas.openxmlformats.org/presentationml/2006/ole">
            <p:oleObj spid="_x0000_s6146" name="Equation" r:id="rId3" imgW="596880" imgH="4442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364068" y="2708275"/>
          <a:ext cx="4341813" cy="868363"/>
        </p:xfrm>
        <a:graphic>
          <a:graphicData uri="http://schemas.openxmlformats.org/presentationml/2006/ole">
            <p:oleObj spid="_x0000_s6147" name="Equation" r:id="rId4" imgW="2158920" imgH="431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84563" y="3643313"/>
          <a:ext cx="2095500" cy="561975"/>
        </p:xfrm>
        <a:graphic>
          <a:graphicData uri="http://schemas.openxmlformats.org/presentationml/2006/ole">
            <p:oleObj spid="_x0000_s6148" name="Equation" r:id="rId5" imgW="1041120" imgH="2793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08175" y="4389438"/>
          <a:ext cx="3294063" cy="1047750"/>
        </p:xfrm>
        <a:graphic>
          <a:graphicData uri="http://schemas.openxmlformats.org/presentationml/2006/ole">
            <p:oleObj spid="_x0000_s6149" name="Equation" r:id="rId6" imgW="1638000" imgH="5205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03563" y="4357688"/>
            <a:ext cx="2116137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885018" y="2697163"/>
            <a:ext cx="2116138" cy="8747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曲率的计算公式</a:t>
            </a:r>
            <a:endParaRPr lang="en-US" altLang="zh-CN" smtClean="0"/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如果曲线由参数方程                    表示，则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570413" y="474663"/>
          <a:ext cx="3165475" cy="1047750"/>
        </p:xfrm>
        <a:graphic>
          <a:graphicData uri="http://schemas.openxmlformats.org/presentationml/2006/ole">
            <p:oleObj spid="_x0000_s7170" name="Equation" r:id="rId3" imgW="1574640" imgH="5205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492500" y="1728788"/>
          <a:ext cx="1290638" cy="939800"/>
        </p:xfrm>
        <a:graphic>
          <a:graphicData uri="http://schemas.openxmlformats.org/presentationml/2006/ole">
            <p:oleObj spid="_x0000_s7171" name="Equation" r:id="rId4" imgW="647640" imgH="469800" progId="Equation.DSMT4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763713" y="2916238"/>
          <a:ext cx="1544637" cy="863600"/>
        </p:xfrm>
        <a:graphic>
          <a:graphicData uri="http://schemas.openxmlformats.org/presentationml/2006/ole">
            <p:oleObj spid="_x0000_s7172" name="Equation" r:id="rId5" imgW="774360" imgH="431640" progId="Equation.DSMT4">
              <p:embed/>
            </p:oleObj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3505200" y="2852738"/>
          <a:ext cx="3875088" cy="990600"/>
        </p:xfrm>
        <a:graphic>
          <a:graphicData uri="http://schemas.openxmlformats.org/presentationml/2006/ole">
            <p:oleObj spid="_x0000_s7173" name="Equation" r:id="rId6" imgW="1942920" imgH="4950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81113" y="3989388"/>
          <a:ext cx="3752850" cy="1176337"/>
        </p:xfrm>
        <a:graphic>
          <a:graphicData uri="http://schemas.openxmlformats.org/presentationml/2006/ole">
            <p:oleObj spid="_x0000_s7174" name="Equation" r:id="rId7" imgW="1866600" imgH="5839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0" descr="p177_1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09966" y="4357694"/>
            <a:ext cx="3334034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52151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在修筑铁路时，常需根据地形的特点和最高限速的要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求来设计铁轨的圆弧弯道．铁轨由直道转入弯道时，若接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头处的曲率突然改变，容易发生事故，为了行驶平稳，往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往在直道和圆弧弯道之间接入一段缓冲段 </a:t>
            </a:r>
            <a:r>
              <a:rPr lang="en-US" altLang="zh-CN" i="1" dirty="0" smtClean="0"/>
              <a:t>OA</a:t>
            </a:r>
            <a:r>
              <a:rPr lang="zh-CN" altLang="en-US" dirty="0" smtClean="0"/>
              <a:t>，使轨道曲线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的曲率由零连续地过渡到圆弧的曲率 </a:t>
            </a:r>
            <a:r>
              <a:rPr lang="en-US" altLang="zh-CN" dirty="0" smtClean="0"/>
              <a:t>1 /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，其中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是圆弧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弯道的半径．国内一般采用三次抛物线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作为缓冲段 </a:t>
            </a:r>
            <a:r>
              <a:rPr lang="en-US" altLang="zh-CN" i="1" dirty="0" smtClean="0"/>
              <a:t>OA</a:t>
            </a:r>
            <a:r>
              <a:rPr lang="zh-CN" altLang="en-US" dirty="0" smtClean="0"/>
              <a:t>，其中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为 </a:t>
            </a:r>
            <a:r>
              <a:rPr lang="en-US" altLang="zh-CN" i="1" dirty="0" smtClean="0"/>
              <a:t>OA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的长度，试验证缓冲段 </a:t>
            </a:r>
            <a:r>
              <a:rPr lang="en-US" altLang="zh-CN" i="1" dirty="0" smtClean="0"/>
              <a:t>OA</a:t>
            </a:r>
            <a:r>
              <a:rPr lang="en-US" altLang="zh-CN" dirty="0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在始端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处的曲率为零</a:t>
            </a:r>
            <a:r>
              <a:rPr lang="zh-CN" altLang="en-US" dirty="0" smtClean="0"/>
              <a:t>，且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当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&lt;&lt;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时，在终端 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处的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曲率近似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 </a:t>
            </a:r>
            <a:r>
              <a:rPr lang="en-US" altLang="zh-CN" dirty="0" smtClean="0"/>
              <a:t>/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 ．</a:t>
            </a:r>
            <a:endParaRPr lang="en-US" altLang="zh-CN" dirty="0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243263" y="2954338"/>
          <a:ext cx="2655887" cy="846137"/>
        </p:xfrm>
        <a:graphic>
          <a:graphicData uri="http://schemas.openxmlformats.org/presentationml/2006/ole">
            <p:oleObj spid="_x0000_s8194" name="Equation" r:id="rId4" imgW="1320480" imgH="419040" progId="Equation.DSMT4">
              <p:embed/>
            </p:oleObj>
          </a:graphicData>
        </a:graphic>
      </p:graphicFrame>
      <p:sp>
        <p:nvSpPr>
          <p:cNvPr id="8196" name="Freeform 5"/>
          <p:cNvSpPr>
            <a:spLocks/>
          </p:cNvSpPr>
          <p:nvPr/>
        </p:nvSpPr>
        <p:spPr bwMode="auto">
          <a:xfrm>
            <a:off x="2282812" y="3933825"/>
            <a:ext cx="431800" cy="71438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4211638" y="3933825"/>
            <a:ext cx="431800" cy="71438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7885113" y="3933825"/>
            <a:ext cx="431800" cy="71438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9" name="Freeform 10"/>
          <p:cNvSpPr>
            <a:spLocks/>
          </p:cNvSpPr>
          <p:nvPr/>
        </p:nvSpPr>
        <p:spPr bwMode="auto">
          <a:xfrm>
            <a:off x="6284913" y="1657350"/>
            <a:ext cx="431800" cy="71438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曲率的应用</a:t>
            </a:r>
            <a:endParaRPr lang="en-US" altLang="zh-CN" smtClean="0"/>
          </a:p>
        </p:txBody>
      </p:sp>
      <p:pic>
        <p:nvPicPr>
          <p:cNvPr id="76805" name="Picture 5" descr="p177_1_1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54163" y="1481138"/>
            <a:ext cx="5999162" cy="4498975"/>
          </a:xfrm>
          <a:noFill/>
        </p:spPr>
      </p:pic>
      <p:pic>
        <p:nvPicPr>
          <p:cNvPr id="76810" name="Picture 10" descr="p177_1_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1481138"/>
            <a:ext cx="599916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1" name="Picture 11" descr="p177_1_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54163" y="1481138"/>
            <a:ext cx="599916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6" name="Picture 16" descr="p177_1_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54163" y="1481138"/>
            <a:ext cx="599916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5" name="Picture 15" descr="p177_1_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54163" y="1481138"/>
            <a:ext cx="599916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4" name="Picture 14" descr="p177_1_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54163" y="1481138"/>
            <a:ext cx="5999162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17" name="Rectangle 17"/>
          <p:cNvSpPr>
            <a:spLocks noChangeArrowheads="1"/>
          </p:cNvSpPr>
          <p:nvPr/>
        </p:nvSpPr>
        <p:spPr bwMode="auto">
          <a:xfrm>
            <a:off x="457200" y="3068638"/>
            <a:ext cx="3892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当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 = 0 </a:t>
            </a:r>
            <a:r>
              <a:rPr lang="zh-CN" altLang="en-US" b="1">
                <a:latin typeface="Times New Roman" pitchFamily="18" charset="0"/>
              </a:rPr>
              <a:t>时，</a:t>
            </a:r>
          </a:p>
          <a:p>
            <a:r>
              <a:rPr lang="zh-CN" altLang="en-US" b="1">
                <a:latin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 = 0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，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 = 0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，故 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b="1" i="1" baseline="-2500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 = 0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．</a:t>
            </a:r>
            <a:endParaRPr lang="zh-CN" altLang="en-US" b="1">
              <a:latin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570413" y="474663"/>
          <a:ext cx="3165475" cy="1047750"/>
        </p:xfrm>
        <a:graphic>
          <a:graphicData uri="http://schemas.openxmlformats.org/presentationml/2006/ole">
            <p:oleObj spid="_x0000_s9218" name="Equation" r:id="rId9" imgW="1574640" imgH="520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曲率的应用</a:t>
            </a:r>
          </a:p>
        </p:txBody>
      </p:sp>
      <p:pic>
        <p:nvPicPr>
          <p:cNvPr id="10248" name="Picture 8" descr="p177_1_6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54163" y="1481138"/>
            <a:ext cx="6034087" cy="4525962"/>
          </a:xfrm>
        </p:spPr>
      </p:pic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57200" y="3068638"/>
            <a:ext cx="440213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itchFamily="18" charset="0"/>
              </a:rPr>
              <a:t>当 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 =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时，</a:t>
            </a:r>
          </a:p>
          <a:p>
            <a:r>
              <a:rPr lang="zh-CN" altLang="en-US" b="1" dirty="0">
                <a:latin typeface="Times New Roman" pitchFamily="18" charset="0"/>
              </a:rPr>
              <a:t>因为 </a:t>
            </a:r>
            <a:r>
              <a:rPr lang="en-US" altLang="zh-CN" b="1" i="1" dirty="0">
                <a:latin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&lt;&lt; </a:t>
            </a:r>
            <a:r>
              <a:rPr lang="en-US" altLang="zh-CN" b="1" i="1" dirty="0">
                <a:latin typeface="Times New Roman" pitchFamily="18" charset="0"/>
              </a:rPr>
              <a:t>R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，所以 </a:t>
            </a:r>
            <a:r>
              <a:rPr lang="en-US" altLang="zh-CN" b="1" i="1" dirty="0">
                <a:latin typeface="Times New Roman" pitchFamily="18" charset="0"/>
              </a:rPr>
              <a:t>l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en-US" altLang="zh-CN" b="1" dirty="0">
                <a:latin typeface="Times New Roman" pitchFamily="18" charset="0"/>
                <a:sym typeface="Symbol" pitchFamily="18" charset="2"/>
              </a:rPr>
              <a:t> </a:t>
            </a:r>
            <a:r>
              <a:rPr lang="en-US" altLang="zh-CN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zh-CN" altLang="en-US" b="1" dirty="0">
                <a:latin typeface="Times New Roman" pitchFamily="18" charset="0"/>
                <a:sym typeface="Symbol" pitchFamily="18" charset="2"/>
              </a:rPr>
              <a:t>，于是</a:t>
            </a:r>
          </a:p>
          <a:p>
            <a:endParaRPr lang="zh-CN" altLang="en-US" b="1" dirty="0">
              <a:latin typeface="Times New Roman" pitchFamily="18" charset="0"/>
              <a:sym typeface="Symbol" pitchFamily="18" charset="2"/>
            </a:endParaRPr>
          </a:p>
          <a:p>
            <a:endParaRPr lang="zh-CN" altLang="en-US" b="1" dirty="0">
              <a:latin typeface="Times New Roman" pitchFamily="18" charset="0"/>
              <a:sym typeface="Symbol" pitchFamily="18" charset="2"/>
            </a:endParaRPr>
          </a:p>
          <a:p>
            <a:endParaRPr lang="en-US" altLang="zh-CN" b="1" dirty="0" smtClean="0">
              <a:latin typeface="Times New Roman" pitchFamily="18" charset="0"/>
              <a:sym typeface="Symbol" pitchFamily="18" charset="2"/>
            </a:endParaRPr>
          </a:p>
          <a:p>
            <a:r>
              <a:rPr lang="zh-CN" altLang="en-US" b="1" dirty="0" smtClean="0">
                <a:latin typeface="Times New Roman" pitchFamily="18" charset="0"/>
                <a:sym typeface="Symbol" pitchFamily="18" charset="2"/>
              </a:rPr>
              <a:t>故</a:t>
            </a:r>
            <a:endParaRPr lang="en-US" altLang="zh-CN" b="1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79450" y="3951288"/>
          <a:ext cx="893763" cy="630237"/>
        </p:xfrm>
        <a:graphic>
          <a:graphicData uri="http://schemas.openxmlformats.org/presentationml/2006/ole">
            <p:oleObj spid="_x0000_s10242" name="Equation" r:id="rId4" imgW="596880" imgH="4190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643174" y="3976688"/>
          <a:ext cx="812800" cy="608012"/>
        </p:xfrm>
        <a:graphic>
          <a:graphicData uri="http://schemas.openxmlformats.org/presentationml/2006/ole">
            <p:oleObj spid="_x0000_s10243" name="Equation" r:id="rId5" imgW="54576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896918" y="4851068"/>
          <a:ext cx="889000" cy="608013"/>
        </p:xfrm>
        <a:graphic>
          <a:graphicData uri="http://schemas.openxmlformats.org/presentationml/2006/ole">
            <p:oleObj spid="_x0000_s10244" name="Equation" r:id="rId6" imgW="59688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570413" y="474663"/>
          <a:ext cx="3165475" cy="1047750"/>
        </p:xfrm>
        <a:graphic>
          <a:graphicData uri="http://schemas.openxmlformats.org/presentationml/2006/ole">
            <p:oleObj spid="_x0000_s10245" name="Equation" r:id="rId7" imgW="1574640" imgH="5205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105017" y="4143380"/>
          <a:ext cx="420687" cy="306388"/>
        </p:xfrm>
        <a:graphic>
          <a:graphicData uri="http://schemas.openxmlformats.org/presentationml/2006/ole">
            <p:oleObj spid="_x0000_s10246" name="Equation" r:id="rId8" imgW="279360" imgH="20304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563256" y="3970687"/>
          <a:ext cx="569913" cy="611187"/>
        </p:xfrm>
        <a:graphic>
          <a:graphicData uri="http://schemas.openxmlformats.org/presentationml/2006/ole">
            <p:oleObj spid="_x0000_s10250" name="Equation" r:id="rId9" imgW="380880" imgH="40608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436938" y="3976688"/>
          <a:ext cx="530225" cy="608012"/>
        </p:xfrm>
        <a:graphic>
          <a:graphicData uri="http://schemas.openxmlformats.org/presentationml/2006/ole">
            <p:oleObj spid="_x0000_s10252" name="Equation" r:id="rId10" imgW="3553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r>
              <a:rPr lang="zh-CN" altLang="en-US" smtClean="0"/>
              <a:t>三、曲率圆</a:t>
            </a:r>
            <a:endParaRPr lang="en-US" altLang="zh-CN" smtClean="0"/>
          </a:p>
        </p:txBody>
      </p:sp>
      <p:pic>
        <p:nvPicPr>
          <p:cNvPr id="89094" name="Picture 6" descr="p177_2_1"/>
          <p:cNvPicPr>
            <a:picLocks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809625" y="1504950"/>
            <a:ext cx="7524750" cy="4476750"/>
          </a:xfrm>
        </p:spPr>
      </p:pic>
      <p:pic>
        <p:nvPicPr>
          <p:cNvPr id="89107" name="Picture 19" descr="p177_2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25" y="1504950"/>
            <a:ext cx="7524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08" name="Picture 20" descr="p177_2_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625" y="1504950"/>
            <a:ext cx="7524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09" name="Picture 21" descr="p177_2_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9625" y="1504950"/>
            <a:ext cx="7524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10" name="Picture 22" descr="p177_2_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9625" y="1504950"/>
            <a:ext cx="7524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111" name="Picture 23" descr="p177_2_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9625" y="1504950"/>
            <a:ext cx="75247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3419475" y="1773238"/>
            <a:ext cx="2376488" cy="3600450"/>
          </a:xfrm>
          <a:prstGeom prst="line">
            <a:avLst/>
          </a:prstGeom>
          <a:noFill/>
          <a:ln w="28575">
            <a:solidFill>
              <a:srgbClr val="11111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1" name="Rectangle 3"/>
          <p:cNvSpPr>
            <a:spLocks/>
          </p:cNvSpPr>
          <p:nvPr/>
        </p:nvSpPr>
        <p:spPr bwMode="auto">
          <a:xfrm>
            <a:off x="457200" y="1481138"/>
            <a:ext cx="82296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zh-CN" altLang="en-US" b="1" dirty="0">
                <a:latin typeface="Times New Roman" pitchFamily="18" charset="0"/>
              </a:rPr>
              <a:t>曲率圆与曲线在</a:t>
            </a:r>
            <a:r>
              <a:rPr kumimoji="1" lang="zh-CN" altLang="en-US" b="1" dirty="0" smtClean="0">
                <a:latin typeface="Times New Roman" pitchFamily="18" charset="0"/>
              </a:rPr>
              <a:t>点 </a:t>
            </a:r>
            <a:r>
              <a:rPr kumimoji="1" lang="en-US" altLang="zh-CN" b="1" i="1" dirty="0" smtClean="0">
                <a:latin typeface="Times New Roman" pitchFamily="18" charset="0"/>
              </a:rPr>
              <a:t>M</a:t>
            </a:r>
            <a:r>
              <a:rPr kumimoji="1" lang="en-US" altLang="zh-CN" b="1" dirty="0" smtClean="0">
                <a:latin typeface="Times New Roman" pitchFamily="18" charset="0"/>
              </a:rPr>
              <a:t> </a:t>
            </a:r>
            <a:r>
              <a:rPr kumimoji="1" lang="zh-CN" altLang="en-US" b="1" dirty="0">
                <a:latin typeface="Times New Roman" pitchFamily="18" charset="0"/>
              </a:rPr>
              <a:t>处有下列密切关系：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en-US" altLang="zh-CN" b="1" dirty="0">
                <a:latin typeface="Times New Roman" pitchFamily="18" charset="0"/>
              </a:rPr>
              <a:t>(1) </a:t>
            </a:r>
            <a:r>
              <a:rPr kumimoji="1" lang="zh-CN" altLang="en-US" b="1" dirty="0">
                <a:latin typeface="Times New Roman" pitchFamily="18" charset="0"/>
              </a:rPr>
              <a:t>有公切线；</a:t>
            </a:r>
            <a:r>
              <a:rPr kumimoji="1" lang="en-US" altLang="zh-CN" b="1" dirty="0">
                <a:latin typeface="Times New Roman" pitchFamily="18" charset="0"/>
              </a:rPr>
              <a:t>(2) </a:t>
            </a:r>
            <a:r>
              <a:rPr kumimoji="1" lang="zh-CN" altLang="en-US" b="1" dirty="0">
                <a:latin typeface="Times New Roman" pitchFamily="18" charset="0"/>
              </a:rPr>
              <a:t>凹向一致； </a:t>
            </a:r>
            <a:r>
              <a:rPr kumimoji="1" lang="en-US" altLang="zh-CN" b="1" dirty="0">
                <a:latin typeface="Times New Roman" pitchFamily="18" charset="0"/>
              </a:rPr>
              <a:t>(3) </a:t>
            </a:r>
            <a:r>
              <a:rPr kumimoji="1" lang="zh-CN" altLang="en-US" b="1" dirty="0">
                <a:latin typeface="Times New Roman" pitchFamily="18" charset="0"/>
              </a:rPr>
              <a:t>曲率相同．</a:t>
            </a:r>
          </a:p>
        </p:txBody>
      </p:sp>
      <p:sp>
        <p:nvSpPr>
          <p:cNvPr id="11" name="矩形 10"/>
          <p:cNvSpPr/>
          <p:nvPr/>
        </p:nvSpPr>
        <p:spPr>
          <a:xfrm>
            <a:off x="3357554" y="483475"/>
            <a:ext cx="5500726" cy="757130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365125" lvl="0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kumimoji="1" lang="zh-CN" altLang="en-US" sz="18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应用：</a:t>
            </a:r>
            <a:r>
              <a:rPr kumimoji="1"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工程上常常用曲率圆在点 </a:t>
            </a:r>
            <a:r>
              <a:rPr kumimoji="1" lang="en-US" altLang="zh-CN" sz="1800" b="1" i="1" kern="0" dirty="0">
                <a:solidFill>
                  <a:srgbClr val="000000"/>
                </a:solidFill>
                <a:latin typeface="Times New Roman"/>
                <a:ea typeface="楷体_GB2312"/>
              </a:rPr>
              <a:t>M</a:t>
            </a:r>
            <a:r>
              <a:rPr kumimoji="1" lang="en-US" altLang="zh-CN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r>
              <a:rPr kumimoji="1"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邻近处</a:t>
            </a:r>
            <a:r>
              <a:rPr kumimoji="1" lang="zh-CN" altLang="en-US" sz="1800" b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的圆弧</a:t>
            </a:r>
            <a:endParaRPr kumimoji="1" lang="en-US" altLang="zh-CN" sz="1800" b="1" kern="0" dirty="0" smtClean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 marL="365125" lvl="0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kumimoji="1" lang="zh-CN" altLang="en-US" sz="1800" b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来</a:t>
            </a:r>
            <a:r>
              <a:rPr kumimoji="1"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近似</a:t>
            </a:r>
            <a:r>
              <a:rPr kumimoji="1" lang="zh-CN" altLang="en-US" sz="1800" b="1" kern="0" dirty="0" smtClean="0">
                <a:solidFill>
                  <a:srgbClr val="000000"/>
                </a:solidFill>
                <a:latin typeface="Times New Roman"/>
                <a:ea typeface="楷体_GB2312"/>
              </a:rPr>
              <a:t>代替</a:t>
            </a:r>
            <a:r>
              <a:rPr kumimoji="1"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该点邻近处的小曲线弧</a:t>
            </a:r>
            <a:r>
              <a:rPr kumimoji="1" lang="zh-CN" altLang="en-US" sz="18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（二次近似）</a:t>
            </a:r>
            <a:r>
              <a:rPr kumimoji="1"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．</a:t>
            </a:r>
            <a:endParaRPr kumimoji="1" lang="en-US" altLang="zh-CN" sz="18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三、曲率圆与曲率半径</a:t>
            </a:r>
            <a:endParaRPr lang="en-US" altLang="zh-CN" smtClean="0"/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定义：</a:t>
            </a:r>
            <a:r>
              <a:rPr kumimoji="1" lang="zh-CN" altLang="en-US" dirty="0" smtClean="0"/>
              <a:t>设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 </a:t>
            </a:r>
            <a:r>
              <a:rPr kumimoji="1" lang="zh-CN" altLang="en-US" dirty="0" smtClean="0"/>
              <a:t>为曲线</a:t>
            </a:r>
            <a:r>
              <a:rPr kumimoji="1" lang="en-US" altLang="zh-CN" dirty="0" smtClean="0"/>
              <a:t>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/>
              <a:t>上任意一点，且</a:t>
            </a:r>
            <a:r>
              <a:rPr lang="zh-CN" altLang="en-US" dirty="0" smtClean="0"/>
              <a:t>曲线在 </a:t>
            </a:r>
            <a:r>
              <a:rPr kumimoji="1" lang="en-US" altLang="zh-CN" i="1" dirty="0" smtClean="0"/>
              <a:t>M </a:t>
            </a:r>
            <a:r>
              <a:rPr lang="zh-CN" altLang="en-US" dirty="0" smtClean="0"/>
              <a:t>点处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的曲率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 0</a:t>
            </a:r>
            <a:r>
              <a:rPr lang="zh-CN" altLang="en-US" dirty="0" smtClean="0"/>
              <a:t>．在</a:t>
            </a:r>
            <a:r>
              <a:rPr kumimoji="1" lang="zh-CN" altLang="en-US" dirty="0" smtClean="0"/>
              <a:t>点 </a:t>
            </a:r>
            <a:r>
              <a:rPr kumimoji="1" lang="en-US" altLang="zh-CN" i="1" dirty="0" smtClean="0"/>
              <a:t>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处作曲线的法线，在与曲线凹向同侧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dirty="0" smtClean="0"/>
              <a:t>的法线上取一点 </a:t>
            </a:r>
            <a:r>
              <a:rPr kumimoji="1" lang="en-US" altLang="zh-CN" i="1" dirty="0" smtClean="0"/>
              <a:t>D </a:t>
            </a:r>
            <a:r>
              <a:rPr kumimoji="1" lang="zh-CN" altLang="en-US" dirty="0" smtClean="0"/>
              <a:t>，使得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以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D </a:t>
            </a:r>
            <a:r>
              <a:rPr kumimoji="1" lang="zh-CN" altLang="en-US" dirty="0" smtClean="0"/>
              <a:t>为中心，</a:t>
            </a:r>
            <a:r>
              <a:rPr kumimoji="1" lang="en-US" altLang="zh-CN" i="1" dirty="0" smtClean="0">
                <a:latin typeface="Symbol" pitchFamily="18" charset="2"/>
              </a:rPr>
              <a:t>r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为半径的圆称为曲线在点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处的</a:t>
            </a:r>
            <a:r>
              <a:rPr lang="zh-CN" altLang="en-US" dirty="0" smtClean="0">
                <a:solidFill>
                  <a:srgbClr val="FF0000"/>
                </a:solidFill>
              </a:rPr>
              <a:t>曲率圆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dirty="0" smtClean="0"/>
              <a:t>点 </a:t>
            </a:r>
            <a:r>
              <a:rPr kumimoji="1" lang="en-US" altLang="zh-CN" i="1" dirty="0" smtClean="0"/>
              <a:t>D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称为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曲率中心</a:t>
            </a:r>
            <a:r>
              <a:rPr kumimoji="1" lang="zh-CN" altLang="en-US" dirty="0" smtClean="0"/>
              <a:t>，</a:t>
            </a:r>
            <a:r>
              <a:rPr kumimoji="1" lang="en-US" altLang="zh-CN" i="1" dirty="0" smtClean="0">
                <a:solidFill>
                  <a:schemeClr val="tx2"/>
                </a:solidFill>
                <a:latin typeface="Symbol" pitchFamily="18" charset="2"/>
              </a:rPr>
              <a:t>r</a:t>
            </a:r>
            <a:r>
              <a:rPr kumimoji="1" lang="en-US" altLang="zh-CN" i="1" dirty="0" smtClean="0">
                <a:solidFill>
                  <a:schemeClr val="tx2"/>
                </a:solidFill>
              </a:rPr>
              <a:t> </a:t>
            </a:r>
            <a:r>
              <a:rPr kumimoji="1" lang="zh-CN" altLang="en-US" dirty="0" smtClean="0"/>
              <a:t>称为</a:t>
            </a:r>
            <a:r>
              <a:rPr kumimoji="1" lang="zh-CN" altLang="en-US" dirty="0" smtClean="0">
                <a:solidFill>
                  <a:srgbClr val="FF0000"/>
                </a:solidFill>
              </a:rPr>
              <a:t>曲率半径</a:t>
            </a:r>
            <a:r>
              <a:rPr kumimoji="1" lang="zh-CN" altLang="en-US" dirty="0" smtClean="0"/>
              <a:t>．</a:t>
            </a:r>
          </a:p>
          <a:p>
            <a:pPr>
              <a:buFont typeface="Wingdings 3" pitchFamily="18" charset="2"/>
              <a:buNone/>
            </a:pPr>
            <a:endParaRPr kumimoji="1" lang="zh-CN" altLang="en-US" dirty="0" smtClean="0"/>
          </a:p>
          <a:p>
            <a:pPr>
              <a:buFont typeface="Wingdings 3" pitchFamily="18" charset="2"/>
              <a:buNone/>
            </a:pPr>
            <a:r>
              <a:rPr kumimoji="1" lang="zh-CN" altLang="en-US" dirty="0" smtClean="0"/>
              <a:t>曲率圆与曲线在点</a:t>
            </a:r>
            <a:r>
              <a:rPr kumimoji="1" lang="en-US" altLang="zh-CN" i="1" dirty="0" smtClean="0"/>
              <a:t>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处有下列密切关系：</a:t>
            </a:r>
          </a:p>
          <a:p>
            <a:pPr>
              <a:buFont typeface="Wingdings 3" pitchFamily="18" charset="2"/>
              <a:buNone/>
            </a:pPr>
            <a:r>
              <a:rPr kumimoji="1" lang="en-US" altLang="zh-CN" dirty="0" smtClean="0"/>
              <a:t>(1) </a:t>
            </a:r>
            <a:r>
              <a:rPr kumimoji="1" lang="zh-CN" altLang="en-US" dirty="0" smtClean="0"/>
              <a:t>有公切线；</a:t>
            </a:r>
            <a:r>
              <a:rPr kumimoji="1" lang="en-US" altLang="zh-CN" dirty="0" smtClean="0"/>
              <a:t>(2) </a:t>
            </a:r>
            <a:r>
              <a:rPr kumimoji="1" lang="zh-CN" altLang="en-US" dirty="0" smtClean="0"/>
              <a:t>凹向一致； </a:t>
            </a:r>
            <a:r>
              <a:rPr kumimoji="1" lang="en-US" altLang="zh-CN" dirty="0" smtClean="0"/>
              <a:t>(3) </a:t>
            </a:r>
            <a:r>
              <a:rPr kumimoji="1" lang="zh-CN" altLang="en-US" dirty="0" smtClean="0"/>
              <a:t>曲率相同．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dirty="0" smtClean="0">
                <a:solidFill>
                  <a:srgbClr val="0000FF"/>
                </a:solidFill>
              </a:rPr>
              <a:t>应用：</a:t>
            </a:r>
            <a:r>
              <a:rPr kumimoji="1" lang="zh-CN" altLang="en-US" dirty="0" smtClean="0"/>
              <a:t>工程上常常用曲率圆在点 </a:t>
            </a:r>
            <a:r>
              <a:rPr kumimoji="1" lang="en-US" altLang="zh-CN" i="1" dirty="0" smtClean="0"/>
              <a:t>M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邻近处的圆弧来近似代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dirty="0" smtClean="0"/>
              <a:t>替该点邻近处的小曲线弧</a:t>
            </a:r>
            <a:r>
              <a:rPr kumimoji="1" lang="zh-CN" altLang="en-US" dirty="0" smtClean="0">
                <a:solidFill>
                  <a:srgbClr val="0000FF"/>
                </a:solidFill>
              </a:rPr>
              <a:t>（二次近似）</a:t>
            </a:r>
            <a:r>
              <a:rPr kumimoji="1" lang="zh-CN" altLang="en-US" dirty="0" smtClean="0"/>
              <a:t>．</a:t>
            </a:r>
            <a:endParaRPr kumimoji="1" lang="en-US" altLang="zh-CN" dirty="0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157663" y="2420938"/>
          <a:ext cx="2214562" cy="482600"/>
        </p:xfrm>
        <a:graphic>
          <a:graphicData uri="http://schemas.openxmlformats.org/presentationml/2006/ole">
            <p:oleObj spid="_x0000_s11266" name="Equation" r:id="rId3" imgW="1104840" imgH="241200" progId="Equation.DSMT4">
              <p:embed/>
            </p:oleObj>
          </a:graphicData>
        </a:graphic>
      </p:graphicFrame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1481138"/>
            <a:ext cx="8231187" cy="2308225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6" name="Oval 18"/>
          <p:cNvSpPr>
            <a:spLocks noChangeArrowheads="1"/>
          </p:cNvSpPr>
          <p:nvPr/>
        </p:nvSpPr>
        <p:spPr bwMode="auto">
          <a:xfrm>
            <a:off x="6443663" y="5300663"/>
            <a:ext cx="1209675" cy="120967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9672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设一工件内表面的截痕为一椭圆，现要用砂轮磨削其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内表面，问选择多大半径的砂轮比较合适？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设椭圆方程为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可以算出椭圆在点 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</a:t>
            </a:r>
            <a:r>
              <a:rPr lang="en-US" altLang="zh-CN" i="1" smtClean="0"/>
              <a:t>a</a:t>
            </a:r>
            <a:r>
              <a:rPr lang="en-US" altLang="zh-CN" smtClean="0"/>
              <a:t>, 0) </a:t>
            </a:r>
            <a:r>
              <a:rPr lang="zh-CN" altLang="en-US" smtClean="0"/>
              <a:t>的曲率最大，即曲率半径最小，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显然，只有当砂轮半径不超过曲率半径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 </a:t>
            </a:r>
            <a:r>
              <a:rPr lang="zh-CN" altLang="en-US" smtClean="0"/>
              <a:t>时，才不会产生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过量磨损或有的地方磨不到的问题．</a:t>
            </a:r>
            <a:endParaRPr lang="en-US" altLang="zh-CN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132138" y="1484313"/>
          <a:ext cx="4208462" cy="946150"/>
        </p:xfrm>
        <a:graphic>
          <a:graphicData uri="http://schemas.openxmlformats.org/presentationml/2006/ole">
            <p:oleObj spid="_x0000_s12290" name="Equation" r:id="rId3" imgW="2095200" imgH="4698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87438" y="3141663"/>
          <a:ext cx="4564062" cy="971550"/>
        </p:xfrm>
        <a:graphic>
          <a:graphicData uri="http://schemas.openxmlformats.org/presentationml/2006/ole">
            <p:oleObj spid="_x0000_s12291" name="Equation" r:id="rId4" imgW="2273040" imgH="482400" progId="Equation.DSMT4">
              <p:embed/>
            </p:oleObj>
          </a:graphicData>
        </a:graphic>
      </p:graphicFrame>
      <p:sp>
        <p:nvSpPr>
          <p:cNvPr id="99342" name="Oval 14"/>
          <p:cNvSpPr>
            <a:spLocks noChangeArrowheads="1"/>
          </p:cNvSpPr>
          <p:nvPr/>
        </p:nvSpPr>
        <p:spPr bwMode="auto">
          <a:xfrm>
            <a:off x="7196138" y="5649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795963" y="4868863"/>
            <a:ext cx="2520950" cy="1873250"/>
            <a:chOff x="3651" y="3067"/>
            <a:chExt cx="1588" cy="1180"/>
          </a:xfrm>
        </p:grpSpPr>
        <p:sp>
          <p:nvSpPr>
            <p:cNvPr id="12302" name="Line 8"/>
            <p:cNvSpPr>
              <a:spLocks noChangeShapeType="1"/>
            </p:cNvSpPr>
            <p:nvPr/>
          </p:nvSpPr>
          <p:spPr bwMode="auto">
            <a:xfrm>
              <a:off x="3651" y="3723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2" name="Object 9"/>
            <p:cNvGraphicFramePr>
              <a:graphicFrameLocks noChangeAspect="1"/>
            </p:cNvGraphicFramePr>
            <p:nvPr/>
          </p:nvGraphicFramePr>
          <p:xfrm>
            <a:off x="4128" y="3700"/>
            <a:ext cx="208" cy="224"/>
          </p:xfrm>
          <a:graphic>
            <a:graphicData uri="http://schemas.openxmlformats.org/presentationml/2006/ole">
              <p:oleObj spid="_x0000_s12292" name="Equation" r:id="rId5" imgW="164880" imgH="177480" progId="Equation.DSMT4">
                <p:embed/>
              </p:oleObj>
            </a:graphicData>
          </a:graphic>
        </p:graphicFrame>
        <p:graphicFrame>
          <p:nvGraphicFramePr>
            <p:cNvPr id="12293" name="Object 10"/>
            <p:cNvGraphicFramePr>
              <a:graphicFrameLocks noChangeAspect="1"/>
            </p:cNvGraphicFramePr>
            <p:nvPr/>
          </p:nvGraphicFramePr>
          <p:xfrm>
            <a:off x="4096" y="3067"/>
            <a:ext cx="176" cy="208"/>
          </p:xfrm>
          <a:graphic>
            <a:graphicData uri="http://schemas.openxmlformats.org/presentationml/2006/ole">
              <p:oleObj spid="_x0000_s12293" name="Equation" r:id="rId6" imgW="139680" imgH="164880" progId="Equation.DSMT4">
                <p:embed/>
              </p:oleObj>
            </a:graphicData>
          </a:graphic>
        </p:graphicFrame>
        <p:sp>
          <p:nvSpPr>
            <p:cNvPr id="12303" name="Oval 11"/>
            <p:cNvSpPr>
              <a:spLocks noChangeArrowheads="1"/>
            </p:cNvSpPr>
            <p:nvPr/>
          </p:nvSpPr>
          <p:spPr bwMode="auto">
            <a:xfrm>
              <a:off x="3795" y="3383"/>
              <a:ext cx="1038" cy="69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4" name="Line 12"/>
            <p:cNvSpPr>
              <a:spLocks noChangeShapeType="1"/>
            </p:cNvSpPr>
            <p:nvPr/>
          </p:nvSpPr>
          <p:spPr bwMode="auto">
            <a:xfrm flipV="1">
              <a:off x="4314" y="3076"/>
              <a:ext cx="0" cy="1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94" name="Object 13"/>
            <p:cNvGraphicFramePr>
              <a:graphicFrameLocks noChangeAspect="1"/>
            </p:cNvGraphicFramePr>
            <p:nvPr/>
          </p:nvGraphicFramePr>
          <p:xfrm>
            <a:off x="5063" y="3748"/>
            <a:ext cx="176" cy="176"/>
          </p:xfrm>
          <a:graphic>
            <a:graphicData uri="http://schemas.openxmlformats.org/presentationml/2006/ole">
              <p:oleObj spid="_x0000_s12294" name="Equation" r:id="rId7" imgW="139680" imgH="139680" progId="Equation.DSMT4">
                <p:embed/>
              </p:oleObj>
            </a:graphicData>
          </a:graphic>
        </p:graphicFrame>
        <p:graphicFrame>
          <p:nvGraphicFramePr>
            <p:cNvPr id="12295" name="Object 15"/>
            <p:cNvGraphicFramePr>
              <a:graphicFrameLocks noChangeAspect="1"/>
            </p:cNvGraphicFramePr>
            <p:nvPr/>
          </p:nvGraphicFramePr>
          <p:xfrm>
            <a:off x="4821" y="3748"/>
            <a:ext cx="160" cy="176"/>
          </p:xfrm>
          <a:graphic>
            <a:graphicData uri="http://schemas.openxmlformats.org/presentationml/2006/ole">
              <p:oleObj spid="_x0000_s12295" name="Equation" r:id="rId8" imgW="126720" imgH="139680" progId="Equation.DSMT4">
                <p:embed/>
              </p:oleObj>
            </a:graphicData>
          </a:graphic>
        </p:graphicFrame>
        <p:graphicFrame>
          <p:nvGraphicFramePr>
            <p:cNvPr id="12296" name="Object 16"/>
            <p:cNvGraphicFramePr>
              <a:graphicFrameLocks noChangeAspect="1"/>
            </p:cNvGraphicFramePr>
            <p:nvPr/>
          </p:nvGraphicFramePr>
          <p:xfrm>
            <a:off x="4332" y="3176"/>
            <a:ext cx="160" cy="224"/>
          </p:xfrm>
          <a:graphic>
            <a:graphicData uri="http://schemas.openxmlformats.org/presentationml/2006/ole">
              <p:oleObj spid="_x0000_s12296" name="Equation" r:id="rId9" imgW="126720" imgH="177480" progId="Equation.DSMT4">
                <p:embed/>
              </p:oleObj>
            </a:graphicData>
          </a:graphic>
        </p:graphicFrame>
      </p:grp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6227763" y="5300663"/>
            <a:ext cx="1223962" cy="1223962"/>
          </a:xfrm>
          <a:prstGeom prst="ellips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6" grpId="0" animBg="1"/>
      <p:bldP spid="99342" grpId="0" animBg="1"/>
      <p:bldP spid="123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引言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曲线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的弯曲方向通过曲线的凹凸性进行刻画．</a:t>
            </a:r>
          </a:p>
          <a:p>
            <a:r>
              <a:rPr lang="zh-CN" altLang="en-US" smtClean="0"/>
              <a:t>从直觉上，我们认识到：直线不弯曲，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半径小的圆比半径大的圆弯曲得厉害些，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即使是同一条曲线，不同的部分也有不同的弯曲程度．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如何用数量描述曲线的弯曲程度？</a:t>
            </a:r>
            <a:endParaRPr lang="en-US" altLang="zh-CN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16513" y="4365625"/>
            <a:ext cx="3570287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课本</a:t>
            </a:r>
            <a:r>
              <a:rPr lang="en-US" altLang="zh-CN" smtClean="0">
                <a:solidFill>
                  <a:srgbClr val="FF0000"/>
                </a:solidFill>
              </a:rPr>
              <a:t>P.174</a:t>
            </a:r>
            <a:r>
              <a:rPr lang="zh-CN" altLang="en-US" smtClean="0">
                <a:solidFill>
                  <a:srgbClr val="FF0000"/>
                </a:solidFill>
              </a:rPr>
              <a:t>的说明</a:t>
            </a:r>
            <a:endParaRPr lang="zh-CN" altLang="en-US" smtClean="0"/>
          </a:p>
        </p:txBody>
      </p:sp>
      <p:sp>
        <p:nvSpPr>
          <p:cNvPr id="1332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对于用砂轮磨削一般工件的内表面时，选用的砂轮的半径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不应超过这工件内表面的截线上各点处曲率半径中的最小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值．</a:t>
            </a:r>
            <a:endParaRPr lang="en-US" altLang="zh-CN" smtClean="0"/>
          </a:p>
        </p:txBody>
      </p:sp>
      <p:grpSp>
        <p:nvGrpSpPr>
          <p:cNvPr id="13321" name="组合 15"/>
          <p:cNvGrpSpPr>
            <a:grpSpLocks/>
          </p:cNvGrpSpPr>
          <p:nvPr/>
        </p:nvGrpSpPr>
        <p:grpSpPr bwMode="auto">
          <a:xfrm>
            <a:off x="5795963" y="4868863"/>
            <a:ext cx="2520950" cy="1873250"/>
            <a:chOff x="5795963" y="4868863"/>
            <a:chExt cx="2520950" cy="1873250"/>
          </a:xfrm>
        </p:grpSpPr>
        <p:sp>
          <p:nvSpPr>
            <p:cNvPr id="13322" name="Oval 18"/>
            <p:cNvSpPr>
              <a:spLocks noChangeArrowheads="1"/>
            </p:cNvSpPr>
            <p:nvPr/>
          </p:nvSpPr>
          <p:spPr bwMode="auto">
            <a:xfrm>
              <a:off x="6443663" y="5300663"/>
              <a:ext cx="1209675" cy="1209675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Oval 14"/>
            <p:cNvSpPr>
              <a:spLocks noChangeArrowheads="1"/>
            </p:cNvSpPr>
            <p:nvPr/>
          </p:nvSpPr>
          <p:spPr bwMode="auto">
            <a:xfrm>
              <a:off x="7196138" y="5649913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24" name="Group 17"/>
            <p:cNvGrpSpPr>
              <a:grpSpLocks/>
            </p:cNvGrpSpPr>
            <p:nvPr/>
          </p:nvGrpSpPr>
          <p:grpSpPr bwMode="auto">
            <a:xfrm>
              <a:off x="5795963" y="4868863"/>
              <a:ext cx="2520950" cy="1873250"/>
              <a:chOff x="3651" y="3067"/>
              <a:chExt cx="1588" cy="1180"/>
            </a:xfrm>
          </p:grpSpPr>
          <p:sp>
            <p:nvSpPr>
              <p:cNvPr id="13326" name="Line 8"/>
              <p:cNvSpPr>
                <a:spLocks noChangeShapeType="1"/>
              </p:cNvSpPr>
              <p:nvPr/>
            </p:nvSpPr>
            <p:spPr bwMode="auto">
              <a:xfrm>
                <a:off x="3651" y="372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14" name="Object 9"/>
              <p:cNvGraphicFramePr>
                <a:graphicFrameLocks noChangeAspect="1"/>
              </p:cNvGraphicFramePr>
              <p:nvPr/>
            </p:nvGraphicFramePr>
            <p:xfrm>
              <a:off x="4128" y="3700"/>
              <a:ext cx="208" cy="224"/>
            </p:xfrm>
            <a:graphic>
              <a:graphicData uri="http://schemas.openxmlformats.org/presentationml/2006/ole">
                <p:oleObj spid="_x0000_s13314" name="Equation" r:id="rId3" imgW="164880" imgH="177480" progId="Equation.DSMT4">
                  <p:embed/>
                </p:oleObj>
              </a:graphicData>
            </a:graphic>
          </p:graphicFrame>
          <p:graphicFrame>
            <p:nvGraphicFramePr>
              <p:cNvPr id="13315" name="Object 10"/>
              <p:cNvGraphicFramePr>
                <a:graphicFrameLocks noChangeAspect="1"/>
              </p:cNvGraphicFramePr>
              <p:nvPr/>
            </p:nvGraphicFramePr>
            <p:xfrm>
              <a:off x="4096" y="3067"/>
              <a:ext cx="176" cy="208"/>
            </p:xfrm>
            <a:graphic>
              <a:graphicData uri="http://schemas.openxmlformats.org/presentationml/2006/ole">
                <p:oleObj spid="_x0000_s13315" name="Equation" r:id="rId4" imgW="139680" imgH="164880" progId="Equation.DSMT4">
                  <p:embed/>
                </p:oleObj>
              </a:graphicData>
            </a:graphic>
          </p:graphicFrame>
          <p:sp>
            <p:nvSpPr>
              <p:cNvPr id="13327" name="Oval 11"/>
              <p:cNvSpPr>
                <a:spLocks noChangeArrowheads="1"/>
              </p:cNvSpPr>
              <p:nvPr/>
            </p:nvSpPr>
            <p:spPr bwMode="auto">
              <a:xfrm>
                <a:off x="3795" y="3383"/>
                <a:ext cx="1038" cy="69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28" name="Line 12"/>
              <p:cNvSpPr>
                <a:spLocks noChangeShapeType="1"/>
              </p:cNvSpPr>
              <p:nvPr/>
            </p:nvSpPr>
            <p:spPr bwMode="auto">
              <a:xfrm flipV="1">
                <a:off x="4314" y="3076"/>
                <a:ext cx="0" cy="11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316" name="Object 13"/>
              <p:cNvGraphicFramePr>
                <a:graphicFrameLocks noChangeAspect="1"/>
              </p:cNvGraphicFramePr>
              <p:nvPr/>
            </p:nvGraphicFramePr>
            <p:xfrm>
              <a:off x="5063" y="3748"/>
              <a:ext cx="176" cy="176"/>
            </p:xfrm>
            <a:graphic>
              <a:graphicData uri="http://schemas.openxmlformats.org/presentationml/2006/ole">
                <p:oleObj spid="_x0000_s13316" name="Equation" r:id="rId5" imgW="139680" imgH="139680" progId="Equation.DSMT4">
                  <p:embed/>
                </p:oleObj>
              </a:graphicData>
            </a:graphic>
          </p:graphicFrame>
          <p:graphicFrame>
            <p:nvGraphicFramePr>
              <p:cNvPr id="13317" name="Object 15"/>
              <p:cNvGraphicFramePr>
                <a:graphicFrameLocks noChangeAspect="1"/>
              </p:cNvGraphicFramePr>
              <p:nvPr/>
            </p:nvGraphicFramePr>
            <p:xfrm>
              <a:off x="4821" y="3748"/>
              <a:ext cx="160" cy="176"/>
            </p:xfrm>
            <a:graphic>
              <a:graphicData uri="http://schemas.openxmlformats.org/presentationml/2006/ole">
                <p:oleObj spid="_x0000_s13317" name="Equation" r:id="rId6" imgW="126720" imgH="139680" progId="Equation.DSMT4">
                  <p:embed/>
                </p:oleObj>
              </a:graphicData>
            </a:graphic>
          </p:graphicFrame>
          <p:graphicFrame>
            <p:nvGraphicFramePr>
              <p:cNvPr id="13318" name="Object 16"/>
              <p:cNvGraphicFramePr>
                <a:graphicFrameLocks noChangeAspect="1"/>
              </p:cNvGraphicFramePr>
              <p:nvPr/>
            </p:nvGraphicFramePr>
            <p:xfrm>
              <a:off x="4332" y="3176"/>
              <a:ext cx="160" cy="224"/>
            </p:xfrm>
            <a:graphic>
              <a:graphicData uri="http://schemas.openxmlformats.org/presentationml/2006/ole">
                <p:oleObj spid="_x0000_s13318" name="Equation" r:id="rId7" imgW="126720" imgH="177480" progId="Equation.DSMT4">
                  <p:embed/>
                </p:oleObj>
              </a:graphicData>
            </a:graphic>
          </p:graphicFrame>
        </p:grpSp>
        <p:sp>
          <p:nvSpPr>
            <p:cNvPr id="13325" name="Oval 17"/>
            <p:cNvSpPr>
              <a:spLocks noChangeArrowheads="1"/>
            </p:cNvSpPr>
            <p:nvPr/>
          </p:nvSpPr>
          <p:spPr bwMode="auto">
            <a:xfrm>
              <a:off x="6227763" y="5300663"/>
              <a:ext cx="1223962" cy="1223962"/>
            </a:xfrm>
            <a:prstGeom prst="ellips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29750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设曲线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，二阶导数 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 </a:t>
            </a:r>
            <a:r>
              <a:rPr lang="zh-CN" altLang="en-US" dirty="0" smtClean="0">
                <a:sym typeface="Symbol" pitchFamily="18" charset="2"/>
              </a:rPr>
              <a:t>在点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处不等于零，则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曲线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处的曲率中心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latin typeface="Symbol" pitchFamily="18" charset="2"/>
              </a:rPr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的坐标满足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					（点 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) </a:t>
            </a:r>
            <a:r>
              <a:rPr lang="zh-CN" altLang="en-US" dirty="0" smtClean="0">
                <a:solidFill>
                  <a:srgbClr val="0000FF"/>
                </a:solidFill>
              </a:rPr>
              <a:t>在曲率圆上）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dirty="0" smtClean="0"/>
              <a:t>					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i="1" dirty="0" smtClean="0">
                <a:solidFill>
                  <a:srgbClr val="0000FF"/>
                </a:solidFill>
              </a:rPr>
              <a:t>DM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</a:t>
            </a:r>
            <a:r>
              <a:rPr lang="en-US" altLang="zh-CN" i="1" dirty="0" smtClean="0">
                <a:solidFill>
                  <a:srgbClr val="0000FF"/>
                </a:solidFill>
                <a:sym typeface="Symbol" pitchFamily="18" charset="2"/>
              </a:rPr>
              <a:t>MT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即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解</a:t>
            </a:r>
            <a:r>
              <a:rPr lang="zh-CN" altLang="en-US" dirty="0" smtClean="0"/>
              <a:t>得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071538" y="2714620"/>
          <a:ext cx="2908300" cy="1258888"/>
        </p:xfrm>
        <a:graphic>
          <a:graphicData uri="http://schemas.openxmlformats.org/presentationml/2006/ole">
            <p:oleObj spid="_x0000_s14338" name="Equation" r:id="rId3" imgW="1612800" imgH="698400" progId="Equation.DSMT4">
              <p:embed/>
            </p:oleObj>
          </a:graphicData>
        </a:graphic>
      </p:graphicFrame>
      <p:grpSp>
        <p:nvGrpSpPr>
          <p:cNvPr id="14342" name="Group 7"/>
          <p:cNvGrpSpPr>
            <a:grpSpLocks/>
          </p:cNvGrpSpPr>
          <p:nvPr/>
        </p:nvGrpSpPr>
        <p:grpSpPr bwMode="auto">
          <a:xfrm>
            <a:off x="4878419" y="4221163"/>
            <a:ext cx="4122737" cy="2452687"/>
            <a:chOff x="2875" y="2659"/>
            <a:chExt cx="2597" cy="1545"/>
          </a:xfrm>
        </p:grpSpPr>
        <p:pic>
          <p:nvPicPr>
            <p:cNvPr id="14344" name="Picture 4" descr="p177_2_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75" y="2659"/>
              <a:ext cx="2597" cy="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5048" y="2967"/>
            <a:ext cx="125" cy="135"/>
          </p:xfrm>
          <a:graphic>
            <a:graphicData uri="http://schemas.openxmlformats.org/presentationml/2006/ole">
              <p:oleObj spid="_x0000_s14340" name="Equation" r:id="rId5" imgW="152280" imgH="164880" progId="Equation.DSMT4">
                <p:embed/>
              </p:oleObj>
            </a:graphicData>
          </a:graphic>
        </p:graphicFrame>
      </p:grp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2527300" y="6037285"/>
            <a:ext cx="2116138" cy="534987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P.174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公式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(7-5)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85875" y="4238643"/>
          <a:ext cx="2605088" cy="1762125"/>
        </p:xfrm>
        <a:graphic>
          <a:graphicData uri="http://schemas.openxmlformats.org/presentationml/2006/ole">
            <p:oleObj spid="_x0000_s14339" name="Equation" r:id="rId6" imgW="1447560" imgH="9777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074734" y="1325563"/>
          <a:ext cx="2997200" cy="1349375"/>
        </p:xfrm>
        <a:graphic>
          <a:graphicData uri="http://schemas.openxmlformats.org/presentationml/2006/ole">
            <p:oleObj spid="_x0000_s14345" name="Equation" r:id="rId7" imgW="1663560" imgH="749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渐屈线与渐伸线</a:t>
            </a:r>
            <a:endParaRPr lang="en-US" altLang="zh-CN" smtClean="0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当 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 沿曲线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移动时，曲率中心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latin typeface="Symbol" pitchFamily="18" charset="2"/>
              </a:rPr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也随着移动</a:t>
            </a:r>
            <a:r>
              <a:rPr lang="en-US" altLang="zh-CN" dirty="0" smtClean="0"/>
              <a:t>,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数学上，把 </a:t>
            </a:r>
            <a:r>
              <a:rPr lang="en-US" altLang="zh-CN" i="1" dirty="0" smtClean="0"/>
              <a:t>D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latin typeface="Symbol" pitchFamily="18" charset="2"/>
              </a:rPr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 移动的轨迹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称为曲线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渐屈线</a:t>
            </a:r>
            <a:r>
              <a:rPr lang="zh-CN" altLang="en-US" dirty="0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而原曲线 </a:t>
            </a:r>
            <a:r>
              <a:rPr lang="en-US" altLang="zh-CN" i="1" dirty="0" smtClean="0"/>
              <a:t>C </a:t>
            </a:r>
            <a:r>
              <a:rPr lang="zh-CN" altLang="en-US" dirty="0" smtClean="0"/>
              <a:t>称为曲线 </a:t>
            </a:r>
            <a:r>
              <a:rPr lang="en-US" altLang="zh-CN" i="1" dirty="0" smtClean="0"/>
              <a:t>L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渐伸线</a:t>
            </a:r>
            <a:r>
              <a:rPr lang="zh-CN" altLang="en-US" dirty="0" smtClean="0"/>
              <a:t>．</a:t>
            </a:r>
            <a:endParaRPr lang="en-US" altLang="zh-CN" dirty="0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306513" y="1481138"/>
          <a:ext cx="5180012" cy="971550"/>
        </p:xfrm>
        <a:graphic>
          <a:graphicData uri="http://schemas.openxmlformats.org/presentationml/2006/ole">
            <p:oleObj spid="_x0000_s15362" name="Equation" r:id="rId3" imgW="2577960" imgH="482400" progId="Equation.DSMT4">
              <p:embed/>
            </p:oleObj>
          </a:graphicData>
        </a:graphic>
      </p:graphicFrame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878419" y="4221163"/>
            <a:ext cx="4122737" cy="2452687"/>
            <a:chOff x="2875" y="2659"/>
            <a:chExt cx="2597" cy="1545"/>
          </a:xfrm>
        </p:grpSpPr>
        <p:pic>
          <p:nvPicPr>
            <p:cNvPr id="6" name="Picture 4" descr="p177_2_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75" y="2659"/>
              <a:ext cx="2597" cy="15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5048" y="2967"/>
            <a:ext cx="125" cy="135"/>
          </p:xfrm>
          <a:graphic>
            <a:graphicData uri="http://schemas.openxmlformats.org/presentationml/2006/ole">
              <p:oleObj spid="_x0000_s15365" name="Equation" r:id="rId5" imgW="152280" imgH="164880" progId="Equation.DSMT4">
                <p:embed/>
              </p:oleObj>
            </a:graphicData>
          </a:graphic>
        </p:graphicFrame>
      </p:grp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670704" y="1724427"/>
            <a:ext cx="2116138" cy="534987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P.174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公式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(7-5)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渐屈线与渐伸线</a:t>
            </a:r>
          </a:p>
        </p:txBody>
      </p:sp>
      <p:pic>
        <p:nvPicPr>
          <p:cNvPr id="95240" name="Picture 8" descr="p178_1_1"/>
          <p:cNvPicPr>
            <a:picLocks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52500" y="1504950"/>
            <a:ext cx="7239000" cy="4476750"/>
          </a:xfrm>
        </p:spPr>
      </p:pic>
      <p:pic>
        <p:nvPicPr>
          <p:cNvPr id="95242" name="Picture 10" descr="p178_1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3" name="Picture 11" descr="p178_1_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4" name="Picture 12" descr="p178_1_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5" name="Picture 13" descr="p178_1_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6" name="Picture 14" descr="p178_1_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7" name="Picture 15" descr="p178_1_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249" name="Picture 17" descr="p178_1_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52500" y="1504950"/>
            <a:ext cx="7239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>
          <a:xfrm>
            <a:off x="2428860" y="3467401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C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的渐屈线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43042" y="1857364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L</a:t>
            </a:r>
            <a:r>
              <a:rPr lang="en-US" altLang="zh-CN" b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zh-CN" altLang="en-US" b="1" kern="0" dirty="0" smtClean="0">
                <a:solidFill>
                  <a:srgbClr val="FF0000"/>
                </a:solidFill>
                <a:latin typeface="Times New Roman"/>
                <a:ea typeface="楷体_GB2312"/>
              </a:rPr>
              <a:t>的渐伸线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/>
              <a:t>表示过曲线上一点的切线的倾斜角，则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弧微分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微分三角形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曲率</a:t>
            </a: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结论：直线上各点的曲率都等于零．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     </a:t>
            </a:r>
            <a:r>
              <a:rPr lang="zh-CN" altLang="en-US" smtClean="0"/>
              <a:t>半径为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的圆上各点的曲率都等于</a:t>
            </a:r>
            <a:r>
              <a:rPr lang="en-US" altLang="zh-CN" smtClean="0"/>
              <a:t>1 / </a:t>
            </a:r>
            <a:r>
              <a:rPr lang="en-US" altLang="zh-CN" i="1" smtClean="0"/>
              <a:t>R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700338" y="2363788"/>
          <a:ext cx="2581275" cy="561975"/>
        </p:xfrm>
        <a:graphic>
          <a:graphicData uri="http://schemas.openxmlformats.org/presentationml/2006/ole">
            <p:oleObj spid="_x0000_s16386" name="Equation" r:id="rId3" imgW="1282680" imgH="2793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024063" y="3524250"/>
          <a:ext cx="4646612" cy="1047750"/>
        </p:xfrm>
        <a:graphic>
          <a:graphicData uri="http://schemas.openxmlformats.org/presentationml/2006/ole">
            <p:oleObj spid="_x0000_s16387" name="Equation" r:id="rId4" imgW="2311200" imgH="52056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456238" y="2276475"/>
          <a:ext cx="1531937" cy="815975"/>
        </p:xfrm>
        <a:graphic>
          <a:graphicData uri="http://schemas.openxmlformats.org/presentationml/2006/ole">
            <p:oleObj spid="_x0000_s16388" name="Equation" r:id="rId5" imgW="761760" imgH="40608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7164388" y="2276475"/>
          <a:ext cx="1481137" cy="815975"/>
        </p:xfrm>
        <a:graphic>
          <a:graphicData uri="http://schemas.openxmlformats.org/presentationml/2006/ole">
            <p:oleObj spid="_x0000_s16389" name="Equation" r:id="rId6" imgW="7365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小结（续）</a:t>
            </a:r>
            <a:endParaRPr lang="en-US" altLang="zh-CN" smtClean="0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kumimoji="1" lang="zh-CN" altLang="en-US" smtClean="0"/>
              <a:t>设曲线</a:t>
            </a:r>
            <a:r>
              <a:rPr kumimoji="1"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在 </a:t>
            </a:r>
            <a:r>
              <a:rPr kumimoji="1" lang="en-US" altLang="zh-CN" i="1" smtClean="0"/>
              <a:t>M </a:t>
            </a:r>
            <a:r>
              <a:rPr lang="zh-CN" altLang="en-US" smtClean="0"/>
              <a:t>点处的曲率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0</a:t>
            </a:r>
            <a:r>
              <a:rPr lang="zh-CN" altLang="en-US" smtClean="0"/>
              <a:t>，则</a:t>
            </a:r>
          </a:p>
          <a:p>
            <a:r>
              <a:rPr lang="zh-CN" altLang="en-US" smtClean="0">
                <a:solidFill>
                  <a:srgbClr val="FF0000"/>
                </a:solidFill>
              </a:rPr>
              <a:t>曲率圆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曲率半径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曲率中心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kumimoji="1" lang="zh-CN" altLang="en-US" smtClean="0"/>
              <a:t>曲率圆与曲线在点</a:t>
            </a:r>
            <a:r>
              <a:rPr kumimoji="1" lang="en-US" altLang="zh-CN" i="1" smtClean="0"/>
              <a:t>M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处有下列密切关系：</a:t>
            </a:r>
          </a:p>
          <a:p>
            <a:pPr>
              <a:buFont typeface="Wingdings 3" pitchFamily="18" charset="2"/>
              <a:buNone/>
            </a:pPr>
            <a:r>
              <a:rPr kumimoji="1" lang="en-US" altLang="zh-CN" smtClean="0"/>
              <a:t>	(1) </a:t>
            </a:r>
            <a:r>
              <a:rPr kumimoji="1" lang="zh-CN" altLang="en-US" smtClean="0"/>
              <a:t>有公切线；</a:t>
            </a:r>
            <a:r>
              <a:rPr kumimoji="1" lang="en-US" altLang="zh-CN" smtClean="0"/>
              <a:t>(2) </a:t>
            </a:r>
            <a:r>
              <a:rPr kumimoji="1" lang="zh-CN" altLang="en-US" smtClean="0"/>
              <a:t>凹向一致； </a:t>
            </a:r>
            <a:r>
              <a:rPr kumimoji="1" lang="en-US" altLang="zh-CN" smtClean="0"/>
              <a:t>(3) </a:t>
            </a:r>
            <a:r>
              <a:rPr kumimoji="1" lang="zh-CN" altLang="en-US" smtClean="0"/>
              <a:t>曲率相同．</a:t>
            </a:r>
            <a:endParaRPr kumimoji="1" lang="en-US" altLang="zh-CN" smtClean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674938" y="2962275"/>
          <a:ext cx="5281612" cy="971550"/>
        </p:xfrm>
        <a:graphic>
          <a:graphicData uri="http://schemas.openxmlformats.org/presentationml/2006/ole">
            <p:oleObj spid="_x0000_s17410" name="Equation" r:id="rId3" imgW="2628720" imgH="482400" progId="Equation.DSMT4">
              <p:embed/>
            </p:oleObj>
          </a:graphicData>
        </a:graphic>
      </p:graphicFrame>
      <p:graphicFrame>
        <p:nvGraphicFramePr>
          <p:cNvPr id="63495" name="Object 4"/>
          <p:cNvGraphicFramePr>
            <a:graphicFrameLocks noChangeAspect="1"/>
          </p:cNvGraphicFramePr>
          <p:nvPr/>
        </p:nvGraphicFramePr>
        <p:xfrm>
          <a:off x="2700338" y="2184400"/>
          <a:ext cx="1019175" cy="812800"/>
        </p:xfrm>
        <a:graphic>
          <a:graphicData uri="http://schemas.openxmlformats.org/presentationml/2006/ole">
            <p:oleObj spid="_x0000_s17411" name="Equation" r:id="rId4" imgW="5079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kern="1200" smtClean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作业</a:t>
            </a:r>
            <a:endParaRPr lang="en-US" altLang="zh-CN" kern="1200" smtClean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3 − 7</a:t>
            </a:r>
          </a:p>
          <a:p>
            <a:pPr lvl="1"/>
            <a:r>
              <a:rPr lang="en-US" altLang="zh-CN" smtClean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 </a:t>
            </a:r>
            <a:r>
              <a:rPr lang="zh-CN" altLang="en-US" smtClean="0"/>
              <a:t>是曲线弧 </a:t>
            </a:r>
            <a:r>
              <a:rPr lang="en-US" altLang="zh-CN" i="1" smtClean="0"/>
              <a:t>L </a:t>
            </a:r>
            <a:r>
              <a:rPr lang="zh-CN" altLang="en-US" smtClean="0"/>
              <a:t>上的两个端点，在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上插入分点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en-US" altLang="zh-CN" smtClean="0"/>
              <a:t>, …,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n</a:t>
            </a:r>
            <a:r>
              <a:rPr lang="en-US" altLang="zh-CN" baseline="-25000" smtClean="0"/>
              <a:t>−1</a:t>
            </a:r>
            <a:r>
              <a:rPr lang="en-US" altLang="zh-CN" smtClean="0"/>
              <a:t>, </a:t>
            </a:r>
            <a:r>
              <a:rPr lang="en-US" altLang="zh-CN" i="1" smtClean="0"/>
              <a:t>M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并依次连接相邻分点得一内接折线，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设曲线弧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的弧长为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，则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记                                ，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如果                           存在，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则称极限值为平面曲线弧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弧长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并称曲线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FF0000"/>
                </a:solidFill>
              </a:rPr>
              <a:t>可求长的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pic>
        <p:nvPicPr>
          <p:cNvPr id="78851" name="Picture 3" descr="平面曲线的弧长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6388" y="3644900"/>
            <a:ext cx="3649662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平面曲线的弧长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86388" y="3644900"/>
            <a:ext cx="3649662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平面曲线的弧长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86388" y="3644900"/>
            <a:ext cx="3649662" cy="229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6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平面曲线弧长的概念</a:t>
            </a:r>
            <a:endParaRPr lang="en-US" altLang="zh-CN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356100" y="2760663"/>
          <a:ext cx="2070100" cy="868362"/>
        </p:xfrm>
        <a:graphic>
          <a:graphicData uri="http://schemas.openxmlformats.org/presentationml/2006/ole">
            <p:oleObj spid="_x0000_s1026" name="Equation" r:id="rId7" imgW="1028520" imgH="431640" progId="Equation.DSMT4">
              <p:embed/>
            </p:oleObj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014413" y="3500438"/>
          <a:ext cx="2271712" cy="544512"/>
        </p:xfrm>
        <a:graphic>
          <a:graphicData uri="http://schemas.openxmlformats.org/presentationml/2006/ole">
            <p:oleObj spid="_x0000_s1027" name="Equation" r:id="rId8" imgW="1269720" imgH="3045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00163" y="3979863"/>
          <a:ext cx="2019300" cy="868362"/>
        </p:xfrm>
        <a:graphic>
          <a:graphicData uri="http://schemas.openxmlformats.org/presentationml/2006/ole">
            <p:oleObj spid="_x0000_s1028" name="Equation" r:id="rId9" imgW="1002960" imgH="431640" progId="Equation.DSMT4">
              <p:embed/>
            </p:oleObj>
          </a:graphicData>
        </a:graphic>
      </p:graphicFrame>
      <p:sp>
        <p:nvSpPr>
          <p:cNvPr id="10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7" name="Picture 8" descr="p174_1_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5350" y="5002213"/>
            <a:ext cx="3168650" cy="185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一、预备知识：弧微分</a:t>
            </a:r>
            <a:endParaRPr lang="en-US" altLang="zh-CN" smtClean="0"/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81512"/>
          </a:xfrm>
          <a:noFill/>
        </p:spPr>
        <p:txBody>
          <a:bodyPr>
            <a:spAutoFit/>
          </a:bodyPr>
          <a:lstStyle/>
          <a:p>
            <a:pPr marL="566738" indent="-457200"/>
            <a:r>
              <a:rPr lang="zh-CN" altLang="en-US" dirty="0" smtClean="0"/>
              <a:t>如果函数 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在区间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内有连续的导数 ，则对应的曲线 </a:t>
            </a:r>
            <a:r>
              <a:rPr lang="en-US" altLang="zh-CN" i="1" dirty="0" smtClean="0"/>
              <a:t>C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</a:t>
            </a:r>
            <a:r>
              <a:rPr lang="zh-CN" altLang="en-US" dirty="0" smtClean="0">
                <a:solidFill>
                  <a:srgbClr val="FF0000"/>
                </a:solidFill>
              </a:rPr>
              <a:t>光滑曲线</a:t>
            </a:r>
            <a:r>
              <a:rPr lang="zh-CN" altLang="en-US" dirty="0" smtClean="0"/>
              <a:t>．</a:t>
            </a:r>
          </a:p>
          <a:p>
            <a:pPr marL="566738" indent="-457200"/>
            <a:r>
              <a:rPr lang="zh-CN" altLang="en-US" dirty="0" smtClean="0">
                <a:hlinkClick r:id="rId4" action="ppaction://hlinksldjump"/>
              </a:rPr>
              <a:t>理论上可以证明：光滑曲线弧是可以求长的．</a:t>
            </a:r>
            <a:endParaRPr lang="zh-CN" altLang="en-US" dirty="0" smtClean="0"/>
          </a:p>
          <a:p>
            <a:pPr marL="566738" indent="-457200"/>
            <a:r>
              <a:rPr lang="zh-CN" altLang="en-US" dirty="0" smtClean="0"/>
              <a:t>在曲线上取一定点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/>
              <a:t>作为度量弧长的基点，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规定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增大的方向为</a:t>
            </a:r>
            <a:r>
              <a:rPr lang="zh-CN" altLang="en-US" dirty="0" smtClean="0">
                <a:solidFill>
                  <a:srgbClr val="FF0000"/>
                </a:solidFill>
              </a:rPr>
              <a:t>曲线的正向（有向曲线弧）</a:t>
            </a:r>
            <a:r>
              <a:rPr lang="zh-CN" altLang="en-US" dirty="0" smtClean="0"/>
              <a:t>．</a:t>
            </a:r>
          </a:p>
          <a:p>
            <a:pPr marL="566738" indent="-457200"/>
            <a:r>
              <a:rPr lang="zh-CN" altLang="en-US" dirty="0" smtClean="0"/>
              <a:t>对曲线上任一点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，规定</a:t>
            </a:r>
            <a:r>
              <a:rPr lang="zh-CN" altLang="en-US" dirty="0" smtClean="0">
                <a:solidFill>
                  <a:srgbClr val="FF0000"/>
                </a:solidFill>
              </a:rPr>
              <a:t>弧函数 </a:t>
            </a:r>
            <a:r>
              <a:rPr lang="en-US" altLang="zh-CN" i="1" dirty="0" smtClean="0">
                <a:solidFill>
                  <a:srgbClr val="FF0000"/>
                </a:solidFill>
              </a:rPr>
              <a:t>s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r>
              <a:rPr lang="zh-CN" altLang="en-US" dirty="0" smtClean="0"/>
              <a:t>满足：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en-US" altLang="zh-CN" dirty="0" smtClean="0"/>
              <a:t> |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)| =</a:t>
            </a:r>
            <a:r>
              <a:rPr lang="zh-CN" altLang="en-US" dirty="0" smtClean="0"/>
              <a:t> </a:t>
            </a:r>
            <a:r>
              <a:rPr lang="en-US" altLang="zh-CN" dirty="0" smtClean="0"/>
              <a:t>|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0 </a:t>
            </a:r>
            <a:r>
              <a:rPr lang="en-US" altLang="zh-CN" i="1" dirty="0" smtClean="0"/>
              <a:t>M |</a:t>
            </a:r>
            <a:r>
              <a:rPr lang="zh-CN" altLang="en-US" dirty="0" smtClean="0"/>
              <a:t> </a:t>
            </a:r>
            <a:r>
              <a:rPr lang="zh-CN" altLang="en-US" sz="1800" dirty="0" smtClean="0">
                <a:solidFill>
                  <a:srgbClr val="0000FF"/>
                </a:solidFill>
              </a:rPr>
              <a:t>（弧长）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≥</a:t>
            </a:r>
            <a:r>
              <a:rPr lang="en-US" altLang="zh-CN" dirty="0" smtClean="0"/>
              <a:t> 0 </a:t>
            </a:r>
            <a:r>
              <a:rPr lang="zh-CN" altLang="en-US" dirty="0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dirty="0" smtClean="0"/>
              <a:t>当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时</a:t>
            </a:r>
            <a:r>
              <a:rPr lang="zh-CN" altLang="en-US" sz="1800" dirty="0" smtClean="0">
                <a:solidFill>
                  <a:srgbClr val="0000FF"/>
                </a:solidFill>
              </a:rPr>
              <a:t>（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M</a:t>
            </a:r>
            <a:r>
              <a:rPr lang="en-US" altLang="zh-CN" sz="1800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M</a:t>
            </a:r>
            <a:r>
              <a:rPr lang="zh-CN" altLang="en-US" sz="1800" dirty="0" smtClean="0">
                <a:solidFill>
                  <a:srgbClr val="0000FF"/>
                </a:solidFill>
              </a:rPr>
              <a:t> 与曲线正向一致），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0 </a:t>
            </a:r>
            <a:r>
              <a:rPr lang="zh-CN" altLang="en-US" dirty="0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/>
              <a:t>	</a:t>
            </a:r>
            <a:r>
              <a:rPr lang="zh-CN" altLang="en-US" dirty="0" smtClean="0">
                <a:solidFill>
                  <a:srgbClr val="000000"/>
                </a:solidFill>
              </a:rPr>
              <a:t>当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0</a:t>
            </a:r>
            <a:r>
              <a:rPr lang="zh-CN" altLang="en-US" dirty="0" smtClean="0">
                <a:solidFill>
                  <a:srgbClr val="000000"/>
                </a:solidFill>
              </a:rPr>
              <a:t> 时</a:t>
            </a:r>
            <a:r>
              <a:rPr lang="zh-CN" altLang="en-US" sz="1800" dirty="0" smtClean="0">
                <a:solidFill>
                  <a:srgbClr val="0000FF"/>
                </a:solidFill>
              </a:rPr>
              <a:t>（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M</a:t>
            </a:r>
            <a:r>
              <a:rPr lang="en-US" altLang="zh-CN" sz="1800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M</a:t>
            </a:r>
            <a:r>
              <a:rPr lang="zh-CN" altLang="en-US" sz="1800" dirty="0" smtClean="0">
                <a:solidFill>
                  <a:srgbClr val="0000FF"/>
                </a:solidFill>
              </a:rPr>
              <a:t> 与曲线正向相反），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0 </a:t>
            </a:r>
            <a:r>
              <a:rPr lang="zh-CN" altLang="en-US" dirty="0" smtClean="0"/>
              <a:t>．</a:t>
            </a:r>
            <a:r>
              <a:rPr lang="en-US" altLang="zh-CN" dirty="0" smtClean="0"/>
              <a:t> 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结论：</a:t>
            </a:r>
            <a:r>
              <a:rPr lang="zh-CN" altLang="en-US" dirty="0" smtClean="0"/>
              <a:t>弧</a:t>
            </a:r>
            <a:r>
              <a:rPr lang="zh-CN" altLang="en-US" dirty="0" smtClean="0"/>
              <a:t>函数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 </a:t>
            </a:r>
            <a:r>
              <a:rPr lang="en-US" altLang="zh-CN" i="1" dirty="0" smtClean="0"/>
              <a:t>x </a:t>
            </a:r>
            <a:r>
              <a:rPr lang="zh-CN" altLang="en-US" dirty="0" smtClean="0"/>
              <a:t>的单调增加函数．</a:t>
            </a:r>
          </a:p>
        </p:txBody>
      </p:sp>
      <p:sp>
        <p:nvSpPr>
          <p:cNvPr id="51204" name="Freeform 4"/>
          <p:cNvSpPr>
            <a:spLocks/>
          </p:cNvSpPr>
          <p:nvPr/>
        </p:nvSpPr>
        <p:spPr bwMode="auto">
          <a:xfrm>
            <a:off x="2497138" y="4165600"/>
            <a:ext cx="431800" cy="71438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5" name="Freeform 5"/>
          <p:cNvSpPr>
            <a:spLocks/>
          </p:cNvSpPr>
          <p:nvPr/>
        </p:nvSpPr>
        <p:spPr bwMode="auto">
          <a:xfrm>
            <a:off x="2928938" y="4652963"/>
            <a:ext cx="431800" cy="71437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06" name="Freeform 6"/>
          <p:cNvSpPr>
            <a:spLocks/>
          </p:cNvSpPr>
          <p:nvPr/>
        </p:nvSpPr>
        <p:spPr bwMode="auto">
          <a:xfrm>
            <a:off x="2928938" y="5100638"/>
            <a:ext cx="431800" cy="71437"/>
          </a:xfrm>
          <a:custGeom>
            <a:avLst/>
            <a:gdLst>
              <a:gd name="T0" fmla="*/ 0 w 272"/>
              <a:gd name="T1" fmla="*/ 2147483647 h 90"/>
              <a:gd name="T2" fmla="*/ 2147483647 w 272"/>
              <a:gd name="T3" fmla="*/ 0 h 90"/>
              <a:gd name="T4" fmla="*/ 2147483647 w 272"/>
              <a:gd name="T5" fmla="*/ 2147483647 h 90"/>
              <a:gd name="T6" fmla="*/ 0 60000 65536"/>
              <a:gd name="T7" fmla="*/ 0 60000 65536"/>
              <a:gd name="T8" fmla="*/ 0 60000 65536"/>
              <a:gd name="T9" fmla="*/ 0 w 272"/>
              <a:gd name="T10" fmla="*/ 0 h 90"/>
              <a:gd name="T11" fmla="*/ 272 w 272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90">
                <a:moveTo>
                  <a:pt x="0" y="90"/>
                </a:moveTo>
                <a:cubicBezTo>
                  <a:pt x="45" y="45"/>
                  <a:pt x="91" y="0"/>
                  <a:pt x="136" y="0"/>
                </a:cubicBezTo>
                <a:cubicBezTo>
                  <a:pt x="181" y="0"/>
                  <a:pt x="226" y="45"/>
                  <a:pt x="272" y="9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71563" y="3673475"/>
            <a:ext cx="6372225" cy="71438"/>
            <a:chOff x="385" y="2614"/>
            <a:chExt cx="2767" cy="45"/>
          </a:xfrm>
        </p:grpSpPr>
        <p:sp>
          <p:nvSpPr>
            <p:cNvPr id="24586" name="Line 8"/>
            <p:cNvSpPr>
              <a:spLocks noChangeShapeType="1"/>
            </p:cNvSpPr>
            <p:nvPr/>
          </p:nvSpPr>
          <p:spPr bwMode="auto">
            <a:xfrm>
              <a:off x="385" y="2614"/>
              <a:ext cx="27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9"/>
            <p:cNvSpPr>
              <a:spLocks noChangeShapeType="1"/>
            </p:cNvSpPr>
            <p:nvPr/>
          </p:nvSpPr>
          <p:spPr bwMode="auto">
            <a:xfrm>
              <a:off x="385" y="2659"/>
              <a:ext cx="27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AutoShape 7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/>
      <p:bldP spid="51205" grpId="0" animBg="1"/>
      <p:bldP spid="5120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40300"/>
          </a:xfrm>
        </p:spPr>
        <p:txBody>
          <a:bodyPr/>
          <a:lstStyle/>
          <a:p>
            <a:pPr marL="566738" indent="-457200">
              <a:defRPr/>
            </a:pPr>
            <a:r>
              <a:rPr lang="zh-CN" altLang="en-US" sz="2000" dirty="0" smtClean="0"/>
              <a:t>对曲线上任一点 </a:t>
            </a:r>
            <a:r>
              <a:rPr lang="en-US" altLang="zh-CN" sz="2000" i="1" dirty="0" smtClean="0"/>
              <a:t>M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y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，规定</a:t>
            </a:r>
            <a:r>
              <a:rPr lang="zh-CN" altLang="en-US" sz="2000" dirty="0" smtClean="0">
                <a:solidFill>
                  <a:srgbClr val="FF0000"/>
                </a:solidFill>
              </a:rPr>
              <a:t>弧函数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 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FF0000"/>
                </a:solidFill>
              </a:rPr>
              <a:t>) </a:t>
            </a:r>
            <a:r>
              <a:rPr lang="zh-CN" altLang="en-US" sz="2000" dirty="0" smtClean="0"/>
              <a:t>满足：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  <a:defRPr/>
            </a:pPr>
            <a:r>
              <a:rPr lang="en-US" altLang="zh-CN" sz="2000" dirty="0" smtClean="0"/>
              <a:t> |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)| =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| </a:t>
            </a:r>
            <a:r>
              <a:rPr lang="en-US" altLang="zh-CN" sz="2000" i="1" dirty="0" smtClean="0"/>
              <a:t>M</a:t>
            </a:r>
            <a:r>
              <a:rPr lang="en-US" altLang="zh-CN" sz="2000" baseline="-25000" dirty="0" smtClean="0"/>
              <a:t>0 </a:t>
            </a:r>
            <a:r>
              <a:rPr lang="en-US" altLang="zh-CN" sz="2000" i="1" dirty="0" smtClean="0"/>
              <a:t>M |</a:t>
            </a:r>
            <a:r>
              <a:rPr lang="zh-CN" altLang="en-US" sz="2000" dirty="0" smtClean="0"/>
              <a:t> </a:t>
            </a:r>
            <a:r>
              <a:rPr lang="zh-CN" altLang="en-US" sz="2000" dirty="0" smtClean="0">
                <a:solidFill>
                  <a:srgbClr val="0000FF"/>
                </a:solidFill>
              </a:rPr>
              <a:t>（弧长）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≥</a:t>
            </a:r>
            <a:r>
              <a:rPr lang="en-US" altLang="zh-CN" sz="2000" dirty="0" smtClean="0"/>
              <a:t> 0 </a:t>
            </a:r>
            <a:r>
              <a:rPr lang="zh-CN" altLang="en-US" sz="2000" dirty="0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  <a:defRPr/>
            </a:pPr>
            <a:r>
              <a:rPr lang="zh-CN" altLang="en-US" sz="2000" dirty="0" smtClean="0"/>
              <a:t>当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0</a:t>
            </a:r>
            <a:r>
              <a:rPr lang="zh-CN" altLang="en-US" sz="2000" dirty="0" smtClean="0"/>
              <a:t> 时</a:t>
            </a:r>
            <a:r>
              <a:rPr lang="zh-CN" altLang="en-US" sz="2000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M</a:t>
            </a:r>
            <a:r>
              <a:rPr lang="zh-CN" altLang="en-US" sz="2000" dirty="0" smtClean="0">
                <a:solidFill>
                  <a:srgbClr val="0000FF"/>
                </a:solidFill>
              </a:rPr>
              <a:t> 与曲线正向一致），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 0 </a:t>
            </a:r>
            <a:r>
              <a:rPr lang="zh-CN" altLang="en-US" sz="2000" dirty="0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sz="2000" dirty="0" smtClean="0"/>
              <a:t>	</a:t>
            </a:r>
            <a:r>
              <a:rPr lang="zh-CN" altLang="en-US" sz="2000" dirty="0" smtClean="0">
                <a:solidFill>
                  <a:srgbClr val="000000"/>
                </a:solidFill>
              </a:rPr>
              <a:t>当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</a:rPr>
              <a:t> 时</a:t>
            </a:r>
            <a:r>
              <a:rPr lang="zh-CN" altLang="en-US" sz="2000" dirty="0" smtClean="0">
                <a:solidFill>
                  <a:srgbClr val="0000FF"/>
                </a:solidFill>
              </a:rPr>
              <a:t>（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M</a:t>
            </a:r>
            <a:r>
              <a:rPr lang="en-US" altLang="zh-CN" sz="2000" baseline="-25000" dirty="0" smtClean="0">
                <a:solidFill>
                  <a:srgbClr val="0000FF"/>
                </a:solidFill>
              </a:rPr>
              <a:t>0 </a:t>
            </a:r>
            <a:r>
              <a:rPr lang="en-US" altLang="zh-CN" sz="2000" i="1" dirty="0" smtClean="0">
                <a:solidFill>
                  <a:srgbClr val="0000FF"/>
                </a:solidFill>
              </a:rPr>
              <a:t>M</a:t>
            </a:r>
            <a:r>
              <a:rPr lang="zh-CN" altLang="en-US" sz="2000" dirty="0" smtClean="0">
                <a:solidFill>
                  <a:srgbClr val="0000FF"/>
                </a:solidFill>
              </a:rPr>
              <a:t> 与曲线正向相反）， 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/>
              <a:t> 0 </a:t>
            </a:r>
            <a:r>
              <a:rPr lang="zh-CN" altLang="en-US" sz="2000" dirty="0" smtClean="0"/>
              <a:t>．</a:t>
            </a:r>
            <a:r>
              <a:rPr lang="en-US" altLang="zh-CN" sz="2000" dirty="0" smtClean="0"/>
              <a:t> 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结论</a:t>
            </a:r>
            <a:r>
              <a:rPr lang="zh-CN" altLang="en-US" sz="2000" dirty="0" smtClean="0">
                <a:solidFill>
                  <a:srgbClr val="0000FF"/>
                </a:solidFill>
              </a:rPr>
              <a:t>：</a:t>
            </a:r>
            <a:r>
              <a:rPr lang="zh-CN" altLang="en-US" sz="2000" dirty="0" smtClean="0"/>
              <a:t>弧</a:t>
            </a:r>
            <a:r>
              <a:rPr lang="zh-CN" altLang="en-US" sz="2000" dirty="0" smtClean="0"/>
              <a:t>函数 </a:t>
            </a:r>
            <a:r>
              <a:rPr lang="en-US" altLang="zh-CN" sz="2000" i="1" dirty="0" smtClean="0"/>
              <a:t>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)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/>
              <a:t>是 </a:t>
            </a:r>
            <a:r>
              <a:rPr lang="en-US" altLang="zh-CN" sz="2000" i="1" dirty="0" smtClean="0"/>
              <a:t>x </a:t>
            </a:r>
            <a:r>
              <a:rPr lang="zh-CN" altLang="en-US" sz="2000" dirty="0" smtClean="0"/>
              <a:t>的单调增加函数．</a:t>
            </a:r>
            <a:endParaRPr lang="en-US" altLang="zh-CN" sz="2000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endParaRPr lang="en-US" altLang="zh-CN" sz="2000" dirty="0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FF"/>
                </a:solidFill>
              </a:rPr>
              <a:t>证明：</a:t>
            </a:r>
            <a:r>
              <a:rPr lang="zh-CN" altLang="en-US" sz="2000" dirty="0" smtClean="0"/>
              <a:t>设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/>
              <a:t>，则</a:t>
            </a:r>
            <a:endParaRPr lang="en-US" altLang="zh-CN" sz="2000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当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时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 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 0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 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 0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sz="2000" i="1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当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时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 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/>
              <a:t> 0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 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&gt;</a:t>
            </a:r>
            <a:r>
              <a:rPr lang="en-US" altLang="zh-CN" sz="2000" dirty="0" smtClean="0"/>
              <a:t> 0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sz="2000" i="1" dirty="0" smtClean="0"/>
          </a:p>
          <a:p>
            <a:pPr>
              <a:buNone/>
              <a:defRPr/>
            </a:pPr>
            <a:r>
              <a:rPr lang="zh-CN" altLang="en-US" sz="2000" dirty="0" smtClean="0">
                <a:solidFill>
                  <a:srgbClr val="000000"/>
                </a:solidFill>
              </a:rPr>
              <a:t>当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00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zh-CN" sz="2000" dirty="0" smtClean="0">
                <a:solidFill>
                  <a:srgbClr val="00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</a:rPr>
              <a:t>时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 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r>
              <a:rPr lang="en-US" altLang="zh-CN" sz="2000" i="1" dirty="0" smtClean="0"/>
              <a:t> s</a:t>
            </a:r>
            <a:r>
              <a:rPr lang="en-US" altLang="zh-CN" sz="2000" dirty="0" smtClean="0"/>
              <a:t> (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) </a:t>
            </a:r>
            <a:r>
              <a:rPr lang="en-US" altLang="zh-CN" sz="2000" dirty="0" smtClean="0">
                <a:solidFill>
                  <a:srgbClr val="FF0000"/>
                </a:solidFill>
              </a:rPr>
              <a:t>&lt;</a:t>
            </a:r>
            <a:r>
              <a:rPr lang="en-US" altLang="zh-CN" sz="2000" dirty="0" smtClean="0"/>
              <a:t> 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，</a:t>
            </a:r>
            <a:endParaRPr lang="en-US" altLang="zh-CN" sz="2000" i="1" dirty="0" smtClean="0"/>
          </a:p>
        </p:txBody>
      </p:sp>
      <p:pic>
        <p:nvPicPr>
          <p:cNvPr id="2061" name="Picture 8" descr="p174_1_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1613" y="4643438"/>
            <a:ext cx="36607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5219700" y="2795588"/>
          <a:ext cx="3498850" cy="542925"/>
        </p:xfrm>
        <a:graphic>
          <a:graphicData uri="http://schemas.openxmlformats.org/presentationml/2006/ole">
            <p:oleObj spid="_x0000_s2050" name="Equation" r:id="rId5" imgW="2133360" imgH="33012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219700" y="3532188"/>
          <a:ext cx="3665538" cy="542925"/>
        </p:xfrm>
        <a:graphic>
          <a:graphicData uri="http://schemas.openxmlformats.org/presentationml/2006/ole">
            <p:oleObj spid="_x0000_s2051" name="Equation" r:id="rId6" imgW="2234880" imgH="33012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5219700" y="4248150"/>
          <a:ext cx="3852863" cy="542925"/>
        </p:xfrm>
        <a:graphic>
          <a:graphicData uri="http://schemas.openxmlformats.org/presentationml/2006/ole">
            <p:oleObj spid="_x0000_s2052" name="Equation" r:id="rId7" imgW="2349360" imgH="330120" progId="Equation.DSMT4">
              <p:embed/>
            </p:oleObj>
          </a:graphicData>
        </a:graphic>
      </p:graphicFrame>
      <p:sp>
        <p:nvSpPr>
          <p:cNvPr id="10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5022850" y="5153025"/>
            <a:ext cx="293688" cy="1633538"/>
            <a:chOff x="5022509" y="5224755"/>
            <a:chExt cx="293688" cy="1633269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4628898" y="6096149"/>
              <a:ext cx="1080909" cy="1588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6"/>
            <p:cNvGraphicFramePr>
              <a:graphicFrameLocks noChangeAspect="1"/>
            </p:cNvGraphicFramePr>
            <p:nvPr/>
          </p:nvGraphicFramePr>
          <p:xfrm>
            <a:off x="5061403" y="6580212"/>
            <a:ext cx="215900" cy="277812"/>
          </p:xfrm>
          <a:graphic>
            <a:graphicData uri="http://schemas.openxmlformats.org/presentationml/2006/ole">
              <p:oleObj spid="_x0000_s2053" name="Equation" r:id="rId9" imgW="177480" imgH="228600" progId="Equation.DSMT4">
                <p:embed/>
              </p:oleObj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5022509" y="5224755"/>
            <a:ext cx="293688" cy="277812"/>
          </p:xfrm>
          <a:graphic>
            <a:graphicData uri="http://schemas.openxmlformats.org/presentationml/2006/ole">
              <p:oleObj spid="_x0000_s2055" name="Equation" r:id="rId10" imgW="241200" imgH="228600" progId="Equation.DSMT4">
                <p:embed/>
              </p:oleObj>
            </a:graphicData>
          </a:graphic>
        </p:graphicFrame>
      </p:grpSp>
      <p:grpSp>
        <p:nvGrpSpPr>
          <p:cNvPr id="5" name="组合 21"/>
          <p:cNvGrpSpPr>
            <a:grpSpLocks/>
          </p:cNvGrpSpPr>
          <p:nvPr/>
        </p:nvGrpSpPr>
        <p:grpSpPr bwMode="auto">
          <a:xfrm>
            <a:off x="5357813" y="4722813"/>
            <a:ext cx="373062" cy="2063750"/>
            <a:chOff x="5357818" y="4794262"/>
            <a:chExt cx="373126" cy="2063738"/>
          </a:xfrm>
        </p:grpSpPr>
        <p:cxnSp>
          <p:nvCxnSpPr>
            <p:cNvPr id="16" name="直接连接符 15"/>
            <p:cNvCxnSpPr/>
            <p:nvPr/>
          </p:nvCxnSpPr>
          <p:spPr>
            <a:xfrm rot="5400000">
              <a:off x="4860186" y="5866612"/>
              <a:ext cx="1511291" cy="1587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5499169" y="6580188"/>
            <a:ext cx="231775" cy="277812"/>
          </p:xfrm>
          <a:graphic>
            <a:graphicData uri="http://schemas.openxmlformats.org/presentationml/2006/ole">
              <p:oleObj spid="_x0000_s2054" name="Equation" r:id="rId11" imgW="190440" imgH="228600" progId="Equation.DSMT4">
                <p:embed/>
              </p:oleObj>
            </a:graphicData>
          </a:graphic>
        </p:graphicFrame>
        <p:graphicFrame>
          <p:nvGraphicFramePr>
            <p:cNvPr id="14" name="Object 9"/>
            <p:cNvGraphicFramePr>
              <a:graphicFrameLocks noChangeAspect="1"/>
            </p:cNvGraphicFramePr>
            <p:nvPr/>
          </p:nvGraphicFramePr>
          <p:xfrm>
            <a:off x="5357818" y="4794262"/>
            <a:ext cx="309562" cy="277812"/>
          </p:xfrm>
          <a:graphic>
            <a:graphicData uri="http://schemas.openxmlformats.org/presentationml/2006/ole">
              <p:oleObj spid="_x0000_s2056" name="Equation" r:id="rId12" imgW="253800" imgH="228600" progId="Equation.DSMT4">
                <p:embed/>
              </p:oleObj>
            </a:graphicData>
          </a:graphic>
        </p:graphicFrame>
      </p:grpSp>
      <p:grpSp>
        <p:nvGrpSpPr>
          <p:cNvPr id="6" name="组合 22"/>
          <p:cNvGrpSpPr>
            <a:grpSpLocks/>
          </p:cNvGrpSpPr>
          <p:nvPr/>
        </p:nvGrpSpPr>
        <p:grpSpPr bwMode="auto">
          <a:xfrm>
            <a:off x="3063875" y="5222875"/>
            <a:ext cx="333375" cy="1563688"/>
            <a:chOff x="4943135" y="5294328"/>
            <a:chExt cx="334168" cy="1563696"/>
          </a:xfrm>
        </p:grpSpPr>
        <p:cxnSp>
          <p:nvCxnSpPr>
            <p:cNvPr id="24" name="直接连接符 23"/>
            <p:cNvCxnSpPr/>
            <p:nvPr/>
          </p:nvCxnSpPr>
          <p:spPr>
            <a:xfrm rot="5400000">
              <a:off x="4702371" y="6134118"/>
              <a:ext cx="935042" cy="1592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5061403" y="6580212"/>
            <a:ext cx="215900" cy="277812"/>
          </p:xfrm>
          <a:graphic>
            <a:graphicData uri="http://schemas.openxmlformats.org/presentationml/2006/ole">
              <p:oleObj spid="_x0000_s2057" name="Equation" r:id="rId13" imgW="177480" imgH="228600" progId="Equation.DSMT4">
                <p:embed/>
              </p:oleObj>
            </a:graphicData>
          </a:graphic>
        </p:graphicFrame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4943135" y="5294328"/>
            <a:ext cx="293688" cy="277812"/>
          </p:xfrm>
          <a:graphic>
            <a:graphicData uri="http://schemas.openxmlformats.org/presentationml/2006/ole">
              <p:oleObj spid="_x0000_s2058" name="Equation" r:id="rId14" imgW="241200" imgH="228600" progId="Equation.DSMT4">
                <p:embed/>
              </p:oleObj>
            </a:graphicData>
          </a:graphic>
        </p:graphicFrame>
      </p:grpSp>
      <p:grpSp>
        <p:nvGrpSpPr>
          <p:cNvPr id="11" name="组合 30"/>
          <p:cNvGrpSpPr>
            <a:grpSpLocks/>
          </p:cNvGrpSpPr>
          <p:nvPr/>
        </p:nvGrpSpPr>
        <p:grpSpPr bwMode="auto">
          <a:xfrm>
            <a:off x="3921125" y="5508625"/>
            <a:ext cx="309563" cy="1277938"/>
            <a:chOff x="5014576" y="5580080"/>
            <a:chExt cx="309563" cy="1277920"/>
          </a:xfrm>
        </p:grpSpPr>
        <p:cxnSp>
          <p:nvCxnSpPr>
            <p:cNvPr id="32" name="直接连接符 31"/>
            <p:cNvCxnSpPr/>
            <p:nvPr/>
          </p:nvCxnSpPr>
          <p:spPr>
            <a:xfrm rot="5400000">
              <a:off x="4791538" y="6226977"/>
              <a:ext cx="755639" cy="1587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Object 14"/>
            <p:cNvGraphicFramePr>
              <a:graphicFrameLocks noChangeAspect="1"/>
            </p:cNvGraphicFramePr>
            <p:nvPr/>
          </p:nvGraphicFramePr>
          <p:xfrm>
            <a:off x="5054264" y="6580188"/>
            <a:ext cx="230187" cy="277812"/>
          </p:xfrm>
          <a:graphic>
            <a:graphicData uri="http://schemas.openxmlformats.org/presentationml/2006/ole">
              <p:oleObj spid="_x0000_s2059" name="Equation" r:id="rId15" imgW="190440" imgH="228600" progId="Equation.DSMT4">
                <p:embed/>
              </p:oleObj>
            </a:graphicData>
          </a:graphic>
        </p:graphicFrame>
        <p:graphicFrame>
          <p:nvGraphicFramePr>
            <p:cNvPr id="19" name="Object 15"/>
            <p:cNvGraphicFramePr>
              <a:graphicFrameLocks noChangeAspect="1"/>
            </p:cNvGraphicFramePr>
            <p:nvPr/>
          </p:nvGraphicFramePr>
          <p:xfrm>
            <a:off x="5014576" y="5580080"/>
            <a:ext cx="309563" cy="277812"/>
          </p:xfrm>
          <a:graphic>
            <a:graphicData uri="http://schemas.openxmlformats.org/presentationml/2006/ole">
              <p:oleObj spid="_x0000_s2060" name="Equation" r:id="rId16" imgW="253800" imgH="228600" progId="Equation.DSMT4">
                <p:embed/>
              </p:oleObj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500063" y="1050925"/>
            <a:ext cx="6429375" cy="735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2714625" y="2889250"/>
            <a:ext cx="1103313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3968750" y="2889250"/>
            <a:ext cx="1103313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2714625" y="3568700"/>
            <a:ext cx="1103313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968750" y="3568700"/>
            <a:ext cx="1103313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2714625" y="4246563"/>
            <a:ext cx="1103313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968750" y="4246563"/>
            <a:ext cx="1103313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31" name="Rectangle 11"/>
          <p:cNvSpPr>
            <a:spLocks/>
          </p:cNvSpPr>
          <p:nvPr/>
        </p:nvSpPr>
        <p:spPr bwMode="auto">
          <a:xfrm>
            <a:off x="457200" y="2746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>
                <a:latin typeface="Times New Roman" pitchFamily="18" charset="0"/>
              </a:rPr>
              <a:t>设 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 b="1">
                <a:latin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 +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为</a:t>
            </a:r>
            <a:r>
              <a:rPr lang="en-US" altLang="zh-CN" b="1">
                <a:latin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</a:rPr>
              <a:t>内两个邻近的点，它们分别对应着曲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>
                <a:latin typeface="Times New Roman" pitchFamily="18" charset="0"/>
              </a:rPr>
              <a:t>线 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 b="1">
                <a:latin typeface="Times New Roman" pitchFamily="18" charset="0"/>
              </a:rPr>
              <a:t> = 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>
                <a:latin typeface="Times New Roman" pitchFamily="18" charset="0"/>
              </a:rPr>
              <a:t> 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上的两点：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 baseline="-25000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和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</a:t>
            </a:r>
            <a:r>
              <a:rPr lang="zh-CN" altLang="en-US" b="1">
                <a:latin typeface="Times New Roman" pitchFamily="18" charset="0"/>
              </a:rPr>
              <a:t>，则弧函数 </a:t>
            </a:r>
            <a:r>
              <a:rPr lang="en-US" altLang="zh-CN" b="1" i="1">
                <a:latin typeface="Times New Roman" pitchFamily="18" charset="0"/>
              </a:rPr>
              <a:t>s</a:t>
            </a:r>
            <a:r>
              <a:rPr lang="en-US" altLang="zh-CN" b="1">
                <a:latin typeface="Times New Roman" pitchFamily="18" charset="0"/>
              </a:rPr>
              <a:t> (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相应的增量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>
              <a:latin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>
              <a:latin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>
              <a:latin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>
              <a:latin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>
              <a:latin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b="1">
              <a:latin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>
                <a:latin typeface="Times New Roman" pitchFamily="18" charset="0"/>
                <a:sym typeface="Symbol" pitchFamily="18" charset="2"/>
              </a:rPr>
              <a:t>当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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  0 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时， 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 i="1" baseline="-25000">
                <a:latin typeface="Times New Roman" pitchFamily="18" charset="0"/>
              </a:rPr>
              <a:t> </a:t>
            </a:r>
            <a:r>
              <a:rPr lang="en-US" altLang="zh-CN" b="1">
                <a:latin typeface="Times New Roman" pitchFamily="18" charset="0"/>
                <a:sym typeface="Symbol" pitchFamily="18" charset="2"/>
              </a:rPr>
              <a:t> </a:t>
            </a:r>
            <a:r>
              <a:rPr lang="zh-CN" altLang="en-US" b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en-US" altLang="zh-CN" b="1" baseline="-25000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，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79450" y="1614488"/>
          <a:ext cx="7786688" cy="2273300"/>
        </p:xfrm>
        <a:graphic>
          <a:graphicData uri="http://schemas.openxmlformats.org/presentationml/2006/ole">
            <p:oleObj spid="_x0000_s3074" name="Equation" r:id="rId3" imgW="3873240" imgH="1130040" progId="Equation.DSMT4">
              <p:embed/>
            </p:oleObj>
          </a:graphicData>
        </a:graphic>
      </p:graphicFrame>
      <p:pic>
        <p:nvPicPr>
          <p:cNvPr id="3080" name="Picture 8" descr="p174_1_1"/>
          <p:cNvPicPr>
            <a:picLocks noChangeAspect="1" noChangeArrowheads="1"/>
          </p:cNvPicPr>
          <p:nvPr>
            <p:ph sz="quarter" idx="4294967295"/>
          </p:nvPr>
        </p:nvPicPr>
        <p:blipFill>
          <a:blip r:embed="rId4"/>
          <a:srcRect/>
          <a:stretch>
            <a:fillRect/>
          </a:stretch>
        </p:blipFill>
        <p:spPr>
          <a:xfrm>
            <a:off x="5229225" y="4365625"/>
            <a:ext cx="3735388" cy="2187575"/>
          </a:xfrm>
        </p:spPr>
      </p:pic>
      <p:pic>
        <p:nvPicPr>
          <p:cNvPr id="56330" name="Picture 10" descr="p174_1_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29225" y="4365625"/>
            <a:ext cx="3735388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17550" y="1671638"/>
            <a:ext cx="15875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1870075" y="1671638"/>
            <a:ext cx="15875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762250" y="1671638"/>
            <a:ext cx="288925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3352800" y="1671638"/>
            <a:ext cx="174625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4346575" y="1671638"/>
            <a:ext cx="31750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4764088" y="1671638"/>
            <a:ext cx="174625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5772150" y="1671638"/>
            <a:ext cx="31750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547813" y="2852738"/>
            <a:ext cx="3484562" cy="1008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 flipH="1">
            <a:off x="5032375" y="2838450"/>
            <a:ext cx="3427413" cy="1008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68338" y="4264025"/>
          <a:ext cx="1555750" cy="1123950"/>
        </p:xfrm>
        <a:graphic>
          <a:graphicData uri="http://schemas.openxmlformats.org/presentationml/2006/ole">
            <p:oleObj spid="_x0000_s3075" name="Equation" r:id="rId6" imgW="774360" imgH="558720" progId="Equation.DSMT4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2520950" y="4416425"/>
          <a:ext cx="1403350" cy="817563"/>
        </p:xfrm>
        <a:graphic>
          <a:graphicData uri="http://schemas.openxmlformats.org/presentationml/2006/ole">
            <p:oleObj spid="_x0000_s3076" name="Equation" r:id="rId7" imgW="698400" imgH="406080" progId="Equation.DSMT4">
              <p:embed/>
            </p:oleObj>
          </a:graphicData>
        </a:graphic>
      </p:graphicFrame>
      <p:pic>
        <p:nvPicPr>
          <p:cNvPr id="56362" name="Picture 42" descr="p174_1_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229225" y="4364038"/>
            <a:ext cx="3735388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6"/>
          <p:cNvSpPr>
            <a:spLocks noChangeArrowheads="1"/>
          </p:cNvSpPr>
          <p:nvPr/>
        </p:nvSpPr>
        <p:spPr bwMode="auto">
          <a:xfrm>
            <a:off x="3079750" y="1671638"/>
            <a:ext cx="300990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566738" y="5373688"/>
          <a:ext cx="5948362" cy="944562"/>
        </p:xfrm>
        <a:graphic>
          <a:graphicData uri="http://schemas.openxmlformats.org/presentationml/2006/ole">
            <p:oleObj spid="_x0000_s3077" name="Equation" r:id="rId9" imgW="2958840" imgH="469800" progId="Equation.DSMT4">
              <p:embed/>
            </p:oleObj>
          </a:graphicData>
        </a:graphic>
      </p:graphicFrame>
      <p:sp>
        <p:nvSpPr>
          <p:cNvPr id="17" name="矩形 6"/>
          <p:cNvSpPr>
            <a:spLocks noChangeArrowheads="1"/>
          </p:cNvSpPr>
          <p:nvPr/>
        </p:nvSpPr>
        <p:spPr bwMode="auto">
          <a:xfrm>
            <a:off x="1704975" y="5373688"/>
            <a:ext cx="1712913" cy="1008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6"/>
          <p:cNvSpPr>
            <a:spLocks noChangeArrowheads="1"/>
          </p:cNvSpPr>
          <p:nvPr/>
        </p:nvSpPr>
        <p:spPr bwMode="auto">
          <a:xfrm flipH="1">
            <a:off x="554038" y="5373688"/>
            <a:ext cx="1150937" cy="1008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690563" y="1177925"/>
          <a:ext cx="7762875" cy="536575"/>
        </p:xfrm>
        <a:graphic>
          <a:graphicData uri="http://schemas.openxmlformats.org/presentationml/2006/ole">
            <p:oleObj spid="_x0000_s3078" name="Equation" r:id="rId10" imgW="3860640" imgH="266400" progId="Equation.DSMT4">
              <p:embed/>
            </p:oleObj>
          </a:graphicData>
        </a:graphic>
      </p:graphicFrame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429000" y="1214438"/>
            <a:ext cx="1103313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5553075" y="1214438"/>
            <a:ext cx="971550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4532313" y="1214438"/>
            <a:ext cx="1000125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1279525" y="1671638"/>
            <a:ext cx="288925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67338" y="2836863"/>
            <a:ext cx="1081087" cy="109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37425" y="2836863"/>
            <a:ext cx="684213" cy="1092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524625" y="1214438"/>
            <a:ext cx="1976438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8" grpId="0" animBg="1"/>
      <p:bldP spid="28" grpId="0" animBg="1"/>
      <p:bldP spid="29" grpId="0" animBg="1"/>
      <p:bldP spid="30" grpId="0" animBg="1"/>
      <p:bldP spid="3" grpId="0" animBg="1"/>
      <p:bldP spid="32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/>
          </p:cNvSpPr>
          <p:nvPr/>
        </p:nvSpPr>
        <p:spPr bwMode="auto">
          <a:xfrm>
            <a:off x="457200" y="274638"/>
            <a:ext cx="8229600" cy="541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 dirty="0">
                <a:latin typeface="Times New Roman" pitchFamily="18" charset="0"/>
              </a:rPr>
              <a:t>两边开方，得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 dirty="0">
                <a:latin typeface="Times New Roman" pitchFamily="18" charset="0"/>
              </a:rPr>
              <a:t>因为 </a:t>
            </a:r>
            <a:r>
              <a:rPr lang="en-US" altLang="zh-CN" b="1" i="1" dirty="0">
                <a:latin typeface="Times New Roman" pitchFamily="18" charset="0"/>
              </a:rPr>
              <a:t>s</a:t>
            </a:r>
            <a:r>
              <a:rPr lang="en-US" altLang="zh-CN" b="1" dirty="0">
                <a:latin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dirty="0">
                <a:latin typeface="Times New Roman" pitchFamily="18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是单调增加函数，所以根号前应取正号，于是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 dirty="0">
                <a:latin typeface="Times New Roman" pitchFamily="18" charset="0"/>
              </a:rPr>
              <a:t>即                                              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（弧微分公式）</a:t>
            </a:r>
            <a:r>
              <a:rPr lang="zh-CN" altLang="en-US" b="1" dirty="0">
                <a:latin typeface="Times New Roman" pitchFamily="18" charset="0"/>
              </a:rPr>
              <a:t> 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b="1" i="1" dirty="0" err="1">
                <a:latin typeface="Times New Roman" pitchFamily="18" charset="0"/>
              </a:rPr>
              <a:t>ds</a:t>
            </a:r>
            <a:r>
              <a:rPr lang="zh-CN" altLang="en-US" b="1" dirty="0">
                <a:latin typeface="Times New Roman" pitchFamily="18" charset="0"/>
              </a:rPr>
              <a:t>、</a:t>
            </a:r>
            <a:r>
              <a:rPr lang="en-US" altLang="zh-CN" b="1" i="1" dirty="0" err="1">
                <a:latin typeface="Times New Roman" pitchFamily="18" charset="0"/>
              </a:rPr>
              <a:t>dx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和 </a:t>
            </a:r>
            <a:r>
              <a:rPr lang="en-US" altLang="zh-CN" b="1" i="1" dirty="0" err="1">
                <a:latin typeface="Times New Roman" pitchFamily="18" charset="0"/>
              </a:rPr>
              <a:t>dy</a:t>
            </a:r>
            <a:r>
              <a:rPr lang="en-US" altLang="zh-CN" b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构成直角三角形关系，常称之为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</a:rPr>
              <a:t>微分三角形</a:t>
            </a:r>
            <a:r>
              <a:rPr lang="zh-CN" altLang="en-US" b="1" dirty="0">
                <a:latin typeface="Times New Roman" pitchFamily="18" charset="0"/>
              </a:rPr>
              <a:t>．</a:t>
            </a: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b="1" dirty="0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</a:rPr>
              <a:t>注意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b="1" dirty="0" smtClean="0">
                <a:latin typeface="Times New Roman" pitchFamily="18" charset="0"/>
              </a:rPr>
              <a:t>虽然               </a:t>
            </a:r>
            <a:r>
              <a:rPr lang="zh-CN" altLang="en-US" b="1" dirty="0" smtClean="0">
                <a:latin typeface="Times New Roman" pitchFamily="18" charset="0"/>
              </a:rPr>
              <a:t>，</a:t>
            </a:r>
            <a:r>
              <a:rPr lang="zh-CN" altLang="en-US" b="1" dirty="0" smtClean="0">
                <a:latin typeface="Times New Roman" pitchFamily="18" charset="0"/>
              </a:rPr>
              <a:t>但是</a:t>
            </a:r>
            <a:endParaRPr lang="en-US" altLang="zh-CN" b="1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b="1" dirty="0" smtClean="0">
                <a:latin typeface="Times New Roman" pitchFamily="18" charset="0"/>
              </a:rPr>
              <a:t>            </a:t>
            </a:r>
            <a:r>
              <a:rPr lang="zh-CN" altLang="en-US" b="1" dirty="0">
                <a:latin typeface="Times New Roman" pitchFamily="18" charset="0"/>
              </a:rPr>
              <a:t>故</a:t>
            </a:r>
            <a:r>
              <a:rPr lang="zh-CN" altLang="en-US" b="1" dirty="0" smtClean="0">
                <a:latin typeface="Times New Roman" pitchFamily="18" charset="0"/>
              </a:rPr>
              <a:t>不能</a:t>
            </a:r>
            <a:r>
              <a:rPr lang="zh-CN" altLang="en-US" b="1" dirty="0">
                <a:latin typeface="Times New Roman" pitchFamily="18" charset="0"/>
              </a:rPr>
              <a:t>把上述结论写作                                   </a:t>
            </a:r>
            <a:r>
              <a:rPr lang="zh-CN" altLang="en-US" b="1" dirty="0" smtClean="0">
                <a:latin typeface="Times New Roman" pitchFamily="18" charset="0"/>
              </a:rPr>
              <a:t>．</a:t>
            </a:r>
            <a:endParaRPr lang="en-US" altLang="zh-CN" b="1" dirty="0">
              <a:latin typeface="Times New Roman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581275" y="44450"/>
          <a:ext cx="2476500" cy="1047750"/>
        </p:xfrm>
        <a:graphic>
          <a:graphicData uri="http://schemas.openxmlformats.org/presentationml/2006/ole">
            <p:oleObj spid="_x0000_s4098" name="Equation" r:id="rId3" imgW="1231560" imgH="5205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581275" y="1784350"/>
          <a:ext cx="2298700" cy="1047750"/>
        </p:xfrm>
        <a:graphic>
          <a:graphicData uri="http://schemas.openxmlformats.org/presentationml/2006/ole">
            <p:oleObj spid="_x0000_s4099" name="Equation" r:id="rId4" imgW="1143000" imgH="5205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025525" y="2795588"/>
          <a:ext cx="4546600" cy="639762"/>
        </p:xfrm>
        <a:graphic>
          <a:graphicData uri="http://schemas.openxmlformats.org/presentationml/2006/ole">
            <p:oleObj spid="_x0000_s4100" name="Equation" r:id="rId5" imgW="2260440" imgH="3171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00375" y="2786063"/>
            <a:ext cx="2571750" cy="642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 flipH="1">
            <a:off x="5643563" y="2932113"/>
            <a:ext cx="22320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726007" y="5071664"/>
          <a:ext cx="2632075" cy="561975"/>
        </p:xfrm>
        <a:graphic>
          <a:graphicData uri="http://schemas.openxmlformats.org/presentationml/2006/ole">
            <p:oleObj spid="_x0000_s4101" name="Equation" r:id="rId6" imgW="1307880" imgH="27936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4294200" y="4744701"/>
          <a:ext cx="1992312" cy="409575"/>
        </p:xfrm>
        <a:graphic>
          <a:graphicData uri="http://schemas.openxmlformats.org/presentationml/2006/ole">
            <p:oleObj spid="_x0000_s4102" name="Equation" r:id="rId7" imgW="990360" imgH="2030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345896" y="4739110"/>
            <a:ext cx="612000" cy="384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256167" y="4745038"/>
          <a:ext cx="1098550" cy="358775"/>
        </p:xfrm>
        <a:graphic>
          <a:graphicData uri="http://schemas.openxmlformats.org/presentationml/2006/ole">
            <p:oleObj spid="_x0000_s4103" name="Equation" r:id="rId8" imgW="5457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直角三角形 24"/>
          <p:cNvSpPr/>
          <p:nvPr/>
        </p:nvSpPr>
        <p:spPr>
          <a:xfrm flipH="1">
            <a:off x="5219700" y="4014788"/>
            <a:ext cx="1109663" cy="523875"/>
          </a:xfrm>
          <a:prstGeom prst="rtTriangle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9402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　</a:t>
            </a:r>
          </a:p>
          <a:p>
            <a:pPr>
              <a:lnSpc>
                <a:spcPct val="150000"/>
              </a:lnSpc>
            </a:pPr>
            <a:r>
              <a:rPr lang="zh-CN" altLang="en-US" smtClean="0"/>
              <a:t>　　　</a:t>
            </a:r>
          </a:p>
        </p:txBody>
      </p:sp>
      <p:pic>
        <p:nvPicPr>
          <p:cNvPr id="5129" name="Picture 11" descr="p174_1_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17613" y="2708275"/>
            <a:ext cx="666750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Rectangle 4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微分三角形的几何意义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59399" name="Line 7"/>
          <p:cNvSpPr>
            <a:spLocks noChangeAspect="1" noChangeShapeType="1"/>
          </p:cNvSpPr>
          <p:nvPr/>
        </p:nvSpPr>
        <p:spPr bwMode="auto">
          <a:xfrm flipV="1">
            <a:off x="1733550" y="3481388"/>
            <a:ext cx="5751513" cy="2698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6192838" y="3581400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i="1" dirty="0">
                <a:solidFill>
                  <a:srgbClr val="FF0000"/>
                </a:solidFill>
                <a:latin typeface="+mn-lt"/>
              </a:rPr>
              <a:t>T</a:t>
            </a:r>
            <a:endParaRPr lang="zh-CN" altLang="en-US" sz="2000" b="1" i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922338" y="1477963"/>
          <a:ext cx="5006975" cy="661987"/>
        </p:xfrm>
        <a:graphic>
          <a:graphicData uri="http://schemas.openxmlformats.org/presentationml/2006/ole">
            <p:oleObj spid="_x0000_s5122" name="Equation" r:id="rId4" imgW="2489040" imgH="33012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920750" y="2060575"/>
          <a:ext cx="7794625" cy="561975"/>
        </p:xfrm>
        <a:graphic>
          <a:graphicData uri="http://schemas.openxmlformats.org/presentationml/2006/ole">
            <p:oleObj spid="_x0000_s5123" name="Equation" r:id="rId5" imgW="3873240" imgH="2793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071813" y="2105025"/>
            <a:ext cx="21415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 flipH="1">
            <a:off x="5213350" y="2105025"/>
            <a:ext cx="28527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8066088" y="2105025"/>
            <a:ext cx="7207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173913" y="4102100"/>
          <a:ext cx="1430337" cy="1631950"/>
        </p:xfrm>
        <a:graphic>
          <a:graphicData uri="http://schemas.openxmlformats.org/presentationml/2006/ole">
            <p:oleObj spid="_x0000_s5124" name="Equation" r:id="rId6" imgW="711000" imgH="812520" progId="Equation.DSMT4">
              <p:embed/>
            </p:oleObj>
          </a:graphicData>
        </a:graphic>
      </p:graphicFrame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081213" y="5892800"/>
            <a:ext cx="493712" cy="280988"/>
            <a:chOff x="1311" y="3712"/>
            <a:chExt cx="311" cy="177"/>
          </a:xfrm>
        </p:grpSpPr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1429" y="3712"/>
            <a:ext cx="193" cy="177"/>
          </p:xfrm>
          <a:graphic>
            <a:graphicData uri="http://schemas.openxmlformats.org/presentationml/2006/ole">
              <p:oleObj spid="_x0000_s5126" name="Equation" r:id="rId7" imgW="152280" imgH="139680" progId="Equation.DSMT4">
                <p:embed/>
              </p:oleObj>
            </a:graphicData>
          </a:graphic>
        </p:graphicFrame>
        <p:sp>
          <p:nvSpPr>
            <p:cNvPr id="5141" name="Arc 23"/>
            <p:cNvSpPr>
              <a:spLocks/>
            </p:cNvSpPr>
            <p:nvPr/>
          </p:nvSpPr>
          <p:spPr bwMode="auto">
            <a:xfrm>
              <a:off x="1311" y="3795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5551488" y="4278313"/>
            <a:ext cx="493712" cy="280987"/>
            <a:chOff x="1311" y="3712"/>
            <a:chExt cx="311" cy="177"/>
          </a:xfrm>
        </p:grpSpPr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429" y="3712"/>
            <a:ext cx="193" cy="177"/>
          </p:xfrm>
          <a:graphic>
            <a:graphicData uri="http://schemas.openxmlformats.org/presentationml/2006/ole">
              <p:oleObj spid="_x0000_s5125" name="Equation" r:id="rId8" imgW="152280" imgH="139680" progId="Equation.DSMT4">
                <p:embed/>
              </p:oleObj>
            </a:graphicData>
          </a:graphic>
        </p:graphicFrame>
        <p:sp>
          <p:nvSpPr>
            <p:cNvPr id="5140" name="Arc 32"/>
            <p:cNvSpPr>
              <a:spLocks/>
            </p:cNvSpPr>
            <p:nvPr/>
          </p:nvSpPr>
          <p:spPr bwMode="auto">
            <a:xfrm>
              <a:off x="1311" y="3795"/>
              <a:ext cx="91" cy="9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000500" y="1412875"/>
            <a:ext cx="1065213" cy="730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068888" y="1412875"/>
            <a:ext cx="811212" cy="730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9399" grpId="0" animBg="1"/>
      <p:bldP spid="59401" grpId="0"/>
      <p:bldP spid="5" grpId="0" animBg="1"/>
      <p:bldP spid="4" grpId="0" animBg="1"/>
      <p:bldP spid="6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二、曲率及其计算公式</a:t>
            </a:r>
            <a:endParaRPr lang="en-US" altLang="zh-CN" smtClean="0"/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曲线的弯曲程度与下列因素有关：</a:t>
            </a:r>
          </a:p>
          <a:p>
            <a:r>
              <a:rPr lang="zh-CN" altLang="en-US" smtClean="0"/>
              <a:t>曲线弧的切线的转角；</a:t>
            </a:r>
          </a:p>
          <a:p>
            <a:r>
              <a:rPr lang="zh-CN" altLang="en-US" smtClean="0"/>
              <a:t>曲线弧的长度．</a:t>
            </a:r>
            <a:endParaRPr lang="en-US" altLang="zh-CN" smtClean="0"/>
          </a:p>
        </p:txBody>
      </p:sp>
      <p:pic>
        <p:nvPicPr>
          <p:cNvPr id="25604" name="Picture 6" descr="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429000"/>
            <a:ext cx="3905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1" name="Picture 7" descr="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3429000"/>
            <a:ext cx="3905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8" descr="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3429000"/>
            <a:ext cx="39052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3" name="Picture 9" descr="p175_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3429000"/>
            <a:ext cx="4381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4541838" y="1925638"/>
            <a:ext cx="3530600" cy="64611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走过等长的弧段，</a:t>
            </a:r>
            <a:endParaRPr lang="en-US" altLang="zh-CN" sz="18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defRPr/>
            </a:pPr>
            <a:r>
              <a:rPr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转角大的曲线弧弯曲得厉害些．</a:t>
            </a: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4541838" y="2640013"/>
            <a:ext cx="3530600" cy="646112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切线转角相等，</a:t>
            </a:r>
            <a:endParaRPr lang="en-US" altLang="zh-CN" sz="1800" b="1" kern="0" dirty="0">
              <a:solidFill>
                <a:srgbClr val="000000"/>
              </a:solidFill>
              <a:latin typeface="Times New Roman"/>
              <a:ea typeface="楷体_GB2312"/>
            </a:endParaRPr>
          </a:p>
          <a:p>
            <a:pPr>
              <a:defRPr/>
            </a:pPr>
            <a:r>
              <a:rPr lang="zh-CN" altLang="en-US" sz="1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短弧段比长弧段弯曲得厉害些．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0" grpId="0" animBg="1"/>
      <p:bldP spid="11" grpId="0" animBg="1"/>
    </p:bld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5_聚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7227</TotalTime>
  <Words>1230</Words>
  <Application>Microsoft Office PowerPoint</Application>
  <PresentationFormat>全屏显示(4:3)</PresentationFormat>
  <Paragraphs>203</Paragraphs>
  <Slides>26</Slides>
  <Notes>1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宋体</vt:lpstr>
      <vt:lpstr>Symbol</vt:lpstr>
      <vt:lpstr>4_聚合</vt:lpstr>
      <vt:lpstr>聚合</vt:lpstr>
      <vt:lpstr>5_聚合</vt:lpstr>
      <vt:lpstr>MathType 6.0 Equation</vt:lpstr>
      <vt:lpstr>MathType 5.0 Equation</vt:lpstr>
      <vt:lpstr>第三章    微分中值定理与导数的应用</vt:lpstr>
      <vt:lpstr>引言</vt:lpstr>
      <vt:lpstr>平面曲线弧长的概念</vt:lpstr>
      <vt:lpstr>一、预备知识：弧微分</vt:lpstr>
      <vt:lpstr>幻灯片 5</vt:lpstr>
      <vt:lpstr>幻灯片 6</vt:lpstr>
      <vt:lpstr>幻灯片 7</vt:lpstr>
      <vt:lpstr>微分三角形的几何意义</vt:lpstr>
      <vt:lpstr>二、曲率及其计算公式</vt:lpstr>
      <vt:lpstr>曲率的定义</vt:lpstr>
      <vt:lpstr>直线和圆的曲率</vt:lpstr>
      <vt:lpstr>曲率的计算公式</vt:lpstr>
      <vt:lpstr>曲率的计算公式</vt:lpstr>
      <vt:lpstr>幻灯片 14</vt:lpstr>
      <vt:lpstr>曲率的应用</vt:lpstr>
      <vt:lpstr>曲率的应用</vt:lpstr>
      <vt:lpstr>三、曲率圆</vt:lpstr>
      <vt:lpstr>三、曲率圆与曲率半径</vt:lpstr>
      <vt:lpstr>幻灯片 19</vt:lpstr>
      <vt:lpstr>课本P.174的说明</vt:lpstr>
      <vt:lpstr>幻灯片 21</vt:lpstr>
      <vt:lpstr>渐屈线与渐伸线</vt:lpstr>
      <vt:lpstr>渐屈线与渐伸线</vt:lpstr>
      <vt:lpstr>小结</vt:lpstr>
      <vt:lpstr>小结（续）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492</cp:revision>
  <dcterms:created xsi:type="dcterms:W3CDTF">2010-09-04T05:21:04Z</dcterms:created>
  <dcterms:modified xsi:type="dcterms:W3CDTF">2022-11-16T17:20:26Z</dcterms:modified>
</cp:coreProperties>
</file>