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1" r:id="rId1"/>
    <p:sldMasterId id="2147484242" r:id="rId2"/>
  </p:sldMasterIdLst>
  <p:notesMasterIdLst>
    <p:notesMasterId r:id="rId21"/>
  </p:notesMasterIdLst>
  <p:handoutMasterIdLst>
    <p:handoutMasterId r:id="rId22"/>
  </p:handoutMasterIdLst>
  <p:sldIdLst>
    <p:sldId id="467" r:id="rId3"/>
    <p:sldId id="452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5" r:id="rId12"/>
    <p:sldId id="460" r:id="rId13"/>
    <p:sldId id="461" r:id="rId14"/>
    <p:sldId id="462" r:id="rId15"/>
    <p:sldId id="468" r:id="rId16"/>
    <p:sldId id="469" r:id="rId17"/>
    <p:sldId id="464" r:id="rId18"/>
    <p:sldId id="463" r:id="rId19"/>
    <p:sldId id="466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66"/>
    <a:srgbClr val="FFFF99"/>
    <a:srgbClr val="00CC66"/>
    <a:srgbClr val="FF0000"/>
    <a:srgbClr val="33CC33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3" autoAdjust="0"/>
    <p:restoredTop sz="9466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E4496-6BB4-49D9-A128-27DF85560DB6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3" csCatId="colorful" phldr="1"/>
      <dgm:spPr/>
    </dgm:pt>
    <dgm:pt modelId="{85C5E2D3-A239-4927-BAA4-4950E6223538}">
      <dgm:prSet phldrT="[文本]" custT="1"/>
      <dgm:spPr/>
      <dgm:t>
        <a:bodyPr/>
        <a:lstStyle/>
        <a:p>
          <a:r>
            <a:rPr lang="zh-CN" altLang="en-US" sz="2400" b="1" dirty="0" smtClean="0">
              <a:ea typeface="楷体_GB2312"/>
            </a:rPr>
            <a:t>微分学</a:t>
          </a:r>
          <a:endParaRPr lang="zh-CN" altLang="en-US" sz="2400" b="1" dirty="0">
            <a:ea typeface="楷体_GB2312"/>
          </a:endParaRPr>
        </a:p>
      </dgm:t>
    </dgm:pt>
    <dgm:pt modelId="{7F160A4D-8F73-4605-887E-6CA9C126BB55}" type="parTrans" cxnId="{33817034-83FD-434E-A723-5DB0FDD31964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6CE5D884-7F22-4F0D-B3EB-87FF73920653}" type="sibTrans" cxnId="{33817034-83FD-434E-A723-5DB0FDD31964}">
      <dgm:prSet custT="1"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308CC614-3C9D-4C29-A48C-DA803DA59ADB}">
      <dgm:prSet phldrT="[文本]" custT="1"/>
      <dgm:spPr/>
      <dgm:t>
        <a:bodyPr/>
        <a:lstStyle/>
        <a:p>
          <a:r>
            <a:rPr lang="zh-CN" altLang="en-US" sz="2400" b="1" dirty="0" smtClean="0">
              <a:ea typeface="楷体_GB2312"/>
            </a:rPr>
            <a:t>积分学</a:t>
          </a:r>
          <a:endParaRPr lang="zh-CN" altLang="en-US" sz="2400" b="1" dirty="0">
            <a:ea typeface="楷体_GB2312"/>
          </a:endParaRPr>
        </a:p>
      </dgm:t>
    </dgm:pt>
    <dgm:pt modelId="{CBCB3841-A32C-443A-83A8-689B821F666F}" type="parTrans" cxnId="{24FCFF56-1E24-416F-AEF7-4135666CFAEA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C2B496EA-8D0D-48F0-8E73-1CA23404EE0B}" type="sibTrans" cxnId="{24FCFF56-1E24-416F-AEF7-4135666CFAEA}">
      <dgm:prSet custT="1"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22239AB9-3EB8-43EA-9B95-D8D5B7A676F0}">
      <dgm:prSet phldrT="[文本]" custT="1"/>
      <dgm:spPr/>
      <dgm:t>
        <a:bodyPr/>
        <a:lstStyle/>
        <a:p>
          <a:r>
            <a:rPr lang="zh-CN" altLang="en-US" sz="2400" b="1" dirty="0" smtClean="0">
              <a:ea typeface="楷体_GB2312"/>
            </a:rPr>
            <a:t>微积分学</a:t>
          </a:r>
          <a:endParaRPr lang="zh-CN" altLang="en-US" sz="2400" b="1" dirty="0">
            <a:ea typeface="楷体_GB2312"/>
          </a:endParaRPr>
        </a:p>
      </dgm:t>
    </dgm:pt>
    <dgm:pt modelId="{8345FFF8-46C9-4618-973E-D5E3F65F5294}" type="parTrans" cxnId="{AD31E95A-9846-4D96-8586-547710B7930F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F796E491-6DB7-41F1-B81C-B567A37AEAFF}" type="sibTrans" cxnId="{AD31E95A-9846-4D96-8586-547710B7930F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CFD6AB33-C65F-46F1-AF83-AE7F49E83851}" type="pres">
      <dgm:prSet presAssocID="{35AE4496-6BB4-49D9-A128-27DF85560DB6}" presName="linearFlow" presStyleCnt="0">
        <dgm:presLayoutVars>
          <dgm:dir/>
          <dgm:resizeHandles val="exact"/>
        </dgm:presLayoutVars>
      </dgm:prSet>
      <dgm:spPr/>
    </dgm:pt>
    <dgm:pt modelId="{A9EA4FD5-E64F-4B50-AF70-5FDB692EA522}" type="pres">
      <dgm:prSet presAssocID="{85C5E2D3-A239-4927-BAA4-4950E62235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324637-2457-4511-B5A4-B273B3254DB6}" type="pres">
      <dgm:prSet presAssocID="{6CE5D884-7F22-4F0D-B3EB-87FF73920653}" presName="spacerL" presStyleCnt="0"/>
      <dgm:spPr/>
    </dgm:pt>
    <dgm:pt modelId="{92AC0E88-D49E-4A59-8372-5181AFF5E241}" type="pres">
      <dgm:prSet presAssocID="{6CE5D884-7F22-4F0D-B3EB-87FF7392065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4CAFC73-F12C-4FC8-AE64-0249501D8D71}" type="pres">
      <dgm:prSet presAssocID="{6CE5D884-7F22-4F0D-B3EB-87FF73920653}" presName="spacerR" presStyleCnt="0"/>
      <dgm:spPr/>
    </dgm:pt>
    <dgm:pt modelId="{F86D81B1-7250-4F96-8523-7CC0D0C7714F}" type="pres">
      <dgm:prSet presAssocID="{308CC614-3C9D-4C29-A48C-DA803DA59A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C9B6C-EAA4-40CB-93EC-750C590BB55E}" type="pres">
      <dgm:prSet presAssocID="{C2B496EA-8D0D-48F0-8E73-1CA23404EE0B}" presName="spacerL" presStyleCnt="0"/>
      <dgm:spPr/>
    </dgm:pt>
    <dgm:pt modelId="{12ABEEC9-15B0-4399-AE0F-40E983928DAC}" type="pres">
      <dgm:prSet presAssocID="{C2B496EA-8D0D-48F0-8E73-1CA23404EE0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345C1ED-C74D-47CF-8C78-BF64AC48D160}" type="pres">
      <dgm:prSet presAssocID="{C2B496EA-8D0D-48F0-8E73-1CA23404EE0B}" presName="spacerR" presStyleCnt="0"/>
      <dgm:spPr/>
    </dgm:pt>
    <dgm:pt modelId="{C769E895-52F5-40FD-B286-2AD37F57EA38}" type="pres">
      <dgm:prSet presAssocID="{22239AB9-3EB8-43EA-9B95-D8D5B7A676F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9071FD-9465-4BF9-B9CC-410FC1F885A5}" type="presOf" srcId="{85C5E2D3-A239-4927-BAA4-4950E6223538}" destId="{A9EA4FD5-E64F-4B50-AF70-5FDB692EA522}" srcOrd="0" destOrd="0" presId="urn:microsoft.com/office/officeart/2005/8/layout/equation1"/>
    <dgm:cxn modelId="{33817034-83FD-434E-A723-5DB0FDD31964}" srcId="{35AE4496-6BB4-49D9-A128-27DF85560DB6}" destId="{85C5E2D3-A239-4927-BAA4-4950E6223538}" srcOrd="0" destOrd="0" parTransId="{7F160A4D-8F73-4605-887E-6CA9C126BB55}" sibTransId="{6CE5D884-7F22-4F0D-B3EB-87FF73920653}"/>
    <dgm:cxn modelId="{2B269F8E-FD85-46FC-8E5B-ECA7B5EB7EF5}" type="presOf" srcId="{35AE4496-6BB4-49D9-A128-27DF85560DB6}" destId="{CFD6AB33-C65F-46F1-AF83-AE7F49E83851}" srcOrd="0" destOrd="0" presId="urn:microsoft.com/office/officeart/2005/8/layout/equation1"/>
    <dgm:cxn modelId="{85901E5A-2A3F-4547-A9C9-9E0296F52C18}" type="presOf" srcId="{C2B496EA-8D0D-48F0-8E73-1CA23404EE0B}" destId="{12ABEEC9-15B0-4399-AE0F-40E983928DAC}" srcOrd="0" destOrd="0" presId="urn:microsoft.com/office/officeart/2005/8/layout/equation1"/>
    <dgm:cxn modelId="{93895322-E321-4D2C-9C0A-49A33E3479DE}" type="presOf" srcId="{22239AB9-3EB8-43EA-9B95-D8D5B7A676F0}" destId="{C769E895-52F5-40FD-B286-2AD37F57EA38}" srcOrd="0" destOrd="0" presId="urn:microsoft.com/office/officeart/2005/8/layout/equation1"/>
    <dgm:cxn modelId="{AD31E95A-9846-4D96-8586-547710B7930F}" srcId="{35AE4496-6BB4-49D9-A128-27DF85560DB6}" destId="{22239AB9-3EB8-43EA-9B95-D8D5B7A676F0}" srcOrd="2" destOrd="0" parTransId="{8345FFF8-46C9-4618-973E-D5E3F65F5294}" sibTransId="{F796E491-6DB7-41F1-B81C-B567A37AEAFF}"/>
    <dgm:cxn modelId="{D0B4E113-9829-4767-B817-144476997D69}" type="presOf" srcId="{308CC614-3C9D-4C29-A48C-DA803DA59ADB}" destId="{F86D81B1-7250-4F96-8523-7CC0D0C7714F}" srcOrd="0" destOrd="0" presId="urn:microsoft.com/office/officeart/2005/8/layout/equation1"/>
    <dgm:cxn modelId="{CCEC6894-5FF3-45F9-97E5-02B486D280E6}" type="presOf" srcId="{6CE5D884-7F22-4F0D-B3EB-87FF73920653}" destId="{92AC0E88-D49E-4A59-8372-5181AFF5E241}" srcOrd="0" destOrd="0" presId="urn:microsoft.com/office/officeart/2005/8/layout/equation1"/>
    <dgm:cxn modelId="{24FCFF56-1E24-416F-AEF7-4135666CFAEA}" srcId="{35AE4496-6BB4-49D9-A128-27DF85560DB6}" destId="{308CC614-3C9D-4C29-A48C-DA803DA59ADB}" srcOrd="1" destOrd="0" parTransId="{CBCB3841-A32C-443A-83A8-689B821F666F}" sibTransId="{C2B496EA-8D0D-48F0-8E73-1CA23404EE0B}"/>
    <dgm:cxn modelId="{DF13BA21-CEF4-45A8-A187-5B7365BE23DA}" type="presParOf" srcId="{CFD6AB33-C65F-46F1-AF83-AE7F49E83851}" destId="{A9EA4FD5-E64F-4B50-AF70-5FDB692EA522}" srcOrd="0" destOrd="0" presId="urn:microsoft.com/office/officeart/2005/8/layout/equation1"/>
    <dgm:cxn modelId="{C136E340-7CD4-43EB-AE3C-BC05662A2905}" type="presParOf" srcId="{CFD6AB33-C65F-46F1-AF83-AE7F49E83851}" destId="{CF324637-2457-4511-B5A4-B273B3254DB6}" srcOrd="1" destOrd="0" presId="urn:microsoft.com/office/officeart/2005/8/layout/equation1"/>
    <dgm:cxn modelId="{38D976B6-BDD3-4B14-B5B7-15DC12E969DD}" type="presParOf" srcId="{CFD6AB33-C65F-46F1-AF83-AE7F49E83851}" destId="{92AC0E88-D49E-4A59-8372-5181AFF5E241}" srcOrd="2" destOrd="0" presId="urn:microsoft.com/office/officeart/2005/8/layout/equation1"/>
    <dgm:cxn modelId="{DAEEF995-D6D6-4E19-BE27-FFF5EBB8210C}" type="presParOf" srcId="{CFD6AB33-C65F-46F1-AF83-AE7F49E83851}" destId="{14CAFC73-F12C-4FC8-AE64-0249501D8D71}" srcOrd="3" destOrd="0" presId="urn:microsoft.com/office/officeart/2005/8/layout/equation1"/>
    <dgm:cxn modelId="{A952D1E5-61BE-45B8-9E5C-69BE7D7DB0D4}" type="presParOf" srcId="{CFD6AB33-C65F-46F1-AF83-AE7F49E83851}" destId="{F86D81B1-7250-4F96-8523-7CC0D0C7714F}" srcOrd="4" destOrd="0" presId="urn:microsoft.com/office/officeart/2005/8/layout/equation1"/>
    <dgm:cxn modelId="{8A6AB401-4A7A-439E-97DB-B5F6B9DEAC03}" type="presParOf" srcId="{CFD6AB33-C65F-46F1-AF83-AE7F49E83851}" destId="{883C9B6C-EAA4-40CB-93EC-750C590BB55E}" srcOrd="5" destOrd="0" presId="urn:microsoft.com/office/officeart/2005/8/layout/equation1"/>
    <dgm:cxn modelId="{7541E435-D429-459A-95DB-DBC9E9883EDA}" type="presParOf" srcId="{CFD6AB33-C65F-46F1-AF83-AE7F49E83851}" destId="{12ABEEC9-15B0-4399-AE0F-40E983928DAC}" srcOrd="6" destOrd="0" presId="urn:microsoft.com/office/officeart/2005/8/layout/equation1"/>
    <dgm:cxn modelId="{A6CED75C-FF42-46AB-BDFB-300422011F96}" type="presParOf" srcId="{CFD6AB33-C65F-46F1-AF83-AE7F49E83851}" destId="{3345C1ED-C74D-47CF-8C78-BF64AC48D160}" srcOrd="7" destOrd="0" presId="urn:microsoft.com/office/officeart/2005/8/layout/equation1"/>
    <dgm:cxn modelId="{1757D936-C164-4133-9B66-060C6A62206E}" type="presParOf" srcId="{CFD6AB33-C65F-46F1-AF83-AE7F49E83851}" destId="{C769E895-52F5-40FD-B286-2AD37F57EA38}" srcOrd="8" destOrd="0" presId="urn:microsoft.com/office/officeart/2005/8/layout/equati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0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E02CD6-BD42-4B99-B334-E95110E72566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DC065D6-3DE6-44F7-843A-026D8CE3B1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868A6EB-CF34-4AF9-9EED-79C68C6C0B96}" type="datetimeFigureOut">
              <a:rPr lang="zh-CN" altLang="en-US"/>
              <a:pPr>
                <a:defRPr/>
              </a:pPr>
              <a:t>2022/11/17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AFC3523-C80B-4D3E-8D79-4F5533712D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46DE42-FF4F-49AB-92A3-6CE2BE5DCEE0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复习导数和微分的定义以及连续、可导、可微三者之间的关系。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6FCD6E-B31B-4661-84E1-D6B00F3D46E2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24A3904-7E84-41A3-B37D-97B64BB84C9B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4A6FD29-C95A-4EC3-B2F8-5AA771140651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6B78D90-3226-4B82-A8E5-551B5F2A85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732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03202-CE23-4B42-BC11-425D046C775A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13393-4E0E-4770-BDBA-497877A1C7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907C3-E368-4E9C-9DE6-50FA8E24DA18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58241-8D2C-455F-9CD4-E08700EA39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97BD-CDB8-410A-AE02-9FDEDCF0F489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F4F12-16FD-4673-B349-63AABA6588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F849-75F7-4DFB-9F2E-93F3041E4E81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9085A-F0F1-47A7-879F-3E63632DC8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C0784-35A1-448C-9C9F-C536972BE340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E831A-77C6-4C57-A56B-2646EF7E76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1823B-803A-427F-9C31-CC360CA9AD63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99FC8-8510-43BF-BFCF-C59CA3A71A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5F5F-0DD2-47F2-ACFB-910A56F219F4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58F0A-A7DE-4E31-8549-DDA850A82A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73266-71B4-4562-9D72-2F1309E9356E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2E792-85F1-485A-82AD-950615E36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75891-D324-4147-9716-E6640B8E2BC6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11159-3987-4BAD-95E3-49B1BD42A0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20030-6AD6-4EAE-B5F6-BE4519E2AA76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BC1C7-D2C0-4A15-97CF-C11CD527FF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E4E7F-B411-4B0D-B0A7-66A12EE5ED42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F9FF-714E-42F9-921D-BEF4AB70CF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57BB3-13E5-4638-9CFE-0DD5F9804FB3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28407-E6B5-40CB-AFAE-5F2FFA8A4D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E78CC-0110-4ECC-9592-A56B63FBAAD4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82869-A876-44EB-A846-F7390F6D7A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EC671-DCC4-413D-B38F-90BE9D114ED2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E6CB7-A9BF-434F-A547-A4369B3615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F8F3B-E0BA-47CC-A1F9-17F0928C1067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6676A-1223-49AE-8804-A6C89B69BE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D1C34-B50E-4C3F-A8C9-E4912996BA72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85BA5-6245-47A1-A70D-52C028BE0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BECDC-A041-4DE3-A69B-BB9936A0ECE5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1A56F-389C-4D72-AEE1-EACDCF95D5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FAC2B-2AF1-4D9B-9382-374608C9FF26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11D36-2973-4006-8089-1BD2AA6223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2FD33-E2DE-4D90-8B3F-6B0B76C7B31E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34EF6-2B6D-48D6-A5A1-B672395CEE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5E26A-6575-4EBE-A659-9693B3696189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8E8FE-677C-44BD-B894-C878636D26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17731-1D16-4741-816C-3718EB252A74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C7E2DC-5EFF-48A3-843D-ACC3C796B2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4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C76E392-E5A8-445D-8DAF-D0AD8E3A124B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C6F0731-1A51-4801-91D2-719354945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1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  <p:sldLayoutId id="2147484446" r:id="rId8"/>
    <p:sldLayoutId id="2147484447" r:id="rId9"/>
    <p:sldLayoutId id="214748444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126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1FBA3A1-BB9B-4C06-ADC1-3CA6FD9CA245}" type="datetimeFigureOut">
              <a:rPr lang="zh-CN" altLang="en-US"/>
              <a:pPr>
                <a:defRPr/>
              </a:pPr>
              <a:t>2022/11/17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3DEBA73-2C34-4A48-810D-50E4BB65E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49" r:id="rId1"/>
    <p:sldLayoutId id="2147484450" r:id="rId2"/>
    <p:sldLayoutId id="2147484451" r:id="rId3"/>
    <p:sldLayoutId id="2147484452" r:id="rId4"/>
    <p:sldLayoutId id="2147484453" r:id="rId5"/>
    <p:sldLayoutId id="2147484454" r:id="rId6"/>
    <p:sldLayoutId id="2147484455" r:id="rId7"/>
    <p:sldLayoutId id="2147484456" r:id="rId8"/>
    <p:sldLayoutId id="2147484457" r:id="rId9"/>
    <p:sldLayoutId id="2147484458" r:id="rId10"/>
    <p:sldLayoutId id="2147484459" r:id="rId11"/>
    <p:sldLayoutId id="21474844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4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2.bin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9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楷体_GB2312"/>
              </a:rPr>
              <a:t>第四章    不定积分</a:t>
            </a:r>
            <a:endParaRPr lang="zh-CN" altLang="en-US" dirty="0">
              <a:ea typeface="楷体_GB2312"/>
            </a:endParaRPr>
          </a:p>
        </p:txBody>
      </p:sp>
      <p:sp>
        <p:nvSpPr>
          <p:cNvPr id="13315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第一节    不定积分的概念与性质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p187-ex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987425"/>
            <a:ext cx="3505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质点以初速度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铅直上抛，不计阻力，求它的运动规律．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（课本</a:t>
            </a:r>
            <a:r>
              <a:rPr lang="en-US" altLang="zh-CN" dirty="0" smtClean="0">
                <a:solidFill>
                  <a:srgbClr val="0000FF"/>
                </a:solidFill>
              </a:rPr>
              <a:t>P.186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</a:p>
          <a:p>
            <a:pPr algn="r"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		</a:t>
            </a:r>
            <a:r>
              <a:rPr lang="en-US" altLang="zh-CN" dirty="0" smtClean="0">
                <a:solidFill>
                  <a:srgbClr val="0000FF"/>
                </a:solidFill>
              </a:rPr>
              <a:t>    </a:t>
            </a:r>
            <a:r>
              <a:rPr lang="zh-CN" altLang="en-US" dirty="0" smtClean="0">
                <a:solidFill>
                  <a:srgbClr val="0000FF"/>
                </a:solidFill>
              </a:rPr>
              <a:t>解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如图建立直角坐标系，则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		</a:t>
            </a:r>
            <a:r>
              <a:rPr lang="zh-CN" altLang="en-US" dirty="0" smtClean="0"/>
              <a:t>    质点</a:t>
            </a:r>
            <a:r>
              <a:rPr lang="zh-CN" altLang="en-US" dirty="0" smtClean="0"/>
              <a:t>在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时刻的运动速度为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		</a:t>
            </a:r>
            <a:r>
              <a:rPr lang="zh-CN" altLang="en-US" dirty="0" smtClean="0"/>
              <a:t>    此时</a:t>
            </a:r>
            <a:r>
              <a:rPr lang="zh-CN" altLang="en-US" dirty="0" smtClean="0"/>
              <a:t>质点运动的加速度为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					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x</a:t>
            </a:r>
            <a:r>
              <a:rPr lang="en-US" altLang="zh-CN" dirty="0" smtClean="0">
                <a:sym typeface="Symbol" pitchFamily="18" charset="2"/>
              </a:rPr>
              <a:t>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= − </a:t>
            </a:r>
            <a:r>
              <a:rPr lang="en-US" altLang="zh-CN" i="1" dirty="0" smtClean="0"/>
              <a:t>g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		</a:t>
            </a:r>
            <a:r>
              <a:rPr lang="zh-CN" altLang="en-US" dirty="0" smtClean="0"/>
              <a:t>    于是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 −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		</a:t>
            </a:r>
            <a:r>
              <a:rPr lang="zh-CN" altLang="en-US" dirty="0" smtClean="0"/>
              <a:t>    由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(0)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可得 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 </a:t>
            </a:r>
            <a:r>
              <a:rPr lang="en-US" altLang="zh-CN" i="1" dirty="0" smtClean="0"/>
              <a:t>v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 − </a:t>
            </a:r>
            <a:r>
              <a:rPr lang="en-US" altLang="zh-CN" i="1" dirty="0" smtClean="0"/>
              <a:t>g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+ </a:t>
            </a:r>
            <a:r>
              <a:rPr lang="en-US" altLang="zh-CN" i="1" dirty="0" smtClean="0"/>
              <a:t>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且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				由 </a:t>
            </a:r>
            <a:r>
              <a:rPr lang="en-US" altLang="zh-CN" i="1" dirty="0" smtClean="0"/>
              <a:t>x </a:t>
            </a:r>
            <a:r>
              <a:rPr lang="en-US" altLang="zh-CN" dirty="0" smtClean="0"/>
              <a:t>(0)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可得 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，因此			</a:t>
            </a:r>
            <a:endParaRPr lang="en-US" altLang="zh-CN" dirty="0" smtClean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657725" y="4292600"/>
          <a:ext cx="3090863" cy="812800"/>
        </p:xfrm>
        <a:graphic>
          <a:graphicData uri="http://schemas.openxmlformats.org/presentationml/2006/ole">
            <p:oleObj spid="_x0000_s5122" name="Equation" r:id="rId4" imgW="1549080" imgH="40608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232304" y="5711825"/>
          <a:ext cx="4483100" cy="812800"/>
        </p:xfrm>
        <a:graphic>
          <a:graphicData uri="http://schemas.openxmlformats.org/presentationml/2006/ole">
            <p:oleObj spid="_x0000_s5123" name="Equation" r:id="rId5" imgW="224784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：在相差一个常数的意义下，</a:t>
            </a:r>
            <a:r>
              <a:rPr lang="zh-CN" altLang="en-US" smtClean="0"/>
              <a:t>不定积分与</a:t>
            </a:r>
            <a:r>
              <a:rPr lang="zh-CN" altLang="en-US" smtClean="0">
                <a:solidFill>
                  <a:srgbClr val="0000FF"/>
                </a:solidFill>
              </a:rPr>
              <a:t>微分运算</a:t>
            </a:r>
            <a:r>
              <a:rPr lang="zh-CN" altLang="en-US" smtClean="0"/>
              <a:t>是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互逆的，即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      完全抵消，        抵消后相差一常数．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P.188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</a:p>
          <a:p>
            <a:pPr>
              <a:spcBef>
                <a:spcPct val="60000"/>
              </a:spcBef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（不定积分的线性运算法则，</a:t>
            </a:r>
            <a:r>
              <a:rPr lang="en-US" altLang="zh-CN" smtClean="0">
                <a:solidFill>
                  <a:srgbClr val="FF0000"/>
                </a:solidFill>
              </a:rPr>
              <a:t>P.189 ~ P.190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kumimoji="1" lang="en-US" altLang="zh-CN" i="1" smtClean="0">
                <a:sym typeface="Symbol" pitchFamily="18" charset="2"/>
              </a:rPr>
              <a:t>f</a:t>
            </a:r>
            <a:r>
              <a:rPr kumimoji="1" lang="en-US" altLang="zh-CN" smtClean="0">
                <a:sym typeface="Symbol" pitchFamily="18" charset="2"/>
              </a:rPr>
              <a:t> (</a:t>
            </a:r>
            <a:r>
              <a:rPr kumimoji="1" lang="en-US" altLang="zh-CN" i="1" smtClean="0">
                <a:sym typeface="Symbol" pitchFamily="18" charset="2"/>
              </a:rPr>
              <a:t>x</a:t>
            </a:r>
            <a:r>
              <a:rPr kumimoji="1" lang="en-US" altLang="zh-CN" smtClean="0">
                <a:sym typeface="Symbol" pitchFamily="18" charset="2"/>
              </a:rPr>
              <a:t>)</a:t>
            </a:r>
            <a:r>
              <a:rPr kumimoji="1" lang="zh-CN" altLang="en-US" smtClean="0">
                <a:sym typeface="Symbol" pitchFamily="18" charset="2"/>
              </a:rPr>
              <a:t>，</a:t>
            </a:r>
            <a:r>
              <a:rPr kumimoji="1" lang="en-US" altLang="zh-CN" i="1" smtClean="0">
                <a:sym typeface="Symbol" pitchFamily="18" charset="2"/>
              </a:rPr>
              <a:t>g</a:t>
            </a:r>
            <a:r>
              <a:rPr kumimoji="1" lang="en-US" altLang="zh-CN" smtClean="0">
                <a:sym typeface="Symbol" pitchFamily="18" charset="2"/>
              </a:rPr>
              <a:t> (</a:t>
            </a:r>
            <a:r>
              <a:rPr kumimoji="1" lang="en-US" altLang="zh-CN" i="1" smtClean="0">
                <a:sym typeface="Symbol" pitchFamily="18" charset="2"/>
              </a:rPr>
              <a:t>x</a:t>
            </a:r>
            <a:r>
              <a:rPr kumimoji="1" lang="en-US" altLang="zh-CN" smtClean="0">
                <a:sym typeface="Symbol" pitchFamily="18" charset="2"/>
              </a:rPr>
              <a:t>) </a:t>
            </a:r>
            <a:r>
              <a:rPr kumimoji="1" lang="zh-CN" altLang="en-US" smtClean="0">
                <a:sym typeface="Symbol" pitchFamily="18" charset="2"/>
              </a:rPr>
              <a:t>是</a:t>
            </a:r>
            <a:r>
              <a:rPr lang="zh-CN" altLang="en-US" smtClean="0"/>
              <a:t>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</a:t>
            </a:r>
            <a:r>
              <a:rPr kumimoji="1" lang="zh-CN" altLang="en-US" smtClean="0">
                <a:sym typeface="Symbol" pitchFamily="18" charset="2"/>
              </a:rPr>
              <a:t>的可积函数，</a:t>
            </a:r>
            <a:r>
              <a:rPr kumimoji="1" lang="en-US" altLang="zh-CN" i="1" smtClean="0">
                <a:sym typeface="Symbol" pitchFamily="18" charset="2"/>
              </a:rPr>
              <a:t>k</a:t>
            </a:r>
            <a:r>
              <a:rPr kumimoji="1" lang="en-US" altLang="zh-CN" smtClean="0">
                <a:sym typeface="Symbol" pitchFamily="18" charset="2"/>
              </a:rPr>
              <a:t> </a:t>
            </a:r>
            <a:r>
              <a:rPr kumimoji="1" lang="zh-CN" altLang="en-US" smtClean="0">
                <a:sym typeface="Symbol" pitchFamily="18" charset="2"/>
              </a:rPr>
              <a:t>是非零常数，则</a:t>
            </a:r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三、不定积分的性质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5473700" y="565150"/>
          <a:ext cx="2708275" cy="584200"/>
        </p:xfrm>
        <a:graphic>
          <a:graphicData uri="http://schemas.openxmlformats.org/presentationml/2006/ole">
            <p:oleObj spid="_x0000_s6146" name="Equation" r:id="rId3" imgW="135864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389188" y="2165350"/>
          <a:ext cx="4991100" cy="635000"/>
        </p:xfrm>
        <a:graphic>
          <a:graphicData uri="http://schemas.openxmlformats.org/presentationml/2006/ole">
            <p:oleObj spid="_x0000_s6147" name="Equation" r:id="rId4" imgW="2501640" imgH="3171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414588" y="2989263"/>
          <a:ext cx="4081462" cy="584200"/>
        </p:xfrm>
        <a:graphic>
          <a:graphicData uri="http://schemas.openxmlformats.org/presentationml/2006/ole">
            <p:oleObj spid="_x0000_s6148" name="Equation" r:id="rId5" imgW="2044440" imgH="2919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935163" y="5221288"/>
          <a:ext cx="5272087" cy="584200"/>
        </p:xfrm>
        <a:graphic>
          <a:graphicData uri="http://schemas.openxmlformats.org/presentationml/2006/ole">
            <p:oleObj spid="_x0000_s6149" name="Equation" r:id="rId6" imgW="2641320" imgH="2919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735263" y="5876925"/>
          <a:ext cx="3675062" cy="584200"/>
        </p:xfrm>
        <a:graphic>
          <a:graphicData uri="http://schemas.openxmlformats.org/presentationml/2006/ole">
            <p:oleObj spid="_x0000_s6150" name="Equation" r:id="rId7" imgW="1841400" imgH="29196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957638" y="2119313"/>
            <a:ext cx="173037" cy="733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2339975" y="2119313"/>
            <a:ext cx="446088" cy="733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4932363" y="2979738"/>
            <a:ext cx="1547812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481388" y="2979738"/>
            <a:ext cx="1450975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23"/>
          <p:cNvGraphicFramePr>
            <a:graphicFrameLocks noChangeAspect="1"/>
          </p:cNvGraphicFramePr>
          <p:nvPr/>
        </p:nvGraphicFramePr>
        <p:xfrm>
          <a:off x="1547813" y="3543300"/>
          <a:ext cx="608012" cy="584200"/>
        </p:xfrm>
        <a:graphic>
          <a:graphicData uri="http://schemas.openxmlformats.org/presentationml/2006/ole">
            <p:oleObj spid="_x0000_s6151" name="Equation" r:id="rId8" imgW="304560" imgH="291960" progId="Equation.DSMT4">
              <p:embed/>
            </p:oleObj>
          </a:graphicData>
        </a:graphic>
      </p:graphicFrame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3635375" y="3543300"/>
          <a:ext cx="457200" cy="584200"/>
        </p:xfrm>
        <a:graphic>
          <a:graphicData uri="http://schemas.openxmlformats.org/presentationml/2006/ole">
            <p:oleObj spid="_x0000_s6152" name="Equation" r:id="rId9" imgW="228600" imgH="291960" progId="Equation.DSMT4">
              <p:embed/>
            </p:oleObj>
          </a:graphicData>
        </a:graphic>
      </p:graphicFrame>
      <p:sp>
        <p:nvSpPr>
          <p:cNvPr id="12" name="矩形 21"/>
          <p:cNvSpPr>
            <a:spLocks noChangeArrowheads="1"/>
          </p:cNvSpPr>
          <p:nvPr/>
        </p:nvSpPr>
        <p:spPr bwMode="auto">
          <a:xfrm>
            <a:off x="2400300" y="2979738"/>
            <a:ext cx="261938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124325" y="2119313"/>
            <a:ext cx="1887538" cy="733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2"/>
          <p:cNvSpPr>
            <a:spLocks noChangeArrowheads="1"/>
          </p:cNvSpPr>
          <p:nvPr/>
        </p:nvSpPr>
        <p:spPr bwMode="auto">
          <a:xfrm>
            <a:off x="4386263" y="2119313"/>
            <a:ext cx="339725" cy="733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5867400" y="2119313"/>
            <a:ext cx="144463" cy="733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2"/>
          <p:cNvSpPr>
            <a:spLocks noChangeArrowheads="1"/>
          </p:cNvSpPr>
          <p:nvPr/>
        </p:nvSpPr>
        <p:spPr bwMode="auto">
          <a:xfrm>
            <a:off x="6015038" y="2119313"/>
            <a:ext cx="1471612" cy="733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23"/>
          <p:cNvSpPr>
            <a:spLocks noChangeArrowheads="1"/>
          </p:cNvSpPr>
          <p:nvPr/>
        </p:nvSpPr>
        <p:spPr bwMode="auto">
          <a:xfrm>
            <a:off x="3702050" y="2979738"/>
            <a:ext cx="222250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3492500" y="3502025"/>
            <a:ext cx="4794250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组合 29"/>
          <p:cNvGrpSpPr>
            <a:grpSpLocks/>
          </p:cNvGrpSpPr>
          <p:nvPr/>
        </p:nvGrpSpPr>
        <p:grpSpPr bwMode="auto">
          <a:xfrm>
            <a:off x="122238" y="1481138"/>
            <a:ext cx="8736012" cy="2733675"/>
            <a:chOff x="122178" y="1481138"/>
            <a:chExt cx="8736102" cy="2733680"/>
          </a:xfrm>
        </p:grpSpPr>
        <p:pic>
          <p:nvPicPr>
            <p:cNvPr id="6168" name="Picture 24"/>
            <p:cNvPicPr>
              <a:picLocks noChangeAspect="1" noChangeArrowheads="1"/>
            </p:cNvPicPr>
            <p:nvPr/>
          </p:nvPicPr>
          <p:blipFill>
            <a:blip r:embed="rId10"/>
            <a:srcRect b="13554"/>
            <a:stretch>
              <a:fillRect/>
            </a:stretch>
          </p:blipFill>
          <p:spPr bwMode="auto">
            <a:xfrm>
              <a:off x="304801" y="1865320"/>
              <a:ext cx="8375650" cy="227806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pic>
          <p:nvPicPr>
            <p:cNvPr id="6169" name="Picture 26"/>
            <p:cNvPicPr>
              <a:picLocks noChangeAspect="1" noChangeArrowheads="1"/>
            </p:cNvPicPr>
            <p:nvPr/>
          </p:nvPicPr>
          <p:blipFill>
            <a:blip r:embed="rId11"/>
            <a:srcRect t="26064" r="4643"/>
            <a:stretch>
              <a:fillRect/>
            </a:stretch>
          </p:blipFill>
          <p:spPr bwMode="auto">
            <a:xfrm>
              <a:off x="304801" y="1571612"/>
              <a:ext cx="8410603" cy="441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70" name="AutoShape 16"/>
            <p:cNvSpPr>
              <a:spLocks noChangeArrowheads="1"/>
            </p:cNvSpPr>
            <p:nvPr/>
          </p:nvSpPr>
          <p:spPr bwMode="auto">
            <a:xfrm>
              <a:off x="122178" y="1481138"/>
              <a:ext cx="8736102" cy="2733680"/>
            </a:xfrm>
            <a:prstGeom prst="roundRect">
              <a:avLst>
                <a:gd name="adj" fmla="val 12667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>
            <a:off x="3332163" y="3744913"/>
            <a:ext cx="3060700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  <p:bldP spid="10" grpId="0" animBg="1"/>
      <p:bldP spid="11" grpId="0" animBg="1"/>
      <p:bldP spid="20" grpId="0" animBg="1"/>
      <p:bldP spid="2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51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437438" algn="l"/>
              </a:tabLst>
            </a:pPr>
            <a:r>
              <a:rPr lang="zh-CN" altLang="en-US" smtClean="0"/>
              <a:t>四、基本积分表</a:t>
            </a:r>
            <a:r>
              <a:rPr lang="zh-CN" altLang="en-US" sz="2400" smtClean="0">
                <a:solidFill>
                  <a:srgbClr val="FF0000"/>
                </a:solidFill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</a:rPr>
              <a:t>P.188</a:t>
            </a:r>
            <a:r>
              <a:rPr lang="zh-CN" altLang="en-US" sz="2400" smtClean="0">
                <a:solidFill>
                  <a:srgbClr val="FF0000"/>
                </a:solidFill>
              </a:rPr>
              <a:t>）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7184" name="Rectangle 3"/>
          <p:cNvSpPr>
            <a:spLocks noGrp="1"/>
          </p:cNvSpPr>
          <p:nvPr>
            <p:ph idx="1"/>
          </p:nvPr>
        </p:nvSpPr>
        <p:spPr>
          <a:xfrm>
            <a:off x="463550" y="1481138"/>
            <a:ext cx="8229600" cy="4419600"/>
          </a:xfrm>
        </p:spPr>
        <p:txBody>
          <a:bodyPr>
            <a:spAutoFit/>
          </a:bodyPr>
          <a:lstStyle/>
          <a:p>
            <a:pPr>
              <a:lnSpc>
                <a:spcPct val="110000"/>
              </a:lnSpc>
              <a:buSzTx/>
            </a:pPr>
            <a:r>
              <a:rPr lang="zh-CN" altLang="en-US" sz="2800" smtClean="0"/>
              <a:t>		      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i="1" smtClean="0">
                <a:solidFill>
                  <a:srgbClr val="FF0000"/>
                </a:solidFill>
              </a:rPr>
              <a:t>k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是常数）</a:t>
            </a:r>
          </a:p>
          <a:p>
            <a:pPr>
              <a:lnSpc>
                <a:spcPct val="110000"/>
              </a:lnSpc>
              <a:buSzTx/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10000"/>
              </a:lnSpc>
              <a:buSzTx/>
              <a:buFont typeface="Wingdings 3" pitchFamily="18" charset="2"/>
              <a:buChar char="}"/>
            </a:pPr>
            <a:r>
              <a:rPr lang="zh-CN" altLang="en-US" smtClean="0"/>
              <a:t>		          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m</a:t>
            </a:r>
            <a:r>
              <a:rPr lang="en-US" altLang="zh-CN" smtClean="0">
                <a:solidFill>
                  <a:srgbClr val="FF0000"/>
                </a:solidFill>
              </a:rPr>
              <a:t> 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 −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r>
              <a:rPr lang="en-US" altLang="zh-CN" sz="2800" smtClean="0"/>
              <a:t> </a:t>
            </a:r>
          </a:p>
          <a:p>
            <a:pPr>
              <a:lnSpc>
                <a:spcPct val="110000"/>
              </a:lnSpc>
              <a:buSzTx/>
              <a:buFont typeface="Wingdings 3" pitchFamily="18" charset="2"/>
              <a:buNone/>
            </a:pPr>
            <a:endParaRPr lang="en-US" altLang="zh-CN" sz="2800" smtClean="0"/>
          </a:p>
          <a:p>
            <a:pPr>
              <a:lnSpc>
                <a:spcPct val="110000"/>
              </a:lnSpc>
              <a:buSzTx/>
            </a:pPr>
            <a:r>
              <a:rPr lang="en-US" altLang="zh-CN" sz="2800" smtClean="0"/>
              <a:t>  </a:t>
            </a:r>
          </a:p>
          <a:p>
            <a:pPr>
              <a:lnSpc>
                <a:spcPct val="100000"/>
              </a:lnSpc>
              <a:buSzTx/>
              <a:buFont typeface="Wingdings 3" pitchFamily="18" charset="2"/>
              <a:buNone/>
            </a:pPr>
            <a:r>
              <a:rPr lang="en-US" altLang="zh-CN" sz="2800" smtClean="0"/>
              <a:t>  </a:t>
            </a:r>
          </a:p>
          <a:p>
            <a:pPr>
              <a:lnSpc>
                <a:spcPct val="100000"/>
              </a:lnSpc>
              <a:buSzTx/>
            </a:pPr>
            <a:r>
              <a:rPr lang="en-US" altLang="zh-CN" sz="2800" smtClean="0"/>
              <a:t> </a:t>
            </a:r>
          </a:p>
          <a:p>
            <a:pPr>
              <a:lnSpc>
                <a:spcPct val="160000"/>
              </a:lnSpc>
              <a:buSzTx/>
            </a:pPr>
            <a:r>
              <a:rPr lang="en-US" altLang="zh-CN" sz="2800" smtClean="0"/>
              <a:t>  </a:t>
            </a:r>
          </a:p>
          <a:p>
            <a:pPr>
              <a:lnSpc>
                <a:spcPct val="110000"/>
              </a:lnSpc>
              <a:buSzTx/>
              <a:buFont typeface="Wingdings 3" pitchFamily="18" charset="2"/>
              <a:buNone/>
            </a:pPr>
            <a:r>
              <a:rPr lang="en-US" altLang="zh-CN" sz="2800" smtClean="0"/>
              <a:t>         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957263" y="1484313"/>
          <a:ext cx="1903412" cy="584200"/>
        </p:xfrm>
        <a:graphic>
          <a:graphicData uri="http://schemas.openxmlformats.org/presentationml/2006/ole">
            <p:oleObj spid="_x0000_s7170" name="Equation" r:id="rId3" imgW="95220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957263" y="2157413"/>
          <a:ext cx="2411412" cy="887412"/>
        </p:xfrm>
        <a:graphic>
          <a:graphicData uri="http://schemas.openxmlformats.org/presentationml/2006/ole">
            <p:oleObj spid="_x0000_s7171" name="Equation" r:id="rId4" imgW="1206360" imgH="4442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57263" y="3133725"/>
          <a:ext cx="3478212" cy="887413"/>
        </p:xfrm>
        <a:graphic>
          <a:graphicData uri="http://schemas.openxmlformats.org/presentationml/2006/ole">
            <p:oleObj spid="_x0000_s7172" name="Equation" r:id="rId5" imgW="1739880" imgH="4442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957263" y="4111625"/>
          <a:ext cx="1979612" cy="584200"/>
        </p:xfrm>
        <a:graphic>
          <a:graphicData uri="http://schemas.openxmlformats.org/presentationml/2006/ole">
            <p:oleObj spid="_x0000_s7173" name="Equation" r:id="rId6" imgW="990360" imgH="2919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910138" y="3965575"/>
          <a:ext cx="2208212" cy="838200"/>
        </p:xfrm>
        <a:graphic>
          <a:graphicData uri="http://schemas.openxmlformats.org/presentationml/2006/ole">
            <p:oleObj spid="_x0000_s7174" name="Equation" r:id="rId7" imgW="1104840" imgH="4190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910138" y="2195513"/>
          <a:ext cx="2157412" cy="811212"/>
        </p:xfrm>
        <a:graphic>
          <a:graphicData uri="http://schemas.openxmlformats.org/presentationml/2006/ole">
            <p:oleObj spid="_x0000_s7175" name="Equation" r:id="rId8" imgW="1079280" imgH="40608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910138" y="3171825"/>
          <a:ext cx="3300412" cy="811213"/>
        </p:xfrm>
        <a:graphic>
          <a:graphicData uri="http://schemas.openxmlformats.org/presentationml/2006/ole">
            <p:oleObj spid="_x0000_s7176" name="Equation" r:id="rId9" imgW="1650960" imgH="40608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957263" y="4784725"/>
          <a:ext cx="2640012" cy="584200"/>
        </p:xfrm>
        <a:graphic>
          <a:graphicData uri="http://schemas.openxmlformats.org/presentationml/2006/ole">
            <p:oleObj spid="_x0000_s7177" name="Equation" r:id="rId10" imgW="1320480" imgH="291960" progId="Equation.DSMT4">
              <p:embed/>
            </p:oleObj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4910138" y="4784725"/>
          <a:ext cx="2868612" cy="584200"/>
        </p:xfrm>
        <a:graphic>
          <a:graphicData uri="http://schemas.openxmlformats.org/presentationml/2006/ole">
            <p:oleObj spid="_x0000_s7178" name="Equation" r:id="rId11" imgW="1434960" imgH="29196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4910138" y="5457825"/>
          <a:ext cx="2995612" cy="584200"/>
        </p:xfrm>
        <a:graphic>
          <a:graphicData uri="http://schemas.openxmlformats.org/presentationml/2006/ole">
            <p:oleObj spid="_x0000_s7179" name="Equation" r:id="rId12" imgW="1498320" imgH="29196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957263" y="5457825"/>
          <a:ext cx="2792412" cy="584200"/>
        </p:xfrm>
        <a:graphic>
          <a:graphicData uri="http://schemas.openxmlformats.org/presentationml/2006/ole">
            <p:oleObj spid="_x0000_s7180" name="Equation" r:id="rId13" imgW="1396800" imgH="291960" progId="Equation.DSMT4">
              <p:embed/>
            </p:oleObj>
          </a:graphicData>
        </a:graphic>
      </p:graphicFrame>
      <p:sp>
        <p:nvSpPr>
          <p:cNvPr id="57360" name="AutoShape 16"/>
          <p:cNvSpPr>
            <a:spLocks noChangeArrowheads="1"/>
          </p:cNvSpPr>
          <p:nvPr/>
        </p:nvSpPr>
        <p:spPr bwMode="auto">
          <a:xfrm>
            <a:off x="463550" y="2173288"/>
            <a:ext cx="8231188" cy="8477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2" name="AutoShape 18"/>
          <p:cNvSpPr>
            <a:spLocks noChangeArrowheads="1"/>
          </p:cNvSpPr>
          <p:nvPr/>
        </p:nvSpPr>
        <p:spPr bwMode="auto">
          <a:xfrm>
            <a:off x="463550" y="4041775"/>
            <a:ext cx="8231188" cy="7239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6286500" y="285750"/>
            <a:ext cx="2408238" cy="914400"/>
          </a:xfrm>
          <a:prstGeom prst="roundRect">
            <a:avLst/>
          </a:prstGeom>
          <a:solidFill>
            <a:srgbClr val="FFFF66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把</a:t>
            </a:r>
            <a:r>
              <a:rPr lang="en-US" altLang="zh-CN" sz="2000" b="1" dirty="0">
                <a:solidFill>
                  <a:schemeClr val="tx1"/>
                </a:solidFill>
              </a:rPr>
              <a:t>P.92</a:t>
            </a:r>
            <a:r>
              <a:rPr lang="zh-CN" altLang="en-US" sz="2000" b="1" dirty="0">
                <a:solidFill>
                  <a:schemeClr val="tx1"/>
                </a:solidFill>
              </a:rPr>
              <a:t>的求导公式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反读可得</a:t>
            </a:r>
            <a:r>
              <a:rPr kumimoji="1" lang="zh-CN" altLang="en-US" sz="2000" dirty="0">
                <a:solidFill>
                  <a:schemeClr val="tx1"/>
                </a:solidFill>
              </a:rPr>
              <a:t>．</a:t>
            </a:r>
            <a:r>
              <a:rPr kumimoji="1" lang="zh-CN" altLang="en-US" sz="2000" dirty="0"/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4910138" y="6130925"/>
          <a:ext cx="3503612" cy="584200"/>
        </p:xfrm>
        <a:graphic>
          <a:graphicData uri="http://schemas.openxmlformats.org/presentationml/2006/ole">
            <p:oleObj spid="_x0000_s7181" name="Equation" r:id="rId14" imgW="1752480" imgH="291960" progId="Equation.DSMT4">
              <p:embed/>
            </p:oleObj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/>
        </p:nvGraphicFramePr>
        <p:xfrm>
          <a:off x="957263" y="6130925"/>
          <a:ext cx="3325812" cy="584200"/>
        </p:xfrm>
        <a:graphic>
          <a:graphicData uri="http://schemas.openxmlformats.org/presentationml/2006/ole">
            <p:oleObj spid="_x0000_s7182" name="Equation" r:id="rId15" imgW="166356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0" grpId="0" animBg="1"/>
      <p:bldP spid="5736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一般步骤：</a:t>
            </a:r>
            <a:r>
              <a:rPr lang="zh-CN" altLang="en-US" dirty="0" smtClean="0"/>
              <a:t>先对被积函数进行恒等变形，使每一项都是基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本积分表中的积分类型，再利用不定积分的线性运算法则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求出结果．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说明：</a:t>
            </a:r>
            <a:r>
              <a:rPr lang="zh-CN" altLang="en-US" dirty="0" smtClean="0"/>
              <a:t>每个积分都含有积分常数，但由于任意常数之和仍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	 为任意常数，故只需要写出一个积分常数即可．</a:t>
            </a: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/>
              <a:t>五、直接积分法</a:t>
            </a:r>
            <a:endParaRPr lang="en-US" altLang="zh-CN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90838" y="1357313"/>
          <a:ext cx="1951037" cy="838200"/>
        </p:xfrm>
        <a:graphic>
          <a:graphicData uri="http://schemas.openxmlformats.org/presentationml/2006/ole">
            <p:oleObj spid="_x0000_s8194" name="Equation" r:id="rId4" imgW="977760" imgH="4190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890838" y="2376488"/>
          <a:ext cx="1444625" cy="584200"/>
        </p:xfrm>
        <a:graphic>
          <a:graphicData uri="http://schemas.openxmlformats.org/presentationml/2006/ole">
            <p:oleObj spid="_x0000_s8195" name="Equation" r:id="rId5" imgW="723600" imgH="2919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890838" y="3141663"/>
          <a:ext cx="1925637" cy="812800"/>
        </p:xfrm>
        <a:graphic>
          <a:graphicData uri="http://schemas.openxmlformats.org/presentationml/2006/ole">
            <p:oleObj spid="_x0000_s8196" name="Equation" r:id="rId6" imgW="965160" imgH="4060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492625" y="2262188"/>
          <a:ext cx="1495425" cy="812800"/>
        </p:xfrm>
        <a:graphic>
          <a:graphicData uri="http://schemas.openxmlformats.org/presentationml/2006/ole">
            <p:oleObj spid="_x0000_s8197" name="Equation" r:id="rId7" imgW="749160" imgH="406080" progId="Equation.DSMT4">
              <p:embed/>
            </p:oleObj>
          </a:graphicData>
        </a:graphic>
      </p:graphicFrame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463550" y="4114800"/>
            <a:ext cx="8231188" cy="13668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714875" y="271463"/>
            <a:ext cx="3979863" cy="1471612"/>
          </a:xfrm>
          <a:prstGeom prst="roundRect">
            <a:avLst/>
          </a:prstGeom>
          <a:solidFill>
            <a:srgbClr val="FFFF66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注意：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检验积分结果是否正确，只要对结果求导，看它的导数是否等于被积函数，相等时结果正确，否则结果错误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（课本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P.190)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403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801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80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514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一般步骤：</a:t>
            </a:r>
            <a:r>
              <a:rPr lang="zh-CN" altLang="en-US" dirty="0" smtClean="0"/>
              <a:t>先对被积函数进行恒等变形，使每一项都是基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本积分表中的积分类型，再利用不定积分的线性运算法则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求出结果．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说明：</a:t>
            </a:r>
            <a:r>
              <a:rPr lang="zh-CN" altLang="en-US" dirty="0" smtClean="0"/>
              <a:t>每个积分都含有积分常数，但由于任意常数之和仍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		 为任意常数，故只需要写出一个积分常数即可．</a:t>
            </a: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/>
              <a:t>五、直接积分法</a:t>
            </a:r>
            <a:endParaRPr lang="en-US" altLang="zh-CN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90838" y="1295799"/>
          <a:ext cx="1951037" cy="838200"/>
        </p:xfrm>
        <a:graphic>
          <a:graphicData uri="http://schemas.openxmlformats.org/presentationml/2006/ole">
            <p:oleObj spid="_x0000_s49154" name="Equation" r:id="rId4" imgW="977760" imgH="419040" progId="Equation.DSMT4">
              <p:embed/>
            </p:oleObj>
          </a:graphicData>
        </a:graphic>
      </p:graphicFrame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463550" y="4114800"/>
            <a:ext cx="8231188" cy="13668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714875" y="271463"/>
            <a:ext cx="3979863" cy="1471612"/>
          </a:xfrm>
          <a:prstGeom prst="roundRect">
            <a:avLst/>
          </a:prstGeom>
          <a:solidFill>
            <a:srgbClr val="FFFF66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注意：</a:t>
            </a:r>
            <a:r>
              <a:rPr kumimoji="1" lang="zh-CN" altLang="en-US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检验积分结果是否正确，只要对结果求导，看它的导数是否等于被积函数，相等时结果正确，否则结果错误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（课本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P.190)</a:t>
            </a:r>
            <a:r>
              <a:rPr kumimoji="1" lang="en-US" altLang="zh-CN" sz="20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2000" b="1">
                <a:solidFill>
                  <a:srgbClr val="FFFFFF"/>
                </a:solidFill>
                <a:latin typeface="Times New Roman" pitchFamily="18" charset="0"/>
              </a:rPr>
              <a:t> </a:t>
            </a:r>
            <a:endParaRPr lang="zh-CN" altLang="en-US" sz="2000" b="1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1142976" y="2298703"/>
          <a:ext cx="7693025" cy="1487487"/>
        </p:xfrm>
        <a:graphic>
          <a:graphicData uri="http://schemas.openxmlformats.org/presentationml/2006/ole">
            <p:oleObj spid="_x0000_s49158" name="Equation" r:id="rId5" imgW="4673520" imgH="901440" progId="Equation.DSMT4">
              <p:embed/>
            </p:oleObj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02807" y="2331209"/>
            <a:ext cx="3960000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 flipH="1">
            <a:off x="6663580" y="2331209"/>
            <a:ext cx="2214578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 flipH="1">
            <a:off x="2702806" y="3091688"/>
            <a:ext cx="1422000" cy="6691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116744" y="3091688"/>
            <a:ext cx="1812577" cy="6691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 flipH="1">
            <a:off x="5929320" y="3091688"/>
            <a:ext cx="2428893" cy="66916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403"/>
                            </p:stCondLst>
                            <p:childTnLst>
                              <p:par>
                                <p:cTn id="1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80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4107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求不定积分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求不定积分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2860675" y="214290"/>
          <a:ext cx="1444625" cy="584200"/>
        </p:xfrm>
        <a:graphic>
          <a:graphicData uri="http://schemas.openxmlformats.org/presentationml/2006/ole">
            <p:oleObj spid="_x0000_s50182" name="Equation" r:id="rId3" imgW="723600" imgH="291960" progId="Equation.DSMT4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1274048" y="1214438"/>
          <a:ext cx="6508750" cy="482600"/>
        </p:xfrm>
        <a:graphic>
          <a:graphicData uri="http://schemas.openxmlformats.org/presentationml/2006/ole">
            <p:oleObj spid="_x0000_s50183" name="Equation" r:id="rId4" imgW="3949560" imgH="291960" progId="Equation.DSMT4">
              <p:embed/>
            </p:oleObj>
          </a:graphicData>
        </a:graphic>
      </p:graphicFrame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357421" y="1123106"/>
            <a:ext cx="1814211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 flipH="1">
            <a:off x="4171631" y="1123106"/>
            <a:ext cx="1926000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97630" y="1123106"/>
            <a:ext cx="1760471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2862261" y="1867303"/>
          <a:ext cx="1495425" cy="812800"/>
        </p:xfrm>
        <a:graphic>
          <a:graphicData uri="http://schemas.openxmlformats.org/presentationml/2006/ole">
            <p:oleObj spid="_x0000_s50184" name="Equation" r:id="rId5" imgW="749160" imgH="406080" progId="Equation.DSMT4">
              <p:embed/>
            </p:oleObj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1284288" y="2852738"/>
          <a:ext cx="6634162" cy="671512"/>
        </p:xfrm>
        <a:graphic>
          <a:graphicData uri="http://schemas.openxmlformats.org/presentationml/2006/ole">
            <p:oleObj spid="_x0000_s50185" name="Equation" r:id="rId6" imgW="4025880" imgH="406080" progId="Equation.DSMT4">
              <p:embed/>
            </p:oleObj>
          </a:graphicData>
        </a:graphic>
      </p:graphicFrame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407116" y="2862956"/>
            <a:ext cx="1584000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 flipH="1">
            <a:off x="4000496" y="2862956"/>
            <a:ext cx="1926000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5919383" y="2862956"/>
            <a:ext cx="2071702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2860675" y="3616332"/>
          <a:ext cx="1925638" cy="812800"/>
        </p:xfrm>
        <a:graphic>
          <a:graphicData uri="http://schemas.openxmlformats.org/presentationml/2006/ole">
            <p:oleObj spid="_x0000_s50186" name="Equation" r:id="rId7" imgW="965160" imgH="406080" progId="Equation.DSMT4">
              <p:embed/>
            </p:oleObj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/>
        </p:nvGraphicFramePr>
        <p:xfrm>
          <a:off x="1274048" y="4619642"/>
          <a:ext cx="6383338" cy="1238250"/>
        </p:xfrm>
        <a:graphic>
          <a:graphicData uri="http://schemas.openxmlformats.org/presentationml/2006/ole">
            <p:oleObj spid="_x0000_s50187" name="Equation" r:id="rId8" imgW="3873240" imgH="749160" progId="Equation.DSMT4">
              <p:embed/>
            </p:oleObj>
          </a:graphicData>
        </a:graphic>
      </p:graphicFrame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2784184" y="4648906"/>
            <a:ext cx="2340000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8"/>
          <p:cNvSpPr>
            <a:spLocks noChangeArrowheads="1"/>
          </p:cNvSpPr>
          <p:nvPr/>
        </p:nvSpPr>
        <p:spPr bwMode="auto">
          <a:xfrm>
            <a:off x="5123625" y="4648906"/>
            <a:ext cx="2581707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784184" y="5323530"/>
            <a:ext cx="2304000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auto">
          <a:xfrm>
            <a:off x="5093809" y="5323530"/>
            <a:ext cx="2192836" cy="6691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6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已知                                                且 </a:t>
            </a:r>
            <a:r>
              <a:rPr lang="en-US" altLang="zh-CN" i="1" smtClean="0"/>
              <a:t>f</a:t>
            </a:r>
            <a:r>
              <a:rPr lang="en-US" altLang="zh-CN" smtClean="0"/>
              <a:t> (0) = 0</a:t>
            </a:r>
            <a:r>
              <a:rPr lang="zh-CN" altLang="en-US" smtClean="0"/>
              <a:t>，求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).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作变量代换，令</a:t>
            </a:r>
            <a:r>
              <a:rPr lang="zh-CN" altLang="en-US" i="1" smtClean="0"/>
              <a:t> </a:t>
            </a:r>
            <a:r>
              <a:rPr lang="en-US" altLang="zh-CN" i="1" smtClean="0"/>
              <a:t>t</a:t>
            </a:r>
            <a:r>
              <a:rPr lang="en-US" altLang="zh-CN" smtClean="0"/>
              <a:t> = ln </a:t>
            </a:r>
            <a:r>
              <a:rPr lang="en-US" altLang="zh-CN" i="1" smtClean="0"/>
              <a:t>x</a:t>
            </a:r>
            <a:r>
              <a:rPr lang="zh-CN" altLang="en-US" smtClean="0"/>
              <a:t>，则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smtClean="0"/>
              <a:t> </a:t>
            </a:r>
            <a:r>
              <a:rPr lang="en-US" altLang="zh-CN" i="1" baseline="30000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且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求不定积分得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已知 </a:t>
            </a:r>
            <a:r>
              <a:rPr lang="en-US" altLang="zh-CN" i="1" smtClean="0"/>
              <a:t>f</a:t>
            </a:r>
            <a:r>
              <a:rPr lang="en-US" altLang="zh-CN" smtClean="0"/>
              <a:t> (0) = 0</a:t>
            </a:r>
            <a:r>
              <a:rPr lang="zh-CN" altLang="en-US" smtClean="0"/>
              <a:t>，故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= 0 </a:t>
            </a:r>
            <a:r>
              <a:rPr lang="zh-CN" altLang="en-US" smtClean="0"/>
              <a:t>且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= −1</a:t>
            </a:r>
            <a:r>
              <a:rPr lang="zh-CN" altLang="en-US" smtClean="0">
                <a:solidFill>
                  <a:srgbClr val="FF0000"/>
                </a:solidFill>
              </a:rPr>
              <a:t>（因为可导一定连续）</a:t>
            </a:r>
            <a:r>
              <a:rPr lang="en-US" altLang="zh-CN" smtClean="0"/>
              <a:t>, 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974850" y="87313"/>
          <a:ext cx="3446463" cy="939800"/>
        </p:xfrm>
        <a:graphic>
          <a:graphicData uri="http://schemas.openxmlformats.org/presentationml/2006/ole">
            <p:oleObj spid="_x0000_s9218" name="Equation" r:id="rId3" imgW="1726920" imgH="46980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974975" y="1643063"/>
          <a:ext cx="3192463" cy="939800"/>
        </p:xfrm>
        <a:graphic>
          <a:graphicData uri="http://schemas.openxmlformats.org/presentationml/2006/ole">
            <p:oleObj spid="_x0000_s9219" name="Equation" r:id="rId4" imgW="1600200" imgH="469800" progId="Equation.DSMT4">
              <p:embed/>
            </p:oleObj>
          </a:graphicData>
        </a:graphic>
      </p:graphicFrame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954338" y="1643063"/>
            <a:ext cx="1152525" cy="9350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 flipH="1">
            <a:off x="4572000" y="1643063"/>
            <a:ext cx="1655763" cy="4683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 flipH="1">
            <a:off x="4106863" y="1643063"/>
            <a:ext cx="468312" cy="4683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 flipH="1">
            <a:off x="4572000" y="2109788"/>
            <a:ext cx="1655763" cy="4683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 flipH="1">
            <a:off x="4106863" y="2109788"/>
            <a:ext cx="468312" cy="46831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1979613" y="346075"/>
            <a:ext cx="1079500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3997325" y="101600"/>
            <a:ext cx="1525588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3997325" y="590550"/>
            <a:ext cx="1525588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 flipH="1">
            <a:off x="3462338" y="101600"/>
            <a:ext cx="288925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 flipH="1">
            <a:off x="3462338" y="590550"/>
            <a:ext cx="288925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1042988" y="2762250"/>
          <a:ext cx="3395662" cy="939800"/>
        </p:xfrm>
        <a:graphic>
          <a:graphicData uri="http://schemas.openxmlformats.org/presentationml/2006/ole">
            <p:oleObj spid="_x0000_s9220" name="Equation" r:id="rId5" imgW="1701720" imgH="469800" progId="Equation.DSMT4">
              <p:embed/>
            </p:oleObj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2659063" y="4048125"/>
          <a:ext cx="3929062" cy="965200"/>
        </p:xfrm>
        <a:graphic>
          <a:graphicData uri="http://schemas.openxmlformats.org/presentationml/2006/ole">
            <p:oleObj spid="_x0000_s9221" name="Equation" r:id="rId6" imgW="1968480" imgH="482400" progId="Equation.DSMT4">
              <p:embed/>
            </p:oleObj>
          </a:graphicData>
        </a:graphic>
      </p:graphicFrame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2554288" y="5132388"/>
            <a:ext cx="12969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 flipH="1">
            <a:off x="3851275" y="5132388"/>
            <a:ext cx="14414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5292725" y="5132388"/>
            <a:ext cx="32400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24"/>
          <p:cNvGraphicFramePr>
            <a:graphicFrameLocks noChangeAspect="1"/>
          </p:cNvGraphicFramePr>
          <p:nvPr/>
        </p:nvGraphicFramePr>
        <p:xfrm>
          <a:off x="2659063" y="5729288"/>
          <a:ext cx="3725862" cy="939800"/>
        </p:xfrm>
        <a:graphic>
          <a:graphicData uri="http://schemas.openxmlformats.org/presentationml/2006/ole">
            <p:oleObj spid="_x0000_s9222" name="Equation" r:id="rId7" imgW="1866600" imgH="469800" progId="Equation.DSMT4">
              <p:embed/>
            </p:oleObj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/>
        </p:nvGraphicFramePr>
        <p:xfrm>
          <a:off x="6813550" y="1281113"/>
          <a:ext cx="1090613" cy="406400"/>
        </p:xfrm>
        <a:graphic>
          <a:graphicData uri="http://schemas.openxmlformats.org/presentationml/2006/ole">
            <p:oleObj spid="_x0000_s9223" name="Equation" r:id="rId8" imgW="545760" imgH="203040" progId="Equation.DSMT4">
              <p:embed/>
            </p:oleObj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/>
        </p:nvGraphicFramePr>
        <p:xfrm>
          <a:off x="7759700" y="2203450"/>
          <a:ext cx="812800" cy="406400"/>
        </p:xfrm>
        <a:graphic>
          <a:graphicData uri="http://schemas.openxmlformats.org/presentationml/2006/ole">
            <p:oleObj spid="_x0000_s9224" name="Equation" r:id="rId9" imgW="406080" imgH="203040" progId="Equation.DSMT4">
              <p:embed/>
            </p:oleObj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/>
        </p:nvGraphicFramePr>
        <p:xfrm>
          <a:off x="6989763" y="3105150"/>
          <a:ext cx="736600" cy="406400"/>
        </p:xfrm>
        <a:graphic>
          <a:graphicData uri="http://schemas.openxmlformats.org/presentationml/2006/ole">
            <p:oleObj spid="_x0000_s9225" name="Equation" r:id="rId10" imgW="368280" imgH="203040" progId="Equation.DSMT4">
              <p:embed/>
            </p:oleObj>
          </a:graphicData>
        </a:graphic>
      </p:graphicFrame>
      <p:sp>
        <p:nvSpPr>
          <p:cNvPr id="26" name="下箭头 25"/>
          <p:cNvSpPr/>
          <p:nvPr/>
        </p:nvSpPr>
        <p:spPr>
          <a:xfrm rot="18900000" flipH="1">
            <a:off x="7711282" y="1654969"/>
            <a:ext cx="357187" cy="5810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 rot="2700000">
            <a:off x="7719219" y="2577306"/>
            <a:ext cx="357188" cy="56197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72250" y="1143000"/>
            <a:ext cx="2143125" cy="250031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flipH="1">
            <a:off x="7143750" y="1714500"/>
            <a:ext cx="357188" cy="1336675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animBg="1"/>
      <p:bldP spid="41994" grpId="0" animBg="1"/>
      <p:bldP spid="41995" grpId="0" animBg="1"/>
      <p:bldP spid="41996" grpId="0" animBg="1"/>
      <p:bldP spid="41997" grpId="0" animBg="1"/>
      <p:bldP spid="41998" grpId="0" animBg="1"/>
      <p:bldP spid="41998" grpId="1" animBg="1"/>
      <p:bldP spid="41999" grpId="0" animBg="1"/>
      <p:bldP spid="41999" grpId="1" animBg="1"/>
      <p:bldP spid="42000" grpId="0" animBg="1"/>
      <p:bldP spid="42000" grpId="1" animBg="1"/>
      <p:bldP spid="42001" grpId="0" animBg="1"/>
      <p:bldP spid="42001" grpId="1" animBg="1"/>
      <p:bldP spid="42002" grpId="0" animBg="1"/>
      <p:bldP spid="42002" grpId="1" animBg="1"/>
      <p:bldP spid="42005" grpId="0" animBg="1"/>
      <p:bldP spid="42006" grpId="0" animBg="1"/>
      <p:bldP spid="42007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8" indent="-457200"/>
            <a:r>
              <a:rPr kumimoji="1" lang="zh-CN" altLang="en-US" smtClean="0"/>
              <a:t>原函数、不定积分的概念</a:t>
            </a:r>
          </a:p>
          <a:p>
            <a:pPr marL="566738" indent="-457200"/>
            <a:r>
              <a:rPr lang="zh-CN" altLang="en-US" smtClean="0"/>
              <a:t>基本积分公式（</a:t>
            </a:r>
            <a:r>
              <a:rPr lang="en-US" altLang="zh-CN" smtClean="0"/>
              <a:t>I</a:t>
            </a:r>
            <a:r>
              <a:rPr lang="zh-CN" altLang="en-US" smtClean="0"/>
              <a:t>）</a:t>
            </a:r>
            <a:r>
              <a:rPr lang="en-US" altLang="zh-CN" smtClean="0"/>
              <a:t>——</a:t>
            </a:r>
            <a:r>
              <a:rPr lang="zh-CN" altLang="en-US" smtClean="0"/>
              <a:t>课本</a:t>
            </a:r>
            <a:r>
              <a:rPr lang="en-US" altLang="zh-CN" smtClean="0"/>
              <a:t>P.188</a:t>
            </a:r>
            <a:endParaRPr lang="zh-CN" altLang="en-US" smtClean="0"/>
          </a:p>
          <a:p>
            <a:pPr marL="566738" indent="-457200"/>
            <a:r>
              <a:rPr lang="zh-CN" altLang="en-US" smtClean="0"/>
              <a:t>不定积分的性质</a:t>
            </a:r>
          </a:p>
          <a:p>
            <a:pPr marL="566738" indent="-457200"/>
            <a:r>
              <a:rPr lang="zh-CN" altLang="en-US" smtClean="0"/>
              <a:t>直接积分法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kumimoji="1" lang="zh-CN" altLang="en-US" smtClean="0"/>
              <a:t>计算不定积分时有两点需要注意：</a:t>
            </a:r>
          </a:p>
          <a:p>
            <a:pPr marL="566738" indent="-457200">
              <a:buSzTx/>
              <a:buFont typeface="Wingdings 3" pitchFamily="18" charset="2"/>
              <a:buAutoNum type="arabicPeriod"/>
            </a:pPr>
            <a:r>
              <a:rPr kumimoji="1" lang="zh-CN" altLang="en-US" smtClean="0"/>
              <a:t>熟记基本积分公式；</a:t>
            </a:r>
          </a:p>
          <a:p>
            <a:pPr marL="566738" indent="-457200">
              <a:buSzTx/>
              <a:buFont typeface="Wingdings 3" pitchFamily="18" charset="2"/>
              <a:buAutoNum type="arabicPeriod" startAt="2"/>
            </a:pPr>
            <a:r>
              <a:rPr kumimoji="1" lang="zh-CN" altLang="en-US" smtClean="0"/>
              <a:t>熟练掌握有理分式、三角函数等函数的恒等变形．</a:t>
            </a: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/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4 − 1</a:t>
            </a:r>
            <a:endParaRPr lang="zh-CN" altLang="en-US" smtClean="0"/>
          </a:p>
          <a:p>
            <a:pPr lvl="1"/>
            <a:r>
              <a:rPr lang="en-US" altLang="zh-CN" smtClean="0"/>
              <a:t>2(5)(12)(14)(15)(19)(22)(25)</a:t>
            </a:r>
            <a:endParaRPr lang="zh-CN" altLang="en-US" smtClean="0"/>
          </a:p>
          <a:p>
            <a:pPr lvl="1"/>
            <a:r>
              <a:rPr lang="en-US" altLang="zh-CN" smtClean="0"/>
              <a:t>5</a:t>
            </a: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标题 2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/>
              <a:t>微积分学简介</a:t>
            </a:r>
          </a:p>
        </p:txBody>
      </p:sp>
      <p:sp>
        <p:nvSpPr>
          <p:cNvPr id="23554" name="文本占位符 4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 marL="565150" indent="-457200"/>
            <a:r>
              <a:rPr lang="zh-CN" altLang="en-US" smtClean="0"/>
              <a:t>微积分学</a:t>
            </a:r>
            <a:r>
              <a:rPr lang="en-US" altLang="zh-CN" smtClean="0"/>
              <a:t>——</a:t>
            </a:r>
            <a:r>
              <a:rPr lang="zh-CN" altLang="en-US" smtClean="0"/>
              <a:t>高等数学中最基本、最重要的组成部分．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微分学（导数、微分及其应用）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积分学（不定积分、定积分及其应用）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/>
            <a:r>
              <a:rPr lang="zh-CN" altLang="en-US" smtClean="0"/>
              <a:t>微积分学的创始人</a:t>
            </a:r>
            <a:r>
              <a:rPr lang="en-US" altLang="zh-CN" smtClean="0"/>
              <a:t>——	</a:t>
            </a:r>
            <a:r>
              <a:rPr lang="zh-CN" altLang="en-US" smtClean="0"/>
              <a:t>牛顿、莱布尼茨</a:t>
            </a:r>
            <a:endParaRPr lang="en-US" altLang="zh-CN" smtClean="0"/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7696200" y="5072063"/>
            <a:ext cx="990600" cy="1223962"/>
            <a:chOff x="5791200" y="3200400"/>
            <a:chExt cx="990600" cy="1223963"/>
          </a:xfrm>
        </p:grpSpPr>
        <p:pic>
          <p:nvPicPr>
            <p:cNvPr id="14350" name="Picture 1028" descr="LEIBNIZ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06282" y="3272631"/>
              <a:ext cx="960437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351" name="Group 1063"/>
            <p:cNvGrpSpPr>
              <a:grpSpLocks/>
            </p:cNvGrpSpPr>
            <p:nvPr/>
          </p:nvGrpSpPr>
          <p:grpSpPr bwMode="auto">
            <a:xfrm>
              <a:off x="5791200" y="3200400"/>
              <a:ext cx="990600" cy="1223963"/>
              <a:chOff x="3648" y="2016"/>
              <a:chExt cx="624" cy="771"/>
            </a:xfrm>
          </p:grpSpPr>
          <p:sp>
            <p:nvSpPr>
              <p:cNvPr id="14352" name="Freeform 1057"/>
              <p:cNvSpPr>
                <a:spLocks/>
              </p:cNvSpPr>
              <p:nvPr/>
            </p:nvSpPr>
            <p:spPr bwMode="auto">
              <a:xfrm>
                <a:off x="3648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3" name="Freeform 1058"/>
              <p:cNvSpPr>
                <a:spLocks/>
              </p:cNvSpPr>
              <p:nvPr/>
            </p:nvSpPr>
            <p:spPr bwMode="auto">
              <a:xfrm flipH="1" flipV="1">
                <a:off x="4224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54" name="Group 1062"/>
              <p:cNvGrpSpPr>
                <a:grpSpLocks/>
              </p:cNvGrpSpPr>
              <p:nvPr/>
            </p:nvGrpSpPr>
            <p:grpSpPr bwMode="auto">
              <a:xfrm>
                <a:off x="3648" y="2016"/>
                <a:ext cx="621" cy="768"/>
                <a:chOff x="3648" y="2016"/>
                <a:chExt cx="576" cy="768"/>
              </a:xfrm>
            </p:grpSpPr>
            <p:sp>
              <p:nvSpPr>
                <p:cNvPr id="14355" name="Freeform 1056"/>
                <p:cNvSpPr>
                  <a:spLocks/>
                </p:cNvSpPr>
                <p:nvPr/>
              </p:nvSpPr>
              <p:spPr bwMode="auto">
                <a:xfrm>
                  <a:off x="3648" y="201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56" name="Freeform 1059"/>
                <p:cNvSpPr>
                  <a:spLocks/>
                </p:cNvSpPr>
                <p:nvPr/>
              </p:nvSpPr>
              <p:spPr bwMode="auto">
                <a:xfrm flipV="1">
                  <a:off x="3648" y="273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6581775" y="5072063"/>
            <a:ext cx="990600" cy="1223962"/>
            <a:chOff x="4648200" y="2514600"/>
            <a:chExt cx="990600" cy="1223963"/>
          </a:xfrm>
        </p:grpSpPr>
        <p:pic>
          <p:nvPicPr>
            <p:cNvPr id="14343" name="Picture 1027" descr="NEWTON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681538" y="2586831"/>
              <a:ext cx="923925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344" name="Group 1064"/>
            <p:cNvGrpSpPr>
              <a:grpSpLocks/>
            </p:cNvGrpSpPr>
            <p:nvPr/>
          </p:nvGrpSpPr>
          <p:grpSpPr bwMode="auto">
            <a:xfrm>
              <a:off x="4648200" y="2514600"/>
              <a:ext cx="990600" cy="1223963"/>
              <a:chOff x="3648" y="2016"/>
              <a:chExt cx="624" cy="771"/>
            </a:xfrm>
          </p:grpSpPr>
          <p:sp>
            <p:nvSpPr>
              <p:cNvPr id="14345" name="Freeform 1065"/>
              <p:cNvSpPr>
                <a:spLocks/>
              </p:cNvSpPr>
              <p:nvPr/>
            </p:nvSpPr>
            <p:spPr bwMode="auto">
              <a:xfrm>
                <a:off x="3648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6" name="Freeform 1066"/>
              <p:cNvSpPr>
                <a:spLocks/>
              </p:cNvSpPr>
              <p:nvPr/>
            </p:nvSpPr>
            <p:spPr bwMode="auto">
              <a:xfrm flipH="1" flipV="1">
                <a:off x="4224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347" name="Group 1067"/>
              <p:cNvGrpSpPr>
                <a:grpSpLocks/>
              </p:cNvGrpSpPr>
              <p:nvPr/>
            </p:nvGrpSpPr>
            <p:grpSpPr bwMode="auto">
              <a:xfrm>
                <a:off x="3648" y="2016"/>
                <a:ext cx="621" cy="768"/>
                <a:chOff x="3648" y="2016"/>
                <a:chExt cx="576" cy="768"/>
              </a:xfrm>
            </p:grpSpPr>
            <p:sp>
              <p:nvSpPr>
                <p:cNvPr id="14348" name="Freeform 1068"/>
                <p:cNvSpPr>
                  <a:spLocks/>
                </p:cNvSpPr>
                <p:nvPr/>
              </p:nvSpPr>
              <p:spPr bwMode="auto">
                <a:xfrm>
                  <a:off x="3648" y="201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349" name="Freeform 1069"/>
                <p:cNvSpPr>
                  <a:spLocks/>
                </p:cNvSpPr>
                <p:nvPr/>
              </p:nvSpPr>
              <p:spPr bwMode="auto">
                <a:xfrm flipV="1">
                  <a:off x="3648" y="273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37" name="内容占位符 3"/>
          <p:cNvGraphicFramePr>
            <a:graphicFrameLocks/>
          </p:cNvGraphicFramePr>
          <p:nvPr/>
        </p:nvGraphicFramePr>
        <p:xfrm>
          <a:off x="457200" y="2928934"/>
          <a:ext cx="8229600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下列三类问题导致了微分学的产生：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求变速直线运动的瞬时速度；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求曲线上某一点处的切线；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③</a:t>
            </a:r>
            <a:r>
              <a:rPr lang="zh-CN" altLang="en-US" smtClean="0"/>
              <a:t>求最大值和最小值．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函数求导问题的</a:t>
            </a:r>
            <a:r>
              <a:rPr lang="zh-CN" altLang="en-US" smtClean="0">
                <a:solidFill>
                  <a:srgbClr val="FF0000"/>
                </a:solidFill>
              </a:rPr>
              <a:t>反问题</a:t>
            </a:r>
            <a:r>
              <a:rPr lang="zh-CN" altLang="en-US" smtClean="0"/>
              <a:t>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求一个未知函数，使其导数恰好等于某个已知的函数．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例如，</a:t>
            </a:r>
            <a:r>
              <a:rPr lang="en-US" altLang="zh-CN" smtClean="0"/>
              <a:t>( sin</a:t>
            </a:r>
            <a:r>
              <a:rPr lang="en-US" altLang="zh-CN" i="1" smtClean="0"/>
              <a:t>x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C 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= cos</a:t>
            </a:r>
            <a:r>
              <a:rPr lang="en-US" altLang="zh-CN" i="1" smtClean="0"/>
              <a:t>x</a:t>
            </a:r>
            <a:r>
              <a:rPr lang="zh-CN" altLang="en-US" smtClean="0"/>
              <a:t>．</a:t>
            </a:r>
            <a:endParaRPr lang="zh-CN" altLang="en-US" i="1" smtClean="0"/>
          </a:p>
        </p:txBody>
      </p:sp>
      <p:sp>
        <p:nvSpPr>
          <p:cNvPr id="4505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/>
              <a:t>微积分学的产生</a:t>
            </a:r>
          </a:p>
        </p:txBody>
      </p:sp>
      <p:sp>
        <p:nvSpPr>
          <p:cNvPr id="4" name="AutoShape 70"/>
          <p:cNvSpPr>
            <a:spLocks/>
          </p:cNvSpPr>
          <p:nvPr/>
        </p:nvSpPr>
        <p:spPr bwMode="auto">
          <a:xfrm>
            <a:off x="5056188" y="2132013"/>
            <a:ext cx="196850" cy="1079500"/>
          </a:xfrm>
          <a:prstGeom prst="rightBrace">
            <a:avLst>
              <a:gd name="adj1" fmla="val 12463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5270500" y="2443163"/>
            <a:ext cx="29448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函数的变化率问题 </a:t>
            </a:r>
          </a:p>
        </p:txBody>
      </p:sp>
      <p:sp>
        <p:nvSpPr>
          <p:cNvPr id="7" name="矩形 6"/>
          <p:cNvSpPr/>
          <p:nvPr/>
        </p:nvSpPr>
        <p:spPr>
          <a:xfrm>
            <a:off x="1714500" y="5103813"/>
            <a:ext cx="1143000" cy="357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 autoUpdateAnimBg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是定义在区间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上的函数，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若存在函数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，使得对任意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 </a:t>
            </a:r>
            <a:r>
              <a:rPr lang="en-US" altLang="zh-CN" i="1" smtClean="0"/>
              <a:t>I</a:t>
            </a:r>
            <a:r>
              <a:rPr lang="zh-CN" altLang="en-US" smtClean="0"/>
              <a:t>，都有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则称函数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为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上的一个</a:t>
            </a:r>
            <a:r>
              <a:rPr lang="zh-CN" altLang="en-US" smtClean="0">
                <a:solidFill>
                  <a:srgbClr val="FF0000"/>
                </a:solidFill>
              </a:rPr>
              <a:t>原函数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例如，因为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)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>
                <a:sym typeface="Symbol" pitchFamily="18" charset="2"/>
              </a:rPr>
              <a:t> = 2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zh-CN" altLang="en-US" smtClean="0">
                <a:sym typeface="Symbol" pitchFamily="18" charset="2"/>
              </a:rPr>
              <a:t>，所以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是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的原函数．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+ 1)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>
                <a:sym typeface="Symbol" pitchFamily="18" charset="2"/>
              </a:rPr>
              <a:t> = 2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zh-CN" altLang="en-US" smtClean="0">
                <a:sym typeface="Symbol" pitchFamily="18" charset="2"/>
              </a:rPr>
              <a:t>，所以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+ 1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也是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的原函数．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一个函数的原函数是不唯一的．</a:t>
            </a:r>
            <a:endParaRPr lang="en-US" altLang="zh-CN" smtClean="0"/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/>
              <a:t>一、原函数的概念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一个函数的原函数是不唯一的．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原函数存在定理：</a:t>
            </a:r>
            <a:r>
              <a:rPr lang="zh-CN" altLang="en-US" smtClean="0"/>
              <a:t>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上的连续函数一定有原函数．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并非任意函数都存在原函数．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</a:t>
            </a:r>
            <a:r>
              <a:rPr lang="en-US" altLang="zh-CN" smtClean="0">
                <a:solidFill>
                  <a:srgbClr val="0000FF"/>
                </a:solidFill>
              </a:rPr>
              <a:t>P.129</a:t>
            </a:r>
            <a:r>
              <a:rPr lang="zh-CN" altLang="en-US" smtClean="0">
                <a:solidFill>
                  <a:srgbClr val="0000FF"/>
                </a:solidFill>
              </a:rPr>
              <a:t>的定理</a:t>
            </a:r>
            <a:r>
              <a:rPr lang="zh-CN" altLang="en-US" smtClean="0"/>
              <a:t>可知，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一个函数的任意两个原函数之间相差一个常数．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若函数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为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是在区间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上的一个原函数，则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上的全体原函数为 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F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+ 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zh-CN" altLang="en-US" smtClean="0"/>
              <a:t>为任意常数）．</a:t>
            </a:r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/>
              <a:t>原函数的</a:t>
            </a:r>
            <a:r>
              <a:rPr lang="zh-CN" altLang="en-US" dirty="0" smtClean="0"/>
              <a:t>性质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P.184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如果函数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在某区间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上存在原函数，则把 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可积函数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上的全体原函数记为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称为函数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上的</a:t>
            </a:r>
            <a:r>
              <a:rPr lang="zh-CN" altLang="en-US" smtClean="0">
                <a:solidFill>
                  <a:srgbClr val="FF0000"/>
                </a:solidFill>
              </a:rPr>
              <a:t>不定积分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若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在区间 </a:t>
            </a:r>
            <a:r>
              <a:rPr lang="en-US" altLang="zh-CN" i="1" smtClean="0"/>
              <a:t>I</a:t>
            </a:r>
            <a:r>
              <a:rPr lang="en-US" altLang="zh-CN" smtClean="0"/>
              <a:t> </a:t>
            </a:r>
            <a:r>
              <a:rPr lang="zh-CN" altLang="en-US" smtClean="0"/>
              <a:t>上的一个原函数，则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			（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积分常数</a:t>
            </a:r>
            <a:r>
              <a:rPr lang="zh-CN" altLang="en-US" smtClean="0"/>
              <a:t>）．</a:t>
            </a:r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/>
              <a:t>二、不定积分的概念</a:t>
            </a:r>
            <a:endParaRPr lang="en-US" altLang="zh-CN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5249863" y="2784475"/>
          <a:ext cx="1317625" cy="584200"/>
        </p:xfrm>
        <a:graphic>
          <a:graphicData uri="http://schemas.openxmlformats.org/presentationml/2006/ole">
            <p:oleObj spid="_x0000_s1026" name="Equation" r:id="rId3" imgW="66024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71625" y="5437188"/>
          <a:ext cx="2713038" cy="584200"/>
        </p:xfrm>
        <a:graphic>
          <a:graphicData uri="http://schemas.openxmlformats.org/presentationml/2006/ole">
            <p:oleObj spid="_x0000_s1027" name="Equation" r:id="rId4" imgW="1358640" imgH="2919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49863" y="2784475"/>
          <a:ext cx="1952625" cy="584200"/>
        </p:xfrm>
        <a:graphic>
          <a:graphicData uri="http://schemas.openxmlformats.org/presentationml/2006/ole">
            <p:oleObj spid="_x0000_s1028" name="Equation" r:id="rId5" imgW="977760" imgH="291960" progId="Equation.DSMT4">
              <p:embed/>
            </p:oleObj>
          </a:graphicData>
        </a:graphic>
      </p:graphicFrame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5508625" y="2876550"/>
            <a:ext cx="1503363" cy="4318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4940300" y="2149475"/>
            <a:ext cx="1619250" cy="514350"/>
          </a:xfrm>
          <a:prstGeom prst="wedgeRoundRectCallout">
            <a:avLst>
              <a:gd name="adj1" fmla="val -1190"/>
              <a:gd name="adj2" fmla="val 83949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algn="ctr"/>
            <a:r>
              <a:rPr lang="zh-CN" altLang="en-US" sz="2400" b="1"/>
              <a:t>被积函数 </a:t>
            </a:r>
            <a:endParaRPr lang="en-US" altLang="zh-CN" sz="2400" b="1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6681788" y="2149475"/>
            <a:ext cx="1820862" cy="4857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algn="ctr"/>
            <a:r>
              <a:rPr lang="zh-CN" altLang="en-US" sz="2400" b="1"/>
              <a:t>被积表达式 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3938588" y="3500438"/>
            <a:ext cx="1619250" cy="514350"/>
          </a:xfrm>
          <a:prstGeom prst="wedgeRoundRectCallout">
            <a:avLst>
              <a:gd name="adj1" fmla="val 37176"/>
              <a:gd name="adj2" fmla="val -80245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algn="ctr"/>
            <a:r>
              <a:rPr lang="zh-CN" altLang="en-US" sz="2400" b="1"/>
              <a:t>积分符号 </a:t>
            </a:r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6602413" y="3500438"/>
            <a:ext cx="1619250" cy="514350"/>
          </a:xfrm>
          <a:prstGeom prst="wedgeRoundRectCallout">
            <a:avLst>
              <a:gd name="adj1" fmla="val -37176"/>
              <a:gd name="adj2" fmla="val -94444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 anchorCtr="1">
            <a:spAutoFit/>
          </a:bodyPr>
          <a:lstStyle/>
          <a:p>
            <a:pPr algn="ctr"/>
            <a:r>
              <a:rPr lang="zh-CN" altLang="en-US" sz="2400" b="1"/>
              <a:t>积分变量 </a:t>
            </a:r>
          </a:p>
        </p:txBody>
      </p:sp>
      <p:cxnSp>
        <p:nvCxnSpPr>
          <p:cNvPr id="52240" name="AutoShape 16"/>
          <p:cNvCxnSpPr>
            <a:cxnSpLocks noChangeShapeType="1"/>
            <a:stCxn id="52238" idx="3"/>
            <a:endCxn id="52237" idx="2"/>
          </p:cNvCxnSpPr>
          <p:nvPr/>
        </p:nvCxnSpPr>
        <p:spPr bwMode="auto">
          <a:xfrm flipV="1">
            <a:off x="7026275" y="2649538"/>
            <a:ext cx="566738" cy="442912"/>
          </a:xfrm>
          <a:prstGeom prst="bentConnector2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nimBg="1"/>
      <p:bldP spid="52233" grpId="0" animBg="1"/>
      <p:bldP spid="52237" grpId="0" animBg="1"/>
      <p:bldP spid="52231" grpId="0" animBg="1"/>
      <p:bldP spid="522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                          与                  是否相等？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/>
              <a:t>不相等，</a:t>
            </a:r>
            <a:r>
              <a:rPr lang="zh-CN" altLang="en-US" smtClean="0">
                <a:solidFill>
                  <a:srgbClr val="FF0000"/>
                </a:solidFill>
              </a:rPr>
              <a:t>两者相差一个任意常数</a:t>
            </a:r>
            <a:r>
              <a:rPr lang="zh-CN" altLang="en-US" smtClean="0"/>
              <a:t>，设                       ，则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求下列不定积分：</a:t>
            </a:r>
            <a:r>
              <a:rPr lang="en-US" altLang="zh-CN" smtClean="0"/>
              <a:t>(1)		 </a:t>
            </a:r>
            <a:r>
              <a:rPr lang="zh-CN" altLang="en-US" smtClean="0"/>
              <a:t>；</a:t>
            </a:r>
            <a:r>
              <a:rPr lang="en-US" altLang="zh-CN" smtClean="0"/>
              <a:t>(2)		    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/>
              <a:t>例题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214438" y="1362075"/>
          <a:ext cx="1925637" cy="812800"/>
        </p:xfrm>
        <a:graphic>
          <a:graphicData uri="http://schemas.openxmlformats.org/presentationml/2006/ole">
            <p:oleObj spid="_x0000_s2050" name="Equation" r:id="rId5" imgW="9651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541713" y="1476375"/>
          <a:ext cx="1317625" cy="584200"/>
        </p:xfrm>
        <a:graphic>
          <a:graphicData uri="http://schemas.openxmlformats.org/presentationml/2006/ole">
            <p:oleObj spid="_x0000_s2051" name="Equation" r:id="rId6" imgW="660240" imgH="2919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140200" y="4000500"/>
          <a:ext cx="1012825" cy="812800"/>
        </p:xfrm>
        <a:graphic>
          <a:graphicData uri="http://schemas.openxmlformats.org/presentationml/2006/ole">
            <p:oleObj spid="_x0000_s2052" name="Equation" r:id="rId7" imgW="507960" imgH="4060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867400" y="4000500"/>
          <a:ext cx="1417638" cy="812800"/>
        </p:xfrm>
        <a:graphic>
          <a:graphicData uri="http://schemas.openxmlformats.org/presentationml/2006/ole">
            <p:oleObj spid="_x0000_s2053" name="Equation" r:id="rId8" imgW="711000" imgH="40608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231900" y="4857750"/>
          <a:ext cx="2733675" cy="812800"/>
        </p:xfrm>
        <a:graphic>
          <a:graphicData uri="http://schemas.openxmlformats.org/presentationml/2006/ole">
            <p:oleObj spid="_x0000_s2054" name="Equation" r:id="rId9" imgW="1371600" imgH="40608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487613" y="5008563"/>
          <a:ext cx="1292225" cy="406400"/>
        </p:xfrm>
        <a:graphic>
          <a:graphicData uri="http://schemas.openxmlformats.org/presentationml/2006/ole">
            <p:oleObj spid="_x0000_s2055" name="Equation" r:id="rId10" imgW="647640" imgH="203040" progId="Equation.DSMT4">
              <p:embed/>
            </p:oleObj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571500" y="2830513"/>
          <a:ext cx="4965700" cy="812800"/>
        </p:xfrm>
        <a:graphic>
          <a:graphicData uri="http://schemas.openxmlformats.org/presentationml/2006/ole">
            <p:oleObj spid="_x0000_s2056" name="Equation" r:id="rId11" imgW="2489040" imgH="40608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680075" y="2944813"/>
          <a:ext cx="2838450" cy="584200"/>
        </p:xfrm>
        <a:graphic>
          <a:graphicData uri="http://schemas.openxmlformats.org/presentationml/2006/ole">
            <p:oleObj spid="_x0000_s2057" name="Equation" r:id="rId12" imgW="1422360" imgH="29196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2357438" y="2357438"/>
            <a:ext cx="3357562" cy="457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714750" y="5000625"/>
            <a:ext cx="2693988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algn="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（课本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P.185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6143625" y="2451100"/>
          <a:ext cx="1773238" cy="406400"/>
        </p:xfrm>
        <a:graphic>
          <a:graphicData uri="http://schemas.openxmlformats.org/presentationml/2006/ole">
            <p:oleObj spid="_x0000_s2058" name="Equation" r:id="rId13" imgW="888840" imgH="20304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 flipH="1">
            <a:off x="5857875" y="2357438"/>
            <a:ext cx="2786063" cy="45720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4102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已知曲线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在任意一点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处的切线斜率为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zh-CN" altLang="en-US" smtClean="0"/>
              <a:t>，且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曲线经过点</a:t>
            </a:r>
            <a:r>
              <a:rPr lang="en-US" altLang="zh-CN" smtClean="0"/>
              <a:t>(1, 2)</a:t>
            </a:r>
            <a:r>
              <a:rPr lang="zh-CN" altLang="en-US" smtClean="0"/>
              <a:t>，求此曲线的方程．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P.186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根据题意得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2</a:t>
            </a:r>
            <a:r>
              <a:rPr lang="en-US" altLang="zh-CN" i="1" smtClean="0"/>
              <a:t>x</a:t>
            </a:r>
            <a:r>
              <a:rPr lang="zh-CN" altLang="en-US" smtClean="0"/>
              <a:t>，即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zh-CN" altLang="en-US" smtClean="0"/>
              <a:t> 的一个原函数，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由曲线经过点</a:t>
            </a:r>
            <a:r>
              <a:rPr lang="en-US" altLang="zh-CN" smtClean="0"/>
              <a:t>(1, 2) </a:t>
            </a:r>
            <a:r>
              <a:rPr lang="zh-CN" altLang="en-US" smtClean="0"/>
              <a:t>得 </a:t>
            </a:r>
            <a:r>
              <a:rPr lang="en-US" altLang="zh-CN" smtClean="0"/>
              <a:t>2 = 1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 </a:t>
            </a:r>
            <a:r>
              <a:rPr lang="en-US" altLang="zh-CN" i="1" smtClean="0"/>
              <a:t>C</a:t>
            </a:r>
            <a:r>
              <a:rPr lang="en-US" altLang="zh-CN" smtClean="0"/>
              <a:t> = 1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故所求曲线方程为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+ 1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的原函数的图形称为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积分曲线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258888" y="2492375"/>
          <a:ext cx="3087687" cy="584200"/>
        </p:xfrm>
        <a:graphic>
          <a:graphicData uri="http://schemas.openxmlformats.org/presentationml/2006/ole">
            <p:oleObj spid="_x0000_s3074" name="Equation" r:id="rId3" imgW="1549080" imgH="291960" progId="Equation.DSMT4">
              <p:embed/>
            </p:oleObj>
          </a:graphicData>
        </a:graphic>
      </p:graphicFrame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4932363" y="4098925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V="1">
            <a:off x="6456363" y="2270125"/>
            <a:ext cx="0" cy="287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8196263" y="409892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x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134100" y="20812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y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6116638" y="409892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54282" name="Freeform 10"/>
          <p:cNvSpPr>
            <a:spLocks/>
          </p:cNvSpPr>
          <p:nvPr/>
        </p:nvSpPr>
        <p:spPr bwMode="auto">
          <a:xfrm>
            <a:off x="5694363" y="3336925"/>
            <a:ext cx="1524000" cy="762000"/>
          </a:xfrm>
          <a:custGeom>
            <a:avLst/>
            <a:gdLst>
              <a:gd name="T0" fmla="*/ 0 w 960"/>
              <a:gd name="T1" fmla="*/ 0 h 480"/>
              <a:gd name="T2" fmla="*/ 2147483647 w 960"/>
              <a:gd name="T3" fmla="*/ 2147483647 h 480"/>
              <a:gd name="T4" fmla="*/ 2147483647 w 960"/>
              <a:gd name="T5" fmla="*/ 0 h 480"/>
              <a:gd name="T6" fmla="*/ 0 60000 65536"/>
              <a:gd name="T7" fmla="*/ 0 60000 65536"/>
              <a:gd name="T8" fmla="*/ 0 60000 65536"/>
              <a:gd name="T9" fmla="*/ 0 w 960"/>
              <a:gd name="T10" fmla="*/ 0 h 480"/>
              <a:gd name="T11" fmla="*/ 960 w 96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480">
                <a:moveTo>
                  <a:pt x="0" y="0"/>
                </a:moveTo>
                <a:cubicBezTo>
                  <a:pt x="160" y="240"/>
                  <a:pt x="320" y="480"/>
                  <a:pt x="480" y="480"/>
                </a:cubicBezTo>
                <a:cubicBezTo>
                  <a:pt x="640" y="480"/>
                  <a:pt x="880" y="80"/>
                  <a:pt x="960" y="0"/>
                </a:cubicBezTo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3" name="Freeform 11"/>
          <p:cNvSpPr>
            <a:spLocks/>
          </p:cNvSpPr>
          <p:nvPr/>
        </p:nvSpPr>
        <p:spPr bwMode="auto">
          <a:xfrm>
            <a:off x="5694363" y="2574925"/>
            <a:ext cx="1524000" cy="762000"/>
          </a:xfrm>
          <a:custGeom>
            <a:avLst/>
            <a:gdLst>
              <a:gd name="T0" fmla="*/ 0 w 960"/>
              <a:gd name="T1" fmla="*/ 0 h 480"/>
              <a:gd name="T2" fmla="*/ 2147483647 w 960"/>
              <a:gd name="T3" fmla="*/ 2147483647 h 480"/>
              <a:gd name="T4" fmla="*/ 2147483647 w 960"/>
              <a:gd name="T5" fmla="*/ 0 h 480"/>
              <a:gd name="T6" fmla="*/ 0 60000 65536"/>
              <a:gd name="T7" fmla="*/ 0 60000 65536"/>
              <a:gd name="T8" fmla="*/ 0 60000 65536"/>
              <a:gd name="T9" fmla="*/ 0 w 960"/>
              <a:gd name="T10" fmla="*/ 0 h 480"/>
              <a:gd name="T11" fmla="*/ 960 w 96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480">
                <a:moveTo>
                  <a:pt x="0" y="0"/>
                </a:moveTo>
                <a:cubicBezTo>
                  <a:pt x="160" y="240"/>
                  <a:pt x="320" y="480"/>
                  <a:pt x="480" y="480"/>
                </a:cubicBezTo>
                <a:cubicBezTo>
                  <a:pt x="640" y="480"/>
                  <a:pt x="880" y="80"/>
                  <a:pt x="960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Freeform 12"/>
          <p:cNvSpPr>
            <a:spLocks/>
          </p:cNvSpPr>
          <p:nvPr/>
        </p:nvSpPr>
        <p:spPr bwMode="auto">
          <a:xfrm>
            <a:off x="5694363" y="4098925"/>
            <a:ext cx="1524000" cy="762000"/>
          </a:xfrm>
          <a:custGeom>
            <a:avLst/>
            <a:gdLst>
              <a:gd name="T0" fmla="*/ 0 w 960"/>
              <a:gd name="T1" fmla="*/ 0 h 480"/>
              <a:gd name="T2" fmla="*/ 2147483647 w 960"/>
              <a:gd name="T3" fmla="*/ 2147483647 h 480"/>
              <a:gd name="T4" fmla="*/ 2147483647 w 960"/>
              <a:gd name="T5" fmla="*/ 0 h 480"/>
              <a:gd name="T6" fmla="*/ 0 60000 65536"/>
              <a:gd name="T7" fmla="*/ 0 60000 65536"/>
              <a:gd name="T8" fmla="*/ 0 60000 65536"/>
              <a:gd name="T9" fmla="*/ 0 w 960"/>
              <a:gd name="T10" fmla="*/ 0 h 480"/>
              <a:gd name="T11" fmla="*/ 960 w 96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480">
                <a:moveTo>
                  <a:pt x="0" y="0"/>
                </a:moveTo>
                <a:cubicBezTo>
                  <a:pt x="160" y="240"/>
                  <a:pt x="320" y="480"/>
                  <a:pt x="480" y="480"/>
                </a:cubicBezTo>
                <a:cubicBezTo>
                  <a:pt x="640" y="480"/>
                  <a:pt x="880" y="80"/>
                  <a:pt x="9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85" name="Object 3"/>
          <p:cNvGraphicFramePr>
            <a:graphicFrameLocks noChangeAspect="1"/>
          </p:cNvGraphicFramePr>
          <p:nvPr/>
        </p:nvGraphicFramePr>
        <p:xfrm>
          <a:off x="7285038" y="2822575"/>
          <a:ext cx="887412" cy="457200"/>
        </p:xfrm>
        <a:graphic>
          <a:graphicData uri="http://schemas.openxmlformats.org/presentationml/2006/ole">
            <p:oleObj spid="_x0000_s3075" name="Equation" r:id="rId4" imgW="444240" imgH="228600" progId="Equation.DSMT4">
              <p:embed/>
            </p:oleObj>
          </a:graphicData>
        </a:graphic>
      </p:graphicFrame>
      <p:graphicFrame>
        <p:nvGraphicFramePr>
          <p:cNvPr id="54286" name="Object 4"/>
          <p:cNvGraphicFramePr>
            <a:graphicFrameLocks noChangeAspect="1"/>
          </p:cNvGraphicFramePr>
          <p:nvPr/>
        </p:nvGraphicFramePr>
        <p:xfrm>
          <a:off x="7285038" y="2060575"/>
          <a:ext cx="1320800" cy="457200"/>
        </p:xfrm>
        <a:graphic>
          <a:graphicData uri="http://schemas.openxmlformats.org/presentationml/2006/ole">
            <p:oleObj spid="_x0000_s3076" name="Equation" r:id="rId5" imgW="660240" imgH="228600" progId="Equation.DSMT4">
              <p:embed/>
            </p:oleObj>
          </a:graphicData>
        </a:graphic>
      </p:graphicFrame>
      <p:graphicFrame>
        <p:nvGraphicFramePr>
          <p:cNvPr id="54287" name="Object 5"/>
          <p:cNvGraphicFramePr>
            <a:graphicFrameLocks noChangeAspect="1"/>
          </p:cNvGraphicFramePr>
          <p:nvPr/>
        </p:nvGraphicFramePr>
        <p:xfrm>
          <a:off x="7285038" y="3584575"/>
          <a:ext cx="1320800" cy="457200"/>
        </p:xfrm>
        <a:graphic>
          <a:graphicData uri="http://schemas.openxmlformats.org/presentationml/2006/ole">
            <p:oleObj spid="_x0000_s3077" name="Equation" r:id="rId6" imgW="660240" imgH="228600" progId="Equation.DSMT4">
              <p:embed/>
            </p:oleObj>
          </a:graphicData>
        </a:graphic>
      </p:graphicFrame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7142163" y="409892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54289" name="Text Box 17"/>
          <p:cNvSpPr txBox="1">
            <a:spLocks noChangeArrowheads="1"/>
          </p:cNvSpPr>
          <p:nvPr/>
        </p:nvSpPr>
        <p:spPr bwMode="auto">
          <a:xfrm>
            <a:off x="6116638" y="3365500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54293" name="Text Box 21"/>
          <p:cNvSpPr txBox="1">
            <a:spLocks noChangeArrowheads="1"/>
          </p:cNvSpPr>
          <p:nvPr/>
        </p:nvSpPr>
        <p:spPr bwMode="auto">
          <a:xfrm>
            <a:off x="6116638" y="2633663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>
            <a:off x="7218363" y="2565400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6456363" y="2574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4294" name="Oval 22"/>
          <p:cNvSpPr>
            <a:spLocks noChangeAspect="1" noChangeArrowheads="1"/>
          </p:cNvSpPr>
          <p:nvPr/>
        </p:nvSpPr>
        <p:spPr bwMode="auto">
          <a:xfrm>
            <a:off x="7164388" y="2533650"/>
            <a:ext cx="107950" cy="10795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4277" grpId="0" animBg="1"/>
      <p:bldP spid="54278" grpId="0" animBg="1"/>
      <p:bldP spid="54279" grpId="0" autoUpdateAnimBg="0"/>
      <p:bldP spid="54280" grpId="0" autoUpdateAnimBg="0"/>
      <p:bldP spid="54281" grpId="0" autoUpdateAnimBg="0"/>
      <p:bldP spid="54282" grpId="0" animBg="1"/>
      <p:bldP spid="54283" grpId="0" animBg="1"/>
      <p:bldP spid="54284" grpId="0" animBg="1"/>
      <p:bldP spid="54288" grpId="0" autoUpdateAnimBg="0"/>
      <p:bldP spid="54289" grpId="0" autoUpdateAnimBg="0"/>
      <p:bldP spid="54293" grpId="0" autoUpdateAnimBg="0"/>
      <p:bldP spid="54296" grpId="0" animBg="1"/>
      <p:bldP spid="54297" grpId="0" animBg="1"/>
      <p:bldP spid="542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5473700" y="565150"/>
          <a:ext cx="2708275" cy="584200"/>
        </p:xfrm>
        <a:graphic>
          <a:graphicData uri="http://schemas.openxmlformats.org/presentationml/2006/ole">
            <p:oleObj spid="_x0000_s4098" name="Equation" r:id="rId3" imgW="1358640" imgH="291960" progId="Equation.DSMT4">
              <p:embed/>
            </p:oleObj>
          </a:graphicData>
        </a:graphic>
      </p:graphicFrame>
      <p:sp>
        <p:nvSpPr>
          <p:cNvPr id="55318" name="Rectangle 2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kumimoji="1" lang="zh-CN" altLang="en-US" smtClean="0"/>
              <a:t>每个原函数在几何上都对应一条曲线，称为</a:t>
            </a:r>
            <a:r>
              <a:rPr kumimoji="1" lang="zh-CN" altLang="en-US" smtClean="0">
                <a:solidFill>
                  <a:srgbClr val="FF0000"/>
                </a:solidFill>
              </a:rPr>
              <a:t>积分曲线</a:t>
            </a:r>
            <a:r>
              <a:rPr kumimoji="1"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kumimoji="1" lang="zh-CN" altLang="en-US" smtClean="0"/>
          </a:p>
          <a:p>
            <a:r>
              <a:rPr kumimoji="1" lang="zh-CN" altLang="en-US" smtClean="0"/>
              <a:t>不定积分不是一个函数，而是一</a:t>
            </a:r>
            <a:endParaRPr kumimoji="1" lang="en-US" altLang="zh-CN" smtClean="0"/>
          </a:p>
          <a:p>
            <a:pPr>
              <a:buFont typeface="Wingdings 3" pitchFamily="18" charset="2"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族函数，在几何上代表一簇积分</a:t>
            </a:r>
            <a:endParaRPr kumimoji="1" lang="en-US" altLang="zh-CN" smtClean="0"/>
          </a:p>
          <a:p>
            <a:pPr>
              <a:buFont typeface="Wingdings 3" pitchFamily="18" charset="2"/>
              <a:buNone/>
            </a:pPr>
            <a:r>
              <a:rPr kumimoji="1" lang="en-US" altLang="zh-CN" smtClean="0"/>
              <a:t>	</a:t>
            </a:r>
            <a:r>
              <a:rPr kumimoji="1" lang="zh-CN" altLang="en-US" smtClean="0"/>
              <a:t>曲线，这些曲线可通过 </a:t>
            </a:r>
            <a:r>
              <a:rPr kumimoji="1" lang="en-US" altLang="zh-CN" i="1" smtClean="0">
                <a:sym typeface="Symbol" pitchFamily="18" charset="2"/>
              </a:rPr>
              <a:t>y</a:t>
            </a:r>
            <a:r>
              <a:rPr kumimoji="1" lang="en-US" altLang="zh-CN" smtClean="0">
                <a:sym typeface="Symbol" pitchFamily="18" charset="2"/>
              </a:rPr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的图形</a:t>
            </a:r>
            <a:r>
              <a:rPr kumimoji="1" lang="zh-CN" altLang="en-US" smtClean="0"/>
              <a:t>沿 </a:t>
            </a:r>
            <a:r>
              <a:rPr kumimoji="1" lang="en-US" altLang="zh-CN" i="1" smtClean="0"/>
              <a:t>y </a:t>
            </a:r>
            <a:r>
              <a:rPr kumimoji="1" lang="zh-CN" altLang="zh-CN" smtClean="0"/>
              <a:t>轴方向平移</a:t>
            </a:r>
            <a:r>
              <a:rPr kumimoji="1" lang="zh-CN" altLang="en-US" smtClean="0"/>
              <a:t> </a:t>
            </a:r>
            <a:r>
              <a:rPr kumimoji="1" lang="zh-CN" altLang="zh-CN" i="1" smtClean="0"/>
              <a:t>C</a:t>
            </a:r>
            <a:r>
              <a:rPr kumimoji="1" lang="zh-CN" altLang="en-US" smtClean="0"/>
              <a:t> 个单位</a:t>
            </a:r>
            <a:endParaRPr kumimoji="1" lang="en-US" altLang="zh-CN" smtClean="0"/>
          </a:p>
          <a:p>
            <a:pPr>
              <a:buFont typeface="Wingdings 3" pitchFamily="18" charset="2"/>
              <a:buNone/>
            </a:pPr>
            <a:r>
              <a:rPr kumimoji="1" lang="en-US" altLang="zh-CN" smtClean="0"/>
              <a:t>	</a:t>
            </a:r>
            <a:r>
              <a:rPr kumimoji="1" lang="zh-CN" altLang="zh-CN" smtClean="0"/>
              <a:t>而得到</a:t>
            </a:r>
            <a:r>
              <a:rPr kumimoji="1"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kumimoji="1" lang="zh-CN" altLang="en-US" smtClean="0"/>
          </a:p>
          <a:p>
            <a:r>
              <a:rPr kumimoji="1" lang="zh-CN" altLang="en-US" smtClean="0"/>
              <a:t>因为</a:t>
            </a:r>
            <a:r>
              <a:rPr kumimoji="1" lang="en-US" altLang="zh-CN" smtClean="0"/>
              <a:t>[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/>
              <a:t>C </a:t>
            </a:r>
            <a:r>
              <a:rPr lang="en-US" altLang="zh-CN" smtClean="0"/>
              <a:t>]</a:t>
            </a:r>
            <a:r>
              <a:rPr kumimoji="1" lang="en-US" altLang="zh-CN" smtClean="0">
                <a:sym typeface="Symbol" pitchFamily="18" charset="2"/>
              </a:rPr>
              <a:t> = </a:t>
            </a:r>
            <a:r>
              <a:rPr kumimoji="1" lang="en-US" altLang="zh-CN" i="1" smtClean="0">
                <a:sym typeface="Symbol" pitchFamily="18" charset="2"/>
              </a:rPr>
              <a:t>f</a:t>
            </a:r>
            <a:r>
              <a:rPr kumimoji="1" lang="en-US" altLang="zh-CN" smtClean="0">
                <a:sym typeface="Symbol" pitchFamily="18" charset="2"/>
              </a:rPr>
              <a:t> (</a:t>
            </a:r>
            <a:r>
              <a:rPr kumimoji="1" lang="en-US" altLang="zh-CN" i="1" smtClean="0">
                <a:sym typeface="Symbol" pitchFamily="18" charset="2"/>
              </a:rPr>
              <a:t>x</a:t>
            </a:r>
            <a:r>
              <a:rPr kumimoji="1" lang="en-US" altLang="zh-CN" smtClean="0">
                <a:sym typeface="Symbol" pitchFamily="18" charset="2"/>
              </a:rPr>
              <a:t>)</a:t>
            </a:r>
            <a:r>
              <a:rPr kumimoji="1" lang="zh-CN" altLang="en-US" smtClean="0">
                <a:sym typeface="Symbol" pitchFamily="18" charset="2"/>
              </a:rPr>
              <a:t>，所以积分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smtClean="0">
                <a:sym typeface="Symbol" pitchFamily="18" charset="2"/>
              </a:rPr>
              <a:t>	曲线 </a:t>
            </a:r>
            <a:r>
              <a:rPr kumimoji="1" lang="en-US" altLang="zh-CN" i="1" smtClean="0">
                <a:solidFill>
                  <a:srgbClr val="0000FF"/>
                </a:solidFill>
                <a:sym typeface="Symbol" pitchFamily="18" charset="2"/>
              </a:rPr>
              <a:t>y</a:t>
            </a:r>
            <a:r>
              <a:rPr kumimoji="1" lang="en-US" altLang="zh-CN" smtClean="0">
                <a:solidFill>
                  <a:srgbClr val="0000FF"/>
                </a:solidFill>
                <a:sym typeface="Symbol" pitchFamily="18" charset="2"/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+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smtClean="0"/>
              <a:t> </a:t>
            </a:r>
            <a:r>
              <a:rPr kumimoji="1" lang="zh-CN" altLang="en-US" smtClean="0">
                <a:sym typeface="Symbol" pitchFamily="18" charset="2"/>
              </a:rPr>
              <a:t>在点 </a:t>
            </a:r>
            <a:r>
              <a:rPr kumimoji="1" lang="en-US" altLang="zh-CN" i="1" smtClean="0">
                <a:sym typeface="Symbol" pitchFamily="18" charset="2"/>
              </a:rPr>
              <a:t>x</a:t>
            </a:r>
            <a:r>
              <a:rPr kumimoji="1" lang="en-US" altLang="zh-CN" smtClean="0">
                <a:sym typeface="Symbol" pitchFamily="18" charset="2"/>
              </a:rPr>
              <a:t> </a:t>
            </a:r>
            <a:r>
              <a:rPr kumimoji="1" lang="zh-CN" altLang="en-US" smtClean="0">
                <a:sym typeface="Symbol" pitchFamily="18" charset="2"/>
              </a:rPr>
              <a:t>处的切线有相同的斜率 </a:t>
            </a:r>
            <a:r>
              <a:rPr kumimoji="1" lang="en-US" altLang="zh-CN" i="1" smtClean="0">
                <a:sym typeface="Symbol" pitchFamily="18" charset="2"/>
              </a:rPr>
              <a:t>f</a:t>
            </a:r>
            <a:r>
              <a:rPr kumimoji="1" lang="en-US" altLang="zh-CN" smtClean="0">
                <a:sym typeface="Symbol" pitchFamily="18" charset="2"/>
              </a:rPr>
              <a:t> (</a:t>
            </a:r>
            <a:r>
              <a:rPr kumimoji="1" lang="en-US" altLang="zh-CN" i="1" smtClean="0">
                <a:sym typeface="Symbol" pitchFamily="18" charset="2"/>
              </a:rPr>
              <a:t>x</a:t>
            </a:r>
            <a:r>
              <a:rPr kumimoji="1" lang="en-US" altLang="zh-CN" smtClean="0">
                <a:sym typeface="Symbol" pitchFamily="18" charset="2"/>
              </a:rPr>
              <a:t>) </a:t>
            </a:r>
            <a:r>
              <a:rPr kumimoji="1" lang="zh-CN" altLang="en-US" smtClean="0"/>
              <a:t>．</a:t>
            </a:r>
            <a:endParaRPr lang="zh-CN" altLang="en-US" smtClean="0"/>
          </a:p>
        </p:txBody>
      </p:sp>
      <p:sp>
        <p:nvSpPr>
          <p:cNvPr id="55319" name="Rectangle 2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/>
              <a:t>不定积分的几何意义</a:t>
            </a:r>
            <a:endParaRPr lang="en-US" altLang="zh-CN" dirty="0"/>
          </a:p>
        </p:txBody>
      </p:sp>
      <p:sp>
        <p:nvSpPr>
          <p:cNvPr id="4104" name="Line 41"/>
          <p:cNvSpPr>
            <a:spLocks noChangeShapeType="1"/>
          </p:cNvSpPr>
          <p:nvPr/>
        </p:nvSpPr>
        <p:spPr bwMode="auto">
          <a:xfrm>
            <a:off x="4932363" y="4098925"/>
            <a:ext cx="350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Line 42"/>
          <p:cNvSpPr>
            <a:spLocks noChangeShapeType="1"/>
          </p:cNvSpPr>
          <p:nvPr/>
        </p:nvSpPr>
        <p:spPr bwMode="auto">
          <a:xfrm flipV="1">
            <a:off x="6456363" y="2270125"/>
            <a:ext cx="0" cy="2879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Text Box 43"/>
          <p:cNvSpPr txBox="1">
            <a:spLocks noChangeArrowheads="1"/>
          </p:cNvSpPr>
          <p:nvPr/>
        </p:nvSpPr>
        <p:spPr bwMode="auto">
          <a:xfrm>
            <a:off x="8196263" y="409892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x</a:t>
            </a:r>
          </a:p>
        </p:txBody>
      </p:sp>
      <p:sp>
        <p:nvSpPr>
          <p:cNvPr id="4107" name="Text Box 44"/>
          <p:cNvSpPr txBox="1">
            <a:spLocks noChangeArrowheads="1"/>
          </p:cNvSpPr>
          <p:nvPr/>
        </p:nvSpPr>
        <p:spPr bwMode="auto">
          <a:xfrm>
            <a:off x="6134100" y="20812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kumimoji="1" lang="en-US" altLang="zh-CN" sz="2400" b="1" i="1">
                <a:latin typeface="Times New Roman" pitchFamily="18" charset="0"/>
                <a:ea typeface="宋体" charset="-122"/>
              </a:rPr>
              <a:t>y</a:t>
            </a:r>
          </a:p>
        </p:txBody>
      </p:sp>
      <p:sp>
        <p:nvSpPr>
          <p:cNvPr id="4108" name="Text Box 45"/>
          <p:cNvSpPr txBox="1">
            <a:spLocks noChangeArrowheads="1"/>
          </p:cNvSpPr>
          <p:nvPr/>
        </p:nvSpPr>
        <p:spPr bwMode="auto">
          <a:xfrm>
            <a:off x="6116638" y="409892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0</a:t>
            </a:r>
          </a:p>
        </p:txBody>
      </p:sp>
      <p:sp>
        <p:nvSpPr>
          <p:cNvPr id="4109" name="Freeform 46"/>
          <p:cNvSpPr>
            <a:spLocks/>
          </p:cNvSpPr>
          <p:nvPr/>
        </p:nvSpPr>
        <p:spPr bwMode="auto">
          <a:xfrm>
            <a:off x="5694363" y="3336925"/>
            <a:ext cx="1524000" cy="762000"/>
          </a:xfrm>
          <a:custGeom>
            <a:avLst/>
            <a:gdLst>
              <a:gd name="T0" fmla="*/ 0 w 960"/>
              <a:gd name="T1" fmla="*/ 0 h 480"/>
              <a:gd name="T2" fmla="*/ 2147483647 w 960"/>
              <a:gd name="T3" fmla="*/ 2147483647 h 480"/>
              <a:gd name="T4" fmla="*/ 2147483647 w 960"/>
              <a:gd name="T5" fmla="*/ 0 h 480"/>
              <a:gd name="T6" fmla="*/ 0 60000 65536"/>
              <a:gd name="T7" fmla="*/ 0 60000 65536"/>
              <a:gd name="T8" fmla="*/ 0 60000 65536"/>
              <a:gd name="T9" fmla="*/ 0 w 960"/>
              <a:gd name="T10" fmla="*/ 0 h 480"/>
              <a:gd name="T11" fmla="*/ 960 w 96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480">
                <a:moveTo>
                  <a:pt x="0" y="0"/>
                </a:moveTo>
                <a:cubicBezTo>
                  <a:pt x="160" y="240"/>
                  <a:pt x="320" y="480"/>
                  <a:pt x="480" y="480"/>
                </a:cubicBezTo>
                <a:cubicBezTo>
                  <a:pt x="640" y="480"/>
                  <a:pt x="880" y="80"/>
                  <a:pt x="960" y="0"/>
                </a:cubicBezTo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0" name="Freeform 47"/>
          <p:cNvSpPr>
            <a:spLocks/>
          </p:cNvSpPr>
          <p:nvPr/>
        </p:nvSpPr>
        <p:spPr bwMode="auto">
          <a:xfrm>
            <a:off x="5694363" y="2574925"/>
            <a:ext cx="1524000" cy="762000"/>
          </a:xfrm>
          <a:custGeom>
            <a:avLst/>
            <a:gdLst>
              <a:gd name="T0" fmla="*/ 0 w 960"/>
              <a:gd name="T1" fmla="*/ 0 h 480"/>
              <a:gd name="T2" fmla="*/ 2147483647 w 960"/>
              <a:gd name="T3" fmla="*/ 2147483647 h 480"/>
              <a:gd name="T4" fmla="*/ 2147483647 w 960"/>
              <a:gd name="T5" fmla="*/ 0 h 480"/>
              <a:gd name="T6" fmla="*/ 0 60000 65536"/>
              <a:gd name="T7" fmla="*/ 0 60000 65536"/>
              <a:gd name="T8" fmla="*/ 0 60000 65536"/>
              <a:gd name="T9" fmla="*/ 0 w 960"/>
              <a:gd name="T10" fmla="*/ 0 h 480"/>
              <a:gd name="T11" fmla="*/ 960 w 96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480">
                <a:moveTo>
                  <a:pt x="0" y="0"/>
                </a:moveTo>
                <a:cubicBezTo>
                  <a:pt x="160" y="240"/>
                  <a:pt x="320" y="480"/>
                  <a:pt x="480" y="480"/>
                </a:cubicBezTo>
                <a:cubicBezTo>
                  <a:pt x="640" y="480"/>
                  <a:pt x="880" y="80"/>
                  <a:pt x="960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" name="Freeform 48"/>
          <p:cNvSpPr>
            <a:spLocks/>
          </p:cNvSpPr>
          <p:nvPr/>
        </p:nvSpPr>
        <p:spPr bwMode="auto">
          <a:xfrm>
            <a:off x="5694363" y="4098925"/>
            <a:ext cx="1524000" cy="762000"/>
          </a:xfrm>
          <a:custGeom>
            <a:avLst/>
            <a:gdLst>
              <a:gd name="T0" fmla="*/ 0 w 960"/>
              <a:gd name="T1" fmla="*/ 0 h 480"/>
              <a:gd name="T2" fmla="*/ 2147483647 w 960"/>
              <a:gd name="T3" fmla="*/ 2147483647 h 480"/>
              <a:gd name="T4" fmla="*/ 2147483647 w 960"/>
              <a:gd name="T5" fmla="*/ 0 h 480"/>
              <a:gd name="T6" fmla="*/ 0 60000 65536"/>
              <a:gd name="T7" fmla="*/ 0 60000 65536"/>
              <a:gd name="T8" fmla="*/ 0 60000 65536"/>
              <a:gd name="T9" fmla="*/ 0 w 960"/>
              <a:gd name="T10" fmla="*/ 0 h 480"/>
              <a:gd name="T11" fmla="*/ 960 w 96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480">
                <a:moveTo>
                  <a:pt x="0" y="0"/>
                </a:moveTo>
                <a:cubicBezTo>
                  <a:pt x="160" y="240"/>
                  <a:pt x="320" y="480"/>
                  <a:pt x="480" y="480"/>
                </a:cubicBezTo>
                <a:cubicBezTo>
                  <a:pt x="640" y="480"/>
                  <a:pt x="880" y="80"/>
                  <a:pt x="9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285038" y="2822575"/>
          <a:ext cx="887412" cy="457200"/>
        </p:xfrm>
        <a:graphic>
          <a:graphicData uri="http://schemas.openxmlformats.org/presentationml/2006/ole">
            <p:oleObj spid="_x0000_s4099" name="Equation" r:id="rId4" imgW="444240" imgH="228600" progId="Equation.DSMT4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7285038" y="2060575"/>
          <a:ext cx="1320800" cy="457200"/>
        </p:xfrm>
        <a:graphic>
          <a:graphicData uri="http://schemas.openxmlformats.org/presentationml/2006/ole">
            <p:oleObj spid="_x0000_s4100" name="Equation" r:id="rId5" imgW="660240" imgH="228600" progId="Equation.DSMT4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285038" y="3584575"/>
          <a:ext cx="1320800" cy="457200"/>
        </p:xfrm>
        <a:graphic>
          <a:graphicData uri="http://schemas.openxmlformats.org/presentationml/2006/ole">
            <p:oleObj spid="_x0000_s4101" name="Equation" r:id="rId6" imgW="660240" imgH="228600" progId="Equation.DSMT4">
              <p:embed/>
            </p:oleObj>
          </a:graphicData>
        </a:graphic>
      </p:graphicFrame>
      <p:sp>
        <p:nvSpPr>
          <p:cNvPr id="4112" name="Text Box 52"/>
          <p:cNvSpPr txBox="1">
            <a:spLocks noChangeArrowheads="1"/>
          </p:cNvSpPr>
          <p:nvPr/>
        </p:nvSpPr>
        <p:spPr bwMode="auto">
          <a:xfrm>
            <a:off x="7142163" y="409892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4113" name="Text Box 53"/>
          <p:cNvSpPr txBox="1">
            <a:spLocks noChangeArrowheads="1"/>
          </p:cNvSpPr>
          <p:nvPr/>
        </p:nvSpPr>
        <p:spPr bwMode="auto">
          <a:xfrm>
            <a:off x="6116638" y="3365500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4114" name="Line 54"/>
          <p:cNvSpPr>
            <a:spLocks noChangeShapeType="1"/>
          </p:cNvSpPr>
          <p:nvPr/>
        </p:nvSpPr>
        <p:spPr bwMode="auto">
          <a:xfrm>
            <a:off x="7218363" y="2565400"/>
            <a:ext cx="0" cy="15113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115" name="Line 55"/>
          <p:cNvSpPr>
            <a:spLocks noChangeShapeType="1"/>
          </p:cNvSpPr>
          <p:nvPr/>
        </p:nvSpPr>
        <p:spPr bwMode="auto">
          <a:xfrm>
            <a:off x="6456363" y="25749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4116" name="Text Box 56"/>
          <p:cNvSpPr txBox="1">
            <a:spLocks noChangeArrowheads="1"/>
          </p:cNvSpPr>
          <p:nvPr/>
        </p:nvSpPr>
        <p:spPr bwMode="auto">
          <a:xfrm>
            <a:off x="6116638" y="2633663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4117" name="Oval 57"/>
          <p:cNvSpPr>
            <a:spLocks noChangeAspect="1" noChangeArrowheads="1"/>
          </p:cNvSpPr>
          <p:nvPr/>
        </p:nvSpPr>
        <p:spPr bwMode="auto">
          <a:xfrm>
            <a:off x="7164388" y="2533650"/>
            <a:ext cx="107950" cy="10795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54" name="Line 58"/>
          <p:cNvSpPr>
            <a:spLocks noChangeShapeType="1"/>
          </p:cNvSpPr>
          <p:nvPr/>
        </p:nvSpPr>
        <p:spPr bwMode="auto">
          <a:xfrm>
            <a:off x="6054725" y="3082925"/>
            <a:ext cx="0" cy="15128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5355" name="Line 59"/>
          <p:cNvSpPr>
            <a:spLocks noChangeShapeType="1"/>
          </p:cNvSpPr>
          <p:nvPr/>
        </p:nvSpPr>
        <p:spPr bwMode="auto">
          <a:xfrm>
            <a:off x="5537200" y="2527300"/>
            <a:ext cx="942975" cy="1012825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56" name="Line 60"/>
          <p:cNvSpPr>
            <a:spLocks noChangeShapeType="1"/>
          </p:cNvSpPr>
          <p:nvPr/>
        </p:nvSpPr>
        <p:spPr bwMode="auto">
          <a:xfrm>
            <a:off x="5537200" y="3286125"/>
            <a:ext cx="942975" cy="1012825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57" name="Line 61"/>
          <p:cNvSpPr>
            <a:spLocks noChangeShapeType="1"/>
          </p:cNvSpPr>
          <p:nvPr/>
        </p:nvSpPr>
        <p:spPr bwMode="auto">
          <a:xfrm>
            <a:off x="5537200" y="4044950"/>
            <a:ext cx="942975" cy="1012825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59" name="Oval 63"/>
          <p:cNvSpPr>
            <a:spLocks noChangeAspect="1" noChangeArrowheads="1"/>
          </p:cNvSpPr>
          <p:nvPr/>
        </p:nvSpPr>
        <p:spPr bwMode="auto">
          <a:xfrm>
            <a:off x="6011863" y="3033713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60" name="Oval 64"/>
          <p:cNvSpPr>
            <a:spLocks noChangeAspect="1" noChangeArrowheads="1"/>
          </p:cNvSpPr>
          <p:nvPr/>
        </p:nvSpPr>
        <p:spPr bwMode="auto">
          <a:xfrm>
            <a:off x="6011863" y="3789363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61" name="Oval 65"/>
          <p:cNvSpPr>
            <a:spLocks noChangeAspect="1" noChangeArrowheads="1"/>
          </p:cNvSpPr>
          <p:nvPr/>
        </p:nvSpPr>
        <p:spPr bwMode="auto">
          <a:xfrm>
            <a:off x="6011863" y="4545013"/>
            <a:ext cx="107950" cy="10795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202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203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804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5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5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5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5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1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9" grpId="0"/>
      <p:bldP spid="55354" grpId="0" animBg="1"/>
      <p:bldP spid="55355" grpId="0" animBg="1"/>
      <p:bldP spid="55356" grpId="0" animBg="1"/>
      <p:bldP spid="55357" grpId="0" animBg="1"/>
      <p:bldP spid="55359" grpId="0" animBg="1"/>
      <p:bldP spid="55360" grpId="0" animBg="1"/>
      <p:bldP spid="5536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6332</TotalTime>
  <Words>1100</Words>
  <Application>Microsoft Office PowerPoint</Application>
  <PresentationFormat>全屏显示(4:3)</PresentationFormat>
  <Paragraphs>208</Paragraphs>
  <Slides>18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宋体</vt:lpstr>
      <vt:lpstr>聚合</vt:lpstr>
      <vt:lpstr>4_聚合</vt:lpstr>
      <vt:lpstr>MathType 6.0 Equation</vt:lpstr>
      <vt:lpstr>MathType 5.0 Equation</vt:lpstr>
      <vt:lpstr>第四章    不定积分</vt:lpstr>
      <vt:lpstr>微积分学简介</vt:lpstr>
      <vt:lpstr>微积分学的产生</vt:lpstr>
      <vt:lpstr>一、原函数的概念</vt:lpstr>
      <vt:lpstr>原函数的性质（P.184）</vt:lpstr>
      <vt:lpstr>二、不定积分的概念</vt:lpstr>
      <vt:lpstr>例题</vt:lpstr>
      <vt:lpstr>幻灯片 8</vt:lpstr>
      <vt:lpstr>不定积分的几何意义</vt:lpstr>
      <vt:lpstr>幻灯片 10</vt:lpstr>
      <vt:lpstr>三、不定积分的性质</vt:lpstr>
      <vt:lpstr>四、基本积分表（课本P.188）</vt:lpstr>
      <vt:lpstr>五、直接积分法</vt:lpstr>
      <vt:lpstr>五、直接积分法</vt:lpstr>
      <vt:lpstr>幻灯片 15</vt:lpstr>
      <vt:lpstr>幻灯片 16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447</cp:revision>
  <dcterms:created xsi:type="dcterms:W3CDTF">2010-09-04T05:21:04Z</dcterms:created>
  <dcterms:modified xsi:type="dcterms:W3CDTF">2022-11-17T16:28:11Z</dcterms:modified>
</cp:coreProperties>
</file>