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01" r:id="rId2"/>
  </p:sldMasterIdLst>
  <p:notesMasterIdLst>
    <p:notesMasterId r:id="rId22"/>
  </p:notesMasterIdLst>
  <p:handoutMasterIdLst>
    <p:handoutMasterId r:id="rId23"/>
  </p:handoutMasterIdLst>
  <p:sldIdLst>
    <p:sldId id="499" r:id="rId3"/>
    <p:sldId id="477" r:id="rId4"/>
    <p:sldId id="464" r:id="rId5"/>
    <p:sldId id="480" r:id="rId6"/>
    <p:sldId id="481" r:id="rId7"/>
    <p:sldId id="483" r:id="rId8"/>
    <p:sldId id="484" r:id="rId9"/>
    <p:sldId id="485" r:id="rId10"/>
    <p:sldId id="487" r:id="rId11"/>
    <p:sldId id="488" r:id="rId12"/>
    <p:sldId id="489" r:id="rId13"/>
    <p:sldId id="491" r:id="rId14"/>
    <p:sldId id="492" r:id="rId15"/>
    <p:sldId id="493" r:id="rId16"/>
    <p:sldId id="494" r:id="rId17"/>
    <p:sldId id="496" r:id="rId18"/>
    <p:sldId id="497" r:id="rId19"/>
    <p:sldId id="495" r:id="rId20"/>
    <p:sldId id="498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00CC66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0.wmf"/><Relationship Id="rId1" Type="http://schemas.openxmlformats.org/officeDocument/2006/relationships/image" Target="../media/image26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10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0.wmf"/><Relationship Id="rId5" Type="http://schemas.openxmlformats.org/officeDocument/2006/relationships/image" Target="../media/image45.wmf"/><Relationship Id="rId4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9.wmf"/><Relationship Id="rId1" Type="http://schemas.openxmlformats.org/officeDocument/2006/relationships/image" Target="../media/image16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62FA9054-6403-4A01-AC6F-68A13906B6E3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72CDC8BB-E3DE-4785-97ED-33649DA3F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5054D4AD-DD98-48D6-B2F3-7D042675EACF}" type="datetimeFigureOut">
              <a:rPr lang="zh-CN" altLang="en-US"/>
              <a:pPr>
                <a:defRPr/>
              </a:pPr>
              <a:t>2022/11/21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楷体_GB2312" pitchFamily="49" charset="-122"/>
              </a:defRPr>
            </a:lvl1pPr>
          </a:lstStyle>
          <a:p>
            <a:pPr>
              <a:defRPr/>
            </a:pPr>
            <a:fld id="{505F3535-0B92-4D9D-B42B-03E02B6417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7B2A13-9919-47C7-B899-A4F94CDB0A76}" type="slidenum">
              <a:rPr lang="zh-CN" altLang="en-US" sz="1200">
                <a:ea typeface="楷体_GB2312" pitchFamily="49" charset="-122"/>
              </a:rPr>
              <a:pPr algn="r"/>
              <a:t>1</a:t>
            </a:fld>
            <a:endParaRPr lang="en-US" altLang="zh-CN" sz="120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 b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sz="1800" b="0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sz="1800" b="0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800" b="0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F5AB609-0539-45AA-8DA5-2141788D828B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1D4519F-EE07-4FFA-94FC-79F265B112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70F10-E7A0-4CF0-978A-D81384397CE2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A3BD7-B521-40E0-ADA4-CB23657868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A4E1D-7DAD-4133-BAD6-22AE74443598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9A2F-AAAA-4E19-A572-9D15B5FBA5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3A5B0-5D46-4C6E-AD36-0C8DE7C1CF84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7587B-8EC9-40F5-97E7-6B81552CEC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E5BBA-ECE4-4937-A338-C934A1F6E68C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FDBFC-2F0E-4062-B710-5CA3EAD1DB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F7E77-FF1B-4722-98BD-177D4BFE0361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86477-B549-4DF4-988C-9F37A2C7D9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26BC3-0B84-4132-9CAA-20AD52D69F24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1EF04-AE4B-49BF-B608-E4A831CFD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2A436-3F1F-46F9-9818-A5D9371F7E87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4097D-8BEC-4E85-82A8-F1CA6977A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E30F-F606-4A97-AE71-F3E759AFC238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10A50-5066-4797-842F-E6E47C444C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092C0-3E25-462A-A4E2-83B289212128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B8CEA-433C-4D34-A871-C1E3A1EF8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0777C-1BA4-49E3-9B58-3ACCE563F4F9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8D78A-220E-4AB5-A76B-63E84FFE8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18F38-B44F-45D9-AAD0-EA434A20EF24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E0AD4-28CB-4789-9654-FD3A218B0B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80012-E636-4A26-91CE-F5DF3252FD10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C1751-3C63-4883-8139-24C79640B6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732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68EFD-F970-4C14-86D2-227A53B45DC7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DBE8-49E3-4384-BD0F-BD5F8A84C1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7FAF4-DB4E-4FEE-8448-DA7A69D01FE9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6887B-DA59-4F2D-B5BB-BAC6A3F2C0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19F1C-79E9-4336-9DB8-C93E31A7C4C7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DC782-A815-41DD-9B24-08AD4DE2F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E9044-C966-412B-8C3E-89F9DA7DD20D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11C93-FDC3-4D9D-82FA-52BA9D974C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1CA61-1950-48BC-8218-1DE980A3A72E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599A7-4015-40AB-9E00-7B2E627B2B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18973-514D-4A09-94AF-62A9F1BE4231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9E64D-248C-495B-8E4B-33DC4B00F5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18AC1-6A86-4134-AACB-31C0BF312B1F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8EC62-7F12-4416-92CE-C9A22C4D4A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BD1D-E58D-4757-BA46-A79B7FCC3768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7CF79-59F4-483E-9B61-6F842A72EB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sz="1800" b="0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sz="1800" b="0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 b="0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2B47F8A-84EA-4869-A9A5-74902BF44299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CAD2396-B079-4B1D-9B96-5F93F7A69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 b="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78B90B0-989D-4030-A11C-4935294D319A}" type="datetimeFigureOut">
              <a:rPr lang="zh-CN" altLang="en-US"/>
              <a:pPr>
                <a:defRPr/>
              </a:pPr>
              <a:t>2022/11/21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2A147DB-103A-4BC4-B4D2-A8F91F82F0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6" r:id="rId1"/>
    <p:sldLayoutId id="2147484497" r:id="rId2"/>
    <p:sldLayoutId id="2147484498" r:id="rId3"/>
    <p:sldLayoutId id="2147484499" r:id="rId4"/>
    <p:sldLayoutId id="2147484500" r:id="rId5"/>
    <p:sldLayoutId id="2147484501" r:id="rId6"/>
    <p:sldLayoutId id="2147484502" r:id="rId7"/>
    <p:sldLayoutId id="2147484503" r:id="rId8"/>
    <p:sldLayoutId id="2147484504" r:id="rId9"/>
    <p:sldLayoutId id="2147484505" r:id="rId10"/>
    <p:sldLayoutId id="2147484506" r:id="rId11"/>
    <p:sldLayoutId id="214748450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audio" Target="../media/audio2.wav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6" Type="http://schemas.openxmlformats.org/officeDocument/2006/relationships/slide" Target="slide8.xml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slide" Target="slide10.xml"/><Relationship Id="rId4" Type="http://schemas.openxmlformats.org/officeDocument/2006/relationships/slide" Target="slide6.xml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audio" Target="../media/audio1.wav"/><Relationship Id="rId7" Type="http://schemas.openxmlformats.org/officeDocument/2006/relationships/slide" Target="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第四章    不定积分</a:t>
            </a:r>
            <a:endParaRPr lang="zh-CN" altLang="en-US" dirty="0">
              <a:ea typeface="楷体_GB2312"/>
            </a:endParaRPr>
          </a:p>
        </p:txBody>
      </p:sp>
      <p:sp>
        <p:nvSpPr>
          <p:cNvPr id="21507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第三节    分部积分法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595438" cy="584200"/>
        </p:xfrm>
        <a:graphic>
          <a:graphicData uri="http://schemas.openxmlformats.org/presentationml/2006/ole">
            <p:oleObj spid="_x0000_s9218" name="Equation" r:id="rId4" imgW="79992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92275" y="1131888"/>
          <a:ext cx="5470525" cy="3268662"/>
        </p:xfrm>
        <a:graphic>
          <a:graphicData uri="http://schemas.openxmlformats.org/presentationml/2006/ole">
            <p:oleObj spid="_x0000_s9219" name="Equation" r:id="rId5" imgW="3047760" imgH="18158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9220" name="Equation" r:id="rId6" imgW="1193760" imgH="291960" progId="Equation.DSMT4">
              <p:embed/>
            </p:oleObj>
          </a:graphicData>
        </a:graphic>
      </p:graphicFrame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643563" y="3867150"/>
            <a:ext cx="1439862" cy="5619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376363" y="5000625"/>
          <a:ext cx="4194175" cy="731838"/>
        </p:xfrm>
        <a:graphic>
          <a:graphicData uri="http://schemas.openxmlformats.org/presentationml/2006/ole">
            <p:oleObj spid="_x0000_s9221" name="Equation" r:id="rId7" imgW="2336760" imgH="406080" progId="Equation.DSMT4">
              <p:embed/>
            </p:oleObj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044825" y="1144588"/>
            <a:ext cx="42640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044825" y="1692275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044825" y="2228850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3044825" y="2786063"/>
            <a:ext cx="42640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3044825" y="3324225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3044825" y="3895725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233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楷体_GB2312" pitchFamily="49" charset="-122"/>
              </a:rPr>
              <a:t>返回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692275" y="1087438"/>
            <a:ext cx="1368425" cy="5619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1211263" y="4438650"/>
          <a:ext cx="3646487" cy="525463"/>
        </p:xfrm>
        <a:graphic>
          <a:graphicData uri="http://schemas.openxmlformats.org/presentationml/2006/ole">
            <p:oleObj spid="_x0000_s9222" name="Equation" r:id="rId9" imgW="2031840" imgH="291960" progId="Equation.DSMT4">
              <p:embed/>
            </p:oleObj>
          </a:graphicData>
        </a:graphic>
      </p:graphicFrame>
      <p:sp>
        <p:nvSpPr>
          <p:cNvPr id="17" name="矩形 4"/>
          <p:cNvSpPr>
            <a:spLocks noChangeArrowheads="1"/>
          </p:cNvSpPr>
          <p:nvPr/>
        </p:nvSpPr>
        <p:spPr bwMode="auto">
          <a:xfrm>
            <a:off x="5010150" y="5129213"/>
            <a:ext cx="6238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5357813" y="4500563"/>
            <a:ext cx="1928812" cy="612775"/>
          </a:xfrm>
          <a:prstGeom prst="wedgeRoundRectCallout">
            <a:avLst>
              <a:gd name="adj1" fmla="val -39824"/>
              <a:gd name="adj2" fmla="val 87404"/>
              <a:gd name="adj3" fmla="val 16667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rgbClr val="FF0000"/>
                </a:solidFill>
                <a:ea typeface="楷体_GB2312" pitchFamily="49" charset="-122"/>
              </a:rPr>
              <a:t>积分常数不能少！</a:t>
            </a:r>
            <a:endParaRPr lang="zh-CN" altLang="en-US" sz="18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9233" grpId="0" animBg="1"/>
      <p:bldP spid="5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595438" cy="584200"/>
        </p:xfrm>
        <a:graphic>
          <a:graphicData uri="http://schemas.openxmlformats.org/presentationml/2006/ole">
            <p:oleObj spid="_x0000_s10242" name="Equation" r:id="rId4" imgW="79992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90688" y="1131888"/>
          <a:ext cx="5195887" cy="3268662"/>
        </p:xfrm>
        <a:graphic>
          <a:graphicData uri="http://schemas.openxmlformats.org/presentationml/2006/ole">
            <p:oleObj spid="_x0000_s10243" name="Equation" r:id="rId5" imgW="2895480" imgH="18158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10244" name="Equation" r:id="rId6" imgW="1193760" imgH="2919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437188" y="3867150"/>
            <a:ext cx="1439862" cy="5619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314450" y="4584700"/>
          <a:ext cx="4194175" cy="731838"/>
        </p:xfrm>
        <a:graphic>
          <a:graphicData uri="http://schemas.openxmlformats.org/presentationml/2006/ole">
            <p:oleObj spid="_x0000_s10245" name="Equation" r:id="rId7" imgW="2336760" imgH="406080" progId="Equation.DSMT4">
              <p:embed/>
            </p:oleObj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3044825" y="1144588"/>
            <a:ext cx="42640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044825" y="1692275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3044825" y="2228850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044825" y="2786063"/>
            <a:ext cx="42640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3044825" y="3324225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3044825" y="3895725"/>
            <a:ext cx="42640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692275" y="1087438"/>
            <a:ext cx="1368425" cy="5619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257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楷体_GB2312" pitchFamily="49" charset="-12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02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747838" cy="584200"/>
        </p:xfrm>
        <a:graphic>
          <a:graphicData uri="http://schemas.openxmlformats.org/presentationml/2006/ole">
            <p:oleObj spid="_x0000_s11266" name="Equation" r:id="rId3" imgW="8762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8888" y="1239838"/>
          <a:ext cx="6519862" cy="3657600"/>
        </p:xfrm>
        <a:graphic>
          <a:graphicData uri="http://schemas.openxmlformats.org/presentationml/2006/ole">
            <p:oleObj spid="_x0000_s11267" name="Equation" r:id="rId4" imgW="3632040" imgH="20318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11268" name="Equation" r:id="rId5" imgW="1193760" imgH="2919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58888" y="1196975"/>
            <a:ext cx="1441450" cy="5619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76913" y="4351338"/>
            <a:ext cx="1517650" cy="5619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312863" y="5002213"/>
          <a:ext cx="5083175" cy="731837"/>
        </p:xfrm>
        <a:graphic>
          <a:graphicData uri="http://schemas.openxmlformats.org/presentationml/2006/ole">
            <p:oleObj spid="_x0000_s11269" name="Equation" r:id="rId6" imgW="2831760" imgH="406080" progId="Equation.DSMT4">
              <p:embed/>
            </p:oleObj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2714625" y="1254125"/>
            <a:ext cx="50974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2714625" y="1844675"/>
            <a:ext cx="5097463" cy="619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714625" y="2540000"/>
            <a:ext cx="50974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14625" y="3087688"/>
            <a:ext cx="509746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2714625" y="3659188"/>
            <a:ext cx="5097463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2714625" y="4368800"/>
            <a:ext cx="50974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4065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68288"/>
          <a:ext cx="2078038" cy="635000"/>
        </p:xfrm>
        <a:graphic>
          <a:graphicData uri="http://schemas.openxmlformats.org/presentationml/2006/ole">
            <p:oleObj spid="_x0000_s12290" name="Equation" r:id="rId3" imgW="1041120" imgH="3171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752600" y="1192213"/>
          <a:ext cx="6564313" cy="4684712"/>
        </p:xfrm>
        <a:graphic>
          <a:graphicData uri="http://schemas.openxmlformats.org/presentationml/2006/ole">
            <p:oleObj spid="_x0000_s12291" name="Equation" r:id="rId4" imgW="3657600" imgH="26031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12292" name="Equation" r:id="rId5" imgW="1193760" imgH="2919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549650" y="1182688"/>
            <a:ext cx="4479925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549650" y="1908175"/>
            <a:ext cx="4479925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549650" y="2636838"/>
            <a:ext cx="4479925" cy="8191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3549650" y="3502025"/>
            <a:ext cx="4479925" cy="790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3549650" y="4322763"/>
            <a:ext cx="4479925" cy="762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3549650" y="5157788"/>
            <a:ext cx="4838700" cy="7191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</a:t>
            </a:r>
            <a:r>
              <a:rPr lang="en-US" altLang="zh-CN" smtClean="0"/>
              <a:t>(2)</a:t>
            </a:r>
            <a:r>
              <a:rPr lang="zh-CN" altLang="en-US" smtClean="0"/>
              <a:t>式代入</a:t>
            </a:r>
            <a:r>
              <a:rPr lang="en-US" altLang="zh-CN" smtClean="0"/>
              <a:t>(1)</a:t>
            </a:r>
            <a:r>
              <a:rPr lang="zh-CN" altLang="en-US" smtClean="0"/>
              <a:t>式，得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68288"/>
          <a:ext cx="2078038" cy="635000"/>
        </p:xfrm>
        <a:graphic>
          <a:graphicData uri="http://schemas.openxmlformats.org/presentationml/2006/ole">
            <p:oleObj spid="_x0000_s13314" name="Equation" r:id="rId3" imgW="1041120" imgH="3171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13315" name="Equation" r:id="rId4" imgW="119376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01713" y="2305050"/>
          <a:ext cx="7818437" cy="1484313"/>
        </p:xfrm>
        <a:graphic>
          <a:graphicData uri="http://schemas.openxmlformats.org/presentationml/2006/ole">
            <p:oleObj spid="_x0000_s13316" name="Equation" r:id="rId5" imgW="4356000" imgH="82548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281113" y="4848225"/>
          <a:ext cx="6678612" cy="1460500"/>
        </p:xfrm>
        <a:graphic>
          <a:graphicData uri="http://schemas.openxmlformats.org/presentationml/2006/ole">
            <p:oleObj spid="_x0000_s13317" name="Equation" r:id="rId6" imgW="3720960" imgH="81252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268538" y="1071563"/>
          <a:ext cx="6562725" cy="776287"/>
        </p:xfrm>
        <a:graphic>
          <a:graphicData uri="http://schemas.openxmlformats.org/presentationml/2006/ole">
            <p:oleObj spid="_x0000_s13318" name="Equation" r:id="rId7" imgW="3657600" imgH="4316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314575" y="2328863"/>
            <a:ext cx="1752600" cy="739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 flipH="1">
            <a:off x="4067175" y="2328863"/>
            <a:ext cx="3457575" cy="739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314575" y="3121025"/>
            <a:ext cx="2401888" cy="739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 flipH="1">
            <a:off x="4672013" y="3121025"/>
            <a:ext cx="4148137" cy="739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3059113" y="5589588"/>
            <a:ext cx="4148137" cy="739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8653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 ，其中</a:t>
            </a:r>
            <a:r>
              <a:rPr lang="zh-CN" altLang="en-US" i="1" smtClean="0"/>
              <a:t>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为正整数．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</a:t>
            </a:r>
            <a:r>
              <a:rPr lang="en-US" altLang="zh-CN" i="1" smtClean="0"/>
              <a:t>n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时，</a:t>
            </a:r>
            <a:endParaRPr lang="en-US" altLang="zh-CN" i="1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57500" y="174625"/>
          <a:ext cx="2179638" cy="863600"/>
        </p:xfrm>
        <a:graphic>
          <a:graphicData uri="http://schemas.openxmlformats.org/presentationml/2006/ole">
            <p:oleObj spid="_x0000_s14338" name="Equation" r:id="rId3" imgW="1091880" imgH="43164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2900363" y="1450975"/>
          <a:ext cx="4257675" cy="863600"/>
        </p:xfrm>
        <a:graphic>
          <a:graphicData uri="http://schemas.openxmlformats.org/presentationml/2006/ole">
            <p:oleObj spid="_x0000_s14339" name="Equation" r:id="rId4" imgW="213336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4065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 ，其中</a:t>
            </a:r>
            <a:r>
              <a:rPr lang="zh-CN" altLang="en-US" i="1" smtClean="0"/>
              <a:t>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为正整数．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当 </a:t>
            </a:r>
            <a:r>
              <a:rPr lang="en-US" altLang="zh-CN" i="1" smtClean="0"/>
              <a:t>n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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 时，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57500" y="174625"/>
          <a:ext cx="2179638" cy="863600"/>
        </p:xfrm>
        <a:graphic>
          <a:graphicData uri="http://schemas.openxmlformats.org/presentationml/2006/ole">
            <p:oleObj spid="_x0000_s15362" name="Equation" r:id="rId3" imgW="109188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31913" y="1592263"/>
          <a:ext cx="6791325" cy="4648200"/>
        </p:xfrm>
        <a:graphic>
          <a:graphicData uri="http://schemas.openxmlformats.org/presentationml/2006/ole">
            <p:oleObj spid="_x0000_s15363" name="Equation" r:id="rId4" imgW="3403440" imgH="23238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29000" y="1643063"/>
            <a:ext cx="4214813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71625" y="2600325"/>
            <a:ext cx="4557713" cy="8429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71625" y="3471863"/>
            <a:ext cx="4872038" cy="9715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71625" y="4471988"/>
            <a:ext cx="6529388" cy="842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71625" y="5343525"/>
            <a:ext cx="4557713" cy="8429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951038" y="1644650"/>
            <a:ext cx="1525587" cy="8350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995738" y="4494213"/>
            <a:ext cx="1525587" cy="8350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6372225" y="4479925"/>
            <a:ext cx="1728788" cy="8350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" grpId="0" animBg="1"/>
      <p:bldP spid="5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" y="3644900"/>
            <a:ext cx="8218488" cy="23050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33CC33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 ，其中</a:t>
            </a:r>
            <a:r>
              <a:rPr lang="zh-CN" altLang="en-US" i="1" smtClean="0"/>
              <a:t>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为正整数．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当 </a:t>
            </a:r>
            <a:r>
              <a:rPr lang="en-US" altLang="zh-CN" i="1" smtClean="0"/>
              <a:t>n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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 时，                                                        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综上所述，当 </a:t>
            </a:r>
            <a:r>
              <a:rPr lang="en-US" altLang="zh-CN" i="1" smtClean="0"/>
              <a:t>n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时，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n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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 时，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57500" y="174625"/>
          <a:ext cx="2179638" cy="863600"/>
        </p:xfrm>
        <a:graphic>
          <a:graphicData uri="http://schemas.openxmlformats.org/presentationml/2006/ole">
            <p:oleObj spid="_x0000_s16386" name="Equation" r:id="rId3" imgW="1091880" imgH="4316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813175" y="1052513"/>
          <a:ext cx="4359275" cy="863600"/>
        </p:xfrm>
        <a:graphic>
          <a:graphicData uri="http://schemas.openxmlformats.org/presentationml/2006/ole">
            <p:oleObj spid="_x0000_s16387" name="Equation" r:id="rId4" imgW="218412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114550" y="2344738"/>
          <a:ext cx="4916488" cy="939800"/>
        </p:xfrm>
        <a:graphic>
          <a:graphicData uri="http://schemas.openxmlformats.org/presentationml/2006/ole">
            <p:oleObj spid="_x0000_s16388" name="Equation" r:id="rId5" imgW="2463480" imgH="46980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851275" y="3644900"/>
          <a:ext cx="4257675" cy="863600"/>
        </p:xfrm>
        <a:graphic>
          <a:graphicData uri="http://schemas.openxmlformats.org/presentationml/2006/ole">
            <p:oleObj spid="_x0000_s16389" name="Equation" r:id="rId6" imgW="2133360" imgH="4316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325688" y="4922838"/>
          <a:ext cx="4916487" cy="939800"/>
        </p:xfrm>
        <a:graphic>
          <a:graphicData uri="http://schemas.openxmlformats.org/presentationml/2006/ole">
            <p:oleObj spid="_x0000_s16390" name="Equation" r:id="rId7" imgW="246348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的一个原函数是        ，求                  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根据题意，得                                       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进一步可得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根据题意，得                                       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773613" y="274638"/>
          <a:ext cx="558800" cy="457200"/>
        </p:xfrm>
        <a:graphic>
          <a:graphicData uri="http://schemas.openxmlformats.org/presentationml/2006/ole">
            <p:oleObj spid="_x0000_s17410" name="Equation" r:id="rId3" imgW="279360" imgH="2286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940425" y="312738"/>
          <a:ext cx="1300163" cy="523875"/>
        </p:xfrm>
        <a:graphic>
          <a:graphicData uri="http://schemas.openxmlformats.org/presentationml/2006/ole">
            <p:oleObj spid="_x0000_s17411" name="Equation" r:id="rId4" imgW="723600" imgH="29196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3644900" y="1050925"/>
          <a:ext cx="2871788" cy="708025"/>
        </p:xfrm>
        <a:graphic>
          <a:graphicData uri="http://schemas.openxmlformats.org/presentationml/2006/ole">
            <p:oleObj spid="_x0000_s17412" name="Equation" r:id="rId5" imgW="1600200" imgH="39348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339975" y="2108200"/>
          <a:ext cx="4921250" cy="457200"/>
        </p:xfrm>
        <a:graphic>
          <a:graphicData uri="http://schemas.openxmlformats.org/presentationml/2006/ole">
            <p:oleObj spid="_x0000_s17413" name="Equation" r:id="rId6" imgW="2743200" imgH="253800" progId="Equation.DSMT4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460500" y="2930525"/>
          <a:ext cx="4767263" cy="569913"/>
        </p:xfrm>
        <a:graphic>
          <a:graphicData uri="http://schemas.openxmlformats.org/presentationml/2006/ole">
            <p:oleObj spid="_x0000_s17414" name="Equation" r:id="rId7" imgW="2654280" imgH="317160" progId="Equation.DSMT4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436688" y="4724400"/>
          <a:ext cx="5246687" cy="1617663"/>
        </p:xfrm>
        <a:graphic>
          <a:graphicData uri="http://schemas.openxmlformats.org/presentationml/2006/ole">
            <p:oleObj spid="_x0000_s17415" name="Equation" r:id="rId8" imgW="2920680" imgH="901440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644900" y="3659188"/>
          <a:ext cx="2871788" cy="708025"/>
        </p:xfrm>
        <a:graphic>
          <a:graphicData uri="http://schemas.openxmlformats.org/presentationml/2006/ole">
            <p:oleObj spid="_x0000_s17416" name="Equation" r:id="rId9" imgW="1600200" imgH="3934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00338" y="4729163"/>
            <a:ext cx="15113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 flipH="1">
            <a:off x="4211638" y="4729163"/>
            <a:ext cx="24479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00338" y="5308600"/>
            <a:ext cx="2879725" cy="511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2700338" y="5876925"/>
            <a:ext cx="28797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4 − 3</a:t>
            </a:r>
            <a:endParaRPr lang="zh-CN" altLang="en-US" smtClean="0"/>
          </a:p>
          <a:p>
            <a:pPr marL="742950" lvl="1" indent="-285750"/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4</a:t>
            </a:r>
            <a:r>
              <a:rPr lang="zh-CN" altLang="en-US" smtClean="0"/>
              <a:t>、</a:t>
            </a:r>
            <a:r>
              <a:rPr lang="en-US" altLang="zh-CN" smtClean="0"/>
              <a:t>8</a:t>
            </a:r>
            <a:r>
              <a:rPr lang="zh-CN" altLang="en-US" smtClean="0"/>
              <a:t>、</a:t>
            </a:r>
            <a:r>
              <a:rPr lang="en-US" altLang="zh-CN" smtClean="0"/>
              <a:t>11</a:t>
            </a:r>
            <a:r>
              <a:rPr lang="zh-CN" altLang="en-US" smtClean="0"/>
              <a:t>、</a:t>
            </a:r>
            <a:r>
              <a:rPr lang="en-US" altLang="zh-CN" smtClean="0"/>
              <a:t>14</a:t>
            </a:r>
            <a:r>
              <a:rPr lang="zh-CN" altLang="en-US" smtClean="0"/>
              <a:t>、</a:t>
            </a:r>
            <a:r>
              <a:rPr lang="en-US" altLang="zh-CN" smtClean="0"/>
              <a:t>16</a:t>
            </a:r>
            <a:r>
              <a:rPr lang="zh-CN" altLang="en-US" smtClean="0"/>
              <a:t>、</a:t>
            </a:r>
            <a:r>
              <a:rPr lang="en-US" altLang="zh-CN" smtClean="0"/>
              <a:t>20</a:t>
            </a:r>
            <a:r>
              <a:rPr lang="zh-CN" altLang="en-US" smtClean="0"/>
              <a:t>、</a:t>
            </a:r>
            <a:r>
              <a:rPr lang="en-US" altLang="zh-CN" smtClean="0"/>
              <a:t>22</a:t>
            </a:r>
            <a:r>
              <a:rPr lang="zh-CN" altLang="en-US" smtClean="0"/>
              <a:t>、</a:t>
            </a:r>
            <a:r>
              <a:rPr lang="en-US" altLang="zh-CN" smtClean="0"/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引言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在电子、通讯技术等工程领域，对锯齿形脉冲函数进行分析，常常需要计算                    ，                    等积分．</a:t>
            </a:r>
          </a:p>
          <a:p>
            <a:endParaRPr lang="zh-CN" altLang="en-US" smtClean="0"/>
          </a:p>
          <a:p>
            <a:r>
              <a:rPr lang="zh-CN" altLang="en-US" smtClean="0"/>
              <a:t>这些积分用直接积分法或换元积分法都难以计算．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本节的主要内容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分部积分法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32163" y="1944688"/>
          <a:ext cx="1571625" cy="584200"/>
        </p:xfrm>
        <a:graphic>
          <a:graphicData uri="http://schemas.openxmlformats.org/presentationml/2006/ole">
            <p:oleObj spid="_x0000_s1026" name="Equation" r:id="rId3" imgW="787320" imgH="29196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135563" y="1944688"/>
          <a:ext cx="1597025" cy="584200"/>
        </p:xfrm>
        <a:graphic>
          <a:graphicData uri="http://schemas.openxmlformats.org/presentationml/2006/ole">
            <p:oleObj spid="_x0000_s1027" name="Equation" r:id="rId4" imgW="79992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分部积分法</a:t>
            </a:r>
            <a:endParaRPr lang="en-US" altLang="zh-CN" smtClean="0">
              <a:solidFill>
                <a:srgbClr val="FF0000"/>
              </a:solidFill>
              <a:effectLst/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设函数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v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具有连续导数，则</a:t>
            </a:r>
            <a:r>
              <a:rPr lang="en-US" altLang="zh-CN" smtClean="0"/>
              <a:t> </a:t>
            </a:r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移项得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分部积分法的实质就是两个函数乘积的微分的逆运算．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330325" y="3276600"/>
          <a:ext cx="4537075" cy="584200"/>
        </p:xfrm>
        <a:graphic>
          <a:graphicData uri="http://schemas.openxmlformats.org/presentationml/2006/ole">
            <p:oleObj spid="_x0000_s2050" name="Equation" r:id="rId4" imgW="22730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68675" y="2020888"/>
          <a:ext cx="2406650" cy="406400"/>
        </p:xfrm>
        <a:graphic>
          <a:graphicData uri="http://schemas.openxmlformats.org/presentationml/2006/ole">
            <p:oleObj spid="_x0000_s2051" name="Equation" r:id="rId5" imgW="1206360" imgH="2030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60525" y="2466975"/>
          <a:ext cx="2406650" cy="406400"/>
        </p:xfrm>
        <a:graphic>
          <a:graphicData uri="http://schemas.openxmlformats.org/presentationml/2006/ole">
            <p:oleObj spid="_x0000_s2052" name="Equation" r:id="rId6" imgW="1206360" imgH="2030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27513" y="3241675"/>
            <a:ext cx="1712912" cy="6492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解法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因为                                ，所以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解法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因为                                ，所以</a:t>
            </a: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说明：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利用分部积分法计算不定积分，选好 </a:t>
            </a:r>
            <a:r>
              <a:rPr lang="en-US" altLang="zh-CN" i="1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v </a:t>
            </a:r>
            <a:r>
              <a:rPr lang="zh-CN" altLang="en-US" dirty="0" smtClean="0"/>
              <a:t>非常关键，选择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不当将会使积分的计算变得更加复杂．</a:t>
            </a:r>
            <a:endParaRPr lang="en-US" altLang="zh-CN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9750" y="2997200"/>
          <a:ext cx="8429625" cy="965200"/>
        </p:xfrm>
        <a:graphic>
          <a:graphicData uri="http://schemas.openxmlformats.org/presentationml/2006/ole">
            <p:oleObj spid="_x0000_s3076" name="Equation" r:id="rId3" imgW="4228920" imgH="482400" progId="Equation.DSMT4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114425" cy="584200"/>
        </p:xfrm>
        <a:graphic>
          <a:graphicData uri="http://schemas.openxmlformats.org/presentationml/2006/ole">
            <p:oleObj spid="_x0000_s3074" name="Equation" r:id="rId4" imgW="55872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9750" y="1836738"/>
          <a:ext cx="6303963" cy="584200"/>
        </p:xfrm>
        <a:graphic>
          <a:graphicData uri="http://schemas.openxmlformats.org/presentationml/2006/ole">
            <p:oleObj spid="_x0000_s3075" name="Equation" r:id="rId5" imgW="316224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3077" name="Equation" r:id="rId6" imgW="1193760" imgH="2919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29917" y="1844675"/>
            <a:ext cx="606425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1697866" y="1801813"/>
            <a:ext cx="1350000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flipH="1">
            <a:off x="3051924" y="1801813"/>
            <a:ext cx="1873250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4925174" y="1801813"/>
            <a:ext cx="1943100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77988" y="3025775"/>
            <a:ext cx="1670050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 flipH="1">
            <a:off x="3348038" y="3025775"/>
            <a:ext cx="2592387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2408238" y="1142984"/>
          <a:ext cx="2306638" cy="584200"/>
        </p:xfrm>
        <a:graphic>
          <a:graphicData uri="http://schemas.openxmlformats.org/presentationml/2006/ole">
            <p:oleObj spid="_x0000_s3078" name="Equation" r:id="rId7" imgW="1155600" imgH="291960" progId="Equation.DSMT4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2408238" y="2450325"/>
          <a:ext cx="2306638" cy="584200"/>
        </p:xfrm>
        <a:graphic>
          <a:graphicData uri="http://schemas.openxmlformats.org/presentationml/2006/ole">
            <p:oleObj spid="_x0000_s3079" name="Equation" r:id="rId8" imgW="1155600" imgH="291960" progId="Equation.DSMT4">
              <p:embed/>
            </p:oleObj>
          </a:graphicData>
        </a:graphic>
      </p:graphicFrame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5940425" y="3025775"/>
            <a:ext cx="3024188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143769" y="3081750"/>
            <a:ext cx="1214446" cy="785814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1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7" grpId="0" animBg="1"/>
      <p:bldP spid="11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3200400" y="4745038"/>
            <a:ext cx="2743200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i="1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可随意选择，但在两次分部积分中，必须选取同类型的</a:t>
            </a:r>
            <a:r>
              <a:rPr lang="en-US" altLang="zh-CN" sz="2000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zh-CN" altLang="en-US" sz="2000">
                <a:latin typeface="Times New Roman" pitchFamily="18" charset="0"/>
                <a:ea typeface="楷体_GB2312" pitchFamily="49" charset="-122"/>
              </a:rPr>
              <a:t>，以便产生循环式，从而解出所求的积分．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457200" y="4745038"/>
            <a:ext cx="2743200" cy="191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i="1" baseline="300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sin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i="1" baseline="3000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cos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endParaRPr lang="zh-CN" altLang="en-US" sz="22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3200400" y="2578100"/>
            <a:ext cx="27432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ln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arcsin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mx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arccos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mx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arctan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mx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arccot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mx</a:t>
            </a:r>
            <a:endParaRPr lang="zh-CN" altLang="en-US" sz="22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457200" y="2578100"/>
            <a:ext cx="2743200" cy="216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ln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arcsin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arccos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arctan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arccot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endParaRPr lang="zh-CN" altLang="en-US" sz="2200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3200400" y="1239838"/>
            <a:ext cx="27432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457200" y="1239838"/>
            <a:ext cx="2743200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en-US" altLang="zh-CN" sz="2200" i="1" baseline="30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 baseline="30000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sin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  <a:p>
            <a:pPr marL="109538" algn="ctr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200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3000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楷体_GB2312" pitchFamily="49" charset="-122"/>
              </a:rPr>
              <a:t>cos</a:t>
            </a:r>
            <a:r>
              <a:rPr lang="en-US" altLang="zh-CN" sz="2200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i="1">
                <a:latin typeface="Times New Roman" pitchFamily="18" charset="0"/>
                <a:ea typeface="楷体_GB2312" pitchFamily="49" charset="-122"/>
              </a:rPr>
              <a:t>x</a:t>
            </a:r>
          </a:p>
        </p:txBody>
      </p:sp>
      <p:grpSp>
        <p:nvGrpSpPr>
          <p:cNvPr id="4108" name="Group 109"/>
          <p:cNvGrpSpPr>
            <a:grpSpLocks/>
          </p:cNvGrpSpPr>
          <p:nvPr/>
        </p:nvGrpSpPr>
        <p:grpSpPr bwMode="auto">
          <a:xfrm>
            <a:off x="457200" y="144463"/>
            <a:ext cx="8229600" cy="6516687"/>
            <a:chOff x="288" y="91"/>
            <a:chExt cx="5184" cy="4105"/>
          </a:xfrm>
        </p:grpSpPr>
        <p:sp>
          <p:nvSpPr>
            <p:cNvPr id="4110" name="Rectangle 62"/>
            <p:cNvSpPr>
              <a:spLocks noChangeArrowheads="1"/>
            </p:cNvSpPr>
            <p:nvPr/>
          </p:nvSpPr>
          <p:spPr bwMode="auto">
            <a:xfrm>
              <a:off x="288" y="91"/>
              <a:ext cx="5184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前提：设 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m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，</a:t>
              </a:r>
              <a:r>
                <a:rPr lang="en-US" altLang="zh-CN" sz="2200" i="1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lang="zh-CN" altLang="en-US" sz="220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都是正整数．</a:t>
              </a:r>
              <a:r>
                <a:rPr lang="zh-CN" altLang="en-US" sz="2200">
                  <a:latin typeface="Times New Roman" pitchFamily="18" charset="0"/>
                  <a:ea typeface="楷体_GB2312" pitchFamily="49" charset="-122"/>
                </a:rPr>
                <a:t> </a:t>
              </a:r>
              <a:endParaRPr lang="en-US" altLang="zh-CN" sz="2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11" name="Rectangle 39"/>
            <p:cNvSpPr>
              <a:spLocks noChangeArrowheads="1"/>
            </p:cNvSpPr>
            <p:nvPr/>
          </p:nvSpPr>
          <p:spPr bwMode="auto">
            <a:xfrm>
              <a:off x="3744" y="2989"/>
              <a:ext cx="1728" cy="1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12" name="Rectangle 36"/>
            <p:cNvSpPr>
              <a:spLocks noChangeArrowheads="1"/>
            </p:cNvSpPr>
            <p:nvPr/>
          </p:nvSpPr>
          <p:spPr bwMode="auto">
            <a:xfrm>
              <a:off x="3744" y="1624"/>
              <a:ext cx="1728" cy="1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13" name="Rectangle 33"/>
            <p:cNvSpPr>
              <a:spLocks noChangeArrowheads="1"/>
            </p:cNvSpPr>
            <p:nvPr/>
          </p:nvSpPr>
          <p:spPr bwMode="auto">
            <a:xfrm>
              <a:off x="3744" y="781"/>
              <a:ext cx="1728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14" name="Rectangle 30"/>
            <p:cNvSpPr>
              <a:spLocks noChangeArrowheads="1"/>
            </p:cNvSpPr>
            <p:nvPr/>
          </p:nvSpPr>
          <p:spPr bwMode="auto">
            <a:xfrm>
              <a:off x="3744" y="436"/>
              <a:ext cx="172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200">
                  <a:latin typeface="Times New Roman" pitchFamily="18" charset="0"/>
                  <a:ea typeface="楷体_GB2312" pitchFamily="49" charset="-122"/>
                </a:rPr>
                <a:t>例子</a:t>
              </a:r>
            </a:p>
          </p:txBody>
        </p:sp>
        <p:sp>
          <p:nvSpPr>
            <p:cNvPr id="4115" name="Rectangle 29"/>
            <p:cNvSpPr>
              <a:spLocks noChangeArrowheads="1"/>
            </p:cNvSpPr>
            <p:nvPr/>
          </p:nvSpPr>
          <p:spPr bwMode="auto">
            <a:xfrm>
              <a:off x="2016" y="436"/>
              <a:ext cx="172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200" i="1">
                  <a:latin typeface="Times New Roman" pitchFamily="18" charset="0"/>
                  <a:ea typeface="楷体_GB2312" pitchFamily="49" charset="-122"/>
                </a:rPr>
                <a:t>u</a:t>
              </a:r>
              <a:r>
                <a:rPr lang="en-US" altLang="zh-CN" sz="2200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lang="en-US" altLang="zh-CN" sz="2200" i="1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sz="2200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4116" name="Rectangle 28"/>
            <p:cNvSpPr>
              <a:spLocks noChangeArrowheads="1"/>
            </p:cNvSpPr>
            <p:nvPr/>
          </p:nvSpPr>
          <p:spPr bwMode="auto">
            <a:xfrm>
              <a:off x="288" y="436"/>
              <a:ext cx="1728" cy="3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200">
                  <a:latin typeface="Times New Roman" pitchFamily="18" charset="0"/>
                  <a:ea typeface="楷体_GB2312" pitchFamily="49" charset="-122"/>
                </a:rPr>
                <a:t>被积函数的类型</a:t>
              </a:r>
              <a:endParaRPr lang="en-US" altLang="zh-CN" sz="22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117" name="Line 46"/>
            <p:cNvSpPr>
              <a:spLocks noChangeShapeType="1"/>
            </p:cNvSpPr>
            <p:nvPr/>
          </p:nvSpPr>
          <p:spPr bwMode="auto">
            <a:xfrm>
              <a:off x="288" y="91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8" name="Line 47"/>
            <p:cNvSpPr>
              <a:spLocks noChangeShapeType="1"/>
            </p:cNvSpPr>
            <p:nvPr/>
          </p:nvSpPr>
          <p:spPr bwMode="auto">
            <a:xfrm>
              <a:off x="288" y="78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19" name="Line 48"/>
            <p:cNvSpPr>
              <a:spLocks noChangeShapeType="1"/>
            </p:cNvSpPr>
            <p:nvPr/>
          </p:nvSpPr>
          <p:spPr bwMode="auto">
            <a:xfrm>
              <a:off x="288" y="1624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0" name="Line 49"/>
            <p:cNvSpPr>
              <a:spLocks noChangeShapeType="1"/>
            </p:cNvSpPr>
            <p:nvPr/>
          </p:nvSpPr>
          <p:spPr bwMode="auto">
            <a:xfrm>
              <a:off x="288" y="2989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1" name="Line 52"/>
            <p:cNvSpPr>
              <a:spLocks noChangeShapeType="1"/>
            </p:cNvSpPr>
            <p:nvPr/>
          </p:nvSpPr>
          <p:spPr bwMode="auto">
            <a:xfrm>
              <a:off x="288" y="4196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2" name="Line 53"/>
            <p:cNvSpPr>
              <a:spLocks noChangeShapeType="1"/>
            </p:cNvSpPr>
            <p:nvPr/>
          </p:nvSpPr>
          <p:spPr bwMode="auto">
            <a:xfrm>
              <a:off x="288" y="91"/>
              <a:ext cx="0" cy="41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3" name="Line 56"/>
            <p:cNvSpPr>
              <a:spLocks noChangeShapeType="1"/>
            </p:cNvSpPr>
            <p:nvPr/>
          </p:nvSpPr>
          <p:spPr bwMode="auto">
            <a:xfrm>
              <a:off x="5472" y="91"/>
              <a:ext cx="0" cy="41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4" name="Line 63"/>
            <p:cNvSpPr>
              <a:spLocks noChangeShapeType="1"/>
            </p:cNvSpPr>
            <p:nvPr/>
          </p:nvSpPr>
          <p:spPr bwMode="auto">
            <a:xfrm>
              <a:off x="288" y="436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70"/>
            <p:cNvSpPr>
              <a:spLocks noChangeShapeType="1"/>
            </p:cNvSpPr>
            <p:nvPr/>
          </p:nvSpPr>
          <p:spPr bwMode="auto">
            <a:xfrm>
              <a:off x="2016" y="436"/>
              <a:ext cx="0" cy="3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126" name="Line 71"/>
            <p:cNvSpPr>
              <a:spLocks noChangeShapeType="1"/>
            </p:cNvSpPr>
            <p:nvPr/>
          </p:nvSpPr>
          <p:spPr bwMode="auto">
            <a:xfrm>
              <a:off x="3744" y="436"/>
              <a:ext cx="0" cy="37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3" name="Object 13">
            <a:hlinkClick r:id="rId4" action="ppaction://hlinksldjump"/>
          </p:cNvPr>
          <p:cNvGraphicFramePr>
            <a:graphicFrameLocks noChangeAspect="1"/>
          </p:cNvGraphicFramePr>
          <p:nvPr/>
        </p:nvGraphicFramePr>
        <p:xfrm>
          <a:off x="6473825" y="1646238"/>
          <a:ext cx="1530350" cy="525462"/>
        </p:xfrm>
        <a:graphic>
          <a:graphicData uri="http://schemas.openxmlformats.org/presentationml/2006/ole">
            <p:oleObj spid="_x0000_s4098" name="Equation" r:id="rId5" imgW="850680" imgH="291960" progId="Equation.DSMT4">
              <p:embed/>
            </p:oleObj>
          </a:graphicData>
        </a:graphic>
      </p:graphicFrame>
      <p:graphicFrame>
        <p:nvGraphicFramePr>
          <p:cNvPr id="2" name="Object 80">
            <a:hlinkClick r:id="rId6" action="ppaction://hlinksldjump"/>
          </p:cNvPr>
          <p:cNvGraphicFramePr>
            <a:graphicFrameLocks noChangeAspect="1"/>
          </p:cNvGraphicFramePr>
          <p:nvPr/>
        </p:nvGraphicFramePr>
        <p:xfrm>
          <a:off x="6473825" y="2997200"/>
          <a:ext cx="1301750" cy="525463"/>
        </p:xfrm>
        <a:graphic>
          <a:graphicData uri="http://schemas.openxmlformats.org/presentationml/2006/ole">
            <p:oleObj spid="_x0000_s4099" name="Equation" r:id="rId7" imgW="723600" imgH="291960" progId="Equation.DSMT4">
              <p:embed/>
            </p:oleObj>
          </a:graphicData>
        </a:graphic>
      </p:graphicFrame>
      <p:graphicFrame>
        <p:nvGraphicFramePr>
          <p:cNvPr id="4" name="Object 81">
            <a:hlinkClick r:id="rId8" action="ppaction://hlinksldjump"/>
          </p:cNvPr>
          <p:cNvGraphicFramePr>
            <a:graphicFrameLocks noChangeAspect="1"/>
          </p:cNvGraphicFramePr>
          <p:nvPr/>
        </p:nvGraphicFramePr>
        <p:xfrm>
          <a:off x="6473825" y="3767138"/>
          <a:ext cx="1684338" cy="525462"/>
        </p:xfrm>
        <a:graphic>
          <a:graphicData uri="http://schemas.openxmlformats.org/presentationml/2006/ole">
            <p:oleObj spid="_x0000_s4100" name="Equation" r:id="rId9" imgW="939600" imgH="291960" progId="Equation.DSMT4">
              <p:embed/>
            </p:oleObj>
          </a:graphicData>
        </a:graphic>
      </p:graphicFrame>
      <p:graphicFrame>
        <p:nvGraphicFramePr>
          <p:cNvPr id="5" name="Object 107">
            <a:hlinkClick r:id="rId10" action="ppaction://hlinksldjump"/>
          </p:cNvPr>
          <p:cNvGraphicFramePr>
            <a:graphicFrameLocks noChangeAspect="1"/>
          </p:cNvGraphicFramePr>
          <p:nvPr/>
        </p:nvGraphicFramePr>
        <p:xfrm>
          <a:off x="6473825" y="5440363"/>
          <a:ext cx="1365250" cy="525462"/>
        </p:xfrm>
        <a:graphic>
          <a:graphicData uri="http://schemas.openxmlformats.org/presentationml/2006/ole">
            <p:oleObj spid="_x0000_s4101" name="Equation" r:id="rId11" imgW="761760" imgH="291960" progId="Equation.DSMT4">
              <p:embed/>
            </p:oleObj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140200" y="142875"/>
            <a:ext cx="4546600" cy="539750"/>
          </a:xfrm>
          <a:prstGeom prst="rect">
            <a:avLst/>
          </a:prstGeom>
          <a:solidFill>
            <a:srgbClr val="FFFF66"/>
          </a:solidFill>
          <a:ln w="28575" algn="ctr">
            <a:solidFill>
              <a:srgbClr val="00CC66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200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的选择：反对幂指三（</a:t>
            </a:r>
            <a:r>
              <a:rPr lang="en-US" altLang="zh-CN" sz="2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ILAET</a:t>
            </a:r>
            <a:r>
              <a:rPr lang="zh-CN" altLang="en-US" sz="22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4" grpId="0"/>
      <p:bldP spid="34853" grpId="0"/>
      <p:bldP spid="34851" grpId="0"/>
      <p:bldP spid="34850" grpId="0"/>
      <p:bldP spid="34848" grpId="0"/>
      <p:bldP spid="34847" grpId="0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4065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773238" cy="584200"/>
        </p:xfrm>
        <a:graphic>
          <a:graphicData uri="http://schemas.openxmlformats.org/presentationml/2006/ole">
            <p:oleObj spid="_x0000_s5122" name="Equation" r:id="rId3" imgW="8888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8888" y="1090613"/>
          <a:ext cx="7453312" cy="2193925"/>
        </p:xfrm>
        <a:graphic>
          <a:graphicData uri="http://schemas.openxmlformats.org/presentationml/2006/ole">
            <p:oleObj spid="_x0000_s5123" name="Equation" r:id="rId4" imgW="4152600" imgH="121896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5124" name="Equation" r:id="rId5" imgW="1193760" imgH="291960" progId="Equation.DSMT4">
              <p:embed/>
            </p:oleObj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1258888" y="3455988"/>
          <a:ext cx="6769100" cy="2925762"/>
        </p:xfrm>
        <a:graphic>
          <a:graphicData uri="http://schemas.openxmlformats.org/presentationml/2006/ole">
            <p:oleObj spid="_x0000_s5125" name="Equation" r:id="rId6" imgW="3771720" imgH="1625400" progId="Equation.DSMT4">
              <p:embed/>
            </p:oleObj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2786063" y="1154113"/>
            <a:ext cx="2159000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flipH="1">
            <a:off x="4945063" y="1154113"/>
            <a:ext cx="3803650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2786063" y="1887538"/>
            <a:ext cx="3730625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2786063" y="2622550"/>
            <a:ext cx="5386387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2671763" y="3502025"/>
            <a:ext cx="1871662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 flipH="1">
            <a:off x="4570413" y="3502025"/>
            <a:ext cx="3097212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4"/>
          <p:cNvSpPr>
            <a:spLocks noChangeArrowheads="1"/>
          </p:cNvSpPr>
          <p:nvPr/>
        </p:nvSpPr>
        <p:spPr bwMode="auto">
          <a:xfrm>
            <a:off x="2671763" y="4235450"/>
            <a:ext cx="3052762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2671763" y="4970463"/>
            <a:ext cx="3051175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4"/>
          <p:cNvSpPr>
            <a:spLocks noChangeArrowheads="1"/>
          </p:cNvSpPr>
          <p:nvPr/>
        </p:nvSpPr>
        <p:spPr bwMode="auto">
          <a:xfrm>
            <a:off x="2671763" y="5705475"/>
            <a:ext cx="5387975" cy="647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63713" y="1282700"/>
            <a:ext cx="1008062" cy="3603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1662113" y="3644900"/>
            <a:ext cx="1008062" cy="3603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31591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</a:t>
            </a:r>
            <a:r>
              <a:rPr lang="en-US" altLang="zh-CN" smtClean="0"/>
              <a:t>(2)</a:t>
            </a:r>
            <a:r>
              <a:rPr lang="zh-CN" altLang="en-US" smtClean="0"/>
              <a:t>式代入</a:t>
            </a:r>
            <a:r>
              <a:rPr lang="en-US" altLang="zh-CN" smtClean="0"/>
              <a:t>(1)</a:t>
            </a:r>
            <a:r>
              <a:rPr lang="zh-CN" altLang="en-US" smtClean="0"/>
              <a:t>式，得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773238" cy="584200"/>
        </p:xfrm>
        <a:graphic>
          <a:graphicData uri="http://schemas.openxmlformats.org/presentationml/2006/ole">
            <p:oleObj spid="_x0000_s6146" name="Equation" r:id="rId4" imgW="8888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8888" y="1089025"/>
          <a:ext cx="6975475" cy="731838"/>
        </p:xfrm>
        <a:graphic>
          <a:graphicData uri="http://schemas.openxmlformats.org/presentationml/2006/ole">
            <p:oleObj spid="_x0000_s6147" name="Equation" r:id="rId5" imgW="3886200" imgH="4060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6148" name="Equation" r:id="rId6" imgW="1193760" imgH="291960" progId="Equation.DSMT4">
              <p:embed/>
            </p:oleObj>
          </a:graphicData>
        </a:graphic>
      </p:graphicFrame>
      <p:sp>
        <p:nvSpPr>
          <p:cNvPr id="6152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楷体_GB2312" pitchFamily="49" charset="-122"/>
              </a:rPr>
              <a:t>返回</a:t>
            </a: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258888" y="1989138"/>
          <a:ext cx="6996112" cy="731837"/>
        </p:xfrm>
        <a:graphic>
          <a:graphicData uri="http://schemas.openxmlformats.org/presentationml/2006/ole">
            <p:oleObj spid="_x0000_s6149" name="Equation" r:id="rId8" imgW="3898800" imgH="40608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600200" y="3633788"/>
          <a:ext cx="6291263" cy="731837"/>
        </p:xfrm>
        <a:graphic>
          <a:graphicData uri="http://schemas.openxmlformats.org/presentationml/2006/ole">
            <p:oleObj spid="_x0000_s6150" name="Equation" r:id="rId9" imgW="35049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4065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493838" cy="584200"/>
        </p:xfrm>
        <a:graphic>
          <a:graphicData uri="http://schemas.openxmlformats.org/presentationml/2006/ole">
            <p:oleObj spid="_x0000_s7170" name="Equation" r:id="rId4" imgW="74916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58888" y="1082675"/>
          <a:ext cx="6064250" cy="3017838"/>
        </p:xfrm>
        <a:graphic>
          <a:graphicData uri="http://schemas.openxmlformats.org/presentationml/2006/ole">
            <p:oleObj spid="_x0000_s7171" name="Equation" r:id="rId5" imgW="3377880" imgH="16761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7172" name="Equation" r:id="rId6" imgW="1193760" imgH="2919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513013" y="1066800"/>
            <a:ext cx="1871662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 flipH="1">
            <a:off x="4384675" y="1066800"/>
            <a:ext cx="2924175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2513013" y="1873250"/>
            <a:ext cx="2922587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513013" y="2622550"/>
            <a:ext cx="2922587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513013" y="3371850"/>
            <a:ext cx="2922587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181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楷体_GB2312" pitchFamily="49" charset="-12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71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14065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09875" y="293688"/>
          <a:ext cx="1949450" cy="584200"/>
        </p:xfrm>
        <a:graphic>
          <a:graphicData uri="http://schemas.openxmlformats.org/presentationml/2006/ole">
            <p:oleObj spid="_x0000_s8194" name="Equation" r:id="rId4" imgW="97776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25550" y="1082675"/>
          <a:ext cx="6018213" cy="4618038"/>
        </p:xfrm>
        <a:graphic>
          <a:graphicData uri="http://schemas.openxmlformats.org/presentationml/2006/ole">
            <p:oleObj spid="_x0000_s8195" name="Equation" r:id="rId5" imgW="3352680" imgH="25653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148263" y="293688"/>
          <a:ext cx="2382837" cy="584200"/>
        </p:xfrm>
        <a:graphic>
          <a:graphicData uri="http://schemas.openxmlformats.org/presentationml/2006/ole">
            <p:oleObj spid="_x0000_s8196" name="Equation" r:id="rId6" imgW="1193760" imgH="2919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930525" y="1066800"/>
            <a:ext cx="4521200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2930525" y="1841500"/>
            <a:ext cx="4521200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2930525" y="2616200"/>
            <a:ext cx="4521200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930525" y="3390900"/>
            <a:ext cx="4521200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2930525" y="4165600"/>
            <a:ext cx="4521200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930525" y="4940300"/>
            <a:ext cx="4521200" cy="777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 b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206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>
                <a:ea typeface="楷体_GB2312" pitchFamily="49" charset="-12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  <p:bldP spid="8" grpId="0" animBg="1"/>
      <p:bldP spid="9" grpId="0" animBg="1"/>
      <p:bldP spid="10" grpId="0" animBg="1"/>
      <p:bldP spid="820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6394</TotalTime>
  <Words>447</Words>
  <Application>Microsoft Office PowerPoint</Application>
  <PresentationFormat>全屏显示(4:3)</PresentationFormat>
  <Paragraphs>154</Paragraphs>
  <Slides>19</Slides>
  <Notes>1</Notes>
  <HiddenSlides>9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Arial</vt:lpstr>
      <vt:lpstr>宋体</vt:lpstr>
      <vt:lpstr>Times New Roman</vt:lpstr>
      <vt:lpstr>楷体_GB2312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4_聚合</vt:lpstr>
      <vt:lpstr>Equation</vt:lpstr>
      <vt:lpstr>MathType 6.0 Equation</vt:lpstr>
      <vt:lpstr>第四章    不定积分</vt:lpstr>
      <vt:lpstr>引言</vt:lpstr>
      <vt:lpstr>分部积分法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441</cp:revision>
  <dcterms:created xsi:type="dcterms:W3CDTF">2010-09-04T05:21:04Z</dcterms:created>
  <dcterms:modified xsi:type="dcterms:W3CDTF">2022-11-21T09:23:13Z</dcterms:modified>
</cp:coreProperties>
</file>