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51" r:id="rId2"/>
  </p:sldMasterIdLst>
  <p:notesMasterIdLst>
    <p:notesMasterId r:id="rId26"/>
  </p:notesMasterIdLst>
  <p:handoutMasterIdLst>
    <p:handoutMasterId r:id="rId27"/>
  </p:handoutMasterIdLst>
  <p:sldIdLst>
    <p:sldId id="508" r:id="rId3"/>
    <p:sldId id="477" r:id="rId4"/>
    <p:sldId id="513" r:id="rId5"/>
    <p:sldId id="466" r:id="rId6"/>
    <p:sldId id="482" r:id="rId7"/>
    <p:sldId id="517" r:id="rId8"/>
    <p:sldId id="518" r:id="rId9"/>
    <p:sldId id="516" r:id="rId10"/>
    <p:sldId id="514" r:id="rId11"/>
    <p:sldId id="483" r:id="rId12"/>
    <p:sldId id="491" r:id="rId13"/>
    <p:sldId id="484" r:id="rId14"/>
    <p:sldId id="490" r:id="rId15"/>
    <p:sldId id="492" r:id="rId16"/>
    <p:sldId id="493" r:id="rId17"/>
    <p:sldId id="494" r:id="rId18"/>
    <p:sldId id="497" r:id="rId19"/>
    <p:sldId id="498" r:id="rId20"/>
    <p:sldId id="495" r:id="rId21"/>
    <p:sldId id="496" r:id="rId22"/>
    <p:sldId id="509" r:id="rId23"/>
    <p:sldId id="505" r:id="rId24"/>
    <p:sldId id="506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33CC33"/>
    <a:srgbClr val="FF0000"/>
    <a:srgbClr val="FFFF99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3" autoAdjust="0"/>
    <p:restoredTop sz="9466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4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54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3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AAEE826F-27BC-4541-B671-BDCEA902F8A6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9BB971BD-C1D0-4DB9-9844-BD3D13C52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E85D99DA-55A9-4904-86E5-440D26595279}" type="datetimeFigureOut">
              <a:rPr lang="zh-CN" altLang="en-US"/>
              <a:pPr>
                <a:defRPr/>
              </a:pPr>
              <a:t>2022/11/24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13E93548-6D28-4163-814A-5104385060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00D12E3-9AAE-44E3-AB26-DCC4A8CBC2A0}" type="slidenum">
              <a:rPr lang="zh-CN" altLang="en-US" sz="1200">
                <a:ea typeface="楷体_GB2312" pitchFamily="49" charset="-122"/>
              </a:rPr>
              <a:pPr algn="r"/>
              <a:t>1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340F78A-3DFC-4253-844F-FCB989A39F95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94DD5D-5480-48A8-8FDC-C6F0F490D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A277D-1E69-4334-9040-E3DBA4B958E1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A44B8-2B72-4A6F-AD19-B970F9F5B1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8572-172E-4648-8A04-9101560082CD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74E4-3177-4420-AFBD-6FEA94794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644CD-FA20-49BF-BF2A-7BE9C58F4D74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6E2C1-C0A7-4F2B-981C-7C7985221A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6BC3F-56C3-4C4A-A7EC-BCFBDEEA1013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0C225-98DF-4893-B936-4BAC09B6EA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5F072-921D-41B8-9BBA-A87CC6990506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67E07-38F3-4A47-8C65-E2CFA9C61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4E51B-1BA4-495D-950B-032F51FFCDA7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0A6CA-399C-4DFF-B837-320F926BB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DE261-7F32-4873-B5F2-B19FFAC11BBE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B7A47-98CE-4EF9-B5F1-9BD4989BA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0797D-27F9-4258-A408-11CA68585781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E0CDF-FCF5-4D56-BD64-30CFCE8B4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8CDD9-729E-4F7C-B127-12540A57AA63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3DF9C-3B4E-4748-816E-8943D656F1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79E00-8C5F-4177-B298-2E65F9BD9053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A72E1-2899-4A1F-AE6A-D2C3C73AA3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FB46C-4C8E-42E1-89A0-BF5F29B6FA86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55E29-D32C-45C3-9562-D7E0E9A0FB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D7E57-9DF3-4A56-A435-85C9CA865E87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30AF2-204E-41E8-8750-543BBA6441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91ED-B0CD-4476-8833-A3BFE91F3E2A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A5D6A-291C-4253-B05A-3F7DB415A9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52AD7-BCC5-4303-BA5B-32F04BE988B8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FFCE2-0176-4FBC-B65E-000FAEE81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73635-0BB3-4B36-96B2-690D91142CA2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45FC1-10A0-4F02-9EBA-22A1C6947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B094-9C8F-4455-B0A2-C32A6B82FFB7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517BF-6A82-4371-8483-03560F6B96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6000-72CB-4AC5-AC9D-D0CFECDFD7CC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0CB52-0632-4031-9337-4F67E70256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1C5CC-C315-451E-A9C4-0C0E9B861EDA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0860A-D5CE-4CBE-B7AA-C5D079355F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77F09-AE73-45A7-A037-3DCA9D09BD7D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61265-1975-4320-8A04-C0707202D1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151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0B83D4E-B152-4FA7-B1F0-F14748E191F6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8235A2F-12A0-48F3-B251-FBEE86764E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253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713973A-63AF-4E29-8123-42CE1AB115D4}" type="datetimeFigureOut">
              <a:rPr lang="zh-CN" altLang="en-US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1EEC3C3-1FCF-4A20-BF79-442C31B998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40" r:id="rId3"/>
    <p:sldLayoutId id="2147484641" r:id="rId4"/>
    <p:sldLayoutId id="2147484642" r:id="rId5"/>
    <p:sldLayoutId id="2147484643" r:id="rId6"/>
    <p:sldLayoutId id="2147484644" r:id="rId7"/>
    <p:sldLayoutId id="2147484645" r:id="rId8"/>
    <p:sldLayoutId id="2147484646" r:id="rId9"/>
    <p:sldLayoutId id="2147484647" r:id="rId10"/>
    <p:sldLayoutId id="214748464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slide" Target="slide12.xml"/><Relationship Id="rId9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slide" Target="slide12.xml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slide" Target="slide6.xml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楷体_GB2312"/>
              </a:rPr>
              <a:t>第四章    不定积分</a:t>
            </a:r>
            <a:endParaRPr lang="zh-CN" altLang="en-US" dirty="0">
              <a:ea typeface="楷体_GB2312"/>
            </a:endParaRPr>
          </a:p>
        </p:txBody>
      </p:sp>
      <p:sp>
        <p:nvSpPr>
          <p:cNvPr id="24579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第四节    有理函数的积分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18653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因为                                                  ，所以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53988"/>
          <a:ext cx="3040063" cy="838200"/>
        </p:xfrm>
        <a:graphic>
          <a:graphicData uri="http://schemas.openxmlformats.org/presentationml/2006/ole">
            <p:oleObj spid="_x0000_s9218" name="Equation" r:id="rId3" imgW="1523880" imgH="4190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708150" y="2857500"/>
          <a:ext cx="6978650" cy="3352800"/>
        </p:xfrm>
        <a:graphic>
          <a:graphicData uri="http://schemas.openxmlformats.org/presentationml/2006/ole">
            <p:oleObj spid="_x0000_s9219" name="Equation" r:id="rId4" imgW="3504960" imgH="16761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386013" y="1214438"/>
          <a:ext cx="3792537" cy="457200"/>
        </p:xfrm>
        <a:graphic>
          <a:graphicData uri="http://schemas.openxmlformats.org/presentationml/2006/ole">
            <p:oleObj spid="_x0000_s9220" name="Equation" r:id="rId5" imgW="1904760" imgH="22860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86325" y="2928938"/>
            <a:ext cx="3313113" cy="769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85925" y="3771900"/>
            <a:ext cx="1908175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85925" y="4616450"/>
            <a:ext cx="1763713" cy="769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85925" y="5430838"/>
            <a:ext cx="2528888" cy="769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81213" y="1857375"/>
          <a:ext cx="4678362" cy="838200"/>
        </p:xfrm>
        <a:graphic>
          <a:graphicData uri="http://schemas.openxmlformats.org/presentationml/2006/ole">
            <p:oleObj spid="_x0000_s9221" name="Equation" r:id="rId6" imgW="2349360" imgH="419040" progId="Equation.DSMT4">
              <p:embed/>
            </p:oleObj>
          </a:graphicData>
        </a:graphic>
      </p:graphicFrame>
      <p:sp>
        <p:nvSpPr>
          <p:cNvPr id="5" name="矩形 9"/>
          <p:cNvSpPr>
            <a:spLocks noChangeArrowheads="1"/>
          </p:cNvSpPr>
          <p:nvPr/>
        </p:nvSpPr>
        <p:spPr bwMode="auto">
          <a:xfrm>
            <a:off x="5156200" y="3771900"/>
            <a:ext cx="1895475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055813" y="1857375"/>
          <a:ext cx="5032375" cy="838200"/>
        </p:xfrm>
        <a:graphic>
          <a:graphicData uri="http://schemas.openxmlformats.org/presentationml/2006/ole">
            <p:oleObj spid="_x0000_s9222" name="Equation" r:id="rId7" imgW="2527200" imgH="41904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4214813" y="5430838"/>
            <a:ext cx="1331912" cy="769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546725" y="5430838"/>
            <a:ext cx="2454275" cy="769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3449638" y="4616450"/>
            <a:ext cx="1336675" cy="769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786313" y="4616450"/>
            <a:ext cx="1728787" cy="769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6515100" y="4616450"/>
            <a:ext cx="2200275" cy="769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3594100" y="3771900"/>
            <a:ext cx="1549400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9"/>
          <p:cNvSpPr>
            <a:spLocks noChangeArrowheads="1"/>
          </p:cNvSpPr>
          <p:nvPr/>
        </p:nvSpPr>
        <p:spPr bwMode="auto">
          <a:xfrm flipH="1">
            <a:off x="7051675" y="3771900"/>
            <a:ext cx="1663700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18653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53988"/>
          <a:ext cx="3040063" cy="838200"/>
        </p:xfrm>
        <a:graphic>
          <a:graphicData uri="http://schemas.openxmlformats.org/presentationml/2006/ole">
            <p:oleObj spid="_x0000_s10242" name="Equation" r:id="rId3" imgW="1523880" imgH="4190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43063" y="1071563"/>
          <a:ext cx="6094412" cy="5181600"/>
        </p:xfrm>
        <a:graphic>
          <a:graphicData uri="http://schemas.openxmlformats.org/presentationml/2006/ole">
            <p:oleObj spid="_x0000_s10243" name="Equation" r:id="rId4" imgW="3060360" imgH="259056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627188" y="1928813"/>
            <a:ext cx="6159500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627188" y="2806700"/>
            <a:ext cx="2728912" cy="860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627188" y="3686175"/>
            <a:ext cx="6159500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627188" y="4564063"/>
            <a:ext cx="6159500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627188" y="5441950"/>
            <a:ext cx="6159500" cy="860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4346575" y="2806700"/>
            <a:ext cx="3430588" cy="860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三角函数有理式的积分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由</a:t>
            </a:r>
            <a:r>
              <a:rPr lang="en-US" altLang="zh-CN" smtClean="0"/>
              <a:t>sin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cos</a:t>
            </a:r>
            <a:r>
              <a:rPr lang="en-US" altLang="zh-CN" i="1" smtClean="0"/>
              <a:t>x</a:t>
            </a:r>
            <a:r>
              <a:rPr lang="zh-CN" altLang="en-US" smtClean="0"/>
              <a:t> 和常数经过有限次四则运算构成的函数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三角有理函数</a:t>
            </a:r>
            <a:r>
              <a:rPr lang="zh-CN" altLang="en-US" smtClean="0"/>
              <a:t>．</a:t>
            </a: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hlinkClick r:id="rId2" action="ppaction://hlinksldjump"/>
              </a:rPr>
              <a:t>万能置换公式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hlinkClick r:id="rId3" action="ppaction://hlinksldjump"/>
              </a:rPr>
              <a:t>修改后的万能置换公式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简单无理函数的积分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	基本思想：</a:t>
            </a:r>
            <a:r>
              <a:rPr lang="zh-CN" altLang="en-US" smtClean="0"/>
              <a:t>通过适当的变换将根式有理化．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二、可化为有理函数的积分举例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若令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万能置换公式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P.216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13321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ea typeface="楷体_GB2312" pitchFamily="49" charset="-122"/>
              </a:rPr>
              <a:t>返回</a:t>
            </a: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571500" y="2319338"/>
          <a:ext cx="3460750" cy="1519237"/>
        </p:xfrm>
        <a:graphic>
          <a:graphicData uri="http://schemas.openxmlformats.org/presentationml/2006/ole">
            <p:oleObj spid="_x0000_s11266" name="Equation" r:id="rId5" imgW="1739880" imgH="761760" progId="Equation.DSMT4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29125" y="2319338"/>
          <a:ext cx="3500438" cy="1525587"/>
        </p:xfrm>
        <a:graphic>
          <a:graphicData uri="http://schemas.openxmlformats.org/presentationml/2006/ole">
            <p:oleObj spid="_x0000_s11267" name="Equation" r:id="rId6" imgW="1752480" imgH="76176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293813" y="1347788"/>
          <a:ext cx="1263650" cy="809625"/>
        </p:xfrm>
        <a:graphic>
          <a:graphicData uri="http://schemas.openxmlformats.org/presentationml/2006/ole">
            <p:oleObj spid="_x0000_s11268" name="Equation" r:id="rId7" imgW="634680" imgH="406080" progId="Equation.DSMT4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571500" y="4000500"/>
          <a:ext cx="1566863" cy="809625"/>
        </p:xfrm>
        <a:graphic>
          <a:graphicData uri="http://schemas.openxmlformats.org/presentationml/2006/ole">
            <p:oleObj spid="_x0000_s11269" name="Equation" r:id="rId8" imgW="787320" imgH="406080" progId="Equation.DSMT4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1385888" y="5253038"/>
          <a:ext cx="6316662" cy="962025"/>
        </p:xfrm>
        <a:graphic>
          <a:graphicData uri="http://schemas.openxmlformats.org/presentationml/2006/ole">
            <p:oleObj spid="_x0000_s11270" name="Equation" r:id="rId9" imgW="3174840" imgH="4824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828925" y="2679700"/>
            <a:ext cx="1079500" cy="749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6732588" y="2565400"/>
            <a:ext cx="1079500" cy="977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86188" y="571500"/>
            <a:ext cx="23050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176588" y="1579563"/>
          <a:ext cx="1895475" cy="404812"/>
        </p:xfrm>
        <a:graphic>
          <a:graphicData uri="http://schemas.openxmlformats.org/presentationml/2006/ole">
            <p:oleObj spid="_x0000_s11271" name="Equation" r:id="rId10" imgW="95220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7" grpId="0" animBg="1"/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有些情况下（如三角有理函数中的</a:t>
            </a:r>
            <a:r>
              <a:rPr lang="en-US" altLang="zh-CN" smtClean="0"/>
              <a:t>sin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cos</a:t>
            </a:r>
            <a:r>
              <a:rPr lang="en-US" altLang="zh-CN" i="1" smtClean="0"/>
              <a:t>x</a:t>
            </a:r>
            <a:r>
              <a:rPr lang="zh-CN" altLang="en-US" smtClean="0"/>
              <a:t> 的幂次均为</a:t>
            </a:r>
            <a:r>
              <a:rPr lang="zh-CN" altLang="en-US" smtClean="0">
                <a:solidFill>
                  <a:srgbClr val="FF0000"/>
                </a:solidFill>
              </a:rPr>
              <a:t>偶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数</a:t>
            </a:r>
            <a:r>
              <a:rPr lang="zh-CN" altLang="en-US" smtClean="0"/>
              <a:t>时），也常令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tan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，则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修改后的万能置换公式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（补充内容）</a:t>
            </a: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249363" y="2500313"/>
          <a:ext cx="2097087" cy="887412"/>
        </p:xfrm>
        <a:graphic>
          <a:graphicData uri="http://schemas.openxmlformats.org/presentationml/2006/ole">
            <p:oleObj spid="_x0000_s12290" name="Equation" r:id="rId3" imgW="1054080" imgH="4442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08388" y="2519363"/>
          <a:ext cx="2130425" cy="890587"/>
        </p:xfrm>
        <a:graphic>
          <a:graphicData uri="http://schemas.openxmlformats.org/presentationml/2006/ole">
            <p:oleObj spid="_x0000_s12291" name="Equation" r:id="rId4" imgW="1066680" imgH="4442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999163" y="2559050"/>
          <a:ext cx="1895475" cy="809625"/>
        </p:xfrm>
        <a:graphic>
          <a:graphicData uri="http://schemas.openxmlformats.org/presentationml/2006/ole">
            <p:oleObj spid="_x0000_s12292" name="Equation" r:id="rId5" imgW="952200" imgH="406080" progId="Equation.DSMT4">
              <p:embed/>
            </p:oleObj>
          </a:graphicData>
        </a:graphic>
      </p:graphicFrame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096000" y="3513138"/>
            <a:ext cx="1892300" cy="1970087"/>
            <a:chOff x="2809" y="3022"/>
            <a:chExt cx="1192" cy="1241"/>
          </a:xfrm>
        </p:grpSpPr>
        <p:sp>
          <p:nvSpPr>
            <p:cNvPr id="12301" name="AutoShape 16"/>
            <p:cNvSpPr>
              <a:spLocks noChangeArrowheads="1"/>
            </p:cNvSpPr>
            <p:nvPr/>
          </p:nvSpPr>
          <p:spPr bwMode="auto">
            <a:xfrm rot="10800000" flipV="1">
              <a:off x="3119" y="3022"/>
              <a:ext cx="672" cy="967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12294" name="Object 9"/>
            <p:cNvGraphicFramePr>
              <a:graphicFrameLocks noChangeAspect="1"/>
            </p:cNvGraphicFramePr>
            <p:nvPr/>
          </p:nvGraphicFramePr>
          <p:xfrm>
            <a:off x="3278" y="3776"/>
            <a:ext cx="174" cy="175"/>
          </p:xfrm>
          <a:graphic>
            <a:graphicData uri="http://schemas.openxmlformats.org/presentationml/2006/ole">
              <p:oleObj spid="_x0000_s12294" name="Equation" r:id="rId6" imgW="139680" imgH="139680" progId="Equation.DSMT4">
                <p:embed/>
              </p:oleObj>
            </a:graphicData>
          </a:graphic>
        </p:graphicFrame>
        <p:sp>
          <p:nvSpPr>
            <p:cNvPr id="12302" name="Arc 18"/>
            <p:cNvSpPr>
              <a:spLocks/>
            </p:cNvSpPr>
            <p:nvPr/>
          </p:nvSpPr>
          <p:spPr bwMode="auto">
            <a:xfrm>
              <a:off x="3219" y="3845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12295" name="Object 10"/>
            <p:cNvGraphicFramePr>
              <a:graphicFrameLocks noChangeAspect="1"/>
            </p:cNvGraphicFramePr>
            <p:nvPr/>
          </p:nvGraphicFramePr>
          <p:xfrm>
            <a:off x="3383" y="4055"/>
            <a:ext cx="144" cy="208"/>
          </p:xfrm>
          <a:graphic>
            <a:graphicData uri="http://schemas.openxmlformats.org/presentationml/2006/ole">
              <p:oleObj spid="_x0000_s12295" name="Equation" r:id="rId7" imgW="114120" imgH="164880" progId="Equation.DSMT4">
                <p:embed/>
              </p:oleObj>
            </a:graphicData>
          </a:graphic>
        </p:graphicFrame>
        <p:graphicFrame>
          <p:nvGraphicFramePr>
            <p:cNvPr id="12296" name="Object 11"/>
            <p:cNvGraphicFramePr>
              <a:graphicFrameLocks noChangeAspect="1"/>
            </p:cNvGraphicFramePr>
            <p:nvPr/>
          </p:nvGraphicFramePr>
          <p:xfrm>
            <a:off x="2809" y="3313"/>
            <a:ext cx="660" cy="321"/>
          </p:xfrm>
          <a:graphic>
            <a:graphicData uri="http://schemas.openxmlformats.org/presentationml/2006/ole">
              <p:oleObj spid="_x0000_s12296" name="Equation" r:id="rId8" imgW="520560" imgH="253800" progId="Equation.DSMT4">
                <p:embed/>
              </p:oleObj>
            </a:graphicData>
          </a:graphic>
        </p:graphicFrame>
        <p:graphicFrame>
          <p:nvGraphicFramePr>
            <p:cNvPr id="12297" name="Object 12"/>
            <p:cNvGraphicFramePr>
              <a:graphicFrameLocks noChangeAspect="1"/>
            </p:cNvGraphicFramePr>
            <p:nvPr/>
          </p:nvGraphicFramePr>
          <p:xfrm>
            <a:off x="3841" y="3390"/>
            <a:ext cx="160" cy="176"/>
          </p:xfrm>
          <a:graphic>
            <a:graphicData uri="http://schemas.openxmlformats.org/presentationml/2006/ole">
              <p:oleObj spid="_x0000_s12297" name="Equation" r:id="rId9" imgW="126720" imgH="139680" progId="Equation.DSMT4">
                <p:embed/>
              </p:oleObj>
            </a:graphicData>
          </a:graphic>
        </p:graphicFrame>
      </p:grp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572000" y="2017713"/>
          <a:ext cx="1719263" cy="379412"/>
        </p:xfrm>
        <a:graphic>
          <a:graphicData uri="http://schemas.openxmlformats.org/presentationml/2006/ole">
            <p:oleObj spid="_x0000_s12293" name="Equation" r:id="rId10" imgW="863280" imgH="1904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1844675"/>
          </a:xfrm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00FF"/>
                </a:solidFill>
              </a:rPr>
              <a:t>			</a:t>
            </a:r>
            <a:r>
              <a:rPr lang="zh-CN" altLang="en-US" smtClean="0">
                <a:solidFill>
                  <a:srgbClr val="0000FF"/>
                </a:solidFill>
              </a:rPr>
              <a:t>（与</a:t>
            </a:r>
            <a:r>
              <a:rPr lang="en-US" altLang="zh-CN" smtClean="0">
                <a:solidFill>
                  <a:srgbClr val="0000FF"/>
                </a:solidFill>
              </a:rPr>
              <a:t>P.216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类似）</a:t>
            </a:r>
            <a:endParaRPr lang="zh-CN" altLang="en-US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66688"/>
          <a:ext cx="2659063" cy="812800"/>
        </p:xfrm>
        <a:graphic>
          <a:graphicData uri="http://schemas.openxmlformats.org/presentationml/2006/ole">
            <p:oleObj spid="_x0000_s13314" name="Equation" r:id="rId3" imgW="133344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63613" y="1179513"/>
          <a:ext cx="7005637" cy="5553075"/>
        </p:xfrm>
        <a:graphic>
          <a:graphicData uri="http://schemas.openxmlformats.org/presentationml/2006/ole">
            <p:oleObj spid="_x0000_s13315" name="Equation" r:id="rId4" imgW="3911400" imgH="308592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514725" y="1200150"/>
            <a:ext cx="3714750" cy="1357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28688" y="2557463"/>
            <a:ext cx="2428875" cy="8715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57563" y="2557463"/>
            <a:ext cx="2786062" cy="8715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28688" y="3429000"/>
            <a:ext cx="2808287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3736975" y="3429000"/>
            <a:ext cx="1638300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928688" y="4214813"/>
            <a:ext cx="1277937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928688" y="5000625"/>
            <a:ext cx="4500562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28688" y="5907088"/>
            <a:ext cx="4500562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375275" y="3429000"/>
            <a:ext cx="1465263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6843713" y="3429000"/>
            <a:ext cx="1809750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68513" y="3048000"/>
          <a:ext cx="5006975" cy="755650"/>
        </p:xfrm>
        <a:graphic>
          <a:graphicData uri="http://schemas.openxmlformats.org/presentationml/2006/ole">
            <p:oleObj spid="_x0000_s13316" name="Equation" r:id="rId5" imgW="2781000" imgH="41904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2206625" y="4214813"/>
            <a:ext cx="1504950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711575" y="4214813"/>
            <a:ext cx="1717675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2" grpId="0" animBg="1"/>
      <p:bldP spid="18" grpId="0" animBg="1"/>
      <p:bldP spid="20" grpId="0" animBg="1"/>
      <p:bldP spid="21" grpId="0" animBg="1"/>
      <p:bldP spid="2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18446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利用万能置换公式，令                ，则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66688"/>
          <a:ext cx="1493838" cy="812800"/>
        </p:xfrm>
        <a:graphic>
          <a:graphicData uri="http://schemas.openxmlformats.org/presentationml/2006/ole">
            <p:oleObj spid="_x0000_s14338" name="Equation" r:id="rId3" imgW="749160" imgH="40608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4795838" y="1484313"/>
          <a:ext cx="1144587" cy="733425"/>
        </p:xfrm>
        <a:graphic>
          <a:graphicData uri="http://schemas.openxmlformats.org/presentationml/2006/ole">
            <p:oleObj spid="_x0000_s14339" name="Equation" r:id="rId4" imgW="634680" imgH="40608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403350" y="2276475"/>
          <a:ext cx="7453313" cy="4138613"/>
        </p:xfrm>
        <a:graphic>
          <a:graphicData uri="http://schemas.openxmlformats.org/presentationml/2006/ole">
            <p:oleObj spid="_x0000_s14340" name="Equation" r:id="rId5" imgW="4152600" imgH="229860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627313" y="2333625"/>
            <a:ext cx="3721100" cy="1123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2627313" y="3457575"/>
            <a:ext cx="3721100" cy="7635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2627313" y="4232275"/>
            <a:ext cx="3721100" cy="939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2627313" y="5170488"/>
            <a:ext cx="6265862" cy="1282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924300" y="765175"/>
          <a:ext cx="5006975" cy="755650"/>
        </p:xfrm>
        <a:graphic>
          <a:graphicData uri="http://schemas.openxmlformats.org/presentationml/2006/ole">
            <p:oleObj spid="_x0000_s14341" name="Equation" r:id="rId6" imgW="27810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18446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利用修改后的万能置换公式，令                ，则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66688"/>
          <a:ext cx="1493838" cy="812800"/>
        </p:xfrm>
        <a:graphic>
          <a:graphicData uri="http://schemas.openxmlformats.org/presentationml/2006/ole">
            <p:oleObj spid="_x0000_s15362" name="Equation" r:id="rId3" imgW="749160" imgH="40608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6034088" y="1728788"/>
          <a:ext cx="1244600" cy="331787"/>
        </p:xfrm>
        <a:graphic>
          <a:graphicData uri="http://schemas.openxmlformats.org/presentationml/2006/ole">
            <p:oleObj spid="_x0000_s15363" name="Equation" r:id="rId4" imgW="622080" imgH="1648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03350" y="2278063"/>
          <a:ext cx="5789613" cy="2057400"/>
        </p:xfrm>
        <a:graphic>
          <a:graphicData uri="http://schemas.openxmlformats.org/presentationml/2006/ole">
            <p:oleObj spid="_x0000_s15364" name="Equation" r:id="rId5" imgW="3225600" imgH="114300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627313" y="2333625"/>
            <a:ext cx="2952750" cy="12239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12"/>
          <p:cNvSpPr>
            <a:spLocks noChangeArrowheads="1"/>
          </p:cNvSpPr>
          <p:nvPr/>
        </p:nvSpPr>
        <p:spPr bwMode="auto">
          <a:xfrm flipH="1">
            <a:off x="5580063" y="2333625"/>
            <a:ext cx="1512887" cy="12239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2627313" y="3573463"/>
            <a:ext cx="1871662" cy="792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 flipH="1">
            <a:off x="4498975" y="3573463"/>
            <a:ext cx="2952750" cy="792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922713" y="765175"/>
          <a:ext cx="5167312" cy="801688"/>
        </p:xfrm>
        <a:graphic>
          <a:graphicData uri="http://schemas.openxmlformats.org/presentationml/2006/ole">
            <p:oleObj spid="_x0000_s15365" name="Equation" r:id="rId6" imgW="286992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18446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解法</a:t>
            </a:r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不使用万能置换公式，直接计算得</a:t>
            </a:r>
            <a:endParaRPr lang="en-US" altLang="zh-CN" dirty="0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66688"/>
          <a:ext cx="1493838" cy="812800"/>
        </p:xfrm>
        <a:graphic>
          <a:graphicData uri="http://schemas.openxmlformats.org/presentationml/2006/ole">
            <p:oleObj spid="_x0000_s16386" name="Equation" r:id="rId4" imgW="749160" imgH="4060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03350" y="2278063"/>
          <a:ext cx="4787900" cy="3108325"/>
        </p:xfrm>
        <a:graphic>
          <a:graphicData uri="http://schemas.openxmlformats.org/presentationml/2006/ole">
            <p:oleObj spid="_x0000_s16387" name="Equation" r:id="rId5" imgW="2666880" imgH="172692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627312" y="2963776"/>
            <a:ext cx="3587761" cy="590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2627312" y="3593927"/>
            <a:ext cx="3587761" cy="5000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2627312" y="4673263"/>
            <a:ext cx="1044000" cy="733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12"/>
          <p:cNvSpPr>
            <a:spLocks noChangeArrowheads="1"/>
          </p:cNvSpPr>
          <p:nvPr/>
        </p:nvSpPr>
        <p:spPr bwMode="auto">
          <a:xfrm>
            <a:off x="2627312" y="2333625"/>
            <a:ext cx="3587761" cy="590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ea typeface="楷体_GB2312" pitchFamily="49" charset="-122"/>
              </a:rPr>
              <a:t>返回</a:t>
            </a:r>
          </a:p>
        </p:txBody>
      </p:sp>
      <p:sp>
        <p:nvSpPr>
          <p:cNvPr id="14" name="矩形 12"/>
          <p:cNvSpPr>
            <a:spLocks noChangeArrowheads="1"/>
          </p:cNvSpPr>
          <p:nvPr/>
        </p:nvSpPr>
        <p:spPr bwMode="auto">
          <a:xfrm flipH="1">
            <a:off x="3663184" y="4673263"/>
            <a:ext cx="1829382" cy="733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2627313" y="4133595"/>
            <a:ext cx="1548000" cy="5000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4175311" y="4133595"/>
            <a:ext cx="2039762" cy="5000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357977" y="3857628"/>
          <a:ext cx="2281237" cy="755650"/>
        </p:xfrm>
        <a:graphic>
          <a:graphicData uri="http://schemas.openxmlformats.org/presentationml/2006/ole">
            <p:oleObj spid="_x0000_s16394" name="Equation" r:id="rId7" imgW="1384200" imgH="4572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215074" y="2643182"/>
            <a:ext cx="2714644" cy="292895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切割函数的求导口诀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正切变正割，带平方；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正割变正切，乘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因子；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正变余，变负号．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6357977" y="4714878"/>
          <a:ext cx="2406650" cy="755650"/>
        </p:xfrm>
        <a:graphic>
          <a:graphicData uri="http://schemas.openxmlformats.org/presentationml/2006/ole">
            <p:oleObj spid="_x0000_s16395" name="Equation" r:id="rId8" imgW="146016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  <p:bldP spid="6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18653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  <a:r>
              <a:rPr lang="en-US" altLang="zh-CN" smtClean="0"/>
              <a:t>			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P.217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7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为同时消去被积函数中的两个根式，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令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en-US" altLang="zh-CN" baseline="30000" smtClean="0"/>
              <a:t>6</a:t>
            </a:r>
            <a:r>
              <a:rPr lang="zh-CN" altLang="en-US" smtClean="0"/>
              <a:t>，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FF0000"/>
                </a:solidFill>
              </a:rPr>
              <a:t> &gt; 0</a:t>
            </a:r>
            <a:r>
              <a:rPr lang="zh-CN" altLang="en-US" smtClean="0"/>
              <a:t>，则 </a:t>
            </a:r>
            <a:r>
              <a:rPr lang="en-US" altLang="zh-CN" smtClean="0"/>
              <a:t>d</a:t>
            </a:r>
            <a:r>
              <a:rPr lang="en-US" altLang="zh-CN" i="1" smtClean="0"/>
              <a:t>x</a:t>
            </a:r>
            <a:r>
              <a:rPr lang="en-US" altLang="zh-CN" smtClean="0"/>
              <a:t> = 6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en-US" altLang="zh-CN" baseline="30000" smtClean="0"/>
              <a:t>5</a:t>
            </a:r>
            <a:r>
              <a:rPr lang="en-US" altLang="zh-CN" smtClean="0"/>
              <a:t>d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，从而</a:t>
            </a:r>
            <a:endParaRPr lang="zh-CN" altLang="en-US" i="1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28588"/>
          <a:ext cx="2203450" cy="889000"/>
        </p:xfrm>
        <a:graphic>
          <a:graphicData uri="http://schemas.openxmlformats.org/presentationml/2006/ole">
            <p:oleObj spid="_x0000_s17410" name="Equation" r:id="rId3" imgW="110484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03325" y="2160588"/>
          <a:ext cx="6711950" cy="2997200"/>
        </p:xfrm>
        <a:graphic>
          <a:graphicData uri="http://schemas.openxmlformats.org/presentationml/2006/ole">
            <p:oleObj spid="_x0000_s17411" name="Equation" r:id="rId4" imgW="3365280" imgH="149832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317875" y="2162175"/>
            <a:ext cx="1974850" cy="9064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 flipH="1">
            <a:off x="5292725" y="2162175"/>
            <a:ext cx="1727200" cy="9064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3317875" y="3125788"/>
            <a:ext cx="2051050" cy="9064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 flipH="1">
            <a:off x="5368925" y="3125788"/>
            <a:ext cx="2587625" cy="9064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317875" y="4076700"/>
            <a:ext cx="2622550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3317875" y="4537075"/>
            <a:ext cx="3486150" cy="635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有理函数</a:t>
            </a:r>
            <a:r>
              <a:rPr lang="zh-CN" altLang="en-US" smtClean="0"/>
              <a:t>就是两个多项式的商所表示的函数，包括：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有理整式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buFont typeface="Verdana" pitchFamily="34" charset="0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（多项式）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有理分式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en-US" altLang="zh-CN" smtClean="0"/>
          </a:p>
          <a:p>
            <a:pPr lvl="3"/>
            <a:r>
              <a:rPr lang="zh-CN" altLang="en-US" smtClean="0">
                <a:solidFill>
                  <a:srgbClr val="0000FF"/>
                </a:solidFill>
              </a:rPr>
              <a:t>真分式</a:t>
            </a:r>
            <a:r>
              <a:rPr lang="zh-CN" altLang="en-US" smtClean="0"/>
              <a:t>（当 </a:t>
            </a:r>
            <a:r>
              <a:rPr lang="en-US" altLang="zh-CN" i="1" smtClean="0"/>
              <a:t>n</a:t>
            </a:r>
            <a:r>
              <a:rPr lang="en-US" altLang="zh-CN" smtClean="0"/>
              <a:t> &lt; </a:t>
            </a:r>
            <a:r>
              <a:rPr lang="en-US" altLang="zh-CN" i="1" smtClean="0"/>
              <a:t>m</a:t>
            </a:r>
            <a:r>
              <a:rPr lang="zh-CN" altLang="en-US" smtClean="0"/>
              <a:t> 时）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/>
            <a:r>
              <a:rPr lang="zh-CN" altLang="en-US" smtClean="0">
                <a:solidFill>
                  <a:srgbClr val="0000FF"/>
                </a:solidFill>
              </a:rPr>
              <a:t>假分式</a:t>
            </a:r>
            <a:r>
              <a:rPr lang="zh-CN" altLang="en-US" smtClean="0"/>
              <a:t>（当 </a:t>
            </a:r>
            <a:r>
              <a:rPr lang="en-US" altLang="zh-CN" i="1" smtClean="0"/>
              <a:t>n</a:t>
            </a:r>
            <a:r>
              <a:rPr lang="en-US" altLang="zh-CN" smtClean="0">
                <a:sym typeface="Symbol" pitchFamily="18" charset="2"/>
              </a:rPr>
              <a:t>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zh-CN" altLang="en-US" smtClean="0"/>
              <a:t> 时）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我们总假定分子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与分母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之间没有公因式．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一、有理函数的积分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00350" y="2403475"/>
          <a:ext cx="4686300" cy="482600"/>
        </p:xfrm>
        <a:graphic>
          <a:graphicData uri="http://schemas.openxmlformats.org/presentationml/2006/ole">
            <p:oleObj spid="_x0000_s1026" name="Equation" r:id="rId3" imgW="2349360" imgH="2412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800350" y="3014663"/>
          <a:ext cx="4914900" cy="914400"/>
        </p:xfrm>
        <a:graphic>
          <a:graphicData uri="http://schemas.openxmlformats.org/presentationml/2006/ole">
            <p:oleObj spid="_x0000_s1027" name="Equation" r:id="rId4" imgW="2463480" imgH="45720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714625" y="2357438"/>
            <a:ext cx="5072063" cy="164306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7800" y="142875"/>
            <a:ext cx="3857625" cy="1357313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都是非负整数；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 …,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000" b="1" i="1" baseline="-25000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及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 …, 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lang="en-US" altLang="zh-CN" sz="2000" b="1" i="1" baseline="-25000" dirty="0" err="1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都是实数，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/>
              </a:rPr>
              <a:t>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0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，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/>
              </a:rPr>
              <a:t>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0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．</a:t>
            </a:r>
          </a:p>
        </p:txBody>
      </p:sp>
      <p:cxnSp>
        <p:nvCxnSpPr>
          <p:cNvPr id="9" name="形状 8"/>
          <p:cNvCxnSpPr>
            <a:stCxn id="6" idx="3"/>
          </p:cNvCxnSpPr>
          <p:nvPr/>
        </p:nvCxnSpPr>
        <p:spPr>
          <a:xfrm flipV="1">
            <a:off x="7786688" y="1500188"/>
            <a:ext cx="428625" cy="1679575"/>
          </a:xfrm>
          <a:prstGeom prst="bentConnector2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23082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  <a:r>
              <a:rPr lang="en-US" altLang="zh-CN" smtClean="0"/>
              <a:t>			</a:t>
            </a:r>
            <a:r>
              <a:rPr lang="zh-CN" altLang="en-US" smtClean="0">
                <a:solidFill>
                  <a:srgbClr val="0000FF"/>
                </a:solidFill>
              </a:rPr>
              <a:t>（与</a:t>
            </a:r>
            <a:r>
              <a:rPr lang="en-US" altLang="zh-CN" smtClean="0">
                <a:solidFill>
                  <a:srgbClr val="0000FF"/>
                </a:solidFill>
              </a:rPr>
              <a:t>P.217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8</a:t>
            </a:r>
            <a:r>
              <a:rPr lang="zh-CN" altLang="en-US" smtClean="0">
                <a:solidFill>
                  <a:srgbClr val="0000FF"/>
                </a:solidFill>
              </a:rPr>
              <a:t>类似）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令                    ，则                  ，                      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28588"/>
          <a:ext cx="1798638" cy="889000"/>
        </p:xfrm>
        <a:graphic>
          <a:graphicData uri="http://schemas.openxmlformats.org/presentationml/2006/ole">
            <p:oleObj spid="_x0000_s18434" name="Equation" r:id="rId3" imgW="90144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19250" y="995363"/>
          <a:ext cx="1393825" cy="889000"/>
        </p:xfrm>
        <a:graphic>
          <a:graphicData uri="http://schemas.openxmlformats.org/presentationml/2006/ole">
            <p:oleObj spid="_x0000_s18435" name="Equation" r:id="rId4" imgW="698400" imgH="4442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708400" y="1020763"/>
          <a:ext cx="1292225" cy="838200"/>
        </p:xfrm>
        <a:graphic>
          <a:graphicData uri="http://schemas.openxmlformats.org/presentationml/2006/ole">
            <p:oleObj spid="_x0000_s18436" name="Equation" r:id="rId5" imgW="647640" imgH="4190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272088" y="1008063"/>
          <a:ext cx="1747837" cy="863600"/>
        </p:xfrm>
        <a:graphic>
          <a:graphicData uri="http://schemas.openxmlformats.org/presentationml/2006/ole">
            <p:oleObj spid="_x0000_s18437" name="Equation" r:id="rId6" imgW="876240" imgH="4316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333500" y="1919288"/>
          <a:ext cx="6738938" cy="4318000"/>
        </p:xfrm>
        <a:graphic>
          <a:graphicData uri="http://schemas.openxmlformats.org/presentationml/2006/ole">
            <p:oleObj spid="_x0000_s18438" name="Equation" r:id="rId7" imgW="3377880" imgH="215892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03338" y="2814638"/>
            <a:ext cx="2357437" cy="901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1303338" y="3751263"/>
            <a:ext cx="3773487" cy="901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303338" y="4705350"/>
            <a:ext cx="4421187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303338" y="5300663"/>
            <a:ext cx="6940550" cy="901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714750" y="3071813"/>
          <a:ext cx="5067300" cy="457200"/>
        </p:xfrm>
        <a:graphic>
          <a:graphicData uri="http://schemas.openxmlformats.org/presentationml/2006/ole">
            <p:oleObj spid="_x0000_s18439" name="Equation" r:id="rId8" imgW="25398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结论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P.218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如果被积函数中含有简单根式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可以令这个简单根式为 </a:t>
            </a:r>
            <a:r>
              <a:rPr lang="en-US" altLang="zh-CN" i="1" smtClean="0"/>
              <a:t>u</a:t>
            </a:r>
            <a:r>
              <a:rPr lang="zh-CN" altLang="en-US" smtClean="0"/>
              <a:t> ．由于这样的变换具有反函数，且反函数是 </a:t>
            </a:r>
            <a:r>
              <a:rPr lang="en-US" altLang="zh-CN" i="1" smtClean="0"/>
              <a:t>u</a:t>
            </a:r>
            <a:r>
              <a:rPr lang="en-US" altLang="zh-CN" smtClean="0"/>
              <a:t> </a:t>
            </a:r>
            <a:r>
              <a:rPr lang="zh-CN" altLang="en-US" smtClean="0"/>
              <a:t>的有理函数，因此原积分即可化为有理函数的积分．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5046663" y="1477963"/>
          <a:ext cx="1139825" cy="482600"/>
        </p:xfrm>
        <a:graphic>
          <a:graphicData uri="http://schemas.openxmlformats.org/presentationml/2006/ole">
            <p:oleObj spid="_x0000_s19458" name="Equation" r:id="rId3" imgW="571320" imgH="2412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381750" y="1274763"/>
          <a:ext cx="1190625" cy="889000"/>
        </p:xfrm>
        <a:graphic>
          <a:graphicData uri="http://schemas.openxmlformats.org/presentationml/2006/ole">
            <p:oleObj spid="_x0000_s19459" name="Equation" r:id="rId4" imgW="5968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补充说明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P.221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初等函数在定义区间上的不定积分一定存在，但不定积分不一定都能用初等函数表示出来，例如：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实际应用中常常利用积分表来计算不定积分．</a:t>
            </a: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P.374</a:t>
            </a:r>
            <a:r>
              <a:rPr lang="zh-CN" altLang="en-US" smtClean="0">
                <a:solidFill>
                  <a:srgbClr val="FF0000"/>
                </a:solidFill>
              </a:rPr>
              <a:t>附录</a:t>
            </a:r>
            <a:r>
              <a:rPr lang="en-US" altLang="zh-CN" smtClean="0">
                <a:solidFill>
                  <a:srgbClr val="FF0000"/>
                </a:solidFill>
              </a:rPr>
              <a:t>IV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520950" y="2540000"/>
          <a:ext cx="4103688" cy="889000"/>
        </p:xfrm>
        <a:graphic>
          <a:graphicData uri="http://schemas.openxmlformats.org/presentationml/2006/ole">
            <p:oleObj spid="_x0000_s20482" name="Equation" r:id="rId3" imgW="20574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4 − 4</a:t>
            </a:r>
            <a:endParaRPr lang="zh-CN" altLang="en-US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9</a:t>
            </a:r>
            <a:r>
              <a:rPr lang="zh-CN" altLang="en-US" smtClean="0"/>
              <a:t>、</a:t>
            </a:r>
            <a:r>
              <a:rPr lang="en-US" altLang="zh-CN" smtClean="0"/>
              <a:t>10</a:t>
            </a:r>
            <a:r>
              <a:rPr lang="zh-CN" altLang="en-US" smtClean="0"/>
              <a:t>、</a:t>
            </a:r>
            <a:r>
              <a:rPr lang="en-US" altLang="zh-CN" smtClean="0"/>
              <a:t>15</a:t>
            </a:r>
            <a:r>
              <a:rPr lang="zh-CN" altLang="en-US" smtClean="0"/>
              <a:t>、</a:t>
            </a:r>
            <a:r>
              <a:rPr lang="en-US" altLang="zh-CN" smtClean="0"/>
              <a:t>16</a:t>
            </a:r>
            <a:r>
              <a:rPr lang="zh-CN" altLang="en-US" smtClean="0"/>
              <a:t>、</a:t>
            </a:r>
            <a:r>
              <a:rPr lang="en-US" altLang="zh-CN" smtClean="0"/>
              <a:t>19</a:t>
            </a:r>
            <a:r>
              <a:rPr lang="zh-CN" altLang="en-US" smtClean="0"/>
              <a:t>、</a:t>
            </a:r>
            <a:r>
              <a:rPr lang="en-US" altLang="zh-CN" smtClean="0"/>
              <a:t>21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768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P.213</a:t>
            </a:r>
            <a:r>
              <a:rPr lang="zh-CN" altLang="en-US" smtClean="0">
                <a:solidFill>
                  <a:srgbClr val="0000FF"/>
                </a:solidFill>
              </a:rPr>
              <a:t>相关结论：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假分式</a:t>
            </a:r>
            <a:r>
              <a:rPr lang="en-US" altLang="zh-CN" smtClean="0"/>
              <a:t>		</a:t>
            </a:r>
            <a:r>
              <a:rPr lang="zh-CN" altLang="en-US" smtClean="0"/>
              <a:t>多项式 </a:t>
            </a:r>
            <a:r>
              <a:rPr lang="en-US" altLang="zh-CN" smtClean="0"/>
              <a:t>+</a:t>
            </a:r>
            <a:r>
              <a:rPr lang="zh-CN" altLang="en-US" smtClean="0"/>
              <a:t> 真分式．</a:t>
            </a: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对于真分式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/</a:t>
            </a:r>
            <a:r>
              <a:rPr lang="zh-CN" altLang="en-US" smtClean="0"/>
              <a:t>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如果分母可分解为没有公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因式的两个多项式的乘积，</a:t>
            </a:r>
            <a:r>
              <a:rPr lang="zh-CN" altLang="en-US" smtClean="0"/>
              <a:t>即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Q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Q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，则该真分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式可化为部分分式之和，即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一、有理函数的积分</a:t>
            </a:r>
            <a:endParaRPr lang="zh-CN" altLang="en-US" dirty="0"/>
          </a:p>
        </p:txBody>
      </p:sp>
      <p:sp>
        <p:nvSpPr>
          <p:cNvPr id="2053" name="矩形 9"/>
          <p:cNvSpPr>
            <a:spLocks noChangeArrowheads="1"/>
          </p:cNvSpPr>
          <p:nvPr/>
        </p:nvSpPr>
        <p:spPr bwMode="auto">
          <a:xfrm>
            <a:off x="457200" y="1851025"/>
            <a:ext cx="142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有理函数</a:t>
            </a:r>
            <a:endParaRPr lang="zh-CN" altLang="en-US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2135188" y="1495425"/>
            <a:ext cx="32781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有理整式（即多项式）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有理分式</a:t>
            </a:r>
            <a:endParaRPr lang="zh-CN" altLang="en-US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55" name="矩形 11"/>
          <p:cNvSpPr>
            <a:spLocks noChangeArrowheads="1"/>
          </p:cNvSpPr>
          <p:nvPr/>
        </p:nvSpPr>
        <p:spPr bwMode="auto">
          <a:xfrm>
            <a:off x="3813175" y="2051050"/>
            <a:ext cx="11128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真分式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假分式</a:t>
            </a:r>
            <a:endParaRPr lang="zh-CN" altLang="en-US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1936750" y="1701800"/>
            <a:ext cx="142875" cy="785813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3614738" y="2106613"/>
            <a:ext cx="142875" cy="720725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2803525" y="3571875"/>
            <a:ext cx="1335088" cy="442913"/>
            <a:chOff x="2731443" y="3128963"/>
            <a:chExt cx="1335726" cy="442913"/>
          </a:xfrm>
        </p:grpSpPr>
        <p:sp>
          <p:nvSpPr>
            <p:cNvPr id="2059" name="Line 13"/>
            <p:cNvSpPr>
              <a:spLocks noChangeShapeType="1"/>
            </p:cNvSpPr>
            <p:nvPr/>
          </p:nvSpPr>
          <p:spPr bwMode="auto">
            <a:xfrm>
              <a:off x="2768512" y="3484563"/>
              <a:ext cx="126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Line 14"/>
            <p:cNvSpPr>
              <a:spLocks noChangeShapeType="1"/>
            </p:cNvSpPr>
            <p:nvPr/>
          </p:nvSpPr>
          <p:spPr bwMode="auto">
            <a:xfrm>
              <a:off x="2768512" y="3571876"/>
              <a:ext cx="126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Text Box 15"/>
            <p:cNvSpPr txBox="1">
              <a:spLocks noChangeArrowheads="1"/>
            </p:cNvSpPr>
            <p:nvPr/>
          </p:nvSpPr>
          <p:spPr bwMode="auto">
            <a:xfrm>
              <a:off x="2731443" y="3128963"/>
              <a:ext cx="133572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FF0000"/>
                  </a:solidFill>
                  <a:ea typeface="楷体_GB2312" pitchFamily="49" charset="-122"/>
                </a:rPr>
                <a:t>多项式除法</a:t>
              </a:r>
              <a:endParaRPr lang="en-US" altLang="zh-CN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486275" y="5500688"/>
          <a:ext cx="3014663" cy="889000"/>
        </p:xfrm>
        <a:graphic>
          <a:graphicData uri="http://schemas.openxmlformats.org/presentationml/2006/ole">
            <p:oleObj spid="_x0000_s2050" name="Equation" r:id="rId3" imgW="15112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18653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                                                   ，所以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53988"/>
          <a:ext cx="1874838" cy="863600"/>
        </p:xfrm>
        <a:graphic>
          <a:graphicData uri="http://schemas.openxmlformats.org/presentationml/2006/ole">
            <p:oleObj spid="_x0000_s3074" name="Equation" r:id="rId3" imgW="939600" imgH="43164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951038" y="1428750"/>
          <a:ext cx="3978275" cy="863600"/>
        </p:xfrm>
        <a:graphic>
          <a:graphicData uri="http://schemas.openxmlformats.org/presentationml/2006/ole">
            <p:oleObj spid="_x0000_s3075" name="Equation" r:id="rId4" imgW="1993680" imgH="4316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416050" y="2500313"/>
          <a:ext cx="6156325" cy="2616200"/>
        </p:xfrm>
        <a:graphic>
          <a:graphicData uri="http://schemas.openxmlformats.org/presentationml/2006/ole">
            <p:oleObj spid="_x0000_s3076" name="Equation" r:id="rId5" imgW="3085920" imgH="13078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14688" y="2500313"/>
            <a:ext cx="4357687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14688" y="3378200"/>
            <a:ext cx="4357687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14688" y="4257675"/>
            <a:ext cx="4357687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                                                             ，所以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endParaRPr lang="en-US" altLang="zh-CN" smtClean="0"/>
          </a:p>
        </p:txBody>
      </p:sp>
      <p:sp>
        <p:nvSpPr>
          <p:cNvPr id="14" name="矩形 30"/>
          <p:cNvSpPr>
            <a:spLocks noChangeArrowheads="1"/>
          </p:cNvSpPr>
          <p:nvPr/>
        </p:nvSpPr>
        <p:spPr bwMode="auto">
          <a:xfrm>
            <a:off x="5276850" y="3163888"/>
            <a:ext cx="968375" cy="33655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30"/>
          <p:cNvSpPr>
            <a:spLocks noChangeArrowheads="1"/>
          </p:cNvSpPr>
          <p:nvPr/>
        </p:nvSpPr>
        <p:spPr bwMode="auto">
          <a:xfrm>
            <a:off x="3571875" y="3163888"/>
            <a:ext cx="785813" cy="33655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12763" y="2376488"/>
          <a:ext cx="8118475" cy="2895600"/>
        </p:xfrm>
        <a:graphic>
          <a:graphicData uri="http://schemas.openxmlformats.org/presentationml/2006/ole">
            <p:oleObj spid="_x0000_s4098" name="Equation" r:id="rId3" imgW="4076640" imgH="1447560" progId="Equation.DSMT4">
              <p:embed/>
            </p:oleObj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53988"/>
          <a:ext cx="2660650" cy="863600"/>
        </p:xfrm>
        <a:graphic>
          <a:graphicData uri="http://schemas.openxmlformats.org/presentationml/2006/ole">
            <p:oleObj spid="_x0000_s4099" name="Equation" r:id="rId4" imgW="1333440" imgH="4316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71813" y="2414588"/>
            <a:ext cx="3643312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071813" y="3643313"/>
            <a:ext cx="1931987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071813" y="4529138"/>
            <a:ext cx="1655762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5003800" y="3643313"/>
            <a:ext cx="3783013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938338" y="1428750"/>
          <a:ext cx="4386262" cy="863600"/>
        </p:xfrm>
        <a:graphic>
          <a:graphicData uri="http://schemas.openxmlformats.org/presentationml/2006/ole">
            <p:oleObj spid="_x0000_s4100" name="Equation" r:id="rId5" imgW="2197080" imgH="43164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951038" y="1098550"/>
          <a:ext cx="4613275" cy="1193800"/>
        </p:xfrm>
        <a:graphic>
          <a:graphicData uri="http://schemas.openxmlformats.org/presentationml/2006/ole">
            <p:oleObj spid="_x0000_s4101" name="Equation" r:id="rId6" imgW="2311200" imgH="59688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727575" y="4529138"/>
            <a:ext cx="1728788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81763" y="4519613"/>
            <a:ext cx="2366962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382713" y="5357813"/>
          <a:ext cx="6975475" cy="889000"/>
        </p:xfrm>
        <a:graphic>
          <a:graphicData uri="http://schemas.openxmlformats.org/presentationml/2006/ole">
            <p:oleObj spid="_x0000_s4102" name="Equation" r:id="rId7" imgW="3492360" imgH="44424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246438" y="5424488"/>
            <a:ext cx="2303462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5549900" y="5424488"/>
            <a:ext cx="287972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7" grpId="0" animBg="1"/>
      <p:bldP spid="9" grpId="0" animBg="1"/>
      <p:bldP spid="11" grpId="0" animBg="1"/>
      <p:bldP spid="4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472488" cy="18653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                    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P.214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</a:t>
            </a:r>
            <a:r>
              <a:rPr lang="en-US" altLang="zh-CN" smtClean="0"/>
              <a:t>(2</a:t>
            </a:r>
            <a:r>
              <a:rPr lang="en-US" altLang="zh-CN" i="1" smtClean="0"/>
              <a:t>x</a:t>
            </a:r>
            <a:r>
              <a:rPr lang="en-US" altLang="zh-CN" smtClean="0"/>
              <a:t> + 1)</a:t>
            </a:r>
            <a:r>
              <a:rPr lang="zh-CN" altLang="en-US" smtClean="0"/>
              <a:t> 的根是 −</a:t>
            </a:r>
            <a:r>
              <a:rPr lang="en-US" altLang="zh-CN" smtClean="0"/>
              <a:t>1/2</a:t>
            </a:r>
            <a:r>
              <a:rPr lang="zh-CN" altLang="en-US" smtClean="0"/>
              <a:t>，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x</a:t>
            </a:r>
            <a:r>
              <a:rPr lang="en-US" altLang="zh-CN" smtClean="0"/>
              <a:t> + 1)                </a:t>
            </a:r>
            <a:r>
              <a:rPr lang="zh-CN" altLang="en-US" smtClean="0"/>
              <a:t>无实根，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 </a:t>
            </a:r>
            <a:r>
              <a:rPr lang="en-US" altLang="zh-CN" smtClean="0"/>
              <a:t>(2</a:t>
            </a:r>
            <a:r>
              <a:rPr lang="en-US" altLang="zh-CN" i="1" smtClean="0"/>
              <a:t>x</a:t>
            </a:r>
            <a:r>
              <a:rPr lang="en-US" altLang="zh-CN" smtClean="0"/>
              <a:t> + 1) </a:t>
            </a:r>
            <a:r>
              <a:rPr lang="zh-CN" altLang="en-US" smtClean="0"/>
              <a:t>和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x</a:t>
            </a:r>
            <a:r>
              <a:rPr lang="en-US" altLang="zh-CN" smtClean="0"/>
              <a:t> + 1) </a:t>
            </a:r>
            <a:r>
              <a:rPr lang="zh-CN" altLang="en-US" smtClean="0"/>
              <a:t>之间没有公因式，于是</a:t>
            </a:r>
            <a:endParaRPr lang="en-US" altLang="zh-CN" smtClean="0"/>
          </a:p>
        </p:txBody>
      </p:sp>
      <p:sp>
        <p:nvSpPr>
          <p:cNvPr id="20" name="矩形 30"/>
          <p:cNvSpPr>
            <a:spLocks noChangeArrowheads="1"/>
          </p:cNvSpPr>
          <p:nvPr/>
        </p:nvSpPr>
        <p:spPr bwMode="auto">
          <a:xfrm>
            <a:off x="4778375" y="3859213"/>
            <a:ext cx="1008063" cy="569912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30"/>
          <p:cNvSpPr>
            <a:spLocks noChangeArrowheads="1"/>
          </p:cNvSpPr>
          <p:nvPr/>
        </p:nvSpPr>
        <p:spPr bwMode="auto">
          <a:xfrm>
            <a:off x="3429000" y="3406775"/>
            <a:ext cx="612775" cy="306388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09588" y="3048000"/>
          <a:ext cx="7967662" cy="2116138"/>
        </p:xfrm>
        <a:graphic>
          <a:graphicData uri="http://schemas.openxmlformats.org/presentationml/2006/ole">
            <p:oleObj spid="_x0000_s5122" name="Equation" r:id="rId4" imgW="4851360" imgH="1282680" progId="Equation.DSMT4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408238" y="2143125"/>
          <a:ext cx="4329112" cy="712788"/>
        </p:xfrm>
        <a:graphic>
          <a:graphicData uri="http://schemas.openxmlformats.org/presentationml/2006/ole">
            <p:oleObj spid="_x0000_s5123" name="Equation" r:id="rId5" imgW="2628720" imgH="431640" progId="Equation.DSMT4">
              <p:embed/>
            </p:oleObj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53988"/>
          <a:ext cx="3116263" cy="863600"/>
        </p:xfrm>
        <a:graphic>
          <a:graphicData uri="http://schemas.openxmlformats.org/presentationml/2006/ole">
            <p:oleObj spid="_x0000_s5124" name="Equation" r:id="rId6" imgW="1562040" imgH="43164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408238" y="2143125"/>
          <a:ext cx="4329112" cy="712788"/>
        </p:xfrm>
        <a:graphic>
          <a:graphicData uri="http://schemas.openxmlformats.org/presentationml/2006/ole">
            <p:oleObj spid="_x0000_s5125" name="Equation" r:id="rId7" imgW="2628720" imgH="431640" progId="Equation.DSMT4">
              <p:embed/>
            </p:oleObj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989263" y="3046413"/>
            <a:ext cx="3643312" cy="668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989263" y="3829050"/>
            <a:ext cx="1403350" cy="600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989263" y="4449763"/>
            <a:ext cx="1187450" cy="684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4397375" y="3829050"/>
            <a:ext cx="1746250" cy="600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AutoShape 7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6269038" y="1122363"/>
          <a:ext cx="1231900" cy="563562"/>
        </p:xfrm>
        <a:graphic>
          <a:graphicData uri="http://schemas.openxmlformats.org/presentationml/2006/ole">
            <p:oleObj spid="_x0000_s5126" name="Equation" r:id="rId9" imgW="1028520" imgH="469800" progId="Equation.DSMT4">
              <p:embed/>
            </p:oleObj>
          </a:graphicData>
        </a:graphic>
      </p:graphicFrame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857750" y="1062038"/>
            <a:ext cx="3878263" cy="6080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 flipH="1">
            <a:off x="4176713" y="4449763"/>
            <a:ext cx="4467225" cy="684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0"/>
          <p:cNvSpPr>
            <a:spLocks noChangeArrowheads="1"/>
          </p:cNvSpPr>
          <p:nvPr/>
        </p:nvSpPr>
        <p:spPr bwMode="auto">
          <a:xfrm>
            <a:off x="4916488" y="3397250"/>
            <a:ext cx="792162" cy="719138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内容占位符 27"/>
          <p:cNvSpPr>
            <a:spLocks noGrp="1"/>
          </p:cNvSpPr>
          <p:nvPr>
            <p:ph idx="1"/>
          </p:nvPr>
        </p:nvSpPr>
        <p:spPr>
          <a:xfrm>
            <a:off x="457200" y="274638"/>
            <a:ext cx="8329613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1800" smtClean="0">
                <a:solidFill>
                  <a:srgbClr val="0000FF"/>
                </a:solidFill>
              </a:rPr>
              <a:t>经验：</a:t>
            </a:r>
            <a:r>
              <a:rPr lang="zh-CN" altLang="en-US" sz="1800" smtClean="0"/>
              <a:t>在真分式中，当分子的次数比分母的次数</a:t>
            </a:r>
            <a:r>
              <a:rPr lang="zh-CN" altLang="en-US" sz="1800" smtClean="0">
                <a:solidFill>
                  <a:srgbClr val="FF0000"/>
                </a:solidFill>
              </a:rPr>
              <a:t>少 </a:t>
            </a:r>
            <a:r>
              <a:rPr lang="en-US" altLang="zh-CN" sz="1800" smtClean="0">
                <a:solidFill>
                  <a:srgbClr val="FF0000"/>
                </a:solidFill>
              </a:rPr>
              <a:t>1</a:t>
            </a:r>
            <a:r>
              <a:rPr lang="zh-CN" altLang="en-US" sz="1800" smtClean="0"/>
              <a:t>，可凑出整个分母的微分！</a:t>
            </a:r>
          </a:p>
        </p:txBody>
      </p:sp>
      <p:sp>
        <p:nvSpPr>
          <p:cNvPr id="25" name="矩形 30"/>
          <p:cNvSpPr>
            <a:spLocks noChangeArrowheads="1"/>
          </p:cNvSpPr>
          <p:nvPr/>
        </p:nvSpPr>
        <p:spPr bwMode="auto">
          <a:xfrm>
            <a:off x="4873625" y="2674938"/>
            <a:ext cx="1008063" cy="284162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57250" y="973138"/>
          <a:ext cx="6319838" cy="5027612"/>
        </p:xfrm>
        <a:graphic>
          <a:graphicData uri="http://schemas.openxmlformats.org/presentationml/2006/ole">
            <p:oleObj spid="_x0000_s6146" name="Equation" r:id="rId4" imgW="3848040" imgH="3047760" progId="Equation.DSMT4">
              <p:embed/>
            </p:oleObj>
          </a:graphicData>
        </a:graphic>
      </p:graphicFrame>
      <p:sp>
        <p:nvSpPr>
          <p:cNvPr id="5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ea typeface="楷体_GB2312" pitchFamily="49" charset="-122"/>
              </a:rPr>
              <a:t>返回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466013" y="5222875"/>
            <a:ext cx="1154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P.196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>
              <a:solidFill>
                <a:srgbClr val="FF0000"/>
              </a:solidFill>
            </a:endParaRPr>
          </a:p>
        </p:txBody>
      </p:sp>
      <p:graphicFrame>
        <p:nvGraphicFramePr>
          <p:cNvPr id="21" name="Object 17"/>
          <p:cNvGraphicFramePr>
            <a:graphicFrameLocks noChangeAspect="1"/>
          </p:cNvGraphicFramePr>
          <p:nvPr/>
        </p:nvGraphicFramePr>
        <p:xfrm>
          <a:off x="5461000" y="946150"/>
          <a:ext cx="1465263" cy="376238"/>
        </p:xfrm>
        <a:graphic>
          <a:graphicData uri="http://schemas.openxmlformats.org/presentationml/2006/ole">
            <p:oleObj spid="_x0000_s6147" name="Equation" r:id="rId6" imgW="888840" imgH="228600" progId="Equation.DSMT4">
              <p:embed/>
            </p:oleObj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4929188" y="1379538"/>
          <a:ext cx="2363787" cy="374650"/>
        </p:xfrm>
        <a:graphic>
          <a:graphicData uri="http://schemas.openxmlformats.org/presentationml/2006/ole">
            <p:oleObj spid="_x0000_s6148" name="Equation" r:id="rId7" imgW="1434960" imgH="228600" progId="Equation.DSMT4">
              <p:embed/>
            </p:oleObj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786313" y="884238"/>
            <a:ext cx="3000375" cy="135731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6037263" y="1809750"/>
          <a:ext cx="1590675" cy="374650"/>
        </p:xfrm>
        <a:graphic>
          <a:graphicData uri="http://schemas.openxmlformats.org/presentationml/2006/ole">
            <p:oleObj spid="_x0000_s6149" name="Equation" r:id="rId8" imgW="965160" imgH="2286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73313" y="971550"/>
            <a:ext cx="2071687" cy="668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73313" y="1655763"/>
            <a:ext cx="2071687" cy="668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73313" y="2339975"/>
            <a:ext cx="4000500" cy="668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73313" y="3054350"/>
            <a:ext cx="1962150" cy="668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4335463" y="3054350"/>
            <a:ext cx="2252662" cy="1079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373313" y="4184650"/>
            <a:ext cx="1836737" cy="668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203700" y="4184650"/>
            <a:ext cx="3027363" cy="1079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373313" y="5295900"/>
            <a:ext cx="4429125" cy="7762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flipH="1">
            <a:off x="6802438" y="4724400"/>
            <a:ext cx="428625" cy="904875"/>
          </a:xfrm>
          <a:prstGeom prst="bentConnector3">
            <a:avLst>
              <a:gd name="adj1" fmla="val -53333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572000" y="4160838"/>
            <a:ext cx="2643188" cy="10715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309563" y="234950"/>
            <a:ext cx="8497887" cy="5095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7500938" y="4578350"/>
          <a:ext cx="1025525" cy="668338"/>
        </p:xfrm>
        <a:graphic>
          <a:graphicData uri="http://schemas.openxmlformats.org/presentationml/2006/ole">
            <p:oleObj spid="_x0000_s6150" name="Equation" r:id="rId9" imgW="62208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18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             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P.215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令                                   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                     ，                       ，</a:t>
            </a:r>
            <a:r>
              <a:rPr lang="zh-CN" altLang="en-US" smtClean="0">
                <a:solidFill>
                  <a:srgbClr val="FF0000"/>
                </a:solidFill>
              </a:rPr>
              <a:t>矛盾！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所以上述分解不可能成立．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53988"/>
          <a:ext cx="2482850" cy="863600"/>
        </p:xfrm>
        <a:graphic>
          <a:graphicData uri="http://schemas.openxmlformats.org/presentationml/2006/ole">
            <p:oleObj spid="_x0000_s7170" name="Equation" r:id="rId4" imgW="1244520" imgH="4316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966913" y="1428750"/>
          <a:ext cx="6259512" cy="1778000"/>
        </p:xfrm>
        <a:graphic>
          <a:graphicData uri="http://schemas.openxmlformats.org/presentationml/2006/ole">
            <p:oleObj spid="_x0000_s7171" name="Equation" r:id="rId5" imgW="3136680" imgH="88884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857625" y="2336800"/>
            <a:ext cx="4572000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009650" y="2909888"/>
          <a:ext cx="1646238" cy="1397000"/>
        </p:xfrm>
        <a:graphic>
          <a:graphicData uri="http://schemas.openxmlformats.org/presentationml/2006/ole">
            <p:oleObj spid="_x0000_s7172" name="Equation" r:id="rId6" imgW="825480" imgH="69840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928938" y="3419475"/>
          <a:ext cx="1747837" cy="355600"/>
        </p:xfrm>
        <a:graphic>
          <a:graphicData uri="http://schemas.openxmlformats.org/presentationml/2006/ole">
            <p:oleObj spid="_x0000_s7173" name="Equation" r:id="rId7" imgW="876240" imgH="177480" progId="Equation.DSMT4">
              <p:embed/>
            </p:oleObj>
          </a:graphicData>
        </a:graphic>
      </p:graphicFrame>
      <p:sp>
        <p:nvSpPr>
          <p:cNvPr id="17" name="乘号 16"/>
          <p:cNvSpPr/>
          <p:nvPr/>
        </p:nvSpPr>
        <p:spPr>
          <a:xfrm>
            <a:off x="6015038" y="1387475"/>
            <a:ext cx="914400" cy="914400"/>
          </a:xfrm>
          <a:prstGeom prst="mathMultiply">
            <a:avLst>
              <a:gd name="adj1" fmla="val 83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857500" y="3368675"/>
            <a:ext cx="31432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18653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             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P.215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                                                       ，所以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153988"/>
          <a:ext cx="2482850" cy="863600"/>
        </p:xfrm>
        <a:graphic>
          <a:graphicData uri="http://schemas.openxmlformats.org/presentationml/2006/ole">
            <p:oleObj spid="_x0000_s8194" name="Equation" r:id="rId3" imgW="1244520" imgH="4316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262063" y="2428875"/>
          <a:ext cx="6969125" cy="4419600"/>
        </p:xfrm>
        <a:graphic>
          <a:graphicData uri="http://schemas.openxmlformats.org/presentationml/2006/ole">
            <p:oleObj spid="_x0000_s8195" name="Equation" r:id="rId4" imgW="3492360" imgH="22096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57600" y="3367088"/>
            <a:ext cx="435768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657600" y="4248150"/>
            <a:ext cx="435768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968500" y="1428750"/>
          <a:ext cx="4054475" cy="863600"/>
        </p:xfrm>
        <a:graphic>
          <a:graphicData uri="http://schemas.openxmlformats.org/presentationml/2006/ole">
            <p:oleObj spid="_x0000_s8196" name="Equation" r:id="rId5" imgW="2031840" imgH="43164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657600" y="5129213"/>
            <a:ext cx="470058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968500" y="1428750"/>
          <a:ext cx="4079875" cy="863600"/>
        </p:xfrm>
        <a:graphic>
          <a:graphicData uri="http://schemas.openxmlformats.org/presentationml/2006/ole">
            <p:oleObj spid="_x0000_s8197" name="Equation" r:id="rId6" imgW="2044440" imgH="43164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968500" y="1428750"/>
          <a:ext cx="4079875" cy="863600"/>
        </p:xfrm>
        <a:graphic>
          <a:graphicData uri="http://schemas.openxmlformats.org/presentationml/2006/ole">
            <p:oleObj spid="_x0000_s8198" name="Equation" r:id="rId7" imgW="2044440" imgH="43164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29063" y="4248150"/>
            <a:ext cx="1619250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乘号 12"/>
          <p:cNvSpPr/>
          <p:nvPr/>
        </p:nvSpPr>
        <p:spPr>
          <a:xfrm>
            <a:off x="6015038" y="1387475"/>
            <a:ext cx="914400" cy="914400"/>
          </a:xfrm>
          <a:prstGeom prst="mathMultiply">
            <a:avLst>
              <a:gd name="adj1" fmla="val 83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309563" y="4449763"/>
            <a:ext cx="3048000" cy="1336675"/>
          </a:xfrm>
          <a:prstGeom prst="roundRect">
            <a:avLst>
              <a:gd name="adj" fmla="val 12824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/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经验：</a:t>
            </a:r>
            <a:endParaRPr lang="en-US" altLang="zh-CN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在真分式中，当分子的次数</a:t>
            </a:r>
            <a:endParaRPr lang="en-US" altLang="zh-CN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比分母的次数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少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，可凑出</a:t>
            </a:r>
            <a:endParaRPr lang="en-US" altLang="zh-CN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整个分母的微分！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657600" y="6000750"/>
            <a:ext cx="435768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7304</TotalTime>
  <Words>552</Words>
  <Application>Microsoft Office PowerPoint</Application>
  <PresentationFormat>全屏显示(4:3)</PresentationFormat>
  <Paragraphs>152</Paragraphs>
  <Slides>23</Slides>
  <Notes>1</Notes>
  <HiddenSlides>10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Times New Roman</vt:lpstr>
      <vt:lpstr>楷体_GB2312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2_聚合</vt:lpstr>
      <vt:lpstr>Equation</vt:lpstr>
      <vt:lpstr>MathType 6.0 Equation</vt:lpstr>
      <vt:lpstr>第四章    不定积分</vt:lpstr>
      <vt:lpstr>一、有理函数的积分</vt:lpstr>
      <vt:lpstr>一、有理函数的积分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二、可化为有理函数的积分举例</vt:lpstr>
      <vt:lpstr>万能置换公式 （课本P.216）</vt:lpstr>
      <vt:lpstr>修改后的万能置换公式（补充内容）</vt:lpstr>
      <vt:lpstr>幻灯片 15</vt:lpstr>
      <vt:lpstr>幻灯片 16</vt:lpstr>
      <vt:lpstr>幻灯片 17</vt:lpstr>
      <vt:lpstr>幻灯片 18</vt:lpstr>
      <vt:lpstr>幻灯片 19</vt:lpstr>
      <vt:lpstr>幻灯片 20</vt:lpstr>
      <vt:lpstr>结论（课本P.218）</vt:lpstr>
      <vt:lpstr>补充说明（课本P.221）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546</cp:revision>
  <dcterms:created xsi:type="dcterms:W3CDTF">2010-09-04T05:21:04Z</dcterms:created>
  <dcterms:modified xsi:type="dcterms:W3CDTF">2022-11-24T04:29:49Z</dcterms:modified>
</cp:coreProperties>
</file>